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6" r:id="rId3"/>
    <p:sldId id="257" r:id="rId5"/>
    <p:sldId id="259" r:id="rId6"/>
    <p:sldId id="281" r:id="rId7"/>
    <p:sldId id="260" r:id="rId8"/>
    <p:sldId id="269" r:id="rId9"/>
    <p:sldId id="270" r:id="rId10"/>
    <p:sldId id="290" r:id="rId11"/>
    <p:sldId id="286" r:id="rId12"/>
    <p:sldId id="271" r:id="rId13"/>
    <p:sldId id="261" r:id="rId14"/>
    <p:sldId id="272" r:id="rId15"/>
    <p:sldId id="291" r:id="rId16"/>
    <p:sldId id="292" r:id="rId17"/>
    <p:sldId id="262" r:id="rId18"/>
    <p:sldId id="279" r:id="rId19"/>
    <p:sldId id="294" r:id="rId20"/>
    <p:sldId id="293" r:id="rId21"/>
    <p:sldId id="295" r:id="rId22"/>
    <p:sldId id="288" r:id="rId23"/>
    <p:sldId id="296" r:id="rId24"/>
    <p:sldId id="289" r:id="rId25"/>
    <p:sldId id="307" r:id="rId26"/>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106B"/>
    <a:srgbClr val="9C5A99"/>
    <a:srgbClr val="756271"/>
    <a:srgbClr val="D5B9D2"/>
    <a:srgbClr val="EAEFF7"/>
    <a:srgbClr val="FFFDF7"/>
    <a:srgbClr val="D2D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859" autoAdjust="0"/>
  </p:normalViewPr>
  <p:slideViewPr>
    <p:cSldViewPr snapToGrid="0">
      <p:cViewPr varScale="1">
        <p:scale>
          <a:sx n="76" d="100"/>
          <a:sy n="76" d="100"/>
        </p:scale>
        <p:origin x="492" y="309"/>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gs" Target="tags/tag3.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A214F5-3BEF-4355-89C0-5D90E2F52C8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C59ABA-4B76-4A27-B16E-1ABD437123D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nSpc>
                <a:spcPct val="125000"/>
              </a:lnSpc>
            </a:pP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EEC59ABA-4B76-4A27-B16E-1ABD437123D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C59ABA-4B76-4A27-B16E-1ABD437123D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光智能协同系统中，可以通过从控制器上采集来的真实流量数据来预测未来的流量数据，并将流量数据显示在拓扑界面中，用户通过在网络拓扑图中点击链路可以看到链路的带宽曲线图以及链路相关隧道的流量曲线图。系统可以根据预测流量数据和链路带宽等信息，通过系统的路径计算功能产生网络调整事件，并将网络调整事件呈现在界面中。当网络调整事件到达事件的执行时间，系统将自动执行该事件，即向控制器发送相应的调整请求以达到网络调整的目的，保证网络的通畅。用户也可以指定网络事件的执行与取消，并且可以查看已经执行过的调整事件，可以过滤查询执行成功或者失败的事件。用户还可以根据预测流量自行规划调整请求并交由路径计算出调整事件。</a:t>
            </a:r>
            <a:endParaRPr lang="zh-CN" altLang="en-US" dirty="0"/>
          </a:p>
        </p:txBody>
      </p:sp>
      <p:sp>
        <p:nvSpPr>
          <p:cNvPr id="4" name="灯片编号占位符 3"/>
          <p:cNvSpPr>
            <a:spLocks noGrp="1"/>
          </p:cNvSpPr>
          <p:nvPr>
            <p:ph type="sldNum" sz="quarter" idx="10"/>
          </p:nvPr>
        </p:nvSpPr>
        <p:spPr/>
        <p:txBody>
          <a:bodyPr/>
          <a:lstStyle/>
          <a:p>
            <a:fld id="{EEC59ABA-4B76-4A27-B16E-1ABD437123D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latin typeface="微软雅黑" panose="020B0503020204020204" pitchFamily="34" charset="-122"/>
                <a:ea typeface="微软雅黑" panose="020B0503020204020204" pitchFamily="34" charset="-122"/>
              </a:rPr>
              <a:t>IP+</a:t>
            </a:r>
            <a:r>
              <a:rPr lang="zh-CN" altLang="en-US" dirty="0" smtClean="0">
                <a:latin typeface="微软雅黑" panose="020B0503020204020204" pitchFamily="34" charset="-122"/>
                <a:ea typeface="微软雅黑" panose="020B0503020204020204" pitchFamily="34" charset="-122"/>
              </a:rPr>
              <a:t>光智能协同系统共分为以下三个微服务模块：</a:t>
            </a:r>
            <a:endParaRPr lang="en-US" altLang="zh-CN" dirty="0" smtClean="0">
              <a:latin typeface="微软雅黑" panose="020B0503020204020204" pitchFamily="34" charset="-122"/>
              <a:ea typeface="微软雅黑" panose="020B0503020204020204" pitchFamily="34" charset="-122"/>
            </a:endParaRPr>
          </a:p>
          <a:p>
            <a:pPr lvl="0"/>
            <a:r>
              <a:rPr lang="zh-CN" altLang="zh-CN" sz="1200" kern="1200" dirty="0" smtClean="0">
                <a:solidFill>
                  <a:schemeClr val="tx1"/>
                </a:solidFill>
                <a:effectLst/>
                <a:latin typeface="+mn-lt"/>
                <a:ea typeface="+mn-ea"/>
                <a:cs typeface="+mn-cs"/>
              </a:rPr>
              <a:t>智能协同微服务：提供事件管理及调度执行服务等；</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流量预测微服务：提供流量预测服务；</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路径计算微服务：提供路径计算服务。</a:t>
            </a:r>
            <a:endParaRPr lang="zh-CN" altLang="zh-CN" sz="1200" kern="1200" dirty="0" smtClean="0">
              <a:solidFill>
                <a:schemeClr val="tx1"/>
              </a:solidFill>
              <a:effectLst/>
              <a:latin typeface="+mn-lt"/>
              <a:ea typeface="+mn-ea"/>
              <a:cs typeface="+mn-cs"/>
            </a:endParaRPr>
          </a:p>
          <a:p>
            <a:endParaRPr lang="zh-CN" altLang="en-US" dirty="0" smtClean="0">
              <a:latin typeface="微软雅黑" panose="020B0503020204020204" pitchFamily="34" charset="-122"/>
              <a:ea typeface="微软雅黑" panose="020B0503020204020204" pitchFamily="34" charset="-122"/>
            </a:endParaRPr>
          </a:p>
          <a:p>
            <a:r>
              <a:rPr lang="zh-CN" altLang="zh-CN" sz="1200" kern="1200" dirty="0" smtClean="0">
                <a:solidFill>
                  <a:schemeClr val="tx1"/>
                </a:solidFill>
                <a:effectLst/>
                <a:latin typeface="+mn-lt"/>
                <a:ea typeface="+mn-ea"/>
                <a:cs typeface="+mn-cs"/>
              </a:rPr>
              <a:t>图中描绘了与</a:t>
            </a:r>
            <a:r>
              <a:rPr lang="en-US" altLang="zh-CN" sz="1200" kern="1200" dirty="0"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光智能协同系统有关的微服务，微服务通过</a:t>
            </a:r>
            <a:r>
              <a:rPr lang="en-US" altLang="zh-CN" sz="1200" kern="1200" dirty="0" smtClean="0">
                <a:solidFill>
                  <a:schemeClr val="tx1"/>
                </a:solidFill>
                <a:effectLst/>
                <a:latin typeface="+mn-lt"/>
                <a:ea typeface="+mn-ea"/>
                <a:cs typeface="+mn-cs"/>
              </a:rPr>
              <a:t>REST</a:t>
            </a:r>
            <a:r>
              <a:rPr lang="zh-CN" altLang="zh-CN" sz="1200" kern="1200" dirty="0" smtClean="0">
                <a:solidFill>
                  <a:schemeClr val="tx1"/>
                </a:solidFill>
                <a:effectLst/>
                <a:latin typeface="+mn-lt"/>
                <a:ea typeface="+mn-ea"/>
                <a:cs typeface="+mn-cs"/>
              </a:rPr>
              <a:t>向总线注册接口实现互相的通讯。微服务围绕业务功能来构建，微服务独立部署，不同微服务针对微服务的业务特性可以选择不同的语言开发，并使用不同的数据存储技术。</a:t>
            </a:r>
            <a:endParaRPr lang="zh-CN" altLang="en-US" dirty="0"/>
          </a:p>
        </p:txBody>
      </p:sp>
      <p:sp>
        <p:nvSpPr>
          <p:cNvPr id="4" name="灯片编号占位符 3"/>
          <p:cNvSpPr>
            <a:spLocks noGrp="1"/>
          </p:cNvSpPr>
          <p:nvPr>
            <p:ph type="sldNum" sz="quarter" idx="10"/>
          </p:nvPr>
        </p:nvSpPr>
        <p:spPr/>
        <p:txBody>
          <a:bodyPr/>
          <a:lstStyle/>
          <a:p>
            <a:fld id="{EEC59ABA-4B76-4A27-B16E-1ABD437123D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smtClean="0">
                <a:solidFill>
                  <a:schemeClr val="tx1"/>
                </a:solidFill>
                <a:effectLst/>
                <a:latin typeface="+mn-lt"/>
                <a:ea typeface="+mn-ea"/>
                <a:cs typeface="+mn-cs"/>
              </a:rPr>
              <a:t>由于流量带宽数据与网络调整事件数据具有很大的数据量以及不确定性，而且需要频繁的对数据库进行插入和删除操作，故不适合使用</a:t>
            </a:r>
            <a:r>
              <a:rPr lang="en-US" altLang="zh-CN" sz="1200" kern="1200" dirty="0" smtClean="0">
                <a:solidFill>
                  <a:schemeClr val="tx1"/>
                </a:solidFill>
                <a:effectLst/>
                <a:latin typeface="+mn-lt"/>
                <a:ea typeface="+mn-ea"/>
                <a:cs typeface="+mn-cs"/>
              </a:rPr>
              <a:t>MySQL</a:t>
            </a:r>
            <a:r>
              <a:rPr lang="zh-CN" altLang="zh-CN" sz="1200" kern="1200" dirty="0" smtClean="0">
                <a:solidFill>
                  <a:schemeClr val="tx1"/>
                </a:solidFill>
                <a:effectLst/>
                <a:latin typeface="+mn-lt"/>
                <a:ea typeface="+mn-ea"/>
                <a:cs typeface="+mn-cs"/>
              </a:rPr>
              <a:t>数据库，而是使用</a:t>
            </a:r>
            <a:r>
              <a:rPr lang="en-US" altLang="zh-CN" sz="1200" kern="1200" dirty="0" err="1" smtClean="0">
                <a:solidFill>
                  <a:schemeClr val="tx1"/>
                </a:solidFill>
                <a:effectLst/>
                <a:latin typeface="+mn-lt"/>
                <a:ea typeface="+mn-ea"/>
                <a:cs typeface="+mn-cs"/>
              </a:rPr>
              <a:t>Redis</a:t>
            </a:r>
            <a:r>
              <a:rPr lang="zh-CN" altLang="zh-CN" sz="1200" kern="1200" dirty="0" smtClean="0">
                <a:solidFill>
                  <a:schemeClr val="tx1"/>
                </a:solidFill>
                <a:effectLst/>
                <a:latin typeface="+mn-lt"/>
                <a:ea typeface="+mn-ea"/>
                <a:cs typeface="+mn-cs"/>
              </a:rPr>
              <a:t>数据库来进行缓存。需求事件与系统参数是由用户建立的不需要频繁的增删操作，且比较稳定，因此使用</a:t>
            </a:r>
            <a:r>
              <a:rPr lang="en-US" altLang="zh-CN" sz="1200" kern="1200" dirty="0" smtClean="0">
                <a:solidFill>
                  <a:schemeClr val="tx1"/>
                </a:solidFill>
                <a:effectLst/>
                <a:latin typeface="+mn-lt"/>
                <a:ea typeface="+mn-ea"/>
                <a:cs typeface="+mn-cs"/>
              </a:rPr>
              <a:t>MySQL</a:t>
            </a:r>
            <a:r>
              <a:rPr lang="zh-CN" altLang="zh-CN" sz="1200" kern="1200" dirty="0" smtClean="0">
                <a:solidFill>
                  <a:schemeClr val="tx1"/>
                </a:solidFill>
                <a:effectLst/>
                <a:latin typeface="+mn-lt"/>
                <a:ea typeface="+mn-ea"/>
                <a:cs typeface="+mn-cs"/>
              </a:rPr>
              <a:t>数据库进行存储。</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solidFill>
                <a:effectLst/>
                <a:latin typeface="+mn-lt"/>
                <a:ea typeface="+mn-ea"/>
                <a:cs typeface="+mn-cs"/>
              </a:rPr>
              <a:t>其中，</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smtClean="0">
                <a:solidFill>
                  <a:schemeClr val="tx1"/>
                </a:solidFill>
                <a:effectLst/>
                <a:latin typeface="+mn-lt"/>
                <a:ea typeface="+mn-ea"/>
                <a:cs typeface="+mn-cs"/>
              </a:rPr>
              <a:t>流量带宽数据需要根据流量的时间进行查找，所以采用了</a:t>
            </a:r>
            <a:r>
              <a:rPr lang="en-US" altLang="zh-CN" sz="1200" kern="1200" dirty="0" smtClean="0">
                <a:solidFill>
                  <a:schemeClr val="tx1"/>
                </a:solidFill>
                <a:effectLst/>
                <a:latin typeface="+mn-lt"/>
                <a:ea typeface="+mn-ea"/>
                <a:cs typeface="+mn-cs"/>
              </a:rPr>
              <a:t>sorted-set</a:t>
            </a:r>
            <a:r>
              <a:rPr lang="zh-CN" altLang="zh-CN" sz="1200" kern="1200" dirty="0" smtClean="0">
                <a:solidFill>
                  <a:schemeClr val="tx1"/>
                </a:solidFill>
                <a:effectLst/>
                <a:latin typeface="+mn-lt"/>
                <a:ea typeface="+mn-ea"/>
                <a:cs typeface="+mn-cs"/>
              </a:rPr>
              <a:t>存储结构，其中</a:t>
            </a:r>
            <a:r>
              <a:rPr lang="en-US" altLang="zh-CN" sz="1200" kern="1200" dirty="0" smtClean="0">
                <a:solidFill>
                  <a:schemeClr val="tx1"/>
                </a:solidFill>
                <a:effectLst/>
                <a:latin typeface="+mn-lt"/>
                <a:ea typeface="+mn-ea"/>
                <a:cs typeface="+mn-cs"/>
              </a:rPr>
              <a:t>key</a:t>
            </a:r>
            <a:r>
              <a:rPr lang="zh-CN" altLang="zh-CN" sz="1200" kern="1200" dirty="0" smtClean="0">
                <a:solidFill>
                  <a:schemeClr val="tx1"/>
                </a:solidFill>
                <a:effectLst/>
                <a:latin typeface="+mn-lt"/>
                <a:ea typeface="+mn-ea"/>
                <a:cs typeface="+mn-cs"/>
              </a:rPr>
              <a:t>为</a:t>
            </a:r>
            <a:r>
              <a:rPr lang="en-US" altLang="zh-CN" sz="1200" kern="1200" dirty="0" err="1" smtClean="0">
                <a:solidFill>
                  <a:schemeClr val="tx1"/>
                </a:solidFill>
                <a:effectLst/>
                <a:latin typeface="+mn-lt"/>
                <a:ea typeface="+mn-ea"/>
                <a:cs typeface="+mn-cs"/>
              </a:rPr>
              <a:t>real_traffic_data</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predict_traffic_data</a:t>
            </a:r>
            <a:r>
              <a:rPr lang="zh-CN" altLang="zh-CN" sz="1200" kern="1200" dirty="0" smtClean="0">
                <a:solidFill>
                  <a:schemeClr val="tx1"/>
                </a:solidFill>
                <a:effectLst/>
                <a:latin typeface="+mn-lt"/>
                <a:ea typeface="+mn-ea"/>
                <a:cs typeface="+mn-cs"/>
              </a:rPr>
              <a:t>和</a:t>
            </a:r>
            <a:r>
              <a:rPr lang="en-US" altLang="zh-CN" sz="1200" kern="1200" dirty="0" err="1" smtClean="0">
                <a:solidFill>
                  <a:schemeClr val="tx1"/>
                </a:solidFill>
                <a:effectLst/>
                <a:latin typeface="+mn-lt"/>
                <a:ea typeface="+mn-ea"/>
                <a:cs typeface="+mn-cs"/>
              </a:rPr>
              <a:t>bandwidth_data</a:t>
            </a:r>
            <a:r>
              <a:rPr lang="zh-CN" altLang="zh-CN" sz="1200" kern="1200" dirty="0" smtClean="0">
                <a:solidFill>
                  <a:schemeClr val="tx1"/>
                </a:solidFill>
                <a:effectLst/>
                <a:latin typeface="+mn-lt"/>
                <a:ea typeface="+mn-ea"/>
                <a:cs typeface="+mn-cs"/>
              </a:rPr>
              <a:t>与相应的隧道</a:t>
            </a:r>
            <a:r>
              <a:rPr lang="en-US" altLang="zh-CN" sz="1200" kern="1200" dirty="0" smtClean="0">
                <a:solidFill>
                  <a:schemeClr val="tx1"/>
                </a:solidFill>
                <a:effectLst/>
                <a:latin typeface="+mn-lt"/>
                <a:ea typeface="+mn-ea"/>
                <a:cs typeface="+mn-cs"/>
              </a:rPr>
              <a:t>ID</a:t>
            </a:r>
            <a:r>
              <a:rPr lang="zh-CN" altLang="zh-CN" sz="1200" kern="1200" dirty="0" smtClean="0">
                <a:solidFill>
                  <a:schemeClr val="tx1"/>
                </a:solidFill>
                <a:effectLst/>
                <a:latin typeface="+mn-lt"/>
                <a:ea typeface="+mn-ea"/>
                <a:cs typeface="+mn-cs"/>
              </a:rPr>
              <a:t>或链路</a:t>
            </a:r>
            <a:r>
              <a:rPr lang="en-US" altLang="zh-CN" sz="1200" kern="1200" dirty="0" smtClean="0">
                <a:solidFill>
                  <a:schemeClr val="tx1"/>
                </a:solidFill>
                <a:effectLst/>
                <a:latin typeface="+mn-lt"/>
                <a:ea typeface="+mn-ea"/>
                <a:cs typeface="+mn-cs"/>
              </a:rPr>
              <a:t>ID</a:t>
            </a:r>
            <a:r>
              <a:rPr lang="zh-CN" altLang="zh-CN" sz="1200" kern="1200" dirty="0" smtClean="0">
                <a:solidFill>
                  <a:schemeClr val="tx1"/>
                </a:solidFill>
                <a:effectLst/>
                <a:latin typeface="+mn-lt"/>
                <a:ea typeface="+mn-ea"/>
                <a:cs typeface="+mn-cs"/>
              </a:rPr>
              <a:t>组成的字符串，</a:t>
            </a:r>
            <a:r>
              <a:rPr lang="en-US" altLang="zh-CN" sz="1200" kern="1200" dirty="0" smtClean="0">
                <a:solidFill>
                  <a:schemeClr val="tx1"/>
                </a:solidFill>
                <a:effectLst/>
                <a:latin typeface="+mn-lt"/>
                <a:ea typeface="+mn-ea"/>
                <a:cs typeface="+mn-cs"/>
              </a:rPr>
              <a:t>member</a:t>
            </a:r>
            <a:r>
              <a:rPr lang="zh-CN" altLang="zh-CN" sz="1200" kern="1200" dirty="0" smtClean="0">
                <a:solidFill>
                  <a:schemeClr val="tx1"/>
                </a:solidFill>
                <a:effectLst/>
                <a:latin typeface="+mn-lt"/>
                <a:ea typeface="+mn-ea"/>
                <a:cs typeface="+mn-cs"/>
              </a:rPr>
              <a:t>为流量数据对象的</a:t>
            </a:r>
            <a:r>
              <a:rPr lang="en-US" altLang="zh-CN" sz="1200" kern="1200" dirty="0" err="1" smtClean="0">
                <a:solidFill>
                  <a:schemeClr val="tx1"/>
                </a:solidFill>
                <a:effectLst/>
                <a:latin typeface="+mn-lt"/>
                <a:ea typeface="+mn-ea"/>
                <a:cs typeface="+mn-cs"/>
              </a:rPr>
              <a:t>json</a:t>
            </a:r>
            <a:r>
              <a:rPr lang="zh-CN" altLang="zh-CN" sz="1200" kern="1200" dirty="0" smtClean="0">
                <a:solidFill>
                  <a:schemeClr val="tx1"/>
                </a:solidFill>
                <a:effectLst/>
                <a:latin typeface="+mn-lt"/>
                <a:ea typeface="+mn-ea"/>
                <a:cs typeface="+mn-cs"/>
              </a:rPr>
              <a:t>格式数据，</a:t>
            </a:r>
            <a:r>
              <a:rPr lang="en-US" altLang="zh-CN" sz="1200" kern="1200" dirty="0" smtClean="0">
                <a:solidFill>
                  <a:schemeClr val="tx1"/>
                </a:solidFill>
                <a:effectLst/>
                <a:latin typeface="+mn-lt"/>
                <a:ea typeface="+mn-ea"/>
                <a:cs typeface="+mn-cs"/>
              </a:rPr>
              <a:t>score</a:t>
            </a:r>
            <a:r>
              <a:rPr lang="zh-CN" altLang="zh-CN" sz="1200" kern="1200" dirty="0" smtClean="0">
                <a:solidFill>
                  <a:schemeClr val="tx1"/>
                </a:solidFill>
                <a:effectLst/>
                <a:latin typeface="+mn-lt"/>
                <a:ea typeface="+mn-ea"/>
                <a:cs typeface="+mn-cs"/>
              </a:rPr>
              <a:t>为流量日期</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smtClean="0">
                <a:solidFill>
                  <a:schemeClr val="tx1"/>
                </a:solidFill>
                <a:effectLst/>
                <a:latin typeface="+mn-lt"/>
                <a:ea typeface="+mn-ea"/>
                <a:cs typeface="+mn-cs"/>
              </a:rPr>
              <a:t>网络调整事件的存储需要考虑两个因素，一个是事件要支持按时间排序，另一个是要支持按网络调整事件的状态进行过滤查询。首先将网络调整事件的详细信息存储在</a:t>
            </a:r>
            <a:r>
              <a:rPr lang="en-US" altLang="zh-CN" sz="1200" kern="1200" dirty="0" smtClean="0">
                <a:solidFill>
                  <a:schemeClr val="tx1"/>
                </a:solidFill>
                <a:effectLst/>
                <a:latin typeface="+mn-lt"/>
                <a:ea typeface="+mn-ea"/>
                <a:cs typeface="+mn-cs"/>
              </a:rPr>
              <a:t>hash</a:t>
            </a:r>
            <a:r>
              <a:rPr lang="zh-CN" altLang="zh-CN" sz="1200" kern="1200" dirty="0" smtClean="0">
                <a:solidFill>
                  <a:schemeClr val="tx1"/>
                </a:solidFill>
                <a:effectLst/>
                <a:latin typeface="+mn-lt"/>
                <a:ea typeface="+mn-ea"/>
                <a:cs typeface="+mn-cs"/>
              </a:rPr>
              <a:t>结构中；为了支持按时间排序和按状态查询，使用</a:t>
            </a:r>
            <a:r>
              <a:rPr lang="en-US" altLang="zh-CN" sz="1200" kern="1200" dirty="0" smtClean="0">
                <a:solidFill>
                  <a:schemeClr val="tx1"/>
                </a:solidFill>
                <a:effectLst/>
                <a:latin typeface="+mn-lt"/>
                <a:ea typeface="+mn-ea"/>
                <a:cs typeface="+mn-cs"/>
              </a:rPr>
              <a:t>sorted-set</a:t>
            </a:r>
            <a:r>
              <a:rPr lang="zh-CN" altLang="zh-CN" sz="1200" kern="1200" dirty="0" smtClean="0">
                <a:solidFill>
                  <a:schemeClr val="tx1"/>
                </a:solidFill>
                <a:effectLst/>
                <a:latin typeface="+mn-lt"/>
                <a:ea typeface="+mn-ea"/>
                <a:cs typeface="+mn-cs"/>
              </a:rPr>
              <a:t>存储结构，</a:t>
            </a:r>
            <a:r>
              <a:rPr lang="en-US" altLang="zh-CN" sz="1200" kern="1200" dirty="0" smtClean="0">
                <a:solidFill>
                  <a:schemeClr val="tx1"/>
                </a:solidFill>
                <a:effectLst/>
                <a:latin typeface="+mn-lt"/>
                <a:ea typeface="+mn-ea"/>
                <a:cs typeface="+mn-cs"/>
              </a:rPr>
              <a:t>key</a:t>
            </a:r>
            <a:r>
              <a:rPr lang="zh-CN" altLang="zh-CN" sz="1200" kern="1200" dirty="0" smtClean="0">
                <a:solidFill>
                  <a:schemeClr val="tx1"/>
                </a:solidFill>
                <a:effectLst/>
                <a:latin typeface="+mn-lt"/>
                <a:ea typeface="+mn-ea"/>
                <a:cs typeface="+mn-cs"/>
              </a:rPr>
              <a:t>为事件的几种状态，每种状态下</a:t>
            </a:r>
            <a:r>
              <a:rPr lang="en-US" altLang="zh-CN" sz="1200" kern="1200" dirty="0" smtClean="0">
                <a:solidFill>
                  <a:schemeClr val="tx1"/>
                </a:solidFill>
                <a:effectLst/>
                <a:latin typeface="+mn-lt"/>
                <a:ea typeface="+mn-ea"/>
                <a:cs typeface="+mn-cs"/>
              </a:rPr>
              <a:t>member</a:t>
            </a:r>
            <a:r>
              <a:rPr lang="zh-CN" altLang="zh-CN" sz="1200" kern="1200" dirty="0" smtClean="0">
                <a:solidFill>
                  <a:schemeClr val="tx1"/>
                </a:solidFill>
                <a:effectLst/>
                <a:latin typeface="+mn-lt"/>
                <a:ea typeface="+mn-ea"/>
                <a:cs typeface="+mn-cs"/>
              </a:rPr>
              <a:t>为事件</a:t>
            </a:r>
            <a:r>
              <a:rPr lang="en-US" altLang="zh-CN" sz="1200" kern="1200" dirty="0" smtClean="0">
                <a:solidFill>
                  <a:schemeClr val="tx1"/>
                </a:solidFill>
                <a:effectLst/>
                <a:latin typeface="+mn-lt"/>
                <a:ea typeface="+mn-ea"/>
                <a:cs typeface="+mn-cs"/>
              </a:rPr>
              <a:t>ID</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score</a:t>
            </a:r>
            <a:r>
              <a:rPr lang="zh-CN" altLang="zh-CN" sz="1200" kern="1200" dirty="0" smtClean="0">
                <a:solidFill>
                  <a:schemeClr val="tx1"/>
                </a:solidFill>
                <a:effectLst/>
                <a:latin typeface="+mn-lt"/>
                <a:ea typeface="+mn-ea"/>
                <a:cs typeface="+mn-cs"/>
              </a:rPr>
              <a:t>为事件执行时间</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smtClean="0">
                <a:solidFill>
                  <a:schemeClr val="tx1"/>
                </a:solidFill>
                <a:effectLst/>
                <a:latin typeface="+mn-lt"/>
                <a:ea typeface="+mn-ea"/>
                <a:cs typeface="+mn-cs"/>
              </a:rPr>
              <a:t>网络调整业务只需要能够按事件</a:t>
            </a:r>
            <a:r>
              <a:rPr lang="en-US" altLang="zh-CN" sz="1200" kern="1200" dirty="0" smtClean="0">
                <a:solidFill>
                  <a:schemeClr val="tx1"/>
                </a:solidFill>
                <a:effectLst/>
                <a:latin typeface="+mn-lt"/>
                <a:ea typeface="+mn-ea"/>
                <a:cs typeface="+mn-cs"/>
              </a:rPr>
              <a:t>ID</a:t>
            </a:r>
            <a:r>
              <a:rPr lang="zh-CN" altLang="zh-CN" sz="1200" kern="1200" dirty="0" smtClean="0">
                <a:solidFill>
                  <a:schemeClr val="tx1"/>
                </a:solidFill>
                <a:effectLst/>
                <a:latin typeface="+mn-lt"/>
                <a:ea typeface="+mn-ea"/>
                <a:cs typeface="+mn-cs"/>
              </a:rPr>
              <a:t>查找即可，因此使用</a:t>
            </a:r>
            <a:r>
              <a:rPr lang="en-US" altLang="zh-CN" sz="1200" kern="1200" dirty="0" err="1" smtClean="0">
                <a:solidFill>
                  <a:schemeClr val="tx1"/>
                </a:solidFill>
                <a:effectLst/>
                <a:latin typeface="+mn-lt"/>
                <a:ea typeface="+mn-ea"/>
                <a:cs typeface="+mn-cs"/>
              </a:rPr>
              <a:t>Redis</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key-value</a:t>
            </a:r>
            <a:r>
              <a:rPr lang="zh-CN" altLang="zh-CN" sz="1200" kern="1200" dirty="0" smtClean="0">
                <a:solidFill>
                  <a:schemeClr val="tx1"/>
                </a:solidFill>
                <a:effectLst/>
                <a:latin typeface="+mn-lt"/>
                <a:ea typeface="+mn-ea"/>
                <a:cs typeface="+mn-cs"/>
              </a:rPr>
              <a:t>结构存储即可，</a:t>
            </a:r>
            <a:r>
              <a:rPr lang="en-US" altLang="zh-CN" sz="1200" kern="1200" dirty="0" smtClean="0">
                <a:solidFill>
                  <a:schemeClr val="tx1"/>
                </a:solidFill>
                <a:effectLst/>
                <a:latin typeface="+mn-lt"/>
                <a:ea typeface="+mn-ea"/>
                <a:cs typeface="+mn-cs"/>
              </a:rPr>
              <a:t>key</a:t>
            </a:r>
            <a:r>
              <a:rPr lang="zh-CN" altLang="zh-CN" sz="1200" kern="1200" dirty="0" smtClean="0">
                <a:solidFill>
                  <a:schemeClr val="tx1"/>
                </a:solidFill>
                <a:effectLst/>
                <a:latin typeface="+mn-lt"/>
                <a:ea typeface="+mn-ea"/>
                <a:cs typeface="+mn-cs"/>
              </a:rPr>
              <a:t>为相应的</a:t>
            </a:r>
            <a:r>
              <a:rPr lang="en-US" altLang="zh-CN" sz="1200" kern="1200" dirty="0" err="1" smtClean="0">
                <a:solidFill>
                  <a:schemeClr val="tx1"/>
                </a:solidFill>
                <a:effectLst/>
                <a:latin typeface="+mn-lt"/>
                <a:ea typeface="+mn-ea"/>
                <a:cs typeface="+mn-cs"/>
              </a:rPr>
              <a:t>eventId</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value</a:t>
            </a:r>
            <a:r>
              <a:rPr lang="zh-CN" altLang="zh-CN" sz="1200" kern="1200" dirty="0" smtClean="0">
                <a:solidFill>
                  <a:schemeClr val="tx1"/>
                </a:solidFill>
                <a:effectLst/>
                <a:latin typeface="+mn-lt"/>
                <a:ea typeface="+mn-ea"/>
                <a:cs typeface="+mn-cs"/>
              </a:rPr>
              <a:t>为相应的网络调整业务的</a:t>
            </a:r>
            <a:r>
              <a:rPr lang="en-US" altLang="zh-CN" sz="1200" kern="1200" dirty="0" err="1" smtClean="0">
                <a:solidFill>
                  <a:schemeClr val="tx1"/>
                </a:solidFill>
                <a:effectLst/>
                <a:latin typeface="+mn-lt"/>
                <a:ea typeface="+mn-ea"/>
                <a:cs typeface="+mn-cs"/>
              </a:rPr>
              <a:t>Json</a:t>
            </a:r>
            <a:r>
              <a:rPr lang="zh-CN" altLang="zh-CN" sz="1200" kern="1200" dirty="0" smtClean="0">
                <a:solidFill>
                  <a:schemeClr val="tx1"/>
                </a:solidFill>
                <a:effectLst/>
                <a:latin typeface="+mn-lt"/>
                <a:ea typeface="+mn-ea"/>
                <a:cs typeface="+mn-cs"/>
              </a:rPr>
              <a:t>格式数据</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EC59ABA-4B76-4A27-B16E-1ABD437123D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C59ABA-4B76-4A27-B16E-1ABD437123D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EEC59ABA-4B76-4A27-B16E-1ABD437123D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EEC59ABA-4B76-4A27-B16E-1ABD437123D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EEC59ABA-4B76-4A27-B16E-1ABD437123D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EEC59ABA-4B76-4A27-B16E-1ABD437123D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此次答辩将从以下</a:t>
            </a:r>
            <a:r>
              <a:rPr lang="en-US" altLang="zh-CN" dirty="0" smtClean="0"/>
              <a:t>5</a:t>
            </a:r>
            <a:r>
              <a:rPr lang="zh-CN" altLang="en-US" dirty="0" smtClean="0"/>
              <a:t>个部分展开</a:t>
            </a:r>
            <a:endParaRPr lang="zh-CN" altLang="en-US" dirty="0"/>
          </a:p>
        </p:txBody>
      </p:sp>
      <p:sp>
        <p:nvSpPr>
          <p:cNvPr id="4" name="灯片编号占位符 3"/>
          <p:cNvSpPr>
            <a:spLocks noGrp="1"/>
          </p:cNvSpPr>
          <p:nvPr>
            <p:ph type="sldNum" sz="quarter" idx="10"/>
          </p:nvPr>
        </p:nvSpPr>
        <p:spPr/>
        <p:txBody>
          <a:bodyPr/>
          <a:lstStyle/>
          <a:p>
            <a:fld id="{EEC59ABA-4B76-4A27-B16E-1ABD437123DF}"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本文针对用户需求设计了一款能够将流量监控与网络调整业务下发结合在一起的智能协同系统，该系统是基于</a:t>
            </a:r>
            <a:r>
              <a:rPr lang="en-US" altLang="zh-CN" sz="1200" kern="1200" dirty="0" smtClean="0">
                <a:solidFill>
                  <a:schemeClr val="tx1"/>
                </a:solidFill>
                <a:effectLst/>
                <a:latin typeface="+mn-lt"/>
                <a:ea typeface="+mn-ea"/>
                <a:cs typeface="+mn-cs"/>
              </a:rPr>
              <a:t>SDN</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光智能协同系统。</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该系统包含以下三个模块：</a:t>
            </a:r>
            <a:endParaRPr lang="zh-CN" altLang="zh-CN" sz="1200" kern="1200" dirty="0" smtClean="0">
              <a:solidFill>
                <a:schemeClr val="tx1"/>
              </a:solidFill>
              <a:effectLst/>
              <a:latin typeface="+mn-lt"/>
              <a:ea typeface="+mn-ea"/>
              <a:cs typeface="+mn-cs"/>
            </a:endParaRPr>
          </a:p>
          <a:p>
            <a:pPr lvl="0"/>
            <a:r>
              <a:rPr lang="zh-CN" altLang="zh-CN" sz="1200" b="1" kern="1200" dirty="0" smtClean="0">
                <a:solidFill>
                  <a:schemeClr val="tx1"/>
                </a:solidFill>
                <a:effectLst/>
                <a:latin typeface="+mn-lt"/>
                <a:ea typeface="+mn-ea"/>
                <a:cs typeface="+mn-cs"/>
              </a:rPr>
              <a:t>智能协同模块</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智能协同为系统的核心模块，该模块为用户提供查看网络拓扑、流量监控、网络调整事件查询、需求事件管理等功能，并且能够根据用户的系统配置，定时调用流量预测模块与路径计算模块。</a:t>
            </a:r>
            <a:endParaRPr lang="zh-CN" altLang="zh-CN" sz="1200" kern="1200" dirty="0" smtClean="0">
              <a:solidFill>
                <a:schemeClr val="tx1"/>
              </a:solidFill>
              <a:effectLst/>
              <a:latin typeface="+mn-lt"/>
              <a:ea typeface="+mn-ea"/>
              <a:cs typeface="+mn-cs"/>
            </a:endParaRPr>
          </a:p>
          <a:p>
            <a:pPr lvl="0"/>
            <a:r>
              <a:rPr lang="zh-CN" altLang="zh-CN" sz="1200" b="1" kern="1200" dirty="0" smtClean="0">
                <a:solidFill>
                  <a:schemeClr val="tx1"/>
                </a:solidFill>
                <a:effectLst/>
                <a:latin typeface="+mn-lt"/>
                <a:ea typeface="+mn-ea"/>
                <a:cs typeface="+mn-cs"/>
              </a:rPr>
              <a:t>流量预测模块</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流量预测模块通过使用先进的流量预测技术，根据从控制器获得的真实流量数据预测出未来的流量数据，为用户提供监控流量趋势的能力。</a:t>
            </a:r>
            <a:endParaRPr lang="zh-CN" altLang="zh-CN" sz="1200" kern="1200" dirty="0" smtClean="0">
              <a:solidFill>
                <a:schemeClr val="tx1"/>
              </a:solidFill>
              <a:effectLst/>
              <a:latin typeface="+mn-lt"/>
              <a:ea typeface="+mn-ea"/>
              <a:cs typeface="+mn-cs"/>
            </a:endParaRPr>
          </a:p>
          <a:p>
            <a:pPr lvl="0"/>
            <a:r>
              <a:rPr lang="zh-CN" altLang="zh-CN" sz="1200" b="1" kern="1200" dirty="0" smtClean="0">
                <a:solidFill>
                  <a:schemeClr val="tx1"/>
                </a:solidFill>
                <a:effectLst/>
                <a:latin typeface="+mn-lt"/>
                <a:ea typeface="+mn-ea"/>
                <a:cs typeface="+mn-cs"/>
              </a:rPr>
              <a:t>路径计算模块</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路径计算模块通过使用合适的路径计算技术，根据网络资源调整的请求，计算出最合适的路径，为用户提供网络调整的方案。</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本文通过综述</a:t>
            </a:r>
            <a:r>
              <a:rPr lang="en-US" altLang="zh-CN" sz="1200" kern="1200" dirty="0" smtClean="0">
                <a:solidFill>
                  <a:schemeClr val="tx1"/>
                </a:solidFill>
                <a:effectLst/>
                <a:latin typeface="+mn-lt"/>
                <a:ea typeface="+mn-ea"/>
                <a:cs typeface="+mn-cs"/>
              </a:rPr>
              <a:t>SDN</a:t>
            </a:r>
            <a:r>
              <a:rPr lang="zh-CN" altLang="zh-CN" sz="1200" kern="1200" dirty="0" smtClean="0">
                <a:solidFill>
                  <a:schemeClr val="tx1"/>
                </a:solidFill>
                <a:effectLst/>
                <a:latin typeface="+mn-lt"/>
                <a:ea typeface="+mn-ea"/>
                <a:cs typeface="+mn-cs"/>
              </a:rPr>
              <a:t>网络架构、网络流量预测算法、路径计算算法与微服务系统架构，得出了适合本方案使用的网络流量预测技术、路径计算技术以及系统架构技术。其中系统采用微服务架构，网络流量预测采用了</a:t>
            </a:r>
            <a:r>
              <a:rPr lang="en-US" altLang="zh-CN" sz="1200" kern="1200" dirty="0" smtClean="0">
                <a:solidFill>
                  <a:schemeClr val="tx1"/>
                </a:solidFill>
                <a:effectLst/>
                <a:latin typeface="+mn-lt"/>
                <a:ea typeface="+mn-ea"/>
                <a:cs typeface="+mn-cs"/>
              </a:rPr>
              <a:t>LSTM</a:t>
            </a:r>
            <a:r>
              <a:rPr lang="zh-CN" altLang="zh-CN" sz="1200" kern="1200" dirty="0" smtClean="0">
                <a:solidFill>
                  <a:schemeClr val="tx1"/>
                </a:solidFill>
                <a:effectLst/>
                <a:latin typeface="+mn-lt"/>
                <a:ea typeface="+mn-ea"/>
                <a:cs typeface="+mn-cs"/>
              </a:rPr>
              <a:t>神经网络模型，路径计算采用了最小化最大带宽利用率算法。</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EC59ABA-4B76-4A27-B16E-1ABD437123DF}"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首先是选题背景</a:t>
            </a:r>
            <a:endParaRPr lang="zh-CN" altLang="en-US" dirty="0"/>
          </a:p>
        </p:txBody>
      </p:sp>
      <p:sp>
        <p:nvSpPr>
          <p:cNvPr id="4" name="灯片编号占位符 3"/>
          <p:cNvSpPr>
            <a:spLocks noGrp="1"/>
          </p:cNvSpPr>
          <p:nvPr>
            <p:ph type="sldNum" sz="quarter" idx="10"/>
          </p:nvPr>
        </p:nvSpPr>
        <p:spPr/>
        <p:txBody>
          <a:bodyPr/>
          <a:lstStyle/>
          <a:p>
            <a:fld id="{EEC59ABA-4B76-4A27-B16E-1ABD437123D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C59ABA-4B76-4A27-B16E-1ABD437123D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C59ABA-4B76-4A27-B16E-1ABD437123D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C59ABA-4B76-4A27-B16E-1ABD437123D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C59ABA-4B76-4A27-B16E-1ABD437123D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C59ABA-4B76-4A27-B16E-1ABD437123D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显然，为了避免拥塞产生，在路径计算过程中应尽量避免使用负载过重的链路，即最小化最大带宽利用率。</a:t>
            </a:r>
            <a:endParaRPr lang="zh-CN" altLang="en-US" dirty="0"/>
          </a:p>
        </p:txBody>
      </p:sp>
      <p:sp>
        <p:nvSpPr>
          <p:cNvPr id="4" name="灯片编号占位符 3"/>
          <p:cNvSpPr>
            <a:spLocks noGrp="1"/>
          </p:cNvSpPr>
          <p:nvPr>
            <p:ph type="sldNum" sz="quarter" idx="10"/>
          </p:nvPr>
        </p:nvSpPr>
        <p:spPr/>
        <p:txBody>
          <a:bodyPr/>
          <a:lstStyle/>
          <a:p>
            <a:fld id="{EEC59ABA-4B76-4A27-B16E-1ABD437123D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矩形 7"/>
          <p:cNvSpPr/>
          <p:nvPr userDrawn="1"/>
        </p:nvSpPr>
        <p:spPr>
          <a:xfrm>
            <a:off x="-57150" y="1468202"/>
            <a:ext cx="8419678" cy="2664296"/>
          </a:xfrm>
          <a:prstGeom prst="rect">
            <a:avLst/>
          </a:prstGeom>
          <a:solidFill>
            <a:srgbClr val="6E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userDrawn="1"/>
        </p:nvSpPr>
        <p:spPr>
          <a:xfrm>
            <a:off x="695401" y="1864246"/>
            <a:ext cx="7016664" cy="1200329"/>
          </a:xfrm>
          <a:prstGeom prst="rect">
            <a:avLst/>
          </a:prstGeom>
          <a:noFill/>
        </p:spPr>
        <p:txBody>
          <a:bodyPr wrap="none" rtlCol="0">
            <a:spAutoFit/>
          </a:bodyPr>
          <a:lstStyle/>
          <a:p>
            <a:r>
              <a:rPr lang="zh-CN" altLang="en-US" sz="3600" dirty="0" smtClean="0">
                <a:solidFill>
                  <a:schemeClr val="bg1">
                    <a:lumMod val="95000"/>
                  </a:schemeClr>
                </a:solidFill>
                <a:latin typeface="微软雅黑" panose="020B0503020204020204" pitchFamily="34" charset="-122"/>
                <a:ea typeface="微软雅黑" panose="020B0503020204020204" pitchFamily="34" charset="-122"/>
              </a:rPr>
              <a:t>基于</a:t>
            </a:r>
            <a:r>
              <a:rPr lang="en-US" altLang="zh-CN" sz="3600" dirty="0" smtClean="0">
                <a:solidFill>
                  <a:schemeClr val="bg1">
                    <a:lumMod val="95000"/>
                  </a:schemeClr>
                </a:solidFill>
                <a:latin typeface="微软雅黑" panose="020B0503020204020204" pitchFamily="34" charset="-122"/>
                <a:ea typeface="微软雅黑" panose="020B0503020204020204" pitchFamily="34" charset="-122"/>
              </a:rPr>
              <a:t>SDN</a:t>
            </a:r>
            <a:r>
              <a:rPr lang="zh-CN" altLang="en-US" sz="3600" dirty="0" smtClean="0">
                <a:solidFill>
                  <a:schemeClr val="bg1">
                    <a:lumMod val="95000"/>
                  </a:schemeClr>
                </a:solidFill>
                <a:latin typeface="微软雅黑" panose="020B0503020204020204" pitchFamily="34" charset="-122"/>
                <a:ea typeface="微软雅黑" panose="020B0503020204020204" pitchFamily="34" charset="-122"/>
              </a:rPr>
              <a:t>的</a:t>
            </a:r>
            <a:r>
              <a:rPr lang="en-US" altLang="zh-CN" sz="3600" dirty="0" smtClean="0">
                <a:solidFill>
                  <a:schemeClr val="bg1">
                    <a:lumMod val="95000"/>
                  </a:schemeClr>
                </a:solidFill>
                <a:latin typeface="微软雅黑" panose="020B0503020204020204" pitchFamily="34" charset="-122"/>
                <a:ea typeface="微软雅黑" panose="020B0503020204020204" pitchFamily="34" charset="-122"/>
              </a:rPr>
              <a:t>IP+</a:t>
            </a:r>
            <a:r>
              <a:rPr lang="zh-CN" altLang="en-US" sz="3600" dirty="0" smtClean="0">
                <a:solidFill>
                  <a:schemeClr val="bg1">
                    <a:lumMod val="95000"/>
                  </a:schemeClr>
                </a:solidFill>
                <a:latin typeface="微软雅黑" panose="020B0503020204020204" pitchFamily="34" charset="-122"/>
                <a:ea typeface="微软雅黑" panose="020B0503020204020204" pitchFamily="34" charset="-122"/>
              </a:rPr>
              <a:t>光智能协同系统的</a:t>
            </a:r>
            <a:endParaRPr lang="en-US" altLang="zh-CN" sz="3600" dirty="0" smtClean="0">
              <a:solidFill>
                <a:schemeClr val="bg1">
                  <a:lumMod val="95000"/>
                </a:schemeClr>
              </a:solidFill>
              <a:latin typeface="微软雅黑" panose="020B0503020204020204" pitchFamily="34" charset="-122"/>
              <a:ea typeface="微软雅黑" panose="020B0503020204020204" pitchFamily="34" charset="-122"/>
            </a:endParaRPr>
          </a:p>
          <a:p>
            <a:r>
              <a:rPr lang="en-US" altLang="zh-CN" sz="3600" baseline="0" dirty="0" smtClean="0">
                <a:solidFill>
                  <a:schemeClr val="bg1">
                    <a:lumMod val="95000"/>
                  </a:schemeClr>
                </a:solidFill>
                <a:latin typeface="微软雅黑" panose="020B0503020204020204" pitchFamily="34" charset="-122"/>
                <a:ea typeface="微软雅黑" panose="020B0503020204020204" pitchFamily="34" charset="-122"/>
              </a:rPr>
              <a:t>                                 </a:t>
            </a:r>
            <a:r>
              <a:rPr lang="zh-CN" altLang="en-US" sz="3600" dirty="0" smtClean="0">
                <a:solidFill>
                  <a:schemeClr val="bg1">
                    <a:lumMod val="95000"/>
                  </a:schemeClr>
                </a:solidFill>
                <a:latin typeface="微软雅黑" panose="020B0503020204020204" pitchFamily="34" charset="-122"/>
                <a:ea typeface="微软雅黑" panose="020B0503020204020204" pitchFamily="34" charset="-122"/>
              </a:rPr>
              <a:t>设计与实现</a:t>
            </a:r>
            <a:endParaRPr lang="zh-CN" altLang="en-US" sz="3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0" name="矩形 9"/>
          <p:cNvSpPr/>
          <p:nvPr userDrawn="1"/>
        </p:nvSpPr>
        <p:spPr>
          <a:xfrm>
            <a:off x="10960697" y="1468203"/>
            <a:ext cx="1231305" cy="2664296"/>
          </a:xfrm>
          <a:prstGeom prst="rect">
            <a:avLst/>
          </a:prstGeom>
          <a:solidFill>
            <a:srgbClr val="6E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userDrawn="1"/>
        </p:nvSpPr>
        <p:spPr>
          <a:xfrm>
            <a:off x="798247" y="3665217"/>
            <a:ext cx="3095719" cy="400110"/>
          </a:xfrm>
          <a:prstGeom prst="rect">
            <a:avLst/>
          </a:prstGeom>
          <a:noFill/>
        </p:spPr>
        <p:txBody>
          <a:bodyPr wrap="none" rtlCol="0">
            <a:spAutoFit/>
          </a:bodyPr>
          <a:lstStyle/>
          <a:p>
            <a:r>
              <a:rPr lang="en-US" altLang="zh-CN" sz="2000" dirty="0" smtClean="0">
                <a:solidFill>
                  <a:schemeClr val="bg1">
                    <a:lumMod val="95000"/>
                  </a:schemeClr>
                </a:solidFill>
                <a:latin typeface="微软雅黑" panose="020B0503020204020204" pitchFamily="34" charset="-122"/>
                <a:ea typeface="微软雅黑" panose="020B0503020204020204" pitchFamily="34" charset="-122"/>
              </a:rPr>
              <a:t>2019</a:t>
            </a:r>
            <a:r>
              <a:rPr lang="zh-CN" altLang="en-US" sz="2000" dirty="0" smtClean="0">
                <a:solidFill>
                  <a:schemeClr val="bg1">
                    <a:lumMod val="95000"/>
                  </a:schemeClr>
                </a:solidFill>
                <a:latin typeface="微软雅黑" panose="020B0503020204020204" pitchFamily="34" charset="-122"/>
                <a:ea typeface="微软雅黑" panose="020B0503020204020204" pitchFamily="34" charset="-122"/>
              </a:rPr>
              <a:t>年硕士毕业论文答辩</a:t>
            </a:r>
            <a:endParaRPr lang="zh-CN" altLang="en-US" sz="2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2" name="文本框 11"/>
          <p:cNvSpPr txBox="1"/>
          <p:nvPr userDrawn="1"/>
        </p:nvSpPr>
        <p:spPr>
          <a:xfrm>
            <a:off x="1227852" y="4523828"/>
            <a:ext cx="1723549" cy="400110"/>
          </a:xfrm>
          <a:prstGeom prst="rect">
            <a:avLst/>
          </a:prstGeom>
          <a:noFill/>
        </p:spPr>
        <p:txBody>
          <a:bodyPr wrap="none" rtlCol="0">
            <a:spAutoFit/>
          </a:bodyPr>
          <a:lstStyle/>
          <a:p>
            <a:r>
              <a:rPr lang="zh-CN" altLang="en-US" sz="2000" dirty="0">
                <a:solidFill>
                  <a:srgbClr val="6E0F6D"/>
                </a:solidFill>
                <a:latin typeface="微软雅黑" panose="020B0503020204020204" pitchFamily="34" charset="-122"/>
                <a:ea typeface="微软雅黑" panose="020B0503020204020204" pitchFamily="34" charset="-122"/>
              </a:rPr>
              <a:t>答辩人</a:t>
            </a:r>
            <a:r>
              <a:rPr lang="zh-CN" altLang="en-US" sz="2000" dirty="0" smtClean="0">
                <a:solidFill>
                  <a:srgbClr val="6E0F6D"/>
                </a:solidFill>
                <a:latin typeface="微软雅黑" panose="020B0503020204020204" pitchFamily="34" charset="-122"/>
                <a:ea typeface="微软雅黑" panose="020B0503020204020204" pitchFamily="34" charset="-122"/>
              </a:rPr>
              <a:t>：徐鹤</a:t>
            </a:r>
            <a:endParaRPr lang="en-US" altLang="zh-CN" sz="2000" dirty="0">
              <a:solidFill>
                <a:srgbClr val="6E0F6D"/>
              </a:solidFill>
              <a:latin typeface="微软雅黑" panose="020B0503020204020204" pitchFamily="34" charset="-122"/>
              <a:ea typeface="微软雅黑" panose="020B0503020204020204" pitchFamily="34" charset="-122"/>
            </a:endParaRPr>
          </a:p>
        </p:txBody>
      </p:sp>
      <p:sp>
        <p:nvSpPr>
          <p:cNvPr id="13" name="文本框 12"/>
          <p:cNvSpPr txBox="1"/>
          <p:nvPr userDrawn="1"/>
        </p:nvSpPr>
        <p:spPr>
          <a:xfrm>
            <a:off x="1227851" y="4986816"/>
            <a:ext cx="2236510" cy="400110"/>
          </a:xfrm>
          <a:prstGeom prst="rect">
            <a:avLst/>
          </a:prstGeom>
          <a:noFill/>
        </p:spPr>
        <p:txBody>
          <a:bodyPr wrap="none" rtlCol="0">
            <a:spAutoFit/>
          </a:bodyPr>
          <a:lstStyle/>
          <a:p>
            <a:r>
              <a:rPr lang="zh-CN" altLang="en-US" sz="2000" dirty="0">
                <a:solidFill>
                  <a:srgbClr val="6E0F6D"/>
                </a:solidFill>
                <a:latin typeface="微软雅黑" panose="020B0503020204020204" pitchFamily="34" charset="-122"/>
                <a:ea typeface="微软雅黑" panose="020B0503020204020204" pitchFamily="34" charset="-122"/>
              </a:rPr>
              <a:t>指导老师</a:t>
            </a:r>
            <a:r>
              <a:rPr lang="zh-CN" altLang="en-US" sz="2000" dirty="0" smtClean="0">
                <a:solidFill>
                  <a:srgbClr val="6E0F6D"/>
                </a:solidFill>
                <a:latin typeface="微软雅黑" panose="020B0503020204020204" pitchFamily="34" charset="-122"/>
                <a:ea typeface="微软雅黑" panose="020B0503020204020204" pitchFamily="34" charset="-122"/>
              </a:rPr>
              <a:t>：冯桂焕</a:t>
            </a:r>
            <a:endParaRPr lang="en-US" altLang="zh-CN" sz="2000" dirty="0">
              <a:solidFill>
                <a:srgbClr val="6E0F6D"/>
              </a:solidFill>
              <a:latin typeface="微软雅黑" panose="020B0503020204020204" pitchFamily="34" charset="-122"/>
              <a:ea typeface="微软雅黑" panose="020B0503020204020204" pitchFamily="34" charset="-122"/>
            </a:endParaRPr>
          </a:p>
        </p:txBody>
      </p:sp>
      <p:sp>
        <p:nvSpPr>
          <p:cNvPr id="17" name="文本框 16"/>
          <p:cNvSpPr txBox="1"/>
          <p:nvPr userDrawn="1"/>
        </p:nvSpPr>
        <p:spPr>
          <a:xfrm>
            <a:off x="1227852" y="5461377"/>
            <a:ext cx="1980029" cy="400110"/>
          </a:xfrm>
          <a:prstGeom prst="rect">
            <a:avLst/>
          </a:prstGeom>
          <a:noFill/>
        </p:spPr>
        <p:txBody>
          <a:bodyPr wrap="none" rtlCol="0">
            <a:spAutoFit/>
          </a:bodyPr>
          <a:lstStyle/>
          <a:p>
            <a:r>
              <a:rPr lang="zh-CN" altLang="en-US" sz="2000" dirty="0">
                <a:solidFill>
                  <a:srgbClr val="6E0F6D"/>
                </a:solidFill>
                <a:latin typeface="微软雅黑" panose="020B0503020204020204" pitchFamily="34" charset="-122"/>
                <a:ea typeface="微软雅黑" panose="020B0503020204020204" pitchFamily="34" charset="-122"/>
              </a:rPr>
              <a:t>专业</a:t>
            </a:r>
            <a:r>
              <a:rPr lang="zh-CN" altLang="en-US" sz="2000" dirty="0" smtClean="0">
                <a:solidFill>
                  <a:srgbClr val="6E0F6D"/>
                </a:solidFill>
                <a:latin typeface="微软雅黑" panose="020B0503020204020204" pitchFamily="34" charset="-122"/>
                <a:ea typeface="微软雅黑" panose="020B0503020204020204" pitchFamily="34" charset="-122"/>
              </a:rPr>
              <a:t>：软件工程</a:t>
            </a:r>
            <a:endParaRPr lang="en-US" altLang="zh-CN" sz="2000" dirty="0">
              <a:solidFill>
                <a:srgbClr val="6E0F6D"/>
              </a:solidFill>
              <a:latin typeface="微软雅黑" panose="020B0503020204020204" pitchFamily="34" charset="-122"/>
              <a:ea typeface="微软雅黑" panose="020B0503020204020204" pitchFamily="34" charset="-122"/>
            </a:endParaRPr>
          </a:p>
        </p:txBody>
      </p:sp>
      <p:sp>
        <p:nvSpPr>
          <p:cNvPr id="18" name="文本框 17"/>
          <p:cNvSpPr txBox="1"/>
          <p:nvPr userDrawn="1"/>
        </p:nvSpPr>
        <p:spPr>
          <a:xfrm>
            <a:off x="8949451" y="3749129"/>
            <a:ext cx="1415772" cy="461665"/>
          </a:xfrm>
          <a:prstGeom prst="rect">
            <a:avLst/>
          </a:prstGeom>
          <a:noFill/>
        </p:spPr>
        <p:txBody>
          <a:bodyPr wrap="none" rtlCol="0">
            <a:spAutoFit/>
          </a:bodyPr>
          <a:lstStyle/>
          <a:p>
            <a:r>
              <a:rPr lang="zh-CN" altLang="en-US" sz="2400">
                <a:solidFill>
                  <a:srgbClr val="6E0F6D"/>
                </a:solidFill>
                <a:latin typeface="微软雅黑" panose="020B0503020204020204" pitchFamily="34" charset="-122"/>
                <a:ea typeface="微软雅黑" panose="020B0503020204020204" pitchFamily="34" charset="-122"/>
              </a:rPr>
              <a:t>南京大学</a:t>
            </a:r>
            <a:endParaRPr lang="en-US" altLang="zh-CN" sz="2400">
              <a:solidFill>
                <a:srgbClr val="6E0F6D"/>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userDrawn="1"/>
        </p:nvPicPr>
        <p:blipFill>
          <a:blip r:embed="rId2"/>
          <a:stretch>
            <a:fillRect/>
          </a:stretch>
        </p:blipFill>
        <p:spPr>
          <a:xfrm>
            <a:off x="8835150" y="1565692"/>
            <a:ext cx="1604737" cy="2011910"/>
          </a:xfrm>
          <a:prstGeom prst="rect">
            <a:avLst/>
          </a:prstGeom>
        </p:spPr>
      </p:pic>
      <p:pic>
        <p:nvPicPr>
          <p:cNvPr id="20" name="图片 19"/>
          <p:cNvPicPr>
            <a:picLocks noChangeAspect="1"/>
          </p:cNvPicPr>
          <p:nvPr userDrawn="1"/>
        </p:nvPicPr>
        <p:blipFill>
          <a:blip r:embed="rId3" cstate="print"/>
          <a:stretch>
            <a:fillRect/>
          </a:stretch>
        </p:blipFill>
        <p:spPr>
          <a:xfrm>
            <a:off x="923974" y="4604579"/>
            <a:ext cx="238892" cy="299506"/>
          </a:xfrm>
          <a:prstGeom prst="rect">
            <a:avLst/>
          </a:prstGeom>
        </p:spPr>
      </p:pic>
      <p:pic>
        <p:nvPicPr>
          <p:cNvPr id="21" name="图片 20"/>
          <p:cNvPicPr>
            <a:picLocks noChangeAspect="1"/>
          </p:cNvPicPr>
          <p:nvPr userDrawn="1"/>
        </p:nvPicPr>
        <p:blipFill>
          <a:blip r:embed="rId3" cstate="print"/>
          <a:stretch>
            <a:fillRect/>
          </a:stretch>
        </p:blipFill>
        <p:spPr>
          <a:xfrm>
            <a:off x="923974" y="5048079"/>
            <a:ext cx="238892" cy="299506"/>
          </a:xfrm>
          <a:prstGeom prst="rect">
            <a:avLst/>
          </a:prstGeom>
        </p:spPr>
      </p:pic>
      <p:pic>
        <p:nvPicPr>
          <p:cNvPr id="22" name="图片 21"/>
          <p:cNvPicPr>
            <a:picLocks noChangeAspect="1"/>
          </p:cNvPicPr>
          <p:nvPr userDrawn="1"/>
        </p:nvPicPr>
        <p:blipFill>
          <a:blip r:embed="rId3" cstate="print"/>
          <a:stretch>
            <a:fillRect/>
          </a:stretch>
        </p:blipFill>
        <p:spPr>
          <a:xfrm>
            <a:off x="923974" y="5519578"/>
            <a:ext cx="238892" cy="299506"/>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2A397E8-946D-4C5D-972C-63131C18086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F06A139-DD59-494F-8ECB-D9FBC1AE366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2A397E8-946D-4C5D-972C-63131C18086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F06A139-DD59-494F-8ECB-D9FBC1AE366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9334500" y="6356349"/>
            <a:ext cx="2743200" cy="365125"/>
          </a:xfrm>
        </p:spPr>
        <p:txBody>
          <a:bodyPr/>
          <a:lstStyle/>
          <a:p>
            <a:fld id="{D2A397E8-946D-4C5D-972C-63131C18086D}" type="datetimeFigureOut">
              <a:rPr lang="zh-CN" altLang="en-US" smtClean="0"/>
            </a:fld>
            <a:endParaRPr lang="zh-CN" altLang="en-US" dirty="0"/>
          </a:p>
        </p:txBody>
      </p:sp>
      <p:sp>
        <p:nvSpPr>
          <p:cNvPr id="3" name="页脚占位符 2"/>
          <p:cNvSpPr>
            <a:spLocks noGrp="1"/>
          </p:cNvSpPr>
          <p:nvPr>
            <p:ph type="ftr" sz="quarter" idx="11"/>
          </p:nvPr>
        </p:nvSpPr>
        <p:spPr/>
        <p:txBody>
          <a:bodyPr/>
          <a:lstStyle/>
          <a:p>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D2A397E8-946D-4C5D-972C-63131C1808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F06A139-DD59-494F-8ECB-D9FBC1AE366F}"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2A397E8-946D-4C5D-972C-63131C1808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F06A139-DD59-494F-8ECB-D9FBC1AE366F}"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2A397E8-946D-4C5D-972C-63131C1808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06A139-DD59-494F-8ECB-D9FBC1AE366F}"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2A397E8-946D-4C5D-972C-63131C1808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06A139-DD59-494F-8ECB-D9FBC1AE366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8" name="矩形 7"/>
          <p:cNvSpPr/>
          <p:nvPr userDrawn="1"/>
        </p:nvSpPr>
        <p:spPr>
          <a:xfrm>
            <a:off x="-57150" y="1468202"/>
            <a:ext cx="8419678" cy="2664296"/>
          </a:xfrm>
          <a:prstGeom prst="rect">
            <a:avLst/>
          </a:prstGeom>
          <a:solidFill>
            <a:srgbClr val="6E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userDrawn="1"/>
        </p:nvSpPr>
        <p:spPr>
          <a:xfrm>
            <a:off x="695401" y="1864246"/>
            <a:ext cx="1592487" cy="646331"/>
          </a:xfrm>
          <a:prstGeom prst="rect">
            <a:avLst/>
          </a:prstGeom>
          <a:noFill/>
        </p:spPr>
        <p:txBody>
          <a:bodyPr wrap="none" rtlCol="0">
            <a:spAutoFit/>
          </a:bodyPr>
          <a:lstStyle/>
          <a:p>
            <a:r>
              <a:rPr lang="zh-CN" altLang="en-US" sz="3600" dirty="0" smtClean="0">
                <a:solidFill>
                  <a:schemeClr val="bg1">
                    <a:lumMod val="95000"/>
                  </a:schemeClr>
                </a:solidFill>
                <a:latin typeface="微软雅黑" panose="020B0503020204020204" pitchFamily="34" charset="-122"/>
                <a:ea typeface="微软雅黑" panose="020B0503020204020204" pitchFamily="34" charset="-122"/>
              </a:rPr>
              <a:t>谢谢！</a:t>
            </a:r>
            <a:endParaRPr lang="zh-CN" altLang="en-US" sz="3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0" name="矩形 9"/>
          <p:cNvSpPr/>
          <p:nvPr userDrawn="1"/>
        </p:nvSpPr>
        <p:spPr>
          <a:xfrm>
            <a:off x="10960697" y="1468203"/>
            <a:ext cx="1231305" cy="2664296"/>
          </a:xfrm>
          <a:prstGeom prst="rect">
            <a:avLst/>
          </a:prstGeom>
          <a:solidFill>
            <a:srgbClr val="6E0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userDrawn="1"/>
        </p:nvSpPr>
        <p:spPr>
          <a:xfrm>
            <a:off x="798247" y="3665217"/>
            <a:ext cx="3095719" cy="400110"/>
          </a:xfrm>
          <a:prstGeom prst="rect">
            <a:avLst/>
          </a:prstGeom>
          <a:noFill/>
        </p:spPr>
        <p:txBody>
          <a:bodyPr wrap="none" rtlCol="0">
            <a:spAutoFit/>
          </a:bodyPr>
          <a:lstStyle/>
          <a:p>
            <a:r>
              <a:rPr lang="en-US" altLang="zh-CN" sz="2000" dirty="0" smtClean="0">
                <a:solidFill>
                  <a:schemeClr val="bg1">
                    <a:lumMod val="95000"/>
                  </a:schemeClr>
                </a:solidFill>
                <a:latin typeface="微软雅黑" panose="020B0503020204020204" pitchFamily="34" charset="-122"/>
                <a:ea typeface="微软雅黑" panose="020B0503020204020204" pitchFamily="34" charset="-122"/>
              </a:rPr>
              <a:t>2019</a:t>
            </a:r>
            <a:r>
              <a:rPr lang="zh-CN" altLang="en-US" sz="2000" dirty="0" smtClean="0">
                <a:solidFill>
                  <a:schemeClr val="bg1">
                    <a:lumMod val="95000"/>
                  </a:schemeClr>
                </a:solidFill>
                <a:latin typeface="微软雅黑" panose="020B0503020204020204" pitchFamily="34" charset="-122"/>
                <a:ea typeface="微软雅黑" panose="020B0503020204020204" pitchFamily="34" charset="-122"/>
              </a:rPr>
              <a:t>年硕士毕业论文答辩</a:t>
            </a:r>
            <a:endParaRPr lang="zh-CN" altLang="en-US" sz="2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2" name="文本框 11"/>
          <p:cNvSpPr txBox="1"/>
          <p:nvPr userDrawn="1"/>
        </p:nvSpPr>
        <p:spPr>
          <a:xfrm>
            <a:off x="1227852" y="4523828"/>
            <a:ext cx="1723549" cy="400110"/>
          </a:xfrm>
          <a:prstGeom prst="rect">
            <a:avLst/>
          </a:prstGeom>
          <a:noFill/>
        </p:spPr>
        <p:txBody>
          <a:bodyPr wrap="none" rtlCol="0">
            <a:spAutoFit/>
          </a:bodyPr>
          <a:lstStyle/>
          <a:p>
            <a:r>
              <a:rPr lang="zh-CN" altLang="en-US" sz="2000" dirty="0">
                <a:solidFill>
                  <a:srgbClr val="6E0F6D"/>
                </a:solidFill>
                <a:latin typeface="微软雅黑" panose="020B0503020204020204" pitchFamily="34" charset="-122"/>
                <a:ea typeface="微软雅黑" panose="020B0503020204020204" pitchFamily="34" charset="-122"/>
              </a:rPr>
              <a:t>答辩人</a:t>
            </a:r>
            <a:r>
              <a:rPr lang="zh-CN" altLang="en-US" sz="2000" dirty="0" smtClean="0">
                <a:solidFill>
                  <a:srgbClr val="6E0F6D"/>
                </a:solidFill>
                <a:latin typeface="微软雅黑" panose="020B0503020204020204" pitchFamily="34" charset="-122"/>
                <a:ea typeface="微软雅黑" panose="020B0503020204020204" pitchFamily="34" charset="-122"/>
              </a:rPr>
              <a:t>：徐鹤</a:t>
            </a:r>
            <a:endParaRPr lang="en-US" altLang="zh-CN" sz="2000" dirty="0">
              <a:solidFill>
                <a:srgbClr val="6E0F6D"/>
              </a:solidFill>
              <a:latin typeface="微软雅黑" panose="020B0503020204020204" pitchFamily="34" charset="-122"/>
              <a:ea typeface="微软雅黑" panose="020B0503020204020204" pitchFamily="34" charset="-122"/>
            </a:endParaRPr>
          </a:p>
        </p:txBody>
      </p:sp>
      <p:sp>
        <p:nvSpPr>
          <p:cNvPr id="13" name="文本框 12"/>
          <p:cNvSpPr txBox="1"/>
          <p:nvPr userDrawn="1"/>
        </p:nvSpPr>
        <p:spPr>
          <a:xfrm>
            <a:off x="1227851" y="4986816"/>
            <a:ext cx="2236510" cy="400110"/>
          </a:xfrm>
          <a:prstGeom prst="rect">
            <a:avLst/>
          </a:prstGeom>
          <a:noFill/>
        </p:spPr>
        <p:txBody>
          <a:bodyPr wrap="none" rtlCol="0">
            <a:spAutoFit/>
          </a:bodyPr>
          <a:lstStyle/>
          <a:p>
            <a:r>
              <a:rPr lang="zh-CN" altLang="en-US" sz="2000" dirty="0">
                <a:solidFill>
                  <a:srgbClr val="6E0F6D"/>
                </a:solidFill>
                <a:latin typeface="微软雅黑" panose="020B0503020204020204" pitchFamily="34" charset="-122"/>
                <a:ea typeface="微软雅黑" panose="020B0503020204020204" pitchFamily="34" charset="-122"/>
              </a:rPr>
              <a:t>指导老师</a:t>
            </a:r>
            <a:r>
              <a:rPr lang="zh-CN" altLang="en-US" sz="2000" dirty="0" smtClean="0">
                <a:solidFill>
                  <a:srgbClr val="6E0F6D"/>
                </a:solidFill>
                <a:latin typeface="微软雅黑" panose="020B0503020204020204" pitchFamily="34" charset="-122"/>
                <a:ea typeface="微软雅黑" panose="020B0503020204020204" pitchFamily="34" charset="-122"/>
              </a:rPr>
              <a:t>：冯桂焕</a:t>
            </a:r>
            <a:endParaRPr lang="en-US" altLang="zh-CN" sz="2000" dirty="0">
              <a:solidFill>
                <a:srgbClr val="6E0F6D"/>
              </a:solidFill>
              <a:latin typeface="微软雅黑" panose="020B0503020204020204" pitchFamily="34" charset="-122"/>
              <a:ea typeface="微软雅黑" panose="020B0503020204020204" pitchFamily="34" charset="-122"/>
            </a:endParaRPr>
          </a:p>
        </p:txBody>
      </p:sp>
      <p:sp>
        <p:nvSpPr>
          <p:cNvPr id="17" name="文本框 16"/>
          <p:cNvSpPr txBox="1"/>
          <p:nvPr userDrawn="1"/>
        </p:nvSpPr>
        <p:spPr>
          <a:xfrm>
            <a:off x="1227852" y="5461377"/>
            <a:ext cx="1980029" cy="400110"/>
          </a:xfrm>
          <a:prstGeom prst="rect">
            <a:avLst/>
          </a:prstGeom>
          <a:noFill/>
        </p:spPr>
        <p:txBody>
          <a:bodyPr wrap="none" rtlCol="0">
            <a:spAutoFit/>
          </a:bodyPr>
          <a:lstStyle/>
          <a:p>
            <a:r>
              <a:rPr lang="zh-CN" altLang="en-US" sz="2000" dirty="0">
                <a:solidFill>
                  <a:srgbClr val="6E0F6D"/>
                </a:solidFill>
                <a:latin typeface="微软雅黑" panose="020B0503020204020204" pitchFamily="34" charset="-122"/>
                <a:ea typeface="微软雅黑" panose="020B0503020204020204" pitchFamily="34" charset="-122"/>
              </a:rPr>
              <a:t>专业</a:t>
            </a:r>
            <a:r>
              <a:rPr lang="zh-CN" altLang="en-US" sz="2000" dirty="0" smtClean="0">
                <a:solidFill>
                  <a:srgbClr val="6E0F6D"/>
                </a:solidFill>
                <a:latin typeface="微软雅黑" panose="020B0503020204020204" pitchFamily="34" charset="-122"/>
                <a:ea typeface="微软雅黑" panose="020B0503020204020204" pitchFamily="34" charset="-122"/>
              </a:rPr>
              <a:t>：软件工程</a:t>
            </a:r>
            <a:endParaRPr lang="en-US" altLang="zh-CN" sz="2000" dirty="0">
              <a:solidFill>
                <a:srgbClr val="6E0F6D"/>
              </a:solidFill>
              <a:latin typeface="微软雅黑" panose="020B0503020204020204" pitchFamily="34" charset="-122"/>
              <a:ea typeface="微软雅黑" panose="020B0503020204020204" pitchFamily="34" charset="-122"/>
            </a:endParaRPr>
          </a:p>
        </p:txBody>
      </p:sp>
      <p:sp>
        <p:nvSpPr>
          <p:cNvPr id="18" name="文本框 17"/>
          <p:cNvSpPr txBox="1"/>
          <p:nvPr userDrawn="1"/>
        </p:nvSpPr>
        <p:spPr>
          <a:xfrm>
            <a:off x="8949451" y="3749129"/>
            <a:ext cx="1415772" cy="461665"/>
          </a:xfrm>
          <a:prstGeom prst="rect">
            <a:avLst/>
          </a:prstGeom>
          <a:noFill/>
        </p:spPr>
        <p:txBody>
          <a:bodyPr wrap="none" rtlCol="0">
            <a:spAutoFit/>
          </a:bodyPr>
          <a:lstStyle/>
          <a:p>
            <a:r>
              <a:rPr lang="zh-CN" altLang="en-US" sz="2400">
                <a:solidFill>
                  <a:srgbClr val="6E0F6D"/>
                </a:solidFill>
                <a:latin typeface="微软雅黑" panose="020B0503020204020204" pitchFamily="34" charset="-122"/>
                <a:ea typeface="微软雅黑" panose="020B0503020204020204" pitchFamily="34" charset="-122"/>
              </a:rPr>
              <a:t>南京大学</a:t>
            </a:r>
            <a:endParaRPr lang="en-US" altLang="zh-CN" sz="2400">
              <a:solidFill>
                <a:srgbClr val="6E0F6D"/>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userDrawn="1"/>
        </p:nvPicPr>
        <p:blipFill>
          <a:blip r:embed="rId2"/>
          <a:stretch>
            <a:fillRect/>
          </a:stretch>
        </p:blipFill>
        <p:spPr>
          <a:xfrm>
            <a:off x="8835150" y="1565692"/>
            <a:ext cx="1604737" cy="2011910"/>
          </a:xfrm>
          <a:prstGeom prst="rect">
            <a:avLst/>
          </a:prstGeom>
        </p:spPr>
      </p:pic>
      <p:pic>
        <p:nvPicPr>
          <p:cNvPr id="20" name="图片 19"/>
          <p:cNvPicPr>
            <a:picLocks noChangeAspect="1"/>
          </p:cNvPicPr>
          <p:nvPr userDrawn="1"/>
        </p:nvPicPr>
        <p:blipFill>
          <a:blip r:embed="rId3" cstate="print"/>
          <a:stretch>
            <a:fillRect/>
          </a:stretch>
        </p:blipFill>
        <p:spPr>
          <a:xfrm>
            <a:off x="923974" y="4604579"/>
            <a:ext cx="238892" cy="299506"/>
          </a:xfrm>
          <a:prstGeom prst="rect">
            <a:avLst/>
          </a:prstGeom>
        </p:spPr>
      </p:pic>
      <p:pic>
        <p:nvPicPr>
          <p:cNvPr id="21" name="图片 20"/>
          <p:cNvPicPr>
            <a:picLocks noChangeAspect="1"/>
          </p:cNvPicPr>
          <p:nvPr userDrawn="1"/>
        </p:nvPicPr>
        <p:blipFill>
          <a:blip r:embed="rId3" cstate="print"/>
          <a:stretch>
            <a:fillRect/>
          </a:stretch>
        </p:blipFill>
        <p:spPr>
          <a:xfrm>
            <a:off x="923974" y="5048079"/>
            <a:ext cx="238892" cy="299506"/>
          </a:xfrm>
          <a:prstGeom prst="rect">
            <a:avLst/>
          </a:prstGeom>
        </p:spPr>
      </p:pic>
      <p:pic>
        <p:nvPicPr>
          <p:cNvPr id="22" name="图片 21"/>
          <p:cNvPicPr>
            <a:picLocks noChangeAspect="1"/>
          </p:cNvPicPr>
          <p:nvPr userDrawn="1"/>
        </p:nvPicPr>
        <p:blipFill>
          <a:blip r:embed="rId3" cstate="print"/>
          <a:stretch>
            <a:fillRect/>
          </a:stretch>
        </p:blipFill>
        <p:spPr>
          <a:xfrm>
            <a:off x="923974" y="5519578"/>
            <a:ext cx="238892" cy="299506"/>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6" name="矩形 35"/>
          <p:cNvSpPr/>
          <p:nvPr userDrawn="1"/>
        </p:nvSpPr>
        <p:spPr>
          <a:xfrm>
            <a:off x="0" y="-594605"/>
            <a:ext cx="12308115" cy="1175656"/>
          </a:xfrm>
          <a:prstGeom prst="rect">
            <a:avLst/>
          </a:prstGeom>
          <a:solidFill>
            <a:srgbClr val="6C10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7" name="文本框 36"/>
          <p:cNvSpPr txBox="1"/>
          <p:nvPr userDrawn="1"/>
        </p:nvSpPr>
        <p:spPr>
          <a:xfrm>
            <a:off x="581954" y="100545"/>
            <a:ext cx="1645859" cy="400110"/>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选题背景</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userDrawn="1"/>
        </p:nvSpPr>
        <p:spPr>
          <a:xfrm>
            <a:off x="2587581" y="83791"/>
            <a:ext cx="234019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smtClean="0">
                <a:solidFill>
                  <a:schemeClr val="bg1">
                    <a:lumMod val="75000"/>
                  </a:schemeClr>
                </a:solidFill>
                <a:latin typeface="微软雅黑" panose="020B0503020204020204" pitchFamily="34" charset="-122"/>
                <a:ea typeface="微软雅黑" panose="020B0503020204020204" pitchFamily="34" charset="-122"/>
              </a:rPr>
              <a:t>技术综述</a:t>
            </a:r>
            <a:endParaRPr lang="zh-CN" altLang="en-US" sz="2000" dirty="0" smtClean="0">
              <a:solidFill>
                <a:schemeClr val="bg1">
                  <a:lumMod val="75000"/>
                </a:schemeClr>
              </a:solidFill>
              <a:latin typeface="微软雅黑" panose="020B0503020204020204" pitchFamily="34" charset="-122"/>
              <a:ea typeface="微软雅黑" panose="020B0503020204020204" pitchFamily="34" charset="-122"/>
            </a:endParaRPr>
          </a:p>
        </p:txBody>
      </p:sp>
      <p:sp>
        <p:nvSpPr>
          <p:cNvPr id="39" name="文本框 38"/>
          <p:cNvSpPr txBox="1"/>
          <p:nvPr userDrawn="1"/>
        </p:nvSpPr>
        <p:spPr>
          <a:xfrm>
            <a:off x="4699280" y="83791"/>
            <a:ext cx="2340191"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anose="020B0503020204020204" pitchFamily="34" charset="-122"/>
                <a:ea typeface="微软雅黑" panose="020B0503020204020204" pitchFamily="34" charset="-122"/>
              </a:rPr>
              <a:t>项目分析与设计</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40" name="文本框 39"/>
          <p:cNvSpPr txBox="1"/>
          <p:nvPr userDrawn="1"/>
        </p:nvSpPr>
        <p:spPr>
          <a:xfrm>
            <a:off x="7627731" y="94283"/>
            <a:ext cx="2340191"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anose="020B0503020204020204" pitchFamily="34" charset="-122"/>
                <a:ea typeface="微软雅黑" panose="020B0503020204020204" pitchFamily="34" charset="-122"/>
              </a:rPr>
              <a:t>项目实现</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42" name="等腰三角形 41"/>
          <p:cNvSpPr/>
          <p:nvPr userDrawn="1"/>
        </p:nvSpPr>
        <p:spPr>
          <a:xfrm rot="10800000">
            <a:off x="1030384" y="581051"/>
            <a:ext cx="290416" cy="178103"/>
          </a:xfrm>
          <a:prstGeom prst="triangle">
            <a:avLst/>
          </a:prstGeom>
          <a:solidFill>
            <a:srgbClr val="6C106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8" name="文本框 7"/>
          <p:cNvSpPr txBox="1"/>
          <p:nvPr userDrawn="1"/>
        </p:nvSpPr>
        <p:spPr>
          <a:xfrm>
            <a:off x="9853678" y="94283"/>
            <a:ext cx="2340191"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anose="020B0503020204020204" pitchFamily="34" charset="-122"/>
                <a:ea typeface="微软雅黑" panose="020B0503020204020204" pitchFamily="34" charset="-122"/>
              </a:rPr>
              <a:t>总结与展望</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36" name="矩形 35"/>
          <p:cNvSpPr/>
          <p:nvPr userDrawn="1"/>
        </p:nvSpPr>
        <p:spPr>
          <a:xfrm>
            <a:off x="0" y="-594605"/>
            <a:ext cx="12308115" cy="1175656"/>
          </a:xfrm>
          <a:prstGeom prst="rect">
            <a:avLst/>
          </a:prstGeom>
          <a:solidFill>
            <a:srgbClr val="6C10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2" name="等腰三角形 41"/>
          <p:cNvSpPr/>
          <p:nvPr userDrawn="1"/>
        </p:nvSpPr>
        <p:spPr>
          <a:xfrm rot="10800000">
            <a:off x="3024284" y="581051"/>
            <a:ext cx="290416" cy="178103"/>
          </a:xfrm>
          <a:prstGeom prst="triangle">
            <a:avLst/>
          </a:prstGeom>
          <a:solidFill>
            <a:srgbClr val="6C106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13" name="文本框 12"/>
          <p:cNvSpPr txBox="1"/>
          <p:nvPr userDrawn="1"/>
        </p:nvSpPr>
        <p:spPr>
          <a:xfrm>
            <a:off x="581954" y="100545"/>
            <a:ext cx="1645859" cy="400110"/>
          </a:xfrm>
          <a:prstGeom prst="rect">
            <a:avLst/>
          </a:prstGeom>
          <a:noFill/>
        </p:spPr>
        <p:txBody>
          <a:bodyPr wrap="square" rtlCol="0">
            <a:spAutoFit/>
          </a:bodyPr>
          <a:lstStyle/>
          <a:p>
            <a:r>
              <a:rPr lang="zh-CN" altLang="en-US" sz="2000" kern="1200" dirty="0" smtClean="0">
                <a:solidFill>
                  <a:schemeClr val="bg1">
                    <a:lumMod val="75000"/>
                  </a:schemeClr>
                </a:solidFill>
                <a:latin typeface="微软雅黑" panose="020B0503020204020204" pitchFamily="34" charset="-122"/>
                <a:ea typeface="微软雅黑" panose="020B0503020204020204" pitchFamily="34" charset="-122"/>
                <a:cs typeface="+mn-cs"/>
              </a:rPr>
              <a:t>选题背景</a:t>
            </a:r>
            <a:endParaRPr lang="zh-CN" altLang="en-US" sz="2000" kern="1200" dirty="0">
              <a:solidFill>
                <a:schemeClr val="bg1">
                  <a:lumMod val="75000"/>
                </a:schemeClr>
              </a:solidFill>
              <a:latin typeface="微软雅黑" panose="020B0503020204020204" pitchFamily="34" charset="-122"/>
              <a:ea typeface="微软雅黑" panose="020B0503020204020204" pitchFamily="34" charset="-122"/>
              <a:cs typeface="+mn-cs"/>
            </a:endParaRPr>
          </a:p>
        </p:txBody>
      </p:sp>
      <p:sp>
        <p:nvSpPr>
          <p:cNvPr id="14" name="文本框 13"/>
          <p:cNvSpPr txBox="1"/>
          <p:nvPr userDrawn="1"/>
        </p:nvSpPr>
        <p:spPr>
          <a:xfrm>
            <a:off x="2587581" y="83791"/>
            <a:ext cx="234019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kern="1200" dirty="0" smtClean="0">
                <a:solidFill>
                  <a:schemeClr val="bg1"/>
                </a:solidFill>
                <a:latin typeface="微软雅黑" panose="020B0503020204020204" pitchFamily="34" charset="-122"/>
                <a:ea typeface="微软雅黑" panose="020B0503020204020204" pitchFamily="34" charset="-122"/>
                <a:cs typeface="+mn-cs"/>
              </a:rPr>
              <a:t>技术综述</a:t>
            </a:r>
            <a:endParaRPr lang="zh-CN" altLang="en-US" sz="2000" b="1" kern="1200" dirty="0" smtClean="0">
              <a:solidFill>
                <a:schemeClr val="bg1"/>
              </a:solidFill>
              <a:latin typeface="微软雅黑" panose="020B0503020204020204" pitchFamily="34" charset="-122"/>
              <a:ea typeface="微软雅黑" panose="020B0503020204020204" pitchFamily="34" charset="-122"/>
              <a:cs typeface="+mn-cs"/>
            </a:endParaRPr>
          </a:p>
        </p:txBody>
      </p:sp>
      <p:sp>
        <p:nvSpPr>
          <p:cNvPr id="15" name="文本框 14"/>
          <p:cNvSpPr txBox="1"/>
          <p:nvPr userDrawn="1"/>
        </p:nvSpPr>
        <p:spPr>
          <a:xfrm>
            <a:off x="4699280" y="83791"/>
            <a:ext cx="2340191"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anose="020B0503020204020204" pitchFamily="34" charset="-122"/>
                <a:ea typeface="微软雅黑" panose="020B0503020204020204" pitchFamily="34" charset="-122"/>
              </a:rPr>
              <a:t>项目分析与设计</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6" name="文本框 15"/>
          <p:cNvSpPr txBox="1"/>
          <p:nvPr userDrawn="1"/>
        </p:nvSpPr>
        <p:spPr>
          <a:xfrm>
            <a:off x="7627731" y="94283"/>
            <a:ext cx="2340191"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anose="020B0503020204020204" pitchFamily="34" charset="-122"/>
                <a:ea typeface="微软雅黑" panose="020B0503020204020204" pitchFamily="34" charset="-122"/>
              </a:rPr>
              <a:t>项目实现</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7" name="文本框 16"/>
          <p:cNvSpPr txBox="1"/>
          <p:nvPr userDrawn="1"/>
        </p:nvSpPr>
        <p:spPr>
          <a:xfrm>
            <a:off x="9853678" y="94283"/>
            <a:ext cx="2340191"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anose="020B0503020204020204" pitchFamily="34" charset="-122"/>
                <a:ea typeface="微软雅黑" panose="020B0503020204020204" pitchFamily="34" charset="-122"/>
              </a:rPr>
              <a:t>总结与展望</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36" name="矩形 35"/>
          <p:cNvSpPr/>
          <p:nvPr userDrawn="1"/>
        </p:nvSpPr>
        <p:spPr>
          <a:xfrm>
            <a:off x="0" y="-594605"/>
            <a:ext cx="12308115" cy="1175656"/>
          </a:xfrm>
          <a:prstGeom prst="rect">
            <a:avLst/>
          </a:prstGeom>
          <a:solidFill>
            <a:srgbClr val="6C10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2" name="等腰三角形 41"/>
          <p:cNvSpPr/>
          <p:nvPr userDrawn="1"/>
        </p:nvSpPr>
        <p:spPr>
          <a:xfrm rot="10800000">
            <a:off x="5507134" y="581051"/>
            <a:ext cx="290416" cy="178103"/>
          </a:xfrm>
          <a:prstGeom prst="triangle">
            <a:avLst/>
          </a:prstGeom>
          <a:solidFill>
            <a:srgbClr val="6C106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8" name="文本框 7"/>
          <p:cNvSpPr txBox="1"/>
          <p:nvPr userDrawn="1"/>
        </p:nvSpPr>
        <p:spPr>
          <a:xfrm>
            <a:off x="581954" y="100545"/>
            <a:ext cx="164585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kern="1200" dirty="0" smtClean="0">
                <a:solidFill>
                  <a:schemeClr val="bg1">
                    <a:lumMod val="75000"/>
                  </a:schemeClr>
                </a:solidFill>
                <a:latin typeface="微软雅黑" panose="020B0503020204020204" pitchFamily="34" charset="-122"/>
                <a:ea typeface="微软雅黑" panose="020B0503020204020204" pitchFamily="34" charset="-122"/>
                <a:cs typeface="+mn-cs"/>
              </a:rPr>
              <a:t>选题背景</a:t>
            </a:r>
            <a:endParaRPr lang="zh-CN" altLang="en-US" sz="2000" kern="1200" dirty="0">
              <a:solidFill>
                <a:schemeClr val="bg1">
                  <a:lumMod val="75000"/>
                </a:schemeClr>
              </a:solidFill>
              <a:latin typeface="微软雅黑" panose="020B0503020204020204" pitchFamily="34" charset="-122"/>
              <a:ea typeface="微软雅黑" panose="020B0503020204020204" pitchFamily="34" charset="-122"/>
              <a:cs typeface="+mn-cs"/>
            </a:endParaRPr>
          </a:p>
        </p:txBody>
      </p:sp>
      <p:sp>
        <p:nvSpPr>
          <p:cNvPr id="9" name="文本框 8"/>
          <p:cNvSpPr txBox="1"/>
          <p:nvPr userDrawn="1"/>
        </p:nvSpPr>
        <p:spPr>
          <a:xfrm>
            <a:off x="2587581" y="83791"/>
            <a:ext cx="234019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smtClean="0">
                <a:solidFill>
                  <a:schemeClr val="bg1">
                    <a:lumMod val="75000"/>
                  </a:schemeClr>
                </a:solidFill>
                <a:latin typeface="微软雅黑" panose="020B0503020204020204" pitchFamily="34" charset="-122"/>
                <a:ea typeface="微软雅黑" panose="020B0503020204020204" pitchFamily="34" charset="-122"/>
              </a:rPr>
              <a:t>技术综述</a:t>
            </a:r>
            <a:endParaRPr lang="zh-CN" altLang="en-US" sz="2000" dirty="0" smtClean="0">
              <a:solidFill>
                <a:schemeClr val="bg1">
                  <a:lumMod val="75000"/>
                </a:schemeClr>
              </a:solidFill>
              <a:latin typeface="微软雅黑" panose="020B0503020204020204" pitchFamily="34" charset="-122"/>
              <a:ea typeface="微软雅黑" panose="020B0503020204020204" pitchFamily="34" charset="-122"/>
            </a:endParaRPr>
          </a:p>
        </p:txBody>
      </p:sp>
      <p:sp>
        <p:nvSpPr>
          <p:cNvPr id="10" name="文本框 9"/>
          <p:cNvSpPr txBox="1"/>
          <p:nvPr userDrawn="1"/>
        </p:nvSpPr>
        <p:spPr>
          <a:xfrm>
            <a:off x="4699280" y="83791"/>
            <a:ext cx="2340191" cy="400110"/>
          </a:xfrm>
          <a:prstGeom prst="rect">
            <a:avLst/>
          </a:prstGeom>
          <a:noFill/>
        </p:spPr>
        <p:txBody>
          <a:bodyPr wrap="square" rtlCol="0">
            <a:spAutoFit/>
          </a:bodyPr>
          <a:lstStyle/>
          <a:p>
            <a:pPr marL="0" algn="l" defTabSz="914400" rtl="0" eaLnBrk="1" latinLnBrk="0" hangingPunct="1"/>
            <a:r>
              <a:rPr lang="zh-CN" altLang="en-US" sz="2000" b="1" kern="1200" dirty="0" smtClean="0">
                <a:solidFill>
                  <a:schemeClr val="bg1"/>
                </a:solidFill>
                <a:latin typeface="微软雅黑" panose="020B0503020204020204" pitchFamily="34" charset="-122"/>
                <a:ea typeface="微软雅黑" panose="020B0503020204020204" pitchFamily="34" charset="-122"/>
                <a:cs typeface="+mn-cs"/>
              </a:rPr>
              <a:t>项目分析与设计</a:t>
            </a:r>
            <a:endParaRPr lang="zh-CN" altLang="en-US" sz="2000" b="1"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1" name="文本框 10"/>
          <p:cNvSpPr txBox="1"/>
          <p:nvPr userDrawn="1"/>
        </p:nvSpPr>
        <p:spPr>
          <a:xfrm>
            <a:off x="7627731" y="94283"/>
            <a:ext cx="2340191"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anose="020B0503020204020204" pitchFamily="34" charset="-122"/>
                <a:ea typeface="微软雅黑" panose="020B0503020204020204" pitchFamily="34" charset="-122"/>
              </a:rPr>
              <a:t>项目实现</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文本框 11"/>
          <p:cNvSpPr txBox="1"/>
          <p:nvPr userDrawn="1"/>
        </p:nvSpPr>
        <p:spPr>
          <a:xfrm>
            <a:off x="9853678" y="94283"/>
            <a:ext cx="2340191"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anose="020B0503020204020204" pitchFamily="34" charset="-122"/>
                <a:ea typeface="微软雅黑" panose="020B0503020204020204" pitchFamily="34" charset="-122"/>
              </a:rPr>
              <a:t>总结与展望</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
        <p:nvSpPr>
          <p:cNvPr id="36" name="矩形 35"/>
          <p:cNvSpPr/>
          <p:nvPr userDrawn="1"/>
        </p:nvSpPr>
        <p:spPr>
          <a:xfrm>
            <a:off x="0" y="-594605"/>
            <a:ext cx="12308115" cy="1175656"/>
          </a:xfrm>
          <a:prstGeom prst="rect">
            <a:avLst/>
          </a:prstGeom>
          <a:solidFill>
            <a:srgbClr val="6C10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2" name="等腰三角形 41"/>
          <p:cNvSpPr/>
          <p:nvPr userDrawn="1"/>
        </p:nvSpPr>
        <p:spPr>
          <a:xfrm rot="10800000">
            <a:off x="8101109" y="581051"/>
            <a:ext cx="290416" cy="178103"/>
          </a:xfrm>
          <a:prstGeom prst="triangle">
            <a:avLst/>
          </a:prstGeom>
          <a:solidFill>
            <a:srgbClr val="6C106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8" name="文本框 7"/>
          <p:cNvSpPr txBox="1"/>
          <p:nvPr userDrawn="1"/>
        </p:nvSpPr>
        <p:spPr>
          <a:xfrm>
            <a:off x="581954" y="100545"/>
            <a:ext cx="164585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kern="1200" dirty="0" smtClean="0">
                <a:solidFill>
                  <a:schemeClr val="bg1">
                    <a:lumMod val="75000"/>
                  </a:schemeClr>
                </a:solidFill>
                <a:latin typeface="微软雅黑" panose="020B0503020204020204" pitchFamily="34" charset="-122"/>
                <a:ea typeface="微软雅黑" panose="020B0503020204020204" pitchFamily="34" charset="-122"/>
                <a:cs typeface="+mn-cs"/>
              </a:rPr>
              <a:t>选题背景</a:t>
            </a:r>
            <a:endParaRPr lang="zh-CN" altLang="en-US" sz="2000" kern="1200" dirty="0">
              <a:solidFill>
                <a:schemeClr val="bg1">
                  <a:lumMod val="75000"/>
                </a:schemeClr>
              </a:solidFill>
              <a:latin typeface="微软雅黑" panose="020B0503020204020204" pitchFamily="34" charset="-122"/>
              <a:ea typeface="微软雅黑" panose="020B0503020204020204" pitchFamily="34" charset="-122"/>
              <a:cs typeface="+mn-cs"/>
            </a:endParaRPr>
          </a:p>
        </p:txBody>
      </p:sp>
      <p:sp>
        <p:nvSpPr>
          <p:cNvPr id="9" name="文本框 8"/>
          <p:cNvSpPr txBox="1"/>
          <p:nvPr userDrawn="1"/>
        </p:nvSpPr>
        <p:spPr>
          <a:xfrm>
            <a:off x="2587581" y="83791"/>
            <a:ext cx="234019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smtClean="0">
                <a:solidFill>
                  <a:schemeClr val="bg1">
                    <a:lumMod val="75000"/>
                  </a:schemeClr>
                </a:solidFill>
                <a:latin typeface="微软雅黑" panose="020B0503020204020204" pitchFamily="34" charset="-122"/>
                <a:ea typeface="微软雅黑" panose="020B0503020204020204" pitchFamily="34" charset="-122"/>
              </a:rPr>
              <a:t>技术综述</a:t>
            </a:r>
            <a:endParaRPr lang="zh-CN" altLang="en-US" sz="2000" dirty="0" smtClean="0">
              <a:solidFill>
                <a:schemeClr val="bg1">
                  <a:lumMod val="75000"/>
                </a:schemeClr>
              </a:solidFill>
              <a:latin typeface="微软雅黑" panose="020B0503020204020204" pitchFamily="34" charset="-122"/>
              <a:ea typeface="微软雅黑" panose="020B0503020204020204" pitchFamily="34" charset="-122"/>
            </a:endParaRPr>
          </a:p>
        </p:txBody>
      </p:sp>
      <p:sp>
        <p:nvSpPr>
          <p:cNvPr id="10" name="文本框 9"/>
          <p:cNvSpPr txBox="1"/>
          <p:nvPr userDrawn="1"/>
        </p:nvSpPr>
        <p:spPr>
          <a:xfrm>
            <a:off x="4699280" y="83791"/>
            <a:ext cx="2340191"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anose="020B0503020204020204" pitchFamily="34" charset="-122"/>
                <a:ea typeface="微软雅黑" panose="020B0503020204020204" pitchFamily="34" charset="-122"/>
              </a:rPr>
              <a:t>项目分析与设计</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1" name="文本框 10"/>
          <p:cNvSpPr txBox="1"/>
          <p:nvPr userDrawn="1"/>
        </p:nvSpPr>
        <p:spPr>
          <a:xfrm>
            <a:off x="7627731" y="94283"/>
            <a:ext cx="2340191" cy="400110"/>
          </a:xfrm>
          <a:prstGeom prst="rect">
            <a:avLst/>
          </a:prstGeom>
          <a:noFill/>
        </p:spPr>
        <p:txBody>
          <a:bodyPr wrap="square" rtlCol="0">
            <a:spAutoFit/>
          </a:bodyPr>
          <a:lstStyle/>
          <a:p>
            <a:pPr marL="0" algn="l" defTabSz="914400" rtl="0" eaLnBrk="1" latinLnBrk="0" hangingPunct="1"/>
            <a:r>
              <a:rPr lang="zh-CN" altLang="en-US" sz="2000" b="1" kern="1200" dirty="0" smtClean="0">
                <a:solidFill>
                  <a:schemeClr val="bg1"/>
                </a:solidFill>
                <a:latin typeface="微软雅黑" panose="020B0503020204020204" pitchFamily="34" charset="-122"/>
                <a:ea typeface="微软雅黑" panose="020B0503020204020204" pitchFamily="34" charset="-122"/>
                <a:cs typeface="+mn-cs"/>
              </a:rPr>
              <a:t>项目实现</a:t>
            </a:r>
            <a:endParaRPr lang="zh-CN" altLang="en-US" sz="2000" b="1"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2" name="文本框 11"/>
          <p:cNvSpPr txBox="1"/>
          <p:nvPr userDrawn="1"/>
        </p:nvSpPr>
        <p:spPr>
          <a:xfrm>
            <a:off x="9853678" y="94283"/>
            <a:ext cx="2340191"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anose="020B0503020204020204" pitchFamily="34" charset="-122"/>
                <a:ea typeface="微软雅黑" panose="020B0503020204020204" pitchFamily="34" charset="-122"/>
              </a:rPr>
              <a:t>总结与展望</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
        <p:nvSpPr>
          <p:cNvPr id="36" name="矩形 35"/>
          <p:cNvSpPr/>
          <p:nvPr userDrawn="1"/>
        </p:nvSpPr>
        <p:spPr>
          <a:xfrm>
            <a:off x="0" y="-594605"/>
            <a:ext cx="12308115" cy="1175656"/>
          </a:xfrm>
          <a:prstGeom prst="rect">
            <a:avLst/>
          </a:prstGeom>
          <a:solidFill>
            <a:srgbClr val="6C10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2" name="等腰三角形 41"/>
          <p:cNvSpPr/>
          <p:nvPr userDrawn="1"/>
        </p:nvSpPr>
        <p:spPr>
          <a:xfrm rot="10800000">
            <a:off x="10463309" y="581051"/>
            <a:ext cx="290416" cy="178103"/>
          </a:xfrm>
          <a:prstGeom prst="triangle">
            <a:avLst/>
          </a:prstGeom>
          <a:solidFill>
            <a:srgbClr val="6C106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8" name="文本框 7"/>
          <p:cNvSpPr txBox="1"/>
          <p:nvPr userDrawn="1"/>
        </p:nvSpPr>
        <p:spPr>
          <a:xfrm>
            <a:off x="581954" y="100545"/>
            <a:ext cx="164585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kern="1200" dirty="0" smtClean="0">
                <a:solidFill>
                  <a:schemeClr val="bg1">
                    <a:lumMod val="75000"/>
                  </a:schemeClr>
                </a:solidFill>
                <a:latin typeface="微软雅黑" panose="020B0503020204020204" pitchFamily="34" charset="-122"/>
                <a:ea typeface="微软雅黑" panose="020B0503020204020204" pitchFamily="34" charset="-122"/>
                <a:cs typeface="+mn-cs"/>
              </a:rPr>
              <a:t>选题背景</a:t>
            </a:r>
            <a:endParaRPr lang="zh-CN" altLang="en-US" sz="2000" kern="1200" dirty="0">
              <a:solidFill>
                <a:schemeClr val="bg1">
                  <a:lumMod val="75000"/>
                </a:schemeClr>
              </a:solidFill>
              <a:latin typeface="微软雅黑" panose="020B0503020204020204" pitchFamily="34" charset="-122"/>
              <a:ea typeface="微软雅黑" panose="020B0503020204020204" pitchFamily="34" charset="-122"/>
              <a:cs typeface="+mn-cs"/>
            </a:endParaRPr>
          </a:p>
        </p:txBody>
      </p:sp>
      <p:sp>
        <p:nvSpPr>
          <p:cNvPr id="9" name="文本框 8"/>
          <p:cNvSpPr txBox="1"/>
          <p:nvPr userDrawn="1"/>
        </p:nvSpPr>
        <p:spPr>
          <a:xfrm>
            <a:off x="2587581" y="83791"/>
            <a:ext cx="234019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smtClean="0">
                <a:solidFill>
                  <a:schemeClr val="bg1">
                    <a:lumMod val="75000"/>
                  </a:schemeClr>
                </a:solidFill>
                <a:latin typeface="微软雅黑" panose="020B0503020204020204" pitchFamily="34" charset="-122"/>
                <a:ea typeface="微软雅黑" panose="020B0503020204020204" pitchFamily="34" charset="-122"/>
              </a:rPr>
              <a:t>技术综述</a:t>
            </a:r>
            <a:endParaRPr lang="zh-CN" altLang="en-US" sz="2000" dirty="0" smtClean="0">
              <a:solidFill>
                <a:schemeClr val="bg1">
                  <a:lumMod val="75000"/>
                </a:schemeClr>
              </a:solidFill>
              <a:latin typeface="微软雅黑" panose="020B0503020204020204" pitchFamily="34" charset="-122"/>
              <a:ea typeface="微软雅黑" panose="020B0503020204020204" pitchFamily="34" charset="-122"/>
            </a:endParaRPr>
          </a:p>
        </p:txBody>
      </p:sp>
      <p:sp>
        <p:nvSpPr>
          <p:cNvPr id="10" name="文本框 9"/>
          <p:cNvSpPr txBox="1"/>
          <p:nvPr userDrawn="1"/>
        </p:nvSpPr>
        <p:spPr>
          <a:xfrm>
            <a:off x="4699280" y="83791"/>
            <a:ext cx="2340191"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anose="020B0503020204020204" pitchFamily="34" charset="-122"/>
                <a:ea typeface="微软雅黑" panose="020B0503020204020204" pitchFamily="34" charset="-122"/>
              </a:rPr>
              <a:t>项目分析与设计</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1" name="文本框 10"/>
          <p:cNvSpPr txBox="1"/>
          <p:nvPr userDrawn="1"/>
        </p:nvSpPr>
        <p:spPr>
          <a:xfrm>
            <a:off x="7627731" y="94283"/>
            <a:ext cx="2340191" cy="400110"/>
          </a:xfrm>
          <a:prstGeom prst="rect">
            <a:avLst/>
          </a:prstGeom>
          <a:noFill/>
        </p:spPr>
        <p:txBody>
          <a:bodyPr wrap="square" rtlCol="0">
            <a:spAutoFit/>
          </a:bodyPr>
          <a:lstStyle/>
          <a:p>
            <a:pPr marL="0" algn="l" defTabSz="914400" rtl="0" eaLnBrk="1" latinLnBrk="0" hangingPunct="1"/>
            <a:r>
              <a:rPr lang="zh-CN" altLang="en-US" sz="2000" kern="1200" dirty="0" smtClean="0">
                <a:solidFill>
                  <a:schemeClr val="bg1">
                    <a:lumMod val="75000"/>
                  </a:schemeClr>
                </a:solidFill>
                <a:latin typeface="微软雅黑" panose="020B0503020204020204" pitchFamily="34" charset="-122"/>
                <a:ea typeface="微软雅黑" panose="020B0503020204020204" pitchFamily="34" charset="-122"/>
                <a:cs typeface="+mn-cs"/>
              </a:rPr>
              <a:t>项目实现</a:t>
            </a:r>
            <a:endParaRPr lang="zh-CN" altLang="en-US" sz="2000" kern="1200" dirty="0">
              <a:solidFill>
                <a:schemeClr val="bg1">
                  <a:lumMod val="75000"/>
                </a:schemeClr>
              </a:solidFill>
              <a:latin typeface="微软雅黑" panose="020B0503020204020204" pitchFamily="34" charset="-122"/>
              <a:ea typeface="微软雅黑" panose="020B0503020204020204" pitchFamily="34" charset="-122"/>
              <a:cs typeface="+mn-cs"/>
            </a:endParaRPr>
          </a:p>
        </p:txBody>
      </p:sp>
      <p:sp>
        <p:nvSpPr>
          <p:cNvPr id="12" name="文本框 11"/>
          <p:cNvSpPr txBox="1"/>
          <p:nvPr userDrawn="1"/>
        </p:nvSpPr>
        <p:spPr>
          <a:xfrm>
            <a:off x="9853678" y="94283"/>
            <a:ext cx="2340191" cy="400110"/>
          </a:xfrm>
          <a:prstGeom prst="rect">
            <a:avLst/>
          </a:prstGeom>
          <a:noFill/>
        </p:spPr>
        <p:txBody>
          <a:bodyPr wrap="square" rtlCol="0">
            <a:spAutoFit/>
          </a:bodyPr>
          <a:lstStyle/>
          <a:p>
            <a:r>
              <a:rPr lang="zh-CN" altLang="en-US" sz="2000" b="1" kern="1200" dirty="0" smtClean="0">
                <a:solidFill>
                  <a:schemeClr val="bg1"/>
                </a:solidFill>
                <a:latin typeface="微软雅黑" panose="020B0503020204020204" pitchFamily="34" charset="-122"/>
                <a:ea typeface="微软雅黑" panose="020B0503020204020204" pitchFamily="34" charset="-122"/>
                <a:cs typeface="+mn-cs"/>
              </a:rPr>
              <a:t>总结与展望</a:t>
            </a:r>
            <a:endParaRPr lang="zh-CN" altLang="en-US" sz="2000" b="1" kern="1200" dirty="0">
              <a:solidFill>
                <a:schemeClr val="bg1"/>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cxnSp>
        <p:nvCxnSpPr>
          <p:cNvPr id="8" name="直接连接符 7"/>
          <p:cNvCxnSpPr/>
          <p:nvPr userDrawn="1"/>
        </p:nvCxnSpPr>
        <p:spPr>
          <a:xfrm>
            <a:off x="4665566" y="2016866"/>
            <a:ext cx="0" cy="2824268"/>
          </a:xfrm>
          <a:prstGeom prst="line">
            <a:avLst/>
          </a:prstGeom>
          <a:ln w="12700">
            <a:gradFill>
              <a:gsLst>
                <a:gs pos="0">
                  <a:schemeClr val="bg1">
                    <a:alpha val="0"/>
                  </a:schemeClr>
                </a:gs>
                <a:gs pos="50000">
                  <a:schemeClr val="tx1"/>
                </a:gs>
                <a:gs pos="100000">
                  <a:schemeClr val="bg1">
                    <a:alpha val="0"/>
                  </a:schemeClr>
                </a:gs>
              </a:gsLst>
              <a:lin ang="5400000" scaled="1"/>
            </a:gradFill>
          </a:ln>
          <a:effectLst>
            <a:outerShdw blurRad="50800"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userDrawn="1"/>
        </p:nvPicPr>
        <p:blipFill>
          <a:blip r:embed="rId2" cstate="print"/>
          <a:stretch>
            <a:fillRect/>
          </a:stretch>
        </p:blipFill>
        <p:spPr>
          <a:xfrm>
            <a:off x="3555311" y="2973017"/>
            <a:ext cx="1084855" cy="1360117"/>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2A397E8-946D-4C5D-972C-63131C1808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F06A139-DD59-494F-8ECB-D9FBC1AE366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image" Target="../media/image3.png"/><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A397E8-946D-4C5D-972C-63131C18086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06A139-DD59-494F-8ECB-D9FBC1AE366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2.xml"/><Relationship Id="rId3" Type="http://schemas.openxmlformats.org/officeDocument/2006/relationships/tags" Target="../tags/tag1.xml"/><Relationship Id="rId2" Type="http://schemas.microsoft.com/office/2007/relationships/hdphoto" Target="../media/image5.wdp"/><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6.xml"/><Relationship Id="rId2" Type="http://schemas.openxmlformats.org/officeDocument/2006/relationships/image" Target="../media/image19.png"/><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6.xml"/><Relationship Id="rId2" Type="http://schemas.openxmlformats.org/officeDocument/2006/relationships/image" Target="../media/image21.png"/><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6.xml"/><Relationship Id="rId2" Type="http://schemas.openxmlformats.org/officeDocument/2006/relationships/image" Target="../media/image23.png"/><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2.xml"/><Relationship Id="rId3" Type="http://schemas.openxmlformats.org/officeDocument/2006/relationships/tags" Target="../tags/tag2.xml"/><Relationship Id="rId2" Type="http://schemas.microsoft.com/office/2007/relationships/hdphoto" Target="../media/image5.wdp"/><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4.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168035"/>
            <a:ext cx="12192000" cy="2254290"/>
          </a:xfrm>
          <a:prstGeom prst="rect">
            <a:avLst/>
          </a:prstGeom>
          <a:solidFill>
            <a:srgbClr val="6A0160"/>
          </a:solidFill>
          <a:ln>
            <a:solidFill>
              <a:srgbClr val="6A01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lang="zh-CN" altLang="en-US" sz="4000" dirty="0">
                <a:latin typeface="华文中宋" panose="02010600040101010101" charset="-122"/>
                <a:ea typeface="华文中宋" panose="02010600040101010101" charset="-122"/>
                <a:cs typeface="华文中宋" panose="02010600040101010101" charset="-122"/>
              </a:rPr>
              <a:t>       </a:t>
            </a:r>
            <a:r>
              <a:rPr lang="zh-CN" altLang="en-US" sz="4300" dirty="0">
                <a:solidFill>
                  <a:schemeClr val="bg1"/>
                </a:solidFill>
                <a:latin typeface="微软雅黑" panose="020B0503020204020204" pitchFamily="34" charset="-122"/>
                <a:ea typeface="微软雅黑" panose="020B0503020204020204" pitchFamily="34" charset="-122"/>
              </a:rPr>
              <a:t>全动飞行模拟视景系统</a:t>
            </a:r>
            <a:r>
              <a:rPr lang="zh-CN" altLang="en-US" sz="4300" dirty="0">
                <a:solidFill>
                  <a:schemeClr val="bg1"/>
                </a:solidFill>
                <a:latin typeface="微软雅黑" panose="020B0503020204020204" pitchFamily="34" charset="-122"/>
                <a:ea typeface="微软雅黑" panose="020B0503020204020204" pitchFamily="34" charset="-122"/>
              </a:rPr>
              <a:t>中</a:t>
            </a:r>
            <a:endParaRPr lang="zh-CN" altLang="en-US" sz="4300" dirty="0">
              <a:solidFill>
                <a:schemeClr val="bg1"/>
              </a:solidFill>
              <a:latin typeface="微软雅黑" panose="020B0503020204020204" pitchFamily="34" charset="-122"/>
              <a:ea typeface="微软雅黑" panose="020B0503020204020204" pitchFamily="34" charset="-122"/>
            </a:endParaRPr>
          </a:p>
          <a:p>
            <a:pPr>
              <a:lnSpc>
                <a:spcPct val="125000"/>
              </a:lnSpc>
            </a:pPr>
            <a:r>
              <a:rPr lang="en-US" altLang="zh-CN" sz="4300" dirty="0">
                <a:solidFill>
                  <a:schemeClr val="bg1"/>
                </a:solidFill>
                <a:latin typeface="微软雅黑" panose="020B0503020204020204" pitchFamily="34" charset="-122"/>
                <a:ea typeface="微软雅黑" panose="020B0503020204020204" pitchFamily="34" charset="-122"/>
              </a:rPr>
              <a:t>        </a:t>
            </a:r>
            <a:r>
              <a:rPr lang="zh-CN" altLang="en-US" sz="4300" dirty="0">
                <a:solidFill>
                  <a:schemeClr val="bg1"/>
                </a:solidFill>
                <a:latin typeface="微软雅黑" panose="020B0503020204020204" pitchFamily="34" charset="-122"/>
                <a:ea typeface="微软雅黑" panose="020B0503020204020204" pitchFamily="34" charset="-122"/>
              </a:rPr>
              <a:t>数据交换子系统的</a:t>
            </a:r>
            <a:r>
              <a:rPr lang="zh-CN" altLang="en-US" sz="4300" dirty="0">
                <a:solidFill>
                  <a:schemeClr val="bg1"/>
                </a:solidFill>
                <a:latin typeface="微软雅黑" panose="020B0503020204020204" pitchFamily="34" charset="-122"/>
                <a:ea typeface="微软雅黑" panose="020B0503020204020204" pitchFamily="34" charset="-122"/>
              </a:rPr>
              <a:t>设计与实现</a:t>
            </a:r>
            <a:endParaRPr lang="zh-CN" altLang="en-US" sz="4300"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0" y="3568598"/>
            <a:ext cx="12192000" cy="96026"/>
          </a:xfrm>
          <a:prstGeom prst="rect">
            <a:avLst/>
          </a:prstGeom>
          <a:solidFill>
            <a:srgbClr val="6A0160"/>
          </a:solidFill>
          <a:ln>
            <a:solidFill>
              <a:srgbClr val="6A01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028" name="Picture 4" descr="https://ss1.bdstatic.com/70cFuXSh_Q1YnxGkpoWK1HF6hhy/it/u=895424434,4021804793&amp;fm=27&amp;gp=0.jpg"/>
          <p:cNvPicPr>
            <a:picLocks noChangeAspect="1" noChangeArrowheads="1"/>
          </p:cNvPicPr>
          <p:nvPr/>
        </p:nvPicPr>
        <p:blipFill rotWithShape="1">
          <a:blip r:embed="rId1">
            <a:extLst>
              <a:ext uri="{BEBA8EAE-BF5A-486C-A8C5-ECC9F3942E4B}">
                <a14:imgProps xmlns:a14="http://schemas.microsoft.com/office/drawing/2010/main">
                  <a14:imgLayer r:embed="rId2">
                    <a14:imgEffect>
                      <a14:backgroundRemoval t="2871" b="97927" l="1200" r="97600">
                        <a14:foregroundMark x1="25000" y1="57416" x2="44800" y2="80223"/>
                        <a14:foregroundMark x1="44800" y1="80223" x2="65200" y2="62679"/>
                        <a14:foregroundMark x1="65200" y1="62679" x2="69000" y2="43062"/>
                        <a14:foregroundMark x1="69000" y1="43062" x2="65800" y2="25997"/>
                        <a14:foregroundMark x1="65800" y1="25997" x2="46600" y2="17703"/>
                        <a14:foregroundMark x1="46600" y1="17703" x2="45600" y2="17703"/>
                        <a14:foregroundMark x1="42800" y1="20415" x2="32600" y2="35247"/>
                        <a14:foregroundMark x1="32600" y1="35247" x2="41400" y2="57257"/>
                        <a14:foregroundMark x1="41400" y1="57257" x2="59200" y2="48485"/>
                        <a14:foregroundMark x1="59200" y1="48485" x2="68200" y2="34769"/>
                        <a14:foregroundMark x1="68200" y1="36683" x2="1200" y2="24242"/>
                        <a14:foregroundMark x1="1600" y1="46093" x2="23600" y2="76715"/>
                        <a14:foregroundMark x1="23600" y1="76715" x2="42800" y2="88517"/>
                        <a14:foregroundMark x1="42800" y1="88517" x2="62400" y2="80542"/>
                        <a14:foregroundMark x1="62400" y1="80542" x2="87200" y2="28389"/>
                        <a14:foregroundMark x1="87200" y1="28389" x2="68400" y2="20734"/>
                        <a14:foregroundMark x1="68400" y1="20734" x2="24600" y2="18979"/>
                        <a14:foregroundMark x1="24600" y1="18979" x2="3200" y2="51515"/>
                        <a14:foregroundMark x1="40400" y1="62520" x2="77200" y2="53429"/>
                        <a14:foregroundMark x1="77200" y1="53429" x2="50400" y2="35726"/>
                        <a14:foregroundMark x1="50400" y1="35726" x2="69000" y2="24880"/>
                        <a14:foregroundMark x1="69000" y1="24880" x2="39400" y2="37640"/>
                        <a14:foregroundMark x1="39400" y1="37640" x2="33000" y2="28070"/>
                        <a14:foregroundMark x1="42400" y1="64434" x2="31400" y2="47209"/>
                        <a14:foregroundMark x1="31400" y1="47209" x2="43400" y2="32855"/>
                        <a14:foregroundMark x1="43400" y1="32855" x2="64400" y2="29506"/>
                        <a14:foregroundMark x1="64400" y1="29506" x2="50800" y2="43222"/>
                        <a14:foregroundMark x1="50800" y1="43222" x2="24200" y2="41627"/>
                        <a14:foregroundMark x1="24200" y1="41627" x2="34800" y2="19936"/>
                        <a14:foregroundMark x1="34800" y1="19936" x2="38200" y2="18660"/>
                        <a14:foregroundMark x1="43200" y1="47687" x2="37400" y2="29825"/>
                        <a14:foregroundMark x1="37400" y1="29825" x2="58400" y2="38278"/>
                        <a14:foregroundMark x1="58400" y1="38278" x2="37200" y2="45136"/>
                        <a14:foregroundMark x1="37200" y1="45136" x2="43000" y2="28070"/>
                        <a14:foregroundMark x1="43000" y1="28070" x2="44800" y2="27751"/>
                        <a14:foregroundMark x1="23400" y1="15789" x2="78000" y2="11643"/>
                        <a14:foregroundMark x1="78000" y1="11643" x2="85200" y2="11643"/>
                        <a14:foregroundMark x1="48400" y1="2711" x2="70200" y2="8134"/>
                        <a14:foregroundMark x1="70200" y1="8134" x2="91800" y2="6380"/>
                        <a14:foregroundMark x1="91800" y1="6380" x2="94400" y2="4944"/>
                        <a14:foregroundMark x1="94800" y1="8772" x2="90800" y2="44338"/>
                        <a14:foregroundMark x1="90800" y1="44338" x2="70400" y2="78947"/>
                        <a14:foregroundMark x1="70400" y1="78947" x2="60800" y2="84370"/>
                        <a14:foregroundMark x1="86800" y1="66667" x2="73400" y2="80702"/>
                        <a14:foregroundMark x1="73400" y1="80702" x2="56000" y2="90431"/>
                        <a14:foregroundMark x1="56000" y1="90431" x2="40000" y2="91388"/>
                        <a14:foregroundMark x1="49600" y1="97927" x2="86000" y2="78947"/>
                        <a14:foregroundMark x1="3200" y1="4306" x2="25800" y2="8453"/>
                        <a14:foregroundMark x1="25800" y1="8453" x2="46200" y2="4625"/>
                        <a14:foregroundMark x1="46200" y1="4625" x2="50000" y2="3030"/>
                        <a14:foregroundMark x1="51200" y1="3030" x2="73000" y2="10686"/>
                        <a14:foregroundMark x1="73000" y1="10686" x2="93200" y2="6858"/>
                        <a14:foregroundMark x1="97600" y1="3349" x2="77400" y2="8134"/>
                        <a14:foregroundMark x1="77400" y1="8134" x2="70600" y2="6539"/>
                      </a14:backgroundRemoval>
                    </a14:imgEffect>
                  </a14:imgLayer>
                </a14:imgProps>
              </a:ext>
              <a:ext uri="{28A0092B-C50C-407E-A947-70E740481C1C}">
                <a14:useLocalDpi xmlns:a14="http://schemas.microsoft.com/office/drawing/2010/main" val="0"/>
              </a:ext>
            </a:extLst>
          </a:blip>
          <a:srcRect l="760" r="1016"/>
          <a:stretch>
            <a:fillRect/>
          </a:stretch>
        </p:blipFill>
        <p:spPr bwMode="auto">
          <a:xfrm>
            <a:off x="9183414" y="585098"/>
            <a:ext cx="2412124" cy="3079526"/>
          </a:xfrm>
          <a:prstGeom prst="rect">
            <a:avLst/>
          </a:prstGeom>
          <a:noFill/>
          <a:extLst>
            <a:ext uri="{909E8E84-426E-40DD-AFC4-6F175D3DCCD1}">
              <a14:hiddenFill xmlns:a14="http://schemas.microsoft.com/office/drawing/2010/main">
                <a:solidFill>
                  <a:srgbClr val="FFFFFF"/>
                </a:solidFill>
              </a14:hiddenFill>
            </a:ext>
          </a:extLst>
        </p:spPr>
      </p:pic>
      <p:sp>
        <p:nvSpPr>
          <p:cNvPr id="23" name="文本框 22"/>
          <p:cNvSpPr txBox="1"/>
          <p:nvPr/>
        </p:nvSpPr>
        <p:spPr>
          <a:xfrm>
            <a:off x="8179994" y="3839033"/>
            <a:ext cx="4418963" cy="460375"/>
          </a:xfrm>
          <a:prstGeom prst="rect">
            <a:avLst/>
          </a:prstGeom>
          <a:noFill/>
        </p:spPr>
        <p:txBody>
          <a:bodyPr wrap="square" rtlCol="0">
            <a:spAutoFit/>
          </a:bodyPr>
          <a:lstStyle/>
          <a:p>
            <a:r>
              <a:rPr lang="en-US" altLang="zh-CN" sz="2400" dirty="0">
                <a:solidFill>
                  <a:srgbClr val="6A0060"/>
                </a:solidFill>
                <a:latin typeface="微软雅黑" panose="020B0503020204020204" pitchFamily="34" charset="-122"/>
                <a:ea typeface="微软雅黑" panose="020B0503020204020204" pitchFamily="34" charset="-122"/>
              </a:rPr>
              <a:t>2023</a:t>
            </a:r>
            <a:r>
              <a:rPr lang="zh-CN" altLang="en-US" sz="2400">
                <a:solidFill>
                  <a:srgbClr val="6A0060"/>
                </a:solidFill>
                <a:latin typeface="微软雅黑" panose="020B0503020204020204" pitchFamily="34" charset="-122"/>
                <a:ea typeface="微软雅黑" panose="020B0503020204020204" pitchFamily="34" charset="-122"/>
              </a:rPr>
              <a:t>年硕士毕业论文答辩</a:t>
            </a:r>
            <a:endParaRPr lang="zh-CN" altLang="en-US" sz="2400">
              <a:solidFill>
                <a:srgbClr val="6A0060"/>
              </a:solidFill>
              <a:latin typeface="微软雅黑" panose="020B0503020204020204" pitchFamily="34" charset="-122"/>
              <a:ea typeface="微软雅黑" panose="020B0503020204020204" pitchFamily="34" charset="-122"/>
            </a:endParaRPr>
          </a:p>
        </p:txBody>
      </p:sp>
      <p:graphicFrame>
        <p:nvGraphicFramePr>
          <p:cNvPr id="2" name="表格 3"/>
          <p:cNvGraphicFramePr>
            <a:graphicFrameLocks noGrp="1"/>
          </p:cNvGraphicFramePr>
          <p:nvPr>
            <p:custDataLst>
              <p:tags r:id="rId3"/>
            </p:custDataLst>
          </p:nvPr>
        </p:nvGraphicFramePr>
        <p:xfrm>
          <a:off x="673100" y="4005262"/>
          <a:ext cx="4470400" cy="2301748"/>
        </p:xfrm>
        <a:graphic>
          <a:graphicData uri="http://schemas.openxmlformats.org/drawingml/2006/table">
            <a:tbl>
              <a:tblPr firstRow="1" bandRow="1">
                <a:tableStyleId>{2D5ABB26-0587-4C30-8999-92F81FD0307C}</a:tableStyleId>
              </a:tblPr>
              <a:tblGrid>
                <a:gridCol w="2235200"/>
                <a:gridCol w="2235200"/>
              </a:tblGrid>
              <a:tr h="370840">
                <a:tc>
                  <a:txBody>
                    <a:bodyPr/>
                    <a:lstStyle/>
                    <a:p>
                      <a:pPr algn="r">
                        <a:lnSpc>
                          <a:spcPct val="150000"/>
                        </a:lnSpc>
                      </a:pPr>
                      <a:r>
                        <a:rPr lang="zh-CN" altLang="en-US" sz="2400" kern="1200">
                          <a:solidFill>
                            <a:schemeClr val="tx1"/>
                          </a:solidFill>
                          <a:latin typeface="微软雅黑" panose="020B0503020204020204" pitchFamily="34" charset="-122"/>
                          <a:ea typeface="微软雅黑" panose="020B0503020204020204" pitchFamily="34" charset="-122"/>
                          <a:cs typeface="+mn-cs"/>
                        </a:rPr>
                        <a:t>答辩人：</a:t>
                      </a:r>
                      <a:endParaRPr lang="zh-CN" altLang="en-US" sz="2400" kern="120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nSpc>
                          <a:spcPct val="150000"/>
                        </a:lnSpc>
                      </a:pPr>
                      <a:r>
                        <a:rPr lang="zh-CN" altLang="en-US" sz="2400" kern="1200">
                          <a:solidFill>
                            <a:schemeClr val="tx1"/>
                          </a:solidFill>
                          <a:latin typeface="微软雅黑" panose="020B0503020204020204" pitchFamily="34" charset="-122"/>
                          <a:ea typeface="微软雅黑" panose="020B0503020204020204" pitchFamily="34" charset="-122"/>
                          <a:cs typeface="+mn-cs"/>
                        </a:rPr>
                        <a:t>陈氢</a:t>
                      </a:r>
                      <a:endParaRPr lang="zh-CN" altLang="en-US" sz="2400" kern="1200">
                        <a:solidFill>
                          <a:schemeClr val="tx1"/>
                        </a:solidFill>
                        <a:latin typeface="微软雅黑" panose="020B0503020204020204" pitchFamily="34" charset="-122"/>
                        <a:ea typeface="微软雅黑" panose="020B0503020204020204" pitchFamily="34" charset="-122"/>
                        <a:cs typeface="+mn-cs"/>
                      </a:endParaRPr>
                    </a:p>
                  </a:txBody>
                  <a:tcPr/>
                </a:tc>
              </a:tr>
              <a:tr h="370840">
                <a:tc>
                  <a:txBody>
                    <a:bodyPr/>
                    <a:lstStyle/>
                    <a:p>
                      <a:pPr algn="r">
                        <a:lnSpc>
                          <a:spcPct val="150000"/>
                        </a:lnSpc>
                      </a:pPr>
                      <a:r>
                        <a:rPr lang="zh-CN" altLang="en-US" sz="2400" kern="1200" dirty="0">
                          <a:solidFill>
                            <a:schemeClr val="tx1"/>
                          </a:solidFill>
                          <a:latin typeface="微软雅黑" panose="020B0503020204020204" pitchFamily="34" charset="-122"/>
                          <a:ea typeface="微软雅黑" panose="020B0503020204020204" pitchFamily="34" charset="-122"/>
                          <a:cs typeface="+mn-cs"/>
                        </a:rPr>
                        <a:t>学号：</a:t>
                      </a:r>
                      <a:endParaRPr lang="zh-CN" altLang="en-US" sz="2400"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nSpc>
                          <a:spcPct val="150000"/>
                        </a:lnSpc>
                      </a:pPr>
                      <a:r>
                        <a:rPr lang="en-US" altLang="zh-CN" sz="2400" kern="1200" dirty="0">
                          <a:solidFill>
                            <a:schemeClr val="tx1"/>
                          </a:solidFill>
                          <a:latin typeface="微软雅黑" panose="020B0503020204020204" pitchFamily="34" charset="-122"/>
                          <a:ea typeface="微软雅黑" panose="020B0503020204020204" pitchFamily="34" charset="-122"/>
                          <a:cs typeface="+mn-cs"/>
                        </a:rPr>
                        <a:t>MF21320019</a:t>
                      </a:r>
                      <a:endParaRPr lang="zh-CN" altLang="en-US" sz="2400" kern="1200" dirty="0">
                        <a:solidFill>
                          <a:schemeClr val="tx1"/>
                        </a:solidFill>
                        <a:latin typeface="微软雅黑" panose="020B0503020204020204" pitchFamily="34" charset="-122"/>
                        <a:ea typeface="微软雅黑" panose="020B0503020204020204" pitchFamily="34" charset="-122"/>
                        <a:cs typeface="+mn-cs"/>
                      </a:endParaRPr>
                    </a:p>
                  </a:txBody>
                  <a:tcPr/>
                </a:tc>
              </a:tr>
              <a:tr h="370840">
                <a:tc>
                  <a:txBody>
                    <a:bodyPr/>
                    <a:lstStyle/>
                    <a:p>
                      <a:pPr algn="r">
                        <a:lnSpc>
                          <a:spcPct val="150000"/>
                        </a:lnSpc>
                      </a:pPr>
                      <a:r>
                        <a:rPr lang="zh-CN" altLang="en-US" sz="2400" kern="1200" dirty="0">
                          <a:solidFill>
                            <a:schemeClr val="tx1"/>
                          </a:solidFill>
                          <a:latin typeface="微软雅黑" panose="020B0503020204020204" pitchFamily="34" charset="-122"/>
                          <a:ea typeface="微软雅黑" panose="020B0503020204020204" pitchFamily="34" charset="-122"/>
                          <a:cs typeface="+mn-cs"/>
                        </a:rPr>
                        <a:t>指导老师：</a:t>
                      </a:r>
                      <a:endParaRPr lang="zh-CN" altLang="en-US" sz="2400"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nSpc>
                          <a:spcPct val="150000"/>
                        </a:lnSpc>
                      </a:pPr>
                      <a:r>
                        <a:rPr lang="zh-CN" altLang="en-US" sz="2400" kern="1200" dirty="0">
                          <a:solidFill>
                            <a:schemeClr val="tx1"/>
                          </a:solidFill>
                          <a:latin typeface="微软雅黑" panose="020B0503020204020204" pitchFamily="34" charset="-122"/>
                          <a:ea typeface="微软雅黑" panose="020B0503020204020204" pitchFamily="34" charset="-122"/>
                          <a:cs typeface="+mn-cs"/>
                        </a:rPr>
                        <a:t>冯桂焕副教授</a:t>
                      </a:r>
                      <a:endParaRPr lang="zh-CN" altLang="en-US" sz="2400" kern="1200" dirty="0">
                        <a:solidFill>
                          <a:schemeClr val="tx1"/>
                        </a:solidFill>
                        <a:latin typeface="微软雅黑" panose="020B0503020204020204" pitchFamily="34" charset="-122"/>
                        <a:ea typeface="微软雅黑" panose="020B0503020204020204" pitchFamily="34" charset="-122"/>
                        <a:cs typeface="+mn-cs"/>
                      </a:endParaRPr>
                    </a:p>
                  </a:txBody>
                  <a:tcPr/>
                </a:tc>
              </a:tr>
              <a:tr h="370840">
                <a:tc>
                  <a:txBody>
                    <a:bodyPr/>
                    <a:lstStyle/>
                    <a:p>
                      <a:pPr algn="r">
                        <a:lnSpc>
                          <a:spcPct val="150000"/>
                        </a:lnSpc>
                      </a:pPr>
                      <a:r>
                        <a:rPr lang="zh-CN" altLang="en-US" sz="2400" kern="1200">
                          <a:solidFill>
                            <a:schemeClr val="tx1"/>
                          </a:solidFill>
                          <a:latin typeface="微软雅黑" panose="020B0503020204020204" pitchFamily="34" charset="-122"/>
                          <a:ea typeface="微软雅黑" panose="020B0503020204020204" pitchFamily="34" charset="-122"/>
                          <a:cs typeface="+mn-cs"/>
                        </a:rPr>
                        <a:t>答辩时间：</a:t>
                      </a:r>
                      <a:endParaRPr lang="zh-CN" altLang="en-US" sz="2400" kern="120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nSpc>
                          <a:spcPct val="150000"/>
                        </a:lnSpc>
                      </a:pPr>
                      <a:r>
                        <a:rPr lang="en-US" altLang="zh-CN" sz="2400" kern="1200" dirty="0">
                          <a:solidFill>
                            <a:schemeClr val="tx1"/>
                          </a:solidFill>
                          <a:latin typeface="微软雅黑" panose="020B0503020204020204" pitchFamily="34" charset="-122"/>
                          <a:ea typeface="微软雅黑" panose="020B0503020204020204" pitchFamily="34" charset="-122"/>
                          <a:cs typeface="+mn-cs"/>
                        </a:rPr>
                        <a:t>2023.04.26</a:t>
                      </a:r>
                      <a:endParaRPr lang="zh-CN" altLang="en-US" sz="2400" kern="1200" dirty="0">
                        <a:solidFill>
                          <a:schemeClr val="tx1"/>
                        </a:solidFill>
                        <a:latin typeface="微软雅黑" panose="020B0503020204020204" pitchFamily="34" charset="-122"/>
                        <a:ea typeface="微软雅黑" panose="020B0503020204020204" pitchFamily="34" charset="-122"/>
                        <a:cs typeface="+mn-cs"/>
                      </a:endParaRPr>
                    </a:p>
                  </a:txBody>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2283086" y="758538"/>
            <a:ext cx="1980029" cy="400110"/>
          </a:xfrm>
          <a:prstGeom prst="rect">
            <a:avLst/>
          </a:prstGeom>
          <a:noFill/>
        </p:spPr>
        <p:txBody>
          <a:bodyPr wrap="none" rtlCol="0">
            <a:spAutoFit/>
          </a:bodyPr>
          <a:lstStyle/>
          <a:p>
            <a:r>
              <a:rPr lang="zh-CN" altLang="en-US" sz="2000" dirty="0" smtClean="0">
                <a:solidFill>
                  <a:srgbClr val="6C106B"/>
                </a:solidFill>
                <a:latin typeface="微软雅黑" panose="020B0503020204020204" pitchFamily="34" charset="-122"/>
                <a:ea typeface="微软雅黑" panose="020B0503020204020204" pitchFamily="34" charset="-122"/>
              </a:rPr>
              <a:t>微服务系统架构</a:t>
            </a:r>
            <a:endParaRPr lang="zh-CN" altLang="en-US" sz="2000" dirty="0">
              <a:solidFill>
                <a:srgbClr val="6C106B"/>
              </a:solidFill>
              <a:latin typeface="微软雅黑" panose="020B0503020204020204" pitchFamily="34" charset="-122"/>
              <a:ea typeface="微软雅黑" panose="020B0503020204020204" pitchFamily="34" charset="-122"/>
            </a:endParaRPr>
          </a:p>
        </p:txBody>
      </p:sp>
      <p:sp>
        <p:nvSpPr>
          <p:cNvPr id="44" name="矩形 43"/>
          <p:cNvSpPr/>
          <p:nvPr/>
        </p:nvSpPr>
        <p:spPr>
          <a:xfrm>
            <a:off x="657257" y="1405800"/>
            <a:ext cx="11302514" cy="1671230"/>
          </a:xfrm>
          <a:prstGeom prst="rect">
            <a:avLst/>
          </a:prstGeom>
          <a:noFill/>
          <a:ln w="38100">
            <a:solidFill>
              <a:srgbClr val="6C10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smtClean="0">
              <a:solidFill>
                <a:schemeClr val="tx1"/>
              </a:solidFill>
              <a:latin typeface="微软雅黑" panose="020B0503020204020204" pitchFamily="34" charset="-122"/>
              <a:ea typeface="微软雅黑" panose="020B0503020204020204" pitchFamily="34" charset="-122"/>
            </a:endParaRPr>
          </a:p>
          <a:p>
            <a:r>
              <a:rPr lang="en-US" altLang="zh-CN" dirty="0" smtClean="0">
                <a:solidFill>
                  <a:schemeClr val="tx1"/>
                </a:solidFill>
                <a:latin typeface="微软雅黑" panose="020B0503020204020204" pitchFamily="34" charset="-122"/>
                <a:ea typeface="微软雅黑" panose="020B0503020204020204" pitchFamily="34" charset="-122"/>
              </a:rPr>
              <a:t>REST</a:t>
            </a:r>
            <a:r>
              <a:rPr lang="zh-CN" altLang="en-US" dirty="0">
                <a:solidFill>
                  <a:schemeClr val="tx1"/>
                </a:solidFill>
                <a:latin typeface="微软雅黑" panose="020B0503020204020204" pitchFamily="34" charset="-122"/>
                <a:ea typeface="微软雅黑" panose="020B0503020204020204" pitchFamily="34" charset="-122"/>
              </a:rPr>
              <a:t>（</a:t>
            </a:r>
            <a:r>
              <a:rPr lang="en-US" altLang="zh-CN" dirty="0">
                <a:solidFill>
                  <a:schemeClr val="tx1"/>
                </a:solidFill>
                <a:latin typeface="微软雅黑" panose="020B0503020204020204" pitchFamily="34" charset="-122"/>
                <a:ea typeface="微软雅黑" panose="020B0503020204020204" pitchFamily="34" charset="-122"/>
              </a:rPr>
              <a:t>Representational State Transfer</a:t>
            </a:r>
            <a:r>
              <a:rPr lang="zh-CN" altLang="en-US" dirty="0">
                <a:solidFill>
                  <a:schemeClr val="tx1"/>
                </a:solidFill>
                <a:latin typeface="微软雅黑" panose="020B0503020204020204" pitchFamily="34" charset="-122"/>
                <a:ea typeface="微软雅黑" panose="020B0503020204020204" pitchFamily="34" charset="-122"/>
              </a:rPr>
              <a:t>）是一种组织</a:t>
            </a:r>
            <a:r>
              <a:rPr lang="en-US" altLang="zh-CN" dirty="0">
                <a:solidFill>
                  <a:schemeClr val="tx1"/>
                </a:solidFill>
                <a:latin typeface="微软雅黑" panose="020B0503020204020204" pitchFamily="34" charset="-122"/>
                <a:ea typeface="微软雅黑" panose="020B0503020204020204" pitchFamily="34" charset="-122"/>
              </a:rPr>
              <a:t>Web</a:t>
            </a:r>
            <a:r>
              <a:rPr lang="zh-CN" altLang="en-US" dirty="0">
                <a:solidFill>
                  <a:schemeClr val="tx1"/>
                </a:solidFill>
                <a:latin typeface="微软雅黑" panose="020B0503020204020204" pitchFamily="34" charset="-122"/>
                <a:ea typeface="微软雅黑" panose="020B0503020204020204" pitchFamily="34" charset="-122"/>
              </a:rPr>
              <a:t>服务的架构风格。它可以降低开发的复杂性，提高系统的可伸缩性。当一个架构符合</a:t>
            </a:r>
            <a:r>
              <a:rPr lang="en-US" altLang="zh-CN" dirty="0">
                <a:solidFill>
                  <a:schemeClr val="tx1"/>
                </a:solidFill>
                <a:latin typeface="微软雅黑" panose="020B0503020204020204" pitchFamily="34" charset="-122"/>
                <a:ea typeface="微软雅黑" panose="020B0503020204020204" pitchFamily="34" charset="-122"/>
              </a:rPr>
              <a:t>REST</a:t>
            </a:r>
            <a:r>
              <a:rPr lang="zh-CN" altLang="en-US" dirty="0">
                <a:solidFill>
                  <a:schemeClr val="tx1"/>
                </a:solidFill>
                <a:latin typeface="微软雅黑" panose="020B0503020204020204" pitchFamily="34" charset="-122"/>
                <a:ea typeface="微软雅黑" panose="020B0503020204020204" pitchFamily="34" charset="-122"/>
              </a:rPr>
              <a:t>风格时，它被称为</a:t>
            </a:r>
            <a:r>
              <a:rPr lang="en-US" altLang="zh-CN" dirty="0">
                <a:solidFill>
                  <a:schemeClr val="tx1"/>
                </a:solidFill>
                <a:latin typeface="微软雅黑" panose="020B0503020204020204" pitchFamily="34" charset="-122"/>
                <a:ea typeface="微软雅黑" panose="020B0503020204020204" pitchFamily="34" charset="-122"/>
              </a:rPr>
              <a:t>Restful</a:t>
            </a:r>
            <a:r>
              <a:rPr lang="zh-CN" altLang="en-US" dirty="0">
                <a:solidFill>
                  <a:schemeClr val="tx1"/>
                </a:solidFill>
                <a:latin typeface="微软雅黑" panose="020B0503020204020204" pitchFamily="34" charset="-122"/>
                <a:ea typeface="微软雅黑" panose="020B0503020204020204" pitchFamily="34" charset="-122"/>
              </a:rPr>
              <a:t>架构</a:t>
            </a:r>
            <a:r>
              <a:rPr lang="zh-CN" altLang="en-US" dirty="0" smtClean="0">
                <a:solidFill>
                  <a:schemeClr val="tx1"/>
                </a:solidFill>
                <a:latin typeface="微软雅黑" panose="020B0503020204020204" pitchFamily="34" charset="-122"/>
                <a:ea typeface="微软雅黑" panose="020B0503020204020204" pitchFamily="34" charset="-122"/>
              </a:rPr>
              <a:t>。</a:t>
            </a:r>
            <a:endParaRPr lang="en-US" altLang="zh-CN" dirty="0" smtClean="0">
              <a:solidFill>
                <a:schemeClr val="tx1"/>
              </a:solidFill>
              <a:latin typeface="微软雅黑" panose="020B0503020204020204" pitchFamily="34" charset="-122"/>
              <a:ea typeface="微软雅黑" panose="020B0503020204020204" pitchFamily="34" charset="-122"/>
            </a:endParaRPr>
          </a:p>
          <a:p>
            <a:r>
              <a:rPr lang="zh-CN" altLang="en-US" dirty="0" smtClean="0">
                <a:solidFill>
                  <a:schemeClr val="tx1"/>
                </a:solidFill>
                <a:latin typeface="微软雅黑" panose="020B0503020204020204" pitchFamily="34" charset="-122"/>
                <a:ea typeface="微软雅黑" panose="020B0503020204020204" pitchFamily="34" charset="-122"/>
              </a:rPr>
              <a:t>在</a:t>
            </a:r>
            <a:r>
              <a:rPr lang="en-US" altLang="zh-CN" dirty="0">
                <a:solidFill>
                  <a:schemeClr val="tx1"/>
                </a:solidFill>
                <a:latin typeface="微软雅黑" panose="020B0503020204020204" pitchFamily="34" charset="-122"/>
                <a:ea typeface="微软雅黑" panose="020B0503020204020204" pitchFamily="34" charset="-122"/>
              </a:rPr>
              <a:t>REST</a:t>
            </a:r>
            <a:r>
              <a:rPr lang="zh-CN" altLang="en-US" dirty="0">
                <a:solidFill>
                  <a:schemeClr val="tx1"/>
                </a:solidFill>
                <a:latin typeface="微软雅黑" panose="020B0503020204020204" pitchFamily="34" charset="-122"/>
                <a:ea typeface="微软雅黑" panose="020B0503020204020204" pitchFamily="34" charset="-122"/>
              </a:rPr>
              <a:t>体系结构中，整个</a:t>
            </a:r>
            <a:r>
              <a:rPr lang="en-US" altLang="zh-CN" dirty="0">
                <a:solidFill>
                  <a:schemeClr val="tx1"/>
                </a:solidFill>
                <a:latin typeface="微软雅黑" panose="020B0503020204020204" pitchFamily="34" charset="-122"/>
                <a:ea typeface="微软雅黑" panose="020B0503020204020204" pitchFamily="34" charset="-122"/>
              </a:rPr>
              <a:t>Web</a:t>
            </a:r>
            <a:r>
              <a:rPr lang="zh-CN" altLang="en-US" dirty="0">
                <a:solidFill>
                  <a:schemeClr val="tx1"/>
                </a:solidFill>
                <a:latin typeface="微软雅黑" panose="020B0503020204020204" pitchFamily="34" charset="-122"/>
                <a:ea typeface="微软雅黑" panose="020B0503020204020204" pitchFamily="34" charset="-122"/>
              </a:rPr>
              <a:t>服务被视为资源的集合。资源由</a:t>
            </a:r>
            <a:r>
              <a:rPr lang="en-US" altLang="zh-CN" dirty="0">
                <a:solidFill>
                  <a:schemeClr val="tx1"/>
                </a:solidFill>
                <a:latin typeface="微软雅黑" panose="020B0503020204020204" pitchFamily="34" charset="-122"/>
                <a:ea typeface="微软雅黑" panose="020B0503020204020204" pitchFamily="34" charset="-122"/>
              </a:rPr>
              <a:t>URL</a:t>
            </a:r>
            <a:r>
              <a:rPr lang="zh-CN" altLang="en-US" dirty="0">
                <a:solidFill>
                  <a:schemeClr val="tx1"/>
                </a:solidFill>
                <a:latin typeface="微软雅黑" panose="020B0503020204020204" pitchFamily="34" charset="-122"/>
                <a:ea typeface="微软雅黑" panose="020B0503020204020204" pitchFamily="34" charset="-122"/>
              </a:rPr>
              <a:t>标识。资源上的操作由</a:t>
            </a:r>
            <a:r>
              <a:rPr lang="en-US" altLang="zh-CN" dirty="0">
                <a:solidFill>
                  <a:schemeClr val="tx1"/>
                </a:solidFill>
                <a:latin typeface="微软雅黑" panose="020B0503020204020204" pitchFamily="34" charset="-122"/>
                <a:ea typeface="微软雅黑" panose="020B0503020204020204" pitchFamily="34" charset="-122"/>
              </a:rPr>
              <a:t>URL</a:t>
            </a:r>
            <a:r>
              <a:rPr lang="zh-CN" altLang="en-US" dirty="0">
                <a:solidFill>
                  <a:schemeClr val="tx1"/>
                </a:solidFill>
                <a:latin typeface="微软雅黑" panose="020B0503020204020204" pitchFamily="34" charset="-122"/>
                <a:ea typeface="微软雅黑" panose="020B0503020204020204" pitchFamily="34" charset="-122"/>
              </a:rPr>
              <a:t>和</a:t>
            </a:r>
            <a:r>
              <a:rPr lang="en-US" altLang="zh-CN" dirty="0">
                <a:solidFill>
                  <a:schemeClr val="tx1"/>
                </a:solidFill>
                <a:latin typeface="微软雅黑" panose="020B0503020204020204" pitchFamily="34" charset="-122"/>
                <a:ea typeface="微软雅黑" panose="020B0503020204020204" pitchFamily="34" charset="-122"/>
              </a:rPr>
              <a:t>HTTP</a:t>
            </a:r>
            <a:r>
              <a:rPr lang="zh-CN" altLang="en-US" dirty="0">
                <a:solidFill>
                  <a:schemeClr val="tx1"/>
                </a:solidFill>
                <a:latin typeface="微软雅黑" panose="020B0503020204020204" pitchFamily="34" charset="-122"/>
                <a:ea typeface="微软雅黑" panose="020B0503020204020204" pitchFamily="34" charset="-122"/>
              </a:rPr>
              <a:t>协议的四种方法实现。</a:t>
            </a:r>
            <a:r>
              <a:rPr lang="en-US" altLang="zh-CN" dirty="0">
                <a:solidFill>
                  <a:schemeClr val="tx1"/>
                </a:solidFill>
                <a:latin typeface="微软雅黑" panose="020B0503020204020204" pitchFamily="34" charset="-122"/>
                <a:ea typeface="微软雅黑" panose="020B0503020204020204" pitchFamily="34" charset="-122"/>
              </a:rPr>
              <a:t>REST</a:t>
            </a:r>
            <a:r>
              <a:rPr lang="zh-CN" altLang="en-US" dirty="0">
                <a:solidFill>
                  <a:schemeClr val="tx1"/>
                </a:solidFill>
                <a:latin typeface="微软雅黑" panose="020B0503020204020204" pitchFamily="34" charset="-122"/>
                <a:ea typeface="微软雅黑" panose="020B0503020204020204" pitchFamily="34" charset="-122"/>
              </a:rPr>
              <a:t>架构还将资源和资源表示分开。其不仅为简单、可扩展和可移植的网络应用提供了架构指导，而且使得系统维护非常方便。</a:t>
            </a:r>
            <a:endParaRPr lang="en-US" altLang="zh-CN" dirty="0" smtClean="0">
              <a:solidFill>
                <a:schemeClr val="tx1"/>
              </a:solidFill>
              <a:latin typeface="微软雅黑" panose="020B0503020204020204" pitchFamily="34" charset="-122"/>
              <a:ea typeface="微软雅黑" panose="020B0503020204020204" pitchFamily="34" charset="-122"/>
            </a:endParaRPr>
          </a:p>
          <a:p>
            <a:endParaRPr lang="zh-CN" altLang="en-US" dirty="0"/>
          </a:p>
        </p:txBody>
      </p:sp>
      <p:sp>
        <p:nvSpPr>
          <p:cNvPr id="45" name="矩形 44"/>
          <p:cNvSpPr/>
          <p:nvPr/>
        </p:nvSpPr>
        <p:spPr>
          <a:xfrm>
            <a:off x="636444" y="1158648"/>
            <a:ext cx="1690830" cy="360040"/>
          </a:xfrm>
          <a:prstGeom prst="rect">
            <a:avLst/>
          </a:prstGeom>
          <a:solidFill>
            <a:srgbClr val="9C5A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latin typeface="微软雅黑" panose="020B0503020204020204" pitchFamily="34" charset="-122"/>
                <a:ea typeface="微软雅黑" panose="020B0503020204020204" pitchFamily="34" charset="-122"/>
              </a:rPr>
              <a:t>REST</a:t>
            </a:r>
            <a:r>
              <a:rPr lang="zh-CN" altLang="en-US" dirty="0" smtClean="0">
                <a:solidFill>
                  <a:schemeClr val="bg1"/>
                </a:solidFill>
                <a:latin typeface="微软雅黑" panose="020B0503020204020204" pitchFamily="34" charset="-122"/>
                <a:ea typeface="微软雅黑" panose="020B0503020204020204" pitchFamily="34" charset="-122"/>
              </a:rPr>
              <a:t>：</a:t>
            </a:r>
            <a:endParaRPr lang="zh-CN" altLang="en-US" dirty="0">
              <a:solidFill>
                <a:schemeClr val="bg1"/>
              </a:solidFill>
            </a:endParaRPr>
          </a:p>
        </p:txBody>
      </p:sp>
      <p:grpSp>
        <p:nvGrpSpPr>
          <p:cNvPr id="47" name="组合 46"/>
          <p:cNvGrpSpPr/>
          <p:nvPr/>
        </p:nvGrpSpPr>
        <p:grpSpPr>
          <a:xfrm>
            <a:off x="636443" y="3483837"/>
            <a:ext cx="5889703" cy="3025445"/>
            <a:chOff x="636443" y="3890237"/>
            <a:chExt cx="5889703" cy="3025445"/>
          </a:xfrm>
        </p:grpSpPr>
        <p:pic>
          <p:nvPicPr>
            <p:cNvPr id="43" name="图片 42"/>
            <p:cNvPicPr>
              <a:picLocks noChangeAspect="1"/>
            </p:cNvPicPr>
            <p:nvPr/>
          </p:nvPicPr>
          <p:blipFill>
            <a:blip r:embed="rId1" cstate="print"/>
            <a:stretch>
              <a:fillRect/>
            </a:stretch>
          </p:blipFill>
          <p:spPr>
            <a:xfrm>
              <a:off x="636443" y="3890237"/>
              <a:ext cx="5889703" cy="2433972"/>
            </a:xfrm>
            <a:prstGeom prst="rect">
              <a:avLst/>
            </a:prstGeom>
          </p:spPr>
        </p:pic>
        <p:sp>
          <p:nvSpPr>
            <p:cNvPr id="46" name="文本框 45"/>
            <p:cNvSpPr txBox="1"/>
            <p:nvPr/>
          </p:nvSpPr>
          <p:spPr>
            <a:xfrm>
              <a:off x="1196731" y="6546350"/>
              <a:ext cx="4769126" cy="369332"/>
            </a:xfrm>
            <a:prstGeom prst="rect">
              <a:avLst/>
            </a:prstGeom>
            <a:noFill/>
          </p:spPr>
          <p:txBody>
            <a:bodyPr wrap="none" rtlCol="0">
              <a:spAutoFit/>
            </a:bodyPr>
            <a:lstStyle/>
            <a:p>
              <a:r>
                <a:rPr lang="zh-CN" altLang="en-US" b="1" dirty="0" smtClean="0">
                  <a:solidFill>
                    <a:srgbClr val="6C106B"/>
                  </a:solidFill>
                  <a:latin typeface="微软雅黑" panose="020B0503020204020204" pitchFamily="34" charset="-122"/>
                  <a:ea typeface="微软雅黑" panose="020B0503020204020204" pitchFamily="34" charset="-122"/>
                </a:rPr>
                <a:t>基于</a:t>
              </a:r>
              <a:r>
                <a:rPr lang="en-US" altLang="zh-CN" b="1" dirty="0" smtClean="0">
                  <a:solidFill>
                    <a:srgbClr val="6C106B"/>
                  </a:solidFill>
                  <a:latin typeface="微软雅黑" panose="020B0503020204020204" pitchFamily="34" charset="-122"/>
                  <a:ea typeface="微软雅黑" panose="020B0503020204020204" pitchFamily="34" charset="-122"/>
                </a:rPr>
                <a:t>REST</a:t>
              </a:r>
              <a:r>
                <a:rPr lang="zh-CN" altLang="en-US" b="1" dirty="0" smtClean="0">
                  <a:solidFill>
                    <a:srgbClr val="6C106B"/>
                  </a:solidFill>
                  <a:latin typeface="微软雅黑" panose="020B0503020204020204" pitchFamily="34" charset="-122"/>
                  <a:ea typeface="微软雅黑" panose="020B0503020204020204" pitchFamily="34" charset="-122"/>
                </a:rPr>
                <a:t>架构风格的</a:t>
              </a:r>
              <a:r>
                <a:rPr lang="en-US" altLang="zh-CN" b="1" dirty="0" smtClean="0">
                  <a:solidFill>
                    <a:srgbClr val="6C106B"/>
                  </a:solidFill>
                  <a:latin typeface="微软雅黑" panose="020B0503020204020204" pitchFamily="34" charset="-122"/>
                  <a:ea typeface="微软雅黑" panose="020B0503020204020204" pitchFamily="34" charset="-122"/>
                </a:rPr>
                <a:t>Web</a:t>
              </a:r>
              <a:r>
                <a:rPr lang="zh-CN" altLang="en-US" b="1" dirty="0" smtClean="0">
                  <a:solidFill>
                    <a:srgbClr val="6C106B"/>
                  </a:solidFill>
                  <a:latin typeface="微软雅黑" panose="020B0503020204020204" pitchFamily="34" charset="-122"/>
                  <a:ea typeface="微软雅黑" panose="020B0503020204020204" pitchFamily="34" charset="-122"/>
                </a:rPr>
                <a:t>服务的系统结构图</a:t>
              </a:r>
              <a:endParaRPr lang="zh-CN" altLang="en-US" b="1" dirty="0">
                <a:solidFill>
                  <a:srgbClr val="6C106B"/>
                </a:solidFill>
                <a:latin typeface="微软雅黑" panose="020B0503020204020204" pitchFamily="34" charset="-122"/>
                <a:ea typeface="微软雅黑" panose="020B0503020204020204" pitchFamily="34" charset="-122"/>
              </a:endParaRPr>
            </a:p>
          </p:txBody>
        </p:sp>
      </p:grpSp>
      <p:sp>
        <p:nvSpPr>
          <p:cNvPr id="48" name="矩形 47"/>
          <p:cNvSpPr/>
          <p:nvPr/>
        </p:nvSpPr>
        <p:spPr>
          <a:xfrm>
            <a:off x="6790501" y="3615283"/>
            <a:ext cx="5169270" cy="3032259"/>
          </a:xfrm>
          <a:prstGeom prst="rect">
            <a:avLst/>
          </a:prstGeom>
          <a:noFill/>
          <a:ln w="38100">
            <a:solidFill>
              <a:srgbClr val="6C10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smtClean="0">
              <a:solidFill>
                <a:schemeClr val="tx1"/>
              </a:solidFill>
              <a:latin typeface="微软雅黑" panose="020B0503020204020204" pitchFamily="34" charset="-122"/>
              <a:ea typeface="微软雅黑" panose="020B0503020204020204" pitchFamily="34" charset="-122"/>
            </a:endParaRPr>
          </a:p>
          <a:p>
            <a:r>
              <a:rPr lang="en-US" altLang="zh-CN" dirty="0">
                <a:solidFill>
                  <a:schemeClr val="tx1"/>
                </a:solidFill>
                <a:latin typeface="微软雅黑" panose="020B0503020204020204" pitchFamily="34" charset="-122"/>
                <a:ea typeface="微软雅黑" panose="020B0503020204020204" pitchFamily="34" charset="-122"/>
              </a:rPr>
              <a:t>YAML</a:t>
            </a:r>
            <a:r>
              <a:rPr lang="zh-CN" altLang="en-US" dirty="0">
                <a:solidFill>
                  <a:schemeClr val="tx1"/>
                </a:solidFill>
                <a:latin typeface="微软雅黑" panose="020B0503020204020204" pitchFamily="34" charset="-122"/>
                <a:ea typeface="微软雅黑" panose="020B0503020204020204" pitchFamily="34" charset="-122"/>
              </a:rPr>
              <a:t>是一种用来表达资料序列的文件格式，它具有可读性高的优点。</a:t>
            </a:r>
            <a:r>
              <a:rPr lang="en-US" altLang="zh-CN" dirty="0">
                <a:solidFill>
                  <a:schemeClr val="tx1"/>
                </a:solidFill>
                <a:latin typeface="微软雅黑" panose="020B0503020204020204" pitchFamily="34" charset="-122"/>
                <a:ea typeface="微软雅黑" panose="020B0503020204020204" pitchFamily="34" charset="-122"/>
              </a:rPr>
              <a:t>YAML</a:t>
            </a:r>
            <a:r>
              <a:rPr lang="zh-CN" altLang="en-US" dirty="0">
                <a:solidFill>
                  <a:schemeClr val="tx1"/>
                </a:solidFill>
                <a:latin typeface="微软雅黑" panose="020B0503020204020204" pitchFamily="34" charset="-122"/>
                <a:ea typeface="微软雅黑" panose="020B0503020204020204" pitchFamily="34" charset="-122"/>
              </a:rPr>
              <a:t>是“</a:t>
            </a:r>
            <a:r>
              <a:rPr lang="en-US" altLang="zh-CN" dirty="0">
                <a:solidFill>
                  <a:schemeClr val="tx1"/>
                </a:solidFill>
                <a:latin typeface="微软雅黑" panose="020B0503020204020204" pitchFamily="34" charset="-122"/>
                <a:ea typeface="微软雅黑" panose="020B0503020204020204" pitchFamily="34" charset="-122"/>
              </a:rPr>
              <a:t>YAML </a:t>
            </a:r>
            <a:r>
              <a:rPr lang="en-US" altLang="zh-CN" dirty="0" err="1">
                <a:solidFill>
                  <a:schemeClr val="tx1"/>
                </a:solidFill>
                <a:latin typeface="微软雅黑" panose="020B0503020204020204" pitchFamily="34" charset="-122"/>
                <a:ea typeface="微软雅黑" panose="020B0503020204020204" pitchFamily="34" charset="-122"/>
              </a:rPr>
              <a:t>Ain’t</a:t>
            </a:r>
            <a:r>
              <a:rPr lang="en-US" altLang="zh-CN" dirty="0">
                <a:solidFill>
                  <a:schemeClr val="tx1"/>
                </a:solidFill>
                <a:latin typeface="微软雅黑" panose="020B0503020204020204" pitchFamily="34" charset="-122"/>
                <a:ea typeface="微软雅黑" panose="020B0503020204020204" pitchFamily="34" charset="-122"/>
              </a:rPr>
              <a:t> a Markup Language”</a:t>
            </a:r>
            <a:r>
              <a:rPr lang="zh-CN" altLang="en-US" dirty="0">
                <a:solidFill>
                  <a:schemeClr val="tx1"/>
                </a:solidFill>
                <a:latin typeface="微软雅黑" panose="020B0503020204020204" pitchFamily="34" charset="-122"/>
                <a:ea typeface="微软雅黑" panose="020B0503020204020204" pitchFamily="34" charset="-122"/>
              </a:rPr>
              <a:t>（</a:t>
            </a:r>
            <a:r>
              <a:rPr lang="en-US" altLang="zh-CN" dirty="0">
                <a:solidFill>
                  <a:schemeClr val="tx1"/>
                </a:solidFill>
                <a:latin typeface="微软雅黑" panose="020B0503020204020204" pitchFamily="34" charset="-122"/>
                <a:ea typeface="微软雅黑" panose="020B0503020204020204" pitchFamily="34" charset="-122"/>
              </a:rPr>
              <a:t>YAML</a:t>
            </a:r>
            <a:r>
              <a:rPr lang="zh-CN" altLang="en-US" dirty="0">
                <a:solidFill>
                  <a:schemeClr val="tx1"/>
                </a:solidFill>
                <a:latin typeface="微软雅黑" panose="020B0503020204020204" pitchFamily="34" charset="-122"/>
                <a:ea typeface="微软雅黑" panose="020B0503020204020204" pitchFamily="34" charset="-122"/>
              </a:rPr>
              <a:t>不是一种标记语言）的缩写。在开发这种语言时，</a:t>
            </a:r>
            <a:r>
              <a:rPr lang="en-US" altLang="zh-CN" dirty="0">
                <a:solidFill>
                  <a:schemeClr val="tx1"/>
                </a:solidFill>
                <a:latin typeface="微软雅黑" panose="020B0503020204020204" pitchFamily="34" charset="-122"/>
                <a:ea typeface="微软雅黑" panose="020B0503020204020204" pitchFamily="34" charset="-122"/>
              </a:rPr>
              <a:t>YAML</a:t>
            </a:r>
            <a:r>
              <a:rPr lang="zh-CN" altLang="en-US" dirty="0">
                <a:solidFill>
                  <a:schemeClr val="tx1"/>
                </a:solidFill>
                <a:latin typeface="微软雅黑" panose="020B0503020204020204" pitchFamily="34" charset="-122"/>
                <a:ea typeface="微软雅黑" panose="020B0503020204020204" pitchFamily="34" charset="-122"/>
              </a:rPr>
              <a:t>意味着：“</a:t>
            </a:r>
            <a:r>
              <a:rPr lang="en-US" altLang="zh-CN" dirty="0">
                <a:solidFill>
                  <a:schemeClr val="tx1"/>
                </a:solidFill>
                <a:latin typeface="微软雅黑" panose="020B0503020204020204" pitchFamily="34" charset="-122"/>
                <a:ea typeface="微软雅黑" panose="020B0503020204020204" pitchFamily="34" charset="-122"/>
              </a:rPr>
              <a:t>Yet Another Markup Language”</a:t>
            </a:r>
            <a:r>
              <a:rPr lang="zh-CN" altLang="en-US" dirty="0">
                <a:solidFill>
                  <a:schemeClr val="tx1"/>
                </a:solidFill>
                <a:latin typeface="微软雅黑" panose="020B0503020204020204" pitchFamily="34" charset="-122"/>
                <a:ea typeface="微软雅黑" panose="020B0503020204020204" pitchFamily="34" charset="-122"/>
              </a:rPr>
              <a:t>（仍是一种标记语言），然而，为了强调这种语言侧重于数据而不是标记语言，它被重新命名为反向缩写。它可以被计算机识别，并且是一种可读的编程语言，易于人类阅读，易于与脚本语言交互，并用于表达数据序列。</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49" name="矩形 48"/>
          <p:cNvSpPr/>
          <p:nvPr/>
        </p:nvSpPr>
        <p:spPr>
          <a:xfrm>
            <a:off x="6779212" y="3368133"/>
            <a:ext cx="1871301" cy="36004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latin typeface="微软雅黑" panose="020B0503020204020204" pitchFamily="34" charset="-122"/>
                <a:ea typeface="微软雅黑" panose="020B0503020204020204" pitchFamily="34" charset="-122"/>
              </a:rPr>
              <a:t>YAML</a:t>
            </a:r>
            <a:r>
              <a:rPr lang="zh-CN" altLang="zh-CN" dirty="0" smtClean="0">
                <a:solidFill>
                  <a:schemeClr val="bg1"/>
                </a:solidFill>
                <a:latin typeface="微软雅黑" panose="020B0503020204020204" pitchFamily="34" charset="-122"/>
                <a:ea typeface="微软雅黑" panose="020B0503020204020204" pitchFamily="34" charset="-122"/>
              </a:rPr>
              <a:t>：</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02200" y="3060700"/>
            <a:ext cx="4992072" cy="769441"/>
          </a:xfrm>
          <a:prstGeom prst="rect">
            <a:avLst/>
          </a:prstGeom>
          <a:noFill/>
        </p:spPr>
        <p:txBody>
          <a:bodyPr wrap="none" rtlCol="0">
            <a:spAutoFit/>
          </a:bodyPr>
          <a:lstStyle/>
          <a:p>
            <a:r>
              <a:rPr lang="en-US" altLang="zh-CN" sz="4400" b="1" dirty="0" smtClean="0">
                <a:latin typeface="微软雅黑" panose="020B0503020204020204" pitchFamily="34" charset="-122"/>
                <a:ea typeface="微软雅黑" panose="020B0503020204020204" pitchFamily="34" charset="-122"/>
              </a:rPr>
              <a:t>03.</a:t>
            </a:r>
            <a:r>
              <a:rPr lang="zh-CN" altLang="en-US" sz="4400" b="1" dirty="0" smtClean="0">
                <a:latin typeface="微软雅黑" panose="020B0503020204020204" pitchFamily="34" charset="-122"/>
                <a:ea typeface="微软雅黑" panose="020B0503020204020204" pitchFamily="34" charset="-122"/>
              </a:rPr>
              <a:t>项目分析与设计</a:t>
            </a:r>
            <a:endParaRPr lang="zh-CN" altLang="en-US" sz="44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022345" y="726244"/>
            <a:ext cx="1210588" cy="400110"/>
          </a:xfrm>
          <a:prstGeom prst="rect">
            <a:avLst/>
          </a:prstGeom>
          <a:noFill/>
        </p:spPr>
        <p:txBody>
          <a:bodyPr wrap="none" rtlCol="0">
            <a:spAutoFit/>
          </a:bodyPr>
          <a:lstStyle/>
          <a:p>
            <a:r>
              <a:rPr lang="zh-CN" altLang="en-US" sz="2000" dirty="0" smtClean="0">
                <a:solidFill>
                  <a:srgbClr val="6C106B"/>
                </a:solidFill>
                <a:latin typeface="微软雅黑" panose="020B0503020204020204" pitchFamily="34" charset="-122"/>
                <a:ea typeface="微软雅黑" panose="020B0503020204020204" pitchFamily="34" charset="-122"/>
              </a:rPr>
              <a:t>需求分析</a:t>
            </a:r>
            <a:endParaRPr lang="zh-CN" altLang="en-US" sz="2000" dirty="0">
              <a:solidFill>
                <a:srgbClr val="6C106B"/>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540206" y="1288070"/>
          <a:ext cx="6076132" cy="5214022"/>
        </p:xfrm>
        <a:graphic>
          <a:graphicData uri="http://schemas.openxmlformats.org/drawingml/2006/table">
            <a:tbl>
              <a:tblPr firstRow="1" firstCol="1" bandRow="1">
                <a:tableStyleId>{5C22544A-7EE6-4342-B048-85BDC9FD1C3A}</a:tableStyleId>
              </a:tblPr>
              <a:tblGrid>
                <a:gridCol w="1885569"/>
                <a:gridCol w="4190563"/>
              </a:tblGrid>
              <a:tr h="717743">
                <a:tc>
                  <a:txBody>
                    <a:bodyPr/>
                    <a:lstStyle/>
                    <a:p>
                      <a:pPr algn="just">
                        <a:lnSpc>
                          <a:spcPct val="125000"/>
                        </a:lnSpc>
                        <a:spcAft>
                          <a:spcPts val="0"/>
                        </a:spcAft>
                      </a:pPr>
                      <a:r>
                        <a:rPr lang="zh-CN" sz="1800" kern="100" dirty="0">
                          <a:effectLst/>
                          <a:latin typeface="微软雅黑" panose="020B0503020204020204" pitchFamily="34" charset="-122"/>
                          <a:ea typeface="微软雅黑" panose="020B0503020204020204" pitchFamily="34" charset="-122"/>
                        </a:rPr>
                        <a:t>需求名称</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9C5A99"/>
                    </a:solidFill>
                  </a:tcPr>
                </a:tc>
                <a:tc>
                  <a:txBody>
                    <a:bodyPr/>
                    <a:lstStyle/>
                    <a:p>
                      <a:pPr algn="just">
                        <a:lnSpc>
                          <a:spcPct val="125000"/>
                        </a:lnSpc>
                        <a:spcAft>
                          <a:spcPts val="0"/>
                        </a:spcAft>
                      </a:pPr>
                      <a:r>
                        <a:rPr lang="zh-CN" sz="1800" kern="100" dirty="0">
                          <a:effectLst/>
                          <a:latin typeface="微软雅黑" panose="020B0503020204020204" pitchFamily="34" charset="-122"/>
                          <a:ea typeface="微软雅黑" panose="020B0503020204020204" pitchFamily="34" charset="-122"/>
                        </a:rPr>
                        <a:t>需求描述</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9C5A99"/>
                    </a:solidFill>
                  </a:tcPr>
                </a:tc>
              </a:tr>
              <a:tr h="463263">
                <a:tc>
                  <a:txBody>
                    <a:bodyPr/>
                    <a:lstStyle/>
                    <a:p>
                      <a:pPr algn="just">
                        <a:lnSpc>
                          <a:spcPct val="125000"/>
                        </a:lnSpc>
                        <a:spcAft>
                          <a:spcPts val="0"/>
                        </a:spcAft>
                      </a:pPr>
                      <a:r>
                        <a:rPr lang="zh-CN" sz="1600" b="1" kern="100" dirty="0">
                          <a:solidFill>
                            <a:schemeClr val="tx1"/>
                          </a:solidFill>
                          <a:effectLst/>
                          <a:latin typeface="微软雅黑" panose="020B0503020204020204" pitchFamily="34" charset="-122"/>
                          <a:ea typeface="微软雅黑" panose="020B0503020204020204" pitchFamily="34" charset="-122"/>
                        </a:rPr>
                        <a:t>流量监控</a:t>
                      </a:r>
                      <a:endParaRPr lang="zh-CN" sz="1600" b="1"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D5B9D2"/>
                    </a:solidFill>
                  </a:tcPr>
                </a:tc>
                <a:tc>
                  <a:txBody>
                    <a:bodyPr/>
                    <a:lstStyle/>
                    <a:p>
                      <a:pPr algn="just">
                        <a:lnSpc>
                          <a:spcPct val="125000"/>
                        </a:lnSpc>
                        <a:spcAft>
                          <a:spcPts val="0"/>
                        </a:spcAft>
                      </a:pPr>
                      <a:r>
                        <a:rPr lang="zh-CN" sz="1200" kern="100" dirty="0">
                          <a:effectLst/>
                          <a:latin typeface="微软雅黑" panose="020B0503020204020204" pitchFamily="34" charset="-122"/>
                          <a:ea typeface="微软雅黑" panose="020B0503020204020204" pitchFamily="34" charset="-122"/>
                        </a:rPr>
                        <a:t>用户可以通过系统查看链路上的真实流量与系统计算出来的预测流量。</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D5B9D2"/>
                    </a:solidFill>
                  </a:tcPr>
                </a:tc>
              </a:tr>
              <a:tr h="239248">
                <a:tc>
                  <a:txBody>
                    <a:bodyPr/>
                    <a:lstStyle/>
                    <a:p>
                      <a:pPr algn="just">
                        <a:lnSpc>
                          <a:spcPct val="125000"/>
                        </a:lnSpc>
                        <a:spcAft>
                          <a:spcPts val="0"/>
                        </a:spcAft>
                      </a:pPr>
                      <a:r>
                        <a:rPr lang="zh-CN" sz="1600" b="1" kern="100" dirty="0">
                          <a:solidFill>
                            <a:schemeClr val="tx1"/>
                          </a:solidFill>
                          <a:effectLst/>
                          <a:latin typeface="微软雅黑" panose="020B0503020204020204" pitchFamily="34" charset="-122"/>
                          <a:ea typeface="微软雅黑" panose="020B0503020204020204" pitchFamily="34" charset="-122"/>
                        </a:rPr>
                        <a:t>查看网络拓扑</a:t>
                      </a:r>
                      <a:endParaRPr lang="zh-CN" sz="1600" b="1"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EAEFF7"/>
                    </a:solidFill>
                  </a:tcPr>
                </a:tc>
                <a:tc>
                  <a:txBody>
                    <a:bodyPr/>
                    <a:lstStyle/>
                    <a:p>
                      <a:pPr algn="just">
                        <a:lnSpc>
                          <a:spcPct val="125000"/>
                        </a:lnSpc>
                        <a:spcAft>
                          <a:spcPts val="0"/>
                        </a:spcAft>
                      </a:pPr>
                      <a:r>
                        <a:rPr lang="zh-CN" sz="1200" kern="100" dirty="0">
                          <a:effectLst/>
                          <a:latin typeface="微软雅黑" panose="020B0503020204020204" pitchFamily="34" charset="-122"/>
                          <a:ea typeface="微软雅黑" panose="020B0503020204020204" pitchFamily="34" charset="-122"/>
                        </a:rPr>
                        <a:t>用户可以通过系统界面查看当前的网络拓扑结构。</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463263">
                <a:tc>
                  <a:txBody>
                    <a:bodyPr/>
                    <a:lstStyle/>
                    <a:p>
                      <a:pPr algn="just">
                        <a:lnSpc>
                          <a:spcPct val="125000"/>
                        </a:lnSpc>
                        <a:spcAft>
                          <a:spcPts val="0"/>
                        </a:spcAft>
                      </a:pPr>
                      <a:r>
                        <a:rPr lang="zh-CN" sz="1600" b="1" kern="100" dirty="0">
                          <a:solidFill>
                            <a:schemeClr val="tx1"/>
                          </a:solidFill>
                          <a:effectLst/>
                          <a:latin typeface="微软雅黑" panose="020B0503020204020204" pitchFamily="34" charset="-122"/>
                          <a:ea typeface="微软雅黑" panose="020B0503020204020204" pitchFamily="34" charset="-122"/>
                        </a:rPr>
                        <a:t>网络调整事件查询</a:t>
                      </a:r>
                      <a:endParaRPr lang="zh-CN" sz="1600" b="1"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D5B9D2"/>
                    </a:solidFill>
                  </a:tcPr>
                </a:tc>
                <a:tc>
                  <a:txBody>
                    <a:bodyPr/>
                    <a:lstStyle/>
                    <a:p>
                      <a:pPr algn="just">
                        <a:lnSpc>
                          <a:spcPct val="125000"/>
                        </a:lnSpc>
                        <a:spcAft>
                          <a:spcPts val="0"/>
                        </a:spcAft>
                      </a:pPr>
                      <a:r>
                        <a:rPr lang="zh-CN" sz="1200" kern="100" dirty="0">
                          <a:effectLst/>
                          <a:latin typeface="微软雅黑" panose="020B0503020204020204" pitchFamily="34" charset="-122"/>
                          <a:ea typeface="微软雅黑" panose="020B0503020204020204" pitchFamily="34" charset="-122"/>
                        </a:rPr>
                        <a:t>用户可以查看系统自动生成的网络调整事件，并可以过滤查看未执行事件、执行成功事件与执行失败事件。</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D5B9D2"/>
                    </a:solidFill>
                  </a:tcPr>
                </a:tc>
              </a:tr>
              <a:tr h="948638">
                <a:tc>
                  <a:txBody>
                    <a:bodyPr/>
                    <a:lstStyle/>
                    <a:p>
                      <a:pPr algn="just">
                        <a:lnSpc>
                          <a:spcPct val="125000"/>
                        </a:lnSpc>
                        <a:spcAft>
                          <a:spcPts val="0"/>
                        </a:spcAft>
                      </a:pPr>
                      <a:r>
                        <a:rPr lang="zh-CN" sz="1600" b="1" kern="100" dirty="0">
                          <a:solidFill>
                            <a:schemeClr val="tx1"/>
                          </a:solidFill>
                          <a:effectLst/>
                          <a:latin typeface="微软雅黑" panose="020B0503020204020204" pitchFamily="34" charset="-122"/>
                          <a:ea typeface="微软雅黑" panose="020B0503020204020204" pitchFamily="34" charset="-122"/>
                        </a:rPr>
                        <a:t>需求事件管理</a:t>
                      </a:r>
                      <a:endParaRPr lang="zh-CN" sz="1600" b="1"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EAEFF7"/>
                    </a:solidFill>
                  </a:tcPr>
                </a:tc>
                <a:tc>
                  <a:txBody>
                    <a:bodyPr/>
                    <a:lstStyle/>
                    <a:p>
                      <a:pPr algn="just">
                        <a:lnSpc>
                          <a:spcPct val="125000"/>
                        </a:lnSpc>
                        <a:spcAft>
                          <a:spcPts val="0"/>
                        </a:spcAft>
                      </a:pPr>
                      <a:r>
                        <a:rPr lang="zh-CN" sz="1200" kern="100" dirty="0">
                          <a:effectLst/>
                          <a:latin typeface="微软雅黑" panose="020B0503020204020204" pitchFamily="34" charset="-122"/>
                          <a:ea typeface="微软雅黑" panose="020B0503020204020204" pitchFamily="34" charset="-122"/>
                        </a:rPr>
                        <a:t>用户可以根据流量预测结果新建需求事件，新建的需求事件将通过路径计算功能自动产生网络调整事件（如计算失败则不产生调整事件），用户可以对需求事件进行查询或删除操作。</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463263">
                <a:tc>
                  <a:txBody>
                    <a:bodyPr/>
                    <a:lstStyle/>
                    <a:p>
                      <a:pPr algn="just">
                        <a:lnSpc>
                          <a:spcPct val="125000"/>
                        </a:lnSpc>
                        <a:spcAft>
                          <a:spcPts val="0"/>
                        </a:spcAft>
                      </a:pPr>
                      <a:r>
                        <a:rPr lang="zh-CN" sz="1600" b="1" kern="100" dirty="0">
                          <a:solidFill>
                            <a:schemeClr val="tx1"/>
                          </a:solidFill>
                          <a:effectLst/>
                          <a:latin typeface="微软雅黑" panose="020B0503020204020204" pitchFamily="34" charset="-122"/>
                          <a:ea typeface="微软雅黑" panose="020B0503020204020204" pitchFamily="34" charset="-122"/>
                        </a:rPr>
                        <a:t>系统参数配置</a:t>
                      </a:r>
                      <a:endParaRPr lang="zh-CN" sz="1600" b="1"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D5B9D2"/>
                    </a:solidFill>
                  </a:tcPr>
                </a:tc>
                <a:tc>
                  <a:txBody>
                    <a:bodyPr/>
                    <a:lstStyle/>
                    <a:p>
                      <a:pPr algn="just">
                        <a:lnSpc>
                          <a:spcPct val="125000"/>
                        </a:lnSpc>
                        <a:spcAft>
                          <a:spcPts val="0"/>
                        </a:spcAft>
                      </a:pPr>
                      <a:r>
                        <a:rPr lang="zh-CN" sz="1200" kern="100" dirty="0">
                          <a:effectLst/>
                          <a:latin typeface="微软雅黑" panose="020B0503020204020204" pitchFamily="34" charset="-122"/>
                          <a:ea typeface="微软雅黑" panose="020B0503020204020204" pitchFamily="34" charset="-122"/>
                        </a:rPr>
                        <a:t>用户可以配置系统的参数，如调度事件自动或手动执行；路径计算间隔时长；流量预测间隔时长等。</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D5B9D2"/>
                    </a:solidFill>
                  </a:tcPr>
                </a:tc>
              </a:tr>
              <a:tr h="463263">
                <a:tc>
                  <a:txBody>
                    <a:bodyPr/>
                    <a:lstStyle/>
                    <a:p>
                      <a:pPr algn="just">
                        <a:lnSpc>
                          <a:spcPct val="125000"/>
                        </a:lnSpc>
                        <a:spcAft>
                          <a:spcPts val="0"/>
                        </a:spcAft>
                      </a:pPr>
                      <a:r>
                        <a:rPr lang="zh-CN" sz="1600" b="1" kern="100" dirty="0">
                          <a:solidFill>
                            <a:schemeClr val="tx1"/>
                          </a:solidFill>
                          <a:effectLst/>
                          <a:latin typeface="微软雅黑" panose="020B0503020204020204" pitchFamily="34" charset="-122"/>
                          <a:ea typeface="微软雅黑" panose="020B0503020204020204" pitchFamily="34" charset="-122"/>
                        </a:rPr>
                        <a:t>调度事件</a:t>
                      </a:r>
                      <a:endParaRPr lang="zh-CN" sz="1600" b="1"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EAEFF7"/>
                    </a:solidFill>
                  </a:tcPr>
                </a:tc>
                <a:tc>
                  <a:txBody>
                    <a:bodyPr/>
                    <a:lstStyle/>
                    <a:p>
                      <a:pPr algn="just">
                        <a:lnSpc>
                          <a:spcPct val="125000"/>
                        </a:lnSpc>
                        <a:spcAft>
                          <a:spcPts val="0"/>
                        </a:spcAft>
                      </a:pPr>
                      <a:r>
                        <a:rPr lang="zh-CN" sz="1200" kern="100" dirty="0">
                          <a:effectLst/>
                          <a:latin typeface="微软雅黑" panose="020B0503020204020204" pitchFamily="34" charset="-122"/>
                          <a:ea typeface="微软雅黑" panose="020B0503020204020204" pitchFamily="34" charset="-122"/>
                        </a:rPr>
                        <a:t>用户可以通过调度事件来决定系统产生的网络调整事件是否执行或立即执行。</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463263">
                <a:tc>
                  <a:txBody>
                    <a:bodyPr/>
                    <a:lstStyle/>
                    <a:p>
                      <a:pPr algn="just">
                        <a:lnSpc>
                          <a:spcPct val="125000"/>
                        </a:lnSpc>
                        <a:spcAft>
                          <a:spcPts val="0"/>
                        </a:spcAft>
                      </a:pPr>
                      <a:r>
                        <a:rPr lang="zh-CN" sz="1600" b="1" kern="100" dirty="0">
                          <a:solidFill>
                            <a:schemeClr val="tx1"/>
                          </a:solidFill>
                          <a:effectLst/>
                          <a:latin typeface="微软雅黑" panose="020B0503020204020204" pitchFamily="34" charset="-122"/>
                          <a:ea typeface="微软雅黑" panose="020B0503020204020204" pitchFamily="34" charset="-122"/>
                        </a:rPr>
                        <a:t>执行事件</a:t>
                      </a:r>
                      <a:endParaRPr lang="zh-CN" sz="1600" b="1"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D5B9D2"/>
                    </a:solidFill>
                  </a:tcPr>
                </a:tc>
                <a:tc>
                  <a:txBody>
                    <a:bodyPr/>
                    <a:lstStyle/>
                    <a:p>
                      <a:pPr algn="just">
                        <a:lnSpc>
                          <a:spcPct val="125000"/>
                        </a:lnSpc>
                        <a:spcAft>
                          <a:spcPts val="0"/>
                        </a:spcAft>
                      </a:pPr>
                      <a:r>
                        <a:rPr lang="zh-CN" sz="1200" kern="100" dirty="0">
                          <a:effectLst/>
                          <a:latin typeface="微软雅黑" panose="020B0503020204020204" pitchFamily="34" charset="-122"/>
                          <a:ea typeface="微软雅黑" panose="020B0503020204020204" pitchFamily="34" charset="-122"/>
                        </a:rPr>
                        <a:t>系统将在网络调整事件的执行时间自动将事件业务下发给控制器，即执行事件。</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D5B9D2"/>
                    </a:solidFill>
                  </a:tcPr>
                </a:tc>
              </a:tr>
              <a:tr h="463263">
                <a:tc>
                  <a:txBody>
                    <a:bodyPr/>
                    <a:lstStyle/>
                    <a:p>
                      <a:pPr algn="just">
                        <a:lnSpc>
                          <a:spcPct val="125000"/>
                        </a:lnSpc>
                        <a:spcAft>
                          <a:spcPts val="0"/>
                        </a:spcAft>
                      </a:pPr>
                      <a:r>
                        <a:rPr lang="zh-CN" sz="1600" b="1" kern="100" dirty="0">
                          <a:solidFill>
                            <a:schemeClr val="tx1"/>
                          </a:solidFill>
                          <a:effectLst/>
                          <a:latin typeface="微软雅黑" panose="020B0503020204020204" pitchFamily="34" charset="-122"/>
                          <a:ea typeface="微软雅黑" panose="020B0503020204020204" pitchFamily="34" charset="-122"/>
                        </a:rPr>
                        <a:t>流量预测</a:t>
                      </a:r>
                      <a:endParaRPr lang="zh-CN" sz="1600" b="1"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EAEFF7"/>
                    </a:solidFill>
                  </a:tcPr>
                </a:tc>
                <a:tc>
                  <a:txBody>
                    <a:bodyPr/>
                    <a:lstStyle/>
                    <a:p>
                      <a:pPr algn="just">
                        <a:lnSpc>
                          <a:spcPct val="125000"/>
                        </a:lnSpc>
                        <a:spcAft>
                          <a:spcPts val="0"/>
                        </a:spcAft>
                      </a:pPr>
                      <a:r>
                        <a:rPr lang="zh-CN" sz="1200" kern="100" dirty="0">
                          <a:effectLst/>
                          <a:latin typeface="微软雅黑" panose="020B0503020204020204" pitchFamily="34" charset="-122"/>
                          <a:ea typeface="微软雅黑" panose="020B0503020204020204" pitchFamily="34" charset="-122"/>
                        </a:rPr>
                        <a:t>系统每隔一段时间根据从控制器上采集到的真实流量利用神经网络模型预测未来流量。</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463263">
                <a:tc>
                  <a:txBody>
                    <a:bodyPr/>
                    <a:lstStyle/>
                    <a:p>
                      <a:pPr algn="just">
                        <a:lnSpc>
                          <a:spcPct val="125000"/>
                        </a:lnSpc>
                        <a:spcAft>
                          <a:spcPts val="0"/>
                        </a:spcAft>
                      </a:pPr>
                      <a:r>
                        <a:rPr lang="zh-CN" sz="1600" b="1" kern="100" dirty="0">
                          <a:solidFill>
                            <a:schemeClr val="tx1"/>
                          </a:solidFill>
                          <a:effectLst/>
                          <a:latin typeface="微软雅黑" panose="020B0503020204020204" pitchFamily="34" charset="-122"/>
                          <a:ea typeface="微软雅黑" panose="020B0503020204020204" pitchFamily="34" charset="-122"/>
                        </a:rPr>
                        <a:t>路径计算</a:t>
                      </a:r>
                      <a:endParaRPr lang="zh-CN" sz="1600" b="1"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D5B9D2"/>
                    </a:solidFill>
                  </a:tcPr>
                </a:tc>
                <a:tc>
                  <a:txBody>
                    <a:bodyPr/>
                    <a:lstStyle/>
                    <a:p>
                      <a:pPr algn="just">
                        <a:lnSpc>
                          <a:spcPct val="125000"/>
                        </a:lnSpc>
                        <a:spcAft>
                          <a:spcPts val="0"/>
                        </a:spcAft>
                      </a:pPr>
                      <a:r>
                        <a:rPr lang="zh-CN" sz="1200" kern="100" dirty="0">
                          <a:effectLst/>
                          <a:latin typeface="微软雅黑" panose="020B0503020204020204" pitchFamily="34" charset="-122"/>
                          <a:ea typeface="微软雅黑" panose="020B0503020204020204" pitchFamily="34" charset="-122"/>
                        </a:rPr>
                        <a:t>系统每隔一段时间根据流量预测结果计算出网络调整事件。</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D5B9D2"/>
                    </a:solidFill>
                  </a:tcPr>
                </a:tc>
              </a:tr>
            </a:tbl>
          </a:graphicData>
        </a:graphic>
      </p:graphicFrame>
      <p:pic>
        <p:nvPicPr>
          <p:cNvPr id="13" name="图片 12"/>
          <p:cNvPicPr/>
          <p:nvPr/>
        </p:nvPicPr>
        <p:blipFill rotWithShape="1">
          <a:blip r:embed="rId1" cstate="screen"/>
          <a:srcRect/>
          <a:stretch>
            <a:fillRect/>
          </a:stretch>
        </p:blipFill>
        <p:spPr bwMode="auto">
          <a:xfrm>
            <a:off x="6916056" y="1216588"/>
            <a:ext cx="5181600" cy="5285504"/>
          </a:xfrm>
          <a:prstGeom prst="rect">
            <a:avLst/>
          </a:prstGeom>
          <a:ln>
            <a:noFill/>
          </a:ln>
        </p:spPr>
      </p:pic>
      <p:sp>
        <p:nvSpPr>
          <p:cNvPr id="15" name="文本框 14"/>
          <p:cNvSpPr txBox="1"/>
          <p:nvPr/>
        </p:nvSpPr>
        <p:spPr>
          <a:xfrm>
            <a:off x="2784208" y="6523863"/>
            <a:ext cx="1588127" cy="369332"/>
          </a:xfrm>
          <a:prstGeom prst="rect">
            <a:avLst/>
          </a:prstGeom>
          <a:noFill/>
        </p:spPr>
        <p:txBody>
          <a:bodyPr wrap="none" rtlCol="0">
            <a:spAutoFit/>
          </a:bodyPr>
          <a:lstStyle/>
          <a:p>
            <a:r>
              <a:rPr lang="zh-CN" altLang="en-US" b="1" dirty="0" smtClean="0">
                <a:solidFill>
                  <a:srgbClr val="6C106B"/>
                </a:solidFill>
                <a:latin typeface="微软雅黑" panose="020B0503020204020204" pitchFamily="34" charset="-122"/>
                <a:ea typeface="微软雅黑" panose="020B0503020204020204" pitchFamily="34" charset="-122"/>
              </a:rPr>
              <a:t>系统需求列表</a:t>
            </a:r>
            <a:endParaRPr lang="zh-CN" altLang="en-US" b="1" dirty="0">
              <a:solidFill>
                <a:srgbClr val="6C106B"/>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8837442" y="6523863"/>
            <a:ext cx="1338828" cy="369332"/>
          </a:xfrm>
          <a:prstGeom prst="rect">
            <a:avLst/>
          </a:prstGeom>
          <a:noFill/>
        </p:spPr>
        <p:txBody>
          <a:bodyPr wrap="none" rtlCol="0">
            <a:spAutoFit/>
          </a:bodyPr>
          <a:lstStyle/>
          <a:p>
            <a:r>
              <a:rPr lang="zh-CN" altLang="en-US" b="1" dirty="0" smtClean="0">
                <a:solidFill>
                  <a:srgbClr val="6C106B"/>
                </a:solidFill>
                <a:latin typeface="微软雅黑" panose="020B0503020204020204" pitchFamily="34" charset="-122"/>
                <a:ea typeface="微软雅黑" panose="020B0503020204020204" pitchFamily="34" charset="-122"/>
              </a:rPr>
              <a:t>系统用例图</a:t>
            </a:r>
            <a:endParaRPr lang="zh-CN" altLang="en-US" b="1" dirty="0">
              <a:solidFill>
                <a:srgbClr val="6C106B"/>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022345" y="726244"/>
            <a:ext cx="1210588" cy="400110"/>
          </a:xfrm>
          <a:prstGeom prst="rect">
            <a:avLst/>
          </a:prstGeom>
          <a:noFill/>
        </p:spPr>
        <p:txBody>
          <a:bodyPr wrap="none" rtlCol="0">
            <a:spAutoFit/>
          </a:bodyPr>
          <a:lstStyle/>
          <a:p>
            <a:r>
              <a:rPr lang="zh-CN" altLang="en-US" sz="2000" dirty="0" smtClean="0">
                <a:solidFill>
                  <a:srgbClr val="6C106B"/>
                </a:solidFill>
                <a:latin typeface="微软雅黑" panose="020B0503020204020204" pitchFamily="34" charset="-122"/>
                <a:ea typeface="微软雅黑" panose="020B0503020204020204" pitchFamily="34" charset="-122"/>
              </a:rPr>
              <a:t>总体设计</a:t>
            </a:r>
            <a:endParaRPr lang="zh-CN" altLang="en-US" sz="2000" dirty="0">
              <a:solidFill>
                <a:srgbClr val="6C106B"/>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961710" y="1650648"/>
            <a:ext cx="9694812" cy="4115935"/>
            <a:chOff x="1227858" y="944756"/>
            <a:chExt cx="9694812" cy="4115935"/>
          </a:xfrm>
        </p:grpSpPr>
        <p:grpSp>
          <p:nvGrpSpPr>
            <p:cNvPr id="5" name="组合 4"/>
            <p:cNvGrpSpPr/>
            <p:nvPr/>
          </p:nvGrpSpPr>
          <p:grpSpPr>
            <a:xfrm>
              <a:off x="1227858" y="944756"/>
              <a:ext cx="9694812" cy="4115935"/>
              <a:chOff x="1227858" y="944756"/>
              <a:chExt cx="9694812" cy="4115935"/>
            </a:xfrm>
          </p:grpSpPr>
          <p:sp>
            <p:nvSpPr>
              <p:cNvPr id="11" name="矩形 10"/>
              <p:cNvSpPr/>
              <p:nvPr/>
            </p:nvSpPr>
            <p:spPr>
              <a:xfrm>
                <a:off x="7803028" y="1707238"/>
                <a:ext cx="3119642" cy="3321962"/>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矩形 11"/>
              <p:cNvSpPr/>
              <p:nvPr/>
            </p:nvSpPr>
            <p:spPr>
              <a:xfrm>
                <a:off x="1298450" y="1707238"/>
                <a:ext cx="1724248" cy="3321962"/>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3" name="矩形 12"/>
              <p:cNvSpPr/>
              <p:nvPr/>
            </p:nvSpPr>
            <p:spPr>
              <a:xfrm>
                <a:off x="3124200" y="1707238"/>
                <a:ext cx="4577326" cy="3321962"/>
              </a:xfrm>
              <a:prstGeom prst="rect">
                <a:avLst/>
              </a:prstGeom>
              <a:noFill/>
              <a:ln w="38100">
                <a:solidFill>
                  <a:srgbClr val="9C5A99"/>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14" name="组合 13"/>
              <p:cNvGrpSpPr/>
              <p:nvPr/>
            </p:nvGrpSpPr>
            <p:grpSpPr>
              <a:xfrm>
                <a:off x="1227858" y="944756"/>
                <a:ext cx="9694812" cy="4115935"/>
                <a:chOff x="1227858" y="944756"/>
                <a:chExt cx="9694812" cy="4115935"/>
              </a:xfrm>
            </p:grpSpPr>
            <p:grpSp>
              <p:nvGrpSpPr>
                <p:cNvPr id="15" name="组合 14"/>
                <p:cNvGrpSpPr/>
                <p:nvPr/>
              </p:nvGrpSpPr>
              <p:grpSpPr>
                <a:xfrm>
                  <a:off x="1298450" y="944756"/>
                  <a:ext cx="9624220" cy="3841990"/>
                  <a:chOff x="1298450" y="944756"/>
                  <a:chExt cx="9624220" cy="3841990"/>
                </a:xfrm>
              </p:grpSpPr>
              <p:sp>
                <p:nvSpPr>
                  <p:cNvPr id="19" name="矩形 18"/>
                  <p:cNvSpPr/>
                  <p:nvPr/>
                </p:nvSpPr>
                <p:spPr>
                  <a:xfrm>
                    <a:off x="1298450" y="944756"/>
                    <a:ext cx="9624220" cy="31420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宋体" panose="02010600030101010101" pitchFamily="2" charset="-122"/>
                        <a:ea typeface="宋体" panose="02010600030101010101" pitchFamily="2" charset="-122"/>
                      </a:rPr>
                      <a:t>总线</a:t>
                    </a:r>
                    <a:endParaRPr lang="zh-CN" altLang="en-US" dirty="0">
                      <a:latin typeface="宋体" panose="02010600030101010101" pitchFamily="2" charset="-122"/>
                      <a:ea typeface="宋体" panose="02010600030101010101" pitchFamily="2" charset="-122"/>
                    </a:endParaRPr>
                  </a:p>
                </p:txBody>
              </p:sp>
              <p:sp>
                <p:nvSpPr>
                  <p:cNvPr id="20" name="矩形 19"/>
                  <p:cNvSpPr/>
                  <p:nvPr/>
                </p:nvSpPr>
                <p:spPr>
                  <a:xfrm>
                    <a:off x="1611648" y="1766455"/>
                    <a:ext cx="1118604" cy="148243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宋体" panose="02010600030101010101" pitchFamily="2" charset="-122"/>
                        <a:ea typeface="宋体" panose="02010600030101010101" pitchFamily="2" charset="-122"/>
                      </a:rPr>
                      <a:t>隧道微服务</a:t>
                    </a:r>
                    <a:endParaRPr lang="zh-CN" altLang="en-US" dirty="0">
                      <a:latin typeface="宋体" panose="02010600030101010101" pitchFamily="2" charset="-122"/>
                      <a:ea typeface="宋体" panose="02010600030101010101" pitchFamily="2" charset="-122"/>
                    </a:endParaRPr>
                  </a:p>
                </p:txBody>
              </p:sp>
              <p:sp>
                <p:nvSpPr>
                  <p:cNvPr id="21" name="矩形 20"/>
                  <p:cNvSpPr/>
                  <p:nvPr/>
                </p:nvSpPr>
                <p:spPr>
                  <a:xfrm>
                    <a:off x="3225702" y="1766455"/>
                    <a:ext cx="1118604" cy="1482436"/>
                  </a:xfrm>
                  <a:prstGeom prst="rect">
                    <a:avLst/>
                  </a:prstGeom>
                  <a:solidFill>
                    <a:srgbClr val="D5B9D2"/>
                  </a:solidFill>
                  <a:ln w="19050"/>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宋体" panose="02010600030101010101" pitchFamily="2" charset="-122"/>
                        <a:ea typeface="宋体" panose="02010600030101010101" pitchFamily="2" charset="-122"/>
                      </a:rPr>
                      <a:t>流量预测微服务</a:t>
                    </a:r>
                    <a:endParaRPr lang="zh-CN" altLang="en-US" dirty="0">
                      <a:latin typeface="宋体" panose="02010600030101010101" pitchFamily="2" charset="-122"/>
                      <a:ea typeface="宋体" panose="02010600030101010101" pitchFamily="2" charset="-122"/>
                    </a:endParaRPr>
                  </a:p>
                </p:txBody>
              </p:sp>
              <p:sp>
                <p:nvSpPr>
                  <p:cNvPr id="22" name="矩形 21"/>
                  <p:cNvSpPr/>
                  <p:nvPr/>
                </p:nvSpPr>
                <p:spPr>
                  <a:xfrm>
                    <a:off x="4839756" y="1766455"/>
                    <a:ext cx="1118604" cy="1482436"/>
                  </a:xfrm>
                  <a:prstGeom prst="rect">
                    <a:avLst/>
                  </a:prstGeom>
                  <a:solidFill>
                    <a:srgbClr val="D5B9D2"/>
                  </a:solidFill>
                  <a:ln w="19050"/>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宋体" panose="02010600030101010101" pitchFamily="2" charset="-122"/>
                        <a:ea typeface="宋体" panose="02010600030101010101" pitchFamily="2" charset="-122"/>
                      </a:rPr>
                      <a:t>智能协同微服务</a:t>
                    </a:r>
                    <a:endParaRPr lang="zh-CN" altLang="en-US" dirty="0">
                      <a:latin typeface="宋体" panose="02010600030101010101" pitchFamily="2" charset="-122"/>
                      <a:ea typeface="宋体" panose="02010600030101010101" pitchFamily="2" charset="-122"/>
                    </a:endParaRPr>
                  </a:p>
                </p:txBody>
              </p:sp>
              <p:sp>
                <p:nvSpPr>
                  <p:cNvPr id="23" name="矩形 22"/>
                  <p:cNvSpPr/>
                  <p:nvPr/>
                </p:nvSpPr>
                <p:spPr>
                  <a:xfrm>
                    <a:off x="6453810" y="1766455"/>
                    <a:ext cx="1118604" cy="1482436"/>
                  </a:xfrm>
                  <a:prstGeom prst="rect">
                    <a:avLst/>
                  </a:prstGeom>
                  <a:solidFill>
                    <a:srgbClr val="D5B9D2"/>
                  </a:solidFill>
                  <a:ln w="19050"/>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宋体" panose="02010600030101010101" pitchFamily="2" charset="-122"/>
                        <a:ea typeface="宋体" panose="02010600030101010101" pitchFamily="2" charset="-122"/>
                      </a:rPr>
                      <a:t>路径计算微服务</a:t>
                    </a:r>
                    <a:endParaRPr lang="zh-CN" altLang="en-US" dirty="0">
                      <a:latin typeface="宋体" panose="02010600030101010101" pitchFamily="2" charset="-122"/>
                      <a:ea typeface="宋体" panose="02010600030101010101" pitchFamily="2" charset="-122"/>
                    </a:endParaRPr>
                  </a:p>
                </p:txBody>
              </p:sp>
              <p:sp>
                <p:nvSpPr>
                  <p:cNvPr id="24" name="矩形 23"/>
                  <p:cNvSpPr/>
                  <p:nvPr/>
                </p:nvSpPr>
                <p:spPr>
                  <a:xfrm>
                    <a:off x="9681918" y="1766455"/>
                    <a:ext cx="1118604" cy="148243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宋体" panose="02010600030101010101" pitchFamily="2" charset="-122"/>
                        <a:ea typeface="宋体" panose="02010600030101010101" pitchFamily="2" charset="-122"/>
                      </a:rPr>
                      <a:t>IP</a:t>
                    </a:r>
                    <a:r>
                      <a:rPr lang="zh-CN" altLang="en-US" dirty="0">
                        <a:latin typeface="宋体" panose="02010600030101010101" pitchFamily="2" charset="-122"/>
                        <a:ea typeface="宋体" panose="02010600030101010101" pitchFamily="2" charset="-122"/>
                      </a:rPr>
                      <a:t>控制器微服务</a:t>
                    </a:r>
                    <a:endParaRPr lang="zh-CN" altLang="en-US" dirty="0">
                      <a:latin typeface="宋体" panose="02010600030101010101" pitchFamily="2" charset="-122"/>
                      <a:ea typeface="宋体" panose="02010600030101010101" pitchFamily="2" charset="-122"/>
                    </a:endParaRPr>
                  </a:p>
                </p:txBody>
              </p:sp>
              <p:sp>
                <p:nvSpPr>
                  <p:cNvPr id="25" name="矩形 24"/>
                  <p:cNvSpPr/>
                  <p:nvPr/>
                </p:nvSpPr>
                <p:spPr>
                  <a:xfrm>
                    <a:off x="8067864" y="1766455"/>
                    <a:ext cx="1118604" cy="148243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宋体" panose="02010600030101010101" pitchFamily="2" charset="-122"/>
                        <a:ea typeface="宋体" panose="02010600030101010101" pitchFamily="2" charset="-122"/>
                      </a:rPr>
                      <a:t>T</a:t>
                    </a:r>
                    <a:r>
                      <a:rPr lang="zh-CN" altLang="en-US" dirty="0">
                        <a:latin typeface="宋体" panose="02010600030101010101" pitchFamily="2" charset="-122"/>
                        <a:ea typeface="宋体" panose="02010600030101010101" pitchFamily="2" charset="-122"/>
                      </a:rPr>
                      <a:t>控制器微服务</a:t>
                    </a:r>
                    <a:endParaRPr lang="zh-CN" altLang="en-US" dirty="0">
                      <a:latin typeface="宋体" panose="02010600030101010101" pitchFamily="2" charset="-122"/>
                      <a:ea typeface="宋体" panose="02010600030101010101" pitchFamily="2" charset="-122"/>
                    </a:endParaRPr>
                  </a:p>
                </p:txBody>
              </p:sp>
              <p:sp>
                <p:nvSpPr>
                  <p:cNvPr id="26" name="流程图: 磁盘 25"/>
                  <p:cNvSpPr/>
                  <p:nvPr/>
                </p:nvSpPr>
                <p:spPr>
                  <a:xfrm>
                    <a:off x="1611648" y="4177146"/>
                    <a:ext cx="1118604" cy="60960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宋体" panose="02010600030101010101" pitchFamily="2" charset="-122"/>
                        <a:ea typeface="宋体" panose="02010600030101010101" pitchFamily="2" charset="-122"/>
                      </a:rPr>
                      <a:t>MySQL</a:t>
                    </a:r>
                    <a:endParaRPr lang="zh-CN" altLang="en-US" dirty="0">
                      <a:latin typeface="宋体" panose="02010600030101010101" pitchFamily="2" charset="-122"/>
                      <a:ea typeface="宋体" panose="02010600030101010101" pitchFamily="2" charset="-122"/>
                    </a:endParaRPr>
                  </a:p>
                </p:txBody>
              </p:sp>
              <p:sp>
                <p:nvSpPr>
                  <p:cNvPr id="27" name="流程图: 磁盘 26"/>
                  <p:cNvSpPr/>
                  <p:nvPr/>
                </p:nvSpPr>
                <p:spPr>
                  <a:xfrm>
                    <a:off x="4403509" y="4177146"/>
                    <a:ext cx="1118604" cy="60960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宋体" panose="02010600030101010101" pitchFamily="2" charset="-122"/>
                        <a:ea typeface="宋体" panose="02010600030101010101" pitchFamily="2" charset="-122"/>
                      </a:rPr>
                      <a:t>MySQL</a:t>
                    </a:r>
                    <a:endParaRPr lang="zh-CN" altLang="en-US" dirty="0">
                      <a:latin typeface="宋体" panose="02010600030101010101" pitchFamily="2" charset="-122"/>
                      <a:ea typeface="宋体" panose="02010600030101010101" pitchFamily="2" charset="-122"/>
                    </a:endParaRPr>
                  </a:p>
                </p:txBody>
              </p:sp>
              <p:sp>
                <p:nvSpPr>
                  <p:cNvPr id="28" name="流程图: 磁盘 27"/>
                  <p:cNvSpPr/>
                  <p:nvPr/>
                </p:nvSpPr>
                <p:spPr>
                  <a:xfrm>
                    <a:off x="5564303" y="4177146"/>
                    <a:ext cx="1118604" cy="60960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宋体" panose="02010600030101010101" pitchFamily="2" charset="-122"/>
                        <a:ea typeface="宋体" panose="02010600030101010101" pitchFamily="2" charset="-122"/>
                      </a:rPr>
                      <a:t>Redis</a:t>
                    </a:r>
                    <a:endParaRPr lang="zh-CN" altLang="en-US" dirty="0">
                      <a:latin typeface="宋体" panose="02010600030101010101" pitchFamily="2" charset="-122"/>
                      <a:ea typeface="宋体" panose="02010600030101010101" pitchFamily="2" charset="-122"/>
                    </a:endParaRPr>
                  </a:p>
                </p:txBody>
              </p:sp>
              <p:sp>
                <p:nvSpPr>
                  <p:cNvPr id="29" name="箭头: 上下 15"/>
                  <p:cNvSpPr/>
                  <p:nvPr/>
                </p:nvSpPr>
                <p:spPr>
                  <a:xfrm>
                    <a:off x="2036618" y="1258958"/>
                    <a:ext cx="263237" cy="507497"/>
                  </a:xfrm>
                  <a:prstGeom prst="up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宋体" panose="02010600030101010101" pitchFamily="2" charset="-122"/>
                      <a:ea typeface="宋体" panose="02010600030101010101" pitchFamily="2" charset="-122"/>
                    </a:endParaRPr>
                  </a:p>
                </p:txBody>
              </p:sp>
              <p:sp>
                <p:nvSpPr>
                  <p:cNvPr id="30" name="箭头: 上下 16"/>
                  <p:cNvSpPr/>
                  <p:nvPr/>
                </p:nvSpPr>
                <p:spPr>
                  <a:xfrm>
                    <a:off x="3653385" y="1273568"/>
                    <a:ext cx="263237" cy="507497"/>
                  </a:xfrm>
                  <a:prstGeom prst="up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31" name="箭头: 上下 17"/>
                  <p:cNvSpPr/>
                  <p:nvPr/>
                </p:nvSpPr>
                <p:spPr>
                  <a:xfrm>
                    <a:off x="5267439" y="1258958"/>
                    <a:ext cx="263237" cy="507497"/>
                  </a:xfrm>
                  <a:prstGeom prst="up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32" name="箭头: 上下 18"/>
                  <p:cNvSpPr/>
                  <p:nvPr/>
                </p:nvSpPr>
                <p:spPr>
                  <a:xfrm>
                    <a:off x="6881493" y="1258957"/>
                    <a:ext cx="263237" cy="507497"/>
                  </a:xfrm>
                  <a:prstGeom prst="up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33" name="箭头: 上下 19"/>
                  <p:cNvSpPr/>
                  <p:nvPr/>
                </p:nvSpPr>
                <p:spPr>
                  <a:xfrm>
                    <a:off x="8495547" y="1258957"/>
                    <a:ext cx="263237" cy="507497"/>
                  </a:xfrm>
                  <a:prstGeom prst="up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34" name="箭头: 上下 20"/>
                  <p:cNvSpPr/>
                  <p:nvPr/>
                </p:nvSpPr>
                <p:spPr>
                  <a:xfrm>
                    <a:off x="10109601" y="1273567"/>
                    <a:ext cx="263237" cy="507497"/>
                  </a:xfrm>
                  <a:prstGeom prst="up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35" name="箭头: 下 21"/>
                  <p:cNvSpPr/>
                  <p:nvPr/>
                </p:nvSpPr>
                <p:spPr>
                  <a:xfrm>
                    <a:off x="2036618" y="3262746"/>
                    <a:ext cx="263237" cy="907474"/>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36" name="箭头: 下 22"/>
                  <p:cNvSpPr/>
                  <p:nvPr/>
                </p:nvSpPr>
                <p:spPr>
                  <a:xfrm rot="914497">
                    <a:off x="4968699" y="3281386"/>
                    <a:ext cx="263237" cy="907474"/>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37" name="箭头: 下 23"/>
                  <p:cNvSpPr/>
                  <p:nvPr/>
                </p:nvSpPr>
                <p:spPr>
                  <a:xfrm rot="20160605">
                    <a:off x="5649691" y="3285709"/>
                    <a:ext cx="263237" cy="907474"/>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38" name="文本框 37"/>
                  <p:cNvSpPr txBox="1"/>
                  <p:nvPr/>
                </p:nvSpPr>
                <p:spPr>
                  <a:xfrm>
                    <a:off x="2183850" y="1353753"/>
                    <a:ext cx="671979" cy="369332"/>
                  </a:xfrm>
                  <a:prstGeom prst="rect">
                    <a:avLst/>
                  </a:prstGeom>
                  <a:noFill/>
                </p:spPr>
                <p:txBody>
                  <a:bodyPr wrap="none" rtlCol="0">
                    <a:spAutoFit/>
                  </a:bodyPr>
                  <a:lstStyle/>
                  <a:p>
                    <a:r>
                      <a:rPr lang="en-US" altLang="zh-CN" dirty="0">
                        <a:latin typeface="宋体" panose="02010600030101010101" pitchFamily="2" charset="-122"/>
                        <a:ea typeface="宋体" panose="02010600030101010101" pitchFamily="2" charset="-122"/>
                      </a:rPr>
                      <a:t>REST</a:t>
                    </a:r>
                    <a:endParaRPr lang="zh-CN" altLang="en-US" dirty="0">
                      <a:latin typeface="宋体" panose="02010600030101010101" pitchFamily="2" charset="-122"/>
                      <a:ea typeface="宋体" panose="02010600030101010101" pitchFamily="2" charset="-122"/>
                    </a:endParaRPr>
                  </a:p>
                </p:txBody>
              </p:sp>
              <p:sp>
                <p:nvSpPr>
                  <p:cNvPr id="39" name="文本框 38"/>
                  <p:cNvSpPr txBox="1"/>
                  <p:nvPr/>
                </p:nvSpPr>
                <p:spPr>
                  <a:xfrm>
                    <a:off x="3813551" y="1337906"/>
                    <a:ext cx="671979" cy="369332"/>
                  </a:xfrm>
                  <a:prstGeom prst="rect">
                    <a:avLst/>
                  </a:prstGeom>
                  <a:noFill/>
                </p:spPr>
                <p:txBody>
                  <a:bodyPr wrap="none" rtlCol="0">
                    <a:spAutoFit/>
                  </a:bodyPr>
                  <a:lstStyle/>
                  <a:p>
                    <a:r>
                      <a:rPr lang="en-US" altLang="zh-CN" dirty="0">
                        <a:latin typeface="宋体" panose="02010600030101010101" pitchFamily="2" charset="-122"/>
                        <a:ea typeface="宋体" panose="02010600030101010101" pitchFamily="2" charset="-122"/>
                      </a:rPr>
                      <a:t>REST</a:t>
                    </a:r>
                    <a:endParaRPr lang="zh-CN" altLang="en-US" dirty="0">
                      <a:latin typeface="宋体" panose="02010600030101010101" pitchFamily="2" charset="-122"/>
                      <a:ea typeface="宋体" panose="02010600030101010101" pitchFamily="2" charset="-122"/>
                    </a:endParaRPr>
                  </a:p>
                </p:txBody>
              </p:sp>
              <p:sp>
                <p:nvSpPr>
                  <p:cNvPr id="40" name="文本框 39"/>
                  <p:cNvSpPr txBox="1"/>
                  <p:nvPr/>
                </p:nvSpPr>
                <p:spPr>
                  <a:xfrm>
                    <a:off x="5401688" y="1337906"/>
                    <a:ext cx="671979" cy="369332"/>
                  </a:xfrm>
                  <a:prstGeom prst="rect">
                    <a:avLst/>
                  </a:prstGeom>
                  <a:noFill/>
                </p:spPr>
                <p:txBody>
                  <a:bodyPr wrap="none" rtlCol="0">
                    <a:spAutoFit/>
                  </a:bodyPr>
                  <a:lstStyle/>
                  <a:p>
                    <a:r>
                      <a:rPr lang="en-US" altLang="zh-CN" dirty="0">
                        <a:latin typeface="宋体" panose="02010600030101010101" pitchFamily="2" charset="-122"/>
                        <a:ea typeface="宋体" panose="02010600030101010101" pitchFamily="2" charset="-122"/>
                      </a:rPr>
                      <a:t>REST</a:t>
                    </a:r>
                    <a:endParaRPr lang="zh-CN" altLang="en-US" dirty="0">
                      <a:latin typeface="宋体" panose="02010600030101010101" pitchFamily="2" charset="-122"/>
                      <a:ea typeface="宋体" panose="02010600030101010101" pitchFamily="2" charset="-122"/>
                    </a:endParaRPr>
                  </a:p>
                </p:txBody>
              </p:sp>
              <p:sp>
                <p:nvSpPr>
                  <p:cNvPr id="41" name="文本框 40"/>
                  <p:cNvSpPr txBox="1"/>
                  <p:nvPr/>
                </p:nvSpPr>
                <p:spPr>
                  <a:xfrm>
                    <a:off x="7029547" y="1337906"/>
                    <a:ext cx="671979" cy="369332"/>
                  </a:xfrm>
                  <a:prstGeom prst="rect">
                    <a:avLst/>
                  </a:prstGeom>
                  <a:noFill/>
                </p:spPr>
                <p:txBody>
                  <a:bodyPr wrap="none" rtlCol="0">
                    <a:spAutoFit/>
                  </a:bodyPr>
                  <a:lstStyle/>
                  <a:p>
                    <a:r>
                      <a:rPr lang="en-US" altLang="zh-CN" dirty="0">
                        <a:latin typeface="宋体" panose="02010600030101010101" pitchFamily="2" charset="-122"/>
                        <a:ea typeface="宋体" panose="02010600030101010101" pitchFamily="2" charset="-122"/>
                      </a:rPr>
                      <a:t>REST</a:t>
                    </a:r>
                    <a:endParaRPr lang="zh-CN" altLang="en-US" dirty="0">
                      <a:latin typeface="宋体" panose="02010600030101010101" pitchFamily="2" charset="-122"/>
                      <a:ea typeface="宋体" panose="02010600030101010101" pitchFamily="2" charset="-122"/>
                    </a:endParaRPr>
                  </a:p>
                </p:txBody>
              </p:sp>
              <p:sp>
                <p:nvSpPr>
                  <p:cNvPr id="42" name="文本框 41"/>
                  <p:cNvSpPr txBox="1"/>
                  <p:nvPr/>
                </p:nvSpPr>
                <p:spPr>
                  <a:xfrm>
                    <a:off x="8640066" y="1340466"/>
                    <a:ext cx="671979" cy="369332"/>
                  </a:xfrm>
                  <a:prstGeom prst="rect">
                    <a:avLst/>
                  </a:prstGeom>
                  <a:noFill/>
                </p:spPr>
                <p:txBody>
                  <a:bodyPr wrap="none" rtlCol="0">
                    <a:spAutoFit/>
                  </a:bodyPr>
                  <a:lstStyle/>
                  <a:p>
                    <a:r>
                      <a:rPr lang="en-US" altLang="zh-CN" dirty="0">
                        <a:latin typeface="宋体" panose="02010600030101010101" pitchFamily="2" charset="-122"/>
                        <a:ea typeface="宋体" panose="02010600030101010101" pitchFamily="2" charset="-122"/>
                      </a:rPr>
                      <a:t>REST</a:t>
                    </a:r>
                    <a:endParaRPr lang="zh-CN" altLang="en-US" dirty="0">
                      <a:latin typeface="宋体" panose="02010600030101010101" pitchFamily="2" charset="-122"/>
                      <a:ea typeface="宋体" panose="02010600030101010101" pitchFamily="2" charset="-122"/>
                    </a:endParaRPr>
                  </a:p>
                </p:txBody>
              </p:sp>
              <p:sp>
                <p:nvSpPr>
                  <p:cNvPr id="43" name="文本框 42"/>
                  <p:cNvSpPr txBox="1"/>
                  <p:nvPr/>
                </p:nvSpPr>
                <p:spPr>
                  <a:xfrm>
                    <a:off x="10250691" y="1353753"/>
                    <a:ext cx="671979" cy="369332"/>
                  </a:xfrm>
                  <a:prstGeom prst="rect">
                    <a:avLst/>
                  </a:prstGeom>
                  <a:noFill/>
                </p:spPr>
                <p:txBody>
                  <a:bodyPr wrap="none" rtlCol="0">
                    <a:spAutoFit/>
                  </a:bodyPr>
                  <a:lstStyle/>
                  <a:p>
                    <a:r>
                      <a:rPr lang="en-US" altLang="zh-CN" dirty="0">
                        <a:latin typeface="宋体" panose="02010600030101010101" pitchFamily="2" charset="-122"/>
                        <a:ea typeface="宋体" panose="02010600030101010101" pitchFamily="2" charset="-122"/>
                      </a:rPr>
                      <a:t>REST</a:t>
                    </a:r>
                    <a:endParaRPr lang="zh-CN" altLang="en-US" dirty="0">
                      <a:latin typeface="宋体" panose="02010600030101010101" pitchFamily="2" charset="-122"/>
                      <a:ea typeface="宋体" panose="02010600030101010101" pitchFamily="2" charset="-122"/>
                    </a:endParaRPr>
                  </a:p>
                </p:txBody>
              </p:sp>
            </p:grpSp>
            <p:sp>
              <p:nvSpPr>
                <p:cNvPr id="16" name="文本框 15"/>
                <p:cNvSpPr txBox="1"/>
                <p:nvPr/>
              </p:nvSpPr>
              <p:spPr>
                <a:xfrm>
                  <a:off x="1227858" y="4783692"/>
                  <a:ext cx="1107996" cy="276999"/>
                </a:xfrm>
                <a:prstGeom prst="rect">
                  <a:avLst/>
                </a:prstGeom>
                <a:noFill/>
              </p:spPr>
              <p:txBody>
                <a:bodyPr wrap="none" rtlCol="0">
                  <a:spAutoFit/>
                </a:bodyPr>
                <a:lstStyle/>
                <a:p>
                  <a:r>
                    <a:rPr lang="zh-CN" altLang="en-US" sz="1200" dirty="0">
                      <a:latin typeface="宋体" panose="02010600030101010101" pitchFamily="2" charset="-122"/>
                      <a:ea typeface="宋体" panose="02010600030101010101" pitchFamily="2" charset="-122"/>
                    </a:rPr>
                    <a:t>隧道管理系统</a:t>
                  </a:r>
                  <a:endParaRPr lang="zh-CN" altLang="en-US" sz="1200" dirty="0">
                    <a:latin typeface="宋体" panose="02010600030101010101" pitchFamily="2" charset="-122"/>
                    <a:ea typeface="宋体" panose="02010600030101010101" pitchFamily="2" charset="-122"/>
                  </a:endParaRPr>
                </a:p>
              </p:txBody>
            </p:sp>
            <p:sp>
              <p:nvSpPr>
                <p:cNvPr id="17" name="文本框 16"/>
                <p:cNvSpPr txBox="1"/>
                <p:nvPr/>
              </p:nvSpPr>
              <p:spPr>
                <a:xfrm>
                  <a:off x="3102546" y="4444425"/>
                  <a:ext cx="1488311" cy="584775"/>
                </a:xfrm>
                <a:prstGeom prst="rect">
                  <a:avLst/>
                </a:prstGeom>
                <a:noFill/>
              </p:spPr>
              <p:txBody>
                <a:bodyPr wrap="square" rtlCol="0">
                  <a:spAutoFit/>
                </a:bodyPr>
                <a:lstStyle/>
                <a:p>
                  <a:r>
                    <a:rPr lang="en-US" altLang="zh-CN" sz="1600" b="1" dirty="0">
                      <a:solidFill>
                        <a:srgbClr val="6C106B"/>
                      </a:solidFill>
                      <a:latin typeface="宋体" panose="02010600030101010101" pitchFamily="2" charset="-122"/>
                      <a:ea typeface="宋体" panose="02010600030101010101" pitchFamily="2" charset="-122"/>
                    </a:rPr>
                    <a:t>IP+</a:t>
                  </a:r>
                  <a:r>
                    <a:rPr lang="zh-CN" altLang="en-US" sz="1600" b="1" dirty="0">
                      <a:solidFill>
                        <a:srgbClr val="6C106B"/>
                      </a:solidFill>
                      <a:latin typeface="宋体" panose="02010600030101010101" pitchFamily="2" charset="-122"/>
                      <a:ea typeface="宋体" panose="02010600030101010101" pitchFamily="2" charset="-122"/>
                    </a:rPr>
                    <a:t>光智能协同系统</a:t>
                  </a:r>
                  <a:endParaRPr lang="zh-CN" altLang="en-US" sz="1600" b="1" dirty="0">
                    <a:solidFill>
                      <a:srgbClr val="6C106B"/>
                    </a:solidFill>
                    <a:latin typeface="宋体" panose="02010600030101010101" pitchFamily="2" charset="-122"/>
                    <a:ea typeface="宋体" panose="02010600030101010101" pitchFamily="2" charset="-122"/>
                  </a:endParaRPr>
                </a:p>
              </p:txBody>
            </p:sp>
            <p:sp>
              <p:nvSpPr>
                <p:cNvPr id="18" name="文本框 17"/>
                <p:cNvSpPr txBox="1"/>
                <p:nvPr/>
              </p:nvSpPr>
              <p:spPr>
                <a:xfrm>
                  <a:off x="7738339" y="4783691"/>
                  <a:ext cx="1261884" cy="276999"/>
                </a:xfrm>
                <a:prstGeom prst="rect">
                  <a:avLst/>
                </a:prstGeom>
                <a:noFill/>
              </p:spPr>
              <p:txBody>
                <a:bodyPr wrap="none" rtlCol="0">
                  <a:spAutoFit/>
                </a:bodyPr>
                <a:lstStyle/>
                <a:p>
                  <a:r>
                    <a:rPr lang="zh-CN" altLang="en-US" sz="1200" dirty="0">
                      <a:latin typeface="宋体" panose="02010600030101010101" pitchFamily="2" charset="-122"/>
                      <a:ea typeface="宋体" panose="02010600030101010101" pitchFamily="2" charset="-122"/>
                    </a:rPr>
                    <a:t>控制器管理系统</a:t>
                  </a:r>
                  <a:endParaRPr lang="zh-CN" altLang="en-US" sz="1200" dirty="0">
                    <a:latin typeface="宋体" panose="02010600030101010101" pitchFamily="2" charset="-122"/>
                    <a:ea typeface="宋体" panose="02010600030101010101" pitchFamily="2" charset="-122"/>
                  </a:endParaRPr>
                </a:p>
              </p:txBody>
            </p:sp>
          </p:grpSp>
        </p:grpSp>
        <p:sp>
          <p:nvSpPr>
            <p:cNvPr id="6" name="流程图: 磁盘 5"/>
            <p:cNvSpPr/>
            <p:nvPr/>
          </p:nvSpPr>
          <p:spPr>
            <a:xfrm>
              <a:off x="8067864" y="4168691"/>
              <a:ext cx="1118604" cy="60960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宋体" panose="02010600030101010101" pitchFamily="2" charset="-122"/>
                  <a:ea typeface="宋体" panose="02010600030101010101" pitchFamily="2" charset="-122"/>
                </a:rPr>
                <a:t>MySQL</a:t>
              </a:r>
              <a:endParaRPr lang="zh-CN" altLang="en-US" dirty="0">
                <a:latin typeface="宋体" panose="02010600030101010101" pitchFamily="2" charset="-122"/>
                <a:ea typeface="宋体" panose="02010600030101010101" pitchFamily="2" charset="-122"/>
              </a:endParaRPr>
            </a:p>
          </p:txBody>
        </p:sp>
        <p:sp>
          <p:nvSpPr>
            <p:cNvPr id="8" name="箭头: 下 21"/>
            <p:cNvSpPr/>
            <p:nvPr/>
          </p:nvSpPr>
          <p:spPr>
            <a:xfrm>
              <a:off x="8492834" y="3254291"/>
              <a:ext cx="263237" cy="907474"/>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9" name="流程图: 磁盘 8"/>
            <p:cNvSpPr/>
            <p:nvPr/>
          </p:nvSpPr>
          <p:spPr>
            <a:xfrm>
              <a:off x="9681918" y="4168691"/>
              <a:ext cx="1118604" cy="60960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宋体" panose="02010600030101010101" pitchFamily="2" charset="-122"/>
                  <a:ea typeface="宋体" panose="02010600030101010101" pitchFamily="2" charset="-122"/>
                </a:rPr>
                <a:t>MySQL</a:t>
              </a:r>
              <a:endParaRPr lang="zh-CN" altLang="en-US" dirty="0">
                <a:latin typeface="宋体" panose="02010600030101010101" pitchFamily="2" charset="-122"/>
                <a:ea typeface="宋体" panose="02010600030101010101" pitchFamily="2" charset="-122"/>
              </a:endParaRPr>
            </a:p>
          </p:txBody>
        </p:sp>
        <p:sp>
          <p:nvSpPr>
            <p:cNvPr id="10" name="箭头: 下 21"/>
            <p:cNvSpPr/>
            <p:nvPr/>
          </p:nvSpPr>
          <p:spPr>
            <a:xfrm>
              <a:off x="10106888" y="3254291"/>
              <a:ext cx="263237" cy="907474"/>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grpSp>
      <p:sp>
        <p:nvSpPr>
          <p:cNvPr id="83" name="文本框 82"/>
          <p:cNvSpPr txBox="1"/>
          <p:nvPr/>
        </p:nvSpPr>
        <p:spPr>
          <a:xfrm>
            <a:off x="5138505" y="5919758"/>
            <a:ext cx="1338828" cy="369332"/>
          </a:xfrm>
          <a:prstGeom prst="rect">
            <a:avLst/>
          </a:prstGeom>
          <a:noFill/>
        </p:spPr>
        <p:txBody>
          <a:bodyPr wrap="none" rtlCol="0">
            <a:spAutoFit/>
          </a:bodyPr>
          <a:lstStyle/>
          <a:p>
            <a:r>
              <a:rPr lang="zh-CN" altLang="en-US" b="1" dirty="0" smtClean="0">
                <a:solidFill>
                  <a:srgbClr val="6C106B"/>
                </a:solidFill>
                <a:latin typeface="微软雅黑" panose="020B0503020204020204" pitchFamily="34" charset="-122"/>
                <a:ea typeface="微软雅黑" panose="020B0503020204020204" pitchFamily="34" charset="-122"/>
              </a:rPr>
              <a:t>系统架构图</a:t>
            </a:r>
            <a:endParaRPr lang="zh-CN" altLang="en-US" b="1" dirty="0">
              <a:solidFill>
                <a:srgbClr val="6C106B"/>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4703741" y="4101097"/>
            <a:ext cx="1220395" cy="2360228"/>
          </a:xfrm>
          <a:prstGeom prst="rect">
            <a:avLst/>
          </a:prstGeom>
          <a:noFill/>
          <a:ln w="28575">
            <a:solidFill>
              <a:srgbClr val="9C5A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2680726" y="3265032"/>
            <a:ext cx="1220395" cy="2360228"/>
          </a:xfrm>
          <a:prstGeom prst="rect">
            <a:avLst/>
          </a:prstGeom>
          <a:noFill/>
          <a:ln w="28575">
            <a:solidFill>
              <a:srgbClr val="75627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29758" y="4179954"/>
            <a:ext cx="1220395" cy="2360228"/>
          </a:xfrm>
          <a:prstGeom prst="rect">
            <a:avLst/>
          </a:prstGeom>
          <a:noFill/>
          <a:ln w="28575">
            <a:solidFill>
              <a:srgbClr val="D5B9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022345" y="726244"/>
            <a:ext cx="1467068" cy="400110"/>
          </a:xfrm>
          <a:prstGeom prst="rect">
            <a:avLst/>
          </a:prstGeom>
          <a:noFill/>
        </p:spPr>
        <p:txBody>
          <a:bodyPr wrap="none" rtlCol="0">
            <a:spAutoFit/>
          </a:bodyPr>
          <a:lstStyle/>
          <a:p>
            <a:r>
              <a:rPr lang="zh-CN" altLang="en-US" sz="2000" dirty="0" smtClean="0">
                <a:solidFill>
                  <a:srgbClr val="6C106B"/>
                </a:solidFill>
                <a:latin typeface="微软雅黑" panose="020B0503020204020204" pitchFamily="34" charset="-122"/>
                <a:ea typeface="微软雅黑" panose="020B0503020204020204" pitchFamily="34" charset="-122"/>
              </a:rPr>
              <a:t>数据库设计</a:t>
            </a:r>
            <a:endParaRPr lang="zh-CN" altLang="en-US" sz="2000" dirty="0">
              <a:solidFill>
                <a:srgbClr val="6C106B"/>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2050153" y="1249391"/>
            <a:ext cx="2481545" cy="1258120"/>
            <a:chOff x="787409" y="1327723"/>
            <a:chExt cx="2481545" cy="1258120"/>
          </a:xfrm>
        </p:grpSpPr>
        <p:sp>
          <p:nvSpPr>
            <p:cNvPr id="2" name="下箭头 1"/>
            <p:cNvSpPr/>
            <p:nvPr/>
          </p:nvSpPr>
          <p:spPr>
            <a:xfrm>
              <a:off x="1824981" y="1990757"/>
              <a:ext cx="406400" cy="595086"/>
            </a:xfrm>
            <a:prstGeom prst="downArrow">
              <a:avLst/>
            </a:prstGeom>
            <a:solidFill>
              <a:srgbClr val="D5B9D2"/>
            </a:solidFill>
            <a:ln>
              <a:solidFill>
                <a:srgbClr val="9C5A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787409" y="1327723"/>
              <a:ext cx="2481545" cy="801314"/>
              <a:chOff x="1315773" y="1844858"/>
              <a:chExt cx="2481545" cy="801314"/>
            </a:xfrm>
          </p:grpSpPr>
          <p:sp>
            <p:nvSpPr>
              <p:cNvPr id="15" name="矩形 14"/>
              <p:cNvSpPr/>
              <p:nvPr/>
            </p:nvSpPr>
            <p:spPr bwMode="auto">
              <a:xfrm>
                <a:off x="1315773" y="1844858"/>
                <a:ext cx="2481545" cy="801314"/>
              </a:xfrm>
              <a:prstGeom prst="rect">
                <a:avLst/>
              </a:prstGeom>
              <a:solidFill>
                <a:srgbClr val="D5B9D2"/>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p:txBody>
          </p:sp>
          <p:sp>
            <p:nvSpPr>
              <p:cNvPr id="16" name="TextBox 18"/>
              <p:cNvSpPr txBox="1"/>
              <p:nvPr/>
            </p:nvSpPr>
            <p:spPr>
              <a:xfrm>
                <a:off x="1420711" y="2046227"/>
                <a:ext cx="2362472" cy="461665"/>
              </a:xfrm>
              <a:prstGeom prst="rect">
                <a:avLst/>
              </a:prstGeom>
              <a:noFill/>
            </p:spPr>
            <p:txBody>
              <a:bodyPr wrap="square" rtlCol="0">
                <a:spAutoFit/>
              </a:bodyPr>
              <a:lstStyle/>
              <a:p>
                <a:pPr algn="ctr"/>
                <a:r>
                  <a:rPr lang="en-US" altLang="zh-CN" sz="2400" b="1" dirty="0" err="1" smtClean="0">
                    <a:solidFill>
                      <a:schemeClr val="bg1"/>
                    </a:solidFill>
                    <a:latin typeface="微软雅黑" panose="020B0503020204020204" pitchFamily="34" charset="-122"/>
                    <a:ea typeface="微软雅黑" panose="020B0503020204020204" pitchFamily="34" charset="-122"/>
                  </a:rPr>
                  <a:t>Redis</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grpSp>
      <p:grpSp>
        <p:nvGrpSpPr>
          <p:cNvPr id="29" name="组合 28"/>
          <p:cNvGrpSpPr/>
          <p:nvPr/>
        </p:nvGrpSpPr>
        <p:grpSpPr>
          <a:xfrm rot="16200000">
            <a:off x="2335503" y="1110657"/>
            <a:ext cx="2097088" cy="5108576"/>
            <a:chOff x="2682555" y="1220058"/>
            <a:chExt cx="2097088" cy="5108576"/>
          </a:xfrm>
        </p:grpSpPr>
        <p:sp>
          <p:nvSpPr>
            <p:cNvPr id="22" name="Freeform 7"/>
            <p:cNvSpPr/>
            <p:nvPr/>
          </p:nvSpPr>
          <p:spPr bwMode="auto">
            <a:xfrm flipH="1">
              <a:off x="3011168" y="1658208"/>
              <a:ext cx="1292225" cy="4079875"/>
            </a:xfrm>
            <a:custGeom>
              <a:avLst/>
              <a:gdLst>
                <a:gd name="T0" fmla="*/ 1750 w 1750"/>
                <a:gd name="T1" fmla="*/ 272 h 5527"/>
                <a:gd name="T2" fmla="*/ 314 w 1750"/>
                <a:gd name="T3" fmla="*/ 2778 h 5527"/>
                <a:gd name="T4" fmla="*/ 1699 w 1750"/>
                <a:gd name="T5" fmla="*/ 5254 h 5527"/>
                <a:gd name="T6" fmla="*/ 1542 w 1750"/>
                <a:gd name="T7" fmla="*/ 5527 h 5527"/>
                <a:gd name="T8" fmla="*/ 0 w 1750"/>
                <a:gd name="T9" fmla="*/ 2778 h 5527"/>
                <a:gd name="T10" fmla="*/ 1593 w 1750"/>
                <a:gd name="T11" fmla="*/ 0 h 5527"/>
                <a:gd name="T12" fmla="*/ 1750 w 1750"/>
                <a:gd name="T13" fmla="*/ 272 h 5527"/>
              </a:gdLst>
              <a:ahLst/>
              <a:cxnLst>
                <a:cxn ang="0">
                  <a:pos x="T0" y="T1"/>
                </a:cxn>
                <a:cxn ang="0">
                  <a:pos x="T2" y="T3"/>
                </a:cxn>
                <a:cxn ang="0">
                  <a:pos x="T4" y="T5"/>
                </a:cxn>
                <a:cxn ang="0">
                  <a:pos x="T6" y="T7"/>
                </a:cxn>
                <a:cxn ang="0">
                  <a:pos x="T8" y="T9"/>
                </a:cxn>
                <a:cxn ang="0">
                  <a:pos x="T10" y="T11"/>
                </a:cxn>
                <a:cxn ang="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3" name="Oval 8"/>
            <p:cNvSpPr>
              <a:spLocks noChangeArrowheads="1"/>
            </p:cNvSpPr>
            <p:nvPr/>
          </p:nvSpPr>
          <p:spPr bwMode="auto">
            <a:xfrm flipH="1">
              <a:off x="2684143" y="1220058"/>
              <a:ext cx="1219200" cy="1220788"/>
            </a:xfrm>
            <a:prstGeom prst="ellipse">
              <a:avLst/>
            </a:prstGeom>
            <a:solidFill>
              <a:srgbClr val="D5B9D2"/>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5" name="Oval 9"/>
            <p:cNvSpPr>
              <a:spLocks noChangeArrowheads="1"/>
            </p:cNvSpPr>
            <p:nvPr/>
          </p:nvSpPr>
          <p:spPr bwMode="auto">
            <a:xfrm flipH="1">
              <a:off x="3558855" y="3079021"/>
              <a:ext cx="1220788" cy="1219200"/>
            </a:xfrm>
            <a:prstGeom prst="ellipse">
              <a:avLst/>
            </a:prstGeom>
            <a:solidFill>
              <a:srgbClr val="75627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7" name="Oval 10"/>
            <p:cNvSpPr>
              <a:spLocks noChangeArrowheads="1"/>
            </p:cNvSpPr>
            <p:nvPr/>
          </p:nvSpPr>
          <p:spPr bwMode="auto">
            <a:xfrm flipH="1">
              <a:off x="2682555" y="5109434"/>
              <a:ext cx="1220788" cy="1219200"/>
            </a:xfrm>
            <a:prstGeom prst="ellipse">
              <a:avLst/>
            </a:prstGeom>
            <a:solidFill>
              <a:srgbClr val="9C5A99"/>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grpSp>
      <p:sp>
        <p:nvSpPr>
          <p:cNvPr id="30" name="TextBox 11"/>
          <p:cNvSpPr txBox="1"/>
          <p:nvPr/>
        </p:nvSpPr>
        <p:spPr>
          <a:xfrm flipH="1">
            <a:off x="635633" y="3771923"/>
            <a:ext cx="1608643" cy="830997"/>
          </a:xfrm>
          <a:prstGeom prst="rect">
            <a:avLst/>
          </a:prstGeom>
          <a:noFill/>
        </p:spPr>
        <p:txBody>
          <a:bodyPr wrap="square" rtlCol="0">
            <a:spAutoFit/>
          </a:bodyPr>
          <a:lstStyle/>
          <a:p>
            <a:pPr algn="ctr"/>
            <a:r>
              <a:rPr lang="en-US" altLang="zh-CN" sz="2400" b="1" dirty="0" smtClean="0">
                <a:solidFill>
                  <a:srgbClr val="6C106B"/>
                </a:solidFill>
                <a:latin typeface="微软雅黑" panose="020B0503020204020204" pitchFamily="34" charset="-122"/>
                <a:ea typeface="微软雅黑" panose="020B0503020204020204" pitchFamily="34" charset="-122"/>
                <a:sym typeface="华文隶书" panose="02010800040101010101" pitchFamily="2" charset="-122"/>
              </a:rPr>
              <a:t>Sorted-set</a:t>
            </a:r>
            <a:endParaRPr lang="en-US" altLang="zh-CN" sz="2400" b="1" dirty="0">
              <a:solidFill>
                <a:srgbClr val="6C106B"/>
              </a:solidFill>
              <a:latin typeface="微软雅黑" panose="020B0503020204020204" pitchFamily="34" charset="-122"/>
              <a:ea typeface="微软雅黑" panose="020B0503020204020204" pitchFamily="34" charset="-122"/>
              <a:sym typeface="华文隶书" panose="02010800040101010101" pitchFamily="2" charset="-122"/>
            </a:endParaRPr>
          </a:p>
        </p:txBody>
      </p:sp>
      <p:sp>
        <p:nvSpPr>
          <p:cNvPr id="31" name="TextBox 11"/>
          <p:cNvSpPr txBox="1"/>
          <p:nvPr/>
        </p:nvSpPr>
        <p:spPr>
          <a:xfrm flipH="1">
            <a:off x="2532553" y="2954371"/>
            <a:ext cx="1516743" cy="461665"/>
          </a:xfrm>
          <a:prstGeom prst="rect">
            <a:avLst/>
          </a:prstGeom>
          <a:noFill/>
        </p:spPr>
        <p:txBody>
          <a:bodyPr wrap="square" rtlCol="0">
            <a:spAutoFit/>
          </a:bodyPr>
          <a:lstStyle/>
          <a:p>
            <a:pPr algn="ctr"/>
            <a:r>
              <a:rPr lang="en-US" altLang="zh-CN" sz="2400" b="1" dirty="0" smtClean="0">
                <a:solidFill>
                  <a:srgbClr val="6C106B"/>
                </a:solidFill>
                <a:latin typeface="微软雅黑" panose="020B0503020204020204" pitchFamily="34" charset="-122"/>
                <a:ea typeface="微软雅黑" panose="020B0503020204020204" pitchFamily="34" charset="-122"/>
                <a:sym typeface="华文隶书" panose="02010800040101010101" pitchFamily="2" charset="-122"/>
              </a:rPr>
              <a:t>Hash</a:t>
            </a:r>
            <a:endParaRPr lang="en-US" altLang="zh-CN" sz="2400" b="1" dirty="0">
              <a:solidFill>
                <a:srgbClr val="6C106B"/>
              </a:solidFill>
              <a:latin typeface="微软雅黑" panose="020B0503020204020204" pitchFamily="34" charset="-122"/>
              <a:ea typeface="微软雅黑" panose="020B0503020204020204" pitchFamily="34" charset="-122"/>
              <a:sym typeface="华文隶书" panose="02010800040101010101" pitchFamily="2" charset="-122"/>
            </a:endParaRPr>
          </a:p>
        </p:txBody>
      </p:sp>
      <p:sp>
        <p:nvSpPr>
          <p:cNvPr id="32" name="TextBox 11"/>
          <p:cNvSpPr txBox="1"/>
          <p:nvPr/>
        </p:nvSpPr>
        <p:spPr>
          <a:xfrm flipH="1">
            <a:off x="4524413" y="3708448"/>
            <a:ext cx="1608643" cy="830997"/>
          </a:xfrm>
          <a:prstGeom prst="rect">
            <a:avLst/>
          </a:prstGeom>
          <a:noFill/>
        </p:spPr>
        <p:txBody>
          <a:bodyPr wrap="square" rtlCol="0">
            <a:spAutoFit/>
          </a:bodyPr>
          <a:lstStyle/>
          <a:p>
            <a:pPr algn="ctr"/>
            <a:r>
              <a:rPr lang="en-US" altLang="zh-CN" sz="2400" b="1" dirty="0" smtClean="0">
                <a:solidFill>
                  <a:srgbClr val="6C106B"/>
                </a:solidFill>
                <a:latin typeface="微软雅黑" panose="020B0503020204020204" pitchFamily="34" charset="-122"/>
                <a:ea typeface="微软雅黑" panose="020B0503020204020204" pitchFamily="34" charset="-122"/>
                <a:sym typeface="华文隶书" panose="02010800040101010101" pitchFamily="2" charset="-122"/>
              </a:rPr>
              <a:t>Key-value</a:t>
            </a:r>
            <a:endParaRPr lang="en-US" altLang="zh-CN" sz="2400" b="1" dirty="0">
              <a:solidFill>
                <a:srgbClr val="6C106B"/>
              </a:solidFill>
              <a:latin typeface="微软雅黑" panose="020B0503020204020204" pitchFamily="34" charset="-122"/>
              <a:ea typeface="微软雅黑" panose="020B0503020204020204" pitchFamily="34" charset="-122"/>
              <a:sym typeface="华文隶书" panose="02010800040101010101" pitchFamily="2" charset="-122"/>
            </a:endParaRPr>
          </a:p>
        </p:txBody>
      </p:sp>
      <p:sp>
        <p:nvSpPr>
          <p:cNvPr id="34" name="文本框 33"/>
          <p:cNvSpPr txBox="1"/>
          <p:nvPr/>
        </p:nvSpPr>
        <p:spPr>
          <a:xfrm>
            <a:off x="846994" y="4711901"/>
            <a:ext cx="420914" cy="1754326"/>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流量带宽数据</a:t>
            </a:r>
            <a:endParaRPr lang="zh-CN" altLang="en-US" b="1" dirty="0">
              <a:latin typeface="微软雅黑" panose="020B0503020204020204" pitchFamily="34" charset="-122"/>
              <a:ea typeface="微软雅黑" panose="020B0503020204020204" pitchFamily="34" charset="-122"/>
            </a:endParaRPr>
          </a:p>
        </p:txBody>
      </p:sp>
      <p:sp>
        <p:nvSpPr>
          <p:cNvPr id="36" name="文本框 35"/>
          <p:cNvSpPr txBox="1"/>
          <p:nvPr/>
        </p:nvSpPr>
        <p:spPr>
          <a:xfrm>
            <a:off x="1291179" y="4706999"/>
            <a:ext cx="787942" cy="1754326"/>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网络调整事件时间与状态</a:t>
            </a:r>
            <a:endParaRPr lang="zh-CN" altLang="en-US" b="1" dirty="0">
              <a:latin typeface="微软雅黑" panose="020B0503020204020204" pitchFamily="34" charset="-122"/>
              <a:ea typeface="微软雅黑" panose="020B0503020204020204" pitchFamily="34" charset="-122"/>
            </a:endParaRPr>
          </a:p>
        </p:txBody>
      </p:sp>
      <p:sp>
        <p:nvSpPr>
          <p:cNvPr id="38" name="文本框 37"/>
          <p:cNvSpPr txBox="1"/>
          <p:nvPr/>
        </p:nvSpPr>
        <p:spPr>
          <a:xfrm>
            <a:off x="2971091" y="3940504"/>
            <a:ext cx="732541" cy="1486319"/>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网络调整事件详细信息</a:t>
            </a:r>
            <a:endParaRPr lang="zh-CN" altLang="en-US" b="1" dirty="0">
              <a:latin typeface="微软雅黑" panose="020B0503020204020204" pitchFamily="34" charset="-122"/>
              <a:ea typeface="微软雅黑" panose="020B0503020204020204" pitchFamily="34" charset="-122"/>
            </a:endParaRPr>
          </a:p>
        </p:txBody>
      </p:sp>
      <p:sp>
        <p:nvSpPr>
          <p:cNvPr id="40" name="文本框 39"/>
          <p:cNvSpPr txBox="1"/>
          <p:nvPr/>
        </p:nvSpPr>
        <p:spPr>
          <a:xfrm>
            <a:off x="5006005" y="4929237"/>
            <a:ext cx="732541" cy="1200329"/>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网络调整业务数据</a:t>
            </a:r>
            <a:endParaRPr lang="zh-CN" altLang="en-US" b="1" dirty="0">
              <a:latin typeface="微软雅黑" panose="020B0503020204020204" pitchFamily="34" charset="-122"/>
              <a:ea typeface="微软雅黑" panose="020B0503020204020204" pitchFamily="34" charset="-122"/>
            </a:endParaRPr>
          </a:p>
        </p:txBody>
      </p:sp>
      <p:grpSp>
        <p:nvGrpSpPr>
          <p:cNvPr id="44" name="组合 43"/>
          <p:cNvGrpSpPr/>
          <p:nvPr/>
        </p:nvGrpSpPr>
        <p:grpSpPr>
          <a:xfrm>
            <a:off x="8238811" y="1261916"/>
            <a:ext cx="2481545" cy="3805618"/>
            <a:chOff x="8601668" y="1327723"/>
            <a:chExt cx="2481545" cy="3805618"/>
          </a:xfrm>
        </p:grpSpPr>
        <p:sp>
          <p:nvSpPr>
            <p:cNvPr id="20" name="下箭头 19"/>
            <p:cNvSpPr/>
            <p:nvPr/>
          </p:nvSpPr>
          <p:spPr>
            <a:xfrm>
              <a:off x="9684642" y="1985800"/>
              <a:ext cx="406400" cy="595086"/>
            </a:xfrm>
            <a:prstGeom prst="downArrow">
              <a:avLst/>
            </a:prstGeom>
            <a:solidFill>
              <a:srgbClr val="756271"/>
            </a:solidFill>
            <a:ln>
              <a:solidFill>
                <a:srgbClr val="9C5A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8601668" y="1327723"/>
              <a:ext cx="2481545" cy="801314"/>
              <a:chOff x="1315773" y="2934407"/>
              <a:chExt cx="2481545" cy="801314"/>
            </a:xfrm>
          </p:grpSpPr>
          <p:sp>
            <p:nvSpPr>
              <p:cNvPr id="12" name="矩形 11"/>
              <p:cNvSpPr/>
              <p:nvPr/>
            </p:nvSpPr>
            <p:spPr bwMode="auto">
              <a:xfrm>
                <a:off x="1315773" y="2934407"/>
                <a:ext cx="2481545" cy="801314"/>
              </a:xfrm>
              <a:prstGeom prst="rect">
                <a:avLst/>
              </a:prstGeom>
              <a:solidFill>
                <a:srgbClr val="75627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a:solidFill>
                    <a:schemeClr val="bg1"/>
                  </a:solidFill>
                </a:endParaRPr>
              </a:p>
            </p:txBody>
          </p:sp>
          <p:sp>
            <p:nvSpPr>
              <p:cNvPr id="13" name="TextBox 20"/>
              <p:cNvSpPr txBox="1"/>
              <p:nvPr/>
            </p:nvSpPr>
            <p:spPr>
              <a:xfrm>
                <a:off x="1420711" y="3144256"/>
                <a:ext cx="2362472" cy="461665"/>
              </a:xfrm>
              <a:prstGeom prst="rect">
                <a:avLst/>
              </a:prstGeom>
              <a:noFill/>
            </p:spPr>
            <p:txBody>
              <a:bodyPr wrap="square" rtlCol="0">
                <a:spAutoFit/>
              </a:bodyPr>
              <a:lstStyle>
                <a:defPPr>
                  <a:defRPr lang="zh-CN"/>
                </a:defPPr>
                <a:lvl1pPr algn="ctr">
                  <a:defRPr sz="2400">
                    <a:solidFill>
                      <a:schemeClr val="accent3"/>
                    </a:solidFill>
                    <a:latin typeface="+mj-ea"/>
                    <a:ea typeface="+mj-ea"/>
                  </a:defRPr>
                </a:lvl1pPr>
              </a:lstStyle>
              <a:p>
                <a:r>
                  <a:rPr lang="en-US" altLang="zh-CN" b="1" dirty="0" smtClean="0">
                    <a:solidFill>
                      <a:schemeClr val="bg2"/>
                    </a:solidFill>
                    <a:latin typeface="微软雅黑" panose="020B0503020204020204" pitchFamily="34" charset="-122"/>
                    <a:ea typeface="微软雅黑" panose="020B0503020204020204" pitchFamily="34" charset="-122"/>
                  </a:rPr>
                  <a:t>MySQL</a:t>
                </a:r>
                <a:endParaRPr lang="zh-CN" altLang="en-US" b="1" dirty="0">
                  <a:solidFill>
                    <a:schemeClr val="bg2"/>
                  </a:solidFill>
                  <a:latin typeface="微软雅黑" panose="020B0503020204020204" pitchFamily="34" charset="-122"/>
                  <a:ea typeface="微软雅黑" panose="020B0503020204020204" pitchFamily="34" charset="-122"/>
                </a:endParaRPr>
              </a:p>
            </p:txBody>
          </p:sp>
        </p:grpSp>
        <p:sp>
          <p:nvSpPr>
            <p:cNvPr id="41" name="矩形 40"/>
            <p:cNvSpPr/>
            <p:nvPr/>
          </p:nvSpPr>
          <p:spPr>
            <a:xfrm>
              <a:off x="9232242" y="2760390"/>
              <a:ext cx="1220395" cy="2360228"/>
            </a:xfrm>
            <a:prstGeom prst="rect">
              <a:avLst/>
            </a:prstGeom>
            <a:noFill/>
            <a:ln w="28575">
              <a:solidFill>
                <a:srgbClr val="75627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9289095" y="2825017"/>
              <a:ext cx="545149" cy="2308324"/>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需求事件详细信息</a:t>
              </a:r>
              <a:endParaRPr lang="zh-CN" altLang="en-US" b="1" dirty="0">
                <a:latin typeface="微软雅黑" panose="020B0503020204020204" pitchFamily="34" charset="-122"/>
                <a:ea typeface="微软雅黑" panose="020B0503020204020204" pitchFamily="34" charset="-122"/>
              </a:endParaRPr>
            </a:p>
          </p:txBody>
        </p:sp>
        <p:sp>
          <p:nvSpPr>
            <p:cNvPr id="43" name="文本框 42"/>
            <p:cNvSpPr txBox="1"/>
            <p:nvPr/>
          </p:nvSpPr>
          <p:spPr>
            <a:xfrm>
              <a:off x="9988486" y="2812294"/>
              <a:ext cx="564795" cy="2308324"/>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系统配置详细信息</a:t>
              </a:r>
              <a:endParaRPr lang="zh-CN" altLang="en-US" b="1" dirty="0">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02200" y="3060700"/>
            <a:ext cx="3299301" cy="769441"/>
          </a:xfrm>
          <a:prstGeom prst="rect">
            <a:avLst/>
          </a:prstGeom>
          <a:noFill/>
        </p:spPr>
        <p:txBody>
          <a:bodyPr wrap="none" rtlCol="0">
            <a:spAutoFit/>
          </a:bodyPr>
          <a:lstStyle/>
          <a:p>
            <a:r>
              <a:rPr lang="en-US" altLang="zh-CN" sz="4400" b="1" dirty="0" smtClean="0">
                <a:latin typeface="微软雅黑" panose="020B0503020204020204" pitchFamily="34" charset="-122"/>
                <a:ea typeface="微软雅黑" panose="020B0503020204020204" pitchFamily="34" charset="-122"/>
              </a:rPr>
              <a:t>04.</a:t>
            </a:r>
            <a:r>
              <a:rPr lang="zh-CN" altLang="en-US" sz="4400" b="1" dirty="0" smtClean="0">
                <a:latin typeface="微软雅黑" panose="020B0503020204020204" pitchFamily="34" charset="-122"/>
                <a:ea typeface="微软雅黑" panose="020B0503020204020204" pitchFamily="34" charset="-122"/>
              </a:rPr>
              <a:t>项目实现</a:t>
            </a:r>
            <a:endParaRPr lang="zh-CN" altLang="en-US" sz="44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286171" y="742044"/>
            <a:ext cx="3581430" cy="400110"/>
          </a:xfrm>
          <a:prstGeom prst="rect">
            <a:avLst/>
          </a:prstGeom>
          <a:noFill/>
        </p:spPr>
        <p:txBody>
          <a:bodyPr wrap="none" rtlCol="0">
            <a:spAutoFit/>
          </a:bodyPr>
          <a:lstStyle/>
          <a:p>
            <a:r>
              <a:rPr lang="zh-CN" altLang="en-US" sz="2000" dirty="0" smtClean="0">
                <a:solidFill>
                  <a:srgbClr val="6C106B"/>
                </a:solidFill>
                <a:latin typeface="微软雅黑" panose="020B0503020204020204" pitchFamily="34" charset="-122"/>
                <a:ea typeface="微软雅黑" panose="020B0503020204020204" pitchFamily="34" charset="-122"/>
              </a:rPr>
              <a:t>智能协同微服务</a:t>
            </a:r>
            <a:r>
              <a:rPr lang="en-US" altLang="zh-CN" sz="2000" dirty="0" smtClean="0">
                <a:solidFill>
                  <a:srgbClr val="6C106B"/>
                </a:solidFill>
                <a:latin typeface="微软雅黑" panose="020B0503020204020204" pitchFamily="34" charset="-122"/>
                <a:ea typeface="微软雅黑" panose="020B0503020204020204" pitchFamily="34" charset="-122"/>
              </a:rPr>
              <a:t>·</a:t>
            </a:r>
            <a:r>
              <a:rPr lang="zh-CN" altLang="en-US" sz="2000" dirty="0" smtClean="0">
                <a:solidFill>
                  <a:srgbClr val="6C106B"/>
                </a:solidFill>
                <a:latin typeface="微软雅黑" panose="020B0503020204020204" pitchFamily="34" charset="-122"/>
                <a:ea typeface="微软雅黑" panose="020B0503020204020204" pitchFamily="34" charset="-122"/>
              </a:rPr>
              <a:t>流量监控功能</a:t>
            </a:r>
            <a:endParaRPr lang="zh-CN" altLang="en-US" sz="2000" dirty="0">
              <a:solidFill>
                <a:srgbClr val="6C106B"/>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9776479" y="2810205"/>
            <a:ext cx="1457579" cy="369332"/>
          </a:xfrm>
          <a:prstGeom prst="rect">
            <a:avLst/>
          </a:prstGeom>
          <a:noFill/>
        </p:spPr>
        <p:txBody>
          <a:bodyPr wrap="none" rtlCol="0">
            <a:spAutoFit/>
          </a:bodyPr>
          <a:lstStyle/>
          <a:p>
            <a:r>
              <a:rPr lang="en-US" altLang="zh-CN" b="1" dirty="0" smtClean="0">
                <a:solidFill>
                  <a:srgbClr val="6C106B"/>
                </a:solidFill>
                <a:latin typeface="微软雅黑" panose="020B0503020204020204" pitchFamily="34" charset="-122"/>
                <a:ea typeface="微软雅黑" panose="020B0503020204020204" pitchFamily="34" charset="-122"/>
              </a:rPr>
              <a:t>Restful</a:t>
            </a:r>
            <a:r>
              <a:rPr lang="zh-CN" altLang="en-US" b="1" dirty="0" smtClean="0">
                <a:solidFill>
                  <a:srgbClr val="6C106B"/>
                </a:solidFill>
                <a:latin typeface="微软雅黑" panose="020B0503020204020204" pitchFamily="34" charset="-122"/>
                <a:ea typeface="微软雅黑" panose="020B0503020204020204" pitchFamily="34" charset="-122"/>
              </a:rPr>
              <a:t>接口</a:t>
            </a:r>
            <a:endParaRPr lang="zh-CN" altLang="en-US" b="1" dirty="0">
              <a:solidFill>
                <a:srgbClr val="6C106B"/>
              </a:solidFill>
              <a:latin typeface="微软雅黑" panose="020B0503020204020204" pitchFamily="34" charset="-122"/>
              <a:ea typeface="微软雅黑" panose="020B0503020204020204" pitchFamily="34" charset="-122"/>
            </a:endParaRPr>
          </a:p>
        </p:txBody>
      </p:sp>
      <p:pic>
        <p:nvPicPr>
          <p:cNvPr id="7" name="图片 6"/>
          <p:cNvPicPr/>
          <p:nvPr/>
        </p:nvPicPr>
        <p:blipFill rotWithShape="1">
          <a:blip r:embed="rId1" cstate="print"/>
          <a:srcRect/>
          <a:stretch>
            <a:fillRect/>
          </a:stretch>
        </p:blipFill>
        <p:spPr bwMode="auto">
          <a:xfrm>
            <a:off x="5693036" y="3410266"/>
            <a:ext cx="5541022" cy="2965087"/>
          </a:xfrm>
          <a:prstGeom prst="rect">
            <a:avLst/>
          </a:prstGeom>
          <a:ln>
            <a:noFill/>
          </a:ln>
        </p:spPr>
      </p:pic>
      <p:sp>
        <p:nvSpPr>
          <p:cNvPr id="8" name="文本框 7"/>
          <p:cNvSpPr txBox="1"/>
          <p:nvPr/>
        </p:nvSpPr>
        <p:spPr>
          <a:xfrm>
            <a:off x="9558016" y="6346254"/>
            <a:ext cx="1569660" cy="369332"/>
          </a:xfrm>
          <a:prstGeom prst="rect">
            <a:avLst/>
          </a:prstGeom>
          <a:noFill/>
        </p:spPr>
        <p:txBody>
          <a:bodyPr wrap="none" rtlCol="0">
            <a:spAutoFit/>
          </a:bodyPr>
          <a:lstStyle/>
          <a:p>
            <a:r>
              <a:rPr lang="zh-CN" altLang="en-US" b="1" dirty="0" smtClean="0">
                <a:solidFill>
                  <a:srgbClr val="6C106B"/>
                </a:solidFill>
                <a:latin typeface="微软雅黑" panose="020B0503020204020204" pitchFamily="34" charset="-122"/>
                <a:ea typeface="微软雅黑" panose="020B0503020204020204" pitchFamily="34" charset="-122"/>
              </a:rPr>
              <a:t>流量监控界面</a:t>
            </a:r>
            <a:endParaRPr lang="zh-CN" altLang="en-US" b="1" dirty="0">
              <a:solidFill>
                <a:srgbClr val="6C106B"/>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1664976" y="1113055"/>
            <a:ext cx="2154329" cy="5602531"/>
            <a:chOff x="400185" y="1142154"/>
            <a:chExt cx="2154329" cy="5602531"/>
          </a:xfrm>
        </p:grpSpPr>
        <p:pic>
          <p:nvPicPr>
            <p:cNvPr id="9" name="图片 8"/>
            <p:cNvPicPr/>
            <p:nvPr/>
          </p:nvPicPr>
          <p:blipFill rotWithShape="1">
            <a:blip r:embed="rId2" cstate="screen"/>
            <a:srcRect/>
            <a:stretch>
              <a:fillRect/>
            </a:stretch>
          </p:blipFill>
          <p:spPr bwMode="auto">
            <a:xfrm>
              <a:off x="400185" y="1142154"/>
              <a:ext cx="2154329" cy="5233199"/>
            </a:xfrm>
            <a:prstGeom prst="rect">
              <a:avLst/>
            </a:prstGeom>
            <a:ln>
              <a:noFill/>
            </a:ln>
          </p:spPr>
        </p:pic>
        <p:sp>
          <p:nvSpPr>
            <p:cNvPr id="10" name="文本框 9"/>
            <p:cNvSpPr txBox="1"/>
            <p:nvPr/>
          </p:nvSpPr>
          <p:spPr>
            <a:xfrm>
              <a:off x="577102" y="6375353"/>
              <a:ext cx="1800493" cy="369332"/>
            </a:xfrm>
            <a:prstGeom prst="rect">
              <a:avLst/>
            </a:prstGeom>
            <a:noFill/>
          </p:spPr>
          <p:txBody>
            <a:bodyPr wrap="none" rtlCol="0">
              <a:spAutoFit/>
            </a:bodyPr>
            <a:lstStyle/>
            <a:p>
              <a:r>
                <a:rPr lang="zh-CN" altLang="en-US" b="1" dirty="0" smtClean="0">
                  <a:solidFill>
                    <a:srgbClr val="6C106B"/>
                  </a:solidFill>
                  <a:latin typeface="微软雅黑" panose="020B0503020204020204" pitchFamily="34" charset="-122"/>
                  <a:ea typeface="微软雅黑" panose="020B0503020204020204" pitchFamily="34" charset="-122"/>
                </a:rPr>
                <a:t>流量监控流程图</a:t>
              </a:r>
              <a:endParaRPr lang="zh-CN" altLang="en-US" b="1" dirty="0">
                <a:solidFill>
                  <a:srgbClr val="6C106B"/>
                </a:solidFill>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5693036" y="1341593"/>
            <a:ext cx="5434640" cy="726742"/>
            <a:chOff x="1414732" y="4945812"/>
            <a:chExt cx="5434640" cy="726742"/>
          </a:xfrm>
        </p:grpSpPr>
        <p:grpSp>
          <p:nvGrpSpPr>
            <p:cNvPr id="13" name="组合 12"/>
            <p:cNvGrpSpPr/>
            <p:nvPr/>
          </p:nvGrpSpPr>
          <p:grpSpPr>
            <a:xfrm>
              <a:off x="1414732" y="4945812"/>
              <a:ext cx="5434640" cy="405442"/>
              <a:chOff x="1526877" y="2122098"/>
              <a:chExt cx="5434640" cy="405442"/>
            </a:xfrm>
          </p:grpSpPr>
          <p:sp>
            <p:nvSpPr>
              <p:cNvPr id="15" name="圆角矩形 14"/>
              <p:cNvSpPr/>
              <p:nvPr/>
            </p:nvSpPr>
            <p:spPr>
              <a:xfrm>
                <a:off x="1526877" y="2122098"/>
                <a:ext cx="5434640" cy="405442"/>
              </a:xfrm>
              <a:prstGeom prst="roundRect">
                <a:avLst/>
              </a:prstGeom>
              <a:solidFill>
                <a:schemeClr val="accent6">
                  <a:lumMod val="20000"/>
                  <a:lumOff val="80000"/>
                </a:schemeClr>
              </a:solidFill>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      /intelligentcollaboration/v1/traffic/link-traffic </a:t>
                </a:r>
                <a:endParaRPr lang="zh-CN" altLang="en-US" dirty="0"/>
              </a:p>
            </p:txBody>
          </p:sp>
          <p:sp>
            <p:nvSpPr>
              <p:cNvPr id="16" name="圆角矩形 15"/>
              <p:cNvSpPr/>
              <p:nvPr/>
            </p:nvSpPr>
            <p:spPr>
              <a:xfrm>
                <a:off x="1552754" y="2139351"/>
                <a:ext cx="664238" cy="370935"/>
              </a:xfrm>
              <a:prstGeom prst="roundRect">
                <a:avLst/>
              </a:prstGeom>
              <a:solidFill>
                <a:srgbClr val="00B050"/>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600" dirty="0">
                    <a:latin typeface="宋体" panose="02010600030101010101" pitchFamily="2" charset="-122"/>
                    <a:ea typeface="宋体" panose="02010600030101010101" pitchFamily="2" charset="-122"/>
                  </a:rPr>
                  <a:t>POST</a:t>
                </a:r>
                <a:endParaRPr lang="zh-CN" altLang="en-US" sz="1600" dirty="0">
                  <a:latin typeface="宋体" panose="02010600030101010101" pitchFamily="2" charset="-122"/>
                  <a:ea typeface="宋体" panose="02010600030101010101" pitchFamily="2" charset="-122"/>
                </a:endParaRPr>
              </a:p>
            </p:txBody>
          </p:sp>
        </p:grpSp>
        <p:sp>
          <p:nvSpPr>
            <p:cNvPr id="14" name="文本框 13"/>
            <p:cNvSpPr txBox="1"/>
            <p:nvPr/>
          </p:nvSpPr>
          <p:spPr>
            <a:xfrm>
              <a:off x="2104847" y="5334000"/>
              <a:ext cx="1826141" cy="338554"/>
            </a:xfrm>
            <a:prstGeom prst="rect">
              <a:avLst/>
            </a:prstGeom>
            <a:noFill/>
          </p:spPr>
          <p:txBody>
            <a:bodyPr wrap="none" rtlCol="0">
              <a:spAutoFit/>
            </a:bodyPr>
            <a:lstStyle/>
            <a:p>
              <a:r>
                <a:rPr lang="zh-CN" altLang="en-US" sz="1600" dirty="0">
                  <a:latin typeface="宋体" panose="02010600030101010101" pitchFamily="2" charset="-122"/>
                  <a:ea typeface="宋体" panose="02010600030101010101" pitchFamily="2" charset="-122"/>
                </a:rPr>
                <a:t>查询链路上的流量</a:t>
              </a:r>
              <a:endParaRPr lang="zh-CN" altLang="en-US" sz="1600" dirty="0">
                <a:latin typeface="宋体" panose="02010600030101010101" pitchFamily="2" charset="-122"/>
                <a:ea typeface="宋体" panose="02010600030101010101" pitchFamily="2" charset="-122"/>
              </a:endParaRPr>
            </a:p>
          </p:txBody>
        </p:sp>
      </p:grpSp>
      <p:grpSp>
        <p:nvGrpSpPr>
          <p:cNvPr id="17" name="组合 16"/>
          <p:cNvGrpSpPr/>
          <p:nvPr/>
        </p:nvGrpSpPr>
        <p:grpSpPr>
          <a:xfrm>
            <a:off x="5693036" y="2075899"/>
            <a:ext cx="5434640" cy="726742"/>
            <a:chOff x="1414732" y="4945812"/>
            <a:chExt cx="5434640" cy="726742"/>
          </a:xfrm>
        </p:grpSpPr>
        <p:grpSp>
          <p:nvGrpSpPr>
            <p:cNvPr id="18" name="组合 17"/>
            <p:cNvGrpSpPr/>
            <p:nvPr/>
          </p:nvGrpSpPr>
          <p:grpSpPr>
            <a:xfrm>
              <a:off x="1414732" y="4945812"/>
              <a:ext cx="5434640" cy="405442"/>
              <a:chOff x="1526877" y="2122098"/>
              <a:chExt cx="5434640" cy="405442"/>
            </a:xfrm>
          </p:grpSpPr>
          <p:sp>
            <p:nvSpPr>
              <p:cNvPr id="20" name="圆角矩形 19"/>
              <p:cNvSpPr/>
              <p:nvPr/>
            </p:nvSpPr>
            <p:spPr>
              <a:xfrm>
                <a:off x="1526877" y="2122098"/>
                <a:ext cx="5434640" cy="405442"/>
              </a:xfrm>
              <a:prstGeom prst="roundRect">
                <a:avLst/>
              </a:prstGeom>
              <a:solidFill>
                <a:schemeClr val="accent6">
                  <a:lumMod val="20000"/>
                  <a:lumOff val="80000"/>
                </a:schemeClr>
              </a:solidFill>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    /intelligentcollaboration/v1/traffic/</a:t>
                </a:r>
                <a:r>
                  <a:rPr lang="en-US" altLang="zh-CN" dirty="0" err="1"/>
                  <a:t>te</a:t>
                </a:r>
                <a:r>
                  <a:rPr lang="en-US" altLang="zh-CN" dirty="0"/>
                  <a:t>-traffic</a:t>
                </a:r>
                <a:endParaRPr lang="zh-CN" altLang="en-US" dirty="0"/>
              </a:p>
            </p:txBody>
          </p:sp>
          <p:sp>
            <p:nvSpPr>
              <p:cNvPr id="21" name="圆角矩形 20"/>
              <p:cNvSpPr/>
              <p:nvPr/>
            </p:nvSpPr>
            <p:spPr>
              <a:xfrm>
                <a:off x="1552754" y="2139351"/>
                <a:ext cx="664238" cy="370935"/>
              </a:xfrm>
              <a:prstGeom prst="roundRect">
                <a:avLst/>
              </a:prstGeom>
              <a:solidFill>
                <a:srgbClr val="00B050"/>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600" dirty="0">
                    <a:latin typeface="宋体" panose="02010600030101010101" pitchFamily="2" charset="-122"/>
                    <a:ea typeface="宋体" panose="02010600030101010101" pitchFamily="2" charset="-122"/>
                  </a:rPr>
                  <a:t>POST</a:t>
                </a:r>
                <a:endParaRPr lang="zh-CN" altLang="en-US" sz="1600" dirty="0">
                  <a:latin typeface="宋体" panose="02010600030101010101" pitchFamily="2" charset="-122"/>
                  <a:ea typeface="宋体" panose="02010600030101010101" pitchFamily="2" charset="-122"/>
                </a:endParaRPr>
              </a:p>
            </p:txBody>
          </p:sp>
        </p:grpSp>
        <p:sp>
          <p:nvSpPr>
            <p:cNvPr id="19" name="文本框 18"/>
            <p:cNvSpPr txBox="1"/>
            <p:nvPr/>
          </p:nvSpPr>
          <p:spPr>
            <a:xfrm>
              <a:off x="2104847" y="5334000"/>
              <a:ext cx="2646878" cy="338554"/>
            </a:xfrm>
            <a:prstGeom prst="rect">
              <a:avLst/>
            </a:prstGeom>
            <a:noFill/>
          </p:spPr>
          <p:txBody>
            <a:bodyPr wrap="none" rtlCol="0">
              <a:spAutoFit/>
            </a:bodyPr>
            <a:lstStyle/>
            <a:p>
              <a:r>
                <a:rPr lang="zh-CN" altLang="en-US" sz="1600" dirty="0">
                  <a:latin typeface="宋体" panose="02010600030101010101" pitchFamily="2" charset="-122"/>
                  <a:ea typeface="宋体" panose="02010600030101010101" pitchFamily="2" charset="-122"/>
                </a:rPr>
                <a:t>查询隧道的真实和预测流量</a:t>
              </a:r>
              <a:endParaRPr lang="zh-CN" altLang="en-US" sz="1600" dirty="0">
                <a:latin typeface="宋体" panose="02010600030101010101" pitchFamily="2" charset="-122"/>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286171" y="742044"/>
            <a:ext cx="4607352" cy="400110"/>
          </a:xfrm>
          <a:prstGeom prst="rect">
            <a:avLst/>
          </a:prstGeom>
          <a:noFill/>
        </p:spPr>
        <p:txBody>
          <a:bodyPr wrap="none" rtlCol="0">
            <a:spAutoFit/>
          </a:bodyPr>
          <a:lstStyle/>
          <a:p>
            <a:r>
              <a:rPr lang="zh-CN" altLang="en-US" sz="2000" dirty="0" smtClean="0">
                <a:solidFill>
                  <a:srgbClr val="6C106B"/>
                </a:solidFill>
                <a:latin typeface="微软雅黑" panose="020B0503020204020204" pitchFamily="34" charset="-122"/>
                <a:ea typeface="微软雅黑" panose="020B0503020204020204" pitchFamily="34" charset="-122"/>
              </a:rPr>
              <a:t>智能协同微服务</a:t>
            </a:r>
            <a:r>
              <a:rPr lang="en-US" altLang="zh-CN" sz="2000" dirty="0" smtClean="0">
                <a:solidFill>
                  <a:srgbClr val="6C106B"/>
                </a:solidFill>
                <a:latin typeface="微软雅黑" panose="020B0503020204020204" pitchFamily="34" charset="-122"/>
                <a:ea typeface="微软雅黑" panose="020B0503020204020204" pitchFamily="34" charset="-122"/>
              </a:rPr>
              <a:t>·</a:t>
            </a:r>
            <a:r>
              <a:rPr lang="zh-CN" altLang="en-US" sz="2000" dirty="0" smtClean="0">
                <a:solidFill>
                  <a:srgbClr val="6C106B"/>
                </a:solidFill>
                <a:latin typeface="微软雅黑" panose="020B0503020204020204" pitchFamily="34" charset="-122"/>
                <a:ea typeface="微软雅黑" panose="020B0503020204020204" pitchFamily="34" charset="-122"/>
              </a:rPr>
              <a:t>网络调整事件查询功能</a:t>
            </a:r>
            <a:endParaRPr lang="zh-CN" altLang="en-US" sz="2000" dirty="0">
              <a:solidFill>
                <a:srgbClr val="6C106B"/>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478765" y="1932769"/>
            <a:ext cx="1457579" cy="369332"/>
          </a:xfrm>
          <a:prstGeom prst="rect">
            <a:avLst/>
          </a:prstGeom>
          <a:noFill/>
        </p:spPr>
        <p:txBody>
          <a:bodyPr wrap="none" rtlCol="0">
            <a:spAutoFit/>
          </a:bodyPr>
          <a:lstStyle/>
          <a:p>
            <a:r>
              <a:rPr lang="en-US" altLang="zh-CN" b="1" dirty="0" smtClean="0">
                <a:solidFill>
                  <a:srgbClr val="6C106B"/>
                </a:solidFill>
                <a:latin typeface="微软雅黑" panose="020B0503020204020204" pitchFamily="34" charset="-122"/>
                <a:ea typeface="微软雅黑" panose="020B0503020204020204" pitchFamily="34" charset="-122"/>
              </a:rPr>
              <a:t>Restful</a:t>
            </a:r>
            <a:r>
              <a:rPr lang="zh-CN" altLang="en-US" b="1" dirty="0" smtClean="0">
                <a:solidFill>
                  <a:srgbClr val="6C106B"/>
                </a:solidFill>
                <a:latin typeface="微软雅黑" panose="020B0503020204020204" pitchFamily="34" charset="-122"/>
                <a:ea typeface="微软雅黑" panose="020B0503020204020204" pitchFamily="34" charset="-122"/>
              </a:rPr>
              <a:t>接口</a:t>
            </a:r>
            <a:endParaRPr lang="zh-CN" altLang="en-US" b="1" dirty="0">
              <a:solidFill>
                <a:srgbClr val="6C106B"/>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366684" y="6377144"/>
            <a:ext cx="1569660" cy="369332"/>
          </a:xfrm>
          <a:prstGeom prst="rect">
            <a:avLst/>
          </a:prstGeom>
          <a:noFill/>
        </p:spPr>
        <p:txBody>
          <a:bodyPr wrap="none" rtlCol="0">
            <a:spAutoFit/>
          </a:bodyPr>
          <a:lstStyle/>
          <a:p>
            <a:r>
              <a:rPr lang="zh-CN" altLang="en-US" b="1" dirty="0" smtClean="0">
                <a:solidFill>
                  <a:srgbClr val="6C106B"/>
                </a:solidFill>
                <a:latin typeface="微软雅黑" panose="020B0503020204020204" pitchFamily="34" charset="-122"/>
                <a:ea typeface="微软雅黑" panose="020B0503020204020204" pitchFamily="34" charset="-122"/>
              </a:rPr>
              <a:t>日历组件界面</a:t>
            </a:r>
            <a:endParaRPr lang="zh-CN" altLang="en-US" b="1" dirty="0">
              <a:solidFill>
                <a:srgbClr val="6C106B"/>
              </a:solidFill>
              <a:latin typeface="微软雅黑" panose="020B0503020204020204" pitchFamily="34" charset="-122"/>
              <a:ea typeface="微软雅黑" panose="020B0503020204020204" pitchFamily="34" charset="-122"/>
            </a:endParaRPr>
          </a:p>
        </p:txBody>
      </p:sp>
      <p:pic>
        <p:nvPicPr>
          <p:cNvPr id="12" name="图片 11"/>
          <p:cNvPicPr/>
          <p:nvPr/>
        </p:nvPicPr>
        <p:blipFill rotWithShape="1">
          <a:blip r:embed="rId1" cstate="print"/>
          <a:srcRect/>
          <a:stretch>
            <a:fillRect/>
          </a:stretch>
        </p:blipFill>
        <p:spPr bwMode="auto">
          <a:xfrm>
            <a:off x="352334" y="2515460"/>
            <a:ext cx="5584010" cy="3861684"/>
          </a:xfrm>
          <a:prstGeom prst="rect">
            <a:avLst/>
          </a:prstGeom>
          <a:ln>
            <a:noFill/>
          </a:ln>
        </p:spPr>
      </p:pic>
      <p:pic>
        <p:nvPicPr>
          <p:cNvPr id="13" name="图片 12"/>
          <p:cNvPicPr/>
          <p:nvPr/>
        </p:nvPicPr>
        <p:blipFill rotWithShape="1">
          <a:blip r:embed="rId2" cstate="print"/>
          <a:srcRect/>
          <a:stretch>
            <a:fillRect/>
          </a:stretch>
        </p:blipFill>
        <p:spPr bwMode="auto">
          <a:xfrm>
            <a:off x="6309513" y="2514564"/>
            <a:ext cx="5584010" cy="3863475"/>
          </a:xfrm>
          <a:prstGeom prst="rect">
            <a:avLst/>
          </a:prstGeom>
          <a:ln>
            <a:noFill/>
          </a:ln>
        </p:spPr>
      </p:pic>
      <p:sp>
        <p:nvSpPr>
          <p:cNvPr id="14" name="文本框 13"/>
          <p:cNvSpPr txBox="1"/>
          <p:nvPr/>
        </p:nvSpPr>
        <p:spPr>
          <a:xfrm>
            <a:off x="10323863" y="6377144"/>
            <a:ext cx="1569660" cy="369332"/>
          </a:xfrm>
          <a:prstGeom prst="rect">
            <a:avLst/>
          </a:prstGeom>
          <a:noFill/>
        </p:spPr>
        <p:txBody>
          <a:bodyPr wrap="none" rtlCol="0">
            <a:spAutoFit/>
          </a:bodyPr>
          <a:lstStyle/>
          <a:p>
            <a:r>
              <a:rPr lang="zh-CN" altLang="en-US" b="1" dirty="0">
                <a:solidFill>
                  <a:srgbClr val="6C106B"/>
                </a:solidFill>
                <a:latin typeface="微软雅黑" panose="020B0503020204020204" pitchFamily="34" charset="-122"/>
                <a:ea typeface="微软雅黑" panose="020B0503020204020204" pitchFamily="34" charset="-122"/>
              </a:rPr>
              <a:t>历史</a:t>
            </a:r>
            <a:r>
              <a:rPr lang="zh-CN" altLang="en-US" b="1" dirty="0" smtClean="0">
                <a:solidFill>
                  <a:srgbClr val="6C106B"/>
                </a:solidFill>
                <a:latin typeface="微软雅黑" panose="020B0503020204020204" pitchFamily="34" charset="-122"/>
                <a:ea typeface="微软雅黑" panose="020B0503020204020204" pitchFamily="34" charset="-122"/>
              </a:rPr>
              <a:t>组件界面</a:t>
            </a:r>
            <a:endParaRPr lang="zh-CN" altLang="en-US" b="1" dirty="0">
              <a:solidFill>
                <a:srgbClr val="6C106B"/>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352334" y="1240685"/>
            <a:ext cx="5434640" cy="726740"/>
            <a:chOff x="1578630" y="2432648"/>
            <a:chExt cx="5434640" cy="726740"/>
          </a:xfrm>
        </p:grpSpPr>
        <p:grpSp>
          <p:nvGrpSpPr>
            <p:cNvPr id="17" name="组合 16"/>
            <p:cNvGrpSpPr/>
            <p:nvPr/>
          </p:nvGrpSpPr>
          <p:grpSpPr>
            <a:xfrm>
              <a:off x="1578630" y="2432648"/>
              <a:ext cx="5434640" cy="405442"/>
              <a:chOff x="1526877" y="2122098"/>
              <a:chExt cx="5434640" cy="405442"/>
            </a:xfrm>
          </p:grpSpPr>
          <p:sp>
            <p:nvSpPr>
              <p:cNvPr id="19" name="圆角矩形 18"/>
              <p:cNvSpPr/>
              <p:nvPr/>
            </p:nvSpPr>
            <p:spPr>
              <a:xfrm>
                <a:off x="1526877" y="2122098"/>
                <a:ext cx="5434640" cy="405442"/>
              </a:xfrm>
              <a:prstGeom prst="roundRect">
                <a:avLst/>
              </a:prstGeom>
              <a:solidFill>
                <a:schemeClr val="accent1">
                  <a:lumMod val="20000"/>
                  <a:lumOff val="80000"/>
                </a:schemeClr>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          /intelligentcollaboration/v1/traffic/traffic-event </a:t>
                </a:r>
                <a:endParaRPr lang="zh-CN" altLang="en-US" dirty="0"/>
              </a:p>
            </p:txBody>
          </p:sp>
          <p:sp>
            <p:nvSpPr>
              <p:cNvPr id="20" name="圆角矩形 19"/>
              <p:cNvSpPr/>
              <p:nvPr/>
            </p:nvSpPr>
            <p:spPr>
              <a:xfrm>
                <a:off x="1552754" y="2139351"/>
                <a:ext cx="664238" cy="370935"/>
              </a:xfrm>
              <a:prstGeom prst="roundRect">
                <a:avLst/>
              </a:prstGeom>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600" dirty="0">
                    <a:latin typeface="宋体" panose="02010600030101010101" pitchFamily="2" charset="-122"/>
                    <a:ea typeface="宋体" panose="02010600030101010101" pitchFamily="2" charset="-122"/>
                  </a:rPr>
                  <a:t>GET</a:t>
                </a:r>
                <a:endParaRPr lang="zh-CN" altLang="en-US" sz="1600" dirty="0">
                  <a:latin typeface="宋体" panose="02010600030101010101" pitchFamily="2" charset="-122"/>
                  <a:ea typeface="宋体" panose="02010600030101010101" pitchFamily="2" charset="-122"/>
                </a:endParaRPr>
              </a:p>
            </p:txBody>
          </p:sp>
        </p:grpSp>
        <p:sp>
          <p:nvSpPr>
            <p:cNvPr id="18" name="文本框 17"/>
            <p:cNvSpPr txBox="1"/>
            <p:nvPr/>
          </p:nvSpPr>
          <p:spPr>
            <a:xfrm>
              <a:off x="2268745" y="2820834"/>
              <a:ext cx="1826141" cy="338554"/>
            </a:xfrm>
            <a:prstGeom prst="rect">
              <a:avLst/>
            </a:prstGeom>
            <a:noFill/>
          </p:spPr>
          <p:txBody>
            <a:bodyPr wrap="none" rtlCol="0">
              <a:spAutoFit/>
            </a:bodyPr>
            <a:lstStyle/>
            <a:p>
              <a:r>
                <a:rPr lang="zh-CN" altLang="en-US" sz="1600" dirty="0">
                  <a:latin typeface="宋体" panose="02010600030101010101" pitchFamily="2" charset="-122"/>
                  <a:ea typeface="宋体" panose="02010600030101010101" pitchFamily="2" charset="-122"/>
                </a:rPr>
                <a:t>获取网络调整事件</a:t>
              </a:r>
              <a:endParaRPr lang="zh-CN" altLang="en-US" sz="1600" dirty="0">
                <a:latin typeface="宋体" panose="02010600030101010101" pitchFamily="2" charset="-122"/>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286171" y="742044"/>
            <a:ext cx="3581430" cy="400110"/>
          </a:xfrm>
          <a:prstGeom prst="rect">
            <a:avLst/>
          </a:prstGeom>
          <a:noFill/>
        </p:spPr>
        <p:txBody>
          <a:bodyPr wrap="none" rtlCol="0">
            <a:spAutoFit/>
          </a:bodyPr>
          <a:lstStyle/>
          <a:p>
            <a:r>
              <a:rPr lang="zh-CN" altLang="en-US" sz="2000" dirty="0" smtClean="0">
                <a:solidFill>
                  <a:srgbClr val="6C106B"/>
                </a:solidFill>
                <a:latin typeface="微软雅黑" panose="020B0503020204020204" pitchFamily="34" charset="-122"/>
                <a:ea typeface="微软雅黑" panose="020B0503020204020204" pitchFamily="34" charset="-122"/>
              </a:rPr>
              <a:t>智能协同微服务</a:t>
            </a:r>
            <a:r>
              <a:rPr lang="en-US" altLang="zh-CN" sz="2000" dirty="0" smtClean="0">
                <a:solidFill>
                  <a:srgbClr val="6C106B"/>
                </a:solidFill>
                <a:latin typeface="微软雅黑" panose="020B0503020204020204" pitchFamily="34" charset="-122"/>
                <a:ea typeface="微软雅黑" panose="020B0503020204020204" pitchFamily="34" charset="-122"/>
              </a:rPr>
              <a:t>·</a:t>
            </a:r>
            <a:r>
              <a:rPr lang="zh-CN" altLang="en-US" sz="2000" dirty="0" smtClean="0">
                <a:solidFill>
                  <a:srgbClr val="6C106B"/>
                </a:solidFill>
                <a:latin typeface="微软雅黑" panose="020B0503020204020204" pitchFamily="34" charset="-122"/>
                <a:ea typeface="微软雅黑" panose="020B0503020204020204" pitchFamily="34" charset="-122"/>
              </a:rPr>
              <a:t>调度事件功能</a:t>
            </a:r>
            <a:endParaRPr lang="zh-CN" altLang="en-US" sz="2000" dirty="0">
              <a:solidFill>
                <a:srgbClr val="6C106B"/>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9907107" y="2113611"/>
            <a:ext cx="1457579" cy="369332"/>
          </a:xfrm>
          <a:prstGeom prst="rect">
            <a:avLst/>
          </a:prstGeom>
          <a:noFill/>
        </p:spPr>
        <p:txBody>
          <a:bodyPr wrap="none" rtlCol="0">
            <a:spAutoFit/>
          </a:bodyPr>
          <a:lstStyle/>
          <a:p>
            <a:r>
              <a:rPr lang="en-US" altLang="zh-CN" b="1" dirty="0" smtClean="0">
                <a:solidFill>
                  <a:srgbClr val="6C106B"/>
                </a:solidFill>
                <a:latin typeface="微软雅黑" panose="020B0503020204020204" pitchFamily="34" charset="-122"/>
                <a:ea typeface="微软雅黑" panose="020B0503020204020204" pitchFamily="34" charset="-122"/>
              </a:rPr>
              <a:t>Restful</a:t>
            </a:r>
            <a:r>
              <a:rPr lang="zh-CN" altLang="en-US" b="1" dirty="0" smtClean="0">
                <a:solidFill>
                  <a:srgbClr val="6C106B"/>
                </a:solidFill>
                <a:latin typeface="微软雅黑" panose="020B0503020204020204" pitchFamily="34" charset="-122"/>
                <a:ea typeface="微软雅黑" panose="020B0503020204020204" pitchFamily="34" charset="-122"/>
              </a:rPr>
              <a:t>接口</a:t>
            </a:r>
            <a:endParaRPr lang="zh-CN" altLang="en-US" b="1" dirty="0">
              <a:solidFill>
                <a:srgbClr val="6C106B"/>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795026" y="6346254"/>
            <a:ext cx="1569660" cy="369332"/>
          </a:xfrm>
          <a:prstGeom prst="rect">
            <a:avLst/>
          </a:prstGeom>
          <a:noFill/>
        </p:spPr>
        <p:txBody>
          <a:bodyPr wrap="none" rtlCol="0">
            <a:spAutoFit/>
          </a:bodyPr>
          <a:lstStyle/>
          <a:p>
            <a:r>
              <a:rPr lang="zh-CN" altLang="en-US" b="1" dirty="0" smtClean="0">
                <a:solidFill>
                  <a:srgbClr val="6C106B"/>
                </a:solidFill>
                <a:latin typeface="微软雅黑" panose="020B0503020204020204" pitchFamily="34" charset="-122"/>
                <a:ea typeface="微软雅黑" panose="020B0503020204020204" pitchFamily="34" charset="-122"/>
              </a:rPr>
              <a:t>调度事件界面</a:t>
            </a:r>
            <a:endParaRPr lang="zh-CN" altLang="en-US" b="1" dirty="0">
              <a:solidFill>
                <a:srgbClr val="6C106B"/>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841893" y="6346254"/>
            <a:ext cx="1800493" cy="369332"/>
          </a:xfrm>
          <a:prstGeom prst="rect">
            <a:avLst/>
          </a:prstGeom>
          <a:noFill/>
        </p:spPr>
        <p:txBody>
          <a:bodyPr wrap="none" rtlCol="0">
            <a:spAutoFit/>
          </a:bodyPr>
          <a:lstStyle/>
          <a:p>
            <a:r>
              <a:rPr lang="zh-CN" altLang="en-US" b="1" dirty="0" smtClean="0">
                <a:solidFill>
                  <a:srgbClr val="6C106B"/>
                </a:solidFill>
                <a:latin typeface="微软雅黑" panose="020B0503020204020204" pitchFamily="34" charset="-122"/>
                <a:ea typeface="微软雅黑" panose="020B0503020204020204" pitchFamily="34" charset="-122"/>
              </a:rPr>
              <a:t>调度事件流程图</a:t>
            </a:r>
            <a:endParaRPr lang="zh-CN" altLang="en-US" b="1" dirty="0">
              <a:solidFill>
                <a:srgbClr val="6C106B"/>
              </a:solidFill>
              <a:latin typeface="微软雅黑" panose="020B0503020204020204" pitchFamily="34" charset="-122"/>
              <a:ea typeface="微软雅黑" panose="020B0503020204020204" pitchFamily="34" charset="-122"/>
            </a:endParaRPr>
          </a:p>
        </p:txBody>
      </p:sp>
      <p:pic>
        <p:nvPicPr>
          <p:cNvPr id="12" name="图片 11"/>
          <p:cNvPicPr/>
          <p:nvPr/>
        </p:nvPicPr>
        <p:blipFill rotWithShape="1">
          <a:blip r:embed="rId1" cstate="screen"/>
          <a:srcRect/>
          <a:stretch>
            <a:fillRect/>
          </a:stretch>
        </p:blipFill>
        <p:spPr bwMode="auto">
          <a:xfrm>
            <a:off x="845077" y="742044"/>
            <a:ext cx="3741438" cy="5422943"/>
          </a:xfrm>
          <a:prstGeom prst="rect">
            <a:avLst/>
          </a:prstGeom>
          <a:ln>
            <a:noFill/>
          </a:ln>
        </p:spPr>
      </p:pic>
      <p:pic>
        <p:nvPicPr>
          <p:cNvPr id="13" name="图片 12"/>
          <p:cNvPicPr/>
          <p:nvPr/>
        </p:nvPicPr>
        <p:blipFill rotWithShape="1">
          <a:blip r:embed="rId2" cstate="print"/>
          <a:srcRect/>
          <a:stretch>
            <a:fillRect/>
          </a:stretch>
        </p:blipFill>
        <p:spPr bwMode="auto">
          <a:xfrm>
            <a:off x="5693037" y="3454400"/>
            <a:ext cx="5671649" cy="2891854"/>
          </a:xfrm>
          <a:prstGeom prst="rect">
            <a:avLst/>
          </a:prstGeom>
          <a:ln>
            <a:noFill/>
          </a:ln>
        </p:spPr>
      </p:pic>
      <p:grpSp>
        <p:nvGrpSpPr>
          <p:cNvPr id="15" name="组合 14"/>
          <p:cNvGrpSpPr/>
          <p:nvPr/>
        </p:nvGrpSpPr>
        <p:grpSpPr>
          <a:xfrm>
            <a:off x="5930046" y="1386869"/>
            <a:ext cx="5434640" cy="726742"/>
            <a:chOff x="1414732" y="4945812"/>
            <a:chExt cx="5434640" cy="726742"/>
          </a:xfrm>
        </p:grpSpPr>
        <p:grpSp>
          <p:nvGrpSpPr>
            <p:cNvPr id="16" name="组合 15"/>
            <p:cNvGrpSpPr/>
            <p:nvPr/>
          </p:nvGrpSpPr>
          <p:grpSpPr>
            <a:xfrm>
              <a:off x="1414732" y="4945812"/>
              <a:ext cx="5434640" cy="405442"/>
              <a:chOff x="1526877" y="2122098"/>
              <a:chExt cx="5434640" cy="405442"/>
            </a:xfrm>
          </p:grpSpPr>
          <p:sp>
            <p:nvSpPr>
              <p:cNvPr id="18" name="圆角矩形 17"/>
              <p:cNvSpPr/>
              <p:nvPr/>
            </p:nvSpPr>
            <p:spPr>
              <a:xfrm>
                <a:off x="1526877" y="2122098"/>
                <a:ext cx="5434640" cy="405442"/>
              </a:xfrm>
              <a:prstGeom prst="roundRect">
                <a:avLst/>
              </a:prstGeom>
              <a:solidFill>
                <a:schemeClr val="accent6">
                  <a:lumMod val="20000"/>
                  <a:lumOff val="80000"/>
                </a:schemeClr>
              </a:solidFill>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          /intelligentcollaboration/v1/traffic/traffic-event </a:t>
                </a:r>
                <a:endParaRPr lang="zh-CN" altLang="en-US" dirty="0"/>
              </a:p>
            </p:txBody>
          </p:sp>
          <p:sp>
            <p:nvSpPr>
              <p:cNvPr id="19" name="圆角矩形 18"/>
              <p:cNvSpPr/>
              <p:nvPr/>
            </p:nvSpPr>
            <p:spPr>
              <a:xfrm>
                <a:off x="1552754" y="2139351"/>
                <a:ext cx="664238" cy="370935"/>
              </a:xfrm>
              <a:prstGeom prst="roundRect">
                <a:avLst/>
              </a:prstGeom>
              <a:solidFill>
                <a:srgbClr val="00B050"/>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600" dirty="0">
                    <a:latin typeface="宋体" panose="02010600030101010101" pitchFamily="2" charset="-122"/>
                    <a:ea typeface="宋体" panose="02010600030101010101" pitchFamily="2" charset="-122"/>
                  </a:rPr>
                  <a:t>POST</a:t>
                </a:r>
                <a:endParaRPr lang="zh-CN" altLang="en-US" sz="1600" dirty="0">
                  <a:latin typeface="宋体" panose="02010600030101010101" pitchFamily="2" charset="-122"/>
                  <a:ea typeface="宋体" panose="02010600030101010101" pitchFamily="2" charset="-122"/>
                </a:endParaRPr>
              </a:p>
            </p:txBody>
          </p:sp>
        </p:grpSp>
        <p:sp>
          <p:nvSpPr>
            <p:cNvPr id="17" name="文本框 16"/>
            <p:cNvSpPr txBox="1"/>
            <p:nvPr/>
          </p:nvSpPr>
          <p:spPr>
            <a:xfrm>
              <a:off x="2104847" y="5334000"/>
              <a:ext cx="1928733" cy="338554"/>
            </a:xfrm>
            <a:prstGeom prst="rect">
              <a:avLst/>
            </a:prstGeom>
            <a:noFill/>
          </p:spPr>
          <p:txBody>
            <a:bodyPr wrap="none" rtlCol="0">
              <a:spAutoFit/>
            </a:bodyPr>
            <a:lstStyle/>
            <a:p>
              <a:r>
                <a:rPr lang="zh-CN" altLang="en-US" sz="1600" dirty="0">
                  <a:latin typeface="宋体" panose="02010600030101010101" pitchFamily="2" charset="-122"/>
                  <a:ea typeface="宋体" panose="02010600030101010101" pitchFamily="2" charset="-122"/>
                </a:rPr>
                <a:t>调度</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取消调度事件</a:t>
              </a:r>
              <a:endParaRPr lang="zh-CN" altLang="en-US" sz="1600" dirty="0">
                <a:latin typeface="宋体" panose="02010600030101010101" pitchFamily="2" charset="-122"/>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286171" y="742044"/>
            <a:ext cx="3648306" cy="400110"/>
          </a:xfrm>
          <a:prstGeom prst="rect">
            <a:avLst/>
          </a:prstGeom>
          <a:noFill/>
        </p:spPr>
        <p:txBody>
          <a:bodyPr wrap="none" rtlCol="0">
            <a:spAutoFit/>
          </a:bodyPr>
          <a:lstStyle/>
          <a:p>
            <a:r>
              <a:rPr lang="zh-CN" altLang="en-US" sz="2000" dirty="0" smtClean="0">
                <a:solidFill>
                  <a:srgbClr val="6C106B"/>
                </a:solidFill>
                <a:latin typeface="微软雅黑" panose="020B0503020204020204" pitchFamily="34" charset="-122"/>
                <a:ea typeface="微软雅黑" panose="020B0503020204020204" pitchFamily="34" charset="-122"/>
              </a:rPr>
              <a:t>流量预测微服务</a:t>
            </a:r>
            <a:r>
              <a:rPr lang="en-US" altLang="zh-CN" sz="2000" dirty="0" smtClean="0">
                <a:solidFill>
                  <a:srgbClr val="6C106B"/>
                </a:solidFill>
                <a:latin typeface="微软雅黑" panose="020B0503020204020204" pitchFamily="34" charset="-122"/>
                <a:ea typeface="微软雅黑" panose="020B0503020204020204" pitchFamily="34" charset="-122"/>
              </a:rPr>
              <a:t>·</a:t>
            </a:r>
            <a:r>
              <a:rPr lang="zh-CN" altLang="en-US" sz="2000" dirty="0" smtClean="0">
                <a:solidFill>
                  <a:srgbClr val="6C106B"/>
                </a:solidFill>
                <a:latin typeface="微软雅黑" panose="020B0503020204020204" pitchFamily="34" charset="-122"/>
                <a:ea typeface="微软雅黑" panose="020B0503020204020204" pitchFamily="34" charset="-122"/>
              </a:rPr>
              <a:t>神经网络模型</a:t>
            </a:r>
            <a:endParaRPr lang="zh-CN" altLang="en-US" sz="2000" dirty="0">
              <a:solidFill>
                <a:srgbClr val="6C106B"/>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1003529" y="1469194"/>
            <a:ext cx="2694581" cy="974391"/>
            <a:chOff x="1114945" y="1727542"/>
            <a:chExt cx="2694581" cy="974391"/>
          </a:xfrm>
        </p:grpSpPr>
        <p:sp>
          <p:nvSpPr>
            <p:cNvPr id="20" name="TextBox 52"/>
            <p:cNvSpPr txBox="1"/>
            <p:nvPr/>
          </p:nvSpPr>
          <p:spPr>
            <a:xfrm>
              <a:off x="1114945" y="1727542"/>
              <a:ext cx="2057589" cy="400110"/>
            </a:xfrm>
            <a:prstGeom prst="rect">
              <a:avLst/>
            </a:prstGeom>
            <a:noFill/>
          </p:spPr>
          <p:txBody>
            <a:bodyPr wrap="square">
              <a:spAutoFit/>
            </a:bodyPr>
            <a:lstStyle/>
            <a:p>
              <a:pPr algn="r">
                <a:buFont typeface="Arial" panose="020B0604020202020204" pitchFamily="34" charset="0"/>
                <a:buNone/>
                <a:defRPr/>
              </a:pP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数据获取与处理</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TextBox 53"/>
            <p:cNvSpPr txBox="1"/>
            <p:nvPr/>
          </p:nvSpPr>
          <p:spPr>
            <a:xfrm>
              <a:off x="1195351" y="2117158"/>
              <a:ext cx="2614175" cy="584775"/>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r>
                <a:rPr lang="zh-CN" altLang="en-US" sz="1600" dirty="0">
                  <a:solidFill>
                    <a:schemeClr val="tx1">
                      <a:lumMod val="75000"/>
                      <a:lumOff val="25000"/>
                    </a:schemeClr>
                  </a:solidFill>
                </a:rPr>
                <a:t>将从运营商处获取到的流量数据处理</a:t>
              </a:r>
              <a:r>
                <a:rPr lang="zh-CN" altLang="en-US" sz="1600" dirty="0" smtClean="0">
                  <a:solidFill>
                    <a:schemeClr val="tx1">
                      <a:lumMod val="75000"/>
                      <a:lumOff val="25000"/>
                    </a:schemeClr>
                  </a:solidFill>
                </a:rPr>
                <a:t>成为</a:t>
              </a:r>
              <a:r>
                <a:rPr lang="en-US" altLang="zh-CN" sz="1600" dirty="0" smtClean="0">
                  <a:solidFill>
                    <a:schemeClr val="tx1">
                      <a:lumMod val="75000"/>
                      <a:lumOff val="25000"/>
                    </a:schemeClr>
                  </a:solidFill>
                </a:rPr>
                <a:t>csv</a:t>
              </a:r>
              <a:r>
                <a:rPr lang="zh-CN" altLang="en-US" sz="1600" dirty="0">
                  <a:solidFill>
                    <a:schemeClr val="tx1">
                      <a:lumMod val="75000"/>
                      <a:lumOff val="25000"/>
                    </a:schemeClr>
                  </a:solidFill>
                </a:rPr>
                <a:t>文件</a:t>
              </a:r>
              <a:endParaRPr lang="zh-CN" altLang="en-US" sz="1600" dirty="0">
                <a:solidFill>
                  <a:schemeClr val="tx1">
                    <a:lumMod val="75000"/>
                    <a:lumOff val="25000"/>
                  </a:schemeClr>
                </a:solidFill>
              </a:endParaRPr>
            </a:p>
          </p:txBody>
        </p:sp>
      </p:grpSp>
      <p:grpSp>
        <p:nvGrpSpPr>
          <p:cNvPr id="25" name="组合 24"/>
          <p:cNvGrpSpPr/>
          <p:nvPr/>
        </p:nvGrpSpPr>
        <p:grpSpPr>
          <a:xfrm>
            <a:off x="5416194" y="1433582"/>
            <a:ext cx="2172527" cy="1437239"/>
            <a:chOff x="1237555" y="4797668"/>
            <a:chExt cx="2172527" cy="1437239"/>
          </a:xfrm>
        </p:grpSpPr>
        <p:sp>
          <p:nvSpPr>
            <p:cNvPr id="26" name="TextBox 56"/>
            <p:cNvSpPr txBox="1"/>
            <p:nvPr/>
          </p:nvSpPr>
          <p:spPr>
            <a:xfrm>
              <a:off x="1237555" y="4797668"/>
              <a:ext cx="1597832" cy="400110"/>
            </a:xfrm>
            <a:prstGeom prst="rect">
              <a:avLst/>
            </a:prstGeom>
            <a:noFill/>
          </p:spPr>
          <p:txBody>
            <a:bodyPr wrap="square">
              <a:spAutoFit/>
            </a:bodyPr>
            <a:lstStyle/>
            <a:p>
              <a:pPr>
                <a:defRPr/>
              </a:pP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超参数调优</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TextBox 57"/>
            <p:cNvSpPr txBox="1"/>
            <p:nvPr/>
          </p:nvSpPr>
          <p:spPr>
            <a:xfrm>
              <a:off x="1237556" y="5157689"/>
              <a:ext cx="2172526" cy="1077218"/>
            </a:xfrm>
            <a:prstGeom prst="rect">
              <a:avLst/>
            </a:prstGeom>
            <a:noFill/>
          </p:spPr>
          <p:txBody>
            <a:bodyPr wrap="square">
              <a:spAutoFit/>
            </a:bodyPr>
            <a:lstStyle>
              <a:defPPr>
                <a:defRPr lang="zh-CN"/>
              </a:defPPr>
              <a:lvl1pPr algn="just">
                <a:lnSpc>
                  <a:spcPct val="100000"/>
                </a:lnSpc>
                <a:buNone/>
                <a:defRPr sz="1600">
                  <a:solidFill>
                    <a:schemeClr val="tx2"/>
                  </a:solidFill>
                  <a:latin typeface="微软雅黑" panose="020B0503020204020204" pitchFamily="34" charset="-122"/>
                  <a:ea typeface="微软雅黑" panose="020B0503020204020204" pitchFamily="34" charset="-122"/>
                </a:defRPr>
              </a:lvl1pPr>
            </a:lstStyle>
            <a:p>
              <a:r>
                <a:rPr lang="zh-CN" altLang="en-US" dirty="0">
                  <a:solidFill>
                    <a:schemeClr val="tx1">
                      <a:lumMod val="75000"/>
                      <a:lumOff val="25000"/>
                    </a:schemeClr>
                  </a:solidFill>
                </a:rPr>
                <a:t>通过最小化误差值进行超参数调优，选用使得误差值最小的超参数。</a:t>
              </a:r>
              <a:endParaRPr lang="zh-CN" altLang="en-US" dirty="0">
                <a:solidFill>
                  <a:schemeClr val="tx1">
                    <a:lumMod val="75000"/>
                    <a:lumOff val="25000"/>
                  </a:schemeClr>
                </a:solidFill>
              </a:endParaRPr>
            </a:p>
          </p:txBody>
        </p:sp>
      </p:grpSp>
      <p:grpSp>
        <p:nvGrpSpPr>
          <p:cNvPr id="28" name="组合 27"/>
          <p:cNvGrpSpPr/>
          <p:nvPr/>
        </p:nvGrpSpPr>
        <p:grpSpPr>
          <a:xfrm>
            <a:off x="5294653" y="4479902"/>
            <a:ext cx="2748253" cy="1943121"/>
            <a:chOff x="9213089" y="4766283"/>
            <a:chExt cx="2748253" cy="1943121"/>
          </a:xfrm>
        </p:grpSpPr>
        <p:sp>
          <p:nvSpPr>
            <p:cNvPr id="29" name="TextBox 61"/>
            <p:cNvSpPr txBox="1"/>
            <p:nvPr/>
          </p:nvSpPr>
          <p:spPr>
            <a:xfrm>
              <a:off x="9213090" y="4766283"/>
              <a:ext cx="1459480" cy="400110"/>
            </a:xfrm>
            <a:prstGeom prst="rect">
              <a:avLst/>
            </a:prstGeom>
            <a:noFill/>
          </p:spPr>
          <p:txBody>
            <a:bodyPr wrap="square">
              <a:spAutoFit/>
            </a:bodyPr>
            <a:lstStyle/>
            <a:p>
              <a:pPr>
                <a:defRPr/>
              </a:pP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模型测试</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TextBox 62"/>
            <p:cNvSpPr txBox="1"/>
            <p:nvPr/>
          </p:nvSpPr>
          <p:spPr>
            <a:xfrm>
              <a:off x="9213089" y="5139744"/>
              <a:ext cx="2748253" cy="1569660"/>
            </a:xfrm>
            <a:prstGeom prst="rect">
              <a:avLst/>
            </a:prstGeom>
            <a:noFill/>
          </p:spPr>
          <p:txBody>
            <a:bodyPr wrap="square">
              <a:spAutoFit/>
            </a:bodyPr>
            <a:lstStyle>
              <a:defPPr>
                <a:defRPr lang="zh-CN"/>
              </a:defPPr>
              <a:lvl1pPr>
                <a:defRPr sz="2000">
                  <a:solidFill>
                    <a:schemeClr val="accent3"/>
                  </a:solidFill>
                  <a:latin typeface="微软雅黑" panose="020B0503020204020204" pitchFamily="34" charset="-122"/>
                  <a:ea typeface="微软雅黑" panose="020B0503020204020204" pitchFamily="34" charset="-122"/>
                </a:defRPr>
              </a:lvl1pPr>
            </a:lstStyle>
            <a:p>
              <a:r>
                <a:rPr lang="zh-CN" altLang="en-US" sz="1600" dirty="0">
                  <a:solidFill>
                    <a:schemeClr val="tx1">
                      <a:lumMod val="75000"/>
                      <a:lumOff val="25000"/>
                    </a:schemeClr>
                  </a:solidFill>
                </a:rPr>
                <a:t>利用测试数据集对训练好的模型进行测试，最终得到的实际流量数据与预测流量数据的对比如</a:t>
              </a:r>
              <a:r>
                <a:rPr lang="zh-CN" altLang="en-US" sz="1600" dirty="0" smtClean="0">
                  <a:solidFill>
                    <a:schemeClr val="tx1">
                      <a:lumMod val="75000"/>
                      <a:lumOff val="25000"/>
                    </a:schemeClr>
                  </a:solidFill>
                </a:rPr>
                <a:t>图，</a:t>
              </a:r>
              <a:r>
                <a:rPr lang="zh-CN" altLang="en-US" sz="1600" dirty="0">
                  <a:solidFill>
                    <a:schemeClr val="tx1">
                      <a:lumMod val="75000"/>
                      <a:lumOff val="25000"/>
                    </a:schemeClr>
                  </a:solidFill>
                </a:rPr>
                <a:t>可以看出模型的预测结果与实际情况比较吻合。</a:t>
              </a:r>
              <a:endParaRPr lang="zh-CN" altLang="en-US" sz="1600" dirty="0">
                <a:solidFill>
                  <a:schemeClr val="tx1">
                    <a:lumMod val="75000"/>
                    <a:lumOff val="25000"/>
                  </a:schemeClr>
                </a:solidFill>
              </a:endParaRPr>
            </a:p>
          </p:txBody>
        </p:sp>
      </p:grpSp>
      <p:grpSp>
        <p:nvGrpSpPr>
          <p:cNvPr id="11" name="组合 10"/>
          <p:cNvGrpSpPr/>
          <p:nvPr/>
        </p:nvGrpSpPr>
        <p:grpSpPr>
          <a:xfrm>
            <a:off x="116451" y="1539156"/>
            <a:ext cx="920305" cy="1176486"/>
            <a:chOff x="257625" y="984767"/>
            <a:chExt cx="920305" cy="1176486"/>
          </a:xfrm>
        </p:grpSpPr>
        <p:sp>
          <p:nvSpPr>
            <p:cNvPr id="35" name="Freeform 7"/>
            <p:cNvSpPr/>
            <p:nvPr/>
          </p:nvSpPr>
          <p:spPr bwMode="auto">
            <a:xfrm>
              <a:off x="257625" y="1877766"/>
              <a:ext cx="920305" cy="283487"/>
            </a:xfrm>
            <a:custGeom>
              <a:avLst/>
              <a:gdLst>
                <a:gd name="T0" fmla="*/ 232 w 1301"/>
                <a:gd name="T1" fmla="*/ 71 h 400"/>
                <a:gd name="T2" fmla="*/ 1070 w 1301"/>
                <a:gd name="T3" fmla="*/ 71 h 400"/>
                <a:gd name="T4" fmla="*/ 1070 w 1301"/>
                <a:gd name="T5" fmla="*/ 329 h 400"/>
                <a:gd name="T6" fmla="*/ 232 w 1301"/>
                <a:gd name="T7" fmla="*/ 329 h 400"/>
                <a:gd name="T8" fmla="*/ 232 w 1301"/>
                <a:gd name="T9" fmla="*/ 71 h 400"/>
              </a:gdLst>
              <a:ahLst/>
              <a:cxnLst>
                <a:cxn ang="0">
                  <a:pos x="T0" y="T1"/>
                </a:cxn>
                <a:cxn ang="0">
                  <a:pos x="T2" y="T3"/>
                </a:cxn>
                <a:cxn ang="0">
                  <a:pos x="T4" y="T5"/>
                </a:cxn>
                <a:cxn ang="0">
                  <a:pos x="T6" y="T7"/>
                </a:cxn>
                <a:cxn ang="0">
                  <a:pos x="T8" y="T9"/>
                </a:cxn>
              </a:cxnLst>
              <a:rect l="0" t="0" r="r" b="b"/>
              <a:pathLst>
                <a:path w="1301" h="400">
                  <a:moveTo>
                    <a:pt x="232" y="71"/>
                  </a:moveTo>
                  <a:cubicBezTo>
                    <a:pt x="463" y="0"/>
                    <a:pt x="838" y="0"/>
                    <a:pt x="1070" y="71"/>
                  </a:cubicBezTo>
                  <a:cubicBezTo>
                    <a:pt x="1301" y="142"/>
                    <a:pt x="1301" y="258"/>
                    <a:pt x="1070" y="329"/>
                  </a:cubicBezTo>
                  <a:cubicBezTo>
                    <a:pt x="838" y="400"/>
                    <a:pt x="463" y="400"/>
                    <a:pt x="232" y="329"/>
                  </a:cubicBezTo>
                  <a:cubicBezTo>
                    <a:pt x="0" y="258"/>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endParaRPr>
            </a:p>
          </p:txBody>
        </p:sp>
        <p:grpSp>
          <p:nvGrpSpPr>
            <p:cNvPr id="43" name="组合 42"/>
            <p:cNvGrpSpPr/>
            <p:nvPr/>
          </p:nvGrpSpPr>
          <p:grpSpPr>
            <a:xfrm>
              <a:off x="450231" y="984767"/>
              <a:ext cx="616941" cy="1018701"/>
              <a:chOff x="8066088" y="2327276"/>
              <a:chExt cx="719137" cy="1187450"/>
            </a:xfrm>
            <a:solidFill>
              <a:schemeClr val="tx2"/>
            </a:solidFill>
          </p:grpSpPr>
          <p:sp>
            <p:nvSpPr>
              <p:cNvPr id="44"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rgbClr val="756271"/>
              </a:solid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a:solidFill>
                    <a:schemeClr val="bg2"/>
                  </a:solidFill>
                  <a:latin typeface="+mj-ea"/>
                  <a:ea typeface="+mj-ea"/>
                </a:endParaRPr>
              </a:p>
            </p:txBody>
          </p:sp>
          <p:sp>
            <p:nvSpPr>
              <p:cNvPr id="45" name="矩形 44"/>
              <p:cNvSpPr/>
              <p:nvPr/>
            </p:nvSpPr>
            <p:spPr>
              <a:xfrm>
                <a:off x="8260327" y="2431982"/>
                <a:ext cx="314289" cy="609892"/>
              </a:xfrm>
              <a:prstGeom prst="rect">
                <a:avLst/>
              </a:prstGeom>
              <a:noFill/>
            </p:spPr>
            <p:txBody>
              <a:bodyPr wrap="none">
                <a:spAutoFit/>
              </a:bodyPr>
              <a:lstStyle/>
              <a:p>
                <a:r>
                  <a:rPr lang="en-US" altLang="zh-CN" sz="2800" dirty="0">
                    <a:solidFill>
                      <a:schemeClr val="bg2"/>
                    </a:solidFill>
                    <a:latin typeface="Lifeline JL" panose="00000400000000000000" pitchFamily="2" charset="0"/>
                    <a:ea typeface="+mn-ea"/>
                  </a:rPr>
                  <a:t>1</a:t>
                </a:r>
                <a:endParaRPr lang="zh-CN" altLang="en-US" sz="2800" dirty="0">
                  <a:solidFill>
                    <a:schemeClr val="bg2"/>
                  </a:solidFill>
                  <a:latin typeface="Lifeline JL" panose="00000400000000000000" pitchFamily="2" charset="0"/>
                  <a:ea typeface="+mn-ea"/>
                </a:endParaRPr>
              </a:p>
            </p:txBody>
          </p:sp>
        </p:grpSp>
      </p:grpSp>
      <p:grpSp>
        <p:nvGrpSpPr>
          <p:cNvPr id="7" name="组合 6"/>
          <p:cNvGrpSpPr/>
          <p:nvPr/>
        </p:nvGrpSpPr>
        <p:grpSpPr>
          <a:xfrm>
            <a:off x="112517" y="4637016"/>
            <a:ext cx="3730530" cy="1176486"/>
            <a:chOff x="4816104" y="1526386"/>
            <a:chExt cx="3730530" cy="1176486"/>
          </a:xfrm>
        </p:grpSpPr>
        <p:grpSp>
          <p:nvGrpSpPr>
            <p:cNvPr id="22" name="组合 21"/>
            <p:cNvGrpSpPr/>
            <p:nvPr/>
          </p:nvGrpSpPr>
          <p:grpSpPr>
            <a:xfrm>
              <a:off x="5873486" y="1723520"/>
              <a:ext cx="2673148" cy="925394"/>
              <a:chOff x="9043545" y="1659596"/>
              <a:chExt cx="2673148" cy="925394"/>
            </a:xfrm>
          </p:grpSpPr>
          <p:sp>
            <p:nvSpPr>
              <p:cNvPr id="23" name="TextBox 54"/>
              <p:cNvSpPr txBox="1"/>
              <p:nvPr/>
            </p:nvSpPr>
            <p:spPr>
              <a:xfrm>
                <a:off x="9065930" y="1659596"/>
                <a:ext cx="1476664" cy="400110"/>
              </a:xfrm>
              <a:prstGeom prst="rect">
                <a:avLst/>
              </a:prstGeom>
              <a:noFill/>
            </p:spPr>
            <p:txBody>
              <a:bodyPr wrap="square">
                <a:spAutoFit/>
              </a:bodyPr>
              <a:lstStyle/>
              <a:p>
                <a:pPr>
                  <a:defRPr/>
                </a:pP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模型训练</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TextBox 55"/>
              <p:cNvSpPr txBox="1"/>
              <p:nvPr/>
            </p:nvSpPr>
            <p:spPr>
              <a:xfrm>
                <a:off x="9043545" y="2000215"/>
                <a:ext cx="2673148" cy="584775"/>
              </a:xfrm>
              <a:prstGeom prst="rect">
                <a:avLst/>
              </a:prstGeom>
              <a:noFill/>
            </p:spPr>
            <p:txBody>
              <a:bodyPr wrap="square">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利用</a:t>
                </a:r>
                <a:r>
                  <a:rPr lang="en-US" altLang="zh-CN" sz="1600" dirty="0" err="1">
                    <a:solidFill>
                      <a:schemeClr val="tx1">
                        <a:lumMod val="75000"/>
                        <a:lumOff val="25000"/>
                      </a:schemeClr>
                    </a:solidFill>
                    <a:latin typeface="微软雅黑" panose="020B0503020204020204" pitchFamily="34" charset="-122"/>
                    <a:ea typeface="微软雅黑" panose="020B0503020204020204" pitchFamily="34" charset="-122"/>
                  </a:rPr>
                  <a:t>Keras</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搭建</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LSTM</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神经网络模型，并对模型进行训练</a:t>
                </a:r>
                <a:endPar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5" name="组合 4"/>
            <p:cNvGrpSpPr/>
            <p:nvPr/>
          </p:nvGrpSpPr>
          <p:grpSpPr>
            <a:xfrm>
              <a:off x="4816104" y="1526386"/>
              <a:ext cx="920305" cy="1176486"/>
              <a:chOff x="8117537" y="1411190"/>
              <a:chExt cx="920305" cy="1176486"/>
            </a:xfrm>
          </p:grpSpPr>
          <p:sp>
            <p:nvSpPr>
              <p:cNvPr id="38" name="Freeform 10"/>
              <p:cNvSpPr/>
              <p:nvPr/>
            </p:nvSpPr>
            <p:spPr bwMode="auto">
              <a:xfrm>
                <a:off x="8117537" y="2304189"/>
                <a:ext cx="920305" cy="283487"/>
              </a:xfrm>
              <a:custGeom>
                <a:avLst/>
                <a:gdLst>
                  <a:gd name="T0" fmla="*/ 232 w 1302"/>
                  <a:gd name="T1" fmla="*/ 71 h 400"/>
                  <a:gd name="T2" fmla="*/ 1070 w 1302"/>
                  <a:gd name="T3" fmla="*/ 71 h 400"/>
                  <a:gd name="T4" fmla="*/ 1070 w 1302"/>
                  <a:gd name="T5" fmla="*/ 329 h 400"/>
                  <a:gd name="T6" fmla="*/ 232 w 1302"/>
                  <a:gd name="T7" fmla="*/ 329 h 400"/>
                  <a:gd name="T8" fmla="*/ 232 w 1302"/>
                  <a:gd name="T9" fmla="*/ 71 h 400"/>
                </a:gdLst>
                <a:ahLst/>
                <a:cxnLst>
                  <a:cxn ang="0">
                    <a:pos x="T0" y="T1"/>
                  </a:cxn>
                  <a:cxn ang="0">
                    <a:pos x="T2" y="T3"/>
                  </a:cxn>
                  <a:cxn ang="0">
                    <a:pos x="T4" y="T5"/>
                  </a:cxn>
                  <a:cxn ang="0">
                    <a:pos x="T6" y="T7"/>
                  </a:cxn>
                  <a:cxn ang="0">
                    <a:pos x="T8" y="T9"/>
                  </a:cxn>
                </a:cxnLst>
                <a:rect l="0" t="0" r="r" b="b"/>
                <a:pathLst>
                  <a:path w="1302" h="400">
                    <a:moveTo>
                      <a:pt x="232" y="71"/>
                    </a:moveTo>
                    <a:cubicBezTo>
                      <a:pt x="463" y="0"/>
                      <a:pt x="839" y="0"/>
                      <a:pt x="1070" y="71"/>
                    </a:cubicBezTo>
                    <a:cubicBezTo>
                      <a:pt x="1302" y="142"/>
                      <a:pt x="1302" y="258"/>
                      <a:pt x="1070" y="329"/>
                    </a:cubicBezTo>
                    <a:cubicBezTo>
                      <a:pt x="839" y="400"/>
                      <a:pt x="463" y="400"/>
                      <a:pt x="232" y="329"/>
                    </a:cubicBezTo>
                    <a:cubicBezTo>
                      <a:pt x="0" y="258"/>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endParaRPr>
              </a:p>
            </p:txBody>
          </p:sp>
          <p:grpSp>
            <p:nvGrpSpPr>
              <p:cNvPr id="46" name="组合 45"/>
              <p:cNvGrpSpPr/>
              <p:nvPr/>
            </p:nvGrpSpPr>
            <p:grpSpPr>
              <a:xfrm>
                <a:off x="8283724" y="1411190"/>
                <a:ext cx="616941" cy="1018701"/>
                <a:chOff x="8066088" y="2327276"/>
                <a:chExt cx="719137" cy="1187450"/>
              </a:xfrm>
            </p:grpSpPr>
            <p:sp>
              <p:nvSpPr>
                <p:cNvPr id="47"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rgbClr val="D5B9D2"/>
                </a:solid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a:solidFill>
                      <a:schemeClr val="bg2"/>
                    </a:solidFill>
                    <a:latin typeface="+mj-ea"/>
                    <a:ea typeface="+mj-ea"/>
                  </a:endParaRPr>
                </a:p>
              </p:txBody>
            </p:sp>
            <p:sp>
              <p:nvSpPr>
                <p:cNvPr id="48" name="矩形 47"/>
                <p:cNvSpPr/>
                <p:nvPr/>
              </p:nvSpPr>
              <p:spPr>
                <a:xfrm>
                  <a:off x="8225872" y="2431982"/>
                  <a:ext cx="443217" cy="609892"/>
                </a:xfrm>
                <a:prstGeom prst="rect">
                  <a:avLst/>
                </a:prstGeom>
              </p:spPr>
              <p:txBody>
                <a:bodyPr wrap="none">
                  <a:spAutoFit/>
                </a:bodyPr>
                <a:lstStyle/>
                <a:p>
                  <a:r>
                    <a:rPr lang="en-US" altLang="zh-CN" sz="2800" dirty="0">
                      <a:solidFill>
                        <a:schemeClr val="bg2"/>
                      </a:solidFill>
                      <a:latin typeface="Lifeline JL" panose="00000400000000000000" pitchFamily="2" charset="0"/>
                      <a:ea typeface="+mn-ea"/>
                    </a:rPr>
                    <a:t>2</a:t>
                  </a:r>
                  <a:endParaRPr lang="zh-CN" altLang="en-US" sz="2800" dirty="0">
                    <a:solidFill>
                      <a:schemeClr val="bg2"/>
                    </a:solidFill>
                    <a:latin typeface="Lifeline JL" panose="00000400000000000000" pitchFamily="2" charset="0"/>
                    <a:ea typeface="+mn-ea"/>
                  </a:endParaRPr>
                </a:p>
              </p:txBody>
            </p:sp>
          </p:grpSp>
        </p:grpSp>
      </p:grpSp>
      <p:grpSp>
        <p:nvGrpSpPr>
          <p:cNvPr id="9" name="组合 8"/>
          <p:cNvGrpSpPr/>
          <p:nvPr/>
        </p:nvGrpSpPr>
        <p:grpSpPr>
          <a:xfrm>
            <a:off x="4317857" y="1510249"/>
            <a:ext cx="920305" cy="1198969"/>
            <a:chOff x="8620465" y="1517365"/>
            <a:chExt cx="920305" cy="1198969"/>
          </a:xfrm>
        </p:grpSpPr>
        <p:sp>
          <p:nvSpPr>
            <p:cNvPr id="36" name="Freeform 8"/>
            <p:cNvSpPr/>
            <p:nvPr/>
          </p:nvSpPr>
          <p:spPr bwMode="auto">
            <a:xfrm>
              <a:off x="8620465" y="2434902"/>
              <a:ext cx="920305" cy="281432"/>
            </a:xfrm>
            <a:custGeom>
              <a:avLst/>
              <a:gdLst>
                <a:gd name="T0" fmla="*/ 232 w 1301"/>
                <a:gd name="T1" fmla="*/ 71 h 399"/>
                <a:gd name="T2" fmla="*/ 1070 w 1301"/>
                <a:gd name="T3" fmla="*/ 71 h 399"/>
                <a:gd name="T4" fmla="*/ 1070 w 1301"/>
                <a:gd name="T5" fmla="*/ 328 h 399"/>
                <a:gd name="T6" fmla="*/ 232 w 1301"/>
                <a:gd name="T7" fmla="*/ 328 h 399"/>
                <a:gd name="T8" fmla="*/ 232 w 1301"/>
                <a:gd name="T9" fmla="*/ 71 h 399"/>
              </a:gdLst>
              <a:ahLst/>
              <a:cxnLst>
                <a:cxn ang="0">
                  <a:pos x="T0" y="T1"/>
                </a:cxn>
                <a:cxn ang="0">
                  <a:pos x="T2" y="T3"/>
                </a:cxn>
                <a:cxn ang="0">
                  <a:pos x="T4" y="T5"/>
                </a:cxn>
                <a:cxn ang="0">
                  <a:pos x="T6" y="T7"/>
                </a:cxn>
                <a:cxn ang="0">
                  <a:pos x="T8" y="T9"/>
                </a:cxn>
              </a:cxnLst>
              <a:rect l="0" t="0" r="r" b="b"/>
              <a:pathLst>
                <a:path w="1301" h="399">
                  <a:moveTo>
                    <a:pt x="232" y="71"/>
                  </a:moveTo>
                  <a:cubicBezTo>
                    <a:pt x="463" y="0"/>
                    <a:pt x="838" y="0"/>
                    <a:pt x="1070" y="71"/>
                  </a:cubicBezTo>
                  <a:cubicBezTo>
                    <a:pt x="1301" y="142"/>
                    <a:pt x="1301" y="257"/>
                    <a:pt x="1070" y="328"/>
                  </a:cubicBezTo>
                  <a:cubicBezTo>
                    <a:pt x="838" y="399"/>
                    <a:pt x="463" y="399"/>
                    <a:pt x="232" y="328"/>
                  </a:cubicBezTo>
                  <a:cubicBezTo>
                    <a:pt x="0" y="257"/>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endParaRPr>
            </a:p>
          </p:txBody>
        </p:sp>
        <p:grpSp>
          <p:nvGrpSpPr>
            <p:cNvPr id="49" name="组合 48"/>
            <p:cNvGrpSpPr/>
            <p:nvPr/>
          </p:nvGrpSpPr>
          <p:grpSpPr>
            <a:xfrm>
              <a:off x="8813071" y="1517365"/>
              <a:ext cx="616941" cy="1018701"/>
              <a:chOff x="8066088" y="2327276"/>
              <a:chExt cx="719137" cy="1187450"/>
            </a:xfrm>
          </p:grpSpPr>
          <p:sp>
            <p:nvSpPr>
              <p:cNvPr id="50"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rgbClr val="9C5A99"/>
              </a:solid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a:solidFill>
                    <a:schemeClr val="bg2"/>
                  </a:solidFill>
                  <a:latin typeface="+mj-ea"/>
                  <a:ea typeface="+mj-ea"/>
                </a:endParaRPr>
              </a:p>
            </p:txBody>
          </p:sp>
          <p:sp>
            <p:nvSpPr>
              <p:cNvPr id="51" name="矩形 50"/>
              <p:cNvSpPr/>
              <p:nvPr/>
            </p:nvSpPr>
            <p:spPr>
              <a:xfrm>
                <a:off x="8203780" y="2431982"/>
                <a:ext cx="446954" cy="609892"/>
              </a:xfrm>
              <a:prstGeom prst="rect">
                <a:avLst/>
              </a:prstGeom>
            </p:spPr>
            <p:txBody>
              <a:bodyPr wrap="none">
                <a:spAutoFit/>
              </a:bodyPr>
              <a:lstStyle/>
              <a:p>
                <a:r>
                  <a:rPr lang="en-US" altLang="zh-CN" sz="2800" dirty="0">
                    <a:solidFill>
                      <a:schemeClr val="bg2"/>
                    </a:solidFill>
                    <a:latin typeface="Lifeline JL" panose="00000400000000000000" pitchFamily="2" charset="0"/>
                    <a:ea typeface="+mn-ea"/>
                  </a:rPr>
                  <a:t>3</a:t>
                </a:r>
                <a:endParaRPr lang="zh-CN" altLang="en-US" sz="2800" dirty="0">
                  <a:solidFill>
                    <a:schemeClr val="bg2"/>
                  </a:solidFill>
                  <a:latin typeface="Lifeline JL" panose="00000400000000000000" pitchFamily="2" charset="0"/>
                  <a:ea typeface="+mn-ea"/>
                </a:endParaRPr>
              </a:p>
            </p:txBody>
          </p:sp>
        </p:grpSp>
      </p:grpSp>
      <p:grpSp>
        <p:nvGrpSpPr>
          <p:cNvPr id="57" name="组合 56"/>
          <p:cNvGrpSpPr/>
          <p:nvPr/>
        </p:nvGrpSpPr>
        <p:grpSpPr>
          <a:xfrm>
            <a:off x="4329320" y="4623650"/>
            <a:ext cx="920305" cy="1198969"/>
            <a:chOff x="4143872" y="3909836"/>
            <a:chExt cx="920305" cy="1198969"/>
          </a:xfrm>
        </p:grpSpPr>
        <p:sp>
          <p:nvSpPr>
            <p:cNvPr id="37" name="Freeform 9"/>
            <p:cNvSpPr/>
            <p:nvPr/>
          </p:nvSpPr>
          <p:spPr bwMode="auto">
            <a:xfrm>
              <a:off x="4143872" y="4827373"/>
              <a:ext cx="920305" cy="281432"/>
            </a:xfrm>
            <a:custGeom>
              <a:avLst/>
              <a:gdLst>
                <a:gd name="T0" fmla="*/ 232 w 1302"/>
                <a:gd name="T1" fmla="*/ 71 h 399"/>
                <a:gd name="T2" fmla="*/ 1070 w 1302"/>
                <a:gd name="T3" fmla="*/ 71 h 399"/>
                <a:gd name="T4" fmla="*/ 1070 w 1302"/>
                <a:gd name="T5" fmla="*/ 328 h 399"/>
                <a:gd name="T6" fmla="*/ 232 w 1302"/>
                <a:gd name="T7" fmla="*/ 328 h 399"/>
                <a:gd name="T8" fmla="*/ 232 w 1302"/>
                <a:gd name="T9" fmla="*/ 71 h 399"/>
              </a:gdLst>
              <a:ahLst/>
              <a:cxnLst>
                <a:cxn ang="0">
                  <a:pos x="T0" y="T1"/>
                </a:cxn>
                <a:cxn ang="0">
                  <a:pos x="T2" y="T3"/>
                </a:cxn>
                <a:cxn ang="0">
                  <a:pos x="T4" y="T5"/>
                </a:cxn>
                <a:cxn ang="0">
                  <a:pos x="T6" y="T7"/>
                </a:cxn>
                <a:cxn ang="0">
                  <a:pos x="T8" y="T9"/>
                </a:cxn>
              </a:cxnLst>
              <a:rect l="0" t="0" r="r" b="b"/>
              <a:pathLst>
                <a:path w="1302" h="399">
                  <a:moveTo>
                    <a:pt x="232" y="71"/>
                  </a:moveTo>
                  <a:cubicBezTo>
                    <a:pt x="463" y="0"/>
                    <a:pt x="839" y="0"/>
                    <a:pt x="1070" y="71"/>
                  </a:cubicBezTo>
                  <a:cubicBezTo>
                    <a:pt x="1302" y="142"/>
                    <a:pt x="1302" y="257"/>
                    <a:pt x="1070" y="328"/>
                  </a:cubicBezTo>
                  <a:cubicBezTo>
                    <a:pt x="839" y="399"/>
                    <a:pt x="463" y="399"/>
                    <a:pt x="232" y="328"/>
                  </a:cubicBezTo>
                  <a:cubicBezTo>
                    <a:pt x="0" y="257"/>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endParaRPr>
            </a:p>
          </p:txBody>
        </p:sp>
        <p:grpSp>
          <p:nvGrpSpPr>
            <p:cNvPr id="52" name="组合 51"/>
            <p:cNvGrpSpPr/>
            <p:nvPr/>
          </p:nvGrpSpPr>
          <p:grpSpPr>
            <a:xfrm>
              <a:off x="4310059" y="3909836"/>
              <a:ext cx="616941" cy="1018701"/>
              <a:chOff x="8066088" y="2327276"/>
              <a:chExt cx="719137" cy="1187450"/>
            </a:xfrm>
          </p:grpSpPr>
          <p:sp>
            <p:nvSpPr>
              <p:cNvPr id="53"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rgbClr val="6C106B"/>
              </a:solid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a:solidFill>
                    <a:schemeClr val="bg2"/>
                  </a:solidFill>
                  <a:latin typeface="+mj-ea"/>
                  <a:ea typeface="+mj-ea"/>
                </a:endParaRPr>
              </a:p>
            </p:txBody>
          </p:sp>
          <p:sp>
            <p:nvSpPr>
              <p:cNvPr id="54" name="矩形 53"/>
              <p:cNvSpPr/>
              <p:nvPr/>
            </p:nvSpPr>
            <p:spPr>
              <a:xfrm>
                <a:off x="8203398" y="2431982"/>
                <a:ext cx="452561" cy="609892"/>
              </a:xfrm>
              <a:prstGeom prst="rect">
                <a:avLst/>
              </a:prstGeom>
            </p:spPr>
            <p:txBody>
              <a:bodyPr wrap="none">
                <a:spAutoFit/>
              </a:bodyPr>
              <a:lstStyle/>
              <a:p>
                <a:r>
                  <a:rPr lang="en-US" altLang="zh-CN" sz="2800" dirty="0">
                    <a:solidFill>
                      <a:schemeClr val="bg2"/>
                    </a:solidFill>
                    <a:latin typeface="Lifeline JL" panose="00000400000000000000" pitchFamily="2" charset="0"/>
                    <a:ea typeface="+mn-ea"/>
                  </a:rPr>
                  <a:t>4</a:t>
                </a:r>
                <a:endParaRPr lang="zh-CN" altLang="en-US" sz="2800" dirty="0">
                  <a:solidFill>
                    <a:schemeClr val="bg2"/>
                  </a:solidFill>
                  <a:latin typeface="Lifeline JL" panose="00000400000000000000" pitchFamily="2" charset="0"/>
                  <a:ea typeface="+mn-ea"/>
                </a:endParaRPr>
              </a:p>
            </p:txBody>
          </p:sp>
        </p:grpSp>
      </p:grpSp>
      <p:graphicFrame>
        <p:nvGraphicFramePr>
          <p:cNvPr id="2" name="表格 1"/>
          <p:cNvGraphicFramePr>
            <a:graphicFrameLocks noGrp="1"/>
          </p:cNvGraphicFramePr>
          <p:nvPr/>
        </p:nvGraphicFramePr>
        <p:xfrm>
          <a:off x="1162991" y="2618399"/>
          <a:ext cx="2212273" cy="1280160"/>
        </p:xfrm>
        <a:graphic>
          <a:graphicData uri="http://schemas.openxmlformats.org/drawingml/2006/table">
            <a:tbl>
              <a:tblPr firstRow="1" firstCol="1" bandRow="1">
                <a:tableStyleId>{5C22544A-7EE6-4342-B048-85BDC9FD1C3A}</a:tableStyleId>
              </a:tblPr>
              <a:tblGrid>
                <a:gridCol w="2212273"/>
              </a:tblGrid>
              <a:tr h="0">
                <a:tc>
                  <a:txBody>
                    <a:bodyPr/>
                    <a:lstStyle/>
                    <a:p>
                      <a:pPr algn="l">
                        <a:spcAft>
                          <a:spcPts val="0"/>
                        </a:spcAft>
                      </a:pPr>
                      <a:r>
                        <a:rPr lang="en-US" sz="1200" kern="100" dirty="0" err="1">
                          <a:solidFill>
                            <a:srgbClr val="6C106B"/>
                          </a:solidFill>
                          <a:effectLst/>
                        </a:rPr>
                        <a:t>Date,Traffic</a:t>
                      </a:r>
                      <a:endParaRPr lang="zh-CN" sz="1200" kern="100" dirty="0">
                        <a:solidFill>
                          <a:srgbClr val="6C106B"/>
                        </a:solidFill>
                        <a:effectLst/>
                      </a:endParaRPr>
                    </a:p>
                    <a:p>
                      <a:pPr algn="l">
                        <a:spcAft>
                          <a:spcPts val="0"/>
                        </a:spcAft>
                      </a:pPr>
                      <a:r>
                        <a:rPr lang="en-US" sz="1200" kern="100" dirty="0">
                          <a:solidFill>
                            <a:srgbClr val="6C106B"/>
                          </a:solidFill>
                          <a:effectLst/>
                        </a:rPr>
                        <a:t>2017-10-01 00:00,2</a:t>
                      </a:r>
                      <a:endParaRPr lang="zh-CN" sz="1200" kern="100" dirty="0">
                        <a:solidFill>
                          <a:srgbClr val="6C106B"/>
                        </a:solidFill>
                        <a:effectLst/>
                      </a:endParaRPr>
                    </a:p>
                    <a:p>
                      <a:pPr algn="l">
                        <a:spcAft>
                          <a:spcPts val="0"/>
                        </a:spcAft>
                      </a:pPr>
                      <a:r>
                        <a:rPr lang="en-US" sz="1200" kern="100" dirty="0">
                          <a:solidFill>
                            <a:srgbClr val="6C106B"/>
                          </a:solidFill>
                          <a:effectLst/>
                        </a:rPr>
                        <a:t>2017-10-01 01:00,1</a:t>
                      </a:r>
                      <a:endParaRPr lang="zh-CN" sz="1200" kern="100" dirty="0">
                        <a:solidFill>
                          <a:srgbClr val="6C106B"/>
                        </a:solidFill>
                        <a:effectLst/>
                      </a:endParaRPr>
                    </a:p>
                    <a:p>
                      <a:pPr algn="l">
                        <a:spcAft>
                          <a:spcPts val="0"/>
                        </a:spcAft>
                      </a:pPr>
                      <a:r>
                        <a:rPr lang="en-US" sz="1200" kern="100" dirty="0">
                          <a:solidFill>
                            <a:srgbClr val="6C106B"/>
                          </a:solidFill>
                          <a:effectLst/>
                        </a:rPr>
                        <a:t>2017-10-01 02:00,2</a:t>
                      </a:r>
                      <a:endParaRPr lang="zh-CN" sz="1200" kern="100" dirty="0">
                        <a:solidFill>
                          <a:srgbClr val="6C106B"/>
                        </a:solidFill>
                        <a:effectLst/>
                      </a:endParaRPr>
                    </a:p>
                    <a:p>
                      <a:pPr algn="l">
                        <a:spcAft>
                          <a:spcPts val="0"/>
                        </a:spcAft>
                      </a:pPr>
                      <a:r>
                        <a:rPr lang="zh-CN" sz="1200" kern="100" dirty="0">
                          <a:solidFill>
                            <a:srgbClr val="6C106B"/>
                          </a:solidFill>
                          <a:effectLst/>
                        </a:rPr>
                        <a:t>……</a:t>
                      </a:r>
                      <a:endParaRPr lang="zh-CN" sz="1200" kern="100" dirty="0">
                        <a:solidFill>
                          <a:srgbClr val="6C106B"/>
                        </a:solidFill>
                        <a:effectLst/>
                      </a:endParaRPr>
                    </a:p>
                    <a:p>
                      <a:pPr algn="l">
                        <a:spcAft>
                          <a:spcPts val="0"/>
                        </a:spcAft>
                      </a:pPr>
                      <a:r>
                        <a:rPr lang="en-US" sz="1200" kern="100" dirty="0">
                          <a:solidFill>
                            <a:srgbClr val="6C106B"/>
                          </a:solidFill>
                          <a:effectLst/>
                        </a:rPr>
                        <a:t>2019-02-28 22:00,3</a:t>
                      </a:r>
                      <a:endParaRPr lang="zh-CN" sz="1200" kern="100" dirty="0">
                        <a:solidFill>
                          <a:srgbClr val="6C106B"/>
                        </a:solidFill>
                        <a:effectLst/>
                      </a:endParaRPr>
                    </a:p>
                    <a:p>
                      <a:pPr algn="l">
                        <a:spcAft>
                          <a:spcPts val="0"/>
                        </a:spcAft>
                      </a:pPr>
                      <a:r>
                        <a:rPr lang="en-US" sz="1200" kern="100" dirty="0">
                          <a:solidFill>
                            <a:srgbClr val="6C106B"/>
                          </a:solidFill>
                          <a:effectLst/>
                        </a:rPr>
                        <a:t>2019-02-28 23:00,4</a:t>
                      </a:r>
                      <a:endParaRPr lang="zh-CN" sz="1200" kern="100" dirty="0">
                        <a:solidFill>
                          <a:srgbClr val="6C106B"/>
                        </a:solidFill>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4" name="表格 3"/>
          <p:cNvGraphicFramePr>
            <a:graphicFrameLocks noGrp="1"/>
          </p:cNvGraphicFramePr>
          <p:nvPr/>
        </p:nvGraphicFramePr>
        <p:xfrm>
          <a:off x="7747904" y="2681095"/>
          <a:ext cx="3982720" cy="1143000"/>
        </p:xfrm>
        <a:graphic>
          <a:graphicData uri="http://schemas.openxmlformats.org/drawingml/2006/table">
            <a:tbl>
              <a:tblPr firstRow="1" firstCol="1" bandRow="1">
                <a:tableStyleId>{2D5ABB26-0587-4C30-8999-92F81FD0307C}</a:tableStyleId>
              </a:tblPr>
              <a:tblGrid>
                <a:gridCol w="995680"/>
                <a:gridCol w="995680"/>
                <a:gridCol w="995680"/>
                <a:gridCol w="995680"/>
              </a:tblGrid>
              <a:tr h="192786">
                <a:tc>
                  <a:txBody>
                    <a:bodyPr/>
                    <a:lstStyle/>
                    <a:p>
                      <a:pPr algn="ctr">
                        <a:lnSpc>
                          <a:spcPct val="125000"/>
                        </a:lnSpc>
                        <a:spcAft>
                          <a:spcPts val="0"/>
                        </a:spcAft>
                      </a:pPr>
                      <a:r>
                        <a:rPr lang="en-US" sz="1200" b="1" kern="100">
                          <a:solidFill>
                            <a:srgbClr val="6C106B"/>
                          </a:solidFill>
                          <a:effectLst/>
                        </a:rPr>
                        <a:t>Units</a:t>
                      </a:r>
                      <a:endParaRPr lang="zh-CN" sz="1200" b="1" kern="100">
                        <a:solidFill>
                          <a:srgbClr val="6C106B"/>
                        </a:solidFill>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25000"/>
                        </a:lnSpc>
                        <a:spcAft>
                          <a:spcPts val="0"/>
                        </a:spcAft>
                      </a:pPr>
                      <a:r>
                        <a:rPr lang="en-US" sz="1200" b="1" kern="100">
                          <a:solidFill>
                            <a:srgbClr val="6C106B"/>
                          </a:solidFill>
                          <a:effectLst/>
                        </a:rPr>
                        <a:t>Epoch</a:t>
                      </a:r>
                      <a:endParaRPr lang="zh-CN" sz="1200" b="1" kern="100">
                        <a:solidFill>
                          <a:srgbClr val="6C106B"/>
                        </a:solidFill>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25000"/>
                        </a:lnSpc>
                        <a:spcAft>
                          <a:spcPts val="0"/>
                        </a:spcAft>
                      </a:pPr>
                      <a:r>
                        <a:rPr lang="en-US" sz="1200" b="1" kern="100">
                          <a:solidFill>
                            <a:srgbClr val="6C106B"/>
                          </a:solidFill>
                          <a:effectLst/>
                        </a:rPr>
                        <a:t>batch_size</a:t>
                      </a:r>
                      <a:endParaRPr lang="zh-CN" sz="1200" b="1" kern="100">
                        <a:solidFill>
                          <a:srgbClr val="6C106B"/>
                        </a:solidFill>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25000"/>
                        </a:lnSpc>
                        <a:spcAft>
                          <a:spcPts val="0"/>
                        </a:spcAft>
                      </a:pPr>
                      <a:r>
                        <a:rPr lang="en-US" sz="1200" b="1" kern="100">
                          <a:solidFill>
                            <a:srgbClr val="6C106B"/>
                          </a:solidFill>
                          <a:effectLst/>
                        </a:rPr>
                        <a:t>loss</a:t>
                      </a:r>
                      <a:endParaRPr lang="zh-CN" sz="1200" b="1" kern="100">
                        <a:solidFill>
                          <a:srgbClr val="6C106B"/>
                        </a:solidFill>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192786">
                <a:tc>
                  <a:txBody>
                    <a:bodyPr/>
                    <a:lstStyle/>
                    <a:p>
                      <a:pPr algn="ctr">
                        <a:lnSpc>
                          <a:spcPct val="125000"/>
                        </a:lnSpc>
                        <a:spcAft>
                          <a:spcPts val="0"/>
                        </a:spcAft>
                      </a:pPr>
                      <a:r>
                        <a:rPr lang="en-US" sz="1200" b="1" kern="100">
                          <a:solidFill>
                            <a:srgbClr val="6C106B"/>
                          </a:solidFill>
                          <a:effectLst/>
                        </a:rPr>
                        <a:t>55</a:t>
                      </a:r>
                      <a:endParaRPr lang="zh-CN" sz="1200" b="1" kern="100">
                        <a:solidFill>
                          <a:srgbClr val="6C106B"/>
                        </a:solidFill>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25000"/>
                        </a:lnSpc>
                        <a:spcAft>
                          <a:spcPts val="0"/>
                        </a:spcAft>
                      </a:pPr>
                      <a:r>
                        <a:rPr lang="en-US" sz="1200" b="1" kern="100">
                          <a:solidFill>
                            <a:srgbClr val="6C106B"/>
                          </a:solidFill>
                          <a:effectLst/>
                        </a:rPr>
                        <a:t>25</a:t>
                      </a:r>
                      <a:endParaRPr lang="zh-CN" sz="1200" b="1" kern="100">
                        <a:solidFill>
                          <a:srgbClr val="6C106B"/>
                        </a:solidFill>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25000"/>
                        </a:lnSpc>
                        <a:spcAft>
                          <a:spcPts val="0"/>
                        </a:spcAft>
                      </a:pPr>
                      <a:r>
                        <a:rPr lang="en-US" sz="1200" b="1" kern="100">
                          <a:solidFill>
                            <a:srgbClr val="6C106B"/>
                          </a:solidFill>
                          <a:effectLst/>
                        </a:rPr>
                        <a:t>32</a:t>
                      </a:r>
                      <a:endParaRPr lang="zh-CN" sz="1200" b="1" kern="100">
                        <a:solidFill>
                          <a:srgbClr val="6C106B"/>
                        </a:solidFill>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25000"/>
                        </a:lnSpc>
                        <a:spcAft>
                          <a:spcPts val="0"/>
                        </a:spcAft>
                      </a:pPr>
                      <a:r>
                        <a:rPr lang="en-US" sz="1200" b="1" kern="100">
                          <a:solidFill>
                            <a:srgbClr val="6C106B"/>
                          </a:solidFill>
                          <a:effectLst/>
                        </a:rPr>
                        <a:t>0.0014</a:t>
                      </a:r>
                      <a:endParaRPr lang="zh-CN" sz="1200" b="1" kern="100">
                        <a:solidFill>
                          <a:srgbClr val="6C106B"/>
                        </a:solidFill>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192786">
                <a:tc>
                  <a:txBody>
                    <a:bodyPr/>
                    <a:lstStyle/>
                    <a:p>
                      <a:pPr algn="ctr">
                        <a:lnSpc>
                          <a:spcPct val="125000"/>
                        </a:lnSpc>
                        <a:spcAft>
                          <a:spcPts val="0"/>
                        </a:spcAft>
                      </a:pPr>
                      <a:r>
                        <a:rPr lang="en-US" sz="1200" b="1" kern="100">
                          <a:solidFill>
                            <a:srgbClr val="6C106B"/>
                          </a:solidFill>
                          <a:effectLst/>
                        </a:rPr>
                        <a:t>55</a:t>
                      </a:r>
                      <a:endParaRPr lang="zh-CN" sz="1200" b="1" kern="100">
                        <a:solidFill>
                          <a:srgbClr val="6C106B"/>
                        </a:solidFill>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25000"/>
                        </a:lnSpc>
                        <a:spcAft>
                          <a:spcPts val="0"/>
                        </a:spcAft>
                      </a:pPr>
                      <a:r>
                        <a:rPr lang="en-US" sz="1200" b="1" kern="100">
                          <a:solidFill>
                            <a:srgbClr val="6C106B"/>
                          </a:solidFill>
                          <a:effectLst/>
                        </a:rPr>
                        <a:t>25</a:t>
                      </a:r>
                      <a:endParaRPr lang="zh-CN" sz="1200" b="1" kern="100">
                        <a:solidFill>
                          <a:srgbClr val="6C106B"/>
                        </a:solidFill>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25000"/>
                        </a:lnSpc>
                        <a:spcAft>
                          <a:spcPts val="0"/>
                        </a:spcAft>
                      </a:pPr>
                      <a:r>
                        <a:rPr lang="en-US" sz="1200" b="1" kern="100">
                          <a:solidFill>
                            <a:srgbClr val="6C106B"/>
                          </a:solidFill>
                          <a:effectLst/>
                        </a:rPr>
                        <a:t>16</a:t>
                      </a:r>
                      <a:endParaRPr lang="zh-CN" sz="1200" b="1" kern="100">
                        <a:solidFill>
                          <a:srgbClr val="6C106B"/>
                        </a:solidFill>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25000"/>
                        </a:lnSpc>
                        <a:spcAft>
                          <a:spcPts val="0"/>
                        </a:spcAft>
                      </a:pPr>
                      <a:r>
                        <a:rPr lang="en-US" sz="1200" b="1" kern="100">
                          <a:solidFill>
                            <a:srgbClr val="6C106B"/>
                          </a:solidFill>
                          <a:effectLst/>
                        </a:rPr>
                        <a:t>0.0013</a:t>
                      </a:r>
                      <a:endParaRPr lang="zh-CN" sz="1200" b="1" kern="100">
                        <a:solidFill>
                          <a:srgbClr val="6C106B"/>
                        </a:solidFill>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192786">
                <a:tc gridSpan="4">
                  <a:txBody>
                    <a:bodyPr/>
                    <a:lstStyle/>
                    <a:p>
                      <a:pPr algn="ctr">
                        <a:lnSpc>
                          <a:spcPct val="125000"/>
                        </a:lnSpc>
                        <a:spcAft>
                          <a:spcPts val="0"/>
                        </a:spcAft>
                      </a:pPr>
                      <a:r>
                        <a:rPr lang="zh-CN" sz="1200" b="1" kern="100">
                          <a:solidFill>
                            <a:srgbClr val="6C106B"/>
                          </a:solidFill>
                          <a:effectLst/>
                        </a:rPr>
                        <a:t>……</a:t>
                      </a:r>
                      <a:endParaRPr lang="zh-CN" sz="1200" b="1" kern="100">
                        <a:solidFill>
                          <a:srgbClr val="6C106B"/>
                        </a:solidFill>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cPr/>
                </a:tc>
                <a:tc hMerge="1">
                  <a:tcPr/>
                </a:tc>
                <a:tc hMerge="1">
                  <a:tcPr/>
                </a:tc>
              </a:tr>
              <a:tr h="192786">
                <a:tc>
                  <a:txBody>
                    <a:bodyPr/>
                    <a:lstStyle/>
                    <a:p>
                      <a:pPr algn="ctr">
                        <a:lnSpc>
                          <a:spcPct val="125000"/>
                        </a:lnSpc>
                        <a:spcAft>
                          <a:spcPts val="0"/>
                        </a:spcAft>
                      </a:pPr>
                      <a:r>
                        <a:rPr lang="en-US" sz="1200" b="1" kern="100">
                          <a:solidFill>
                            <a:srgbClr val="6C106B"/>
                          </a:solidFill>
                          <a:effectLst/>
                        </a:rPr>
                        <a:t>55</a:t>
                      </a:r>
                      <a:endParaRPr lang="zh-CN" sz="1200" b="1" kern="100">
                        <a:solidFill>
                          <a:srgbClr val="6C106B"/>
                        </a:solidFill>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25000"/>
                        </a:lnSpc>
                        <a:spcAft>
                          <a:spcPts val="0"/>
                        </a:spcAft>
                      </a:pPr>
                      <a:r>
                        <a:rPr lang="en-US" sz="1200" b="1" kern="100">
                          <a:solidFill>
                            <a:srgbClr val="6C106B"/>
                          </a:solidFill>
                          <a:effectLst/>
                        </a:rPr>
                        <a:t>50</a:t>
                      </a:r>
                      <a:endParaRPr lang="zh-CN" sz="1200" b="1" kern="100">
                        <a:solidFill>
                          <a:srgbClr val="6C106B"/>
                        </a:solidFill>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25000"/>
                        </a:lnSpc>
                        <a:spcAft>
                          <a:spcPts val="0"/>
                        </a:spcAft>
                      </a:pPr>
                      <a:r>
                        <a:rPr lang="en-US" sz="1200" b="1" kern="100">
                          <a:solidFill>
                            <a:srgbClr val="6C106B"/>
                          </a:solidFill>
                          <a:effectLst/>
                        </a:rPr>
                        <a:t>32</a:t>
                      </a:r>
                      <a:endParaRPr lang="zh-CN" sz="1200" b="1" kern="100">
                        <a:solidFill>
                          <a:srgbClr val="6C106B"/>
                        </a:solidFill>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25000"/>
                        </a:lnSpc>
                        <a:spcAft>
                          <a:spcPts val="0"/>
                        </a:spcAft>
                      </a:pPr>
                      <a:r>
                        <a:rPr lang="en-US" sz="1200" b="1" kern="100" dirty="0">
                          <a:solidFill>
                            <a:srgbClr val="6C106B"/>
                          </a:solidFill>
                          <a:effectLst/>
                        </a:rPr>
                        <a:t>0.0017</a:t>
                      </a:r>
                      <a:endParaRPr lang="zh-CN" sz="1200" b="1" kern="100" dirty="0">
                        <a:solidFill>
                          <a:srgbClr val="6C106B"/>
                        </a:solidFill>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56" name="图片 55"/>
          <p:cNvPicPr/>
          <p:nvPr/>
        </p:nvPicPr>
        <p:blipFill>
          <a:blip r:embed="rId1" cstate="screen"/>
          <a:stretch>
            <a:fillRect/>
          </a:stretch>
        </p:blipFill>
        <p:spPr>
          <a:xfrm>
            <a:off x="8042906" y="4203648"/>
            <a:ext cx="3811782" cy="252701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16200000">
            <a:off x="-2620737" y="2461075"/>
            <a:ext cx="7126517" cy="2001162"/>
          </a:xfrm>
          <a:prstGeom prst="rect">
            <a:avLst/>
          </a:prstGeom>
          <a:solidFill>
            <a:srgbClr val="6C10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75311" y="2705726"/>
            <a:ext cx="748923" cy="1446550"/>
          </a:xfrm>
          <a:prstGeom prst="rect">
            <a:avLst/>
          </a:prstGeom>
          <a:noFill/>
        </p:spPr>
        <p:txBody>
          <a:bodyPr wrap="none" rtlCol="0">
            <a:spAutoFit/>
          </a:bodyPr>
          <a:lstStyle/>
          <a:p>
            <a:r>
              <a:rPr lang="zh-CN" altLang="en-US" sz="4400" dirty="0">
                <a:solidFill>
                  <a:schemeClr val="bg1">
                    <a:lumMod val="95000"/>
                  </a:schemeClr>
                </a:solidFill>
                <a:latin typeface="微软雅黑" panose="020B0503020204020204" pitchFamily="34" charset="-122"/>
                <a:ea typeface="微软雅黑" panose="020B0503020204020204" pitchFamily="34" charset="-122"/>
              </a:rPr>
              <a:t>目</a:t>
            </a:r>
            <a:endParaRPr lang="en-US" altLang="zh-CN" sz="4400" dirty="0">
              <a:solidFill>
                <a:schemeClr val="bg1">
                  <a:lumMod val="95000"/>
                </a:schemeClr>
              </a:solidFill>
              <a:latin typeface="微软雅黑" panose="020B0503020204020204" pitchFamily="34" charset="-122"/>
              <a:ea typeface="微软雅黑" panose="020B0503020204020204" pitchFamily="34" charset="-122"/>
            </a:endParaRPr>
          </a:p>
          <a:p>
            <a:r>
              <a:rPr lang="zh-CN" altLang="en-US" sz="4400" dirty="0">
                <a:solidFill>
                  <a:schemeClr val="bg1">
                    <a:lumMod val="95000"/>
                  </a:schemeClr>
                </a:solidFill>
                <a:latin typeface="微软雅黑" panose="020B0503020204020204" pitchFamily="34" charset="-122"/>
                <a:ea typeface="微软雅黑" panose="020B0503020204020204" pitchFamily="34" charset="-122"/>
              </a:rPr>
              <a:t>录</a:t>
            </a:r>
            <a:endParaRPr lang="zh-CN" altLang="en-US" sz="4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6" name="矩形 25"/>
          <p:cNvSpPr/>
          <p:nvPr/>
        </p:nvSpPr>
        <p:spPr>
          <a:xfrm>
            <a:off x="3192780" y="1794510"/>
            <a:ext cx="612140" cy="612775"/>
          </a:xfrm>
          <a:prstGeom prst="rect">
            <a:avLst/>
          </a:prstGeom>
          <a:solidFill>
            <a:srgbClr val="6C106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文本框 26"/>
          <p:cNvSpPr txBox="1"/>
          <p:nvPr/>
        </p:nvSpPr>
        <p:spPr>
          <a:xfrm>
            <a:off x="3195320" y="1837690"/>
            <a:ext cx="633095" cy="523240"/>
          </a:xfrm>
          <a:prstGeom prst="rect">
            <a:avLst/>
          </a:prstGeom>
          <a:noFill/>
        </p:spPr>
        <p:txBody>
          <a:bodyPr wrap="square" rtlCol="0">
            <a:spAutoFit/>
          </a:bodyPr>
          <a:lstStyle/>
          <a:p>
            <a:r>
              <a:rPr lang="en-US" altLang="zh-CN" sz="2800" dirty="0">
                <a:solidFill>
                  <a:schemeClr val="bg1">
                    <a:lumMod val="95000"/>
                  </a:schemeClr>
                </a:solidFill>
                <a:latin typeface="微软雅黑" panose="020B0503020204020204" pitchFamily="34" charset="-122"/>
                <a:ea typeface="微软雅黑" panose="020B0503020204020204" pitchFamily="34" charset="-122"/>
              </a:rPr>
              <a:t>01</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a:off x="3768725" y="1794510"/>
            <a:ext cx="2664460" cy="64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文本框 28"/>
          <p:cNvSpPr txBox="1"/>
          <p:nvPr/>
        </p:nvSpPr>
        <p:spPr>
          <a:xfrm>
            <a:off x="4236720" y="1850390"/>
            <a:ext cx="2340610" cy="513080"/>
          </a:xfrm>
          <a:prstGeom prst="rect">
            <a:avLst/>
          </a:prstGeom>
          <a:noFill/>
        </p:spPr>
        <p:txBody>
          <a:bodyPr wrap="square" rtlCol="0">
            <a:spAutoFit/>
          </a:bodyPr>
          <a:lstStyle/>
          <a:p>
            <a:r>
              <a:rPr lang="zh-CN" altLang="en-US" sz="2800" dirty="0" smtClean="0">
                <a:solidFill>
                  <a:schemeClr val="tx1">
                    <a:lumMod val="85000"/>
                    <a:lumOff val="15000"/>
                  </a:schemeClr>
                </a:solidFill>
                <a:latin typeface="微软雅黑" panose="020B0503020204020204" pitchFamily="34" charset="-122"/>
                <a:ea typeface="微软雅黑" panose="020B0503020204020204" pitchFamily="34" charset="-122"/>
              </a:rPr>
              <a:t>项目背景</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3192780" y="3114675"/>
            <a:ext cx="612140" cy="612775"/>
          </a:xfrm>
          <a:prstGeom prst="rect">
            <a:avLst/>
          </a:prstGeom>
          <a:solidFill>
            <a:srgbClr val="6C106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文本框 22"/>
          <p:cNvSpPr txBox="1"/>
          <p:nvPr/>
        </p:nvSpPr>
        <p:spPr>
          <a:xfrm>
            <a:off x="3195320" y="3157855"/>
            <a:ext cx="633095" cy="523240"/>
          </a:xfrm>
          <a:prstGeom prst="rect">
            <a:avLst/>
          </a:prstGeom>
          <a:noFill/>
        </p:spPr>
        <p:txBody>
          <a:bodyPr wrap="square" rtlCol="0">
            <a:spAutoFit/>
          </a:bodyPr>
          <a:lstStyle/>
          <a:p>
            <a:r>
              <a:rPr lang="en-US" altLang="zh-CN" sz="2800" dirty="0">
                <a:solidFill>
                  <a:schemeClr val="bg1">
                    <a:lumMod val="95000"/>
                  </a:schemeClr>
                </a:solidFill>
                <a:latin typeface="微软雅黑" panose="020B0503020204020204" pitchFamily="34" charset="-122"/>
                <a:ea typeface="微软雅黑" panose="020B0503020204020204" pitchFamily="34" charset="-122"/>
              </a:rPr>
              <a:t>02</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a:off x="3768725" y="3114675"/>
            <a:ext cx="2664460" cy="64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文本框 24"/>
          <p:cNvSpPr txBox="1"/>
          <p:nvPr/>
        </p:nvSpPr>
        <p:spPr>
          <a:xfrm>
            <a:off x="4236720" y="3170555"/>
            <a:ext cx="2340610" cy="523240"/>
          </a:xfrm>
          <a:prstGeom prst="rect">
            <a:avLst/>
          </a:prstGeom>
          <a:noFill/>
        </p:spPr>
        <p:txBody>
          <a:bodyPr wrap="square" rtlCol="0">
            <a:spAutoFit/>
          </a:bodyPr>
          <a:lstStyle/>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技术综述</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rot="0">
            <a:off x="3192780" y="4404360"/>
            <a:ext cx="3361055" cy="640080"/>
            <a:chOff x="1343472" y="2420888"/>
            <a:chExt cx="3360964" cy="639812"/>
          </a:xfrm>
        </p:grpSpPr>
        <p:sp>
          <p:nvSpPr>
            <p:cNvPr id="18" name="矩形 17"/>
            <p:cNvSpPr/>
            <p:nvPr/>
          </p:nvSpPr>
          <p:spPr>
            <a:xfrm>
              <a:off x="1343472" y="2420888"/>
              <a:ext cx="612328" cy="612328"/>
            </a:xfrm>
            <a:prstGeom prst="rect">
              <a:avLst/>
            </a:prstGeom>
            <a:solidFill>
              <a:srgbClr val="6C106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文本框 18"/>
            <p:cNvSpPr txBox="1"/>
            <p:nvPr/>
          </p:nvSpPr>
          <p:spPr>
            <a:xfrm>
              <a:off x="1346259" y="2463800"/>
              <a:ext cx="632955" cy="523220"/>
            </a:xfrm>
            <a:prstGeom prst="rect">
              <a:avLst/>
            </a:prstGeom>
            <a:noFill/>
          </p:spPr>
          <p:txBody>
            <a:bodyPr wrap="square" rtlCol="0">
              <a:spAutoFit/>
            </a:bodyPr>
            <a:lstStyle/>
            <a:p>
              <a:r>
                <a:rPr lang="en-US" altLang="zh-CN" sz="2800">
                  <a:solidFill>
                    <a:schemeClr val="bg1">
                      <a:lumMod val="95000"/>
                    </a:schemeClr>
                  </a:solidFill>
                  <a:latin typeface="微软雅黑" panose="020B0503020204020204" pitchFamily="34" charset="-122"/>
                  <a:ea typeface="微软雅黑" panose="020B0503020204020204" pitchFamily="34" charset="-122"/>
                </a:rPr>
                <a:t>03</a:t>
              </a:r>
              <a:endParaRPr lang="zh-CN" altLang="en-US" sz="2800">
                <a:solidFill>
                  <a:schemeClr val="bg1">
                    <a:lumMod val="95000"/>
                  </a:schemeClr>
                </a:solidFill>
                <a:latin typeface="微软雅黑" panose="020B0503020204020204" pitchFamily="34" charset="-122"/>
                <a:ea typeface="微软雅黑" panose="020B0503020204020204" pitchFamily="34" charset="-122"/>
              </a:endParaRPr>
            </a:p>
          </p:txBody>
        </p:sp>
        <p:sp>
          <p:nvSpPr>
            <p:cNvPr id="20" name="矩形 19"/>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文本框 20"/>
            <p:cNvSpPr txBox="1"/>
            <p:nvPr/>
          </p:nvSpPr>
          <p:spPr>
            <a:xfrm>
              <a:off x="1955800" y="2477542"/>
              <a:ext cx="2748636" cy="521970"/>
            </a:xfrm>
            <a:prstGeom prst="rect">
              <a:avLst/>
            </a:prstGeom>
            <a:noFill/>
          </p:spPr>
          <p:txBody>
            <a:bodyPr wrap="square" rtlCol="0">
              <a:spAutoFit/>
            </a:bodyPr>
            <a:lstStyle/>
            <a:p>
              <a:r>
                <a:rPr lang="zh-CN" altLang="en-US" sz="2800" dirty="0" smtClean="0">
                  <a:solidFill>
                    <a:schemeClr val="tx1">
                      <a:lumMod val="85000"/>
                      <a:lumOff val="15000"/>
                    </a:schemeClr>
                  </a:solidFill>
                  <a:latin typeface="微软雅黑" panose="020B0503020204020204" pitchFamily="34" charset="-122"/>
                  <a:ea typeface="微软雅黑" panose="020B0503020204020204" pitchFamily="34" charset="-122"/>
                </a:rPr>
                <a:t>系统分析与设计</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39" name="矩形 38"/>
          <p:cNvSpPr/>
          <p:nvPr/>
        </p:nvSpPr>
        <p:spPr>
          <a:xfrm>
            <a:off x="7560945" y="1783080"/>
            <a:ext cx="612140" cy="612775"/>
          </a:xfrm>
          <a:prstGeom prst="rect">
            <a:avLst/>
          </a:prstGeom>
          <a:solidFill>
            <a:srgbClr val="6C106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40" name="文本框 39"/>
          <p:cNvSpPr txBox="1"/>
          <p:nvPr/>
        </p:nvSpPr>
        <p:spPr>
          <a:xfrm>
            <a:off x="7563485" y="1826260"/>
            <a:ext cx="633095" cy="523240"/>
          </a:xfrm>
          <a:prstGeom prst="rect">
            <a:avLst/>
          </a:prstGeom>
          <a:noFill/>
        </p:spPr>
        <p:txBody>
          <a:bodyPr wrap="square" rtlCol="0">
            <a:spAutoFit/>
          </a:bodyPr>
          <a:p>
            <a:r>
              <a:rPr lang="en-US" altLang="zh-CN" sz="2800" dirty="0">
                <a:solidFill>
                  <a:schemeClr val="bg1">
                    <a:lumMod val="95000"/>
                  </a:schemeClr>
                </a:solidFill>
                <a:latin typeface="微软雅黑" panose="020B0503020204020204" pitchFamily="34" charset="-122"/>
                <a:ea typeface="微软雅黑" panose="020B0503020204020204" pitchFamily="34" charset="-122"/>
              </a:rPr>
              <a:t>01</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1" name="矩形 40"/>
          <p:cNvSpPr/>
          <p:nvPr/>
        </p:nvSpPr>
        <p:spPr>
          <a:xfrm>
            <a:off x="8136890" y="1783080"/>
            <a:ext cx="2664460" cy="64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42" name="文本框 41"/>
          <p:cNvSpPr txBox="1"/>
          <p:nvPr/>
        </p:nvSpPr>
        <p:spPr>
          <a:xfrm>
            <a:off x="8604885" y="1838960"/>
            <a:ext cx="2340610" cy="521970"/>
          </a:xfrm>
          <a:prstGeom prst="rect">
            <a:avLst/>
          </a:prstGeom>
          <a:noFill/>
        </p:spPr>
        <p:txBody>
          <a:bodyPr wrap="square" rtlCol="0">
            <a:spAutoFit/>
          </a:bodyPr>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系统实现</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矩形 42"/>
          <p:cNvSpPr/>
          <p:nvPr/>
        </p:nvSpPr>
        <p:spPr>
          <a:xfrm>
            <a:off x="7565390" y="3114675"/>
            <a:ext cx="612140" cy="612775"/>
          </a:xfrm>
          <a:prstGeom prst="rect">
            <a:avLst/>
          </a:prstGeom>
          <a:solidFill>
            <a:srgbClr val="6C106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44" name="文本框 43"/>
          <p:cNvSpPr txBox="1"/>
          <p:nvPr/>
        </p:nvSpPr>
        <p:spPr>
          <a:xfrm>
            <a:off x="7567930" y="3157855"/>
            <a:ext cx="633095" cy="521970"/>
          </a:xfrm>
          <a:prstGeom prst="rect">
            <a:avLst/>
          </a:prstGeom>
          <a:noFill/>
        </p:spPr>
        <p:txBody>
          <a:bodyPr wrap="square" rtlCol="0">
            <a:spAutoFit/>
          </a:bodyPr>
          <a:p>
            <a:r>
              <a:rPr lang="en-US" altLang="zh-CN" sz="2800" dirty="0">
                <a:solidFill>
                  <a:schemeClr val="bg1">
                    <a:lumMod val="95000"/>
                  </a:schemeClr>
                </a:solidFill>
                <a:latin typeface="微软雅黑" panose="020B0503020204020204" pitchFamily="34" charset="-122"/>
                <a:ea typeface="微软雅黑" panose="020B0503020204020204" pitchFamily="34" charset="-122"/>
              </a:rPr>
              <a:t>05</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5" name="矩形 44"/>
          <p:cNvSpPr/>
          <p:nvPr/>
        </p:nvSpPr>
        <p:spPr>
          <a:xfrm>
            <a:off x="8141335" y="3114675"/>
            <a:ext cx="2664460" cy="64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46" name="文本框 45"/>
          <p:cNvSpPr txBox="1"/>
          <p:nvPr/>
        </p:nvSpPr>
        <p:spPr>
          <a:xfrm>
            <a:off x="8477250" y="3152775"/>
            <a:ext cx="2340610" cy="521970"/>
          </a:xfrm>
          <a:prstGeom prst="rect">
            <a:avLst/>
          </a:prstGeom>
          <a:noFill/>
        </p:spPr>
        <p:txBody>
          <a:bodyPr wrap="square" rtlCol="0">
            <a:spAutoFit/>
          </a:bodyPr>
          <a:p>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测试</a:t>
            </a: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rPr>
              <a:t>与改善</a:t>
            </a:r>
            <a:endPar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47" name="组合 46"/>
          <p:cNvGrpSpPr/>
          <p:nvPr/>
        </p:nvGrpSpPr>
        <p:grpSpPr>
          <a:xfrm rot="0">
            <a:off x="7577455" y="4404360"/>
            <a:ext cx="3361055" cy="640080"/>
            <a:chOff x="1343472" y="2420888"/>
            <a:chExt cx="3360964" cy="639812"/>
          </a:xfrm>
        </p:grpSpPr>
        <p:sp>
          <p:nvSpPr>
            <p:cNvPr id="48" name="矩形 47"/>
            <p:cNvSpPr/>
            <p:nvPr/>
          </p:nvSpPr>
          <p:spPr>
            <a:xfrm>
              <a:off x="1343472" y="2420888"/>
              <a:ext cx="612328" cy="612328"/>
            </a:xfrm>
            <a:prstGeom prst="rect">
              <a:avLst/>
            </a:prstGeom>
            <a:solidFill>
              <a:srgbClr val="6C106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49" name="文本框 48"/>
            <p:cNvSpPr txBox="1"/>
            <p:nvPr/>
          </p:nvSpPr>
          <p:spPr>
            <a:xfrm>
              <a:off x="1346259" y="2463800"/>
              <a:ext cx="632955" cy="521751"/>
            </a:xfrm>
            <a:prstGeom prst="rect">
              <a:avLst/>
            </a:prstGeom>
            <a:noFill/>
          </p:spPr>
          <p:txBody>
            <a:bodyPr wrap="square" rtlCol="0">
              <a:spAutoFit/>
            </a:bodyPr>
            <a:p>
              <a:r>
                <a:rPr lang="en-US" altLang="zh-CN" sz="2800">
                  <a:solidFill>
                    <a:schemeClr val="bg1">
                      <a:lumMod val="95000"/>
                    </a:schemeClr>
                  </a:solidFill>
                  <a:latin typeface="微软雅黑" panose="020B0503020204020204" pitchFamily="34" charset="-122"/>
                  <a:ea typeface="微软雅黑" panose="020B0503020204020204" pitchFamily="34" charset="-122"/>
                </a:rPr>
                <a:t>06</a:t>
              </a:r>
              <a:endParaRPr lang="zh-CN" altLang="en-US" sz="2800">
                <a:solidFill>
                  <a:schemeClr val="bg1">
                    <a:lumMod val="95000"/>
                  </a:schemeClr>
                </a:solidFill>
                <a:latin typeface="微软雅黑" panose="020B0503020204020204" pitchFamily="34" charset="-122"/>
                <a:ea typeface="微软雅黑" panose="020B0503020204020204" pitchFamily="34" charset="-122"/>
              </a:endParaRPr>
            </a:p>
          </p:txBody>
        </p:sp>
        <p:sp>
          <p:nvSpPr>
            <p:cNvPr id="50" name="矩形 49"/>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1" name="文本框 50"/>
            <p:cNvSpPr txBox="1"/>
            <p:nvPr/>
          </p:nvSpPr>
          <p:spPr>
            <a:xfrm>
              <a:off x="1955800" y="2477542"/>
              <a:ext cx="2748636" cy="521751"/>
            </a:xfrm>
            <a:prstGeom prst="rect">
              <a:avLst/>
            </a:prstGeom>
            <a:noFill/>
          </p:spPr>
          <p:txBody>
            <a:bodyPr wrap="square" rtlCol="0">
              <a:spAutoFit/>
            </a:bodyPr>
            <a:p>
              <a:r>
                <a:rPr lang="en-US" altLang="zh-CN" sz="2800"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2800" dirty="0" smtClean="0">
                  <a:solidFill>
                    <a:schemeClr val="tx1">
                      <a:lumMod val="85000"/>
                      <a:lumOff val="15000"/>
                    </a:schemeClr>
                  </a:solidFill>
                  <a:latin typeface="微软雅黑" panose="020B0503020204020204" pitchFamily="34" charset="-122"/>
                  <a:ea typeface="微软雅黑" panose="020B0503020204020204" pitchFamily="34" charset="-122"/>
                </a:rPr>
                <a:t>总结与</a:t>
              </a:r>
              <a:r>
                <a:rPr lang="zh-CN" altLang="en-US" sz="2800" dirty="0" smtClean="0">
                  <a:solidFill>
                    <a:schemeClr val="tx1">
                      <a:lumMod val="85000"/>
                      <a:lumOff val="15000"/>
                    </a:schemeClr>
                  </a:solidFill>
                  <a:latin typeface="微软雅黑" panose="020B0503020204020204" pitchFamily="34" charset="-122"/>
                  <a:ea typeface="微软雅黑" panose="020B0503020204020204" pitchFamily="34" charset="-122"/>
                </a:rPr>
                <a:t>展望</a:t>
              </a:r>
              <a:endParaRPr lang="zh-CN" altLang="en-US" sz="28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02200" y="3060700"/>
            <a:ext cx="3863558" cy="769441"/>
          </a:xfrm>
          <a:prstGeom prst="rect">
            <a:avLst/>
          </a:prstGeom>
          <a:noFill/>
        </p:spPr>
        <p:txBody>
          <a:bodyPr wrap="none" rtlCol="0">
            <a:spAutoFit/>
          </a:bodyPr>
          <a:lstStyle/>
          <a:p>
            <a:r>
              <a:rPr lang="en-US" altLang="zh-CN" sz="4400" b="1" dirty="0" smtClean="0">
                <a:latin typeface="微软雅黑" panose="020B0503020204020204" pitchFamily="34" charset="-122"/>
                <a:ea typeface="微软雅黑" panose="020B0503020204020204" pitchFamily="34" charset="-122"/>
              </a:rPr>
              <a:t>05.</a:t>
            </a:r>
            <a:r>
              <a:rPr lang="zh-CN" altLang="en-US" sz="4400" b="1" dirty="0" smtClean="0">
                <a:latin typeface="微软雅黑" panose="020B0503020204020204" pitchFamily="34" charset="-122"/>
                <a:ea typeface="微软雅黑" panose="020B0503020204020204" pitchFamily="34" charset="-122"/>
              </a:rPr>
              <a:t>总结与展望</a:t>
            </a:r>
            <a:endParaRPr lang="zh-CN" altLang="en-US" sz="44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1119" y="1220058"/>
            <a:ext cx="11413851" cy="4879975"/>
            <a:chOff x="260169" y="1753458"/>
            <a:chExt cx="11413851" cy="4879975"/>
          </a:xfrm>
        </p:grpSpPr>
        <p:sp>
          <p:nvSpPr>
            <p:cNvPr id="3" name="Freeform 7"/>
            <p:cNvSpPr/>
            <p:nvPr/>
          </p:nvSpPr>
          <p:spPr bwMode="auto">
            <a:xfrm flipH="1">
              <a:off x="3030218" y="2191608"/>
              <a:ext cx="1292225" cy="4079875"/>
            </a:xfrm>
            <a:custGeom>
              <a:avLst/>
              <a:gdLst>
                <a:gd name="T0" fmla="*/ 1750 w 1750"/>
                <a:gd name="T1" fmla="*/ 272 h 5527"/>
                <a:gd name="T2" fmla="*/ 314 w 1750"/>
                <a:gd name="T3" fmla="*/ 2778 h 5527"/>
                <a:gd name="T4" fmla="*/ 1699 w 1750"/>
                <a:gd name="T5" fmla="*/ 5254 h 5527"/>
                <a:gd name="T6" fmla="*/ 1542 w 1750"/>
                <a:gd name="T7" fmla="*/ 5527 h 5527"/>
                <a:gd name="T8" fmla="*/ 0 w 1750"/>
                <a:gd name="T9" fmla="*/ 2778 h 5527"/>
                <a:gd name="T10" fmla="*/ 1593 w 1750"/>
                <a:gd name="T11" fmla="*/ 0 h 5527"/>
                <a:gd name="T12" fmla="*/ 1750 w 1750"/>
                <a:gd name="T13" fmla="*/ 272 h 5527"/>
              </a:gdLst>
              <a:ahLst/>
              <a:cxnLst>
                <a:cxn ang="0">
                  <a:pos x="T0" y="T1"/>
                </a:cxn>
                <a:cxn ang="0">
                  <a:pos x="T2" y="T3"/>
                </a:cxn>
                <a:cxn ang="0">
                  <a:pos x="T4" y="T5"/>
                </a:cxn>
                <a:cxn ang="0">
                  <a:pos x="T6" y="T7"/>
                </a:cxn>
                <a:cxn ang="0">
                  <a:pos x="T8" y="T9"/>
                </a:cxn>
                <a:cxn ang="0">
                  <a:pos x="T10" y="T11"/>
                </a:cxn>
                <a:cxn ang="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4" name="Line 11"/>
            <p:cNvSpPr>
              <a:spLocks noChangeShapeType="1"/>
            </p:cNvSpPr>
            <p:nvPr/>
          </p:nvSpPr>
          <p:spPr bwMode="auto">
            <a:xfrm flipH="1">
              <a:off x="1933413" y="2835659"/>
              <a:ext cx="873456" cy="641446"/>
            </a:xfrm>
            <a:prstGeom prst="line">
              <a:avLst/>
            </a:prstGeom>
            <a:noFill/>
            <a:ln w="12700" cap="flat">
              <a:solidFill>
                <a:srgbClr val="2E2C2C"/>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5" name="Line 13"/>
            <p:cNvSpPr>
              <a:spLocks noChangeShapeType="1"/>
            </p:cNvSpPr>
            <p:nvPr/>
          </p:nvSpPr>
          <p:spPr bwMode="auto">
            <a:xfrm flipH="1">
              <a:off x="2284093" y="4204558"/>
              <a:ext cx="1164222" cy="0"/>
            </a:xfrm>
            <a:prstGeom prst="line">
              <a:avLst/>
            </a:prstGeom>
            <a:noFill/>
            <a:ln w="12700" cap="flat">
              <a:solidFill>
                <a:srgbClr val="2E2C2C"/>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grpSp>
          <p:nvGrpSpPr>
            <p:cNvPr id="6" name="组合 5"/>
            <p:cNvGrpSpPr/>
            <p:nvPr/>
          </p:nvGrpSpPr>
          <p:grpSpPr>
            <a:xfrm>
              <a:off x="2703193" y="1753458"/>
              <a:ext cx="1219200" cy="1220788"/>
              <a:chOff x="3757293" y="1575658"/>
              <a:chExt cx="1219200" cy="1220788"/>
            </a:xfrm>
          </p:grpSpPr>
          <p:sp>
            <p:nvSpPr>
              <p:cNvPr id="21" name="Oval 8"/>
              <p:cNvSpPr>
                <a:spLocks noChangeArrowheads="1"/>
              </p:cNvSpPr>
              <p:nvPr/>
            </p:nvSpPr>
            <p:spPr bwMode="auto">
              <a:xfrm flipH="1">
                <a:off x="3757293" y="1575658"/>
                <a:ext cx="1219200" cy="1220788"/>
              </a:xfrm>
              <a:prstGeom prst="ellipse">
                <a:avLst/>
              </a:prstGeom>
              <a:solidFill>
                <a:srgbClr val="D5B9D2"/>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2" name="TextBox 11"/>
              <p:cNvSpPr txBox="1"/>
              <p:nvPr/>
            </p:nvSpPr>
            <p:spPr>
              <a:xfrm flipH="1">
                <a:off x="3930034" y="1770553"/>
                <a:ext cx="873718" cy="830997"/>
              </a:xfrm>
              <a:prstGeom prst="rect">
                <a:avLst/>
              </a:prstGeom>
              <a:noFill/>
            </p:spPr>
            <p:txBody>
              <a:bodyPr wrap="square" rtlCol="0">
                <a:spAutoFit/>
              </a:bodyPr>
              <a:lstStyle/>
              <a:p>
                <a:pPr algn="ctr"/>
                <a:r>
                  <a:rPr lang="zh-CN" altLang="en-US" sz="2400" dirty="0" smtClean="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智能协同</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grpSp>
        <p:grpSp>
          <p:nvGrpSpPr>
            <p:cNvPr id="7" name="组合 6"/>
            <p:cNvGrpSpPr/>
            <p:nvPr/>
          </p:nvGrpSpPr>
          <p:grpSpPr>
            <a:xfrm>
              <a:off x="3577905" y="3612421"/>
              <a:ext cx="1220788" cy="1219200"/>
              <a:chOff x="4632005" y="3434621"/>
              <a:chExt cx="1220788" cy="1219200"/>
            </a:xfrm>
          </p:grpSpPr>
          <p:sp>
            <p:nvSpPr>
              <p:cNvPr id="19" name="Oval 9"/>
              <p:cNvSpPr>
                <a:spLocks noChangeArrowheads="1"/>
              </p:cNvSpPr>
              <p:nvPr/>
            </p:nvSpPr>
            <p:spPr bwMode="auto">
              <a:xfrm flipH="1">
                <a:off x="4632005" y="3434621"/>
                <a:ext cx="1220788" cy="1219200"/>
              </a:xfrm>
              <a:prstGeom prst="ellipse">
                <a:avLst/>
              </a:prstGeom>
              <a:solidFill>
                <a:srgbClr val="75627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0" name="TextBox 12"/>
              <p:cNvSpPr txBox="1"/>
              <p:nvPr/>
            </p:nvSpPr>
            <p:spPr>
              <a:xfrm flipH="1">
                <a:off x="4809755" y="3638246"/>
                <a:ext cx="873718" cy="830997"/>
              </a:xfrm>
              <a:prstGeom prst="rect">
                <a:avLst/>
              </a:prstGeom>
              <a:noFill/>
            </p:spPr>
            <p:txBody>
              <a:bodyPr wrap="square" rtlCol="0">
                <a:spAutoFit/>
              </a:bodyPr>
              <a:lstStyle/>
              <a:p>
                <a:pPr algn="ctr"/>
                <a:r>
                  <a:rPr lang="zh-CN" altLang="en-US" sz="2400" dirty="0" smtClean="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流量预测</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grpSp>
        <p:grpSp>
          <p:nvGrpSpPr>
            <p:cNvPr id="8" name="组合 7"/>
            <p:cNvGrpSpPr/>
            <p:nvPr/>
          </p:nvGrpSpPr>
          <p:grpSpPr>
            <a:xfrm>
              <a:off x="2577780" y="5414233"/>
              <a:ext cx="1220788" cy="1219200"/>
              <a:chOff x="3631880" y="5236433"/>
              <a:chExt cx="1220788" cy="1219200"/>
            </a:xfrm>
          </p:grpSpPr>
          <p:sp>
            <p:nvSpPr>
              <p:cNvPr id="17" name="Oval 10"/>
              <p:cNvSpPr>
                <a:spLocks noChangeArrowheads="1"/>
              </p:cNvSpPr>
              <p:nvPr/>
            </p:nvSpPr>
            <p:spPr bwMode="auto">
              <a:xfrm flipH="1">
                <a:off x="3631880" y="5236433"/>
                <a:ext cx="1220788" cy="1219200"/>
              </a:xfrm>
              <a:prstGeom prst="ellipse">
                <a:avLst/>
              </a:prstGeom>
              <a:solidFill>
                <a:srgbClr val="9C5A99"/>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18" name="TextBox 13"/>
              <p:cNvSpPr txBox="1"/>
              <p:nvPr/>
            </p:nvSpPr>
            <p:spPr>
              <a:xfrm flipH="1">
                <a:off x="3805415" y="5430534"/>
                <a:ext cx="873718" cy="830997"/>
              </a:xfrm>
              <a:prstGeom prst="rect">
                <a:avLst/>
              </a:prstGeom>
              <a:noFill/>
            </p:spPr>
            <p:txBody>
              <a:bodyPr wrap="square" rtlCol="0">
                <a:spAutoFit/>
              </a:bodyPr>
              <a:lstStyle/>
              <a:p>
                <a:pPr algn="ctr"/>
                <a:r>
                  <a:rPr lang="zh-CN" altLang="en-US" sz="2400" dirty="0" smtClean="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路径计算</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grpSp>
        <p:grpSp>
          <p:nvGrpSpPr>
            <p:cNvPr id="9" name="组合 8"/>
            <p:cNvGrpSpPr/>
            <p:nvPr/>
          </p:nvGrpSpPr>
          <p:grpSpPr>
            <a:xfrm>
              <a:off x="260169" y="3315741"/>
              <a:ext cx="1907896" cy="1906222"/>
              <a:chOff x="1314269" y="3137941"/>
              <a:chExt cx="1907896" cy="1906222"/>
            </a:xfrm>
          </p:grpSpPr>
          <p:sp>
            <p:nvSpPr>
              <p:cNvPr id="14" name="Oval 6"/>
              <p:cNvSpPr>
                <a:spLocks noChangeArrowheads="1"/>
              </p:cNvSpPr>
              <p:nvPr/>
            </p:nvSpPr>
            <p:spPr bwMode="auto">
              <a:xfrm flipH="1">
                <a:off x="1314269" y="3137941"/>
                <a:ext cx="1907896" cy="1906222"/>
              </a:xfrm>
              <a:prstGeom prst="ellipse">
                <a:avLst/>
              </a:prstGeom>
              <a:solidFill>
                <a:schemeClr val="bg2">
                  <a:lumMod val="20000"/>
                  <a:lumOff val="80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15" name="Oval 14"/>
              <p:cNvSpPr>
                <a:spLocks noChangeArrowheads="1"/>
              </p:cNvSpPr>
              <p:nvPr/>
            </p:nvSpPr>
            <p:spPr bwMode="auto">
              <a:xfrm flipH="1">
                <a:off x="1455418" y="3277458"/>
                <a:ext cx="1625600" cy="1625600"/>
              </a:xfrm>
              <a:prstGeom prst="ellipse">
                <a:avLst/>
              </a:prstGeom>
              <a:solidFill>
                <a:srgbClr val="6C106B"/>
              </a:solidFill>
              <a:ln w="571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16" name="TextBox 14"/>
              <p:cNvSpPr txBox="1"/>
              <p:nvPr/>
            </p:nvSpPr>
            <p:spPr>
              <a:xfrm flipH="1">
                <a:off x="1603198" y="3395236"/>
                <a:ext cx="1330038" cy="1384995"/>
              </a:xfrm>
              <a:prstGeom prst="rect">
                <a:avLst/>
              </a:prstGeom>
              <a:noFill/>
            </p:spPr>
            <p:txBody>
              <a:bodyPr wrap="square" rtlCol="0">
                <a:spAutoFit/>
              </a:bodyPr>
              <a:lstStyle/>
              <a:p>
                <a:pPr algn="ctr"/>
                <a:r>
                  <a:rPr lang="en-US" altLang="zh-CN" sz="2800" b="1" dirty="0" smtClean="0">
                    <a:solidFill>
                      <a:schemeClr val="bg2"/>
                    </a:solidFill>
                    <a:latin typeface="微软雅黑" panose="020B0503020204020204" pitchFamily="34" charset="-122"/>
                    <a:ea typeface="微软雅黑" panose="020B0503020204020204" pitchFamily="34" charset="-122"/>
                  </a:rPr>
                  <a:t>IP+</a:t>
                </a:r>
                <a:r>
                  <a:rPr lang="zh-CN" altLang="en-US" sz="2800" b="1" dirty="0" smtClean="0">
                    <a:solidFill>
                      <a:schemeClr val="bg2"/>
                    </a:solidFill>
                    <a:latin typeface="微软雅黑" panose="020B0503020204020204" pitchFamily="34" charset="-122"/>
                    <a:ea typeface="微软雅黑" panose="020B0503020204020204" pitchFamily="34" charset="-122"/>
                  </a:rPr>
                  <a:t>光智能协同系统</a:t>
                </a:r>
                <a:endParaRPr lang="en-US" altLang="zh-CN" sz="2800" b="1" dirty="0">
                  <a:solidFill>
                    <a:schemeClr val="bg2"/>
                  </a:solidFill>
                  <a:latin typeface="微软雅黑" panose="020B0503020204020204" pitchFamily="34" charset="-122"/>
                  <a:ea typeface="微软雅黑" panose="020B0503020204020204" pitchFamily="34" charset="-122"/>
                </a:endParaRPr>
              </a:p>
            </p:txBody>
          </p:sp>
        </p:grpSp>
        <p:sp>
          <p:nvSpPr>
            <p:cNvPr id="10" name="TextBox 15"/>
            <p:cNvSpPr txBox="1"/>
            <p:nvPr/>
          </p:nvSpPr>
          <p:spPr>
            <a:xfrm flipH="1">
              <a:off x="4076677" y="1836987"/>
              <a:ext cx="7597343" cy="923330"/>
            </a:xfrm>
            <a:prstGeom prst="rect">
              <a:avLst/>
            </a:prstGeom>
            <a:noFill/>
          </p:spPr>
          <p:txBody>
            <a:bodyPr wrap="square" rtlCol="0">
              <a:spAutoFit/>
            </a:bodyPr>
            <a:lstStyle/>
            <a:p>
              <a:pPr algn="just"/>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智能协同为系统的核心模块，该模块为用户提供查看网络拓扑、流量监控、网络调整事件查询、需求事件管理等功能，并且能够根据用户的系统配置，定时调用流量预测模块与路径计算模块。</a:t>
              </a:r>
              <a:endParaRPr lang="zh-CN" altLang="en-US" dirty="0">
                <a:solidFill>
                  <a:schemeClr val="tx1">
                    <a:lumMod val="75000"/>
                    <a:lumOff val="25000"/>
                  </a:schemeClr>
                </a:solidFill>
                <a:latin typeface="+mj-ea"/>
                <a:ea typeface="+mj-ea"/>
              </a:endParaRPr>
            </a:p>
          </p:txBody>
        </p:sp>
        <p:sp>
          <p:nvSpPr>
            <p:cNvPr id="11" name="TextBox 16"/>
            <p:cNvSpPr txBox="1"/>
            <p:nvPr/>
          </p:nvSpPr>
          <p:spPr>
            <a:xfrm flipH="1">
              <a:off x="4901263" y="3772636"/>
              <a:ext cx="6772757" cy="1338828"/>
            </a:xfrm>
            <a:prstGeom prst="rect">
              <a:avLst/>
            </a:prstGeom>
            <a:noFill/>
          </p:spPr>
          <p:txBody>
            <a:bodyPr wrap="square" rtlCol="0">
              <a:spAutoFit/>
            </a:bodyPr>
            <a:lstStyle/>
            <a:p>
              <a:pPr algn="just">
                <a:lnSpc>
                  <a:spcPct val="150000"/>
                </a:lnSpc>
                <a:spcAft>
                  <a:spcPts val="0"/>
                </a:spcAft>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流量预测模块通过使用先进的流量预测技术，根据从控制器获得的真实流量数据预测出未来的流量数据，为用户提供监控流量趋势的能力。</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TextBox 17"/>
            <p:cNvSpPr txBox="1"/>
            <p:nvPr/>
          </p:nvSpPr>
          <p:spPr>
            <a:xfrm flipH="1">
              <a:off x="3952058" y="5702904"/>
              <a:ext cx="7721962" cy="923330"/>
            </a:xfrm>
            <a:prstGeom prst="rect">
              <a:avLst/>
            </a:prstGeom>
            <a:noFill/>
          </p:spPr>
          <p:txBody>
            <a:bodyPr wrap="square" rtlCol="0">
              <a:spAutoFit/>
            </a:bodyPr>
            <a:lstStyle/>
            <a:p>
              <a:pPr algn="just">
                <a:lnSpc>
                  <a:spcPct val="150000"/>
                </a:lnSpc>
                <a:spcAft>
                  <a:spcPts val="0"/>
                </a:spcAft>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路径计算模块通过使用合适的路径计算技术，根据网络资源调整的请求，计算出最合适的路径，为用户提供网络调整的方案。</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Line 11"/>
            <p:cNvSpPr>
              <a:spLocks noChangeShapeType="1"/>
            </p:cNvSpPr>
            <p:nvPr/>
          </p:nvSpPr>
          <p:spPr bwMode="auto">
            <a:xfrm flipH="1" flipV="1">
              <a:off x="1919766" y="5032949"/>
              <a:ext cx="723331" cy="586853"/>
            </a:xfrm>
            <a:prstGeom prst="line">
              <a:avLst/>
            </a:prstGeom>
            <a:noFill/>
            <a:ln w="12700" cap="flat">
              <a:solidFill>
                <a:srgbClr val="2E2C2C"/>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941156" y="1164721"/>
            <a:ext cx="8897739" cy="1614114"/>
            <a:chOff x="3860318" y="1365618"/>
            <a:chExt cx="6194425" cy="1293813"/>
          </a:xfrm>
        </p:grpSpPr>
        <p:sp>
          <p:nvSpPr>
            <p:cNvPr id="3" name="Rectangle 9"/>
            <p:cNvSpPr>
              <a:spLocks noChangeArrowheads="1"/>
            </p:cNvSpPr>
            <p:nvPr/>
          </p:nvSpPr>
          <p:spPr bwMode="auto">
            <a:xfrm>
              <a:off x="3860318" y="1365618"/>
              <a:ext cx="6194425" cy="1293813"/>
            </a:xfrm>
            <a:prstGeom prst="rect">
              <a:avLst/>
            </a:prstGeom>
            <a:solidFill>
              <a:srgbClr val="D5B9D2"/>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4" name="TextBox 17"/>
            <p:cNvSpPr txBox="1"/>
            <p:nvPr/>
          </p:nvSpPr>
          <p:spPr>
            <a:xfrm>
              <a:off x="4077210" y="1552063"/>
              <a:ext cx="5760640" cy="962138"/>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目前的</a:t>
              </a:r>
              <a:r>
                <a:rPr lang="zh-CN" altLang="en-US" dirty="0">
                  <a:solidFill>
                    <a:schemeClr val="bg1"/>
                  </a:solidFill>
                  <a:latin typeface="微软雅黑" panose="020B0503020204020204" pitchFamily="34" charset="-122"/>
                  <a:ea typeface="微软雅黑" panose="020B0503020204020204" pitchFamily="34" charset="-122"/>
                </a:rPr>
                <a:t>网络模型采用了一次训练，永久使用的模式</a:t>
              </a:r>
              <a:r>
                <a:rPr lang="zh-CN" altLang="en-US" dirty="0" smtClean="0">
                  <a:solidFill>
                    <a:schemeClr val="bg1"/>
                  </a:solidFill>
                  <a:latin typeface="微软雅黑" panose="020B0503020204020204" pitchFamily="34" charset="-122"/>
                  <a:ea typeface="微软雅黑" panose="020B0503020204020204" pitchFamily="34" charset="-122"/>
                </a:rPr>
                <a:t>，这样</a:t>
              </a:r>
              <a:r>
                <a:rPr lang="zh-CN" altLang="en-US" dirty="0">
                  <a:solidFill>
                    <a:schemeClr val="bg1"/>
                  </a:solidFill>
                  <a:latin typeface="微软雅黑" panose="020B0503020204020204" pitchFamily="34" charset="-122"/>
                  <a:ea typeface="微软雅黑" panose="020B0503020204020204" pitchFamily="34" charset="-122"/>
                </a:rPr>
                <a:t>的</a:t>
              </a:r>
              <a:r>
                <a:rPr lang="zh-CN" altLang="en-US" dirty="0" smtClean="0">
                  <a:solidFill>
                    <a:schemeClr val="bg1"/>
                  </a:solidFill>
                  <a:latin typeface="微软雅黑" panose="020B0503020204020204" pitchFamily="34" charset="-122"/>
                  <a:ea typeface="微软雅黑" panose="020B0503020204020204" pitchFamily="34" charset="-122"/>
                </a:rPr>
                <a:t>做法会</a:t>
              </a:r>
              <a:r>
                <a:rPr lang="zh-CN" altLang="en-US" dirty="0">
                  <a:solidFill>
                    <a:schemeClr val="bg1"/>
                  </a:solidFill>
                  <a:latin typeface="微软雅黑" panose="020B0503020204020204" pitchFamily="34" charset="-122"/>
                  <a:ea typeface="微软雅黑" panose="020B0503020204020204" pitchFamily="34" charset="-122"/>
                </a:rPr>
                <a:t>随着时间的推移使得网络模型的准确率越来越低。在后续的工作中，将在流量预测模块中，提供网络模型训练的功能，让系统每隔一段时间用新的数据重新训练矫正网络模型，提高网络模型的准确率。</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2945918" y="3229567"/>
            <a:ext cx="8892977" cy="1511533"/>
            <a:chOff x="3860318" y="3113455"/>
            <a:chExt cx="6194425" cy="1511533"/>
          </a:xfrm>
        </p:grpSpPr>
        <p:sp>
          <p:nvSpPr>
            <p:cNvPr id="6" name="Rectangle 11"/>
            <p:cNvSpPr>
              <a:spLocks noChangeArrowheads="1"/>
            </p:cNvSpPr>
            <p:nvPr/>
          </p:nvSpPr>
          <p:spPr bwMode="auto">
            <a:xfrm>
              <a:off x="3860318" y="3113455"/>
              <a:ext cx="6194425" cy="1292225"/>
            </a:xfrm>
            <a:prstGeom prst="rect">
              <a:avLst/>
            </a:prstGeom>
            <a:solidFill>
              <a:srgbClr val="756271"/>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7" name="TextBox 19"/>
            <p:cNvSpPr txBox="1"/>
            <p:nvPr/>
          </p:nvSpPr>
          <p:spPr>
            <a:xfrm>
              <a:off x="4047196" y="3424659"/>
              <a:ext cx="5760640" cy="1200329"/>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r>
                <a:rPr lang="zh-CN" altLang="en-US" dirty="0">
                  <a:solidFill>
                    <a:schemeClr val="bg1"/>
                  </a:solidFill>
                  <a:latin typeface="微软雅黑" panose="020B0503020204020204" pitchFamily="34" charset="-122"/>
                  <a:ea typeface="微软雅黑" panose="020B0503020204020204" pitchFamily="34" charset="-122"/>
                </a:rPr>
                <a:t>目前采用了最小化最大带宽利用率的算法，该算法并不能保证每一次计算都能有合适的路径结果返回。在后续的工作中，需要继续探索合适路径计算算法，保证为每一种网络调整提供合适的路径结果。</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2945918" y="5067664"/>
            <a:ext cx="8892977" cy="1293813"/>
            <a:chOff x="3860318" y="4864468"/>
            <a:chExt cx="6194425" cy="1293813"/>
          </a:xfrm>
        </p:grpSpPr>
        <p:sp>
          <p:nvSpPr>
            <p:cNvPr id="9" name="Rectangle 14"/>
            <p:cNvSpPr>
              <a:spLocks noChangeArrowheads="1"/>
            </p:cNvSpPr>
            <p:nvPr/>
          </p:nvSpPr>
          <p:spPr bwMode="auto">
            <a:xfrm>
              <a:off x="3860318" y="4864468"/>
              <a:ext cx="6194425" cy="1293813"/>
            </a:xfrm>
            <a:prstGeom prst="rect">
              <a:avLst/>
            </a:prstGeom>
            <a:solidFill>
              <a:srgbClr val="9C5A99"/>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10" name="TextBox 21"/>
            <p:cNvSpPr txBox="1"/>
            <p:nvPr/>
          </p:nvSpPr>
          <p:spPr>
            <a:xfrm>
              <a:off x="4047196" y="5171573"/>
              <a:ext cx="5760640" cy="646331"/>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r>
                <a:rPr lang="zh-CN" altLang="en-US" dirty="0">
                  <a:solidFill>
                    <a:schemeClr val="bg1"/>
                  </a:solidFill>
                  <a:latin typeface="微软雅黑" panose="020B0503020204020204" pitchFamily="34" charset="-122"/>
                  <a:ea typeface="微软雅黑" panose="020B0503020204020204" pitchFamily="34" charset="-122"/>
                </a:rPr>
                <a:t>目前的系统</a:t>
              </a:r>
              <a:r>
                <a:rPr lang="en-US" altLang="zh-CN" dirty="0">
                  <a:solidFill>
                    <a:schemeClr val="bg1"/>
                  </a:solidFill>
                  <a:latin typeface="微软雅黑" panose="020B0503020204020204" pitchFamily="34" charset="-122"/>
                  <a:ea typeface="微软雅黑" panose="020B0503020204020204" pitchFamily="34" charset="-122"/>
                </a:rPr>
                <a:t>UI</a:t>
              </a:r>
              <a:r>
                <a:rPr lang="zh-CN" altLang="en-US" dirty="0">
                  <a:solidFill>
                    <a:schemeClr val="bg1"/>
                  </a:solidFill>
                  <a:latin typeface="微软雅黑" panose="020B0503020204020204" pitchFamily="34" charset="-122"/>
                  <a:ea typeface="微软雅黑" panose="020B0503020204020204" pitchFamily="34" charset="-122"/>
                </a:rPr>
                <a:t>还比较简陋，有些数据的展示可能不够直观，导致用户体验不是很好。在后续的工作中，为了提高用户的体验将持续优化改进系统</a:t>
              </a:r>
              <a:r>
                <a:rPr lang="en-US" altLang="zh-CN" dirty="0">
                  <a:solidFill>
                    <a:schemeClr val="bg1"/>
                  </a:solidFill>
                  <a:latin typeface="微软雅黑" panose="020B0503020204020204" pitchFamily="34" charset="-122"/>
                  <a:ea typeface="微软雅黑" panose="020B0503020204020204" pitchFamily="34" charset="-122"/>
                </a:rPr>
                <a:t>UI</a:t>
              </a:r>
              <a:r>
                <a:rPr lang="zh-CN" altLang="en-US" dirty="0">
                  <a:solidFill>
                    <a:schemeClr val="bg1"/>
                  </a:solidFill>
                  <a:latin typeface="微软雅黑" panose="020B0503020204020204" pitchFamily="34" charset="-122"/>
                  <a:ea typeface="微软雅黑" panose="020B0503020204020204" pitchFamily="34" charset="-122"/>
                </a:rPr>
                <a:t>。</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1" name="Line 7"/>
          <p:cNvSpPr>
            <a:spLocks noChangeShapeType="1"/>
          </p:cNvSpPr>
          <p:nvPr/>
        </p:nvSpPr>
        <p:spPr bwMode="auto">
          <a:xfrm flipV="1">
            <a:off x="1885468" y="1997443"/>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12" name="Line 8"/>
          <p:cNvSpPr>
            <a:spLocks noChangeShapeType="1"/>
          </p:cNvSpPr>
          <p:nvPr/>
        </p:nvSpPr>
        <p:spPr bwMode="auto">
          <a:xfrm flipV="1">
            <a:off x="2396642" y="3727818"/>
            <a:ext cx="549275" cy="0"/>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13" name="Line 13"/>
          <p:cNvSpPr>
            <a:spLocks noChangeShapeType="1"/>
          </p:cNvSpPr>
          <p:nvPr/>
        </p:nvSpPr>
        <p:spPr bwMode="auto">
          <a:xfrm>
            <a:off x="1885468" y="4619993"/>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grpSp>
        <p:nvGrpSpPr>
          <p:cNvPr id="14" name="组合 13"/>
          <p:cNvGrpSpPr/>
          <p:nvPr/>
        </p:nvGrpSpPr>
        <p:grpSpPr>
          <a:xfrm>
            <a:off x="5599325" y="912625"/>
            <a:ext cx="3581400" cy="430887"/>
            <a:chOff x="5166830" y="1159243"/>
            <a:chExt cx="3581400" cy="430887"/>
          </a:xfrm>
        </p:grpSpPr>
        <p:sp>
          <p:nvSpPr>
            <p:cNvPr id="15" name="Rectangle 10"/>
            <p:cNvSpPr>
              <a:spLocks noChangeArrowheads="1"/>
            </p:cNvSpPr>
            <p:nvPr/>
          </p:nvSpPr>
          <p:spPr bwMode="auto">
            <a:xfrm>
              <a:off x="5166830" y="1159243"/>
              <a:ext cx="3581400" cy="422275"/>
            </a:xfrm>
            <a:prstGeom prst="rect">
              <a:avLst/>
            </a:prstGeom>
            <a:solidFill>
              <a:srgbClr val="EBEAE2"/>
            </a:solidFill>
            <a:ln w="19050" cap="flat">
              <a:solidFill>
                <a:srgbClr val="D5B9D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16" name="TextBox 16"/>
            <p:cNvSpPr txBox="1"/>
            <p:nvPr/>
          </p:nvSpPr>
          <p:spPr>
            <a:xfrm>
              <a:off x="5403507" y="1159243"/>
              <a:ext cx="3344722" cy="430887"/>
            </a:xfrm>
            <a:prstGeom prst="rect">
              <a:avLst/>
            </a:prstGeom>
            <a:noFill/>
            <a:ln>
              <a:solidFill>
                <a:srgbClr val="D5B9D2"/>
              </a:solidFill>
            </a:ln>
          </p:spPr>
          <p:txBody>
            <a:bodyPr wrap="square" rtlCol="0">
              <a:spAutoFit/>
            </a:bodyPr>
            <a:lstStyle/>
            <a:p>
              <a:pPr algn="ctr"/>
              <a:r>
                <a:rPr lang="zh-CN" altLang="en-US" sz="2200" b="1" dirty="0" smtClean="0">
                  <a:solidFill>
                    <a:srgbClr val="756271"/>
                  </a:solidFill>
                  <a:latin typeface="+mj-ea"/>
                  <a:ea typeface="+mj-ea"/>
                </a:rPr>
                <a:t>网络模型</a:t>
              </a:r>
              <a:endParaRPr lang="zh-CN" altLang="en-US" sz="2200" b="1" dirty="0">
                <a:solidFill>
                  <a:srgbClr val="756271"/>
                </a:solidFill>
                <a:latin typeface="+mj-ea"/>
                <a:ea typeface="+mj-ea"/>
              </a:endParaRPr>
            </a:p>
          </p:txBody>
        </p:sp>
      </p:grpSp>
      <p:grpSp>
        <p:nvGrpSpPr>
          <p:cNvPr id="17" name="组合 16"/>
          <p:cNvGrpSpPr/>
          <p:nvPr/>
        </p:nvGrpSpPr>
        <p:grpSpPr>
          <a:xfrm>
            <a:off x="5599325" y="3021605"/>
            <a:ext cx="3581400" cy="439669"/>
            <a:chOff x="5166830" y="2905493"/>
            <a:chExt cx="3581400" cy="439669"/>
          </a:xfrm>
        </p:grpSpPr>
        <p:sp>
          <p:nvSpPr>
            <p:cNvPr id="18" name="Rectangle 12"/>
            <p:cNvSpPr>
              <a:spLocks noChangeArrowheads="1"/>
            </p:cNvSpPr>
            <p:nvPr/>
          </p:nvSpPr>
          <p:spPr bwMode="auto">
            <a:xfrm>
              <a:off x="5166830" y="2905493"/>
              <a:ext cx="3581400" cy="423863"/>
            </a:xfrm>
            <a:prstGeom prst="rect">
              <a:avLst/>
            </a:prstGeom>
            <a:solidFill>
              <a:srgbClr val="EBEAE2"/>
            </a:solidFill>
            <a:ln w="19050" cap="flat">
              <a:solidFill>
                <a:srgbClr val="756271"/>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19" name="TextBox 18"/>
            <p:cNvSpPr txBox="1"/>
            <p:nvPr/>
          </p:nvSpPr>
          <p:spPr>
            <a:xfrm>
              <a:off x="5403506" y="2914275"/>
              <a:ext cx="3344723" cy="430887"/>
            </a:xfrm>
            <a:prstGeom prst="rect">
              <a:avLst/>
            </a:prstGeom>
            <a:noFill/>
            <a:ln>
              <a:solidFill>
                <a:srgbClr val="756271"/>
              </a:solidFill>
            </a:ln>
          </p:spPr>
          <p:txBody>
            <a:bodyPr wrap="square" rtlCol="0">
              <a:spAutoFit/>
            </a:bodyPr>
            <a:lstStyle/>
            <a:p>
              <a:pPr algn="ctr"/>
              <a:r>
                <a:rPr lang="zh-CN" altLang="en-US" sz="2200" b="1" dirty="0" smtClean="0">
                  <a:solidFill>
                    <a:srgbClr val="756271"/>
                  </a:solidFill>
                  <a:latin typeface="+mj-ea"/>
                </a:rPr>
                <a:t>路径计算算法</a:t>
              </a:r>
              <a:endParaRPr lang="zh-CN" altLang="en-US" sz="2200" b="1" dirty="0">
                <a:solidFill>
                  <a:srgbClr val="756271"/>
                </a:solidFill>
                <a:latin typeface="+mj-ea"/>
              </a:endParaRPr>
            </a:p>
          </p:txBody>
        </p:sp>
      </p:grpSp>
      <p:grpSp>
        <p:nvGrpSpPr>
          <p:cNvPr id="20" name="组合 19"/>
          <p:cNvGrpSpPr/>
          <p:nvPr/>
        </p:nvGrpSpPr>
        <p:grpSpPr>
          <a:xfrm>
            <a:off x="5599325" y="4861289"/>
            <a:ext cx="3581400" cy="433983"/>
            <a:chOff x="5166830" y="4658093"/>
            <a:chExt cx="3581400" cy="433983"/>
          </a:xfrm>
        </p:grpSpPr>
        <p:sp>
          <p:nvSpPr>
            <p:cNvPr id="21" name="Rectangle 15"/>
            <p:cNvSpPr>
              <a:spLocks noChangeArrowheads="1"/>
            </p:cNvSpPr>
            <p:nvPr/>
          </p:nvSpPr>
          <p:spPr bwMode="auto">
            <a:xfrm>
              <a:off x="5166830" y="4658093"/>
              <a:ext cx="3581400" cy="423863"/>
            </a:xfrm>
            <a:prstGeom prst="rect">
              <a:avLst/>
            </a:prstGeom>
            <a:solidFill>
              <a:srgbClr val="EBEAE2"/>
            </a:solidFill>
            <a:ln w="19050" cap="flat">
              <a:solidFill>
                <a:srgbClr val="9C5A99"/>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22" name="TextBox 20"/>
            <p:cNvSpPr txBox="1"/>
            <p:nvPr/>
          </p:nvSpPr>
          <p:spPr>
            <a:xfrm>
              <a:off x="5403507" y="4661189"/>
              <a:ext cx="3344722" cy="430887"/>
            </a:xfrm>
            <a:prstGeom prst="rect">
              <a:avLst/>
            </a:prstGeom>
            <a:noFill/>
            <a:ln>
              <a:solidFill>
                <a:srgbClr val="9C5A99"/>
              </a:solidFill>
            </a:ln>
          </p:spPr>
          <p:txBody>
            <a:bodyPr wrap="square" rtlCol="0">
              <a:spAutoFit/>
            </a:bodyPr>
            <a:lstStyle/>
            <a:p>
              <a:pPr algn="ctr"/>
              <a:r>
                <a:rPr lang="zh-CN" altLang="en-US" sz="2200" b="1" dirty="0" smtClean="0">
                  <a:solidFill>
                    <a:srgbClr val="756271"/>
                  </a:solidFill>
                  <a:latin typeface="+mj-ea"/>
                </a:rPr>
                <a:t>用户界面</a:t>
              </a:r>
              <a:endParaRPr lang="zh-CN" altLang="en-US" sz="2200" b="1" dirty="0">
                <a:solidFill>
                  <a:srgbClr val="756271"/>
                </a:solidFill>
                <a:latin typeface="+mj-ea"/>
              </a:endParaRPr>
            </a:p>
          </p:txBody>
        </p:sp>
      </p:grpSp>
      <p:grpSp>
        <p:nvGrpSpPr>
          <p:cNvPr id="23" name="组合 22"/>
          <p:cNvGrpSpPr/>
          <p:nvPr/>
        </p:nvGrpSpPr>
        <p:grpSpPr>
          <a:xfrm>
            <a:off x="332893" y="2830881"/>
            <a:ext cx="2065338" cy="1787525"/>
            <a:chOff x="1247293" y="2830881"/>
            <a:chExt cx="2065338" cy="1787525"/>
          </a:xfrm>
        </p:grpSpPr>
        <p:sp>
          <p:nvSpPr>
            <p:cNvPr id="24" name="Freeform 6"/>
            <p:cNvSpPr/>
            <p:nvPr/>
          </p:nvSpPr>
          <p:spPr bwMode="auto">
            <a:xfrm>
              <a:off x="1247293" y="2830881"/>
              <a:ext cx="2065338" cy="1787525"/>
            </a:xfrm>
            <a:custGeom>
              <a:avLst/>
              <a:gdLst>
                <a:gd name="T0" fmla="*/ 2143 w 2858"/>
                <a:gd name="T1" fmla="*/ 0 h 2475"/>
                <a:gd name="T2" fmla="*/ 2501 w 2858"/>
                <a:gd name="T3" fmla="*/ 619 h 2475"/>
                <a:gd name="T4" fmla="*/ 2858 w 2858"/>
                <a:gd name="T5" fmla="*/ 1238 h 2475"/>
                <a:gd name="T6" fmla="*/ 2501 w 2858"/>
                <a:gd name="T7" fmla="*/ 1856 h 2475"/>
                <a:gd name="T8" fmla="*/ 2143 w 2858"/>
                <a:gd name="T9" fmla="*/ 2475 h 2475"/>
                <a:gd name="T10" fmla="*/ 1429 w 2858"/>
                <a:gd name="T11" fmla="*/ 2475 h 2475"/>
                <a:gd name="T12" fmla="*/ 714 w 2858"/>
                <a:gd name="T13" fmla="*/ 2475 h 2475"/>
                <a:gd name="T14" fmla="*/ 357 w 2858"/>
                <a:gd name="T15" fmla="*/ 1856 h 2475"/>
                <a:gd name="T16" fmla="*/ 0 w 2858"/>
                <a:gd name="T17" fmla="*/ 1238 h 2475"/>
                <a:gd name="T18" fmla="*/ 357 w 2858"/>
                <a:gd name="T19" fmla="*/ 619 h 2475"/>
                <a:gd name="T20" fmla="*/ 714 w 2858"/>
                <a:gd name="T21" fmla="*/ 0 h 2475"/>
                <a:gd name="T22" fmla="*/ 1429 w 2858"/>
                <a:gd name="T23" fmla="*/ 0 h 2475"/>
                <a:gd name="T24" fmla="*/ 2143 w 2858"/>
                <a:gd name="T25" fmla="*/ 0 h 2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rgbClr val="6C106B"/>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25" name="TextBox 22"/>
            <p:cNvSpPr txBox="1"/>
            <p:nvPr/>
          </p:nvSpPr>
          <p:spPr>
            <a:xfrm>
              <a:off x="1518369" y="3424658"/>
              <a:ext cx="1499007" cy="646331"/>
            </a:xfrm>
            <a:prstGeom prst="rect">
              <a:avLst/>
            </a:prstGeom>
            <a:noFill/>
          </p:spPr>
          <p:txBody>
            <a:bodyPr wrap="square" rtlCol="0">
              <a:spAutoFit/>
            </a:bodyPr>
            <a:lstStyle/>
            <a:p>
              <a:pPr algn="ctr"/>
              <a:r>
                <a:rPr lang="zh-CN" altLang="en-US" sz="3600" b="1" dirty="0">
                  <a:solidFill>
                    <a:schemeClr val="bg2"/>
                  </a:solidFill>
                  <a:latin typeface="+mj-ea"/>
                  <a:ea typeface="+mj-ea"/>
                </a:rPr>
                <a:t>展望</a:t>
              </a:r>
              <a:endParaRPr lang="en-US" altLang="zh-CN" sz="3600" b="1" dirty="0">
                <a:solidFill>
                  <a:schemeClr val="bg2"/>
                </a:solidFill>
                <a:latin typeface="+mj-ea"/>
                <a:ea typeface="+mj-ea"/>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168035"/>
            <a:ext cx="12192000" cy="2254290"/>
          </a:xfrm>
          <a:prstGeom prst="rect">
            <a:avLst/>
          </a:prstGeom>
          <a:solidFill>
            <a:srgbClr val="6A0160"/>
          </a:solidFill>
          <a:ln>
            <a:solidFill>
              <a:srgbClr val="6A01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lang="zh-CN" altLang="en-US" sz="5400">
                <a:latin typeface="华文中宋" panose="02010600040101010101" charset="-122"/>
                <a:ea typeface="华文中宋" panose="02010600040101010101" charset="-122"/>
                <a:cs typeface="华文中宋" panose="02010600040101010101" charset="-122"/>
              </a:rPr>
              <a:t>         </a:t>
            </a:r>
            <a:r>
              <a:rPr lang="zh-CN" altLang="en-US" sz="5400">
                <a:solidFill>
                  <a:schemeClr val="bg1"/>
                </a:solidFill>
                <a:latin typeface="微软雅黑" panose="020B0503020204020204" pitchFamily="34" charset="-122"/>
                <a:ea typeface="微软雅黑" panose="020B0503020204020204" pitchFamily="34" charset="-122"/>
              </a:rPr>
              <a:t>感谢老师的指导！</a:t>
            </a:r>
            <a:endParaRPr lang="en-US" altLang="zh-CN" sz="5400"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0" y="3568598"/>
            <a:ext cx="12192000" cy="96026"/>
          </a:xfrm>
          <a:prstGeom prst="rect">
            <a:avLst/>
          </a:prstGeom>
          <a:solidFill>
            <a:srgbClr val="6A0160"/>
          </a:solidFill>
          <a:ln>
            <a:solidFill>
              <a:srgbClr val="6A01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028" name="Picture 4" descr="https://ss1.bdstatic.com/70cFuXSh_Q1YnxGkpoWK1HF6hhy/it/u=895424434,4021804793&amp;fm=27&amp;gp=0.jpg"/>
          <p:cNvPicPr>
            <a:picLocks noChangeAspect="1" noChangeArrowheads="1"/>
          </p:cNvPicPr>
          <p:nvPr/>
        </p:nvPicPr>
        <p:blipFill rotWithShape="1">
          <a:blip r:embed="rId1">
            <a:extLst>
              <a:ext uri="{BEBA8EAE-BF5A-486C-A8C5-ECC9F3942E4B}">
                <a14:imgProps xmlns:a14="http://schemas.microsoft.com/office/drawing/2010/main">
                  <a14:imgLayer r:embed="rId2">
                    <a14:imgEffect>
                      <a14:backgroundRemoval t="2871" b="97927" l="1200" r="97600">
                        <a14:foregroundMark x1="25000" y1="57416" x2="44800" y2="80223"/>
                        <a14:foregroundMark x1="44800" y1="80223" x2="65200" y2="62679"/>
                        <a14:foregroundMark x1="65200" y1="62679" x2="69000" y2="43062"/>
                        <a14:foregroundMark x1="69000" y1="43062" x2="65800" y2="25997"/>
                        <a14:foregroundMark x1="65800" y1="25997" x2="46600" y2="17703"/>
                        <a14:foregroundMark x1="46600" y1="17703" x2="45600" y2="17703"/>
                        <a14:foregroundMark x1="42800" y1="20415" x2="32600" y2="35247"/>
                        <a14:foregroundMark x1="32600" y1="35247" x2="41400" y2="57257"/>
                        <a14:foregroundMark x1="41400" y1="57257" x2="59200" y2="48485"/>
                        <a14:foregroundMark x1="59200" y1="48485" x2="68200" y2="34769"/>
                        <a14:foregroundMark x1="68200" y1="36683" x2="1200" y2="24242"/>
                        <a14:foregroundMark x1="1600" y1="46093" x2="23600" y2="76715"/>
                        <a14:foregroundMark x1="23600" y1="76715" x2="42800" y2="88517"/>
                        <a14:foregroundMark x1="42800" y1="88517" x2="62400" y2="80542"/>
                        <a14:foregroundMark x1="62400" y1="80542" x2="87200" y2="28389"/>
                        <a14:foregroundMark x1="87200" y1="28389" x2="68400" y2="20734"/>
                        <a14:foregroundMark x1="68400" y1="20734" x2="24600" y2="18979"/>
                        <a14:foregroundMark x1="24600" y1="18979" x2="3200" y2="51515"/>
                        <a14:foregroundMark x1="40400" y1="62520" x2="77200" y2="53429"/>
                        <a14:foregroundMark x1="77200" y1="53429" x2="50400" y2="35726"/>
                        <a14:foregroundMark x1="50400" y1="35726" x2="69000" y2="24880"/>
                        <a14:foregroundMark x1="69000" y1="24880" x2="39400" y2="37640"/>
                        <a14:foregroundMark x1="39400" y1="37640" x2="33000" y2="28070"/>
                        <a14:foregroundMark x1="42400" y1="64434" x2="31400" y2="47209"/>
                        <a14:foregroundMark x1="31400" y1="47209" x2="43400" y2="32855"/>
                        <a14:foregroundMark x1="43400" y1="32855" x2="64400" y2="29506"/>
                        <a14:foregroundMark x1="64400" y1="29506" x2="50800" y2="43222"/>
                        <a14:foregroundMark x1="50800" y1="43222" x2="24200" y2="41627"/>
                        <a14:foregroundMark x1="24200" y1="41627" x2="34800" y2="19936"/>
                        <a14:foregroundMark x1="34800" y1="19936" x2="38200" y2="18660"/>
                        <a14:foregroundMark x1="43200" y1="47687" x2="37400" y2="29825"/>
                        <a14:foregroundMark x1="37400" y1="29825" x2="58400" y2="38278"/>
                        <a14:foregroundMark x1="58400" y1="38278" x2="37200" y2="45136"/>
                        <a14:foregroundMark x1="37200" y1="45136" x2="43000" y2="28070"/>
                        <a14:foregroundMark x1="43000" y1="28070" x2="44800" y2="27751"/>
                        <a14:foregroundMark x1="23400" y1="15789" x2="78000" y2="11643"/>
                        <a14:foregroundMark x1="78000" y1="11643" x2="85200" y2="11643"/>
                        <a14:foregroundMark x1="48400" y1="2711" x2="70200" y2="8134"/>
                        <a14:foregroundMark x1="70200" y1="8134" x2="91800" y2="6380"/>
                        <a14:foregroundMark x1="91800" y1="6380" x2="94400" y2="4944"/>
                        <a14:foregroundMark x1="94800" y1="8772" x2="90800" y2="44338"/>
                        <a14:foregroundMark x1="90800" y1="44338" x2="70400" y2="78947"/>
                        <a14:foregroundMark x1="70400" y1="78947" x2="60800" y2="84370"/>
                        <a14:foregroundMark x1="86800" y1="66667" x2="73400" y2="80702"/>
                        <a14:foregroundMark x1="73400" y1="80702" x2="56000" y2="90431"/>
                        <a14:foregroundMark x1="56000" y1="90431" x2="40000" y2="91388"/>
                        <a14:foregroundMark x1="49600" y1="97927" x2="86000" y2="78947"/>
                        <a14:foregroundMark x1="3200" y1="4306" x2="25800" y2="8453"/>
                        <a14:foregroundMark x1="25800" y1="8453" x2="46200" y2="4625"/>
                        <a14:foregroundMark x1="46200" y1="4625" x2="50000" y2="3030"/>
                        <a14:foregroundMark x1="51200" y1="3030" x2="73000" y2="10686"/>
                        <a14:foregroundMark x1="73000" y1="10686" x2="93200" y2="6858"/>
                        <a14:foregroundMark x1="97600" y1="3349" x2="77400" y2="8134"/>
                        <a14:foregroundMark x1="77400" y1="8134" x2="70600" y2="6539"/>
                      </a14:backgroundRemoval>
                    </a14:imgEffect>
                  </a14:imgLayer>
                </a14:imgProps>
              </a:ext>
              <a:ext uri="{28A0092B-C50C-407E-A947-70E740481C1C}">
                <a14:useLocalDpi xmlns:a14="http://schemas.microsoft.com/office/drawing/2010/main" val="0"/>
              </a:ext>
            </a:extLst>
          </a:blip>
          <a:srcRect l="760" r="1016"/>
          <a:stretch>
            <a:fillRect/>
          </a:stretch>
        </p:blipFill>
        <p:spPr bwMode="auto">
          <a:xfrm>
            <a:off x="9183414" y="585098"/>
            <a:ext cx="2412124" cy="3079526"/>
          </a:xfrm>
          <a:prstGeom prst="rect">
            <a:avLst/>
          </a:prstGeom>
          <a:noFill/>
          <a:extLst>
            <a:ext uri="{909E8E84-426E-40DD-AFC4-6F175D3DCCD1}">
              <a14:hiddenFill xmlns:a14="http://schemas.microsoft.com/office/drawing/2010/main">
                <a:solidFill>
                  <a:srgbClr val="FFFFFF"/>
                </a:solidFill>
              </a14:hiddenFill>
            </a:ext>
          </a:extLst>
        </p:spPr>
      </p:pic>
      <p:sp>
        <p:nvSpPr>
          <p:cNvPr id="23" name="文本框 22"/>
          <p:cNvSpPr txBox="1"/>
          <p:nvPr/>
        </p:nvSpPr>
        <p:spPr>
          <a:xfrm>
            <a:off x="8179994" y="3839033"/>
            <a:ext cx="4418963" cy="460375"/>
          </a:xfrm>
          <a:prstGeom prst="rect">
            <a:avLst/>
          </a:prstGeom>
          <a:noFill/>
        </p:spPr>
        <p:txBody>
          <a:bodyPr wrap="square" rtlCol="0">
            <a:spAutoFit/>
          </a:bodyPr>
          <a:lstStyle/>
          <a:p>
            <a:r>
              <a:rPr lang="en-US" altLang="zh-CN" sz="2400" dirty="0">
                <a:solidFill>
                  <a:srgbClr val="6A0060"/>
                </a:solidFill>
                <a:latin typeface="微软雅黑" panose="020B0503020204020204" pitchFamily="34" charset="-122"/>
                <a:ea typeface="微软雅黑" panose="020B0503020204020204" pitchFamily="34" charset="-122"/>
              </a:rPr>
              <a:t>2023</a:t>
            </a:r>
            <a:r>
              <a:rPr lang="zh-CN" altLang="en-US" sz="2400">
                <a:solidFill>
                  <a:srgbClr val="6A0060"/>
                </a:solidFill>
                <a:latin typeface="微软雅黑" panose="020B0503020204020204" pitchFamily="34" charset="-122"/>
                <a:ea typeface="微软雅黑" panose="020B0503020204020204" pitchFamily="34" charset="-122"/>
              </a:rPr>
              <a:t>年硕士毕业论文答辩</a:t>
            </a:r>
            <a:endParaRPr lang="zh-CN" altLang="en-US" sz="2400">
              <a:solidFill>
                <a:srgbClr val="6A0060"/>
              </a:solidFill>
              <a:latin typeface="微软雅黑" panose="020B0503020204020204" pitchFamily="34" charset="-122"/>
              <a:ea typeface="微软雅黑" panose="020B0503020204020204" pitchFamily="34" charset="-122"/>
            </a:endParaRPr>
          </a:p>
        </p:txBody>
      </p:sp>
      <p:graphicFrame>
        <p:nvGraphicFramePr>
          <p:cNvPr id="7" name="表格 3"/>
          <p:cNvGraphicFramePr>
            <a:graphicFrameLocks noGrp="1"/>
          </p:cNvGraphicFramePr>
          <p:nvPr>
            <p:custDataLst>
              <p:tags r:id="rId3"/>
            </p:custDataLst>
          </p:nvPr>
        </p:nvGraphicFramePr>
        <p:xfrm>
          <a:off x="495300" y="4069865"/>
          <a:ext cx="4470400" cy="2301748"/>
        </p:xfrm>
        <a:graphic>
          <a:graphicData uri="http://schemas.openxmlformats.org/drawingml/2006/table">
            <a:tbl>
              <a:tblPr firstRow="1" bandRow="1">
                <a:tableStyleId>{2D5ABB26-0587-4C30-8999-92F81FD0307C}</a:tableStyleId>
              </a:tblPr>
              <a:tblGrid>
                <a:gridCol w="2235200"/>
                <a:gridCol w="2235200"/>
              </a:tblGrid>
              <a:tr h="370840">
                <a:tc>
                  <a:txBody>
                    <a:bodyPr/>
                    <a:lstStyle/>
                    <a:p>
                      <a:pPr algn="r">
                        <a:lnSpc>
                          <a:spcPct val="150000"/>
                        </a:lnSpc>
                      </a:pPr>
                      <a:r>
                        <a:rPr lang="zh-CN" altLang="en-US" sz="2400" kern="1200" dirty="0">
                          <a:solidFill>
                            <a:schemeClr val="tx1"/>
                          </a:solidFill>
                          <a:latin typeface="微软雅黑" panose="020B0503020204020204" pitchFamily="34" charset="-122"/>
                          <a:ea typeface="微软雅黑" panose="020B0503020204020204" pitchFamily="34" charset="-122"/>
                          <a:cs typeface="+mn-cs"/>
                        </a:rPr>
                        <a:t>答辩人：</a:t>
                      </a:r>
                      <a:endParaRPr lang="zh-CN" altLang="en-US" sz="2400"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nSpc>
                          <a:spcPct val="150000"/>
                        </a:lnSpc>
                      </a:pPr>
                      <a:r>
                        <a:rPr lang="zh-CN" altLang="en-US" sz="2400" kern="1200">
                          <a:solidFill>
                            <a:schemeClr val="tx1"/>
                          </a:solidFill>
                          <a:latin typeface="微软雅黑" panose="020B0503020204020204" pitchFamily="34" charset="-122"/>
                          <a:ea typeface="微软雅黑" panose="020B0503020204020204" pitchFamily="34" charset="-122"/>
                          <a:cs typeface="+mn-cs"/>
                        </a:rPr>
                        <a:t>陈氢</a:t>
                      </a:r>
                      <a:endParaRPr lang="zh-CN" altLang="en-US" sz="2400" kern="1200">
                        <a:solidFill>
                          <a:schemeClr val="tx1"/>
                        </a:solidFill>
                        <a:latin typeface="微软雅黑" panose="020B0503020204020204" pitchFamily="34" charset="-122"/>
                        <a:ea typeface="微软雅黑" panose="020B0503020204020204" pitchFamily="34" charset="-122"/>
                        <a:cs typeface="+mn-cs"/>
                      </a:endParaRPr>
                    </a:p>
                  </a:txBody>
                  <a:tcPr/>
                </a:tc>
              </a:tr>
              <a:tr h="370840">
                <a:tc>
                  <a:txBody>
                    <a:bodyPr/>
                    <a:lstStyle/>
                    <a:p>
                      <a:pPr algn="r">
                        <a:lnSpc>
                          <a:spcPct val="150000"/>
                        </a:lnSpc>
                      </a:pPr>
                      <a:r>
                        <a:rPr lang="zh-CN" altLang="en-US" sz="2400" kern="1200" dirty="0">
                          <a:solidFill>
                            <a:schemeClr val="tx1"/>
                          </a:solidFill>
                          <a:latin typeface="微软雅黑" panose="020B0503020204020204" pitchFamily="34" charset="-122"/>
                          <a:ea typeface="微软雅黑" panose="020B0503020204020204" pitchFamily="34" charset="-122"/>
                          <a:cs typeface="+mn-cs"/>
                        </a:rPr>
                        <a:t>学号：</a:t>
                      </a:r>
                      <a:endParaRPr lang="zh-CN" altLang="en-US" sz="2400"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nSpc>
                          <a:spcPct val="150000"/>
                        </a:lnSpc>
                      </a:pPr>
                      <a:r>
                        <a:rPr lang="en-US" altLang="zh-CN" sz="2400" kern="1200" dirty="0">
                          <a:solidFill>
                            <a:schemeClr val="tx1"/>
                          </a:solidFill>
                          <a:latin typeface="微软雅黑" panose="020B0503020204020204" pitchFamily="34" charset="-122"/>
                          <a:ea typeface="微软雅黑" panose="020B0503020204020204" pitchFamily="34" charset="-122"/>
                          <a:cs typeface="+mn-cs"/>
                        </a:rPr>
                        <a:t>MF21320019</a:t>
                      </a:r>
                      <a:endParaRPr lang="zh-CN" altLang="en-US" sz="2400" kern="1200" dirty="0">
                        <a:solidFill>
                          <a:schemeClr val="tx1"/>
                        </a:solidFill>
                        <a:latin typeface="微软雅黑" panose="020B0503020204020204" pitchFamily="34" charset="-122"/>
                        <a:ea typeface="微软雅黑" panose="020B0503020204020204" pitchFamily="34" charset="-122"/>
                        <a:cs typeface="+mn-cs"/>
                      </a:endParaRPr>
                    </a:p>
                  </a:txBody>
                  <a:tcPr/>
                </a:tc>
              </a:tr>
              <a:tr h="370840">
                <a:tc>
                  <a:txBody>
                    <a:bodyPr/>
                    <a:lstStyle/>
                    <a:p>
                      <a:pPr algn="r">
                        <a:lnSpc>
                          <a:spcPct val="150000"/>
                        </a:lnSpc>
                      </a:pPr>
                      <a:r>
                        <a:rPr lang="zh-CN" altLang="en-US" sz="2400" kern="1200" dirty="0">
                          <a:solidFill>
                            <a:schemeClr val="tx1"/>
                          </a:solidFill>
                          <a:latin typeface="微软雅黑" panose="020B0503020204020204" pitchFamily="34" charset="-122"/>
                          <a:ea typeface="微软雅黑" panose="020B0503020204020204" pitchFamily="34" charset="-122"/>
                          <a:cs typeface="+mn-cs"/>
                        </a:rPr>
                        <a:t>指导老师：</a:t>
                      </a:r>
                      <a:endParaRPr lang="zh-CN" altLang="en-US" sz="2400"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nSpc>
                          <a:spcPct val="150000"/>
                        </a:lnSpc>
                      </a:pPr>
                      <a:r>
                        <a:rPr lang="zh-CN" altLang="en-US" sz="2400" kern="1200" dirty="0">
                          <a:solidFill>
                            <a:schemeClr val="tx1"/>
                          </a:solidFill>
                          <a:latin typeface="微软雅黑" panose="020B0503020204020204" pitchFamily="34" charset="-122"/>
                          <a:ea typeface="微软雅黑" panose="020B0503020204020204" pitchFamily="34" charset="-122"/>
                          <a:cs typeface="+mn-cs"/>
                        </a:rPr>
                        <a:t>冯桂焕副教授</a:t>
                      </a:r>
                      <a:endParaRPr lang="zh-CN" altLang="en-US" sz="2400" kern="1200" dirty="0">
                        <a:solidFill>
                          <a:schemeClr val="tx1"/>
                        </a:solidFill>
                        <a:latin typeface="微软雅黑" panose="020B0503020204020204" pitchFamily="34" charset="-122"/>
                        <a:ea typeface="微软雅黑" panose="020B0503020204020204" pitchFamily="34" charset="-122"/>
                        <a:cs typeface="+mn-cs"/>
                      </a:endParaRPr>
                    </a:p>
                  </a:txBody>
                  <a:tcPr/>
                </a:tc>
              </a:tr>
              <a:tr h="370840">
                <a:tc>
                  <a:txBody>
                    <a:bodyPr/>
                    <a:lstStyle/>
                    <a:p>
                      <a:pPr algn="r">
                        <a:lnSpc>
                          <a:spcPct val="150000"/>
                        </a:lnSpc>
                      </a:pPr>
                      <a:r>
                        <a:rPr lang="zh-CN" altLang="en-US" sz="2400" kern="1200">
                          <a:solidFill>
                            <a:schemeClr val="tx1"/>
                          </a:solidFill>
                          <a:latin typeface="微软雅黑" panose="020B0503020204020204" pitchFamily="34" charset="-122"/>
                          <a:ea typeface="微软雅黑" panose="020B0503020204020204" pitchFamily="34" charset="-122"/>
                          <a:cs typeface="+mn-cs"/>
                        </a:rPr>
                        <a:t>答辩时间：</a:t>
                      </a:r>
                      <a:endParaRPr lang="zh-CN" altLang="en-US" sz="2400" kern="120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nSpc>
                          <a:spcPct val="150000"/>
                        </a:lnSpc>
                      </a:pPr>
                      <a:r>
                        <a:rPr lang="en-US" altLang="zh-CN" sz="2400" kern="1200" dirty="0">
                          <a:solidFill>
                            <a:schemeClr val="tx1"/>
                          </a:solidFill>
                          <a:latin typeface="微软雅黑" panose="020B0503020204020204" pitchFamily="34" charset="-122"/>
                          <a:ea typeface="微软雅黑" panose="020B0503020204020204" pitchFamily="34" charset="-122"/>
                          <a:cs typeface="+mn-cs"/>
                        </a:rPr>
                        <a:t>2023.04.26</a:t>
                      </a:r>
                      <a:endParaRPr lang="zh-CN" altLang="en-US" sz="2400" kern="1200" dirty="0">
                        <a:solidFill>
                          <a:schemeClr val="tx1"/>
                        </a:solidFill>
                        <a:latin typeface="微软雅黑" panose="020B0503020204020204" pitchFamily="34" charset="-122"/>
                        <a:ea typeface="微软雅黑" panose="020B0503020204020204" pitchFamily="34" charset="-122"/>
                        <a:cs typeface="+mn-cs"/>
                      </a:endParaRPr>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02200" y="3060700"/>
            <a:ext cx="3299301" cy="769441"/>
          </a:xfrm>
          <a:prstGeom prst="rect">
            <a:avLst/>
          </a:prstGeom>
          <a:noFill/>
        </p:spPr>
        <p:txBody>
          <a:bodyPr wrap="none" rtlCol="0">
            <a:spAutoFit/>
          </a:bodyPr>
          <a:lstStyle/>
          <a:p>
            <a:r>
              <a:rPr lang="en-US" altLang="zh-CN" sz="4400" b="1" dirty="0" smtClean="0">
                <a:latin typeface="微软雅黑" panose="020B0503020204020204" pitchFamily="34" charset="-122"/>
                <a:ea typeface="微软雅黑" panose="020B0503020204020204" pitchFamily="34" charset="-122"/>
              </a:rPr>
              <a:t>01.</a:t>
            </a:r>
            <a:r>
              <a:rPr lang="zh-CN" altLang="en-US" sz="4400" b="1" dirty="0" smtClean="0">
                <a:latin typeface="微软雅黑" panose="020B0503020204020204" pitchFamily="34" charset="-122"/>
                <a:ea typeface="微软雅黑" panose="020B0503020204020204" pitchFamily="34" charset="-122"/>
              </a:rPr>
              <a:t>选题背景</a:t>
            </a:r>
            <a:endParaRPr lang="zh-CN" altLang="en-US" sz="44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29099" y="1601927"/>
            <a:ext cx="2707454" cy="2711710"/>
            <a:chOff x="1452403" y="1832669"/>
            <a:chExt cx="2707454" cy="2711710"/>
          </a:xfrm>
        </p:grpSpPr>
        <p:grpSp>
          <p:nvGrpSpPr>
            <p:cNvPr id="5" name="组合 4"/>
            <p:cNvGrpSpPr/>
            <p:nvPr/>
          </p:nvGrpSpPr>
          <p:grpSpPr>
            <a:xfrm>
              <a:off x="1452403" y="1832669"/>
              <a:ext cx="2707454" cy="2711710"/>
              <a:chOff x="1393278" y="1580877"/>
              <a:chExt cx="2707454" cy="2711710"/>
            </a:xfrm>
          </p:grpSpPr>
          <p:sp>
            <p:nvSpPr>
              <p:cNvPr id="8" name="Oval 5"/>
              <p:cNvSpPr>
                <a:spLocks noChangeArrowheads="1"/>
              </p:cNvSpPr>
              <p:nvPr/>
            </p:nvSpPr>
            <p:spPr bwMode="auto">
              <a:xfrm>
                <a:off x="1393278" y="1580877"/>
                <a:ext cx="2707454" cy="2711710"/>
              </a:xfrm>
              <a:prstGeom prst="ellipse">
                <a:avLst/>
              </a:prstGeom>
              <a:solidFill>
                <a:srgbClr val="D5B9D2"/>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9" name="Oval 6"/>
              <p:cNvSpPr>
                <a:spLocks noChangeArrowheads="1"/>
              </p:cNvSpPr>
              <p:nvPr/>
            </p:nvSpPr>
            <p:spPr bwMode="auto">
              <a:xfrm>
                <a:off x="1474163" y="1661762"/>
                <a:ext cx="2545689" cy="2549944"/>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6" name="矩形 5"/>
            <p:cNvSpPr/>
            <p:nvPr/>
          </p:nvSpPr>
          <p:spPr>
            <a:xfrm>
              <a:off x="1826859" y="2576317"/>
              <a:ext cx="2328743" cy="1200329"/>
            </a:xfrm>
            <a:prstGeom prst="rect">
              <a:avLst/>
            </a:prstGeom>
          </p:spPr>
          <p:txBody>
            <a:bodyPr wrap="square">
              <a:spAutoFit/>
            </a:bodyPr>
            <a:lstStyle/>
            <a:p>
              <a:r>
                <a:rPr lang="zh-CN" altLang="en-US" sz="3600" b="1" dirty="0" smtClean="0">
                  <a:solidFill>
                    <a:srgbClr val="FBFBFB"/>
                  </a:solidFill>
                  <a:latin typeface="微软雅黑" panose="020B0503020204020204" pitchFamily="34" charset="-122"/>
                  <a:ea typeface="微软雅黑" panose="020B0503020204020204" pitchFamily="34" charset="-122"/>
                </a:rPr>
                <a:t>网络流量相关问题</a:t>
              </a:r>
              <a:endParaRPr lang="zh-CN" altLang="en-US" sz="3600" b="1" dirty="0">
                <a:solidFill>
                  <a:srgbClr val="FBFBFB"/>
                </a:solidFill>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4833020" y="1601926"/>
            <a:ext cx="2703198" cy="2711712"/>
            <a:chOff x="4664144" y="1832668"/>
            <a:chExt cx="2703198" cy="2711712"/>
          </a:xfrm>
        </p:grpSpPr>
        <p:grpSp>
          <p:nvGrpSpPr>
            <p:cNvPr id="11" name="组合 10"/>
            <p:cNvGrpSpPr/>
            <p:nvPr/>
          </p:nvGrpSpPr>
          <p:grpSpPr>
            <a:xfrm>
              <a:off x="4664144" y="1832668"/>
              <a:ext cx="2703198" cy="2711712"/>
              <a:chOff x="4605019" y="1580876"/>
              <a:chExt cx="2703198" cy="2711712"/>
            </a:xfrm>
          </p:grpSpPr>
          <p:sp>
            <p:nvSpPr>
              <p:cNvPr id="14" name="Oval 7"/>
              <p:cNvSpPr>
                <a:spLocks noChangeArrowheads="1"/>
              </p:cNvSpPr>
              <p:nvPr/>
            </p:nvSpPr>
            <p:spPr bwMode="auto">
              <a:xfrm>
                <a:off x="4605019" y="1580876"/>
                <a:ext cx="2703198" cy="2711712"/>
              </a:xfrm>
              <a:prstGeom prst="ellipse">
                <a:avLst/>
              </a:prstGeom>
              <a:solidFill>
                <a:srgbClr val="756271"/>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15" name="Oval 8"/>
              <p:cNvSpPr>
                <a:spLocks noChangeArrowheads="1"/>
              </p:cNvSpPr>
              <p:nvPr/>
            </p:nvSpPr>
            <p:spPr bwMode="auto">
              <a:xfrm>
                <a:off x="4681644" y="1661761"/>
                <a:ext cx="2545688" cy="2549946"/>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2" name="矩形 11"/>
            <p:cNvSpPr/>
            <p:nvPr/>
          </p:nvSpPr>
          <p:spPr>
            <a:xfrm>
              <a:off x="4740769" y="2576317"/>
              <a:ext cx="2280186" cy="1200329"/>
            </a:xfrm>
            <a:prstGeom prst="rect">
              <a:avLst/>
            </a:prstGeom>
          </p:spPr>
          <p:txBody>
            <a:bodyPr wrap="square">
              <a:spAutoFit/>
            </a:bodyPr>
            <a:lstStyle/>
            <a:p>
              <a:pPr lvl="1"/>
              <a:r>
                <a:rPr lang="en-US" altLang="zh-CN" sz="3600" b="1" dirty="0" smtClean="0">
                  <a:solidFill>
                    <a:srgbClr val="FBFBFB"/>
                  </a:solidFill>
                  <a:latin typeface="微软雅黑" panose="020B0503020204020204" pitchFamily="34" charset="-122"/>
                  <a:ea typeface="微软雅黑" panose="020B0503020204020204" pitchFamily="34" charset="-122"/>
                </a:rPr>
                <a:t>IP+</a:t>
              </a:r>
              <a:r>
                <a:rPr lang="zh-CN" altLang="en-US" sz="3600" b="1" dirty="0" smtClean="0">
                  <a:solidFill>
                    <a:srgbClr val="FBFBFB"/>
                  </a:solidFill>
                  <a:latin typeface="微软雅黑" panose="020B0503020204020204" pitchFamily="34" charset="-122"/>
                  <a:ea typeface="微软雅黑" panose="020B0503020204020204" pitchFamily="34" charset="-122"/>
                </a:rPr>
                <a:t>光</a:t>
              </a:r>
              <a:endParaRPr lang="en-US" altLang="zh-CN" sz="3600" b="1" dirty="0" smtClean="0">
                <a:solidFill>
                  <a:srgbClr val="FBFBFB"/>
                </a:solidFill>
                <a:latin typeface="微软雅黑" panose="020B0503020204020204" pitchFamily="34" charset="-122"/>
                <a:ea typeface="微软雅黑" panose="020B0503020204020204" pitchFamily="34" charset="-122"/>
              </a:endParaRPr>
            </a:p>
            <a:p>
              <a:pPr lvl="1"/>
              <a:r>
                <a:rPr lang="zh-CN" altLang="en-US" sz="3600" b="1" dirty="0" smtClean="0">
                  <a:solidFill>
                    <a:srgbClr val="FBFBFB"/>
                  </a:solidFill>
                  <a:latin typeface="微软雅黑" panose="020B0503020204020204" pitchFamily="34" charset="-122"/>
                  <a:ea typeface="微软雅黑" panose="020B0503020204020204" pitchFamily="34" charset="-122"/>
                </a:rPr>
                <a:t>协同</a:t>
              </a:r>
              <a:endParaRPr lang="en-US" altLang="zh-CN" sz="3600" b="1" dirty="0" smtClean="0">
                <a:solidFill>
                  <a:srgbClr val="FBFBFB"/>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9123885" y="1601926"/>
            <a:ext cx="2703198" cy="2711712"/>
            <a:chOff x="7912386" y="1832668"/>
            <a:chExt cx="2703198" cy="2711712"/>
          </a:xfrm>
        </p:grpSpPr>
        <p:grpSp>
          <p:nvGrpSpPr>
            <p:cNvPr id="17" name="组合 16"/>
            <p:cNvGrpSpPr/>
            <p:nvPr/>
          </p:nvGrpSpPr>
          <p:grpSpPr>
            <a:xfrm>
              <a:off x="7912386" y="1832668"/>
              <a:ext cx="2703198" cy="2711712"/>
              <a:chOff x="7853261" y="1580876"/>
              <a:chExt cx="2703198" cy="2711712"/>
            </a:xfrm>
          </p:grpSpPr>
          <p:sp>
            <p:nvSpPr>
              <p:cNvPr id="20" name="Oval 9"/>
              <p:cNvSpPr>
                <a:spLocks noChangeArrowheads="1"/>
              </p:cNvSpPr>
              <p:nvPr/>
            </p:nvSpPr>
            <p:spPr bwMode="auto">
              <a:xfrm>
                <a:off x="7853261" y="1580876"/>
                <a:ext cx="2703198" cy="2711712"/>
              </a:xfrm>
              <a:prstGeom prst="ellipse">
                <a:avLst/>
              </a:prstGeom>
              <a:solidFill>
                <a:srgbClr val="9C5A99"/>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21" name="Oval 10"/>
              <p:cNvSpPr>
                <a:spLocks noChangeArrowheads="1"/>
              </p:cNvSpPr>
              <p:nvPr/>
            </p:nvSpPr>
            <p:spPr bwMode="auto">
              <a:xfrm>
                <a:off x="7934146" y="1661761"/>
                <a:ext cx="2541432" cy="2549946"/>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8" name="矩形 17"/>
            <p:cNvSpPr/>
            <p:nvPr/>
          </p:nvSpPr>
          <p:spPr>
            <a:xfrm>
              <a:off x="8212915" y="2566221"/>
              <a:ext cx="2102139" cy="1200329"/>
            </a:xfrm>
            <a:prstGeom prst="rect">
              <a:avLst/>
            </a:prstGeom>
          </p:spPr>
          <p:txBody>
            <a:bodyPr wrap="square">
              <a:spAutoFit/>
            </a:bodyPr>
            <a:lstStyle/>
            <a:p>
              <a:r>
                <a:rPr lang="en-US" altLang="zh-CN" sz="3600" b="1" dirty="0" smtClean="0">
                  <a:solidFill>
                    <a:srgbClr val="FBFBFB"/>
                  </a:solidFill>
                  <a:latin typeface="微软雅黑" panose="020B0503020204020204" pitchFamily="34" charset="-122"/>
                  <a:ea typeface="微软雅黑" panose="020B0503020204020204" pitchFamily="34" charset="-122"/>
                </a:rPr>
                <a:t>IP+</a:t>
              </a:r>
              <a:r>
                <a:rPr lang="zh-CN" altLang="en-US" sz="3600" b="1" dirty="0" smtClean="0">
                  <a:solidFill>
                    <a:srgbClr val="FBFBFB"/>
                  </a:solidFill>
                  <a:latin typeface="微软雅黑" panose="020B0503020204020204" pitchFamily="34" charset="-122"/>
                  <a:ea typeface="微软雅黑" panose="020B0503020204020204" pitchFamily="34" charset="-122"/>
                </a:rPr>
                <a:t>光</a:t>
              </a:r>
              <a:endParaRPr lang="en-US" altLang="zh-CN" sz="3600" b="1" dirty="0" smtClean="0">
                <a:solidFill>
                  <a:srgbClr val="FBFBFB"/>
                </a:solidFill>
                <a:latin typeface="微软雅黑" panose="020B0503020204020204" pitchFamily="34" charset="-122"/>
                <a:ea typeface="微软雅黑" panose="020B0503020204020204" pitchFamily="34" charset="-122"/>
              </a:endParaRPr>
            </a:p>
            <a:p>
              <a:r>
                <a:rPr lang="zh-CN" altLang="en-US" sz="3600" b="1" dirty="0" smtClean="0">
                  <a:solidFill>
                    <a:srgbClr val="FBFBFB"/>
                  </a:solidFill>
                  <a:latin typeface="微软雅黑" panose="020B0503020204020204" pitchFamily="34" charset="-122"/>
                  <a:ea typeface="微软雅黑" panose="020B0503020204020204" pitchFamily="34" charset="-122"/>
                </a:rPr>
                <a:t>智能协同</a:t>
              </a:r>
              <a:endParaRPr lang="zh-CN" altLang="en-US" sz="3600" b="1" dirty="0">
                <a:solidFill>
                  <a:srgbClr val="FBFBFB"/>
                </a:solidFill>
                <a:latin typeface="微软雅黑" panose="020B0503020204020204" pitchFamily="34" charset="-122"/>
                <a:ea typeface="微软雅黑" panose="020B0503020204020204" pitchFamily="34" charset="-122"/>
              </a:endParaRPr>
            </a:p>
          </p:txBody>
        </p:sp>
      </p:grpSp>
      <p:sp>
        <p:nvSpPr>
          <p:cNvPr id="30" name="矩形 29"/>
          <p:cNvSpPr/>
          <p:nvPr/>
        </p:nvSpPr>
        <p:spPr>
          <a:xfrm>
            <a:off x="345146" y="4604040"/>
            <a:ext cx="3623272" cy="1477328"/>
          </a:xfrm>
          <a:prstGeom prst="rect">
            <a:avLst/>
          </a:prstGeom>
        </p:spPr>
        <p:txBody>
          <a:bodyPr wrap="square">
            <a:spAutoFit/>
          </a:bodyPr>
          <a:lstStyle/>
          <a:p>
            <a:pPr marL="285750" indent="-285750">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网络中流量周期性变化导致的带宽</a:t>
            </a:r>
            <a:r>
              <a:rPr lang="zh-CN" altLang="en-US" dirty="0" smtClean="0">
                <a:latin typeface="微软雅黑" panose="020B0503020204020204" pitchFamily="34" charset="-122"/>
                <a:ea typeface="微软雅黑" panose="020B0503020204020204" pitchFamily="34" charset="-122"/>
              </a:rPr>
              <a:t>不足</a:t>
            </a:r>
            <a:endParaRPr lang="en-US" altLang="zh-CN"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dirty="0" smtClean="0">
                <a:latin typeface="微软雅黑" panose="020B0503020204020204" pitchFamily="34" charset="-122"/>
                <a:ea typeface="微软雅黑" panose="020B0503020204020204" pitchFamily="34" charset="-122"/>
              </a:rPr>
              <a:t>网络</a:t>
            </a:r>
            <a:r>
              <a:rPr lang="zh-CN" altLang="en-US" dirty="0">
                <a:latin typeface="微软雅黑" panose="020B0503020204020204" pitchFamily="34" charset="-122"/>
                <a:ea typeface="微软雅黑" panose="020B0503020204020204" pitchFamily="34" charset="-122"/>
              </a:rPr>
              <a:t>中特定时间的典型事件（如双十一）导致的带宽</a:t>
            </a:r>
            <a:r>
              <a:rPr lang="zh-CN" altLang="en-US" dirty="0" smtClean="0">
                <a:latin typeface="微软雅黑" panose="020B0503020204020204" pitchFamily="34" charset="-122"/>
                <a:ea typeface="微软雅黑" panose="020B0503020204020204" pitchFamily="34" charset="-122"/>
              </a:rPr>
              <a:t>不足</a:t>
            </a:r>
            <a:endParaRPr lang="en-US" altLang="zh-CN"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dirty="0" smtClean="0">
                <a:latin typeface="微软雅黑" panose="020B0503020204020204" pitchFamily="34" charset="-122"/>
                <a:ea typeface="微软雅黑" panose="020B0503020204020204" pitchFamily="34" charset="-122"/>
              </a:rPr>
              <a:t>网络</a:t>
            </a:r>
            <a:r>
              <a:rPr lang="zh-CN" altLang="en-US" dirty="0">
                <a:latin typeface="微软雅黑" panose="020B0503020204020204" pitchFamily="34" charset="-122"/>
                <a:ea typeface="微软雅黑" panose="020B0503020204020204" pitchFamily="34" charset="-122"/>
              </a:rPr>
              <a:t>中可能存在的资源浪费</a:t>
            </a:r>
            <a:endParaRPr lang="zh-CN" altLang="en-US" dirty="0">
              <a:latin typeface="微软雅黑" panose="020B0503020204020204" pitchFamily="34" charset="-122"/>
              <a:ea typeface="微软雅黑" panose="020B0503020204020204" pitchFamily="34" charset="-122"/>
            </a:endParaRPr>
          </a:p>
        </p:txBody>
      </p:sp>
      <p:sp>
        <p:nvSpPr>
          <p:cNvPr id="31" name="矩形 30"/>
          <p:cNvSpPr/>
          <p:nvPr/>
        </p:nvSpPr>
        <p:spPr>
          <a:xfrm>
            <a:off x="4137294" y="4604040"/>
            <a:ext cx="4090389" cy="2031325"/>
          </a:xfrm>
          <a:prstGeom prst="rect">
            <a:avLst/>
          </a:prstGeom>
        </p:spPr>
        <p:txBody>
          <a:bodyPr wrap="square">
            <a:spAutoFit/>
          </a:bodyPr>
          <a:lstStyle/>
          <a:p>
            <a:pPr marL="285750" indent="-285750">
              <a:buFont typeface="Wingdings" panose="05000000000000000000" pitchFamily="2" charset="2"/>
              <a:buChar char="l"/>
            </a:pPr>
            <a:r>
              <a:rPr lang="zh-CN" altLang="zh-CN" dirty="0">
                <a:latin typeface="微软雅黑" panose="020B0503020204020204" pitchFamily="34" charset="-122"/>
                <a:ea typeface="微软雅黑" panose="020B0503020204020204" pitchFamily="34" charset="-122"/>
              </a:rPr>
              <a:t>骨干网通常包含两层：由路由器组成的</a:t>
            </a:r>
            <a:r>
              <a:rPr lang="en-US" altLang="zh-CN" b="1" dirty="0">
                <a:latin typeface="微软雅黑" panose="020B0503020204020204" pitchFamily="34" charset="-122"/>
                <a:ea typeface="微软雅黑" panose="020B0503020204020204" pitchFamily="34" charset="-122"/>
              </a:rPr>
              <a:t>IP</a:t>
            </a:r>
            <a:r>
              <a:rPr lang="zh-CN" altLang="zh-CN" b="1" dirty="0">
                <a:latin typeface="微软雅黑" panose="020B0503020204020204" pitchFamily="34" charset="-122"/>
                <a:ea typeface="微软雅黑" panose="020B0503020204020204" pitchFamily="34" charset="-122"/>
              </a:rPr>
              <a:t>层</a:t>
            </a:r>
            <a:r>
              <a:rPr lang="zh-CN" altLang="zh-CN" dirty="0">
                <a:latin typeface="微软雅黑" panose="020B0503020204020204" pitchFamily="34" charset="-122"/>
                <a:ea typeface="微软雅黑" panose="020B0503020204020204" pitchFamily="34" charset="-122"/>
              </a:rPr>
              <a:t>和由波分</a:t>
            </a:r>
            <a:r>
              <a:rPr lang="en-US" altLang="zh-CN" dirty="0">
                <a:latin typeface="微软雅黑" panose="020B0503020204020204" pitchFamily="34" charset="-122"/>
                <a:ea typeface="微软雅黑" panose="020B0503020204020204" pitchFamily="34" charset="-122"/>
              </a:rPr>
              <a:t>MS-OTN</a:t>
            </a:r>
            <a:r>
              <a:rPr lang="zh-CN" altLang="zh-CN" dirty="0">
                <a:latin typeface="微软雅黑" panose="020B0503020204020204" pitchFamily="34" charset="-122"/>
                <a:ea typeface="微软雅黑" panose="020B0503020204020204" pitchFamily="34" charset="-122"/>
              </a:rPr>
              <a:t>设备组成的</a:t>
            </a:r>
            <a:r>
              <a:rPr lang="zh-CN" altLang="zh-CN" b="1" dirty="0">
                <a:latin typeface="微软雅黑" panose="020B0503020204020204" pitchFamily="34" charset="-122"/>
                <a:ea typeface="微软雅黑" panose="020B0503020204020204" pitchFamily="34" charset="-122"/>
              </a:rPr>
              <a:t>光</a:t>
            </a:r>
            <a:r>
              <a:rPr lang="zh-CN" altLang="zh-CN" b="1" dirty="0" smtClean="0">
                <a:latin typeface="微软雅黑" panose="020B0503020204020204" pitchFamily="34" charset="-122"/>
                <a:ea typeface="微软雅黑" panose="020B0503020204020204" pitchFamily="34" charset="-122"/>
              </a:rPr>
              <a:t>层</a:t>
            </a:r>
            <a:endParaRPr lang="en-US" altLang="zh-CN" b="1"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然而，</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层与光层都是各自独立发展，即分层规划，独立运</a:t>
            </a:r>
            <a:r>
              <a:rPr lang="zh-CN" altLang="zh-CN" dirty="0" smtClean="0">
                <a:latin typeface="微软雅黑" panose="020B0503020204020204" pitchFamily="34" charset="-122"/>
                <a:ea typeface="微软雅黑" panose="020B0503020204020204" pitchFamily="34" charset="-122"/>
              </a:rPr>
              <a:t>维</a:t>
            </a:r>
            <a:r>
              <a:rPr lang="zh-CN" altLang="en-US" dirty="0" smtClean="0">
                <a:latin typeface="微软雅黑" panose="020B0503020204020204" pitchFamily="34" charset="-122"/>
                <a:ea typeface="微软雅黑" panose="020B0503020204020204" pitchFamily="34" charset="-122"/>
              </a:rPr>
              <a:t>的。</a:t>
            </a:r>
            <a:endParaRPr lang="en-US" altLang="zh-CN"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dirty="0" smtClean="0">
                <a:latin typeface="微软雅黑" panose="020B0503020204020204" pitchFamily="34" charset="-122"/>
                <a:ea typeface="微软雅黑" panose="020B0503020204020204" pitchFamily="34" charset="-122"/>
              </a:rPr>
              <a:t>导致</a:t>
            </a:r>
            <a:r>
              <a:rPr lang="zh-CN" altLang="en-US" b="1" dirty="0">
                <a:latin typeface="微软雅黑" panose="020B0503020204020204" pitchFamily="34" charset="-122"/>
                <a:ea typeface="微软雅黑" panose="020B0503020204020204" pitchFamily="34" charset="-122"/>
              </a:rPr>
              <a:t>重复投资</a:t>
            </a:r>
            <a:r>
              <a:rPr lang="zh-CN" altLang="en-US"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资源利用率低</a:t>
            </a:r>
            <a:r>
              <a:rPr lang="zh-CN" altLang="en-US"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效率不高</a:t>
            </a:r>
            <a:r>
              <a:rPr lang="zh-CN" altLang="en-US" dirty="0">
                <a:latin typeface="微软雅黑" panose="020B0503020204020204" pitchFamily="34" charset="-122"/>
                <a:ea typeface="微软雅黑" panose="020B0503020204020204" pitchFamily="34" charset="-122"/>
              </a:rPr>
              <a:t>等问题</a:t>
            </a:r>
            <a:endParaRPr lang="zh-CN" altLang="en-US" dirty="0">
              <a:latin typeface="微软雅黑" panose="020B0503020204020204" pitchFamily="34" charset="-122"/>
              <a:ea typeface="微软雅黑" panose="020B0503020204020204" pitchFamily="34" charset="-122"/>
            </a:endParaRPr>
          </a:p>
        </p:txBody>
      </p:sp>
      <p:sp>
        <p:nvSpPr>
          <p:cNvPr id="32" name="矩形 31"/>
          <p:cNvSpPr/>
          <p:nvPr/>
        </p:nvSpPr>
        <p:spPr>
          <a:xfrm>
            <a:off x="8759412" y="4604040"/>
            <a:ext cx="3432588" cy="1477328"/>
          </a:xfrm>
          <a:prstGeom prst="rect">
            <a:avLst/>
          </a:prstGeom>
        </p:spPr>
        <p:txBody>
          <a:bodyPr wrap="square">
            <a:spAutoFit/>
          </a:bodyPr>
          <a:lstStyle/>
          <a:p>
            <a:pPr marL="285750" indent="-285750">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方便进行业务下发，减少维护复杂度和成本</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提供实时监控流量的能力</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将流量监控与业务下发整合，实时动态调整网络资源</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02200" y="3060700"/>
            <a:ext cx="3299301" cy="769441"/>
          </a:xfrm>
          <a:prstGeom prst="rect">
            <a:avLst/>
          </a:prstGeom>
          <a:noFill/>
        </p:spPr>
        <p:txBody>
          <a:bodyPr wrap="none" rtlCol="0">
            <a:spAutoFit/>
          </a:bodyPr>
          <a:lstStyle/>
          <a:p>
            <a:r>
              <a:rPr lang="en-US" altLang="zh-CN" sz="4400" b="1" dirty="0" smtClean="0">
                <a:latin typeface="微软雅黑" panose="020B0503020204020204" pitchFamily="34" charset="-122"/>
                <a:ea typeface="微软雅黑" panose="020B0503020204020204" pitchFamily="34" charset="-122"/>
              </a:rPr>
              <a:t>02.</a:t>
            </a:r>
            <a:r>
              <a:rPr lang="zh-CN" altLang="en-US" sz="4400" b="1" dirty="0" smtClean="0">
                <a:latin typeface="微软雅黑" panose="020B0503020204020204" pitchFamily="34" charset="-122"/>
                <a:ea typeface="微软雅黑" panose="020B0503020204020204" pitchFamily="34" charset="-122"/>
              </a:rPr>
              <a:t>技术综述</a:t>
            </a:r>
            <a:endParaRPr lang="zh-CN" altLang="en-US" sz="44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文本框 73"/>
          <p:cNvSpPr txBox="1"/>
          <p:nvPr/>
        </p:nvSpPr>
        <p:spPr>
          <a:xfrm>
            <a:off x="2283086" y="758538"/>
            <a:ext cx="1762021" cy="400110"/>
          </a:xfrm>
          <a:prstGeom prst="rect">
            <a:avLst/>
          </a:prstGeom>
          <a:noFill/>
        </p:spPr>
        <p:txBody>
          <a:bodyPr wrap="none" rtlCol="0">
            <a:spAutoFit/>
          </a:bodyPr>
          <a:lstStyle/>
          <a:p>
            <a:r>
              <a:rPr lang="en-US" altLang="zh-CN" sz="2000" dirty="0" smtClean="0">
                <a:solidFill>
                  <a:srgbClr val="6C106B"/>
                </a:solidFill>
                <a:latin typeface="微软雅黑" panose="020B0503020204020204" pitchFamily="34" charset="-122"/>
                <a:ea typeface="微软雅黑" panose="020B0503020204020204" pitchFamily="34" charset="-122"/>
              </a:rPr>
              <a:t>SDN</a:t>
            </a:r>
            <a:r>
              <a:rPr lang="zh-CN" altLang="en-US" sz="2000" dirty="0" smtClean="0">
                <a:solidFill>
                  <a:srgbClr val="6C106B"/>
                </a:solidFill>
                <a:latin typeface="微软雅黑" panose="020B0503020204020204" pitchFamily="34" charset="-122"/>
                <a:ea typeface="微软雅黑" panose="020B0503020204020204" pitchFamily="34" charset="-122"/>
              </a:rPr>
              <a:t>网络架构</a:t>
            </a:r>
            <a:endParaRPr lang="zh-CN" altLang="en-US" sz="2000" dirty="0">
              <a:solidFill>
                <a:srgbClr val="6C106B"/>
              </a:solidFill>
              <a:latin typeface="微软雅黑" panose="020B0503020204020204" pitchFamily="34" charset="-122"/>
              <a:ea typeface="微软雅黑" panose="020B0503020204020204" pitchFamily="34" charset="-122"/>
            </a:endParaRPr>
          </a:p>
        </p:txBody>
      </p:sp>
      <p:sp>
        <p:nvSpPr>
          <p:cNvPr id="58" name="矩形 57"/>
          <p:cNvSpPr/>
          <p:nvPr/>
        </p:nvSpPr>
        <p:spPr>
          <a:xfrm>
            <a:off x="866102" y="1405799"/>
            <a:ext cx="10987231" cy="1224219"/>
          </a:xfrm>
          <a:prstGeom prst="rect">
            <a:avLst/>
          </a:prstGeom>
          <a:noFill/>
          <a:ln w="38100">
            <a:solidFill>
              <a:srgbClr val="6C10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微软雅黑" panose="020B0503020204020204" pitchFamily="34" charset="-122"/>
                <a:ea typeface="微软雅黑" panose="020B0503020204020204" pitchFamily="34" charset="-122"/>
              </a:rPr>
              <a:t>软件定义网络（</a:t>
            </a:r>
            <a:r>
              <a:rPr lang="en-US" altLang="zh-CN" dirty="0">
                <a:solidFill>
                  <a:schemeClr val="tx1"/>
                </a:solidFill>
                <a:latin typeface="微软雅黑" panose="020B0503020204020204" pitchFamily="34" charset="-122"/>
                <a:ea typeface="微软雅黑" panose="020B0503020204020204" pitchFamily="34" charset="-122"/>
              </a:rPr>
              <a:t>Software Defined Network</a:t>
            </a:r>
            <a:r>
              <a:rPr lang="zh-CN" altLang="en-US" dirty="0">
                <a:solidFill>
                  <a:schemeClr val="tx1"/>
                </a:solidFill>
                <a:latin typeface="微软雅黑" panose="020B0503020204020204" pitchFamily="34" charset="-122"/>
                <a:ea typeface="微软雅黑" panose="020B0503020204020204" pitchFamily="34" charset="-122"/>
              </a:rPr>
              <a:t>， </a:t>
            </a:r>
            <a:r>
              <a:rPr lang="en-US" altLang="zh-CN" dirty="0">
                <a:solidFill>
                  <a:schemeClr val="tx1"/>
                </a:solidFill>
                <a:latin typeface="微软雅黑" panose="020B0503020204020204" pitchFamily="34" charset="-122"/>
                <a:ea typeface="微软雅黑" panose="020B0503020204020204" pitchFamily="34" charset="-122"/>
              </a:rPr>
              <a:t>SDN</a:t>
            </a:r>
            <a:r>
              <a:rPr lang="zh-CN" altLang="en-US" dirty="0">
                <a:solidFill>
                  <a:schemeClr val="tx1"/>
                </a:solidFill>
                <a:latin typeface="微软雅黑" panose="020B0503020204020204" pitchFamily="34" charset="-122"/>
                <a:ea typeface="微软雅黑" panose="020B0503020204020204" pitchFamily="34" charset="-122"/>
              </a:rPr>
              <a:t>）是一种新的网络体系结构。它的基本思想是，将网络的控制与数据转发两个部分分离，来简化分布式网络，实现管理集中、检测实时、维护及时等功能的网络架构。</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59" name="矩形 58"/>
          <p:cNvSpPr/>
          <p:nvPr/>
        </p:nvSpPr>
        <p:spPr>
          <a:xfrm>
            <a:off x="859803" y="1158648"/>
            <a:ext cx="1690830" cy="360040"/>
          </a:xfrm>
          <a:prstGeom prst="rect">
            <a:avLst/>
          </a:prstGeom>
          <a:solidFill>
            <a:srgbClr val="D5B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SDN</a:t>
            </a:r>
            <a:r>
              <a:rPr lang="zh-CN" altLang="en-US" sz="2400" dirty="0" smtClean="0">
                <a:solidFill>
                  <a:schemeClr val="bg1"/>
                </a:solidFill>
                <a:latin typeface="微软雅黑" panose="020B0503020204020204" pitchFamily="34" charset="-122"/>
                <a:ea typeface="微软雅黑" panose="020B0503020204020204" pitchFamily="34" charset="-122"/>
              </a:rPr>
              <a:t>：</a:t>
            </a:r>
            <a:endParaRPr lang="zh-CN" altLang="en-US" sz="2400" dirty="0">
              <a:solidFill>
                <a:schemeClr val="bg1"/>
              </a:solidFill>
            </a:endParaRPr>
          </a:p>
        </p:txBody>
      </p:sp>
      <p:pic>
        <p:nvPicPr>
          <p:cNvPr id="2" name="图片 1"/>
          <p:cNvPicPr>
            <a:picLocks noChangeAspect="1"/>
          </p:cNvPicPr>
          <p:nvPr/>
        </p:nvPicPr>
        <p:blipFill>
          <a:blip r:embed="rId1"/>
          <a:stretch>
            <a:fillRect/>
          </a:stretch>
        </p:blipFill>
        <p:spPr>
          <a:xfrm>
            <a:off x="866103" y="3742267"/>
            <a:ext cx="4448142" cy="2752195"/>
          </a:xfrm>
          <a:prstGeom prst="rect">
            <a:avLst/>
          </a:prstGeom>
        </p:spPr>
      </p:pic>
      <p:pic>
        <p:nvPicPr>
          <p:cNvPr id="3" name="图片 2"/>
          <p:cNvPicPr>
            <a:picLocks noChangeAspect="1"/>
          </p:cNvPicPr>
          <p:nvPr/>
        </p:nvPicPr>
        <p:blipFill>
          <a:blip r:embed="rId2"/>
          <a:stretch>
            <a:fillRect/>
          </a:stretch>
        </p:blipFill>
        <p:spPr>
          <a:xfrm>
            <a:off x="7416799" y="2877169"/>
            <a:ext cx="4436535" cy="3887686"/>
          </a:xfrm>
          <a:prstGeom prst="rect">
            <a:avLst/>
          </a:prstGeom>
        </p:spPr>
      </p:pic>
      <p:sp>
        <p:nvSpPr>
          <p:cNvPr id="60" name="TextBox 52"/>
          <p:cNvSpPr txBox="1"/>
          <p:nvPr/>
        </p:nvSpPr>
        <p:spPr>
          <a:xfrm>
            <a:off x="750601" y="2877169"/>
            <a:ext cx="1532485" cy="400110"/>
          </a:xfrm>
          <a:prstGeom prst="rect">
            <a:avLst/>
          </a:prstGeom>
          <a:noFill/>
        </p:spPr>
        <p:txBody>
          <a:bodyPr wrap="square">
            <a:spAutoFit/>
          </a:bodyPr>
          <a:lstStyle/>
          <a:p>
            <a:pPr>
              <a:buFont typeface="Arial" panose="020B0604020202020204" pitchFamily="34" charset="0"/>
              <a:buNone/>
              <a:defRPr/>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传统</a:t>
            </a: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网络</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1" name="TextBox 52"/>
          <p:cNvSpPr txBox="1"/>
          <p:nvPr/>
        </p:nvSpPr>
        <p:spPr>
          <a:xfrm>
            <a:off x="7416799" y="2877169"/>
            <a:ext cx="1532485" cy="400110"/>
          </a:xfrm>
          <a:prstGeom prst="rect">
            <a:avLst/>
          </a:prstGeom>
          <a:noFill/>
        </p:spPr>
        <p:txBody>
          <a:bodyPr wrap="square">
            <a:spAutoFit/>
          </a:bodyPr>
          <a:lstStyle/>
          <a:p>
            <a:pPr>
              <a:buFont typeface="Arial" panose="020B0604020202020204" pitchFamily="34" charset="0"/>
              <a:buNone/>
              <a:defRPr/>
            </a:pPr>
            <a:r>
              <a:rPr lang="en-US" altLang="zh-CN" sz="2000" b="1" dirty="0" smtClean="0">
                <a:solidFill>
                  <a:schemeClr val="tx1">
                    <a:lumMod val="75000"/>
                    <a:lumOff val="25000"/>
                  </a:schemeClr>
                </a:solidFill>
                <a:latin typeface="微软雅黑" panose="020B0503020204020204" pitchFamily="34" charset="-122"/>
                <a:ea typeface="微软雅黑" panose="020B0503020204020204" pitchFamily="34" charset="-122"/>
              </a:rPr>
              <a:t>SDN</a:t>
            </a: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网络</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虚尾箭头 3"/>
          <p:cNvSpPr/>
          <p:nvPr/>
        </p:nvSpPr>
        <p:spPr>
          <a:xfrm>
            <a:off x="5527322" y="6155795"/>
            <a:ext cx="1676400" cy="338667"/>
          </a:xfrm>
          <a:prstGeom prst="stripedRightArrow">
            <a:avLst/>
          </a:prstGeom>
          <a:solidFill>
            <a:srgbClr val="9C5A99"/>
          </a:solidFill>
          <a:ln>
            <a:solidFill>
              <a:srgbClr val="D5B9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84119" y="3742267"/>
            <a:ext cx="1826141" cy="584775"/>
          </a:xfrm>
          <a:prstGeom prst="rect">
            <a:avLst/>
          </a:prstGeom>
          <a:noFill/>
        </p:spPr>
        <p:txBody>
          <a:bodyPr wrap="none" rtlCol="0">
            <a:spAutoFit/>
          </a:bodyPr>
          <a:lstStyle/>
          <a:p>
            <a:r>
              <a:rPr lang="zh-CN" altLang="en-US" sz="3200" b="1" dirty="0" smtClean="0">
                <a:solidFill>
                  <a:srgbClr val="9C5A99"/>
                </a:solidFill>
                <a:latin typeface="微软雅黑" panose="020B0503020204020204" pitchFamily="34" charset="-122"/>
                <a:ea typeface="微软雅黑" panose="020B0503020204020204" pitchFamily="34" charset="-122"/>
              </a:rPr>
              <a:t>转控分离</a:t>
            </a:r>
            <a:endParaRPr lang="zh-CN" altLang="en-US" sz="3200" b="1" dirty="0">
              <a:solidFill>
                <a:srgbClr val="9C5A99"/>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5452451" y="4533589"/>
            <a:ext cx="1826141" cy="584775"/>
          </a:xfrm>
          <a:prstGeom prst="rect">
            <a:avLst/>
          </a:prstGeom>
          <a:noFill/>
        </p:spPr>
        <p:txBody>
          <a:bodyPr wrap="none" rtlCol="0">
            <a:spAutoFit/>
          </a:bodyPr>
          <a:lstStyle/>
          <a:p>
            <a:r>
              <a:rPr lang="zh-CN" altLang="en-US" sz="3200" b="1" dirty="0" smtClean="0">
                <a:solidFill>
                  <a:srgbClr val="9C5A99"/>
                </a:solidFill>
                <a:latin typeface="微软雅黑" panose="020B0503020204020204" pitchFamily="34" charset="-122"/>
                <a:ea typeface="微软雅黑" panose="020B0503020204020204" pitchFamily="34" charset="-122"/>
              </a:rPr>
              <a:t>集中控制</a:t>
            </a:r>
            <a:endParaRPr lang="zh-CN" altLang="en-US" sz="3200" b="1" dirty="0">
              <a:solidFill>
                <a:srgbClr val="9C5A99"/>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5247266" y="5364473"/>
            <a:ext cx="2236510" cy="584775"/>
          </a:xfrm>
          <a:prstGeom prst="rect">
            <a:avLst/>
          </a:prstGeom>
          <a:noFill/>
        </p:spPr>
        <p:txBody>
          <a:bodyPr wrap="none" rtlCol="0">
            <a:spAutoFit/>
          </a:bodyPr>
          <a:lstStyle/>
          <a:p>
            <a:r>
              <a:rPr lang="zh-CN" altLang="en-US" sz="3200" b="1" dirty="0" smtClean="0">
                <a:solidFill>
                  <a:srgbClr val="9C5A99"/>
                </a:solidFill>
                <a:latin typeface="微软雅黑" panose="020B0503020204020204" pitchFamily="34" charset="-122"/>
                <a:ea typeface="微软雅黑" panose="020B0503020204020204" pitchFamily="34" charset="-122"/>
              </a:rPr>
              <a:t>开放可编程</a:t>
            </a:r>
            <a:endParaRPr lang="zh-CN" altLang="en-US" sz="3200" b="1" dirty="0">
              <a:solidFill>
                <a:srgbClr val="9C5A9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283086" y="758538"/>
            <a:ext cx="4607352" cy="400110"/>
          </a:xfrm>
          <a:prstGeom prst="rect">
            <a:avLst/>
          </a:prstGeom>
          <a:noFill/>
        </p:spPr>
        <p:txBody>
          <a:bodyPr wrap="none" rtlCol="0">
            <a:spAutoFit/>
          </a:bodyPr>
          <a:lstStyle/>
          <a:p>
            <a:r>
              <a:rPr lang="zh-CN" altLang="en-US" sz="2000" dirty="0" smtClean="0">
                <a:solidFill>
                  <a:srgbClr val="6C106B"/>
                </a:solidFill>
                <a:latin typeface="微软雅黑" panose="020B0503020204020204" pitchFamily="34" charset="-122"/>
                <a:ea typeface="微软雅黑" panose="020B0503020204020204" pitchFamily="34" charset="-122"/>
              </a:rPr>
              <a:t>网络流量预测</a:t>
            </a:r>
            <a:r>
              <a:rPr lang="en-US" altLang="zh-CN" sz="2000" dirty="0" smtClean="0">
                <a:solidFill>
                  <a:srgbClr val="6C106B"/>
                </a:solidFill>
                <a:latin typeface="微软雅黑" panose="020B0503020204020204" pitchFamily="34" charset="-122"/>
                <a:ea typeface="微软雅黑" panose="020B0503020204020204" pitchFamily="34" charset="-122"/>
              </a:rPr>
              <a:t>·</a:t>
            </a:r>
            <a:r>
              <a:rPr lang="zh-CN" altLang="en-US" sz="2000" dirty="0" smtClean="0">
                <a:solidFill>
                  <a:srgbClr val="6C106B"/>
                </a:solidFill>
                <a:latin typeface="微软雅黑" panose="020B0503020204020204" pitchFamily="34" charset="-122"/>
                <a:ea typeface="微软雅黑" panose="020B0503020204020204" pitchFamily="34" charset="-122"/>
              </a:rPr>
              <a:t>流量预测模型的发展历程</a:t>
            </a:r>
            <a:endParaRPr lang="zh-CN" altLang="en-US" sz="2000" dirty="0">
              <a:solidFill>
                <a:srgbClr val="6C106B"/>
              </a:solidFill>
              <a:latin typeface="微软雅黑" panose="020B0503020204020204" pitchFamily="34" charset="-122"/>
              <a:ea typeface="微软雅黑" panose="020B0503020204020204" pitchFamily="34" charset="-122"/>
            </a:endParaRPr>
          </a:p>
        </p:txBody>
      </p:sp>
      <p:sp>
        <p:nvSpPr>
          <p:cNvPr id="20" name="Freeform 10"/>
          <p:cNvSpPr/>
          <p:nvPr/>
        </p:nvSpPr>
        <p:spPr bwMode="auto">
          <a:xfrm>
            <a:off x="1200684" y="1805444"/>
            <a:ext cx="868251" cy="2069870"/>
          </a:xfrm>
          <a:custGeom>
            <a:avLst/>
            <a:gdLst>
              <a:gd name="T0" fmla="*/ 1191 w 1191"/>
              <a:gd name="T1" fmla="*/ 2372 h 2372"/>
              <a:gd name="T2" fmla="*/ 0 w 1191"/>
              <a:gd name="T3" fmla="*/ 2372 h 2372"/>
              <a:gd name="T4" fmla="*/ 0 w 1191"/>
              <a:gd name="T5" fmla="*/ 0 h 2372"/>
            </a:gdLst>
            <a:ahLst/>
            <a:cxnLst>
              <a:cxn ang="0">
                <a:pos x="T0" y="T1"/>
              </a:cxn>
              <a:cxn ang="0">
                <a:pos x="T2" y="T3"/>
              </a:cxn>
              <a:cxn ang="0">
                <a:pos x="T4" y="T5"/>
              </a:cxn>
            </a:cxnLst>
            <a:rect l="0" t="0" r="r" b="b"/>
            <a:pathLst>
              <a:path w="1191" h="2372">
                <a:moveTo>
                  <a:pt x="1191" y="2372"/>
                </a:moveTo>
                <a:lnTo>
                  <a:pt x="0" y="2372"/>
                </a:lnTo>
                <a:lnTo>
                  <a:pt x="0" y="0"/>
                </a:lnTo>
              </a:path>
            </a:pathLst>
          </a:custGeom>
          <a:noFill/>
          <a:ln w="12700" cap="flat">
            <a:solidFill>
              <a:srgbClr val="5ABB93"/>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22" name="Freeform 11"/>
          <p:cNvSpPr/>
          <p:nvPr/>
        </p:nvSpPr>
        <p:spPr bwMode="auto">
          <a:xfrm>
            <a:off x="5808717" y="1805444"/>
            <a:ext cx="581783" cy="2069870"/>
          </a:xfrm>
          <a:custGeom>
            <a:avLst/>
            <a:gdLst>
              <a:gd name="T0" fmla="*/ 697 w 697"/>
              <a:gd name="T1" fmla="*/ 2372 h 2372"/>
              <a:gd name="T2" fmla="*/ 0 w 697"/>
              <a:gd name="T3" fmla="*/ 2372 h 2372"/>
              <a:gd name="T4" fmla="*/ 0 w 697"/>
              <a:gd name="T5" fmla="*/ 0 h 2372"/>
            </a:gdLst>
            <a:ahLst/>
            <a:cxnLst>
              <a:cxn ang="0">
                <a:pos x="T0" y="T1"/>
              </a:cxn>
              <a:cxn ang="0">
                <a:pos x="T2" y="T3"/>
              </a:cxn>
              <a:cxn ang="0">
                <a:pos x="T4" y="T5"/>
              </a:cxn>
            </a:cxnLst>
            <a:rect l="0" t="0" r="r" b="b"/>
            <a:pathLst>
              <a:path w="697" h="2372">
                <a:moveTo>
                  <a:pt x="697" y="2372"/>
                </a:moveTo>
                <a:lnTo>
                  <a:pt x="0" y="2372"/>
                </a:lnTo>
                <a:lnTo>
                  <a:pt x="0" y="0"/>
                </a:lnTo>
              </a:path>
            </a:pathLst>
          </a:custGeom>
          <a:noFill/>
          <a:ln w="9525" cap="flat">
            <a:solidFill>
              <a:srgbClr val="EF5B43"/>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29" name="Freeform 13"/>
          <p:cNvSpPr/>
          <p:nvPr/>
        </p:nvSpPr>
        <p:spPr bwMode="auto">
          <a:xfrm>
            <a:off x="3172103" y="3875314"/>
            <a:ext cx="572584" cy="2236457"/>
          </a:xfrm>
          <a:custGeom>
            <a:avLst/>
            <a:gdLst>
              <a:gd name="T0" fmla="*/ 847 w 847"/>
              <a:gd name="T1" fmla="*/ 0 h 2329"/>
              <a:gd name="T2" fmla="*/ 0 w 847"/>
              <a:gd name="T3" fmla="*/ 0 h 2329"/>
              <a:gd name="T4" fmla="*/ 0 w 847"/>
              <a:gd name="T5" fmla="*/ 2329 h 2329"/>
            </a:gdLst>
            <a:ahLst/>
            <a:cxnLst>
              <a:cxn ang="0">
                <a:pos x="T0" y="T1"/>
              </a:cxn>
              <a:cxn ang="0">
                <a:pos x="T2" y="T3"/>
              </a:cxn>
              <a:cxn ang="0">
                <a:pos x="T4" y="T5"/>
              </a:cxn>
            </a:cxnLst>
            <a:rect l="0" t="0" r="r" b="b"/>
            <a:pathLst>
              <a:path w="847" h="2329">
                <a:moveTo>
                  <a:pt x="847" y="0"/>
                </a:moveTo>
                <a:lnTo>
                  <a:pt x="0" y="0"/>
                </a:lnTo>
                <a:lnTo>
                  <a:pt x="0" y="2329"/>
                </a:lnTo>
              </a:path>
            </a:pathLst>
          </a:custGeom>
          <a:noFill/>
          <a:ln w="9525" cap="flat">
            <a:solidFill>
              <a:srgbClr val="756271"/>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31" name="Freeform 14"/>
          <p:cNvSpPr/>
          <p:nvPr/>
        </p:nvSpPr>
        <p:spPr bwMode="auto">
          <a:xfrm>
            <a:off x="7951233" y="3875315"/>
            <a:ext cx="866255" cy="2236457"/>
          </a:xfrm>
          <a:custGeom>
            <a:avLst/>
            <a:gdLst>
              <a:gd name="T0" fmla="*/ 644 w 644"/>
              <a:gd name="T1" fmla="*/ 0 h 2329"/>
              <a:gd name="T2" fmla="*/ 0 w 644"/>
              <a:gd name="T3" fmla="*/ 0 h 2329"/>
              <a:gd name="T4" fmla="*/ 0 w 644"/>
              <a:gd name="T5" fmla="*/ 2329 h 2329"/>
            </a:gdLst>
            <a:ahLst/>
            <a:cxnLst>
              <a:cxn ang="0">
                <a:pos x="T0" y="T1"/>
              </a:cxn>
              <a:cxn ang="0">
                <a:pos x="T2" y="T3"/>
              </a:cxn>
              <a:cxn ang="0">
                <a:pos x="T4" y="T5"/>
              </a:cxn>
            </a:cxnLst>
            <a:rect l="0" t="0" r="r" b="b"/>
            <a:pathLst>
              <a:path w="644" h="2329">
                <a:moveTo>
                  <a:pt x="644" y="0"/>
                </a:moveTo>
                <a:lnTo>
                  <a:pt x="0" y="0"/>
                </a:lnTo>
                <a:lnTo>
                  <a:pt x="0" y="2329"/>
                </a:lnTo>
              </a:path>
            </a:pathLst>
          </a:custGeom>
          <a:noFill/>
          <a:ln w="9525" cap="flat">
            <a:solidFill>
              <a:srgbClr val="F2B973"/>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grpSp>
        <p:nvGrpSpPr>
          <p:cNvPr id="32" name="组合 31"/>
          <p:cNvGrpSpPr/>
          <p:nvPr/>
        </p:nvGrpSpPr>
        <p:grpSpPr>
          <a:xfrm>
            <a:off x="1230842" y="1721842"/>
            <a:ext cx="3142089" cy="1154919"/>
            <a:chOff x="1766391" y="1769582"/>
            <a:chExt cx="3142089" cy="1154919"/>
          </a:xfrm>
        </p:grpSpPr>
        <p:sp>
          <p:nvSpPr>
            <p:cNvPr id="33" name="矩形 32"/>
            <p:cNvSpPr/>
            <p:nvPr/>
          </p:nvSpPr>
          <p:spPr>
            <a:xfrm>
              <a:off x="1766391" y="2093504"/>
              <a:ext cx="3142089" cy="830997"/>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人们借鉴</a:t>
              </a:r>
              <a:r>
                <a:rPr lang="zh-CN" altLang="en-US" sz="1600" dirty="0">
                  <a:latin typeface="微软雅黑" panose="020B0503020204020204" pitchFamily="34" charset="-122"/>
                  <a:ea typeface="微软雅黑" panose="020B0503020204020204" pitchFamily="34" charset="-122"/>
                </a:rPr>
                <a:t>电话网络</a:t>
              </a:r>
              <a:r>
                <a:rPr lang="en-US" altLang="zh-CN" sz="1600" dirty="0">
                  <a:latin typeface="微软雅黑" panose="020B0503020204020204" pitchFamily="34" charset="-122"/>
                  <a:ea typeface="微软雅黑" panose="020B0503020204020204" pitchFamily="34" charset="-122"/>
                </a:rPr>
                <a:t>( PSTN)</a:t>
              </a:r>
              <a:r>
                <a:rPr lang="zh-CN" altLang="en-US" sz="1600" dirty="0">
                  <a:latin typeface="微软雅黑" panose="020B0503020204020204" pitchFamily="34" charset="-122"/>
                  <a:ea typeface="微软雅黑" panose="020B0503020204020204" pitchFamily="34" charset="-122"/>
                </a:rPr>
                <a:t>流量模型，提出了</a:t>
              </a:r>
              <a:r>
                <a:rPr lang="zh-CN" altLang="en-US" sz="1600" b="1" dirty="0">
                  <a:latin typeface="微软雅黑" panose="020B0503020204020204" pitchFamily="34" charset="-122"/>
                  <a:ea typeface="微软雅黑" panose="020B0503020204020204" pitchFamily="34" charset="-122"/>
                </a:rPr>
                <a:t>泊松模型</a:t>
              </a:r>
              <a:r>
                <a:rPr lang="zh-CN" altLang="en-US" sz="1600" dirty="0">
                  <a:latin typeface="微软雅黑" panose="020B0503020204020204" pitchFamily="34" charset="-122"/>
                  <a:ea typeface="微软雅黑" panose="020B0503020204020204" pitchFamily="34" charset="-122"/>
                </a:rPr>
                <a:t>来描述网络流量</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矩形 33"/>
            <p:cNvSpPr/>
            <p:nvPr/>
          </p:nvSpPr>
          <p:spPr>
            <a:xfrm>
              <a:off x="1774016" y="1769582"/>
              <a:ext cx="1909497" cy="369332"/>
            </a:xfrm>
            <a:prstGeom prst="rect">
              <a:avLst/>
            </a:prstGeom>
          </p:spPr>
          <p:txBody>
            <a:bodyPr wrap="none">
              <a:spAutoFit/>
            </a:bodyPr>
            <a:lstStyle/>
            <a:p>
              <a:r>
                <a:rPr lang="en-US" altLang="zh-CN" b="1" dirty="0" smtClean="0">
                  <a:latin typeface="微软雅黑" panose="020B0503020204020204" pitchFamily="34" charset="-122"/>
                  <a:ea typeface="微软雅黑" panose="020B0503020204020204" pitchFamily="34" charset="-122"/>
                </a:rPr>
                <a:t>20</a:t>
              </a:r>
              <a:r>
                <a:rPr lang="zh-CN" altLang="en-US" b="1" dirty="0" smtClean="0">
                  <a:latin typeface="微软雅黑" panose="020B0503020204020204" pitchFamily="34" charset="-122"/>
                  <a:ea typeface="微软雅黑" panose="020B0503020204020204" pitchFamily="34" charset="-122"/>
                </a:rPr>
                <a:t>世纪</a:t>
              </a:r>
              <a:r>
                <a:rPr lang="en-US" altLang="zh-CN" b="1" dirty="0" smtClean="0">
                  <a:latin typeface="微软雅黑" panose="020B0503020204020204" pitchFamily="34" charset="-122"/>
                  <a:ea typeface="微软雅黑" panose="020B0503020204020204" pitchFamily="34" charset="-122"/>
                </a:rPr>
                <a:t>70</a:t>
              </a:r>
              <a:r>
                <a:rPr lang="zh-CN" altLang="en-US" b="1" dirty="0" smtClean="0">
                  <a:latin typeface="微软雅黑" panose="020B0503020204020204" pitchFamily="34" charset="-122"/>
                  <a:ea typeface="微软雅黑" panose="020B0503020204020204" pitchFamily="34" charset="-122"/>
                </a:rPr>
                <a:t>年代末</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3194323" y="4190560"/>
            <a:ext cx="3552473" cy="1647361"/>
            <a:chOff x="3739313" y="5005656"/>
            <a:chExt cx="3552473" cy="1647361"/>
          </a:xfrm>
        </p:grpSpPr>
        <p:sp>
          <p:nvSpPr>
            <p:cNvPr id="51" name="矩形 50"/>
            <p:cNvSpPr/>
            <p:nvPr/>
          </p:nvSpPr>
          <p:spPr>
            <a:xfrm>
              <a:off x="3739313" y="5329578"/>
              <a:ext cx="3552473" cy="1323439"/>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Leland </a:t>
              </a:r>
              <a:r>
                <a:rPr lang="zh-CN" altLang="en-US" sz="1600" dirty="0">
                  <a:latin typeface="微软雅黑" panose="020B0503020204020204" pitchFamily="34" charset="-122"/>
                  <a:ea typeface="微软雅黑" panose="020B0503020204020204" pitchFamily="34" charset="-122"/>
                </a:rPr>
                <a:t>等</a:t>
              </a:r>
              <a:r>
                <a:rPr lang="zh-CN" altLang="en-US" sz="1600" dirty="0" smtClean="0">
                  <a:latin typeface="微软雅黑" panose="020B0503020204020204" pitchFamily="34" charset="-122"/>
                  <a:ea typeface="微软雅黑" panose="020B0503020204020204" pitchFamily="34" charset="-122"/>
                </a:rPr>
                <a:t>人发表</a:t>
              </a:r>
              <a:r>
                <a:rPr lang="zh-CN" altLang="en-US" sz="1600" dirty="0">
                  <a:latin typeface="微软雅黑" panose="020B0503020204020204" pitchFamily="34" charset="-122"/>
                  <a:ea typeface="微软雅黑" panose="020B0503020204020204" pitchFamily="34" charset="-122"/>
                </a:rPr>
                <a:t>了一篇开创性的论文“</a:t>
              </a:r>
              <a:r>
                <a:rPr lang="en-US" altLang="zh-CN" sz="1600" dirty="0">
                  <a:latin typeface="微软雅黑" panose="020B0503020204020204" pitchFamily="34" charset="-122"/>
                  <a:ea typeface="微软雅黑" panose="020B0503020204020204" pitchFamily="34" charset="-122"/>
                </a:rPr>
                <a:t>On the self-similar Nature of Ethernet Traffic ( extended version) ”</a:t>
              </a:r>
              <a:r>
                <a:rPr lang="zh-CN" altLang="en-US" sz="1600" dirty="0">
                  <a:latin typeface="微软雅黑" panose="020B0503020204020204" pitchFamily="34" charset="-122"/>
                  <a:ea typeface="微软雅黑" panose="020B0503020204020204" pitchFamily="34" charset="-122"/>
                </a:rPr>
                <a:t>，最先明确指出网络服务存在自相似性</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2" name="矩形 51"/>
            <p:cNvSpPr/>
            <p:nvPr/>
          </p:nvSpPr>
          <p:spPr>
            <a:xfrm>
              <a:off x="3789761" y="5005656"/>
              <a:ext cx="1162498" cy="369332"/>
            </a:xfrm>
            <a:prstGeom prst="rect">
              <a:avLst/>
            </a:prstGeom>
          </p:spPr>
          <p:txBody>
            <a:bodyPr wrap="none">
              <a:spAutoFit/>
            </a:bodyPr>
            <a:lstStyle/>
            <a:p>
              <a:r>
                <a:rPr lang="en-US" altLang="zh-CN" b="1" dirty="0" smtClean="0">
                  <a:latin typeface="微软雅黑" panose="020B0503020204020204" pitchFamily="34" charset="-122"/>
                  <a:ea typeface="微软雅黑" panose="020B0503020204020204" pitchFamily="34" charset="-122"/>
                </a:rPr>
                <a:t>90</a:t>
              </a:r>
              <a:r>
                <a:rPr lang="zh-CN" altLang="en-US" b="1" dirty="0" smtClean="0">
                  <a:latin typeface="微软雅黑" panose="020B0503020204020204" pitchFamily="34" charset="-122"/>
                  <a:ea typeface="微软雅黑" panose="020B0503020204020204" pitchFamily="34" charset="-122"/>
                </a:rPr>
                <a:t>年代初</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5850486" y="1721842"/>
            <a:ext cx="3395114" cy="1924360"/>
            <a:chOff x="5471634" y="1769582"/>
            <a:chExt cx="3395114" cy="1924360"/>
          </a:xfrm>
        </p:grpSpPr>
        <p:sp>
          <p:nvSpPr>
            <p:cNvPr id="54" name="矩形 53"/>
            <p:cNvSpPr/>
            <p:nvPr/>
          </p:nvSpPr>
          <p:spPr>
            <a:xfrm>
              <a:off x="5471634" y="2093504"/>
              <a:ext cx="3395114" cy="1600438"/>
            </a:xfrm>
            <a:prstGeom prst="rect">
              <a:avLst/>
            </a:prstGeom>
            <a:noFill/>
          </p:spPr>
          <p:txBody>
            <a:bodyPr wrap="square" rtlCol="0">
              <a:spAutoFit/>
            </a:bodyPr>
            <a:lstStyle/>
            <a:p>
              <a:r>
                <a:rPr lang="zh-CN" altLang="en-US" dirty="0" smtClean="0">
                  <a:solidFill>
                    <a:srgbClr val="9C5A99"/>
                  </a:solidFill>
                  <a:latin typeface="微软雅黑" panose="020B0503020204020204" pitchFamily="34" charset="-122"/>
                  <a:ea typeface="微软雅黑" panose="020B0503020204020204" pitchFamily="34" charset="-122"/>
                </a:rPr>
                <a:t>短期网络流量预测模型</a:t>
              </a:r>
              <a:endParaRPr lang="en-US" altLang="zh-CN" dirty="0" smtClean="0">
                <a:solidFill>
                  <a:srgbClr val="9C5A99"/>
                </a:solidFill>
                <a:latin typeface="微软雅黑" panose="020B0503020204020204" pitchFamily="34" charset="-122"/>
                <a:ea typeface="微软雅黑" panose="020B0503020204020204" pitchFamily="34" charset="-122"/>
              </a:endParaRPr>
            </a:p>
            <a:p>
              <a:r>
                <a:rPr lang="en-US" altLang="zh-CN" sz="1600" b="1" dirty="0" smtClean="0">
                  <a:latin typeface="微软雅黑" panose="020B0503020204020204" pitchFamily="34" charset="-122"/>
                  <a:ea typeface="微软雅黑" panose="020B0503020204020204" pitchFamily="34" charset="-122"/>
                </a:rPr>
                <a:t>AR</a:t>
              </a:r>
              <a:r>
                <a:rPr lang="zh-CN" altLang="en-US" sz="1600" b="1" dirty="0" smtClean="0">
                  <a:latin typeface="微软雅黑" panose="020B0503020204020204" pitchFamily="34" charset="-122"/>
                  <a:ea typeface="微软雅黑" panose="020B0503020204020204" pitchFamily="34" charset="-122"/>
                </a:rPr>
                <a:t>模型</a:t>
              </a:r>
              <a:endParaRPr lang="en-US" altLang="zh-CN" sz="1600" b="1" dirty="0" smtClean="0">
                <a:latin typeface="微软雅黑" panose="020B0503020204020204" pitchFamily="34" charset="-122"/>
                <a:ea typeface="微软雅黑" panose="020B0503020204020204" pitchFamily="34" charset="-122"/>
              </a:endParaRPr>
            </a:p>
            <a:p>
              <a:r>
                <a:rPr lang="en-US" altLang="zh-CN" sz="1600" b="1" dirty="0" smtClean="0">
                  <a:latin typeface="微软雅黑" panose="020B0503020204020204" pitchFamily="34" charset="-122"/>
                  <a:ea typeface="微软雅黑" panose="020B0503020204020204" pitchFamily="34" charset="-122"/>
                </a:rPr>
                <a:t>MA</a:t>
              </a:r>
              <a:r>
                <a:rPr lang="zh-CN" altLang="en-US" sz="1600" b="1" dirty="0" smtClean="0">
                  <a:latin typeface="微软雅黑" panose="020B0503020204020204" pitchFamily="34" charset="-122"/>
                  <a:ea typeface="微软雅黑" panose="020B0503020204020204" pitchFamily="34" charset="-122"/>
                </a:rPr>
                <a:t>模型</a:t>
              </a:r>
              <a:endParaRPr lang="en-US" altLang="zh-CN" sz="1600" b="1" dirty="0" smtClean="0">
                <a:latin typeface="微软雅黑" panose="020B0503020204020204" pitchFamily="34" charset="-122"/>
                <a:ea typeface="微软雅黑" panose="020B0503020204020204" pitchFamily="34" charset="-122"/>
              </a:endParaRPr>
            </a:p>
            <a:p>
              <a:r>
                <a:rPr lang="en-US" altLang="zh-CN" sz="1600" b="1" dirty="0" smtClean="0">
                  <a:solidFill>
                    <a:schemeClr val="tx1">
                      <a:lumMod val="75000"/>
                      <a:lumOff val="25000"/>
                    </a:schemeClr>
                  </a:solidFill>
                  <a:latin typeface="微软雅黑" panose="020B0503020204020204" pitchFamily="34" charset="-122"/>
                  <a:ea typeface="微软雅黑" panose="020B0503020204020204" pitchFamily="34" charset="-122"/>
                </a:rPr>
                <a:t>ARMA</a:t>
              </a:r>
              <a:r>
                <a:rPr lang="zh-CN" altLang="en-US" sz="1600" b="1" dirty="0" smtClean="0">
                  <a:solidFill>
                    <a:schemeClr val="tx1">
                      <a:lumMod val="75000"/>
                      <a:lumOff val="25000"/>
                    </a:schemeClr>
                  </a:solidFill>
                  <a:latin typeface="微软雅黑" panose="020B0503020204020204" pitchFamily="34" charset="-122"/>
                  <a:ea typeface="微软雅黑" panose="020B0503020204020204" pitchFamily="34" charset="-122"/>
                </a:rPr>
                <a:t>模型</a:t>
              </a:r>
              <a:endParaRPr lang="en-US" altLang="zh-CN" sz="16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1600" b="1" dirty="0" smtClean="0">
                  <a:solidFill>
                    <a:schemeClr val="tx1">
                      <a:lumMod val="75000"/>
                      <a:lumOff val="25000"/>
                    </a:schemeClr>
                  </a:solidFill>
                  <a:latin typeface="微软雅黑" panose="020B0503020204020204" pitchFamily="34" charset="-122"/>
                  <a:ea typeface="微软雅黑" panose="020B0503020204020204" pitchFamily="34" charset="-122"/>
                </a:rPr>
                <a:t>ARIMA</a:t>
              </a:r>
              <a:endParaRPr lang="en-US" altLang="zh-CN" sz="16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6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矩形 54"/>
            <p:cNvSpPr/>
            <p:nvPr/>
          </p:nvSpPr>
          <p:spPr>
            <a:xfrm>
              <a:off x="5479259" y="1769582"/>
              <a:ext cx="1162498" cy="369332"/>
            </a:xfrm>
            <a:prstGeom prst="rect">
              <a:avLst/>
            </a:prstGeom>
          </p:spPr>
          <p:txBody>
            <a:bodyPr wrap="none">
              <a:spAutoFit/>
            </a:bodyPr>
            <a:lstStyle/>
            <a:p>
              <a:r>
                <a:rPr lang="en-US" altLang="zh-CN" b="1" dirty="0" smtClean="0">
                  <a:latin typeface="微软雅黑" panose="020B0503020204020204" pitchFamily="34" charset="-122"/>
                  <a:ea typeface="微软雅黑" panose="020B0503020204020204" pitchFamily="34" charset="-122"/>
                </a:rPr>
                <a:t>21</a:t>
              </a:r>
              <a:r>
                <a:rPr lang="zh-CN" altLang="en-US" b="1" dirty="0" smtClean="0">
                  <a:latin typeface="微软雅黑" panose="020B0503020204020204" pitchFamily="34" charset="-122"/>
                  <a:ea typeface="微软雅黑" panose="020B0503020204020204" pitchFamily="34" charset="-122"/>
                </a:rPr>
                <a:t>世纪初</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7951233" y="4190560"/>
            <a:ext cx="3166710" cy="2201359"/>
            <a:chOff x="7228018" y="5005656"/>
            <a:chExt cx="2264303" cy="2201359"/>
          </a:xfrm>
        </p:grpSpPr>
        <p:sp>
          <p:nvSpPr>
            <p:cNvPr id="57" name="矩形 56"/>
            <p:cNvSpPr/>
            <p:nvPr/>
          </p:nvSpPr>
          <p:spPr>
            <a:xfrm>
              <a:off x="7228018" y="5329578"/>
              <a:ext cx="2264303" cy="1877437"/>
            </a:xfrm>
            <a:prstGeom prst="rect">
              <a:avLst/>
            </a:prstGeom>
            <a:noFill/>
          </p:spPr>
          <p:txBody>
            <a:bodyPr wrap="square" rtlCol="0">
              <a:spAutoFit/>
            </a:bodyPr>
            <a:lstStyle/>
            <a:p>
              <a:r>
                <a:rPr lang="zh-CN" altLang="en-US" dirty="0" smtClean="0">
                  <a:solidFill>
                    <a:srgbClr val="9C5A99"/>
                  </a:solidFill>
                  <a:latin typeface="微软雅黑" panose="020B0503020204020204" pitchFamily="34" charset="-122"/>
                  <a:ea typeface="微软雅黑" panose="020B0503020204020204" pitchFamily="34" charset="-122"/>
                </a:rPr>
                <a:t>长相关性和非线性的网络流量预测模型</a:t>
              </a:r>
              <a:endParaRPr lang="en-US" altLang="zh-CN" dirty="0" smtClean="0">
                <a:solidFill>
                  <a:srgbClr val="9C5A99"/>
                </a:solidFill>
                <a:latin typeface="微软雅黑" panose="020B0503020204020204" pitchFamily="34" charset="-122"/>
                <a:ea typeface="微软雅黑" panose="020B0503020204020204" pitchFamily="34" charset="-122"/>
              </a:endParaRPr>
            </a:p>
            <a:p>
              <a:r>
                <a:rPr lang="zh-CN" altLang="en-US" sz="1600" b="1" dirty="0" smtClean="0">
                  <a:latin typeface="微软雅黑" panose="020B0503020204020204" pitchFamily="34" charset="-122"/>
                  <a:ea typeface="微软雅黑" panose="020B0503020204020204" pitchFamily="34" charset="-122"/>
                </a:rPr>
                <a:t>神经网络模型</a:t>
              </a:r>
              <a:endParaRPr lang="en-US" altLang="zh-CN" sz="1600" b="1" dirty="0" smtClean="0">
                <a:latin typeface="微软雅黑" panose="020B0503020204020204" pitchFamily="34" charset="-122"/>
                <a:ea typeface="微软雅黑" panose="020B0503020204020204" pitchFamily="34" charset="-122"/>
              </a:endParaRPr>
            </a:p>
            <a:p>
              <a:r>
                <a:rPr lang="zh-CN" altLang="en-US" sz="1600" b="1" dirty="0" smtClean="0">
                  <a:latin typeface="微软雅黑" panose="020B0503020204020204" pitchFamily="34" charset="-122"/>
                  <a:ea typeface="微软雅黑" panose="020B0503020204020204" pitchFamily="34" charset="-122"/>
                </a:rPr>
                <a:t>小波变换</a:t>
              </a:r>
              <a:endParaRPr lang="en-US" altLang="zh-CN" sz="1600" b="1" dirty="0" smtClean="0">
                <a:latin typeface="微软雅黑" panose="020B0503020204020204" pitchFamily="34" charset="-122"/>
                <a:ea typeface="微软雅黑" panose="020B0503020204020204" pitchFamily="34" charset="-122"/>
              </a:endParaRPr>
            </a:p>
            <a:p>
              <a:r>
                <a:rPr lang="zh-CN" altLang="en-US" sz="1600" b="1" dirty="0" smtClean="0">
                  <a:latin typeface="微软雅黑" panose="020B0503020204020204" pitchFamily="34" charset="-122"/>
                  <a:ea typeface="微软雅黑" panose="020B0503020204020204" pitchFamily="34" charset="-122"/>
                </a:rPr>
                <a:t>混合模型</a:t>
              </a:r>
              <a:r>
                <a:rPr lang="zh-CN" altLang="en-US" sz="1600" dirty="0" smtClean="0">
                  <a:latin typeface="微软雅黑" panose="020B0503020204020204" pitchFamily="34" charset="-122"/>
                  <a:ea typeface="微软雅黑" panose="020B0503020204020204" pitchFamily="34" charset="-122"/>
                </a:rPr>
                <a:t>（灰色神经网络模型，小波与时间序列相结合模型）</a:t>
              </a:r>
              <a:endParaRPr lang="en-US" altLang="zh-CN" sz="1600" dirty="0" smtClean="0">
                <a:latin typeface="微软雅黑" panose="020B0503020204020204" pitchFamily="34" charset="-122"/>
                <a:ea typeface="微软雅黑" panose="020B0503020204020204" pitchFamily="34" charset="-122"/>
              </a:endParaRPr>
            </a:p>
            <a:p>
              <a:endParaRPr lang="zh-CN" altLang="zh-CN" sz="1600" dirty="0">
                <a:latin typeface="微软雅黑" panose="020B0503020204020204" pitchFamily="34" charset="-122"/>
                <a:ea typeface="微软雅黑" panose="020B0503020204020204" pitchFamily="34" charset="-122"/>
              </a:endParaRPr>
            </a:p>
          </p:txBody>
        </p:sp>
        <p:sp>
          <p:nvSpPr>
            <p:cNvPr id="58" name="矩形 57"/>
            <p:cNvSpPr/>
            <p:nvPr/>
          </p:nvSpPr>
          <p:spPr>
            <a:xfrm>
              <a:off x="7261031" y="5005656"/>
              <a:ext cx="462148" cy="369332"/>
            </a:xfrm>
            <a:prstGeom prst="rect">
              <a:avLst/>
            </a:prstGeom>
          </p:spPr>
          <p:txBody>
            <a:bodyPr wrap="none">
              <a:spAutoFit/>
            </a:bodyPr>
            <a:lstStyle/>
            <a:p>
              <a:r>
                <a:rPr lang="zh-CN" altLang="en-US" b="1" dirty="0" smtClean="0">
                  <a:latin typeface="微软雅黑" panose="020B0503020204020204" pitchFamily="34" charset="-122"/>
                  <a:ea typeface="微软雅黑" panose="020B0503020204020204" pitchFamily="34" charset="-122"/>
                </a:rPr>
                <a:t>至今</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cxnSp>
        <p:nvCxnSpPr>
          <p:cNvPr id="4" name="直接箭头连接符 3"/>
          <p:cNvCxnSpPr/>
          <p:nvPr/>
        </p:nvCxnSpPr>
        <p:spPr>
          <a:xfrm>
            <a:off x="1200684" y="3875314"/>
            <a:ext cx="10118518" cy="0"/>
          </a:xfrm>
          <a:prstGeom prst="straightConnector1">
            <a:avLst/>
          </a:prstGeom>
          <a:ln w="76200">
            <a:solidFill>
              <a:srgbClr val="9C5A99"/>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283086" y="758538"/>
            <a:ext cx="3391826" cy="400110"/>
          </a:xfrm>
          <a:prstGeom prst="rect">
            <a:avLst/>
          </a:prstGeom>
          <a:noFill/>
        </p:spPr>
        <p:txBody>
          <a:bodyPr wrap="none" rtlCol="0">
            <a:spAutoFit/>
          </a:bodyPr>
          <a:lstStyle/>
          <a:p>
            <a:r>
              <a:rPr lang="zh-CN" altLang="en-US" sz="2000" dirty="0" smtClean="0">
                <a:solidFill>
                  <a:srgbClr val="6C106B"/>
                </a:solidFill>
                <a:latin typeface="微软雅黑" panose="020B0503020204020204" pitchFamily="34" charset="-122"/>
                <a:ea typeface="微软雅黑" panose="020B0503020204020204" pitchFamily="34" charset="-122"/>
              </a:rPr>
              <a:t>网络流量预测</a:t>
            </a:r>
            <a:r>
              <a:rPr lang="en-US" altLang="zh-CN" sz="2000" dirty="0" smtClean="0">
                <a:solidFill>
                  <a:srgbClr val="6C106B"/>
                </a:solidFill>
                <a:latin typeface="微软雅黑" panose="020B0503020204020204" pitchFamily="34" charset="-122"/>
                <a:ea typeface="微软雅黑" panose="020B0503020204020204" pitchFamily="34" charset="-122"/>
              </a:rPr>
              <a:t>·</a:t>
            </a:r>
            <a:r>
              <a:rPr lang="zh-CN" altLang="en-US" sz="2000" dirty="0" smtClean="0">
                <a:solidFill>
                  <a:srgbClr val="6C106B"/>
                </a:solidFill>
                <a:latin typeface="微软雅黑" panose="020B0503020204020204" pitchFamily="34" charset="-122"/>
                <a:ea typeface="微软雅黑" panose="020B0503020204020204" pitchFamily="34" charset="-122"/>
              </a:rPr>
              <a:t>神经网络模型</a:t>
            </a:r>
            <a:endParaRPr lang="zh-CN" altLang="en-US" sz="2000" dirty="0">
              <a:solidFill>
                <a:srgbClr val="6C106B"/>
              </a:solidFill>
              <a:latin typeface="微软雅黑" panose="020B0503020204020204" pitchFamily="34" charset="-122"/>
              <a:ea typeface="微软雅黑" panose="020B0503020204020204" pitchFamily="34" charset="-122"/>
            </a:endParaRPr>
          </a:p>
        </p:txBody>
      </p:sp>
      <p:sp>
        <p:nvSpPr>
          <p:cNvPr id="21" name="矩形 20"/>
          <p:cNvSpPr/>
          <p:nvPr/>
        </p:nvSpPr>
        <p:spPr>
          <a:xfrm>
            <a:off x="657258" y="1405799"/>
            <a:ext cx="5017654" cy="1976030"/>
          </a:xfrm>
          <a:prstGeom prst="rect">
            <a:avLst/>
          </a:prstGeom>
          <a:noFill/>
          <a:ln w="38100">
            <a:solidFill>
              <a:srgbClr val="6C10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smtClean="0">
              <a:solidFill>
                <a:schemeClr val="tx1"/>
              </a:solidFill>
              <a:latin typeface="微软雅黑" panose="020B0503020204020204" pitchFamily="34" charset="-122"/>
              <a:ea typeface="微软雅黑" panose="020B0503020204020204" pitchFamily="34" charset="-122"/>
            </a:endParaRPr>
          </a:p>
          <a:p>
            <a:r>
              <a:rPr lang="zh-CN" altLang="en-US" dirty="0" smtClean="0">
                <a:solidFill>
                  <a:schemeClr val="tx1"/>
                </a:solidFill>
                <a:latin typeface="微软雅黑" panose="020B0503020204020204" pitchFamily="34" charset="-122"/>
                <a:ea typeface="微软雅黑" panose="020B0503020204020204" pitchFamily="34" charset="-122"/>
              </a:rPr>
              <a:t>传统</a:t>
            </a:r>
            <a:r>
              <a:rPr lang="zh-CN" altLang="en-US" dirty="0">
                <a:solidFill>
                  <a:schemeClr val="tx1"/>
                </a:solidFill>
                <a:latin typeface="微软雅黑" panose="020B0503020204020204" pitchFamily="34" charset="-122"/>
                <a:ea typeface="微软雅黑" panose="020B0503020204020204" pitchFamily="34" charset="-122"/>
              </a:rPr>
              <a:t>的人工神经网络认为数据是独立的，它考虑的唯一输入是当前时刻的输入数据，而不考虑数据之间的时序。循环神经网络（</a:t>
            </a:r>
            <a:r>
              <a:rPr lang="en-US" altLang="zh-CN" dirty="0">
                <a:solidFill>
                  <a:schemeClr val="tx1"/>
                </a:solidFill>
                <a:latin typeface="微软雅黑" panose="020B0503020204020204" pitchFamily="34" charset="-122"/>
                <a:ea typeface="微软雅黑" panose="020B0503020204020204" pitchFamily="34" charset="-122"/>
              </a:rPr>
              <a:t>RNN</a:t>
            </a:r>
            <a:r>
              <a:rPr lang="zh-CN" altLang="en-US" dirty="0">
                <a:solidFill>
                  <a:schemeClr val="tx1"/>
                </a:solidFill>
                <a:latin typeface="微软雅黑" panose="020B0503020204020204" pitchFamily="34" charset="-122"/>
                <a:ea typeface="微软雅黑" panose="020B0503020204020204" pitchFamily="34" charset="-122"/>
              </a:rPr>
              <a:t>）一种前馈神经网络。隐藏层之间的节点不再是无连接的，而是连接</a:t>
            </a:r>
            <a:r>
              <a:rPr lang="zh-CN" altLang="en-US" dirty="0" smtClean="0">
                <a:solidFill>
                  <a:schemeClr val="tx1"/>
                </a:solidFill>
                <a:latin typeface="微软雅黑" panose="020B0503020204020204" pitchFamily="34" charset="-122"/>
                <a:ea typeface="微软雅黑" panose="020B0503020204020204" pitchFamily="34" charset="-122"/>
              </a:rPr>
              <a:t>的。</a:t>
            </a:r>
            <a:endParaRPr lang="zh-CN" altLang="en-US" dirty="0" smtClean="0">
              <a:solidFill>
                <a:schemeClr val="tx1"/>
              </a:solidFill>
              <a:latin typeface="微软雅黑" panose="020B0503020204020204" pitchFamily="34" charset="-122"/>
              <a:ea typeface="微软雅黑" panose="020B0503020204020204" pitchFamily="34" charset="-122"/>
            </a:endParaRPr>
          </a:p>
          <a:p>
            <a:endParaRPr lang="zh-CN" altLang="en-US" dirty="0"/>
          </a:p>
        </p:txBody>
      </p:sp>
      <p:sp>
        <p:nvSpPr>
          <p:cNvPr id="23" name="矩形 22"/>
          <p:cNvSpPr/>
          <p:nvPr/>
        </p:nvSpPr>
        <p:spPr>
          <a:xfrm>
            <a:off x="6485701" y="1405799"/>
            <a:ext cx="5053156" cy="1976030"/>
          </a:xfrm>
          <a:prstGeom prst="rect">
            <a:avLst/>
          </a:prstGeom>
          <a:noFill/>
          <a:ln w="38100">
            <a:solidFill>
              <a:srgbClr val="6C10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smtClean="0">
              <a:solidFill>
                <a:schemeClr val="tx1"/>
              </a:solidFill>
              <a:latin typeface="微软雅黑" panose="020B0503020204020204" pitchFamily="34" charset="-122"/>
              <a:ea typeface="微软雅黑" panose="020B0503020204020204" pitchFamily="34" charset="-122"/>
            </a:endParaRPr>
          </a:p>
          <a:p>
            <a:r>
              <a:rPr lang="en-US" altLang="zh-CN" dirty="0" smtClean="0">
                <a:solidFill>
                  <a:schemeClr val="tx1"/>
                </a:solidFill>
                <a:latin typeface="微软雅黑" panose="020B0503020204020204" pitchFamily="34" charset="-122"/>
                <a:ea typeface="微软雅黑" panose="020B0503020204020204" pitchFamily="34" charset="-122"/>
              </a:rPr>
              <a:t>LSTM</a:t>
            </a:r>
            <a:r>
              <a:rPr lang="zh-CN" altLang="en-US" dirty="0">
                <a:solidFill>
                  <a:schemeClr val="tx1"/>
                </a:solidFill>
                <a:latin typeface="微软雅黑" panose="020B0503020204020204" pitchFamily="34" charset="-122"/>
                <a:ea typeface="微软雅黑" panose="020B0503020204020204" pitchFamily="34" charset="-122"/>
              </a:rPr>
              <a:t>是</a:t>
            </a:r>
            <a:r>
              <a:rPr lang="en-US" altLang="zh-CN" dirty="0">
                <a:solidFill>
                  <a:schemeClr val="tx1"/>
                </a:solidFill>
                <a:latin typeface="微软雅黑" panose="020B0503020204020204" pitchFamily="34" charset="-122"/>
                <a:ea typeface="微软雅黑" panose="020B0503020204020204" pitchFamily="34" charset="-122"/>
              </a:rPr>
              <a:t>RNN</a:t>
            </a:r>
            <a:r>
              <a:rPr lang="zh-CN" altLang="en-US" dirty="0">
                <a:solidFill>
                  <a:schemeClr val="tx1"/>
                </a:solidFill>
                <a:latin typeface="微软雅黑" panose="020B0503020204020204" pitchFamily="34" charset="-122"/>
                <a:ea typeface="微软雅黑" panose="020B0503020204020204" pitchFamily="34" charset="-122"/>
              </a:rPr>
              <a:t>的改进模型，其原理是相似的，不同之处在于</a:t>
            </a:r>
            <a:r>
              <a:rPr lang="en-US" altLang="zh-CN" dirty="0">
                <a:solidFill>
                  <a:schemeClr val="tx1"/>
                </a:solidFill>
                <a:latin typeface="微软雅黑" panose="020B0503020204020204" pitchFamily="34" charset="-122"/>
                <a:ea typeface="微软雅黑" panose="020B0503020204020204" pitchFamily="34" charset="-122"/>
              </a:rPr>
              <a:t>LSTM</a:t>
            </a:r>
            <a:r>
              <a:rPr lang="zh-CN" altLang="en-US" dirty="0">
                <a:solidFill>
                  <a:schemeClr val="tx1"/>
                </a:solidFill>
                <a:latin typeface="微软雅黑" panose="020B0503020204020204" pitchFamily="34" charset="-122"/>
                <a:ea typeface="微软雅黑" panose="020B0503020204020204" pitchFamily="34" charset="-122"/>
              </a:rPr>
              <a:t>模型在隐藏层中引入了“记忆细胞”的结构，使用不同的函数来计算隐藏层的状态。在“记忆细胞”中，三个阈值层用于控制可以通过门的信息量，这对于具有长期依赖性的序列数据非常有效。</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4" name="矩形 23"/>
          <p:cNvSpPr/>
          <p:nvPr/>
        </p:nvSpPr>
        <p:spPr>
          <a:xfrm>
            <a:off x="6474412" y="1158648"/>
            <a:ext cx="1871301" cy="36004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latin typeface="微软雅黑" panose="020B0503020204020204" pitchFamily="34" charset="-122"/>
                <a:ea typeface="微软雅黑" panose="020B0503020204020204" pitchFamily="34" charset="-122"/>
              </a:rPr>
              <a:t>LSTM</a:t>
            </a:r>
            <a:r>
              <a:rPr lang="zh-CN" altLang="en-US" dirty="0" smtClean="0">
                <a:solidFill>
                  <a:schemeClr val="bg1"/>
                </a:solidFill>
                <a:latin typeface="微软雅黑" panose="020B0503020204020204" pitchFamily="34" charset="-122"/>
                <a:ea typeface="微软雅黑" panose="020B0503020204020204" pitchFamily="34" charset="-122"/>
              </a:rPr>
              <a:t>神经网络</a:t>
            </a:r>
            <a:r>
              <a:rPr lang="zh-CN" altLang="zh-CN" dirty="0" smtClean="0">
                <a:solidFill>
                  <a:schemeClr val="bg1"/>
                </a:solidFill>
                <a:latin typeface="微软雅黑" panose="020B0503020204020204" pitchFamily="34" charset="-122"/>
                <a:ea typeface="微软雅黑" panose="020B0503020204020204" pitchFamily="34" charset="-122"/>
              </a:rPr>
              <a:t>：</a:t>
            </a:r>
            <a:endParaRPr lang="zh-CN" altLang="en-US" dirty="0">
              <a:solidFill>
                <a:schemeClr val="bg1"/>
              </a:solidFill>
            </a:endParaRPr>
          </a:p>
        </p:txBody>
      </p:sp>
      <p:sp>
        <p:nvSpPr>
          <p:cNvPr id="25" name="矩形 24"/>
          <p:cNvSpPr/>
          <p:nvPr/>
        </p:nvSpPr>
        <p:spPr>
          <a:xfrm>
            <a:off x="636444" y="1158648"/>
            <a:ext cx="1690830" cy="360040"/>
          </a:xfrm>
          <a:prstGeom prst="rect">
            <a:avLst/>
          </a:prstGeom>
          <a:solidFill>
            <a:srgbClr val="9C5A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pitchFamily="34" charset="-122"/>
                <a:ea typeface="微软雅黑" panose="020B0503020204020204" pitchFamily="34" charset="-122"/>
              </a:rPr>
              <a:t>循环神经网络：</a:t>
            </a:r>
            <a:endParaRPr lang="zh-CN" altLang="en-US" dirty="0">
              <a:solidFill>
                <a:schemeClr val="bg1"/>
              </a:solidFill>
            </a:endParaRPr>
          </a:p>
        </p:txBody>
      </p:sp>
      <p:pic>
        <p:nvPicPr>
          <p:cNvPr id="28" name="图片 27"/>
          <p:cNvPicPr/>
          <p:nvPr/>
        </p:nvPicPr>
        <p:blipFill>
          <a:blip r:embed="rId1"/>
          <a:stretch>
            <a:fillRect/>
          </a:stretch>
        </p:blipFill>
        <p:spPr>
          <a:xfrm>
            <a:off x="932472" y="4011385"/>
            <a:ext cx="4467225" cy="2057400"/>
          </a:xfrm>
          <a:prstGeom prst="rect">
            <a:avLst/>
          </a:prstGeom>
        </p:spPr>
      </p:pic>
      <p:pic>
        <p:nvPicPr>
          <p:cNvPr id="30" name="图片 29"/>
          <p:cNvPicPr/>
          <p:nvPr/>
        </p:nvPicPr>
        <p:blipFill>
          <a:blip r:embed="rId2" cstate="screen"/>
          <a:stretch>
            <a:fillRect/>
          </a:stretch>
        </p:blipFill>
        <p:spPr>
          <a:xfrm>
            <a:off x="7093024" y="3789905"/>
            <a:ext cx="3838509" cy="2500359"/>
          </a:xfrm>
          <a:prstGeom prst="rect">
            <a:avLst/>
          </a:prstGeom>
        </p:spPr>
      </p:pic>
      <p:sp>
        <p:nvSpPr>
          <p:cNvPr id="35" name="文本框 34"/>
          <p:cNvSpPr txBox="1"/>
          <p:nvPr/>
        </p:nvSpPr>
        <p:spPr>
          <a:xfrm>
            <a:off x="2612086" y="6290264"/>
            <a:ext cx="1199367" cy="369332"/>
          </a:xfrm>
          <a:prstGeom prst="rect">
            <a:avLst/>
          </a:prstGeom>
          <a:noFill/>
        </p:spPr>
        <p:txBody>
          <a:bodyPr wrap="none" rtlCol="0">
            <a:spAutoFit/>
          </a:bodyPr>
          <a:lstStyle/>
          <a:p>
            <a:r>
              <a:rPr lang="en-US" altLang="zh-CN" b="1" dirty="0" smtClean="0">
                <a:solidFill>
                  <a:srgbClr val="6C106B"/>
                </a:solidFill>
                <a:latin typeface="微软雅黑" panose="020B0503020204020204" pitchFamily="34" charset="-122"/>
                <a:ea typeface="微软雅黑" panose="020B0503020204020204" pitchFamily="34" charset="-122"/>
              </a:rPr>
              <a:t>RNN</a:t>
            </a:r>
            <a:r>
              <a:rPr lang="zh-CN" altLang="en-US" b="1" dirty="0" smtClean="0">
                <a:solidFill>
                  <a:srgbClr val="6C106B"/>
                </a:solidFill>
                <a:latin typeface="微软雅黑" panose="020B0503020204020204" pitchFamily="34" charset="-122"/>
                <a:ea typeface="微软雅黑" panose="020B0503020204020204" pitchFamily="34" charset="-122"/>
              </a:rPr>
              <a:t>单元</a:t>
            </a:r>
            <a:endParaRPr lang="zh-CN" altLang="en-US" b="1" dirty="0">
              <a:solidFill>
                <a:srgbClr val="6C106B"/>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8249890" y="6312033"/>
            <a:ext cx="1524776" cy="369332"/>
          </a:xfrm>
          <a:prstGeom prst="rect">
            <a:avLst/>
          </a:prstGeom>
          <a:noFill/>
        </p:spPr>
        <p:txBody>
          <a:bodyPr wrap="none" rtlCol="0">
            <a:spAutoFit/>
          </a:bodyPr>
          <a:lstStyle/>
          <a:p>
            <a:r>
              <a:rPr lang="en-US" altLang="zh-CN" b="1" dirty="0" smtClean="0">
                <a:solidFill>
                  <a:srgbClr val="6C106B"/>
                </a:solidFill>
                <a:latin typeface="微软雅黑" panose="020B0503020204020204" pitchFamily="34" charset="-122"/>
                <a:ea typeface="微软雅黑" panose="020B0503020204020204" pitchFamily="34" charset="-122"/>
              </a:rPr>
              <a:t>LSTM</a:t>
            </a:r>
            <a:r>
              <a:rPr lang="zh-CN" altLang="en-US" b="1" dirty="0" smtClean="0">
                <a:solidFill>
                  <a:srgbClr val="6C106B"/>
                </a:solidFill>
                <a:latin typeface="微软雅黑" panose="020B0503020204020204" pitchFamily="34" charset="-122"/>
                <a:ea typeface="微软雅黑" panose="020B0503020204020204" pitchFamily="34" charset="-122"/>
              </a:rPr>
              <a:t>结构图</a:t>
            </a:r>
            <a:endParaRPr lang="zh-CN" altLang="en-US" b="1" dirty="0">
              <a:solidFill>
                <a:srgbClr val="6C106B"/>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2283086" y="758538"/>
            <a:ext cx="1723549" cy="400110"/>
          </a:xfrm>
          <a:prstGeom prst="rect">
            <a:avLst/>
          </a:prstGeom>
          <a:noFill/>
        </p:spPr>
        <p:txBody>
          <a:bodyPr wrap="none" rtlCol="0">
            <a:spAutoFit/>
          </a:bodyPr>
          <a:lstStyle/>
          <a:p>
            <a:r>
              <a:rPr lang="zh-CN" altLang="en-US" sz="2000" dirty="0" smtClean="0">
                <a:solidFill>
                  <a:srgbClr val="6C106B"/>
                </a:solidFill>
                <a:latin typeface="微软雅黑" panose="020B0503020204020204" pitchFamily="34" charset="-122"/>
                <a:ea typeface="微软雅黑" panose="020B0503020204020204" pitchFamily="34" charset="-122"/>
              </a:rPr>
              <a:t>路径计算算法</a:t>
            </a:r>
            <a:endParaRPr lang="zh-CN" altLang="en-US" sz="2000" dirty="0">
              <a:solidFill>
                <a:srgbClr val="6C106B"/>
              </a:solidFill>
              <a:latin typeface="微软雅黑" panose="020B0503020204020204" pitchFamily="34" charset="-122"/>
              <a:ea typeface="微软雅黑" panose="020B0503020204020204" pitchFamily="34" charset="-122"/>
            </a:endParaRPr>
          </a:p>
        </p:txBody>
      </p:sp>
      <p:sp>
        <p:nvSpPr>
          <p:cNvPr id="42" name="矩形 41"/>
          <p:cNvSpPr/>
          <p:nvPr/>
        </p:nvSpPr>
        <p:spPr bwMode="auto">
          <a:xfrm>
            <a:off x="327972" y="1784443"/>
            <a:ext cx="2481545" cy="801314"/>
          </a:xfrm>
          <a:prstGeom prst="rect">
            <a:avLst/>
          </a:prstGeom>
          <a:solidFill>
            <a:srgbClr val="D5B9D2"/>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p:txBody>
      </p:sp>
      <p:sp>
        <p:nvSpPr>
          <p:cNvPr id="43" name="TextBox 18"/>
          <p:cNvSpPr txBox="1"/>
          <p:nvPr/>
        </p:nvSpPr>
        <p:spPr>
          <a:xfrm>
            <a:off x="432910" y="1985812"/>
            <a:ext cx="2362472" cy="461665"/>
          </a:xfrm>
          <a:prstGeom prst="rect">
            <a:avLst/>
          </a:prstGeom>
          <a:noFill/>
        </p:spPr>
        <p:txBody>
          <a:bodyPr wrap="square" rtlCol="0">
            <a:spAutoFit/>
          </a:bodyPr>
          <a:lstStyle/>
          <a:p>
            <a:pPr algn="ctr"/>
            <a:r>
              <a:rPr lang="en-US" altLang="zh-CN" sz="2400" b="1" dirty="0" err="1" smtClean="0">
                <a:solidFill>
                  <a:schemeClr val="bg1"/>
                </a:solidFill>
                <a:latin typeface="微软雅黑" panose="020B0503020204020204" pitchFamily="34" charset="-122"/>
                <a:ea typeface="微软雅黑" panose="020B0503020204020204" pitchFamily="34" charset="-122"/>
              </a:rPr>
              <a:t>Dijkstra</a:t>
            </a:r>
            <a:r>
              <a:rPr lang="zh-CN" altLang="en-US" sz="2400" b="1" dirty="0" smtClean="0">
                <a:solidFill>
                  <a:schemeClr val="bg1"/>
                </a:solidFill>
                <a:latin typeface="微软雅黑" panose="020B0503020204020204" pitchFamily="34" charset="-122"/>
                <a:ea typeface="微软雅黑" panose="020B0503020204020204" pitchFamily="34" charset="-122"/>
              </a:rPr>
              <a:t>算法</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 name="下箭头 1"/>
          <p:cNvSpPr/>
          <p:nvPr/>
        </p:nvSpPr>
        <p:spPr>
          <a:xfrm>
            <a:off x="1365544" y="2787126"/>
            <a:ext cx="406400" cy="1611085"/>
          </a:xfrm>
          <a:prstGeom prst="downArrow">
            <a:avLst/>
          </a:prstGeom>
          <a:solidFill>
            <a:srgbClr val="756271"/>
          </a:solidFill>
          <a:ln>
            <a:solidFill>
              <a:srgbClr val="7562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1804114" y="3300280"/>
            <a:ext cx="1005403" cy="584775"/>
          </a:xfrm>
          <a:prstGeom prst="rect">
            <a:avLst/>
          </a:prstGeom>
          <a:noFill/>
        </p:spPr>
        <p:txBody>
          <a:bodyPr wrap="none" rtlCol="0">
            <a:spAutoFit/>
          </a:bodyPr>
          <a:lstStyle/>
          <a:p>
            <a:r>
              <a:rPr lang="zh-CN" altLang="en-US" sz="3200" b="1" dirty="0" smtClean="0">
                <a:solidFill>
                  <a:srgbClr val="756271"/>
                </a:solidFill>
                <a:latin typeface="微软雅黑" panose="020B0503020204020204" pitchFamily="34" charset="-122"/>
                <a:ea typeface="微软雅黑" panose="020B0503020204020204" pitchFamily="34" charset="-122"/>
              </a:rPr>
              <a:t>改进</a:t>
            </a:r>
            <a:endParaRPr lang="zh-CN" altLang="en-US" sz="3200" b="1" dirty="0">
              <a:solidFill>
                <a:srgbClr val="756271"/>
              </a:solidFill>
              <a:latin typeface="微软雅黑" panose="020B0503020204020204" pitchFamily="34" charset="-122"/>
              <a:ea typeface="微软雅黑" panose="020B0503020204020204" pitchFamily="34" charset="-122"/>
            </a:endParaRPr>
          </a:p>
        </p:txBody>
      </p:sp>
      <p:sp>
        <p:nvSpPr>
          <p:cNvPr id="46" name="矩形 45"/>
          <p:cNvSpPr/>
          <p:nvPr/>
        </p:nvSpPr>
        <p:spPr bwMode="auto">
          <a:xfrm>
            <a:off x="327972" y="4536490"/>
            <a:ext cx="2467410" cy="991742"/>
          </a:xfrm>
          <a:prstGeom prst="rect">
            <a:avLst/>
          </a:prstGeom>
          <a:solidFill>
            <a:srgbClr val="9C5A99"/>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p:txBody>
      </p:sp>
      <p:sp>
        <p:nvSpPr>
          <p:cNvPr id="48" name="TextBox 18"/>
          <p:cNvSpPr txBox="1"/>
          <p:nvPr/>
        </p:nvSpPr>
        <p:spPr>
          <a:xfrm>
            <a:off x="304280" y="4697235"/>
            <a:ext cx="2619731" cy="830997"/>
          </a:xfrm>
          <a:prstGeom prst="rect">
            <a:avLst/>
          </a:prstGeom>
          <a:noFill/>
        </p:spPr>
        <p:txBody>
          <a:bodyPr wrap="square" rtlCol="0">
            <a:spAutoFit/>
          </a:bodyPr>
          <a:lstStyle/>
          <a:p>
            <a:pPr algn="ctr"/>
            <a:r>
              <a:rPr lang="zh-CN" altLang="en-US" sz="2400" b="1" dirty="0" smtClean="0">
                <a:solidFill>
                  <a:schemeClr val="bg1"/>
                </a:solidFill>
                <a:latin typeface="微软雅黑" panose="020B0503020204020204" pitchFamily="34" charset="-122"/>
                <a:ea typeface="微软雅黑" panose="020B0503020204020204" pitchFamily="34" charset="-122"/>
              </a:rPr>
              <a:t>最小化最大带宽利用率算法</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49" name="矩形 48"/>
              <p:cNvSpPr/>
              <p:nvPr/>
            </p:nvSpPr>
            <p:spPr>
              <a:xfrm>
                <a:off x="3185970" y="3424875"/>
                <a:ext cx="8469001" cy="1224219"/>
              </a:xfrm>
              <a:prstGeom prst="rect">
                <a:avLst/>
              </a:prstGeom>
              <a:noFill/>
              <a:ln w="38100">
                <a:solidFill>
                  <a:srgbClr val="6C10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smtClean="0">
                    <a:solidFill>
                      <a:schemeClr val="tx1"/>
                    </a:solidFill>
                    <a:latin typeface="微软雅黑" panose="020B0503020204020204" pitchFamily="34" charset="-122"/>
                    <a:ea typeface="微软雅黑" panose="020B0503020204020204" pitchFamily="34" charset="-122"/>
                  </a:rPr>
                  <a:t>对于</a:t>
                </a:r>
                <a14:m>
                  <m:oMath xmlns:m="http://schemas.openxmlformats.org/officeDocument/2006/math">
                    <m:r>
                      <a:rPr lang="en-US" altLang="zh-CN">
                        <a:solidFill>
                          <a:schemeClr val="tx1"/>
                        </a:solidFill>
                        <a:latin typeface="Cambria Math" panose="02040503050406030204" pitchFamily="18" charset="0"/>
                      </a:rPr>
                      <m:t>∀</m:t>
                    </m:r>
                    <m:d>
                      <m:dPr>
                        <m:ctrlPr>
                          <a:rPr lang="zh-CN"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𝑖</m:t>
                        </m:r>
                        <m:r>
                          <a:rPr lang="en-US" altLang="zh-CN">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𝑗</m:t>
                        </m:r>
                      </m:e>
                    </m:d>
                    <m:r>
                      <a:rPr lang="en-US" altLang="zh-CN">
                        <a:solidFill>
                          <a:schemeClr val="tx1"/>
                        </a:solidFill>
                        <a:latin typeface="Cambria Math" panose="02040503050406030204" pitchFamily="18" charset="0"/>
                      </a:rPr>
                      <m:t>∈</m:t>
                    </m:r>
                    <m:r>
                      <m:rPr>
                        <m:nor/>
                      </m:rPr>
                      <a:rPr lang="en-US" altLang="zh-CN">
                        <a:solidFill>
                          <a:schemeClr val="tx1"/>
                        </a:solidFill>
                        <a:latin typeface="微软雅黑" panose="020B0503020204020204" pitchFamily="34" charset="-122"/>
                        <a:ea typeface="微软雅黑" panose="020B0503020204020204" pitchFamily="34" charset="-122"/>
                      </a:rPr>
                      <m:t>E</m:t>
                    </m:r>
                  </m:oMath>
                </a14:m>
                <a:r>
                  <a:rPr lang="zh-CN" altLang="zh-CN" dirty="0">
                    <a:solidFill>
                      <a:schemeClr val="tx1"/>
                    </a:solidFill>
                    <a:latin typeface="微软雅黑" panose="020B0503020204020204" pitchFamily="34" charset="-122"/>
                    <a:ea typeface="微软雅黑" panose="020B0503020204020204" pitchFamily="34" charset="-122"/>
                  </a:rPr>
                  <a:t>，链路</a:t>
                </a:r>
                <a14:m>
                  <m:oMath xmlns:m="http://schemas.openxmlformats.org/officeDocument/2006/math">
                    <m:d>
                      <m:dPr>
                        <m:ctrlPr>
                          <a:rPr lang="zh-CN"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𝑖</m:t>
                        </m:r>
                        <m:r>
                          <a:rPr lang="en-US" altLang="zh-CN">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𝑗</m:t>
                        </m:r>
                      </m:e>
                    </m:d>
                  </m:oMath>
                </a14:m>
                <a:r>
                  <a:rPr lang="zh-CN" altLang="zh-CN" dirty="0">
                    <a:solidFill>
                      <a:schemeClr val="tx1"/>
                    </a:solidFill>
                    <a:latin typeface="微软雅黑" panose="020B0503020204020204" pitchFamily="34" charset="-122"/>
                    <a:ea typeface="微软雅黑" panose="020B0503020204020204" pitchFamily="34" charset="-122"/>
                  </a:rPr>
                  <a:t>接入请求带宽为</a:t>
                </a:r>
                <a14:m>
                  <m:oMath xmlns:m="http://schemas.openxmlformats.org/officeDocument/2006/math">
                    <m:r>
                      <a:rPr lang="en-US" altLang="zh-CN" i="1">
                        <a:solidFill>
                          <a:schemeClr val="tx1"/>
                        </a:solidFill>
                        <a:latin typeface="Cambria Math" panose="02040503050406030204" pitchFamily="18" charset="0"/>
                      </a:rPr>
                      <m:t>𝑏</m:t>
                    </m:r>
                  </m:oMath>
                </a14:m>
                <a:r>
                  <a:rPr lang="zh-CN" altLang="zh-CN" dirty="0">
                    <a:solidFill>
                      <a:schemeClr val="tx1"/>
                    </a:solidFill>
                    <a:latin typeface="微软雅黑" panose="020B0503020204020204" pitchFamily="34" charset="-122"/>
                    <a:ea typeface="微软雅黑" panose="020B0503020204020204" pitchFamily="34" charset="-122"/>
                  </a:rPr>
                  <a:t>的新算路请求后，链路</a:t>
                </a:r>
                <a14:m>
                  <m:oMath xmlns:m="http://schemas.openxmlformats.org/officeDocument/2006/math">
                    <m:d>
                      <m:dPr>
                        <m:ctrlPr>
                          <a:rPr lang="zh-CN"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𝑖</m:t>
                        </m:r>
                        <m:r>
                          <a:rPr lang="en-US" altLang="zh-CN">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𝑗</m:t>
                        </m:r>
                      </m:e>
                    </m:d>
                  </m:oMath>
                </a14:m>
                <a:r>
                  <a:rPr lang="zh-CN" altLang="zh-CN" dirty="0">
                    <a:solidFill>
                      <a:schemeClr val="tx1"/>
                    </a:solidFill>
                    <a:latin typeface="微软雅黑" panose="020B0503020204020204" pitchFamily="34" charset="-122"/>
                    <a:ea typeface="微软雅黑" panose="020B0503020204020204" pitchFamily="34" charset="-122"/>
                  </a:rPr>
                  <a:t>的带宽利用率</a:t>
                </a:r>
                <a:r>
                  <a:rPr lang="zh-CN" altLang="zh-CN" dirty="0" smtClean="0">
                    <a:solidFill>
                      <a:schemeClr val="tx1"/>
                    </a:solidFill>
                    <a:latin typeface="微软雅黑" panose="020B0503020204020204" pitchFamily="34" charset="-122"/>
                    <a:ea typeface="微软雅黑" panose="020B0503020204020204" pitchFamily="34" charset="-122"/>
                  </a:rPr>
                  <a:t>为</a:t>
                </a:r>
                <a:r>
                  <a:rPr lang="zh-CN" altLang="en-US" dirty="0" smtClean="0">
                    <a:solidFill>
                      <a:schemeClr val="tx1"/>
                    </a:solidFill>
                    <a:latin typeface="微软雅黑" panose="020B0503020204020204" pitchFamily="34" charset="-122"/>
                    <a:ea typeface="微软雅黑" panose="020B0503020204020204" pitchFamily="34" charset="-122"/>
                  </a:rPr>
                  <a:t>：</a:t>
                </a:r>
                <a:endParaRPr lang="en-US" altLang="zh-CN" dirty="0" smtClean="0">
                  <a:solidFill>
                    <a:schemeClr val="tx1"/>
                  </a:solidFill>
                  <a:latin typeface="微软雅黑" panose="020B0503020204020204" pitchFamily="34" charset="-122"/>
                  <a:ea typeface="微软雅黑" panose="020B0503020204020204" pitchFamily="34" charset="-122"/>
                </a:endParaRPr>
              </a:p>
              <a:p>
                <a:endParaRPr lang="en-US" altLang="zh-CN" dirty="0">
                  <a:solidFill>
                    <a:schemeClr val="tx1"/>
                  </a:solidFill>
                  <a:latin typeface="微软雅黑" panose="020B0503020204020204" pitchFamily="34" charset="-122"/>
                  <a:ea typeface="微软雅黑" panose="020B0503020204020204" pitchFamily="34" charset="-122"/>
                </a:endParaRPr>
              </a:p>
            </p:txBody>
          </p:sp>
        </mc:Choice>
        <mc:Fallback>
          <p:sp>
            <p:nvSpPr>
              <p:cNvPr id="49" name="矩形 48"/>
              <p:cNvSpPr>
                <a:spLocks noRot="1" noChangeAspect="1" noMove="1" noResize="1" noEditPoints="1" noAdjustHandles="1" noChangeArrowheads="1" noChangeShapeType="1" noTextEdit="1"/>
              </p:cNvSpPr>
              <p:nvPr/>
            </p:nvSpPr>
            <p:spPr>
              <a:xfrm>
                <a:off x="3185970" y="3424875"/>
                <a:ext cx="8469001" cy="1224219"/>
              </a:xfrm>
              <a:prstGeom prst="rect">
                <a:avLst/>
              </a:prstGeom>
              <a:blipFill rotWithShape="1">
                <a:blip r:embed="rId1"/>
                <a:stretch>
                  <a:fillRect l="-227" t="-1582" r="-223" b="-1535"/>
                </a:stretch>
              </a:blipFill>
              <a:ln w="38100">
                <a:solidFill>
                  <a:srgbClr val="6C106B"/>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1" name="矩形 50"/>
              <p:cNvSpPr/>
              <p:nvPr/>
            </p:nvSpPr>
            <p:spPr>
              <a:xfrm>
                <a:off x="3185970" y="1562907"/>
                <a:ext cx="8469001" cy="1224219"/>
              </a:xfrm>
              <a:prstGeom prst="rect">
                <a:avLst/>
              </a:prstGeom>
              <a:noFill/>
              <a:ln w="38100">
                <a:solidFill>
                  <a:srgbClr val="6C10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smtClean="0">
                    <a:solidFill>
                      <a:schemeClr val="tx1"/>
                    </a:solidFill>
                    <a:latin typeface="微软雅黑" panose="020B0503020204020204" pitchFamily="34" charset="-122"/>
                    <a:ea typeface="微软雅黑" panose="020B0503020204020204" pitchFamily="34" charset="-122"/>
                  </a:rPr>
                  <a:t>一条路径</a:t>
                </a:r>
                <a14:m>
                  <m:oMath xmlns:m="http://schemas.openxmlformats.org/officeDocument/2006/math">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𝑃</m:t>
                        </m:r>
                      </m:e>
                      <m:sub>
                        <m:r>
                          <a:rPr lang="en-US" altLang="zh-CN" i="1">
                            <a:solidFill>
                              <a:schemeClr val="tx1"/>
                            </a:solidFill>
                            <a:latin typeface="Cambria Math" panose="02040503050406030204" pitchFamily="18" charset="0"/>
                          </a:rPr>
                          <m:t>𝑙</m:t>
                        </m:r>
                      </m:sub>
                    </m:sSub>
                  </m:oMath>
                </a14:m>
                <a:r>
                  <a:rPr lang="zh-CN" altLang="zh-CN" dirty="0">
                    <a:solidFill>
                      <a:schemeClr val="tx1"/>
                    </a:solidFill>
                    <a:latin typeface="微软雅黑" panose="020B0503020204020204" pitchFamily="34" charset="-122"/>
                    <a:ea typeface="微软雅黑" panose="020B0503020204020204" pitchFamily="34" charset="-122"/>
                  </a:rPr>
                  <a:t>的可用带宽是指这条路径上所有链路的可用带宽的</a:t>
                </a:r>
                <a:r>
                  <a:rPr lang="zh-CN" altLang="zh-CN" dirty="0" smtClean="0">
                    <a:solidFill>
                      <a:schemeClr val="tx1"/>
                    </a:solidFill>
                    <a:latin typeface="微软雅黑" panose="020B0503020204020204" pitchFamily="34" charset="-122"/>
                    <a:ea typeface="微软雅黑" panose="020B0503020204020204" pitchFamily="34" charset="-122"/>
                  </a:rPr>
                  <a:t>最小值</a:t>
                </a:r>
                <a:r>
                  <a:rPr lang="zh-CN" altLang="en-US" dirty="0" smtClean="0">
                    <a:solidFill>
                      <a:schemeClr val="tx1"/>
                    </a:solidFill>
                    <a:latin typeface="微软雅黑" panose="020B0503020204020204" pitchFamily="34" charset="-122"/>
                    <a:ea typeface="微软雅黑" panose="020B0503020204020204" pitchFamily="34" charset="-122"/>
                  </a:rPr>
                  <a:t>，即：</a:t>
                </a:r>
                <a:endParaRPr lang="en-US" altLang="zh-CN" dirty="0" smtClean="0">
                  <a:solidFill>
                    <a:schemeClr val="tx1"/>
                  </a:solidFill>
                  <a:latin typeface="微软雅黑" panose="020B0503020204020204" pitchFamily="34" charset="-122"/>
                  <a:ea typeface="微软雅黑" panose="020B0503020204020204" pitchFamily="34" charset="-122"/>
                </a:endParaRPr>
              </a:p>
              <a:p>
                <a:endParaRPr lang="zh-CN" altLang="en-US" dirty="0">
                  <a:solidFill>
                    <a:schemeClr val="tx1"/>
                  </a:solidFill>
                  <a:latin typeface="微软雅黑" panose="020B0503020204020204" pitchFamily="34" charset="-122"/>
                  <a:ea typeface="微软雅黑" panose="020B0503020204020204" pitchFamily="34" charset="-122"/>
                </a:endParaRPr>
              </a:p>
            </p:txBody>
          </p:sp>
        </mc:Choice>
        <mc:Fallback>
          <p:sp>
            <p:nvSpPr>
              <p:cNvPr id="51" name="矩形 50"/>
              <p:cNvSpPr>
                <a:spLocks noRot="1" noChangeAspect="1" noMove="1" noResize="1" noEditPoints="1" noAdjustHandles="1" noChangeArrowheads="1" noChangeShapeType="1" noTextEdit="1"/>
              </p:cNvSpPr>
              <p:nvPr/>
            </p:nvSpPr>
            <p:spPr>
              <a:xfrm>
                <a:off x="3185970" y="1562907"/>
                <a:ext cx="8469001" cy="1224219"/>
              </a:xfrm>
              <a:prstGeom prst="rect">
                <a:avLst/>
              </a:prstGeom>
              <a:blipFill rotWithShape="1">
                <a:blip r:embed="rId2"/>
                <a:stretch>
                  <a:fillRect l="-227" t="-1570" r="-223" b="-1547"/>
                </a:stretch>
              </a:blipFill>
              <a:ln w="38100">
                <a:solidFill>
                  <a:srgbClr val="6C106B"/>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2" name="矩形 51"/>
              <p:cNvSpPr/>
              <p:nvPr/>
            </p:nvSpPr>
            <p:spPr>
              <a:xfrm>
                <a:off x="3176444" y="5388392"/>
                <a:ext cx="8478527" cy="1224219"/>
              </a:xfrm>
              <a:prstGeom prst="rect">
                <a:avLst/>
              </a:prstGeom>
              <a:noFill/>
              <a:ln w="38100">
                <a:solidFill>
                  <a:srgbClr val="6C10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smtClean="0">
                    <a:solidFill>
                      <a:schemeClr val="tx1"/>
                    </a:solidFill>
                    <a:latin typeface="微软雅黑" panose="020B0503020204020204" pitchFamily="34" charset="-122"/>
                    <a:ea typeface="微软雅黑" panose="020B0503020204020204" pitchFamily="34" charset="-122"/>
                  </a:rPr>
                  <a:t>对于</a:t>
                </a:r>
                <a14:m>
                  <m:oMath xmlns:m="http://schemas.openxmlformats.org/officeDocument/2006/math">
                    <m:r>
                      <a:rPr lang="en-US" altLang="zh-CN">
                        <a:solidFill>
                          <a:schemeClr val="tx1"/>
                        </a:solidFill>
                        <a:latin typeface="Cambria Math" panose="02040503050406030204" pitchFamily="18" charset="0"/>
                      </a:rPr>
                      <m:t>∀</m:t>
                    </m:r>
                    <m:d>
                      <m:dPr>
                        <m:ctrlPr>
                          <a:rPr lang="zh-CN"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𝑖</m:t>
                        </m:r>
                        <m:r>
                          <a:rPr lang="en-US" altLang="zh-CN">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𝑗</m:t>
                        </m:r>
                      </m:e>
                    </m:d>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𝑃</m:t>
                        </m:r>
                      </m:e>
                      <m:sub>
                        <m:r>
                          <a:rPr lang="en-US" altLang="zh-CN" i="1">
                            <a:solidFill>
                              <a:schemeClr val="tx1"/>
                            </a:solidFill>
                            <a:latin typeface="Cambria Math" panose="02040503050406030204" pitchFamily="18" charset="0"/>
                          </a:rPr>
                          <m:t>𝑙</m:t>
                        </m:r>
                      </m:sub>
                    </m:sSub>
                  </m:oMath>
                </a14:m>
                <a:r>
                  <a:rPr lang="zh-CN" altLang="zh-CN" dirty="0">
                    <a:solidFill>
                      <a:schemeClr val="tx1"/>
                    </a:solidFill>
                    <a:latin typeface="微软雅黑" panose="020B0503020204020204" pitchFamily="34" charset="-122"/>
                    <a:ea typeface="微软雅黑" panose="020B0503020204020204" pitchFamily="34" charset="-122"/>
                  </a:rPr>
                  <a:t>，路径</a:t>
                </a:r>
                <a14:m>
                  <m:oMath xmlns:m="http://schemas.openxmlformats.org/officeDocument/2006/math">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𝑃</m:t>
                        </m:r>
                      </m:e>
                      <m:sub>
                        <m:r>
                          <a:rPr lang="en-US" altLang="zh-CN" i="1">
                            <a:solidFill>
                              <a:schemeClr val="tx1"/>
                            </a:solidFill>
                            <a:latin typeface="Cambria Math" panose="02040503050406030204" pitchFamily="18" charset="0"/>
                          </a:rPr>
                          <m:t>𝑙</m:t>
                        </m:r>
                      </m:sub>
                    </m:sSub>
                  </m:oMath>
                </a14:m>
                <a:r>
                  <a:rPr lang="zh-CN" altLang="zh-CN" dirty="0">
                    <a:solidFill>
                      <a:schemeClr val="tx1"/>
                    </a:solidFill>
                    <a:latin typeface="微软雅黑" panose="020B0503020204020204" pitchFamily="34" charset="-122"/>
                    <a:ea typeface="微软雅黑" panose="020B0503020204020204" pitchFamily="34" charset="-122"/>
                  </a:rPr>
                  <a:t>的带宽利用率为</a:t>
                </a:r>
                <a14:m>
                  <m:oMath xmlns:m="http://schemas.openxmlformats.org/officeDocument/2006/math">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𝑃</m:t>
                        </m:r>
                      </m:e>
                      <m:sub>
                        <m:r>
                          <a:rPr lang="en-US" altLang="zh-CN" i="1">
                            <a:solidFill>
                              <a:schemeClr val="tx1"/>
                            </a:solidFill>
                            <a:latin typeface="Cambria Math" panose="02040503050406030204" pitchFamily="18" charset="0"/>
                          </a:rPr>
                          <m:t>𝑙</m:t>
                        </m:r>
                      </m:sub>
                    </m:sSub>
                  </m:oMath>
                </a14:m>
                <a:r>
                  <a:rPr lang="zh-CN" altLang="zh-CN" dirty="0">
                    <a:solidFill>
                      <a:schemeClr val="tx1"/>
                    </a:solidFill>
                    <a:latin typeface="微软雅黑" panose="020B0503020204020204" pitchFamily="34" charset="-122"/>
                    <a:ea typeface="微软雅黑" panose="020B0503020204020204" pitchFamily="34" charset="-122"/>
                  </a:rPr>
                  <a:t>上所有链路带宽利用率的最大值，即：</a:t>
                </a:r>
                <a:endParaRPr lang="zh-CN" altLang="zh-CN" dirty="0">
                  <a:solidFill>
                    <a:schemeClr val="tx1"/>
                  </a:solidFill>
                  <a:latin typeface="微软雅黑" panose="020B0503020204020204" pitchFamily="34" charset="-122"/>
                  <a:ea typeface="微软雅黑" panose="020B0503020204020204" pitchFamily="34" charset="-122"/>
                </a:endParaRPr>
              </a:p>
              <a:p>
                <a:endParaRPr lang="zh-CN" altLang="en-US" dirty="0">
                  <a:solidFill>
                    <a:schemeClr val="tx1"/>
                  </a:solidFill>
                  <a:latin typeface="微软雅黑" panose="020B0503020204020204" pitchFamily="34" charset="-122"/>
                  <a:ea typeface="微软雅黑" panose="020B0503020204020204" pitchFamily="34" charset="-122"/>
                </a:endParaRPr>
              </a:p>
            </p:txBody>
          </p:sp>
        </mc:Choice>
        <mc:Fallback>
          <p:sp>
            <p:nvSpPr>
              <p:cNvPr id="52" name="矩形 51"/>
              <p:cNvSpPr>
                <a:spLocks noRot="1" noChangeAspect="1" noMove="1" noResize="1" noEditPoints="1" noAdjustHandles="1" noChangeArrowheads="1" noChangeShapeType="1" noTextEdit="1"/>
              </p:cNvSpPr>
              <p:nvPr/>
            </p:nvSpPr>
            <p:spPr>
              <a:xfrm>
                <a:off x="3176444" y="5388392"/>
                <a:ext cx="8478527" cy="1224219"/>
              </a:xfrm>
              <a:prstGeom prst="rect">
                <a:avLst/>
              </a:prstGeom>
              <a:blipFill rotWithShape="1">
                <a:blip r:embed="rId3"/>
                <a:stretch>
                  <a:fillRect l="-227" t="-1590" r="-223" b="-1527"/>
                </a:stretch>
              </a:blipFill>
              <a:ln w="38100">
                <a:solidFill>
                  <a:srgbClr val="6C106B"/>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
        <p:nvSpPr>
          <p:cNvPr id="56" name="矩形 55"/>
          <p:cNvSpPr/>
          <p:nvPr/>
        </p:nvSpPr>
        <p:spPr>
          <a:xfrm>
            <a:off x="3165156" y="5141241"/>
            <a:ext cx="1798730" cy="36004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pitchFamily="34" charset="-122"/>
                <a:ea typeface="微软雅黑" panose="020B0503020204020204" pitchFamily="34" charset="-122"/>
              </a:rPr>
              <a:t>路径带宽利用率</a:t>
            </a:r>
            <a:endParaRPr lang="zh-CN" altLang="en-US" dirty="0">
              <a:solidFill>
                <a:schemeClr val="bg1"/>
              </a:solidFill>
            </a:endParaRPr>
          </a:p>
        </p:txBody>
      </p:sp>
      <p:sp>
        <p:nvSpPr>
          <p:cNvPr id="57" name="矩形 56"/>
          <p:cNvSpPr/>
          <p:nvPr/>
        </p:nvSpPr>
        <p:spPr>
          <a:xfrm>
            <a:off x="3179670" y="1315756"/>
            <a:ext cx="1798730" cy="36004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pitchFamily="34" charset="-122"/>
                <a:ea typeface="微软雅黑" panose="020B0503020204020204" pitchFamily="34" charset="-122"/>
              </a:rPr>
              <a:t>路径的可用带宽</a:t>
            </a:r>
            <a:endParaRPr lang="zh-CN" altLang="en-US" dirty="0">
              <a:solidFill>
                <a:schemeClr val="bg1"/>
              </a:solidFill>
            </a:endParaRPr>
          </a:p>
        </p:txBody>
      </p:sp>
      <p:sp>
        <p:nvSpPr>
          <p:cNvPr id="58" name="矩形 57"/>
          <p:cNvSpPr/>
          <p:nvPr/>
        </p:nvSpPr>
        <p:spPr>
          <a:xfrm>
            <a:off x="3179670" y="3177724"/>
            <a:ext cx="1798730" cy="36004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pitchFamily="34" charset="-122"/>
                <a:ea typeface="微软雅黑" panose="020B0503020204020204" pitchFamily="34" charset="-122"/>
              </a:rPr>
              <a:t>链路带宽利用率</a:t>
            </a:r>
            <a:endParaRPr lang="zh-CN" altLang="en-US" dirty="0">
              <a:solidFill>
                <a:schemeClr val="bg1"/>
              </a:solidFill>
            </a:endParaRPr>
          </a:p>
        </p:txBody>
      </p:sp>
      <p:pic>
        <p:nvPicPr>
          <p:cNvPr id="4" name="图片 3"/>
          <p:cNvPicPr>
            <a:picLocks noChangeAspect="1"/>
          </p:cNvPicPr>
          <p:nvPr/>
        </p:nvPicPr>
        <p:blipFill>
          <a:blip r:embed="rId4" cstate="print"/>
          <a:stretch>
            <a:fillRect/>
          </a:stretch>
        </p:blipFill>
        <p:spPr>
          <a:xfrm>
            <a:off x="2156754" y="2117273"/>
            <a:ext cx="9857038" cy="741405"/>
          </a:xfrm>
          <a:prstGeom prst="rect">
            <a:avLst/>
          </a:prstGeom>
        </p:spPr>
      </p:pic>
      <p:pic>
        <p:nvPicPr>
          <p:cNvPr id="6" name="图片 5"/>
          <p:cNvPicPr>
            <a:picLocks noChangeAspect="1"/>
          </p:cNvPicPr>
          <p:nvPr/>
        </p:nvPicPr>
        <p:blipFill>
          <a:blip r:embed="rId5" cstate="print"/>
          <a:stretch>
            <a:fillRect/>
          </a:stretch>
        </p:blipFill>
        <p:spPr>
          <a:xfrm>
            <a:off x="3050301" y="3816347"/>
            <a:ext cx="8069943" cy="909899"/>
          </a:xfrm>
          <a:prstGeom prst="rect">
            <a:avLst/>
          </a:prstGeom>
        </p:spPr>
      </p:pic>
      <p:pic>
        <p:nvPicPr>
          <p:cNvPr id="7" name="图片 6"/>
          <p:cNvPicPr>
            <a:picLocks noChangeAspect="1"/>
          </p:cNvPicPr>
          <p:nvPr/>
        </p:nvPicPr>
        <p:blipFill>
          <a:blip r:embed="rId6" cstate="print"/>
          <a:stretch>
            <a:fillRect/>
          </a:stretch>
        </p:blipFill>
        <p:spPr>
          <a:xfrm>
            <a:off x="1947322" y="5911313"/>
            <a:ext cx="10275900" cy="772911"/>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TABLE_BEAUTIFY" val="smartTable{3a474130-519c-4b36-8331-376b7a64ae3a}"/>
</p:tagLst>
</file>

<file path=ppt/tags/tag2.xml><?xml version="1.0" encoding="utf-8"?>
<p:tagLst xmlns:p="http://schemas.openxmlformats.org/presentationml/2006/main">
  <p:tag name="KSO_WM_UNIT_TABLE_BEAUTIFY" val="smartTable{18d45c2e-6b9d-44bf-bfa5-1ecdda76bf38}"/>
</p:tagLst>
</file>

<file path=ppt/tags/tag3.xml><?xml version="1.0" encoding="utf-8"?>
<p:tagLst xmlns:p="http://schemas.openxmlformats.org/presentationml/2006/main">
  <p:tag name="KSO_WPP_MARK_KEY" val="e6e7d7ee-e077-49ba-9d0e-527525ff00b6"/>
  <p:tag name="COMMONDATA" val="eyJoZGlkIjoiOTgwY2MwMjdmMDU4ZDM1MGZjZmM0NDBlZjRhOTlmOW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3722</Words>
  <Application>WPS 演示</Application>
  <PresentationFormat>宽屏</PresentationFormat>
  <Paragraphs>459</Paragraphs>
  <Slides>23</Slides>
  <Notes>21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23</vt:i4>
      </vt:variant>
    </vt:vector>
  </HeadingPairs>
  <TitlesOfParts>
    <vt:vector size="37" baseType="lpstr">
      <vt:lpstr>Arial</vt:lpstr>
      <vt:lpstr>宋体</vt:lpstr>
      <vt:lpstr>Wingdings</vt:lpstr>
      <vt:lpstr>微软雅黑</vt:lpstr>
      <vt:lpstr>Cambria Math</vt:lpstr>
      <vt:lpstr>Calibri</vt:lpstr>
      <vt:lpstr>Arial Unicode MS</vt:lpstr>
      <vt:lpstr>Calibri Light</vt:lpstr>
      <vt:lpstr>Times New Roman</vt:lpstr>
      <vt:lpstr>Lifeline JL</vt:lpstr>
      <vt:lpstr>华文隶书</vt:lpstr>
      <vt:lpstr>Segoe Print</vt:lpstr>
      <vt:lpstr>华文中宋</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徐鹤</dc:creator>
  <cp:lastModifiedBy>cq011</cp:lastModifiedBy>
  <cp:revision>103</cp:revision>
  <dcterms:created xsi:type="dcterms:W3CDTF">2017-05-30T11:12:00Z</dcterms:created>
  <dcterms:modified xsi:type="dcterms:W3CDTF">2023-05-01T00:46:40Z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E44AD38C71614A71A7FFCC917D29E0BA_12</vt:lpwstr>
  </property>
  <property fmtid="{D5CDD505-2E9C-101B-9397-08002B2CF9AE}" pid="3" name="KSOProductBuildVer">
    <vt:lpwstr>2052-11.1.0.14036</vt:lpwstr>
  </property>
</Properties>
</file>