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9"/>
  </p:notesMasterIdLst>
  <p:sldIdLst>
    <p:sldId id="422" r:id="rId2"/>
    <p:sldId id="412" r:id="rId3"/>
    <p:sldId id="413" r:id="rId4"/>
    <p:sldId id="364" r:id="rId5"/>
    <p:sldId id="429" r:id="rId6"/>
    <p:sldId id="430" r:id="rId7"/>
    <p:sldId id="438" r:id="rId8"/>
    <p:sldId id="440" r:id="rId9"/>
    <p:sldId id="441" r:id="rId10"/>
    <p:sldId id="443" r:id="rId11"/>
    <p:sldId id="444" r:id="rId12"/>
    <p:sldId id="445" r:id="rId13"/>
    <p:sldId id="466" r:id="rId14"/>
    <p:sldId id="446" r:id="rId15"/>
    <p:sldId id="448" r:id="rId16"/>
    <p:sldId id="452" r:id="rId17"/>
    <p:sldId id="461" r:id="rId18"/>
    <p:sldId id="431" r:id="rId19"/>
    <p:sldId id="453" r:id="rId20"/>
    <p:sldId id="437" r:id="rId21"/>
    <p:sldId id="455" r:id="rId22"/>
    <p:sldId id="460" r:id="rId23"/>
    <p:sldId id="456" r:id="rId24"/>
    <p:sldId id="458" r:id="rId25"/>
    <p:sldId id="467" r:id="rId26"/>
    <p:sldId id="469" r:id="rId27"/>
    <p:sldId id="468" r:id="rId28"/>
    <p:sldId id="432" r:id="rId29"/>
    <p:sldId id="463" r:id="rId30"/>
    <p:sldId id="434" r:id="rId31"/>
    <p:sldId id="464" r:id="rId32"/>
    <p:sldId id="465" r:id="rId33"/>
    <p:sldId id="435" r:id="rId34"/>
    <p:sldId id="439" r:id="rId35"/>
    <p:sldId id="436" r:id="rId36"/>
    <p:sldId id="470" r:id="rId37"/>
    <p:sldId id="357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" userDrawn="1">
          <p15:clr>
            <a:srgbClr val="A4A3A4"/>
          </p15:clr>
        </p15:guide>
        <p15:guide id="2" pos="3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35"/>
    <a:srgbClr val="000000"/>
    <a:srgbClr val="F08E2E"/>
    <a:srgbClr val="EB9233"/>
    <a:srgbClr val="FD9233"/>
    <a:srgbClr val="F8992F"/>
    <a:srgbClr val="E48116"/>
    <a:srgbClr val="EB9133"/>
    <a:srgbClr val="FB9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89844" autoAdjust="0"/>
  </p:normalViewPr>
  <p:slideViewPr>
    <p:cSldViewPr snapToGrid="0" showGuides="1">
      <p:cViewPr varScale="1">
        <p:scale>
          <a:sx n="99" d="100"/>
          <a:sy n="99" d="100"/>
        </p:scale>
        <p:origin x="1344" y="64"/>
      </p:cViewPr>
      <p:guideLst>
        <p:guide orient="horz" pos="426"/>
        <p:guide pos="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0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86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6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3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[1]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接下来我们通过一个案例来巩固一下刚刚学习的知识，这个案例是一个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TodoList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案例，主要的功能有：增加代办，删除代办</a:t>
            </a:r>
            <a:endParaRPr lang="en-US" altLang="zh-CN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，组件样式，条件渲染，列表渲染，事件点击，表单受控等知识进行了练习，接下来进入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进阶模块。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3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讲到这里，大家对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hooks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，都有了初步的认识，那现在给大家讲讲组件化开发，怎么通信和路由跳转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1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，万物皆组件化，一个函数就是一个组件，在这之前的案例其实已经感受到了。一个页面你可以拆成多个组件去写，组件可以实现代码复用的功能，另外还有让代码结构更清晰，一块都可以拆成一个组件。组件内可以套用组件，每个组件都有自己的实例。 看这张原型图，讲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9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58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既然都是组件化开发，那组件间怎么通信呢？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en-US" altLang="zh-CN" dirty="0" err="1"/>
              <a:t>umi</a:t>
            </a:r>
            <a:r>
              <a:rPr lang="zh-CN" altLang="en-US" dirty="0"/>
              <a:t>脚手架是什么，解释</a:t>
            </a:r>
            <a:r>
              <a:rPr lang="en-US" altLang="zh-CN" dirty="0"/>
              <a:t>create-react-app</a:t>
            </a:r>
            <a:r>
              <a:rPr lang="zh-CN" altLang="en-US" dirty="0"/>
              <a:t>两种方式，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0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0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9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4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这个案例是在第一个案例</a:t>
            </a:r>
            <a:r>
              <a:rPr lang="en-US" altLang="zh-CN" dirty="0" err="1"/>
              <a:t>TodoList</a:t>
            </a:r>
            <a:r>
              <a:rPr lang="zh-CN" altLang="en-US" dirty="0"/>
              <a:t>的基础上进行的，对</a:t>
            </a:r>
            <a:r>
              <a:rPr lang="en-US" altLang="zh-CN" dirty="0" err="1"/>
              <a:t>TodoList</a:t>
            </a:r>
            <a:r>
              <a:rPr lang="zh-CN" altLang="en-US" dirty="0"/>
              <a:t>案例模拟进行了组件拆分，以及演练组件间如何通信和复用，还有模拟点击每一个列表跳转详情。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45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[2]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通过这个案例，我们对组件化开发、组件通信方式、路由跳转等知识进行了练习。那其实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也有对应的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Antd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，下面来看看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3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这个案例是在</a:t>
            </a:r>
            <a:r>
              <a:rPr lang="en-US" altLang="zh-CN" dirty="0"/>
              <a:t>TodoList2</a:t>
            </a:r>
            <a:r>
              <a:rPr lang="zh-CN" altLang="en-US" dirty="0"/>
              <a:t>的基础上，使用</a:t>
            </a:r>
            <a:r>
              <a:rPr lang="en-US" altLang="zh-CN" dirty="0" err="1"/>
              <a:t>Antd</a:t>
            </a:r>
            <a:r>
              <a:rPr lang="zh-CN" altLang="en-US" dirty="0"/>
              <a:t>的</a:t>
            </a:r>
            <a:r>
              <a:rPr lang="en-US" altLang="zh-CN" dirty="0"/>
              <a:t>UI</a:t>
            </a:r>
            <a:r>
              <a:rPr lang="zh-CN" altLang="en-US" dirty="0"/>
              <a:t>库对</a:t>
            </a:r>
            <a:r>
              <a:rPr lang="en-US" altLang="zh-CN" dirty="0" err="1"/>
              <a:t>TodoList</a:t>
            </a:r>
            <a:r>
              <a:rPr lang="zh-CN" altLang="en-US" dirty="0"/>
              <a:t>案例重新进行打磨，把原生的标签换成一些</a:t>
            </a:r>
            <a:r>
              <a:rPr lang="en-US" altLang="zh-CN" dirty="0" err="1"/>
              <a:t>Antd</a:t>
            </a:r>
            <a:r>
              <a:rPr lang="zh-CN" altLang="en-US" dirty="0"/>
              <a:t>的组件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 err="1"/>
              <a:t>Procomponents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1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[1]</a:t>
            </a:r>
            <a:r>
              <a:rPr lang="zh-CN" altLang="en-US" dirty="0"/>
              <a:t>那大家可能会有疑问，浏览器是怎么识别</a:t>
            </a:r>
            <a:r>
              <a:rPr lang="en-US" altLang="zh-CN" dirty="0"/>
              <a:t>JSX</a:t>
            </a:r>
            <a:r>
              <a:rPr lang="zh-CN" altLang="en-US" dirty="0"/>
              <a:t>代码的呢？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浏览器只认识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，有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babel-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的插件会在编译过程中把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JSX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代码转换为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表示的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对象</a:t>
            </a:r>
          </a:p>
          <a:p>
            <a:r>
              <a:rPr lang="en-US" altLang="zh-CN" dirty="0"/>
              <a:t>React</a:t>
            </a:r>
            <a:r>
              <a:rPr lang="zh-CN" altLang="en-US" dirty="0"/>
              <a:t>中返回的</a:t>
            </a:r>
            <a:r>
              <a:rPr lang="en-US" altLang="zh-CN" dirty="0" err="1"/>
              <a:t>jsx</a:t>
            </a:r>
            <a:r>
              <a:rPr lang="zh-CN" altLang="en-US" dirty="0"/>
              <a:t>必须用一个根标签包裹住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5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那有的人会说，我</a:t>
            </a:r>
            <a:r>
              <a:rPr lang="en-US" altLang="zh-CN" dirty="0"/>
              <a:t>html</a:t>
            </a:r>
            <a:r>
              <a:rPr lang="zh-CN" altLang="en-US" dirty="0"/>
              <a:t>的数据不是静态的，是动态渲染的，那怎么做呢？</a:t>
            </a:r>
            <a:endParaRPr lang="en-US" altLang="zh-CN" dirty="0"/>
          </a:p>
          <a:p>
            <a:r>
              <a:rPr lang="en-US" altLang="zh-CN" dirty="0"/>
              <a:t>[2]style= XXX</a:t>
            </a:r>
            <a:r>
              <a:rPr lang="zh-CN" altLang="en-US" dirty="0"/>
              <a:t>，外面的括号是把里面的当做</a:t>
            </a:r>
            <a:r>
              <a:rPr lang="en-US" altLang="zh-CN" dirty="0"/>
              <a:t>JS</a:t>
            </a:r>
            <a:r>
              <a:rPr lang="zh-CN" altLang="en-US" dirty="0"/>
              <a:t>表达式去执行，里面的括号是</a:t>
            </a:r>
            <a:r>
              <a:rPr lang="en-US" altLang="zh-CN" dirty="0"/>
              <a:t>style</a:t>
            </a:r>
            <a:r>
              <a:rPr lang="zh-CN" altLang="en-US" dirty="0"/>
              <a:t>的括号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 err="1"/>
              <a:t>className</a:t>
            </a:r>
            <a:r>
              <a:rPr lang="zh-CN" altLang="en-US" dirty="0"/>
              <a:t>是因为，</a:t>
            </a:r>
            <a:r>
              <a:rPr lang="en-US" altLang="zh-CN" dirty="0"/>
              <a:t>class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类组件的关键字，在这里不加赘述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7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1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 key</a:t>
            </a:r>
            <a:r>
              <a:rPr lang="zh-CN" altLang="en-US" dirty="0"/>
              <a:t>是不会渲染成标签的，只是</a:t>
            </a:r>
            <a:r>
              <a:rPr lang="en-US" altLang="zh-CN" dirty="0"/>
              <a:t>react</a:t>
            </a:r>
            <a:r>
              <a:rPr lang="zh-CN" altLang="en-US" dirty="0"/>
              <a:t>内部用于性能优化的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9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然后现在来看看函数式组件中怎么绑定事件的，看看代码：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什么是</a:t>
            </a:r>
            <a:r>
              <a:rPr lang="en-US" altLang="zh-CN" dirty="0"/>
              <a:t>hooks</a:t>
            </a:r>
            <a:r>
              <a:rPr lang="zh-CN" altLang="en-US" dirty="0"/>
              <a:t>：在这之前我们写的函数组件都是无状态的纯函数组件，那如果想让一个组件它有自己的状态和副作用呢，那就需要使用到</a:t>
            </a:r>
            <a:r>
              <a:rPr lang="en-US" altLang="zh-CN" dirty="0"/>
              <a:t>hooks</a:t>
            </a:r>
            <a:r>
              <a:rPr lang="zh-CN" altLang="en-US" dirty="0"/>
              <a:t>了，</a:t>
            </a:r>
            <a:r>
              <a:rPr lang="en-US" altLang="zh-CN" dirty="0"/>
              <a:t>hooks</a:t>
            </a:r>
            <a:r>
              <a:rPr lang="zh-CN" altLang="en-US" dirty="0"/>
              <a:t>是</a:t>
            </a:r>
            <a:r>
              <a:rPr lang="en-US" altLang="zh-CN" dirty="0"/>
              <a:t>react16.8</a:t>
            </a:r>
            <a:r>
              <a:rPr lang="zh-CN" altLang="en-US" dirty="0"/>
              <a:t>版本之后出来的</a:t>
            </a:r>
            <a:r>
              <a:rPr lang="en-US" altLang="zh-CN" dirty="0"/>
              <a:t>API</a:t>
            </a:r>
            <a:r>
              <a:rPr lang="zh-CN" altLang="en-US" dirty="0"/>
              <a:t>钩子函数，它的标志是必须以</a:t>
            </a:r>
            <a:r>
              <a:rPr lang="en-US" altLang="zh-CN" dirty="0"/>
              <a:t>use</a:t>
            </a:r>
            <a:r>
              <a:rPr lang="zh-CN" altLang="en-US" dirty="0"/>
              <a:t>开头的。然后我们来看看</a:t>
            </a:r>
            <a:r>
              <a:rPr lang="en-US" altLang="zh-CN" dirty="0"/>
              <a:t>react</a:t>
            </a:r>
            <a:r>
              <a:rPr lang="zh-CN" altLang="en-US" dirty="0"/>
              <a:t>提供的最基本的几个</a:t>
            </a:r>
            <a:r>
              <a:rPr lang="en-US" altLang="zh-CN" dirty="0"/>
              <a:t>hooks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[2]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今天先给大家讲讲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useEffect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4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</a:t>
            </a:r>
            <a:r>
              <a:rPr lang="zh-CN" altLang="en-US" dirty="0"/>
              <a:t>参数是由数组解构出来的，有缓存状态的功能；每次 </a:t>
            </a:r>
            <a:r>
              <a:rPr lang="en-US" altLang="zh-CN" dirty="0" err="1"/>
              <a:t>useState</a:t>
            </a:r>
            <a:r>
              <a:rPr lang="en-US" altLang="zh-CN" dirty="0"/>
              <a:t> </a:t>
            </a:r>
            <a:r>
              <a:rPr lang="zh-CN" altLang="en-US" dirty="0"/>
              <a:t>改变了，整个函数都会重新渲染，但是 </a:t>
            </a:r>
            <a:r>
              <a:rPr lang="en-US" altLang="zh-CN" dirty="0"/>
              <a:t>state </a:t>
            </a:r>
            <a:r>
              <a:rPr lang="zh-CN" altLang="en-US" dirty="0"/>
              <a:t>的值是在上一次的基础上进行的更新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24765" y="153670"/>
            <a:ext cx="467201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5240" y="-31115"/>
            <a:ext cx="540544" cy="110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88633" y="576580"/>
            <a:ext cx="134254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CONTENS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7201" y="121285"/>
            <a:ext cx="148828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9" name="矩形 8"/>
          <p:cNvSpPr/>
          <p:nvPr userDrawn="1"/>
        </p:nvSpPr>
        <p:spPr>
          <a:xfrm rot="16200000">
            <a:off x="-124460" y="200660"/>
            <a:ext cx="931545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511016" cy="70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PPT候场页（16比9 4比3）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240" y="-15240"/>
            <a:ext cx="9195435" cy="68986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2024/1/7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51961" y="27940"/>
            <a:ext cx="5149215" cy="657225"/>
          </a:xfrm>
        </p:spPr>
        <p:txBody>
          <a:bodyPr anchor="ctr" anchorCtr="0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7144" y="179070"/>
            <a:ext cx="449580" cy="3390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IFCA logo_20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51420" y="178435"/>
            <a:ext cx="1327785" cy="255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nt-design.antgroup.com/docs/react/getting-started-cn" TargetMode="External"/><Relationship Id="rId4" Type="http://schemas.openxmlformats.org/officeDocument/2006/relationships/hyperlink" Target="https://pro-components.antdigital.dev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-design.antgroup.com/index-c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-components.antdigital.dev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ocschina.org/reference/react/hooks" TargetMode="External"/><Relationship Id="rId7" Type="http://schemas.openxmlformats.org/officeDocument/2006/relationships/hyperlink" Target="https://www.bilibili.com/video/BV1wy4y1D7JT/?spm_id_from=333.337.search-card.all.click&amp;vd_source=4d5c061fec36da1e35ddbcf17f07f1ee" TargetMode="External"/><Relationship Id="rId2" Type="http://schemas.openxmlformats.org/officeDocument/2006/relationships/hyperlink" Target="https://react.docschina.org/learn#updating-the-scre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-components.antdigital.dev/" TargetMode="External"/><Relationship Id="rId5" Type="http://schemas.openxmlformats.org/officeDocument/2006/relationships/hyperlink" Target="https://ant-design-mobile.antgroup.com/zh" TargetMode="External"/><Relationship Id="rId4" Type="http://schemas.openxmlformats.org/officeDocument/2006/relationships/hyperlink" Target="https://ant-design.antgroup.com/index-c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34129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、条件渲染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根据某个条件动态展示某段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r>
              <a:rPr lang="zh-CN" altLang="en-US" dirty="0"/>
              <a:t>三元运算符：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“&amp;&amp;”</a:t>
            </a:r>
            <a:r>
              <a:rPr lang="zh-CN" altLang="en-US" dirty="0"/>
              <a:t>符号：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C7C8C0-C5A7-A2CC-E856-6D76C2FB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68" y="1479975"/>
            <a:ext cx="4502381" cy="25972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992758-DF5C-E363-5D45-A1BFB4769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62" y="4167410"/>
            <a:ext cx="3530781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351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、列表渲染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为了列表的复用和重排，设置 </a:t>
            </a:r>
            <a:r>
              <a:rPr lang="en-US" altLang="zh-CN" dirty="0"/>
              <a:t>key </a:t>
            </a:r>
            <a:r>
              <a:rPr lang="zh-CN" altLang="en-US" dirty="0"/>
              <a:t>值</a:t>
            </a:r>
            <a:r>
              <a:rPr lang="en-US" altLang="zh-CN" dirty="0"/>
              <a:t>[1]</a:t>
            </a:r>
            <a:r>
              <a:rPr lang="zh-CN" altLang="en-US" dirty="0"/>
              <a:t>，提高性能；理想的 </a:t>
            </a:r>
            <a:r>
              <a:rPr lang="en-US" altLang="zh-CN" dirty="0"/>
              <a:t>key </a:t>
            </a:r>
            <a:r>
              <a:rPr lang="zh-CN" altLang="en-US" dirty="0"/>
              <a:t>是 </a:t>
            </a:r>
            <a:r>
              <a:rPr lang="en-US" altLang="zh-CN" dirty="0"/>
              <a:t>item.id</a:t>
            </a:r>
            <a:r>
              <a:rPr lang="zh-CN" altLang="en-US" dirty="0"/>
              <a:t>，如果不涉及列表的增加删除重排，可以设置成索引。经常是对一个数组进行</a:t>
            </a:r>
            <a:r>
              <a:rPr lang="en-US" altLang="zh-CN" dirty="0"/>
              <a:t>map</a:t>
            </a:r>
            <a:r>
              <a:rPr lang="zh-CN" altLang="en-US" dirty="0"/>
              <a:t>遍历展示</a:t>
            </a:r>
            <a:r>
              <a:rPr lang="en-US" altLang="zh-CN" dirty="0"/>
              <a:t>JSX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234DAA-8D9D-F1BA-043F-051B727B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95" y="1218094"/>
            <a:ext cx="3584743" cy="46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3952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、事件绑定</a:t>
            </a:r>
            <a:endParaRPr lang="en-US" altLang="zh-CN" dirty="0"/>
          </a:p>
          <a:p>
            <a:r>
              <a:rPr lang="en-US" altLang="zh-CN" dirty="0"/>
              <a:t>React</a:t>
            </a:r>
            <a:r>
              <a:rPr lang="zh-CN" altLang="en-US" dirty="0"/>
              <a:t>中的事件绑定跟普通事件不太一样，普通事件是小驼峰命名法，它绑定是直接绑定在当前元素身上；而</a:t>
            </a:r>
            <a:r>
              <a:rPr lang="en-US" altLang="zh-CN" dirty="0"/>
              <a:t>react</a:t>
            </a:r>
            <a:r>
              <a:rPr lang="zh-CN" altLang="en-US" dirty="0"/>
              <a:t>中是大驼峰命名，它是把所有事件都绑定在根节点身上，采用事件代理的方式冒泡到当前元素。但相同的是都有</a:t>
            </a:r>
            <a:r>
              <a:rPr lang="en-US" altLang="zh-CN" dirty="0"/>
              <a:t>event</a:t>
            </a:r>
            <a:r>
              <a:rPr lang="zh-CN" altLang="en-US" dirty="0"/>
              <a:t>对象。</a:t>
            </a:r>
            <a:r>
              <a:rPr lang="en-US" altLang="zh-CN" dirty="0"/>
              <a:t>[1]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585899-2934-A279-A630-CD4787E5A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03" y="863174"/>
            <a:ext cx="4097549" cy="48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0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747" y="935686"/>
            <a:ext cx="84603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[1]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r>
              <a:rPr lang="zh-CN" altLang="en-US" dirty="0"/>
              <a:t>总：什么是</a:t>
            </a:r>
            <a:r>
              <a:rPr lang="en-US" altLang="zh-CN" dirty="0"/>
              <a:t>hooks</a:t>
            </a:r>
            <a:r>
              <a:rPr lang="zh-CN" altLang="en-US" dirty="0"/>
              <a:t>，</a:t>
            </a:r>
            <a:r>
              <a:rPr lang="en-US" altLang="zh-CN" dirty="0"/>
              <a:t>hooks</a:t>
            </a:r>
            <a:r>
              <a:rPr lang="zh-CN" altLang="en-US" dirty="0"/>
              <a:t>解决了什么问题，常见的</a:t>
            </a:r>
            <a:r>
              <a:rPr lang="en-US" altLang="zh-CN" dirty="0"/>
              <a:t>hooks</a:t>
            </a:r>
            <a:r>
              <a:rPr lang="zh-CN" altLang="en-US" dirty="0"/>
              <a:t>有几个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Hooks</a:t>
            </a:r>
            <a:r>
              <a:rPr lang="zh-CN" altLang="en-US" dirty="0"/>
              <a:t>：也叫钩子函数，</a:t>
            </a:r>
            <a:r>
              <a:rPr lang="en-US" altLang="zh-CN" dirty="0"/>
              <a:t>hooks </a:t>
            </a:r>
            <a:r>
              <a:rPr lang="zh-CN" altLang="en-US" dirty="0"/>
              <a:t>就是在函数组件内，负责钩进外部功能的函数</a:t>
            </a:r>
          </a:p>
          <a:p>
            <a:endParaRPr lang="en-US" altLang="zh-CN" dirty="0"/>
          </a:p>
          <a:p>
            <a:r>
              <a:rPr lang="zh-CN" altLang="en-US" dirty="0"/>
              <a:t>解决的问题：</a:t>
            </a:r>
            <a:endParaRPr lang="en-US" altLang="zh-CN" dirty="0"/>
          </a:p>
          <a:p>
            <a:r>
              <a:rPr lang="en-US" altLang="zh-CN" dirty="0"/>
              <a:t>hooks </a:t>
            </a:r>
            <a:r>
              <a:rPr lang="zh-CN" altLang="en-US" dirty="0"/>
              <a:t>可以让你的无状态组件变成有状态组件、有副作用的组件；</a:t>
            </a:r>
            <a:endParaRPr lang="en-US" altLang="zh-CN" dirty="0"/>
          </a:p>
          <a:p>
            <a:r>
              <a:rPr lang="en-US" altLang="zh-CN" dirty="0"/>
              <a:t>hooks </a:t>
            </a:r>
            <a:r>
              <a:rPr lang="zh-CN" altLang="en-US" dirty="0"/>
              <a:t>可以复用逻辑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react </a:t>
            </a:r>
            <a:r>
              <a:rPr lang="zh-CN" altLang="en-US" dirty="0"/>
              <a:t>中有几个常用的 </a:t>
            </a:r>
            <a:r>
              <a:rPr lang="en-US" altLang="zh-CN" dirty="0"/>
              <a:t>hooks</a:t>
            </a:r>
            <a:r>
              <a:rPr lang="zh-CN" altLang="en-US" dirty="0"/>
              <a:t>：</a:t>
            </a:r>
            <a:r>
              <a:rPr lang="en-US" altLang="zh-CN" dirty="0" err="1"/>
              <a:t>useState</a:t>
            </a:r>
            <a:r>
              <a:rPr lang="zh-CN" altLang="en-US" dirty="0"/>
              <a:t>、</a:t>
            </a:r>
            <a:r>
              <a:rPr lang="en-US" altLang="zh-CN" dirty="0" err="1"/>
              <a:t>useEffect</a:t>
            </a:r>
            <a:r>
              <a:rPr lang="zh-CN" altLang="en-US" dirty="0"/>
              <a:t>、</a:t>
            </a:r>
            <a:r>
              <a:rPr lang="en-US" altLang="zh-CN" dirty="0" err="1"/>
              <a:t>useRef</a:t>
            </a:r>
            <a:r>
              <a:rPr lang="zh-CN" altLang="en-US" dirty="0"/>
              <a:t>、</a:t>
            </a:r>
            <a:r>
              <a:rPr lang="en-US" altLang="zh-CN" dirty="0" err="1"/>
              <a:t>useMemo</a:t>
            </a:r>
            <a:r>
              <a:rPr lang="en-US" altLang="zh-CN" dirty="0"/>
              <a:t> </a:t>
            </a:r>
            <a:r>
              <a:rPr lang="zh-CN" altLang="en-US" dirty="0"/>
              <a:t>等</a:t>
            </a:r>
            <a:r>
              <a:rPr lang="en-US" altLang="zh-CN" dirty="0"/>
              <a:t>[2]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4D6D1-7C0A-E5D9-027E-E4C71EF759AE}"/>
              </a:ext>
            </a:extLst>
          </p:cNvPr>
          <p:cNvSpPr txBox="1"/>
          <p:nvPr/>
        </p:nvSpPr>
        <p:spPr>
          <a:xfrm>
            <a:off x="589747" y="4445135"/>
            <a:ext cx="8097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hooks</a:t>
            </a:r>
            <a:r>
              <a:rPr lang="zh-CN" altLang="en-US" dirty="0">
                <a:solidFill>
                  <a:srgbClr val="FF0000"/>
                </a:solidFill>
              </a:rPr>
              <a:t>的注意事项：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开头的必须在组件顶层使用，如果你的组件名没有大写，那就会报错了；不能用在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条件或渲染里面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4282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useState</a:t>
            </a:r>
            <a:r>
              <a:rPr lang="zh-CN" altLang="en-US" dirty="0"/>
              <a:t>：允许在函数组件内拥有自己的 </a:t>
            </a:r>
            <a:r>
              <a:rPr lang="en-US" altLang="zh-CN" dirty="0"/>
              <a:t>state[1]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24CBD5-672E-CDDE-8D87-85488D05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315" y="919516"/>
            <a:ext cx="4008518" cy="57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6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1" y="685165"/>
            <a:ext cx="815756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useEffect</a:t>
            </a:r>
            <a:r>
              <a:rPr lang="zh-CN" altLang="en-US" dirty="0"/>
              <a:t>：让组件拥有副作用的钩子函数。副作用是指一段和当前执行结果无关的代码，常用的副作用操作如数据获取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① 依赖项为</a:t>
            </a:r>
            <a:r>
              <a:rPr lang="en-US" altLang="zh-CN" dirty="0"/>
              <a:t>[]</a:t>
            </a:r>
            <a:r>
              <a:rPr lang="zh-CN" altLang="en-US" dirty="0"/>
              <a:t>，只会执行一次</a:t>
            </a:r>
            <a:endParaRPr lang="en-US" altLang="zh-CN" dirty="0"/>
          </a:p>
          <a:p>
            <a:r>
              <a:rPr lang="zh-CN" altLang="en-US" sz="1400" dirty="0"/>
              <a:t>使用场景：经常用来请求接口</a:t>
            </a:r>
            <a:endParaRPr lang="en-US" altLang="zh-CN" sz="1400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857932-8559-8CD8-5E11-8F28CEA3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35" y="1925828"/>
            <a:ext cx="3499030" cy="1632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6F4CB-1FEF-A230-2FEB-E9D9B1903A0F}"/>
              </a:ext>
            </a:extLst>
          </p:cNvPr>
          <p:cNvSpPr txBox="1"/>
          <p:nvPr/>
        </p:nvSpPr>
        <p:spPr>
          <a:xfrm>
            <a:off x="451961" y="3673877"/>
            <a:ext cx="366910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 依赖项 </a:t>
            </a:r>
            <a:r>
              <a:rPr lang="en-US" altLang="zh-CN" dirty="0"/>
              <a:t>[] </a:t>
            </a:r>
            <a:r>
              <a:rPr lang="zh-CN" altLang="en-US" dirty="0"/>
              <a:t>有放变量，只要变量一改变，就会执行</a:t>
            </a:r>
            <a:endParaRPr lang="en-US" altLang="zh-CN" dirty="0"/>
          </a:p>
          <a:p>
            <a:r>
              <a:rPr lang="zh-CN" altLang="en-US" sz="1400" dirty="0"/>
              <a:t>使用场景：① 用于列表页进入详情页，需要拿到最新</a:t>
            </a:r>
            <a:r>
              <a:rPr lang="en-US" altLang="zh-CN" sz="1400" dirty="0"/>
              <a:t>id</a:t>
            </a:r>
            <a:r>
              <a:rPr lang="zh-CN" altLang="en-US" sz="1400" dirty="0"/>
              <a:t>去获取请求</a:t>
            </a:r>
            <a:endParaRPr lang="en-US" altLang="zh-CN" sz="1400" dirty="0"/>
          </a:p>
          <a:p>
            <a:r>
              <a:rPr lang="zh-CN" altLang="en-US" sz="1400" dirty="0"/>
              <a:t>② 父组件调用子组件并传参给子组件，子组件要拿到最新的变量去做额外操作，如表单赋值等</a:t>
            </a:r>
            <a:r>
              <a:rPr lang="en-US" altLang="zh-CN" sz="1400" dirty="0"/>
              <a:t>….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D2A11E-3B8B-B33E-877D-B0311428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35" y="3673877"/>
            <a:ext cx="4600811" cy="29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5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40135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hooks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清除组件的副作用</a:t>
            </a:r>
            <a:r>
              <a:rPr lang="en-US" altLang="zh-CN" dirty="0"/>
              <a:t>[1]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return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一个回调函数，清除函数副作用。通常是清除全局挂载的一些事件等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55DD66-732B-7A55-35D6-49C76607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27" y="1054336"/>
            <a:ext cx="4279935" cy="53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962" y="685165"/>
            <a:ext cx="34245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表单受控</a:t>
            </a:r>
            <a:r>
              <a:rPr lang="en-US" altLang="zh-CN" dirty="0"/>
              <a:t>-</a:t>
            </a:r>
            <a:r>
              <a:rPr lang="zh-CN" altLang="en-US" dirty="0"/>
              <a:t>实现双向绑定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通过表单的 </a:t>
            </a:r>
            <a:r>
              <a:rPr lang="en-US" altLang="zh-CN" dirty="0"/>
              <a:t>value </a:t>
            </a:r>
            <a:r>
              <a:rPr lang="zh-CN" altLang="en-US" dirty="0"/>
              <a:t>属性以及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事件，</a:t>
            </a:r>
            <a:r>
              <a:rPr lang="en-US" altLang="zh-CN" dirty="0"/>
              <a:t>value </a:t>
            </a:r>
            <a:r>
              <a:rPr lang="zh-CN" altLang="en-US" dirty="0"/>
              <a:t>的值由 </a:t>
            </a:r>
            <a:r>
              <a:rPr lang="en-US" altLang="zh-CN" dirty="0"/>
              <a:t>state </a:t>
            </a:r>
            <a:r>
              <a:rPr lang="zh-CN" altLang="en-US" dirty="0"/>
              <a:t>控制，调用 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zh-CN" altLang="en-US" dirty="0"/>
              <a:t>去修改 </a:t>
            </a:r>
            <a:r>
              <a:rPr lang="en-US" altLang="zh-CN" dirty="0"/>
              <a:t>state </a:t>
            </a:r>
            <a:r>
              <a:rPr lang="zh-CN" altLang="en-US" dirty="0"/>
              <a:t>的值，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每次改变都会引起 </a:t>
            </a:r>
            <a:r>
              <a:rPr lang="en-US" altLang="zh-CN" dirty="0"/>
              <a:t>render </a:t>
            </a:r>
            <a:r>
              <a:rPr lang="zh-CN" altLang="en-US" dirty="0"/>
              <a:t>重新渲染，所以表单拿到的永远是你输入的最新值。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B53D44-80A7-BA82-DA0C-F2D36ABC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233" y="1267525"/>
            <a:ext cx="4896102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5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0384" y="2251392"/>
            <a:ext cx="1757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实践演练</a:t>
            </a:r>
            <a:r>
              <a:rPr lang="en-US" altLang="zh-CN" sz="5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87210" y="3429000"/>
            <a:ext cx="4595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2"/>
                </a:solidFill>
              </a:rPr>
              <a:t>TodoList</a:t>
            </a:r>
            <a:r>
              <a:rPr lang="zh-CN" altLang="en-US" sz="1600" dirty="0">
                <a:solidFill>
                  <a:schemeClr val="bg2"/>
                </a:solidFill>
              </a:rPr>
              <a:t>案例</a:t>
            </a:r>
            <a:r>
              <a:rPr lang="en-US" altLang="zh-CN" sz="1600" dirty="0">
                <a:solidFill>
                  <a:schemeClr val="bg2"/>
                </a:solidFill>
              </a:rPr>
              <a:t>[1]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实践演练</a:t>
            </a:r>
            <a:r>
              <a:rPr lang="en-US" altLang="zh-CN" dirty="0"/>
              <a:t>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341736-9E32-BC10-BE30-23B9D182274A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 err="1"/>
              <a:t>TodoList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30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"/>
          <p:cNvPicPr>
            <a:picLocks noChangeAspect="1"/>
          </p:cNvPicPr>
          <p:nvPr/>
        </p:nvPicPr>
        <p:blipFill>
          <a:blip r:embed="rId3"/>
          <a:srcRect l="15166" t="34009" r="7362"/>
          <a:stretch>
            <a:fillRect/>
          </a:stretch>
        </p:blipFill>
        <p:spPr>
          <a:xfrm>
            <a:off x="-22860" y="417195"/>
            <a:ext cx="9215755" cy="5233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985" y="-81280"/>
            <a:ext cx="9193530" cy="98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22225" y="5529580"/>
            <a:ext cx="9214485" cy="149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7620" y="3959225"/>
            <a:ext cx="9168765" cy="1578610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7" y="4456662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前端</a:t>
            </a:r>
            <a:r>
              <a:rPr lang="en-US" altLang="zh-CN" sz="3600" b="1" dirty="0">
                <a:solidFill>
                  <a:schemeClr val="bg1"/>
                </a:solidFill>
              </a:rPr>
              <a:t>-react</a:t>
            </a:r>
            <a:r>
              <a:rPr lang="zh-CN" altLang="en-US" sz="3600" b="1" dirty="0">
                <a:solidFill>
                  <a:schemeClr val="bg1"/>
                </a:solidFill>
              </a:rPr>
              <a:t>和</a:t>
            </a:r>
            <a:r>
              <a:rPr lang="en-US" altLang="zh-CN" sz="3600" b="1" dirty="0" err="1">
                <a:solidFill>
                  <a:schemeClr val="bg1"/>
                </a:solidFill>
              </a:rPr>
              <a:t>ant design</a:t>
            </a:r>
            <a:r>
              <a:rPr lang="zh-CN" altLang="en-US" sz="36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16" name="图片 15" descr="IFCA logo_2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138" y="210352"/>
            <a:ext cx="2438400" cy="4660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0" y="5640070"/>
            <a:ext cx="909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陈秋丽 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2024.01.02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88185D-8248-8C97-31E9-5B0E6812AD2F}"/>
              </a:ext>
            </a:extLst>
          </p:cNvPr>
          <p:cNvSpPr txBox="1"/>
          <p:nvPr/>
        </p:nvSpPr>
        <p:spPr>
          <a:xfrm>
            <a:off x="2955702" y="5055189"/>
            <a:ext cx="344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需有</a:t>
            </a:r>
            <a:r>
              <a:rPr lang="en-US" altLang="zh-CN" dirty="0">
                <a:solidFill>
                  <a:schemeClr val="bg1"/>
                </a:solidFill>
              </a:rPr>
              <a:t>html,css,js,ES6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2826" y="2251392"/>
            <a:ext cx="17123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4347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进阶</a:t>
            </a:r>
            <a:r>
              <a:rPr lang="en-US" altLang="zh-CN" sz="5400" b="1" dirty="0"/>
              <a:t>[1]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331" y="3429000"/>
            <a:ext cx="459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组件化开发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1600" dirty="0">
                <a:solidFill>
                  <a:schemeClr val="bg2"/>
                </a:solidFill>
              </a:rPr>
              <a:t>组件通信方式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</a:rPr>
              <a:t>路由跳转</a:t>
            </a:r>
            <a:endParaRPr lang="zh-CN" sz="1600" dirty="0">
              <a:solidFill>
                <a:schemeClr val="bg2"/>
              </a:solidFill>
            </a:endParaRPr>
          </a:p>
          <a:p>
            <a:pPr lvl="1"/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85165"/>
            <a:ext cx="247707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组件化开发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注意：组件名第一个字母必须大写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复用作用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17B0C-8694-1863-0C07-1187490EC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2" y="945715"/>
            <a:ext cx="2766758" cy="4612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8AA26D-2ECF-AC79-B03C-520C01BED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306" y="641324"/>
            <a:ext cx="3053388" cy="58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普通的</a:t>
            </a:r>
            <a:r>
              <a:rPr lang="en-US" altLang="zh-CN" dirty="0"/>
              <a:t>props</a:t>
            </a:r>
          </a:p>
          <a:p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props</a:t>
            </a:r>
            <a:r>
              <a:rPr lang="zh-CN" altLang="en-US" dirty="0"/>
              <a:t>：</a:t>
            </a:r>
            <a:r>
              <a:rPr lang="en-US" altLang="zh-CN" dirty="0"/>
              <a:t>children-</a:t>
            </a:r>
            <a:r>
              <a:rPr lang="zh-CN" altLang="en-US" dirty="0"/>
              <a:t>其实类似</a:t>
            </a:r>
            <a:r>
              <a:rPr lang="en-US" altLang="zh-CN" dirty="0" err="1"/>
              <a:t>vue</a:t>
            </a:r>
            <a:r>
              <a:rPr lang="zh-CN" altLang="en-US" dirty="0"/>
              <a:t>的插槽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1D68B-2777-48FB-24E8-45F7D5E7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86" y="636976"/>
            <a:ext cx="4195455" cy="58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74264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r>
              <a:rPr lang="en-US" altLang="zh-CN" dirty="0"/>
              <a:t>[1]</a:t>
            </a:r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父子通信：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在父组件上使用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key="value"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的形式传递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父传子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。在父组件上定义一个回调函数，子组件通过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props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接收父组件的回调函数传递参数给父组件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子传父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033E3-F9AE-E7D2-FD75-B7C3CAE1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9" y="2209070"/>
            <a:ext cx="3613760" cy="45540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685E53-8B62-FFAC-BDFD-ED91FBA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9" y="1902988"/>
            <a:ext cx="3105214" cy="4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组件通信方式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兄弟通信：通过父组件中间人模式通信，兄弟</a:t>
            </a:r>
            <a:r>
              <a:rPr lang="en-US" altLang="zh-CN" dirty="0"/>
              <a:t>A</a:t>
            </a:r>
            <a:r>
              <a:rPr lang="zh-CN" altLang="en-US" dirty="0"/>
              <a:t>组件回调给父组件，父组件再传递</a:t>
            </a:r>
            <a:r>
              <a:rPr lang="en-US" altLang="zh-CN" dirty="0"/>
              <a:t>props</a:t>
            </a:r>
            <a:r>
              <a:rPr lang="zh-CN" altLang="en-US" dirty="0"/>
              <a:t>给兄弟</a:t>
            </a:r>
            <a:r>
              <a:rPr lang="en-US" altLang="zh-CN" dirty="0"/>
              <a:t>B</a:t>
            </a:r>
            <a:r>
              <a:rPr lang="zh-CN" altLang="en-US" dirty="0"/>
              <a:t>组件。这种适用于父组件内只有一层子组件的情况。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7F2A50-1ACF-0218-0A2E-09E8D162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806302"/>
            <a:ext cx="3017088" cy="4920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DB1B6A-A35D-FA74-1757-4258E0F7C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399" y="1841542"/>
            <a:ext cx="5321918" cy="45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5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路由传参：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动态路由：</a:t>
            </a:r>
            <a:endParaRPr lang="en-US" altLang="zh-CN" dirty="0"/>
          </a:p>
          <a:p>
            <a:r>
              <a:rPr lang="en-US" altLang="zh-CN" dirty="0"/>
              <a:t>      routes</a:t>
            </a:r>
            <a:r>
              <a:rPr lang="zh-CN" altLang="en-US" dirty="0"/>
              <a:t>文件中配置 </a:t>
            </a:r>
            <a:r>
              <a:rPr lang="en-US" altLang="zh-CN" dirty="0"/>
              <a:t>{ path: "/detail/:name", component: "detail" }</a:t>
            </a:r>
          </a:p>
          <a:p>
            <a:endParaRPr lang="en-US" altLang="zh-CN" dirty="0"/>
          </a:p>
          <a:p>
            <a:r>
              <a:rPr lang="en-US" altLang="zh-CN" dirty="0"/>
              <a:t>  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   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url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后跳转并携带参数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`/detail2?title=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0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路由接收参数：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接收动态路由：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接收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?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后的参数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useLocation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7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进阶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317DA-A896-C16B-5BC0-C4A9FD1F7426}"/>
              </a:ext>
            </a:extLst>
          </p:cNvPr>
          <p:cNvSpPr txBox="1"/>
          <p:nvPr/>
        </p:nvSpPr>
        <p:spPr>
          <a:xfrm>
            <a:off x="401351" y="603746"/>
            <a:ext cx="83480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、路由 </a:t>
            </a:r>
            <a:endParaRPr lang="en-US" altLang="zh-CN" dirty="0"/>
          </a:p>
          <a:p>
            <a:r>
              <a:rPr lang="en-US" altLang="zh-CN" dirty="0"/>
              <a:t>                              </a:t>
            </a:r>
          </a:p>
          <a:p>
            <a:r>
              <a:rPr lang="zh-CN" altLang="en-US" dirty="0"/>
              <a:t>路由回退：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umi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862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5575" y="2251392"/>
            <a:ext cx="17668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实践演练</a:t>
            </a:r>
            <a:r>
              <a:rPr lang="en-US" altLang="zh-CN" sz="6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9842" y="3562638"/>
            <a:ext cx="457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组件复用场景</a:t>
            </a:r>
            <a:r>
              <a:rPr lang="en-US" altLang="zh-CN" dirty="0">
                <a:solidFill>
                  <a:schemeClr val="bg2"/>
                </a:solidFill>
              </a:rPr>
              <a:t>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模拟路由跳转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实践演练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E3F668-EE69-6E63-DADB-FEAC0EC47563}"/>
              </a:ext>
            </a:extLst>
          </p:cNvPr>
          <p:cNvSpPr txBox="1"/>
          <p:nvPr/>
        </p:nvSpPr>
        <p:spPr>
          <a:xfrm>
            <a:off x="657616" y="970767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TodoList2</a:t>
            </a:r>
            <a:r>
              <a:rPr lang="zh-CN" altLang="en-US" dirty="0"/>
              <a:t>案例</a:t>
            </a:r>
            <a:r>
              <a:rPr lang="en-US" altLang="zh-CN" dirty="0"/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2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17439" y="1099504"/>
            <a:ext cx="4396546" cy="461645"/>
            <a:chOff x="6537" y="1915"/>
            <a:chExt cx="7577" cy="727"/>
          </a:xfrm>
        </p:grpSpPr>
        <p:sp>
          <p:nvSpPr>
            <p:cNvPr id="7" name="文本框 6"/>
            <p:cNvSpPr txBox="1"/>
            <p:nvPr/>
          </p:nvSpPr>
          <p:spPr>
            <a:xfrm>
              <a:off x="7394" y="2040"/>
              <a:ext cx="6720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/>
                <a:t>介绍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37" y="1915"/>
              <a:ext cx="735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210" y="1686545"/>
            <a:ext cx="3782198" cy="461645"/>
            <a:chOff x="5910" y="1842"/>
            <a:chExt cx="8591" cy="727"/>
          </a:xfrm>
        </p:grpSpPr>
        <p:sp>
          <p:nvSpPr>
            <p:cNvPr id="3" name="文本框 2"/>
            <p:cNvSpPr txBox="1"/>
            <p:nvPr/>
          </p:nvSpPr>
          <p:spPr>
            <a:xfrm>
              <a:off x="7781" y="1885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06808" y="2287853"/>
            <a:ext cx="3206913" cy="461645"/>
            <a:chOff x="5910" y="1842"/>
            <a:chExt cx="8704" cy="727"/>
          </a:xfrm>
        </p:grpSpPr>
        <p:sp>
          <p:nvSpPr>
            <p:cNvPr id="6" name="文本框 5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06808" y="2958376"/>
            <a:ext cx="3206913" cy="461645"/>
            <a:chOff x="5910" y="1842"/>
            <a:chExt cx="8704" cy="727"/>
          </a:xfrm>
        </p:grpSpPr>
        <p:sp>
          <p:nvSpPr>
            <p:cNvPr id="11" name="文本框 10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</a:rPr>
                <a:t>React</a:t>
              </a:r>
              <a:r>
                <a:rPr lang="zh-CN" altLang="en-US" b="1" dirty="0">
                  <a:solidFill>
                    <a:schemeClr val="tx1"/>
                  </a:solidFill>
                </a:rPr>
                <a:t>进阶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06808" y="3624724"/>
            <a:ext cx="3206913" cy="461645"/>
            <a:chOff x="5910" y="1842"/>
            <a:chExt cx="8704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实践演练</a:t>
              </a:r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44432" y="4342359"/>
            <a:ext cx="4621448" cy="460375"/>
            <a:chOff x="5683" y="1819"/>
            <a:chExt cx="11314" cy="725"/>
          </a:xfrm>
        </p:grpSpPr>
        <p:sp>
          <p:nvSpPr>
            <p:cNvPr id="24" name="文本框 23"/>
            <p:cNvSpPr txBox="1"/>
            <p:nvPr/>
          </p:nvSpPr>
          <p:spPr>
            <a:xfrm>
              <a:off x="7701" y="1823"/>
              <a:ext cx="9296" cy="5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 err="1"/>
                <a:t>Antd</a:t>
              </a:r>
              <a:r>
                <a:rPr lang="en-US" altLang="zh-CN" b="1" dirty="0"/>
                <a:t> Design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683" y="1819"/>
              <a:ext cx="242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06808" y="5007010"/>
            <a:ext cx="3206913" cy="461645"/>
            <a:chOff x="5910" y="1842"/>
            <a:chExt cx="8704" cy="727"/>
          </a:xfrm>
        </p:grpSpPr>
        <p:sp>
          <p:nvSpPr>
            <p:cNvPr id="30" name="文本框 29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总结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07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06808" y="5684952"/>
            <a:ext cx="3206913" cy="461645"/>
            <a:chOff x="5910" y="1842"/>
            <a:chExt cx="8704" cy="727"/>
          </a:xfrm>
        </p:grpSpPr>
        <p:sp>
          <p:nvSpPr>
            <p:cNvPr id="19" name="文本框 18"/>
            <p:cNvSpPr txBox="1"/>
            <p:nvPr/>
          </p:nvSpPr>
          <p:spPr>
            <a:xfrm>
              <a:off x="7894" y="1914"/>
              <a:ext cx="6720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答疑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10" y="1842"/>
              <a:ext cx="242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9933"/>
                  </a:solidFill>
                  <a:latin typeface="Impact" panose="020B0806030902050204" pitchFamily="34" charset="0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2369" y="2251392"/>
            <a:ext cx="177324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5800" y="2160270"/>
            <a:ext cx="5217160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 err="1"/>
              <a:t>Ant</a:t>
            </a:r>
            <a:r>
              <a:rPr lang="en-US" altLang="zh-CN" sz="5400" b="1" dirty="0"/>
              <a:t> Design &amp; Procomponent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5611" y="3913505"/>
            <a:ext cx="4872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文档阅读，</a:t>
            </a:r>
            <a:r>
              <a:rPr lang="en-US" altLang="zh-CN" dirty="0" err="1">
                <a:solidFill>
                  <a:schemeClr val="bg2"/>
                </a:solidFill>
              </a:rPr>
              <a:t>Antd</a:t>
            </a:r>
            <a:r>
              <a:rPr lang="en-US" altLang="zh-CN" dirty="0">
                <a:solidFill>
                  <a:schemeClr val="bg2"/>
                </a:solidFill>
              </a:rPr>
              <a:t> Design</a:t>
            </a:r>
            <a:r>
              <a:rPr lang="zh-CN" altLang="en-US" dirty="0">
                <a:solidFill>
                  <a:schemeClr val="bg2"/>
                </a:solidFill>
              </a:rPr>
              <a:t>与</a:t>
            </a:r>
            <a:r>
              <a:rPr lang="en-US" altLang="zh-CN" dirty="0" err="1">
                <a:solidFill>
                  <a:schemeClr val="bg2"/>
                </a:solidFill>
              </a:rPr>
              <a:t>ProComponent</a:t>
            </a:r>
            <a:r>
              <a:rPr lang="zh-CN" altLang="en-US" dirty="0">
                <a:solidFill>
                  <a:schemeClr val="bg2"/>
                </a:solidFill>
              </a:rPr>
              <a:t>的关系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实践演练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、文档阅读：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https://ant-design.antgroup.com/docs/react/getting-started-cn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很多重复的轮子，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组件都有，然后看这个快速入手，使用这套组件库，需要先掌握 </a:t>
            </a:r>
            <a:r>
              <a:rPr lang="en-US" altLang="zh-CN" dirty="0"/>
              <a:t>React </a:t>
            </a:r>
            <a:r>
              <a:rPr lang="zh-CN" altLang="en-US" dirty="0"/>
              <a:t>以及 </a:t>
            </a:r>
            <a:r>
              <a:rPr lang="en-US" altLang="zh-CN" dirty="0"/>
              <a:t>ES6</a:t>
            </a:r>
            <a:r>
              <a:rPr lang="zh-CN" altLang="en-US" dirty="0"/>
              <a:t>。</a:t>
            </a:r>
            <a:r>
              <a:rPr lang="en-US" altLang="zh-CN" dirty="0" err="1"/>
              <a:t>Antd</a:t>
            </a:r>
            <a:r>
              <a:rPr lang="en-US" altLang="zh-CN" dirty="0"/>
              <a:t> </a:t>
            </a:r>
            <a:r>
              <a:rPr lang="zh-CN" altLang="en-US" dirty="0"/>
              <a:t>是一个设计规范，提供了很多基础组件，我们可以看这个组件这个 </a:t>
            </a:r>
            <a:r>
              <a:rPr lang="en-US" altLang="zh-CN" dirty="0"/>
              <a:t>tab</a:t>
            </a:r>
            <a:r>
              <a:rPr lang="zh-CN" altLang="en-US" dirty="0"/>
              <a:t>，有通用、布局、导航、表单录入等，省去了很多开发时间。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22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hlinkClick r:id="rId3"/>
              </a:rPr>
              <a:t>Ant Design </a:t>
            </a:r>
            <a:r>
              <a:rPr lang="en-US" altLang="zh-CN" sz="2400" b="1" dirty="0"/>
              <a:t>&amp; </a:t>
            </a:r>
            <a:r>
              <a:rPr lang="en-US" altLang="zh-CN" sz="2400" b="1" dirty="0" err="1">
                <a:hlinkClick r:id="rId4"/>
              </a:rPr>
              <a:t>Procomponent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11884-A39D-5F01-183C-A1A8DA67C5C9}"/>
              </a:ext>
            </a:extLst>
          </p:cNvPr>
          <p:cNvSpPr txBox="1"/>
          <p:nvPr/>
        </p:nvSpPr>
        <p:spPr>
          <a:xfrm>
            <a:off x="451961" y="958241"/>
            <a:ext cx="8097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、实践演练</a:t>
            </a:r>
            <a:r>
              <a:rPr lang="en-US" altLang="zh-CN" dirty="0"/>
              <a:t>3[1]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D9343-AC86-072B-2EA7-6CD0FA30ED5B}"/>
              </a:ext>
            </a:extLst>
          </p:cNvPr>
          <p:cNvSpPr txBox="1"/>
          <p:nvPr/>
        </p:nvSpPr>
        <p:spPr>
          <a:xfrm>
            <a:off x="451961" y="141990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移步代码</a:t>
            </a:r>
            <a:r>
              <a:rPr lang="en-US" altLang="zh-CN" dirty="0"/>
              <a:t>TodoList3</a:t>
            </a:r>
            <a:r>
              <a:rPr lang="zh-CN" altLang="en-US" dirty="0"/>
              <a:t>案例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28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2976" y="2251392"/>
            <a:ext cx="15520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总结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15004" y="3517674"/>
            <a:ext cx="5054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小结</a:t>
            </a:r>
            <a:endParaRPr 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dirty="0">
                <a:solidFill>
                  <a:schemeClr val="bg2"/>
                </a:solidFill>
              </a:rPr>
              <a:t>学习资源</a:t>
            </a:r>
            <a:endParaRPr lang="en-US" altLang="zh-CN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开发工具及插件推荐</a:t>
            </a:r>
            <a:endParaRPr 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6388" y="685165"/>
            <a:ext cx="7552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、小结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本次培训对</a:t>
            </a:r>
            <a:r>
              <a:rPr lang="en-US" altLang="zh-CN" dirty="0"/>
              <a:t>react</a:t>
            </a:r>
            <a:r>
              <a:rPr lang="zh-CN" altLang="en-US" dirty="0"/>
              <a:t>基础知识、</a:t>
            </a:r>
            <a:r>
              <a:rPr lang="en-US" altLang="zh-CN" dirty="0"/>
              <a:t>hooks</a:t>
            </a:r>
            <a:r>
              <a:rPr lang="zh-CN" altLang="en-US" dirty="0"/>
              <a:t>、组件化开发、组件间通信、</a:t>
            </a:r>
            <a:r>
              <a:rPr lang="en-US" altLang="zh-CN" dirty="0"/>
              <a:t>ant design</a:t>
            </a:r>
            <a:r>
              <a:rPr lang="zh-CN" altLang="en-US" dirty="0"/>
              <a:t>简单的做了一些介绍，然后大家可以去看看官方文档或者慕课网，</a:t>
            </a:r>
            <a:r>
              <a:rPr lang="en-US" altLang="zh-CN" dirty="0"/>
              <a:t>b</a:t>
            </a:r>
            <a:r>
              <a:rPr lang="zh-CN" altLang="en-US" dirty="0"/>
              <a:t>站的一些视频。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、学习资源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中文网：</a:t>
            </a:r>
            <a:r>
              <a:rPr lang="en-US" altLang="zh-CN" dirty="0">
                <a:hlinkClick r:id="rId2"/>
              </a:rPr>
              <a:t>https://react.docschina.org/learn#updating-the-screen</a:t>
            </a:r>
            <a:endParaRPr lang="en-US" altLang="zh-CN" dirty="0"/>
          </a:p>
          <a:p>
            <a:r>
              <a:rPr lang="en-US" altLang="zh-CN" dirty="0"/>
              <a:t>  react</a:t>
            </a:r>
            <a:r>
              <a:rPr lang="zh-CN" altLang="en-US" dirty="0"/>
              <a:t>英文网：</a:t>
            </a:r>
            <a:endParaRPr lang="en-US" altLang="zh-CN" dirty="0"/>
          </a:p>
          <a:p>
            <a:r>
              <a:rPr lang="en-US" altLang="zh-CN" dirty="0"/>
              <a:t>  Hooks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https://react.docschina.org/reference/react/hooks</a:t>
            </a:r>
            <a:endParaRPr lang="en-US" altLang="zh-CN" dirty="0"/>
          </a:p>
          <a:p>
            <a:r>
              <a:rPr lang="en-US" altLang="zh-CN" dirty="0"/>
              <a:t>  Ant Design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https://ant-design.antgroup.com/index-cn</a:t>
            </a:r>
            <a:endParaRPr lang="en-US" altLang="zh-CN" dirty="0"/>
          </a:p>
          <a:p>
            <a:r>
              <a:rPr lang="en-US" altLang="zh-CN" dirty="0"/>
              <a:t>  Ant Design Mobile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https://ant-design-mobile.antgroup.com/zh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ProComponents</a:t>
            </a:r>
            <a:r>
              <a:rPr lang="zh-CN" altLang="en-US" dirty="0"/>
              <a:t>：</a:t>
            </a:r>
            <a:r>
              <a:rPr lang="en-US" altLang="zh-CN" dirty="0">
                <a:hlinkClick r:id="rId6"/>
              </a:rPr>
              <a:t>https://pro-components.antdigital.dev/</a:t>
            </a:r>
            <a:endParaRPr lang="en-US" altLang="zh-CN" dirty="0"/>
          </a:p>
          <a:p>
            <a:r>
              <a:rPr lang="en-US" altLang="zh-CN" dirty="0"/>
              <a:t>  b</a:t>
            </a:r>
            <a:r>
              <a:rPr lang="zh-CN" altLang="en-US" dirty="0"/>
              <a:t>站</a:t>
            </a:r>
            <a:r>
              <a:rPr lang="en-US" altLang="zh-CN" dirty="0"/>
              <a:t>react</a:t>
            </a:r>
            <a:r>
              <a:rPr lang="zh-CN" altLang="en-US" dirty="0"/>
              <a:t>视频：</a:t>
            </a:r>
            <a:r>
              <a:rPr lang="en-US" altLang="zh-CN" dirty="0">
                <a:hlinkClick r:id="rId7"/>
              </a:rPr>
              <a:t>https://www.bilibili.com/video/BV1wy4y1D7JT/?spm_id_from=333.337.search-card.all.click&amp;vd_source=4d5c061fec36da1e35ddbcf17f07f1ee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4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12AAE2-62B7-98F8-EF31-56BA4148F734}"/>
              </a:ext>
            </a:extLst>
          </p:cNvPr>
          <p:cNvSpPr txBox="1"/>
          <p:nvPr/>
        </p:nvSpPr>
        <p:spPr>
          <a:xfrm>
            <a:off x="663262" y="772732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r>
              <a:rPr lang="zh-CN" altLang="en-US" dirty="0"/>
              <a:t>插件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FCE84A-FB52-A088-868A-829956A3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2" y="1448040"/>
            <a:ext cx="4496031" cy="74933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178" y="2251392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</a:rPr>
              <a:t>答疑</a:t>
            </a:r>
          </a:p>
        </p:txBody>
      </p:sp>
    </p:spTree>
    <p:extLst>
      <p:ext uri="{BB962C8B-B14F-4D97-AF65-F5344CB8AC3E}">
        <p14:creationId xmlns:p14="http://schemas.microsoft.com/office/powerpoint/2010/main" val="2257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6"/>
          <p:cNvPicPr>
            <a:picLocks noChangeAspect="1"/>
          </p:cNvPicPr>
          <p:nvPr/>
        </p:nvPicPr>
        <p:blipFill>
          <a:blip r:embed="rId3">
            <a:grayscl/>
          </a:blip>
          <a:srcRect l="18807" t="10567"/>
          <a:stretch>
            <a:fillRect/>
          </a:stretch>
        </p:blipFill>
        <p:spPr>
          <a:xfrm>
            <a:off x="-76200" y="-10795"/>
            <a:ext cx="9493250" cy="69716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23825" y="-59690"/>
            <a:ext cx="9582150" cy="7132320"/>
          </a:xfrm>
          <a:prstGeom prst="rect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PPT尾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3968115"/>
            <a:ext cx="5471160" cy="14630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47015" y="1267460"/>
            <a:ext cx="4175760" cy="1167765"/>
          </a:xfrm>
          <a:prstGeom prst="rect">
            <a:avLst/>
          </a:prstGeom>
          <a:solidFill>
            <a:srgbClr val="FF9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985" y="1403350"/>
            <a:ext cx="3230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 b="1">
                <a:solidFill>
                  <a:schemeClr val="bg1"/>
                </a:solidFill>
              </a:rPr>
              <a:t>THANKS.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7943" y="2251392"/>
            <a:ext cx="152209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/>
              <a:t>介绍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1382" y="3479800"/>
            <a:ext cx="4595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起源与发展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/>
                </a:solidFill>
              </a:rPr>
              <a:t>React</a:t>
            </a:r>
            <a:r>
              <a:rPr lang="zh-CN" altLang="en-US" sz="2400" dirty="0">
                <a:solidFill>
                  <a:schemeClr val="bg2"/>
                </a:solidFill>
              </a:rPr>
              <a:t>的特性</a:t>
            </a:r>
            <a:endParaRPr lang="en-US" altLang="zh-CN" sz="2400" dirty="0">
              <a:solidFill>
                <a:schemeClr val="bg2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  <a:hlinkClick r:id="rId3"/>
              </a:rPr>
              <a:t>React</a:t>
            </a:r>
            <a:r>
              <a:rPr lang="zh-CN" altLang="en-US" sz="2400" b="1" dirty="0">
                <a:hlinkClick r:id="rId3"/>
              </a:rPr>
              <a:t>介绍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5131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起源与发展</a:t>
            </a:r>
            <a:endParaRPr lang="en-US" altLang="zh-CN" dirty="0"/>
          </a:p>
          <a:p>
            <a:r>
              <a:rPr lang="en-US" altLang="zh-CN" b="1" i="0" dirty="0">
                <a:effectLst/>
              </a:rPr>
              <a:t>      </a:t>
            </a:r>
            <a:r>
              <a:rPr lang="en-US" altLang="zh-CN" dirty="0"/>
              <a:t>2013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月起源于 </a:t>
            </a:r>
            <a:r>
              <a:rPr lang="en-US" altLang="zh-CN" dirty="0"/>
              <a:t>Facebook </a:t>
            </a:r>
            <a:r>
              <a:rPr lang="zh-CN" altLang="en-US" dirty="0"/>
              <a:t>，是一个</a:t>
            </a:r>
            <a:r>
              <a:rPr lang="en-US" altLang="zh-CN" dirty="0"/>
              <a:t>JavaScript</a:t>
            </a:r>
            <a:r>
              <a:rPr lang="zh-CN" altLang="en-US" dirty="0"/>
              <a:t>工具库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的特性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高效：</a:t>
            </a:r>
            <a:r>
              <a:rPr lang="en-US" altLang="zh-CN" dirty="0"/>
              <a:t>React</a:t>
            </a:r>
            <a:r>
              <a:rPr lang="zh-CN" altLang="en-US" dirty="0"/>
              <a:t>通过对虚拟</a:t>
            </a:r>
            <a:r>
              <a:rPr lang="en-US" altLang="zh-CN" dirty="0" err="1"/>
              <a:t>dom</a:t>
            </a:r>
            <a:r>
              <a:rPr lang="zh-CN" altLang="en-US" dirty="0"/>
              <a:t>，减少与</a:t>
            </a:r>
            <a:r>
              <a:rPr lang="en-US" altLang="zh-CN" dirty="0"/>
              <a:t>Dom</a:t>
            </a:r>
            <a:r>
              <a:rPr lang="zh-CN" altLang="en-US" dirty="0"/>
              <a:t>的交互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JSX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语法的扩展，使用</a:t>
            </a:r>
            <a:r>
              <a:rPr lang="en-US" altLang="zh-CN" dirty="0"/>
              <a:t>JSX</a:t>
            </a:r>
            <a:r>
              <a:rPr lang="zh-CN" altLang="en-US" dirty="0"/>
              <a:t>语法在</a:t>
            </a:r>
            <a:r>
              <a:rPr lang="en-US" altLang="zh-CN" dirty="0"/>
              <a:t>render</a:t>
            </a:r>
            <a:r>
              <a:rPr lang="zh-CN" altLang="en-US" dirty="0"/>
              <a:t>中创建</a:t>
            </a:r>
            <a:r>
              <a:rPr lang="en-US" altLang="zh-CN" dirty="0" err="1"/>
              <a:t>dom</a:t>
            </a:r>
            <a:r>
              <a:rPr lang="zh-CN" altLang="en-US" dirty="0"/>
              <a:t>，提高    </a:t>
            </a:r>
            <a:r>
              <a:rPr lang="en-US" altLang="zh-CN" dirty="0"/>
              <a:t>	          </a:t>
            </a:r>
            <a:r>
              <a:rPr lang="zh-CN" altLang="en-US" dirty="0"/>
              <a:t>代码可读性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组件：通过</a:t>
            </a:r>
            <a:r>
              <a:rPr lang="en-US" altLang="zh-CN" dirty="0"/>
              <a:t>React</a:t>
            </a:r>
            <a:r>
              <a:rPr lang="zh-CN" altLang="en-US" dirty="0"/>
              <a:t>构建组件，使代码更容易得到复用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	</a:t>
            </a:r>
            <a:r>
              <a:rPr lang="zh-CN" altLang="en-US" dirty="0"/>
              <a:t>单向响应数据流：数据流向只能从父组件流向子组件，子组件通过回调函     </a:t>
            </a:r>
            <a:r>
              <a:rPr lang="en-US" altLang="zh-CN" dirty="0"/>
              <a:t>		               </a:t>
            </a:r>
            <a:r>
              <a:rPr lang="zh-CN" altLang="en-US" dirty="0"/>
              <a:t>数将数据传递回父组件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1223" y="2251392"/>
            <a:ext cx="17155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rgbClr val="FF9933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26435" y="2465070"/>
            <a:ext cx="490029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React</a:t>
            </a:r>
            <a:r>
              <a:rPr lang="zh-CN" altLang="en-US" sz="5400" b="1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79007" y="3540993"/>
            <a:ext cx="4595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创建第一个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react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项目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语法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JSX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中使用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JavaScript</a:t>
            </a: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表达式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条件渲染</a:t>
            </a:r>
            <a:endParaRPr lang="en-US" altLang="zh-CN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列表渲染</a:t>
            </a:r>
            <a:endParaRPr lang="en-US" altLang="zh-CN" sz="1600"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事件绑定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使用</a:t>
            </a:r>
            <a:r>
              <a:rPr lang="en-US" altLang="zh-CN" sz="1600" dirty="0">
                <a:solidFill>
                  <a:schemeClr val="bg2"/>
                </a:solidFill>
                <a:sym typeface="+mn-ea"/>
              </a:rPr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2"/>
                </a:solidFill>
                <a:sym typeface="+mn-ea"/>
              </a:rPr>
              <a:t>表单受控</a:t>
            </a:r>
            <a:endParaRPr lang="en-US" altLang="zh-CN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、创建第一个</a:t>
            </a:r>
            <a:r>
              <a:rPr lang="en-US" altLang="zh-CN" dirty="0"/>
              <a:t>react</a:t>
            </a:r>
            <a:r>
              <a:rPr lang="zh-CN" altLang="en-US" dirty="0"/>
              <a:t>项目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create-react-app</a:t>
            </a:r>
            <a:r>
              <a:rPr lang="zh-CN" altLang="en-US" dirty="0"/>
              <a:t>方式 </a:t>
            </a:r>
            <a:r>
              <a:rPr lang="en-US" altLang="zh-CN" dirty="0"/>
              <a:t>		                     </a:t>
            </a:r>
            <a:r>
              <a:rPr lang="en-US" altLang="zh-CN" dirty="0" err="1"/>
              <a:t>umi</a:t>
            </a:r>
            <a:r>
              <a:rPr lang="zh-CN" altLang="en-US" dirty="0"/>
              <a:t>方式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7DE23-9C3A-ACC5-5810-70F0C564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76" y="1679329"/>
            <a:ext cx="2724290" cy="469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8C6925-EAC5-676E-7DAA-50F2B9AC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92" y="1665035"/>
            <a:ext cx="2457576" cy="558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27763E-3B2A-64E9-DB96-B20399A38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92" y="2364058"/>
            <a:ext cx="2991004" cy="42420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347937-06A2-4D32-0605-9FEEE2ECF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176" y="2265720"/>
            <a:ext cx="2873522" cy="44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847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JSX</a:t>
            </a:r>
            <a:r>
              <a:rPr lang="zh-CN" altLang="en-US" dirty="0"/>
              <a:t>语法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语法的扩展，</a:t>
            </a:r>
            <a:r>
              <a:rPr lang="en-US" altLang="zh-CN" dirty="0"/>
              <a:t>JSX = </a:t>
            </a:r>
            <a:r>
              <a:rPr lang="en-US" altLang="zh-CN" dirty="0" err="1"/>
              <a:t>js</a:t>
            </a:r>
            <a:r>
              <a:rPr lang="en-US" altLang="zh-CN" dirty="0"/>
              <a:t> + xml</a:t>
            </a:r>
          </a:p>
          <a:p>
            <a:r>
              <a:rPr lang="zh-CN" altLang="en-US" dirty="0"/>
              <a:t>它可以让我们在</a:t>
            </a:r>
            <a:r>
              <a:rPr lang="en-US" altLang="zh-CN" dirty="0"/>
              <a:t>JavaScript</a:t>
            </a:r>
            <a:r>
              <a:rPr lang="zh-CN" altLang="en-US" dirty="0"/>
              <a:t>中编写类似</a:t>
            </a:r>
            <a:r>
              <a:rPr lang="en-US" altLang="zh-CN" dirty="0"/>
              <a:t>HTML</a:t>
            </a:r>
            <a:r>
              <a:rPr lang="zh-CN" altLang="en-US" dirty="0"/>
              <a:t>的代码。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讲代码：</a:t>
            </a:r>
            <a:r>
              <a:rPr lang="en-US" altLang="zh-CN" dirty="0"/>
              <a:t>[1]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5C03B4-6E30-1764-3435-52CD6AFB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77" y="1942890"/>
            <a:ext cx="4915153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基础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073" y="685165"/>
            <a:ext cx="7552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[1]</a:t>
            </a:r>
            <a:r>
              <a:rPr lang="zh-CN" altLang="en-US" dirty="0"/>
              <a:t>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JSX</a:t>
            </a:r>
            <a:r>
              <a:rPr lang="zh-CN" altLang="en-US" dirty="0"/>
              <a:t>提供了一个大括号 </a:t>
            </a:r>
            <a:r>
              <a:rPr lang="en-US" altLang="zh-CN" dirty="0"/>
              <a:t>{} </a:t>
            </a:r>
            <a:r>
              <a:rPr lang="zh-CN" altLang="en-US" dirty="0"/>
              <a:t>，可以在</a:t>
            </a:r>
            <a:r>
              <a:rPr lang="en-US" altLang="zh-CN" dirty="0"/>
              <a:t>JSX</a:t>
            </a:r>
            <a:r>
              <a:rPr lang="zh-CN" altLang="en-US" dirty="0"/>
              <a:t>中使用</a:t>
            </a:r>
            <a:r>
              <a:rPr lang="en-US" altLang="zh-CN" dirty="0"/>
              <a:t>JavaScript</a:t>
            </a:r>
            <a:r>
              <a:rPr lang="zh-CN" altLang="en-US" dirty="0"/>
              <a:t>表达式。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三元运算符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变量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函数调用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对象</a:t>
            </a:r>
            <a:r>
              <a:rPr lang="en-US" altLang="zh-CN" dirty="0"/>
              <a:t>[2]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  作为属性变量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AAD6E4-EAC2-035B-2100-58974A93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724" y="1599577"/>
            <a:ext cx="5947654" cy="50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4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kNTM0ZWU5ODA2ZTBhZTMzYzFlZDQzNjFiNjkwNG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ysClr val="windowText" lastClr="000000"/>
      </a:dk1>
      <a:lt1>
        <a:sysClr val="window" lastClr="FFFFFF"/>
      </a:lt1>
      <a:dk2>
        <a:srgbClr val="594A41"/>
      </a:dk2>
      <a:lt2>
        <a:srgbClr val="858585"/>
      </a:lt2>
      <a:accent1>
        <a:srgbClr val="FF9933"/>
      </a:accent1>
      <a:accent2>
        <a:srgbClr val="FF6600"/>
      </a:accent2>
      <a:accent3>
        <a:srgbClr val="FFB367"/>
      </a:accent3>
      <a:accent4>
        <a:srgbClr val="A5A5A5"/>
      </a:accent4>
      <a:accent5>
        <a:srgbClr val="7F7F7F"/>
      </a:accent5>
      <a:accent6>
        <a:srgbClr val="3F3F3F"/>
      </a:accent6>
      <a:hlink>
        <a:srgbClr val="AD1F1F"/>
      </a:hlink>
      <a:folHlink>
        <a:srgbClr val="E2A2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Microsoft Office PowerPoint</Application>
  <PresentationFormat>全屏显示(4:3)</PresentationFormat>
  <Paragraphs>454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Helvetica Neue</vt:lpstr>
      <vt:lpstr>黑体</vt:lpstr>
      <vt:lpstr>微软雅黑</vt:lpstr>
      <vt:lpstr>Arial</vt:lpstr>
      <vt:lpstr>Calibri</vt:lpstr>
      <vt:lpstr>Consolas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React介绍</vt:lpstr>
      <vt:lpstr>PowerPoint 演示文稿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React基础</vt:lpstr>
      <vt:lpstr>PowerPoint 演示文稿</vt:lpstr>
      <vt:lpstr>实践演练1</vt:lpstr>
      <vt:lpstr>PowerPoint 演示文稿</vt:lpstr>
      <vt:lpstr>React进阶</vt:lpstr>
      <vt:lpstr>React进阶</vt:lpstr>
      <vt:lpstr>React进阶</vt:lpstr>
      <vt:lpstr>React进阶</vt:lpstr>
      <vt:lpstr>React进阶</vt:lpstr>
      <vt:lpstr>React进阶</vt:lpstr>
      <vt:lpstr>React进阶</vt:lpstr>
      <vt:lpstr>PowerPoint 演示文稿</vt:lpstr>
      <vt:lpstr>实践演练2</vt:lpstr>
      <vt:lpstr>PowerPoint 演示文稿</vt:lpstr>
      <vt:lpstr>Ant Design &amp; Procomponent</vt:lpstr>
      <vt:lpstr>Ant Design &amp; Procomponent</vt:lpstr>
      <vt:lpstr>PowerPoint 演示文稿</vt:lpstr>
      <vt:lpstr>React基础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198</cp:revision>
  <dcterms:created xsi:type="dcterms:W3CDTF">2018-03-01T02:03:00Z</dcterms:created>
  <dcterms:modified xsi:type="dcterms:W3CDTF">2024-01-07T09:22:47Z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2052-12.1.0.15946</vt:lpwstr>
  </property>
  <property fmtid="{D5CDD505-2E9C-101B-9397-08002B2CF9AE}" pid="3" name="ICV">
    <vt:lpwstr>B8E40BD135334DE6802407905B77BDAF_12</vt:lpwstr>
  </property>
</Properties>
</file>