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sldIdLst>
    <p:sldId id="422" r:id="rId2"/>
    <p:sldId id="412" r:id="rId3"/>
    <p:sldId id="413" r:id="rId4"/>
    <p:sldId id="364" r:id="rId5"/>
    <p:sldId id="429" r:id="rId6"/>
    <p:sldId id="430" r:id="rId7"/>
    <p:sldId id="438" r:id="rId8"/>
    <p:sldId id="440" r:id="rId9"/>
    <p:sldId id="431" r:id="rId10"/>
    <p:sldId id="437" r:id="rId11"/>
    <p:sldId id="432" r:id="rId12"/>
    <p:sldId id="434" r:id="rId13"/>
    <p:sldId id="435" r:id="rId14"/>
    <p:sldId id="439" r:id="rId15"/>
    <p:sldId id="436" r:id="rId16"/>
    <p:sldId id="357" r:id="rId17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" userDrawn="1">
          <p15:clr>
            <a:srgbClr val="A4A3A4"/>
          </p15:clr>
        </p15:guide>
        <p15:guide id="2" pos="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35"/>
    <a:srgbClr val="000000"/>
    <a:srgbClr val="F08E2E"/>
    <a:srgbClr val="EB9233"/>
    <a:srgbClr val="FD9233"/>
    <a:srgbClr val="F8992F"/>
    <a:srgbClr val="E48116"/>
    <a:srgbClr val="EB9133"/>
    <a:srgbClr val="FB9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1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32" y="72"/>
      </p:cViewPr>
      <p:guideLst>
        <p:guide orient="horz" pos="426"/>
        <p:guide pos="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-24765" y="153670"/>
            <a:ext cx="467201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5240" y="-31115"/>
            <a:ext cx="540544" cy="110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88633" y="576580"/>
            <a:ext cx="1342549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7201" y="121285"/>
            <a:ext cx="14882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9" name="矩形 8"/>
          <p:cNvSpPr/>
          <p:nvPr userDrawn="1"/>
        </p:nvSpPr>
        <p:spPr>
          <a:xfrm rot="16200000">
            <a:off x="-124460" y="200660"/>
            <a:ext cx="931545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511016" cy="70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PPT候场页（16比9 4比3）-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240" y="-15240"/>
            <a:ext cx="9195435" cy="68986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2023/12/31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7144" y="179070"/>
            <a:ext cx="449580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IFCA logo_20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51420" y="178435"/>
            <a:ext cx="1327785" cy="25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docschina.org/learn#updating-the-screen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dev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2826" y="2251392"/>
            <a:ext cx="17123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434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进阶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57331" y="3429000"/>
            <a:ext cx="45951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组件化开发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组件通信方式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路由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575" y="2251392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实践演练</a:t>
            </a:r>
            <a:r>
              <a:rPr lang="en-US" altLang="zh-CN" sz="6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9842" y="3562638"/>
            <a:ext cx="4574892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模拟页面跳转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组件复用场景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2369" y="2251392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5800" y="2160270"/>
            <a:ext cx="521716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err="1"/>
              <a:t>Ant</a:t>
            </a:r>
            <a:r>
              <a:rPr lang="en-US" altLang="zh-CN" sz="5400" b="1" dirty="0"/>
              <a:t> Design &amp; Procomponent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5941" y="3913801"/>
            <a:ext cx="5054596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文档阅读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介绍常用的蚂蚁组件，实践演练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修改蚂蚁组件的样式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dirty="0">
                <a:solidFill>
                  <a:schemeClr val="bg2"/>
                </a:solidFill>
              </a:rPr>
              <a:t>【挂在</a:t>
            </a:r>
            <a:r>
              <a:rPr lang="en-US" altLang="zh-CN" dirty="0">
                <a:solidFill>
                  <a:schemeClr val="bg2"/>
                </a:solidFill>
              </a:rPr>
              <a:t>React.Portal</a:t>
            </a:r>
            <a:r>
              <a:rPr lang="zh-CN" altLang="en-US" dirty="0">
                <a:solidFill>
                  <a:schemeClr val="bg2"/>
                </a:solidFill>
              </a:rPr>
              <a:t>的特殊点】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2"/>
                </a:solidFill>
              </a:rPr>
              <a:t>Antd</a:t>
            </a:r>
            <a:r>
              <a:rPr lang="en-US" altLang="zh-CN" dirty="0">
                <a:solidFill>
                  <a:schemeClr val="bg2"/>
                </a:solidFill>
              </a:rPr>
              <a:t> Design</a:t>
            </a:r>
            <a:r>
              <a:rPr lang="zh-CN" altLang="en-US" dirty="0">
                <a:solidFill>
                  <a:schemeClr val="bg2"/>
                </a:solidFill>
              </a:rPr>
              <a:t>与</a:t>
            </a:r>
            <a:r>
              <a:rPr lang="en-US" altLang="zh-CN" dirty="0" err="1">
                <a:solidFill>
                  <a:schemeClr val="bg2"/>
                </a:solidFill>
              </a:rPr>
              <a:t>ProComponent</a:t>
            </a:r>
            <a:r>
              <a:rPr lang="zh-CN" altLang="en-US" dirty="0">
                <a:solidFill>
                  <a:schemeClr val="bg2"/>
                </a:solidFill>
              </a:rPr>
              <a:t>的关系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2976" y="2251392"/>
            <a:ext cx="15520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总结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25941" y="3480096"/>
            <a:ext cx="505459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bg2"/>
                </a:solidFill>
              </a:rPr>
              <a:t>开发规范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bg2"/>
                </a:solidFill>
              </a:rPr>
              <a:t>学习资源推荐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起源与发展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月起源于 </a:t>
            </a:r>
            <a:r>
              <a:rPr lang="en-US" altLang="zh-CN" dirty="0"/>
              <a:t>Facebook </a:t>
            </a:r>
            <a:r>
              <a:rPr lang="zh-CN" altLang="en-US" dirty="0"/>
              <a:t>的内部项目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、学习资源</a:t>
            </a:r>
            <a:endParaRPr lang="en-US" altLang="zh-CN" dirty="0"/>
          </a:p>
          <a:p>
            <a:r>
              <a:rPr lang="en-US" altLang="zh-CN" dirty="0"/>
              <a:t>  react</a:t>
            </a:r>
            <a:r>
              <a:rPr lang="zh-CN" altLang="en-US" dirty="0"/>
              <a:t>中文网：</a:t>
            </a:r>
            <a:r>
              <a:rPr lang="en-US" altLang="zh-CN" dirty="0">
                <a:hlinkClick r:id="rId2"/>
              </a:rPr>
              <a:t>https://react.docschina.org/learn#updating-the-screen</a:t>
            </a:r>
            <a:endParaRPr lang="en-US" altLang="zh-CN" dirty="0"/>
          </a:p>
          <a:p>
            <a:r>
              <a:rPr lang="en-US" altLang="zh-CN" dirty="0"/>
              <a:t>  Hooks</a:t>
            </a:r>
            <a:r>
              <a:rPr lang="zh-CN" altLang="en-US" dirty="0"/>
              <a:t>：</a:t>
            </a:r>
            <a:r>
              <a:rPr lang="en-US" altLang="zh-CN" dirty="0"/>
              <a:t>https://react.docschina.org/reference/react/hooks</a:t>
            </a:r>
          </a:p>
        </p:txBody>
      </p:sp>
    </p:spTree>
    <p:extLst>
      <p:ext uri="{BB962C8B-B14F-4D97-AF65-F5344CB8AC3E}">
        <p14:creationId xmlns:p14="http://schemas.microsoft.com/office/powerpoint/2010/main" val="340841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7178" y="2251392"/>
            <a:ext cx="17636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答疑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6"/>
          <p:cNvPicPr>
            <a:picLocks noChangeAspect="1"/>
          </p:cNvPicPr>
          <p:nvPr/>
        </p:nvPicPr>
        <p:blipFill>
          <a:blip r:embed="rId3">
            <a:grayscl/>
          </a:blip>
          <a:srcRect l="18807" t="10567"/>
          <a:stretch>
            <a:fillRect/>
          </a:stretch>
        </p:blipFill>
        <p:spPr>
          <a:xfrm>
            <a:off x="-76200" y="-10795"/>
            <a:ext cx="9493250" cy="69716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23825" y="-59690"/>
            <a:ext cx="9582150" cy="7132320"/>
          </a:xfrm>
          <a:prstGeom prst="rect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PPT尾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3968115"/>
            <a:ext cx="5471160" cy="14630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47015" y="1267460"/>
            <a:ext cx="4175760" cy="1167765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985" y="1403350"/>
            <a:ext cx="323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 b="1">
                <a:solidFill>
                  <a:schemeClr val="bg1"/>
                </a:solidFill>
              </a:rPr>
              <a:t>THANKS.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"/>
          <p:cNvPicPr>
            <a:picLocks noChangeAspect="1"/>
          </p:cNvPicPr>
          <p:nvPr/>
        </p:nvPicPr>
        <p:blipFill>
          <a:blip r:embed="rId3"/>
          <a:srcRect l="15166" t="34009" r="7362"/>
          <a:stretch>
            <a:fillRect/>
          </a:stretch>
        </p:blipFill>
        <p:spPr>
          <a:xfrm>
            <a:off x="-22860" y="417195"/>
            <a:ext cx="9215755" cy="52336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6985" y="-81280"/>
            <a:ext cx="9193530" cy="98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22225" y="5529580"/>
            <a:ext cx="9214485" cy="14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620" y="3959225"/>
            <a:ext cx="9168765" cy="1578610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7" y="4456662"/>
            <a:ext cx="915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前端</a:t>
            </a:r>
            <a:r>
              <a:rPr lang="en-US" altLang="zh-CN" sz="3600" b="1" dirty="0">
                <a:solidFill>
                  <a:schemeClr val="bg1"/>
                </a:solidFill>
              </a:rPr>
              <a:t>-react</a:t>
            </a:r>
            <a:r>
              <a:rPr lang="zh-CN" altLang="en-US" sz="3600" b="1" dirty="0">
                <a:solidFill>
                  <a:schemeClr val="bg1"/>
                </a:solidFill>
              </a:rPr>
              <a:t>和</a:t>
            </a:r>
            <a:r>
              <a:rPr lang="en-US" altLang="zh-CN" sz="3600" b="1" dirty="0" err="1">
                <a:solidFill>
                  <a:schemeClr val="bg1"/>
                </a:solidFill>
              </a:rPr>
              <a:t>ant design</a:t>
            </a:r>
            <a:r>
              <a:rPr lang="zh-CN" altLang="en-US" sz="36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16" name="图片 15" descr="IFCA logo_20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138" y="210352"/>
            <a:ext cx="2438400" cy="4660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0" y="5640070"/>
            <a:ext cx="909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陈秋丽 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2024.01.02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17439" y="1099504"/>
            <a:ext cx="4396546" cy="461645"/>
            <a:chOff x="6537" y="1915"/>
            <a:chExt cx="7577" cy="727"/>
          </a:xfrm>
        </p:grpSpPr>
        <p:sp>
          <p:nvSpPr>
            <p:cNvPr id="7" name="文本框 6"/>
            <p:cNvSpPr txBox="1"/>
            <p:nvPr/>
          </p:nvSpPr>
          <p:spPr>
            <a:xfrm>
              <a:off x="7394" y="2040"/>
              <a:ext cx="6720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/>
                <a:t>介绍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37" y="1915"/>
              <a:ext cx="73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4210" y="1686545"/>
            <a:ext cx="3782198" cy="461645"/>
            <a:chOff x="5910" y="1842"/>
            <a:chExt cx="8591" cy="727"/>
          </a:xfrm>
        </p:grpSpPr>
        <p:sp>
          <p:nvSpPr>
            <p:cNvPr id="3" name="文本框 2"/>
            <p:cNvSpPr txBox="1"/>
            <p:nvPr/>
          </p:nvSpPr>
          <p:spPr>
            <a:xfrm>
              <a:off x="7781" y="1885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6808" y="2287853"/>
            <a:ext cx="3206913" cy="461645"/>
            <a:chOff x="5910" y="1842"/>
            <a:chExt cx="8704" cy="727"/>
          </a:xfrm>
        </p:grpSpPr>
        <p:sp>
          <p:nvSpPr>
            <p:cNvPr id="6" name="文本框 5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06808" y="2958376"/>
            <a:ext cx="3206913" cy="461645"/>
            <a:chOff x="5910" y="1842"/>
            <a:chExt cx="8704" cy="727"/>
          </a:xfrm>
        </p:grpSpPr>
        <p:sp>
          <p:nvSpPr>
            <p:cNvPr id="11" name="文本框 10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进阶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06808" y="3624724"/>
            <a:ext cx="3206913" cy="461645"/>
            <a:chOff x="5910" y="1842"/>
            <a:chExt cx="8704" cy="727"/>
          </a:xfrm>
        </p:grpSpPr>
        <p:sp>
          <p:nvSpPr>
            <p:cNvPr id="14" name="文本框 13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13927" y="4336415"/>
            <a:ext cx="4621448" cy="647700"/>
            <a:chOff x="5683" y="1819"/>
            <a:chExt cx="11314" cy="1020"/>
          </a:xfrm>
        </p:grpSpPr>
        <p:sp>
          <p:nvSpPr>
            <p:cNvPr id="24" name="文本框 23"/>
            <p:cNvSpPr txBox="1"/>
            <p:nvPr/>
          </p:nvSpPr>
          <p:spPr>
            <a:xfrm>
              <a:off x="7701" y="1823"/>
              <a:ext cx="92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/>
                <a:t>Antd</a:t>
              </a:r>
              <a:r>
                <a:rPr lang="en-US" altLang="zh-CN" b="1" dirty="0"/>
                <a:t> Design &amp; </a:t>
              </a:r>
              <a:r>
                <a:rPr lang="en-US" altLang="zh-CN" b="1" dirty="0" err="1"/>
                <a:t>ProComponent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83" y="1819"/>
              <a:ext cx="24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6808" y="5007010"/>
            <a:ext cx="3206913" cy="461645"/>
            <a:chOff x="5910" y="1842"/>
            <a:chExt cx="8704" cy="727"/>
          </a:xfrm>
        </p:grpSpPr>
        <p:sp>
          <p:nvSpPr>
            <p:cNvPr id="30" name="文本框 29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总结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06808" y="5684952"/>
            <a:ext cx="3206913" cy="461645"/>
            <a:chOff x="5910" y="1842"/>
            <a:chExt cx="8704" cy="727"/>
          </a:xfrm>
        </p:grpSpPr>
        <p:sp>
          <p:nvSpPr>
            <p:cNvPr id="19" name="文本框 18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答疑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08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7943" y="2251392"/>
            <a:ext cx="152209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/>
              <a:t>介绍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1382" y="3479800"/>
            <a:ext cx="4595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起源与发展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的特性</a:t>
            </a:r>
            <a:endParaRPr lang="en-US" altLang="zh-CN" sz="2400" dirty="0">
              <a:solidFill>
                <a:schemeClr val="bg2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tx1"/>
                </a:solidFill>
                <a:hlinkClick r:id="rId2"/>
              </a:rPr>
              <a:t>React</a:t>
            </a:r>
            <a:r>
              <a:rPr lang="zh-CN" altLang="en-US" sz="2400" b="1" dirty="0">
                <a:hlinkClick r:id="rId2"/>
              </a:rPr>
              <a:t>介绍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5131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起源与发展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月起源于 </a:t>
            </a:r>
            <a:r>
              <a:rPr lang="en-US" altLang="zh-CN" dirty="0"/>
              <a:t>Facebook </a:t>
            </a:r>
            <a:r>
              <a:rPr lang="zh-CN" altLang="en-US" dirty="0"/>
              <a:t>，是一个</a:t>
            </a:r>
            <a:r>
              <a:rPr lang="en-US" altLang="zh-CN" dirty="0"/>
              <a:t>JavaScript</a:t>
            </a:r>
            <a:r>
              <a:rPr lang="zh-CN" altLang="en-US" dirty="0"/>
              <a:t>工具库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的特性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高效：</a:t>
            </a:r>
            <a:r>
              <a:rPr lang="en-US" altLang="zh-CN" dirty="0"/>
              <a:t>React</a:t>
            </a:r>
            <a:r>
              <a:rPr lang="zh-CN" altLang="en-US" dirty="0"/>
              <a:t>通过对虚拟</a:t>
            </a:r>
            <a:r>
              <a:rPr lang="en-US" altLang="zh-CN" dirty="0" err="1"/>
              <a:t>dom</a:t>
            </a:r>
            <a:r>
              <a:rPr lang="zh-CN" altLang="en-US" dirty="0"/>
              <a:t>，减少与</a:t>
            </a:r>
            <a:r>
              <a:rPr lang="en-US" altLang="zh-CN" dirty="0"/>
              <a:t>Dom</a:t>
            </a:r>
            <a:r>
              <a:rPr lang="zh-CN" altLang="en-US" dirty="0"/>
              <a:t>的交互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JSX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语法的扩展，使用</a:t>
            </a:r>
            <a:r>
              <a:rPr lang="en-US" altLang="zh-CN" dirty="0"/>
              <a:t>JSX</a:t>
            </a:r>
            <a:r>
              <a:rPr lang="zh-CN" altLang="en-US" dirty="0"/>
              <a:t>语法在</a:t>
            </a:r>
            <a:r>
              <a:rPr lang="en-US" altLang="zh-CN" dirty="0"/>
              <a:t>render</a:t>
            </a:r>
            <a:r>
              <a:rPr lang="zh-CN" altLang="en-US" dirty="0"/>
              <a:t>中创建</a:t>
            </a:r>
            <a:r>
              <a:rPr lang="en-US" altLang="zh-CN" dirty="0" err="1"/>
              <a:t>dom</a:t>
            </a:r>
            <a:r>
              <a:rPr lang="zh-CN" altLang="en-US" dirty="0"/>
              <a:t>，提高    </a:t>
            </a:r>
            <a:r>
              <a:rPr lang="en-US" altLang="zh-CN" dirty="0"/>
              <a:t>	          </a:t>
            </a:r>
            <a:r>
              <a:rPr lang="zh-CN" altLang="en-US" dirty="0"/>
              <a:t>代码可读性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组件：通过</a:t>
            </a:r>
            <a:r>
              <a:rPr lang="en-US" altLang="zh-CN" dirty="0"/>
              <a:t>React</a:t>
            </a:r>
            <a:r>
              <a:rPr lang="zh-CN" altLang="en-US" dirty="0"/>
              <a:t>构建组件，使代码更容易得到复用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单向响应数据流：数据流向只能从父组件流向子组件，子组件通过回调函     </a:t>
            </a:r>
            <a:r>
              <a:rPr lang="en-US" altLang="zh-CN" dirty="0"/>
              <a:t>		               </a:t>
            </a:r>
            <a:r>
              <a:rPr lang="zh-CN" altLang="en-US" dirty="0"/>
              <a:t>数将数据传递回父组件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、虚拟</a:t>
            </a:r>
            <a:r>
              <a:rPr lang="en-US" altLang="zh-CN" dirty="0"/>
              <a:t>Dom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想一下怎么讲，画个图吧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1223" y="2251392"/>
            <a:ext cx="17155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79007" y="3540993"/>
            <a:ext cx="4595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创建第一个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react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项目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语法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组件样式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2"/>
                </a:solidFill>
                <a:sym typeface="+mn-ea"/>
              </a:rPr>
              <a:t>数据绑定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条件渲染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列表渲染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事件绑定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Hooks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表单受控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、创建第一个</a:t>
            </a:r>
            <a:r>
              <a:rPr lang="en-US" altLang="zh-CN" dirty="0"/>
              <a:t>react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zh-CN" altLang="en-US" dirty="0"/>
              <a:t>全局安装：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：如遇全局安装失败，执行</a:t>
            </a:r>
            <a:r>
              <a:rPr lang="en-US" altLang="zh-CN" dirty="0"/>
              <a:t>`</a:t>
            </a:r>
            <a:r>
              <a:rPr lang="en-US" altLang="zh-CN" dirty="0" err="1"/>
              <a:t>npm</a:t>
            </a:r>
            <a:r>
              <a:rPr lang="en-US" altLang="zh-CN" dirty="0"/>
              <a:t> prefix -g`</a:t>
            </a:r>
            <a:r>
              <a:rPr lang="zh-CN" altLang="en-US" dirty="0"/>
              <a:t>检测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 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目录，将其 </a:t>
            </a:r>
            <a:r>
              <a:rPr lang="en-US" altLang="zh-CN" dirty="0"/>
              <a:t>bin </a:t>
            </a:r>
            <a:r>
              <a:rPr lang="zh-CN" altLang="en-US" dirty="0"/>
              <a:t>路径添加至系统环境电脑 </a:t>
            </a:r>
            <a:r>
              <a:rPr lang="en-US" altLang="zh-CN" dirty="0"/>
              <a:t>	path </a:t>
            </a:r>
            <a:r>
              <a:rPr lang="zh-CN" altLang="en-US" dirty="0"/>
              <a:t>中即可。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临时安装：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</a:t>
            </a:r>
            <a:r>
              <a:rPr lang="en-US" altLang="zh-CN" dirty="0"/>
              <a:t>`</a:t>
            </a:r>
            <a:r>
              <a:rPr lang="en-US" altLang="zh-CN" dirty="0" err="1"/>
              <a:t>npx</a:t>
            </a:r>
            <a:r>
              <a:rPr lang="en-US" altLang="zh-CN" dirty="0"/>
              <a:t>`</a:t>
            </a:r>
            <a:r>
              <a:rPr lang="zh-CN" altLang="en-US" dirty="0"/>
              <a:t>可以避免全局模块安装，而直接执行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目录下的命令。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58E559-FEC1-5855-EF3B-4FBC9745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33" y="1441983"/>
            <a:ext cx="2959252" cy="8128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F3D2B0-2CE9-585C-1C30-E9E23590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33" y="3906220"/>
            <a:ext cx="3029106" cy="5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JSX</a:t>
            </a:r>
            <a:r>
              <a:rPr lang="zh-CN" altLang="en-US" dirty="0"/>
              <a:t>语法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zh-CN" altLang="en-US" dirty="0"/>
              <a:t>全局安装：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临时安装：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58E559-FEC1-5855-EF3B-4FBC9745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33" y="1441983"/>
            <a:ext cx="2959252" cy="8128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F3D2B0-2CE9-585C-1C30-E9E23590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33" y="2912050"/>
            <a:ext cx="3029106" cy="5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384" y="2251392"/>
            <a:ext cx="17572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实践演练</a:t>
            </a:r>
            <a:r>
              <a:rPr lang="en-US" altLang="zh-CN" sz="5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7210" y="3429000"/>
            <a:ext cx="4595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TodoList</a:t>
            </a:r>
            <a:r>
              <a:rPr lang="zh-CN" altLang="en-US" sz="1600" dirty="0">
                <a:solidFill>
                  <a:schemeClr val="bg2"/>
                </a:solidFill>
              </a:rPr>
              <a:t>案例 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ZkNTM0ZWU5ODA2ZTBhZTMzYzFlZDQzNjFiNjkwN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594A41"/>
      </a:dk2>
      <a:lt2>
        <a:srgbClr val="858585"/>
      </a:lt2>
      <a:accent1>
        <a:srgbClr val="FF9933"/>
      </a:accent1>
      <a:accent2>
        <a:srgbClr val="FF6600"/>
      </a:accent2>
      <a:accent3>
        <a:srgbClr val="FFB367"/>
      </a:accent3>
      <a:accent4>
        <a:srgbClr val="A5A5A5"/>
      </a:accent4>
      <a:accent5>
        <a:srgbClr val="7F7F7F"/>
      </a:accent5>
      <a:accent6>
        <a:srgbClr val="3F3F3F"/>
      </a:accent6>
      <a:hlink>
        <a:srgbClr val="AD1F1F"/>
      </a:hlink>
      <a:folHlink>
        <a:srgbClr val="E2A2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全屏显示(4:3)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黑体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React介绍</vt:lpstr>
      <vt:lpstr>PowerPoint 演示文稿</vt:lpstr>
      <vt:lpstr>React基础</vt:lpstr>
      <vt:lpstr>React基础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React基础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2023-12-31T07:56:49Z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2052-12.1.0.15946</vt:lpwstr>
  </property>
  <property fmtid="{D5CDD505-2E9C-101B-9397-08002B2CF9AE}" pid="3" name="ICV">
    <vt:lpwstr>B8E40BD135334DE6802407905B77BDAF_12</vt:lpwstr>
  </property>
</Properties>
</file>