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42"/>
  </p:notesMasterIdLst>
  <p:sldIdLst>
    <p:sldId id="422" r:id="rId2"/>
    <p:sldId id="412" r:id="rId3"/>
    <p:sldId id="413" r:id="rId4"/>
    <p:sldId id="364" r:id="rId5"/>
    <p:sldId id="429" r:id="rId6"/>
    <p:sldId id="430" r:id="rId7"/>
    <p:sldId id="438" r:id="rId8"/>
    <p:sldId id="442" r:id="rId9"/>
    <p:sldId id="440" r:id="rId10"/>
    <p:sldId id="441" r:id="rId11"/>
    <p:sldId id="443" r:id="rId12"/>
    <p:sldId id="444" r:id="rId13"/>
    <p:sldId id="445" r:id="rId14"/>
    <p:sldId id="446" r:id="rId15"/>
    <p:sldId id="448" r:id="rId16"/>
    <p:sldId id="452" r:id="rId17"/>
    <p:sldId id="449" r:id="rId18"/>
    <p:sldId id="450" r:id="rId19"/>
    <p:sldId id="451" r:id="rId20"/>
    <p:sldId id="454" r:id="rId21"/>
    <p:sldId id="461" r:id="rId22"/>
    <p:sldId id="431" r:id="rId23"/>
    <p:sldId id="453" r:id="rId24"/>
    <p:sldId id="437" r:id="rId25"/>
    <p:sldId id="455" r:id="rId26"/>
    <p:sldId id="456" r:id="rId27"/>
    <p:sldId id="460" r:id="rId28"/>
    <p:sldId id="457" r:id="rId29"/>
    <p:sldId id="458" r:id="rId30"/>
    <p:sldId id="459" r:id="rId31"/>
    <p:sldId id="462" r:id="rId32"/>
    <p:sldId id="432" r:id="rId33"/>
    <p:sldId id="463" r:id="rId34"/>
    <p:sldId id="434" r:id="rId35"/>
    <p:sldId id="464" r:id="rId36"/>
    <p:sldId id="465" r:id="rId37"/>
    <p:sldId id="435" r:id="rId38"/>
    <p:sldId id="439" r:id="rId39"/>
    <p:sldId id="436" r:id="rId40"/>
    <p:sldId id="357" r:id="rId41"/>
  </p:sldIdLst>
  <p:sldSz cx="9144000" cy="6858000" type="screen4x3"/>
  <p:notesSz cx="6858000" cy="9144000"/>
  <p:custDataLst>
    <p:tags r:id="rId4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6" userDrawn="1">
          <p15:clr>
            <a:srgbClr val="A4A3A4"/>
          </p15:clr>
        </p15:guide>
        <p15:guide id="2" pos="33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  <a:srgbClr val="FF9935"/>
    <a:srgbClr val="000000"/>
    <a:srgbClr val="F08E2E"/>
    <a:srgbClr val="EB9233"/>
    <a:srgbClr val="FD9233"/>
    <a:srgbClr val="F8992F"/>
    <a:srgbClr val="E48116"/>
    <a:srgbClr val="EB9133"/>
    <a:srgbClr val="FB92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11" autoAdjust="0"/>
    <p:restoredTop sz="92301" autoAdjust="0"/>
  </p:normalViewPr>
  <p:slideViewPr>
    <p:cSldViewPr snapToGrid="0" showGuides="1">
      <p:cViewPr>
        <p:scale>
          <a:sx n="100" d="100"/>
          <a:sy n="100" d="100"/>
        </p:scale>
        <p:origin x="1304" y="96"/>
      </p:cViewPr>
      <p:guideLst>
        <p:guide orient="horz" pos="426"/>
        <p:guide pos="33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gs" Target="tags/tag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5A8C7-CC1A-4A08-9B4B-31F43B054C7F}" type="datetimeFigureOut">
              <a:rPr lang="zh-CN" altLang="en-US" smtClean="0"/>
              <a:t>2024/1/2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E1B693-632D-4080-9CF6-EA28B66DC80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69098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[1]</a:t>
            </a:r>
            <a:r>
              <a:rPr lang="zh-CN" altLang="en-US" dirty="0"/>
              <a:t>涉及到父子组件，后面讲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76616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22084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59676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[1]</a:t>
            </a:r>
            <a:r>
              <a:rPr lang="zh-CN" altLang="en-US" dirty="0"/>
              <a:t> 模拟到组件通信，后面讲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88064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25764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20355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通过这个案例，我们对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JSX</a:t>
            </a:r>
            <a:r>
              <a:rPr lang="zh-CN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，组件样式，条件渲染，列表渲染，事件点击，表单受控等知识进行了练习，接下来进入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zh-CN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进阶模块。</a:t>
            </a:r>
            <a:endParaRPr lang="zh-CN" alt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05300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[1]</a:t>
            </a:r>
            <a:r>
              <a:rPr lang="zh-CN" altLang="en-US" dirty="0"/>
              <a:t>在</a:t>
            </a:r>
            <a:r>
              <a:rPr lang="en-US" altLang="zh-CN" dirty="0"/>
              <a:t>react</a:t>
            </a:r>
            <a:r>
              <a:rPr lang="zh-CN" altLang="en-US" dirty="0"/>
              <a:t>中，万物皆组件化，一个函数就是一个组件，在这之前的案例其实已经感受到了。一个页面你可以拆成多个组件去写，组件可以实现代码复用的功能，另外还有让代码结构更清晰，一块都可以拆成一个组件。组件内可以套用组件，每个组件都有自己的实例。 看这张原型图，讲</a:t>
            </a:r>
            <a:r>
              <a:rPr lang="en-US" altLang="zh-CN" dirty="0"/>
              <a:t>….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4796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[1]</a:t>
            </a:r>
            <a:r>
              <a:rPr lang="zh-CN" altLang="en-US" dirty="0"/>
              <a:t>既然都是组件化开发，那组件间怎么通信呢？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78143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50585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[1]</a:t>
            </a:r>
            <a:r>
              <a:rPr lang="zh-CN" altLang="en-US" dirty="0"/>
              <a:t>在</a:t>
            </a:r>
            <a:r>
              <a:rPr lang="en-US" altLang="zh-CN" dirty="0"/>
              <a:t>react</a:t>
            </a:r>
            <a:r>
              <a:rPr lang="zh-CN" altLang="en-US" dirty="0"/>
              <a:t>中不管是个处理事件、一个方法、乃至一个组件，都推崇函数式编程的写法。那先来看看官方的函数式组件怎么写  在</a:t>
            </a:r>
            <a:r>
              <a:rPr lang="en-US" altLang="zh-CN" dirty="0" err="1"/>
              <a:t>App.tsx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844831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[1]</a:t>
            </a:r>
            <a:r>
              <a:rPr lang="zh-CN" altLang="en-US" dirty="0"/>
              <a:t>见</a:t>
            </a:r>
            <a:r>
              <a:rPr lang="en-US" altLang="zh-CN" dirty="0"/>
              <a:t>19</a:t>
            </a:r>
            <a:r>
              <a:rPr lang="zh-CN" altLang="en-US" dirty="0"/>
              <a:t>页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91624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356973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[1]</a:t>
            </a:r>
            <a:r>
              <a:rPr lang="zh-CN" altLang="en-US" dirty="0"/>
              <a:t>见</a:t>
            </a:r>
            <a:r>
              <a:rPr lang="en-US" altLang="zh-CN" dirty="0"/>
              <a:t>20</a:t>
            </a:r>
            <a:r>
              <a:rPr lang="zh-CN" altLang="en-US" dirty="0"/>
              <a:t>页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96255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[1]</a:t>
            </a:r>
            <a:r>
              <a:rPr lang="zh-CN" altLang="en-US" dirty="0"/>
              <a:t>其实还有一些第三方的其它方法可以进行组件通信的，比如</a:t>
            </a:r>
            <a:r>
              <a:rPr lang="en-US" altLang="zh-CN" dirty="0" err="1"/>
              <a:t>mobx</a:t>
            </a:r>
            <a:r>
              <a:rPr lang="zh-CN" altLang="en-US" dirty="0"/>
              <a:t>，</a:t>
            </a:r>
            <a:r>
              <a:rPr lang="en-US" altLang="zh-CN" dirty="0"/>
              <a:t>redux</a:t>
            </a:r>
            <a:r>
              <a:rPr lang="zh-CN" altLang="en-US" dirty="0"/>
              <a:t>，</a:t>
            </a:r>
            <a:r>
              <a:rPr lang="en-US" altLang="zh-CN" dirty="0" err="1"/>
              <a:t>umi</a:t>
            </a:r>
            <a:r>
              <a:rPr lang="zh-CN" altLang="en-US" dirty="0"/>
              <a:t>中的</a:t>
            </a:r>
            <a:r>
              <a:rPr lang="en-US" altLang="zh-CN" dirty="0" err="1"/>
              <a:t>useMedel</a:t>
            </a:r>
            <a:r>
              <a:rPr lang="zh-CN" altLang="en-US" dirty="0"/>
              <a:t>，</a:t>
            </a:r>
            <a:r>
              <a:rPr lang="en-US" altLang="zh-CN" dirty="0" err="1"/>
              <a:t>dva</a:t>
            </a:r>
            <a:r>
              <a:rPr lang="zh-CN" altLang="en-US" dirty="0"/>
              <a:t>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296817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[1]</a:t>
            </a:r>
            <a:r>
              <a:rPr lang="zh-CN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通过这个案例，我们对组件化开发、组件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zh-CN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传参、组件通信方式等知识进行了练习。那其实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zh-CN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也有对应的</a:t>
            </a:r>
            <a:r>
              <a:rPr lang="en-US" altLang="zh-CN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ui</a:t>
            </a:r>
            <a:r>
              <a:rPr lang="zh-CN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库</a:t>
            </a:r>
            <a:r>
              <a:rPr lang="en-US" altLang="zh-CN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Antd</a:t>
            </a:r>
            <a:r>
              <a:rPr lang="zh-CN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，下面来看看</a:t>
            </a:r>
            <a:endParaRPr lang="zh-CN" alt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796362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235261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66154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[1]</a:t>
            </a:r>
            <a:r>
              <a:rPr lang="zh-CN" altLang="en-US" dirty="0"/>
              <a:t>但其实这种写法是比较难维护和读懂的，那</a:t>
            </a:r>
            <a:r>
              <a:rPr lang="en-US" altLang="zh-CN" dirty="0"/>
              <a:t>react</a:t>
            </a:r>
            <a:r>
              <a:rPr lang="zh-CN" altLang="en-US" dirty="0"/>
              <a:t>是否还有别的方法去编写</a:t>
            </a:r>
            <a:r>
              <a:rPr lang="en-US" altLang="zh-CN" dirty="0"/>
              <a:t>HTML</a:t>
            </a:r>
            <a:r>
              <a:rPr lang="zh-CN" altLang="en-US" dirty="0"/>
              <a:t>呢？</a:t>
            </a:r>
            <a:endParaRPr lang="en-US" altLang="zh-CN" dirty="0"/>
          </a:p>
          <a:p>
            <a:r>
              <a:rPr lang="en-US" altLang="zh-CN" dirty="0"/>
              <a:t>[2]React</a:t>
            </a:r>
            <a:r>
              <a:rPr lang="zh-CN" altLang="en-US" dirty="0"/>
              <a:t>编程也强烈推荐使用它，它让代码更易于编写和阅读。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91564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[1]</a:t>
            </a:r>
            <a:r>
              <a:rPr lang="zh-CN" altLang="en-US" dirty="0"/>
              <a:t>那有的人会说，我</a:t>
            </a:r>
            <a:r>
              <a:rPr lang="en-US" altLang="zh-CN" dirty="0"/>
              <a:t>html</a:t>
            </a:r>
            <a:r>
              <a:rPr lang="zh-CN" altLang="en-US" dirty="0"/>
              <a:t>的数据不是静态的，是动态渲染的，那怎么做呢？</a:t>
            </a:r>
            <a:endParaRPr lang="en-US" altLang="zh-CN" dirty="0"/>
          </a:p>
          <a:p>
            <a:r>
              <a:rPr lang="en-US" altLang="zh-CN" dirty="0"/>
              <a:t>[2]style= XXX</a:t>
            </a:r>
            <a:r>
              <a:rPr lang="zh-CN" altLang="en-US" dirty="0"/>
              <a:t>，外面的括号是把里面的当做</a:t>
            </a:r>
            <a:r>
              <a:rPr lang="en-US" altLang="zh-CN" dirty="0"/>
              <a:t>JS</a:t>
            </a:r>
            <a:r>
              <a:rPr lang="zh-CN" altLang="en-US" dirty="0"/>
              <a:t>表达式去执行，里面的括号是</a:t>
            </a:r>
            <a:r>
              <a:rPr lang="en-US" altLang="zh-CN" dirty="0"/>
              <a:t>style</a:t>
            </a:r>
            <a:r>
              <a:rPr lang="zh-CN" altLang="en-US" dirty="0"/>
              <a:t>的括号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zh-CN" altLang="en-US" dirty="0"/>
              <a:t>用</a:t>
            </a:r>
            <a:r>
              <a:rPr lang="en-US" altLang="zh-CN" dirty="0" err="1"/>
              <a:t>className</a:t>
            </a:r>
            <a:r>
              <a:rPr lang="zh-CN" altLang="en-US" dirty="0"/>
              <a:t>是因为，</a:t>
            </a:r>
            <a:r>
              <a:rPr lang="en-US" altLang="zh-CN" dirty="0"/>
              <a:t>class</a:t>
            </a:r>
            <a:r>
              <a:rPr lang="zh-CN" altLang="en-US" dirty="0"/>
              <a:t>是</a:t>
            </a:r>
            <a:r>
              <a:rPr lang="en-US" altLang="zh-CN" dirty="0"/>
              <a:t>react</a:t>
            </a:r>
            <a:r>
              <a:rPr lang="zh-CN" altLang="en-US" dirty="0"/>
              <a:t>类组件的关键字，在这里不加赘述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66753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26191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[1]diff</a:t>
            </a:r>
            <a:r>
              <a:rPr lang="zh-CN" altLang="en-US" dirty="0"/>
              <a:t>算法：① 如果根元素的类型不同，</a:t>
            </a:r>
            <a:r>
              <a:rPr lang="en-US" altLang="zh-CN" dirty="0"/>
              <a:t>React</a:t>
            </a:r>
            <a:r>
              <a:rPr lang="zh-CN" altLang="en-US" dirty="0"/>
              <a:t>会将旧树完全拆除，并从头构建新的树。</a:t>
            </a:r>
            <a:endParaRPr lang="en-US" altLang="zh-CN" dirty="0"/>
          </a:p>
          <a:p>
            <a:r>
              <a:rPr lang="zh-CN" altLang="en-US" dirty="0"/>
              <a:t>② 如果比较的是两个相同类型的</a:t>
            </a:r>
            <a:r>
              <a:rPr lang="en-US" altLang="zh-CN" dirty="0"/>
              <a:t>Dom</a:t>
            </a:r>
            <a:r>
              <a:rPr lang="zh-CN" altLang="en-US" dirty="0"/>
              <a:t>元素，</a:t>
            </a:r>
            <a:r>
              <a:rPr lang="en-US" altLang="zh-CN" dirty="0"/>
              <a:t>React</a:t>
            </a:r>
            <a:r>
              <a:rPr lang="zh-CN" altLang="en-US" dirty="0"/>
              <a:t>会查看两者的属性，保持相同的底层</a:t>
            </a:r>
            <a:r>
              <a:rPr lang="en-US" altLang="zh-CN" dirty="0"/>
              <a:t>Dom</a:t>
            </a:r>
            <a:r>
              <a:rPr lang="zh-CN" altLang="en-US" dirty="0"/>
              <a:t>节点，并只更新发生变化的属性。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67985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[1]</a:t>
            </a:r>
            <a:r>
              <a:rPr lang="zh-CN" altLang="en-US" dirty="0"/>
              <a:t>然后现在来看看函数式组件中怎么绑定事件的，看看代码：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8116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[1]</a:t>
            </a:r>
            <a:r>
              <a:rPr lang="zh-CN" altLang="en-US" dirty="0"/>
              <a:t>在这之前我们写的函数组件都是无状态的纯函数组件，那如果想让一个组件它有自己的状态和副作用呢，那就需要使用到</a:t>
            </a:r>
            <a:r>
              <a:rPr lang="en-US" altLang="zh-CN" dirty="0"/>
              <a:t>hooks</a:t>
            </a:r>
            <a:r>
              <a:rPr lang="zh-CN" altLang="en-US" dirty="0"/>
              <a:t>了，</a:t>
            </a:r>
            <a:r>
              <a:rPr lang="en-US" altLang="zh-CN" dirty="0"/>
              <a:t>hooks</a:t>
            </a:r>
            <a:r>
              <a:rPr lang="zh-CN" altLang="en-US" dirty="0"/>
              <a:t>是</a:t>
            </a:r>
            <a:r>
              <a:rPr lang="en-US" altLang="zh-CN" dirty="0"/>
              <a:t>react16.8</a:t>
            </a:r>
            <a:r>
              <a:rPr lang="zh-CN" altLang="en-US" dirty="0"/>
              <a:t>版本之后出来的，它的标志是必须以</a:t>
            </a:r>
            <a:r>
              <a:rPr lang="en-US" altLang="zh-CN" dirty="0"/>
              <a:t>use</a:t>
            </a:r>
            <a:r>
              <a:rPr lang="zh-CN" altLang="en-US" dirty="0"/>
              <a:t>开头的。然后我们来看看</a:t>
            </a:r>
            <a:r>
              <a:rPr lang="en-US" altLang="zh-CN" dirty="0"/>
              <a:t>react</a:t>
            </a:r>
            <a:r>
              <a:rPr lang="zh-CN" altLang="en-US" dirty="0"/>
              <a:t>提供的最基本的几个</a:t>
            </a:r>
            <a:r>
              <a:rPr lang="en-US" altLang="zh-CN" dirty="0"/>
              <a:t>hooks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1647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0686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1961" y="27940"/>
            <a:ext cx="5149215" cy="657225"/>
          </a:xfrm>
        </p:spPr>
        <p:txBody>
          <a:bodyPr anchor="ctr" anchorCtr="0"/>
          <a:lstStyle>
            <a:lvl1pPr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2024/1/2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8" name="矩形 17"/>
          <p:cNvSpPr/>
          <p:nvPr userDrawn="1"/>
        </p:nvSpPr>
        <p:spPr>
          <a:xfrm>
            <a:off x="-24765" y="153670"/>
            <a:ext cx="467201" cy="33909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2024/1/2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2024/1/2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-15240" y="-31115"/>
            <a:ext cx="540544" cy="11093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 userDrawn="1"/>
        </p:nvSpPr>
        <p:spPr>
          <a:xfrm>
            <a:off x="488633" y="576580"/>
            <a:ext cx="1342549" cy="344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5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CONTENS</a:t>
            </a:r>
          </a:p>
        </p:txBody>
      </p:sp>
      <p:sp>
        <p:nvSpPr>
          <p:cNvPr id="8" name="文本框 7"/>
          <p:cNvSpPr txBox="1"/>
          <p:nvPr userDrawn="1"/>
        </p:nvSpPr>
        <p:spPr>
          <a:xfrm>
            <a:off x="467201" y="121285"/>
            <a:ext cx="1488281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spc="3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 录</a:t>
            </a:r>
          </a:p>
        </p:txBody>
      </p:sp>
      <p:sp>
        <p:nvSpPr>
          <p:cNvPr id="9" name="矩形 8"/>
          <p:cNvSpPr/>
          <p:nvPr userDrawn="1"/>
        </p:nvSpPr>
        <p:spPr>
          <a:xfrm rot="16200000">
            <a:off x="-124460" y="200660"/>
            <a:ext cx="931545" cy="33909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2024/1/2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0" y="0"/>
            <a:ext cx="511016" cy="7004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2024/1/2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 descr="PPT候场页（16比9 4比3）-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5240" y="-15240"/>
            <a:ext cx="9195435" cy="689864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3.xml"/><Relationship Id="rId3" Type="http://schemas.openxmlformats.org/officeDocument/2006/relationships/slideLayout" Target="../slideLayouts/slideLayout3.xml"/><Relationship Id="rId7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2"/>
          <p:cNvSpPr>
            <a:spLocks noGrp="1"/>
          </p:cNvSpPr>
          <p:nvPr>
            <p:ph type="body" idx="1"/>
            <p:custDataLst>
              <p:tags r:id="rId7"/>
            </p:custDataLst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D997B5FA-0921-464F-AAE1-844C04324D75}" type="datetimeFigureOut">
              <a:rPr lang="zh-CN" altLang="en-US" smtClean="0"/>
              <a:t>2024/1/2</a:t>
            </a:fld>
            <a:endParaRPr lang="zh-CN" altLang="en-US" dirty="0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KSO_TEMPLATE" hidden="1"/>
          <p:cNvSpPr/>
          <p:nvPr userDrawn="1">
            <p:custDataLst>
              <p:tags r:id="rId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标题 16"/>
          <p:cNvSpPr>
            <a:spLocks noGrp="1"/>
          </p:cNvSpPr>
          <p:nvPr>
            <p:ph type="title"/>
          </p:nvPr>
        </p:nvSpPr>
        <p:spPr>
          <a:xfrm>
            <a:off x="451961" y="27940"/>
            <a:ext cx="5149215" cy="657225"/>
          </a:xfrm>
        </p:spPr>
        <p:txBody>
          <a:bodyPr anchor="ctr" anchorCtr="0"/>
          <a:lstStyle>
            <a:lvl1pPr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矩形 2"/>
          <p:cNvSpPr/>
          <p:nvPr userDrawn="1"/>
        </p:nvSpPr>
        <p:spPr>
          <a:xfrm>
            <a:off x="-7144" y="179070"/>
            <a:ext cx="449580" cy="33909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 descr="IFCA logo_2018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7551420" y="178435"/>
            <a:ext cx="1327785" cy="25527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ant-design.antgroup.com/index-cn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pro-components.antdigital.dev/docs" TargetMode="External"/><Relationship Id="rId5" Type="http://schemas.openxmlformats.org/officeDocument/2006/relationships/hyperlink" Target="https://ant-design.antgroup.com/docs/react/getting-started-cn" TargetMode="External"/><Relationship Id="rId4" Type="http://schemas.openxmlformats.org/officeDocument/2006/relationships/hyperlink" Target="https://pro-components.antdigital.dev/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ant-design.antgroup.com/index-cn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3.png"/><Relationship Id="rId4" Type="http://schemas.openxmlformats.org/officeDocument/2006/relationships/hyperlink" Target="https://pro-components.antdigital.dev/" TargetMode="Externa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react.docschina.org/reference/react/hooks" TargetMode="External"/><Relationship Id="rId7" Type="http://schemas.openxmlformats.org/officeDocument/2006/relationships/hyperlink" Target="https://www.bilibili.com/video/BV1wy4y1D7JT/?spm_id_from=333.337.search-card.all.click&amp;vd_source=4d5c061fec36da1e35ddbcf17f07f1ee" TargetMode="External"/><Relationship Id="rId2" Type="http://schemas.openxmlformats.org/officeDocument/2006/relationships/hyperlink" Target="https://react.docschina.org/learn#updating-the-screen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pro-components.antdigital.dev/" TargetMode="External"/><Relationship Id="rId5" Type="http://schemas.openxmlformats.org/officeDocument/2006/relationships/hyperlink" Target="https://ant-design-mobile.antgroup.com/zh" TargetMode="External"/><Relationship Id="rId4" Type="http://schemas.openxmlformats.org/officeDocument/2006/relationships/hyperlink" Target="https://ant-design.antgroup.com/index-cn" TargetMode="Externa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Relationship Id="rId4" Type="http://schemas.openxmlformats.org/officeDocument/2006/relationships/image" Target="../media/image3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react.dev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React</a:t>
            </a:r>
            <a:r>
              <a:rPr lang="zh-CN" altLang="en-US" dirty="0"/>
              <a:t>基础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15073" y="685165"/>
            <a:ext cx="755248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</a:t>
            </a:r>
            <a:r>
              <a:rPr lang="zh-CN" altLang="en-US" dirty="0"/>
              <a:t>、</a:t>
            </a:r>
            <a:r>
              <a:rPr lang="en-US" altLang="zh-CN" dirty="0"/>
              <a:t>[1]</a:t>
            </a:r>
            <a:r>
              <a:rPr lang="zh-CN" altLang="en-US" dirty="0"/>
              <a:t>在</a:t>
            </a:r>
            <a:r>
              <a:rPr lang="en-US" altLang="zh-CN" dirty="0"/>
              <a:t>JSX</a:t>
            </a:r>
            <a:r>
              <a:rPr lang="zh-CN" altLang="en-US" dirty="0"/>
              <a:t>中使用</a:t>
            </a:r>
            <a:r>
              <a:rPr lang="en-US" altLang="zh-CN" dirty="0"/>
              <a:t>JavaScript</a:t>
            </a:r>
            <a:r>
              <a:rPr lang="zh-CN" altLang="en-US" dirty="0"/>
              <a:t>表达式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JSX</a:t>
            </a:r>
            <a:r>
              <a:rPr lang="zh-CN" altLang="en-US" dirty="0"/>
              <a:t>提供了一个大括号 </a:t>
            </a:r>
            <a:r>
              <a:rPr lang="en-US" altLang="zh-CN" dirty="0"/>
              <a:t>{} </a:t>
            </a:r>
            <a:r>
              <a:rPr lang="zh-CN" altLang="en-US" dirty="0"/>
              <a:t>，可以在</a:t>
            </a:r>
            <a:r>
              <a:rPr lang="en-US" altLang="zh-CN" dirty="0"/>
              <a:t>JSX</a:t>
            </a:r>
            <a:r>
              <a:rPr lang="zh-CN" altLang="en-US" dirty="0"/>
              <a:t>中使用</a:t>
            </a:r>
            <a:r>
              <a:rPr lang="en-US" altLang="zh-CN" dirty="0"/>
              <a:t>JavaScript</a:t>
            </a:r>
            <a:r>
              <a:rPr lang="zh-CN" altLang="en-US" dirty="0"/>
              <a:t>表达式。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6796E6"/>
                </a:solidFill>
                <a:latin typeface="Consolas" panose="020B0609020204030204" pitchFamily="49" charset="0"/>
              </a:rPr>
              <a:t> </a:t>
            </a:r>
            <a:r>
              <a:rPr lang="zh-CN" altLang="en-US" dirty="0"/>
              <a:t>三元运算符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  变量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  函数调用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  对象</a:t>
            </a:r>
            <a:r>
              <a:rPr lang="en-US" altLang="zh-CN" dirty="0"/>
              <a:t>[2]</a:t>
            </a: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  作为属性变量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CAAD6E4-EAC2-035B-2100-58974A935B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7724" y="1599577"/>
            <a:ext cx="5947654" cy="5074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9547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React</a:t>
            </a:r>
            <a:r>
              <a:rPr lang="zh-CN" altLang="en-US" dirty="0"/>
              <a:t>基础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15073" y="685165"/>
            <a:ext cx="755248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</a:t>
            </a:r>
            <a:r>
              <a:rPr lang="zh-CN" altLang="en-US" dirty="0"/>
              <a:t>、条件渲染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根据某个条件动态展示某段</a:t>
            </a:r>
            <a:r>
              <a:rPr lang="en-US" altLang="zh-CN" dirty="0"/>
              <a:t>JSX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A4FB459-F3CF-3518-C2DF-C045A88A00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765" y="1879520"/>
            <a:ext cx="4959605" cy="1549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0743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React</a:t>
            </a:r>
            <a:r>
              <a:rPr lang="zh-CN" altLang="en-US" dirty="0"/>
              <a:t>基础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51961" y="685165"/>
            <a:ext cx="755248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6</a:t>
            </a:r>
            <a:r>
              <a:rPr lang="zh-CN" altLang="en-US" dirty="0"/>
              <a:t>、列表渲染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为了列表的复用和重排，设置 </a:t>
            </a:r>
            <a:r>
              <a:rPr lang="en-US" altLang="zh-CN" dirty="0"/>
              <a:t>key </a:t>
            </a:r>
            <a:r>
              <a:rPr lang="zh-CN" altLang="en-US" dirty="0"/>
              <a:t>值</a:t>
            </a:r>
            <a:r>
              <a:rPr lang="en-US" altLang="zh-CN" dirty="0"/>
              <a:t>[1]</a:t>
            </a:r>
            <a:r>
              <a:rPr lang="zh-CN" altLang="en-US" dirty="0"/>
              <a:t>，提高性能；理想的 </a:t>
            </a:r>
            <a:r>
              <a:rPr lang="en-US" altLang="zh-CN" dirty="0"/>
              <a:t>key </a:t>
            </a:r>
            <a:r>
              <a:rPr lang="zh-CN" altLang="en-US" dirty="0"/>
              <a:t>是 </a:t>
            </a:r>
            <a:r>
              <a:rPr lang="en-US" altLang="zh-CN" dirty="0"/>
              <a:t>item.id</a:t>
            </a:r>
            <a:r>
              <a:rPr lang="zh-CN" altLang="en-US" dirty="0"/>
              <a:t>，如果不涉及列表的增加删除重排，可以设置成索引。经常是对一个数组进行</a:t>
            </a:r>
            <a:r>
              <a:rPr lang="en-US" altLang="zh-CN" dirty="0"/>
              <a:t>map</a:t>
            </a:r>
            <a:r>
              <a:rPr lang="zh-CN" altLang="en-US" dirty="0"/>
              <a:t>遍历展示</a:t>
            </a:r>
            <a:r>
              <a:rPr lang="en-US" altLang="zh-CN" dirty="0"/>
              <a:t>JSX</a:t>
            </a:r>
          </a:p>
          <a:p>
            <a:endParaRPr lang="en-US" altLang="zh-CN" dirty="0"/>
          </a:p>
          <a:p>
            <a:endParaRPr lang="zh-CN" altLang="en-US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6234DAA-8D9D-F1BA-043F-051B727B25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8121" y="2010144"/>
            <a:ext cx="3584743" cy="4678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6193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React</a:t>
            </a:r>
            <a:r>
              <a:rPr lang="zh-CN" altLang="en-US" dirty="0"/>
              <a:t>基础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51961" y="685165"/>
            <a:ext cx="846030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7</a:t>
            </a:r>
            <a:r>
              <a:rPr lang="zh-CN" altLang="en-US" dirty="0"/>
              <a:t>、事件绑定</a:t>
            </a:r>
            <a:endParaRPr lang="en-US" altLang="zh-CN" dirty="0"/>
          </a:p>
          <a:p>
            <a:r>
              <a:rPr lang="en-US" altLang="zh-CN" dirty="0"/>
              <a:t>React</a:t>
            </a:r>
            <a:r>
              <a:rPr lang="zh-CN" altLang="en-US" dirty="0"/>
              <a:t>中的事件绑定跟普通事件不太一样，普通事件是小驼峰命名法，它绑定是直接绑定在当前元素身上；而</a:t>
            </a:r>
            <a:r>
              <a:rPr lang="en-US" altLang="zh-CN" dirty="0"/>
              <a:t>react</a:t>
            </a:r>
            <a:r>
              <a:rPr lang="zh-CN" altLang="en-US" dirty="0"/>
              <a:t>中是大驼峰命名，它是把所有事件都绑定在根节点身上，采用事件代理的方式冒泡到当前元素。但相同的是都有</a:t>
            </a:r>
            <a:r>
              <a:rPr lang="en-US" altLang="zh-CN" dirty="0"/>
              <a:t>event</a:t>
            </a:r>
            <a:r>
              <a:rPr lang="zh-CN" altLang="en-US" dirty="0"/>
              <a:t>对象。</a:t>
            </a:r>
            <a:r>
              <a:rPr lang="en-US" altLang="zh-CN" dirty="0"/>
              <a:t>[1]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7585899-2934-A279-A630-CD4787E5A2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1167" y="1925681"/>
            <a:ext cx="4097549" cy="4879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2033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React</a:t>
            </a:r>
            <a:r>
              <a:rPr lang="zh-CN" altLang="en-US" dirty="0"/>
              <a:t>基础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51961" y="685165"/>
            <a:ext cx="428287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8</a:t>
            </a:r>
            <a:r>
              <a:rPr lang="zh-CN" altLang="en-US" dirty="0"/>
              <a:t>、</a:t>
            </a:r>
            <a:r>
              <a:rPr lang="en-US" altLang="zh-CN" dirty="0"/>
              <a:t> [1]</a:t>
            </a:r>
            <a:r>
              <a:rPr lang="zh-CN" altLang="en-US" dirty="0"/>
              <a:t>使用</a:t>
            </a:r>
            <a:r>
              <a:rPr lang="en-US" altLang="zh-CN" dirty="0"/>
              <a:t>hooks</a:t>
            </a:r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useState</a:t>
            </a:r>
            <a:r>
              <a:rPr lang="zh-CN" altLang="en-US" dirty="0"/>
              <a:t>：参数是由数组解构出来的，有缓存状态的功能；每次 </a:t>
            </a:r>
            <a:r>
              <a:rPr lang="en-US" altLang="zh-CN" dirty="0" err="1"/>
              <a:t>useState</a:t>
            </a:r>
            <a:r>
              <a:rPr lang="en-US" altLang="zh-CN" dirty="0"/>
              <a:t> </a:t>
            </a:r>
            <a:r>
              <a:rPr lang="zh-CN" altLang="en-US" dirty="0"/>
              <a:t>改变了，整个函数都会重新渲染，但是 </a:t>
            </a:r>
            <a:r>
              <a:rPr lang="en-US" altLang="zh-CN" dirty="0"/>
              <a:t>state </a:t>
            </a:r>
            <a:r>
              <a:rPr lang="zh-CN" altLang="en-US" dirty="0"/>
              <a:t>的值是在上一次的基础上进行的更新。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使用</a:t>
            </a:r>
            <a:r>
              <a:rPr lang="en-US" altLang="zh-CN" dirty="0">
                <a:solidFill>
                  <a:srgbClr val="FF0000"/>
                </a:solidFill>
              </a:rPr>
              <a:t>hooks</a:t>
            </a:r>
            <a:r>
              <a:rPr lang="zh-CN" altLang="en-US" dirty="0">
                <a:solidFill>
                  <a:srgbClr val="FF0000"/>
                </a:solidFill>
              </a:rPr>
              <a:t>的注意事项：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use</a:t>
            </a:r>
            <a:r>
              <a:rPr lang="zh-CN" altLang="en-US" dirty="0">
                <a:solidFill>
                  <a:srgbClr val="FF0000"/>
                </a:solidFill>
              </a:rPr>
              <a:t>开头的必须在组件顶层使用，如果你的组件没有大写，那就会报错了；不能用在</a:t>
            </a:r>
            <a:r>
              <a:rPr lang="en-US" altLang="zh-CN" dirty="0">
                <a:solidFill>
                  <a:srgbClr val="FF0000"/>
                </a:solidFill>
              </a:rPr>
              <a:t>if</a:t>
            </a:r>
            <a:r>
              <a:rPr lang="zh-CN" altLang="en-US" dirty="0">
                <a:solidFill>
                  <a:srgbClr val="FF0000"/>
                </a:solidFill>
              </a:rPr>
              <a:t>条件或渲染里面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024CBD5-672E-CDDE-8D87-85488D05F7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5149" y="732772"/>
            <a:ext cx="4008518" cy="5715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9655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React</a:t>
            </a:r>
            <a:r>
              <a:rPr lang="zh-CN" altLang="en-US" dirty="0"/>
              <a:t>基础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51961" y="685165"/>
            <a:ext cx="556679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8</a:t>
            </a:r>
            <a:r>
              <a:rPr lang="zh-CN" altLang="en-US" dirty="0"/>
              <a:t>、</a:t>
            </a:r>
            <a:r>
              <a:rPr lang="en-US" altLang="zh-CN" dirty="0"/>
              <a:t> [1]</a:t>
            </a:r>
            <a:r>
              <a:rPr lang="zh-CN" altLang="en-US" dirty="0"/>
              <a:t>使用</a:t>
            </a:r>
            <a:r>
              <a:rPr lang="en-US" altLang="zh-CN" dirty="0"/>
              <a:t>hooks</a:t>
            </a:r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useEffect</a:t>
            </a:r>
            <a:r>
              <a:rPr lang="zh-CN" altLang="en-US" dirty="0"/>
              <a:t>：让组件拥有副作用的钩子函数。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r>
              <a:rPr lang="zh-CN" altLang="en-US" dirty="0"/>
              <a:t>① 依赖项为</a:t>
            </a:r>
            <a:r>
              <a:rPr lang="en-US" altLang="zh-CN" dirty="0"/>
              <a:t>[]</a:t>
            </a:r>
            <a:r>
              <a:rPr lang="zh-CN" altLang="en-US" dirty="0"/>
              <a:t>，只会执行一次</a:t>
            </a:r>
            <a:endParaRPr lang="en-US" altLang="zh-CN" dirty="0"/>
          </a:p>
          <a:p>
            <a:r>
              <a:rPr lang="zh-CN" altLang="en-US" sz="1400" dirty="0"/>
              <a:t>使用场景：经常用来请求接口</a:t>
            </a:r>
            <a:endParaRPr lang="en-US" altLang="zh-CN" sz="1400" dirty="0"/>
          </a:p>
          <a:p>
            <a:endParaRPr lang="en-US" altLang="zh-CN" dirty="0"/>
          </a:p>
          <a:p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2857932-8559-8CD8-5E11-8F28CEA375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1976" y="1646355"/>
            <a:ext cx="3499030" cy="1632034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DF6F4CB-1FEF-A230-2FEB-E9D9B1903A0F}"/>
              </a:ext>
            </a:extLst>
          </p:cNvPr>
          <p:cNvSpPr txBox="1"/>
          <p:nvPr/>
        </p:nvSpPr>
        <p:spPr>
          <a:xfrm>
            <a:off x="370540" y="3658244"/>
            <a:ext cx="3669103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② 依赖项 </a:t>
            </a:r>
            <a:r>
              <a:rPr lang="en-US" altLang="zh-CN" dirty="0"/>
              <a:t>[] </a:t>
            </a:r>
            <a:r>
              <a:rPr lang="zh-CN" altLang="en-US" dirty="0"/>
              <a:t>有放变量，只要变量一改变，就会执行</a:t>
            </a:r>
            <a:endParaRPr lang="en-US" altLang="zh-CN" dirty="0"/>
          </a:p>
          <a:p>
            <a:r>
              <a:rPr lang="zh-CN" altLang="en-US" sz="1400" dirty="0"/>
              <a:t>使用场景：① 用于列表页进入详情页，需要拿到最新</a:t>
            </a:r>
            <a:r>
              <a:rPr lang="en-US" altLang="zh-CN" sz="1400" dirty="0"/>
              <a:t>id</a:t>
            </a:r>
            <a:r>
              <a:rPr lang="zh-CN" altLang="en-US" sz="1400" dirty="0"/>
              <a:t>去获取请求</a:t>
            </a:r>
            <a:endParaRPr lang="en-US" altLang="zh-CN" sz="1400" dirty="0"/>
          </a:p>
          <a:p>
            <a:r>
              <a:rPr lang="zh-CN" altLang="en-US" sz="1400" dirty="0"/>
              <a:t>② 父组件调用子组件并传参给子组件，子组件要拿到最新的变量去做额外操作，如表单赋值等</a:t>
            </a:r>
            <a:r>
              <a:rPr lang="en-US" altLang="zh-CN" sz="1400" dirty="0"/>
              <a:t>….</a:t>
            </a:r>
            <a:endParaRPr lang="zh-CN" altLang="en-US" sz="140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46D2A11E-3B8B-B33E-877D-B0311428D5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9346" y="3528477"/>
            <a:ext cx="4600811" cy="2904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1526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React</a:t>
            </a:r>
            <a:r>
              <a:rPr lang="zh-CN" altLang="en-US" dirty="0"/>
              <a:t>基础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51962" y="685165"/>
            <a:ext cx="401356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8</a:t>
            </a:r>
            <a:r>
              <a:rPr lang="zh-CN" altLang="en-US" dirty="0"/>
              <a:t>、</a:t>
            </a:r>
            <a:r>
              <a:rPr lang="en-US" altLang="zh-CN" dirty="0"/>
              <a:t> [1]</a:t>
            </a:r>
            <a:r>
              <a:rPr lang="zh-CN" altLang="en-US" dirty="0"/>
              <a:t>使用</a:t>
            </a:r>
            <a:r>
              <a:rPr lang="en-US" altLang="zh-CN" dirty="0"/>
              <a:t>hooks</a:t>
            </a:r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useEffect</a:t>
            </a:r>
            <a:r>
              <a:rPr lang="zh-CN" altLang="en-US" dirty="0"/>
              <a:t>：让组件拥有副作用的钩子函数。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③ 清除组件的副作用</a:t>
            </a:r>
            <a:r>
              <a:rPr lang="en-US" altLang="zh-CN" dirty="0"/>
              <a:t>[1]</a:t>
            </a:r>
            <a:r>
              <a:rPr lang="zh-CN" altLang="en-US" dirty="0"/>
              <a:t>：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return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一个回调函数，清除函数副作用。通常是清除全局挂载的一些事件等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455DD66-732B-7A55-35D6-49C76607A6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8473" y="790319"/>
            <a:ext cx="4279935" cy="5388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4293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React</a:t>
            </a:r>
            <a:r>
              <a:rPr lang="zh-CN" altLang="en-US" dirty="0"/>
              <a:t>基础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51962" y="685165"/>
            <a:ext cx="3500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8</a:t>
            </a:r>
            <a:r>
              <a:rPr lang="zh-CN" altLang="en-US" dirty="0"/>
              <a:t>、</a:t>
            </a:r>
            <a:r>
              <a:rPr lang="en-US" altLang="zh-CN" dirty="0"/>
              <a:t> [1]</a:t>
            </a:r>
            <a:r>
              <a:rPr lang="zh-CN" altLang="en-US" dirty="0"/>
              <a:t>使用</a:t>
            </a:r>
            <a:r>
              <a:rPr lang="en-US" altLang="zh-CN" dirty="0"/>
              <a:t>hooks</a:t>
            </a:r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useMemo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r>
              <a:rPr lang="zh-CN" altLang="en-US" dirty="0"/>
              <a:t>计算属性作用。当依赖项改变才会重新执行这段函数，不改变一直拿到的是缓存的结果。比 </a:t>
            </a:r>
            <a:r>
              <a:rPr lang="en-US" altLang="zh-CN" dirty="0" err="1"/>
              <a:t>useEffect</a:t>
            </a:r>
            <a:r>
              <a:rPr lang="en-US" altLang="zh-CN" dirty="0"/>
              <a:t> </a:t>
            </a:r>
            <a:r>
              <a:rPr lang="zh-CN" altLang="en-US" dirty="0"/>
              <a:t>先执行，所以如果计算体内有 </a:t>
            </a:r>
            <a:r>
              <a:rPr lang="en-US" altLang="zh-CN" dirty="0" err="1"/>
              <a:t>useEffect</a:t>
            </a:r>
            <a:r>
              <a:rPr lang="en-US" altLang="zh-CN" dirty="0"/>
              <a:t> </a:t>
            </a:r>
            <a:r>
              <a:rPr lang="zh-CN" altLang="en-US" dirty="0"/>
              <a:t>获取的变量，依赖项需加上</a:t>
            </a:r>
          </a:p>
          <a:p>
            <a:endParaRPr lang="en-US" altLang="zh-CN" dirty="0"/>
          </a:p>
          <a:p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3BF8F62-D2EB-BBAE-AC83-70ED724C6B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1415" y="582459"/>
            <a:ext cx="5026235" cy="5968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0795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React</a:t>
            </a:r>
            <a:r>
              <a:rPr lang="zh-CN" altLang="en-US" dirty="0"/>
              <a:t>基础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51962" y="685165"/>
            <a:ext cx="8579304" cy="7571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8</a:t>
            </a:r>
            <a:r>
              <a:rPr lang="zh-CN" altLang="en-US" dirty="0"/>
              <a:t>、</a:t>
            </a:r>
            <a:r>
              <a:rPr lang="en-US" altLang="zh-CN" dirty="0"/>
              <a:t> [1]</a:t>
            </a:r>
            <a:r>
              <a:rPr lang="zh-CN" altLang="en-US" dirty="0"/>
              <a:t>使用</a:t>
            </a:r>
            <a:r>
              <a:rPr lang="en-US" altLang="zh-CN" dirty="0"/>
              <a:t>hooks                              </a:t>
            </a:r>
            <a:r>
              <a:rPr lang="zh-CN" altLang="en-US" dirty="0"/>
              <a:t>②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保存变量：用于存储不需要刷新视图的变量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useRef</a:t>
            </a:r>
            <a:r>
              <a:rPr lang="en-US" altLang="zh-CN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r>
              <a:rPr lang="zh-CN" altLang="en-US" dirty="0"/>
              <a:t>① 获取</a:t>
            </a:r>
            <a:r>
              <a:rPr lang="en-US" altLang="zh-CN" dirty="0" err="1"/>
              <a:t>dom</a:t>
            </a:r>
            <a:r>
              <a:rPr lang="zh-CN" altLang="en-US" dirty="0"/>
              <a:t>节点</a:t>
            </a:r>
            <a:endParaRPr lang="zh-CN" altLang="en-US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7467313-4046-CB3D-2C40-161885527D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568" y="2276958"/>
            <a:ext cx="3029177" cy="382072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20D19FB-CEB1-0B9E-293F-131D038128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5632" y="1197180"/>
            <a:ext cx="3413344" cy="5478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9383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React</a:t>
            </a:r>
            <a:r>
              <a:rPr lang="zh-CN" altLang="en-US" dirty="0"/>
              <a:t>基础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51962" y="685165"/>
            <a:ext cx="3963463" cy="8679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8</a:t>
            </a:r>
            <a:r>
              <a:rPr lang="zh-CN" altLang="en-US" dirty="0"/>
              <a:t>、</a:t>
            </a:r>
            <a:r>
              <a:rPr lang="en-US" altLang="zh-CN" dirty="0"/>
              <a:t> [1]</a:t>
            </a:r>
            <a:r>
              <a:rPr lang="zh-CN" altLang="en-US" dirty="0"/>
              <a:t>使用</a:t>
            </a:r>
            <a:r>
              <a:rPr lang="en-US" altLang="zh-CN" dirty="0"/>
              <a:t>hooks</a:t>
            </a:r>
          </a:p>
          <a:p>
            <a:r>
              <a:rPr lang="en-US" altLang="zh-CN" dirty="0"/>
              <a:t>                           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useRef</a:t>
            </a:r>
            <a:r>
              <a:rPr lang="en-US" altLang="zh-CN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③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获取子组件实例</a:t>
            </a:r>
            <a:r>
              <a:rPr lang="en-US" altLang="zh-CN" dirty="0">
                <a:solidFill>
                  <a:srgbClr val="333333"/>
                </a:solidFill>
                <a:latin typeface="Helvetica Neue"/>
              </a:rPr>
              <a:t>[1]</a:t>
            </a:r>
            <a:endParaRPr lang="en-US" altLang="zh-CN" dirty="0"/>
          </a:p>
          <a:p>
            <a:endParaRPr lang="zh-CN" altLang="en-US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r>
              <a:rPr lang="zh-CN" altLang="en-US" dirty="0"/>
              <a:t>当父组件调用子组件时，想要获取子组件上的某些 </a:t>
            </a:r>
            <a:r>
              <a:rPr lang="en-US" altLang="zh-CN" dirty="0"/>
              <a:t>state </a:t>
            </a:r>
            <a:r>
              <a:rPr lang="zh-CN" altLang="en-US" dirty="0"/>
              <a:t>或方法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E526D25-92AF-A093-34B3-7840AD1E0F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1480" y="685165"/>
            <a:ext cx="4694972" cy="5812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052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6"/>
          <p:cNvPicPr>
            <a:picLocks noChangeAspect="1"/>
          </p:cNvPicPr>
          <p:nvPr/>
        </p:nvPicPr>
        <p:blipFill>
          <a:blip r:embed="rId3"/>
          <a:srcRect l="15166" t="34009" r="7362"/>
          <a:stretch>
            <a:fillRect/>
          </a:stretch>
        </p:blipFill>
        <p:spPr>
          <a:xfrm>
            <a:off x="-22860" y="417195"/>
            <a:ext cx="9215755" cy="523367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-6985" y="-81280"/>
            <a:ext cx="9193530" cy="9899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-22225" y="5529580"/>
            <a:ext cx="9214485" cy="14935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-7620" y="3959225"/>
            <a:ext cx="9168765" cy="1578610"/>
          </a:xfrm>
          <a:prstGeom prst="rect">
            <a:avLst/>
          </a:prstGeom>
          <a:solidFill>
            <a:srgbClr val="FF99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49847" y="4456662"/>
            <a:ext cx="91586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chemeClr val="bg1"/>
                </a:solidFill>
              </a:rPr>
              <a:t>前端</a:t>
            </a:r>
            <a:r>
              <a:rPr lang="en-US" altLang="zh-CN" sz="3600" b="1" dirty="0">
                <a:solidFill>
                  <a:schemeClr val="bg1"/>
                </a:solidFill>
              </a:rPr>
              <a:t>-react</a:t>
            </a:r>
            <a:r>
              <a:rPr lang="zh-CN" altLang="en-US" sz="3600" b="1" dirty="0">
                <a:solidFill>
                  <a:schemeClr val="bg1"/>
                </a:solidFill>
              </a:rPr>
              <a:t>和</a:t>
            </a:r>
            <a:r>
              <a:rPr lang="en-US" altLang="zh-CN" sz="3600" b="1" dirty="0" err="1">
                <a:solidFill>
                  <a:schemeClr val="bg1"/>
                </a:solidFill>
              </a:rPr>
              <a:t>ant design</a:t>
            </a:r>
            <a:r>
              <a:rPr lang="zh-CN" altLang="en-US" sz="3600" b="1" dirty="0">
                <a:solidFill>
                  <a:schemeClr val="bg1"/>
                </a:solidFill>
              </a:rPr>
              <a:t>入门</a:t>
            </a:r>
          </a:p>
        </p:txBody>
      </p:sp>
      <p:pic>
        <p:nvPicPr>
          <p:cNvPr id="16" name="图片 15" descr="IFCA logo_20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6138" y="210352"/>
            <a:ext cx="2438400" cy="466090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0" y="5640070"/>
            <a:ext cx="90932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accent4">
                    <a:lumMod val="75000"/>
                  </a:schemeClr>
                </a:solidFill>
              </a:rPr>
              <a:t>陈秋丽  </a:t>
            </a:r>
            <a:r>
              <a:rPr lang="en-US" altLang="zh-CN" dirty="0">
                <a:solidFill>
                  <a:schemeClr val="accent4">
                    <a:lumMod val="75000"/>
                  </a:schemeClr>
                </a:solidFill>
              </a:rPr>
              <a:t>2024.01.02</a:t>
            </a:r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React</a:t>
            </a:r>
            <a:r>
              <a:rPr lang="zh-CN" altLang="en-US" dirty="0"/>
              <a:t>基础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51962" y="685165"/>
            <a:ext cx="4771391" cy="81253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8</a:t>
            </a:r>
            <a:r>
              <a:rPr lang="zh-CN" altLang="en-US" dirty="0"/>
              <a:t>、</a:t>
            </a:r>
            <a:r>
              <a:rPr lang="en-US" altLang="zh-CN" dirty="0"/>
              <a:t> [1]</a:t>
            </a:r>
            <a:r>
              <a:rPr lang="zh-CN" altLang="en-US" dirty="0"/>
              <a:t>使用</a:t>
            </a:r>
            <a:r>
              <a:rPr lang="en-US" altLang="zh-CN" dirty="0"/>
              <a:t>hooks</a:t>
            </a:r>
          </a:p>
          <a:p>
            <a:r>
              <a:rPr lang="en-US" altLang="zh-CN" dirty="0"/>
              <a:t>                           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useContext</a:t>
            </a:r>
            <a:r>
              <a:rPr lang="zh-CN" altLang="en-US" dirty="0"/>
              <a:t>：跨层级组件共享数据层，但是组件必须包裹在</a:t>
            </a:r>
            <a:r>
              <a:rPr lang="en-US" altLang="zh-CN" dirty="0"/>
              <a:t>context</a:t>
            </a:r>
            <a:r>
              <a:rPr lang="zh-CN" altLang="en-US" dirty="0"/>
              <a:t>上下文内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C5C0583-485E-6D37-0CE3-F64144A787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6205" y="685165"/>
            <a:ext cx="3375383" cy="596069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11EA729-3FA4-F26C-9FEA-64010E787F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7498" y="1870403"/>
            <a:ext cx="3074766" cy="4078771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243EFBB5-CA65-8A6F-2939-F0135F937A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8462" y="5791160"/>
            <a:ext cx="3753043" cy="1098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5272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React</a:t>
            </a:r>
            <a:r>
              <a:rPr lang="zh-CN" altLang="en-US" dirty="0"/>
              <a:t>基础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51962" y="685165"/>
            <a:ext cx="4771391" cy="8956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9</a:t>
            </a:r>
            <a:r>
              <a:rPr lang="zh-CN" altLang="en-US" dirty="0"/>
              <a:t>、</a:t>
            </a:r>
            <a:r>
              <a:rPr lang="en-US" altLang="zh-CN" dirty="0"/>
              <a:t> </a:t>
            </a:r>
            <a:r>
              <a:rPr lang="zh-CN" altLang="en-US" dirty="0"/>
              <a:t>表单受控</a:t>
            </a:r>
            <a:r>
              <a:rPr lang="en-US" altLang="zh-CN" dirty="0"/>
              <a:t>-</a:t>
            </a:r>
            <a:r>
              <a:rPr lang="zh-CN" altLang="en-US" dirty="0"/>
              <a:t>实现双向绑定</a:t>
            </a:r>
            <a:endParaRPr lang="en-US" altLang="zh-CN" dirty="0"/>
          </a:p>
          <a:p>
            <a:r>
              <a:rPr lang="en-US" altLang="zh-CN" dirty="0"/>
              <a:t>                           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通过表单的 </a:t>
            </a:r>
            <a:r>
              <a:rPr lang="en-US" altLang="zh-CN" dirty="0"/>
              <a:t>value </a:t>
            </a:r>
            <a:r>
              <a:rPr lang="zh-CN" altLang="en-US" dirty="0"/>
              <a:t>属性以及 </a:t>
            </a:r>
            <a:r>
              <a:rPr lang="en-US" altLang="zh-CN" dirty="0" err="1"/>
              <a:t>onChange</a:t>
            </a:r>
            <a:r>
              <a:rPr lang="en-US" altLang="zh-CN" dirty="0"/>
              <a:t> </a:t>
            </a:r>
            <a:r>
              <a:rPr lang="zh-CN" altLang="en-US" dirty="0"/>
              <a:t>事件，</a:t>
            </a:r>
            <a:r>
              <a:rPr lang="en-US" altLang="zh-CN" dirty="0"/>
              <a:t>value </a:t>
            </a:r>
            <a:r>
              <a:rPr lang="zh-CN" altLang="en-US" dirty="0"/>
              <a:t>的值由 </a:t>
            </a:r>
            <a:r>
              <a:rPr lang="en-US" altLang="zh-CN" dirty="0"/>
              <a:t>state </a:t>
            </a:r>
            <a:r>
              <a:rPr lang="zh-CN" altLang="en-US" dirty="0"/>
              <a:t>控制，调用 </a:t>
            </a:r>
            <a:r>
              <a:rPr lang="en-US" altLang="zh-CN" dirty="0" err="1"/>
              <a:t>onChange</a:t>
            </a:r>
            <a:r>
              <a:rPr lang="en-US" altLang="zh-CN" dirty="0"/>
              <a:t> </a:t>
            </a:r>
            <a:r>
              <a:rPr lang="zh-CN" altLang="en-US" dirty="0"/>
              <a:t>去修改 </a:t>
            </a:r>
            <a:r>
              <a:rPr lang="en-US" altLang="zh-CN" dirty="0"/>
              <a:t>state </a:t>
            </a:r>
            <a:r>
              <a:rPr lang="zh-CN" altLang="en-US" dirty="0"/>
              <a:t>的值，</a:t>
            </a:r>
            <a:r>
              <a:rPr lang="en-US" altLang="zh-CN" dirty="0" err="1"/>
              <a:t>setState</a:t>
            </a:r>
            <a:r>
              <a:rPr lang="en-US" altLang="zh-CN" dirty="0"/>
              <a:t> </a:t>
            </a:r>
            <a:r>
              <a:rPr lang="zh-CN" altLang="en-US" dirty="0"/>
              <a:t>每次改变都会引起 </a:t>
            </a:r>
            <a:r>
              <a:rPr lang="en-US" altLang="zh-CN" dirty="0"/>
              <a:t>render </a:t>
            </a:r>
            <a:r>
              <a:rPr lang="zh-CN" altLang="en-US" dirty="0"/>
              <a:t>重新渲染，所以表单拿到的永远是你输入的最新值。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1B53D44-80A7-BA82-DA0C-F2D36ABC25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8218" y="2573906"/>
            <a:ext cx="4896102" cy="4127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6560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460384" y="2251392"/>
            <a:ext cx="1757212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1500" dirty="0">
                <a:solidFill>
                  <a:srgbClr val="FF9933"/>
                </a:solidFill>
                <a:latin typeface="Impact" panose="020B0806030902050204" pitchFamily="34" charset="0"/>
              </a:rPr>
              <a:t>03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226435" y="2465070"/>
            <a:ext cx="4900295" cy="9220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5400" b="1" dirty="0">
                <a:solidFill>
                  <a:schemeClr val="tx1"/>
                </a:solidFill>
              </a:rPr>
              <a:t>实践演练</a:t>
            </a:r>
            <a:r>
              <a:rPr lang="en-US" altLang="zh-CN" sz="54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287210" y="3429000"/>
            <a:ext cx="459515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bg2"/>
                </a:solidFill>
              </a:rPr>
              <a:t>TodoList</a:t>
            </a:r>
            <a:r>
              <a:rPr lang="zh-CN" altLang="en-US" sz="1600" dirty="0">
                <a:solidFill>
                  <a:schemeClr val="bg2"/>
                </a:solidFill>
              </a:rPr>
              <a:t>案例 </a:t>
            </a:r>
            <a:endParaRPr lang="en-US" altLang="zh-CN" sz="1600" dirty="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实践演练</a:t>
            </a:r>
            <a:r>
              <a:rPr lang="en-US" altLang="zh-CN" dirty="0"/>
              <a:t>1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3341736-9E32-BC10-BE30-23B9D182274A}"/>
              </a:ext>
            </a:extLst>
          </p:cNvPr>
          <p:cNvSpPr txBox="1"/>
          <p:nvPr/>
        </p:nvSpPr>
        <p:spPr>
          <a:xfrm>
            <a:off x="657616" y="970767"/>
            <a:ext cx="3914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移步代码</a:t>
            </a:r>
            <a:r>
              <a:rPr lang="en-US" altLang="zh-CN" dirty="0" err="1"/>
              <a:t>TodoList</a:t>
            </a:r>
            <a:r>
              <a:rPr lang="zh-CN" altLang="en-US" dirty="0"/>
              <a:t>案例</a:t>
            </a:r>
            <a:r>
              <a:rPr lang="en-US" altLang="zh-CN" dirty="0"/>
              <a:t>[1]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83013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482826" y="2251392"/>
            <a:ext cx="1712328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1500" dirty="0">
                <a:solidFill>
                  <a:srgbClr val="FF9933"/>
                </a:solidFill>
                <a:latin typeface="Impact" panose="020B0806030902050204" pitchFamily="34" charset="0"/>
              </a:rPr>
              <a:t>04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226435" y="2465070"/>
            <a:ext cx="4943475" cy="9220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5400" b="1" dirty="0">
                <a:solidFill>
                  <a:schemeClr val="tx1"/>
                </a:solidFill>
              </a:rPr>
              <a:t>React</a:t>
            </a:r>
            <a:r>
              <a:rPr lang="zh-CN" altLang="en-US" sz="5400" b="1" dirty="0">
                <a:solidFill>
                  <a:schemeClr val="tx1"/>
                </a:solidFill>
              </a:rPr>
              <a:t>进阶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957331" y="3429000"/>
            <a:ext cx="45951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sz="1600" dirty="0">
                <a:solidFill>
                  <a:schemeClr val="bg2"/>
                </a:solidFill>
              </a:rPr>
              <a:t>组件化开发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sz="1600" dirty="0">
                <a:solidFill>
                  <a:schemeClr val="bg2"/>
                </a:solidFill>
              </a:rPr>
              <a:t>组件通信方式</a:t>
            </a:r>
          </a:p>
          <a:p>
            <a:pPr lvl="1"/>
            <a:endParaRPr lang="en-US" altLang="zh-CN" sz="1600" dirty="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React</a:t>
            </a:r>
            <a:r>
              <a:rPr lang="zh-CN" altLang="en-US" dirty="0"/>
              <a:t>进阶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D8317DA-A896-C16B-5BC0-C4A9FD1F7426}"/>
              </a:ext>
            </a:extLst>
          </p:cNvPr>
          <p:cNvSpPr txBox="1"/>
          <p:nvPr/>
        </p:nvSpPr>
        <p:spPr>
          <a:xfrm>
            <a:off x="401351" y="685165"/>
            <a:ext cx="3963463" cy="81253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 </a:t>
            </a:r>
            <a:r>
              <a:rPr lang="zh-CN" altLang="en-US" dirty="0"/>
              <a:t>组件化开发</a:t>
            </a:r>
            <a:r>
              <a:rPr lang="en-US" altLang="zh-CN" dirty="0"/>
              <a:t>[1]</a:t>
            </a:r>
          </a:p>
          <a:p>
            <a:r>
              <a:rPr lang="en-US" altLang="zh-CN" dirty="0"/>
              <a:t>                              </a:t>
            </a:r>
          </a:p>
          <a:p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注意：组件名必须大写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/>
          </a:p>
          <a:p>
            <a:r>
              <a:rPr lang="zh-CN" altLang="en-US" dirty="0"/>
              <a:t>复用、代码清晰作用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AF17B0C-8694-1863-0C07-1187490EC3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7622" y="945715"/>
            <a:ext cx="2766758" cy="461290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48AA26D-2ECF-AC79-B03C-520C01BED9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5306" y="641324"/>
            <a:ext cx="3053388" cy="5835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6135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React</a:t>
            </a:r>
            <a:r>
              <a:rPr lang="zh-CN" altLang="en-US" dirty="0"/>
              <a:t>进阶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D8317DA-A896-C16B-5BC0-C4A9FD1F7426}"/>
              </a:ext>
            </a:extLst>
          </p:cNvPr>
          <p:cNvSpPr txBox="1"/>
          <p:nvPr/>
        </p:nvSpPr>
        <p:spPr>
          <a:xfrm>
            <a:off x="401351" y="603746"/>
            <a:ext cx="8742649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 </a:t>
            </a:r>
            <a:r>
              <a:rPr lang="zh-CN" altLang="en-US" dirty="0"/>
              <a:t>组件通信方式</a:t>
            </a:r>
            <a:r>
              <a:rPr lang="en-US" altLang="zh-CN" dirty="0"/>
              <a:t>[1]</a:t>
            </a:r>
          </a:p>
          <a:p>
            <a:r>
              <a:rPr lang="en-US" altLang="zh-CN" dirty="0"/>
              <a:t>                              </a:t>
            </a:r>
          </a:p>
          <a:p>
            <a:r>
              <a:rPr lang="zh-CN" altLang="en-US" dirty="0"/>
              <a:t>父子通信：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① 在父组件上使用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key="value"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的形式传递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props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，子组件通过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props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接收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【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父传子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】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。在父组件上定义一个回调函数，子组件通过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props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接收父组件的回调函数传递参数给父组件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【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子传父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】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F3033E3-F9AE-E7D2-FD75-B7C3CAE12F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829" y="2209070"/>
            <a:ext cx="3613760" cy="455401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2685E53-8B62-FFAC-BDFD-ED91FBAF5D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5559" y="1902988"/>
            <a:ext cx="3105214" cy="4860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5511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React</a:t>
            </a:r>
            <a:r>
              <a:rPr lang="zh-CN" altLang="en-US" dirty="0"/>
              <a:t>进阶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D8317DA-A896-C16B-5BC0-C4A9FD1F7426}"/>
              </a:ext>
            </a:extLst>
          </p:cNvPr>
          <p:cNvSpPr txBox="1"/>
          <p:nvPr/>
        </p:nvSpPr>
        <p:spPr>
          <a:xfrm>
            <a:off x="401351" y="603746"/>
            <a:ext cx="8742649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 </a:t>
            </a:r>
            <a:r>
              <a:rPr lang="zh-CN" altLang="en-US" dirty="0"/>
              <a:t>组件通信方式</a:t>
            </a:r>
            <a:endParaRPr lang="en-US" altLang="zh-CN" dirty="0"/>
          </a:p>
          <a:p>
            <a:r>
              <a:rPr lang="en-US" altLang="zh-CN" dirty="0"/>
              <a:t>                              </a:t>
            </a:r>
          </a:p>
          <a:p>
            <a:r>
              <a:rPr lang="zh-CN" altLang="en-US" dirty="0"/>
              <a:t>特殊的</a:t>
            </a:r>
            <a:r>
              <a:rPr lang="en-US" altLang="zh-CN" dirty="0"/>
              <a:t>props</a:t>
            </a:r>
            <a:r>
              <a:rPr lang="zh-CN" altLang="en-US" dirty="0"/>
              <a:t>：</a:t>
            </a:r>
            <a:r>
              <a:rPr lang="en-US" altLang="zh-CN" dirty="0"/>
              <a:t>children-</a:t>
            </a:r>
            <a:r>
              <a:rPr lang="zh-CN" altLang="en-US" dirty="0"/>
              <a:t>其实类似</a:t>
            </a:r>
            <a:r>
              <a:rPr lang="en-US" altLang="zh-CN" dirty="0" err="1"/>
              <a:t>vue</a:t>
            </a:r>
            <a:r>
              <a:rPr lang="zh-CN" altLang="en-US" dirty="0"/>
              <a:t>的插槽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911D68B-2777-48FB-24E8-45F7D5E7B1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0786" y="636976"/>
            <a:ext cx="4195455" cy="5813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7399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React</a:t>
            </a:r>
            <a:r>
              <a:rPr lang="zh-CN" altLang="en-US" dirty="0"/>
              <a:t>进阶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D8317DA-A896-C16B-5BC0-C4A9FD1F7426}"/>
              </a:ext>
            </a:extLst>
          </p:cNvPr>
          <p:cNvSpPr txBox="1"/>
          <p:nvPr/>
        </p:nvSpPr>
        <p:spPr>
          <a:xfrm>
            <a:off x="401351" y="603746"/>
            <a:ext cx="8348079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 </a:t>
            </a:r>
            <a:r>
              <a:rPr lang="zh-CN" altLang="en-US" dirty="0"/>
              <a:t>组件通信方式</a:t>
            </a:r>
            <a:endParaRPr lang="en-US" altLang="zh-CN" dirty="0"/>
          </a:p>
          <a:p>
            <a:r>
              <a:rPr lang="en-US" altLang="zh-CN" dirty="0"/>
              <a:t>                              </a:t>
            </a:r>
          </a:p>
          <a:p>
            <a:r>
              <a:rPr lang="zh-CN" altLang="en-US" dirty="0"/>
              <a:t>父子通信：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② 父组件引用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ref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获取子组件的实例，得到子组件的所有属性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[1]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285544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React</a:t>
            </a:r>
            <a:r>
              <a:rPr lang="zh-CN" altLang="en-US" dirty="0"/>
              <a:t>进阶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D8317DA-A896-C16B-5BC0-C4A9FD1F7426}"/>
              </a:ext>
            </a:extLst>
          </p:cNvPr>
          <p:cNvSpPr txBox="1"/>
          <p:nvPr/>
        </p:nvSpPr>
        <p:spPr>
          <a:xfrm>
            <a:off x="401351" y="603746"/>
            <a:ext cx="8348079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 </a:t>
            </a:r>
            <a:r>
              <a:rPr lang="zh-CN" altLang="en-US" dirty="0"/>
              <a:t>组件通信方式</a:t>
            </a:r>
            <a:endParaRPr lang="en-US" altLang="zh-CN" dirty="0"/>
          </a:p>
          <a:p>
            <a:r>
              <a:rPr lang="en-US" altLang="zh-CN" dirty="0"/>
              <a:t>                              </a:t>
            </a:r>
          </a:p>
          <a:p>
            <a:r>
              <a:rPr lang="zh-CN" altLang="en-US" dirty="0"/>
              <a:t>兄弟通信：通过父组件中间人模式通信，兄弟</a:t>
            </a:r>
            <a:r>
              <a:rPr lang="en-US" altLang="zh-CN" dirty="0"/>
              <a:t>A</a:t>
            </a:r>
            <a:r>
              <a:rPr lang="zh-CN" altLang="en-US" dirty="0"/>
              <a:t>组件回调给父组件，父组件再传递</a:t>
            </a:r>
            <a:r>
              <a:rPr lang="en-US" altLang="zh-CN" dirty="0"/>
              <a:t>props</a:t>
            </a:r>
            <a:r>
              <a:rPr lang="zh-CN" altLang="en-US" dirty="0"/>
              <a:t>给兄弟</a:t>
            </a:r>
            <a:r>
              <a:rPr lang="en-US" altLang="zh-CN" dirty="0"/>
              <a:t>B</a:t>
            </a:r>
            <a:r>
              <a:rPr lang="zh-CN" altLang="en-US" dirty="0"/>
              <a:t>组件。这种适用于父组件内只有一层子组件的情况。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07F2A50-1ACF-0218-0A2E-09E8D1627B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831" y="1806302"/>
            <a:ext cx="3017088" cy="492017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BDB1B6A-A35D-FA74-1757-4258E0F7CC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5399" y="1841542"/>
            <a:ext cx="5321918" cy="4559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235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2617439" y="1099504"/>
            <a:ext cx="4396546" cy="461645"/>
            <a:chOff x="6537" y="1915"/>
            <a:chExt cx="7577" cy="727"/>
          </a:xfrm>
        </p:grpSpPr>
        <p:sp>
          <p:nvSpPr>
            <p:cNvPr id="7" name="文本框 6"/>
            <p:cNvSpPr txBox="1"/>
            <p:nvPr/>
          </p:nvSpPr>
          <p:spPr>
            <a:xfrm>
              <a:off x="7394" y="2040"/>
              <a:ext cx="6720" cy="58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b="1" dirty="0">
                  <a:solidFill>
                    <a:schemeClr val="tx1"/>
                  </a:solidFill>
                </a:rPr>
                <a:t>React</a:t>
              </a:r>
              <a:r>
                <a:rPr lang="zh-CN" altLang="en-US" b="1" dirty="0"/>
                <a:t>介绍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6537" y="1915"/>
              <a:ext cx="735" cy="7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rgbClr val="FF9933"/>
                  </a:solidFill>
                  <a:latin typeface="Impact" panose="020B0806030902050204" pitchFamily="34" charset="0"/>
                </a:rPr>
                <a:t>01</a:t>
              </a: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2314210" y="1686545"/>
            <a:ext cx="3782198" cy="461645"/>
            <a:chOff x="5910" y="1842"/>
            <a:chExt cx="8591" cy="727"/>
          </a:xfrm>
        </p:grpSpPr>
        <p:sp>
          <p:nvSpPr>
            <p:cNvPr id="3" name="文本框 2"/>
            <p:cNvSpPr txBox="1"/>
            <p:nvPr/>
          </p:nvSpPr>
          <p:spPr>
            <a:xfrm>
              <a:off x="7781" y="1885"/>
              <a:ext cx="6720" cy="58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b="1" dirty="0">
                  <a:solidFill>
                    <a:schemeClr val="tx1"/>
                  </a:solidFill>
                </a:rPr>
                <a:t>React</a:t>
              </a:r>
              <a:r>
                <a:rPr lang="zh-CN" altLang="en-US" b="1" dirty="0">
                  <a:solidFill>
                    <a:schemeClr val="tx1"/>
                  </a:solidFill>
                </a:rPr>
                <a:t>基础</a:t>
              </a: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5910" y="1842"/>
              <a:ext cx="2426" cy="7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rgbClr val="FF9933"/>
                  </a:solidFill>
                  <a:latin typeface="Impact" panose="020B0806030902050204" pitchFamily="34" charset="0"/>
                </a:rPr>
                <a:t>02</a:t>
              </a: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2406808" y="2287853"/>
            <a:ext cx="3206913" cy="461645"/>
            <a:chOff x="5910" y="1842"/>
            <a:chExt cx="8704" cy="727"/>
          </a:xfrm>
        </p:grpSpPr>
        <p:sp>
          <p:nvSpPr>
            <p:cNvPr id="6" name="文本框 5"/>
            <p:cNvSpPr txBox="1"/>
            <p:nvPr/>
          </p:nvSpPr>
          <p:spPr>
            <a:xfrm>
              <a:off x="7894" y="1914"/>
              <a:ext cx="6720" cy="58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b="1" dirty="0">
                  <a:solidFill>
                    <a:schemeClr val="tx1"/>
                  </a:solidFill>
                </a:rPr>
                <a:t>实践演练</a:t>
              </a:r>
              <a:r>
                <a:rPr lang="en-US" altLang="zh-CN" b="1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5910" y="1842"/>
              <a:ext cx="2426" cy="7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rgbClr val="FF9933"/>
                  </a:solidFill>
                  <a:latin typeface="Impact" panose="020B0806030902050204" pitchFamily="34" charset="0"/>
                </a:rPr>
                <a:t>03</a:t>
              </a: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2406808" y="2958376"/>
            <a:ext cx="3206913" cy="461645"/>
            <a:chOff x="5910" y="1842"/>
            <a:chExt cx="8704" cy="727"/>
          </a:xfrm>
        </p:grpSpPr>
        <p:sp>
          <p:nvSpPr>
            <p:cNvPr id="11" name="文本框 10"/>
            <p:cNvSpPr txBox="1"/>
            <p:nvPr/>
          </p:nvSpPr>
          <p:spPr>
            <a:xfrm>
              <a:off x="7894" y="1914"/>
              <a:ext cx="6720" cy="58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b="1" dirty="0">
                  <a:solidFill>
                    <a:schemeClr val="tx1"/>
                  </a:solidFill>
                </a:rPr>
                <a:t>React</a:t>
              </a:r>
              <a:r>
                <a:rPr lang="zh-CN" altLang="en-US" b="1" dirty="0">
                  <a:solidFill>
                    <a:schemeClr val="tx1"/>
                  </a:solidFill>
                </a:rPr>
                <a:t>进阶</a:t>
              </a: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5910" y="1842"/>
              <a:ext cx="2426" cy="7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rgbClr val="FF9933"/>
                  </a:solidFill>
                  <a:latin typeface="Impact" panose="020B0806030902050204" pitchFamily="34" charset="0"/>
                </a:rPr>
                <a:t>04</a:t>
              </a: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2406808" y="3624724"/>
            <a:ext cx="3206913" cy="461645"/>
            <a:chOff x="5910" y="1842"/>
            <a:chExt cx="8704" cy="727"/>
          </a:xfrm>
        </p:grpSpPr>
        <p:sp>
          <p:nvSpPr>
            <p:cNvPr id="14" name="文本框 13"/>
            <p:cNvSpPr txBox="1"/>
            <p:nvPr/>
          </p:nvSpPr>
          <p:spPr>
            <a:xfrm>
              <a:off x="7894" y="1914"/>
              <a:ext cx="6720" cy="58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b="1" dirty="0">
                  <a:solidFill>
                    <a:schemeClr val="tx1"/>
                  </a:solidFill>
                </a:rPr>
                <a:t>实践演练</a:t>
              </a:r>
              <a:r>
                <a:rPr lang="en-US" altLang="zh-CN" b="1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5910" y="1842"/>
              <a:ext cx="2426" cy="7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rgbClr val="FF9933"/>
                  </a:solidFill>
                  <a:latin typeface="Impact" panose="020B0806030902050204" pitchFamily="34" charset="0"/>
                </a:rPr>
                <a:t>05</a:t>
              </a: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2313927" y="4336415"/>
            <a:ext cx="4621448" cy="647700"/>
            <a:chOff x="5683" y="1819"/>
            <a:chExt cx="11314" cy="1020"/>
          </a:xfrm>
        </p:grpSpPr>
        <p:sp>
          <p:nvSpPr>
            <p:cNvPr id="24" name="文本框 23"/>
            <p:cNvSpPr txBox="1"/>
            <p:nvPr/>
          </p:nvSpPr>
          <p:spPr>
            <a:xfrm>
              <a:off x="7701" y="1823"/>
              <a:ext cx="9296" cy="1016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b="1" dirty="0" err="1"/>
                <a:t>Antd</a:t>
              </a:r>
              <a:r>
                <a:rPr lang="en-US" altLang="zh-CN" b="1" dirty="0"/>
                <a:t> Design &amp; </a:t>
              </a:r>
              <a:r>
                <a:rPr lang="en-US" altLang="zh-CN" b="1" dirty="0" err="1"/>
                <a:t>ProComponent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5683" y="1819"/>
              <a:ext cx="2426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rgbClr val="FF9933"/>
                  </a:solidFill>
                  <a:latin typeface="Impact" panose="020B0806030902050204" pitchFamily="34" charset="0"/>
                </a:rPr>
                <a:t>06</a:t>
              </a: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2406808" y="5007010"/>
            <a:ext cx="3206913" cy="461645"/>
            <a:chOff x="5910" y="1842"/>
            <a:chExt cx="8704" cy="727"/>
          </a:xfrm>
        </p:grpSpPr>
        <p:sp>
          <p:nvSpPr>
            <p:cNvPr id="30" name="文本框 29"/>
            <p:cNvSpPr txBox="1"/>
            <p:nvPr/>
          </p:nvSpPr>
          <p:spPr>
            <a:xfrm>
              <a:off x="7894" y="1914"/>
              <a:ext cx="6720" cy="58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b="1" dirty="0">
                  <a:solidFill>
                    <a:schemeClr val="tx1"/>
                  </a:solidFill>
                </a:rPr>
                <a:t>总结</a:t>
              </a: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5910" y="1842"/>
              <a:ext cx="2426" cy="7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rgbClr val="FF9933"/>
                  </a:solidFill>
                  <a:latin typeface="Impact" panose="020B0806030902050204" pitchFamily="34" charset="0"/>
                </a:rPr>
                <a:t>07</a:t>
              </a: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2406808" y="5684952"/>
            <a:ext cx="3206913" cy="461645"/>
            <a:chOff x="5910" y="1842"/>
            <a:chExt cx="8704" cy="727"/>
          </a:xfrm>
        </p:grpSpPr>
        <p:sp>
          <p:nvSpPr>
            <p:cNvPr id="19" name="文本框 18"/>
            <p:cNvSpPr txBox="1"/>
            <p:nvPr/>
          </p:nvSpPr>
          <p:spPr>
            <a:xfrm>
              <a:off x="7894" y="1914"/>
              <a:ext cx="6720" cy="58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b="1" dirty="0">
                  <a:solidFill>
                    <a:schemeClr val="tx1"/>
                  </a:solidFill>
                </a:rPr>
                <a:t>答疑</a:t>
              </a: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5910" y="1842"/>
              <a:ext cx="2426" cy="7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rgbClr val="FF9933"/>
                  </a:solidFill>
                  <a:latin typeface="Impact" panose="020B0806030902050204" pitchFamily="34" charset="0"/>
                </a:rPr>
                <a:t>08</a:t>
              </a: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React</a:t>
            </a:r>
            <a:r>
              <a:rPr lang="zh-CN" altLang="en-US" dirty="0"/>
              <a:t>进阶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D8317DA-A896-C16B-5BC0-C4A9FD1F7426}"/>
              </a:ext>
            </a:extLst>
          </p:cNvPr>
          <p:cNvSpPr txBox="1"/>
          <p:nvPr/>
        </p:nvSpPr>
        <p:spPr>
          <a:xfrm>
            <a:off x="401351" y="603746"/>
            <a:ext cx="8348079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 </a:t>
            </a:r>
            <a:r>
              <a:rPr lang="zh-CN" altLang="en-US" dirty="0"/>
              <a:t>组件通信方式</a:t>
            </a:r>
            <a:endParaRPr lang="en-US" altLang="zh-CN" dirty="0"/>
          </a:p>
          <a:p>
            <a:r>
              <a:rPr lang="en-US" altLang="zh-CN" dirty="0"/>
              <a:t>                              </a:t>
            </a:r>
          </a:p>
          <a:p>
            <a:r>
              <a:rPr lang="zh-CN" altLang="en-US" dirty="0"/>
              <a:t>跨组件通信：通过</a:t>
            </a:r>
            <a:r>
              <a:rPr lang="en-US" altLang="zh-CN" dirty="0"/>
              <a:t>context</a:t>
            </a:r>
            <a:r>
              <a:rPr lang="zh-CN" altLang="en-US" dirty="0"/>
              <a:t>上下文。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用于嵌套层级较深的组件间，比较方便</a:t>
            </a:r>
            <a:r>
              <a:rPr lang="en-US" altLang="zh-CN" dirty="0">
                <a:solidFill>
                  <a:srgbClr val="333333"/>
                </a:solidFill>
                <a:latin typeface="Helvetica Neue"/>
              </a:rPr>
              <a:t>[1]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330547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React</a:t>
            </a:r>
            <a:r>
              <a:rPr lang="zh-CN" altLang="en-US" dirty="0"/>
              <a:t>进阶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D8317DA-A896-C16B-5BC0-C4A9FD1F7426}"/>
              </a:ext>
            </a:extLst>
          </p:cNvPr>
          <p:cNvSpPr txBox="1"/>
          <p:nvPr/>
        </p:nvSpPr>
        <p:spPr>
          <a:xfrm>
            <a:off x="401351" y="603746"/>
            <a:ext cx="8348079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 </a:t>
            </a:r>
            <a:r>
              <a:rPr lang="zh-CN" altLang="en-US" dirty="0"/>
              <a:t>组件通信方式</a:t>
            </a:r>
            <a:endParaRPr lang="en-US" altLang="zh-CN" dirty="0"/>
          </a:p>
          <a:p>
            <a:r>
              <a:rPr lang="en-US" altLang="zh-CN" dirty="0"/>
              <a:t>                              </a:t>
            </a:r>
          </a:p>
          <a:p>
            <a:r>
              <a:rPr lang="zh-CN" altLang="en-US" dirty="0"/>
              <a:t>全局状态管理</a:t>
            </a:r>
            <a:r>
              <a:rPr lang="en-US" altLang="zh-CN" dirty="0"/>
              <a:t>[1]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17562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455575" y="2251392"/>
            <a:ext cx="1766830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1500" dirty="0">
                <a:solidFill>
                  <a:srgbClr val="FF9933"/>
                </a:solidFill>
                <a:latin typeface="Impact" panose="020B0806030902050204" pitchFamily="34" charset="0"/>
              </a:rPr>
              <a:t>05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226435" y="2465070"/>
            <a:ext cx="4900295" cy="101473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6000" b="1" dirty="0">
                <a:solidFill>
                  <a:schemeClr val="tx1"/>
                </a:solidFill>
              </a:rPr>
              <a:t>实践演练</a:t>
            </a:r>
            <a:r>
              <a:rPr lang="en-US" altLang="zh-CN" sz="60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929842" y="3562638"/>
            <a:ext cx="45748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2"/>
                </a:solidFill>
              </a:rPr>
              <a:t>组件复用场景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b="1" dirty="0">
                <a:solidFill>
                  <a:schemeClr val="tx1"/>
                </a:solidFill>
              </a:rPr>
              <a:t>实践演练</a:t>
            </a:r>
            <a:r>
              <a:rPr lang="en-US" altLang="zh-CN" sz="2400" b="1" dirty="0">
                <a:solidFill>
                  <a:schemeClr val="tx1"/>
                </a:solidFill>
              </a:rPr>
              <a:t>2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7E3F668-EE69-6E63-DADB-FEAC0EC47563}"/>
              </a:ext>
            </a:extLst>
          </p:cNvPr>
          <p:cNvSpPr txBox="1"/>
          <p:nvPr/>
        </p:nvSpPr>
        <p:spPr>
          <a:xfrm>
            <a:off x="657616" y="970767"/>
            <a:ext cx="3914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移步代码</a:t>
            </a:r>
            <a:r>
              <a:rPr lang="en-US" altLang="zh-CN" dirty="0"/>
              <a:t>TodoList2</a:t>
            </a:r>
            <a:r>
              <a:rPr lang="zh-CN" altLang="en-US" dirty="0"/>
              <a:t>案例</a:t>
            </a:r>
            <a:r>
              <a:rPr lang="en-US" altLang="zh-CN" dirty="0"/>
              <a:t>[1]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52127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452369" y="2251392"/>
            <a:ext cx="1773242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1500" dirty="0">
                <a:solidFill>
                  <a:srgbClr val="FF9933"/>
                </a:solidFill>
                <a:latin typeface="Impact" panose="020B0806030902050204" pitchFamily="34" charset="0"/>
              </a:rPr>
              <a:t>06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225800" y="2160270"/>
            <a:ext cx="5217160" cy="175323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5400" b="1" dirty="0" err="1"/>
              <a:t>Ant</a:t>
            </a:r>
            <a:r>
              <a:rPr lang="en-US" altLang="zh-CN" sz="5400" b="1" dirty="0"/>
              <a:t> Design &amp; Procomponent</a:t>
            </a:r>
            <a:endParaRPr lang="zh-CN" altLang="en-US" sz="5400" b="1" dirty="0">
              <a:solidFill>
                <a:schemeClr val="tx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225941" y="3913801"/>
            <a:ext cx="487213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2"/>
                </a:solidFill>
              </a:rPr>
              <a:t>文档阅读，</a:t>
            </a:r>
            <a:r>
              <a:rPr lang="en-US" altLang="zh-CN" dirty="0" err="1">
                <a:solidFill>
                  <a:schemeClr val="bg2"/>
                </a:solidFill>
              </a:rPr>
              <a:t>Antd</a:t>
            </a:r>
            <a:r>
              <a:rPr lang="en-US" altLang="zh-CN" dirty="0">
                <a:solidFill>
                  <a:schemeClr val="bg2"/>
                </a:solidFill>
              </a:rPr>
              <a:t> Design</a:t>
            </a:r>
            <a:r>
              <a:rPr lang="zh-CN" altLang="en-US" dirty="0">
                <a:solidFill>
                  <a:schemeClr val="bg2"/>
                </a:solidFill>
              </a:rPr>
              <a:t>与</a:t>
            </a:r>
            <a:r>
              <a:rPr lang="en-US" altLang="zh-CN" dirty="0" err="1">
                <a:solidFill>
                  <a:schemeClr val="bg2"/>
                </a:solidFill>
              </a:rPr>
              <a:t>ProComponent</a:t>
            </a:r>
            <a:r>
              <a:rPr lang="zh-CN" altLang="en-US" dirty="0">
                <a:solidFill>
                  <a:schemeClr val="bg2"/>
                </a:solidFill>
              </a:rPr>
              <a:t>的关系</a:t>
            </a:r>
            <a:endParaRPr lang="en-US" altLang="zh-CN" dirty="0">
              <a:solidFill>
                <a:schemeClr val="bg2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2"/>
                </a:solidFill>
              </a:rPr>
              <a:t>介绍常用的蚂蚁组件，实践演练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b="1" dirty="0">
                <a:hlinkClick r:id="rId3"/>
              </a:rPr>
              <a:t>Ant Design </a:t>
            </a:r>
            <a:r>
              <a:rPr lang="en-US" altLang="zh-CN" sz="2400" b="1" dirty="0"/>
              <a:t>&amp; </a:t>
            </a:r>
            <a:r>
              <a:rPr lang="en-US" altLang="zh-CN" sz="2400" b="1" dirty="0" err="1">
                <a:hlinkClick r:id="rId4"/>
              </a:rPr>
              <a:t>Procomponent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8C11884-A39D-5F01-183C-A1A8DA67C5C9}"/>
              </a:ext>
            </a:extLst>
          </p:cNvPr>
          <p:cNvSpPr txBox="1"/>
          <p:nvPr/>
        </p:nvSpPr>
        <p:spPr>
          <a:xfrm>
            <a:off x="451961" y="958241"/>
            <a:ext cx="809705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、文档阅读：</a:t>
            </a:r>
            <a:r>
              <a:rPr lang="en-US" altLang="zh-CN" dirty="0"/>
              <a:t> </a:t>
            </a:r>
            <a:r>
              <a:rPr lang="en-US" altLang="zh-CN" dirty="0">
                <a:hlinkClick r:id="rId5"/>
              </a:rPr>
              <a:t>https://ant-design.antgroup.com/docs/react/getting-started-cn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很多重复的轮子，</a:t>
            </a:r>
            <a:r>
              <a:rPr lang="en-US" altLang="zh-CN" dirty="0" err="1"/>
              <a:t>Antd</a:t>
            </a:r>
            <a:r>
              <a:rPr lang="en-US" altLang="zh-CN" dirty="0"/>
              <a:t> </a:t>
            </a:r>
            <a:r>
              <a:rPr lang="zh-CN" altLang="en-US" dirty="0"/>
              <a:t>组件都有，然后看这个快速入手，使用这套组件库，需要先掌握 </a:t>
            </a:r>
            <a:r>
              <a:rPr lang="en-US" altLang="zh-CN" dirty="0"/>
              <a:t>React </a:t>
            </a:r>
            <a:r>
              <a:rPr lang="zh-CN" altLang="en-US" dirty="0"/>
              <a:t>以及 </a:t>
            </a:r>
            <a:r>
              <a:rPr lang="en-US" altLang="zh-CN" dirty="0"/>
              <a:t>ES6</a:t>
            </a:r>
            <a:r>
              <a:rPr lang="zh-CN" altLang="en-US" dirty="0"/>
              <a:t>。</a:t>
            </a:r>
            <a:r>
              <a:rPr lang="en-US" altLang="zh-CN" dirty="0" err="1"/>
              <a:t>Antd</a:t>
            </a:r>
            <a:r>
              <a:rPr lang="en-US" altLang="zh-CN" dirty="0"/>
              <a:t> </a:t>
            </a:r>
            <a:r>
              <a:rPr lang="zh-CN" altLang="en-US" dirty="0"/>
              <a:t>是一个设计规范，提供了很多基础组件，我们可以看这个组件这个 </a:t>
            </a:r>
            <a:r>
              <a:rPr lang="en-US" altLang="zh-CN" dirty="0"/>
              <a:t>tab</a:t>
            </a:r>
            <a:r>
              <a:rPr lang="zh-CN" altLang="en-US" dirty="0"/>
              <a:t>，有通用、布局、导航、表单录入等，省去了很多开发时间。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然后我们项目中使用了</a:t>
            </a:r>
            <a:r>
              <a:rPr lang="en-US" altLang="zh-CN" dirty="0" err="1">
                <a:hlinkClick r:id="rId6"/>
              </a:rPr>
              <a:t>Procomponent</a:t>
            </a:r>
            <a:r>
              <a:rPr lang="zh-CN" altLang="en-US" dirty="0"/>
              <a:t>，它是基于 </a:t>
            </a:r>
            <a:r>
              <a:rPr lang="en-US" altLang="zh-CN" dirty="0"/>
              <a:t>Ant Design </a:t>
            </a:r>
            <a:r>
              <a:rPr lang="zh-CN" altLang="en-US" dirty="0"/>
              <a:t>而开发的模板组件，提供了更高级别的抽象支持，开箱即用。可以显著地提升制作 </a:t>
            </a:r>
            <a:r>
              <a:rPr lang="en-US" altLang="zh-CN" dirty="0"/>
              <a:t>CRUD </a:t>
            </a:r>
            <a:r>
              <a:rPr lang="zh-CN" altLang="en-US" dirty="0"/>
              <a:t>页面的效率，更加专注于页面。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现在我们 </a:t>
            </a:r>
            <a:r>
              <a:rPr lang="en-US" altLang="zh-CN" dirty="0"/>
              <a:t>pc </a:t>
            </a:r>
            <a:r>
              <a:rPr lang="zh-CN" altLang="en-US" dirty="0"/>
              <a:t>端的项目的话大多都是使用 </a:t>
            </a:r>
            <a:r>
              <a:rPr lang="en-US" altLang="zh-CN" dirty="0" err="1"/>
              <a:t>Procomponents</a:t>
            </a:r>
            <a:r>
              <a:rPr lang="zh-CN" altLang="en-US" dirty="0"/>
              <a:t>，像比如表格，表单啊，</a:t>
            </a:r>
            <a:r>
              <a:rPr lang="en-US" altLang="zh-CN" dirty="0" err="1"/>
              <a:t>Procomponent</a:t>
            </a:r>
            <a:r>
              <a:rPr lang="en-US" altLang="zh-CN" dirty="0"/>
              <a:t> </a:t>
            </a:r>
            <a:r>
              <a:rPr lang="zh-CN" altLang="en-US" dirty="0"/>
              <a:t>都帮我们内置了很多逻辑在里面，然后像抽屉的话，如果说抽屉里面是有表单，那还是推荐使用 </a:t>
            </a:r>
            <a:r>
              <a:rPr lang="en-US" altLang="zh-CN" dirty="0" err="1"/>
              <a:t>DrawerForm</a:t>
            </a:r>
            <a:r>
              <a:rPr lang="zh-CN" altLang="en-US" dirty="0"/>
              <a:t>，如果只是纯抽屉，那可以使用 </a:t>
            </a:r>
            <a:r>
              <a:rPr lang="en-US" altLang="zh-CN" dirty="0"/>
              <a:t>Drawer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12294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b="1" dirty="0">
                <a:hlinkClick r:id="rId3"/>
              </a:rPr>
              <a:t>Ant Design </a:t>
            </a:r>
            <a:r>
              <a:rPr lang="en-US" altLang="zh-CN" sz="2400" b="1" dirty="0"/>
              <a:t>&amp; </a:t>
            </a:r>
            <a:r>
              <a:rPr lang="en-US" altLang="zh-CN" sz="2400" b="1" dirty="0" err="1">
                <a:hlinkClick r:id="rId4"/>
              </a:rPr>
              <a:t>Procomponent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8C11884-A39D-5F01-183C-A1A8DA67C5C9}"/>
              </a:ext>
            </a:extLst>
          </p:cNvPr>
          <p:cNvSpPr txBox="1"/>
          <p:nvPr/>
        </p:nvSpPr>
        <p:spPr>
          <a:xfrm>
            <a:off x="451961" y="958241"/>
            <a:ext cx="809705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r>
              <a:rPr lang="zh-CN" altLang="en-US" dirty="0"/>
              <a:t>、使用常用的蚂蚁组件</a:t>
            </a:r>
            <a:endParaRPr lang="en-US" altLang="zh-CN" dirty="0"/>
          </a:p>
          <a:p>
            <a:r>
              <a:rPr lang="zh-CN" altLang="en-US" dirty="0"/>
              <a:t> 见代码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、修改</a:t>
            </a:r>
            <a:r>
              <a:rPr lang="en-US" altLang="zh-CN" dirty="0" err="1"/>
              <a:t>Antd</a:t>
            </a:r>
            <a:r>
              <a:rPr lang="zh-CN" altLang="en-US" dirty="0"/>
              <a:t>的样式</a:t>
            </a:r>
            <a:endParaRPr lang="en-US" altLang="zh-CN" dirty="0"/>
          </a:p>
          <a:p>
            <a:r>
              <a:rPr lang="en-US" altLang="zh-CN" dirty="0"/>
              <a:t>Modal</a:t>
            </a:r>
            <a:r>
              <a:rPr lang="zh-CN" altLang="en-US" dirty="0"/>
              <a:t>、</a:t>
            </a:r>
            <a:r>
              <a:rPr lang="en-US" altLang="zh-CN" dirty="0"/>
              <a:t>Drawer</a:t>
            </a:r>
            <a:r>
              <a:rPr lang="zh-CN" altLang="en-US" dirty="0"/>
              <a:t>是挂在全局</a:t>
            </a:r>
            <a:r>
              <a:rPr lang="en-US" altLang="zh-CN" dirty="0"/>
              <a:t>body</a:t>
            </a:r>
            <a:r>
              <a:rPr lang="zh-CN" altLang="en-US" dirty="0"/>
              <a:t>下的，它的修改样式比较特殊。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37A38E5-EBD1-93A8-A384-E6AEA05014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4151" y="2984420"/>
            <a:ext cx="2876698" cy="3086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9286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562976" y="2251392"/>
            <a:ext cx="1552028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1500" dirty="0">
                <a:solidFill>
                  <a:srgbClr val="FF9933"/>
                </a:solidFill>
                <a:latin typeface="Impact" panose="020B0806030902050204" pitchFamily="34" charset="0"/>
              </a:rPr>
              <a:t>07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226435" y="2465070"/>
            <a:ext cx="4900295" cy="9220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5400" b="1" dirty="0">
                <a:solidFill>
                  <a:schemeClr val="tx1"/>
                </a:solidFill>
              </a:rPr>
              <a:t>总结</a:t>
            </a:r>
          </a:p>
        </p:txBody>
      </p:sp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3115004" y="3517674"/>
            <a:ext cx="5054596" cy="645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2"/>
                </a:solidFill>
              </a:rPr>
              <a:t>小结</a:t>
            </a:r>
            <a:endParaRPr lang="zh-CN" dirty="0">
              <a:solidFill>
                <a:schemeClr val="bg2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dirty="0">
                <a:solidFill>
                  <a:schemeClr val="bg2"/>
                </a:solidFill>
              </a:rPr>
              <a:t>学习资源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React</a:t>
            </a:r>
            <a:r>
              <a:rPr lang="zh-CN" altLang="en-US" dirty="0"/>
              <a:t>基础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46388" y="685165"/>
            <a:ext cx="755248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、小结</a:t>
            </a:r>
            <a:endParaRPr lang="en-US" altLang="zh-CN" dirty="0"/>
          </a:p>
          <a:p>
            <a:r>
              <a:rPr lang="en-US" altLang="zh-CN" dirty="0"/>
              <a:t>     </a:t>
            </a:r>
            <a:r>
              <a:rPr lang="zh-CN" altLang="en-US" dirty="0"/>
              <a:t>本次培训对</a:t>
            </a:r>
            <a:r>
              <a:rPr lang="en-US" altLang="zh-CN" dirty="0"/>
              <a:t>react</a:t>
            </a:r>
            <a:r>
              <a:rPr lang="zh-CN" altLang="en-US" dirty="0"/>
              <a:t>基础知识、</a:t>
            </a:r>
            <a:r>
              <a:rPr lang="en-US" altLang="zh-CN" dirty="0"/>
              <a:t>hooks</a:t>
            </a:r>
            <a:r>
              <a:rPr lang="zh-CN" altLang="en-US" dirty="0"/>
              <a:t>、组件化开发、组件间通信、</a:t>
            </a:r>
            <a:r>
              <a:rPr lang="en-US" altLang="zh-CN" dirty="0"/>
              <a:t>ant design</a:t>
            </a:r>
            <a:r>
              <a:rPr lang="zh-CN" altLang="en-US" dirty="0"/>
              <a:t>简单的做了一些介绍，然后大家可以去看看官方文档或者慕课网，</a:t>
            </a:r>
            <a:r>
              <a:rPr lang="en-US" altLang="zh-CN" dirty="0"/>
              <a:t>b</a:t>
            </a:r>
            <a:r>
              <a:rPr lang="zh-CN" altLang="en-US" dirty="0"/>
              <a:t>站的一些视频。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、学习资源</a:t>
            </a:r>
            <a:endParaRPr lang="en-US" altLang="zh-CN" dirty="0"/>
          </a:p>
          <a:p>
            <a:r>
              <a:rPr lang="en-US" altLang="zh-CN" dirty="0"/>
              <a:t>  react</a:t>
            </a:r>
            <a:r>
              <a:rPr lang="zh-CN" altLang="en-US" dirty="0"/>
              <a:t>中文网：</a:t>
            </a:r>
            <a:r>
              <a:rPr lang="en-US" altLang="zh-CN" dirty="0">
                <a:hlinkClick r:id="rId2"/>
              </a:rPr>
              <a:t>https://react.docschina.org/learn#updating-the-screen</a:t>
            </a:r>
            <a:endParaRPr lang="en-US" altLang="zh-CN" dirty="0"/>
          </a:p>
          <a:p>
            <a:r>
              <a:rPr lang="en-US" altLang="zh-CN" dirty="0"/>
              <a:t>  Hooks</a:t>
            </a:r>
            <a:r>
              <a:rPr lang="zh-CN" altLang="en-US" dirty="0"/>
              <a:t>：</a:t>
            </a:r>
            <a:r>
              <a:rPr lang="en-US" altLang="zh-CN" dirty="0">
                <a:hlinkClick r:id="rId3"/>
              </a:rPr>
              <a:t>https://react.docschina.org/reference/react/hooks</a:t>
            </a:r>
            <a:endParaRPr lang="en-US" altLang="zh-CN" dirty="0"/>
          </a:p>
          <a:p>
            <a:r>
              <a:rPr lang="en-US" altLang="zh-CN" dirty="0"/>
              <a:t>  Ant Design</a:t>
            </a:r>
            <a:r>
              <a:rPr lang="zh-CN" altLang="en-US" dirty="0"/>
              <a:t>：</a:t>
            </a:r>
            <a:r>
              <a:rPr lang="en-US" altLang="zh-CN" dirty="0">
                <a:hlinkClick r:id="rId4"/>
              </a:rPr>
              <a:t>https://ant-design.antgroup.com/index-cn</a:t>
            </a:r>
            <a:endParaRPr lang="en-US" altLang="zh-CN" dirty="0"/>
          </a:p>
          <a:p>
            <a:r>
              <a:rPr lang="en-US" altLang="zh-CN" dirty="0"/>
              <a:t>  Ant Design Mobile</a:t>
            </a:r>
            <a:r>
              <a:rPr lang="zh-CN" altLang="en-US" dirty="0"/>
              <a:t>：</a:t>
            </a:r>
            <a:r>
              <a:rPr lang="en-US" altLang="zh-CN" dirty="0">
                <a:hlinkClick r:id="rId5"/>
              </a:rPr>
              <a:t>https://ant-design-mobile.antgroup.com/zh</a:t>
            </a:r>
            <a:endParaRPr lang="en-US" altLang="zh-CN" dirty="0"/>
          </a:p>
          <a:p>
            <a:r>
              <a:rPr lang="en-US" altLang="zh-CN" dirty="0"/>
              <a:t>  </a:t>
            </a:r>
            <a:r>
              <a:rPr lang="en-US" altLang="zh-CN" dirty="0" err="1"/>
              <a:t>ProComponents</a:t>
            </a:r>
            <a:r>
              <a:rPr lang="zh-CN" altLang="en-US" dirty="0"/>
              <a:t>：</a:t>
            </a:r>
            <a:r>
              <a:rPr lang="en-US" altLang="zh-CN" dirty="0">
                <a:hlinkClick r:id="rId6"/>
              </a:rPr>
              <a:t>https://pro-components.antdigital.dev/</a:t>
            </a:r>
            <a:endParaRPr lang="en-US" altLang="zh-CN" dirty="0"/>
          </a:p>
          <a:p>
            <a:r>
              <a:rPr lang="en-US" altLang="zh-CN" dirty="0"/>
              <a:t>  b</a:t>
            </a:r>
            <a:r>
              <a:rPr lang="zh-CN" altLang="en-US" dirty="0"/>
              <a:t>站</a:t>
            </a:r>
            <a:r>
              <a:rPr lang="en-US" altLang="zh-CN" dirty="0"/>
              <a:t>react</a:t>
            </a:r>
            <a:r>
              <a:rPr lang="zh-CN" altLang="en-US" dirty="0"/>
              <a:t>视频：</a:t>
            </a:r>
            <a:r>
              <a:rPr lang="en-US" altLang="zh-CN" dirty="0">
                <a:hlinkClick r:id="rId7"/>
              </a:rPr>
              <a:t>https://www.bilibili.com/video/BV1wy4y1D7JT/?spm_id_from=333.337.search-card.all.click&amp;vd_source=4d5c061fec36da1e35ddbcf17f07f1ee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0841457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457178" y="2251392"/>
            <a:ext cx="1763624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1500" dirty="0">
                <a:solidFill>
                  <a:srgbClr val="FF9933"/>
                </a:solidFill>
                <a:latin typeface="Impact" panose="020B0806030902050204" pitchFamily="34" charset="0"/>
              </a:rPr>
              <a:t>08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226435" y="2465070"/>
            <a:ext cx="4900295" cy="101473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6000" b="1" dirty="0">
                <a:solidFill>
                  <a:schemeClr val="tx1"/>
                </a:solidFill>
              </a:rPr>
              <a:t>答疑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577943" y="2251392"/>
            <a:ext cx="1522095" cy="1861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1500" dirty="0">
                <a:solidFill>
                  <a:srgbClr val="FF9933"/>
                </a:solidFill>
                <a:latin typeface="Impact" panose="020B0806030902050204" pitchFamily="34" charset="0"/>
              </a:rPr>
              <a:t>01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226435" y="2465070"/>
            <a:ext cx="4900295" cy="9220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5400" b="1" dirty="0">
                <a:solidFill>
                  <a:schemeClr val="tx1"/>
                </a:solidFill>
              </a:rPr>
              <a:t>React</a:t>
            </a:r>
            <a:r>
              <a:rPr lang="zh-CN" altLang="en-US" sz="5400" b="1" dirty="0"/>
              <a:t>介绍</a:t>
            </a:r>
            <a:endParaRPr lang="zh-CN" altLang="en-US" sz="5400" b="1" dirty="0">
              <a:solidFill>
                <a:schemeClr val="tx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391382" y="3479800"/>
            <a:ext cx="459515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bg2"/>
                </a:solidFill>
              </a:rPr>
              <a:t>React</a:t>
            </a:r>
            <a:r>
              <a:rPr lang="zh-CN" altLang="en-US" sz="2400" dirty="0">
                <a:solidFill>
                  <a:schemeClr val="bg2"/>
                </a:solidFill>
              </a:rPr>
              <a:t>起源与发展</a:t>
            </a:r>
            <a:endParaRPr lang="en-US" altLang="zh-CN" sz="2400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bg2"/>
                </a:solidFill>
              </a:rPr>
              <a:t>React</a:t>
            </a:r>
            <a:r>
              <a:rPr lang="zh-CN" altLang="en-US" sz="2400" dirty="0">
                <a:solidFill>
                  <a:schemeClr val="bg2"/>
                </a:solidFill>
              </a:rPr>
              <a:t>的特性</a:t>
            </a:r>
            <a:endParaRPr lang="en-US" altLang="zh-CN" sz="2400" dirty="0">
              <a:solidFill>
                <a:schemeClr val="bg2"/>
              </a:solidFill>
            </a:endParaRPr>
          </a:p>
          <a:p>
            <a:endParaRPr lang="zh-CN" altLang="en-US" sz="2400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6"/>
          <p:cNvPicPr>
            <a:picLocks noChangeAspect="1"/>
          </p:cNvPicPr>
          <p:nvPr/>
        </p:nvPicPr>
        <p:blipFill>
          <a:blip r:embed="rId3">
            <a:grayscl/>
          </a:blip>
          <a:srcRect l="18807" t="10567"/>
          <a:stretch>
            <a:fillRect/>
          </a:stretch>
        </p:blipFill>
        <p:spPr>
          <a:xfrm>
            <a:off x="-76200" y="-10795"/>
            <a:ext cx="9493250" cy="697166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-123825" y="-59690"/>
            <a:ext cx="9582150" cy="7132320"/>
          </a:xfrm>
          <a:prstGeom prst="rect">
            <a:avLst/>
          </a:prstGeom>
          <a:solidFill>
            <a:schemeClr val="tx1">
              <a:lumMod val="65000"/>
              <a:lumOff val="35000"/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 descr="PPT尾页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3250" y="3968115"/>
            <a:ext cx="5471160" cy="146304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-247015" y="1267460"/>
            <a:ext cx="4175760" cy="1167765"/>
          </a:xfrm>
          <a:prstGeom prst="rect">
            <a:avLst/>
          </a:prstGeom>
          <a:solidFill>
            <a:srgbClr val="FF99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14985" y="1403350"/>
            <a:ext cx="32308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en-US" altLang="zh-CN" sz="5400" b="1">
                <a:solidFill>
                  <a:schemeClr val="bg1"/>
                </a:solidFill>
              </a:rPr>
              <a:t>THANKS.</a:t>
            </a: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b="1" dirty="0">
                <a:solidFill>
                  <a:schemeClr val="tx1"/>
                </a:solidFill>
                <a:hlinkClick r:id="rId3"/>
              </a:rPr>
              <a:t>React</a:t>
            </a:r>
            <a:r>
              <a:rPr lang="zh-CN" altLang="en-US" sz="2400" b="1" dirty="0">
                <a:hlinkClick r:id="rId3"/>
              </a:rPr>
              <a:t>介绍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15073" y="685165"/>
            <a:ext cx="851318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React</a:t>
            </a:r>
            <a:r>
              <a:rPr lang="zh-CN" altLang="en-US" dirty="0"/>
              <a:t>起源与发展</a:t>
            </a:r>
            <a:endParaRPr lang="en-US" altLang="zh-CN" dirty="0"/>
          </a:p>
          <a:p>
            <a:r>
              <a:rPr lang="en-US" altLang="zh-CN" b="1" i="0" dirty="0">
                <a:effectLst/>
              </a:rPr>
              <a:t>      </a:t>
            </a:r>
            <a:r>
              <a:rPr lang="en-US" altLang="zh-CN" dirty="0"/>
              <a:t>2013 </a:t>
            </a:r>
            <a:r>
              <a:rPr lang="zh-CN" altLang="en-US" dirty="0"/>
              <a:t>年 </a:t>
            </a:r>
            <a:r>
              <a:rPr lang="en-US" altLang="zh-CN" dirty="0"/>
              <a:t>5 </a:t>
            </a:r>
            <a:r>
              <a:rPr lang="zh-CN" altLang="en-US" dirty="0"/>
              <a:t>月起源于 </a:t>
            </a:r>
            <a:r>
              <a:rPr lang="en-US" altLang="zh-CN" dirty="0"/>
              <a:t>Facebook </a:t>
            </a:r>
            <a:r>
              <a:rPr lang="zh-CN" altLang="en-US" dirty="0"/>
              <a:t>，是一个</a:t>
            </a:r>
            <a:r>
              <a:rPr lang="en-US" altLang="zh-CN" dirty="0"/>
              <a:t>JavaScript</a:t>
            </a:r>
            <a:r>
              <a:rPr lang="zh-CN" altLang="en-US" dirty="0"/>
              <a:t>工具库</a:t>
            </a:r>
          </a:p>
          <a:p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React</a:t>
            </a:r>
            <a:r>
              <a:rPr lang="zh-CN" altLang="en-US" dirty="0"/>
              <a:t>的特性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	</a:t>
            </a:r>
            <a:r>
              <a:rPr lang="zh-CN" altLang="en-US" dirty="0"/>
              <a:t>高效：</a:t>
            </a:r>
            <a:r>
              <a:rPr lang="en-US" altLang="zh-CN" dirty="0"/>
              <a:t>React</a:t>
            </a:r>
            <a:r>
              <a:rPr lang="zh-CN" altLang="en-US" dirty="0"/>
              <a:t>通过对虚拟</a:t>
            </a:r>
            <a:r>
              <a:rPr lang="en-US" altLang="zh-CN" dirty="0" err="1"/>
              <a:t>dom</a:t>
            </a:r>
            <a:r>
              <a:rPr lang="zh-CN" altLang="en-US" dirty="0"/>
              <a:t>，减少与</a:t>
            </a:r>
            <a:r>
              <a:rPr lang="en-US" altLang="zh-CN" dirty="0"/>
              <a:t>Dom</a:t>
            </a:r>
            <a:r>
              <a:rPr lang="zh-CN" altLang="en-US" dirty="0"/>
              <a:t>的交互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	JSX</a:t>
            </a:r>
            <a:r>
              <a:rPr lang="zh-CN" altLang="en-US" dirty="0"/>
              <a:t>：</a:t>
            </a:r>
            <a:r>
              <a:rPr lang="en-US" altLang="zh-CN" dirty="0"/>
              <a:t>JavaScript</a:t>
            </a:r>
            <a:r>
              <a:rPr lang="zh-CN" altLang="en-US" dirty="0"/>
              <a:t>语法的扩展，使用</a:t>
            </a:r>
            <a:r>
              <a:rPr lang="en-US" altLang="zh-CN" dirty="0"/>
              <a:t>JSX</a:t>
            </a:r>
            <a:r>
              <a:rPr lang="zh-CN" altLang="en-US" dirty="0"/>
              <a:t>语法在</a:t>
            </a:r>
            <a:r>
              <a:rPr lang="en-US" altLang="zh-CN" dirty="0"/>
              <a:t>render</a:t>
            </a:r>
            <a:r>
              <a:rPr lang="zh-CN" altLang="en-US" dirty="0"/>
              <a:t>中创建</a:t>
            </a:r>
            <a:r>
              <a:rPr lang="en-US" altLang="zh-CN" dirty="0" err="1"/>
              <a:t>dom</a:t>
            </a:r>
            <a:r>
              <a:rPr lang="zh-CN" altLang="en-US" dirty="0"/>
              <a:t>，提高    </a:t>
            </a:r>
            <a:r>
              <a:rPr lang="en-US" altLang="zh-CN" dirty="0"/>
              <a:t>	          </a:t>
            </a:r>
            <a:r>
              <a:rPr lang="zh-CN" altLang="en-US" dirty="0"/>
              <a:t>代码可读性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	</a:t>
            </a:r>
            <a:r>
              <a:rPr lang="zh-CN" altLang="en-US" dirty="0"/>
              <a:t>组件：通过</a:t>
            </a:r>
            <a:r>
              <a:rPr lang="en-US" altLang="zh-CN" dirty="0"/>
              <a:t>React</a:t>
            </a:r>
            <a:r>
              <a:rPr lang="zh-CN" altLang="en-US" dirty="0"/>
              <a:t>构建组件，使代码更容易得到复用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	</a:t>
            </a:r>
            <a:r>
              <a:rPr lang="zh-CN" altLang="en-US" dirty="0"/>
              <a:t>单向响应数据流：数据流向只能从父组件流向子组件，子组件通过回调函     </a:t>
            </a:r>
            <a:r>
              <a:rPr lang="en-US" altLang="zh-CN" dirty="0"/>
              <a:t>		               </a:t>
            </a:r>
            <a:r>
              <a:rPr lang="zh-CN" altLang="en-US" dirty="0"/>
              <a:t>数将数据传递回父组件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481223" y="2251392"/>
            <a:ext cx="1715534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1500" dirty="0">
                <a:solidFill>
                  <a:srgbClr val="FF9933"/>
                </a:solidFill>
                <a:latin typeface="Impact" panose="020B0806030902050204" pitchFamily="34" charset="0"/>
              </a:rPr>
              <a:t>02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226435" y="2465070"/>
            <a:ext cx="4900295" cy="9220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sz="5400" b="1" dirty="0">
                <a:solidFill>
                  <a:schemeClr val="tx1"/>
                </a:solidFill>
              </a:rPr>
              <a:t>React</a:t>
            </a:r>
            <a:r>
              <a:rPr lang="zh-CN" altLang="en-US" sz="5400" b="1" dirty="0">
                <a:solidFill>
                  <a:schemeClr val="tx1"/>
                </a:solidFill>
              </a:rPr>
              <a:t>基础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379007" y="3540993"/>
            <a:ext cx="459515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2"/>
                </a:solidFill>
                <a:sym typeface="+mn-ea"/>
              </a:rPr>
              <a:t>创建第一个</a:t>
            </a:r>
            <a:r>
              <a:rPr lang="en-US" altLang="zh-CN" sz="1600" dirty="0">
                <a:solidFill>
                  <a:schemeClr val="bg2"/>
                </a:solidFill>
                <a:sym typeface="+mn-ea"/>
              </a:rPr>
              <a:t>react</a:t>
            </a:r>
            <a:r>
              <a:rPr lang="zh-CN" altLang="en-US" sz="1600" dirty="0">
                <a:solidFill>
                  <a:schemeClr val="bg2"/>
                </a:solidFill>
                <a:sym typeface="+mn-ea"/>
              </a:rPr>
              <a:t>项目</a:t>
            </a:r>
            <a:endParaRPr lang="en-US" altLang="zh-CN" sz="1600" dirty="0">
              <a:solidFill>
                <a:schemeClr val="bg2"/>
              </a:solidFill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2"/>
                </a:solidFill>
                <a:sym typeface="+mn-ea"/>
              </a:rPr>
              <a:t>函数式组件</a:t>
            </a:r>
            <a:endParaRPr lang="en-US" altLang="zh-CN" sz="1600" dirty="0">
              <a:solidFill>
                <a:schemeClr val="bg2"/>
              </a:solidFill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bg2"/>
                </a:solidFill>
                <a:sym typeface="+mn-ea"/>
              </a:rPr>
              <a:t>JSX</a:t>
            </a:r>
            <a:r>
              <a:rPr lang="zh-CN" altLang="en-US" sz="1600" dirty="0">
                <a:solidFill>
                  <a:schemeClr val="bg2"/>
                </a:solidFill>
                <a:sym typeface="+mn-ea"/>
              </a:rPr>
              <a:t>语法</a:t>
            </a:r>
            <a:endParaRPr lang="en-US" altLang="zh-CN" sz="1600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2"/>
                </a:solidFill>
                <a:sym typeface="+mn-ea"/>
              </a:rPr>
              <a:t>在</a:t>
            </a:r>
            <a:r>
              <a:rPr lang="en-US" altLang="zh-CN" sz="1600" dirty="0">
                <a:solidFill>
                  <a:schemeClr val="bg2"/>
                </a:solidFill>
                <a:sym typeface="+mn-ea"/>
              </a:rPr>
              <a:t>JSX</a:t>
            </a:r>
            <a:r>
              <a:rPr lang="zh-CN" altLang="en-US" sz="1600" dirty="0">
                <a:solidFill>
                  <a:schemeClr val="bg2"/>
                </a:solidFill>
                <a:sym typeface="+mn-ea"/>
              </a:rPr>
              <a:t>中使用</a:t>
            </a:r>
            <a:r>
              <a:rPr lang="en-US" altLang="zh-CN" sz="1600" dirty="0">
                <a:solidFill>
                  <a:schemeClr val="bg2"/>
                </a:solidFill>
                <a:sym typeface="+mn-ea"/>
              </a:rPr>
              <a:t>JavaScript</a:t>
            </a:r>
            <a:r>
              <a:rPr lang="zh-CN" altLang="en-US" sz="1600" dirty="0">
                <a:solidFill>
                  <a:schemeClr val="bg2"/>
                </a:solidFill>
                <a:sym typeface="+mn-ea"/>
              </a:rPr>
              <a:t>表达式</a:t>
            </a:r>
            <a:endParaRPr lang="en-US" altLang="zh-CN" sz="1600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2"/>
                </a:solidFill>
                <a:sym typeface="+mn-ea"/>
              </a:rPr>
              <a:t>条件渲染</a:t>
            </a:r>
            <a:endParaRPr lang="en-US" altLang="zh-CN" sz="1600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2"/>
                </a:solidFill>
                <a:sym typeface="+mn-ea"/>
              </a:rPr>
              <a:t>列表渲染</a:t>
            </a:r>
            <a:endParaRPr lang="en-US" altLang="zh-CN" sz="1600" dirty="0">
              <a:solidFill>
                <a:schemeClr val="bg2"/>
              </a:solidFill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2"/>
                </a:solidFill>
                <a:sym typeface="+mn-ea"/>
              </a:rPr>
              <a:t>事件绑定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2"/>
                </a:solidFill>
                <a:sym typeface="+mn-ea"/>
              </a:rPr>
              <a:t>使用</a:t>
            </a:r>
            <a:r>
              <a:rPr lang="en-US" altLang="zh-CN" sz="1600" dirty="0">
                <a:solidFill>
                  <a:schemeClr val="bg2"/>
                </a:solidFill>
                <a:sym typeface="+mn-ea"/>
              </a:rPr>
              <a:t>Hooks</a:t>
            </a:r>
            <a:endParaRPr lang="en-US" altLang="zh-CN" sz="1600" dirty="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React</a:t>
            </a:r>
            <a:r>
              <a:rPr lang="zh-CN" altLang="en-US" dirty="0"/>
              <a:t>基础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15073" y="685165"/>
            <a:ext cx="755248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、创建第一个</a:t>
            </a:r>
            <a:r>
              <a:rPr lang="en-US" altLang="zh-CN" dirty="0"/>
              <a:t>react</a:t>
            </a:r>
            <a:r>
              <a:rPr lang="zh-CN" altLang="en-US" dirty="0"/>
              <a:t>项目</a:t>
            </a:r>
            <a:endParaRPr lang="en-US" altLang="zh-CN" dirty="0"/>
          </a:p>
          <a:p>
            <a:r>
              <a:rPr lang="en-US" altLang="zh-CN" b="1" i="0" dirty="0">
                <a:effectLst/>
              </a:rPr>
              <a:t>      </a:t>
            </a:r>
            <a:r>
              <a:rPr lang="zh-CN" altLang="en-US" dirty="0"/>
              <a:t>全局安装：</a:t>
            </a:r>
            <a:endParaRPr lang="en-US" altLang="zh-CN" dirty="0"/>
          </a:p>
          <a:p>
            <a:r>
              <a:rPr lang="en-US" altLang="zh-CN" dirty="0"/>
              <a:t>	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PS</a:t>
            </a:r>
            <a:r>
              <a:rPr lang="zh-CN" altLang="en-US" dirty="0"/>
              <a:t>：如遇全局安装失败，执行</a:t>
            </a:r>
            <a:r>
              <a:rPr lang="en-US" altLang="zh-CN" dirty="0"/>
              <a:t>`</a:t>
            </a:r>
            <a:r>
              <a:rPr lang="en-US" altLang="zh-CN" dirty="0" err="1"/>
              <a:t>npm</a:t>
            </a:r>
            <a:r>
              <a:rPr lang="en-US" altLang="zh-CN" dirty="0"/>
              <a:t> prefix -g`</a:t>
            </a:r>
            <a:r>
              <a:rPr lang="zh-CN" altLang="en-US" dirty="0"/>
              <a:t>检测 </a:t>
            </a:r>
            <a:r>
              <a:rPr lang="en-US" altLang="zh-CN" dirty="0" err="1"/>
              <a:t>npm</a:t>
            </a:r>
            <a:r>
              <a:rPr lang="en-US" altLang="zh-CN" dirty="0"/>
              <a:t> </a:t>
            </a:r>
            <a:r>
              <a:rPr lang="zh-CN" altLang="en-US" dirty="0"/>
              <a:t>的 </a:t>
            </a:r>
            <a:r>
              <a:rPr lang="en-US" altLang="zh-CN" dirty="0"/>
              <a:t>  </a:t>
            </a:r>
            <a:r>
              <a:rPr lang="en-US" altLang="zh-CN" dirty="0" err="1"/>
              <a:t>node_modules</a:t>
            </a:r>
            <a:r>
              <a:rPr lang="en-US" altLang="zh-CN" dirty="0"/>
              <a:t> </a:t>
            </a:r>
            <a:r>
              <a:rPr lang="zh-CN" altLang="en-US" dirty="0"/>
              <a:t>的 </a:t>
            </a:r>
            <a:r>
              <a:rPr lang="en-US" altLang="zh-CN" dirty="0"/>
              <a:t>bin </a:t>
            </a:r>
            <a:r>
              <a:rPr lang="zh-CN" altLang="en-US" dirty="0"/>
              <a:t>目录，将其 </a:t>
            </a:r>
            <a:r>
              <a:rPr lang="en-US" altLang="zh-CN" dirty="0"/>
              <a:t>bin </a:t>
            </a:r>
            <a:r>
              <a:rPr lang="zh-CN" altLang="en-US" dirty="0"/>
              <a:t>路径添加至系统环境电脑 </a:t>
            </a:r>
            <a:r>
              <a:rPr lang="en-US" altLang="zh-CN" dirty="0"/>
              <a:t>	path </a:t>
            </a:r>
            <a:r>
              <a:rPr lang="zh-CN" altLang="en-US" dirty="0"/>
              <a:t>中即可。</a:t>
            </a:r>
          </a:p>
          <a:p>
            <a:endParaRPr lang="en-US" altLang="zh-CN" dirty="0"/>
          </a:p>
          <a:p>
            <a:r>
              <a:rPr lang="en-US" altLang="zh-CN" dirty="0"/>
              <a:t>    </a:t>
            </a:r>
            <a:r>
              <a:rPr lang="zh-CN" altLang="en-US" dirty="0"/>
              <a:t>临时安装：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  <a:p>
            <a:endParaRPr lang="en-US" altLang="zh-CN" dirty="0"/>
          </a:p>
          <a:p>
            <a:r>
              <a:rPr lang="en-US" altLang="zh-CN" dirty="0"/>
              <a:t>PS</a:t>
            </a:r>
            <a:r>
              <a:rPr lang="zh-CN" altLang="en-US" dirty="0"/>
              <a:t>：</a:t>
            </a:r>
            <a:r>
              <a:rPr lang="en-US" altLang="zh-CN" dirty="0"/>
              <a:t>`</a:t>
            </a:r>
            <a:r>
              <a:rPr lang="en-US" altLang="zh-CN" dirty="0" err="1"/>
              <a:t>npx</a:t>
            </a:r>
            <a:r>
              <a:rPr lang="en-US" altLang="zh-CN" dirty="0"/>
              <a:t>`</a:t>
            </a:r>
            <a:r>
              <a:rPr lang="zh-CN" altLang="en-US" dirty="0"/>
              <a:t>可以避免全局模块安装，而直接执行 </a:t>
            </a:r>
            <a:r>
              <a:rPr lang="en-US" altLang="zh-CN" dirty="0" err="1"/>
              <a:t>npm</a:t>
            </a:r>
            <a:r>
              <a:rPr lang="en-US" altLang="zh-CN" dirty="0"/>
              <a:t> </a:t>
            </a:r>
            <a:r>
              <a:rPr lang="zh-CN" altLang="en-US" dirty="0"/>
              <a:t>的 </a:t>
            </a:r>
            <a:r>
              <a:rPr lang="en-US" altLang="zh-CN" dirty="0" err="1"/>
              <a:t>node_modules</a:t>
            </a:r>
            <a:r>
              <a:rPr lang="en-US" altLang="zh-CN" dirty="0"/>
              <a:t> </a:t>
            </a:r>
            <a:r>
              <a:rPr lang="zh-CN" altLang="en-US" dirty="0"/>
              <a:t>的 </a:t>
            </a:r>
            <a:r>
              <a:rPr lang="en-US" altLang="zh-CN" dirty="0"/>
              <a:t>bin </a:t>
            </a:r>
            <a:r>
              <a:rPr lang="zh-CN" altLang="en-US" dirty="0"/>
              <a:t>目录下的命令。</a:t>
            </a:r>
          </a:p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21331C9-8068-5BDB-7895-88A13C6D85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333" y="1446246"/>
            <a:ext cx="4934204" cy="76203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3DC787F-9746-B825-BB73-1AEE5BA371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690" y="3917340"/>
            <a:ext cx="4667490" cy="520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943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React</a:t>
            </a:r>
            <a:r>
              <a:rPr lang="zh-CN" altLang="en-US" dirty="0"/>
              <a:t>基础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15073" y="685165"/>
            <a:ext cx="75524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r>
              <a:rPr lang="zh-CN" altLang="en-US" dirty="0"/>
              <a:t>、函数式组件</a:t>
            </a:r>
            <a:r>
              <a:rPr lang="en-US" altLang="zh-CN" dirty="0"/>
              <a:t>[1]</a:t>
            </a:r>
          </a:p>
          <a:p>
            <a:r>
              <a:rPr lang="en-US" altLang="zh-CN" b="1" i="0" dirty="0">
                <a:effectLst/>
              </a:rPr>
              <a:t>      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62DD05A-4DF2-2F56-A805-6E257216A8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641" y="1209478"/>
            <a:ext cx="4927853" cy="1765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1421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React</a:t>
            </a:r>
            <a:r>
              <a:rPr lang="zh-CN" altLang="en-US" dirty="0"/>
              <a:t>基础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15073" y="685165"/>
            <a:ext cx="755248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en-US" altLang="zh-CN" dirty="0"/>
              <a:t>JSX</a:t>
            </a:r>
            <a:r>
              <a:rPr lang="zh-CN" altLang="en-US" dirty="0"/>
              <a:t>语法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JSX</a:t>
            </a:r>
            <a:r>
              <a:rPr lang="zh-CN" altLang="en-US" dirty="0"/>
              <a:t>是</a:t>
            </a:r>
            <a:r>
              <a:rPr lang="en-US" altLang="zh-CN" dirty="0"/>
              <a:t>JavaScript</a:t>
            </a:r>
            <a:r>
              <a:rPr lang="zh-CN" altLang="en-US" dirty="0"/>
              <a:t>语法的扩展，它可以让我们在</a:t>
            </a:r>
            <a:r>
              <a:rPr lang="en-US" altLang="zh-CN" dirty="0"/>
              <a:t>JavaScript</a:t>
            </a:r>
            <a:r>
              <a:rPr lang="zh-CN" altLang="en-US" dirty="0"/>
              <a:t>中编写类似</a:t>
            </a:r>
            <a:r>
              <a:rPr lang="en-US" altLang="zh-CN" dirty="0"/>
              <a:t>HTML</a:t>
            </a:r>
            <a:r>
              <a:rPr lang="zh-CN" altLang="en-US" dirty="0"/>
              <a:t>的代码。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原始写法： </a:t>
            </a:r>
            <a:r>
              <a:rPr lang="en-US" altLang="zh-CN" dirty="0"/>
              <a:t>[1]			  	</a:t>
            </a:r>
            <a:r>
              <a:rPr lang="zh-CN" altLang="en-US" dirty="0"/>
              <a:t>现代写法：</a:t>
            </a:r>
            <a:r>
              <a:rPr lang="en-US" altLang="zh-CN" dirty="0"/>
              <a:t>[2]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B118E3D-A931-2793-31C1-17941DFD0F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073" y="2504891"/>
            <a:ext cx="3922183" cy="326509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2F85291-A585-F5A2-DCEE-D8FCE1577F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1173" y="2504892"/>
            <a:ext cx="3980958" cy="3105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61885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NWZkNTM0ZWU5ODA2ZTBhZTMzYzFlZDQzNjFiNjkwNGU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455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BEAUTIFY_FLAG" val="#wm#"/>
  <p:tag name="KSO_WM_TAG_VERSION" val="1.0"/>
  <p:tag name="KSO_WM_TEMPLATE_INDEX" val="20184553"/>
  <p:tag name="KSO_WM_TEMPLATE_CATEGORY" val="custom"/>
  <p:tag name="KSO_WM_TEMPLATE_THUMBS_INDEX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heme/theme1.xml><?xml version="1.0" encoding="utf-8"?>
<a:theme xmlns:a="http://schemas.openxmlformats.org/drawingml/2006/main" name="Office 主题">
  <a:themeElements>
    <a:clrScheme name="自定义 2">
      <a:dk1>
        <a:sysClr val="windowText" lastClr="000000"/>
      </a:dk1>
      <a:lt1>
        <a:sysClr val="window" lastClr="FFFFFF"/>
      </a:lt1>
      <a:dk2>
        <a:srgbClr val="594A41"/>
      </a:dk2>
      <a:lt2>
        <a:srgbClr val="858585"/>
      </a:lt2>
      <a:accent1>
        <a:srgbClr val="FF9933"/>
      </a:accent1>
      <a:accent2>
        <a:srgbClr val="FF6600"/>
      </a:accent2>
      <a:accent3>
        <a:srgbClr val="FFB367"/>
      </a:accent3>
      <a:accent4>
        <a:srgbClr val="A5A5A5"/>
      </a:accent4>
      <a:accent5>
        <a:srgbClr val="7F7F7F"/>
      </a:accent5>
      <a:accent6>
        <a:srgbClr val="3F3F3F"/>
      </a:accent6>
      <a:hlink>
        <a:srgbClr val="AD1F1F"/>
      </a:hlink>
      <a:folHlink>
        <a:srgbClr val="E2A200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2270</Words>
  <Application>Microsoft Office PowerPoint</Application>
  <PresentationFormat>全屏显示(4:3)</PresentationFormat>
  <Paragraphs>503</Paragraphs>
  <Slides>40</Slides>
  <Notes>26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48" baseType="lpstr">
      <vt:lpstr>Helvetica Neue</vt:lpstr>
      <vt:lpstr>黑体</vt:lpstr>
      <vt:lpstr>微软雅黑</vt:lpstr>
      <vt:lpstr>Arial</vt:lpstr>
      <vt:lpstr>Calibri</vt:lpstr>
      <vt:lpstr>Consolas</vt:lpstr>
      <vt:lpstr>Impact</vt:lpstr>
      <vt:lpstr>Office 主题</vt:lpstr>
      <vt:lpstr>PowerPoint 演示文稿</vt:lpstr>
      <vt:lpstr>PowerPoint 演示文稿</vt:lpstr>
      <vt:lpstr>PowerPoint 演示文稿</vt:lpstr>
      <vt:lpstr>PowerPoint 演示文稿</vt:lpstr>
      <vt:lpstr>React介绍</vt:lpstr>
      <vt:lpstr>PowerPoint 演示文稿</vt:lpstr>
      <vt:lpstr>React基础</vt:lpstr>
      <vt:lpstr>React基础</vt:lpstr>
      <vt:lpstr>React基础</vt:lpstr>
      <vt:lpstr>React基础</vt:lpstr>
      <vt:lpstr>React基础</vt:lpstr>
      <vt:lpstr>React基础</vt:lpstr>
      <vt:lpstr>React基础</vt:lpstr>
      <vt:lpstr>React基础</vt:lpstr>
      <vt:lpstr>React基础</vt:lpstr>
      <vt:lpstr>React基础</vt:lpstr>
      <vt:lpstr>React基础</vt:lpstr>
      <vt:lpstr>React基础</vt:lpstr>
      <vt:lpstr>React基础</vt:lpstr>
      <vt:lpstr>React基础</vt:lpstr>
      <vt:lpstr>React基础</vt:lpstr>
      <vt:lpstr>PowerPoint 演示文稿</vt:lpstr>
      <vt:lpstr>实践演练1</vt:lpstr>
      <vt:lpstr>PowerPoint 演示文稿</vt:lpstr>
      <vt:lpstr>React进阶</vt:lpstr>
      <vt:lpstr>React进阶</vt:lpstr>
      <vt:lpstr>React进阶</vt:lpstr>
      <vt:lpstr>React进阶</vt:lpstr>
      <vt:lpstr>React进阶</vt:lpstr>
      <vt:lpstr>React进阶</vt:lpstr>
      <vt:lpstr>React进阶</vt:lpstr>
      <vt:lpstr>PowerPoint 演示文稿</vt:lpstr>
      <vt:lpstr>实践演练2</vt:lpstr>
      <vt:lpstr>PowerPoint 演示文稿</vt:lpstr>
      <vt:lpstr>Ant Design &amp; Procomponent</vt:lpstr>
      <vt:lpstr>Ant Design &amp; Procomponent</vt:lpstr>
      <vt:lpstr>PowerPoint 演示文稿</vt:lpstr>
      <vt:lpstr>React基础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198</cp:revision>
  <dcterms:created xsi:type="dcterms:W3CDTF">2018-03-01T02:03:00Z</dcterms:created>
  <dcterms:modified xsi:type="dcterms:W3CDTF">2024-01-02T06:31:25Z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2052-12.1.0.15946</vt:lpwstr>
  </property>
  <property fmtid="{D5CDD505-2E9C-101B-9397-08002B2CF9AE}" pid="3" name="ICV">
    <vt:lpwstr>B8E40BD135334DE6802407905B77BDAF_12</vt:lpwstr>
  </property>
</Properties>
</file>