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8" r:id="rId3"/>
  </p:sldMasterIdLst>
  <p:notesMasterIdLst>
    <p:notesMasterId r:id="rId5"/>
  </p:notesMasterIdLst>
  <p:handoutMasterIdLst>
    <p:handoutMasterId r:id="rId33"/>
  </p:handoutMasterIdLst>
  <p:sldIdLst>
    <p:sldId id="256" r:id="rId4"/>
    <p:sldId id="257" r:id="rId6"/>
    <p:sldId id="258" r:id="rId7"/>
    <p:sldId id="306" r:id="rId8"/>
    <p:sldId id="392" r:id="rId9"/>
    <p:sldId id="394" r:id="rId10"/>
    <p:sldId id="395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56" r:id="rId23"/>
    <p:sldId id="455" r:id="rId24"/>
    <p:sldId id="457" r:id="rId25"/>
    <p:sldId id="458" r:id="rId26"/>
    <p:sldId id="459" r:id="rId27"/>
    <p:sldId id="460" r:id="rId28"/>
    <p:sldId id="461" r:id="rId29"/>
    <p:sldId id="463" r:id="rId30"/>
    <p:sldId id="466" r:id="rId31"/>
    <p:sldId id="275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4B4"/>
    <a:srgbClr val="FFFFFF"/>
    <a:srgbClr val="2A529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-96" y="-1194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17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96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288925" y="699770"/>
            <a:ext cx="11903075" cy="0"/>
          </a:xfrm>
          <a:prstGeom prst="line">
            <a:avLst/>
          </a:prstGeom>
          <a:ln>
            <a:solidFill>
              <a:srgbClr val="69B4B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宋体" panose="02010600030101010101" pitchFamily="2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55600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microsoft.com/office/2007/relationships/hdphoto" Target="../media/image7.wdp"/><Relationship Id="rId42" Type="http://schemas.openxmlformats.org/officeDocument/2006/relationships/image" Target="../media/image6.png"/><Relationship Id="rId41" Type="http://schemas.openxmlformats.org/officeDocument/2006/relationships/tags" Target="../tags/tag91.xml"/><Relationship Id="rId4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4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2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tags" Target="../tags/tag130.xml"/><Relationship Id="rId3" Type="http://schemas.openxmlformats.org/officeDocument/2006/relationships/image" Target="../media/image20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tags" Target="../tags/tag134.xml"/><Relationship Id="rId4" Type="http://schemas.openxmlformats.org/officeDocument/2006/relationships/image" Target="../media/image22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tags" Target="../tags/tag138.xml"/><Relationship Id="rId3" Type="http://schemas.openxmlformats.org/officeDocument/2006/relationships/image" Target="../media/image24.png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png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tags" Target="../tags/tag144.xml"/><Relationship Id="rId4" Type="http://schemas.openxmlformats.org/officeDocument/2006/relationships/image" Target="../media/image2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tags" Target="../tags/tag148.xml"/><Relationship Id="rId3" Type="http://schemas.openxmlformats.org/officeDocument/2006/relationships/image" Target="../media/image29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3.png"/><Relationship Id="rId6" Type="http://schemas.openxmlformats.org/officeDocument/2006/relationships/tags" Target="../tags/tag152.xml"/><Relationship Id="rId5" Type="http://schemas.openxmlformats.org/officeDocument/2006/relationships/image" Target="../media/image32.png"/><Relationship Id="rId4" Type="http://schemas.openxmlformats.org/officeDocument/2006/relationships/tags" Target="../tags/tag151.xml"/><Relationship Id="rId3" Type="http://schemas.openxmlformats.org/officeDocument/2006/relationships/image" Target="../media/image31.png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36.png"/><Relationship Id="rId6" Type="http://schemas.openxmlformats.org/officeDocument/2006/relationships/tags" Target="../tags/tag156.xml"/><Relationship Id="rId5" Type="http://schemas.openxmlformats.org/officeDocument/2006/relationships/image" Target="../media/image35.png"/><Relationship Id="rId4" Type="http://schemas.openxmlformats.org/officeDocument/2006/relationships/tags" Target="../tags/tag155.xml"/><Relationship Id="rId3" Type="http://schemas.openxmlformats.org/officeDocument/2006/relationships/image" Target="../media/image34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94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tags" Target="../tags/tag160.xml"/><Relationship Id="rId4" Type="http://schemas.openxmlformats.org/officeDocument/2006/relationships/image" Target="../media/image37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9.png"/><Relationship Id="rId1" Type="http://schemas.openxmlformats.org/officeDocument/2006/relationships/tags" Target="../tags/tag16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tags" Target="../tags/tag16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7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tags" Target="../tags/tag170.xml"/><Relationship Id="rId3" Type="http://schemas.openxmlformats.org/officeDocument/2006/relationships/image" Target="../media/image42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1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tags" Target="../tags/tag114.xml"/><Relationship Id="rId3" Type="http://schemas.openxmlformats.org/officeDocument/2006/relationships/image" Target="../media/image10.png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14.png"/><Relationship Id="rId6" Type="http://schemas.openxmlformats.org/officeDocument/2006/relationships/tags" Target="../tags/tag118.xml"/><Relationship Id="rId5" Type="http://schemas.openxmlformats.org/officeDocument/2006/relationships/image" Target="../media/image13.png"/><Relationship Id="rId4" Type="http://schemas.openxmlformats.org/officeDocument/2006/relationships/tags" Target="../tags/tag117.xml"/><Relationship Id="rId3" Type="http://schemas.openxmlformats.org/officeDocument/2006/relationships/image" Target="../media/image12.pn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122.xml"/><Relationship Id="rId5" Type="http://schemas.openxmlformats.org/officeDocument/2006/relationships/image" Target="../media/image16.png"/><Relationship Id="rId4" Type="http://schemas.openxmlformats.org/officeDocument/2006/relationships/tags" Target="../tags/tag121.xml"/><Relationship Id="rId3" Type="http://schemas.openxmlformats.org/officeDocument/2006/relationships/image" Target="../media/image15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tags" Target="../tags/tag127.xml"/><Relationship Id="rId3" Type="http://schemas.openxmlformats.org/officeDocument/2006/relationships/image" Target="../media/image18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8231505" y="1165860"/>
            <a:ext cx="3288030" cy="61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sz="4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观影通</a:t>
            </a:r>
            <a:endParaRPr lang="zh-CN" sz="4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9770110" y="4343400"/>
            <a:ext cx="1961515" cy="3048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姓名：陈秋丽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9770745" y="3695065"/>
            <a:ext cx="1960880" cy="31115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指导教师：潘伯新</a:t>
            </a:r>
            <a:endParaRPr kumimoji="0" lang="zh-CN" altLang="en-US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9770745" y="5500370"/>
            <a:ext cx="1974850" cy="3048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日期：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2023.5.30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770110" y="4921885"/>
            <a:ext cx="1961515" cy="304800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学号：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2008011050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53125" y="1913890"/>
            <a:ext cx="5792470" cy="1648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该项目是一个浏览电影信息的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H5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应用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demo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，前端使用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React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库，后端使用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nodejs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，数据库使用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，实现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nodejs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连接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CRUD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操作。并在阿里云申请服务器，安装了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docker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容器并部署前端应用、后端服务和数据库脚本。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7" grpId="0" bldLvl="0" animBg="1"/>
      <p:bldP spid="2" grpId="0" bldLvl="0" animBg="1"/>
      <p:bldP spid="4" grpId="0" bldLvl="0" animBg="1"/>
      <p:bldP spid="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0250" y="1447165"/>
            <a:ext cx="2857500" cy="508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33190" y="153543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925" y="908685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925" y="1628775"/>
            <a:ext cx="5670550" cy="3762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59475" y="1333500"/>
            <a:ext cx="6324600" cy="4953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三、城市模块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7449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、导入城市表数据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12801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、导入城市表数据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804545"/>
            <a:ext cx="10926445" cy="626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2053590"/>
            <a:ext cx="10808335" cy="38284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9435" y="153543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925" y="908685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8925" y="1585595"/>
            <a:ext cx="5695950" cy="4448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08395" y="1628775"/>
            <a:ext cx="5419725" cy="42862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四、个人中心模块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2151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、导入个人中心表数据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67792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、导入个人中心表数据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3188" y="32004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975995"/>
            <a:ext cx="10944860" cy="6019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845310"/>
            <a:ext cx="5410200" cy="42957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5450" y="1267460"/>
            <a:ext cx="2857500" cy="508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423410" y="1365885"/>
            <a:ext cx="2857500" cy="508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21370" y="126746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86885" y="984250"/>
            <a:ext cx="2857500" cy="50863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9095" y="984250"/>
            <a:ext cx="2857500" cy="50863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94675" y="984250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06015" y="2195888"/>
            <a:ext cx="1707122" cy="1365192"/>
            <a:chOff x="7715" y="2833"/>
            <a:chExt cx="2688" cy="2150"/>
          </a:xfrm>
        </p:grpSpPr>
        <p:grpSp>
          <p:nvGrpSpPr>
            <p:cNvPr id="37" name="组合 36"/>
            <p:cNvGrpSpPr/>
            <p:nvPr/>
          </p:nvGrpSpPr>
          <p:grpSpPr>
            <a:xfrm>
              <a:off x="7715" y="2833"/>
              <a:ext cx="2688" cy="1917"/>
              <a:chOff x="5423052" y="683179"/>
              <a:chExt cx="1337588" cy="954090"/>
            </a:xfrm>
          </p:grpSpPr>
          <p:sp>
            <p:nvSpPr>
              <p:cNvPr id="39" name="文本框 7"/>
              <p:cNvSpPr txBox="1"/>
              <p:nvPr/>
            </p:nvSpPr>
            <p:spPr>
              <a:xfrm>
                <a:off x="5608415" y="683179"/>
                <a:ext cx="975171" cy="954090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Circle">
                  <a:avLst/>
                </a:prstTxWarp>
                <a:spAutoFit/>
              </a:bodyPr>
              <a:lstStyle/>
              <a:p>
                <a:endParaRPr lang="zh-CN" altLang="en-US" sz="2800" spc="3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文本框 8"/>
              <p:cNvSpPr txBox="1"/>
              <p:nvPr/>
            </p:nvSpPr>
            <p:spPr>
              <a:xfrm>
                <a:off x="5423052" y="739658"/>
                <a:ext cx="1337588" cy="795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6000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6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715" y="4355"/>
              <a:ext cx="265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en-US" altLang="zh-CN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20645" y="-7347"/>
            <a:ext cx="3989705" cy="981075"/>
            <a:chOff x="10546" y="2330"/>
            <a:chExt cx="6283" cy="1545"/>
          </a:xfrm>
        </p:grpSpPr>
        <p:sp>
          <p:nvSpPr>
            <p:cNvPr id="5239" name="文本框 23"/>
            <p:cNvSpPr txBox="1"/>
            <p:nvPr/>
          </p:nvSpPr>
          <p:spPr>
            <a:xfrm>
              <a:off x="12689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电影模块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菱形 7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4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0" name="直接连接符 9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24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242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01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520645" y="1071518"/>
            <a:ext cx="4018915" cy="981075"/>
            <a:chOff x="10546" y="2330"/>
            <a:chExt cx="6329" cy="1545"/>
          </a:xfrm>
        </p:grpSpPr>
        <p:sp>
          <p:nvSpPr>
            <p:cNvPr id="5" name="文本框 23"/>
            <p:cNvSpPr txBox="1"/>
            <p:nvPr/>
          </p:nvSpPr>
          <p:spPr>
            <a:xfrm>
              <a:off x="12735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影院模块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6" name="菱形 5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13" name="直接连接符 12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02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20645" y="2181498"/>
            <a:ext cx="4033520" cy="981075"/>
            <a:chOff x="10546" y="2330"/>
            <a:chExt cx="6352" cy="1545"/>
          </a:xfrm>
        </p:grpSpPr>
        <p:sp>
          <p:nvSpPr>
            <p:cNvPr id="20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城市模块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3" name="菱形 22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菱形 23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8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33" name="直接连接符 32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5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03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06040" y="3282588"/>
            <a:ext cx="4033520" cy="981075"/>
            <a:chOff x="10546" y="2330"/>
            <a:chExt cx="6352" cy="1545"/>
          </a:xfrm>
        </p:grpSpPr>
        <p:sp>
          <p:nvSpPr>
            <p:cNvPr id="29" name="文本框 23"/>
            <p:cNvSpPr txBox="1"/>
            <p:nvPr/>
          </p:nvSpPr>
          <p:spPr>
            <a:xfrm>
              <a:off x="12758" y="2631"/>
              <a:ext cx="4140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个人中心模块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30" name="菱形 29"/>
            <p:cNvSpPr/>
            <p:nvPr/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菱形 35"/>
            <p:cNvSpPr/>
            <p:nvPr/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38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44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45" name="直接连接符 44"/>
              <p:cNvCxnSpPr/>
              <p:nvPr/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文本框 25"/>
            <p:cNvSpPr txBox="1"/>
            <p:nvPr/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04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12390" y="4390663"/>
            <a:ext cx="4584065" cy="981075"/>
            <a:chOff x="10546" y="2330"/>
            <a:chExt cx="7219" cy="1545"/>
          </a:xfrm>
        </p:grpSpPr>
        <p:sp>
          <p:nvSpPr>
            <p:cNvPr id="70" name="文本框 23"/>
            <p:cNvSpPr txBox="1"/>
            <p:nvPr>
              <p:custDataLst>
                <p:tags r:id="rId2"/>
              </p:custDataLst>
            </p:nvPr>
          </p:nvSpPr>
          <p:spPr>
            <a:xfrm>
              <a:off x="12758" y="2631"/>
              <a:ext cx="5007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部署</a:t>
              </a:r>
              <a:r>
                <a:rPr lang="en-US" altLang="zh-CN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docker</a:t>
              </a:r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容器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71" name="菱形 70"/>
            <p:cNvSpPr/>
            <p:nvPr>
              <p:custDataLst>
                <p:tags r:id="rId3"/>
              </p:custDataLst>
            </p:nvPr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2" name="菱形 71"/>
            <p:cNvSpPr/>
            <p:nvPr>
              <p:custDataLst>
                <p:tags r:id="rId4"/>
              </p:custDataLst>
            </p:nvPr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73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74" name="直接连接符 73"/>
              <p:cNvCxnSpPr/>
              <p:nvPr>
                <p:custDataLst>
                  <p:tags r:id="rId5"/>
                </p:custDataLst>
              </p:nvPr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直接连接符 74"/>
              <p:cNvCxnSpPr/>
              <p:nvPr>
                <p:custDataLst>
                  <p:tags r:id="rId6"/>
                </p:custDataLst>
              </p:nvPr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6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77" name="直接连接符 76"/>
              <p:cNvCxnSpPr/>
              <p:nvPr>
                <p:custDataLst>
                  <p:tags r:id="rId7"/>
                </p:custDataLst>
              </p:nvPr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直接连接符 77"/>
              <p:cNvCxnSpPr/>
              <p:nvPr>
                <p:custDataLst>
                  <p:tags r:id="rId8"/>
                </p:custDataLst>
              </p:nvPr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05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506040" y="5517788"/>
            <a:ext cx="4584065" cy="981075"/>
            <a:chOff x="10546" y="2330"/>
            <a:chExt cx="7219" cy="1545"/>
          </a:xfrm>
        </p:grpSpPr>
        <p:sp>
          <p:nvSpPr>
            <p:cNvPr id="81" name="文本框 23"/>
            <p:cNvSpPr txBox="1"/>
            <p:nvPr>
              <p:custDataLst>
                <p:tags r:id="rId10"/>
              </p:custDataLst>
            </p:nvPr>
          </p:nvSpPr>
          <p:spPr>
            <a:xfrm>
              <a:off x="12758" y="2631"/>
              <a:ext cx="5007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3200" dirty="0">
                  <a:gradFill>
                    <a:gsLst>
                      <a:gs pos="0">
                        <a:srgbClr val="69B4B4"/>
                      </a:gs>
                      <a:gs pos="100000">
                        <a:srgbClr val="2A5294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优化方案设计</a:t>
              </a:r>
              <a:endParaRPr lang="zh-CN" altLang="en-US" sz="32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82" name="菱形 81"/>
            <p:cNvSpPr/>
            <p:nvPr>
              <p:custDataLst>
                <p:tags r:id="rId11"/>
              </p:custDataLst>
            </p:nvPr>
          </p:nvSpPr>
          <p:spPr>
            <a:xfrm>
              <a:off x="10771" y="2435"/>
              <a:ext cx="1332" cy="1335"/>
            </a:xfrm>
            <a:prstGeom prst="diamond">
              <a:avLst/>
            </a:prstGeom>
            <a:gradFill>
              <a:gsLst>
                <a:gs pos="0">
                  <a:srgbClr val="69B4B4"/>
                </a:gs>
                <a:gs pos="100000">
                  <a:srgbClr val="2A529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菱形 82"/>
            <p:cNvSpPr/>
            <p:nvPr>
              <p:custDataLst>
                <p:tags r:id="rId12"/>
              </p:custDataLst>
            </p:nvPr>
          </p:nvSpPr>
          <p:spPr>
            <a:xfrm>
              <a:off x="10666" y="2330"/>
              <a:ext cx="1542" cy="1545"/>
            </a:xfrm>
            <a:prstGeom prst="diamond">
              <a:avLst/>
            </a:prstGeom>
            <a:noFill/>
            <a:ln>
              <a:solidFill>
                <a:srgbClr val="69B4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84" name="组合 12"/>
            <p:cNvGrpSpPr/>
            <p:nvPr/>
          </p:nvGrpSpPr>
          <p:grpSpPr>
            <a:xfrm>
              <a:off x="11916" y="2682"/>
              <a:ext cx="420" cy="841"/>
              <a:chOff x="7043738" y="1709738"/>
              <a:chExt cx="766762" cy="1533524"/>
            </a:xfrm>
          </p:grpSpPr>
          <p:cxnSp>
            <p:nvCxnSpPr>
              <p:cNvPr id="85" name="直接连接符 84"/>
              <p:cNvCxnSpPr/>
              <p:nvPr>
                <p:custDataLst>
                  <p:tags r:id="rId13"/>
                </p:custDataLst>
              </p:nvPr>
            </p:nvCxnSpPr>
            <p:spPr>
              <a:xfrm flipH="1" flipV="1">
                <a:off x="7029994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6" name="直接连接符 85"/>
              <p:cNvCxnSpPr/>
              <p:nvPr>
                <p:custDataLst>
                  <p:tags r:id="rId14"/>
                </p:custDataLst>
              </p:nvPr>
            </p:nvCxnSpPr>
            <p:spPr>
              <a:xfrm flipV="1">
                <a:off x="7029994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87" name="组合 26"/>
            <p:cNvGrpSpPr/>
            <p:nvPr/>
          </p:nvGrpSpPr>
          <p:grpSpPr>
            <a:xfrm flipH="1">
              <a:off x="10546" y="2682"/>
              <a:ext cx="420" cy="841"/>
              <a:chOff x="7043738" y="1709738"/>
              <a:chExt cx="766762" cy="1533524"/>
            </a:xfrm>
          </p:grpSpPr>
          <p:cxnSp>
            <p:nvCxnSpPr>
              <p:cNvPr id="88" name="直接连接符 87"/>
              <p:cNvCxnSpPr/>
              <p:nvPr>
                <p:custDataLst>
                  <p:tags r:id="rId15"/>
                </p:custDataLst>
              </p:nvPr>
            </p:nvCxnSpPr>
            <p:spPr>
              <a:xfrm flipH="1" flipV="1">
                <a:off x="7044617" y="1709758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9" name="直接连接符 88"/>
              <p:cNvCxnSpPr/>
              <p:nvPr>
                <p:custDataLst>
                  <p:tags r:id="rId16"/>
                </p:custDataLst>
              </p:nvPr>
            </p:nvCxnSpPr>
            <p:spPr>
              <a:xfrm flipV="1">
                <a:off x="7044617" y="2475835"/>
                <a:ext cx="766032" cy="766077"/>
              </a:xfrm>
              <a:prstGeom prst="line">
                <a:avLst/>
              </a:prstGeom>
              <a:noFill/>
              <a:ln>
                <a:solidFill>
                  <a:srgbClr val="2A52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0" name="文本框 25"/>
            <p:cNvSpPr txBox="1"/>
            <p:nvPr>
              <p:custDataLst>
                <p:tags r:id="rId17"/>
              </p:custDataLst>
            </p:nvPr>
          </p:nvSpPr>
          <p:spPr>
            <a:xfrm>
              <a:off x="10800" y="2679"/>
              <a:ext cx="127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06</a:t>
              </a:r>
              <a:endPara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endParaRPr>
            </a:p>
          </p:txBody>
        </p:sp>
      </p:grpSp>
    </p:spTree>
    <p:custDataLst>
      <p:tags r:id="rId18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矩形 8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8925" y="908685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095" y="1529080"/>
            <a:ext cx="5895975" cy="448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817880"/>
            <a:ext cx="5734050" cy="53911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1129474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0235" y="1409700"/>
            <a:ext cx="7324725" cy="4038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1129474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685" y="1572260"/>
            <a:ext cx="7467600" cy="36957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86375" y="727075"/>
            <a:ext cx="6224270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五、部署</a:t>
            </a:r>
            <a:r>
              <a:rPr lang="en-US" altLang="zh-CN" dirty="0">
                <a:sym typeface="+mn-lt"/>
              </a:rPr>
              <a:t>docker</a:t>
            </a:r>
            <a:r>
              <a:rPr lang="zh-CN" altLang="en-US" dirty="0">
                <a:sym typeface="+mn-lt"/>
              </a:rPr>
              <a:t>容器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39319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、安装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444119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docker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部署前端应用、后端服务、数据库脚本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67792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、安装</a:t>
            </a: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docker</a:t>
            </a:r>
            <a:endParaRPr lang="en-US" altLang="zh-CN" sz="24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3188" y="32004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3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5290" y="1016635"/>
            <a:ext cx="11304905" cy="56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696595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</a:t>
            </a: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docker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部署前端应用、后端服务、数据库脚本</a:t>
            </a:r>
            <a:endParaRPr lang="en-US" altLang="zh-CN" sz="24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097583" y="32004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86375" y="727075"/>
            <a:ext cx="6224270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六、优化方案设计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615" y="2670810"/>
            <a:ext cx="2512695" cy="4146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、优化首屏加载速度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67792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优化首屏加载速度</a:t>
            </a:r>
            <a:endParaRPr lang="en-US" altLang="zh-CN" sz="24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3188" y="32004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451485" y="960120"/>
            <a:ext cx="11344275" cy="1637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16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在电影模块列表页面，电影信息数据库里面几十条，前端界面视图高度有限，如果把所有的数据一下子请求回来，会导致页面首屏加载过慢，用户体验不好。</a:t>
            </a:r>
            <a:endParaRPr lang="zh-CN" altLang="en-US" sz="16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indent="457200"/>
            <a:r>
              <a:rPr lang="zh-CN" altLang="en-US" sz="16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因此，我在后端接口对电影信息的列表数据做了分页请求，这样可以让前端按需请求。</a:t>
            </a:r>
            <a:endParaRPr lang="zh-CN" altLang="en-US" sz="16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  <a:p>
            <a:pPr indent="457200"/>
            <a:r>
              <a:rPr lang="zh-CN" altLang="en-US" sz="16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同时由于该app是个单页面应用程序，首次加载如果不做处理默认加载整个项目打包后的js文件，我在前端也对电影信息模块做了路由懒加载处理，拆分打包体积，提高首屏加载速度。</a:t>
            </a:r>
            <a:endParaRPr lang="zh-CN" altLang="en-US" sz="1600" kern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2596833"/>
            <a:ext cx="52578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图片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70575" y="2946718"/>
            <a:ext cx="5270500" cy="1306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870148" y="2493347"/>
            <a:ext cx="6238032" cy="92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zh-CN" altLang="en-US" sz="6000" dirty="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latin typeface="+mn-lt"/>
                <a:ea typeface="+mn-ea"/>
                <a:cs typeface="+mn-ea"/>
                <a:sym typeface="+mn-lt"/>
              </a:rPr>
              <a:t>谢谢观看！</a:t>
            </a:r>
            <a:endParaRPr lang="zh-CN" altLang="en-US" sz="6000" dirty="0">
              <a:gradFill>
                <a:gsLst>
                  <a:gs pos="0">
                    <a:srgbClr val="69B4B4"/>
                  </a:gs>
                  <a:gs pos="100000">
                    <a:srgbClr val="2A5294"/>
                  </a:gs>
                </a:gsLst>
                <a:lin ang="54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99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一、电影模块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7449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、导入电影表数据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12801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、导入电影表数据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1064895"/>
            <a:ext cx="11536680" cy="692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927225"/>
            <a:ext cx="11443970" cy="4705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2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、前端界面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3735" y="1447165"/>
            <a:ext cx="2857500" cy="5086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59250" y="1447165"/>
            <a:ext cx="2857500" cy="5086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43825" y="1447165"/>
            <a:ext cx="2857500" cy="50863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71"/>
            <a:ext cx="25654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3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、后端代码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564959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后端统一配置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数据库文件并连接上：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1769745"/>
            <a:ext cx="5534025" cy="38004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05830" y="1769745"/>
            <a:ext cx="5934075" cy="4210050"/>
          </a:xfrm>
          <a:prstGeom prst="rect">
            <a:avLst/>
          </a:prstGeom>
        </p:spPr>
      </p:pic>
      <p:sp>
        <p:nvSpPr>
          <p:cNvPr id="10" name="矩形 8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344920" y="810260"/>
            <a:ext cx="5452745" cy="720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创建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MongoDB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  <a:sym typeface="+mn-ea"/>
              </a:rPr>
              <a:t>的模型：</a:t>
            </a: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矩形 87"/>
          <p:cNvSpPr>
            <a:spLocks noChangeArrowheads="1"/>
          </p:cNvSpPr>
          <p:nvPr/>
        </p:nvSpPr>
        <p:spPr bwMode="auto">
          <a:xfrm>
            <a:off x="271145" y="810260"/>
            <a:ext cx="1129474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0" tIns="45716" rIns="91430" bIns="45716">
            <a:noAutofit/>
          </a:bodyPr>
          <a:p>
            <a:pPr marR="0" lvl="0" indent="0" algn="l" defTabSz="91440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Wingdings" panose="05000000000000000000" charset="0"/>
              <a:buNone/>
              <a:defRPr/>
            </a:pPr>
            <a:endParaRPr lang="zh-CN" altLang="en-US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0090" y="187325"/>
            <a:ext cx="6362700" cy="65043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18"/>
          <p:cNvSpPr txBox="1"/>
          <p:nvPr/>
        </p:nvSpPr>
        <p:spPr>
          <a:xfrm>
            <a:off x="2267803" y="2249999"/>
            <a:ext cx="19685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8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1"/>
          <p:cNvSpPr txBox="1"/>
          <p:nvPr/>
        </p:nvSpPr>
        <p:spPr>
          <a:xfrm>
            <a:off x="5272405" y="727075"/>
            <a:ext cx="5701665" cy="1150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spcBef>
                <a:spcPct val="0"/>
              </a:spcBef>
              <a:buNone/>
              <a:defRPr sz="4800" b="1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ym typeface="+mn-lt"/>
              </a:rPr>
              <a:t>二、影院模块</a:t>
            </a:r>
            <a:endParaRPr lang="zh-CN" altLang="en-US" dirty="0">
              <a:sym typeface="+mn-lt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5555399" y="2670854"/>
            <a:ext cx="17449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、导入影院表数据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555669" y="3320345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、前端界面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555319" y="3970070"/>
            <a:ext cx="1135380" cy="2457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、后端代码</a:t>
            </a: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 txBox="1"/>
          <p:nvPr>
            <p:custDataLst>
              <p:tags r:id="rId1"/>
            </p:custDataLst>
          </p:nvPr>
        </p:nvSpPr>
        <p:spPr>
          <a:xfrm>
            <a:off x="288925" y="241300"/>
            <a:ext cx="3128010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r">
              <a:spcBef>
                <a:spcPct val="20000"/>
              </a:spcBef>
              <a:buFont typeface="Arial" panose="020B0604020202020204" pitchFamily="34" charset="0"/>
              <a:buNone/>
              <a:defRPr sz="6000">
                <a:gradFill>
                  <a:gsLst>
                    <a:gs pos="0">
                      <a:srgbClr val="69B4B4"/>
                    </a:gs>
                    <a:gs pos="100000">
                      <a:srgbClr val="2A5294"/>
                    </a:gs>
                  </a:gsLst>
                  <a:lin ang="5400000" scaled="0"/>
                </a:gradFill>
                <a:cs typeface="+mn-ea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/>
            <a:r>
              <a:rPr lang="en-US" altLang="zh-CN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1</a:t>
            </a:r>
            <a:r>
              <a:rPr lang="zh-CN" altLang="en-US" sz="2400" kern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sym typeface="+mn-lt"/>
              </a:rPr>
              <a:t>、导入影院表数据</a:t>
            </a:r>
            <a:endParaRPr lang="zh-CN" altLang="en-US" sz="2400" dirty="0"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70718" y="280670"/>
            <a:ext cx="445770" cy="289560"/>
            <a:chOff x="2921" y="476"/>
            <a:chExt cx="774" cy="502"/>
          </a:xfrm>
        </p:grpSpPr>
        <p:sp>
          <p:nvSpPr>
            <p:cNvPr id="4" name="燕尾形 3"/>
            <p:cNvSpPr/>
            <p:nvPr/>
          </p:nvSpPr>
          <p:spPr>
            <a:xfrm>
              <a:off x="2921" y="476"/>
              <a:ext cx="312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3" y="476"/>
              <a:ext cx="310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383" y="476"/>
              <a:ext cx="313" cy="503"/>
            </a:xfrm>
            <a:prstGeom prst="chevron">
              <a:avLst/>
            </a:prstGeom>
            <a:solidFill>
              <a:srgbClr val="69B4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dirty="0">
                <a:solidFill>
                  <a:srgbClr val="69B4B4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8925" y="862965"/>
            <a:ext cx="11570970" cy="6026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8925" y="1465580"/>
            <a:ext cx="10450830" cy="5314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12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4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  <p:tag name="KSO_WM_UNIT_PLACING_PICTURE_USER_VIEWPORT" val="{&quot;height&quot;:8010,&quot;width&quot;:4500}"/>
</p:tagLst>
</file>

<file path=ppt/tags/tag153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4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68.xml><?xml version="1.0" encoding="utf-8"?>
<p:tagLst xmlns:p="http://schemas.openxmlformats.org/presentationml/2006/main">
  <p:tag name="KSO_WM_UNIT_TEXTBOXSTYLE_SHAPETYPE" val="0"/>
  <p:tag name="KSO_WM_UNIT_TEXTBOXSTYLE_TEMPLATETYPE" val="1"/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mixed20201883_98*a*1"/>
  <p:tag name="KSO_WM_TEMPLATE_CATEGORY" val="mixed"/>
  <p:tag name="KSO_WM_TEMPLATE_INDEX" val="20201883"/>
  <p:tag name="KSO_WM_UNIT_LAYERLEVEL" val="1"/>
  <p:tag name="KSO_WM_TAG_VERSION" val="1.0"/>
  <p:tag name="KSO_WM_BEAUTIFY_FLAG" val="#wm#"/>
  <p:tag name="KSO_WM_UNIT_PRESET_TEXT" val="单击此处输入正文标题内容"/>
  <p:tag name="KSO_WM_UNIT_TEXTBOXSTYLE_GUID" val="{b7ac5097-dede-4cbb-aabe-df0a49354ae8}"/>
  <p:tag name="KSO_WM_UNIT_TEXTBOXSTYLE_TEMPLATEID" val="3131121"/>
  <p:tag name="KSO_WM_UNIT_TEXTBOXSTYLE_TYPE" val="3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72.xml><?xml version="1.0" encoding="utf-8"?>
<p:tagLst xmlns:p="http://schemas.openxmlformats.org/presentationml/2006/main">
  <p:tag name="KSO_WPP_MARK_KEY" val="168f3b08-2e06-4f2e-964e-ae4c3012d4cb"/>
  <p:tag name="COMMONDATA" val="eyJoZGlkIjoiNWZkNTM0ZWU5ODA2ZTBhZTMzYzFlZDQzNjFiNjkwNGU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k4eyzz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自定义</PresentationFormat>
  <Paragraphs>142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Calibri</vt:lpstr>
      <vt:lpstr>方正正黑简体</vt:lpstr>
      <vt:lpstr>黑体</vt:lpstr>
      <vt:lpstr>Wingdings</vt:lpstr>
      <vt:lpstr>Arial Unicode MS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C. qiu_</cp:lastModifiedBy>
  <cp:revision>476</cp:revision>
  <dcterms:created xsi:type="dcterms:W3CDTF">2019-06-19T02:08:00Z</dcterms:created>
  <dcterms:modified xsi:type="dcterms:W3CDTF">2023-05-31T05:58:00Z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6180E75AC8A44C6F9E7989019888724E</vt:lpwstr>
  </property>
</Properties>
</file>