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8" r:id="rId3"/>
  </p:sldMasterIdLst>
  <p:notesMasterIdLst>
    <p:notesMasterId r:id="rId5"/>
  </p:notesMasterIdLst>
  <p:handoutMasterIdLst>
    <p:handoutMasterId r:id="rId33"/>
  </p:handoutMasterIdLst>
  <p:sldIdLst>
    <p:sldId id="256" r:id="rId4"/>
    <p:sldId id="257" r:id="rId6"/>
    <p:sldId id="258" r:id="rId7"/>
    <p:sldId id="306" r:id="rId8"/>
    <p:sldId id="392" r:id="rId9"/>
    <p:sldId id="394" r:id="rId10"/>
    <p:sldId id="395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6" r:id="rId23"/>
    <p:sldId id="455" r:id="rId24"/>
    <p:sldId id="457" r:id="rId25"/>
    <p:sldId id="458" r:id="rId26"/>
    <p:sldId id="459" r:id="rId27"/>
    <p:sldId id="468" r:id="rId28"/>
    <p:sldId id="460" r:id="rId29"/>
    <p:sldId id="463" r:id="rId30"/>
    <p:sldId id="466" r:id="rId31"/>
    <p:sldId id="275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4B4"/>
    <a:srgbClr val="FFFFFF"/>
    <a:srgbClr val="2A5294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-96" y="-1194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gs" Target="tags/tag170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4" Type="http://schemas.openxmlformats.org/officeDocument/2006/relationships/theme" Target="../theme/theme1.xml"/><Relationship Id="rId43" Type="http://schemas.microsoft.com/office/2007/relationships/hdphoto" Target="../media/image7.wdp"/><Relationship Id="rId42" Type="http://schemas.openxmlformats.org/officeDocument/2006/relationships/image" Target="../media/image6.png"/><Relationship Id="rId41" Type="http://schemas.openxmlformats.org/officeDocument/2006/relationships/tags" Target="../tags/tag91.xml"/><Relationship Id="rId4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tags" Target="../tags/tag130.xml"/><Relationship Id="rId3" Type="http://schemas.openxmlformats.org/officeDocument/2006/relationships/image" Target="../media/image20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tags" Target="../tags/tag134.xml"/><Relationship Id="rId4" Type="http://schemas.openxmlformats.org/officeDocument/2006/relationships/image" Target="../media/image22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tags" Target="../tags/tag138.xml"/><Relationship Id="rId3" Type="http://schemas.openxmlformats.org/officeDocument/2006/relationships/image" Target="../media/image24.pn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tags" Target="../tags/tag144.xml"/><Relationship Id="rId4" Type="http://schemas.openxmlformats.org/officeDocument/2006/relationships/image" Target="../media/image2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5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tags" Target="../tags/tag148.xml"/><Relationship Id="rId3" Type="http://schemas.openxmlformats.org/officeDocument/2006/relationships/image" Target="../media/image29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3.png"/><Relationship Id="rId6" Type="http://schemas.openxmlformats.org/officeDocument/2006/relationships/tags" Target="../tags/tag152.xml"/><Relationship Id="rId5" Type="http://schemas.openxmlformats.org/officeDocument/2006/relationships/image" Target="../media/image32.png"/><Relationship Id="rId4" Type="http://schemas.openxmlformats.org/officeDocument/2006/relationships/tags" Target="../tags/tag151.xml"/><Relationship Id="rId3" Type="http://schemas.openxmlformats.org/officeDocument/2006/relationships/image" Target="../media/image31.png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6.png"/><Relationship Id="rId6" Type="http://schemas.openxmlformats.org/officeDocument/2006/relationships/tags" Target="../tags/tag156.xml"/><Relationship Id="rId5" Type="http://schemas.openxmlformats.org/officeDocument/2006/relationships/image" Target="../media/image35.png"/><Relationship Id="rId4" Type="http://schemas.openxmlformats.org/officeDocument/2006/relationships/tags" Target="../tags/tag155.xml"/><Relationship Id="rId3" Type="http://schemas.openxmlformats.org/officeDocument/2006/relationships/image" Target="../media/image34.png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94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tags" Target="../tags/tag160.xml"/><Relationship Id="rId4" Type="http://schemas.openxmlformats.org/officeDocument/2006/relationships/image" Target="../media/image37.pn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tags" Target="../tags/tag16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tags" Target="../tags/tag16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3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tags" Target="../tags/tag16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5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tags" Target="../tags/tag168.xml"/><Relationship Id="rId3" Type="http://schemas.openxmlformats.org/officeDocument/2006/relationships/image" Target="../media/image43.png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1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tags" Target="../tags/tag114.xml"/><Relationship Id="rId3" Type="http://schemas.openxmlformats.org/officeDocument/2006/relationships/image" Target="../media/image10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6" Type="http://schemas.openxmlformats.org/officeDocument/2006/relationships/tags" Target="../tags/tag118.xml"/><Relationship Id="rId5" Type="http://schemas.openxmlformats.org/officeDocument/2006/relationships/image" Target="../media/image13.png"/><Relationship Id="rId4" Type="http://schemas.openxmlformats.org/officeDocument/2006/relationships/tags" Target="../tags/tag117.xml"/><Relationship Id="rId3" Type="http://schemas.openxmlformats.org/officeDocument/2006/relationships/image" Target="../media/image12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122.xml"/><Relationship Id="rId5" Type="http://schemas.openxmlformats.org/officeDocument/2006/relationships/image" Target="../media/image16.png"/><Relationship Id="rId4" Type="http://schemas.openxmlformats.org/officeDocument/2006/relationships/tags" Target="../tags/tag121.xml"/><Relationship Id="rId3" Type="http://schemas.openxmlformats.org/officeDocument/2006/relationships/image" Target="../media/image15.png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12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tags" Target="../tags/tag127.xml"/><Relationship Id="rId3" Type="http://schemas.openxmlformats.org/officeDocument/2006/relationships/image" Target="../media/image18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231505" y="1165860"/>
            <a:ext cx="3288030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sz="4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观影通</a:t>
            </a:r>
            <a:endParaRPr lang="zh-CN" sz="4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770110" y="4343400"/>
            <a:ext cx="1961515" cy="30480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姓名：陈秋丽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770745" y="3695065"/>
            <a:ext cx="1960880" cy="31115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指导教师：潘伯新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70745" y="5500370"/>
            <a:ext cx="1974850" cy="30480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日期：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2023.5.30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770110" y="4921885"/>
            <a:ext cx="1961515" cy="30480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学号：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2008011050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矩形 8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53125" y="1913890"/>
            <a:ext cx="5792470" cy="1648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该项目是一个浏览电影信息的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H5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应用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demo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，前端使用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React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库，后端使用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nodejs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，数据库使用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，实现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nodejs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连接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CRUD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操作。并在阿里云申请服务器，安装了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docker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容器并部署前端应用、后端服务和数据库脚本。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7" grpId="0" bldLvl="0" animBg="1"/>
      <p:bldP spid="2" grpId="0" bldLvl="0" animBg="1"/>
      <p:bldP spid="4" grpId="0" bldLvl="0" animBg="1"/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0250" y="1447165"/>
            <a:ext cx="2857500" cy="508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33190" y="1535430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3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、后端代码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矩形 8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8925" y="908685"/>
            <a:ext cx="545274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创建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的模型：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8925" y="1628775"/>
            <a:ext cx="5670550" cy="3762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59475" y="1333500"/>
            <a:ext cx="6324600" cy="4953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72405" y="727075"/>
            <a:ext cx="5701665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三、城市模块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399" y="2670854"/>
            <a:ext cx="17449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、导入城市表数据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555669" y="3320345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、前端界面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55319" y="3970070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、后端代码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12801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、导入城市表数据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804545"/>
            <a:ext cx="10926445" cy="626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925" y="2053590"/>
            <a:ext cx="10808335" cy="3828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9435" y="1535430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3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、后端代码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矩形 8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8925" y="908685"/>
            <a:ext cx="545274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创建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的模型：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8925" y="1585595"/>
            <a:ext cx="5695950" cy="4448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08395" y="1628775"/>
            <a:ext cx="5419725" cy="4286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72405" y="727075"/>
            <a:ext cx="5701665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四、个人中心模块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399" y="2670854"/>
            <a:ext cx="2151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、导入个人中心表数据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555669" y="3320345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、前端界面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55319" y="3970070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、后端代码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67792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、导入个人中心表数据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83188" y="32004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975995"/>
            <a:ext cx="10944860" cy="601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925" y="1845310"/>
            <a:ext cx="5410200" cy="4295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5450" y="1267460"/>
            <a:ext cx="2857500" cy="508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23410" y="1365885"/>
            <a:ext cx="2857500" cy="5086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421370" y="1267460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86885" y="984250"/>
            <a:ext cx="2857500" cy="5086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9095" y="984250"/>
            <a:ext cx="2857500" cy="5086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94675" y="984250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06015" y="2195888"/>
            <a:ext cx="1707122" cy="1365192"/>
            <a:chOff x="7715" y="2833"/>
            <a:chExt cx="2688" cy="2150"/>
          </a:xfrm>
        </p:grpSpPr>
        <p:grpSp>
          <p:nvGrpSpPr>
            <p:cNvPr id="37" name="组合 36"/>
            <p:cNvGrpSpPr/>
            <p:nvPr/>
          </p:nvGrpSpPr>
          <p:grpSpPr>
            <a:xfrm>
              <a:off x="7715" y="2833"/>
              <a:ext cx="2688" cy="1917"/>
              <a:chOff x="5423052" y="683179"/>
              <a:chExt cx="1337588" cy="954090"/>
            </a:xfrm>
          </p:grpSpPr>
          <p:sp>
            <p:nvSpPr>
              <p:cNvPr id="39" name="文本框 7"/>
              <p:cNvSpPr txBox="1"/>
              <p:nvPr/>
            </p:nvSpPr>
            <p:spPr>
              <a:xfrm>
                <a:off x="5608415" y="683179"/>
                <a:ext cx="975171" cy="95409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ircle">
                  <a:avLst/>
                </a:prstTxWarp>
                <a:spAutoFit/>
              </a:bodyPr>
              <a:lstStyle/>
              <a:p>
                <a:endParaRPr lang="zh-CN" altLang="en-US" sz="28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8"/>
              <p:cNvSpPr txBox="1"/>
              <p:nvPr/>
            </p:nvSpPr>
            <p:spPr>
              <a:xfrm>
                <a:off x="5423052" y="739658"/>
                <a:ext cx="1337588" cy="795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  <a:endParaRPr lang="zh-CN" altLang="en-US" sz="6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715" y="4355"/>
              <a:ext cx="2651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20645" y="-7347"/>
            <a:ext cx="3989705" cy="981075"/>
            <a:chOff x="10546" y="2330"/>
            <a:chExt cx="6283" cy="1545"/>
          </a:xfrm>
        </p:grpSpPr>
        <p:sp>
          <p:nvSpPr>
            <p:cNvPr id="5239" name="文本框 23"/>
            <p:cNvSpPr txBox="1"/>
            <p:nvPr/>
          </p:nvSpPr>
          <p:spPr>
            <a:xfrm>
              <a:off x="12689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电影模块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247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42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01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20645" y="1071518"/>
            <a:ext cx="4018915" cy="981075"/>
            <a:chOff x="10546" y="2330"/>
            <a:chExt cx="6329" cy="1545"/>
          </a:xfrm>
        </p:grpSpPr>
        <p:sp>
          <p:nvSpPr>
            <p:cNvPr id="5" name="文本框 23"/>
            <p:cNvSpPr txBox="1"/>
            <p:nvPr/>
          </p:nvSpPr>
          <p:spPr>
            <a:xfrm>
              <a:off x="12735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影院模块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02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20645" y="2181498"/>
            <a:ext cx="4033520" cy="981075"/>
            <a:chOff x="10546" y="2330"/>
            <a:chExt cx="6352" cy="1545"/>
          </a:xfrm>
        </p:grpSpPr>
        <p:sp>
          <p:nvSpPr>
            <p:cNvPr id="20" name="文本框 23"/>
            <p:cNvSpPr txBox="1"/>
            <p:nvPr/>
          </p:nvSpPr>
          <p:spPr>
            <a:xfrm>
              <a:off x="12758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城市模块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03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06040" y="3282588"/>
            <a:ext cx="4033520" cy="981075"/>
            <a:chOff x="10546" y="2330"/>
            <a:chExt cx="6352" cy="1545"/>
          </a:xfrm>
        </p:grpSpPr>
        <p:sp>
          <p:nvSpPr>
            <p:cNvPr id="29" name="文本框 23"/>
            <p:cNvSpPr txBox="1"/>
            <p:nvPr/>
          </p:nvSpPr>
          <p:spPr>
            <a:xfrm>
              <a:off x="12758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个人中心模块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30" name="菱形 29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8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4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45" name="直接连接符 44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04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12390" y="4390663"/>
            <a:ext cx="4584065" cy="981075"/>
            <a:chOff x="10546" y="2330"/>
            <a:chExt cx="7219" cy="1545"/>
          </a:xfrm>
        </p:grpSpPr>
        <p:sp>
          <p:nvSpPr>
            <p:cNvPr id="70" name="文本框 23"/>
            <p:cNvSpPr txBox="1"/>
            <p:nvPr>
              <p:custDataLst>
                <p:tags r:id="rId2"/>
              </p:custDataLst>
            </p:nvPr>
          </p:nvSpPr>
          <p:spPr>
            <a:xfrm>
              <a:off x="12758" y="2631"/>
              <a:ext cx="5007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部署</a:t>
              </a:r>
              <a:r>
                <a:rPr lang="en-US" altLang="zh-CN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docker</a:t>
              </a:r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容器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71" name="菱形 70"/>
            <p:cNvSpPr/>
            <p:nvPr>
              <p:custDataLst>
                <p:tags r:id="rId3"/>
              </p:custDataLst>
            </p:nvPr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菱形 71"/>
            <p:cNvSpPr/>
            <p:nvPr>
              <p:custDataLst>
                <p:tags r:id="rId4"/>
              </p:custDataLst>
            </p:nvPr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3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74" name="直接连接符 73"/>
              <p:cNvCxnSpPr/>
              <p:nvPr>
                <p:custDataLst>
                  <p:tags r:id="rId5"/>
                </p:custDataLst>
              </p:nvPr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直接连接符 74"/>
              <p:cNvCxnSpPr/>
              <p:nvPr>
                <p:custDataLst>
                  <p:tags r:id="rId6"/>
                </p:custDataLst>
              </p:nvPr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6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77" name="直接连接符 76"/>
              <p:cNvCxnSpPr/>
              <p:nvPr>
                <p:custDataLst>
                  <p:tags r:id="rId7"/>
                </p:custDataLst>
              </p:nvPr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直接连接符 77"/>
              <p:cNvCxnSpPr/>
              <p:nvPr>
                <p:custDataLst>
                  <p:tags r:id="rId8"/>
                </p:custDataLst>
              </p:nvPr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文本框 25"/>
            <p:cNvSpPr txBox="1"/>
            <p:nvPr>
              <p:custDataLst>
                <p:tags r:id="rId9"/>
              </p:custDataLst>
            </p:nvPr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05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506040" y="5517788"/>
            <a:ext cx="4584065" cy="981075"/>
            <a:chOff x="10546" y="2330"/>
            <a:chExt cx="7219" cy="1545"/>
          </a:xfrm>
        </p:grpSpPr>
        <p:sp>
          <p:nvSpPr>
            <p:cNvPr id="81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12758" y="2631"/>
              <a:ext cx="5007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优化方案设计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2" name="菱形 81"/>
            <p:cNvSpPr/>
            <p:nvPr>
              <p:custDataLst>
                <p:tags r:id="rId11"/>
              </p:custDataLst>
            </p:nvPr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菱形 82"/>
            <p:cNvSpPr/>
            <p:nvPr>
              <p:custDataLst>
                <p:tags r:id="rId12"/>
              </p:custDataLst>
            </p:nvPr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4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85" name="直接连接符 84"/>
              <p:cNvCxnSpPr/>
              <p:nvPr>
                <p:custDataLst>
                  <p:tags r:id="rId13"/>
                </p:custDataLst>
              </p:nvPr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直接连接符 85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7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88" name="直接连接符 87"/>
              <p:cNvCxnSpPr/>
              <p:nvPr>
                <p:custDataLst>
                  <p:tags r:id="rId15"/>
                </p:custDataLst>
              </p:nvPr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直接连接符 88"/>
              <p:cNvCxnSpPr/>
              <p:nvPr>
                <p:custDataLst>
                  <p:tags r:id="rId16"/>
                </p:custDataLst>
              </p:nvPr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0" name="文本框 25"/>
            <p:cNvSpPr txBox="1"/>
            <p:nvPr>
              <p:custDataLst>
                <p:tags r:id="rId17"/>
              </p:custDataLst>
            </p:nvPr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</p:spTree>
    <p:custDataLst>
      <p:tags r:id="rId18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3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、后端代码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矩形 8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8925" y="908685"/>
            <a:ext cx="545274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创建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的模型：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9095" y="1529080"/>
            <a:ext cx="5895975" cy="4486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0" y="817880"/>
            <a:ext cx="5734050" cy="53911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矩形 87"/>
          <p:cNvSpPr>
            <a:spLocks noChangeArrowheads="1"/>
          </p:cNvSpPr>
          <p:nvPr/>
        </p:nvSpPr>
        <p:spPr bwMode="auto">
          <a:xfrm>
            <a:off x="271145" y="810260"/>
            <a:ext cx="1129474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0235" y="1409700"/>
            <a:ext cx="7324725" cy="403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矩形 87"/>
          <p:cNvSpPr>
            <a:spLocks noChangeArrowheads="1"/>
          </p:cNvSpPr>
          <p:nvPr/>
        </p:nvSpPr>
        <p:spPr bwMode="auto">
          <a:xfrm>
            <a:off x="271145" y="810260"/>
            <a:ext cx="1129474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685" y="1572260"/>
            <a:ext cx="7467600" cy="3695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86375" y="727075"/>
            <a:ext cx="6224270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五、部署</a:t>
            </a:r>
            <a:r>
              <a:rPr lang="en-US" altLang="zh-CN" dirty="0">
                <a:sym typeface="+mn-lt"/>
              </a:rPr>
              <a:t>docker</a:t>
            </a:r>
            <a:r>
              <a:rPr lang="zh-CN" altLang="en-US" dirty="0">
                <a:sym typeface="+mn-lt"/>
              </a:rPr>
              <a:t>容器</a:t>
            </a:r>
            <a:endParaRPr lang="zh-CN" altLang="en-US" dirty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76860"/>
            <a:ext cx="11737340" cy="6062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805" y="254635"/>
            <a:ext cx="11835765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86375" y="727075"/>
            <a:ext cx="6224270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六、优化方案设计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615" y="2670810"/>
            <a:ext cx="2512695" cy="4146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、优化首屏加载速度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67792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优化首屏加载速度</a:t>
            </a:r>
            <a:endParaRPr lang="en-US" altLang="zh-CN" sz="24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83188" y="32004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51485" y="960120"/>
            <a:ext cx="11344275" cy="1637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16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在电影模块列表页面，电影信息数据库里面几十条，前端界面视图高度有限，如果把所有的数据一下子请求回来，会导致页面首屏加载过慢，用户体验不好。</a:t>
            </a:r>
            <a:endParaRPr lang="zh-CN" altLang="en-US" sz="16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indent="457200"/>
            <a:r>
              <a:rPr lang="zh-CN" altLang="en-US" sz="16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因此，我在后端接口对电影信息的列表数据做了分页请求，这样可以让前端按需请求。</a:t>
            </a:r>
            <a:endParaRPr lang="zh-CN" altLang="en-US" sz="16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indent="457200"/>
            <a:r>
              <a:rPr lang="zh-CN" altLang="en-US" sz="16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同时由于该app是个单页面应用程序，首次加载如果不做处理默认加载整个项目打包后的js文件，我在前端也对电影信息模块做了路由懒加载处理，拆分打包体积，提高首屏加载速度。</a:t>
            </a:r>
            <a:endParaRPr lang="zh-CN" altLang="en-US" sz="16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2596833"/>
            <a:ext cx="52578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图片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70575" y="2946718"/>
            <a:ext cx="5270500" cy="1306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870148" y="2493347"/>
            <a:ext cx="6238032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谢谢观看！</a:t>
            </a:r>
            <a:endParaRPr lang="zh-CN" altLang="en-US" sz="6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72405" y="727075"/>
            <a:ext cx="5701665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一、电影模块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399" y="2670854"/>
            <a:ext cx="17449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、导入电影表数据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555669" y="3320345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、前端界面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55319" y="3970070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、后端代码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12801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、导入电影表数据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1064895"/>
            <a:ext cx="11536680" cy="692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925" y="1927225"/>
            <a:ext cx="11443970" cy="4705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3735" y="1447165"/>
            <a:ext cx="2857500" cy="508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59250" y="1447165"/>
            <a:ext cx="2857500" cy="5086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43825" y="1447165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3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、后端代码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矩形 87"/>
          <p:cNvSpPr>
            <a:spLocks noChangeArrowheads="1"/>
          </p:cNvSpPr>
          <p:nvPr/>
        </p:nvSpPr>
        <p:spPr bwMode="auto">
          <a:xfrm>
            <a:off x="271145" y="810260"/>
            <a:ext cx="564959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后端统一配置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数据库文件并连接上：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1769745"/>
            <a:ext cx="5534025" cy="3800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05830" y="1769745"/>
            <a:ext cx="5934075" cy="4210050"/>
          </a:xfrm>
          <a:prstGeom prst="rect">
            <a:avLst/>
          </a:prstGeom>
        </p:spPr>
      </p:pic>
      <p:sp>
        <p:nvSpPr>
          <p:cNvPr id="10" name="矩形 8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44920" y="810260"/>
            <a:ext cx="545274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创建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的模型：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矩形 87"/>
          <p:cNvSpPr>
            <a:spLocks noChangeArrowheads="1"/>
          </p:cNvSpPr>
          <p:nvPr/>
        </p:nvSpPr>
        <p:spPr bwMode="auto">
          <a:xfrm>
            <a:off x="271145" y="810260"/>
            <a:ext cx="1129474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0090" y="187325"/>
            <a:ext cx="6362700" cy="65043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72405" y="727075"/>
            <a:ext cx="5701665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二、影院模块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399" y="2670854"/>
            <a:ext cx="17449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、导入影院表数据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555669" y="3320345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、前端界面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55319" y="3970070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、后端代码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12801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、导入影院表数据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862965"/>
            <a:ext cx="11570970" cy="6026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925" y="1465580"/>
            <a:ext cx="10450830" cy="5314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  <p:tag name="KSO_WM_UNIT_PLACING_PICTURE_USER_VIEWPORT" val="{&quot;height&quot;:8010,&quot;width&quot;:4500}"/>
</p:tagLst>
</file>

<file path=ppt/tags/tag15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PP_MARK_KEY" val="168f3b08-2e06-4f2e-964e-ae4c3012d4cb"/>
  <p:tag name="COMMONDATA" val="eyJoZGlkIjoiNWZkNTM0ZWU5ODA2ZTBhZTMzYzFlZDQzNjFiNjkwNGU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k4eyzz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演示</Application>
  <PresentationFormat>自定义</PresentationFormat>
  <Paragraphs>134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方正正黑简体</vt:lpstr>
      <vt:lpstr>黑体</vt:lpstr>
      <vt:lpstr>Wingdings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C. qiu_</cp:lastModifiedBy>
  <cp:revision>482</cp:revision>
  <dcterms:created xsi:type="dcterms:W3CDTF">2019-06-19T02:08:00Z</dcterms:created>
  <dcterms:modified xsi:type="dcterms:W3CDTF">2023-06-03T13:33:53Z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6180E75AC8A44C6F9E7989019888724E</vt:lpwstr>
  </property>
</Properties>
</file>