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6" r:id="rId4"/>
    <p:sldId id="310" r:id="rId5"/>
    <p:sldId id="257" r:id="rId6"/>
    <p:sldId id="306" r:id="rId7"/>
    <p:sldId id="258" r:id="rId8"/>
    <p:sldId id="270" r:id="rId9"/>
    <p:sldId id="303" r:id="rId10"/>
    <p:sldId id="261" r:id="rId11"/>
    <p:sldId id="305" r:id="rId12"/>
    <p:sldId id="309" r:id="rId13"/>
    <p:sldId id="308" r:id="rId14"/>
    <p:sldId id="269" r:id="rId15"/>
    <p:sldId id="268" r:id="rId16"/>
    <p:sldId id="302" r:id="rId17"/>
    <p:sldId id="304" r:id="rId18"/>
    <p:sldId id="262" r:id="rId19"/>
    <p:sldId id="263" r:id="rId20"/>
    <p:sldId id="264" r:id="rId21"/>
    <p:sldId id="271" r:id="rId22"/>
    <p:sldId id="267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29362-666E-411C-9EBB-FC2B4360F29F}" v="10" dt="2022-05-10T12:17:5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5460" autoAdjust="0"/>
  </p:normalViewPr>
  <p:slideViewPr>
    <p:cSldViewPr snapToGrid="0" snapToObjects="1">
      <p:cViewPr varScale="1">
        <p:scale>
          <a:sx n="91" d="100"/>
          <a:sy n="91" d="100"/>
        </p:scale>
        <p:origin x="63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Qiuyuan" userId="fb401a1f5f3f79cb" providerId="LiveId" clId="{94929362-666E-411C-9EBB-FC2B4360F29F}"/>
    <pc:docChg chg="undo custSel modSld">
      <pc:chgData name="Chen Qiuyuan" userId="fb401a1f5f3f79cb" providerId="LiveId" clId="{94929362-666E-411C-9EBB-FC2B4360F29F}" dt="2022-05-10T12:18:41.079" v="81" actId="1076"/>
      <pc:docMkLst>
        <pc:docMk/>
      </pc:docMkLst>
      <pc:sldChg chg="modSp mod">
        <pc:chgData name="Chen Qiuyuan" userId="fb401a1f5f3f79cb" providerId="LiveId" clId="{94929362-666E-411C-9EBB-FC2B4360F29F}" dt="2022-05-10T12:18:41.079" v="81" actId="1076"/>
        <pc:sldMkLst>
          <pc:docMk/>
          <pc:sldMk cId="2983454513" sldId="265"/>
        </pc:sldMkLst>
        <pc:spChg chg="mod">
          <ac:chgData name="Chen Qiuyuan" userId="fb401a1f5f3f79cb" providerId="LiveId" clId="{94929362-666E-411C-9EBB-FC2B4360F29F}" dt="2022-05-10T12:18:41.079" v="81" actId="1076"/>
          <ac:spMkLst>
            <pc:docMk/>
            <pc:sldMk cId="2983454513" sldId="265"/>
            <ac:spMk id="13" creationId="{E17F5AF3-1D93-6543-A599-2055639071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D570-6F54-4C64-AACD-05E5103FD5A0}" type="datetimeFigureOut">
              <a:rPr lang="zh-CN" altLang="en-US" smtClean="0"/>
              <a:t>2022/5/10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FE472-846B-4D27-9FEF-1CE75CA1E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8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am Qiuyuan Chen from Zhejiang University.</a:t>
            </a:r>
          </a:p>
          <a:p>
            <a:r>
              <a:rPr lang="en-US" altLang="zh-CN" dirty="0"/>
              <a:t>This work was collaborated with </a:t>
            </a:r>
            <a:r>
              <a:rPr lang="en-US" altLang="zh-CN" dirty="0" err="1"/>
              <a:t>Gongfeng</a:t>
            </a:r>
            <a:r>
              <a:rPr lang="en-US" altLang="zh-CN" dirty="0"/>
              <a:t> SAI Lab at Tencent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FE472-846B-4D27-9FEF-1CE75CA1EB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5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Tencent is a giant company.</a:t>
            </a:r>
          </a:p>
          <a:p>
            <a:r>
              <a:rPr lang="en-US" altLang="zh-CN" dirty="0"/>
              <a:t>It has six many organizations, and they are divided into small teams.</a:t>
            </a:r>
          </a:p>
          <a:p>
            <a:r>
              <a:rPr lang="en-US" altLang="zh-CN" dirty="0"/>
              <a:t>So in general, small groups do not need automatic reviewer recommendation. Because they are all familiar with each other.</a:t>
            </a:r>
          </a:p>
          <a:p>
            <a:r>
              <a:rPr lang="en-US" altLang="zh-CN" dirty="0"/>
              <a:t>And they can find an appropriate reviewer easily.</a:t>
            </a:r>
          </a:p>
          <a:p>
            <a:endParaRPr lang="en-US" altLang="zh-CN" dirty="0"/>
          </a:p>
          <a:p>
            <a:r>
              <a:rPr lang="en-US" altLang="zh-CN" dirty="0"/>
              <a:t>performing inner-source practice</a:t>
            </a:r>
          </a:p>
          <a:p>
            <a:endParaRPr lang="en-US" altLang="zh-CN" dirty="0"/>
          </a:p>
          <a:p>
            <a:r>
              <a:rPr lang="en-US" altLang="zh-CN" dirty="0"/>
              <a:t>Tencent established many virtual organizations across different groups. </a:t>
            </a:r>
          </a:p>
          <a:p>
            <a:r>
              <a:rPr lang="en-US" altLang="zh-CN" dirty="0"/>
              <a:t>That means developers comes from all over the company, and they are not limited by the divided teams.</a:t>
            </a:r>
          </a:p>
          <a:p>
            <a:endParaRPr lang="en-US" altLang="zh-CN" dirty="0"/>
          </a:p>
          <a:p>
            <a:r>
              <a:rPr lang="en-US" altLang="zh-CN" dirty="0"/>
              <a:t>In this environment, a great many code changes are submitted every day, every week, and every month.</a:t>
            </a:r>
          </a:p>
          <a:p>
            <a:r>
              <a:rPr lang="en-US" altLang="zh-CN" dirty="0"/>
              <a:t>On average there are about 10s of thousands of commits.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FE472-846B-4D27-9FEF-1CE75CA1EB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7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best-performed approach, CN, reaches a score of 0.64, which means in about three in five (we can also treat it as a probabilistic) reviews, at least one reviewer could be actually recommended. In contrast, other approaches cannot reach even a half.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FE472-846B-4D27-9FEF-1CE75CA1EB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0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best-performed approach, CN, reaches a score of 0.64, which means in about three in five (we can also treat it as a probabilistic) reviews, at least one reviewer could be actually recommended. In contrast, other approaches cannot reach even a half.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FE472-846B-4D27-9FEF-1CE75CA1EB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7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横轴是是时间，单位是周</a:t>
            </a:r>
            <a:endParaRPr lang="en-US" altLang="zh-CN" dirty="0"/>
          </a:p>
          <a:p>
            <a:r>
              <a:rPr lang="en-US" altLang="zh-CN" dirty="0"/>
              <a:t>The horizontal axis is the time in weeks</a:t>
            </a:r>
          </a:p>
          <a:p>
            <a:r>
              <a:rPr lang="en-US" altLang="zh-CN" dirty="0"/>
              <a:t>The vertical axis is the performance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FE472-846B-4D27-9FEF-1CE75CA1EB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9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6AB6-8C9E-714D-964A-D013E190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08EBF8-6430-1F43-9948-4FA17BED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65773-0A35-364F-8393-EEE16AD0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59DE1-ECE5-0045-98A8-A59AF6EA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B1B30-2DF4-E343-91E6-AC29D429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7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D0DEC-86A4-664D-80FA-BE656355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6D8FBF-6BA4-6949-8AC5-7AC1DF4E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7E58D-1E33-1B49-A71F-4324BDAF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984C3-0522-4441-90CF-A5304DA6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1606B-3E29-D141-9049-37961EF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46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2ACC2-6F8F-4742-8F87-B2EF8F00E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CF74C-8127-7347-A1B6-CAFFAD5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6B471-70B0-CC4A-B5AE-F65ECB2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D5619-9B01-434D-A236-0AFCC6F9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F6212-A4AE-E24F-B117-18740EE8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6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9F73-AAE8-2048-8893-6152AF0E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47222"/>
            <a:ext cx="69850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28C3A-2CC1-FF49-AB3D-2E0A24CB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00107-5532-3F46-B9C9-0DEA7A8D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BAD66-CCAB-9E42-8CB1-0695CA77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3C7D2-EBDB-8543-8DD9-D2A59D4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Picture 1" descr="page2image61435056">
            <a:extLst>
              <a:ext uri="{FF2B5EF4-FFF2-40B4-BE49-F238E27FC236}">
                <a16:creationId xmlns:a16="http://schemas.microsoft.com/office/drawing/2014/main" id="{4271BF99-C2C8-E045-BEAC-CBC1877B7B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18653"/>
            <a:ext cx="800894" cy="8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FEA8B4-CFF6-A649-9CB3-A73AA6916F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0662" y="307880"/>
            <a:ext cx="1698625" cy="2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650DD-6605-F54F-8279-87B4CC44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6D089-54D7-AA4E-B3EE-37894876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DC48-3314-2347-9829-5B3B719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06BC0-4493-254C-89E0-85B6027A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59BAA-3EDC-364C-A71F-F024DEB7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4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9621-7CF4-9A44-9642-28C9419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1804B-D8DA-E14D-8857-DDE0ECA6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73305-EB71-8B49-BD0A-F1499AA3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8B682-D001-0943-923A-77845CAA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2435B-8988-0042-8507-31E7215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ADDDD-F324-8144-994E-4309FFC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76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F9BD-6FC6-5542-A9B0-0567C651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A8778-3CF2-6B4D-9D4C-E94E1998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8C2B3-F900-AE45-9932-97728434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DB67CF-5297-7742-9C0A-6753DF737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2AE6A6-3BD0-0747-BB63-9FA6E1F9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6D704-9115-9947-B037-1E1684FC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23C52-0B80-4748-96C0-1200DD9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36E36F-7472-F146-96C0-C1110752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9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D0A3-02BD-CB47-864F-C13D4DCA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B33077-9A9D-194E-8C20-3ECA886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8F69B-4D8B-0142-8C0F-DF4C959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C18D26-9286-D947-85A7-D63995C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01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783C5-8883-CA41-804C-0C5B002F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B160A-5E54-E846-80B2-645366B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B2654-5E5F-B048-8D66-CE4D3954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31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865E-4577-CF4C-AC63-71D2038B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0B5A-29F4-0142-97A8-7F9B161A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4FABF-B997-8544-81BC-8CF26F2D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D5AA3-66A9-1C43-BE43-54704B1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1950E-24CB-5042-A0E1-28D7F806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DF6B6-BAFC-E14A-814E-A039A207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61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F403-F1A5-934E-A8DB-E517E6B2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11129F-E062-0E47-9DDA-417BC7812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56DA8-119F-C84F-AA75-21218A19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92C38-3EDB-E143-AC28-F55FE7FA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C5B07-D0E4-9448-B557-3011EE8E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F6381-01A8-8B48-8508-C36B5175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F2FCF1-1AE5-B741-9CC4-F0F5F456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FE954-1DEF-134A-BC1F-9D61C8F8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23DC7-BB57-9B40-B0D4-5FE4BD70F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7401-EA60-174F-8C9C-560B4F3CF849}" type="datetimeFigureOut">
              <a:rPr kumimoji="1" lang="zh-CN" altLang="en-US" smtClean="0"/>
              <a:t>2022/5/10 Tuesday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641A5-AA6E-E246-9BAE-714DD3A9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98C88-C6CC-8B4D-A4AA-3AA98B15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A5BD-F5DA-3249-8CF1-645DA399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hyperlink" Target="https://mfr.osf.io/render?url=https%3A%2F%2Fosf.io%2Fvcqpe%2Fdownlo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hyperlink" Target="mailto:chenqiuyuan@zju.edu.cn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enqiuyuan.com/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hyperlink" Target="https://mfr.osf.io/render?url=https%3A%2F%2Fosf.io%2Fvcqpe%2Fdownloa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hyperlink" Target="https://mfr.osf.io/render?url=https%3A%2F%2Fosf.io%2Fvcqpe%2F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2BF5-BB20-DB49-BDAB-6E98C1071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35" y="793680"/>
            <a:ext cx="10714928" cy="2038972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Code Reviewer Recommendation in Tencent:</a:t>
            </a:r>
            <a:br>
              <a:rPr kumimoji="1" lang="en-US" altLang="zh-CN" sz="4000" dirty="0"/>
            </a:br>
            <a:r>
              <a:rPr kumimoji="1" lang="en-US" altLang="zh-CN" sz="4000" dirty="0"/>
              <a:t>Practice, Challenge and Direction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AF7AF-4286-C841-BD56-6AB287412EAA}"/>
              </a:ext>
            </a:extLst>
          </p:cNvPr>
          <p:cNvSpPr txBox="1"/>
          <p:nvPr/>
        </p:nvSpPr>
        <p:spPr>
          <a:xfrm>
            <a:off x="957359" y="3335435"/>
            <a:ext cx="1014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Qiuyuan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kumimoji="1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1*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Dezhen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Kong</a:t>
            </a:r>
            <a:r>
              <a:rPr kumimoji="1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1*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Lingfeng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Bao</a:t>
            </a:r>
            <a:r>
              <a:rPr kumimoji="1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Sun</a:t>
            </a:r>
            <a:r>
              <a:rPr kumimoji="1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Xin Xia</a:t>
            </a:r>
            <a:r>
              <a:rPr kumimoji="1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Shanping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kumimoji="1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B68C9E-FA89-3147-9A5D-C5ECA9536127}"/>
              </a:ext>
            </a:extLst>
          </p:cNvPr>
          <p:cNvSpPr txBox="1"/>
          <p:nvPr/>
        </p:nvSpPr>
        <p:spPr>
          <a:xfrm>
            <a:off x="3995679" y="3915162"/>
            <a:ext cx="501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Zhejiang University, Hangzhou, China</a:t>
            </a:r>
          </a:p>
          <a:p>
            <a:r>
              <a:rPr kumimoji="1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Tencent, Shenzhen, China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596BBAC-72BA-004E-9935-5E6F545744A1}"/>
              </a:ext>
            </a:extLst>
          </p:cNvPr>
          <p:cNvGrpSpPr/>
          <p:nvPr/>
        </p:nvGrpSpPr>
        <p:grpSpPr>
          <a:xfrm>
            <a:off x="4271850" y="4845895"/>
            <a:ext cx="3305448" cy="1003300"/>
            <a:chOff x="3861022" y="5684831"/>
            <a:chExt cx="3305448" cy="1003300"/>
          </a:xfrm>
        </p:grpSpPr>
        <p:pic>
          <p:nvPicPr>
            <p:cNvPr id="8" name="Picture 1" descr="page2image61435056">
              <a:extLst>
                <a:ext uri="{FF2B5EF4-FFF2-40B4-BE49-F238E27FC236}">
                  <a16:creationId xmlns:a16="http://schemas.microsoft.com/office/drawing/2014/main" id="{CCF59930-43AE-9D42-8FBF-0D4DC62D7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022" y="5684831"/>
              <a:ext cx="1003300" cy="100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7442773-1211-1640-8F4A-09C617446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2870" y="6046781"/>
              <a:ext cx="2133600" cy="2794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246521-3111-9341-8C8D-AB0C5D46B68D}"/>
              </a:ext>
            </a:extLst>
          </p:cNvPr>
          <p:cNvSpPr txBox="1"/>
          <p:nvPr/>
        </p:nvSpPr>
        <p:spPr>
          <a:xfrm>
            <a:off x="1841778" y="290897"/>
            <a:ext cx="850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44</a:t>
            </a:r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ACM/IEEE International Conference on Software Engineering (ICSE 2022)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6CB56BD-41C1-45D5-9555-97F2CD15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50" y="5811559"/>
            <a:ext cx="351289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4C58402-D778-4C2F-9EC5-179AA41F2953}"/>
              </a:ext>
            </a:extLst>
          </p:cNvPr>
          <p:cNvSpPr txBox="1"/>
          <p:nvPr/>
        </p:nvSpPr>
        <p:spPr>
          <a:xfrm>
            <a:off x="8927144" y="6611779"/>
            <a:ext cx="326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Work done while this author was an intern at Tencent.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8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"/>
    </mc:Choice>
    <mc:Fallback xmlns="">
      <p:transition spd="slow" advTm="9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7FDA-8CA1-014A-AA75-6193C8C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RQ1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17EA6-CCEA-B040-9698-2203CE10363D}"/>
              </a:ext>
            </a:extLst>
          </p:cNvPr>
          <p:cNvSpPr txBox="1"/>
          <p:nvPr/>
        </p:nvSpPr>
        <p:spPr>
          <a:xfrm>
            <a:off x="546100" y="1372785"/>
            <a:ext cx="866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Five Classic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Code Reviewer Recommendation Approaches: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881040-A8D4-44F5-95C3-7415D08510B5}"/>
              </a:ext>
            </a:extLst>
          </p:cNvPr>
          <p:cNvSpPr txBox="1"/>
          <p:nvPr/>
        </p:nvSpPr>
        <p:spPr>
          <a:xfrm>
            <a:off x="546100" y="1835677"/>
            <a:ext cx="86671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RevFinder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 an expertise-based approach that leverages file paths, assuming that the files located in close files may share similar functionality and are likely to be reviewed by reviewers with common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TIE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uses multinomial Naive Bayes to measure the commit message’s textual content (i.e., commit message) similarity and a VSM-based approach to measure the file path similarity.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IR (VSM-based) 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vectorizes the PR’s description using VSM, calculates the textual similarities, and ranks the reviewers in the resolved PRs.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Comment Network (CN) 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 a recommender that ranks reviewers who share common interests with the contributors of target PR by mining historical comments traces and construct a comment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cHRev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considers the reviewing history (review number, review time). It counts the number of comments to the file as part of scores. </a:t>
            </a:r>
          </a:p>
        </p:txBody>
      </p:sp>
    </p:spTree>
    <p:extLst>
      <p:ext uri="{BB962C8B-B14F-4D97-AF65-F5344CB8AC3E}">
        <p14:creationId xmlns:p14="http://schemas.microsoft.com/office/powerpoint/2010/main" val="127043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7FDA-8CA1-014A-AA75-6193C8C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RQ1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17EA6-CCEA-B040-9698-2203CE10363D}"/>
              </a:ext>
            </a:extLst>
          </p:cNvPr>
          <p:cNvSpPr txBox="1"/>
          <p:nvPr/>
        </p:nvSpPr>
        <p:spPr>
          <a:xfrm>
            <a:off x="546100" y="2823898"/>
            <a:ext cx="3966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Finding 1: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Existing approaches do not perform so well on 10 selected projects in Tencent as open-source projects.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5D11B7-25A2-418D-ADFB-1077CCF7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57" y="849796"/>
            <a:ext cx="7149700" cy="591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7FDA-8CA1-014A-AA75-6193C8C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RQ1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17EA6-CCEA-B040-9698-2203CE10363D}"/>
              </a:ext>
            </a:extLst>
          </p:cNvPr>
          <p:cNvSpPr txBox="1"/>
          <p:nvPr/>
        </p:nvSpPr>
        <p:spPr>
          <a:xfrm>
            <a:off x="546100" y="2823898"/>
            <a:ext cx="3966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Finding 1: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Existing approaches do not perform so well on 10 selected projects in Tencent as open-source projects.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2CE02D-FDF5-4784-A0C4-D6A798876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9"/>
          <a:stretch/>
        </p:blipFill>
        <p:spPr>
          <a:xfrm>
            <a:off x="4375549" y="1068456"/>
            <a:ext cx="7594760" cy="5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0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7FDA-8CA1-014A-AA75-6193C8C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RQ1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17EA6-CCEA-B040-9698-2203CE10363D}"/>
              </a:ext>
            </a:extLst>
          </p:cNvPr>
          <p:cNvSpPr txBox="1"/>
          <p:nvPr/>
        </p:nvSpPr>
        <p:spPr>
          <a:xfrm>
            <a:off x="546100" y="1372785"/>
            <a:ext cx="866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Finding 1: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Existing approaches do not perform so well on 10 selected projects in Tencent as open-source projects.</a:t>
            </a:r>
          </a:p>
        </p:txBody>
      </p:sp>
      <p:pic>
        <p:nvPicPr>
          <p:cNvPr id="7" name="图片 6" descr="手机屏幕截图&#10;&#10;中度可信度描述已自动生成">
            <a:extLst>
              <a:ext uri="{FF2B5EF4-FFF2-40B4-BE49-F238E27FC236}">
                <a16:creationId xmlns:a16="http://schemas.microsoft.com/office/drawing/2014/main" id="{1BCED1C7-1618-4C46-9F0D-432A03029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63" r="36171" b="-1518"/>
          <a:stretch/>
        </p:blipFill>
        <p:spPr>
          <a:xfrm>
            <a:off x="6741390" y="2642542"/>
            <a:ext cx="1925781" cy="1572916"/>
          </a:xfrm>
          <a:prstGeom prst="rect">
            <a:avLst/>
          </a:prstGeom>
        </p:spPr>
      </p:pic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DF61FE19-8D03-AD4E-BF8A-E9ED2679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20" y="2317717"/>
            <a:ext cx="4920671" cy="39985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610F8B-5A33-9943-BD34-6984286F8717}"/>
              </a:ext>
            </a:extLst>
          </p:cNvPr>
          <p:cNvSpPr txBox="1"/>
          <p:nvPr/>
        </p:nvSpPr>
        <p:spPr>
          <a:xfrm>
            <a:off x="1043989" y="6430236"/>
            <a:ext cx="520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Fig: Performance scores on Proprietary projects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4AF293-52EA-9F4E-8AD6-657E25E8D9A2}"/>
              </a:ext>
            </a:extLst>
          </p:cNvPr>
          <p:cNvSpPr txBox="1"/>
          <p:nvPr/>
        </p:nvSpPr>
        <p:spPr>
          <a:xfrm>
            <a:off x="6474971" y="4317009"/>
            <a:ext cx="273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Fig: Performance scores on Open-source projects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0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27FDA-8CA1-014A-AA75-6193C8C1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RQ1 Results</a:t>
            </a:r>
          </a:p>
        </p:txBody>
      </p:sp>
      <p:pic>
        <p:nvPicPr>
          <p:cNvPr id="9" name="图片 8" descr="形状&#10;&#10;低可信度描述已自动生成">
            <a:extLst>
              <a:ext uri="{FF2B5EF4-FFF2-40B4-BE49-F238E27FC236}">
                <a16:creationId xmlns:a16="http://schemas.microsoft.com/office/drawing/2014/main" id="{69A64EE0-145A-4ED7-BA45-AAC62EAB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21" y="719558"/>
            <a:ext cx="1276934" cy="1276934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2E7E7B8B-98B2-4BB1-B163-5A198698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23" y="119432"/>
            <a:ext cx="1276935" cy="12769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F17EA6-CCEA-B040-9698-2203CE10363D}"/>
              </a:ext>
            </a:extLst>
          </p:cNvPr>
          <p:cNvSpPr txBox="1"/>
          <p:nvPr/>
        </p:nvSpPr>
        <p:spPr>
          <a:xfrm>
            <a:off x="798256" y="2474260"/>
            <a:ext cx="3607930" cy="36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 b="1">
                <a:solidFill>
                  <a:srgbClr val="FFFFFF"/>
                </a:solidFill>
              </a:rPr>
              <a:t>Finding 2: </a:t>
            </a:r>
            <a:r>
              <a:rPr kumimoji="1" lang="en-US" altLang="zh-CN" sz="2000">
                <a:solidFill>
                  <a:srgbClr val="FFFFFF"/>
                </a:solidFill>
              </a:rPr>
              <a:t>Performance of an approach is subject to the characteristics of a project. Projects with dominant reviewers can get good performance.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>
              <a:solidFill>
                <a:srgbClr val="FFFFFF"/>
              </a:solidFill>
            </a:endParaRPr>
          </a:p>
        </p:txBody>
      </p:sp>
      <p:pic>
        <p:nvPicPr>
          <p:cNvPr id="19" name="图片 18" descr="形状&#10;&#10;低可信度描述已自动生成">
            <a:extLst>
              <a:ext uri="{FF2B5EF4-FFF2-40B4-BE49-F238E27FC236}">
                <a16:creationId xmlns:a16="http://schemas.microsoft.com/office/drawing/2014/main" id="{3154AFDB-E097-4151-B645-3E68EC10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20" y="2503952"/>
            <a:ext cx="1274333" cy="1274333"/>
          </a:xfrm>
          <a:prstGeom prst="rect">
            <a:avLst/>
          </a:prstGeom>
        </p:spPr>
      </p:pic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52EF3ED9-CAB8-412E-8CC4-F1A35AD4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540" y="2503952"/>
            <a:ext cx="1193405" cy="1193405"/>
          </a:xfrm>
          <a:prstGeom prst="rect">
            <a:avLst/>
          </a:prstGeom>
        </p:spPr>
      </p:pic>
      <p:pic>
        <p:nvPicPr>
          <p:cNvPr id="8" name="图片 7" descr="形状&#10;&#10;低可信度描述已自动生成">
            <a:extLst>
              <a:ext uri="{FF2B5EF4-FFF2-40B4-BE49-F238E27FC236}">
                <a16:creationId xmlns:a16="http://schemas.microsoft.com/office/drawing/2014/main" id="{36D60AD7-1BB7-4076-AEB1-0B8EC670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44" y="4212380"/>
            <a:ext cx="1287595" cy="1287595"/>
          </a:xfrm>
          <a:prstGeom prst="rect">
            <a:avLst/>
          </a:prstGeom>
        </p:spPr>
      </p:pic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84AA3847-2B02-4919-9068-63B00C0E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92" y="4627569"/>
            <a:ext cx="1293906" cy="129390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E00F485-B5A6-46B4-A538-1800FC7E8785}"/>
              </a:ext>
            </a:extLst>
          </p:cNvPr>
          <p:cNvSpPr txBox="1"/>
          <p:nvPr/>
        </p:nvSpPr>
        <p:spPr>
          <a:xfrm>
            <a:off x="8705852" y="3807977"/>
            <a:ext cx="1988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Dominant Reviewer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(tech leader, senior developer…)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BDB2EC0-C11B-48BA-BC73-9C9545524979}"/>
              </a:ext>
            </a:extLst>
          </p:cNvPr>
          <p:cNvSpPr txBox="1"/>
          <p:nvPr/>
        </p:nvSpPr>
        <p:spPr>
          <a:xfrm>
            <a:off x="6175617" y="5934071"/>
            <a:ext cx="5218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Beyond the Algorithm: </a:t>
            </a:r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it is easy to recommend a  “correct reviewer”, but it is hard to Alleviate the Burden of Dominant Reviewer in practice.</a:t>
            </a:r>
            <a:endParaRPr lang="en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图片 32" descr="图标&#10;&#10;描述已自动生成">
            <a:extLst>
              <a:ext uri="{FF2B5EF4-FFF2-40B4-BE49-F238E27FC236}">
                <a16:creationId xmlns:a16="http://schemas.microsoft.com/office/drawing/2014/main" id="{DBA6F156-E860-43BF-BDFA-E4438285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560" y="5982468"/>
            <a:ext cx="540621" cy="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7FDA-8CA1-014A-AA75-6193C8C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RQ1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17EA6-CCEA-B040-9698-2203CE10363D}"/>
              </a:ext>
            </a:extLst>
          </p:cNvPr>
          <p:cNvSpPr txBox="1"/>
          <p:nvPr/>
        </p:nvSpPr>
        <p:spPr>
          <a:xfrm>
            <a:off x="546100" y="1372785"/>
            <a:ext cx="890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Finding 3: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Cold start problem impact the existing approaches.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FD7F58F7-A1C0-644F-B3C6-113E88DC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105612"/>
            <a:ext cx="7480300" cy="3987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0DEAE8-83F0-944B-A024-0CE660CD07C3}"/>
              </a:ext>
            </a:extLst>
          </p:cNvPr>
          <p:cNvSpPr txBox="1"/>
          <p:nvPr/>
        </p:nvSpPr>
        <p:spPr>
          <a:xfrm>
            <a:off x="784640" y="5960891"/>
            <a:ext cx="748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Fig: </a:t>
            </a: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Average top-5 accuracy and MRR of Comment Network on ten proprietary projects in chronological order.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A76E2-671E-044C-B0DD-FFEB54793825}"/>
              </a:ext>
            </a:extLst>
          </p:cNvPr>
          <p:cNvSpPr txBox="1"/>
          <p:nvPr/>
        </p:nvSpPr>
        <p:spPr>
          <a:xfrm>
            <a:off x="8026400" y="3160013"/>
            <a:ext cx="3616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 reviewer recommendation approaches suffer from Cold Start Problem and perform badly when initialized.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A1B9AE-0337-EF48-9B61-41B77D8EFCBE}"/>
              </a:ext>
            </a:extLst>
          </p:cNvPr>
          <p:cNvSpPr txBox="1"/>
          <p:nvPr/>
        </p:nvSpPr>
        <p:spPr>
          <a:xfrm>
            <a:off x="4662488" y="952500"/>
            <a:ext cx="6902450" cy="224631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RQ1: </a:t>
            </a:r>
            <a:r>
              <a:rPr kumimoji="1" lang="en-US" altLang="zh-CN" sz="2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effectiveness of code reviewer recommendation approaches on proprietary projects?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 investigate the performance of existing approaches on 10 proprietary projects.</a:t>
            </a:r>
            <a:endParaRPr kumimoji="1" lang="zh-CN" altLang="en-US" sz="26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2F883-0442-BB4E-A7B6-E4C24E5C8F51}"/>
              </a:ext>
            </a:extLst>
          </p:cNvPr>
          <p:cNvSpPr txBox="1"/>
          <p:nvPr/>
        </p:nvSpPr>
        <p:spPr>
          <a:xfrm>
            <a:off x="4662488" y="3255963"/>
            <a:ext cx="6902450" cy="252412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RQ2: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perceptions and expectations of practitioners on code reviewer recommendation?</a:t>
            </a:r>
            <a:endParaRPr kumimoji="1"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interview 11 developers to get knowledge about their attitude towards reviewer recommendation systems.</a:t>
            </a:r>
            <a:endParaRPr kumimoji="1"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B3210-0E39-0442-AF22-A3A099A6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45591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>
            <a:extLst>
              <a:ext uri="{FF2B5EF4-FFF2-40B4-BE49-F238E27FC236}">
                <a16:creationId xmlns:a16="http://schemas.microsoft.com/office/drawing/2014/main" id="{BD9DAB9B-BCA5-DB46-98A2-DAB467369FD0}"/>
              </a:ext>
            </a:extLst>
          </p:cNvPr>
          <p:cNvSpPr/>
          <p:nvPr/>
        </p:nvSpPr>
        <p:spPr>
          <a:xfrm>
            <a:off x="4926407" y="1456866"/>
            <a:ext cx="3610912" cy="4813990"/>
          </a:xfrm>
          <a:prstGeom prst="roundRect">
            <a:avLst>
              <a:gd name="adj" fmla="val 960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520BAD48-EE30-ED4F-B636-9A8518509263}"/>
              </a:ext>
            </a:extLst>
          </p:cNvPr>
          <p:cNvSpPr/>
          <p:nvPr/>
        </p:nvSpPr>
        <p:spPr>
          <a:xfrm>
            <a:off x="854150" y="1422369"/>
            <a:ext cx="3498370" cy="4848487"/>
          </a:xfrm>
          <a:prstGeom prst="roundRect">
            <a:avLst>
              <a:gd name="adj" fmla="val 953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1FEF7-C1D1-A345-882E-C135708C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46800"/>
            <a:ext cx="6985000" cy="1325563"/>
          </a:xfrm>
        </p:spPr>
        <p:txBody>
          <a:bodyPr/>
          <a:lstStyle/>
          <a:p>
            <a:r>
              <a:rPr kumimoji="1" lang="en-US" altLang="zh-CN" dirty="0"/>
              <a:t>Research Methodology</a:t>
            </a:r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E0C0092-DFF4-2847-A5E3-8215C948EE0C}"/>
              </a:ext>
            </a:extLst>
          </p:cNvPr>
          <p:cNvGrpSpPr/>
          <p:nvPr/>
        </p:nvGrpSpPr>
        <p:grpSpPr>
          <a:xfrm>
            <a:off x="1081561" y="1673806"/>
            <a:ext cx="3036047" cy="4374820"/>
            <a:chOff x="6032845" y="1915311"/>
            <a:chExt cx="3036047" cy="43748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F865BED-0761-C04B-8965-8768781FDA6E}"/>
                </a:ext>
              </a:extLst>
            </p:cNvPr>
            <p:cNvSpPr txBox="1"/>
            <p:nvPr/>
          </p:nvSpPr>
          <p:spPr>
            <a:xfrm>
              <a:off x="6032845" y="4396448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CR History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DBB42E-039A-824B-8B36-86CACEDDC528}"/>
                </a:ext>
              </a:extLst>
            </p:cNvPr>
            <p:cNvSpPr txBox="1"/>
            <p:nvPr/>
          </p:nvSpPr>
          <p:spPr>
            <a:xfrm>
              <a:off x="6095813" y="2660321"/>
              <a:ext cx="1344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Code Repository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图片 6" descr="形状&#10;&#10;低可信度描述已自动生成">
              <a:extLst>
                <a:ext uri="{FF2B5EF4-FFF2-40B4-BE49-F238E27FC236}">
                  <a16:creationId xmlns:a16="http://schemas.microsoft.com/office/drawing/2014/main" id="{4603E092-FC3F-BB4B-930B-B19CC084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9039" y="1975336"/>
              <a:ext cx="635000" cy="635000"/>
            </a:xfrm>
            <a:prstGeom prst="rect">
              <a:avLst/>
            </a:prstGeom>
          </p:spPr>
        </p:pic>
        <p:pic>
          <p:nvPicPr>
            <p:cNvPr id="9" name="图片 8" descr="形状&#10;&#10;低可信度描述已自动生成">
              <a:extLst>
                <a:ext uri="{FF2B5EF4-FFF2-40B4-BE49-F238E27FC236}">
                  <a16:creationId xmlns:a16="http://schemas.microsoft.com/office/drawing/2014/main" id="{F8948429-F1A8-2945-A0D7-D95CFF14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08" y="3712325"/>
              <a:ext cx="635001" cy="635001"/>
            </a:xfrm>
            <a:prstGeom prst="rect">
              <a:avLst/>
            </a:prstGeom>
          </p:spPr>
        </p:pic>
        <p:pic>
          <p:nvPicPr>
            <p:cNvPr id="11" name="图片 10" descr="形状&#10;&#10;低可信度描述已自动生成">
              <a:extLst>
                <a:ext uri="{FF2B5EF4-FFF2-40B4-BE49-F238E27FC236}">
                  <a16:creationId xmlns:a16="http://schemas.microsoft.com/office/drawing/2014/main" id="{A4CA5A96-5C98-FB40-A103-71482203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3371" y="5035952"/>
              <a:ext cx="884835" cy="884835"/>
            </a:xfrm>
            <a:prstGeom prst="rect">
              <a:avLst/>
            </a:prstGeom>
          </p:spPr>
        </p:pic>
        <p:pic>
          <p:nvPicPr>
            <p:cNvPr id="13" name="图片 12" descr="形状&#10;&#10;低可信度描述已自动生成">
              <a:extLst>
                <a:ext uri="{FF2B5EF4-FFF2-40B4-BE49-F238E27FC236}">
                  <a16:creationId xmlns:a16="http://schemas.microsoft.com/office/drawing/2014/main" id="{449A2BB0-1A35-E848-BC79-4EC5EE53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9539" y="5161955"/>
              <a:ext cx="590026" cy="620006"/>
            </a:xfrm>
            <a:prstGeom prst="rect">
              <a:avLst/>
            </a:prstGeom>
          </p:spPr>
        </p:pic>
        <p:pic>
          <p:nvPicPr>
            <p:cNvPr id="15" name="图片 14" descr="形状&#10;&#10;低可信度描述已自动生成">
              <a:extLst>
                <a:ext uri="{FF2B5EF4-FFF2-40B4-BE49-F238E27FC236}">
                  <a16:creationId xmlns:a16="http://schemas.microsoft.com/office/drawing/2014/main" id="{F4388499-7042-DC4B-A6D1-2B00E464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1209" y="3757289"/>
              <a:ext cx="635002" cy="635002"/>
            </a:xfrm>
            <a:prstGeom prst="rect">
              <a:avLst/>
            </a:prstGeom>
          </p:spPr>
        </p:pic>
        <p:pic>
          <p:nvPicPr>
            <p:cNvPr id="17" name="图片 16" descr="手机屏幕的截图&#10;&#10;中度可信度描述已自动生成">
              <a:extLst>
                <a:ext uri="{FF2B5EF4-FFF2-40B4-BE49-F238E27FC236}">
                  <a16:creationId xmlns:a16="http://schemas.microsoft.com/office/drawing/2014/main" id="{6174AC2C-6545-C040-BBEC-E90C7876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4517" y="1915311"/>
              <a:ext cx="814049" cy="81404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E68FBE-F35B-2F4D-9B1B-211DF36ACA2F}"/>
                </a:ext>
              </a:extLst>
            </p:cNvPr>
            <p:cNvSpPr txBox="1"/>
            <p:nvPr/>
          </p:nvSpPr>
          <p:spPr>
            <a:xfrm>
              <a:off x="6211910" y="5766911"/>
              <a:ext cx="1227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Extraction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36D721-BDF5-B54E-8C26-6BDF5F3BB0F4}"/>
                </a:ext>
              </a:extLst>
            </p:cNvPr>
            <p:cNvSpPr txBox="1"/>
            <p:nvPr/>
          </p:nvSpPr>
          <p:spPr>
            <a:xfrm>
              <a:off x="7439200" y="5766911"/>
              <a:ext cx="1629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Approach Selection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C1CD59-A7D0-B247-94A3-01D840AB469E}"/>
                </a:ext>
              </a:extLst>
            </p:cNvPr>
            <p:cNvSpPr txBox="1"/>
            <p:nvPr/>
          </p:nvSpPr>
          <p:spPr>
            <a:xfrm>
              <a:off x="7403831" y="4416404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58D282-67BB-2D41-A441-B2262385D0EB}"/>
                </a:ext>
              </a:extLst>
            </p:cNvPr>
            <p:cNvSpPr txBox="1"/>
            <p:nvPr/>
          </p:nvSpPr>
          <p:spPr>
            <a:xfrm>
              <a:off x="7391521" y="2768042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3D69CB7C-8E7E-3346-B3BC-AF4176E0C6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7747" y="3228396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762E562-8C17-0746-BD72-0EFC674D4658}"/>
                </a:ext>
              </a:extLst>
            </p:cNvPr>
            <p:cNvCxnSpPr>
              <a:cxnSpLocks/>
            </p:cNvCxnSpPr>
            <p:nvPr/>
          </p:nvCxnSpPr>
          <p:spPr>
            <a:xfrm>
              <a:off x="6803108" y="4744138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6020659-15C4-6A4B-8599-7F4F58779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541" y="3228396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7DC36F8-B928-9E44-8C8F-49C2A8BF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77" y="4744138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70EF9E1A-6B47-664D-8CA9-F92CB93C43D2}"/>
                </a:ext>
              </a:extLst>
            </p:cNvPr>
            <p:cNvCxnSpPr>
              <a:cxnSpLocks/>
            </p:cNvCxnSpPr>
            <p:nvPr/>
          </p:nvCxnSpPr>
          <p:spPr>
            <a:xfrm>
              <a:off x="7278186" y="5478369"/>
              <a:ext cx="3851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图片 39" descr="形状&#10;&#10;低可信度描述已自动生成">
            <a:extLst>
              <a:ext uri="{FF2B5EF4-FFF2-40B4-BE49-F238E27FC236}">
                <a16:creationId xmlns:a16="http://schemas.microsoft.com/office/drawing/2014/main" id="{0E1BB885-9030-344E-9C74-F864922DA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059" y="1603404"/>
            <a:ext cx="814050" cy="814050"/>
          </a:xfrm>
          <a:prstGeom prst="rect">
            <a:avLst/>
          </a:prstGeom>
        </p:spPr>
      </p:pic>
      <p:pic>
        <p:nvPicPr>
          <p:cNvPr id="42" name="图片 41" descr="形状&#10;&#10;低可信度描述已自动生成">
            <a:extLst>
              <a:ext uri="{FF2B5EF4-FFF2-40B4-BE49-F238E27FC236}">
                <a16:creationId xmlns:a16="http://schemas.microsoft.com/office/drawing/2014/main" id="{CE9C541D-7A6A-4C46-BAD6-78454A0A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10" y="3434836"/>
            <a:ext cx="634994" cy="634994"/>
          </a:xfrm>
          <a:prstGeom prst="rect">
            <a:avLst/>
          </a:prstGeom>
        </p:spPr>
      </p:pic>
      <p:pic>
        <p:nvPicPr>
          <p:cNvPr id="44" name="图片 43" descr="形状&#10;&#10;低可信度描述已自动生成">
            <a:extLst>
              <a:ext uri="{FF2B5EF4-FFF2-40B4-BE49-F238E27FC236}">
                <a16:creationId xmlns:a16="http://schemas.microsoft.com/office/drawing/2014/main" id="{BCB83FFC-6BA6-594A-AB14-4AE545DAF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3781" y="1705093"/>
            <a:ext cx="697268" cy="697268"/>
          </a:xfrm>
          <a:prstGeom prst="rect">
            <a:avLst/>
          </a:prstGeom>
        </p:spPr>
      </p:pic>
      <p:pic>
        <p:nvPicPr>
          <p:cNvPr id="46" name="图片 45" descr="形状&#10;&#10;低可信度描述已自动生成">
            <a:extLst>
              <a:ext uri="{FF2B5EF4-FFF2-40B4-BE49-F238E27FC236}">
                <a16:creationId xmlns:a16="http://schemas.microsoft.com/office/drawing/2014/main" id="{7866E85E-508C-414E-A579-72A2A9603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566" y="4993444"/>
            <a:ext cx="750619" cy="750619"/>
          </a:xfrm>
          <a:prstGeom prst="rect">
            <a:avLst/>
          </a:prstGeom>
        </p:spPr>
      </p:pic>
      <p:pic>
        <p:nvPicPr>
          <p:cNvPr id="48" name="图片 47" descr="形状&#10;&#10;低可信度描述已自动生成">
            <a:extLst>
              <a:ext uri="{FF2B5EF4-FFF2-40B4-BE49-F238E27FC236}">
                <a16:creationId xmlns:a16="http://schemas.microsoft.com/office/drawing/2014/main" id="{A9964510-CBF2-3546-B28E-6C50E0091E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0442" y="3418356"/>
            <a:ext cx="635002" cy="635002"/>
          </a:xfrm>
          <a:prstGeom prst="rect">
            <a:avLst/>
          </a:prstGeom>
        </p:spPr>
      </p:pic>
      <p:pic>
        <p:nvPicPr>
          <p:cNvPr id="50" name="图片 49" descr="形状&#10;&#10;低可信度描述已自动生成">
            <a:extLst>
              <a:ext uri="{FF2B5EF4-FFF2-40B4-BE49-F238E27FC236}">
                <a16:creationId xmlns:a16="http://schemas.microsoft.com/office/drawing/2014/main" id="{04A94C4A-9662-F645-8BC3-CC11D92E12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59396" y="4993444"/>
            <a:ext cx="789750" cy="78975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F3E9B59-7D08-1344-A9FC-C02B029275C1}"/>
              </a:ext>
            </a:extLst>
          </p:cNvPr>
          <p:cNvSpPr txBox="1"/>
          <p:nvPr/>
        </p:nvSpPr>
        <p:spPr>
          <a:xfrm>
            <a:off x="5463261" y="2417454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Pilot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B04C99-0498-9C4D-B2FA-140DDD4377A7}"/>
              </a:ext>
            </a:extLst>
          </p:cNvPr>
          <p:cNvSpPr txBox="1"/>
          <p:nvPr/>
        </p:nvSpPr>
        <p:spPr>
          <a:xfrm>
            <a:off x="5463261" y="4104528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Guide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12C08F-CC1F-F146-8151-33D728BCD828}"/>
              </a:ext>
            </a:extLst>
          </p:cNvPr>
          <p:cNvSpPr txBox="1"/>
          <p:nvPr/>
        </p:nvSpPr>
        <p:spPr>
          <a:xfrm>
            <a:off x="5254961" y="5674888"/>
            <a:ext cx="147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Semi-structured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430E7D-1339-DD47-94DA-F11A2A7442E5}"/>
              </a:ext>
            </a:extLst>
          </p:cNvPr>
          <p:cNvSpPr txBox="1"/>
          <p:nvPr/>
        </p:nvSpPr>
        <p:spPr>
          <a:xfrm>
            <a:off x="7045891" y="2440467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Analysis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537CB0-210D-9D4C-B25B-B70814FE1566}"/>
              </a:ext>
            </a:extLst>
          </p:cNvPr>
          <p:cNvSpPr txBox="1"/>
          <p:nvPr/>
        </p:nvSpPr>
        <p:spPr>
          <a:xfrm>
            <a:off x="7056056" y="4098191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Card Sorting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4823C7-36E9-384D-B296-328DB03BA69E}"/>
              </a:ext>
            </a:extLst>
          </p:cNvPr>
          <p:cNvSpPr txBox="1"/>
          <p:nvPr/>
        </p:nvSpPr>
        <p:spPr>
          <a:xfrm>
            <a:off x="6857586" y="5744063"/>
            <a:ext cx="134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FECF615-3515-544D-AE09-7640AFD33994}"/>
              </a:ext>
            </a:extLst>
          </p:cNvPr>
          <p:cNvCxnSpPr>
            <a:cxnSpLocks/>
          </p:cNvCxnSpPr>
          <p:nvPr/>
        </p:nvCxnSpPr>
        <p:spPr>
          <a:xfrm>
            <a:off x="5935148" y="2959828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9DE6F90-0B3F-A84D-995E-50C00511D23C}"/>
              </a:ext>
            </a:extLst>
          </p:cNvPr>
          <p:cNvCxnSpPr>
            <a:cxnSpLocks/>
          </p:cNvCxnSpPr>
          <p:nvPr/>
        </p:nvCxnSpPr>
        <p:spPr>
          <a:xfrm>
            <a:off x="5950993" y="4639213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B3AFE70-72A6-5F4B-B642-39C75961BF8E}"/>
              </a:ext>
            </a:extLst>
          </p:cNvPr>
          <p:cNvCxnSpPr>
            <a:cxnSpLocks/>
          </p:cNvCxnSpPr>
          <p:nvPr/>
        </p:nvCxnSpPr>
        <p:spPr>
          <a:xfrm flipV="1">
            <a:off x="7517778" y="2940674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AA109CC-F8EF-7040-A8BF-8DB714952833}"/>
              </a:ext>
            </a:extLst>
          </p:cNvPr>
          <p:cNvCxnSpPr>
            <a:cxnSpLocks/>
          </p:cNvCxnSpPr>
          <p:nvPr/>
        </p:nvCxnSpPr>
        <p:spPr>
          <a:xfrm flipV="1">
            <a:off x="7527943" y="4621411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9050608-3116-6D48-BF59-5A82583AF084}"/>
              </a:ext>
            </a:extLst>
          </p:cNvPr>
          <p:cNvCxnSpPr>
            <a:cxnSpLocks/>
          </p:cNvCxnSpPr>
          <p:nvPr/>
        </p:nvCxnSpPr>
        <p:spPr>
          <a:xfrm>
            <a:off x="6555625" y="5388319"/>
            <a:ext cx="43796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EBA6F74-C37F-D842-BBB7-C91812F7A026}"/>
              </a:ext>
            </a:extLst>
          </p:cNvPr>
          <p:cNvSpPr txBox="1"/>
          <p:nvPr/>
        </p:nvSpPr>
        <p:spPr>
          <a:xfrm>
            <a:off x="1412901" y="6317238"/>
            <a:ext cx="221310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1: for RQ1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5625389-B607-6B4C-B203-8193D1E0E901}"/>
              </a:ext>
            </a:extLst>
          </p:cNvPr>
          <p:cNvSpPr txBox="1"/>
          <p:nvPr/>
        </p:nvSpPr>
        <p:spPr>
          <a:xfrm>
            <a:off x="5657932" y="6310016"/>
            <a:ext cx="22131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2: for RQ2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DC982EE8-02F1-DE46-B087-86650E82F7DC}"/>
              </a:ext>
            </a:extLst>
          </p:cNvPr>
          <p:cNvSpPr/>
          <p:nvPr/>
        </p:nvSpPr>
        <p:spPr>
          <a:xfrm>
            <a:off x="3988748" y="1955928"/>
            <a:ext cx="1385337" cy="3077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65B1DA-3D7E-B340-9A8B-980267C3FAD2}"/>
              </a:ext>
            </a:extLst>
          </p:cNvPr>
          <p:cNvSpPr txBox="1"/>
          <p:nvPr/>
        </p:nvSpPr>
        <p:spPr>
          <a:xfrm>
            <a:off x="9232075" y="2109816"/>
            <a:ext cx="2517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Interview guide can be found on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https://mfr.osf.io/render?url=https%3A%2F%2Fosf.io%2Fvcqpe%2Fdownload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7BAD424-518E-C844-A319-0541E73B2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10039916" y="3846612"/>
            <a:ext cx="814127" cy="8141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4DF207-33E4-499A-ABC1-FD077F3DAEC2}"/>
              </a:ext>
            </a:extLst>
          </p:cNvPr>
          <p:cNvSpPr/>
          <p:nvPr/>
        </p:nvSpPr>
        <p:spPr>
          <a:xfrm>
            <a:off x="390727" y="1103243"/>
            <a:ext cx="4273324" cy="5707957"/>
          </a:xfrm>
          <a:prstGeom prst="rect">
            <a:avLst/>
          </a:prstGeom>
          <a:solidFill>
            <a:schemeClr val="bg2">
              <a:alpha val="9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8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FC469-DD8C-394C-B6CB-72A9BA2D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RQ2 Results</a:t>
            </a:r>
            <a:endParaRPr kumimoji="1" lang="zh-CN" altLang="en-US" dirty="0"/>
          </a:p>
        </p:txBody>
      </p:sp>
      <p:sp>
        <p:nvSpPr>
          <p:cNvPr id="5" name="折角形 4">
            <a:extLst>
              <a:ext uri="{FF2B5EF4-FFF2-40B4-BE49-F238E27FC236}">
                <a16:creationId xmlns:a16="http://schemas.microsoft.com/office/drawing/2014/main" id="{6AEB34CF-7A2F-2C40-AA24-1A84AC59AB68}"/>
              </a:ext>
            </a:extLst>
          </p:cNvPr>
          <p:cNvSpPr/>
          <p:nvPr/>
        </p:nvSpPr>
        <p:spPr>
          <a:xfrm>
            <a:off x="418547" y="1619105"/>
            <a:ext cx="2121894" cy="146163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折角形 5">
            <a:extLst>
              <a:ext uri="{FF2B5EF4-FFF2-40B4-BE49-F238E27FC236}">
                <a16:creationId xmlns:a16="http://schemas.microsoft.com/office/drawing/2014/main" id="{EDD7663B-9266-D44B-B248-CB4C8516F431}"/>
              </a:ext>
            </a:extLst>
          </p:cNvPr>
          <p:cNvSpPr/>
          <p:nvPr/>
        </p:nvSpPr>
        <p:spPr>
          <a:xfrm>
            <a:off x="565425" y="1820472"/>
            <a:ext cx="2121894" cy="146163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折角形 6">
            <a:extLst>
              <a:ext uri="{FF2B5EF4-FFF2-40B4-BE49-F238E27FC236}">
                <a16:creationId xmlns:a16="http://schemas.microsoft.com/office/drawing/2014/main" id="{804DB64F-8D91-6C48-B832-43F697D0D058}"/>
              </a:ext>
            </a:extLst>
          </p:cNvPr>
          <p:cNvSpPr/>
          <p:nvPr/>
        </p:nvSpPr>
        <p:spPr>
          <a:xfrm>
            <a:off x="712303" y="2032113"/>
            <a:ext cx="2136251" cy="1451364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Configuration Files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136260-AD6C-AC4E-8834-264ABB091BE1}"/>
              </a:ext>
            </a:extLst>
          </p:cNvPr>
          <p:cNvSpPr txBox="1"/>
          <p:nvPr/>
        </p:nvSpPr>
        <p:spPr>
          <a:xfrm>
            <a:off x="263054" y="3729797"/>
            <a:ext cx="2745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Current Solution: using Configuration files to designate reviewers.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FDCD148-7713-2F46-977D-4FF055391852}"/>
              </a:ext>
            </a:extLst>
          </p:cNvPr>
          <p:cNvSpPr/>
          <p:nvPr/>
        </p:nvSpPr>
        <p:spPr>
          <a:xfrm>
            <a:off x="3145348" y="2514787"/>
            <a:ext cx="2288044" cy="35762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FA0DD5BC-8A4B-5C43-A40B-BC8E8827EE03}"/>
              </a:ext>
            </a:extLst>
          </p:cNvPr>
          <p:cNvSpPr/>
          <p:nvPr/>
        </p:nvSpPr>
        <p:spPr>
          <a:xfrm>
            <a:off x="8598010" y="2127198"/>
            <a:ext cx="3326296" cy="1435767"/>
          </a:xfrm>
          <a:prstGeom prst="wedgeRoundRectCallout">
            <a:avLst>
              <a:gd name="adj1" fmla="val -7287"/>
              <a:gd name="adj2" fmla="val 7449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Too hard to maintain!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 scalable!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Collaboration relationship often changes!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3F849D-6982-0C4E-A34C-EC855C8FE666}"/>
              </a:ext>
            </a:extLst>
          </p:cNvPr>
          <p:cNvSpPr txBox="1"/>
          <p:nvPr/>
        </p:nvSpPr>
        <p:spPr>
          <a:xfrm>
            <a:off x="9413019" y="4730802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00B007-8A22-584E-9197-F5386A64DD15}"/>
              </a:ext>
            </a:extLst>
          </p:cNvPr>
          <p:cNvSpPr txBox="1"/>
          <p:nvPr/>
        </p:nvSpPr>
        <p:spPr>
          <a:xfrm>
            <a:off x="3129168" y="2966231"/>
            <a:ext cx="2136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Many reasons, e.g., staff turnovers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E17B80-375A-FF42-BD4C-C7D9D374D024}"/>
              </a:ext>
            </a:extLst>
          </p:cNvPr>
          <p:cNvSpPr txBox="1"/>
          <p:nvPr/>
        </p:nvSpPr>
        <p:spPr>
          <a:xfrm>
            <a:off x="1790257" y="5401300"/>
            <a:ext cx="931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Implication: </a:t>
            </a:r>
            <a:r>
              <a:rPr lang="en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When the contributor-reviewer relationship is relatively stable, configuration-based recommendations support daily requirements of finding reviewers. However, the manual-maintained configuration cannot assure scalability, and its quality decays quickly.</a:t>
            </a:r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21206D15-62D3-F14C-9381-EEFAB97C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7" y="5498755"/>
            <a:ext cx="674293" cy="674293"/>
          </a:xfrm>
          <a:prstGeom prst="rect">
            <a:avLst/>
          </a:prstGeom>
        </p:spPr>
      </p:pic>
      <p:sp>
        <p:nvSpPr>
          <p:cNvPr id="3" name="椭圆形标注 2">
            <a:extLst>
              <a:ext uri="{FF2B5EF4-FFF2-40B4-BE49-F238E27FC236}">
                <a16:creationId xmlns:a16="http://schemas.microsoft.com/office/drawing/2014/main" id="{5BA85A99-0E02-3040-A864-1DE1571829DA}"/>
              </a:ext>
            </a:extLst>
          </p:cNvPr>
          <p:cNvSpPr/>
          <p:nvPr/>
        </p:nvSpPr>
        <p:spPr>
          <a:xfrm>
            <a:off x="6096000" y="932545"/>
            <a:ext cx="2690191" cy="1126800"/>
          </a:xfrm>
          <a:prstGeom prst="wedgeEllipseCallout">
            <a:avLst>
              <a:gd name="adj1" fmla="val -27545"/>
              <a:gd name="adj2" fmla="val 698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configuration files still suitable?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形 16" descr="男程序员 纯色填充">
            <a:extLst>
              <a:ext uri="{FF2B5EF4-FFF2-40B4-BE49-F238E27FC236}">
                <a16:creationId xmlns:a16="http://schemas.microsoft.com/office/drawing/2014/main" id="{D76F6BAF-D9A1-42AE-8DC7-F5648610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910" y="2308679"/>
            <a:ext cx="914400" cy="914400"/>
          </a:xfrm>
          <a:prstGeom prst="rect">
            <a:avLst/>
          </a:prstGeom>
        </p:spPr>
      </p:pic>
      <p:pic>
        <p:nvPicPr>
          <p:cNvPr id="19" name="图形 18" descr="女程序员 纯色填充">
            <a:extLst>
              <a:ext uri="{FF2B5EF4-FFF2-40B4-BE49-F238E27FC236}">
                <a16:creationId xmlns:a16="http://schemas.microsoft.com/office/drawing/2014/main" id="{82BC0669-8704-4EB8-B83A-1DA794C2F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6164" y="3856501"/>
            <a:ext cx="914400" cy="914400"/>
          </a:xfrm>
          <a:prstGeom prst="rect">
            <a:avLst/>
          </a:prstGeom>
        </p:spPr>
      </p:pic>
      <p:pic>
        <p:nvPicPr>
          <p:cNvPr id="20" name="图形 19" descr="男程序员 纯色填充">
            <a:extLst>
              <a:ext uri="{FF2B5EF4-FFF2-40B4-BE49-F238E27FC236}">
                <a16:creationId xmlns:a16="http://schemas.microsoft.com/office/drawing/2014/main" id="{0C45E39E-85A4-47B0-A39E-D2C5D27B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6992" y="383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1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07C91-3DFA-C34D-92F1-CF1C648D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RQ2 Results</a:t>
            </a:r>
            <a:endParaRPr kumimoji="1" lang="zh-CN" altLang="en-US" dirty="0"/>
          </a:p>
        </p:txBody>
      </p:sp>
      <p:sp>
        <p:nvSpPr>
          <p:cNvPr id="13" name="椭圆形标注 12">
            <a:extLst>
              <a:ext uri="{FF2B5EF4-FFF2-40B4-BE49-F238E27FC236}">
                <a16:creationId xmlns:a16="http://schemas.microsoft.com/office/drawing/2014/main" id="{449D840E-D0EB-0B43-A0D5-8A6268901428}"/>
              </a:ext>
            </a:extLst>
          </p:cNvPr>
          <p:cNvSpPr/>
          <p:nvPr/>
        </p:nvSpPr>
        <p:spPr>
          <a:xfrm>
            <a:off x="6096000" y="3237661"/>
            <a:ext cx="2949110" cy="1514060"/>
          </a:xfrm>
          <a:prstGeom prst="wedgeEllipseCallout">
            <a:avLst>
              <a:gd name="adj1" fmla="val 63711"/>
              <a:gd name="adj2" fmla="val 64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 must ignore notifications and decide which to review by myself.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D9873-9B3B-9F48-8935-71479212A9C6}"/>
              </a:ext>
            </a:extLst>
          </p:cNvPr>
          <p:cNvSpPr txBox="1"/>
          <p:nvPr/>
        </p:nvSpPr>
        <p:spPr>
          <a:xfrm>
            <a:off x="1740783" y="5039748"/>
            <a:ext cx="931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Implication: </a:t>
            </a:r>
            <a:r>
              <a:rPr lang="en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An excessive of invitation in the CRR system can cause “notification noise” for code reviewers, even invalidating the code review invitation process. Code reviewer recommendations should consider the issue and find a tradeoff between the recommendation size and the accuracy.</a:t>
            </a:r>
          </a:p>
          <a:p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31AB08E5-D64B-574A-A82F-7F0F73BD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2" y="5056169"/>
            <a:ext cx="859057" cy="859057"/>
          </a:xfrm>
          <a:prstGeom prst="rect">
            <a:avLst/>
          </a:prstGeom>
        </p:spPr>
      </p:pic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21E8F68C-C78F-3F46-BF11-E20C6EF71BC1}"/>
              </a:ext>
            </a:extLst>
          </p:cNvPr>
          <p:cNvSpPr/>
          <p:nvPr/>
        </p:nvSpPr>
        <p:spPr>
          <a:xfrm>
            <a:off x="2071182" y="1453712"/>
            <a:ext cx="2775138" cy="1154384"/>
          </a:xfrm>
          <a:prstGeom prst="wedgeRoundRectCallout">
            <a:avLst>
              <a:gd name="adj1" fmla="val -49387"/>
              <a:gd name="adj2" fmla="val 6448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#XXX has been submitted. Are you willing to review it?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613863C-3574-9A49-8D0C-E647476FD837}"/>
              </a:ext>
            </a:extLst>
          </p:cNvPr>
          <p:cNvCxnSpPr/>
          <p:nvPr/>
        </p:nvCxnSpPr>
        <p:spPr>
          <a:xfrm>
            <a:off x="5445760" y="1301609"/>
            <a:ext cx="0" cy="336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形标注 13">
            <a:extLst>
              <a:ext uri="{FF2B5EF4-FFF2-40B4-BE49-F238E27FC236}">
                <a16:creationId xmlns:a16="http://schemas.microsoft.com/office/drawing/2014/main" id="{E55BC59C-E608-E049-AB92-9EBAE4241AAE}"/>
              </a:ext>
            </a:extLst>
          </p:cNvPr>
          <p:cNvSpPr/>
          <p:nvPr/>
        </p:nvSpPr>
        <p:spPr>
          <a:xfrm>
            <a:off x="6089868" y="1435574"/>
            <a:ext cx="2949110" cy="1514060"/>
          </a:xfrm>
          <a:prstGeom prst="wedgeEllipseCallout">
            <a:avLst>
              <a:gd name="adj1" fmla="val 63711"/>
              <a:gd name="adj2" fmla="val 64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 have received more than 100 review invitations!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形 5" descr="女程序员 纯色填充">
            <a:extLst>
              <a:ext uri="{FF2B5EF4-FFF2-40B4-BE49-F238E27FC236}">
                <a16:creationId xmlns:a16="http://schemas.microsoft.com/office/drawing/2014/main" id="{F5BC2325-651B-44D0-B8E0-6BB1E1D1B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9787" y="3668149"/>
            <a:ext cx="914400" cy="914400"/>
          </a:xfrm>
          <a:prstGeom prst="rect">
            <a:avLst/>
          </a:prstGeom>
        </p:spPr>
      </p:pic>
      <p:pic>
        <p:nvPicPr>
          <p:cNvPr id="15" name="图形 14" descr="男程序员 纯色填充">
            <a:extLst>
              <a:ext uri="{FF2B5EF4-FFF2-40B4-BE49-F238E27FC236}">
                <a16:creationId xmlns:a16="http://schemas.microsoft.com/office/drawing/2014/main" id="{B3D02A10-3D0C-4F94-8844-A8A337C04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263" y="2514600"/>
            <a:ext cx="914400" cy="914400"/>
          </a:xfrm>
          <a:prstGeom prst="rect">
            <a:avLst/>
          </a:prstGeom>
        </p:spPr>
      </p:pic>
      <p:pic>
        <p:nvPicPr>
          <p:cNvPr id="17" name="图形 16" descr="男程序员 轮廓">
            <a:extLst>
              <a:ext uri="{FF2B5EF4-FFF2-40B4-BE49-F238E27FC236}">
                <a16:creationId xmlns:a16="http://schemas.microsoft.com/office/drawing/2014/main" id="{21BEB2DD-6B02-4B5D-96DD-A72FFC74A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9787" y="1818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8B6E-C665-6848-A1C8-DE8C3C1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Motivation</a:t>
            </a:r>
            <a:endParaRPr kumimoji="1" lang="zh-CN" altLang="en-US" sz="3600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15E48B-09D5-0D42-8060-5DE59E01E684}"/>
              </a:ext>
            </a:extLst>
          </p:cNvPr>
          <p:cNvSpPr txBox="1"/>
          <p:nvPr/>
        </p:nvSpPr>
        <p:spPr>
          <a:xfrm>
            <a:off x="4379973" y="2736466"/>
            <a:ext cx="2941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 lot of Business at Tencent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 descr="形状&#10;&#10;中度可信度描述已自动生成">
            <a:extLst>
              <a:ext uri="{FF2B5EF4-FFF2-40B4-BE49-F238E27FC236}">
                <a16:creationId xmlns:a16="http://schemas.microsoft.com/office/drawing/2014/main" id="{1ADE9D33-DB83-9A43-B629-8F27C7F9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10" y="3884029"/>
            <a:ext cx="1395649" cy="12136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71D8C95-3BED-7242-B451-D7BD9F9D628D}"/>
              </a:ext>
            </a:extLst>
          </p:cNvPr>
          <p:cNvSpPr txBox="1"/>
          <p:nvPr/>
        </p:nvSpPr>
        <p:spPr>
          <a:xfrm>
            <a:off x="4357716" y="5156512"/>
            <a:ext cx="305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&gt;70% codes are inner-sourced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1E54FF8-7E8E-7546-8427-41521B4AA2FA}"/>
              </a:ext>
            </a:extLst>
          </p:cNvPr>
          <p:cNvGrpSpPr/>
          <p:nvPr/>
        </p:nvGrpSpPr>
        <p:grpSpPr>
          <a:xfrm>
            <a:off x="7958568" y="4098250"/>
            <a:ext cx="2400256" cy="785165"/>
            <a:chOff x="5219317" y="3729583"/>
            <a:chExt cx="2400256" cy="78516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BF16412-1F3B-D749-9E29-30427ADE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8828" y="3773514"/>
              <a:ext cx="741234" cy="74123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8794EF0-A4BE-E448-A2E3-497FF7E55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4282" y="3775287"/>
              <a:ext cx="645291" cy="64529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F0D1427-A5AB-6140-874B-4E3DEC1B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9317" y="3729583"/>
              <a:ext cx="645291" cy="723647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1EB3974-440D-0144-9A5E-D16988962B3F}"/>
              </a:ext>
            </a:extLst>
          </p:cNvPr>
          <p:cNvGrpSpPr/>
          <p:nvPr/>
        </p:nvGrpSpPr>
        <p:grpSpPr>
          <a:xfrm>
            <a:off x="4030851" y="1836107"/>
            <a:ext cx="3606419" cy="788364"/>
            <a:chOff x="380827" y="4862945"/>
            <a:chExt cx="5201549" cy="1173122"/>
          </a:xfrm>
        </p:grpSpPr>
        <p:pic>
          <p:nvPicPr>
            <p:cNvPr id="6" name="图片 5" descr="图标&#10;&#10;描述已自动生成">
              <a:extLst>
                <a:ext uri="{FF2B5EF4-FFF2-40B4-BE49-F238E27FC236}">
                  <a16:creationId xmlns:a16="http://schemas.microsoft.com/office/drawing/2014/main" id="{6A4C0377-EAAE-BB43-86CC-2E936D03E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1932" y="4932795"/>
              <a:ext cx="1052384" cy="1033422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EDDE3E94-120D-2F47-9559-9B47575D6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27671" y="5237185"/>
              <a:ext cx="1840116" cy="424642"/>
            </a:xfrm>
            <a:prstGeom prst="rect">
              <a:avLst/>
            </a:prstGeom>
          </p:spPr>
        </p:pic>
        <p:pic>
          <p:nvPicPr>
            <p:cNvPr id="10" name="图片 9" descr="卡通人物&#10;&#10;描述已自动生成">
              <a:extLst>
                <a:ext uri="{FF2B5EF4-FFF2-40B4-BE49-F238E27FC236}">
                  <a16:creationId xmlns:a16="http://schemas.microsoft.com/office/drawing/2014/main" id="{0192025C-19D5-924C-8792-C5DD574D4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0827" y="4862945"/>
              <a:ext cx="1047750" cy="1173122"/>
            </a:xfrm>
            <a:prstGeom prst="rect">
              <a:avLst/>
            </a:prstGeom>
          </p:spPr>
        </p:pic>
        <p:pic>
          <p:nvPicPr>
            <p:cNvPr id="34" name="图片 33" descr="形状&#10;&#10;低可信度描述已自动生成">
              <a:extLst>
                <a:ext uri="{FF2B5EF4-FFF2-40B4-BE49-F238E27FC236}">
                  <a16:creationId xmlns:a16="http://schemas.microsoft.com/office/drawing/2014/main" id="{DFF5EFE8-8360-794B-9204-D2F03D99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41142" y="5099523"/>
              <a:ext cx="741234" cy="741234"/>
            </a:xfrm>
            <a:prstGeom prst="rect">
              <a:avLst/>
            </a:prstGeom>
          </p:spPr>
        </p:pic>
      </p:grpSp>
      <p:sp>
        <p:nvSpPr>
          <p:cNvPr id="36" name="下箭头 35">
            <a:extLst>
              <a:ext uri="{FF2B5EF4-FFF2-40B4-BE49-F238E27FC236}">
                <a16:creationId xmlns:a16="http://schemas.microsoft.com/office/drawing/2014/main" id="{1F08B9A5-BF7B-0141-A511-CD8F5181E97B}"/>
              </a:ext>
            </a:extLst>
          </p:cNvPr>
          <p:cNvSpPr/>
          <p:nvPr/>
        </p:nvSpPr>
        <p:spPr>
          <a:xfrm>
            <a:off x="5502731" y="3122105"/>
            <a:ext cx="449208" cy="60623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手杖形箭头 37">
            <a:extLst>
              <a:ext uri="{FF2B5EF4-FFF2-40B4-BE49-F238E27FC236}">
                <a16:creationId xmlns:a16="http://schemas.microsoft.com/office/drawing/2014/main" id="{1DC161D7-DB10-3946-8E06-E29CF1FFD32E}"/>
              </a:ext>
            </a:extLst>
          </p:cNvPr>
          <p:cNvSpPr/>
          <p:nvPr/>
        </p:nvSpPr>
        <p:spPr>
          <a:xfrm flipV="1">
            <a:off x="5607141" y="5561679"/>
            <a:ext cx="3706725" cy="741232"/>
          </a:xfrm>
          <a:prstGeom prst="uturnArrow">
            <a:avLst>
              <a:gd name="adj1" fmla="val 33972"/>
              <a:gd name="adj2" fmla="val 25000"/>
              <a:gd name="adj3" fmla="val 26320"/>
              <a:gd name="adj4" fmla="val 41733"/>
              <a:gd name="adj5" fmla="val 1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19933C-DE65-244C-B205-D643F9BD5FC4}"/>
              </a:ext>
            </a:extLst>
          </p:cNvPr>
          <p:cNvSpPr txBox="1"/>
          <p:nvPr/>
        </p:nvSpPr>
        <p:spPr>
          <a:xfrm>
            <a:off x="7711194" y="5129038"/>
            <a:ext cx="289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 great many code changes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 descr="形状&#10;&#10;低可信度描述已自动生成">
            <a:extLst>
              <a:ext uri="{FF2B5EF4-FFF2-40B4-BE49-F238E27FC236}">
                <a16:creationId xmlns:a16="http://schemas.microsoft.com/office/drawing/2014/main" id="{17B79F4E-DE03-3E43-82FA-7D48C68A90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5350" y="1850874"/>
            <a:ext cx="965588" cy="965588"/>
          </a:xfrm>
          <a:prstGeom prst="rect">
            <a:avLst/>
          </a:prstGeom>
        </p:spPr>
      </p:pic>
      <p:sp>
        <p:nvSpPr>
          <p:cNvPr id="42" name="上箭头 41">
            <a:extLst>
              <a:ext uri="{FF2B5EF4-FFF2-40B4-BE49-F238E27FC236}">
                <a16:creationId xmlns:a16="http://schemas.microsoft.com/office/drawing/2014/main" id="{ABF99688-711F-9244-BB17-33D78C88E0E0}"/>
              </a:ext>
            </a:extLst>
          </p:cNvPr>
          <p:cNvSpPr/>
          <p:nvPr/>
        </p:nvSpPr>
        <p:spPr>
          <a:xfrm>
            <a:off x="8917298" y="3216191"/>
            <a:ext cx="482794" cy="64445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C9C14D-C224-4C4B-B043-BEC2F631D1CE}"/>
              </a:ext>
            </a:extLst>
          </p:cNvPr>
          <p:cNvSpPr txBox="1"/>
          <p:nvPr/>
        </p:nvSpPr>
        <p:spPr>
          <a:xfrm>
            <a:off x="9767904" y="1836107"/>
            <a:ext cx="207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review this code change?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 descr="形状&#10;&#10;低可信度描述已自动生成">
            <a:extLst>
              <a:ext uri="{FF2B5EF4-FFF2-40B4-BE49-F238E27FC236}">
                <a16:creationId xmlns:a16="http://schemas.microsoft.com/office/drawing/2014/main" id="{18448BC1-47A9-42A7-A200-29DA7ABD7C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895" y="4126092"/>
            <a:ext cx="1208512" cy="120851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B12EF5A-6826-4E9F-8CC2-E796559581E5}"/>
              </a:ext>
            </a:extLst>
          </p:cNvPr>
          <p:cNvSpPr txBox="1"/>
          <p:nvPr/>
        </p:nvSpPr>
        <p:spPr>
          <a:xfrm>
            <a:off x="672037" y="1305516"/>
            <a:ext cx="271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Divided Organizations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3A420DC-B740-4C23-934B-4F2E4585F532}"/>
              </a:ext>
            </a:extLst>
          </p:cNvPr>
          <p:cNvSpPr txBox="1"/>
          <p:nvPr/>
        </p:nvSpPr>
        <p:spPr>
          <a:xfrm>
            <a:off x="6425159" y="1305516"/>
            <a:ext cx="2941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Inner-source Practice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图片 27" descr="形状&#10;&#10;低可信度描述已自动生成">
            <a:extLst>
              <a:ext uri="{FF2B5EF4-FFF2-40B4-BE49-F238E27FC236}">
                <a16:creationId xmlns:a16="http://schemas.microsoft.com/office/drawing/2014/main" id="{357BA9C5-6952-4F8E-AC26-68CD62DD1B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277" y="1988085"/>
            <a:ext cx="1208512" cy="1208512"/>
          </a:xfrm>
          <a:prstGeom prst="rect">
            <a:avLst/>
          </a:prstGeom>
        </p:spPr>
      </p:pic>
      <p:pic>
        <p:nvPicPr>
          <p:cNvPr id="30" name="图片 29" descr="形状&#10;&#10;低可信度描述已自动生成">
            <a:extLst>
              <a:ext uri="{FF2B5EF4-FFF2-40B4-BE49-F238E27FC236}">
                <a16:creationId xmlns:a16="http://schemas.microsoft.com/office/drawing/2014/main" id="{3FC42DF9-8B30-4F2E-B1D1-62F5B2BB04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7611" y="4126092"/>
            <a:ext cx="1208512" cy="120851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415CEE1-3736-417C-ADCF-A26D47D53FC7}"/>
              </a:ext>
            </a:extLst>
          </p:cNvPr>
          <p:cNvSpPr txBox="1"/>
          <p:nvPr/>
        </p:nvSpPr>
        <p:spPr>
          <a:xfrm>
            <a:off x="8156902" y="2821227"/>
            <a:ext cx="2003585" cy="34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~100k Employees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2A0364-695D-4044-A9B3-1C1C08C8FF54}"/>
              </a:ext>
            </a:extLst>
          </p:cNvPr>
          <p:cNvCxnSpPr>
            <a:cxnSpLocks/>
          </p:cNvCxnSpPr>
          <p:nvPr/>
        </p:nvCxnSpPr>
        <p:spPr>
          <a:xfrm>
            <a:off x="3841474" y="988943"/>
            <a:ext cx="0" cy="551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FC9E2B7-3B8E-46C2-B190-6CB407EB33C0}"/>
              </a:ext>
            </a:extLst>
          </p:cNvPr>
          <p:cNvSpPr txBox="1"/>
          <p:nvPr/>
        </p:nvSpPr>
        <p:spPr>
          <a:xfrm>
            <a:off x="568987" y="5334604"/>
            <a:ext cx="281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Code Review in a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relatively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A52E2B-48E7-4C7D-986B-EEE414570D28}"/>
              </a:ext>
            </a:extLst>
          </p:cNvPr>
          <p:cNvSpPr txBox="1"/>
          <p:nvPr/>
        </p:nvSpPr>
        <p:spPr>
          <a:xfrm>
            <a:off x="5502731" y="6280842"/>
            <a:ext cx="3949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Virtual organization across groups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图片 31" descr="形状&#10;&#10;低可信度描述已自动生成">
            <a:extLst>
              <a:ext uri="{FF2B5EF4-FFF2-40B4-BE49-F238E27FC236}">
                <a16:creationId xmlns:a16="http://schemas.microsoft.com/office/drawing/2014/main" id="{E3AB870C-54D5-473E-95F9-CE9A890338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086" y="3025018"/>
            <a:ext cx="1208512" cy="1208512"/>
          </a:xfrm>
          <a:prstGeom prst="rect">
            <a:avLst/>
          </a:prstGeom>
        </p:spPr>
      </p:pic>
      <p:pic>
        <p:nvPicPr>
          <p:cNvPr id="40" name="图片 39" descr="形状&#10;&#10;低可信度描述已自动生成">
            <a:extLst>
              <a:ext uri="{FF2B5EF4-FFF2-40B4-BE49-F238E27FC236}">
                <a16:creationId xmlns:a16="http://schemas.microsoft.com/office/drawing/2014/main" id="{2CD8B156-57B2-4EBD-B638-8A66EDFAE5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160" y="1988085"/>
            <a:ext cx="1208512" cy="1208512"/>
          </a:xfrm>
          <a:prstGeom prst="rect">
            <a:avLst/>
          </a:prstGeom>
        </p:spPr>
      </p:pic>
      <p:pic>
        <p:nvPicPr>
          <p:cNvPr id="44" name="图片 43" descr="形状&#10;&#10;低可信度描述已自动生成">
            <a:extLst>
              <a:ext uri="{FF2B5EF4-FFF2-40B4-BE49-F238E27FC236}">
                <a16:creationId xmlns:a16="http://schemas.microsoft.com/office/drawing/2014/main" id="{DCA20375-4C6C-42C1-8D53-6085235DC3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6070" y="3069980"/>
            <a:ext cx="1208512" cy="12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2"/>
    </mc:Choice>
    <mc:Fallback xmlns="">
      <p:transition spd="slow" advTm="470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A9B71-374E-AD44-BFE5-FBAF69A6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RQ2 Results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3E7DB7-CE9B-6D4C-9DED-A707AF80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3" y="3087026"/>
            <a:ext cx="1270000" cy="1270000"/>
          </a:xfrm>
          <a:prstGeom prst="rect">
            <a:avLst/>
          </a:prstGeom>
        </p:spPr>
      </p:pic>
      <p:sp>
        <p:nvSpPr>
          <p:cNvPr id="3" name="椭圆形标注 2">
            <a:extLst>
              <a:ext uri="{FF2B5EF4-FFF2-40B4-BE49-F238E27FC236}">
                <a16:creationId xmlns:a16="http://schemas.microsoft.com/office/drawing/2014/main" id="{DC21760E-0AD2-C348-93EB-1DA06AC547B4}"/>
              </a:ext>
            </a:extLst>
          </p:cNvPr>
          <p:cNvSpPr/>
          <p:nvPr/>
        </p:nvSpPr>
        <p:spPr>
          <a:xfrm>
            <a:off x="1852543" y="1450378"/>
            <a:ext cx="4016513" cy="1590260"/>
          </a:xfrm>
          <a:prstGeom prst="wedgeEllipseCallout">
            <a:avLst>
              <a:gd name="adj1" fmla="val -48968"/>
              <a:gd name="adj2" fmla="val 692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most cases, the historical data-based recommendation approaches are useful.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DA7FAC-3A03-334E-A702-DBEB0DD05173}"/>
              </a:ext>
            </a:extLst>
          </p:cNvPr>
          <p:cNvSpPr txBox="1"/>
          <p:nvPr/>
        </p:nvSpPr>
        <p:spPr>
          <a:xfrm>
            <a:off x="1852543" y="4630339"/>
            <a:ext cx="931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Implication: </a:t>
            </a:r>
            <a:r>
              <a:rPr lang="en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Even though practitioners are confident about the machine-learning-based CRR approaches, a practical CRR system should consider various situations and works in a non-invasive way.</a:t>
            </a: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EEE637AC-B6F3-8A49-8489-BE0394B7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86" y="4662476"/>
            <a:ext cx="859057" cy="859057"/>
          </a:xfrm>
          <a:prstGeom prst="rect">
            <a:avLst/>
          </a:prstGeom>
        </p:spPr>
      </p:pic>
      <p:sp>
        <p:nvSpPr>
          <p:cNvPr id="10" name="椭圆形标注 9">
            <a:extLst>
              <a:ext uri="{FF2B5EF4-FFF2-40B4-BE49-F238E27FC236}">
                <a16:creationId xmlns:a16="http://schemas.microsoft.com/office/drawing/2014/main" id="{F16C5CAC-BF1D-BE42-BE7D-EEB7A27DEE9A}"/>
              </a:ext>
            </a:extLst>
          </p:cNvPr>
          <p:cNvSpPr/>
          <p:nvPr/>
        </p:nvSpPr>
        <p:spPr>
          <a:xfrm>
            <a:off x="6419298" y="1640373"/>
            <a:ext cx="3758924" cy="1590261"/>
          </a:xfrm>
          <a:prstGeom prst="wedgeEllipseCallout">
            <a:avLst>
              <a:gd name="adj1" fmla="val 45614"/>
              <a:gd name="adj2" fmla="val 5999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Sometimes I need a senior partner, rather than recommendation results according to history data.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形 10" descr="男程序员 纯色填充">
            <a:extLst>
              <a:ext uri="{FF2B5EF4-FFF2-40B4-BE49-F238E27FC236}">
                <a16:creationId xmlns:a16="http://schemas.microsoft.com/office/drawing/2014/main" id="{6025F515-826B-452F-B87B-B1B9E8C2B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815" y="32648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A9B71-374E-AD44-BFE5-FBAF69A6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RQ2 Results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E22467-C563-7A45-A7A8-DD44E025C219}"/>
              </a:ext>
            </a:extLst>
          </p:cNvPr>
          <p:cNvSpPr txBox="1"/>
          <p:nvPr/>
        </p:nvSpPr>
        <p:spPr>
          <a:xfrm>
            <a:off x="2067339" y="5548203"/>
            <a:ext cx="88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Implication: </a:t>
            </a:r>
            <a:r>
              <a:rPr kumimoji="1"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Recommendation systems should consider more factors in its working process and bridge the information gap between contributors and reviewers.</a:t>
            </a:r>
            <a:endParaRPr lang="en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BAA795BE-D7AC-9849-8D7B-D689D9D9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82" y="5547096"/>
            <a:ext cx="859057" cy="8590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E689F7-BCE8-4163-A727-89B84FF5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24" y="1581199"/>
            <a:ext cx="10439238" cy="36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A9B71-374E-AD44-BFE5-FBAF69A6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RQ2 Results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3E7DB7-CE9B-6D4C-9DED-A707AF80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39" y="3193773"/>
            <a:ext cx="1270000" cy="1270000"/>
          </a:xfrm>
          <a:prstGeom prst="rect">
            <a:avLst/>
          </a:prstGeom>
        </p:spPr>
      </p:pic>
      <p:sp>
        <p:nvSpPr>
          <p:cNvPr id="6" name="矩形标注 5">
            <a:extLst>
              <a:ext uri="{FF2B5EF4-FFF2-40B4-BE49-F238E27FC236}">
                <a16:creationId xmlns:a16="http://schemas.microsoft.com/office/drawing/2014/main" id="{4A7E4514-AEE7-6B4A-8534-4321BDA7661D}"/>
              </a:ext>
            </a:extLst>
          </p:cNvPr>
          <p:cNvSpPr/>
          <p:nvPr/>
        </p:nvSpPr>
        <p:spPr>
          <a:xfrm>
            <a:off x="2912166" y="1309797"/>
            <a:ext cx="3541644" cy="1946964"/>
          </a:xfrm>
          <a:prstGeom prst="wedgeRectCallout">
            <a:avLst>
              <a:gd name="adj1" fmla="val -80765"/>
              <a:gd name="adj2" fmla="val 536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Recommendation systems should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consider more factors,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such as learning similar file paths and social network of reviewers.</a:t>
            </a:r>
          </a:p>
          <a:p>
            <a:pPr algn="ctr"/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CF18C9CB-8302-2E48-AF3C-85CF7D0D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09" y="3870736"/>
            <a:ext cx="1270000" cy="1270000"/>
          </a:xfrm>
          <a:prstGeom prst="rect">
            <a:avLst/>
          </a:prstGeom>
        </p:spPr>
      </p:pic>
      <p:sp>
        <p:nvSpPr>
          <p:cNvPr id="7" name="椭圆形标注 6">
            <a:extLst>
              <a:ext uri="{FF2B5EF4-FFF2-40B4-BE49-F238E27FC236}">
                <a16:creationId xmlns:a16="http://schemas.microsoft.com/office/drawing/2014/main" id="{36EF19A1-6C4B-864D-9F2E-10F83BD1FF19}"/>
              </a:ext>
            </a:extLst>
          </p:cNvPr>
          <p:cNvSpPr/>
          <p:nvPr/>
        </p:nvSpPr>
        <p:spPr>
          <a:xfrm>
            <a:off x="7298637" y="1850334"/>
            <a:ext cx="4046158" cy="1984551"/>
          </a:xfrm>
          <a:prstGeom prst="wedgeEllipseCallout">
            <a:avLst>
              <a:gd name="adj1" fmla="val 20429"/>
              <a:gd name="adj2" fmla="val 6899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Recommendation systems should help me know other developers’ skills and learn my feedback.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E22467-C563-7A45-A7A8-DD44E025C219}"/>
              </a:ext>
            </a:extLst>
          </p:cNvPr>
          <p:cNvSpPr txBox="1"/>
          <p:nvPr/>
        </p:nvSpPr>
        <p:spPr>
          <a:xfrm>
            <a:off x="2067339" y="5548203"/>
            <a:ext cx="88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Implication: </a:t>
            </a:r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Recommendation systems should consider more factors in its working process and bridge the information gap between contributors and reviewers.</a:t>
            </a:r>
            <a:endParaRPr lang="en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BAA795BE-D7AC-9849-8D7B-D689D9D9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82" y="5547096"/>
            <a:ext cx="859057" cy="8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4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74F3A0-5FEA-4835-A064-0E9DAD64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" y="0"/>
            <a:ext cx="6096528" cy="34292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46E3B2-29C4-4C37-8259-1FBBEE11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72" y="0"/>
            <a:ext cx="6096528" cy="3429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802009-E7B4-481E-887A-0F2273C3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72" y="3429297"/>
            <a:ext cx="6096528" cy="34292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1EBA65-BA85-45EA-AB7F-38E4F6D5E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297"/>
            <a:ext cx="6096528" cy="34292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17F5AF3-1D93-6543-A599-20556390716E}"/>
              </a:ext>
            </a:extLst>
          </p:cNvPr>
          <p:cNvSpPr txBox="1"/>
          <p:nvPr/>
        </p:nvSpPr>
        <p:spPr>
          <a:xfrm>
            <a:off x="627465" y="3318338"/>
            <a:ext cx="10936014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/>
              <a:t>Thank you for listening! </a:t>
            </a:r>
          </a:p>
          <a:p>
            <a:pPr algn="ctr"/>
            <a:r>
              <a:rPr kumimoji="1" lang="en-US" altLang="zh-CN" sz="2400" b="1" dirty="0"/>
              <a:t>For more details, please refer to our preprint at: </a:t>
            </a:r>
            <a:r>
              <a:rPr kumimoji="1" lang="en-US" altLang="zh-CN" sz="2400" b="1" dirty="0">
                <a:hlinkClick r:id="rId6"/>
              </a:rPr>
              <a:t>www.chenqiuyuan.com</a:t>
            </a:r>
            <a:r>
              <a:rPr kumimoji="1" lang="en-US" altLang="zh-CN" sz="2400" b="1" dirty="0"/>
              <a:t>.</a:t>
            </a:r>
          </a:p>
          <a:p>
            <a:pPr algn="ctr"/>
            <a:r>
              <a:rPr kumimoji="1" lang="en-US" altLang="zh-CN" sz="2400" b="1" dirty="0"/>
              <a:t>Contact: </a:t>
            </a:r>
            <a:r>
              <a:rPr kumimoji="1" lang="en-US" altLang="zh-CN" sz="2400" b="1" dirty="0">
                <a:hlinkClick r:id="rId7"/>
              </a:rPr>
              <a:t>chenqiuyuan@zju.edu.cn</a:t>
            </a:r>
            <a:endParaRPr kumimoji="1"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8345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D8FDE-4F43-2243-AB57-B5188551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Background</a:t>
            </a:r>
            <a:br>
              <a:rPr kumimoji="1" lang="en-US" altLang="zh-CN" dirty="0"/>
            </a:br>
            <a:r>
              <a:rPr kumimoji="1" lang="en-US" altLang="zh-CN" sz="3600" i="1" dirty="0"/>
              <a:t>Workflow of Modern Code Review</a:t>
            </a:r>
            <a:endParaRPr kumimoji="1" lang="zh-CN" altLang="en-US" sz="3600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F43AADC-F566-BB4E-A79C-E3DBF9A1EDD1}"/>
              </a:ext>
            </a:extLst>
          </p:cNvPr>
          <p:cNvSpPr txBox="1"/>
          <p:nvPr/>
        </p:nvSpPr>
        <p:spPr>
          <a:xfrm>
            <a:off x="7601995" y="4411885"/>
            <a:ext cx="4362017" cy="2082885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Fetch current code from main repository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Make code changes and push them to CR system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Invite others to review code changes.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Give feedback.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Notify the submitter to improve the code changes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Merge code changes into main repository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7013AFA-921E-014B-B25C-0E647A2C1FAB}"/>
              </a:ext>
            </a:extLst>
          </p:cNvPr>
          <p:cNvGrpSpPr/>
          <p:nvPr/>
        </p:nvGrpSpPr>
        <p:grpSpPr>
          <a:xfrm>
            <a:off x="772624" y="3259803"/>
            <a:ext cx="6134831" cy="2763043"/>
            <a:chOff x="746119" y="2517681"/>
            <a:chExt cx="6134831" cy="2763043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D6DCEFED-DCA0-1443-AF3D-15A72A2EA2C2}"/>
                </a:ext>
              </a:extLst>
            </p:cNvPr>
            <p:cNvSpPr/>
            <p:nvPr/>
          </p:nvSpPr>
          <p:spPr>
            <a:xfrm>
              <a:off x="5292507" y="2586240"/>
              <a:ext cx="1588443" cy="1026332"/>
            </a:xfrm>
            <a:prstGeom prst="roundRect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 descr="形状&#10;&#10;低可信度描述已自动生成">
              <a:extLst>
                <a:ext uri="{FF2B5EF4-FFF2-40B4-BE49-F238E27FC236}">
                  <a16:creationId xmlns:a16="http://schemas.microsoft.com/office/drawing/2014/main" id="{1EAEB98C-D7C2-C34F-985A-304E45DF0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119" y="2732427"/>
              <a:ext cx="584776" cy="584776"/>
            </a:xfrm>
            <a:prstGeom prst="rect">
              <a:avLst/>
            </a:prstGeom>
          </p:spPr>
        </p:pic>
        <p:pic>
          <p:nvPicPr>
            <p:cNvPr id="6" name="图片 5" descr="形状&#10;&#10;低可信度描述已自动生成">
              <a:extLst>
                <a:ext uri="{FF2B5EF4-FFF2-40B4-BE49-F238E27FC236}">
                  <a16:creationId xmlns:a16="http://schemas.microsoft.com/office/drawing/2014/main" id="{A0ED555E-8D32-5342-AD41-543A4A10D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6497" y="2736208"/>
              <a:ext cx="756573" cy="756573"/>
            </a:xfrm>
            <a:prstGeom prst="rect">
              <a:avLst/>
            </a:prstGeom>
          </p:spPr>
        </p:pic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DD1D78E9-5769-DB48-8ED1-23BF95E3A663}"/>
                </a:ext>
              </a:extLst>
            </p:cNvPr>
            <p:cNvSpPr/>
            <p:nvPr/>
          </p:nvSpPr>
          <p:spPr>
            <a:xfrm>
              <a:off x="2340578" y="2571369"/>
              <a:ext cx="1967346" cy="1026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磁盘 7">
              <a:extLst>
                <a:ext uri="{FF2B5EF4-FFF2-40B4-BE49-F238E27FC236}">
                  <a16:creationId xmlns:a16="http://schemas.microsoft.com/office/drawing/2014/main" id="{C83BB10D-C277-0446-8C6A-CE792B73F629}"/>
                </a:ext>
              </a:extLst>
            </p:cNvPr>
            <p:cNvSpPr/>
            <p:nvPr/>
          </p:nvSpPr>
          <p:spPr>
            <a:xfrm>
              <a:off x="2458375" y="4536115"/>
              <a:ext cx="1727934" cy="74460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Main Repository</a:t>
              </a:r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25501C4D-9C87-F44E-B3DF-34E2494DBB02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9" y="3071083"/>
              <a:ext cx="77585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FCA63B69-DC13-C84A-89F7-1BA46C7605E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915" y="3071083"/>
              <a:ext cx="8174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1C107C28-AB05-2B4A-8FF9-8B7E418B5ADE}"/>
                </a:ext>
              </a:extLst>
            </p:cNvPr>
            <p:cNvCxnSpPr>
              <a:cxnSpLocks/>
            </p:cNvCxnSpPr>
            <p:nvPr/>
          </p:nvCxnSpPr>
          <p:spPr>
            <a:xfrm>
              <a:off x="3322342" y="3642496"/>
              <a:ext cx="0" cy="6788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BFF0C61-46E4-5D4D-B97E-8941B59AF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0718" y="3438977"/>
              <a:ext cx="1173899" cy="12915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596F129-B768-7942-8F1A-55ECBCD3907D}"/>
                </a:ext>
              </a:extLst>
            </p:cNvPr>
            <p:cNvSpPr/>
            <p:nvPr/>
          </p:nvSpPr>
          <p:spPr>
            <a:xfrm>
              <a:off x="1328176" y="4106624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DE3F84A-FE27-264D-ABE4-32E3E229290D}"/>
                </a:ext>
              </a:extLst>
            </p:cNvPr>
            <p:cNvSpPr/>
            <p:nvPr/>
          </p:nvSpPr>
          <p:spPr>
            <a:xfrm>
              <a:off x="1646208" y="2550997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D800B8-B01B-6243-A8E8-4945F6F0382D}"/>
                </a:ext>
              </a:extLst>
            </p:cNvPr>
            <p:cNvSpPr/>
            <p:nvPr/>
          </p:nvSpPr>
          <p:spPr>
            <a:xfrm>
              <a:off x="4648726" y="2517681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832D2BA-F490-E344-B616-2E5F03970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915" y="3185755"/>
              <a:ext cx="8174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92BBE52-E6AE-CB4C-A6FE-CB492B04D07C}"/>
                </a:ext>
              </a:extLst>
            </p:cNvPr>
            <p:cNvSpPr/>
            <p:nvPr/>
          </p:nvSpPr>
          <p:spPr>
            <a:xfrm>
              <a:off x="4648725" y="3310289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117EF59-8314-8943-8D53-799FE2CB6E73}"/>
                </a:ext>
              </a:extLst>
            </p:cNvPr>
            <p:cNvSpPr/>
            <p:nvPr/>
          </p:nvSpPr>
          <p:spPr>
            <a:xfrm>
              <a:off x="3445341" y="3767186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2C553651-DF91-5B46-BA75-20CFEFB0D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0606" y="3185755"/>
              <a:ext cx="77585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9243ACE-F75C-4848-99BC-549F2F7DE8B2}"/>
                </a:ext>
              </a:extLst>
            </p:cNvPr>
            <p:cNvSpPr/>
            <p:nvPr/>
          </p:nvSpPr>
          <p:spPr>
            <a:xfrm>
              <a:off x="1645784" y="3300427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图片 25" descr="图标&#10;&#10;描述已自动生成">
              <a:extLst>
                <a:ext uri="{FF2B5EF4-FFF2-40B4-BE49-F238E27FC236}">
                  <a16:creationId xmlns:a16="http://schemas.microsoft.com/office/drawing/2014/main" id="{95F5F9A9-53FA-F44E-9170-20B114D1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3070" y="2778475"/>
              <a:ext cx="631873" cy="63187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162B802-5EF8-6F43-8CA1-EFE44090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2342" y="2792228"/>
              <a:ext cx="690512" cy="678874"/>
            </a:xfrm>
            <a:prstGeom prst="rect">
              <a:avLst/>
            </a:prstGeom>
          </p:spPr>
        </p:pic>
        <p:pic>
          <p:nvPicPr>
            <p:cNvPr id="31" name="图片 30" descr="形状&#10;&#10;低可信度描述已自动生成">
              <a:extLst>
                <a:ext uri="{FF2B5EF4-FFF2-40B4-BE49-F238E27FC236}">
                  <a16:creationId xmlns:a16="http://schemas.microsoft.com/office/drawing/2014/main" id="{007E756D-6D67-F64F-AD5E-6C4C06130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10605" y="2836427"/>
              <a:ext cx="496215" cy="496215"/>
            </a:xfrm>
            <a:prstGeom prst="rect">
              <a:avLst/>
            </a:prstGeom>
          </p:spPr>
        </p:pic>
      </p:grpSp>
      <p:sp>
        <p:nvSpPr>
          <p:cNvPr id="24" name="圆角矩形标注 23">
            <a:extLst>
              <a:ext uri="{FF2B5EF4-FFF2-40B4-BE49-F238E27FC236}">
                <a16:creationId xmlns:a16="http://schemas.microsoft.com/office/drawing/2014/main" id="{B391281B-180C-9249-9F12-54CC489B5828}"/>
              </a:ext>
            </a:extLst>
          </p:cNvPr>
          <p:cNvSpPr/>
          <p:nvPr/>
        </p:nvSpPr>
        <p:spPr>
          <a:xfrm>
            <a:off x="7601995" y="1859389"/>
            <a:ext cx="3363686" cy="1738312"/>
          </a:xfrm>
          <a:prstGeom prst="wedgeRoundRectCallout">
            <a:avLst>
              <a:gd name="adj1" fmla="val -73514"/>
              <a:gd name="adj2" fmla="val 4988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 Tencent, reviewers are mainly designated by configuration files, or can be robots like </a:t>
            </a:r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 Tools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4E55FEAA-0512-B749-8E60-807219A7DB69}"/>
              </a:ext>
            </a:extLst>
          </p:cNvPr>
          <p:cNvSpPr/>
          <p:nvPr/>
        </p:nvSpPr>
        <p:spPr>
          <a:xfrm>
            <a:off x="3538330" y="1620547"/>
            <a:ext cx="3992769" cy="1213455"/>
          </a:xfrm>
          <a:prstGeom prst="wedgeRoundRectCallout">
            <a:avLst>
              <a:gd name="adj1" fmla="val -59110"/>
              <a:gd name="adj2" fmla="val 9417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 Tencent, developers use internal code review system “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Gongfeng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like GitHub and 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Reviewboard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B6AD0D-693B-465C-8BDB-537F0154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23" y="3485047"/>
            <a:ext cx="1898952" cy="7214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78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"/>
    </mc:Choice>
    <mc:Fallback xmlns="">
      <p:transition spd="slow" advTm="4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D8FDE-4F43-2243-AB57-B5188551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Background</a:t>
            </a:r>
            <a:br>
              <a:rPr kumimoji="1" lang="en-US" altLang="zh-CN" dirty="0"/>
            </a:br>
            <a:r>
              <a:rPr kumimoji="1" lang="en-US" altLang="zh-CN" sz="3600" i="1" dirty="0"/>
              <a:t>Workflow of Modern Code Review</a:t>
            </a:r>
            <a:endParaRPr kumimoji="1" lang="zh-CN" altLang="en-US" sz="3600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F43AADC-F566-BB4E-A79C-E3DBF9A1EDD1}"/>
              </a:ext>
            </a:extLst>
          </p:cNvPr>
          <p:cNvSpPr txBox="1"/>
          <p:nvPr/>
        </p:nvSpPr>
        <p:spPr>
          <a:xfrm>
            <a:off x="7601995" y="4411885"/>
            <a:ext cx="4362017" cy="2082885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Fetch current code from main repository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Make code changes and push them to CR system</a:t>
            </a:r>
          </a:p>
          <a:p>
            <a:r>
              <a:rPr kumimoji="1" lang="en-US" altLang="zh-CN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Invite others to review code changes.</a:t>
            </a:r>
          </a:p>
          <a:p>
            <a:r>
              <a:rPr kumimoji="1" lang="en-US" altLang="zh-CN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Give feedback.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Notify the submitter to improve the code changes</a:t>
            </a:r>
          </a:p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Merge code changes into main repository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7013AFA-921E-014B-B25C-0E647A2C1FAB}"/>
              </a:ext>
            </a:extLst>
          </p:cNvPr>
          <p:cNvGrpSpPr/>
          <p:nvPr/>
        </p:nvGrpSpPr>
        <p:grpSpPr>
          <a:xfrm>
            <a:off x="772624" y="3259803"/>
            <a:ext cx="6134831" cy="2763043"/>
            <a:chOff x="746119" y="2517681"/>
            <a:chExt cx="6134831" cy="2763043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D6DCEFED-DCA0-1443-AF3D-15A72A2EA2C2}"/>
                </a:ext>
              </a:extLst>
            </p:cNvPr>
            <p:cNvSpPr/>
            <p:nvPr/>
          </p:nvSpPr>
          <p:spPr>
            <a:xfrm>
              <a:off x="5292507" y="2586240"/>
              <a:ext cx="1588443" cy="1026332"/>
            </a:xfrm>
            <a:prstGeom prst="roundRect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 descr="形状&#10;&#10;低可信度描述已自动生成">
              <a:extLst>
                <a:ext uri="{FF2B5EF4-FFF2-40B4-BE49-F238E27FC236}">
                  <a16:creationId xmlns:a16="http://schemas.microsoft.com/office/drawing/2014/main" id="{1EAEB98C-D7C2-C34F-985A-304E45DF0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119" y="2732427"/>
              <a:ext cx="584776" cy="584776"/>
            </a:xfrm>
            <a:prstGeom prst="rect">
              <a:avLst/>
            </a:prstGeom>
          </p:spPr>
        </p:pic>
        <p:pic>
          <p:nvPicPr>
            <p:cNvPr id="6" name="图片 5" descr="形状&#10;&#10;低可信度描述已自动生成">
              <a:extLst>
                <a:ext uri="{FF2B5EF4-FFF2-40B4-BE49-F238E27FC236}">
                  <a16:creationId xmlns:a16="http://schemas.microsoft.com/office/drawing/2014/main" id="{A0ED555E-8D32-5342-AD41-543A4A10D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6497" y="2736208"/>
              <a:ext cx="756573" cy="756573"/>
            </a:xfrm>
            <a:prstGeom prst="rect">
              <a:avLst/>
            </a:prstGeom>
          </p:spPr>
        </p:pic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DD1D78E9-5769-DB48-8ED1-23BF95E3A663}"/>
                </a:ext>
              </a:extLst>
            </p:cNvPr>
            <p:cNvSpPr/>
            <p:nvPr/>
          </p:nvSpPr>
          <p:spPr>
            <a:xfrm>
              <a:off x="2340578" y="2571369"/>
              <a:ext cx="1967346" cy="1026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磁盘 7">
              <a:extLst>
                <a:ext uri="{FF2B5EF4-FFF2-40B4-BE49-F238E27FC236}">
                  <a16:creationId xmlns:a16="http://schemas.microsoft.com/office/drawing/2014/main" id="{C83BB10D-C277-0446-8C6A-CE792B73F629}"/>
                </a:ext>
              </a:extLst>
            </p:cNvPr>
            <p:cNvSpPr/>
            <p:nvPr/>
          </p:nvSpPr>
          <p:spPr>
            <a:xfrm>
              <a:off x="2458375" y="4536115"/>
              <a:ext cx="1727934" cy="74460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Main Repository</a:t>
              </a:r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25501C4D-9C87-F44E-B3DF-34E2494DBB02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9" y="3071083"/>
              <a:ext cx="77585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FCA63B69-DC13-C84A-89F7-1BA46C7605E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915" y="3071083"/>
              <a:ext cx="8174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1C107C28-AB05-2B4A-8FF9-8B7E418B5ADE}"/>
                </a:ext>
              </a:extLst>
            </p:cNvPr>
            <p:cNvCxnSpPr>
              <a:cxnSpLocks/>
            </p:cNvCxnSpPr>
            <p:nvPr/>
          </p:nvCxnSpPr>
          <p:spPr>
            <a:xfrm>
              <a:off x="3322342" y="3642496"/>
              <a:ext cx="0" cy="6788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BFF0C61-46E4-5D4D-B97E-8941B59AF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0718" y="3438977"/>
              <a:ext cx="1173899" cy="12915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596F129-B768-7942-8F1A-55ECBCD3907D}"/>
                </a:ext>
              </a:extLst>
            </p:cNvPr>
            <p:cNvSpPr/>
            <p:nvPr/>
          </p:nvSpPr>
          <p:spPr>
            <a:xfrm>
              <a:off x="1328176" y="4106624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DE3F84A-FE27-264D-ABE4-32E3E229290D}"/>
                </a:ext>
              </a:extLst>
            </p:cNvPr>
            <p:cNvSpPr/>
            <p:nvPr/>
          </p:nvSpPr>
          <p:spPr>
            <a:xfrm>
              <a:off x="1646208" y="2550997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D800B8-B01B-6243-A8E8-4945F6F0382D}"/>
                </a:ext>
              </a:extLst>
            </p:cNvPr>
            <p:cNvSpPr/>
            <p:nvPr/>
          </p:nvSpPr>
          <p:spPr>
            <a:xfrm>
              <a:off x="4648726" y="2517681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832D2BA-F490-E344-B616-2E5F03970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915" y="3185755"/>
              <a:ext cx="8174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92BBE52-E6AE-CB4C-A6FE-CB492B04D07C}"/>
                </a:ext>
              </a:extLst>
            </p:cNvPr>
            <p:cNvSpPr/>
            <p:nvPr/>
          </p:nvSpPr>
          <p:spPr>
            <a:xfrm>
              <a:off x="4648725" y="3310289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117EF59-8314-8943-8D53-799FE2CB6E73}"/>
                </a:ext>
              </a:extLst>
            </p:cNvPr>
            <p:cNvSpPr/>
            <p:nvPr/>
          </p:nvSpPr>
          <p:spPr>
            <a:xfrm>
              <a:off x="3445341" y="3767186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2C553651-DF91-5B46-BA75-20CFEFB0D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0606" y="3185755"/>
              <a:ext cx="77585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9243ACE-F75C-4848-99BC-549F2F7DE8B2}"/>
                </a:ext>
              </a:extLst>
            </p:cNvPr>
            <p:cNvSpPr/>
            <p:nvPr/>
          </p:nvSpPr>
          <p:spPr>
            <a:xfrm>
              <a:off x="1645784" y="3300427"/>
              <a:ext cx="429491" cy="429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图片 25" descr="图标&#10;&#10;描述已自动生成">
              <a:extLst>
                <a:ext uri="{FF2B5EF4-FFF2-40B4-BE49-F238E27FC236}">
                  <a16:creationId xmlns:a16="http://schemas.microsoft.com/office/drawing/2014/main" id="{95F5F9A9-53FA-F44E-9170-20B114D1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3070" y="2778475"/>
              <a:ext cx="631873" cy="63187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162B802-5EF8-6F43-8CA1-EFE44090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2342" y="2792228"/>
              <a:ext cx="690512" cy="678874"/>
            </a:xfrm>
            <a:prstGeom prst="rect">
              <a:avLst/>
            </a:prstGeom>
          </p:spPr>
        </p:pic>
        <p:pic>
          <p:nvPicPr>
            <p:cNvPr id="31" name="图片 30" descr="形状&#10;&#10;低可信度描述已自动生成">
              <a:extLst>
                <a:ext uri="{FF2B5EF4-FFF2-40B4-BE49-F238E27FC236}">
                  <a16:creationId xmlns:a16="http://schemas.microsoft.com/office/drawing/2014/main" id="{007E756D-6D67-F64F-AD5E-6C4C06130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0605" y="2836427"/>
              <a:ext cx="496215" cy="496215"/>
            </a:xfrm>
            <a:prstGeom prst="rect">
              <a:avLst/>
            </a:prstGeom>
          </p:spPr>
        </p:pic>
      </p:grpSp>
      <p:sp>
        <p:nvSpPr>
          <p:cNvPr id="24" name="圆角矩形标注 23">
            <a:extLst>
              <a:ext uri="{FF2B5EF4-FFF2-40B4-BE49-F238E27FC236}">
                <a16:creationId xmlns:a16="http://schemas.microsoft.com/office/drawing/2014/main" id="{B391281B-180C-9249-9F12-54CC489B5828}"/>
              </a:ext>
            </a:extLst>
          </p:cNvPr>
          <p:cNvSpPr/>
          <p:nvPr/>
        </p:nvSpPr>
        <p:spPr>
          <a:xfrm>
            <a:off x="7601995" y="1859389"/>
            <a:ext cx="3363686" cy="1738312"/>
          </a:xfrm>
          <a:prstGeom prst="wedgeRoundRectCallout">
            <a:avLst>
              <a:gd name="adj1" fmla="val -73514"/>
              <a:gd name="adj2" fmla="val 4988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 Tencent, reviewers are mainly designated by configuration files, or can be robots like </a:t>
            </a:r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 Tools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4E55FEAA-0512-B749-8E60-807219A7DB69}"/>
              </a:ext>
            </a:extLst>
          </p:cNvPr>
          <p:cNvSpPr/>
          <p:nvPr/>
        </p:nvSpPr>
        <p:spPr>
          <a:xfrm>
            <a:off x="3538330" y="1620547"/>
            <a:ext cx="3992769" cy="1213455"/>
          </a:xfrm>
          <a:prstGeom prst="wedgeRoundRectCallout">
            <a:avLst>
              <a:gd name="adj1" fmla="val -59110"/>
              <a:gd name="adj2" fmla="val 9417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 Tencent, developers use internal code review system “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Gongfeng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like GitHub and 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Reviewboard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B6AD0D-693B-465C-8BDB-537F0154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23" y="3485047"/>
            <a:ext cx="1898952" cy="7214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269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"/>
    </mc:Choice>
    <mc:Fallback xmlns="">
      <p:transition spd="slow" advTm="4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A1B9AE-0337-EF48-9B61-41B77D8EFCBE}"/>
              </a:ext>
            </a:extLst>
          </p:cNvPr>
          <p:cNvSpPr txBox="1"/>
          <p:nvPr/>
        </p:nvSpPr>
        <p:spPr>
          <a:xfrm>
            <a:off x="4776788" y="909638"/>
            <a:ext cx="6780213" cy="25828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RQ1: </a:t>
            </a:r>
            <a:r>
              <a:rPr kumimoji="1"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What is the effectiveness of code reviewer recommendation approaches on proprietary projects?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 investigate the performance of existing approaches on 10 proprietary projects.</a:t>
            </a:r>
            <a:endParaRPr kumimoji="1"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2F883-0442-BB4E-A7B6-E4C24E5C8F51}"/>
              </a:ext>
            </a:extLst>
          </p:cNvPr>
          <p:cNvSpPr txBox="1"/>
          <p:nvPr/>
        </p:nvSpPr>
        <p:spPr>
          <a:xfrm>
            <a:off x="4776788" y="3560763"/>
            <a:ext cx="6780213" cy="29162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RQ2: </a:t>
            </a:r>
            <a:r>
              <a:rPr kumimoji="1"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What are the perceptions and expectations of practitioners on code reviewer recommendation?</a:t>
            </a:r>
          </a:p>
          <a:p>
            <a:pPr>
              <a:spcAft>
                <a:spcPts val="600"/>
              </a:spcAft>
            </a:pPr>
            <a:r>
              <a:rPr kumimoji="1"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interview 11 developers to get knowledge about their attitude towards reviewer recommendation systems.</a:t>
            </a:r>
            <a:endParaRPr kumimoji="1"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B3210-0E39-0442-AF22-A3A099A6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32064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>
            <a:extLst>
              <a:ext uri="{FF2B5EF4-FFF2-40B4-BE49-F238E27FC236}">
                <a16:creationId xmlns:a16="http://schemas.microsoft.com/office/drawing/2014/main" id="{BD9DAB9B-BCA5-DB46-98A2-DAB467369FD0}"/>
              </a:ext>
            </a:extLst>
          </p:cNvPr>
          <p:cNvSpPr/>
          <p:nvPr/>
        </p:nvSpPr>
        <p:spPr>
          <a:xfrm>
            <a:off x="4926407" y="1456866"/>
            <a:ext cx="3610912" cy="4813990"/>
          </a:xfrm>
          <a:prstGeom prst="roundRect">
            <a:avLst>
              <a:gd name="adj" fmla="val 960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520BAD48-EE30-ED4F-B636-9A8518509263}"/>
              </a:ext>
            </a:extLst>
          </p:cNvPr>
          <p:cNvSpPr/>
          <p:nvPr/>
        </p:nvSpPr>
        <p:spPr>
          <a:xfrm>
            <a:off x="854150" y="1422369"/>
            <a:ext cx="3498370" cy="4848487"/>
          </a:xfrm>
          <a:prstGeom prst="roundRect">
            <a:avLst>
              <a:gd name="adj" fmla="val 953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1FEF7-C1D1-A345-882E-C135708C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46800"/>
            <a:ext cx="6985000" cy="1325563"/>
          </a:xfrm>
        </p:spPr>
        <p:txBody>
          <a:bodyPr/>
          <a:lstStyle/>
          <a:p>
            <a:r>
              <a:rPr kumimoji="1" lang="en-US" altLang="zh-CN" dirty="0"/>
              <a:t>Research Methodology</a:t>
            </a:r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E0C0092-DFF4-2847-A5E3-8215C948EE0C}"/>
              </a:ext>
            </a:extLst>
          </p:cNvPr>
          <p:cNvGrpSpPr/>
          <p:nvPr/>
        </p:nvGrpSpPr>
        <p:grpSpPr>
          <a:xfrm>
            <a:off x="1081561" y="1673806"/>
            <a:ext cx="3036047" cy="4374820"/>
            <a:chOff x="6032845" y="1915311"/>
            <a:chExt cx="3036047" cy="43748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F865BED-0761-C04B-8965-8768781FDA6E}"/>
                </a:ext>
              </a:extLst>
            </p:cNvPr>
            <p:cNvSpPr txBox="1"/>
            <p:nvPr/>
          </p:nvSpPr>
          <p:spPr>
            <a:xfrm>
              <a:off x="6032845" y="4396448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CR History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DBB42E-039A-824B-8B36-86CACEDDC528}"/>
                </a:ext>
              </a:extLst>
            </p:cNvPr>
            <p:cNvSpPr txBox="1"/>
            <p:nvPr/>
          </p:nvSpPr>
          <p:spPr>
            <a:xfrm>
              <a:off x="6095813" y="2660321"/>
              <a:ext cx="1344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Code Repository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图片 6" descr="形状&#10;&#10;低可信度描述已自动生成">
              <a:extLst>
                <a:ext uri="{FF2B5EF4-FFF2-40B4-BE49-F238E27FC236}">
                  <a16:creationId xmlns:a16="http://schemas.microsoft.com/office/drawing/2014/main" id="{4603E092-FC3F-BB4B-930B-B19CC084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9039" y="1975336"/>
              <a:ext cx="635000" cy="635000"/>
            </a:xfrm>
            <a:prstGeom prst="rect">
              <a:avLst/>
            </a:prstGeom>
          </p:spPr>
        </p:pic>
        <p:pic>
          <p:nvPicPr>
            <p:cNvPr id="9" name="图片 8" descr="形状&#10;&#10;低可信度描述已自动生成">
              <a:extLst>
                <a:ext uri="{FF2B5EF4-FFF2-40B4-BE49-F238E27FC236}">
                  <a16:creationId xmlns:a16="http://schemas.microsoft.com/office/drawing/2014/main" id="{F8948429-F1A8-2945-A0D7-D95CFF14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08" y="3712325"/>
              <a:ext cx="635001" cy="635001"/>
            </a:xfrm>
            <a:prstGeom prst="rect">
              <a:avLst/>
            </a:prstGeom>
          </p:spPr>
        </p:pic>
        <p:pic>
          <p:nvPicPr>
            <p:cNvPr id="11" name="图片 10" descr="形状&#10;&#10;低可信度描述已自动生成">
              <a:extLst>
                <a:ext uri="{FF2B5EF4-FFF2-40B4-BE49-F238E27FC236}">
                  <a16:creationId xmlns:a16="http://schemas.microsoft.com/office/drawing/2014/main" id="{A4CA5A96-5C98-FB40-A103-71482203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3371" y="5035952"/>
              <a:ext cx="884835" cy="884835"/>
            </a:xfrm>
            <a:prstGeom prst="rect">
              <a:avLst/>
            </a:prstGeom>
          </p:spPr>
        </p:pic>
        <p:pic>
          <p:nvPicPr>
            <p:cNvPr id="13" name="图片 12" descr="形状&#10;&#10;低可信度描述已自动生成">
              <a:extLst>
                <a:ext uri="{FF2B5EF4-FFF2-40B4-BE49-F238E27FC236}">
                  <a16:creationId xmlns:a16="http://schemas.microsoft.com/office/drawing/2014/main" id="{449A2BB0-1A35-E848-BC79-4EC5EE53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9539" y="5161955"/>
              <a:ext cx="590026" cy="620006"/>
            </a:xfrm>
            <a:prstGeom prst="rect">
              <a:avLst/>
            </a:prstGeom>
          </p:spPr>
        </p:pic>
        <p:pic>
          <p:nvPicPr>
            <p:cNvPr id="15" name="图片 14" descr="形状&#10;&#10;低可信度描述已自动生成">
              <a:extLst>
                <a:ext uri="{FF2B5EF4-FFF2-40B4-BE49-F238E27FC236}">
                  <a16:creationId xmlns:a16="http://schemas.microsoft.com/office/drawing/2014/main" id="{F4388499-7042-DC4B-A6D1-2B00E464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1209" y="3757289"/>
              <a:ext cx="635002" cy="635002"/>
            </a:xfrm>
            <a:prstGeom prst="rect">
              <a:avLst/>
            </a:prstGeom>
          </p:spPr>
        </p:pic>
        <p:pic>
          <p:nvPicPr>
            <p:cNvPr id="17" name="图片 16" descr="手机屏幕的截图&#10;&#10;中度可信度描述已自动生成">
              <a:extLst>
                <a:ext uri="{FF2B5EF4-FFF2-40B4-BE49-F238E27FC236}">
                  <a16:creationId xmlns:a16="http://schemas.microsoft.com/office/drawing/2014/main" id="{6174AC2C-6545-C040-BBEC-E90C7876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4517" y="1915311"/>
              <a:ext cx="814049" cy="81404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E68FBE-F35B-2F4D-9B1B-211DF36ACA2F}"/>
                </a:ext>
              </a:extLst>
            </p:cNvPr>
            <p:cNvSpPr txBox="1"/>
            <p:nvPr/>
          </p:nvSpPr>
          <p:spPr>
            <a:xfrm>
              <a:off x="6211910" y="5766911"/>
              <a:ext cx="1227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Extraction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36D721-BDF5-B54E-8C26-6BDF5F3BB0F4}"/>
                </a:ext>
              </a:extLst>
            </p:cNvPr>
            <p:cNvSpPr txBox="1"/>
            <p:nvPr/>
          </p:nvSpPr>
          <p:spPr>
            <a:xfrm>
              <a:off x="7439200" y="5766911"/>
              <a:ext cx="1629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Approach Selection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C1CD59-A7D0-B247-94A3-01D840AB469E}"/>
                </a:ext>
              </a:extLst>
            </p:cNvPr>
            <p:cNvSpPr txBox="1"/>
            <p:nvPr/>
          </p:nvSpPr>
          <p:spPr>
            <a:xfrm>
              <a:off x="7403831" y="4416404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58D282-67BB-2D41-A441-B2262385D0EB}"/>
                </a:ext>
              </a:extLst>
            </p:cNvPr>
            <p:cNvSpPr txBox="1"/>
            <p:nvPr/>
          </p:nvSpPr>
          <p:spPr>
            <a:xfrm>
              <a:off x="7391521" y="2768042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3D69CB7C-8E7E-3346-B3BC-AF4176E0C6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7747" y="3228396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762E562-8C17-0746-BD72-0EFC674D4658}"/>
                </a:ext>
              </a:extLst>
            </p:cNvPr>
            <p:cNvCxnSpPr>
              <a:cxnSpLocks/>
            </p:cNvCxnSpPr>
            <p:nvPr/>
          </p:nvCxnSpPr>
          <p:spPr>
            <a:xfrm>
              <a:off x="6803108" y="4744138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6020659-15C4-6A4B-8599-7F4F58779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541" y="3228396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7DC36F8-B928-9E44-8C8F-49C2A8BF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77" y="4744138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70EF9E1A-6B47-664D-8CA9-F92CB93C43D2}"/>
                </a:ext>
              </a:extLst>
            </p:cNvPr>
            <p:cNvCxnSpPr>
              <a:cxnSpLocks/>
            </p:cNvCxnSpPr>
            <p:nvPr/>
          </p:nvCxnSpPr>
          <p:spPr>
            <a:xfrm>
              <a:off x="7278186" y="5478369"/>
              <a:ext cx="3851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图片 39" descr="形状&#10;&#10;低可信度描述已自动生成">
            <a:extLst>
              <a:ext uri="{FF2B5EF4-FFF2-40B4-BE49-F238E27FC236}">
                <a16:creationId xmlns:a16="http://schemas.microsoft.com/office/drawing/2014/main" id="{0E1BB885-9030-344E-9C74-F864922DA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059" y="1603404"/>
            <a:ext cx="814050" cy="814050"/>
          </a:xfrm>
          <a:prstGeom prst="rect">
            <a:avLst/>
          </a:prstGeom>
        </p:spPr>
      </p:pic>
      <p:pic>
        <p:nvPicPr>
          <p:cNvPr id="42" name="图片 41" descr="形状&#10;&#10;低可信度描述已自动生成">
            <a:extLst>
              <a:ext uri="{FF2B5EF4-FFF2-40B4-BE49-F238E27FC236}">
                <a16:creationId xmlns:a16="http://schemas.microsoft.com/office/drawing/2014/main" id="{CE9C541D-7A6A-4C46-BAD6-78454A0A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10" y="3434836"/>
            <a:ext cx="634994" cy="634994"/>
          </a:xfrm>
          <a:prstGeom prst="rect">
            <a:avLst/>
          </a:prstGeom>
        </p:spPr>
      </p:pic>
      <p:pic>
        <p:nvPicPr>
          <p:cNvPr id="44" name="图片 43" descr="形状&#10;&#10;低可信度描述已自动生成">
            <a:extLst>
              <a:ext uri="{FF2B5EF4-FFF2-40B4-BE49-F238E27FC236}">
                <a16:creationId xmlns:a16="http://schemas.microsoft.com/office/drawing/2014/main" id="{BCB83FFC-6BA6-594A-AB14-4AE545DAF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3781" y="1705093"/>
            <a:ext cx="697268" cy="697268"/>
          </a:xfrm>
          <a:prstGeom prst="rect">
            <a:avLst/>
          </a:prstGeom>
        </p:spPr>
      </p:pic>
      <p:pic>
        <p:nvPicPr>
          <p:cNvPr id="46" name="图片 45" descr="形状&#10;&#10;低可信度描述已自动生成">
            <a:extLst>
              <a:ext uri="{FF2B5EF4-FFF2-40B4-BE49-F238E27FC236}">
                <a16:creationId xmlns:a16="http://schemas.microsoft.com/office/drawing/2014/main" id="{7866E85E-508C-414E-A579-72A2A9603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566" y="4993444"/>
            <a:ext cx="750619" cy="750619"/>
          </a:xfrm>
          <a:prstGeom prst="rect">
            <a:avLst/>
          </a:prstGeom>
        </p:spPr>
      </p:pic>
      <p:pic>
        <p:nvPicPr>
          <p:cNvPr id="48" name="图片 47" descr="形状&#10;&#10;低可信度描述已自动生成">
            <a:extLst>
              <a:ext uri="{FF2B5EF4-FFF2-40B4-BE49-F238E27FC236}">
                <a16:creationId xmlns:a16="http://schemas.microsoft.com/office/drawing/2014/main" id="{A9964510-CBF2-3546-B28E-6C50E0091E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0442" y="3418356"/>
            <a:ext cx="635002" cy="635002"/>
          </a:xfrm>
          <a:prstGeom prst="rect">
            <a:avLst/>
          </a:prstGeom>
        </p:spPr>
      </p:pic>
      <p:pic>
        <p:nvPicPr>
          <p:cNvPr id="50" name="图片 49" descr="形状&#10;&#10;低可信度描述已自动生成">
            <a:extLst>
              <a:ext uri="{FF2B5EF4-FFF2-40B4-BE49-F238E27FC236}">
                <a16:creationId xmlns:a16="http://schemas.microsoft.com/office/drawing/2014/main" id="{04A94C4A-9662-F645-8BC3-CC11D92E12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59396" y="4993444"/>
            <a:ext cx="789750" cy="78975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F3E9B59-7D08-1344-A9FC-C02B029275C1}"/>
              </a:ext>
            </a:extLst>
          </p:cNvPr>
          <p:cNvSpPr txBox="1"/>
          <p:nvPr/>
        </p:nvSpPr>
        <p:spPr>
          <a:xfrm>
            <a:off x="5463261" y="2417454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Pilot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B04C99-0498-9C4D-B2FA-140DDD4377A7}"/>
              </a:ext>
            </a:extLst>
          </p:cNvPr>
          <p:cNvSpPr txBox="1"/>
          <p:nvPr/>
        </p:nvSpPr>
        <p:spPr>
          <a:xfrm>
            <a:off x="5463261" y="4104528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Guide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12C08F-CC1F-F146-8151-33D728BCD828}"/>
              </a:ext>
            </a:extLst>
          </p:cNvPr>
          <p:cNvSpPr txBox="1"/>
          <p:nvPr/>
        </p:nvSpPr>
        <p:spPr>
          <a:xfrm>
            <a:off x="5254961" y="5674888"/>
            <a:ext cx="147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Semi-structured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430E7D-1339-DD47-94DA-F11A2A7442E5}"/>
              </a:ext>
            </a:extLst>
          </p:cNvPr>
          <p:cNvSpPr txBox="1"/>
          <p:nvPr/>
        </p:nvSpPr>
        <p:spPr>
          <a:xfrm>
            <a:off x="7045891" y="2440467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Analysis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537CB0-210D-9D4C-B25B-B70814FE1566}"/>
              </a:ext>
            </a:extLst>
          </p:cNvPr>
          <p:cNvSpPr txBox="1"/>
          <p:nvPr/>
        </p:nvSpPr>
        <p:spPr>
          <a:xfrm>
            <a:off x="7056056" y="4098191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Card Sorting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4823C7-36E9-384D-B296-328DB03BA69E}"/>
              </a:ext>
            </a:extLst>
          </p:cNvPr>
          <p:cNvSpPr txBox="1"/>
          <p:nvPr/>
        </p:nvSpPr>
        <p:spPr>
          <a:xfrm>
            <a:off x="6857586" y="5744063"/>
            <a:ext cx="134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FECF615-3515-544D-AE09-7640AFD33994}"/>
              </a:ext>
            </a:extLst>
          </p:cNvPr>
          <p:cNvCxnSpPr>
            <a:cxnSpLocks/>
          </p:cNvCxnSpPr>
          <p:nvPr/>
        </p:nvCxnSpPr>
        <p:spPr>
          <a:xfrm>
            <a:off x="5935148" y="2959828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9DE6F90-0B3F-A84D-995E-50C00511D23C}"/>
              </a:ext>
            </a:extLst>
          </p:cNvPr>
          <p:cNvCxnSpPr>
            <a:cxnSpLocks/>
          </p:cNvCxnSpPr>
          <p:nvPr/>
        </p:nvCxnSpPr>
        <p:spPr>
          <a:xfrm>
            <a:off x="5950993" y="4639213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B3AFE70-72A6-5F4B-B642-39C75961BF8E}"/>
              </a:ext>
            </a:extLst>
          </p:cNvPr>
          <p:cNvCxnSpPr>
            <a:cxnSpLocks/>
          </p:cNvCxnSpPr>
          <p:nvPr/>
        </p:nvCxnSpPr>
        <p:spPr>
          <a:xfrm flipV="1">
            <a:off x="7517778" y="2940674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AA109CC-F8EF-7040-A8BF-8DB714952833}"/>
              </a:ext>
            </a:extLst>
          </p:cNvPr>
          <p:cNvCxnSpPr>
            <a:cxnSpLocks/>
          </p:cNvCxnSpPr>
          <p:nvPr/>
        </p:nvCxnSpPr>
        <p:spPr>
          <a:xfrm flipV="1">
            <a:off x="7527943" y="4621411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9050608-3116-6D48-BF59-5A82583AF084}"/>
              </a:ext>
            </a:extLst>
          </p:cNvPr>
          <p:cNvCxnSpPr>
            <a:cxnSpLocks/>
          </p:cNvCxnSpPr>
          <p:nvPr/>
        </p:nvCxnSpPr>
        <p:spPr>
          <a:xfrm>
            <a:off x="6555625" y="5388319"/>
            <a:ext cx="43796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EBA6F74-C37F-D842-BBB7-C91812F7A026}"/>
              </a:ext>
            </a:extLst>
          </p:cNvPr>
          <p:cNvSpPr txBox="1"/>
          <p:nvPr/>
        </p:nvSpPr>
        <p:spPr>
          <a:xfrm>
            <a:off x="1412901" y="6317238"/>
            <a:ext cx="221310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1: for RQ1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5625389-B607-6B4C-B203-8193D1E0E901}"/>
              </a:ext>
            </a:extLst>
          </p:cNvPr>
          <p:cNvSpPr txBox="1"/>
          <p:nvPr/>
        </p:nvSpPr>
        <p:spPr>
          <a:xfrm>
            <a:off x="5657932" y="6310016"/>
            <a:ext cx="22131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2: for RQ2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DC982EE8-02F1-DE46-B087-86650E82F7DC}"/>
              </a:ext>
            </a:extLst>
          </p:cNvPr>
          <p:cNvSpPr/>
          <p:nvPr/>
        </p:nvSpPr>
        <p:spPr>
          <a:xfrm>
            <a:off x="3988748" y="1955928"/>
            <a:ext cx="1385337" cy="3077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065DF1-206A-4AAD-B2F2-1DC8C0E9AD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9818" y="2263705"/>
            <a:ext cx="2990619" cy="3727095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97C59D36-24CF-4334-9727-7217D9F56BEC}"/>
              </a:ext>
            </a:extLst>
          </p:cNvPr>
          <p:cNvSpPr txBox="1"/>
          <p:nvPr/>
        </p:nvSpPr>
        <p:spPr>
          <a:xfrm>
            <a:off x="8939118" y="1773053"/>
            <a:ext cx="2732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guide summarization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532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>
            <a:extLst>
              <a:ext uri="{FF2B5EF4-FFF2-40B4-BE49-F238E27FC236}">
                <a16:creationId xmlns:a16="http://schemas.microsoft.com/office/drawing/2014/main" id="{BD9DAB9B-BCA5-DB46-98A2-DAB467369FD0}"/>
              </a:ext>
            </a:extLst>
          </p:cNvPr>
          <p:cNvSpPr/>
          <p:nvPr/>
        </p:nvSpPr>
        <p:spPr>
          <a:xfrm>
            <a:off x="4926407" y="1456866"/>
            <a:ext cx="3610912" cy="4813990"/>
          </a:xfrm>
          <a:prstGeom prst="roundRect">
            <a:avLst>
              <a:gd name="adj" fmla="val 960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520BAD48-EE30-ED4F-B636-9A8518509263}"/>
              </a:ext>
            </a:extLst>
          </p:cNvPr>
          <p:cNvSpPr/>
          <p:nvPr/>
        </p:nvSpPr>
        <p:spPr>
          <a:xfrm>
            <a:off x="854150" y="1422369"/>
            <a:ext cx="3498370" cy="4848487"/>
          </a:xfrm>
          <a:prstGeom prst="roundRect">
            <a:avLst>
              <a:gd name="adj" fmla="val 953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1FEF7-C1D1-A345-882E-C135708C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46800"/>
            <a:ext cx="6985000" cy="1325563"/>
          </a:xfrm>
        </p:spPr>
        <p:txBody>
          <a:bodyPr/>
          <a:lstStyle/>
          <a:p>
            <a:r>
              <a:rPr kumimoji="1" lang="en-US" altLang="zh-CN" dirty="0"/>
              <a:t>Research Methodology</a:t>
            </a:r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E0C0092-DFF4-2847-A5E3-8215C948EE0C}"/>
              </a:ext>
            </a:extLst>
          </p:cNvPr>
          <p:cNvGrpSpPr/>
          <p:nvPr/>
        </p:nvGrpSpPr>
        <p:grpSpPr>
          <a:xfrm>
            <a:off x="1081561" y="1673806"/>
            <a:ext cx="3036047" cy="4374820"/>
            <a:chOff x="6032845" y="1915311"/>
            <a:chExt cx="3036047" cy="43748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F865BED-0761-C04B-8965-8768781FDA6E}"/>
                </a:ext>
              </a:extLst>
            </p:cNvPr>
            <p:cNvSpPr txBox="1"/>
            <p:nvPr/>
          </p:nvSpPr>
          <p:spPr>
            <a:xfrm>
              <a:off x="6032845" y="4396448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CR History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DBB42E-039A-824B-8B36-86CACEDDC528}"/>
                </a:ext>
              </a:extLst>
            </p:cNvPr>
            <p:cNvSpPr txBox="1"/>
            <p:nvPr/>
          </p:nvSpPr>
          <p:spPr>
            <a:xfrm>
              <a:off x="6095813" y="2660321"/>
              <a:ext cx="1344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Code Repository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图片 6" descr="形状&#10;&#10;低可信度描述已自动生成">
              <a:extLst>
                <a:ext uri="{FF2B5EF4-FFF2-40B4-BE49-F238E27FC236}">
                  <a16:creationId xmlns:a16="http://schemas.microsoft.com/office/drawing/2014/main" id="{4603E092-FC3F-BB4B-930B-B19CC084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9039" y="1975336"/>
              <a:ext cx="635000" cy="635000"/>
            </a:xfrm>
            <a:prstGeom prst="rect">
              <a:avLst/>
            </a:prstGeom>
          </p:spPr>
        </p:pic>
        <p:pic>
          <p:nvPicPr>
            <p:cNvPr id="9" name="图片 8" descr="形状&#10;&#10;低可信度描述已自动生成">
              <a:extLst>
                <a:ext uri="{FF2B5EF4-FFF2-40B4-BE49-F238E27FC236}">
                  <a16:creationId xmlns:a16="http://schemas.microsoft.com/office/drawing/2014/main" id="{F8948429-F1A8-2945-A0D7-D95CFF14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08" y="3712325"/>
              <a:ext cx="635001" cy="635001"/>
            </a:xfrm>
            <a:prstGeom prst="rect">
              <a:avLst/>
            </a:prstGeom>
          </p:spPr>
        </p:pic>
        <p:pic>
          <p:nvPicPr>
            <p:cNvPr id="11" name="图片 10" descr="形状&#10;&#10;低可信度描述已自动生成">
              <a:extLst>
                <a:ext uri="{FF2B5EF4-FFF2-40B4-BE49-F238E27FC236}">
                  <a16:creationId xmlns:a16="http://schemas.microsoft.com/office/drawing/2014/main" id="{A4CA5A96-5C98-FB40-A103-71482203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3371" y="5035952"/>
              <a:ext cx="884835" cy="884835"/>
            </a:xfrm>
            <a:prstGeom prst="rect">
              <a:avLst/>
            </a:prstGeom>
          </p:spPr>
        </p:pic>
        <p:pic>
          <p:nvPicPr>
            <p:cNvPr id="13" name="图片 12" descr="形状&#10;&#10;低可信度描述已自动生成">
              <a:extLst>
                <a:ext uri="{FF2B5EF4-FFF2-40B4-BE49-F238E27FC236}">
                  <a16:creationId xmlns:a16="http://schemas.microsoft.com/office/drawing/2014/main" id="{449A2BB0-1A35-E848-BC79-4EC5EE53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9539" y="5161955"/>
              <a:ext cx="590026" cy="620006"/>
            </a:xfrm>
            <a:prstGeom prst="rect">
              <a:avLst/>
            </a:prstGeom>
          </p:spPr>
        </p:pic>
        <p:pic>
          <p:nvPicPr>
            <p:cNvPr id="15" name="图片 14" descr="形状&#10;&#10;低可信度描述已自动生成">
              <a:extLst>
                <a:ext uri="{FF2B5EF4-FFF2-40B4-BE49-F238E27FC236}">
                  <a16:creationId xmlns:a16="http://schemas.microsoft.com/office/drawing/2014/main" id="{F4388499-7042-DC4B-A6D1-2B00E464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1209" y="3757289"/>
              <a:ext cx="635002" cy="635002"/>
            </a:xfrm>
            <a:prstGeom prst="rect">
              <a:avLst/>
            </a:prstGeom>
          </p:spPr>
        </p:pic>
        <p:pic>
          <p:nvPicPr>
            <p:cNvPr id="17" name="图片 16" descr="手机屏幕的截图&#10;&#10;中度可信度描述已自动生成">
              <a:extLst>
                <a:ext uri="{FF2B5EF4-FFF2-40B4-BE49-F238E27FC236}">
                  <a16:creationId xmlns:a16="http://schemas.microsoft.com/office/drawing/2014/main" id="{6174AC2C-6545-C040-BBEC-E90C7876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4517" y="1915311"/>
              <a:ext cx="814049" cy="81404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E68FBE-F35B-2F4D-9B1B-211DF36ACA2F}"/>
                </a:ext>
              </a:extLst>
            </p:cNvPr>
            <p:cNvSpPr txBox="1"/>
            <p:nvPr/>
          </p:nvSpPr>
          <p:spPr>
            <a:xfrm>
              <a:off x="6211910" y="5766911"/>
              <a:ext cx="1227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Extraction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36D721-BDF5-B54E-8C26-6BDF5F3BB0F4}"/>
                </a:ext>
              </a:extLst>
            </p:cNvPr>
            <p:cNvSpPr txBox="1"/>
            <p:nvPr/>
          </p:nvSpPr>
          <p:spPr>
            <a:xfrm>
              <a:off x="7439200" y="5766911"/>
              <a:ext cx="1629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Approach Selection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C1CD59-A7D0-B247-94A3-01D840AB469E}"/>
                </a:ext>
              </a:extLst>
            </p:cNvPr>
            <p:cNvSpPr txBox="1"/>
            <p:nvPr/>
          </p:nvSpPr>
          <p:spPr>
            <a:xfrm>
              <a:off x="7403831" y="4416404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58D282-67BB-2D41-A441-B2262385D0EB}"/>
                </a:ext>
              </a:extLst>
            </p:cNvPr>
            <p:cNvSpPr txBox="1"/>
            <p:nvPr/>
          </p:nvSpPr>
          <p:spPr>
            <a:xfrm>
              <a:off x="7391521" y="2768042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3D69CB7C-8E7E-3346-B3BC-AF4176E0C6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7747" y="3228396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762E562-8C17-0746-BD72-0EFC674D4658}"/>
                </a:ext>
              </a:extLst>
            </p:cNvPr>
            <p:cNvCxnSpPr>
              <a:cxnSpLocks/>
            </p:cNvCxnSpPr>
            <p:nvPr/>
          </p:nvCxnSpPr>
          <p:spPr>
            <a:xfrm>
              <a:off x="6803108" y="4744138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6020659-15C4-6A4B-8599-7F4F58779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541" y="3228396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7DC36F8-B928-9E44-8C8F-49C2A8BF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77" y="4744138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70EF9E1A-6B47-664D-8CA9-F92CB93C43D2}"/>
                </a:ext>
              </a:extLst>
            </p:cNvPr>
            <p:cNvCxnSpPr>
              <a:cxnSpLocks/>
            </p:cNvCxnSpPr>
            <p:nvPr/>
          </p:nvCxnSpPr>
          <p:spPr>
            <a:xfrm>
              <a:off x="7278186" y="5478369"/>
              <a:ext cx="3851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图片 39" descr="形状&#10;&#10;低可信度描述已自动生成">
            <a:extLst>
              <a:ext uri="{FF2B5EF4-FFF2-40B4-BE49-F238E27FC236}">
                <a16:creationId xmlns:a16="http://schemas.microsoft.com/office/drawing/2014/main" id="{0E1BB885-9030-344E-9C74-F864922DA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059" y="1603404"/>
            <a:ext cx="814050" cy="814050"/>
          </a:xfrm>
          <a:prstGeom prst="rect">
            <a:avLst/>
          </a:prstGeom>
        </p:spPr>
      </p:pic>
      <p:pic>
        <p:nvPicPr>
          <p:cNvPr id="42" name="图片 41" descr="形状&#10;&#10;低可信度描述已自动生成">
            <a:extLst>
              <a:ext uri="{FF2B5EF4-FFF2-40B4-BE49-F238E27FC236}">
                <a16:creationId xmlns:a16="http://schemas.microsoft.com/office/drawing/2014/main" id="{CE9C541D-7A6A-4C46-BAD6-78454A0A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10" y="3434836"/>
            <a:ext cx="634994" cy="634994"/>
          </a:xfrm>
          <a:prstGeom prst="rect">
            <a:avLst/>
          </a:prstGeom>
        </p:spPr>
      </p:pic>
      <p:pic>
        <p:nvPicPr>
          <p:cNvPr id="44" name="图片 43" descr="形状&#10;&#10;低可信度描述已自动生成">
            <a:extLst>
              <a:ext uri="{FF2B5EF4-FFF2-40B4-BE49-F238E27FC236}">
                <a16:creationId xmlns:a16="http://schemas.microsoft.com/office/drawing/2014/main" id="{BCB83FFC-6BA6-594A-AB14-4AE545DAF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3781" y="1705093"/>
            <a:ext cx="697268" cy="697268"/>
          </a:xfrm>
          <a:prstGeom prst="rect">
            <a:avLst/>
          </a:prstGeom>
        </p:spPr>
      </p:pic>
      <p:pic>
        <p:nvPicPr>
          <p:cNvPr id="46" name="图片 45" descr="形状&#10;&#10;低可信度描述已自动生成">
            <a:extLst>
              <a:ext uri="{FF2B5EF4-FFF2-40B4-BE49-F238E27FC236}">
                <a16:creationId xmlns:a16="http://schemas.microsoft.com/office/drawing/2014/main" id="{7866E85E-508C-414E-A579-72A2A9603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566" y="4993444"/>
            <a:ext cx="750619" cy="750619"/>
          </a:xfrm>
          <a:prstGeom prst="rect">
            <a:avLst/>
          </a:prstGeom>
        </p:spPr>
      </p:pic>
      <p:pic>
        <p:nvPicPr>
          <p:cNvPr id="48" name="图片 47" descr="形状&#10;&#10;低可信度描述已自动生成">
            <a:extLst>
              <a:ext uri="{FF2B5EF4-FFF2-40B4-BE49-F238E27FC236}">
                <a16:creationId xmlns:a16="http://schemas.microsoft.com/office/drawing/2014/main" id="{A9964510-CBF2-3546-B28E-6C50E0091E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0442" y="3418356"/>
            <a:ext cx="635002" cy="635002"/>
          </a:xfrm>
          <a:prstGeom prst="rect">
            <a:avLst/>
          </a:prstGeom>
        </p:spPr>
      </p:pic>
      <p:pic>
        <p:nvPicPr>
          <p:cNvPr id="50" name="图片 49" descr="形状&#10;&#10;低可信度描述已自动生成">
            <a:extLst>
              <a:ext uri="{FF2B5EF4-FFF2-40B4-BE49-F238E27FC236}">
                <a16:creationId xmlns:a16="http://schemas.microsoft.com/office/drawing/2014/main" id="{04A94C4A-9662-F645-8BC3-CC11D92E12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59396" y="4993444"/>
            <a:ext cx="789750" cy="78975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F3E9B59-7D08-1344-A9FC-C02B029275C1}"/>
              </a:ext>
            </a:extLst>
          </p:cNvPr>
          <p:cNvSpPr txBox="1"/>
          <p:nvPr/>
        </p:nvSpPr>
        <p:spPr>
          <a:xfrm>
            <a:off x="5463261" y="2417454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Pilot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B04C99-0498-9C4D-B2FA-140DDD4377A7}"/>
              </a:ext>
            </a:extLst>
          </p:cNvPr>
          <p:cNvSpPr txBox="1"/>
          <p:nvPr/>
        </p:nvSpPr>
        <p:spPr>
          <a:xfrm>
            <a:off x="5463261" y="4104528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Guide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12C08F-CC1F-F146-8151-33D728BCD828}"/>
              </a:ext>
            </a:extLst>
          </p:cNvPr>
          <p:cNvSpPr txBox="1"/>
          <p:nvPr/>
        </p:nvSpPr>
        <p:spPr>
          <a:xfrm>
            <a:off x="5254961" y="5674888"/>
            <a:ext cx="147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Semi-structured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430E7D-1339-DD47-94DA-F11A2A7442E5}"/>
              </a:ext>
            </a:extLst>
          </p:cNvPr>
          <p:cNvSpPr txBox="1"/>
          <p:nvPr/>
        </p:nvSpPr>
        <p:spPr>
          <a:xfrm>
            <a:off x="7045891" y="2440467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Analysis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537CB0-210D-9D4C-B25B-B70814FE1566}"/>
              </a:ext>
            </a:extLst>
          </p:cNvPr>
          <p:cNvSpPr txBox="1"/>
          <p:nvPr/>
        </p:nvSpPr>
        <p:spPr>
          <a:xfrm>
            <a:off x="7056056" y="4098191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Card Sorting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4823C7-36E9-384D-B296-328DB03BA69E}"/>
              </a:ext>
            </a:extLst>
          </p:cNvPr>
          <p:cNvSpPr txBox="1"/>
          <p:nvPr/>
        </p:nvSpPr>
        <p:spPr>
          <a:xfrm>
            <a:off x="6857586" y="5744063"/>
            <a:ext cx="134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FECF615-3515-544D-AE09-7640AFD33994}"/>
              </a:ext>
            </a:extLst>
          </p:cNvPr>
          <p:cNvCxnSpPr>
            <a:cxnSpLocks/>
          </p:cNvCxnSpPr>
          <p:nvPr/>
        </p:nvCxnSpPr>
        <p:spPr>
          <a:xfrm>
            <a:off x="5935148" y="2959828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9DE6F90-0B3F-A84D-995E-50C00511D23C}"/>
              </a:ext>
            </a:extLst>
          </p:cNvPr>
          <p:cNvCxnSpPr>
            <a:cxnSpLocks/>
          </p:cNvCxnSpPr>
          <p:nvPr/>
        </p:nvCxnSpPr>
        <p:spPr>
          <a:xfrm>
            <a:off x="5950993" y="4639213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B3AFE70-72A6-5F4B-B642-39C75961BF8E}"/>
              </a:ext>
            </a:extLst>
          </p:cNvPr>
          <p:cNvCxnSpPr>
            <a:cxnSpLocks/>
          </p:cNvCxnSpPr>
          <p:nvPr/>
        </p:nvCxnSpPr>
        <p:spPr>
          <a:xfrm flipV="1">
            <a:off x="7517778" y="2940674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AA109CC-F8EF-7040-A8BF-8DB714952833}"/>
              </a:ext>
            </a:extLst>
          </p:cNvPr>
          <p:cNvCxnSpPr>
            <a:cxnSpLocks/>
          </p:cNvCxnSpPr>
          <p:nvPr/>
        </p:nvCxnSpPr>
        <p:spPr>
          <a:xfrm flipV="1">
            <a:off x="7527943" y="4621411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9050608-3116-6D48-BF59-5A82583AF084}"/>
              </a:ext>
            </a:extLst>
          </p:cNvPr>
          <p:cNvCxnSpPr>
            <a:cxnSpLocks/>
          </p:cNvCxnSpPr>
          <p:nvPr/>
        </p:nvCxnSpPr>
        <p:spPr>
          <a:xfrm>
            <a:off x="6555625" y="5388319"/>
            <a:ext cx="43796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EBA6F74-C37F-D842-BBB7-C91812F7A026}"/>
              </a:ext>
            </a:extLst>
          </p:cNvPr>
          <p:cNvSpPr txBox="1"/>
          <p:nvPr/>
        </p:nvSpPr>
        <p:spPr>
          <a:xfrm>
            <a:off x="1412901" y="6317238"/>
            <a:ext cx="221310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1: for RQ1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5625389-B607-6B4C-B203-8193D1E0E901}"/>
              </a:ext>
            </a:extLst>
          </p:cNvPr>
          <p:cNvSpPr txBox="1"/>
          <p:nvPr/>
        </p:nvSpPr>
        <p:spPr>
          <a:xfrm>
            <a:off x="5657932" y="6310016"/>
            <a:ext cx="22131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2: for RQ2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DC982EE8-02F1-DE46-B087-86650E82F7DC}"/>
              </a:ext>
            </a:extLst>
          </p:cNvPr>
          <p:cNvSpPr/>
          <p:nvPr/>
        </p:nvSpPr>
        <p:spPr>
          <a:xfrm>
            <a:off x="3988748" y="1955928"/>
            <a:ext cx="1385337" cy="3077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65B1DA-3D7E-B340-9A8B-980267C3FAD2}"/>
              </a:ext>
            </a:extLst>
          </p:cNvPr>
          <p:cNvSpPr txBox="1"/>
          <p:nvPr/>
        </p:nvSpPr>
        <p:spPr>
          <a:xfrm>
            <a:off x="9176175" y="2109816"/>
            <a:ext cx="2573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Interview guide can be found on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https://mfr.osf.io/render?url=https%3A%2F%2Fosf.io%2Fvcqpe%2Fdownload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7BAD424-518E-C844-A319-0541E73B2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10039916" y="3846612"/>
            <a:ext cx="814127" cy="8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A1B9AE-0337-EF48-9B61-41B77D8EFCBE}"/>
              </a:ext>
            </a:extLst>
          </p:cNvPr>
          <p:cNvSpPr txBox="1"/>
          <p:nvPr/>
        </p:nvSpPr>
        <p:spPr>
          <a:xfrm>
            <a:off x="4662488" y="952500"/>
            <a:ext cx="6902450" cy="22399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RQ1: </a:t>
            </a:r>
            <a:r>
              <a:rPr kumimoji="1"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What is the effectiveness of code reviewer recommendation approaches on proprietary projects?</a:t>
            </a:r>
          </a:p>
          <a:p>
            <a:pPr>
              <a:spcAft>
                <a:spcPts val="600"/>
              </a:spcAft>
            </a:pPr>
            <a:r>
              <a:rPr kumimoji="1"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 investigate the performance of existing approaches on 10 proprietary projects.</a:t>
            </a:r>
            <a:endParaRPr kumimoji="1" lang="zh-CN" altLang="en-US" sz="2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2F883-0442-BB4E-A7B6-E4C24E5C8F51}"/>
              </a:ext>
            </a:extLst>
          </p:cNvPr>
          <p:cNvSpPr txBox="1"/>
          <p:nvPr/>
        </p:nvSpPr>
        <p:spPr>
          <a:xfrm>
            <a:off x="4662488" y="3251200"/>
            <a:ext cx="6902450" cy="253047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RQ2: </a:t>
            </a: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perceptions and expectations of practitioners on code reviewer recommendation?</a:t>
            </a:r>
            <a:endParaRPr kumimoji="1" lang="en-US" altLang="zh-CN" sz="28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zh-CN" sz="28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interview 11 developers to get knowledge about their attitude towards reviewer recommendation systems.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B3210-0E39-0442-AF22-A3A099A6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164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>
            <a:extLst>
              <a:ext uri="{FF2B5EF4-FFF2-40B4-BE49-F238E27FC236}">
                <a16:creationId xmlns:a16="http://schemas.microsoft.com/office/drawing/2014/main" id="{BD9DAB9B-BCA5-DB46-98A2-DAB467369FD0}"/>
              </a:ext>
            </a:extLst>
          </p:cNvPr>
          <p:cNvSpPr/>
          <p:nvPr/>
        </p:nvSpPr>
        <p:spPr>
          <a:xfrm>
            <a:off x="4926407" y="1456866"/>
            <a:ext cx="3610912" cy="4813990"/>
          </a:xfrm>
          <a:prstGeom prst="roundRect">
            <a:avLst>
              <a:gd name="adj" fmla="val 960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520BAD48-EE30-ED4F-B636-9A8518509263}"/>
              </a:ext>
            </a:extLst>
          </p:cNvPr>
          <p:cNvSpPr/>
          <p:nvPr/>
        </p:nvSpPr>
        <p:spPr>
          <a:xfrm>
            <a:off x="854150" y="1422369"/>
            <a:ext cx="3498370" cy="4848487"/>
          </a:xfrm>
          <a:prstGeom prst="roundRect">
            <a:avLst>
              <a:gd name="adj" fmla="val 953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1FEF7-C1D1-A345-882E-C135708C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46800"/>
            <a:ext cx="6985000" cy="1325563"/>
          </a:xfrm>
        </p:spPr>
        <p:txBody>
          <a:bodyPr/>
          <a:lstStyle/>
          <a:p>
            <a:r>
              <a:rPr kumimoji="1" lang="en-US" altLang="zh-CN" dirty="0"/>
              <a:t>Research Methodology</a:t>
            </a:r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E0C0092-DFF4-2847-A5E3-8215C948EE0C}"/>
              </a:ext>
            </a:extLst>
          </p:cNvPr>
          <p:cNvGrpSpPr/>
          <p:nvPr/>
        </p:nvGrpSpPr>
        <p:grpSpPr>
          <a:xfrm>
            <a:off x="1081561" y="1673806"/>
            <a:ext cx="3036047" cy="4374820"/>
            <a:chOff x="6032845" y="1915311"/>
            <a:chExt cx="3036047" cy="43748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F865BED-0761-C04B-8965-8768781FDA6E}"/>
                </a:ext>
              </a:extLst>
            </p:cNvPr>
            <p:cNvSpPr txBox="1"/>
            <p:nvPr/>
          </p:nvSpPr>
          <p:spPr>
            <a:xfrm>
              <a:off x="6032845" y="4396448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CR History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DBB42E-039A-824B-8B36-86CACEDDC528}"/>
                </a:ext>
              </a:extLst>
            </p:cNvPr>
            <p:cNvSpPr txBox="1"/>
            <p:nvPr/>
          </p:nvSpPr>
          <p:spPr>
            <a:xfrm>
              <a:off x="6095813" y="2660321"/>
              <a:ext cx="1344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Code Repository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图片 6" descr="形状&#10;&#10;低可信度描述已自动生成">
              <a:extLst>
                <a:ext uri="{FF2B5EF4-FFF2-40B4-BE49-F238E27FC236}">
                  <a16:creationId xmlns:a16="http://schemas.microsoft.com/office/drawing/2014/main" id="{4603E092-FC3F-BB4B-930B-B19CC084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9039" y="1975336"/>
              <a:ext cx="635000" cy="635000"/>
            </a:xfrm>
            <a:prstGeom prst="rect">
              <a:avLst/>
            </a:prstGeom>
          </p:spPr>
        </p:pic>
        <p:pic>
          <p:nvPicPr>
            <p:cNvPr id="9" name="图片 8" descr="形状&#10;&#10;低可信度描述已自动生成">
              <a:extLst>
                <a:ext uri="{FF2B5EF4-FFF2-40B4-BE49-F238E27FC236}">
                  <a16:creationId xmlns:a16="http://schemas.microsoft.com/office/drawing/2014/main" id="{F8948429-F1A8-2945-A0D7-D95CFF14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08" y="3712325"/>
              <a:ext cx="635001" cy="635001"/>
            </a:xfrm>
            <a:prstGeom prst="rect">
              <a:avLst/>
            </a:prstGeom>
          </p:spPr>
        </p:pic>
        <p:pic>
          <p:nvPicPr>
            <p:cNvPr id="11" name="图片 10" descr="形状&#10;&#10;低可信度描述已自动生成">
              <a:extLst>
                <a:ext uri="{FF2B5EF4-FFF2-40B4-BE49-F238E27FC236}">
                  <a16:creationId xmlns:a16="http://schemas.microsoft.com/office/drawing/2014/main" id="{A4CA5A96-5C98-FB40-A103-71482203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3371" y="5035952"/>
              <a:ext cx="884835" cy="884835"/>
            </a:xfrm>
            <a:prstGeom prst="rect">
              <a:avLst/>
            </a:prstGeom>
          </p:spPr>
        </p:pic>
        <p:pic>
          <p:nvPicPr>
            <p:cNvPr id="13" name="图片 12" descr="形状&#10;&#10;低可信度描述已自动生成">
              <a:extLst>
                <a:ext uri="{FF2B5EF4-FFF2-40B4-BE49-F238E27FC236}">
                  <a16:creationId xmlns:a16="http://schemas.microsoft.com/office/drawing/2014/main" id="{449A2BB0-1A35-E848-BC79-4EC5EE53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9539" y="5161955"/>
              <a:ext cx="590026" cy="620006"/>
            </a:xfrm>
            <a:prstGeom prst="rect">
              <a:avLst/>
            </a:prstGeom>
          </p:spPr>
        </p:pic>
        <p:pic>
          <p:nvPicPr>
            <p:cNvPr id="15" name="图片 14" descr="形状&#10;&#10;低可信度描述已自动生成">
              <a:extLst>
                <a:ext uri="{FF2B5EF4-FFF2-40B4-BE49-F238E27FC236}">
                  <a16:creationId xmlns:a16="http://schemas.microsoft.com/office/drawing/2014/main" id="{F4388499-7042-DC4B-A6D1-2B00E464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1209" y="3757289"/>
              <a:ext cx="635002" cy="635002"/>
            </a:xfrm>
            <a:prstGeom prst="rect">
              <a:avLst/>
            </a:prstGeom>
          </p:spPr>
        </p:pic>
        <p:pic>
          <p:nvPicPr>
            <p:cNvPr id="17" name="图片 16" descr="手机屏幕的截图&#10;&#10;中度可信度描述已自动生成">
              <a:extLst>
                <a:ext uri="{FF2B5EF4-FFF2-40B4-BE49-F238E27FC236}">
                  <a16:creationId xmlns:a16="http://schemas.microsoft.com/office/drawing/2014/main" id="{6174AC2C-6545-C040-BBEC-E90C7876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4517" y="1915311"/>
              <a:ext cx="814049" cy="81404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E68FBE-F35B-2F4D-9B1B-211DF36ACA2F}"/>
                </a:ext>
              </a:extLst>
            </p:cNvPr>
            <p:cNvSpPr txBox="1"/>
            <p:nvPr/>
          </p:nvSpPr>
          <p:spPr>
            <a:xfrm>
              <a:off x="6211910" y="5766911"/>
              <a:ext cx="1227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Extraction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36D721-BDF5-B54E-8C26-6BDF5F3BB0F4}"/>
                </a:ext>
              </a:extLst>
            </p:cNvPr>
            <p:cNvSpPr txBox="1"/>
            <p:nvPr/>
          </p:nvSpPr>
          <p:spPr>
            <a:xfrm>
              <a:off x="7439200" y="5766911"/>
              <a:ext cx="1629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Approach Selection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C1CD59-A7D0-B247-94A3-01D840AB469E}"/>
                </a:ext>
              </a:extLst>
            </p:cNvPr>
            <p:cNvSpPr txBox="1"/>
            <p:nvPr/>
          </p:nvSpPr>
          <p:spPr>
            <a:xfrm>
              <a:off x="7403831" y="4416404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58D282-67BB-2D41-A441-B2262385D0EB}"/>
                </a:ext>
              </a:extLst>
            </p:cNvPr>
            <p:cNvSpPr txBox="1"/>
            <p:nvPr/>
          </p:nvSpPr>
          <p:spPr>
            <a:xfrm>
              <a:off x="7391521" y="2768042"/>
              <a:ext cx="162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3D69CB7C-8E7E-3346-B3BC-AF4176E0C6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7747" y="3228396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762E562-8C17-0746-BD72-0EFC674D4658}"/>
                </a:ext>
              </a:extLst>
            </p:cNvPr>
            <p:cNvCxnSpPr>
              <a:cxnSpLocks/>
            </p:cNvCxnSpPr>
            <p:nvPr/>
          </p:nvCxnSpPr>
          <p:spPr>
            <a:xfrm>
              <a:off x="6803108" y="4744138"/>
              <a:ext cx="5362" cy="3593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6020659-15C4-6A4B-8599-7F4F58779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541" y="3228396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7DC36F8-B928-9E44-8C8F-49C2A8BF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77" y="4744138"/>
              <a:ext cx="0" cy="3491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70EF9E1A-6B47-664D-8CA9-F92CB93C43D2}"/>
                </a:ext>
              </a:extLst>
            </p:cNvPr>
            <p:cNvCxnSpPr>
              <a:cxnSpLocks/>
            </p:cNvCxnSpPr>
            <p:nvPr/>
          </p:nvCxnSpPr>
          <p:spPr>
            <a:xfrm>
              <a:off x="7278186" y="5478369"/>
              <a:ext cx="3851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图片 39" descr="形状&#10;&#10;低可信度描述已自动生成">
            <a:extLst>
              <a:ext uri="{FF2B5EF4-FFF2-40B4-BE49-F238E27FC236}">
                <a16:creationId xmlns:a16="http://schemas.microsoft.com/office/drawing/2014/main" id="{0E1BB885-9030-344E-9C74-F864922DA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059" y="1603404"/>
            <a:ext cx="814050" cy="814050"/>
          </a:xfrm>
          <a:prstGeom prst="rect">
            <a:avLst/>
          </a:prstGeom>
        </p:spPr>
      </p:pic>
      <p:pic>
        <p:nvPicPr>
          <p:cNvPr id="42" name="图片 41" descr="形状&#10;&#10;低可信度描述已自动生成">
            <a:extLst>
              <a:ext uri="{FF2B5EF4-FFF2-40B4-BE49-F238E27FC236}">
                <a16:creationId xmlns:a16="http://schemas.microsoft.com/office/drawing/2014/main" id="{CE9C541D-7A6A-4C46-BAD6-78454A0A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10" y="3434836"/>
            <a:ext cx="634994" cy="634994"/>
          </a:xfrm>
          <a:prstGeom prst="rect">
            <a:avLst/>
          </a:prstGeom>
        </p:spPr>
      </p:pic>
      <p:pic>
        <p:nvPicPr>
          <p:cNvPr id="44" name="图片 43" descr="形状&#10;&#10;低可信度描述已自动生成">
            <a:extLst>
              <a:ext uri="{FF2B5EF4-FFF2-40B4-BE49-F238E27FC236}">
                <a16:creationId xmlns:a16="http://schemas.microsoft.com/office/drawing/2014/main" id="{BCB83FFC-6BA6-594A-AB14-4AE545DAF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3781" y="1705093"/>
            <a:ext cx="697268" cy="697268"/>
          </a:xfrm>
          <a:prstGeom prst="rect">
            <a:avLst/>
          </a:prstGeom>
        </p:spPr>
      </p:pic>
      <p:pic>
        <p:nvPicPr>
          <p:cNvPr id="46" name="图片 45" descr="形状&#10;&#10;低可信度描述已自动生成">
            <a:extLst>
              <a:ext uri="{FF2B5EF4-FFF2-40B4-BE49-F238E27FC236}">
                <a16:creationId xmlns:a16="http://schemas.microsoft.com/office/drawing/2014/main" id="{7866E85E-508C-414E-A579-72A2A9603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566" y="4993444"/>
            <a:ext cx="750619" cy="750619"/>
          </a:xfrm>
          <a:prstGeom prst="rect">
            <a:avLst/>
          </a:prstGeom>
        </p:spPr>
      </p:pic>
      <p:pic>
        <p:nvPicPr>
          <p:cNvPr id="48" name="图片 47" descr="形状&#10;&#10;低可信度描述已自动生成">
            <a:extLst>
              <a:ext uri="{FF2B5EF4-FFF2-40B4-BE49-F238E27FC236}">
                <a16:creationId xmlns:a16="http://schemas.microsoft.com/office/drawing/2014/main" id="{A9964510-CBF2-3546-B28E-6C50E0091E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0442" y="3418356"/>
            <a:ext cx="635002" cy="635002"/>
          </a:xfrm>
          <a:prstGeom prst="rect">
            <a:avLst/>
          </a:prstGeom>
        </p:spPr>
      </p:pic>
      <p:pic>
        <p:nvPicPr>
          <p:cNvPr id="50" name="图片 49" descr="形状&#10;&#10;低可信度描述已自动生成">
            <a:extLst>
              <a:ext uri="{FF2B5EF4-FFF2-40B4-BE49-F238E27FC236}">
                <a16:creationId xmlns:a16="http://schemas.microsoft.com/office/drawing/2014/main" id="{04A94C4A-9662-F645-8BC3-CC11D92E12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59396" y="4993444"/>
            <a:ext cx="789750" cy="78975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F3E9B59-7D08-1344-A9FC-C02B029275C1}"/>
              </a:ext>
            </a:extLst>
          </p:cNvPr>
          <p:cNvSpPr txBox="1"/>
          <p:nvPr/>
        </p:nvSpPr>
        <p:spPr>
          <a:xfrm>
            <a:off x="5463261" y="2417454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Pilot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B04C99-0498-9C4D-B2FA-140DDD4377A7}"/>
              </a:ext>
            </a:extLst>
          </p:cNvPr>
          <p:cNvSpPr txBox="1"/>
          <p:nvPr/>
        </p:nvSpPr>
        <p:spPr>
          <a:xfrm>
            <a:off x="5463261" y="4104528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Guide</a:t>
            </a:r>
            <a:r>
              <a:rPr kumimoji="1"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kumimoji="1" lang="zh-CN" alt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12C08F-CC1F-F146-8151-33D728BCD828}"/>
              </a:ext>
            </a:extLst>
          </p:cNvPr>
          <p:cNvSpPr txBox="1"/>
          <p:nvPr/>
        </p:nvSpPr>
        <p:spPr>
          <a:xfrm>
            <a:off x="5254961" y="5674888"/>
            <a:ext cx="147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Semi-structured Interview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430E7D-1339-DD47-94DA-F11A2A7442E5}"/>
              </a:ext>
            </a:extLst>
          </p:cNvPr>
          <p:cNvSpPr txBox="1"/>
          <p:nvPr/>
        </p:nvSpPr>
        <p:spPr>
          <a:xfrm>
            <a:off x="7045891" y="2440467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Interview Analysis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537CB0-210D-9D4C-B25B-B70814FE1566}"/>
              </a:ext>
            </a:extLst>
          </p:cNvPr>
          <p:cNvSpPr txBox="1"/>
          <p:nvPr/>
        </p:nvSpPr>
        <p:spPr>
          <a:xfrm>
            <a:off x="7056056" y="4098191"/>
            <a:ext cx="94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Card Sorting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4823C7-36E9-384D-B296-328DB03BA69E}"/>
              </a:ext>
            </a:extLst>
          </p:cNvPr>
          <p:cNvSpPr txBox="1"/>
          <p:nvPr/>
        </p:nvSpPr>
        <p:spPr>
          <a:xfrm>
            <a:off x="6857586" y="5744063"/>
            <a:ext cx="134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FECF615-3515-544D-AE09-7640AFD33994}"/>
              </a:ext>
            </a:extLst>
          </p:cNvPr>
          <p:cNvCxnSpPr>
            <a:cxnSpLocks/>
          </p:cNvCxnSpPr>
          <p:nvPr/>
        </p:nvCxnSpPr>
        <p:spPr>
          <a:xfrm>
            <a:off x="5935148" y="2959828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9DE6F90-0B3F-A84D-995E-50C00511D23C}"/>
              </a:ext>
            </a:extLst>
          </p:cNvPr>
          <p:cNvCxnSpPr>
            <a:cxnSpLocks/>
          </p:cNvCxnSpPr>
          <p:nvPr/>
        </p:nvCxnSpPr>
        <p:spPr>
          <a:xfrm>
            <a:off x="5950993" y="4639213"/>
            <a:ext cx="0" cy="3543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B3AFE70-72A6-5F4B-B642-39C75961BF8E}"/>
              </a:ext>
            </a:extLst>
          </p:cNvPr>
          <p:cNvCxnSpPr>
            <a:cxnSpLocks/>
          </p:cNvCxnSpPr>
          <p:nvPr/>
        </p:nvCxnSpPr>
        <p:spPr>
          <a:xfrm flipV="1">
            <a:off x="7517778" y="2940674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AA109CC-F8EF-7040-A8BF-8DB714952833}"/>
              </a:ext>
            </a:extLst>
          </p:cNvPr>
          <p:cNvCxnSpPr>
            <a:cxnSpLocks/>
          </p:cNvCxnSpPr>
          <p:nvPr/>
        </p:nvCxnSpPr>
        <p:spPr>
          <a:xfrm flipV="1">
            <a:off x="7527943" y="4621411"/>
            <a:ext cx="0" cy="3586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9050608-3116-6D48-BF59-5A82583AF084}"/>
              </a:ext>
            </a:extLst>
          </p:cNvPr>
          <p:cNvCxnSpPr>
            <a:cxnSpLocks/>
          </p:cNvCxnSpPr>
          <p:nvPr/>
        </p:nvCxnSpPr>
        <p:spPr>
          <a:xfrm>
            <a:off x="6555625" y="5388319"/>
            <a:ext cx="43796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EBA6F74-C37F-D842-BBB7-C91812F7A026}"/>
              </a:ext>
            </a:extLst>
          </p:cNvPr>
          <p:cNvSpPr txBox="1"/>
          <p:nvPr/>
        </p:nvSpPr>
        <p:spPr>
          <a:xfrm>
            <a:off x="1412901" y="6317238"/>
            <a:ext cx="221310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1: for RQ1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5625389-B607-6B4C-B203-8193D1E0E901}"/>
              </a:ext>
            </a:extLst>
          </p:cNvPr>
          <p:cNvSpPr txBox="1"/>
          <p:nvPr/>
        </p:nvSpPr>
        <p:spPr>
          <a:xfrm>
            <a:off x="5657932" y="6310016"/>
            <a:ext cx="22131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Stage 2: for RQ2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DC982EE8-02F1-DE46-B087-86650E82F7DC}"/>
              </a:ext>
            </a:extLst>
          </p:cNvPr>
          <p:cNvSpPr/>
          <p:nvPr/>
        </p:nvSpPr>
        <p:spPr>
          <a:xfrm>
            <a:off x="3988748" y="1955928"/>
            <a:ext cx="1385337" cy="3077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65B1DA-3D7E-B340-9A8B-980267C3FAD2}"/>
              </a:ext>
            </a:extLst>
          </p:cNvPr>
          <p:cNvSpPr txBox="1"/>
          <p:nvPr/>
        </p:nvSpPr>
        <p:spPr>
          <a:xfrm>
            <a:off x="9199731" y="2109816"/>
            <a:ext cx="2550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Interview guide can be found on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https://mfr.osf.io/render?url=https%3A%2F%2Fosf.io%2Fvcqpe%2Fdownload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7BAD424-518E-C844-A319-0541E73B2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10039916" y="3846612"/>
            <a:ext cx="814127" cy="8141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4DF207-33E4-499A-ABC1-FD077F3DAEC2}"/>
              </a:ext>
            </a:extLst>
          </p:cNvPr>
          <p:cNvSpPr/>
          <p:nvPr/>
        </p:nvSpPr>
        <p:spPr>
          <a:xfrm>
            <a:off x="4660140" y="1009882"/>
            <a:ext cx="4273324" cy="5707957"/>
          </a:xfrm>
          <a:prstGeom prst="rect">
            <a:avLst/>
          </a:prstGeom>
          <a:solidFill>
            <a:schemeClr val="bg2">
              <a:alpha val="9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4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10336</TotalTime>
  <Words>1672</Words>
  <Application>Microsoft Office PowerPoint</Application>
  <PresentationFormat>宽屏</PresentationFormat>
  <Paragraphs>209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Wingdings</vt:lpstr>
      <vt:lpstr>Office 主题​​</vt:lpstr>
      <vt:lpstr>Code Reviewer Recommendation in Tencent: Practice, Challenge and Direction</vt:lpstr>
      <vt:lpstr>Motivation</vt:lpstr>
      <vt:lpstr>Background Workflow of Modern Code Review</vt:lpstr>
      <vt:lpstr>Background Workflow of Modern Code Review</vt:lpstr>
      <vt:lpstr>Research Questions</vt:lpstr>
      <vt:lpstr>Research Methodology</vt:lpstr>
      <vt:lpstr>Research Methodology</vt:lpstr>
      <vt:lpstr>Research Questions</vt:lpstr>
      <vt:lpstr>Research Methodology</vt:lpstr>
      <vt:lpstr>RQ1 Results</vt:lpstr>
      <vt:lpstr>RQ1 Results</vt:lpstr>
      <vt:lpstr>RQ1 Results</vt:lpstr>
      <vt:lpstr>RQ1 Results</vt:lpstr>
      <vt:lpstr>RQ1 Results</vt:lpstr>
      <vt:lpstr>RQ1 Results</vt:lpstr>
      <vt:lpstr>Research Questions</vt:lpstr>
      <vt:lpstr>Research Methodology</vt:lpstr>
      <vt:lpstr>RQ2 Results</vt:lpstr>
      <vt:lpstr>RQ2 Results</vt:lpstr>
      <vt:lpstr>RQ2 Results</vt:lpstr>
      <vt:lpstr>RQ2 Results</vt:lpstr>
      <vt:lpstr>RQ2 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 Dezhen</dc:creator>
  <cp:lastModifiedBy>Chen Qiuyuan</cp:lastModifiedBy>
  <cp:revision>331</cp:revision>
  <dcterms:created xsi:type="dcterms:W3CDTF">2022-04-05T08:15:51Z</dcterms:created>
  <dcterms:modified xsi:type="dcterms:W3CDTF">2022-05-10T12:18:50Z</dcterms:modified>
</cp:coreProperties>
</file>