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53"/>
    <a:srgbClr val="002150"/>
    <a:srgbClr val="515151"/>
    <a:srgbClr val="727272"/>
    <a:srgbClr val="A4A4A4"/>
    <a:srgbClr val="577D26"/>
    <a:srgbClr val="BF9000"/>
    <a:srgbClr val="843C0C"/>
    <a:srgbClr val="775E21"/>
    <a:srgbClr val="439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7F2AA-5376-4978-8694-02540163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899F68-BE03-4ADB-BE34-BA1FF98D3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2DE-0487-4588-9DD0-541B117D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66413A-71E9-4057-BB2C-B2B06CF8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67499-2CAF-4BE6-BE89-E1221C64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AE265-1A79-4E0A-9355-81D9990B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8550B8-B787-4E53-905B-0F2FD511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73979-E163-43F6-81B8-602D214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A5601-276C-4258-857D-600995C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366B6-E96C-4657-8EE9-BF57E25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65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7563E-D4AB-4363-8215-FF7AA0EE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65E4D-DD76-489F-A097-763386DB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650C97-F751-4365-A71C-74E99776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569CF-A949-4E4D-B51F-83F53758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67210-C32E-4B06-AAD3-532B0AE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57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46965-C858-41ED-AB0D-1BF65B1E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D1A22-070A-494E-A342-06CF5696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60D02-CBDA-468A-B17D-F9966E97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A19CE-2712-4292-BA4A-A29DE9CF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D377FC-CD13-4B93-B87E-56AC247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0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9B93C-36A4-4994-9A56-B89D8B0E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074A4-B35F-45FC-BB6F-7FC30567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44819-FF6E-404B-A3E4-49400C62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9D7C2-3F95-4C4C-84CB-D386590C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72DD6B-7FE4-478F-BB70-7D1536BC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27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CB42-45AA-4F41-9959-933A9D2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6D1C1-F094-4A42-8CC3-483C142AD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1DB4D5-543B-4455-A393-6E5E1444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D10BB0-30EE-4D0E-A1BF-7DEB68F3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A8915-CAF7-4BBB-BBC0-13A0BEAC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BF2B46-50AE-4703-A282-B4146470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6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09974-2A22-4333-86CF-D309D40F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6FB752-D67E-4509-A986-F81D0E74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E1F5D6-34DE-476E-BE81-91CA00AE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1D3B43-1D50-4BAD-8F9B-D11682DB4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405077-3948-48F2-A290-B6F161F00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918FC3-BED7-4734-990F-4312647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EDD509-5EBB-4E4C-B8DF-CCE8106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29CD09-F31A-4BFD-8551-0D5256C7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ABDD5-70D1-45ED-AC53-DD95DE37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099C33-A4E4-4A06-950E-3C2A26FA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BE669B-9D0D-4973-866F-049CCA88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AA60DD-DE4D-45E3-83BA-0AA5F4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306A20-A28F-49FF-B79E-2E6390E9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099E97-29CC-453C-A194-3436C86C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7021E-C98C-4F15-B38A-A2987D9D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354E0-5DE6-454B-A528-636639C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BE606-567E-4364-A1F3-E05778A9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8FF03F-B6A1-43FE-8387-6D214CFF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FAC9BA-D8A8-485E-A3B3-376A9BD0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B72050-E6B7-44B8-9C5D-A18DD3E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7DCAE8-B997-43A9-BE58-62A66878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E6E60-927C-44CB-AF28-59DDCDBE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31DB73-D8C2-4D57-9DF2-F5EEF328C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C9-7CDF-4C4C-8F45-E8EA0406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E7D24-7D08-4CBE-B28D-E00480C5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C0113-EFE5-485C-ACCF-E72FCFF5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EC6CC-AE2B-481A-BAB8-8FF12918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1B5690-733F-400D-A619-B4FB183D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F1B503-292B-40AE-991E-6B1D0E7B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5BEDC-54DC-43B8-BF17-B90C14BF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8AF6-6B39-4FE1-9903-1DAEF177AE5D}" type="datetimeFigureOut">
              <a:rPr lang="zh-TW" altLang="en-US" smtClean="0"/>
              <a:t>2023/2/2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761B2-1AC6-4167-9ADF-0A83D44DA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2177A-3FA2-4D0A-B3FA-009B8FD7D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61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董事會</a:t>
              </a: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稽核</a:t>
              </a: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總經理</a:t>
              </a: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法制室</a:t>
              </a: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7775158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生產部門</a:t>
              </a: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580075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管理部門</a:t>
              </a: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3158" y="5220456"/>
            <a:ext cx="1427212" cy="610434"/>
            <a:chOff x="5178826" y="1565766"/>
            <a:chExt cx="1809010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800001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行政處</a:t>
              </a: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78826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584485" y="5220456"/>
            <a:ext cx="1438286" cy="610434"/>
            <a:chOff x="5164790" y="1565766"/>
            <a:chExt cx="1823046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財會處</a:t>
              </a: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64790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962213" y="5233444"/>
            <a:ext cx="1435912" cy="597446"/>
            <a:chOff x="5167799" y="1578754"/>
            <a:chExt cx="1820037" cy="59744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工務處</a:t>
              </a: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67799" y="1578754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779546" y="5220456"/>
            <a:ext cx="1425893" cy="610434"/>
            <a:chOff x="5180498" y="1565766"/>
            <a:chExt cx="1807338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工安處</a:t>
              </a: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804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365870" y="5223555"/>
            <a:ext cx="1435912" cy="607335"/>
            <a:chOff x="5167799" y="1568865"/>
            <a:chExt cx="1820037" cy="60733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品質處</a:t>
              </a: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67799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558556" y="5233443"/>
            <a:ext cx="1456743" cy="597447"/>
            <a:chOff x="5141395" y="1578753"/>
            <a:chExt cx="1846441" cy="59744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生產廠</a:t>
              </a: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41395" y="157875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3183202" y="5220456"/>
            <a:ext cx="1435913" cy="610434"/>
            <a:chOff x="5167798" y="1565766"/>
            <a:chExt cx="1820038" cy="61043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業務處</a:t>
              </a: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677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1175728" y="5233442"/>
            <a:ext cx="1456895" cy="597448"/>
            <a:chOff x="5141203" y="1578752"/>
            <a:chExt cx="1846633" cy="59744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技術處</a:t>
              </a: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41203" y="1578752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董事長</a:t>
              </a: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342885" y="698705"/>
            <a:ext cx="992782" cy="4678328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940426" y="1779491"/>
            <a:ext cx="992782" cy="2516755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534742" y="4289520"/>
            <a:ext cx="1144630" cy="786110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1334100" y="4276271"/>
            <a:ext cx="1144630" cy="812607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729814" y="2289509"/>
            <a:ext cx="1144630" cy="478613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5400000">
            <a:off x="8119319" y="4679014"/>
            <a:ext cx="1144630" cy="712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6522976" y="3082671"/>
            <a:ext cx="1144630" cy="3199808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7321148" y="3880843"/>
            <a:ext cx="1144630" cy="160346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927906" y="3877549"/>
            <a:ext cx="1144630" cy="161005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736568" y="3068887"/>
            <a:ext cx="1144630" cy="3227376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Board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of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Directors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Internal Audit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President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Legal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6700045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201857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Management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466711" y="5220456"/>
            <a:ext cx="1545170" cy="610434"/>
            <a:chOff x="5145792" y="1565766"/>
            <a:chExt cx="1958523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Administration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4579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161726" y="5220456"/>
            <a:ext cx="1556673" cy="610434"/>
            <a:chOff x="5131212" y="1565766"/>
            <a:chExt cx="1973104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Finance &amp; Accounting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3121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671024" y="5223555"/>
            <a:ext cx="1517632" cy="607335"/>
            <a:chOff x="5180697" y="1568865"/>
            <a:chExt cx="1923619" cy="607335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Engineering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80697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421640" y="5220456"/>
            <a:ext cx="1546143" cy="610434"/>
            <a:chOff x="5144559" y="1565766"/>
            <a:chExt cx="1959757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Industrial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Safety &amp; Hygiene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44559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051050" y="5229577"/>
            <a:ext cx="1536707" cy="601313"/>
            <a:chOff x="5156519" y="1574887"/>
            <a:chExt cx="1947796" cy="60131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Quality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56519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271923" y="5220455"/>
            <a:ext cx="1527808" cy="610435"/>
            <a:chOff x="5167799" y="1565765"/>
            <a:chExt cx="1936517" cy="610435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67799" y="15657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2801666" y="5235113"/>
            <a:ext cx="1536707" cy="595777"/>
            <a:chOff x="5156519" y="1580423"/>
            <a:chExt cx="1947796" cy="59577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Commercial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56519" y="158042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0883000" y="5229577"/>
            <a:ext cx="1527158" cy="601313"/>
            <a:chOff x="5169567" y="1574887"/>
            <a:chExt cx="1818270" cy="60131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1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Technology &amp;  Production</a:t>
              </a:r>
            </a:p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Development Department</a:t>
              </a:r>
              <a:endParaRPr lang="zh-TW" altLang="en-US" sz="8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69567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Chairman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153776" y="509596"/>
            <a:ext cx="992782" cy="5056546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402870" y="2317048"/>
            <a:ext cx="992782" cy="1441642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149862" y="4282858"/>
            <a:ext cx="1144630" cy="79943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969831" y="4262322"/>
            <a:ext cx="1144630" cy="84050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028913" y="2663721"/>
            <a:ext cx="1144630" cy="403770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7454054" y="4276288"/>
            <a:ext cx="1144630" cy="812574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5843618" y="3478426"/>
            <a:ext cx="1144630" cy="240829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6653605" y="4288413"/>
            <a:ext cx="1144630" cy="78832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259591" y="3470750"/>
            <a:ext cx="1144630" cy="242364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064851" y="2665490"/>
            <a:ext cx="1144630" cy="403416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4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0E8FDF46-D602-4D70-AA73-29ED712436A5}"/>
              </a:ext>
            </a:extLst>
          </p:cNvPr>
          <p:cNvGrpSpPr/>
          <p:nvPr/>
        </p:nvGrpSpPr>
        <p:grpSpPr>
          <a:xfrm>
            <a:off x="2285999" y="-455967"/>
            <a:ext cx="7620000" cy="9893519"/>
            <a:chOff x="2285999" y="-455967"/>
            <a:chExt cx="7620000" cy="9893519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7E7B0847-47CC-4A0E-8BD4-B7C93743222F}"/>
                </a:ext>
              </a:extLst>
            </p:cNvPr>
            <p:cNvGrpSpPr/>
            <p:nvPr/>
          </p:nvGrpSpPr>
          <p:grpSpPr>
            <a:xfrm>
              <a:off x="2285999" y="3036752"/>
              <a:ext cx="7620000" cy="6400800"/>
              <a:chOff x="2286000" y="228600"/>
              <a:chExt cx="7620000" cy="64008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07877C9-E475-4EC8-B7F2-0B72D2FA59CF}"/>
                  </a:ext>
                </a:extLst>
              </p:cNvPr>
              <p:cNvGrpSpPr/>
              <p:nvPr/>
            </p:nvGrpSpPr>
            <p:grpSpPr>
              <a:xfrm>
                <a:off x="2286000" y="228600"/>
                <a:ext cx="7620000" cy="6400800"/>
                <a:chOff x="2286000" y="228600"/>
                <a:chExt cx="7620000" cy="6400800"/>
              </a:xfrm>
            </p:grpSpPr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EB6D7919-6B45-4209-AB89-8A8CD4FE35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6000" y="228600"/>
                  <a:ext cx="7620000" cy="6400800"/>
                </a:xfrm>
                <a:prstGeom prst="rect">
                  <a:avLst/>
                </a:prstGeom>
              </p:spPr>
            </p:pic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41290578-B83F-43D6-B633-9BC609FBC6F4}"/>
                    </a:ext>
                  </a:extLst>
                </p:cNvPr>
                <p:cNvSpPr/>
                <p:nvPr/>
              </p:nvSpPr>
              <p:spPr>
                <a:xfrm>
                  <a:off x="2430999" y="866957"/>
                  <a:ext cx="1963270" cy="21246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DBA2633-5121-44E7-95D4-10BA437F190E}"/>
                    </a:ext>
                  </a:extLst>
                </p:cNvPr>
                <p:cNvSpPr/>
                <p:nvPr/>
              </p:nvSpPr>
              <p:spPr>
                <a:xfrm>
                  <a:off x="5114365" y="968188"/>
                  <a:ext cx="1963270" cy="11026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B8F7624-718A-4508-B377-A170D9B5F603}"/>
                    </a:ext>
                  </a:extLst>
                </p:cNvPr>
                <p:cNvSpPr/>
                <p:nvPr/>
              </p:nvSpPr>
              <p:spPr>
                <a:xfrm>
                  <a:off x="7669306" y="968188"/>
                  <a:ext cx="1963270" cy="110265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995D3D4-B503-4A9C-922D-F768323A21B3}"/>
                  </a:ext>
                </a:extLst>
              </p:cNvPr>
              <p:cNvSpPr txBox="1"/>
              <p:nvPr/>
            </p:nvSpPr>
            <p:spPr>
              <a:xfrm>
                <a:off x="2469993" y="968188"/>
                <a:ext cx="2219778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童工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社區關係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歧視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結社自由和集體談判權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騷擾、虐待和懲戒措施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健康和安全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聘僱措施和強迫勞動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薪酬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安全措施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586C28D-A9E9-45BA-8F7C-65B0149D9089}"/>
                  </a:ext>
                </a:extLst>
              </p:cNvPr>
              <p:cNvSpPr txBox="1"/>
              <p:nvPr/>
            </p:nvSpPr>
            <p:spPr>
              <a:xfrm>
                <a:off x="4943023" y="1402558"/>
                <a:ext cx="2219778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lvl="0">
                  <a:defRPr sz="150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defRPr>
                </a:lvl1pPr>
              </a:lstStyle>
              <a:p>
                <a:r>
                  <a:rPr lang="zh-TW" altLang="zh-TW" sz="1300" dirty="0"/>
                  <a:t>遵守環境、安全、衛生相關法規</a:t>
                </a:r>
                <a:r>
                  <a:rPr lang="zh-TW" altLang="en-US" sz="1300" dirty="0"/>
                  <a:t>。</a:t>
                </a:r>
                <a:endParaRPr lang="zh-TW" altLang="zh-TW" sz="1300" dirty="0"/>
              </a:p>
              <a:p>
                <a:r>
                  <a:rPr lang="zh-TW" altLang="zh-TW" sz="1300" dirty="0"/>
                  <a:t>取得相關許可認證</a:t>
                </a:r>
                <a:r>
                  <a:rPr lang="zh-TW" altLang="en-US" sz="1300" dirty="0"/>
                  <a:t>。</a:t>
                </a:r>
                <a:endParaRPr lang="zh-TW" altLang="zh-TW" sz="1300" dirty="0"/>
              </a:p>
              <a:p>
                <a:r>
                  <a:rPr lang="zh-TW" altLang="zh-TW" sz="1300" dirty="0"/>
                  <a:t>預防有害物質及汙染</a:t>
                </a:r>
                <a:r>
                  <a:rPr lang="zh-TW" altLang="en-US" sz="1300" dirty="0"/>
                  <a:t>。</a:t>
                </a:r>
                <a:endParaRPr lang="zh-TW" altLang="zh-TW" sz="1300" dirty="0"/>
              </a:p>
              <a:p>
                <a:r>
                  <a:rPr lang="zh-TW" altLang="zh-TW" sz="1300" dirty="0"/>
                  <a:t>尋找環境友善之替代品</a:t>
                </a:r>
                <a:r>
                  <a:rPr lang="zh-TW" altLang="en-US" sz="1300" dirty="0"/>
                  <a:t>。</a:t>
                </a:r>
                <a:endParaRPr lang="zh-TW" altLang="zh-TW" sz="1300" dirty="0"/>
              </a:p>
              <a:p>
                <a:r>
                  <a:rPr lang="zh-TW" altLang="zh-TW" sz="1300" dirty="0"/>
                  <a:t>資源和能源之永續及有效利用</a:t>
                </a:r>
                <a:r>
                  <a:rPr lang="zh-TW" altLang="en-US" sz="1300" dirty="0"/>
                  <a:t>。</a:t>
                </a:r>
                <a:endParaRPr lang="zh-TW" altLang="zh-TW" sz="1300" dirty="0"/>
              </a:p>
              <a:p>
                <a:r>
                  <a:rPr lang="zh-TW" altLang="zh-TW" sz="1300" dirty="0"/>
                  <a:t>保護健康和環境的立即措施</a:t>
                </a:r>
                <a:r>
                  <a:rPr lang="zh-TW" altLang="en-US" sz="1300" dirty="0"/>
                  <a:t>。</a:t>
                </a: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2D63517-F88F-42E4-B61C-171CB34F4EEB}"/>
                  </a:ext>
                </a:extLst>
              </p:cNvPr>
              <p:cNvSpPr txBox="1"/>
              <p:nvPr/>
            </p:nvSpPr>
            <p:spPr>
              <a:xfrm>
                <a:off x="7669306" y="968188"/>
                <a:ext cx="2219778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lvl="0">
                  <a:defRPr sz="150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defRPr>
                </a:lvl1pPr>
              </a:lstStyle>
              <a:p>
                <a:r>
                  <a:rPr lang="zh-TW" altLang="zh-TW" sz="1300" dirty="0"/>
                  <a:t>提倡誠信正直和道德</a:t>
                </a:r>
                <a:r>
                  <a:rPr lang="zh-TW" altLang="en-US" sz="1300" dirty="0"/>
                  <a:t>。</a:t>
                </a:r>
                <a:endParaRPr lang="zh-TW" altLang="zh-TW" sz="1300" dirty="0"/>
              </a:p>
              <a:p>
                <a:r>
                  <a:rPr lang="zh-TW" altLang="zh-TW" sz="1300" dirty="0"/>
                  <a:t>對貪腐採零容忍政策</a:t>
                </a:r>
                <a:r>
                  <a:rPr lang="zh-TW" altLang="en-US" sz="1300" dirty="0"/>
                  <a:t>。</a:t>
                </a:r>
                <a:endParaRPr lang="zh-TW" altLang="zh-TW" sz="1300" dirty="0"/>
              </a:p>
              <a:p>
                <a:r>
                  <a:rPr lang="zh-TW" altLang="zh-TW" sz="1300" dirty="0"/>
                  <a:t>採取預防措施管控風險</a:t>
                </a:r>
                <a:r>
                  <a:rPr lang="zh-TW" altLang="en-US" sz="1300" dirty="0"/>
                  <a:t>。</a:t>
                </a:r>
                <a:endParaRPr lang="zh-TW" altLang="zh-TW" sz="1300" dirty="0"/>
              </a:p>
              <a:p>
                <a:r>
                  <a:rPr lang="zh-TW" altLang="zh-TW" sz="1300" dirty="0"/>
                  <a:t>提供檢舉機制</a:t>
                </a:r>
                <a:r>
                  <a:rPr lang="zh-TW" altLang="en-US" sz="1300" dirty="0"/>
                  <a:t>。</a:t>
                </a:r>
                <a:endParaRPr lang="zh-TW" altLang="zh-TW" sz="1300" dirty="0"/>
              </a:p>
              <a:p>
                <a:r>
                  <a:rPr lang="zh-TW" altLang="zh-TW" sz="1300" dirty="0"/>
                  <a:t>不違反貿易制裁</a:t>
                </a:r>
                <a:r>
                  <a:rPr lang="zh-TW" altLang="en-US" sz="1300" dirty="0"/>
                  <a:t>。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3196755-7C25-404A-8131-FBDB597926DB}"/>
                  </a:ext>
                </a:extLst>
              </p:cNvPr>
              <p:cNvSpPr/>
              <p:nvPr/>
            </p:nvSpPr>
            <p:spPr>
              <a:xfrm>
                <a:off x="5114365" y="923675"/>
                <a:ext cx="18535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TW" altLang="zh-TW" sz="1200" b="1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減少對環境、人類健康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TW" altLang="zh-TW" sz="1200" b="1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和生活帶來之不利影響</a:t>
                </a:r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2B1FD325-F647-4A6E-86BE-15582977AA14}"/>
                </a:ext>
              </a:extLst>
            </p:cNvPr>
            <p:cNvGrpSpPr/>
            <p:nvPr/>
          </p:nvGrpSpPr>
          <p:grpSpPr>
            <a:xfrm>
              <a:off x="4913473" y="-455967"/>
              <a:ext cx="2584651" cy="3492719"/>
              <a:chOff x="4913473" y="-381786"/>
              <a:chExt cx="2584651" cy="3492719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123D0510-D29D-49E4-860F-636EBBE71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3473" y="-381786"/>
                <a:ext cx="2365052" cy="3492719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ADAE244-579C-4ADB-80DF-B36DEAD7FD97}"/>
                  </a:ext>
                </a:extLst>
              </p:cNvPr>
              <p:cNvSpPr/>
              <p:nvPr/>
            </p:nvSpPr>
            <p:spPr>
              <a:xfrm>
                <a:off x="5811305" y="-277809"/>
                <a:ext cx="56938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TW" altLang="zh-TW" sz="1500" b="1" kern="100" dirty="0">
                    <a:solidFill>
                      <a:srgbClr val="002453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期望</a:t>
                </a:r>
                <a:endParaRPr lang="zh-TW" altLang="zh-TW" sz="1500" kern="100" dirty="0">
                  <a:solidFill>
                    <a:srgbClr val="00245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ECF6175-F768-4D78-9B5E-E8325B8896E5}"/>
                  </a:ext>
                </a:extLst>
              </p:cNvPr>
              <p:cNvSpPr txBox="1"/>
              <p:nvPr/>
            </p:nvSpPr>
            <p:spPr>
              <a:xfrm>
                <a:off x="5278346" y="149333"/>
                <a:ext cx="2219778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遵守適用之法規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提供申訴機制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遵守本準則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pPr lvl="0"/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採取盡職調查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  <a:endParaRPr lang="zh-TW" altLang="zh-TW" sz="1300" dirty="0">
                  <a:solidFill>
                    <a:srgbClr val="515151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  <a:p>
                <a:r>
                  <a:rPr lang="zh-TW" altLang="zh-TW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評估與改進</a:t>
                </a:r>
                <a:r>
                  <a:rPr lang="zh-TW" altLang="en-US" sz="1300" dirty="0">
                    <a:solidFill>
                      <a:srgbClr val="515151"/>
                    </a:solidFill>
                    <a:latin typeface="微軟正黑體 Light" panose="020B0304030504040204" pitchFamily="34" charset="-120"/>
                    <a:ea typeface="微軟正黑體 Light" panose="020B0304030504040204" pitchFamily="34" charset="-120"/>
                  </a:rPr>
                  <a:t>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9725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239</Words>
  <Application>Microsoft Office PowerPoint</Application>
  <PresentationFormat>寬螢幕</PresentationFormat>
  <Paragraphs>97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4" baseType="lpstr">
      <vt:lpstr>Adobe Gothic Std B</vt:lpstr>
      <vt:lpstr>Adobe 繁黑體 Std B</vt:lpstr>
      <vt:lpstr>微軟正黑體</vt:lpstr>
      <vt:lpstr>微軟正黑體 Light</vt:lpstr>
      <vt:lpstr>新細明體</vt:lpstr>
      <vt:lpstr>Arial</vt:lpstr>
      <vt:lpstr>Arial Black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 政忠</dc:creator>
  <cp:lastModifiedBy>陳祺忠</cp:lastModifiedBy>
  <cp:revision>23</cp:revision>
  <dcterms:created xsi:type="dcterms:W3CDTF">2022-05-05T12:22:46Z</dcterms:created>
  <dcterms:modified xsi:type="dcterms:W3CDTF">2023-02-02T03:14:36Z</dcterms:modified>
</cp:coreProperties>
</file>