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262626"/>
    <a:srgbClr val="072D5A"/>
    <a:srgbClr val="002453"/>
    <a:srgbClr val="002150"/>
    <a:srgbClr val="515151"/>
    <a:srgbClr val="727272"/>
    <a:srgbClr val="A4A4A4"/>
    <a:srgbClr val="577D26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F2D877A8-3FB9-4A38-91DB-865445F9B33C}"/>
              </a:ext>
            </a:extLst>
          </p:cNvPr>
          <p:cNvGrpSpPr/>
          <p:nvPr/>
        </p:nvGrpSpPr>
        <p:grpSpPr>
          <a:xfrm>
            <a:off x="1951347" y="-887767"/>
            <a:ext cx="9071929" cy="10097755"/>
            <a:chOff x="1951347" y="-887767"/>
            <a:chExt cx="9071929" cy="1009775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E3D7F7-1D7B-4720-9DD7-121FB5C1181D}"/>
                </a:ext>
              </a:extLst>
            </p:cNvPr>
            <p:cNvGrpSpPr/>
            <p:nvPr/>
          </p:nvGrpSpPr>
          <p:grpSpPr>
            <a:xfrm>
              <a:off x="1951347" y="-887767"/>
              <a:ext cx="9071929" cy="10097755"/>
              <a:chOff x="1951347" y="-887767"/>
              <a:chExt cx="9071929" cy="10097755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B558A49A-8EE9-42FA-9EEE-D2D33D02D9E7}"/>
                  </a:ext>
                </a:extLst>
              </p:cNvPr>
              <p:cNvGrpSpPr/>
              <p:nvPr/>
            </p:nvGrpSpPr>
            <p:grpSpPr>
              <a:xfrm>
                <a:off x="1951347" y="-887767"/>
                <a:ext cx="9071929" cy="10097755"/>
                <a:chOff x="2174490" y="-455967"/>
                <a:chExt cx="8083174" cy="10097755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6F1A7C18-33F6-4B0A-A50C-6130F441C330}"/>
                    </a:ext>
                  </a:extLst>
                </p:cNvPr>
                <p:cNvGrpSpPr/>
                <p:nvPr/>
              </p:nvGrpSpPr>
              <p:grpSpPr>
                <a:xfrm>
                  <a:off x="2174490" y="-455967"/>
                  <a:ext cx="8083174" cy="10097755"/>
                  <a:chOff x="2174490" y="-455967"/>
                  <a:chExt cx="8083174" cy="10097755"/>
                </a:xfrm>
              </p:grpSpPr>
              <p:grpSp>
                <p:nvGrpSpPr>
                  <p:cNvPr id="15" name="群組 14">
                    <a:extLst>
                      <a:ext uri="{FF2B5EF4-FFF2-40B4-BE49-F238E27FC236}">
                        <a16:creationId xmlns:a16="http://schemas.microsoft.com/office/drawing/2014/main" id="{0E8FDF46-D602-4D70-AA73-29ED712436A5}"/>
                      </a:ext>
                    </a:extLst>
                  </p:cNvPr>
                  <p:cNvGrpSpPr/>
                  <p:nvPr/>
                </p:nvGrpSpPr>
                <p:grpSpPr>
                  <a:xfrm>
                    <a:off x="2174490" y="-455967"/>
                    <a:ext cx="8083174" cy="10097755"/>
                    <a:chOff x="2174490" y="-455967"/>
                    <a:chExt cx="8083174" cy="10097755"/>
                  </a:xfrm>
                </p:grpSpPr>
                <p:grpSp>
                  <p:nvGrpSpPr>
                    <p:cNvPr id="2" name="群組 1">
                      <a:extLst>
                        <a:ext uri="{FF2B5EF4-FFF2-40B4-BE49-F238E27FC236}">
                          <a16:creationId xmlns:a16="http://schemas.microsoft.com/office/drawing/2014/main" id="{7E7B0847-47CC-4A0E-8BD4-B7C9374322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4490" y="3036752"/>
                      <a:ext cx="8083174" cy="6605036"/>
                      <a:chOff x="2174491" y="228600"/>
                      <a:chExt cx="8083174" cy="6605036"/>
                    </a:xfrm>
                  </p:grpSpPr>
                  <p:grpSp>
                    <p:nvGrpSpPr>
                      <p:cNvPr id="9" name="群組 8">
                        <a:extLst>
                          <a:ext uri="{FF2B5EF4-FFF2-40B4-BE49-F238E27FC236}">
                            <a16:creationId xmlns:a16="http://schemas.microsoft.com/office/drawing/2014/main" id="{707877C9-E475-4EC8-B7F2-0B72D2FA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74491" y="228600"/>
                        <a:ext cx="8083174" cy="6605036"/>
                        <a:chOff x="2174491" y="228600"/>
                        <a:chExt cx="8083174" cy="6605036"/>
                      </a:xfrm>
                    </p:grpSpPr>
                    <p:pic>
                      <p:nvPicPr>
                        <p:cNvPr id="5" name="圖片 4">
                          <a:extLst>
                            <a:ext uri="{FF2B5EF4-FFF2-40B4-BE49-F238E27FC236}">
                              <a16:creationId xmlns:a16="http://schemas.microsoft.com/office/drawing/2014/main" id="{EB6D7919-6B45-4209-AB89-8A8CD4FE35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4491" y="228600"/>
                          <a:ext cx="8083174" cy="660503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41290578-B83F-43D6-B633-9BC609FBC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5005" y="921169"/>
                          <a:ext cx="2170114" cy="226320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7" name="矩形 6">
                          <a:extLst>
                            <a:ext uri="{FF2B5EF4-FFF2-40B4-BE49-F238E27FC236}">
                              <a16:creationId xmlns:a16="http://schemas.microsoft.com/office/drawing/2014/main" id="{5DBA2633-5121-44E7-95D4-10BA437F1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4364" y="968188"/>
                          <a:ext cx="2110068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" name="矩形 7">
                          <a:extLst>
                            <a:ext uri="{FF2B5EF4-FFF2-40B4-BE49-F238E27FC236}">
                              <a16:creationId xmlns:a16="http://schemas.microsoft.com/office/drawing/2014/main" id="{AB8F7624-718A-4508-B377-A170D9B5F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42793" y="968188"/>
                          <a:ext cx="1963270" cy="110265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8BEFAB9F-41B3-4DBD-8C80-4F91A17989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314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7" name="矩形 26">
                          <a:extLst>
                            <a:ext uri="{FF2B5EF4-FFF2-40B4-BE49-F238E27FC236}">
                              <a16:creationId xmlns:a16="http://schemas.microsoft.com/office/drawing/2014/main" id="{B536DB4F-120C-489D-BFA7-5EDAE4678C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4732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28" name="矩形 27">
                          <a:extLst>
                            <a:ext uri="{FF2B5EF4-FFF2-40B4-BE49-F238E27FC236}">
                              <a16:creationId xmlns:a16="http://schemas.microsoft.com/office/drawing/2014/main" id="{C18C1A82-D3C6-4C61-B0A8-037AB77D0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13083" y="534488"/>
                          <a:ext cx="1622689" cy="3166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</p:grp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7995D3D4-B503-4A9C-922D-F768323A21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16488" y="801335"/>
                        <a:ext cx="2433456" cy="26407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禁止使用童工和不強迫勞動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維護社區關係與減少負面影響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不與受衝突影響地區有所關連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不使用衝突礦產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禁止歧視、騷擾、虐待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適當之懲戒措施及紀錄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擁有結社自由和集體談判權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提供健康和安全之工作環境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注重聘僱措施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合法及合理之薪酬、工時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安全措施以規避風險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endParaRPr lang="zh-TW" altLang="en-US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</p:txBody>
                  </p:sp>
                  <p:sp>
                    <p:nvSpPr>
                      <p:cNvPr id="17" name="文字方塊 16">
                        <a:extLst>
                          <a:ext uri="{FF2B5EF4-FFF2-40B4-BE49-F238E27FC236}">
                            <a16:creationId xmlns:a16="http://schemas.microsoft.com/office/drawing/2014/main" id="{0586C28D-A9E9-45BA-8F7C-65B0149D90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22397" y="1429853"/>
                        <a:ext cx="2555101" cy="1578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遵守環境、安全、衛生相關</a:t>
                        </a:r>
                        <a:endParaRPr lang="en-US" altLang="zh-TW" sz="1380" dirty="0"/>
                      </a:p>
                      <a:p>
                        <a:pPr lvl="0"/>
                        <a:r>
                          <a:rPr lang="en-US" altLang="zh-TW" sz="1380" dirty="0"/>
                          <a:t>   </a:t>
                        </a:r>
                        <a:r>
                          <a:rPr lang="zh-TW" altLang="zh-TW" sz="1380" dirty="0"/>
                          <a:t>法規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取得相關許可認證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預防有害物質及汙染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尋找環境友善之替代品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資源和能源之永續及有效利用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保護健康和環境的立即措施</a:t>
                        </a:r>
                        <a:r>
                          <a:rPr lang="zh-TW" altLang="en-US" sz="1380" dirty="0"/>
                          <a:t>。</a:t>
                        </a:r>
                      </a:p>
                    </p:txBody>
                  </p:sp>
                  <p:sp>
                    <p:nvSpPr>
                      <p:cNvPr id="18" name="文字方塊 17">
                        <a:extLst>
                          <a:ext uri="{FF2B5EF4-FFF2-40B4-BE49-F238E27FC236}">
                            <a16:creationId xmlns:a16="http://schemas.microsoft.com/office/drawing/2014/main" id="{82D63517-F88F-42E4-B61C-171CB34F4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4620" y="968188"/>
                        <a:ext cx="2219778" cy="11541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zh-TW"/>
                        </a:defPPr>
                        <a:lvl1pPr lvl="0">
                          <a:defRPr sz="150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defRPr>
                        </a:lvl1pPr>
                      </a:lstStyle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提倡誠信正直和道德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對貪腐採零容忍政策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採取預防措施管控風險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pPr lvl="0"/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提供檢舉機制</a:t>
                        </a:r>
                        <a:r>
                          <a:rPr lang="zh-TW" altLang="en-US" sz="1380" dirty="0"/>
                          <a:t>。</a:t>
                        </a:r>
                        <a:endParaRPr lang="zh-TW" altLang="zh-TW" sz="1380" dirty="0"/>
                      </a:p>
                      <a:p>
                        <a:r>
                          <a:rPr lang="zh-TW" altLang="en-US" sz="1380" dirty="0"/>
                          <a:t>．</a:t>
                        </a:r>
                        <a:r>
                          <a:rPr lang="zh-TW" altLang="zh-TW" sz="1380" dirty="0"/>
                          <a:t>不違反貿易制裁</a:t>
                        </a:r>
                        <a:r>
                          <a:rPr lang="zh-TW" altLang="en-US" sz="1380" dirty="0"/>
                          <a:t>。</a:t>
                        </a:r>
                      </a:p>
                    </p:txBody>
                  </p:sp>
                  <p:sp>
                    <p:nvSpPr>
                      <p:cNvPr id="19" name="矩形 18">
                        <a:extLst>
                          <a:ext uri="{FF2B5EF4-FFF2-40B4-BE49-F238E27FC236}">
                            <a16:creationId xmlns:a16="http://schemas.microsoft.com/office/drawing/2014/main" id="{33196755-7C25-404A-8131-FBDB597926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3861" y="923675"/>
                        <a:ext cx="1853561" cy="5170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1380" b="1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減少對環境、人類健康</a:t>
                        </a:r>
                      </a:p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1380" b="1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和生活帶來之不利影響</a:t>
                        </a:r>
                      </a:p>
                    </p:txBody>
                  </p: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2B1FD325-F647-4A6E-86BE-15582977AA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3473" y="-455967"/>
                      <a:ext cx="2584651" cy="3492719"/>
                      <a:chOff x="4913473" y="-381786"/>
                      <a:chExt cx="2584651" cy="3492719"/>
                    </a:xfrm>
                  </p:grpSpPr>
                  <p:pic>
                    <p:nvPicPr>
                      <p:cNvPr id="4" name="圖片 3">
                        <a:extLst>
                          <a:ext uri="{FF2B5EF4-FFF2-40B4-BE49-F238E27FC236}">
                            <a16:creationId xmlns:a16="http://schemas.microsoft.com/office/drawing/2014/main" id="{123D0510-D29D-49E4-860F-636EBBE71A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13473" y="-381786"/>
                        <a:ext cx="2365052" cy="34927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矩形 10">
                        <a:extLst>
                          <a:ext uri="{FF2B5EF4-FFF2-40B4-BE49-F238E27FC236}">
                            <a16:creationId xmlns:a16="http://schemas.microsoft.com/office/drawing/2014/main" id="{5ADAE244-579C-4ADB-80DF-B36DEAD7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0347" y="-277809"/>
                        <a:ext cx="621592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TW" altLang="zh-TW" sz="2000" b="1" kern="100" dirty="0">
                            <a:solidFill>
                              <a:srgbClr val="00245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a:t>期望</a:t>
                        </a:r>
                        <a:endParaRPr lang="zh-TW" altLang="zh-TW" sz="2000" kern="100" dirty="0">
                          <a:solidFill>
                            <a:srgbClr val="00245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" name="文字方塊 15">
                        <a:extLst>
                          <a:ext uri="{FF2B5EF4-FFF2-40B4-BE49-F238E27FC236}">
                            <a16:creationId xmlns:a16="http://schemas.microsoft.com/office/drawing/2014/main" id="{EECF6175-F768-4D78-9B5E-E8325B8896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78346" y="149333"/>
                        <a:ext cx="2219778" cy="11541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遵守適用之法規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提供申訴機制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遵守本準則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採取盡職調查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  <a:p>
                        <a:pPr lvl="0"/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．</a:t>
                        </a:r>
                        <a:r>
                          <a:rPr lang="zh-TW" altLang="zh-TW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評估與改進</a:t>
                        </a:r>
                        <a:r>
                          <a:rPr lang="zh-TW" altLang="en-US" sz="1380" dirty="0">
                            <a:solidFill>
                              <a:srgbClr val="515151"/>
                            </a:solidFill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rPr>
                          <a:t>。</a:t>
                        </a:r>
                        <a:endParaRPr lang="zh-TW" altLang="zh-TW" sz="1380" dirty="0">
                          <a:solidFill>
                            <a:srgbClr val="51515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086A6D7-75C4-446B-BCD0-9F40115BDB6A}"/>
                      </a:ext>
                    </a:extLst>
                  </p:cNvPr>
                  <p:cNvSpPr/>
                  <p:nvPr/>
                </p:nvSpPr>
                <p:spPr>
                  <a:xfrm>
                    <a:off x="3412633" y="6958206"/>
                    <a:ext cx="5086350" cy="764744"/>
                  </a:xfrm>
                  <a:prstGeom prst="rect">
                    <a:avLst/>
                  </a:prstGeom>
                  <a:solidFill>
                    <a:srgbClr val="072D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250000"/>
                      </a:lnSpc>
                    </a:pPr>
                    <a:endPara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4515B71-0F93-43F6-96D9-B11370E5E80A}"/>
                    </a:ext>
                  </a:extLst>
                </p:cNvPr>
                <p:cNvSpPr/>
                <p:nvPr/>
              </p:nvSpPr>
              <p:spPr>
                <a:xfrm>
                  <a:off x="3047998" y="6662864"/>
                  <a:ext cx="6096000" cy="106182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供應商善盡共同責任</a:t>
                  </a:r>
                  <a:endPara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供應商行為準則．結構化協議．評估與改進．申訴程序</a:t>
                  </a:r>
                </a:p>
              </p:txBody>
            </p:sp>
          </p:grp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527EACF-2224-4C34-B631-EA32339C6C86}"/>
                  </a:ext>
                </a:extLst>
              </p:cNvPr>
              <p:cNvSpPr txBox="1"/>
              <p:nvPr/>
            </p:nvSpPr>
            <p:spPr>
              <a:xfrm>
                <a:off x="2510570" y="2858117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人權與勞動權益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01FC784-C5B5-4339-9F3A-4C55B1EA1BBA}"/>
                  </a:ext>
                </a:extLst>
              </p:cNvPr>
              <p:cNvSpPr txBox="1"/>
              <p:nvPr/>
            </p:nvSpPr>
            <p:spPr>
              <a:xfrm>
                <a:off x="5862131" y="286632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環境保護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F960371-5460-484D-9768-11C673DCFFD7}"/>
                  </a:ext>
                </a:extLst>
              </p:cNvPr>
              <p:cNvSpPr txBox="1"/>
              <p:nvPr/>
            </p:nvSpPr>
            <p:spPr>
              <a:xfrm>
                <a:off x="9088371" y="286445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072D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反貪腐</a:t>
                </a: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3F8F79-692E-46B0-8EB7-169D0CB001AB}"/>
                </a:ext>
              </a:extLst>
            </p:cNvPr>
            <p:cNvSpPr/>
            <p:nvPr/>
          </p:nvSpPr>
          <p:spPr>
            <a:xfrm>
              <a:off x="3103880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D9B6162-D694-4147-8C28-5592D1467E47}"/>
                </a:ext>
              </a:extLst>
            </p:cNvPr>
            <p:cNvSpPr txBox="1"/>
            <p:nvPr/>
          </p:nvSpPr>
          <p:spPr>
            <a:xfrm>
              <a:off x="3108069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1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8193F71-EFED-4EE9-8613-4A555DC45613}"/>
                </a:ext>
              </a:extLst>
            </p:cNvPr>
            <p:cNvSpPr/>
            <p:nvPr/>
          </p:nvSpPr>
          <p:spPr>
            <a:xfrm>
              <a:off x="612253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F3BABF-F9E3-42E0-89F8-F130A2C53C4B}"/>
                </a:ext>
              </a:extLst>
            </p:cNvPr>
            <p:cNvSpPr txBox="1"/>
            <p:nvPr/>
          </p:nvSpPr>
          <p:spPr>
            <a:xfrm>
              <a:off x="612672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2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42755BF-845F-4BFC-A68C-9057BBF1E2C7}"/>
                </a:ext>
              </a:extLst>
            </p:cNvPr>
            <p:cNvSpPr/>
            <p:nvPr/>
          </p:nvSpPr>
          <p:spPr>
            <a:xfrm>
              <a:off x="9267052" y="8194935"/>
              <a:ext cx="55372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3773CF7-99F5-4F82-A513-C9506D006602}"/>
                </a:ext>
              </a:extLst>
            </p:cNvPr>
            <p:cNvSpPr txBox="1"/>
            <p:nvPr/>
          </p:nvSpPr>
          <p:spPr>
            <a:xfrm>
              <a:off x="9271241" y="819319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383838"/>
                  </a:solidFill>
                </a:rPr>
                <a:t>Tier</a:t>
              </a:r>
            </a:p>
            <a:p>
              <a:pPr algn="ctr"/>
              <a:r>
                <a:rPr lang="en-US" altLang="zh-TW" dirty="0">
                  <a:solidFill>
                    <a:srgbClr val="383838"/>
                  </a:solidFill>
                </a:rPr>
                <a:t>3</a:t>
              </a:r>
              <a:endParaRPr lang="zh-TW" altLang="en-US" dirty="0">
                <a:solidFill>
                  <a:srgbClr val="3838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342</Words>
  <Application>Microsoft Office PowerPoint</Application>
  <PresentationFormat>寬螢幕</PresentationFormat>
  <Paragraphs>111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Adobe Gothic Std B</vt:lpstr>
      <vt:lpstr>Adobe 繁黑體 Std B</vt:lpstr>
      <vt:lpstr>微軟正黑體</vt:lpstr>
      <vt:lpstr>微軟正黑體 Light</vt:lpstr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32</cp:revision>
  <dcterms:created xsi:type="dcterms:W3CDTF">2022-05-05T12:22:46Z</dcterms:created>
  <dcterms:modified xsi:type="dcterms:W3CDTF">2023-04-27T04:10:33Z</dcterms:modified>
</cp:coreProperties>
</file>