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838"/>
    <a:srgbClr val="262626"/>
    <a:srgbClr val="072D5A"/>
    <a:srgbClr val="002453"/>
    <a:srgbClr val="002150"/>
    <a:srgbClr val="515151"/>
    <a:srgbClr val="727272"/>
    <a:srgbClr val="A4A4A4"/>
    <a:srgbClr val="577D26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napToGrid="0">
      <p:cViewPr varScale="1">
        <p:scale>
          <a:sx n="85" d="100"/>
          <a:sy n="85" d="100"/>
        </p:scale>
        <p:origin x="562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17F2AA-5376-4978-8694-02540163F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899F68-BE03-4ADB-BE34-BA1FF98D3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D2DE-0487-4588-9DD0-541B117D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66413A-71E9-4057-BB2C-B2B06CF8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067499-2CAF-4BE6-BE89-E1221C64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30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AE265-1A79-4E0A-9355-81D9990B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8550B8-B787-4E53-905B-0F2FD5110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C73979-E163-43F6-81B8-602D214B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2A5601-276C-4258-857D-600995C6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2366B6-E96C-4657-8EE9-BF57E251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65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B7563E-D4AB-4363-8215-FF7AA0EE1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765E4D-DD76-489F-A097-763386DBF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650C97-F751-4365-A71C-74E99776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0569CF-A949-4E4D-B51F-83F537582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267210-C32E-4B06-AAD3-532B0AE9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57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946965-C858-41ED-AB0D-1BF65B1E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BD1A22-070A-494E-A342-06CF5696A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B60D02-CBDA-468A-B17D-F9966E97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0A19CE-2712-4292-BA4A-A29DE9CF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D377FC-CD13-4B93-B87E-56AC2470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60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D9B93C-36A4-4994-9A56-B89D8B0E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5074A4-B35F-45FC-BB6F-7FC305674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E44819-FF6E-404B-A3E4-49400C62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69D7C2-3F95-4C4C-84CB-D386590C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72DD6B-7FE4-478F-BB70-7D1536BC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27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3FCB42-45AA-4F41-9959-933A9D27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86D1C1-F094-4A42-8CC3-483C142AD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1DB4D5-543B-4455-A393-6E5E14442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D10BB0-30EE-4D0E-A1BF-7DEB68F3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CA8915-CAF7-4BBB-BBC0-13A0BEAC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BF2B46-50AE-4703-A282-B4146470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86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709974-2A22-4333-86CF-D309D40F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6FB752-D67E-4509-A986-F81D0E746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E1F5D6-34DE-476E-BE81-91CA00AE0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91D3B43-1D50-4BAD-8F9B-D11682DB4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1405077-3948-48F2-A290-B6F161F00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E918FC3-BED7-4734-990F-4312647C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BEDD509-5EBB-4E4C-B8DF-CCE81069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29CD09-F31A-4BFD-8551-0D5256C7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90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ABDD5-70D1-45ED-AC53-DD95DE37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099C33-A4E4-4A06-950E-3C2A26FA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6BE669B-9D0D-4973-866F-049CCA88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3AA60DD-DE4D-45E3-83BA-0AA5F4BA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64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3306A20-A28F-49FF-B79E-2E6390E9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9099E97-29CC-453C-A194-3436C86C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27021E-C98C-4F15-B38A-A2987D9D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31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354E0-5DE6-454B-A528-636639CD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ABE606-567E-4364-A1F3-E05778A95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68FF03F-B6A1-43FE-8387-6D214CFF6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FAC9BA-D8A8-485E-A3B3-376A9BD0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B72050-E6B7-44B8-9C5D-A18DD3ED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7DCAE8-B997-43A9-BE58-62A66878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66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E6E60-927C-44CB-AF28-59DDCDBE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631DB73-D8C2-4D57-9DF2-F5EEF328C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D653C9-7CDF-4C4C-8F45-E8EA0406D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7E7D24-7D08-4CBE-B28D-E00480C5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3C0113-EFE5-485C-ACCF-E72FCFF5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4EC6CC-AE2B-481A-BAB8-8FF12918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02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1B5690-733F-400D-A619-B4FB183D7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F1B503-292B-40AE-991E-6B1D0E7BF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05BEDC-54DC-43B8-BF17-B90C14BF7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48AF6-6B39-4FE1-9903-1DAEF177AE5D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1761B2-1AC6-4167-9ADF-0A83D44DA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D2177A-3FA2-4D0A-B3FA-009B8FD7D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61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>
            <a:extLst>
              <a:ext uri="{FF2B5EF4-FFF2-40B4-BE49-F238E27FC236}">
                <a16:creationId xmlns:a16="http://schemas.microsoft.com/office/drawing/2014/main" id="{F2D877A8-3FB9-4A38-91DB-865445F9B33C}"/>
              </a:ext>
            </a:extLst>
          </p:cNvPr>
          <p:cNvGrpSpPr/>
          <p:nvPr/>
        </p:nvGrpSpPr>
        <p:grpSpPr>
          <a:xfrm>
            <a:off x="1951347" y="-887768"/>
            <a:ext cx="9071929" cy="10587579"/>
            <a:chOff x="1951347" y="-887767"/>
            <a:chExt cx="9071929" cy="10097755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C4E3D7F7-1D7B-4720-9DD7-121FB5C1181D}"/>
                </a:ext>
              </a:extLst>
            </p:cNvPr>
            <p:cNvGrpSpPr/>
            <p:nvPr/>
          </p:nvGrpSpPr>
          <p:grpSpPr>
            <a:xfrm>
              <a:off x="1951347" y="-887767"/>
              <a:ext cx="9071929" cy="10097755"/>
              <a:chOff x="1951347" y="-887767"/>
              <a:chExt cx="9071929" cy="10097755"/>
            </a:xfrm>
          </p:grpSpPr>
          <p:grpSp>
            <p:nvGrpSpPr>
              <p:cNvPr id="20" name="群組 19">
                <a:extLst>
                  <a:ext uri="{FF2B5EF4-FFF2-40B4-BE49-F238E27FC236}">
                    <a16:creationId xmlns:a16="http://schemas.microsoft.com/office/drawing/2014/main" id="{B558A49A-8EE9-42FA-9EEE-D2D33D02D9E7}"/>
                  </a:ext>
                </a:extLst>
              </p:cNvPr>
              <p:cNvGrpSpPr/>
              <p:nvPr/>
            </p:nvGrpSpPr>
            <p:grpSpPr>
              <a:xfrm>
                <a:off x="1951347" y="-887767"/>
                <a:ext cx="9071929" cy="10097755"/>
                <a:chOff x="2174490" y="-455967"/>
                <a:chExt cx="8083174" cy="10097755"/>
              </a:xfrm>
            </p:grpSpPr>
            <p:grpSp>
              <p:nvGrpSpPr>
                <p:cNvPr id="12" name="群組 11">
                  <a:extLst>
                    <a:ext uri="{FF2B5EF4-FFF2-40B4-BE49-F238E27FC236}">
                      <a16:creationId xmlns:a16="http://schemas.microsoft.com/office/drawing/2014/main" id="{6F1A7C18-33F6-4B0A-A50C-6130F441C330}"/>
                    </a:ext>
                  </a:extLst>
                </p:cNvPr>
                <p:cNvGrpSpPr/>
                <p:nvPr/>
              </p:nvGrpSpPr>
              <p:grpSpPr>
                <a:xfrm>
                  <a:off x="2174490" y="-455967"/>
                  <a:ext cx="8083174" cy="10097755"/>
                  <a:chOff x="2174490" y="-455967"/>
                  <a:chExt cx="8083174" cy="10097755"/>
                </a:xfrm>
              </p:grpSpPr>
              <p:grpSp>
                <p:nvGrpSpPr>
                  <p:cNvPr id="15" name="群組 14">
                    <a:extLst>
                      <a:ext uri="{FF2B5EF4-FFF2-40B4-BE49-F238E27FC236}">
                        <a16:creationId xmlns:a16="http://schemas.microsoft.com/office/drawing/2014/main" id="{0E8FDF46-D602-4D70-AA73-29ED712436A5}"/>
                      </a:ext>
                    </a:extLst>
                  </p:cNvPr>
                  <p:cNvGrpSpPr/>
                  <p:nvPr/>
                </p:nvGrpSpPr>
                <p:grpSpPr>
                  <a:xfrm>
                    <a:off x="2174490" y="-455967"/>
                    <a:ext cx="8083174" cy="10097755"/>
                    <a:chOff x="2174490" y="-455967"/>
                    <a:chExt cx="8083174" cy="10097755"/>
                  </a:xfrm>
                </p:grpSpPr>
                <p:grpSp>
                  <p:nvGrpSpPr>
                    <p:cNvPr id="2" name="群組 1">
                      <a:extLst>
                        <a:ext uri="{FF2B5EF4-FFF2-40B4-BE49-F238E27FC236}">
                          <a16:creationId xmlns:a16="http://schemas.microsoft.com/office/drawing/2014/main" id="{7E7B0847-47CC-4A0E-8BD4-B7C9374322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74490" y="3036752"/>
                      <a:ext cx="8083174" cy="6605036"/>
                      <a:chOff x="2174491" y="228600"/>
                      <a:chExt cx="8083174" cy="6605036"/>
                    </a:xfrm>
                  </p:grpSpPr>
                  <p:grpSp>
                    <p:nvGrpSpPr>
                      <p:cNvPr id="9" name="群組 8">
                        <a:extLst>
                          <a:ext uri="{FF2B5EF4-FFF2-40B4-BE49-F238E27FC236}">
                            <a16:creationId xmlns:a16="http://schemas.microsoft.com/office/drawing/2014/main" id="{707877C9-E475-4EC8-B7F2-0B72D2FA59C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74491" y="228600"/>
                        <a:ext cx="8083174" cy="6605036"/>
                        <a:chOff x="2174491" y="228600"/>
                        <a:chExt cx="8083174" cy="6605036"/>
                      </a:xfrm>
                    </p:grpSpPr>
                    <p:pic>
                      <p:nvPicPr>
                        <p:cNvPr id="5" name="圖片 4">
                          <a:extLst>
                            <a:ext uri="{FF2B5EF4-FFF2-40B4-BE49-F238E27FC236}">
                              <a16:creationId xmlns:a16="http://schemas.microsoft.com/office/drawing/2014/main" id="{EB6D7919-6B45-4209-AB89-8A8CD4FE35D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74491" y="228600"/>
                          <a:ext cx="8083174" cy="6605036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6" name="矩形 5">
                          <a:extLst>
                            <a:ext uri="{FF2B5EF4-FFF2-40B4-BE49-F238E27FC236}">
                              <a16:creationId xmlns:a16="http://schemas.microsoft.com/office/drawing/2014/main" id="{41290578-B83F-43D6-B633-9BC609FBC6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65005" y="921169"/>
                          <a:ext cx="2170114" cy="222232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 dirty="0"/>
                        </a:p>
                      </p:txBody>
                    </p:sp>
                    <p:sp>
                      <p:nvSpPr>
                        <p:cNvPr id="7" name="矩形 6">
                          <a:extLst>
                            <a:ext uri="{FF2B5EF4-FFF2-40B4-BE49-F238E27FC236}">
                              <a16:creationId xmlns:a16="http://schemas.microsoft.com/office/drawing/2014/main" id="{5DBA2633-5121-44E7-95D4-10BA437F19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14364" y="968188"/>
                          <a:ext cx="2110068" cy="110265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sp>
                      <p:nvSpPr>
                        <p:cNvPr id="8" name="矩形 7">
                          <a:extLst>
                            <a:ext uri="{FF2B5EF4-FFF2-40B4-BE49-F238E27FC236}">
                              <a16:creationId xmlns:a16="http://schemas.microsoft.com/office/drawing/2014/main" id="{AB8F7624-718A-4508-B377-A170D9B5F6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42793" y="968188"/>
                          <a:ext cx="1963270" cy="110265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sp>
                      <p:nvSpPr>
                        <p:cNvPr id="24" name="矩形 23">
                          <a:extLst>
                            <a:ext uri="{FF2B5EF4-FFF2-40B4-BE49-F238E27FC236}">
                              <a16:creationId xmlns:a16="http://schemas.microsoft.com/office/drawing/2014/main" id="{8BEFAB9F-41B3-4DBD-8C80-4F91A17989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83143" y="534488"/>
                          <a:ext cx="1622689" cy="31661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 dirty="0"/>
                        </a:p>
                      </p:txBody>
                    </p:sp>
                    <p:sp>
                      <p:nvSpPr>
                        <p:cNvPr id="27" name="矩形 26">
                          <a:extLst>
                            <a:ext uri="{FF2B5EF4-FFF2-40B4-BE49-F238E27FC236}">
                              <a16:creationId xmlns:a16="http://schemas.microsoft.com/office/drawing/2014/main" id="{B536DB4F-120C-489D-BFA7-5EDAE4678C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04732" y="534488"/>
                          <a:ext cx="1622689" cy="31661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 dirty="0"/>
                        </a:p>
                      </p:txBody>
                    </p:sp>
                    <p:sp>
                      <p:nvSpPr>
                        <p:cNvPr id="28" name="矩形 27">
                          <a:extLst>
                            <a:ext uri="{FF2B5EF4-FFF2-40B4-BE49-F238E27FC236}">
                              <a16:creationId xmlns:a16="http://schemas.microsoft.com/office/drawing/2014/main" id="{C18C1A82-D3C6-4C61-B0A8-037AB77D0E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13083" y="534488"/>
                          <a:ext cx="1622689" cy="31661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 dirty="0"/>
                        </a:p>
                      </p:txBody>
                    </p:sp>
                  </p:grpSp>
                  <p:sp>
                    <p:nvSpPr>
                      <p:cNvPr id="10" name="文字方塊 9">
                        <a:extLst>
                          <a:ext uri="{FF2B5EF4-FFF2-40B4-BE49-F238E27FC236}">
                            <a16:creationId xmlns:a16="http://schemas.microsoft.com/office/drawing/2014/main" id="{7995D3D4-B503-4A9C-922D-F768323A21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69771" y="848668"/>
                        <a:ext cx="2433456" cy="221268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lvl="0">
                          <a:lnSpc>
                            <a:spcPct val="150000"/>
                          </a:lnSpc>
                        </a:pPr>
                        <a:r>
                          <a:rPr lang="zh-TW" altLang="zh-TW" sz="16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禁止童工和強迫勞動</a:t>
                        </a:r>
                      </a:p>
                      <a:p>
                        <a:pPr lvl="0">
                          <a:lnSpc>
                            <a:spcPct val="150000"/>
                          </a:lnSpc>
                        </a:pPr>
                        <a:r>
                          <a:rPr lang="zh-TW" altLang="zh-TW" sz="16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禁止</a:t>
                        </a:r>
                        <a:r>
                          <a:rPr lang="zh-TW" altLang="en-US" sz="16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歧視、騷擾和虐待</a:t>
                        </a:r>
                        <a:endParaRPr lang="en-US" altLang="zh-TW" sz="1600" dirty="0">
                          <a:solidFill>
                            <a:srgbClr val="515151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endParaRPr>
                      </a:p>
                      <a:p>
                        <a:pPr>
                          <a:lnSpc>
                            <a:spcPct val="150000"/>
                          </a:lnSpc>
                        </a:pPr>
                        <a:r>
                          <a:rPr lang="zh-TW" altLang="en-US" sz="16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提供</a:t>
                        </a:r>
                        <a:r>
                          <a:rPr lang="zh-TW" altLang="zh-TW" sz="16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合法合理之薪酬</a:t>
                        </a:r>
                        <a:r>
                          <a:rPr lang="zh-TW" altLang="en-US" sz="16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和</a:t>
                        </a:r>
                        <a:r>
                          <a:rPr lang="zh-TW" altLang="zh-TW" sz="16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工時</a:t>
                        </a:r>
                      </a:p>
                      <a:p>
                        <a:pPr lvl="0">
                          <a:lnSpc>
                            <a:spcPct val="150000"/>
                          </a:lnSpc>
                        </a:pPr>
                        <a:r>
                          <a:rPr lang="zh-TW" altLang="en-US" sz="16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尊重</a:t>
                        </a:r>
                        <a:r>
                          <a:rPr lang="zh-TW" altLang="zh-TW" sz="16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結社自由和集體談判權</a:t>
                        </a:r>
                        <a:endParaRPr lang="en-US" altLang="zh-TW" sz="1600" dirty="0">
                          <a:solidFill>
                            <a:srgbClr val="515151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endParaRPr>
                      </a:p>
                      <a:p>
                        <a:pPr lvl="0">
                          <a:lnSpc>
                            <a:spcPct val="150000"/>
                          </a:lnSpc>
                        </a:pPr>
                        <a:r>
                          <a:rPr lang="zh-TW" altLang="zh-TW" sz="16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注重</a:t>
                        </a:r>
                        <a:r>
                          <a:rPr lang="zh-TW" altLang="en-US" sz="16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健康、安全和聘僱措施</a:t>
                        </a:r>
                        <a:endParaRPr lang="en-US" altLang="zh-TW" sz="1600" dirty="0">
                          <a:solidFill>
                            <a:srgbClr val="515151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endParaRPr>
                      </a:p>
                      <a:p>
                        <a:pPr lvl="0">
                          <a:lnSpc>
                            <a:spcPct val="150000"/>
                          </a:lnSpc>
                        </a:pPr>
                        <a:r>
                          <a:rPr lang="zh-TW" altLang="zh-TW" sz="16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維</a:t>
                        </a:r>
                        <a:r>
                          <a:rPr lang="zh-TW" altLang="en-US" sz="16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繫</a:t>
                        </a:r>
                        <a:r>
                          <a:rPr lang="zh-TW" altLang="zh-TW" sz="16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社</a:t>
                        </a:r>
                        <a:r>
                          <a:rPr lang="zh-TW" altLang="en-US" sz="16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區關係</a:t>
                        </a:r>
                      </a:p>
                    </p:txBody>
                  </p:sp>
                  <p:sp>
                    <p:nvSpPr>
                      <p:cNvPr id="17" name="文字方塊 16">
                        <a:extLst>
                          <a:ext uri="{FF2B5EF4-FFF2-40B4-BE49-F238E27FC236}">
                            <a16:creationId xmlns:a16="http://schemas.microsoft.com/office/drawing/2014/main" id="{0586C28D-A9E9-45BA-8F7C-65B0149D90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5286" y="834235"/>
                        <a:ext cx="2569863" cy="221268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zh-TW"/>
                        </a:defPPr>
                        <a:lvl1pPr lvl="0">
                          <a:defRPr sz="150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defRPr>
                        </a:lvl1pPr>
                      </a:lstStyle>
                      <a:p>
                        <a:pPr lvl="0">
                          <a:lnSpc>
                            <a:spcPct val="150000"/>
                          </a:lnSpc>
                        </a:pPr>
                        <a:r>
                          <a:rPr lang="zh-TW" altLang="zh-TW" sz="1600" dirty="0"/>
                          <a:t>遵守環、安、衛相關法規</a:t>
                        </a:r>
                      </a:p>
                      <a:p>
                        <a:pPr lvl="0">
                          <a:lnSpc>
                            <a:spcPct val="150000"/>
                          </a:lnSpc>
                        </a:pPr>
                        <a:r>
                          <a:rPr lang="zh-TW" altLang="zh-TW" sz="1600" dirty="0"/>
                          <a:t>取得相關許可認證</a:t>
                        </a:r>
                      </a:p>
                      <a:p>
                        <a:pPr lvl="0">
                          <a:lnSpc>
                            <a:spcPct val="150000"/>
                          </a:lnSpc>
                        </a:pPr>
                        <a:r>
                          <a:rPr lang="zh-TW" altLang="zh-TW" sz="1600" dirty="0"/>
                          <a:t>預防有害物質及汙染</a:t>
                        </a:r>
                      </a:p>
                      <a:p>
                        <a:pPr lvl="0">
                          <a:lnSpc>
                            <a:spcPct val="150000"/>
                          </a:lnSpc>
                        </a:pPr>
                        <a:r>
                          <a:rPr lang="zh-TW" altLang="zh-TW" sz="1600" dirty="0"/>
                          <a:t>尋找環境友善之替代品</a:t>
                        </a:r>
                      </a:p>
                      <a:p>
                        <a:pPr lvl="0">
                          <a:lnSpc>
                            <a:spcPct val="150000"/>
                          </a:lnSpc>
                        </a:pPr>
                        <a:r>
                          <a:rPr lang="zh-TW" altLang="zh-TW" sz="1600" dirty="0"/>
                          <a:t>資源和能源永續及有效利用</a:t>
                        </a:r>
                      </a:p>
                      <a:p>
                        <a:pPr>
                          <a:lnSpc>
                            <a:spcPct val="150000"/>
                          </a:lnSpc>
                        </a:pPr>
                        <a:r>
                          <a:rPr lang="zh-TW" altLang="zh-TW" sz="1600" dirty="0"/>
                          <a:t>保護健康和環境的立即措施</a:t>
                        </a:r>
                        <a:endParaRPr lang="zh-TW" altLang="en-US" sz="1600" dirty="0"/>
                      </a:p>
                    </p:txBody>
                  </p:sp>
                  <p:sp>
                    <p:nvSpPr>
                      <p:cNvPr id="18" name="文字方塊 17">
                        <a:extLst>
                          <a:ext uri="{FF2B5EF4-FFF2-40B4-BE49-F238E27FC236}">
                            <a16:creationId xmlns:a16="http://schemas.microsoft.com/office/drawing/2014/main" id="{82D63517-F88F-42E4-B61C-171CB34F4E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82178" y="848668"/>
                        <a:ext cx="2046797" cy="185157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zh-TW"/>
                        </a:defPPr>
                        <a:lvl1pPr lvl="0">
                          <a:defRPr sz="150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defRPr>
                        </a:lvl1pPr>
                      </a:lstStyle>
                      <a:p>
                        <a:pPr lvl="0">
                          <a:lnSpc>
                            <a:spcPct val="150000"/>
                          </a:lnSpc>
                        </a:pPr>
                        <a:r>
                          <a:rPr lang="zh-TW" altLang="zh-TW" sz="1600" dirty="0"/>
                          <a:t>提倡誠信正直和道德</a:t>
                        </a:r>
                      </a:p>
                      <a:p>
                        <a:pPr lvl="0">
                          <a:lnSpc>
                            <a:spcPct val="150000"/>
                          </a:lnSpc>
                        </a:pPr>
                        <a:r>
                          <a:rPr lang="zh-TW" altLang="zh-TW" sz="1600" dirty="0"/>
                          <a:t>對貪腐採零容忍政策</a:t>
                        </a:r>
                      </a:p>
                      <a:p>
                        <a:pPr lvl="0">
                          <a:lnSpc>
                            <a:spcPct val="150000"/>
                          </a:lnSpc>
                        </a:pPr>
                        <a:r>
                          <a:rPr lang="zh-TW" altLang="zh-TW" sz="1600" dirty="0"/>
                          <a:t>採取預防措施管控風險</a:t>
                        </a:r>
                      </a:p>
                      <a:p>
                        <a:pPr lvl="0">
                          <a:lnSpc>
                            <a:spcPct val="150000"/>
                          </a:lnSpc>
                        </a:pPr>
                        <a:r>
                          <a:rPr lang="zh-TW" altLang="zh-TW" sz="1600" dirty="0"/>
                          <a:t>提供檢舉機制</a:t>
                        </a:r>
                      </a:p>
                      <a:p>
                        <a:pPr>
                          <a:lnSpc>
                            <a:spcPct val="150000"/>
                          </a:lnSpc>
                        </a:pPr>
                        <a:r>
                          <a:rPr lang="zh-TW" altLang="zh-TW" sz="1600" dirty="0"/>
                          <a:t>不違反</a:t>
                        </a:r>
                        <a:r>
                          <a:rPr lang="zh-TW" altLang="en-US" sz="1600" dirty="0"/>
                          <a:t>國際</a:t>
                        </a:r>
                        <a:r>
                          <a:rPr lang="zh-TW" altLang="zh-TW" sz="1600" dirty="0"/>
                          <a:t>貿易制裁</a:t>
                        </a:r>
                        <a:endParaRPr lang="zh-TW" altLang="en-US" sz="1600" dirty="0"/>
                      </a:p>
                    </p:txBody>
                  </p:sp>
                </p:grpSp>
                <p:grpSp>
                  <p:nvGrpSpPr>
                    <p:cNvPr id="14" name="群組 13">
                      <a:extLst>
                        <a:ext uri="{FF2B5EF4-FFF2-40B4-BE49-F238E27FC236}">
                          <a16:creationId xmlns:a16="http://schemas.microsoft.com/office/drawing/2014/main" id="{2B1FD325-F647-4A6E-86BE-15582977AA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13473" y="-455967"/>
                      <a:ext cx="2365052" cy="3492719"/>
                      <a:chOff x="4913473" y="-381786"/>
                      <a:chExt cx="2365052" cy="3492719"/>
                    </a:xfrm>
                  </p:grpSpPr>
                  <p:pic>
                    <p:nvPicPr>
                      <p:cNvPr id="4" name="圖片 3">
                        <a:extLst>
                          <a:ext uri="{FF2B5EF4-FFF2-40B4-BE49-F238E27FC236}">
                            <a16:creationId xmlns:a16="http://schemas.microsoft.com/office/drawing/2014/main" id="{123D0510-D29D-49E4-860F-636EBBE71A6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913473" y="-381786"/>
                        <a:ext cx="2365052" cy="349271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" name="矩形 10">
                        <a:extLst>
                          <a:ext uri="{FF2B5EF4-FFF2-40B4-BE49-F238E27FC236}">
                            <a16:creationId xmlns:a16="http://schemas.microsoft.com/office/drawing/2014/main" id="{5ADAE244-579C-4ADB-80DF-B36DEAD7FD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30347" y="-277809"/>
                        <a:ext cx="621592" cy="400110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zh-TW" altLang="zh-TW" sz="2000" b="1" kern="100" dirty="0">
                            <a:solidFill>
                              <a:srgbClr val="002453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a:t>期望</a:t>
                        </a:r>
                        <a:endParaRPr lang="zh-TW" altLang="zh-TW" sz="2000" kern="100" dirty="0">
                          <a:solidFill>
                            <a:srgbClr val="00245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6" name="文字方塊 15">
                        <a:extLst>
                          <a:ext uri="{FF2B5EF4-FFF2-40B4-BE49-F238E27FC236}">
                            <a16:creationId xmlns:a16="http://schemas.microsoft.com/office/drawing/2014/main" id="{EECF6175-F768-4D78-9B5E-E8325B8896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38428" y="106508"/>
                        <a:ext cx="1443417" cy="185157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lvl="0">
                          <a:lnSpc>
                            <a:spcPct val="150000"/>
                          </a:lnSpc>
                        </a:pPr>
                        <a:r>
                          <a:rPr lang="zh-TW" altLang="zh-TW" sz="16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遵守適用之法規</a:t>
                        </a:r>
                      </a:p>
                      <a:p>
                        <a:pPr lvl="0">
                          <a:lnSpc>
                            <a:spcPct val="150000"/>
                          </a:lnSpc>
                        </a:pPr>
                        <a:r>
                          <a:rPr lang="zh-TW" altLang="zh-TW" sz="16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提供申訴機制</a:t>
                        </a:r>
                      </a:p>
                      <a:p>
                        <a:pPr lvl="0">
                          <a:lnSpc>
                            <a:spcPct val="150000"/>
                          </a:lnSpc>
                        </a:pPr>
                        <a:r>
                          <a:rPr lang="zh-TW" altLang="zh-TW" sz="16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遵守本準則</a:t>
                        </a:r>
                      </a:p>
                      <a:p>
                        <a:pPr lvl="0">
                          <a:lnSpc>
                            <a:spcPct val="150000"/>
                          </a:lnSpc>
                        </a:pPr>
                        <a:r>
                          <a:rPr lang="zh-TW" altLang="zh-TW" sz="16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採取盡職調查</a:t>
                        </a:r>
                      </a:p>
                      <a:p>
                        <a:pPr lvl="0">
                          <a:lnSpc>
                            <a:spcPct val="150000"/>
                          </a:lnSpc>
                        </a:pPr>
                        <a:r>
                          <a:rPr lang="zh-TW" altLang="zh-TW" sz="160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評估與改進</a:t>
                        </a:r>
                      </a:p>
                    </p:txBody>
                  </p:sp>
                </p:grpSp>
              </p:grpSp>
              <p:sp>
                <p:nvSpPr>
                  <p:cNvPr id="3" name="矩形 2">
                    <a:extLst>
                      <a:ext uri="{FF2B5EF4-FFF2-40B4-BE49-F238E27FC236}">
                        <a16:creationId xmlns:a16="http://schemas.microsoft.com/office/drawing/2014/main" id="{E086A6D7-75C4-446B-BCD0-9F40115BDB6A}"/>
                      </a:ext>
                    </a:extLst>
                  </p:cNvPr>
                  <p:cNvSpPr/>
                  <p:nvPr/>
                </p:nvSpPr>
                <p:spPr>
                  <a:xfrm>
                    <a:off x="3412633" y="6958206"/>
                    <a:ext cx="5086350" cy="764744"/>
                  </a:xfrm>
                  <a:prstGeom prst="rect">
                    <a:avLst/>
                  </a:prstGeom>
                  <a:solidFill>
                    <a:srgbClr val="072D5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250000"/>
                      </a:lnSpc>
                    </a:pPr>
                    <a:endParaRPr lang="zh-TW" altLang="en-US" sz="16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E4515B71-0F93-43F6-96D9-B11370E5E80A}"/>
                    </a:ext>
                  </a:extLst>
                </p:cNvPr>
                <p:cNvSpPr/>
                <p:nvPr/>
              </p:nvSpPr>
              <p:spPr>
                <a:xfrm>
                  <a:off x="3047998" y="6662864"/>
                  <a:ext cx="6096000" cy="106182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250000"/>
                    </a:lnSpc>
                  </a:pPr>
                  <a:r>
                    <a:rPr lang="zh-TW" altLang="en-US" b="1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供應商善盡共同責任</a:t>
                  </a:r>
                  <a:endParaRPr lang="en-US" altLang="zh-TW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ctr"/>
                  <a:r>
                    <a:rPr lang="zh-TW" altLang="en-US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供應商行為準則．結構化協議．評估與改進．申訴程序</a:t>
                  </a:r>
                </a:p>
              </p:txBody>
            </p:sp>
          </p:grp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527EACF-2224-4C34-B631-EA32339C6C86}"/>
                  </a:ext>
                </a:extLst>
              </p:cNvPr>
              <p:cNvSpPr txBox="1"/>
              <p:nvPr/>
            </p:nvSpPr>
            <p:spPr>
              <a:xfrm>
                <a:off x="2510570" y="2858117"/>
                <a:ext cx="1800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solidFill>
                      <a:srgbClr val="072D5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人權與勞動權益</a:t>
                </a: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701FC784-C5B5-4339-9F3A-4C55B1EA1BBA}"/>
                  </a:ext>
                </a:extLst>
              </p:cNvPr>
              <p:cNvSpPr txBox="1"/>
              <p:nvPr/>
            </p:nvSpPr>
            <p:spPr>
              <a:xfrm>
                <a:off x="5862131" y="2866327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solidFill>
                      <a:srgbClr val="072D5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環境保護</a:t>
                </a: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5F960371-5460-484D-9768-11C673DCFFD7}"/>
                  </a:ext>
                </a:extLst>
              </p:cNvPr>
              <p:cNvSpPr txBox="1"/>
              <p:nvPr/>
            </p:nvSpPr>
            <p:spPr>
              <a:xfrm>
                <a:off x="9088371" y="2864453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solidFill>
                      <a:srgbClr val="072D5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反貪腐</a:t>
                </a:r>
              </a:p>
            </p:txBody>
          </p:sp>
        </p:grp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B3F8F79-692E-46B0-8EB7-169D0CB001AB}"/>
                </a:ext>
              </a:extLst>
            </p:cNvPr>
            <p:cNvSpPr/>
            <p:nvPr/>
          </p:nvSpPr>
          <p:spPr>
            <a:xfrm>
              <a:off x="3103880" y="8194935"/>
              <a:ext cx="553720" cy="71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ED9B6162-D694-4147-8C28-5592D1467E47}"/>
                </a:ext>
              </a:extLst>
            </p:cNvPr>
            <p:cNvSpPr txBox="1"/>
            <p:nvPr/>
          </p:nvSpPr>
          <p:spPr>
            <a:xfrm>
              <a:off x="3108069" y="8193192"/>
              <a:ext cx="545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383838"/>
                  </a:solidFill>
                </a:rPr>
                <a:t>Tier</a:t>
              </a:r>
            </a:p>
            <a:p>
              <a:pPr algn="ctr"/>
              <a:r>
                <a:rPr lang="en-US" altLang="zh-TW" dirty="0">
                  <a:solidFill>
                    <a:srgbClr val="383838"/>
                  </a:solidFill>
                </a:rPr>
                <a:t>1</a:t>
              </a:r>
              <a:endParaRPr lang="zh-TW" altLang="en-US" dirty="0">
                <a:solidFill>
                  <a:srgbClr val="383838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8193F71-EFED-4EE9-8613-4A555DC45613}"/>
                </a:ext>
              </a:extLst>
            </p:cNvPr>
            <p:cNvSpPr/>
            <p:nvPr/>
          </p:nvSpPr>
          <p:spPr>
            <a:xfrm>
              <a:off x="6122532" y="8194935"/>
              <a:ext cx="553720" cy="71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F1F3BABF-F9E3-42E0-89F8-F130A2C53C4B}"/>
                </a:ext>
              </a:extLst>
            </p:cNvPr>
            <p:cNvSpPr txBox="1"/>
            <p:nvPr/>
          </p:nvSpPr>
          <p:spPr>
            <a:xfrm>
              <a:off x="6126721" y="8193192"/>
              <a:ext cx="545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383838"/>
                  </a:solidFill>
                </a:rPr>
                <a:t>Tier</a:t>
              </a:r>
            </a:p>
            <a:p>
              <a:pPr algn="ctr"/>
              <a:r>
                <a:rPr lang="en-US" altLang="zh-TW" dirty="0">
                  <a:solidFill>
                    <a:srgbClr val="383838"/>
                  </a:solidFill>
                </a:rPr>
                <a:t>2</a:t>
              </a:r>
              <a:endParaRPr lang="zh-TW" altLang="en-US" dirty="0">
                <a:solidFill>
                  <a:srgbClr val="383838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42755BF-845F-4BFC-A68C-9057BBF1E2C7}"/>
                </a:ext>
              </a:extLst>
            </p:cNvPr>
            <p:cNvSpPr/>
            <p:nvPr/>
          </p:nvSpPr>
          <p:spPr>
            <a:xfrm>
              <a:off x="9267052" y="8194935"/>
              <a:ext cx="553720" cy="71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33773CF7-99F5-4F82-A513-C9506D006602}"/>
                </a:ext>
              </a:extLst>
            </p:cNvPr>
            <p:cNvSpPr txBox="1"/>
            <p:nvPr/>
          </p:nvSpPr>
          <p:spPr>
            <a:xfrm>
              <a:off x="9271241" y="8193192"/>
              <a:ext cx="545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383838"/>
                  </a:solidFill>
                </a:rPr>
                <a:t>Tier</a:t>
              </a:r>
            </a:p>
            <a:p>
              <a:pPr algn="ctr"/>
              <a:r>
                <a:rPr lang="en-US" altLang="zh-TW" dirty="0">
                  <a:solidFill>
                    <a:srgbClr val="383838"/>
                  </a:solidFill>
                </a:rPr>
                <a:t>3</a:t>
              </a:r>
              <a:endParaRPr lang="zh-TW" altLang="en-US" dirty="0">
                <a:solidFill>
                  <a:srgbClr val="38383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9725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5568</TotalTime>
  <Words>148</Words>
  <Application>Microsoft Office PowerPoint</Application>
  <PresentationFormat>寬螢幕</PresentationFormat>
  <Paragraphs>34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微軟正黑體</vt:lpstr>
      <vt:lpstr>微軟正黑體 Light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 政忠</dc:creator>
  <cp:lastModifiedBy>陳祺忠</cp:lastModifiedBy>
  <cp:revision>35</cp:revision>
  <dcterms:created xsi:type="dcterms:W3CDTF">2022-05-05T12:22:46Z</dcterms:created>
  <dcterms:modified xsi:type="dcterms:W3CDTF">2023-07-07T06:26:16Z</dcterms:modified>
</cp:coreProperties>
</file>