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F59EA-D682-4F13-BCCF-4F0815F99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903C8F-AA46-406D-A441-A9D0EC3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0E0A81-3803-4380-AA6C-49CF2011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3E362-5C15-4857-8C9F-5A710555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A7E9-782E-4DC5-A6C7-2A7948F6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17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8B81B-11FA-4B44-A85A-1CF57C62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B8F7-E7D1-40B3-897B-1DACAD7BA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2FC4-97DF-4FAD-92A7-C3ABCD39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B8C32-2772-4BC4-967B-A124725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17F97-81CC-4C47-802A-ADEAD18B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09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4EC740-B38E-4FF5-AEC0-3F46FE3B8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6BDADB-8F25-45EF-8614-FE25C176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EFA07-E3D6-4F12-8459-8AC6E81C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3632F-AC7E-49C9-8A9D-8BE4D8A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EBD03-BDE2-4153-B299-7F7D3867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9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BC59D-CE08-471E-A3EC-825288BC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EB052-816B-473C-B369-43F45934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C958A-C2FF-405D-AB2C-5DF048AA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8C0C4B-48D6-487E-8156-A524DF7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B2B9A-14BF-4B6E-A00C-7803752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2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F1D86-AECD-4B3F-BAD2-A6842D64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2ACFB3-CDA2-4EBF-92A5-8618A2D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A460F-B2E2-413F-BCEC-B46C27E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2FFF2-DE21-4950-9D2C-9C375548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726407-51F7-46B6-A7EA-CD6756B7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4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5C9BB-EEBA-4020-B287-37DE63F4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C55D9-D630-4FA8-82F0-2F3EE948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C5B28-2A9B-4896-9F91-57D7DADA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E9656-164B-47E3-B90B-DC8D1F8D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6F420-82C5-4BD6-8BB7-A93D23A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AB0E9E-60A2-4567-B5B1-F2A27DE0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84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EDD0EA-5240-4956-994F-19E85380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27B4EC-D865-47DD-82A0-AC61789C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216B7F-643A-4EE0-A908-74E32EFED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C1BFBD-EE79-46AD-989A-5B3722A06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09F6F8D-251E-487C-BBF1-EDC01ACAE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3710F0-61C2-4A7C-AAEE-835240EA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985B13-9431-4D2E-B0B6-FB757AB2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1A14B7-9401-4610-B164-DCD0556C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7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9F06C-043E-48CB-88A6-D06FF25F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CD4C4A-43C9-44A8-92F8-EEAEAC5F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1E0906-DFE9-452B-83F1-8ACE3FC3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F9067-777E-4C67-87D4-1BBB6A1B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06254C-AB02-45FC-B9C2-7B49E8DE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E0F1A1-B405-4FD1-A32D-EEF83D7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E7CCB-D23C-405D-9CF4-31C1C664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3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F6707-217F-424D-9FBE-6B54B15F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C57BA-A521-467B-8D12-838B51BE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E340E7-FE59-4DD7-9CDA-2DE7D2F8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0D50A-ABCD-427C-8EAE-C62302F6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FA56B-9795-40AE-996E-94EFD160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748B-AB07-462B-B948-5E2ACF42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6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875FF-C9B4-42B3-9BAB-2553FCA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C5B707-ADE7-4F9A-891D-4EF34A37F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65C940-AF0A-4BCA-8B53-C3655DDB1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B087A-7D11-42DB-A1DC-E6CA0C9F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C9B1C-454E-4A02-9680-3ADBF408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EF8BE-97CB-4644-84EF-A14A66A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5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10270BE-1617-4065-951F-E8306DCC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176CFC-333F-40CE-B2C0-75C1303A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8FB91A-3E68-440F-81F5-CB729DE9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28F87-D6D2-48E6-9A29-01ADEF7F2B52}" type="datetimeFigureOut">
              <a:rPr lang="zh-TW" altLang="en-US" smtClean="0"/>
              <a:t>2023/7/7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93C8DA-7EF4-4AE1-86E5-14134EB20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160E96-1DA6-4534-928C-05CC83F3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758A-2267-4CEA-A08C-519B00C2C8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6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445276-A606-487C-95B1-62A1055A4EF3}"/>
              </a:ext>
            </a:extLst>
          </p:cNvPr>
          <p:cNvSpPr txBox="1"/>
          <p:nvPr/>
        </p:nvSpPr>
        <p:spPr>
          <a:xfrm>
            <a:off x="914400" y="440266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區塊開發：選商機制規劃重點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B2D43-0518-400B-82C2-FC6CAD985588}"/>
              </a:ext>
            </a:extLst>
          </p:cNvPr>
          <p:cNvSpPr txBox="1"/>
          <p:nvPr/>
        </p:nvSpPr>
        <p:spPr>
          <a:xfrm>
            <a:off x="7298269" y="56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E7F1B8A-87D5-47DD-850E-C8B5C59BD245}"/>
              </a:ext>
            </a:extLst>
          </p:cNvPr>
          <p:cNvGrpSpPr/>
          <p:nvPr/>
        </p:nvGrpSpPr>
        <p:grpSpPr>
          <a:xfrm>
            <a:off x="982133" y="931908"/>
            <a:ext cx="9685867" cy="4962606"/>
            <a:chOff x="982133" y="931908"/>
            <a:chExt cx="9685867" cy="4962606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1B533E-9F3D-4515-A38B-32306805B738}"/>
                </a:ext>
              </a:extLst>
            </p:cNvPr>
            <p:cNvSpPr/>
            <p:nvPr/>
          </p:nvSpPr>
          <p:spPr>
            <a:xfrm>
              <a:off x="982133" y="1727200"/>
              <a:ext cx="5960534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第一階段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分年分期辦理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2026~2031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F93461D-A53B-4A44-AAC7-5BD9F7EC65C3}"/>
                </a:ext>
              </a:extLst>
            </p:cNvPr>
            <p:cNvSpPr/>
            <p:nvPr/>
          </p:nvSpPr>
          <p:spPr>
            <a:xfrm>
              <a:off x="7120467" y="1727200"/>
              <a:ext cx="3547533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第二階段</a:t>
              </a:r>
              <a:endPara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2032~2035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D028C0A-35DA-4E1F-A77A-4F5145BD298F}"/>
                </a:ext>
              </a:extLst>
            </p:cNvPr>
            <p:cNvSpPr/>
            <p:nvPr/>
          </p:nvSpPr>
          <p:spPr>
            <a:xfrm>
              <a:off x="7120467" y="3256228"/>
              <a:ext cx="3547533" cy="1693333"/>
            </a:xfrm>
            <a:prstGeom prst="roundRect">
              <a:avLst>
                <a:gd name="adj" fmla="val 11167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視第一階段選商結果、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國際技術發展等，另行規劃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FA3F3FB-1F4C-4BE2-96D8-10CA7B984D90}"/>
                </a:ext>
              </a:extLst>
            </p:cNvPr>
            <p:cNvSpPr/>
            <p:nvPr/>
          </p:nvSpPr>
          <p:spPr>
            <a:xfrm>
              <a:off x="982133" y="2581184"/>
              <a:ext cx="5960534" cy="3313330"/>
            </a:xfrm>
            <a:prstGeom prst="roundRect">
              <a:avLst>
                <a:gd name="adj" fmla="val 52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AE7C9DB-13D4-4C34-9E77-9CD19EAE58A3}"/>
                </a:ext>
              </a:extLst>
            </p:cNvPr>
            <p:cNvSpPr/>
            <p:nvPr/>
          </p:nvSpPr>
          <p:spPr>
            <a:xfrm>
              <a:off x="1126066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6724A-8A40-4DD6-89AD-F405F901CC12}"/>
                </a:ext>
              </a:extLst>
            </p:cNvPr>
            <p:cNvSpPr/>
            <p:nvPr/>
          </p:nvSpPr>
          <p:spPr>
            <a:xfrm>
              <a:off x="3084888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68DCD90-5842-4078-AA93-E76129C2133D}"/>
                </a:ext>
              </a:extLst>
            </p:cNvPr>
            <p:cNvSpPr/>
            <p:nvPr/>
          </p:nvSpPr>
          <p:spPr>
            <a:xfrm>
              <a:off x="5043711" y="3039533"/>
              <a:ext cx="1755023" cy="24909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FD3136-2DB3-48FE-92D2-EFA9DAF8E197}"/>
                </a:ext>
              </a:extLst>
            </p:cNvPr>
            <p:cNvSpPr txBox="1"/>
            <p:nvPr/>
          </p:nvSpPr>
          <p:spPr>
            <a:xfrm>
              <a:off x="1641939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第一期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8E38C1-06F0-4CB4-862C-6415178A4AD0}"/>
                </a:ext>
              </a:extLst>
            </p:cNvPr>
            <p:cNvSpPr txBox="1"/>
            <p:nvPr/>
          </p:nvSpPr>
          <p:spPr>
            <a:xfrm>
              <a:off x="3600761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第二期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C3B4FB-E91B-4E43-BAEF-17F8E0B90B0C}"/>
                </a:ext>
              </a:extLst>
            </p:cNvPr>
            <p:cNvSpPr txBox="1"/>
            <p:nvPr/>
          </p:nvSpPr>
          <p:spPr>
            <a:xfrm>
              <a:off x="5559584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第三期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FFFFAE5-5EAF-4A5A-AE02-4D432A16F4FA}"/>
                </a:ext>
              </a:extLst>
            </p:cNvPr>
            <p:cNvSpPr txBox="1"/>
            <p:nvPr/>
          </p:nvSpPr>
          <p:spPr>
            <a:xfrm>
              <a:off x="1126066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2026~2027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2022 Q3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3B504ED-3F51-44AF-9325-7AC450FA3869}"/>
                </a:ext>
              </a:extLst>
            </p:cNvPr>
            <p:cNvSpPr txBox="1"/>
            <p:nvPr/>
          </p:nvSpPr>
          <p:spPr>
            <a:xfrm>
              <a:off x="3058889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2028~2029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2023 Q2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849B4E-21AE-40F7-AF09-7BDBD9B98DED}"/>
                </a:ext>
              </a:extLst>
            </p:cNvPr>
            <p:cNvSpPr txBox="1"/>
            <p:nvPr/>
          </p:nvSpPr>
          <p:spPr>
            <a:xfrm>
              <a:off x="5037671" y="3317783"/>
              <a:ext cx="1814889" cy="19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2030~2031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選商時程：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2024 Q2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5167FD-55DC-4F10-9B6A-73AF152B348A}"/>
                </a:ext>
              </a:extLst>
            </p:cNvPr>
            <p:cNvSpPr txBox="1"/>
            <p:nvPr/>
          </p:nvSpPr>
          <p:spPr>
            <a:xfrm>
              <a:off x="1126066" y="5589506"/>
              <a:ext cx="445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經濟部得視第一期辦理情形，滾動檢討二、三期選商作業規劃</a:t>
              </a: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EB46496-33FA-4586-B869-096909147DDB}"/>
                </a:ext>
              </a:extLst>
            </p:cNvPr>
            <p:cNvSpPr/>
            <p:nvPr/>
          </p:nvSpPr>
          <p:spPr>
            <a:xfrm rot="5400000">
              <a:off x="6950797" y="3971092"/>
              <a:ext cx="373210" cy="3217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8E2844C-99AD-4800-A258-A9B941A037C0}"/>
                </a:ext>
              </a:extLst>
            </p:cNvPr>
            <p:cNvSpPr/>
            <p:nvPr/>
          </p:nvSpPr>
          <p:spPr>
            <a:xfrm>
              <a:off x="1016000" y="931908"/>
              <a:ext cx="9651999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總量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15GW</a:t>
              </a:r>
            </a:p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先履約能力審查，後競價程序</a:t>
              </a: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AD3073E-4579-48FE-A949-F000317E720E}"/>
                </a:ext>
              </a:extLst>
            </p:cNvPr>
            <p:cNvGrpSpPr/>
            <p:nvPr/>
          </p:nvGrpSpPr>
          <p:grpSpPr>
            <a:xfrm>
              <a:off x="1053012" y="2646689"/>
              <a:ext cx="400110" cy="365670"/>
              <a:chOff x="415894" y="1307646"/>
              <a:chExt cx="400110" cy="365670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9C868F9A-D798-4812-80FD-80AB8E264F1C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344A554-9AA6-4FCF-BAF9-CB59BB5070B6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6B806485-9488-4818-90FB-0D1BE9ABEDF4}"/>
                </a:ext>
              </a:extLst>
            </p:cNvPr>
            <p:cNvGrpSpPr/>
            <p:nvPr/>
          </p:nvGrpSpPr>
          <p:grpSpPr>
            <a:xfrm>
              <a:off x="7206134" y="3339757"/>
              <a:ext cx="400110" cy="365670"/>
              <a:chOff x="415894" y="1307646"/>
              <a:chExt cx="400110" cy="365670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7E6BF737-B88C-499D-A458-BB366A1C06D0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5784B5-392E-4EE6-A000-6B74620A6CEA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72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445276-A606-487C-95B1-62A1055A4EF3}"/>
              </a:ext>
            </a:extLst>
          </p:cNvPr>
          <p:cNvSpPr txBox="1"/>
          <p:nvPr/>
        </p:nvSpPr>
        <p:spPr>
          <a:xfrm>
            <a:off x="914400" y="440266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區塊開發：選商機制規劃重點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(112.07.07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B2D43-0518-400B-82C2-FC6CAD985588}"/>
              </a:ext>
            </a:extLst>
          </p:cNvPr>
          <p:cNvSpPr txBox="1"/>
          <p:nvPr/>
        </p:nvSpPr>
        <p:spPr>
          <a:xfrm>
            <a:off x="7298269" y="56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EE7F1B8A-87D5-47DD-850E-C8B5C59BD245}"/>
              </a:ext>
            </a:extLst>
          </p:cNvPr>
          <p:cNvGrpSpPr/>
          <p:nvPr/>
        </p:nvGrpSpPr>
        <p:grpSpPr>
          <a:xfrm>
            <a:off x="982133" y="931908"/>
            <a:ext cx="9685867" cy="4330374"/>
            <a:chOff x="982133" y="931908"/>
            <a:chExt cx="9685867" cy="4330374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1B533E-9F3D-4515-A38B-32306805B738}"/>
                </a:ext>
              </a:extLst>
            </p:cNvPr>
            <p:cNvSpPr/>
            <p:nvPr/>
          </p:nvSpPr>
          <p:spPr>
            <a:xfrm>
              <a:off x="982133" y="1727200"/>
              <a:ext cx="5960534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第一階段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分年分期辦理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2026~2031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9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F93461D-A53B-4A44-AAC7-5BD9F7EC65C3}"/>
                </a:ext>
              </a:extLst>
            </p:cNvPr>
            <p:cNvSpPr/>
            <p:nvPr/>
          </p:nvSpPr>
          <p:spPr>
            <a:xfrm>
              <a:off x="7120467" y="1727200"/>
              <a:ext cx="3547533" cy="3535082"/>
            </a:xfrm>
            <a:prstGeom prst="roundRect">
              <a:avLst>
                <a:gd name="adj" fmla="val 554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第二階段</a:t>
              </a:r>
              <a:endPara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2032~2035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釋出容量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GW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4FA3F3FB-1F4C-4BE2-96D8-10CA7B984D90}"/>
                </a:ext>
              </a:extLst>
            </p:cNvPr>
            <p:cNvSpPr/>
            <p:nvPr/>
          </p:nvSpPr>
          <p:spPr>
            <a:xfrm>
              <a:off x="982133" y="2581184"/>
              <a:ext cx="5960534" cy="2681098"/>
            </a:xfrm>
            <a:prstGeom prst="roundRect">
              <a:avLst>
                <a:gd name="adj" fmla="val 5248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AE7C9DB-13D4-4C34-9E77-9CD19EAE58A3}"/>
                </a:ext>
              </a:extLst>
            </p:cNvPr>
            <p:cNvSpPr/>
            <p:nvPr/>
          </p:nvSpPr>
          <p:spPr>
            <a:xfrm>
              <a:off x="1126066" y="3039533"/>
              <a:ext cx="1755023" cy="17476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176724A-8A40-4DD6-89AD-F405F901CC12}"/>
                </a:ext>
              </a:extLst>
            </p:cNvPr>
            <p:cNvSpPr/>
            <p:nvPr/>
          </p:nvSpPr>
          <p:spPr>
            <a:xfrm>
              <a:off x="3084888" y="3039533"/>
              <a:ext cx="1755023" cy="17476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68DCD90-5842-4078-AA93-E76129C2133D}"/>
                </a:ext>
              </a:extLst>
            </p:cNvPr>
            <p:cNvSpPr/>
            <p:nvPr/>
          </p:nvSpPr>
          <p:spPr>
            <a:xfrm>
              <a:off x="5043711" y="3039533"/>
              <a:ext cx="1755023" cy="17476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5FD3136-2DB3-48FE-92D2-EFA9DAF8E197}"/>
                </a:ext>
              </a:extLst>
            </p:cNvPr>
            <p:cNvSpPr txBox="1"/>
            <p:nvPr/>
          </p:nvSpPr>
          <p:spPr>
            <a:xfrm>
              <a:off x="1641939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第一期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38E38C1-06F0-4CB4-862C-6415178A4AD0}"/>
                </a:ext>
              </a:extLst>
            </p:cNvPr>
            <p:cNvSpPr txBox="1"/>
            <p:nvPr/>
          </p:nvSpPr>
          <p:spPr>
            <a:xfrm>
              <a:off x="3600761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第二期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AC3B4FB-E91B-4E43-BAEF-17F8E0B90B0C}"/>
                </a:ext>
              </a:extLst>
            </p:cNvPr>
            <p:cNvSpPr txBox="1"/>
            <p:nvPr/>
          </p:nvSpPr>
          <p:spPr>
            <a:xfrm>
              <a:off x="5559584" y="307362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第三期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FFFFAE5-5EAF-4A5A-AE02-4D432A16F4FA}"/>
                </a:ext>
              </a:extLst>
            </p:cNvPr>
            <p:cNvSpPr txBox="1"/>
            <p:nvPr/>
          </p:nvSpPr>
          <p:spPr>
            <a:xfrm>
              <a:off x="1126066" y="3317783"/>
              <a:ext cx="1814889" cy="134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2026~2027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3B504ED-3F51-44AF-9325-7AC450FA3869}"/>
                </a:ext>
              </a:extLst>
            </p:cNvPr>
            <p:cNvSpPr txBox="1"/>
            <p:nvPr/>
          </p:nvSpPr>
          <p:spPr>
            <a:xfrm>
              <a:off x="3058889" y="3317783"/>
              <a:ext cx="1814889" cy="134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2028~2029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849B4E-21AE-40F7-AF09-7BDBD9B98DED}"/>
                </a:ext>
              </a:extLst>
            </p:cNvPr>
            <p:cNvSpPr txBox="1"/>
            <p:nvPr/>
          </p:nvSpPr>
          <p:spPr>
            <a:xfrm>
              <a:off x="5037671" y="3317783"/>
              <a:ext cx="1814889" cy="1345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併網年度：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2030~2031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分配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3GW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每年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1.5GW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05167FD-55DC-4F10-9B6A-73AF152B348A}"/>
                </a:ext>
              </a:extLst>
            </p:cNvPr>
            <p:cNvSpPr txBox="1"/>
            <p:nvPr/>
          </p:nvSpPr>
          <p:spPr>
            <a:xfrm>
              <a:off x="1126066" y="4907243"/>
              <a:ext cx="445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經濟部得視第一期辦理情形，滾動檢討二、三期選商作業規劃</a:t>
              </a:r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7EB46496-33FA-4586-B869-096909147DDB}"/>
                </a:ext>
              </a:extLst>
            </p:cNvPr>
            <p:cNvSpPr/>
            <p:nvPr/>
          </p:nvSpPr>
          <p:spPr>
            <a:xfrm rot="5400000">
              <a:off x="6950797" y="3829601"/>
              <a:ext cx="373210" cy="321733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88E2844C-99AD-4800-A258-A9B941A037C0}"/>
                </a:ext>
              </a:extLst>
            </p:cNvPr>
            <p:cNvSpPr/>
            <p:nvPr/>
          </p:nvSpPr>
          <p:spPr>
            <a:xfrm>
              <a:off x="1016000" y="931908"/>
              <a:ext cx="9651999" cy="7366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2026~2035</a:t>
              </a:r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總量 </a:t>
              </a:r>
              <a:r>
                <a:rPr lang="en-US" altLang="zh-TW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15GW</a:t>
              </a:r>
            </a:p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先履約能力審查，後競價程序</a:t>
              </a:r>
            </a:p>
          </p:txBody>
        </p: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AD3073E-4579-48FE-A949-F000317E720E}"/>
                </a:ext>
              </a:extLst>
            </p:cNvPr>
            <p:cNvGrpSpPr/>
            <p:nvPr/>
          </p:nvGrpSpPr>
          <p:grpSpPr>
            <a:xfrm>
              <a:off x="1053012" y="2646689"/>
              <a:ext cx="400110" cy="365670"/>
              <a:chOff x="415894" y="1307646"/>
              <a:chExt cx="400110" cy="365670"/>
            </a:xfrm>
          </p:grpSpPr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9C868F9A-D798-4812-80FD-80AB8E264F1C}"/>
                  </a:ext>
                </a:extLst>
              </p:cNvPr>
              <p:cNvSpPr/>
              <p:nvPr/>
            </p:nvSpPr>
            <p:spPr>
              <a:xfrm>
                <a:off x="434943" y="1307646"/>
                <a:ext cx="343726" cy="34372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344A554-9AA6-4FCF-BAF9-CB59BB5070B6}"/>
                  </a:ext>
                </a:extLst>
              </p:cNvPr>
              <p:cNvSpPr txBox="1"/>
              <p:nvPr/>
            </p:nvSpPr>
            <p:spPr>
              <a:xfrm rot="5400000">
                <a:off x="446449" y="1303762"/>
                <a:ext cx="338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</a:t>
                </a:r>
                <a:endPara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255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9</cp:revision>
  <dcterms:created xsi:type="dcterms:W3CDTF">2023-02-04T07:18:51Z</dcterms:created>
  <dcterms:modified xsi:type="dcterms:W3CDTF">2023-07-07T05:17:21Z</dcterms:modified>
</cp:coreProperties>
</file>