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2D5A"/>
    <a:srgbClr val="002453"/>
    <a:srgbClr val="002150"/>
    <a:srgbClr val="515151"/>
    <a:srgbClr val="727272"/>
    <a:srgbClr val="A4A4A4"/>
    <a:srgbClr val="577D26"/>
    <a:srgbClr val="BF9000"/>
    <a:srgbClr val="843C0C"/>
    <a:srgbClr val="775E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914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17F2AA-5376-4978-8694-02540163FC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4899F68-BE03-4ADB-BE34-BA1FF98D30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33BD2DE-0487-4588-9DD0-541B117DC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48AF6-6B39-4FE1-9903-1DAEF177AE5D}" type="datetimeFigureOut">
              <a:rPr lang="zh-TW" altLang="en-US" smtClean="0"/>
              <a:t>2023/2/7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966413A-71E9-4057-BB2C-B2B06CF81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7067499-2CAF-4BE6-BE89-E1221C642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F9E4B-176E-4738-B781-4AD5D3145C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4309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6AE265-1A79-4E0A-9355-81D9990B9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08550B8-B787-4E53-905B-0F2FD5110D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6C73979-E163-43F6-81B8-602D214B8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48AF6-6B39-4FE1-9903-1DAEF177AE5D}" type="datetimeFigureOut">
              <a:rPr lang="zh-TW" altLang="en-US" smtClean="0"/>
              <a:t>2023/2/7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F2A5601-276C-4258-857D-600995C65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92366B6-E96C-4657-8EE9-BF57E2516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F9E4B-176E-4738-B781-4AD5D3145C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0658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0B7563E-D4AB-4363-8215-FF7AA0EE1B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B765E4D-DD76-489F-A097-763386DBF8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2650C97-F751-4365-A71C-74E99776D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48AF6-6B39-4FE1-9903-1DAEF177AE5D}" type="datetimeFigureOut">
              <a:rPr lang="zh-TW" altLang="en-US" smtClean="0"/>
              <a:t>2023/2/7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C0569CF-A949-4E4D-B51F-83F537582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A267210-C32E-4B06-AAD3-532B0AE9D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F9E4B-176E-4738-B781-4AD5D3145C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1577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946965-C858-41ED-AB0D-1BF65B1EE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3BD1A22-070A-494E-A342-06CF5696A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9B60D02-CBDA-468A-B17D-F9966E976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48AF6-6B39-4FE1-9903-1DAEF177AE5D}" type="datetimeFigureOut">
              <a:rPr lang="zh-TW" altLang="en-US" smtClean="0"/>
              <a:t>2023/2/7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50A19CE-2712-4292-BA4A-A29DE9CF8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1D377FC-CD13-4B93-B87E-56AC2470E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F9E4B-176E-4738-B781-4AD5D3145C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4606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D9B93C-36A4-4994-9A56-B89D8B0E1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25074A4-B35F-45FC-BB6F-7FC3056749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EE44819-FF6E-404B-A3E4-49400C622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48AF6-6B39-4FE1-9903-1DAEF177AE5D}" type="datetimeFigureOut">
              <a:rPr lang="zh-TW" altLang="en-US" smtClean="0"/>
              <a:t>2023/2/7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869D7C2-3F95-4C4C-84CB-D386590C1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072DD6B-7FE4-478F-BB70-7D1536BCF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F9E4B-176E-4738-B781-4AD5D3145C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9277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3FCB42-45AA-4F41-9959-933A9D27B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286D1C1-F094-4A42-8CC3-483C142ADE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01DB4D5-543B-4455-A393-6E5E14442F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8D10BB0-30EE-4D0E-A1BF-7DEB68F39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48AF6-6B39-4FE1-9903-1DAEF177AE5D}" type="datetimeFigureOut">
              <a:rPr lang="zh-TW" altLang="en-US" smtClean="0"/>
              <a:t>2023/2/7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2CA8915-CAF7-4BBB-BBC0-13A0BEACA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DBF2B46-50AE-4703-A282-B41464700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F9E4B-176E-4738-B781-4AD5D3145C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9868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709974-2A22-4333-86CF-D309D40F7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26FB752-D67E-4509-A986-F81D0E7469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DE1F5D6-34DE-476E-BE81-91CA00AE05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91D3B43-1D50-4BAD-8F9B-D11682DB4A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1405077-3948-48F2-A290-B6F161F009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E918FC3-BED7-4734-990F-4312647C4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48AF6-6B39-4FE1-9903-1DAEF177AE5D}" type="datetimeFigureOut">
              <a:rPr lang="zh-TW" altLang="en-US" smtClean="0"/>
              <a:t>2023/2/7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BEDD509-5EBB-4E4C-B8DF-CCE810692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529CD09-F31A-4BFD-8551-0D5256C7F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F9E4B-176E-4738-B781-4AD5D3145C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8905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FABDD5-70D1-45ED-AC53-DD95DE376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2099C33-A4E4-4A06-950E-3C2A26FAF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48AF6-6B39-4FE1-9903-1DAEF177AE5D}" type="datetimeFigureOut">
              <a:rPr lang="zh-TW" altLang="en-US" smtClean="0"/>
              <a:t>2023/2/7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6BE669B-9D0D-4973-866F-049CCA885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3AA60DD-DE4D-45E3-83BA-0AA5F4BA0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F9E4B-176E-4738-B781-4AD5D3145C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4648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3306A20-A28F-49FF-B79E-2E6390E9E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48AF6-6B39-4FE1-9903-1DAEF177AE5D}" type="datetimeFigureOut">
              <a:rPr lang="zh-TW" altLang="en-US" smtClean="0"/>
              <a:t>2023/2/7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9099E97-29CC-453C-A194-3436C86C3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D27021E-C98C-4F15-B38A-A2987D9D7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F9E4B-176E-4738-B781-4AD5D3145C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7311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D354E0-5DE6-454B-A528-636639CD2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ABE606-567E-4364-A1F3-E05778A95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68FF03F-B6A1-43FE-8387-6D214CFF6D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3FAC9BA-D8A8-485E-A3B3-376A9BD07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48AF6-6B39-4FE1-9903-1DAEF177AE5D}" type="datetimeFigureOut">
              <a:rPr lang="zh-TW" altLang="en-US" smtClean="0"/>
              <a:t>2023/2/7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2B72050-E6B7-44B8-9C5D-A18DD3ED5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47DCAE8-B997-43A9-BE58-62A668786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F9E4B-176E-4738-B781-4AD5D3145C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7661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0E6E60-927C-44CB-AF28-59DDCDBEE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631DB73-D8C2-4D57-9DF2-F5EEF328CD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FD653C9-7CDF-4C4C-8F45-E8EA0406D0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37E7D24-7D08-4CBE-B28D-E00480C59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48AF6-6B39-4FE1-9903-1DAEF177AE5D}" type="datetimeFigureOut">
              <a:rPr lang="zh-TW" altLang="en-US" smtClean="0"/>
              <a:t>2023/2/7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B3C0113-EFE5-485C-ACCF-E72FCFF5B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54EC6CC-AE2B-481A-BAB8-8FF129184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F9E4B-176E-4738-B781-4AD5D3145C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8021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B1B5690-733F-400D-A619-B4FB183D7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1F1B503-292B-40AE-991E-6B1D0E7BF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E05BEDC-54DC-43B8-BF17-B90C14BF72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348AF6-6B39-4FE1-9903-1DAEF177AE5D}" type="datetimeFigureOut">
              <a:rPr lang="zh-TW" altLang="en-US" smtClean="0"/>
              <a:t>2023/2/7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F1761B2-1AC6-4167-9ADF-0A83D44DA8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DD2177A-3FA2-4D0A-B3FA-009B8FD7DA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9F9E4B-176E-4738-B781-4AD5D3145C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1612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群組 20">
            <a:extLst>
              <a:ext uri="{FF2B5EF4-FFF2-40B4-BE49-F238E27FC236}">
                <a16:creationId xmlns:a16="http://schemas.microsoft.com/office/drawing/2014/main" id="{F45B5B19-B16C-47F8-B985-0EA1BEA1C92D}"/>
              </a:ext>
            </a:extLst>
          </p:cNvPr>
          <p:cNvGrpSpPr/>
          <p:nvPr/>
        </p:nvGrpSpPr>
        <p:grpSpPr>
          <a:xfrm>
            <a:off x="5258403" y="305166"/>
            <a:ext cx="1820037" cy="576000"/>
            <a:chOff x="5167799" y="1600200"/>
            <a:chExt cx="1820037" cy="576000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64C59711-3A58-4FC7-A215-FC3E1FD6AE1E}"/>
                </a:ext>
              </a:extLst>
            </p:cNvPr>
            <p:cNvSpPr/>
            <p:nvPr/>
          </p:nvSpPr>
          <p:spPr>
            <a:xfrm>
              <a:off x="5187836" y="1600200"/>
              <a:ext cx="1800000" cy="576000"/>
            </a:xfrm>
            <a:prstGeom prst="rect">
              <a:avLst/>
            </a:prstGeom>
            <a:solidFill>
              <a:srgbClr val="4394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董事會</a:t>
              </a:r>
            </a:p>
          </p:txBody>
        </p:sp>
        <p:sp>
          <p:nvSpPr>
            <p:cNvPr id="9" name="直角三角形 8">
              <a:extLst>
                <a:ext uri="{FF2B5EF4-FFF2-40B4-BE49-F238E27FC236}">
                  <a16:creationId xmlns:a16="http://schemas.microsoft.com/office/drawing/2014/main" id="{652C5794-6F05-4CAD-85B4-8B85E4908C37}"/>
                </a:ext>
              </a:extLst>
            </p:cNvPr>
            <p:cNvSpPr/>
            <p:nvPr/>
          </p:nvSpPr>
          <p:spPr>
            <a:xfrm rot="5400000">
              <a:off x="5244985" y="1645523"/>
              <a:ext cx="335677" cy="335677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  <a:latin typeface="Adobe Gothic Std B" panose="020B0800000000000000" pitchFamily="34" charset="-128"/>
                <a:ea typeface="Adobe 繁黑體 Std B" panose="020B0700000000000000" pitchFamily="34" charset="-120"/>
              </a:endParaRP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08EB4205-035C-49A3-94B5-A43C99724FFA}"/>
                </a:ext>
              </a:extLst>
            </p:cNvPr>
            <p:cNvSpPr txBox="1"/>
            <p:nvPr/>
          </p:nvSpPr>
          <p:spPr>
            <a:xfrm>
              <a:off x="5167799" y="1612867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TW" altLang="en-US" sz="1400" dirty="0">
                <a:latin typeface="Arial Black" panose="020B0A04020102020204" pitchFamily="34" charset="0"/>
              </a:endParaRPr>
            </a:p>
          </p:txBody>
        </p:sp>
      </p:grp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70B7F7D8-22DD-4FEC-875E-CC65EB820285}"/>
              </a:ext>
            </a:extLst>
          </p:cNvPr>
          <p:cNvGrpSpPr/>
          <p:nvPr/>
        </p:nvGrpSpPr>
        <p:grpSpPr>
          <a:xfrm>
            <a:off x="3116174" y="307642"/>
            <a:ext cx="1820037" cy="576000"/>
            <a:chOff x="5167799" y="1600200"/>
            <a:chExt cx="1820037" cy="576000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D1E6313B-D896-4326-8323-1C266909A77E}"/>
                </a:ext>
              </a:extLst>
            </p:cNvPr>
            <p:cNvSpPr/>
            <p:nvPr/>
          </p:nvSpPr>
          <p:spPr>
            <a:xfrm>
              <a:off x="5187836" y="1600200"/>
              <a:ext cx="1800000" cy="576000"/>
            </a:xfrm>
            <a:prstGeom prst="rect">
              <a:avLst/>
            </a:prstGeom>
            <a:solidFill>
              <a:srgbClr val="4394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稽核</a:t>
              </a:r>
            </a:p>
          </p:txBody>
        </p:sp>
        <p:sp>
          <p:nvSpPr>
            <p:cNvPr id="24" name="直角三角形 23">
              <a:extLst>
                <a:ext uri="{FF2B5EF4-FFF2-40B4-BE49-F238E27FC236}">
                  <a16:creationId xmlns:a16="http://schemas.microsoft.com/office/drawing/2014/main" id="{F4E68EE6-D2A1-4489-BA4D-9CF5D08C6024}"/>
                </a:ext>
              </a:extLst>
            </p:cNvPr>
            <p:cNvSpPr/>
            <p:nvPr/>
          </p:nvSpPr>
          <p:spPr>
            <a:xfrm rot="5400000">
              <a:off x="5244985" y="1645523"/>
              <a:ext cx="335677" cy="335677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  <a:latin typeface="Adobe Gothic Std B" panose="020B0800000000000000" pitchFamily="34" charset="-128"/>
                <a:ea typeface="Adobe 繁黑體 Std B" panose="020B0700000000000000" pitchFamily="34" charset="-120"/>
              </a:endParaRP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C594ACEB-F829-4E31-AA54-B069FD1C8E4A}"/>
                </a:ext>
              </a:extLst>
            </p:cNvPr>
            <p:cNvSpPr txBox="1"/>
            <p:nvPr/>
          </p:nvSpPr>
          <p:spPr>
            <a:xfrm>
              <a:off x="5167799" y="1612867"/>
              <a:ext cx="3946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ln>
                    <a:solidFill>
                      <a:schemeClr val="bg1"/>
                    </a:solidFill>
                  </a:ln>
                  <a:latin typeface="Arial Black" panose="020B0A04020102020204" pitchFamily="34" charset="0"/>
                  <a:ea typeface="Adobe Gothic Std B" panose="020B0800000000000000" pitchFamily="34" charset="-128"/>
                </a:rPr>
                <a:t>IA</a:t>
              </a:r>
              <a:endParaRPr lang="zh-TW" altLang="en-US" sz="1400" dirty="0">
                <a:ln>
                  <a:solidFill>
                    <a:schemeClr val="bg1"/>
                  </a:solidFill>
                </a:ln>
                <a:latin typeface="Arial Black" panose="020B0A04020102020204" pitchFamily="34" charset="0"/>
              </a:endParaRPr>
            </a:p>
          </p:txBody>
        </p:sp>
      </p:grp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367D758A-9A1B-449F-A80F-1F552E23237C}"/>
              </a:ext>
            </a:extLst>
          </p:cNvPr>
          <p:cNvGrpSpPr/>
          <p:nvPr/>
        </p:nvGrpSpPr>
        <p:grpSpPr>
          <a:xfrm>
            <a:off x="5258403" y="1965478"/>
            <a:ext cx="1820037" cy="576000"/>
            <a:chOff x="5167799" y="1600200"/>
            <a:chExt cx="1820037" cy="576000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5602F0C2-8893-4B55-951C-5B7063587E8D}"/>
                </a:ext>
              </a:extLst>
            </p:cNvPr>
            <p:cNvSpPr/>
            <p:nvPr/>
          </p:nvSpPr>
          <p:spPr>
            <a:xfrm>
              <a:off x="5187836" y="1600200"/>
              <a:ext cx="1800000" cy="576000"/>
            </a:xfrm>
            <a:prstGeom prst="rect">
              <a:avLst/>
            </a:prstGeom>
            <a:solidFill>
              <a:srgbClr val="4394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總經理</a:t>
              </a:r>
            </a:p>
          </p:txBody>
        </p:sp>
        <p:sp>
          <p:nvSpPr>
            <p:cNvPr id="28" name="直角三角形 27">
              <a:extLst>
                <a:ext uri="{FF2B5EF4-FFF2-40B4-BE49-F238E27FC236}">
                  <a16:creationId xmlns:a16="http://schemas.microsoft.com/office/drawing/2014/main" id="{241E9F27-C329-4BC9-B86A-9FBB255F5D9B}"/>
                </a:ext>
              </a:extLst>
            </p:cNvPr>
            <p:cNvSpPr/>
            <p:nvPr/>
          </p:nvSpPr>
          <p:spPr>
            <a:xfrm rot="5400000">
              <a:off x="5244985" y="1645523"/>
              <a:ext cx="335677" cy="335677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  <a:latin typeface="Adobe Gothic Std B" panose="020B0800000000000000" pitchFamily="34" charset="-128"/>
                <a:ea typeface="Adobe 繁黑體 Std B" panose="020B0700000000000000" pitchFamily="34" charset="-120"/>
              </a:endParaRP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F47DCBE5-DCCA-40F9-A1A5-6A9B610AB292}"/>
                </a:ext>
              </a:extLst>
            </p:cNvPr>
            <p:cNvSpPr txBox="1"/>
            <p:nvPr/>
          </p:nvSpPr>
          <p:spPr>
            <a:xfrm>
              <a:off x="5167799" y="1612867"/>
              <a:ext cx="3145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latin typeface="Arial Black" panose="020B0A04020102020204" pitchFamily="34" charset="0"/>
                  <a:ea typeface="Adobe Gothic Std B" panose="020B0800000000000000" pitchFamily="34" charset="-128"/>
                </a:rPr>
                <a:t>P</a:t>
              </a:r>
              <a:endParaRPr lang="zh-TW" altLang="en-US" sz="1400" dirty="0">
                <a:latin typeface="Arial Black" panose="020B0A04020102020204" pitchFamily="34" charset="0"/>
              </a:endParaRPr>
            </a:p>
          </p:txBody>
        </p:sp>
      </p:grp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38340E54-B546-436A-A7C3-DF3239A6C0F6}"/>
              </a:ext>
            </a:extLst>
          </p:cNvPr>
          <p:cNvGrpSpPr/>
          <p:nvPr/>
        </p:nvGrpSpPr>
        <p:grpSpPr>
          <a:xfrm>
            <a:off x="3116174" y="1964486"/>
            <a:ext cx="1820037" cy="576000"/>
            <a:chOff x="5167799" y="1600200"/>
            <a:chExt cx="1820037" cy="576000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9D93D632-4F5F-4820-B3B1-C212FFC506CE}"/>
                </a:ext>
              </a:extLst>
            </p:cNvPr>
            <p:cNvSpPr/>
            <p:nvPr/>
          </p:nvSpPr>
          <p:spPr>
            <a:xfrm>
              <a:off x="5187836" y="1600200"/>
              <a:ext cx="1800000" cy="576000"/>
            </a:xfrm>
            <a:prstGeom prst="rect">
              <a:avLst/>
            </a:prstGeom>
            <a:solidFill>
              <a:srgbClr val="4394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法制室</a:t>
              </a:r>
            </a:p>
          </p:txBody>
        </p:sp>
        <p:sp>
          <p:nvSpPr>
            <p:cNvPr id="32" name="直角三角形 31">
              <a:extLst>
                <a:ext uri="{FF2B5EF4-FFF2-40B4-BE49-F238E27FC236}">
                  <a16:creationId xmlns:a16="http://schemas.microsoft.com/office/drawing/2014/main" id="{8ABB6098-2069-4372-97F9-84DB855137D0}"/>
                </a:ext>
              </a:extLst>
            </p:cNvPr>
            <p:cNvSpPr/>
            <p:nvPr/>
          </p:nvSpPr>
          <p:spPr>
            <a:xfrm rot="5400000">
              <a:off x="5244985" y="1645523"/>
              <a:ext cx="335677" cy="335677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  <a:latin typeface="Adobe Gothic Std B" panose="020B0800000000000000" pitchFamily="34" charset="-128"/>
                <a:ea typeface="Adobe 繁黑體 Std B" panose="020B0700000000000000" pitchFamily="34" charset="-120"/>
              </a:endParaRPr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10748F5C-BCC7-4F7D-81DC-C7BAF5D0E3BE}"/>
                </a:ext>
              </a:extLst>
            </p:cNvPr>
            <p:cNvSpPr txBox="1"/>
            <p:nvPr/>
          </p:nvSpPr>
          <p:spPr>
            <a:xfrm>
              <a:off x="5167799" y="1612867"/>
              <a:ext cx="5549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ln>
                    <a:solidFill>
                      <a:schemeClr val="bg1"/>
                    </a:solidFill>
                  </a:ln>
                  <a:latin typeface="Arial Black" panose="020B0A04020102020204" pitchFamily="34" charset="0"/>
                  <a:ea typeface="Adobe Gothic Std B" panose="020B0800000000000000" pitchFamily="34" charset="-128"/>
                </a:rPr>
                <a:t>P01</a:t>
              </a:r>
              <a:endParaRPr lang="zh-TW" altLang="en-US" sz="1400" dirty="0">
                <a:ln>
                  <a:solidFill>
                    <a:schemeClr val="bg1"/>
                  </a:solidFill>
                </a:ln>
                <a:latin typeface="Arial Black" panose="020B0A04020102020204" pitchFamily="34" charset="0"/>
              </a:endParaRPr>
            </a:p>
          </p:txBody>
        </p:sp>
      </p:grpSp>
      <p:grpSp>
        <p:nvGrpSpPr>
          <p:cNvPr id="42" name="群組 41">
            <a:extLst>
              <a:ext uri="{FF2B5EF4-FFF2-40B4-BE49-F238E27FC236}">
                <a16:creationId xmlns:a16="http://schemas.microsoft.com/office/drawing/2014/main" id="{AA1861DB-BAE2-4831-9E5B-AED24107E299}"/>
              </a:ext>
            </a:extLst>
          </p:cNvPr>
          <p:cNvGrpSpPr/>
          <p:nvPr/>
        </p:nvGrpSpPr>
        <p:grpSpPr>
          <a:xfrm>
            <a:off x="7775158" y="3534260"/>
            <a:ext cx="1820037" cy="576000"/>
            <a:chOff x="5167799" y="1600200"/>
            <a:chExt cx="1820037" cy="576000"/>
          </a:xfrm>
        </p:grpSpPr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9C48EA0B-A0BD-4919-BF07-81A5E40DF022}"/>
                </a:ext>
              </a:extLst>
            </p:cNvPr>
            <p:cNvSpPr/>
            <p:nvPr/>
          </p:nvSpPr>
          <p:spPr>
            <a:xfrm>
              <a:off x="5187836" y="1600200"/>
              <a:ext cx="1800000" cy="576000"/>
            </a:xfrm>
            <a:prstGeom prst="rect">
              <a:avLst/>
            </a:prstGeom>
            <a:solidFill>
              <a:srgbClr val="577D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生產部門</a:t>
              </a:r>
            </a:p>
          </p:txBody>
        </p:sp>
        <p:sp>
          <p:nvSpPr>
            <p:cNvPr id="44" name="直角三角形 43">
              <a:extLst>
                <a:ext uri="{FF2B5EF4-FFF2-40B4-BE49-F238E27FC236}">
                  <a16:creationId xmlns:a16="http://schemas.microsoft.com/office/drawing/2014/main" id="{FC74E948-0096-4E59-AFE5-E1B42589C71C}"/>
                </a:ext>
              </a:extLst>
            </p:cNvPr>
            <p:cNvSpPr/>
            <p:nvPr/>
          </p:nvSpPr>
          <p:spPr>
            <a:xfrm rot="5400000">
              <a:off x="5244985" y="1645523"/>
              <a:ext cx="335677" cy="335677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  <a:latin typeface="Adobe Gothic Std B" panose="020B0800000000000000" pitchFamily="34" charset="-128"/>
                <a:ea typeface="Adobe 繁黑體 Std B" panose="020B0700000000000000" pitchFamily="34" charset="-120"/>
              </a:endParaRPr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67D42D7B-6F1D-46F5-B838-7D163581E78B}"/>
                </a:ext>
              </a:extLst>
            </p:cNvPr>
            <p:cNvSpPr txBox="1"/>
            <p:nvPr/>
          </p:nvSpPr>
          <p:spPr>
            <a:xfrm>
              <a:off x="5167799" y="1612867"/>
              <a:ext cx="3545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latin typeface="Arial Black" panose="020B0A04020102020204" pitchFamily="34" charset="0"/>
                  <a:ea typeface="Adobe Gothic Std B" panose="020B0800000000000000" pitchFamily="34" charset="-128"/>
                </a:rPr>
                <a:t>M</a:t>
              </a:r>
              <a:endParaRPr lang="zh-TW" altLang="en-US" sz="1400" dirty="0">
                <a:latin typeface="Arial Black" panose="020B0A04020102020204" pitchFamily="34" charset="0"/>
              </a:endParaRPr>
            </a:p>
          </p:txBody>
        </p:sp>
      </p:grp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EDF174BC-D566-4EA8-A116-551EE93510C7}"/>
              </a:ext>
            </a:extLst>
          </p:cNvPr>
          <p:cNvGrpSpPr/>
          <p:nvPr/>
        </p:nvGrpSpPr>
        <p:grpSpPr>
          <a:xfrm>
            <a:off x="580075" y="3534260"/>
            <a:ext cx="1820037" cy="576000"/>
            <a:chOff x="5167799" y="1600200"/>
            <a:chExt cx="1820037" cy="576000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9B27AC87-92F2-48AC-A9D1-A25EE0CC88A1}"/>
                </a:ext>
              </a:extLst>
            </p:cNvPr>
            <p:cNvSpPr/>
            <p:nvPr/>
          </p:nvSpPr>
          <p:spPr>
            <a:xfrm>
              <a:off x="5187836" y="1600200"/>
              <a:ext cx="1800000" cy="576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管理部門</a:t>
              </a:r>
            </a:p>
          </p:txBody>
        </p:sp>
        <p:sp>
          <p:nvSpPr>
            <p:cNvPr id="48" name="直角三角形 47">
              <a:extLst>
                <a:ext uri="{FF2B5EF4-FFF2-40B4-BE49-F238E27FC236}">
                  <a16:creationId xmlns:a16="http://schemas.microsoft.com/office/drawing/2014/main" id="{64CFF1AB-D218-49E0-A99D-E12ECF288C60}"/>
                </a:ext>
              </a:extLst>
            </p:cNvPr>
            <p:cNvSpPr/>
            <p:nvPr/>
          </p:nvSpPr>
          <p:spPr>
            <a:xfrm rot="5400000">
              <a:off x="5244985" y="1645523"/>
              <a:ext cx="335677" cy="335677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  <a:latin typeface="Adobe Gothic Std B" panose="020B0800000000000000" pitchFamily="34" charset="-128"/>
                <a:ea typeface="Adobe 繁黑體 Std B" panose="020B0700000000000000" pitchFamily="34" charset="-120"/>
              </a:endParaRPr>
            </a:p>
          </p:txBody>
        </p:sp>
        <p:sp>
          <p:nvSpPr>
            <p:cNvPr id="49" name="文字方塊 48">
              <a:extLst>
                <a:ext uri="{FF2B5EF4-FFF2-40B4-BE49-F238E27FC236}">
                  <a16:creationId xmlns:a16="http://schemas.microsoft.com/office/drawing/2014/main" id="{21A82338-D560-439B-B4A8-44FA39BE86F3}"/>
                </a:ext>
              </a:extLst>
            </p:cNvPr>
            <p:cNvSpPr txBox="1"/>
            <p:nvPr/>
          </p:nvSpPr>
          <p:spPr>
            <a:xfrm>
              <a:off x="5167799" y="1612867"/>
              <a:ext cx="3241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latin typeface="Arial Black" panose="020B0A04020102020204" pitchFamily="34" charset="0"/>
                </a:rPr>
                <a:t>A</a:t>
              </a:r>
              <a:endParaRPr lang="zh-TW" altLang="en-US" sz="1400" dirty="0">
                <a:latin typeface="Arial Black" panose="020B0A04020102020204" pitchFamily="34" charset="0"/>
              </a:endParaRPr>
            </a:p>
          </p:txBody>
        </p:sp>
      </p:grpSp>
      <p:grpSp>
        <p:nvGrpSpPr>
          <p:cNvPr id="50" name="群組 49">
            <a:extLst>
              <a:ext uri="{FF2B5EF4-FFF2-40B4-BE49-F238E27FC236}">
                <a16:creationId xmlns:a16="http://schemas.microsoft.com/office/drawing/2014/main" id="{9F3D1288-5A2B-4E63-88DD-F1923F66B062}"/>
              </a:ext>
            </a:extLst>
          </p:cNvPr>
          <p:cNvGrpSpPr/>
          <p:nvPr/>
        </p:nvGrpSpPr>
        <p:grpSpPr>
          <a:xfrm>
            <a:off x="-3158" y="5220456"/>
            <a:ext cx="1427212" cy="610434"/>
            <a:chOff x="5178826" y="1565766"/>
            <a:chExt cx="1809010" cy="610434"/>
          </a:xfrm>
        </p:grpSpPr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F08D2B5C-02AA-4164-A884-5ED194912B1C}"/>
                </a:ext>
              </a:extLst>
            </p:cNvPr>
            <p:cNvSpPr/>
            <p:nvPr/>
          </p:nvSpPr>
          <p:spPr>
            <a:xfrm>
              <a:off x="5187835" y="1600200"/>
              <a:ext cx="1800001" cy="5760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行政處</a:t>
              </a:r>
            </a:p>
          </p:txBody>
        </p:sp>
        <p:sp>
          <p:nvSpPr>
            <p:cNvPr id="52" name="直角三角形 51">
              <a:extLst>
                <a:ext uri="{FF2B5EF4-FFF2-40B4-BE49-F238E27FC236}">
                  <a16:creationId xmlns:a16="http://schemas.microsoft.com/office/drawing/2014/main" id="{874B1C9C-7280-45FF-B340-C84EFB4EE19D}"/>
                </a:ext>
              </a:extLst>
            </p:cNvPr>
            <p:cNvSpPr/>
            <p:nvPr/>
          </p:nvSpPr>
          <p:spPr>
            <a:xfrm rot="5400000">
              <a:off x="5244985" y="1645523"/>
              <a:ext cx="335677" cy="335677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  <a:latin typeface="Adobe Gothic Std B" panose="020B0800000000000000" pitchFamily="34" charset="-128"/>
                <a:ea typeface="Adobe 繁黑體 Std B" panose="020B0700000000000000" pitchFamily="34" charset="-120"/>
              </a:endParaRPr>
            </a:p>
          </p:txBody>
        </p:sp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96EDC705-C1CF-40BA-9053-5943EEC94C30}"/>
                </a:ext>
              </a:extLst>
            </p:cNvPr>
            <p:cNvSpPr txBox="1"/>
            <p:nvPr/>
          </p:nvSpPr>
          <p:spPr>
            <a:xfrm>
              <a:off x="5178826" y="1565766"/>
              <a:ext cx="5632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ln>
                    <a:solidFill>
                      <a:schemeClr val="bg1"/>
                    </a:solidFill>
                  </a:ln>
                  <a:latin typeface="Arial Black" panose="020B0A04020102020204" pitchFamily="34" charset="0"/>
                </a:rPr>
                <a:t>A1</a:t>
              </a:r>
              <a:endParaRPr lang="zh-TW" altLang="en-US" sz="1400" dirty="0">
                <a:ln>
                  <a:solidFill>
                    <a:schemeClr val="bg1"/>
                  </a:solidFill>
                </a:ln>
                <a:latin typeface="Arial Black" panose="020B0A04020102020204" pitchFamily="34" charset="0"/>
              </a:endParaRPr>
            </a:p>
          </p:txBody>
        </p:sp>
      </p:grpSp>
      <p:grpSp>
        <p:nvGrpSpPr>
          <p:cNvPr id="54" name="群組 53">
            <a:extLst>
              <a:ext uri="{FF2B5EF4-FFF2-40B4-BE49-F238E27FC236}">
                <a16:creationId xmlns:a16="http://schemas.microsoft.com/office/drawing/2014/main" id="{45DB583E-BCD7-430C-B87C-DA8C13ED138D}"/>
              </a:ext>
            </a:extLst>
          </p:cNvPr>
          <p:cNvGrpSpPr/>
          <p:nvPr/>
        </p:nvGrpSpPr>
        <p:grpSpPr>
          <a:xfrm>
            <a:off x="1584485" y="5220456"/>
            <a:ext cx="1438286" cy="610434"/>
            <a:chOff x="5164790" y="1565766"/>
            <a:chExt cx="1823046" cy="610434"/>
          </a:xfrm>
        </p:grpSpPr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662157F9-45D5-4681-8A6F-69339B763933}"/>
                </a:ext>
              </a:extLst>
            </p:cNvPr>
            <p:cNvSpPr/>
            <p:nvPr/>
          </p:nvSpPr>
          <p:spPr>
            <a:xfrm>
              <a:off x="5187836" y="1600200"/>
              <a:ext cx="1800000" cy="576000"/>
            </a:xfrm>
            <a:prstGeom prst="rect">
              <a:avLst/>
            </a:prstGeom>
            <a:solidFill>
              <a:srgbClr val="843C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財會處</a:t>
              </a:r>
            </a:p>
          </p:txBody>
        </p:sp>
        <p:sp>
          <p:nvSpPr>
            <p:cNvPr id="56" name="直角三角形 55">
              <a:extLst>
                <a:ext uri="{FF2B5EF4-FFF2-40B4-BE49-F238E27FC236}">
                  <a16:creationId xmlns:a16="http://schemas.microsoft.com/office/drawing/2014/main" id="{6974F8B2-1935-47EE-93E3-78E8865B177A}"/>
                </a:ext>
              </a:extLst>
            </p:cNvPr>
            <p:cNvSpPr/>
            <p:nvPr/>
          </p:nvSpPr>
          <p:spPr>
            <a:xfrm rot="5400000">
              <a:off x="5244985" y="1645523"/>
              <a:ext cx="335677" cy="335677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  <a:latin typeface="Adobe Gothic Std B" panose="020B0800000000000000" pitchFamily="34" charset="-128"/>
                <a:ea typeface="Adobe 繁黑體 Std B" panose="020B0700000000000000" pitchFamily="34" charset="-120"/>
              </a:endParaRPr>
            </a:p>
          </p:txBody>
        </p: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7A198636-4A20-463C-95B7-0F1CCEECE48C}"/>
                </a:ext>
              </a:extLst>
            </p:cNvPr>
            <p:cNvSpPr txBox="1"/>
            <p:nvPr/>
          </p:nvSpPr>
          <p:spPr>
            <a:xfrm>
              <a:off x="5164790" y="1565766"/>
              <a:ext cx="5632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ln>
                    <a:solidFill>
                      <a:schemeClr val="bg1"/>
                    </a:solidFill>
                  </a:ln>
                  <a:latin typeface="Arial Black" panose="020B0A04020102020204" pitchFamily="34" charset="0"/>
                </a:rPr>
                <a:t>A2</a:t>
              </a:r>
              <a:endParaRPr lang="zh-TW" altLang="en-US" sz="1400" dirty="0">
                <a:ln>
                  <a:solidFill>
                    <a:schemeClr val="bg1"/>
                  </a:solidFill>
                </a:ln>
                <a:latin typeface="Arial Black" panose="020B0A04020102020204" pitchFamily="34" charset="0"/>
              </a:endParaRPr>
            </a:p>
          </p:txBody>
        </p:sp>
      </p:grpSp>
      <p:grpSp>
        <p:nvGrpSpPr>
          <p:cNvPr id="58" name="群組 57">
            <a:extLst>
              <a:ext uri="{FF2B5EF4-FFF2-40B4-BE49-F238E27FC236}">
                <a16:creationId xmlns:a16="http://schemas.microsoft.com/office/drawing/2014/main" id="{07B285FA-A339-444C-A83E-797910A19A59}"/>
              </a:ext>
            </a:extLst>
          </p:cNvPr>
          <p:cNvGrpSpPr/>
          <p:nvPr/>
        </p:nvGrpSpPr>
        <p:grpSpPr>
          <a:xfrm>
            <a:off x="7962213" y="5233444"/>
            <a:ext cx="1435912" cy="597446"/>
            <a:chOff x="5167799" y="1578754"/>
            <a:chExt cx="1820037" cy="597446"/>
          </a:xfrm>
        </p:grpSpPr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5F8F76D0-1F2B-4EA2-B2BD-47FF7AB922D6}"/>
                </a:ext>
              </a:extLst>
            </p:cNvPr>
            <p:cNvSpPr/>
            <p:nvPr/>
          </p:nvSpPr>
          <p:spPr>
            <a:xfrm>
              <a:off x="5187836" y="1600200"/>
              <a:ext cx="1800000" cy="576000"/>
            </a:xfrm>
            <a:prstGeom prst="rect">
              <a:avLst/>
            </a:prstGeom>
            <a:solidFill>
              <a:srgbClr val="775E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工務處</a:t>
              </a:r>
            </a:p>
          </p:txBody>
        </p:sp>
        <p:sp>
          <p:nvSpPr>
            <p:cNvPr id="60" name="直角三角形 59">
              <a:extLst>
                <a:ext uri="{FF2B5EF4-FFF2-40B4-BE49-F238E27FC236}">
                  <a16:creationId xmlns:a16="http://schemas.microsoft.com/office/drawing/2014/main" id="{7534804E-39EB-4156-A9AD-E654988C20D9}"/>
                </a:ext>
              </a:extLst>
            </p:cNvPr>
            <p:cNvSpPr/>
            <p:nvPr/>
          </p:nvSpPr>
          <p:spPr>
            <a:xfrm rot="5400000">
              <a:off x="5244985" y="1645523"/>
              <a:ext cx="335677" cy="335677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  <a:latin typeface="Adobe Gothic Std B" panose="020B0800000000000000" pitchFamily="34" charset="-128"/>
                <a:ea typeface="Adobe 繁黑體 Std B" panose="020B0700000000000000" pitchFamily="34" charset="-120"/>
              </a:endParaRPr>
            </a:p>
          </p:txBody>
        </p:sp>
        <p:sp>
          <p:nvSpPr>
            <p:cNvPr id="61" name="文字方塊 60">
              <a:extLst>
                <a:ext uri="{FF2B5EF4-FFF2-40B4-BE49-F238E27FC236}">
                  <a16:creationId xmlns:a16="http://schemas.microsoft.com/office/drawing/2014/main" id="{C9F15F33-7498-49AA-9850-9B76614B6463}"/>
                </a:ext>
              </a:extLst>
            </p:cNvPr>
            <p:cNvSpPr txBox="1"/>
            <p:nvPr/>
          </p:nvSpPr>
          <p:spPr>
            <a:xfrm>
              <a:off x="5167799" y="1578754"/>
              <a:ext cx="6018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ln>
                    <a:solidFill>
                      <a:schemeClr val="bg1"/>
                    </a:solidFill>
                  </a:ln>
                  <a:latin typeface="Arial Black" panose="020B0A04020102020204" pitchFamily="34" charset="0"/>
                </a:rPr>
                <a:t>M4</a:t>
              </a:r>
              <a:endParaRPr lang="zh-TW" altLang="en-US" sz="1400" dirty="0">
                <a:ln>
                  <a:solidFill>
                    <a:schemeClr val="bg1"/>
                  </a:solidFill>
                </a:ln>
                <a:latin typeface="Arial Black" panose="020B0A04020102020204" pitchFamily="34" charset="0"/>
              </a:endParaRPr>
            </a:p>
          </p:txBody>
        </p:sp>
      </p:grpSp>
      <p:grpSp>
        <p:nvGrpSpPr>
          <p:cNvPr id="62" name="群組 61">
            <a:extLst>
              <a:ext uri="{FF2B5EF4-FFF2-40B4-BE49-F238E27FC236}">
                <a16:creationId xmlns:a16="http://schemas.microsoft.com/office/drawing/2014/main" id="{3F0D96FA-BA0B-4293-80FC-2022C2CD373F}"/>
              </a:ext>
            </a:extLst>
          </p:cNvPr>
          <p:cNvGrpSpPr/>
          <p:nvPr/>
        </p:nvGrpSpPr>
        <p:grpSpPr>
          <a:xfrm>
            <a:off x="4779546" y="5220456"/>
            <a:ext cx="1425893" cy="610434"/>
            <a:chOff x="5180498" y="1565766"/>
            <a:chExt cx="1807338" cy="610434"/>
          </a:xfrm>
        </p:grpSpPr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798C8054-E53F-4025-8BA3-598D77FB01CC}"/>
                </a:ext>
              </a:extLst>
            </p:cNvPr>
            <p:cNvSpPr/>
            <p:nvPr/>
          </p:nvSpPr>
          <p:spPr>
            <a:xfrm>
              <a:off x="5187836" y="1600200"/>
              <a:ext cx="1800000" cy="576000"/>
            </a:xfrm>
            <a:prstGeom prst="rect">
              <a:avLst/>
            </a:prstGeom>
            <a:solidFill>
              <a:srgbClr val="775E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工安處</a:t>
              </a:r>
            </a:p>
          </p:txBody>
        </p:sp>
        <p:sp>
          <p:nvSpPr>
            <p:cNvPr id="64" name="直角三角形 63">
              <a:extLst>
                <a:ext uri="{FF2B5EF4-FFF2-40B4-BE49-F238E27FC236}">
                  <a16:creationId xmlns:a16="http://schemas.microsoft.com/office/drawing/2014/main" id="{E5FE561A-A468-4FA2-ACA3-CC9711EAF65C}"/>
                </a:ext>
              </a:extLst>
            </p:cNvPr>
            <p:cNvSpPr/>
            <p:nvPr/>
          </p:nvSpPr>
          <p:spPr>
            <a:xfrm rot="5400000">
              <a:off x="5244985" y="1645523"/>
              <a:ext cx="335677" cy="335677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  <a:latin typeface="Adobe Gothic Std B" panose="020B0800000000000000" pitchFamily="34" charset="-128"/>
                <a:ea typeface="Adobe 繁黑體 Std B" panose="020B0700000000000000" pitchFamily="34" charset="-120"/>
              </a:endParaRPr>
            </a:p>
          </p:txBody>
        </p:sp>
        <p:sp>
          <p:nvSpPr>
            <p:cNvPr id="65" name="文字方塊 64">
              <a:extLst>
                <a:ext uri="{FF2B5EF4-FFF2-40B4-BE49-F238E27FC236}">
                  <a16:creationId xmlns:a16="http://schemas.microsoft.com/office/drawing/2014/main" id="{9AF92D06-B3F8-4375-9B0F-FBBF40644F82}"/>
                </a:ext>
              </a:extLst>
            </p:cNvPr>
            <p:cNvSpPr txBox="1"/>
            <p:nvPr/>
          </p:nvSpPr>
          <p:spPr>
            <a:xfrm>
              <a:off x="5180498" y="1565766"/>
              <a:ext cx="6018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ln>
                    <a:solidFill>
                      <a:schemeClr val="bg1"/>
                    </a:solidFill>
                  </a:ln>
                  <a:latin typeface="Arial Black" panose="020B0A04020102020204" pitchFamily="34" charset="0"/>
                </a:rPr>
                <a:t>M2</a:t>
              </a:r>
              <a:endParaRPr lang="zh-TW" altLang="en-US" sz="1400" dirty="0">
                <a:ln>
                  <a:solidFill>
                    <a:schemeClr val="bg1"/>
                  </a:solidFill>
                </a:ln>
                <a:latin typeface="Arial Black" panose="020B0A04020102020204" pitchFamily="34" charset="0"/>
              </a:endParaRPr>
            </a:p>
          </p:txBody>
        </p:sp>
      </p:grpSp>
      <p:grpSp>
        <p:nvGrpSpPr>
          <p:cNvPr id="66" name="群組 65">
            <a:extLst>
              <a:ext uri="{FF2B5EF4-FFF2-40B4-BE49-F238E27FC236}">
                <a16:creationId xmlns:a16="http://schemas.microsoft.com/office/drawing/2014/main" id="{9EF397E7-972C-4F40-8728-ACB8742D5869}"/>
              </a:ext>
            </a:extLst>
          </p:cNvPr>
          <p:cNvGrpSpPr/>
          <p:nvPr/>
        </p:nvGrpSpPr>
        <p:grpSpPr>
          <a:xfrm>
            <a:off x="6365870" y="5223555"/>
            <a:ext cx="1435912" cy="607335"/>
            <a:chOff x="5167799" y="1568865"/>
            <a:chExt cx="1820037" cy="607335"/>
          </a:xfrm>
        </p:grpSpPr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C7ADD80A-47A1-4F2A-92E1-58EC8AAA5573}"/>
                </a:ext>
              </a:extLst>
            </p:cNvPr>
            <p:cNvSpPr/>
            <p:nvPr/>
          </p:nvSpPr>
          <p:spPr>
            <a:xfrm>
              <a:off x="5187836" y="1600200"/>
              <a:ext cx="1800000" cy="576000"/>
            </a:xfrm>
            <a:prstGeom prst="rect">
              <a:avLst/>
            </a:prstGeom>
            <a:solidFill>
              <a:srgbClr val="775E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品質處</a:t>
              </a:r>
            </a:p>
          </p:txBody>
        </p:sp>
        <p:sp>
          <p:nvSpPr>
            <p:cNvPr id="68" name="直角三角形 67">
              <a:extLst>
                <a:ext uri="{FF2B5EF4-FFF2-40B4-BE49-F238E27FC236}">
                  <a16:creationId xmlns:a16="http://schemas.microsoft.com/office/drawing/2014/main" id="{360680FF-7094-42A6-9410-AD8ADAAD7C11}"/>
                </a:ext>
              </a:extLst>
            </p:cNvPr>
            <p:cNvSpPr/>
            <p:nvPr/>
          </p:nvSpPr>
          <p:spPr>
            <a:xfrm rot="5400000">
              <a:off x="5244985" y="1645523"/>
              <a:ext cx="335677" cy="335677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  <a:latin typeface="Adobe Gothic Std B" panose="020B0800000000000000" pitchFamily="34" charset="-128"/>
                <a:ea typeface="Adobe 繁黑體 Std B" panose="020B0700000000000000" pitchFamily="34" charset="-120"/>
              </a:endParaRPr>
            </a:p>
          </p:txBody>
        </p: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F967F664-B010-43F0-B034-ED613149CE0C}"/>
                </a:ext>
              </a:extLst>
            </p:cNvPr>
            <p:cNvSpPr txBox="1"/>
            <p:nvPr/>
          </p:nvSpPr>
          <p:spPr>
            <a:xfrm>
              <a:off x="5167799" y="1568865"/>
              <a:ext cx="6018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ln>
                    <a:solidFill>
                      <a:schemeClr val="bg1"/>
                    </a:solidFill>
                  </a:ln>
                  <a:latin typeface="Arial Black" panose="020B0A04020102020204" pitchFamily="34" charset="0"/>
                </a:rPr>
                <a:t>M3</a:t>
              </a:r>
              <a:endParaRPr lang="zh-TW" altLang="en-US" sz="1400" dirty="0">
                <a:ln>
                  <a:solidFill>
                    <a:schemeClr val="bg1"/>
                  </a:solidFill>
                </a:ln>
                <a:latin typeface="Arial Black" panose="020B0A04020102020204" pitchFamily="34" charset="0"/>
              </a:endParaRPr>
            </a:p>
          </p:txBody>
        </p:sp>
      </p:grpSp>
      <p:grpSp>
        <p:nvGrpSpPr>
          <p:cNvPr id="70" name="群組 69">
            <a:extLst>
              <a:ext uri="{FF2B5EF4-FFF2-40B4-BE49-F238E27FC236}">
                <a16:creationId xmlns:a16="http://schemas.microsoft.com/office/drawing/2014/main" id="{67266B3E-5818-41E9-B9B3-8C7CEDC37205}"/>
              </a:ext>
            </a:extLst>
          </p:cNvPr>
          <p:cNvGrpSpPr/>
          <p:nvPr/>
        </p:nvGrpSpPr>
        <p:grpSpPr>
          <a:xfrm>
            <a:off x="9558556" y="5233443"/>
            <a:ext cx="1456743" cy="597447"/>
            <a:chOff x="5141395" y="1578753"/>
            <a:chExt cx="1846441" cy="597447"/>
          </a:xfrm>
        </p:grpSpPr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34A0FD51-4E4C-40ED-A260-E26445439C9D}"/>
                </a:ext>
              </a:extLst>
            </p:cNvPr>
            <p:cNvSpPr/>
            <p:nvPr/>
          </p:nvSpPr>
          <p:spPr>
            <a:xfrm>
              <a:off x="5187836" y="1600200"/>
              <a:ext cx="1800000" cy="576000"/>
            </a:xfrm>
            <a:prstGeom prst="rect">
              <a:avLst/>
            </a:prstGeom>
            <a:solidFill>
              <a:srgbClr val="775E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生產廠</a:t>
              </a:r>
            </a:p>
          </p:txBody>
        </p:sp>
        <p:sp>
          <p:nvSpPr>
            <p:cNvPr id="72" name="直角三角形 71">
              <a:extLst>
                <a:ext uri="{FF2B5EF4-FFF2-40B4-BE49-F238E27FC236}">
                  <a16:creationId xmlns:a16="http://schemas.microsoft.com/office/drawing/2014/main" id="{02D0D106-69B7-4D41-8965-228A16A11622}"/>
                </a:ext>
              </a:extLst>
            </p:cNvPr>
            <p:cNvSpPr/>
            <p:nvPr/>
          </p:nvSpPr>
          <p:spPr>
            <a:xfrm rot="5400000">
              <a:off x="5244985" y="1645523"/>
              <a:ext cx="335677" cy="335677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  <a:latin typeface="Adobe Gothic Std B" panose="020B0800000000000000" pitchFamily="34" charset="-128"/>
                <a:ea typeface="Adobe 繁黑體 Std B" panose="020B0700000000000000" pitchFamily="34" charset="-120"/>
              </a:endParaRPr>
            </a:p>
          </p:txBody>
        </p:sp>
        <p:sp>
          <p:nvSpPr>
            <p:cNvPr id="73" name="文字方塊 72">
              <a:extLst>
                <a:ext uri="{FF2B5EF4-FFF2-40B4-BE49-F238E27FC236}">
                  <a16:creationId xmlns:a16="http://schemas.microsoft.com/office/drawing/2014/main" id="{4737E102-7058-4C88-B565-0A6DD8413C34}"/>
                </a:ext>
              </a:extLst>
            </p:cNvPr>
            <p:cNvSpPr txBox="1"/>
            <p:nvPr/>
          </p:nvSpPr>
          <p:spPr>
            <a:xfrm>
              <a:off x="5141395" y="1578753"/>
              <a:ext cx="6018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ln>
                    <a:solidFill>
                      <a:schemeClr val="bg1"/>
                    </a:solidFill>
                  </a:ln>
                  <a:latin typeface="Arial Black" panose="020B0A04020102020204" pitchFamily="34" charset="0"/>
                </a:rPr>
                <a:t>M5</a:t>
              </a:r>
              <a:endParaRPr lang="zh-TW" altLang="en-US" sz="1400" dirty="0">
                <a:ln>
                  <a:solidFill>
                    <a:schemeClr val="bg1"/>
                  </a:solidFill>
                </a:ln>
                <a:latin typeface="Arial Black" panose="020B0A04020102020204" pitchFamily="34" charset="0"/>
              </a:endParaRPr>
            </a:p>
          </p:txBody>
        </p:sp>
      </p:grpSp>
      <p:grpSp>
        <p:nvGrpSpPr>
          <p:cNvPr id="74" name="群組 73">
            <a:extLst>
              <a:ext uri="{FF2B5EF4-FFF2-40B4-BE49-F238E27FC236}">
                <a16:creationId xmlns:a16="http://schemas.microsoft.com/office/drawing/2014/main" id="{C5263C37-4AB3-474B-939E-F0BCC10FE1FC}"/>
              </a:ext>
            </a:extLst>
          </p:cNvPr>
          <p:cNvGrpSpPr/>
          <p:nvPr/>
        </p:nvGrpSpPr>
        <p:grpSpPr>
          <a:xfrm>
            <a:off x="3183202" y="5220456"/>
            <a:ext cx="1435913" cy="610434"/>
            <a:chOff x="5167798" y="1565766"/>
            <a:chExt cx="1820038" cy="610434"/>
          </a:xfrm>
        </p:grpSpPr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F9CB4C4A-A4EF-496D-8076-6807810D056D}"/>
                </a:ext>
              </a:extLst>
            </p:cNvPr>
            <p:cNvSpPr/>
            <p:nvPr/>
          </p:nvSpPr>
          <p:spPr>
            <a:xfrm>
              <a:off x="5187836" y="1600200"/>
              <a:ext cx="1800000" cy="576000"/>
            </a:xfrm>
            <a:prstGeom prst="rect">
              <a:avLst/>
            </a:prstGeom>
            <a:solidFill>
              <a:srgbClr val="775E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業務處</a:t>
              </a:r>
            </a:p>
          </p:txBody>
        </p:sp>
        <p:sp>
          <p:nvSpPr>
            <p:cNvPr id="76" name="直角三角形 75">
              <a:extLst>
                <a:ext uri="{FF2B5EF4-FFF2-40B4-BE49-F238E27FC236}">
                  <a16:creationId xmlns:a16="http://schemas.microsoft.com/office/drawing/2014/main" id="{E1698D84-9986-4F8C-ABB5-36A88D60BFB5}"/>
                </a:ext>
              </a:extLst>
            </p:cNvPr>
            <p:cNvSpPr/>
            <p:nvPr/>
          </p:nvSpPr>
          <p:spPr>
            <a:xfrm rot="5400000">
              <a:off x="5244985" y="1645523"/>
              <a:ext cx="335677" cy="335677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  <a:latin typeface="Adobe Gothic Std B" panose="020B0800000000000000" pitchFamily="34" charset="-128"/>
                <a:ea typeface="Adobe 繁黑體 Std B" panose="020B0700000000000000" pitchFamily="34" charset="-120"/>
              </a:endParaRPr>
            </a:p>
          </p:txBody>
        </p:sp>
        <p:sp>
          <p:nvSpPr>
            <p:cNvPr id="77" name="文字方塊 76">
              <a:extLst>
                <a:ext uri="{FF2B5EF4-FFF2-40B4-BE49-F238E27FC236}">
                  <a16:creationId xmlns:a16="http://schemas.microsoft.com/office/drawing/2014/main" id="{369130D7-3A89-4E77-958A-3E097AC286CC}"/>
                </a:ext>
              </a:extLst>
            </p:cNvPr>
            <p:cNvSpPr txBox="1"/>
            <p:nvPr/>
          </p:nvSpPr>
          <p:spPr>
            <a:xfrm>
              <a:off x="5167798" y="1565766"/>
              <a:ext cx="6018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ln>
                    <a:solidFill>
                      <a:schemeClr val="bg1"/>
                    </a:solidFill>
                  </a:ln>
                  <a:latin typeface="Arial Black" panose="020B0A04020102020204" pitchFamily="34" charset="0"/>
                </a:rPr>
                <a:t>M1</a:t>
              </a:r>
              <a:endParaRPr lang="zh-TW" altLang="en-US" sz="1400" dirty="0">
                <a:ln>
                  <a:solidFill>
                    <a:schemeClr val="bg1"/>
                  </a:solidFill>
                </a:ln>
                <a:latin typeface="Arial Black" panose="020B0A04020102020204" pitchFamily="34" charset="0"/>
              </a:endParaRPr>
            </a:p>
          </p:txBody>
        </p:sp>
      </p:grpSp>
      <p:grpSp>
        <p:nvGrpSpPr>
          <p:cNvPr id="78" name="群組 77">
            <a:extLst>
              <a:ext uri="{FF2B5EF4-FFF2-40B4-BE49-F238E27FC236}">
                <a16:creationId xmlns:a16="http://schemas.microsoft.com/office/drawing/2014/main" id="{A47434FD-5177-4B63-9D93-B32CA7336594}"/>
              </a:ext>
            </a:extLst>
          </p:cNvPr>
          <p:cNvGrpSpPr/>
          <p:nvPr/>
        </p:nvGrpSpPr>
        <p:grpSpPr>
          <a:xfrm>
            <a:off x="11175728" y="5233442"/>
            <a:ext cx="1456895" cy="597448"/>
            <a:chOff x="5141203" y="1578752"/>
            <a:chExt cx="1846633" cy="597448"/>
          </a:xfrm>
        </p:grpSpPr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CC9804B9-C0EA-42C4-BF92-490E4E2AA754}"/>
                </a:ext>
              </a:extLst>
            </p:cNvPr>
            <p:cNvSpPr/>
            <p:nvPr/>
          </p:nvSpPr>
          <p:spPr>
            <a:xfrm>
              <a:off x="5187836" y="1600200"/>
              <a:ext cx="1800000" cy="576000"/>
            </a:xfrm>
            <a:prstGeom prst="rect">
              <a:avLst/>
            </a:prstGeom>
            <a:solidFill>
              <a:srgbClr val="775E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工程</a:t>
              </a:r>
              <a:endPara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技術處</a:t>
              </a:r>
            </a:p>
          </p:txBody>
        </p:sp>
        <p:sp>
          <p:nvSpPr>
            <p:cNvPr id="80" name="直角三角形 79">
              <a:extLst>
                <a:ext uri="{FF2B5EF4-FFF2-40B4-BE49-F238E27FC236}">
                  <a16:creationId xmlns:a16="http://schemas.microsoft.com/office/drawing/2014/main" id="{69750AB4-4CCB-4E1F-A7F3-6091CA894C4F}"/>
                </a:ext>
              </a:extLst>
            </p:cNvPr>
            <p:cNvSpPr/>
            <p:nvPr/>
          </p:nvSpPr>
          <p:spPr>
            <a:xfrm rot="5400000">
              <a:off x="5244985" y="1645523"/>
              <a:ext cx="335677" cy="335677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  <a:latin typeface="Adobe Gothic Std B" panose="020B0800000000000000" pitchFamily="34" charset="-128"/>
                <a:ea typeface="Adobe 繁黑體 Std B" panose="020B0700000000000000" pitchFamily="34" charset="-120"/>
              </a:endParaRPr>
            </a:p>
          </p:txBody>
        </p:sp>
        <p:sp>
          <p:nvSpPr>
            <p:cNvPr id="81" name="文字方塊 80">
              <a:extLst>
                <a:ext uri="{FF2B5EF4-FFF2-40B4-BE49-F238E27FC236}">
                  <a16:creationId xmlns:a16="http://schemas.microsoft.com/office/drawing/2014/main" id="{99DED4B6-EF9E-4A63-9553-FB5A3B95DF69}"/>
                </a:ext>
              </a:extLst>
            </p:cNvPr>
            <p:cNvSpPr txBox="1"/>
            <p:nvPr/>
          </p:nvSpPr>
          <p:spPr>
            <a:xfrm>
              <a:off x="5141203" y="1578752"/>
              <a:ext cx="6018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ln>
                    <a:solidFill>
                      <a:schemeClr val="bg1"/>
                    </a:solidFill>
                  </a:ln>
                  <a:latin typeface="Arial Black" panose="020B0A04020102020204" pitchFamily="34" charset="0"/>
                </a:rPr>
                <a:t>M6</a:t>
              </a:r>
              <a:endParaRPr lang="zh-TW" altLang="en-US" sz="1400" dirty="0">
                <a:ln>
                  <a:solidFill>
                    <a:schemeClr val="bg1"/>
                  </a:solidFill>
                </a:ln>
                <a:latin typeface="Arial Black" panose="020B0A04020102020204" pitchFamily="34" charset="0"/>
              </a:endParaRPr>
            </a:p>
          </p:txBody>
        </p:sp>
      </p:grpSp>
      <p:cxnSp>
        <p:nvCxnSpPr>
          <p:cNvPr id="85" name="直線接點 84">
            <a:extLst>
              <a:ext uri="{FF2B5EF4-FFF2-40B4-BE49-F238E27FC236}">
                <a16:creationId xmlns:a16="http://schemas.microsoft.com/office/drawing/2014/main" id="{DD07305B-5FC9-4280-B722-839EE12F593D}"/>
              </a:ext>
            </a:extLst>
          </p:cNvPr>
          <p:cNvCxnSpPr>
            <a:cxnSpLocks/>
            <a:stCxn id="8" idx="1"/>
            <a:endCxn id="23" idx="3"/>
          </p:cNvCxnSpPr>
          <p:nvPr/>
        </p:nvCxnSpPr>
        <p:spPr>
          <a:xfrm flipH="1">
            <a:off x="4936211" y="593166"/>
            <a:ext cx="342229" cy="2476"/>
          </a:xfrm>
          <a:prstGeom prst="line">
            <a:avLst/>
          </a:prstGeom>
          <a:ln w="28575">
            <a:solidFill>
              <a:srgbClr val="4394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接點 87">
            <a:extLst>
              <a:ext uri="{FF2B5EF4-FFF2-40B4-BE49-F238E27FC236}">
                <a16:creationId xmlns:a16="http://schemas.microsoft.com/office/drawing/2014/main" id="{7419DBAC-8FF9-4F5A-ADA4-A7D7F072ED90}"/>
              </a:ext>
            </a:extLst>
          </p:cNvPr>
          <p:cNvCxnSpPr>
            <a:cxnSpLocks/>
            <a:stCxn id="93" idx="2"/>
            <a:endCxn id="27" idx="0"/>
          </p:cNvCxnSpPr>
          <p:nvPr/>
        </p:nvCxnSpPr>
        <p:spPr>
          <a:xfrm>
            <a:off x="6178440" y="1711322"/>
            <a:ext cx="0" cy="254156"/>
          </a:xfrm>
          <a:prstGeom prst="line">
            <a:avLst/>
          </a:prstGeom>
          <a:ln w="28575">
            <a:solidFill>
              <a:srgbClr val="4394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群組 91">
            <a:extLst>
              <a:ext uri="{FF2B5EF4-FFF2-40B4-BE49-F238E27FC236}">
                <a16:creationId xmlns:a16="http://schemas.microsoft.com/office/drawing/2014/main" id="{BB3F5C15-2EF8-48E6-970C-AA0E374182DE}"/>
              </a:ext>
            </a:extLst>
          </p:cNvPr>
          <p:cNvGrpSpPr/>
          <p:nvPr/>
        </p:nvGrpSpPr>
        <p:grpSpPr>
          <a:xfrm>
            <a:off x="5258403" y="1135322"/>
            <a:ext cx="1820037" cy="576000"/>
            <a:chOff x="5167799" y="1600200"/>
            <a:chExt cx="1820037" cy="576000"/>
          </a:xfrm>
        </p:grpSpPr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AE031DC3-13C6-43E4-ACE1-D68A8787E482}"/>
                </a:ext>
              </a:extLst>
            </p:cNvPr>
            <p:cNvSpPr/>
            <p:nvPr/>
          </p:nvSpPr>
          <p:spPr>
            <a:xfrm>
              <a:off x="5187836" y="1600200"/>
              <a:ext cx="1800000" cy="576000"/>
            </a:xfrm>
            <a:prstGeom prst="rect">
              <a:avLst/>
            </a:prstGeom>
            <a:solidFill>
              <a:srgbClr val="4394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董事長</a:t>
              </a:r>
            </a:p>
          </p:txBody>
        </p:sp>
        <p:sp>
          <p:nvSpPr>
            <p:cNvPr id="94" name="直角三角形 93">
              <a:extLst>
                <a:ext uri="{FF2B5EF4-FFF2-40B4-BE49-F238E27FC236}">
                  <a16:creationId xmlns:a16="http://schemas.microsoft.com/office/drawing/2014/main" id="{57EB4F6B-7813-410E-970A-8409748C07EB}"/>
                </a:ext>
              </a:extLst>
            </p:cNvPr>
            <p:cNvSpPr/>
            <p:nvPr/>
          </p:nvSpPr>
          <p:spPr>
            <a:xfrm rot="5400000">
              <a:off x="5244985" y="1645523"/>
              <a:ext cx="335677" cy="335677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  <a:latin typeface="Adobe Gothic Std B" panose="020B0800000000000000" pitchFamily="34" charset="-128"/>
                <a:ea typeface="Adobe 繁黑體 Std B" panose="020B0700000000000000" pitchFamily="34" charset="-120"/>
              </a:endParaRPr>
            </a:p>
          </p:txBody>
        </p:sp>
        <p:sp>
          <p:nvSpPr>
            <p:cNvPr id="95" name="文字方塊 94">
              <a:extLst>
                <a:ext uri="{FF2B5EF4-FFF2-40B4-BE49-F238E27FC236}">
                  <a16:creationId xmlns:a16="http://schemas.microsoft.com/office/drawing/2014/main" id="{15EC5618-9EF6-40F7-B28A-DB4C6EDA67FB}"/>
                </a:ext>
              </a:extLst>
            </p:cNvPr>
            <p:cNvSpPr txBox="1"/>
            <p:nvPr/>
          </p:nvSpPr>
          <p:spPr>
            <a:xfrm>
              <a:off x="5167799" y="1612867"/>
              <a:ext cx="3241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latin typeface="Arial Black" panose="020B0A04020102020204" pitchFamily="34" charset="0"/>
                  <a:ea typeface="Adobe Gothic Std B" panose="020B0800000000000000" pitchFamily="34" charset="-128"/>
                </a:rPr>
                <a:t>B</a:t>
              </a:r>
              <a:endParaRPr lang="zh-TW" altLang="en-US" sz="1400" dirty="0">
                <a:latin typeface="Arial Black" panose="020B0A04020102020204" pitchFamily="34" charset="0"/>
              </a:endParaRPr>
            </a:p>
          </p:txBody>
        </p:sp>
      </p:grpSp>
      <p:cxnSp>
        <p:nvCxnSpPr>
          <p:cNvPr id="99" name="直線接點 98">
            <a:extLst>
              <a:ext uri="{FF2B5EF4-FFF2-40B4-BE49-F238E27FC236}">
                <a16:creationId xmlns:a16="http://schemas.microsoft.com/office/drawing/2014/main" id="{52DC353D-68FC-4F92-AFA2-C0F8C446E9DB}"/>
              </a:ext>
            </a:extLst>
          </p:cNvPr>
          <p:cNvCxnSpPr>
            <a:cxnSpLocks/>
            <a:stCxn id="27" idx="1"/>
            <a:endCxn id="31" idx="3"/>
          </p:cNvCxnSpPr>
          <p:nvPr/>
        </p:nvCxnSpPr>
        <p:spPr>
          <a:xfrm flipH="1" flipV="1">
            <a:off x="4936211" y="2252486"/>
            <a:ext cx="342229" cy="992"/>
          </a:xfrm>
          <a:prstGeom prst="line">
            <a:avLst/>
          </a:prstGeom>
          <a:ln w="28575">
            <a:solidFill>
              <a:srgbClr val="4394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接點 104">
            <a:extLst>
              <a:ext uri="{FF2B5EF4-FFF2-40B4-BE49-F238E27FC236}">
                <a16:creationId xmlns:a16="http://schemas.microsoft.com/office/drawing/2014/main" id="{C18B2035-9934-478D-9308-3F446F766A9A}"/>
              </a:ext>
            </a:extLst>
          </p:cNvPr>
          <p:cNvCxnSpPr>
            <a:cxnSpLocks/>
            <a:stCxn id="8" idx="2"/>
            <a:endCxn id="93" idx="0"/>
          </p:cNvCxnSpPr>
          <p:nvPr/>
        </p:nvCxnSpPr>
        <p:spPr>
          <a:xfrm>
            <a:off x="6178440" y="881166"/>
            <a:ext cx="0" cy="254156"/>
          </a:xfrm>
          <a:prstGeom prst="line">
            <a:avLst/>
          </a:prstGeom>
          <a:ln w="28575">
            <a:solidFill>
              <a:srgbClr val="4394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接點 107">
            <a:extLst>
              <a:ext uri="{FF2B5EF4-FFF2-40B4-BE49-F238E27FC236}">
                <a16:creationId xmlns:a16="http://schemas.microsoft.com/office/drawing/2014/main" id="{E9553374-6394-41BA-891E-57FE174CEF0D}"/>
              </a:ext>
            </a:extLst>
          </p:cNvPr>
          <p:cNvCxnSpPr>
            <a:cxnSpLocks/>
            <a:stCxn id="27" idx="2"/>
            <a:endCxn id="47" idx="0"/>
          </p:cNvCxnSpPr>
          <p:nvPr/>
        </p:nvCxnSpPr>
        <p:spPr>
          <a:xfrm rot="5400000">
            <a:off x="3342885" y="698705"/>
            <a:ext cx="992782" cy="4678328"/>
          </a:xfrm>
          <a:prstGeom prst="bentConnector3">
            <a:avLst>
              <a:gd name="adj1" fmla="val 50000"/>
            </a:avLst>
          </a:prstGeom>
          <a:ln w="28575">
            <a:solidFill>
              <a:srgbClr val="4394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接點 107">
            <a:extLst>
              <a:ext uri="{FF2B5EF4-FFF2-40B4-BE49-F238E27FC236}">
                <a16:creationId xmlns:a16="http://schemas.microsoft.com/office/drawing/2014/main" id="{C3FC1EB1-9C3B-48F2-B04B-AF8D2804FB5A}"/>
              </a:ext>
            </a:extLst>
          </p:cNvPr>
          <p:cNvCxnSpPr>
            <a:cxnSpLocks/>
            <a:stCxn id="27" idx="2"/>
            <a:endCxn id="43" idx="0"/>
          </p:cNvCxnSpPr>
          <p:nvPr/>
        </p:nvCxnSpPr>
        <p:spPr>
          <a:xfrm rot="16200000" flipH="1">
            <a:off x="6940426" y="1779491"/>
            <a:ext cx="992782" cy="2516755"/>
          </a:xfrm>
          <a:prstGeom prst="bentConnector3">
            <a:avLst>
              <a:gd name="adj1" fmla="val 50000"/>
            </a:avLst>
          </a:prstGeom>
          <a:ln w="28575">
            <a:solidFill>
              <a:srgbClr val="4394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接點 107">
            <a:extLst>
              <a:ext uri="{FF2B5EF4-FFF2-40B4-BE49-F238E27FC236}">
                <a16:creationId xmlns:a16="http://schemas.microsoft.com/office/drawing/2014/main" id="{D270696F-BC9C-4267-810A-B3B75BB77938}"/>
              </a:ext>
            </a:extLst>
          </p:cNvPr>
          <p:cNvCxnSpPr>
            <a:cxnSpLocks/>
            <a:stCxn id="47" idx="2"/>
            <a:endCxn id="51" idx="0"/>
          </p:cNvCxnSpPr>
          <p:nvPr/>
        </p:nvCxnSpPr>
        <p:spPr>
          <a:xfrm rot="5400000">
            <a:off x="534742" y="4289520"/>
            <a:ext cx="1144630" cy="786110"/>
          </a:xfrm>
          <a:prstGeom prst="bentConnector3">
            <a:avLst>
              <a:gd name="adj1" fmla="val 50000"/>
            </a:avLst>
          </a:prstGeom>
          <a:ln w="28575">
            <a:solidFill>
              <a:srgbClr val="BF9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接點 107">
            <a:extLst>
              <a:ext uri="{FF2B5EF4-FFF2-40B4-BE49-F238E27FC236}">
                <a16:creationId xmlns:a16="http://schemas.microsoft.com/office/drawing/2014/main" id="{2D487A43-237F-4158-A3C3-3AC52866B729}"/>
              </a:ext>
            </a:extLst>
          </p:cNvPr>
          <p:cNvCxnSpPr>
            <a:cxnSpLocks/>
            <a:stCxn id="47" idx="2"/>
            <a:endCxn id="55" idx="0"/>
          </p:cNvCxnSpPr>
          <p:nvPr/>
        </p:nvCxnSpPr>
        <p:spPr>
          <a:xfrm rot="16200000" flipH="1">
            <a:off x="1334100" y="4276271"/>
            <a:ext cx="1144630" cy="812607"/>
          </a:xfrm>
          <a:prstGeom prst="bentConnector3">
            <a:avLst>
              <a:gd name="adj1" fmla="val 50000"/>
            </a:avLst>
          </a:prstGeom>
          <a:ln w="28575">
            <a:solidFill>
              <a:srgbClr val="BF9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接點 107">
            <a:extLst>
              <a:ext uri="{FF2B5EF4-FFF2-40B4-BE49-F238E27FC236}">
                <a16:creationId xmlns:a16="http://schemas.microsoft.com/office/drawing/2014/main" id="{A7E88504-B33F-47B5-8844-6AC4C860737C}"/>
              </a:ext>
            </a:extLst>
          </p:cNvPr>
          <p:cNvCxnSpPr>
            <a:cxnSpLocks/>
            <a:stCxn id="43" idx="2"/>
            <a:endCxn id="75" idx="0"/>
          </p:cNvCxnSpPr>
          <p:nvPr/>
        </p:nvCxnSpPr>
        <p:spPr>
          <a:xfrm rot="5400000">
            <a:off x="5729814" y="2289509"/>
            <a:ext cx="1144630" cy="4786132"/>
          </a:xfrm>
          <a:prstGeom prst="bentConnector3">
            <a:avLst>
              <a:gd name="adj1" fmla="val 50000"/>
            </a:avLst>
          </a:prstGeom>
          <a:ln w="28575">
            <a:solidFill>
              <a:srgbClr val="577D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接點 107">
            <a:extLst>
              <a:ext uri="{FF2B5EF4-FFF2-40B4-BE49-F238E27FC236}">
                <a16:creationId xmlns:a16="http://schemas.microsoft.com/office/drawing/2014/main" id="{4EBC44E5-2A45-4537-9ADB-A0E060163DCE}"/>
              </a:ext>
            </a:extLst>
          </p:cNvPr>
          <p:cNvCxnSpPr>
            <a:cxnSpLocks/>
            <a:stCxn id="43" idx="2"/>
            <a:endCxn id="59" idx="0"/>
          </p:cNvCxnSpPr>
          <p:nvPr/>
        </p:nvCxnSpPr>
        <p:spPr>
          <a:xfrm rot="5400000">
            <a:off x="8119319" y="4679014"/>
            <a:ext cx="1144630" cy="7122"/>
          </a:xfrm>
          <a:prstGeom prst="bentConnector3">
            <a:avLst>
              <a:gd name="adj1" fmla="val 50000"/>
            </a:avLst>
          </a:prstGeom>
          <a:ln w="28575">
            <a:solidFill>
              <a:srgbClr val="577D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接點 107">
            <a:extLst>
              <a:ext uri="{FF2B5EF4-FFF2-40B4-BE49-F238E27FC236}">
                <a16:creationId xmlns:a16="http://schemas.microsoft.com/office/drawing/2014/main" id="{E7C37E91-C68C-418E-A5A0-062B68E128FA}"/>
              </a:ext>
            </a:extLst>
          </p:cNvPr>
          <p:cNvCxnSpPr>
            <a:cxnSpLocks/>
            <a:stCxn id="43" idx="2"/>
            <a:endCxn id="63" idx="0"/>
          </p:cNvCxnSpPr>
          <p:nvPr/>
        </p:nvCxnSpPr>
        <p:spPr>
          <a:xfrm rot="5400000">
            <a:off x="6522976" y="3082671"/>
            <a:ext cx="1144630" cy="3199808"/>
          </a:xfrm>
          <a:prstGeom prst="bentConnector3">
            <a:avLst>
              <a:gd name="adj1" fmla="val 50000"/>
            </a:avLst>
          </a:prstGeom>
          <a:ln w="28575">
            <a:solidFill>
              <a:srgbClr val="577D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接點 107">
            <a:extLst>
              <a:ext uri="{FF2B5EF4-FFF2-40B4-BE49-F238E27FC236}">
                <a16:creationId xmlns:a16="http://schemas.microsoft.com/office/drawing/2014/main" id="{4394F0C8-1FCB-45CA-B621-74DBF7633280}"/>
              </a:ext>
            </a:extLst>
          </p:cNvPr>
          <p:cNvCxnSpPr>
            <a:cxnSpLocks/>
            <a:stCxn id="43" idx="2"/>
            <a:endCxn id="67" idx="0"/>
          </p:cNvCxnSpPr>
          <p:nvPr/>
        </p:nvCxnSpPr>
        <p:spPr>
          <a:xfrm rot="5400000">
            <a:off x="7321148" y="3880843"/>
            <a:ext cx="1144630" cy="1603465"/>
          </a:xfrm>
          <a:prstGeom prst="bentConnector3">
            <a:avLst>
              <a:gd name="adj1" fmla="val 50000"/>
            </a:avLst>
          </a:prstGeom>
          <a:ln w="28575">
            <a:solidFill>
              <a:srgbClr val="577D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接點 107">
            <a:extLst>
              <a:ext uri="{FF2B5EF4-FFF2-40B4-BE49-F238E27FC236}">
                <a16:creationId xmlns:a16="http://schemas.microsoft.com/office/drawing/2014/main" id="{1F8BBE18-7CB3-4D11-A914-B8F5DD40DFA2}"/>
              </a:ext>
            </a:extLst>
          </p:cNvPr>
          <p:cNvCxnSpPr>
            <a:cxnSpLocks/>
            <a:stCxn id="43" idx="2"/>
            <a:endCxn id="71" idx="0"/>
          </p:cNvCxnSpPr>
          <p:nvPr/>
        </p:nvCxnSpPr>
        <p:spPr>
          <a:xfrm rot="16200000" flipH="1">
            <a:off x="8927906" y="3877549"/>
            <a:ext cx="1144630" cy="1610052"/>
          </a:xfrm>
          <a:prstGeom prst="bentConnector3">
            <a:avLst>
              <a:gd name="adj1" fmla="val 50000"/>
            </a:avLst>
          </a:prstGeom>
          <a:ln w="28575">
            <a:solidFill>
              <a:srgbClr val="577D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接點 107">
            <a:extLst>
              <a:ext uri="{FF2B5EF4-FFF2-40B4-BE49-F238E27FC236}">
                <a16:creationId xmlns:a16="http://schemas.microsoft.com/office/drawing/2014/main" id="{AA33DBA0-9BC5-415D-BA8F-DDE62BE53C2E}"/>
              </a:ext>
            </a:extLst>
          </p:cNvPr>
          <p:cNvCxnSpPr>
            <a:cxnSpLocks/>
            <a:stCxn id="43" idx="2"/>
            <a:endCxn id="79" idx="0"/>
          </p:cNvCxnSpPr>
          <p:nvPr/>
        </p:nvCxnSpPr>
        <p:spPr>
          <a:xfrm rot="16200000" flipH="1">
            <a:off x="9736568" y="3068887"/>
            <a:ext cx="1144630" cy="3227376"/>
          </a:xfrm>
          <a:prstGeom prst="bentConnector3">
            <a:avLst>
              <a:gd name="adj1" fmla="val 50000"/>
            </a:avLst>
          </a:prstGeom>
          <a:ln w="28575">
            <a:solidFill>
              <a:srgbClr val="577D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7966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群組 20">
            <a:extLst>
              <a:ext uri="{FF2B5EF4-FFF2-40B4-BE49-F238E27FC236}">
                <a16:creationId xmlns:a16="http://schemas.microsoft.com/office/drawing/2014/main" id="{F45B5B19-B16C-47F8-B985-0EA1BEA1C92D}"/>
              </a:ext>
            </a:extLst>
          </p:cNvPr>
          <p:cNvGrpSpPr/>
          <p:nvPr/>
        </p:nvGrpSpPr>
        <p:grpSpPr>
          <a:xfrm>
            <a:off x="5258403" y="305166"/>
            <a:ext cx="1820037" cy="576000"/>
            <a:chOff x="5167799" y="1600200"/>
            <a:chExt cx="1820037" cy="576000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64C59711-3A58-4FC7-A215-FC3E1FD6AE1E}"/>
                </a:ext>
              </a:extLst>
            </p:cNvPr>
            <p:cNvSpPr/>
            <p:nvPr/>
          </p:nvSpPr>
          <p:spPr>
            <a:xfrm>
              <a:off x="5187836" y="1600200"/>
              <a:ext cx="1800000" cy="576000"/>
            </a:xfrm>
            <a:prstGeom prst="rect">
              <a:avLst/>
            </a:prstGeom>
            <a:solidFill>
              <a:srgbClr val="4394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zh-TW" sz="1400" b="1" dirty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Board</a:t>
              </a:r>
              <a:r>
                <a:rPr lang="zh-TW" altLang="en-US" sz="1400" b="1" dirty="0">
                  <a:latin typeface="Adobe Gothic Std B" panose="020B0800000000000000" pitchFamily="34" charset="-128"/>
                  <a:ea typeface="微軟正黑體" panose="020B0604030504040204" pitchFamily="34" charset="-120"/>
                </a:rPr>
                <a:t> </a:t>
              </a:r>
              <a:r>
                <a:rPr lang="en-US" altLang="zh-TW" sz="1400" b="1" dirty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of</a:t>
              </a:r>
              <a:r>
                <a:rPr lang="zh-TW" altLang="en-US" sz="1400" b="1" dirty="0">
                  <a:latin typeface="Adobe Gothic Std B" panose="020B0800000000000000" pitchFamily="34" charset="-128"/>
                  <a:ea typeface="微軟正黑體" panose="020B0604030504040204" pitchFamily="34" charset="-120"/>
                </a:rPr>
                <a:t> </a:t>
              </a:r>
              <a:r>
                <a:rPr lang="en-US" altLang="zh-TW" sz="1400" b="1" dirty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Directors</a:t>
              </a:r>
              <a:endParaRPr lang="zh-TW" altLang="en-US" sz="1400" b="1" dirty="0">
                <a:latin typeface="Adobe Gothic Std B" panose="020B0800000000000000" pitchFamily="34" charset="-128"/>
                <a:ea typeface="微軟正黑體" panose="020B0604030504040204" pitchFamily="34" charset="-120"/>
              </a:endParaRPr>
            </a:p>
          </p:txBody>
        </p:sp>
        <p:sp>
          <p:nvSpPr>
            <p:cNvPr id="9" name="直角三角形 8">
              <a:extLst>
                <a:ext uri="{FF2B5EF4-FFF2-40B4-BE49-F238E27FC236}">
                  <a16:creationId xmlns:a16="http://schemas.microsoft.com/office/drawing/2014/main" id="{652C5794-6F05-4CAD-85B4-8B85E4908C37}"/>
                </a:ext>
              </a:extLst>
            </p:cNvPr>
            <p:cNvSpPr/>
            <p:nvPr/>
          </p:nvSpPr>
          <p:spPr>
            <a:xfrm rot="5400000">
              <a:off x="5244985" y="1645523"/>
              <a:ext cx="335677" cy="335677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  <a:latin typeface="Adobe Gothic Std B" panose="020B0800000000000000" pitchFamily="34" charset="-128"/>
                <a:ea typeface="Adobe 繁黑體 Std B" panose="020B0700000000000000" pitchFamily="34" charset="-120"/>
              </a:endParaRP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08EB4205-035C-49A3-94B5-A43C99724FFA}"/>
                </a:ext>
              </a:extLst>
            </p:cNvPr>
            <p:cNvSpPr txBox="1"/>
            <p:nvPr/>
          </p:nvSpPr>
          <p:spPr>
            <a:xfrm>
              <a:off x="5167799" y="1612867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TW" altLang="en-US" sz="1400" dirty="0">
                <a:latin typeface="Arial Black" panose="020B0A04020102020204" pitchFamily="34" charset="0"/>
              </a:endParaRPr>
            </a:p>
          </p:txBody>
        </p:sp>
      </p:grp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70B7F7D8-22DD-4FEC-875E-CC65EB820285}"/>
              </a:ext>
            </a:extLst>
          </p:cNvPr>
          <p:cNvGrpSpPr/>
          <p:nvPr/>
        </p:nvGrpSpPr>
        <p:grpSpPr>
          <a:xfrm>
            <a:off x="3116174" y="307642"/>
            <a:ext cx="1820037" cy="576000"/>
            <a:chOff x="5167799" y="1600200"/>
            <a:chExt cx="1820037" cy="576000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D1E6313B-D896-4326-8323-1C266909A77E}"/>
                </a:ext>
              </a:extLst>
            </p:cNvPr>
            <p:cNvSpPr/>
            <p:nvPr/>
          </p:nvSpPr>
          <p:spPr>
            <a:xfrm>
              <a:off x="5187836" y="1600200"/>
              <a:ext cx="1800000" cy="576000"/>
            </a:xfrm>
            <a:prstGeom prst="rect">
              <a:avLst/>
            </a:prstGeom>
            <a:solidFill>
              <a:srgbClr val="4394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zh-TW" sz="1400" b="1" dirty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Internal Audit</a:t>
              </a:r>
              <a:endParaRPr lang="zh-TW" altLang="en-US" sz="1400" b="1" dirty="0">
                <a:latin typeface="Adobe Gothic Std B" panose="020B0800000000000000" pitchFamily="34" charset="-128"/>
                <a:ea typeface="微軟正黑體" panose="020B0604030504040204" pitchFamily="34" charset="-120"/>
              </a:endParaRPr>
            </a:p>
          </p:txBody>
        </p:sp>
        <p:sp>
          <p:nvSpPr>
            <p:cNvPr id="24" name="直角三角形 23">
              <a:extLst>
                <a:ext uri="{FF2B5EF4-FFF2-40B4-BE49-F238E27FC236}">
                  <a16:creationId xmlns:a16="http://schemas.microsoft.com/office/drawing/2014/main" id="{F4E68EE6-D2A1-4489-BA4D-9CF5D08C6024}"/>
                </a:ext>
              </a:extLst>
            </p:cNvPr>
            <p:cNvSpPr/>
            <p:nvPr/>
          </p:nvSpPr>
          <p:spPr>
            <a:xfrm rot="5400000">
              <a:off x="5244985" y="1645523"/>
              <a:ext cx="335677" cy="335677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  <a:latin typeface="Adobe Gothic Std B" panose="020B0800000000000000" pitchFamily="34" charset="-128"/>
                <a:ea typeface="Adobe 繁黑體 Std B" panose="020B0700000000000000" pitchFamily="34" charset="-120"/>
              </a:endParaRP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C594ACEB-F829-4E31-AA54-B069FD1C8E4A}"/>
                </a:ext>
              </a:extLst>
            </p:cNvPr>
            <p:cNvSpPr txBox="1"/>
            <p:nvPr/>
          </p:nvSpPr>
          <p:spPr>
            <a:xfrm>
              <a:off x="5167799" y="1612867"/>
              <a:ext cx="3946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ln>
                    <a:solidFill>
                      <a:schemeClr val="bg1"/>
                    </a:solidFill>
                  </a:ln>
                  <a:latin typeface="Arial Black" panose="020B0A04020102020204" pitchFamily="34" charset="0"/>
                  <a:ea typeface="Adobe Gothic Std B" panose="020B0800000000000000" pitchFamily="34" charset="-128"/>
                </a:rPr>
                <a:t>IA</a:t>
              </a:r>
              <a:endParaRPr lang="zh-TW" altLang="en-US" sz="1400" dirty="0">
                <a:ln>
                  <a:solidFill>
                    <a:schemeClr val="bg1"/>
                  </a:solidFill>
                </a:ln>
                <a:latin typeface="Arial Black" panose="020B0A04020102020204" pitchFamily="34" charset="0"/>
              </a:endParaRPr>
            </a:p>
          </p:txBody>
        </p:sp>
      </p:grp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367D758A-9A1B-449F-A80F-1F552E23237C}"/>
              </a:ext>
            </a:extLst>
          </p:cNvPr>
          <p:cNvGrpSpPr/>
          <p:nvPr/>
        </p:nvGrpSpPr>
        <p:grpSpPr>
          <a:xfrm>
            <a:off x="5258403" y="1965478"/>
            <a:ext cx="1820037" cy="576000"/>
            <a:chOff x="5167799" y="1600200"/>
            <a:chExt cx="1820037" cy="576000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5602F0C2-8893-4B55-951C-5B7063587E8D}"/>
                </a:ext>
              </a:extLst>
            </p:cNvPr>
            <p:cNvSpPr/>
            <p:nvPr/>
          </p:nvSpPr>
          <p:spPr>
            <a:xfrm>
              <a:off x="5187836" y="1600200"/>
              <a:ext cx="1800000" cy="576000"/>
            </a:xfrm>
            <a:prstGeom prst="rect">
              <a:avLst/>
            </a:prstGeom>
            <a:solidFill>
              <a:srgbClr val="4394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zh-TW" sz="1600" b="1" dirty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President</a:t>
              </a:r>
              <a:endParaRPr lang="zh-TW" altLang="en-US" sz="1600" b="1" dirty="0">
                <a:latin typeface="Adobe Gothic Std B" panose="020B0800000000000000" pitchFamily="34" charset="-128"/>
                <a:ea typeface="微軟正黑體" panose="020B0604030504040204" pitchFamily="34" charset="-120"/>
              </a:endParaRPr>
            </a:p>
          </p:txBody>
        </p:sp>
        <p:sp>
          <p:nvSpPr>
            <p:cNvPr id="28" name="直角三角形 27">
              <a:extLst>
                <a:ext uri="{FF2B5EF4-FFF2-40B4-BE49-F238E27FC236}">
                  <a16:creationId xmlns:a16="http://schemas.microsoft.com/office/drawing/2014/main" id="{241E9F27-C329-4BC9-B86A-9FBB255F5D9B}"/>
                </a:ext>
              </a:extLst>
            </p:cNvPr>
            <p:cNvSpPr/>
            <p:nvPr/>
          </p:nvSpPr>
          <p:spPr>
            <a:xfrm rot="5400000">
              <a:off x="5244985" y="1645523"/>
              <a:ext cx="335677" cy="335677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  <a:latin typeface="Adobe Gothic Std B" panose="020B0800000000000000" pitchFamily="34" charset="-128"/>
                <a:ea typeface="Adobe 繁黑體 Std B" panose="020B0700000000000000" pitchFamily="34" charset="-120"/>
              </a:endParaRP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F47DCBE5-DCCA-40F9-A1A5-6A9B610AB292}"/>
                </a:ext>
              </a:extLst>
            </p:cNvPr>
            <p:cNvSpPr txBox="1"/>
            <p:nvPr/>
          </p:nvSpPr>
          <p:spPr>
            <a:xfrm>
              <a:off x="5167799" y="1612867"/>
              <a:ext cx="3145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latin typeface="Arial Black" panose="020B0A04020102020204" pitchFamily="34" charset="0"/>
                  <a:ea typeface="Adobe Gothic Std B" panose="020B0800000000000000" pitchFamily="34" charset="-128"/>
                </a:rPr>
                <a:t>P</a:t>
              </a:r>
              <a:endParaRPr lang="zh-TW" altLang="en-US" sz="1400" dirty="0">
                <a:latin typeface="Arial Black" panose="020B0A04020102020204" pitchFamily="34" charset="0"/>
              </a:endParaRPr>
            </a:p>
          </p:txBody>
        </p:sp>
      </p:grp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38340E54-B546-436A-A7C3-DF3239A6C0F6}"/>
              </a:ext>
            </a:extLst>
          </p:cNvPr>
          <p:cNvGrpSpPr/>
          <p:nvPr/>
        </p:nvGrpSpPr>
        <p:grpSpPr>
          <a:xfrm>
            <a:off x="3116174" y="1964486"/>
            <a:ext cx="1820037" cy="576000"/>
            <a:chOff x="5167799" y="1600200"/>
            <a:chExt cx="1820037" cy="576000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9D93D632-4F5F-4820-B3B1-C212FFC506CE}"/>
                </a:ext>
              </a:extLst>
            </p:cNvPr>
            <p:cNvSpPr/>
            <p:nvPr/>
          </p:nvSpPr>
          <p:spPr>
            <a:xfrm>
              <a:off x="5187836" y="1600200"/>
              <a:ext cx="1800000" cy="576000"/>
            </a:xfrm>
            <a:prstGeom prst="rect">
              <a:avLst/>
            </a:prstGeom>
            <a:solidFill>
              <a:srgbClr val="4394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zh-TW" sz="1400" b="1" dirty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Legal</a:t>
              </a:r>
              <a:r>
                <a:rPr lang="zh-TW" altLang="en-US" sz="1400" b="1" dirty="0">
                  <a:latin typeface="Adobe Gothic Std B" panose="020B0800000000000000" pitchFamily="34" charset="-128"/>
                  <a:ea typeface="微軟正黑體" panose="020B0604030504040204" pitchFamily="34" charset="-120"/>
                </a:rPr>
                <a:t> </a:t>
              </a:r>
              <a:r>
                <a:rPr lang="en-US" altLang="zh-TW" sz="1400" b="1" dirty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Department</a:t>
              </a:r>
              <a:endParaRPr lang="zh-TW" altLang="en-US" sz="1400" b="1" dirty="0">
                <a:latin typeface="Adobe Gothic Std B" panose="020B0800000000000000" pitchFamily="34" charset="-128"/>
                <a:ea typeface="微軟正黑體" panose="020B0604030504040204" pitchFamily="34" charset="-120"/>
              </a:endParaRPr>
            </a:p>
          </p:txBody>
        </p:sp>
        <p:sp>
          <p:nvSpPr>
            <p:cNvPr id="32" name="直角三角形 31">
              <a:extLst>
                <a:ext uri="{FF2B5EF4-FFF2-40B4-BE49-F238E27FC236}">
                  <a16:creationId xmlns:a16="http://schemas.microsoft.com/office/drawing/2014/main" id="{8ABB6098-2069-4372-97F9-84DB855137D0}"/>
                </a:ext>
              </a:extLst>
            </p:cNvPr>
            <p:cNvSpPr/>
            <p:nvPr/>
          </p:nvSpPr>
          <p:spPr>
            <a:xfrm rot="5400000">
              <a:off x="5244985" y="1645523"/>
              <a:ext cx="335677" cy="335677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  <a:latin typeface="Adobe Gothic Std B" panose="020B0800000000000000" pitchFamily="34" charset="-128"/>
                <a:ea typeface="Adobe 繁黑體 Std B" panose="020B0700000000000000" pitchFamily="34" charset="-120"/>
              </a:endParaRPr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10748F5C-BCC7-4F7D-81DC-C7BAF5D0E3BE}"/>
                </a:ext>
              </a:extLst>
            </p:cNvPr>
            <p:cNvSpPr txBox="1"/>
            <p:nvPr/>
          </p:nvSpPr>
          <p:spPr>
            <a:xfrm>
              <a:off x="5167799" y="1612867"/>
              <a:ext cx="5549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ln>
                    <a:solidFill>
                      <a:schemeClr val="bg1"/>
                    </a:solidFill>
                  </a:ln>
                  <a:latin typeface="Arial Black" panose="020B0A04020102020204" pitchFamily="34" charset="0"/>
                  <a:ea typeface="Adobe Gothic Std B" panose="020B0800000000000000" pitchFamily="34" charset="-128"/>
                </a:rPr>
                <a:t>P01</a:t>
              </a:r>
              <a:endParaRPr lang="zh-TW" altLang="en-US" sz="1400" dirty="0">
                <a:ln>
                  <a:solidFill>
                    <a:schemeClr val="bg1"/>
                  </a:solidFill>
                </a:ln>
                <a:latin typeface="Arial Black" panose="020B0A04020102020204" pitchFamily="34" charset="0"/>
              </a:endParaRPr>
            </a:p>
          </p:txBody>
        </p:sp>
      </p:grpSp>
      <p:grpSp>
        <p:nvGrpSpPr>
          <p:cNvPr id="42" name="群組 41">
            <a:extLst>
              <a:ext uri="{FF2B5EF4-FFF2-40B4-BE49-F238E27FC236}">
                <a16:creationId xmlns:a16="http://schemas.microsoft.com/office/drawing/2014/main" id="{AA1861DB-BAE2-4831-9E5B-AED24107E299}"/>
              </a:ext>
            </a:extLst>
          </p:cNvPr>
          <p:cNvGrpSpPr/>
          <p:nvPr/>
        </p:nvGrpSpPr>
        <p:grpSpPr>
          <a:xfrm>
            <a:off x="6700045" y="3534260"/>
            <a:ext cx="1820037" cy="576000"/>
            <a:chOff x="5167799" y="1600200"/>
            <a:chExt cx="1820037" cy="576000"/>
          </a:xfrm>
        </p:grpSpPr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9C48EA0B-A0BD-4919-BF07-81A5E40DF022}"/>
                </a:ext>
              </a:extLst>
            </p:cNvPr>
            <p:cNvSpPr/>
            <p:nvPr/>
          </p:nvSpPr>
          <p:spPr>
            <a:xfrm>
              <a:off x="5187836" y="1600200"/>
              <a:ext cx="1800000" cy="576000"/>
            </a:xfrm>
            <a:prstGeom prst="rect">
              <a:avLst/>
            </a:prstGeom>
            <a:solidFill>
              <a:srgbClr val="577D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zh-TW" sz="1400" b="1" dirty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Production</a:t>
              </a:r>
            </a:p>
            <a:p>
              <a:pPr algn="ctr"/>
              <a:r>
                <a:rPr lang="en-US" altLang="zh-TW" sz="1400" b="1" dirty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Division</a:t>
              </a:r>
              <a:endParaRPr lang="zh-TW" altLang="en-US" sz="1400" b="1" dirty="0">
                <a:latin typeface="Adobe Gothic Std B" panose="020B0800000000000000" pitchFamily="34" charset="-128"/>
                <a:ea typeface="微軟正黑體" panose="020B0604030504040204" pitchFamily="34" charset="-120"/>
              </a:endParaRPr>
            </a:p>
          </p:txBody>
        </p:sp>
        <p:sp>
          <p:nvSpPr>
            <p:cNvPr id="44" name="直角三角形 43">
              <a:extLst>
                <a:ext uri="{FF2B5EF4-FFF2-40B4-BE49-F238E27FC236}">
                  <a16:creationId xmlns:a16="http://schemas.microsoft.com/office/drawing/2014/main" id="{FC74E948-0096-4E59-AFE5-E1B42589C71C}"/>
                </a:ext>
              </a:extLst>
            </p:cNvPr>
            <p:cNvSpPr/>
            <p:nvPr/>
          </p:nvSpPr>
          <p:spPr>
            <a:xfrm rot="5400000">
              <a:off x="5244985" y="1645523"/>
              <a:ext cx="335677" cy="335677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  <a:latin typeface="Adobe Gothic Std B" panose="020B0800000000000000" pitchFamily="34" charset="-128"/>
                <a:ea typeface="Adobe 繁黑體 Std B" panose="020B0700000000000000" pitchFamily="34" charset="-120"/>
              </a:endParaRPr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67D42D7B-6F1D-46F5-B838-7D163581E78B}"/>
                </a:ext>
              </a:extLst>
            </p:cNvPr>
            <p:cNvSpPr txBox="1"/>
            <p:nvPr/>
          </p:nvSpPr>
          <p:spPr>
            <a:xfrm>
              <a:off x="5167799" y="1612867"/>
              <a:ext cx="3545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latin typeface="Arial Black" panose="020B0A04020102020204" pitchFamily="34" charset="0"/>
                  <a:ea typeface="Adobe Gothic Std B" panose="020B0800000000000000" pitchFamily="34" charset="-128"/>
                </a:rPr>
                <a:t>M</a:t>
              </a:r>
              <a:endParaRPr lang="zh-TW" altLang="en-US" sz="1400" dirty="0">
                <a:latin typeface="Arial Black" panose="020B0A04020102020204" pitchFamily="34" charset="0"/>
              </a:endParaRPr>
            </a:p>
          </p:txBody>
        </p:sp>
      </p:grp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EDF174BC-D566-4EA8-A116-551EE93510C7}"/>
              </a:ext>
            </a:extLst>
          </p:cNvPr>
          <p:cNvGrpSpPr/>
          <p:nvPr/>
        </p:nvGrpSpPr>
        <p:grpSpPr>
          <a:xfrm>
            <a:off x="201857" y="3534260"/>
            <a:ext cx="1820037" cy="576000"/>
            <a:chOff x="5167799" y="1600200"/>
            <a:chExt cx="1820037" cy="576000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9B27AC87-92F2-48AC-A9D1-A25EE0CC88A1}"/>
                </a:ext>
              </a:extLst>
            </p:cNvPr>
            <p:cNvSpPr/>
            <p:nvPr/>
          </p:nvSpPr>
          <p:spPr>
            <a:xfrm>
              <a:off x="5187836" y="1600200"/>
              <a:ext cx="1800000" cy="576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zh-TW" sz="1400" b="1" dirty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Management</a:t>
              </a:r>
            </a:p>
            <a:p>
              <a:pPr algn="ctr"/>
              <a:r>
                <a:rPr lang="en-US" altLang="zh-TW" sz="1400" b="1" dirty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Division</a:t>
              </a:r>
              <a:endParaRPr lang="zh-TW" altLang="en-US" sz="1400" b="1" dirty="0">
                <a:latin typeface="Adobe Gothic Std B" panose="020B0800000000000000" pitchFamily="34" charset="-128"/>
                <a:ea typeface="微軟正黑體" panose="020B0604030504040204" pitchFamily="34" charset="-120"/>
              </a:endParaRPr>
            </a:p>
          </p:txBody>
        </p:sp>
        <p:sp>
          <p:nvSpPr>
            <p:cNvPr id="48" name="直角三角形 47">
              <a:extLst>
                <a:ext uri="{FF2B5EF4-FFF2-40B4-BE49-F238E27FC236}">
                  <a16:creationId xmlns:a16="http://schemas.microsoft.com/office/drawing/2014/main" id="{64CFF1AB-D218-49E0-A99D-E12ECF288C60}"/>
                </a:ext>
              </a:extLst>
            </p:cNvPr>
            <p:cNvSpPr/>
            <p:nvPr/>
          </p:nvSpPr>
          <p:spPr>
            <a:xfrm rot="5400000">
              <a:off x="5244985" y="1645523"/>
              <a:ext cx="335677" cy="335677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  <a:latin typeface="Adobe Gothic Std B" panose="020B0800000000000000" pitchFamily="34" charset="-128"/>
                <a:ea typeface="Adobe 繁黑體 Std B" panose="020B0700000000000000" pitchFamily="34" charset="-120"/>
              </a:endParaRPr>
            </a:p>
          </p:txBody>
        </p:sp>
        <p:sp>
          <p:nvSpPr>
            <p:cNvPr id="49" name="文字方塊 48">
              <a:extLst>
                <a:ext uri="{FF2B5EF4-FFF2-40B4-BE49-F238E27FC236}">
                  <a16:creationId xmlns:a16="http://schemas.microsoft.com/office/drawing/2014/main" id="{21A82338-D560-439B-B4A8-44FA39BE86F3}"/>
                </a:ext>
              </a:extLst>
            </p:cNvPr>
            <p:cNvSpPr txBox="1"/>
            <p:nvPr/>
          </p:nvSpPr>
          <p:spPr>
            <a:xfrm>
              <a:off x="5167799" y="1612867"/>
              <a:ext cx="3241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latin typeface="Arial Black" panose="020B0A04020102020204" pitchFamily="34" charset="0"/>
                </a:rPr>
                <a:t>A</a:t>
              </a:r>
              <a:endParaRPr lang="zh-TW" altLang="en-US" sz="1400" dirty="0">
                <a:latin typeface="Arial Black" panose="020B0A04020102020204" pitchFamily="34" charset="0"/>
              </a:endParaRPr>
            </a:p>
          </p:txBody>
        </p:sp>
      </p:grpSp>
      <p:grpSp>
        <p:nvGrpSpPr>
          <p:cNvPr id="50" name="群組 49">
            <a:extLst>
              <a:ext uri="{FF2B5EF4-FFF2-40B4-BE49-F238E27FC236}">
                <a16:creationId xmlns:a16="http://schemas.microsoft.com/office/drawing/2014/main" id="{9F3D1288-5A2B-4E63-88DD-F1923F66B062}"/>
              </a:ext>
            </a:extLst>
          </p:cNvPr>
          <p:cNvGrpSpPr/>
          <p:nvPr/>
        </p:nvGrpSpPr>
        <p:grpSpPr>
          <a:xfrm>
            <a:off x="-466711" y="5220456"/>
            <a:ext cx="1545170" cy="610434"/>
            <a:chOff x="5145792" y="1565766"/>
            <a:chExt cx="1958523" cy="610434"/>
          </a:xfrm>
        </p:grpSpPr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F08D2B5C-02AA-4164-A884-5ED194912B1C}"/>
                </a:ext>
              </a:extLst>
            </p:cNvPr>
            <p:cNvSpPr/>
            <p:nvPr/>
          </p:nvSpPr>
          <p:spPr>
            <a:xfrm>
              <a:off x="5187835" y="1600200"/>
              <a:ext cx="1916480" cy="5760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zh-TW" sz="1050" b="1" dirty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Administration</a:t>
              </a:r>
            </a:p>
            <a:p>
              <a:pPr algn="ctr"/>
              <a:r>
                <a:rPr lang="en-US" altLang="zh-TW" sz="1050" b="1" dirty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Department</a:t>
              </a:r>
              <a:endParaRPr lang="zh-TW" altLang="en-US" sz="1050" b="1" dirty="0">
                <a:latin typeface="Adobe Gothic Std B" panose="020B0800000000000000" pitchFamily="34" charset="-128"/>
                <a:ea typeface="微軟正黑體" panose="020B0604030504040204" pitchFamily="34" charset="-120"/>
              </a:endParaRPr>
            </a:p>
          </p:txBody>
        </p:sp>
        <p:sp>
          <p:nvSpPr>
            <p:cNvPr id="52" name="直角三角形 51">
              <a:extLst>
                <a:ext uri="{FF2B5EF4-FFF2-40B4-BE49-F238E27FC236}">
                  <a16:creationId xmlns:a16="http://schemas.microsoft.com/office/drawing/2014/main" id="{874B1C9C-7280-45FF-B340-C84EFB4EE19D}"/>
                </a:ext>
              </a:extLst>
            </p:cNvPr>
            <p:cNvSpPr/>
            <p:nvPr/>
          </p:nvSpPr>
          <p:spPr>
            <a:xfrm rot="5400000">
              <a:off x="5244985" y="1645523"/>
              <a:ext cx="335677" cy="335677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  <a:latin typeface="Adobe Gothic Std B" panose="020B0800000000000000" pitchFamily="34" charset="-128"/>
                <a:ea typeface="Adobe 繁黑體 Std B" panose="020B0700000000000000" pitchFamily="34" charset="-120"/>
              </a:endParaRPr>
            </a:p>
          </p:txBody>
        </p:sp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96EDC705-C1CF-40BA-9053-5943EEC94C30}"/>
                </a:ext>
              </a:extLst>
            </p:cNvPr>
            <p:cNvSpPr txBox="1"/>
            <p:nvPr/>
          </p:nvSpPr>
          <p:spPr>
            <a:xfrm>
              <a:off x="5145792" y="1565766"/>
              <a:ext cx="5632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ln>
                    <a:solidFill>
                      <a:schemeClr val="bg1"/>
                    </a:solidFill>
                  </a:ln>
                  <a:latin typeface="Arial Black" panose="020B0A04020102020204" pitchFamily="34" charset="0"/>
                </a:rPr>
                <a:t>A1</a:t>
              </a:r>
              <a:endParaRPr lang="zh-TW" altLang="en-US" sz="1400" dirty="0">
                <a:ln>
                  <a:solidFill>
                    <a:schemeClr val="bg1"/>
                  </a:solidFill>
                </a:ln>
                <a:latin typeface="Arial Black" panose="020B0A04020102020204" pitchFamily="34" charset="0"/>
              </a:endParaRPr>
            </a:p>
          </p:txBody>
        </p:sp>
      </p:grpSp>
      <p:grpSp>
        <p:nvGrpSpPr>
          <p:cNvPr id="54" name="群組 53">
            <a:extLst>
              <a:ext uri="{FF2B5EF4-FFF2-40B4-BE49-F238E27FC236}">
                <a16:creationId xmlns:a16="http://schemas.microsoft.com/office/drawing/2014/main" id="{45DB583E-BCD7-430C-B87C-DA8C13ED138D}"/>
              </a:ext>
            </a:extLst>
          </p:cNvPr>
          <p:cNvGrpSpPr/>
          <p:nvPr/>
        </p:nvGrpSpPr>
        <p:grpSpPr>
          <a:xfrm>
            <a:off x="1161726" y="5220456"/>
            <a:ext cx="1556673" cy="610434"/>
            <a:chOff x="5131212" y="1565766"/>
            <a:chExt cx="1973104" cy="610434"/>
          </a:xfrm>
        </p:grpSpPr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662157F9-45D5-4681-8A6F-69339B763933}"/>
                </a:ext>
              </a:extLst>
            </p:cNvPr>
            <p:cNvSpPr/>
            <p:nvPr/>
          </p:nvSpPr>
          <p:spPr>
            <a:xfrm>
              <a:off x="5187836" y="1600200"/>
              <a:ext cx="1916480" cy="576000"/>
            </a:xfrm>
            <a:prstGeom prst="rect">
              <a:avLst/>
            </a:prstGeom>
            <a:solidFill>
              <a:srgbClr val="843C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zh-TW" sz="1050" b="1" dirty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Finance &amp; Accounting</a:t>
              </a:r>
            </a:p>
            <a:p>
              <a:pPr algn="ctr"/>
              <a:r>
                <a:rPr lang="en-US" altLang="zh-TW" sz="1050" b="1" dirty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Department</a:t>
              </a:r>
              <a:endParaRPr lang="zh-TW" altLang="en-US" sz="1050" b="1" dirty="0">
                <a:latin typeface="Adobe Gothic Std B" panose="020B0800000000000000" pitchFamily="34" charset="-128"/>
                <a:ea typeface="微軟正黑體" panose="020B0604030504040204" pitchFamily="34" charset="-120"/>
              </a:endParaRPr>
            </a:p>
          </p:txBody>
        </p:sp>
        <p:sp>
          <p:nvSpPr>
            <p:cNvPr id="56" name="直角三角形 55">
              <a:extLst>
                <a:ext uri="{FF2B5EF4-FFF2-40B4-BE49-F238E27FC236}">
                  <a16:creationId xmlns:a16="http://schemas.microsoft.com/office/drawing/2014/main" id="{6974F8B2-1935-47EE-93E3-78E8865B177A}"/>
                </a:ext>
              </a:extLst>
            </p:cNvPr>
            <p:cNvSpPr/>
            <p:nvPr/>
          </p:nvSpPr>
          <p:spPr>
            <a:xfrm rot="5400000">
              <a:off x="5244985" y="1645523"/>
              <a:ext cx="335677" cy="335677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  <a:latin typeface="Adobe Gothic Std B" panose="020B0800000000000000" pitchFamily="34" charset="-128"/>
                <a:ea typeface="Adobe 繁黑體 Std B" panose="020B0700000000000000" pitchFamily="34" charset="-120"/>
              </a:endParaRPr>
            </a:p>
          </p:txBody>
        </p: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7A198636-4A20-463C-95B7-0F1CCEECE48C}"/>
                </a:ext>
              </a:extLst>
            </p:cNvPr>
            <p:cNvSpPr txBox="1"/>
            <p:nvPr/>
          </p:nvSpPr>
          <p:spPr>
            <a:xfrm>
              <a:off x="5131212" y="1565766"/>
              <a:ext cx="5632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ln>
                    <a:solidFill>
                      <a:schemeClr val="bg1"/>
                    </a:solidFill>
                  </a:ln>
                  <a:latin typeface="Arial Black" panose="020B0A04020102020204" pitchFamily="34" charset="0"/>
                </a:rPr>
                <a:t>A2</a:t>
              </a:r>
              <a:endParaRPr lang="zh-TW" altLang="en-US" sz="1400" dirty="0">
                <a:ln>
                  <a:solidFill>
                    <a:schemeClr val="bg1"/>
                  </a:solidFill>
                </a:ln>
                <a:latin typeface="Arial Black" panose="020B0A04020102020204" pitchFamily="34" charset="0"/>
              </a:endParaRPr>
            </a:p>
          </p:txBody>
        </p:sp>
      </p:grpSp>
      <p:grpSp>
        <p:nvGrpSpPr>
          <p:cNvPr id="58" name="群組 57">
            <a:extLst>
              <a:ext uri="{FF2B5EF4-FFF2-40B4-BE49-F238E27FC236}">
                <a16:creationId xmlns:a16="http://schemas.microsoft.com/office/drawing/2014/main" id="{07B285FA-A339-444C-A83E-797910A19A59}"/>
              </a:ext>
            </a:extLst>
          </p:cNvPr>
          <p:cNvGrpSpPr/>
          <p:nvPr/>
        </p:nvGrpSpPr>
        <p:grpSpPr>
          <a:xfrm>
            <a:off x="7671024" y="5223555"/>
            <a:ext cx="1517632" cy="607335"/>
            <a:chOff x="5180697" y="1568865"/>
            <a:chExt cx="1923619" cy="607335"/>
          </a:xfrm>
        </p:grpSpPr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5F8F76D0-1F2B-4EA2-B2BD-47FF7AB922D6}"/>
                </a:ext>
              </a:extLst>
            </p:cNvPr>
            <p:cNvSpPr/>
            <p:nvPr/>
          </p:nvSpPr>
          <p:spPr>
            <a:xfrm>
              <a:off x="5187836" y="1600200"/>
              <a:ext cx="1916480" cy="576000"/>
            </a:xfrm>
            <a:prstGeom prst="rect">
              <a:avLst/>
            </a:prstGeom>
            <a:solidFill>
              <a:srgbClr val="775E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zh-TW" sz="1050" b="1" dirty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Engineering</a:t>
              </a:r>
            </a:p>
            <a:p>
              <a:pPr algn="ctr"/>
              <a:r>
                <a:rPr lang="en-US" altLang="zh-TW" sz="1050" b="1" dirty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Department</a:t>
              </a:r>
              <a:endParaRPr lang="zh-TW" altLang="en-US" sz="1050" b="1" dirty="0">
                <a:latin typeface="Adobe Gothic Std B" panose="020B0800000000000000" pitchFamily="34" charset="-128"/>
                <a:ea typeface="微軟正黑體" panose="020B0604030504040204" pitchFamily="34" charset="-120"/>
              </a:endParaRPr>
            </a:p>
          </p:txBody>
        </p:sp>
        <p:sp>
          <p:nvSpPr>
            <p:cNvPr id="60" name="直角三角形 59">
              <a:extLst>
                <a:ext uri="{FF2B5EF4-FFF2-40B4-BE49-F238E27FC236}">
                  <a16:creationId xmlns:a16="http://schemas.microsoft.com/office/drawing/2014/main" id="{7534804E-39EB-4156-A9AD-E654988C20D9}"/>
                </a:ext>
              </a:extLst>
            </p:cNvPr>
            <p:cNvSpPr/>
            <p:nvPr/>
          </p:nvSpPr>
          <p:spPr>
            <a:xfrm rot="5400000">
              <a:off x="5244985" y="1645523"/>
              <a:ext cx="335677" cy="335677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  <a:latin typeface="Adobe Gothic Std B" panose="020B0800000000000000" pitchFamily="34" charset="-128"/>
                <a:ea typeface="Adobe 繁黑體 Std B" panose="020B0700000000000000" pitchFamily="34" charset="-120"/>
              </a:endParaRPr>
            </a:p>
          </p:txBody>
        </p:sp>
        <p:sp>
          <p:nvSpPr>
            <p:cNvPr id="61" name="文字方塊 60">
              <a:extLst>
                <a:ext uri="{FF2B5EF4-FFF2-40B4-BE49-F238E27FC236}">
                  <a16:creationId xmlns:a16="http://schemas.microsoft.com/office/drawing/2014/main" id="{C9F15F33-7498-49AA-9850-9B76614B6463}"/>
                </a:ext>
              </a:extLst>
            </p:cNvPr>
            <p:cNvSpPr txBox="1"/>
            <p:nvPr/>
          </p:nvSpPr>
          <p:spPr>
            <a:xfrm>
              <a:off x="5180697" y="1568865"/>
              <a:ext cx="6018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ln>
                    <a:solidFill>
                      <a:schemeClr val="bg1"/>
                    </a:solidFill>
                  </a:ln>
                  <a:latin typeface="Arial Black" panose="020B0A04020102020204" pitchFamily="34" charset="0"/>
                </a:rPr>
                <a:t>M4</a:t>
              </a:r>
              <a:endParaRPr lang="zh-TW" altLang="en-US" sz="1400" dirty="0">
                <a:ln>
                  <a:solidFill>
                    <a:schemeClr val="bg1"/>
                  </a:solidFill>
                </a:ln>
                <a:latin typeface="Arial Black" panose="020B0A04020102020204" pitchFamily="34" charset="0"/>
              </a:endParaRPr>
            </a:p>
          </p:txBody>
        </p:sp>
      </p:grpSp>
      <p:grpSp>
        <p:nvGrpSpPr>
          <p:cNvPr id="62" name="群組 61">
            <a:extLst>
              <a:ext uri="{FF2B5EF4-FFF2-40B4-BE49-F238E27FC236}">
                <a16:creationId xmlns:a16="http://schemas.microsoft.com/office/drawing/2014/main" id="{3F0D96FA-BA0B-4293-80FC-2022C2CD373F}"/>
              </a:ext>
            </a:extLst>
          </p:cNvPr>
          <p:cNvGrpSpPr/>
          <p:nvPr/>
        </p:nvGrpSpPr>
        <p:grpSpPr>
          <a:xfrm>
            <a:off x="4421640" y="5220456"/>
            <a:ext cx="1546143" cy="610434"/>
            <a:chOff x="5144559" y="1565766"/>
            <a:chExt cx="1959757" cy="610434"/>
          </a:xfrm>
        </p:grpSpPr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798C8054-E53F-4025-8BA3-598D77FB01CC}"/>
                </a:ext>
              </a:extLst>
            </p:cNvPr>
            <p:cNvSpPr/>
            <p:nvPr/>
          </p:nvSpPr>
          <p:spPr>
            <a:xfrm>
              <a:off x="5187836" y="1600200"/>
              <a:ext cx="1916480" cy="576000"/>
            </a:xfrm>
            <a:prstGeom prst="rect">
              <a:avLst/>
            </a:prstGeom>
            <a:solidFill>
              <a:srgbClr val="775E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zh-TW" sz="1050" b="1" dirty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Industrial </a:t>
              </a:r>
            </a:p>
            <a:p>
              <a:pPr algn="ctr"/>
              <a:r>
                <a:rPr lang="en-US" altLang="zh-TW" sz="1050" b="1" dirty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Safety &amp; Hygiene </a:t>
              </a:r>
            </a:p>
            <a:p>
              <a:pPr algn="ctr"/>
              <a:r>
                <a:rPr lang="en-US" altLang="zh-TW" sz="1050" b="1" dirty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Department</a:t>
              </a:r>
              <a:endParaRPr lang="zh-TW" altLang="en-US" sz="1050" b="1" dirty="0">
                <a:latin typeface="Adobe Gothic Std B" panose="020B0800000000000000" pitchFamily="34" charset="-128"/>
                <a:ea typeface="微軟正黑體" panose="020B0604030504040204" pitchFamily="34" charset="-120"/>
              </a:endParaRPr>
            </a:p>
          </p:txBody>
        </p:sp>
        <p:sp>
          <p:nvSpPr>
            <p:cNvPr id="64" name="直角三角形 63">
              <a:extLst>
                <a:ext uri="{FF2B5EF4-FFF2-40B4-BE49-F238E27FC236}">
                  <a16:creationId xmlns:a16="http://schemas.microsoft.com/office/drawing/2014/main" id="{E5FE561A-A468-4FA2-ACA3-CC9711EAF65C}"/>
                </a:ext>
              </a:extLst>
            </p:cNvPr>
            <p:cNvSpPr/>
            <p:nvPr/>
          </p:nvSpPr>
          <p:spPr>
            <a:xfrm rot="5400000">
              <a:off x="5244985" y="1645523"/>
              <a:ext cx="335677" cy="335677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  <a:latin typeface="Adobe Gothic Std B" panose="020B0800000000000000" pitchFamily="34" charset="-128"/>
                <a:ea typeface="Adobe 繁黑體 Std B" panose="020B0700000000000000" pitchFamily="34" charset="-120"/>
              </a:endParaRPr>
            </a:p>
          </p:txBody>
        </p:sp>
        <p:sp>
          <p:nvSpPr>
            <p:cNvPr id="65" name="文字方塊 64">
              <a:extLst>
                <a:ext uri="{FF2B5EF4-FFF2-40B4-BE49-F238E27FC236}">
                  <a16:creationId xmlns:a16="http://schemas.microsoft.com/office/drawing/2014/main" id="{9AF92D06-B3F8-4375-9B0F-FBBF40644F82}"/>
                </a:ext>
              </a:extLst>
            </p:cNvPr>
            <p:cNvSpPr txBox="1"/>
            <p:nvPr/>
          </p:nvSpPr>
          <p:spPr>
            <a:xfrm>
              <a:off x="5144559" y="1565766"/>
              <a:ext cx="6018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ln>
                    <a:solidFill>
                      <a:schemeClr val="bg1"/>
                    </a:solidFill>
                  </a:ln>
                  <a:latin typeface="Arial Black" panose="020B0A04020102020204" pitchFamily="34" charset="0"/>
                </a:rPr>
                <a:t>M2</a:t>
              </a:r>
              <a:endParaRPr lang="zh-TW" altLang="en-US" sz="1400" dirty="0">
                <a:ln>
                  <a:solidFill>
                    <a:schemeClr val="bg1"/>
                  </a:solidFill>
                </a:ln>
                <a:latin typeface="Arial Black" panose="020B0A04020102020204" pitchFamily="34" charset="0"/>
              </a:endParaRPr>
            </a:p>
          </p:txBody>
        </p:sp>
      </p:grpSp>
      <p:grpSp>
        <p:nvGrpSpPr>
          <p:cNvPr id="66" name="群組 65">
            <a:extLst>
              <a:ext uri="{FF2B5EF4-FFF2-40B4-BE49-F238E27FC236}">
                <a16:creationId xmlns:a16="http://schemas.microsoft.com/office/drawing/2014/main" id="{9EF397E7-972C-4F40-8728-ACB8742D5869}"/>
              </a:ext>
            </a:extLst>
          </p:cNvPr>
          <p:cNvGrpSpPr/>
          <p:nvPr/>
        </p:nvGrpSpPr>
        <p:grpSpPr>
          <a:xfrm>
            <a:off x="6051050" y="5229577"/>
            <a:ext cx="1536707" cy="601313"/>
            <a:chOff x="5156519" y="1574887"/>
            <a:chExt cx="1947796" cy="601313"/>
          </a:xfrm>
        </p:grpSpPr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C7ADD80A-47A1-4F2A-92E1-58EC8AAA5573}"/>
                </a:ext>
              </a:extLst>
            </p:cNvPr>
            <p:cNvSpPr/>
            <p:nvPr/>
          </p:nvSpPr>
          <p:spPr>
            <a:xfrm>
              <a:off x="5187835" y="1600200"/>
              <a:ext cx="1916480" cy="576000"/>
            </a:xfrm>
            <a:prstGeom prst="rect">
              <a:avLst/>
            </a:prstGeom>
            <a:solidFill>
              <a:srgbClr val="775E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zh-TW" sz="1050" b="1" dirty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Quality</a:t>
              </a:r>
            </a:p>
            <a:p>
              <a:pPr algn="ctr"/>
              <a:r>
                <a:rPr lang="en-US" altLang="zh-TW" sz="1050" b="1" dirty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 Department</a:t>
              </a:r>
              <a:endParaRPr lang="zh-TW" altLang="en-US" sz="1050" b="1" dirty="0">
                <a:latin typeface="Adobe Gothic Std B" panose="020B0800000000000000" pitchFamily="34" charset="-128"/>
                <a:ea typeface="微軟正黑體" panose="020B0604030504040204" pitchFamily="34" charset="-120"/>
              </a:endParaRPr>
            </a:p>
          </p:txBody>
        </p:sp>
        <p:sp>
          <p:nvSpPr>
            <p:cNvPr id="68" name="直角三角形 67">
              <a:extLst>
                <a:ext uri="{FF2B5EF4-FFF2-40B4-BE49-F238E27FC236}">
                  <a16:creationId xmlns:a16="http://schemas.microsoft.com/office/drawing/2014/main" id="{360680FF-7094-42A6-9410-AD8ADAAD7C11}"/>
                </a:ext>
              </a:extLst>
            </p:cNvPr>
            <p:cNvSpPr/>
            <p:nvPr/>
          </p:nvSpPr>
          <p:spPr>
            <a:xfrm rot="5400000">
              <a:off x="5244985" y="1645523"/>
              <a:ext cx="335677" cy="335677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  <a:latin typeface="Adobe Gothic Std B" panose="020B0800000000000000" pitchFamily="34" charset="-128"/>
                <a:ea typeface="Adobe 繁黑體 Std B" panose="020B0700000000000000" pitchFamily="34" charset="-120"/>
              </a:endParaRPr>
            </a:p>
          </p:txBody>
        </p: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F967F664-B010-43F0-B034-ED613149CE0C}"/>
                </a:ext>
              </a:extLst>
            </p:cNvPr>
            <p:cNvSpPr txBox="1"/>
            <p:nvPr/>
          </p:nvSpPr>
          <p:spPr>
            <a:xfrm>
              <a:off x="5156519" y="1574887"/>
              <a:ext cx="6018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ln>
                    <a:solidFill>
                      <a:schemeClr val="bg1"/>
                    </a:solidFill>
                  </a:ln>
                  <a:latin typeface="Arial Black" panose="020B0A04020102020204" pitchFamily="34" charset="0"/>
                </a:rPr>
                <a:t>M3</a:t>
              </a:r>
              <a:endParaRPr lang="zh-TW" altLang="en-US" sz="1400" dirty="0">
                <a:ln>
                  <a:solidFill>
                    <a:schemeClr val="bg1"/>
                  </a:solidFill>
                </a:ln>
                <a:latin typeface="Arial Black" panose="020B0A04020102020204" pitchFamily="34" charset="0"/>
              </a:endParaRPr>
            </a:p>
          </p:txBody>
        </p:sp>
      </p:grpSp>
      <p:grpSp>
        <p:nvGrpSpPr>
          <p:cNvPr id="70" name="群組 69">
            <a:extLst>
              <a:ext uri="{FF2B5EF4-FFF2-40B4-BE49-F238E27FC236}">
                <a16:creationId xmlns:a16="http://schemas.microsoft.com/office/drawing/2014/main" id="{67266B3E-5818-41E9-B9B3-8C7CEDC37205}"/>
              </a:ext>
            </a:extLst>
          </p:cNvPr>
          <p:cNvGrpSpPr/>
          <p:nvPr/>
        </p:nvGrpSpPr>
        <p:grpSpPr>
          <a:xfrm>
            <a:off x="9271923" y="5220455"/>
            <a:ext cx="1527808" cy="610435"/>
            <a:chOff x="5167799" y="1565765"/>
            <a:chExt cx="1936517" cy="610435"/>
          </a:xfrm>
        </p:grpSpPr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34A0FD51-4E4C-40ED-A260-E26445439C9D}"/>
                </a:ext>
              </a:extLst>
            </p:cNvPr>
            <p:cNvSpPr/>
            <p:nvPr/>
          </p:nvSpPr>
          <p:spPr>
            <a:xfrm>
              <a:off x="5187836" y="1600200"/>
              <a:ext cx="1916480" cy="576000"/>
            </a:xfrm>
            <a:prstGeom prst="rect">
              <a:avLst/>
            </a:prstGeom>
            <a:solidFill>
              <a:srgbClr val="775E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zh-TW" sz="1050" b="1" dirty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Production Department</a:t>
              </a:r>
              <a:endParaRPr lang="zh-TW" altLang="en-US" sz="1050" b="1" dirty="0">
                <a:latin typeface="Adobe Gothic Std B" panose="020B0800000000000000" pitchFamily="34" charset="-128"/>
                <a:ea typeface="微軟正黑體" panose="020B0604030504040204" pitchFamily="34" charset="-120"/>
              </a:endParaRPr>
            </a:p>
          </p:txBody>
        </p:sp>
        <p:sp>
          <p:nvSpPr>
            <p:cNvPr id="72" name="直角三角形 71">
              <a:extLst>
                <a:ext uri="{FF2B5EF4-FFF2-40B4-BE49-F238E27FC236}">
                  <a16:creationId xmlns:a16="http://schemas.microsoft.com/office/drawing/2014/main" id="{02D0D106-69B7-4D41-8965-228A16A11622}"/>
                </a:ext>
              </a:extLst>
            </p:cNvPr>
            <p:cNvSpPr/>
            <p:nvPr/>
          </p:nvSpPr>
          <p:spPr>
            <a:xfrm rot="5400000">
              <a:off x="5244985" y="1645523"/>
              <a:ext cx="335677" cy="335677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  <a:latin typeface="Adobe Gothic Std B" panose="020B0800000000000000" pitchFamily="34" charset="-128"/>
                <a:ea typeface="Adobe 繁黑體 Std B" panose="020B0700000000000000" pitchFamily="34" charset="-120"/>
              </a:endParaRPr>
            </a:p>
          </p:txBody>
        </p:sp>
        <p:sp>
          <p:nvSpPr>
            <p:cNvPr id="73" name="文字方塊 72">
              <a:extLst>
                <a:ext uri="{FF2B5EF4-FFF2-40B4-BE49-F238E27FC236}">
                  <a16:creationId xmlns:a16="http://schemas.microsoft.com/office/drawing/2014/main" id="{4737E102-7058-4C88-B565-0A6DD8413C34}"/>
                </a:ext>
              </a:extLst>
            </p:cNvPr>
            <p:cNvSpPr txBox="1"/>
            <p:nvPr/>
          </p:nvSpPr>
          <p:spPr>
            <a:xfrm>
              <a:off x="5167799" y="1565765"/>
              <a:ext cx="6018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ln>
                    <a:solidFill>
                      <a:schemeClr val="bg1"/>
                    </a:solidFill>
                  </a:ln>
                  <a:latin typeface="Arial Black" panose="020B0A04020102020204" pitchFamily="34" charset="0"/>
                </a:rPr>
                <a:t>M5</a:t>
              </a:r>
              <a:endParaRPr lang="zh-TW" altLang="en-US" sz="1400" dirty="0">
                <a:ln>
                  <a:solidFill>
                    <a:schemeClr val="bg1"/>
                  </a:solidFill>
                </a:ln>
                <a:latin typeface="Arial Black" panose="020B0A04020102020204" pitchFamily="34" charset="0"/>
              </a:endParaRPr>
            </a:p>
          </p:txBody>
        </p:sp>
      </p:grpSp>
      <p:grpSp>
        <p:nvGrpSpPr>
          <p:cNvPr id="74" name="群組 73">
            <a:extLst>
              <a:ext uri="{FF2B5EF4-FFF2-40B4-BE49-F238E27FC236}">
                <a16:creationId xmlns:a16="http://schemas.microsoft.com/office/drawing/2014/main" id="{C5263C37-4AB3-474B-939E-F0BCC10FE1FC}"/>
              </a:ext>
            </a:extLst>
          </p:cNvPr>
          <p:cNvGrpSpPr/>
          <p:nvPr/>
        </p:nvGrpSpPr>
        <p:grpSpPr>
          <a:xfrm>
            <a:off x="2801666" y="5235113"/>
            <a:ext cx="1536707" cy="595777"/>
            <a:chOff x="5156519" y="1580423"/>
            <a:chExt cx="1947796" cy="595777"/>
          </a:xfrm>
        </p:grpSpPr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F9CB4C4A-A4EF-496D-8076-6807810D056D}"/>
                </a:ext>
              </a:extLst>
            </p:cNvPr>
            <p:cNvSpPr/>
            <p:nvPr/>
          </p:nvSpPr>
          <p:spPr>
            <a:xfrm>
              <a:off x="5187835" y="1600200"/>
              <a:ext cx="1916480" cy="576000"/>
            </a:xfrm>
            <a:prstGeom prst="rect">
              <a:avLst/>
            </a:prstGeom>
            <a:solidFill>
              <a:srgbClr val="775E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zh-TW" sz="1050" b="1" dirty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Commercial</a:t>
              </a:r>
            </a:p>
            <a:p>
              <a:pPr algn="ctr"/>
              <a:r>
                <a:rPr lang="en-US" altLang="zh-TW" sz="1050" b="1" dirty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Department</a:t>
              </a:r>
              <a:endParaRPr lang="zh-TW" altLang="en-US" sz="1050" b="1" dirty="0">
                <a:latin typeface="Adobe Gothic Std B" panose="020B0800000000000000" pitchFamily="34" charset="-128"/>
                <a:ea typeface="微軟正黑體" panose="020B0604030504040204" pitchFamily="34" charset="-120"/>
              </a:endParaRPr>
            </a:p>
          </p:txBody>
        </p:sp>
        <p:sp>
          <p:nvSpPr>
            <p:cNvPr id="76" name="直角三角形 75">
              <a:extLst>
                <a:ext uri="{FF2B5EF4-FFF2-40B4-BE49-F238E27FC236}">
                  <a16:creationId xmlns:a16="http://schemas.microsoft.com/office/drawing/2014/main" id="{E1698D84-9986-4F8C-ABB5-36A88D60BFB5}"/>
                </a:ext>
              </a:extLst>
            </p:cNvPr>
            <p:cNvSpPr/>
            <p:nvPr/>
          </p:nvSpPr>
          <p:spPr>
            <a:xfrm rot="5400000">
              <a:off x="5244985" y="1645523"/>
              <a:ext cx="335677" cy="335677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  <a:latin typeface="Adobe Gothic Std B" panose="020B0800000000000000" pitchFamily="34" charset="-128"/>
                <a:ea typeface="Adobe 繁黑體 Std B" panose="020B0700000000000000" pitchFamily="34" charset="-120"/>
              </a:endParaRPr>
            </a:p>
          </p:txBody>
        </p:sp>
        <p:sp>
          <p:nvSpPr>
            <p:cNvPr id="77" name="文字方塊 76">
              <a:extLst>
                <a:ext uri="{FF2B5EF4-FFF2-40B4-BE49-F238E27FC236}">
                  <a16:creationId xmlns:a16="http://schemas.microsoft.com/office/drawing/2014/main" id="{369130D7-3A89-4E77-958A-3E097AC286CC}"/>
                </a:ext>
              </a:extLst>
            </p:cNvPr>
            <p:cNvSpPr txBox="1"/>
            <p:nvPr/>
          </p:nvSpPr>
          <p:spPr>
            <a:xfrm>
              <a:off x="5156519" y="1580423"/>
              <a:ext cx="6018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ln>
                    <a:solidFill>
                      <a:schemeClr val="bg1"/>
                    </a:solidFill>
                  </a:ln>
                  <a:latin typeface="Arial Black" panose="020B0A04020102020204" pitchFamily="34" charset="0"/>
                </a:rPr>
                <a:t>M1</a:t>
              </a:r>
              <a:endParaRPr lang="zh-TW" altLang="en-US" sz="1400" dirty="0">
                <a:ln>
                  <a:solidFill>
                    <a:schemeClr val="bg1"/>
                  </a:solidFill>
                </a:ln>
                <a:latin typeface="Arial Black" panose="020B0A04020102020204" pitchFamily="34" charset="0"/>
              </a:endParaRPr>
            </a:p>
          </p:txBody>
        </p:sp>
      </p:grpSp>
      <p:grpSp>
        <p:nvGrpSpPr>
          <p:cNvPr id="78" name="群組 77">
            <a:extLst>
              <a:ext uri="{FF2B5EF4-FFF2-40B4-BE49-F238E27FC236}">
                <a16:creationId xmlns:a16="http://schemas.microsoft.com/office/drawing/2014/main" id="{A47434FD-5177-4B63-9D93-B32CA7336594}"/>
              </a:ext>
            </a:extLst>
          </p:cNvPr>
          <p:cNvGrpSpPr/>
          <p:nvPr/>
        </p:nvGrpSpPr>
        <p:grpSpPr>
          <a:xfrm>
            <a:off x="10883000" y="5229577"/>
            <a:ext cx="1527158" cy="601313"/>
            <a:chOff x="5169567" y="1574887"/>
            <a:chExt cx="1818270" cy="601313"/>
          </a:xfrm>
        </p:grpSpPr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CC9804B9-C0EA-42C4-BF92-490E4E2AA754}"/>
                </a:ext>
              </a:extLst>
            </p:cNvPr>
            <p:cNvSpPr/>
            <p:nvPr/>
          </p:nvSpPr>
          <p:spPr>
            <a:xfrm>
              <a:off x="5187836" y="1600200"/>
              <a:ext cx="1800001" cy="576000"/>
            </a:xfrm>
            <a:prstGeom prst="rect">
              <a:avLst/>
            </a:prstGeom>
            <a:solidFill>
              <a:srgbClr val="775E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zh-TW" sz="850" b="1" dirty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Technology &amp;  Production</a:t>
              </a:r>
            </a:p>
            <a:p>
              <a:pPr algn="ctr"/>
              <a:r>
                <a:rPr lang="en-US" altLang="zh-TW" sz="850" b="1" dirty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Development Department</a:t>
              </a:r>
              <a:endParaRPr lang="zh-TW" altLang="en-US" sz="850" b="1" dirty="0">
                <a:latin typeface="Adobe Gothic Std B" panose="020B0800000000000000" pitchFamily="34" charset="-128"/>
                <a:ea typeface="微軟正黑體" panose="020B0604030504040204" pitchFamily="34" charset="-120"/>
              </a:endParaRPr>
            </a:p>
          </p:txBody>
        </p:sp>
        <p:sp>
          <p:nvSpPr>
            <p:cNvPr id="80" name="直角三角形 79">
              <a:extLst>
                <a:ext uri="{FF2B5EF4-FFF2-40B4-BE49-F238E27FC236}">
                  <a16:creationId xmlns:a16="http://schemas.microsoft.com/office/drawing/2014/main" id="{69750AB4-4CCB-4E1F-A7F3-6091CA894C4F}"/>
                </a:ext>
              </a:extLst>
            </p:cNvPr>
            <p:cNvSpPr/>
            <p:nvPr/>
          </p:nvSpPr>
          <p:spPr>
            <a:xfrm rot="5400000">
              <a:off x="5244985" y="1645523"/>
              <a:ext cx="335677" cy="335677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  <a:latin typeface="Adobe Gothic Std B" panose="020B0800000000000000" pitchFamily="34" charset="-128"/>
                <a:ea typeface="Adobe 繁黑體 Std B" panose="020B0700000000000000" pitchFamily="34" charset="-120"/>
              </a:endParaRPr>
            </a:p>
          </p:txBody>
        </p:sp>
        <p:sp>
          <p:nvSpPr>
            <p:cNvPr id="81" name="文字方塊 80">
              <a:extLst>
                <a:ext uri="{FF2B5EF4-FFF2-40B4-BE49-F238E27FC236}">
                  <a16:creationId xmlns:a16="http://schemas.microsoft.com/office/drawing/2014/main" id="{99DED4B6-EF9E-4A63-9553-FB5A3B95DF69}"/>
                </a:ext>
              </a:extLst>
            </p:cNvPr>
            <p:cNvSpPr txBox="1"/>
            <p:nvPr/>
          </p:nvSpPr>
          <p:spPr>
            <a:xfrm>
              <a:off x="5169567" y="1574887"/>
              <a:ext cx="6018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ln>
                    <a:solidFill>
                      <a:schemeClr val="bg1"/>
                    </a:solidFill>
                  </a:ln>
                  <a:latin typeface="Arial Black" panose="020B0A04020102020204" pitchFamily="34" charset="0"/>
                </a:rPr>
                <a:t>M6</a:t>
              </a:r>
              <a:endParaRPr lang="zh-TW" altLang="en-US" sz="1400" dirty="0">
                <a:ln>
                  <a:solidFill>
                    <a:schemeClr val="bg1"/>
                  </a:solidFill>
                </a:ln>
                <a:latin typeface="Arial Black" panose="020B0A04020102020204" pitchFamily="34" charset="0"/>
              </a:endParaRPr>
            </a:p>
          </p:txBody>
        </p:sp>
      </p:grpSp>
      <p:cxnSp>
        <p:nvCxnSpPr>
          <p:cNvPr id="85" name="直線接點 84">
            <a:extLst>
              <a:ext uri="{FF2B5EF4-FFF2-40B4-BE49-F238E27FC236}">
                <a16:creationId xmlns:a16="http://schemas.microsoft.com/office/drawing/2014/main" id="{DD07305B-5FC9-4280-B722-839EE12F593D}"/>
              </a:ext>
            </a:extLst>
          </p:cNvPr>
          <p:cNvCxnSpPr>
            <a:cxnSpLocks/>
            <a:stCxn id="8" idx="1"/>
            <a:endCxn id="23" idx="3"/>
          </p:cNvCxnSpPr>
          <p:nvPr/>
        </p:nvCxnSpPr>
        <p:spPr>
          <a:xfrm flipH="1">
            <a:off x="4936211" y="593166"/>
            <a:ext cx="342229" cy="2476"/>
          </a:xfrm>
          <a:prstGeom prst="line">
            <a:avLst/>
          </a:prstGeom>
          <a:ln w="28575">
            <a:solidFill>
              <a:srgbClr val="4394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接點 87">
            <a:extLst>
              <a:ext uri="{FF2B5EF4-FFF2-40B4-BE49-F238E27FC236}">
                <a16:creationId xmlns:a16="http://schemas.microsoft.com/office/drawing/2014/main" id="{7419DBAC-8FF9-4F5A-ADA4-A7D7F072ED90}"/>
              </a:ext>
            </a:extLst>
          </p:cNvPr>
          <p:cNvCxnSpPr>
            <a:cxnSpLocks/>
            <a:stCxn id="93" idx="2"/>
            <a:endCxn id="27" idx="0"/>
          </p:cNvCxnSpPr>
          <p:nvPr/>
        </p:nvCxnSpPr>
        <p:spPr>
          <a:xfrm>
            <a:off x="6178440" y="1711322"/>
            <a:ext cx="0" cy="254156"/>
          </a:xfrm>
          <a:prstGeom prst="line">
            <a:avLst/>
          </a:prstGeom>
          <a:ln w="28575">
            <a:solidFill>
              <a:srgbClr val="4394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群組 91">
            <a:extLst>
              <a:ext uri="{FF2B5EF4-FFF2-40B4-BE49-F238E27FC236}">
                <a16:creationId xmlns:a16="http://schemas.microsoft.com/office/drawing/2014/main" id="{BB3F5C15-2EF8-48E6-970C-AA0E374182DE}"/>
              </a:ext>
            </a:extLst>
          </p:cNvPr>
          <p:cNvGrpSpPr/>
          <p:nvPr/>
        </p:nvGrpSpPr>
        <p:grpSpPr>
          <a:xfrm>
            <a:off x="5258403" y="1135322"/>
            <a:ext cx="1820037" cy="576000"/>
            <a:chOff x="5167799" y="1600200"/>
            <a:chExt cx="1820037" cy="576000"/>
          </a:xfrm>
        </p:grpSpPr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AE031DC3-13C6-43E4-ACE1-D68A8787E482}"/>
                </a:ext>
              </a:extLst>
            </p:cNvPr>
            <p:cNvSpPr/>
            <p:nvPr/>
          </p:nvSpPr>
          <p:spPr>
            <a:xfrm>
              <a:off x="5187836" y="1600200"/>
              <a:ext cx="1800000" cy="576000"/>
            </a:xfrm>
            <a:prstGeom prst="rect">
              <a:avLst/>
            </a:prstGeom>
            <a:solidFill>
              <a:srgbClr val="4394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zh-TW" sz="1600" b="1" dirty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Chairman</a:t>
              </a:r>
              <a:endParaRPr lang="zh-TW" altLang="en-US" sz="1600" b="1" dirty="0">
                <a:latin typeface="Adobe Gothic Std B" panose="020B0800000000000000" pitchFamily="34" charset="-128"/>
                <a:ea typeface="微軟正黑體" panose="020B0604030504040204" pitchFamily="34" charset="-120"/>
              </a:endParaRPr>
            </a:p>
          </p:txBody>
        </p:sp>
        <p:sp>
          <p:nvSpPr>
            <p:cNvPr id="94" name="直角三角形 93">
              <a:extLst>
                <a:ext uri="{FF2B5EF4-FFF2-40B4-BE49-F238E27FC236}">
                  <a16:creationId xmlns:a16="http://schemas.microsoft.com/office/drawing/2014/main" id="{57EB4F6B-7813-410E-970A-8409748C07EB}"/>
                </a:ext>
              </a:extLst>
            </p:cNvPr>
            <p:cNvSpPr/>
            <p:nvPr/>
          </p:nvSpPr>
          <p:spPr>
            <a:xfrm rot="5400000">
              <a:off x="5244985" y="1645523"/>
              <a:ext cx="335677" cy="335677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  <a:latin typeface="Adobe Gothic Std B" panose="020B0800000000000000" pitchFamily="34" charset="-128"/>
                <a:ea typeface="Adobe 繁黑體 Std B" panose="020B0700000000000000" pitchFamily="34" charset="-120"/>
              </a:endParaRPr>
            </a:p>
          </p:txBody>
        </p:sp>
        <p:sp>
          <p:nvSpPr>
            <p:cNvPr id="95" name="文字方塊 94">
              <a:extLst>
                <a:ext uri="{FF2B5EF4-FFF2-40B4-BE49-F238E27FC236}">
                  <a16:creationId xmlns:a16="http://schemas.microsoft.com/office/drawing/2014/main" id="{15EC5618-9EF6-40F7-B28A-DB4C6EDA67FB}"/>
                </a:ext>
              </a:extLst>
            </p:cNvPr>
            <p:cNvSpPr txBox="1"/>
            <p:nvPr/>
          </p:nvSpPr>
          <p:spPr>
            <a:xfrm>
              <a:off x="5167799" y="1612867"/>
              <a:ext cx="3241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latin typeface="Arial Black" panose="020B0A04020102020204" pitchFamily="34" charset="0"/>
                  <a:ea typeface="Adobe Gothic Std B" panose="020B0800000000000000" pitchFamily="34" charset="-128"/>
                </a:rPr>
                <a:t>B</a:t>
              </a:r>
              <a:endParaRPr lang="zh-TW" altLang="en-US" sz="1400" dirty="0">
                <a:latin typeface="Arial Black" panose="020B0A04020102020204" pitchFamily="34" charset="0"/>
              </a:endParaRPr>
            </a:p>
          </p:txBody>
        </p:sp>
      </p:grpSp>
      <p:cxnSp>
        <p:nvCxnSpPr>
          <p:cNvPr id="99" name="直線接點 98">
            <a:extLst>
              <a:ext uri="{FF2B5EF4-FFF2-40B4-BE49-F238E27FC236}">
                <a16:creationId xmlns:a16="http://schemas.microsoft.com/office/drawing/2014/main" id="{52DC353D-68FC-4F92-AFA2-C0F8C446E9DB}"/>
              </a:ext>
            </a:extLst>
          </p:cNvPr>
          <p:cNvCxnSpPr>
            <a:cxnSpLocks/>
            <a:stCxn id="27" idx="1"/>
            <a:endCxn id="31" idx="3"/>
          </p:cNvCxnSpPr>
          <p:nvPr/>
        </p:nvCxnSpPr>
        <p:spPr>
          <a:xfrm flipH="1" flipV="1">
            <a:off x="4936211" y="2252486"/>
            <a:ext cx="342229" cy="992"/>
          </a:xfrm>
          <a:prstGeom prst="line">
            <a:avLst/>
          </a:prstGeom>
          <a:ln w="28575">
            <a:solidFill>
              <a:srgbClr val="4394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接點 104">
            <a:extLst>
              <a:ext uri="{FF2B5EF4-FFF2-40B4-BE49-F238E27FC236}">
                <a16:creationId xmlns:a16="http://schemas.microsoft.com/office/drawing/2014/main" id="{C18B2035-9934-478D-9308-3F446F766A9A}"/>
              </a:ext>
            </a:extLst>
          </p:cNvPr>
          <p:cNvCxnSpPr>
            <a:cxnSpLocks/>
            <a:stCxn id="8" idx="2"/>
            <a:endCxn id="93" idx="0"/>
          </p:cNvCxnSpPr>
          <p:nvPr/>
        </p:nvCxnSpPr>
        <p:spPr>
          <a:xfrm>
            <a:off x="6178440" y="881166"/>
            <a:ext cx="0" cy="254156"/>
          </a:xfrm>
          <a:prstGeom prst="line">
            <a:avLst/>
          </a:prstGeom>
          <a:ln w="28575">
            <a:solidFill>
              <a:srgbClr val="4394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接點 107">
            <a:extLst>
              <a:ext uri="{FF2B5EF4-FFF2-40B4-BE49-F238E27FC236}">
                <a16:creationId xmlns:a16="http://schemas.microsoft.com/office/drawing/2014/main" id="{E9553374-6394-41BA-891E-57FE174CEF0D}"/>
              </a:ext>
            </a:extLst>
          </p:cNvPr>
          <p:cNvCxnSpPr>
            <a:cxnSpLocks/>
            <a:stCxn id="27" idx="2"/>
            <a:endCxn id="47" idx="0"/>
          </p:cNvCxnSpPr>
          <p:nvPr/>
        </p:nvCxnSpPr>
        <p:spPr>
          <a:xfrm rot="5400000">
            <a:off x="3153776" y="509596"/>
            <a:ext cx="992782" cy="5056546"/>
          </a:xfrm>
          <a:prstGeom prst="bentConnector3">
            <a:avLst>
              <a:gd name="adj1" fmla="val 50000"/>
            </a:avLst>
          </a:prstGeom>
          <a:ln w="28575">
            <a:solidFill>
              <a:srgbClr val="4394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接點 107">
            <a:extLst>
              <a:ext uri="{FF2B5EF4-FFF2-40B4-BE49-F238E27FC236}">
                <a16:creationId xmlns:a16="http://schemas.microsoft.com/office/drawing/2014/main" id="{C3FC1EB1-9C3B-48F2-B04B-AF8D2804FB5A}"/>
              </a:ext>
            </a:extLst>
          </p:cNvPr>
          <p:cNvCxnSpPr>
            <a:cxnSpLocks/>
            <a:stCxn id="27" idx="2"/>
            <a:endCxn id="43" idx="0"/>
          </p:cNvCxnSpPr>
          <p:nvPr/>
        </p:nvCxnSpPr>
        <p:spPr>
          <a:xfrm rot="16200000" flipH="1">
            <a:off x="6402870" y="2317048"/>
            <a:ext cx="992782" cy="1441642"/>
          </a:xfrm>
          <a:prstGeom prst="bentConnector3">
            <a:avLst>
              <a:gd name="adj1" fmla="val 50000"/>
            </a:avLst>
          </a:prstGeom>
          <a:ln w="28575">
            <a:solidFill>
              <a:srgbClr val="4394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接點 107">
            <a:extLst>
              <a:ext uri="{FF2B5EF4-FFF2-40B4-BE49-F238E27FC236}">
                <a16:creationId xmlns:a16="http://schemas.microsoft.com/office/drawing/2014/main" id="{D270696F-BC9C-4267-810A-B3B75BB77938}"/>
              </a:ext>
            </a:extLst>
          </p:cNvPr>
          <p:cNvCxnSpPr>
            <a:cxnSpLocks/>
            <a:stCxn id="47" idx="2"/>
            <a:endCxn id="51" idx="0"/>
          </p:cNvCxnSpPr>
          <p:nvPr/>
        </p:nvCxnSpPr>
        <p:spPr>
          <a:xfrm rot="5400000">
            <a:off x="149862" y="4282858"/>
            <a:ext cx="1144630" cy="799435"/>
          </a:xfrm>
          <a:prstGeom prst="bentConnector3">
            <a:avLst>
              <a:gd name="adj1" fmla="val 50000"/>
            </a:avLst>
          </a:prstGeom>
          <a:ln w="28575">
            <a:solidFill>
              <a:srgbClr val="BF9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接點 107">
            <a:extLst>
              <a:ext uri="{FF2B5EF4-FFF2-40B4-BE49-F238E27FC236}">
                <a16:creationId xmlns:a16="http://schemas.microsoft.com/office/drawing/2014/main" id="{2D487A43-237F-4158-A3C3-3AC52866B729}"/>
              </a:ext>
            </a:extLst>
          </p:cNvPr>
          <p:cNvCxnSpPr>
            <a:cxnSpLocks/>
            <a:stCxn id="47" idx="2"/>
            <a:endCxn id="55" idx="0"/>
          </p:cNvCxnSpPr>
          <p:nvPr/>
        </p:nvCxnSpPr>
        <p:spPr>
          <a:xfrm rot="16200000" flipH="1">
            <a:off x="969831" y="4262322"/>
            <a:ext cx="1144630" cy="840505"/>
          </a:xfrm>
          <a:prstGeom prst="bentConnector3">
            <a:avLst>
              <a:gd name="adj1" fmla="val 50000"/>
            </a:avLst>
          </a:prstGeom>
          <a:ln w="28575">
            <a:solidFill>
              <a:srgbClr val="BF9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接點 107">
            <a:extLst>
              <a:ext uri="{FF2B5EF4-FFF2-40B4-BE49-F238E27FC236}">
                <a16:creationId xmlns:a16="http://schemas.microsoft.com/office/drawing/2014/main" id="{A7E88504-B33F-47B5-8844-6AC4C860737C}"/>
              </a:ext>
            </a:extLst>
          </p:cNvPr>
          <p:cNvCxnSpPr>
            <a:cxnSpLocks/>
            <a:stCxn id="43" idx="2"/>
            <a:endCxn id="75" idx="0"/>
          </p:cNvCxnSpPr>
          <p:nvPr/>
        </p:nvCxnSpPr>
        <p:spPr>
          <a:xfrm rot="5400000">
            <a:off x="5028913" y="2663721"/>
            <a:ext cx="1144630" cy="4037709"/>
          </a:xfrm>
          <a:prstGeom prst="bentConnector3">
            <a:avLst>
              <a:gd name="adj1" fmla="val 50000"/>
            </a:avLst>
          </a:prstGeom>
          <a:ln w="28575">
            <a:solidFill>
              <a:srgbClr val="577D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接點 107">
            <a:extLst>
              <a:ext uri="{FF2B5EF4-FFF2-40B4-BE49-F238E27FC236}">
                <a16:creationId xmlns:a16="http://schemas.microsoft.com/office/drawing/2014/main" id="{4EBC44E5-2A45-4537-9ADB-A0E060163DCE}"/>
              </a:ext>
            </a:extLst>
          </p:cNvPr>
          <p:cNvCxnSpPr>
            <a:cxnSpLocks/>
            <a:stCxn id="43" idx="2"/>
            <a:endCxn id="59" idx="0"/>
          </p:cNvCxnSpPr>
          <p:nvPr/>
        </p:nvCxnSpPr>
        <p:spPr>
          <a:xfrm rot="16200000" flipH="1">
            <a:off x="7454054" y="4276288"/>
            <a:ext cx="1144630" cy="812574"/>
          </a:xfrm>
          <a:prstGeom prst="bentConnector3">
            <a:avLst>
              <a:gd name="adj1" fmla="val 50000"/>
            </a:avLst>
          </a:prstGeom>
          <a:ln w="28575">
            <a:solidFill>
              <a:srgbClr val="577D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接點 107">
            <a:extLst>
              <a:ext uri="{FF2B5EF4-FFF2-40B4-BE49-F238E27FC236}">
                <a16:creationId xmlns:a16="http://schemas.microsoft.com/office/drawing/2014/main" id="{E7C37E91-C68C-418E-A5A0-062B68E128FA}"/>
              </a:ext>
            </a:extLst>
          </p:cNvPr>
          <p:cNvCxnSpPr>
            <a:cxnSpLocks/>
            <a:stCxn id="43" idx="2"/>
            <a:endCxn id="63" idx="0"/>
          </p:cNvCxnSpPr>
          <p:nvPr/>
        </p:nvCxnSpPr>
        <p:spPr>
          <a:xfrm rot="5400000">
            <a:off x="5843618" y="3478426"/>
            <a:ext cx="1144630" cy="2408299"/>
          </a:xfrm>
          <a:prstGeom prst="bentConnector3">
            <a:avLst>
              <a:gd name="adj1" fmla="val 50000"/>
            </a:avLst>
          </a:prstGeom>
          <a:ln w="28575">
            <a:solidFill>
              <a:srgbClr val="577D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接點 107">
            <a:extLst>
              <a:ext uri="{FF2B5EF4-FFF2-40B4-BE49-F238E27FC236}">
                <a16:creationId xmlns:a16="http://schemas.microsoft.com/office/drawing/2014/main" id="{4394F0C8-1FCB-45CA-B621-74DBF7633280}"/>
              </a:ext>
            </a:extLst>
          </p:cNvPr>
          <p:cNvCxnSpPr>
            <a:cxnSpLocks/>
            <a:stCxn id="43" idx="2"/>
            <a:endCxn id="67" idx="0"/>
          </p:cNvCxnSpPr>
          <p:nvPr/>
        </p:nvCxnSpPr>
        <p:spPr>
          <a:xfrm rot="5400000">
            <a:off x="6653605" y="4288413"/>
            <a:ext cx="1144630" cy="788325"/>
          </a:xfrm>
          <a:prstGeom prst="bentConnector3">
            <a:avLst>
              <a:gd name="adj1" fmla="val 50000"/>
            </a:avLst>
          </a:prstGeom>
          <a:ln w="28575">
            <a:solidFill>
              <a:srgbClr val="577D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接點 107">
            <a:extLst>
              <a:ext uri="{FF2B5EF4-FFF2-40B4-BE49-F238E27FC236}">
                <a16:creationId xmlns:a16="http://schemas.microsoft.com/office/drawing/2014/main" id="{1F8BBE18-7CB3-4D11-A914-B8F5DD40DFA2}"/>
              </a:ext>
            </a:extLst>
          </p:cNvPr>
          <p:cNvCxnSpPr>
            <a:cxnSpLocks/>
            <a:stCxn id="43" idx="2"/>
            <a:endCxn id="71" idx="0"/>
          </p:cNvCxnSpPr>
          <p:nvPr/>
        </p:nvCxnSpPr>
        <p:spPr>
          <a:xfrm rot="16200000" flipH="1">
            <a:off x="8259591" y="3470750"/>
            <a:ext cx="1144630" cy="2423649"/>
          </a:xfrm>
          <a:prstGeom prst="bentConnector3">
            <a:avLst>
              <a:gd name="adj1" fmla="val 50000"/>
            </a:avLst>
          </a:prstGeom>
          <a:ln w="28575">
            <a:solidFill>
              <a:srgbClr val="577D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接點 107">
            <a:extLst>
              <a:ext uri="{FF2B5EF4-FFF2-40B4-BE49-F238E27FC236}">
                <a16:creationId xmlns:a16="http://schemas.microsoft.com/office/drawing/2014/main" id="{AA33DBA0-9BC5-415D-BA8F-DDE62BE53C2E}"/>
              </a:ext>
            </a:extLst>
          </p:cNvPr>
          <p:cNvCxnSpPr>
            <a:cxnSpLocks/>
            <a:stCxn id="43" idx="2"/>
            <a:endCxn id="79" idx="0"/>
          </p:cNvCxnSpPr>
          <p:nvPr/>
        </p:nvCxnSpPr>
        <p:spPr>
          <a:xfrm rot="16200000" flipH="1">
            <a:off x="9064851" y="2665490"/>
            <a:ext cx="1144630" cy="4034169"/>
          </a:xfrm>
          <a:prstGeom prst="bentConnector3">
            <a:avLst>
              <a:gd name="adj1" fmla="val 50000"/>
            </a:avLst>
          </a:prstGeom>
          <a:ln w="28575">
            <a:solidFill>
              <a:srgbClr val="577D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2145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群組 19">
            <a:extLst>
              <a:ext uri="{FF2B5EF4-FFF2-40B4-BE49-F238E27FC236}">
                <a16:creationId xmlns:a16="http://schemas.microsoft.com/office/drawing/2014/main" id="{B558A49A-8EE9-42FA-9EEE-D2D33D02D9E7}"/>
              </a:ext>
            </a:extLst>
          </p:cNvPr>
          <p:cNvGrpSpPr/>
          <p:nvPr/>
        </p:nvGrpSpPr>
        <p:grpSpPr>
          <a:xfrm>
            <a:off x="2654299" y="-887767"/>
            <a:ext cx="7620000" cy="9893519"/>
            <a:chOff x="2285999" y="-455967"/>
            <a:chExt cx="7620000" cy="9893519"/>
          </a:xfrm>
        </p:grpSpPr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6F1A7C18-33F6-4B0A-A50C-6130F441C330}"/>
                </a:ext>
              </a:extLst>
            </p:cNvPr>
            <p:cNvGrpSpPr/>
            <p:nvPr/>
          </p:nvGrpSpPr>
          <p:grpSpPr>
            <a:xfrm>
              <a:off x="2285999" y="-455967"/>
              <a:ext cx="7620000" cy="9893519"/>
              <a:chOff x="2285999" y="-455967"/>
              <a:chExt cx="7620000" cy="9893519"/>
            </a:xfrm>
          </p:grpSpPr>
          <p:grpSp>
            <p:nvGrpSpPr>
              <p:cNvPr id="15" name="群組 14">
                <a:extLst>
                  <a:ext uri="{FF2B5EF4-FFF2-40B4-BE49-F238E27FC236}">
                    <a16:creationId xmlns:a16="http://schemas.microsoft.com/office/drawing/2014/main" id="{0E8FDF46-D602-4D70-AA73-29ED712436A5}"/>
                  </a:ext>
                </a:extLst>
              </p:cNvPr>
              <p:cNvGrpSpPr/>
              <p:nvPr/>
            </p:nvGrpSpPr>
            <p:grpSpPr>
              <a:xfrm>
                <a:off x="2285999" y="-455967"/>
                <a:ext cx="7620000" cy="9893519"/>
                <a:chOff x="2285999" y="-455967"/>
                <a:chExt cx="7620000" cy="9893519"/>
              </a:xfrm>
            </p:grpSpPr>
            <p:grpSp>
              <p:nvGrpSpPr>
                <p:cNvPr id="2" name="群組 1">
                  <a:extLst>
                    <a:ext uri="{FF2B5EF4-FFF2-40B4-BE49-F238E27FC236}">
                      <a16:creationId xmlns:a16="http://schemas.microsoft.com/office/drawing/2014/main" id="{7E7B0847-47CC-4A0E-8BD4-B7C93743222F}"/>
                    </a:ext>
                  </a:extLst>
                </p:cNvPr>
                <p:cNvGrpSpPr/>
                <p:nvPr/>
              </p:nvGrpSpPr>
              <p:grpSpPr>
                <a:xfrm>
                  <a:off x="2285999" y="3036752"/>
                  <a:ext cx="7620000" cy="6400800"/>
                  <a:chOff x="2286000" y="228600"/>
                  <a:chExt cx="7620000" cy="6400800"/>
                </a:xfrm>
              </p:grpSpPr>
              <p:grpSp>
                <p:nvGrpSpPr>
                  <p:cNvPr id="9" name="群組 8">
                    <a:extLst>
                      <a:ext uri="{FF2B5EF4-FFF2-40B4-BE49-F238E27FC236}">
                        <a16:creationId xmlns:a16="http://schemas.microsoft.com/office/drawing/2014/main" id="{707877C9-E475-4EC8-B7F2-0B72D2FA59CF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0" y="228600"/>
                    <a:ext cx="7620000" cy="6400800"/>
                    <a:chOff x="2286000" y="228600"/>
                    <a:chExt cx="7620000" cy="6400800"/>
                  </a:xfrm>
                </p:grpSpPr>
                <p:pic>
                  <p:nvPicPr>
                    <p:cNvPr id="5" name="圖片 4">
                      <a:extLst>
                        <a:ext uri="{FF2B5EF4-FFF2-40B4-BE49-F238E27FC236}">
                          <a16:creationId xmlns:a16="http://schemas.microsoft.com/office/drawing/2014/main" id="{EB6D7919-6B45-4209-AB89-8A8CD4FE35D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286000" y="228600"/>
                      <a:ext cx="7620000" cy="6400800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6" name="矩形 5">
                      <a:extLst>
                        <a:ext uri="{FF2B5EF4-FFF2-40B4-BE49-F238E27FC236}">
                          <a16:creationId xmlns:a16="http://schemas.microsoft.com/office/drawing/2014/main" id="{41290578-B83F-43D6-B633-9BC609FBC6F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30999" y="866957"/>
                      <a:ext cx="1963270" cy="2124635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 dirty="0"/>
                    </a:p>
                  </p:txBody>
                </p:sp>
                <p:sp>
                  <p:nvSpPr>
                    <p:cNvPr id="7" name="矩形 6">
                      <a:extLst>
                        <a:ext uri="{FF2B5EF4-FFF2-40B4-BE49-F238E27FC236}">
                          <a16:creationId xmlns:a16="http://schemas.microsoft.com/office/drawing/2014/main" id="{5DBA2633-5121-44E7-95D4-10BA437F190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14365" y="968188"/>
                      <a:ext cx="1963270" cy="110265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8" name="矩形 7">
                      <a:extLst>
                        <a:ext uri="{FF2B5EF4-FFF2-40B4-BE49-F238E27FC236}">
                          <a16:creationId xmlns:a16="http://schemas.microsoft.com/office/drawing/2014/main" id="{AB8F7624-718A-4508-B377-A170D9B5F6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69306" y="968188"/>
                      <a:ext cx="1963270" cy="110265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</p:grpSp>
              <p:sp>
                <p:nvSpPr>
                  <p:cNvPr id="10" name="文字方塊 9">
                    <a:extLst>
                      <a:ext uri="{FF2B5EF4-FFF2-40B4-BE49-F238E27FC236}">
                        <a16:creationId xmlns:a16="http://schemas.microsoft.com/office/drawing/2014/main" id="{7995D3D4-B503-4A9C-922D-F768323A21B3}"/>
                      </a:ext>
                    </a:extLst>
                  </p:cNvPr>
                  <p:cNvSpPr txBox="1"/>
                  <p:nvPr/>
                </p:nvSpPr>
                <p:spPr>
                  <a:xfrm>
                    <a:off x="2469993" y="968188"/>
                    <a:ext cx="2219778" cy="189282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lvl="0"/>
                    <a:r>
                      <a:rPr lang="zh-TW" altLang="zh-TW" sz="1300" dirty="0">
                        <a:solidFill>
                          <a:srgbClr val="515151"/>
                        </a:solidFill>
                        <a:latin typeface="微軟正黑體 Light" panose="020B0304030504040204" pitchFamily="34" charset="-120"/>
                        <a:ea typeface="微軟正黑體 Light" panose="020B0304030504040204" pitchFamily="34" charset="-120"/>
                      </a:rPr>
                      <a:t>童工</a:t>
                    </a:r>
                    <a:r>
                      <a:rPr lang="zh-TW" altLang="en-US" sz="1300" dirty="0">
                        <a:solidFill>
                          <a:srgbClr val="515151"/>
                        </a:solidFill>
                        <a:latin typeface="微軟正黑體 Light" panose="020B0304030504040204" pitchFamily="34" charset="-120"/>
                        <a:ea typeface="微軟正黑體 Light" panose="020B0304030504040204" pitchFamily="34" charset="-120"/>
                      </a:rPr>
                      <a:t>。</a:t>
                    </a:r>
                    <a:endParaRPr lang="zh-TW" altLang="zh-TW" sz="1300" dirty="0">
                      <a:solidFill>
                        <a:srgbClr val="515151"/>
                      </a:solidFill>
                      <a:latin typeface="微軟正黑體 Light" panose="020B0304030504040204" pitchFamily="34" charset="-120"/>
                      <a:ea typeface="微軟正黑體 Light" panose="020B0304030504040204" pitchFamily="34" charset="-120"/>
                    </a:endParaRPr>
                  </a:p>
                  <a:p>
                    <a:pPr lvl="0"/>
                    <a:r>
                      <a:rPr lang="zh-TW" altLang="zh-TW" sz="1300" dirty="0">
                        <a:solidFill>
                          <a:srgbClr val="515151"/>
                        </a:solidFill>
                        <a:latin typeface="微軟正黑體 Light" panose="020B0304030504040204" pitchFamily="34" charset="-120"/>
                        <a:ea typeface="微軟正黑體 Light" panose="020B0304030504040204" pitchFamily="34" charset="-120"/>
                      </a:rPr>
                      <a:t>社區關係</a:t>
                    </a:r>
                    <a:r>
                      <a:rPr lang="zh-TW" altLang="en-US" sz="1300" dirty="0">
                        <a:solidFill>
                          <a:srgbClr val="515151"/>
                        </a:solidFill>
                        <a:latin typeface="微軟正黑體 Light" panose="020B0304030504040204" pitchFamily="34" charset="-120"/>
                        <a:ea typeface="微軟正黑體 Light" panose="020B0304030504040204" pitchFamily="34" charset="-120"/>
                      </a:rPr>
                      <a:t>。</a:t>
                    </a:r>
                    <a:endParaRPr lang="zh-TW" altLang="zh-TW" sz="1300" dirty="0">
                      <a:solidFill>
                        <a:srgbClr val="515151"/>
                      </a:solidFill>
                      <a:latin typeface="微軟正黑體 Light" panose="020B0304030504040204" pitchFamily="34" charset="-120"/>
                      <a:ea typeface="微軟正黑體 Light" panose="020B0304030504040204" pitchFamily="34" charset="-120"/>
                    </a:endParaRPr>
                  </a:p>
                  <a:p>
                    <a:pPr lvl="0"/>
                    <a:r>
                      <a:rPr lang="zh-TW" altLang="zh-TW" sz="1300" dirty="0">
                        <a:solidFill>
                          <a:srgbClr val="515151"/>
                        </a:solidFill>
                        <a:latin typeface="微軟正黑體 Light" panose="020B0304030504040204" pitchFamily="34" charset="-120"/>
                        <a:ea typeface="微軟正黑體 Light" panose="020B0304030504040204" pitchFamily="34" charset="-120"/>
                      </a:rPr>
                      <a:t>歧視</a:t>
                    </a:r>
                    <a:r>
                      <a:rPr lang="zh-TW" altLang="en-US" sz="1300" dirty="0">
                        <a:solidFill>
                          <a:srgbClr val="515151"/>
                        </a:solidFill>
                        <a:latin typeface="微軟正黑體 Light" panose="020B0304030504040204" pitchFamily="34" charset="-120"/>
                        <a:ea typeface="微軟正黑體 Light" panose="020B0304030504040204" pitchFamily="34" charset="-120"/>
                      </a:rPr>
                      <a:t>。</a:t>
                    </a:r>
                    <a:endParaRPr lang="zh-TW" altLang="zh-TW" sz="1300" dirty="0">
                      <a:solidFill>
                        <a:srgbClr val="515151"/>
                      </a:solidFill>
                      <a:latin typeface="微軟正黑體 Light" panose="020B0304030504040204" pitchFamily="34" charset="-120"/>
                      <a:ea typeface="微軟正黑體 Light" panose="020B0304030504040204" pitchFamily="34" charset="-120"/>
                    </a:endParaRPr>
                  </a:p>
                  <a:p>
                    <a:pPr lvl="0"/>
                    <a:r>
                      <a:rPr lang="zh-TW" altLang="zh-TW" sz="1300" dirty="0">
                        <a:solidFill>
                          <a:srgbClr val="515151"/>
                        </a:solidFill>
                        <a:latin typeface="微軟正黑體 Light" panose="020B0304030504040204" pitchFamily="34" charset="-120"/>
                        <a:ea typeface="微軟正黑體 Light" panose="020B0304030504040204" pitchFamily="34" charset="-120"/>
                      </a:rPr>
                      <a:t>結社自由和集體談判權</a:t>
                    </a:r>
                    <a:r>
                      <a:rPr lang="zh-TW" altLang="en-US" sz="1300" dirty="0">
                        <a:solidFill>
                          <a:srgbClr val="515151"/>
                        </a:solidFill>
                        <a:latin typeface="微軟正黑體 Light" panose="020B0304030504040204" pitchFamily="34" charset="-120"/>
                        <a:ea typeface="微軟正黑體 Light" panose="020B0304030504040204" pitchFamily="34" charset="-120"/>
                      </a:rPr>
                      <a:t>。</a:t>
                    </a:r>
                    <a:endParaRPr lang="zh-TW" altLang="zh-TW" sz="1300" dirty="0">
                      <a:solidFill>
                        <a:srgbClr val="515151"/>
                      </a:solidFill>
                      <a:latin typeface="微軟正黑體 Light" panose="020B0304030504040204" pitchFamily="34" charset="-120"/>
                      <a:ea typeface="微軟正黑體 Light" panose="020B0304030504040204" pitchFamily="34" charset="-120"/>
                    </a:endParaRPr>
                  </a:p>
                  <a:p>
                    <a:pPr lvl="0"/>
                    <a:r>
                      <a:rPr lang="zh-TW" altLang="zh-TW" sz="1300" dirty="0">
                        <a:solidFill>
                          <a:srgbClr val="515151"/>
                        </a:solidFill>
                        <a:latin typeface="微軟正黑體 Light" panose="020B0304030504040204" pitchFamily="34" charset="-120"/>
                        <a:ea typeface="微軟正黑體 Light" panose="020B0304030504040204" pitchFamily="34" charset="-120"/>
                      </a:rPr>
                      <a:t>騷擾、虐待和懲戒措施</a:t>
                    </a:r>
                    <a:r>
                      <a:rPr lang="zh-TW" altLang="en-US" sz="1300" dirty="0">
                        <a:solidFill>
                          <a:srgbClr val="515151"/>
                        </a:solidFill>
                        <a:latin typeface="微軟正黑體 Light" panose="020B0304030504040204" pitchFamily="34" charset="-120"/>
                        <a:ea typeface="微軟正黑體 Light" panose="020B0304030504040204" pitchFamily="34" charset="-120"/>
                      </a:rPr>
                      <a:t>。</a:t>
                    </a:r>
                    <a:endParaRPr lang="zh-TW" altLang="zh-TW" sz="1300" dirty="0">
                      <a:solidFill>
                        <a:srgbClr val="515151"/>
                      </a:solidFill>
                      <a:latin typeface="微軟正黑體 Light" panose="020B0304030504040204" pitchFamily="34" charset="-120"/>
                      <a:ea typeface="微軟正黑體 Light" panose="020B0304030504040204" pitchFamily="34" charset="-120"/>
                    </a:endParaRPr>
                  </a:p>
                  <a:p>
                    <a:pPr lvl="0"/>
                    <a:r>
                      <a:rPr lang="zh-TW" altLang="zh-TW" sz="1300" dirty="0">
                        <a:solidFill>
                          <a:srgbClr val="515151"/>
                        </a:solidFill>
                        <a:latin typeface="微軟正黑體 Light" panose="020B0304030504040204" pitchFamily="34" charset="-120"/>
                        <a:ea typeface="微軟正黑體 Light" panose="020B0304030504040204" pitchFamily="34" charset="-120"/>
                      </a:rPr>
                      <a:t>健康和安全</a:t>
                    </a:r>
                    <a:r>
                      <a:rPr lang="zh-TW" altLang="en-US" sz="1300" dirty="0">
                        <a:solidFill>
                          <a:srgbClr val="515151"/>
                        </a:solidFill>
                        <a:latin typeface="微軟正黑體 Light" panose="020B0304030504040204" pitchFamily="34" charset="-120"/>
                        <a:ea typeface="微軟正黑體 Light" panose="020B0304030504040204" pitchFamily="34" charset="-120"/>
                      </a:rPr>
                      <a:t>。</a:t>
                    </a:r>
                    <a:endParaRPr lang="zh-TW" altLang="zh-TW" sz="1300" dirty="0">
                      <a:solidFill>
                        <a:srgbClr val="515151"/>
                      </a:solidFill>
                      <a:latin typeface="微軟正黑體 Light" panose="020B0304030504040204" pitchFamily="34" charset="-120"/>
                      <a:ea typeface="微軟正黑體 Light" panose="020B0304030504040204" pitchFamily="34" charset="-120"/>
                    </a:endParaRPr>
                  </a:p>
                  <a:p>
                    <a:pPr lvl="0"/>
                    <a:r>
                      <a:rPr lang="zh-TW" altLang="zh-TW" sz="1300" dirty="0">
                        <a:solidFill>
                          <a:srgbClr val="515151"/>
                        </a:solidFill>
                        <a:latin typeface="微軟正黑體 Light" panose="020B0304030504040204" pitchFamily="34" charset="-120"/>
                        <a:ea typeface="微軟正黑體 Light" panose="020B0304030504040204" pitchFamily="34" charset="-120"/>
                      </a:rPr>
                      <a:t>聘僱措施和強迫勞動</a:t>
                    </a:r>
                    <a:r>
                      <a:rPr lang="zh-TW" altLang="en-US" sz="1300" dirty="0">
                        <a:solidFill>
                          <a:srgbClr val="515151"/>
                        </a:solidFill>
                        <a:latin typeface="微軟正黑體 Light" panose="020B0304030504040204" pitchFamily="34" charset="-120"/>
                        <a:ea typeface="微軟正黑體 Light" panose="020B0304030504040204" pitchFamily="34" charset="-120"/>
                      </a:rPr>
                      <a:t>。</a:t>
                    </a:r>
                    <a:endParaRPr lang="zh-TW" altLang="zh-TW" sz="1300" dirty="0">
                      <a:solidFill>
                        <a:srgbClr val="515151"/>
                      </a:solidFill>
                      <a:latin typeface="微軟正黑體 Light" panose="020B0304030504040204" pitchFamily="34" charset="-120"/>
                      <a:ea typeface="微軟正黑體 Light" panose="020B0304030504040204" pitchFamily="34" charset="-120"/>
                    </a:endParaRPr>
                  </a:p>
                  <a:p>
                    <a:pPr lvl="0"/>
                    <a:r>
                      <a:rPr lang="zh-TW" altLang="zh-TW" sz="1300" dirty="0">
                        <a:solidFill>
                          <a:srgbClr val="515151"/>
                        </a:solidFill>
                        <a:latin typeface="微軟正黑體 Light" panose="020B0304030504040204" pitchFamily="34" charset="-120"/>
                        <a:ea typeface="微軟正黑體 Light" panose="020B0304030504040204" pitchFamily="34" charset="-120"/>
                      </a:rPr>
                      <a:t>薪酬</a:t>
                    </a:r>
                    <a:r>
                      <a:rPr lang="zh-TW" altLang="en-US" sz="1300" dirty="0">
                        <a:solidFill>
                          <a:srgbClr val="515151"/>
                        </a:solidFill>
                        <a:latin typeface="微軟正黑體 Light" panose="020B0304030504040204" pitchFamily="34" charset="-120"/>
                        <a:ea typeface="微軟正黑體 Light" panose="020B0304030504040204" pitchFamily="34" charset="-120"/>
                      </a:rPr>
                      <a:t>。</a:t>
                    </a:r>
                    <a:endParaRPr lang="zh-TW" altLang="zh-TW" sz="1300" dirty="0">
                      <a:solidFill>
                        <a:srgbClr val="515151"/>
                      </a:solidFill>
                      <a:latin typeface="微軟正黑體 Light" panose="020B0304030504040204" pitchFamily="34" charset="-120"/>
                      <a:ea typeface="微軟正黑體 Light" panose="020B0304030504040204" pitchFamily="34" charset="-120"/>
                    </a:endParaRPr>
                  </a:p>
                  <a:p>
                    <a:r>
                      <a:rPr lang="zh-TW" altLang="zh-TW" sz="1300" dirty="0">
                        <a:solidFill>
                          <a:srgbClr val="515151"/>
                        </a:solidFill>
                        <a:latin typeface="微軟正黑體 Light" panose="020B0304030504040204" pitchFamily="34" charset="-120"/>
                        <a:ea typeface="微軟正黑體 Light" panose="020B0304030504040204" pitchFamily="34" charset="-120"/>
                      </a:rPr>
                      <a:t>安全措施</a:t>
                    </a:r>
                    <a:r>
                      <a:rPr lang="zh-TW" altLang="en-US" sz="1300" dirty="0">
                        <a:solidFill>
                          <a:srgbClr val="515151"/>
                        </a:solidFill>
                        <a:latin typeface="微軟正黑體 Light" panose="020B0304030504040204" pitchFamily="34" charset="-120"/>
                        <a:ea typeface="微軟正黑體 Light" panose="020B0304030504040204" pitchFamily="34" charset="-120"/>
                      </a:rPr>
                      <a:t>。</a:t>
                    </a:r>
                  </a:p>
                </p:txBody>
              </p:sp>
              <p:sp>
                <p:nvSpPr>
                  <p:cNvPr id="17" name="文字方塊 16">
                    <a:extLst>
                      <a:ext uri="{FF2B5EF4-FFF2-40B4-BE49-F238E27FC236}">
                        <a16:creationId xmlns:a16="http://schemas.microsoft.com/office/drawing/2014/main" id="{0586C28D-A9E9-45BA-8F7C-65B0149D9089}"/>
                      </a:ext>
                    </a:extLst>
                  </p:cNvPr>
                  <p:cNvSpPr txBox="1"/>
                  <p:nvPr/>
                </p:nvSpPr>
                <p:spPr>
                  <a:xfrm>
                    <a:off x="4943023" y="1402558"/>
                    <a:ext cx="2219778" cy="16927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zh-TW"/>
                    </a:defPPr>
                    <a:lvl1pPr lvl="0">
                      <a:defRPr sz="1500">
                        <a:solidFill>
                          <a:srgbClr val="515151"/>
                        </a:solidFill>
                        <a:latin typeface="微軟正黑體 Light" panose="020B0304030504040204" pitchFamily="34" charset="-120"/>
                        <a:ea typeface="微軟正黑體 Light" panose="020B0304030504040204" pitchFamily="34" charset="-120"/>
                      </a:defRPr>
                    </a:lvl1pPr>
                  </a:lstStyle>
                  <a:p>
                    <a:r>
                      <a:rPr lang="zh-TW" altLang="zh-TW" sz="1300" dirty="0"/>
                      <a:t>遵守環境、安全、衛生相關法規</a:t>
                    </a:r>
                    <a:r>
                      <a:rPr lang="zh-TW" altLang="en-US" sz="1300" dirty="0"/>
                      <a:t>。</a:t>
                    </a:r>
                    <a:endParaRPr lang="zh-TW" altLang="zh-TW" sz="1300" dirty="0"/>
                  </a:p>
                  <a:p>
                    <a:r>
                      <a:rPr lang="zh-TW" altLang="zh-TW" sz="1300" dirty="0"/>
                      <a:t>取得相關許可認證</a:t>
                    </a:r>
                    <a:r>
                      <a:rPr lang="zh-TW" altLang="en-US" sz="1300" dirty="0"/>
                      <a:t>。</a:t>
                    </a:r>
                    <a:endParaRPr lang="zh-TW" altLang="zh-TW" sz="1300" dirty="0"/>
                  </a:p>
                  <a:p>
                    <a:r>
                      <a:rPr lang="zh-TW" altLang="zh-TW" sz="1300" dirty="0"/>
                      <a:t>預防有害物質及汙染</a:t>
                    </a:r>
                    <a:r>
                      <a:rPr lang="zh-TW" altLang="en-US" sz="1300" dirty="0"/>
                      <a:t>。</a:t>
                    </a:r>
                    <a:endParaRPr lang="zh-TW" altLang="zh-TW" sz="1300" dirty="0"/>
                  </a:p>
                  <a:p>
                    <a:r>
                      <a:rPr lang="zh-TW" altLang="zh-TW" sz="1300" dirty="0"/>
                      <a:t>尋找環境友善之替代品</a:t>
                    </a:r>
                    <a:r>
                      <a:rPr lang="zh-TW" altLang="en-US" sz="1300" dirty="0"/>
                      <a:t>。</a:t>
                    </a:r>
                    <a:endParaRPr lang="zh-TW" altLang="zh-TW" sz="1300" dirty="0"/>
                  </a:p>
                  <a:p>
                    <a:r>
                      <a:rPr lang="zh-TW" altLang="zh-TW" sz="1300" dirty="0"/>
                      <a:t>資源和能源之永續及有效利用</a:t>
                    </a:r>
                    <a:r>
                      <a:rPr lang="zh-TW" altLang="en-US" sz="1300" dirty="0"/>
                      <a:t>。</a:t>
                    </a:r>
                    <a:endParaRPr lang="zh-TW" altLang="zh-TW" sz="1300" dirty="0"/>
                  </a:p>
                  <a:p>
                    <a:r>
                      <a:rPr lang="zh-TW" altLang="zh-TW" sz="1300" dirty="0"/>
                      <a:t>保護健康和環境的立即措施</a:t>
                    </a:r>
                    <a:r>
                      <a:rPr lang="zh-TW" altLang="en-US" sz="1300" dirty="0"/>
                      <a:t>。</a:t>
                    </a:r>
                  </a:p>
                </p:txBody>
              </p:sp>
              <p:sp>
                <p:nvSpPr>
                  <p:cNvPr id="18" name="文字方塊 17">
                    <a:extLst>
                      <a:ext uri="{FF2B5EF4-FFF2-40B4-BE49-F238E27FC236}">
                        <a16:creationId xmlns:a16="http://schemas.microsoft.com/office/drawing/2014/main" id="{82D63517-F88F-42E4-B61C-171CB34F4EEB}"/>
                      </a:ext>
                    </a:extLst>
                  </p:cNvPr>
                  <p:cNvSpPr txBox="1"/>
                  <p:nvPr/>
                </p:nvSpPr>
                <p:spPr>
                  <a:xfrm>
                    <a:off x="7669306" y="968188"/>
                    <a:ext cx="2219778" cy="109260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zh-TW"/>
                    </a:defPPr>
                    <a:lvl1pPr lvl="0">
                      <a:defRPr sz="1500">
                        <a:solidFill>
                          <a:srgbClr val="515151"/>
                        </a:solidFill>
                        <a:latin typeface="微軟正黑體 Light" panose="020B0304030504040204" pitchFamily="34" charset="-120"/>
                        <a:ea typeface="微軟正黑體 Light" panose="020B0304030504040204" pitchFamily="34" charset="-120"/>
                      </a:defRPr>
                    </a:lvl1pPr>
                  </a:lstStyle>
                  <a:p>
                    <a:r>
                      <a:rPr lang="zh-TW" altLang="zh-TW" sz="1300" dirty="0"/>
                      <a:t>提倡誠信正直和道德</a:t>
                    </a:r>
                    <a:r>
                      <a:rPr lang="zh-TW" altLang="en-US" sz="1300" dirty="0"/>
                      <a:t>。</a:t>
                    </a:r>
                    <a:endParaRPr lang="zh-TW" altLang="zh-TW" sz="1300" dirty="0"/>
                  </a:p>
                  <a:p>
                    <a:r>
                      <a:rPr lang="zh-TW" altLang="zh-TW" sz="1300" dirty="0"/>
                      <a:t>對貪腐採零容忍政策</a:t>
                    </a:r>
                    <a:r>
                      <a:rPr lang="zh-TW" altLang="en-US" sz="1300" dirty="0"/>
                      <a:t>。</a:t>
                    </a:r>
                    <a:endParaRPr lang="zh-TW" altLang="zh-TW" sz="1300" dirty="0"/>
                  </a:p>
                  <a:p>
                    <a:r>
                      <a:rPr lang="zh-TW" altLang="zh-TW" sz="1300" dirty="0"/>
                      <a:t>採取預防措施管控風險</a:t>
                    </a:r>
                    <a:r>
                      <a:rPr lang="zh-TW" altLang="en-US" sz="1300" dirty="0"/>
                      <a:t>。</a:t>
                    </a:r>
                    <a:endParaRPr lang="zh-TW" altLang="zh-TW" sz="1300" dirty="0"/>
                  </a:p>
                  <a:p>
                    <a:r>
                      <a:rPr lang="zh-TW" altLang="zh-TW" sz="1300" dirty="0"/>
                      <a:t>提供檢舉機制</a:t>
                    </a:r>
                    <a:r>
                      <a:rPr lang="zh-TW" altLang="en-US" sz="1300" dirty="0"/>
                      <a:t>。</a:t>
                    </a:r>
                    <a:endParaRPr lang="zh-TW" altLang="zh-TW" sz="1300" dirty="0"/>
                  </a:p>
                  <a:p>
                    <a:r>
                      <a:rPr lang="zh-TW" altLang="zh-TW" sz="1300" dirty="0"/>
                      <a:t>不違反貿易制裁</a:t>
                    </a:r>
                    <a:r>
                      <a:rPr lang="zh-TW" altLang="en-US" sz="1300" dirty="0"/>
                      <a:t>。</a:t>
                    </a:r>
                  </a:p>
                </p:txBody>
              </p:sp>
              <p:sp>
                <p:nvSpPr>
                  <p:cNvPr id="19" name="矩形 18">
                    <a:extLst>
                      <a:ext uri="{FF2B5EF4-FFF2-40B4-BE49-F238E27FC236}">
                        <a16:creationId xmlns:a16="http://schemas.microsoft.com/office/drawing/2014/main" id="{33196755-7C25-404A-8131-FBDB597926DB}"/>
                      </a:ext>
                    </a:extLst>
                  </p:cNvPr>
                  <p:cNvSpPr/>
                  <p:nvPr/>
                </p:nvSpPr>
                <p:spPr>
                  <a:xfrm>
                    <a:off x="5114365" y="923675"/>
                    <a:ext cx="1853561" cy="461665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>
                      <a:spcAft>
                        <a:spcPts val="0"/>
                      </a:spcAft>
                    </a:pPr>
                    <a:r>
                      <a:rPr lang="zh-TW" altLang="zh-TW" sz="1200" b="1" dirty="0">
                        <a:solidFill>
                          <a:srgbClr val="515151"/>
                        </a:solidFill>
                        <a:latin typeface="微軟正黑體 Light" panose="020B0304030504040204" pitchFamily="34" charset="-120"/>
                        <a:ea typeface="微軟正黑體 Light" panose="020B0304030504040204" pitchFamily="34" charset="-120"/>
                      </a:rPr>
                      <a:t>減少對環境、人類健康</a:t>
                    </a:r>
                  </a:p>
                  <a:p>
                    <a:pPr algn="ctr">
                      <a:spcAft>
                        <a:spcPts val="0"/>
                      </a:spcAft>
                    </a:pPr>
                    <a:r>
                      <a:rPr lang="zh-TW" altLang="zh-TW" sz="1200" b="1" dirty="0">
                        <a:solidFill>
                          <a:srgbClr val="515151"/>
                        </a:solidFill>
                        <a:latin typeface="微軟正黑體 Light" panose="020B0304030504040204" pitchFamily="34" charset="-120"/>
                        <a:ea typeface="微軟正黑體 Light" panose="020B0304030504040204" pitchFamily="34" charset="-120"/>
                      </a:rPr>
                      <a:t>和生活帶來之不利影響</a:t>
                    </a:r>
                  </a:p>
                </p:txBody>
              </p:sp>
            </p:grpSp>
            <p:grpSp>
              <p:nvGrpSpPr>
                <p:cNvPr id="14" name="群組 13">
                  <a:extLst>
                    <a:ext uri="{FF2B5EF4-FFF2-40B4-BE49-F238E27FC236}">
                      <a16:creationId xmlns:a16="http://schemas.microsoft.com/office/drawing/2014/main" id="{2B1FD325-F647-4A6E-86BE-15582977AA14}"/>
                    </a:ext>
                  </a:extLst>
                </p:cNvPr>
                <p:cNvGrpSpPr/>
                <p:nvPr/>
              </p:nvGrpSpPr>
              <p:grpSpPr>
                <a:xfrm>
                  <a:off x="4913473" y="-455967"/>
                  <a:ext cx="2584651" cy="3492719"/>
                  <a:chOff x="4913473" y="-381786"/>
                  <a:chExt cx="2584651" cy="3492719"/>
                </a:xfrm>
              </p:grpSpPr>
              <p:pic>
                <p:nvPicPr>
                  <p:cNvPr id="4" name="圖片 3">
                    <a:extLst>
                      <a:ext uri="{FF2B5EF4-FFF2-40B4-BE49-F238E27FC236}">
                        <a16:creationId xmlns:a16="http://schemas.microsoft.com/office/drawing/2014/main" id="{123D0510-D29D-49E4-860F-636EBBE71A6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13473" y="-381786"/>
                    <a:ext cx="2365052" cy="3492719"/>
                  </a:xfrm>
                  <a:prstGeom prst="rect">
                    <a:avLst/>
                  </a:prstGeom>
                </p:spPr>
              </p:pic>
              <p:sp>
                <p:nvSpPr>
                  <p:cNvPr id="11" name="矩形 10">
                    <a:extLst>
                      <a:ext uri="{FF2B5EF4-FFF2-40B4-BE49-F238E27FC236}">
                        <a16:creationId xmlns:a16="http://schemas.microsoft.com/office/drawing/2014/main" id="{5ADAE244-579C-4ADB-80DF-B36DEAD7FD97}"/>
                      </a:ext>
                    </a:extLst>
                  </p:cNvPr>
                  <p:cNvSpPr/>
                  <p:nvPr/>
                </p:nvSpPr>
                <p:spPr>
                  <a:xfrm>
                    <a:off x="5811305" y="-277809"/>
                    <a:ext cx="569387" cy="3231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>
                      <a:spcAft>
                        <a:spcPts val="0"/>
                      </a:spcAft>
                    </a:pPr>
                    <a:r>
                      <a:rPr lang="zh-TW" altLang="zh-TW" sz="1500" b="1" kern="100" dirty="0">
                        <a:solidFill>
                          <a:srgbClr val="002453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rPr>
                      <a:t>期望</a:t>
                    </a:r>
                    <a:endParaRPr lang="zh-TW" altLang="zh-TW" sz="1500" kern="100" dirty="0">
                      <a:solidFill>
                        <a:srgbClr val="002453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6" name="文字方塊 15">
                    <a:extLst>
                      <a:ext uri="{FF2B5EF4-FFF2-40B4-BE49-F238E27FC236}">
                        <a16:creationId xmlns:a16="http://schemas.microsoft.com/office/drawing/2014/main" id="{EECF6175-F768-4D78-9B5E-E8325B8896E5}"/>
                      </a:ext>
                    </a:extLst>
                  </p:cNvPr>
                  <p:cNvSpPr txBox="1"/>
                  <p:nvPr/>
                </p:nvSpPr>
                <p:spPr>
                  <a:xfrm>
                    <a:off x="5278346" y="149333"/>
                    <a:ext cx="2219778" cy="109260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lvl="0"/>
                    <a:r>
                      <a:rPr lang="zh-TW" altLang="zh-TW" sz="1300" dirty="0">
                        <a:solidFill>
                          <a:srgbClr val="515151"/>
                        </a:solidFill>
                        <a:latin typeface="微軟正黑體 Light" panose="020B0304030504040204" pitchFamily="34" charset="-120"/>
                        <a:ea typeface="微軟正黑體 Light" panose="020B0304030504040204" pitchFamily="34" charset="-120"/>
                      </a:rPr>
                      <a:t>遵守適用之法規</a:t>
                    </a:r>
                    <a:r>
                      <a:rPr lang="zh-TW" altLang="en-US" sz="1300" dirty="0">
                        <a:solidFill>
                          <a:srgbClr val="515151"/>
                        </a:solidFill>
                        <a:latin typeface="微軟正黑體 Light" panose="020B0304030504040204" pitchFamily="34" charset="-120"/>
                        <a:ea typeface="微軟正黑體 Light" panose="020B0304030504040204" pitchFamily="34" charset="-120"/>
                      </a:rPr>
                      <a:t>。</a:t>
                    </a:r>
                    <a:endParaRPr lang="zh-TW" altLang="zh-TW" sz="1300" dirty="0">
                      <a:solidFill>
                        <a:srgbClr val="515151"/>
                      </a:solidFill>
                      <a:latin typeface="微軟正黑體 Light" panose="020B0304030504040204" pitchFamily="34" charset="-120"/>
                      <a:ea typeface="微軟正黑體 Light" panose="020B0304030504040204" pitchFamily="34" charset="-120"/>
                    </a:endParaRPr>
                  </a:p>
                  <a:p>
                    <a:pPr lvl="0"/>
                    <a:r>
                      <a:rPr lang="zh-TW" altLang="zh-TW" sz="1300" dirty="0">
                        <a:solidFill>
                          <a:srgbClr val="515151"/>
                        </a:solidFill>
                        <a:latin typeface="微軟正黑體 Light" panose="020B0304030504040204" pitchFamily="34" charset="-120"/>
                        <a:ea typeface="微軟正黑體 Light" panose="020B0304030504040204" pitchFamily="34" charset="-120"/>
                      </a:rPr>
                      <a:t>提供申訴機制</a:t>
                    </a:r>
                    <a:r>
                      <a:rPr lang="zh-TW" altLang="en-US" sz="1300" dirty="0">
                        <a:solidFill>
                          <a:srgbClr val="515151"/>
                        </a:solidFill>
                        <a:latin typeface="微軟正黑體 Light" panose="020B0304030504040204" pitchFamily="34" charset="-120"/>
                        <a:ea typeface="微軟正黑體 Light" panose="020B0304030504040204" pitchFamily="34" charset="-120"/>
                      </a:rPr>
                      <a:t>。</a:t>
                    </a:r>
                    <a:endParaRPr lang="zh-TW" altLang="zh-TW" sz="1300" dirty="0">
                      <a:solidFill>
                        <a:srgbClr val="515151"/>
                      </a:solidFill>
                      <a:latin typeface="微軟正黑體 Light" panose="020B0304030504040204" pitchFamily="34" charset="-120"/>
                      <a:ea typeface="微軟正黑體 Light" panose="020B0304030504040204" pitchFamily="34" charset="-120"/>
                    </a:endParaRPr>
                  </a:p>
                  <a:p>
                    <a:pPr lvl="0"/>
                    <a:r>
                      <a:rPr lang="zh-TW" altLang="zh-TW" sz="1300" dirty="0">
                        <a:solidFill>
                          <a:srgbClr val="515151"/>
                        </a:solidFill>
                        <a:latin typeface="微軟正黑體 Light" panose="020B0304030504040204" pitchFamily="34" charset="-120"/>
                        <a:ea typeface="微軟正黑體 Light" panose="020B0304030504040204" pitchFamily="34" charset="-120"/>
                      </a:rPr>
                      <a:t>遵守本準則</a:t>
                    </a:r>
                    <a:r>
                      <a:rPr lang="zh-TW" altLang="en-US" sz="1300" dirty="0">
                        <a:solidFill>
                          <a:srgbClr val="515151"/>
                        </a:solidFill>
                        <a:latin typeface="微軟正黑體 Light" panose="020B0304030504040204" pitchFamily="34" charset="-120"/>
                        <a:ea typeface="微軟正黑體 Light" panose="020B0304030504040204" pitchFamily="34" charset="-120"/>
                      </a:rPr>
                      <a:t>。</a:t>
                    </a:r>
                    <a:endParaRPr lang="zh-TW" altLang="zh-TW" sz="1300" dirty="0">
                      <a:solidFill>
                        <a:srgbClr val="515151"/>
                      </a:solidFill>
                      <a:latin typeface="微軟正黑體 Light" panose="020B0304030504040204" pitchFamily="34" charset="-120"/>
                      <a:ea typeface="微軟正黑體 Light" panose="020B0304030504040204" pitchFamily="34" charset="-120"/>
                    </a:endParaRPr>
                  </a:p>
                  <a:p>
                    <a:pPr lvl="0"/>
                    <a:r>
                      <a:rPr lang="zh-TW" altLang="zh-TW" sz="1300" dirty="0">
                        <a:solidFill>
                          <a:srgbClr val="515151"/>
                        </a:solidFill>
                        <a:latin typeface="微軟正黑體 Light" panose="020B0304030504040204" pitchFamily="34" charset="-120"/>
                        <a:ea typeface="微軟正黑體 Light" panose="020B0304030504040204" pitchFamily="34" charset="-120"/>
                      </a:rPr>
                      <a:t>採取盡職調查</a:t>
                    </a:r>
                    <a:r>
                      <a:rPr lang="zh-TW" altLang="en-US" sz="1300" dirty="0">
                        <a:solidFill>
                          <a:srgbClr val="515151"/>
                        </a:solidFill>
                        <a:latin typeface="微軟正黑體 Light" panose="020B0304030504040204" pitchFamily="34" charset="-120"/>
                        <a:ea typeface="微軟正黑體 Light" panose="020B0304030504040204" pitchFamily="34" charset="-120"/>
                      </a:rPr>
                      <a:t>。</a:t>
                    </a:r>
                    <a:endParaRPr lang="zh-TW" altLang="zh-TW" sz="1300" dirty="0">
                      <a:solidFill>
                        <a:srgbClr val="515151"/>
                      </a:solidFill>
                      <a:latin typeface="微軟正黑體 Light" panose="020B0304030504040204" pitchFamily="34" charset="-120"/>
                      <a:ea typeface="微軟正黑體 Light" panose="020B0304030504040204" pitchFamily="34" charset="-120"/>
                    </a:endParaRPr>
                  </a:p>
                  <a:p>
                    <a:r>
                      <a:rPr lang="zh-TW" altLang="zh-TW" sz="1300" dirty="0">
                        <a:solidFill>
                          <a:srgbClr val="515151"/>
                        </a:solidFill>
                        <a:latin typeface="微軟正黑體 Light" panose="020B0304030504040204" pitchFamily="34" charset="-120"/>
                        <a:ea typeface="微軟正黑體 Light" panose="020B0304030504040204" pitchFamily="34" charset="-120"/>
                      </a:rPr>
                      <a:t>評估與改進</a:t>
                    </a:r>
                    <a:r>
                      <a:rPr lang="zh-TW" altLang="en-US" sz="1300" dirty="0">
                        <a:solidFill>
                          <a:srgbClr val="515151"/>
                        </a:solidFill>
                        <a:latin typeface="微軟正黑體 Light" panose="020B0304030504040204" pitchFamily="34" charset="-120"/>
                        <a:ea typeface="微軟正黑體 Light" panose="020B0304030504040204" pitchFamily="34" charset="-120"/>
                      </a:rPr>
                      <a:t>。</a:t>
                    </a:r>
                  </a:p>
                </p:txBody>
              </p:sp>
            </p:grpSp>
          </p:grpSp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E086A6D7-75C4-446B-BCD0-9F40115BDB6A}"/>
                  </a:ext>
                </a:extLst>
              </p:cNvPr>
              <p:cNvSpPr/>
              <p:nvPr/>
            </p:nvSpPr>
            <p:spPr>
              <a:xfrm>
                <a:off x="3412633" y="6737940"/>
                <a:ext cx="5086350" cy="790575"/>
              </a:xfrm>
              <a:prstGeom prst="rect">
                <a:avLst/>
              </a:prstGeom>
              <a:solidFill>
                <a:srgbClr val="072D5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250000"/>
                  </a:lnSpc>
                </a:pPr>
                <a:endParaRPr lang="zh-TW" altLang="en-US" sz="16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E4515B71-0F93-43F6-96D9-B11370E5E80A}"/>
                </a:ext>
              </a:extLst>
            </p:cNvPr>
            <p:cNvSpPr/>
            <p:nvPr/>
          </p:nvSpPr>
          <p:spPr>
            <a:xfrm>
              <a:off x="3047998" y="6546524"/>
              <a:ext cx="6096000" cy="106182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>
                <a:lnSpc>
                  <a:spcPct val="250000"/>
                </a:lnSpc>
              </a:pPr>
              <a:r>
                <a:rPr lang="zh-TW" altLang="en-US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供應商善盡共同責任</a:t>
              </a:r>
              <a:endPara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供應商行為準則．結構化協議．評估與改進．申訴程序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19725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5159</TotalTime>
  <Words>258</Words>
  <Application>Microsoft Office PowerPoint</Application>
  <PresentationFormat>寬螢幕</PresentationFormat>
  <Paragraphs>99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14" baseType="lpstr">
      <vt:lpstr>Adobe Gothic Std B</vt:lpstr>
      <vt:lpstr>Adobe 繁黑體 Std B</vt:lpstr>
      <vt:lpstr>微軟正黑體</vt:lpstr>
      <vt:lpstr>微軟正黑體 Light</vt:lpstr>
      <vt:lpstr>新細明體</vt:lpstr>
      <vt:lpstr>Arial</vt:lpstr>
      <vt:lpstr>Arial Black</vt:lpstr>
      <vt:lpstr>Calibri</vt:lpstr>
      <vt:lpstr>Calibri Light</vt:lpstr>
      <vt:lpstr>Times New Roman</vt:lpstr>
      <vt:lpstr>Office 佈景主題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李 政忠</dc:creator>
  <cp:lastModifiedBy>陳祺忠</cp:lastModifiedBy>
  <cp:revision>24</cp:revision>
  <dcterms:created xsi:type="dcterms:W3CDTF">2022-05-05T12:22:46Z</dcterms:created>
  <dcterms:modified xsi:type="dcterms:W3CDTF">2023-02-07T01:11:56Z</dcterms:modified>
</cp:coreProperties>
</file>