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5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7"/>
          <p:cNvSpPr/>
          <p:nvPr/>
        </p:nvSpPr>
        <p:spPr>
          <a:xfrm>
            <a:off x="7451676" y="984334"/>
            <a:ext cx="3109872" cy="5080904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8" name="组合 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176" name="图片 5" descr="图片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图片 14" descr="图片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矩形 18"/>
          <p:cNvSpPr/>
          <p:nvPr/>
        </p:nvSpPr>
        <p:spPr>
          <a:xfrm>
            <a:off x="6095998" y="2527952"/>
            <a:ext cx="2711356" cy="19776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矩形 20"/>
          <p:cNvSpPr txBox="1"/>
          <p:nvPr/>
        </p:nvSpPr>
        <p:spPr>
          <a:xfrm>
            <a:off x="8048358" y="1668203"/>
            <a:ext cx="238661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7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2021</a:t>
            </a:r>
          </a:p>
        </p:txBody>
      </p:sp>
      <p:sp>
        <p:nvSpPr>
          <p:cNvPr id="181" name="矩形 21"/>
          <p:cNvSpPr txBox="1"/>
          <p:nvPr/>
        </p:nvSpPr>
        <p:spPr>
          <a:xfrm>
            <a:off x="4462087" y="2816167"/>
            <a:ext cx="486165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4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TypeScript分享</a:t>
            </a:r>
          </a:p>
        </p:txBody>
      </p:sp>
      <p:sp>
        <p:nvSpPr>
          <p:cNvPr id="182" name="为JavaScript添加类型检测系统，提高项目的可维护性和易阅读性"/>
          <p:cNvSpPr txBox="1"/>
          <p:nvPr/>
        </p:nvSpPr>
        <p:spPr>
          <a:xfrm>
            <a:off x="3665640" y="3884930"/>
            <a:ext cx="665775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为JavaScript添加类型检测系统，提高项目的可维护性和易阅读性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组合 1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329" name="图片 17" descr="图片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图片 18" descr="图片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矩形 34"/>
          <p:cNvSpPr/>
          <p:nvPr/>
        </p:nvSpPr>
        <p:spPr>
          <a:xfrm>
            <a:off x="6418748" y="2253742"/>
            <a:ext cx="2608489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C</a:t>
            </a:r>
          </a:p>
        </p:txBody>
      </p:sp>
      <p:sp>
        <p:nvSpPr>
          <p:cNvPr id="333" name="矩形 37"/>
          <p:cNvSpPr txBox="1"/>
          <p:nvPr/>
        </p:nvSpPr>
        <p:spPr>
          <a:xfrm>
            <a:off x="6365864" y="3554735"/>
            <a:ext cx="44950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如何使用TypeScript</a:t>
            </a:r>
          </a:p>
        </p:txBody>
      </p:sp>
      <p:sp>
        <p:nvSpPr>
          <p:cNvPr id="334" name="成长"/>
          <p:cNvSpPr/>
          <p:nvPr/>
        </p:nvSpPr>
        <p:spPr>
          <a:xfrm>
            <a:off x="3349338" y="2733859"/>
            <a:ext cx="1670029" cy="12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fill="norm" stroke="1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B</a:t>
            </a:r>
          </a:p>
        </p:txBody>
      </p:sp>
      <p:sp>
        <p:nvSpPr>
          <p:cNvPr id="337" name="矩形 37"/>
          <p:cNvSpPr txBox="1"/>
          <p:nvPr/>
        </p:nvSpPr>
        <p:spPr>
          <a:xfrm>
            <a:off x="1490652" y="166583"/>
            <a:ext cx="13462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3.1概览</a:t>
            </a:r>
          </a:p>
        </p:txBody>
      </p:sp>
      <p:sp>
        <p:nvSpPr>
          <p:cNvPr id="338" name="Freeform 2"/>
          <p:cNvSpPr/>
          <p:nvPr/>
        </p:nvSpPr>
        <p:spPr>
          <a:xfrm>
            <a:off x="1255373" y="583666"/>
            <a:ext cx="7987040" cy="5356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648"/>
                </a:moveTo>
                <a:lnTo>
                  <a:pt x="1490" y="14586"/>
                </a:lnTo>
                <a:lnTo>
                  <a:pt x="3033" y="13668"/>
                </a:lnTo>
                <a:lnTo>
                  <a:pt x="4699" y="12686"/>
                </a:lnTo>
                <a:lnTo>
                  <a:pt x="6784" y="11413"/>
                </a:lnTo>
                <a:lnTo>
                  <a:pt x="9345" y="9861"/>
                </a:lnTo>
                <a:lnTo>
                  <a:pt x="11006" y="8703"/>
                </a:lnTo>
                <a:lnTo>
                  <a:pt x="12137" y="7955"/>
                </a:lnTo>
                <a:lnTo>
                  <a:pt x="13685" y="6745"/>
                </a:lnTo>
                <a:lnTo>
                  <a:pt x="15058" y="5593"/>
                </a:lnTo>
                <a:lnTo>
                  <a:pt x="16306" y="4383"/>
                </a:lnTo>
                <a:lnTo>
                  <a:pt x="17319" y="3458"/>
                </a:lnTo>
                <a:lnTo>
                  <a:pt x="18803" y="2014"/>
                </a:lnTo>
                <a:lnTo>
                  <a:pt x="17731" y="1438"/>
                </a:lnTo>
                <a:lnTo>
                  <a:pt x="21482" y="0"/>
                </a:lnTo>
                <a:lnTo>
                  <a:pt x="21600" y="3921"/>
                </a:lnTo>
                <a:lnTo>
                  <a:pt x="20410" y="2996"/>
                </a:lnTo>
                <a:lnTo>
                  <a:pt x="18921" y="4725"/>
                </a:lnTo>
                <a:lnTo>
                  <a:pt x="17136" y="6859"/>
                </a:lnTo>
                <a:lnTo>
                  <a:pt x="15888" y="8646"/>
                </a:lnTo>
                <a:lnTo>
                  <a:pt x="15293" y="9918"/>
                </a:lnTo>
                <a:lnTo>
                  <a:pt x="14698" y="11242"/>
                </a:lnTo>
                <a:lnTo>
                  <a:pt x="14339" y="12452"/>
                </a:lnTo>
                <a:lnTo>
                  <a:pt x="13986" y="13605"/>
                </a:lnTo>
                <a:lnTo>
                  <a:pt x="13332" y="15859"/>
                </a:lnTo>
                <a:lnTo>
                  <a:pt x="12855" y="17988"/>
                </a:lnTo>
                <a:lnTo>
                  <a:pt x="12496" y="19660"/>
                </a:lnTo>
                <a:lnTo>
                  <a:pt x="12025" y="21600"/>
                </a:lnTo>
                <a:lnTo>
                  <a:pt x="0" y="21600"/>
                </a:lnTo>
                <a:lnTo>
                  <a:pt x="0" y="15648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1300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341" name="圆角矩形 3"/>
          <p:cNvGrpSpPr/>
          <p:nvPr/>
        </p:nvGrpSpPr>
        <p:grpSpPr>
          <a:xfrm>
            <a:off x="2378438" y="5015683"/>
            <a:ext cx="2176555" cy="402987"/>
            <a:chOff x="0" y="0"/>
            <a:chExt cx="2176553" cy="402985"/>
          </a:xfrm>
        </p:grpSpPr>
        <p:sp>
          <p:nvSpPr>
            <p:cNvPr id="339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任意值 / 类型推论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任意值 / 类型推论</a:t>
              </a:r>
            </a:p>
          </p:txBody>
        </p:sp>
      </p:grpSp>
      <p:grpSp>
        <p:nvGrpSpPr>
          <p:cNvPr id="344" name="圆角矩形 8"/>
          <p:cNvGrpSpPr/>
          <p:nvPr/>
        </p:nvGrpSpPr>
        <p:grpSpPr>
          <a:xfrm>
            <a:off x="1164392" y="5694784"/>
            <a:ext cx="2176555" cy="402987"/>
            <a:chOff x="0" y="0"/>
            <a:chExt cx="2176553" cy="402985"/>
          </a:xfrm>
        </p:grpSpPr>
        <p:sp>
          <p:nvSpPr>
            <p:cNvPr id="342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0D0D0D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原始数据类型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原始数据类型</a:t>
              </a:r>
            </a:p>
          </p:txBody>
        </p:sp>
      </p:grpSp>
      <p:sp>
        <p:nvSpPr>
          <p:cNvPr id="345" name="文本框 43"/>
          <p:cNvSpPr txBox="1"/>
          <p:nvPr/>
        </p:nvSpPr>
        <p:spPr>
          <a:xfrm>
            <a:off x="1085633" y="1674771"/>
            <a:ext cx="392366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官方文档的跳跃性比较大不太好懂，这里会从JavaScript的角度梳理从基本数据类型到引用数据类型、再到声明文件的递进方式进行介绍：</a:t>
            </a:r>
          </a:p>
        </p:txBody>
      </p:sp>
      <p:grpSp>
        <p:nvGrpSpPr>
          <p:cNvPr id="348" name="圆角矩形 3"/>
          <p:cNvGrpSpPr/>
          <p:nvPr/>
        </p:nvGrpSpPr>
        <p:grpSpPr>
          <a:xfrm>
            <a:off x="3557211" y="4336583"/>
            <a:ext cx="2176555" cy="402987"/>
            <a:chOff x="0" y="0"/>
            <a:chExt cx="2176553" cy="402985"/>
          </a:xfrm>
        </p:grpSpPr>
        <p:sp>
          <p:nvSpPr>
            <p:cNvPr id="346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联合类型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联合类型</a:t>
              </a:r>
            </a:p>
          </p:txBody>
        </p:sp>
      </p:grpSp>
      <p:grpSp>
        <p:nvGrpSpPr>
          <p:cNvPr id="351" name="圆角矩形 4"/>
          <p:cNvGrpSpPr/>
          <p:nvPr/>
        </p:nvGrpSpPr>
        <p:grpSpPr>
          <a:xfrm>
            <a:off x="4880723" y="3657482"/>
            <a:ext cx="2176554" cy="402987"/>
            <a:chOff x="0" y="0"/>
            <a:chExt cx="2176553" cy="402985"/>
          </a:xfrm>
        </p:grpSpPr>
        <p:sp>
          <p:nvSpPr>
            <p:cNvPr id="349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对象(接口) / 数组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对象(接口) / 数组</a:t>
              </a:r>
            </a:p>
          </p:txBody>
        </p:sp>
      </p:grpSp>
      <p:grpSp>
        <p:nvGrpSpPr>
          <p:cNvPr id="354" name="圆角矩形 4"/>
          <p:cNvGrpSpPr/>
          <p:nvPr/>
        </p:nvGrpSpPr>
        <p:grpSpPr>
          <a:xfrm>
            <a:off x="5858623" y="3060387"/>
            <a:ext cx="2176554" cy="402987"/>
            <a:chOff x="0" y="0"/>
            <a:chExt cx="2176553" cy="402985"/>
          </a:xfrm>
        </p:grpSpPr>
        <p:sp>
          <p:nvSpPr>
            <p:cNvPr id="352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函数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函数</a:t>
              </a:r>
            </a:p>
          </p:txBody>
        </p:sp>
      </p:grpSp>
      <p:grpSp>
        <p:nvGrpSpPr>
          <p:cNvPr id="357" name="圆角矩形 5"/>
          <p:cNvGrpSpPr/>
          <p:nvPr/>
        </p:nvGrpSpPr>
        <p:grpSpPr>
          <a:xfrm>
            <a:off x="7674723" y="1727931"/>
            <a:ext cx="2176554" cy="402987"/>
            <a:chOff x="0" y="0"/>
            <a:chExt cx="2176553" cy="402985"/>
          </a:xfrm>
        </p:grpSpPr>
        <p:sp>
          <p:nvSpPr>
            <p:cNvPr id="355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内置对象 / 声明文件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内置对象 / 声明文件</a:t>
              </a:r>
            </a:p>
          </p:txBody>
        </p:sp>
      </p:grpSp>
      <p:grpSp>
        <p:nvGrpSpPr>
          <p:cNvPr id="360" name="圆角矩形 5"/>
          <p:cNvGrpSpPr/>
          <p:nvPr/>
        </p:nvGrpSpPr>
        <p:grpSpPr>
          <a:xfrm>
            <a:off x="6836523" y="2400509"/>
            <a:ext cx="2176554" cy="402987"/>
            <a:chOff x="0" y="0"/>
            <a:chExt cx="2176553" cy="402985"/>
          </a:xfrm>
        </p:grpSpPr>
        <p:sp>
          <p:nvSpPr>
            <p:cNvPr id="358" name="圆角矩形"/>
            <p:cNvSpPr/>
            <p:nvPr/>
          </p:nvSpPr>
          <p:spPr>
            <a:xfrm>
              <a:off x="0" y="0"/>
              <a:ext cx="2176554" cy="402986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1270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断言"/>
            <p:cNvSpPr txBox="1"/>
            <p:nvPr/>
          </p:nvSpPr>
          <p:spPr>
            <a:xfrm>
              <a:off x="70157" y="55755"/>
              <a:ext cx="2036240" cy="29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437" tIns="31437" rIns="31437" bIns="31437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断言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C</a:t>
            </a:r>
          </a:p>
        </p:txBody>
      </p:sp>
      <p:sp>
        <p:nvSpPr>
          <p:cNvPr id="363" name="矩形 37"/>
          <p:cNvSpPr txBox="1"/>
          <p:nvPr/>
        </p:nvSpPr>
        <p:spPr>
          <a:xfrm>
            <a:off x="1490652" y="153883"/>
            <a:ext cx="13462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3.2安装</a:t>
            </a:r>
          </a:p>
        </p:txBody>
      </p:sp>
      <p:sp>
        <p:nvSpPr>
          <p:cNvPr id="364" name="1、安装TypeScript"/>
          <p:cNvSpPr txBox="1"/>
          <p:nvPr/>
        </p:nvSpPr>
        <p:spPr>
          <a:xfrm>
            <a:off x="1246618" y="1497330"/>
            <a:ext cx="37196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1、安装TypeScript</a:t>
            </a:r>
          </a:p>
        </p:txBody>
      </p:sp>
      <p:sp>
        <p:nvSpPr>
          <p:cNvPr id="365" name="npm install -g typescript"/>
          <p:cNvSpPr/>
          <p:nvPr/>
        </p:nvSpPr>
        <p:spPr>
          <a:xfrm>
            <a:off x="1302022" y="2097335"/>
            <a:ext cx="6792418" cy="868413"/>
          </a:xfrm>
          <a:prstGeom prst="rect">
            <a:avLst/>
          </a:prstGeom>
          <a:solidFill>
            <a:schemeClr val="accent3">
              <a:lumOff val="176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lnSpc>
                <a:spcPts val="3500"/>
              </a:lnSpc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  npm install -g typescript </a:t>
            </a:r>
          </a:p>
        </p:txBody>
      </p:sp>
      <p:sp>
        <p:nvSpPr>
          <p:cNvPr id="366" name="2、编译TypeScript文件"/>
          <p:cNvSpPr txBox="1"/>
          <p:nvPr/>
        </p:nvSpPr>
        <p:spPr>
          <a:xfrm>
            <a:off x="1274320" y="3380109"/>
            <a:ext cx="371969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2、编译TypeScript文件</a:t>
            </a:r>
          </a:p>
        </p:txBody>
      </p:sp>
      <p:sp>
        <p:nvSpPr>
          <p:cNvPr id="367" name="tsc helloworld.ts…"/>
          <p:cNvSpPr/>
          <p:nvPr/>
        </p:nvSpPr>
        <p:spPr>
          <a:xfrm>
            <a:off x="1329725" y="3980114"/>
            <a:ext cx="6792417" cy="1450874"/>
          </a:xfrm>
          <a:prstGeom prst="rect">
            <a:avLst/>
          </a:prstGeom>
          <a:solidFill>
            <a:schemeClr val="accent3">
              <a:lumOff val="176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lnSpc>
                <a:spcPts val="3500"/>
              </a:lnSpc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tsc helloworld.ts</a:t>
            </a:r>
          </a:p>
          <a:p>
            <a:pPr defTabSz="457200">
              <a:lnSpc>
                <a:spcPts val="3500"/>
              </a:lnSpc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ts val="3500"/>
              </a:lnSpc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#  helloworld.ts =&gt; helloworld.js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C</a:t>
            </a:r>
          </a:p>
        </p:txBody>
      </p:sp>
      <p:sp>
        <p:nvSpPr>
          <p:cNvPr id="370" name="矩形 37"/>
          <p:cNvSpPr txBox="1"/>
          <p:nvPr/>
        </p:nvSpPr>
        <p:spPr>
          <a:xfrm>
            <a:off x="1379167" y="179283"/>
            <a:ext cx="215340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3.3 代码环节</a:t>
            </a:r>
          </a:p>
        </p:txBody>
      </p:sp>
      <p:sp>
        <p:nvSpPr>
          <p:cNvPr id="371" name="任意多边形 4"/>
          <p:cNvSpPr/>
          <p:nvPr/>
        </p:nvSpPr>
        <p:spPr>
          <a:xfrm>
            <a:off x="1432043" y="2059214"/>
            <a:ext cx="2405166" cy="2739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65" y="10192"/>
                </a:moveTo>
                <a:cubicBezTo>
                  <a:pt x="18882" y="10192"/>
                  <a:pt x="18572" y="10464"/>
                  <a:pt x="18572" y="10800"/>
                </a:cubicBezTo>
                <a:cubicBezTo>
                  <a:pt x="18572" y="11136"/>
                  <a:pt x="18882" y="11408"/>
                  <a:pt x="19265" y="11408"/>
                </a:cubicBezTo>
                <a:cubicBezTo>
                  <a:pt x="19647" y="11408"/>
                  <a:pt x="19958" y="11136"/>
                  <a:pt x="19958" y="10800"/>
                </a:cubicBezTo>
                <a:cubicBezTo>
                  <a:pt x="19958" y="10464"/>
                  <a:pt x="19647" y="10192"/>
                  <a:pt x="19265" y="10192"/>
                </a:cubicBezTo>
                <a:close/>
                <a:moveTo>
                  <a:pt x="0" y="0"/>
                </a:moveTo>
                <a:lnTo>
                  <a:pt x="14727" y="0"/>
                </a:lnTo>
                <a:lnTo>
                  <a:pt x="21600" y="10800"/>
                </a:lnTo>
                <a:lnTo>
                  <a:pt x="1472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2" name="Freeform 6"/>
          <p:cNvSpPr/>
          <p:nvPr/>
        </p:nvSpPr>
        <p:spPr>
          <a:xfrm>
            <a:off x="-157575" y="2872999"/>
            <a:ext cx="649289" cy="111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6" y="0"/>
                </a:moveTo>
                <a:cubicBezTo>
                  <a:pt x="2314" y="0"/>
                  <a:pt x="2314" y="0"/>
                  <a:pt x="2314" y="0"/>
                </a:cubicBezTo>
                <a:cubicBezTo>
                  <a:pt x="1157" y="0"/>
                  <a:pt x="0" y="562"/>
                  <a:pt x="0" y="1350"/>
                </a:cubicBezTo>
                <a:cubicBezTo>
                  <a:pt x="0" y="20250"/>
                  <a:pt x="0" y="20250"/>
                  <a:pt x="0" y="20250"/>
                </a:cubicBezTo>
                <a:cubicBezTo>
                  <a:pt x="0" y="20925"/>
                  <a:pt x="1157" y="21600"/>
                  <a:pt x="2314" y="21600"/>
                </a:cubicBezTo>
                <a:cubicBezTo>
                  <a:pt x="19286" y="21600"/>
                  <a:pt x="19286" y="21600"/>
                  <a:pt x="19286" y="21600"/>
                </a:cubicBezTo>
                <a:cubicBezTo>
                  <a:pt x="20636" y="21600"/>
                  <a:pt x="21600" y="20925"/>
                  <a:pt x="21600" y="20250"/>
                </a:cubicBezTo>
                <a:cubicBezTo>
                  <a:pt x="21600" y="1350"/>
                  <a:pt x="21600" y="1350"/>
                  <a:pt x="21600" y="1350"/>
                </a:cubicBezTo>
                <a:cubicBezTo>
                  <a:pt x="21600" y="562"/>
                  <a:pt x="20636" y="0"/>
                  <a:pt x="19286" y="0"/>
                </a:cubicBezTo>
                <a:close/>
                <a:moveTo>
                  <a:pt x="10029" y="1800"/>
                </a:moveTo>
                <a:cubicBezTo>
                  <a:pt x="11571" y="1800"/>
                  <a:pt x="11571" y="1800"/>
                  <a:pt x="11571" y="1800"/>
                </a:cubicBezTo>
                <a:cubicBezTo>
                  <a:pt x="11957" y="1800"/>
                  <a:pt x="12343" y="2025"/>
                  <a:pt x="12343" y="2250"/>
                </a:cubicBezTo>
                <a:cubicBezTo>
                  <a:pt x="12343" y="2475"/>
                  <a:pt x="11957" y="2700"/>
                  <a:pt x="11571" y="2700"/>
                </a:cubicBezTo>
                <a:cubicBezTo>
                  <a:pt x="10029" y="2700"/>
                  <a:pt x="10029" y="2700"/>
                  <a:pt x="10029" y="2700"/>
                </a:cubicBezTo>
                <a:cubicBezTo>
                  <a:pt x="9643" y="2700"/>
                  <a:pt x="9257" y="2475"/>
                  <a:pt x="9257" y="2250"/>
                </a:cubicBezTo>
                <a:cubicBezTo>
                  <a:pt x="9257" y="2025"/>
                  <a:pt x="9643" y="1800"/>
                  <a:pt x="10029" y="1800"/>
                </a:cubicBezTo>
                <a:close/>
                <a:moveTo>
                  <a:pt x="6364" y="1912"/>
                </a:moveTo>
                <a:cubicBezTo>
                  <a:pt x="6750" y="1800"/>
                  <a:pt x="7329" y="1800"/>
                  <a:pt x="7521" y="1912"/>
                </a:cubicBezTo>
                <a:cubicBezTo>
                  <a:pt x="7714" y="2025"/>
                  <a:pt x="7714" y="2137"/>
                  <a:pt x="7714" y="2250"/>
                </a:cubicBezTo>
                <a:cubicBezTo>
                  <a:pt x="7714" y="2362"/>
                  <a:pt x="7714" y="2475"/>
                  <a:pt x="7521" y="2587"/>
                </a:cubicBezTo>
                <a:cubicBezTo>
                  <a:pt x="7329" y="2587"/>
                  <a:pt x="7136" y="2700"/>
                  <a:pt x="6943" y="2700"/>
                </a:cubicBezTo>
                <a:cubicBezTo>
                  <a:pt x="6750" y="2700"/>
                  <a:pt x="6557" y="2587"/>
                  <a:pt x="6364" y="2587"/>
                </a:cubicBezTo>
                <a:cubicBezTo>
                  <a:pt x="6364" y="2475"/>
                  <a:pt x="6171" y="2362"/>
                  <a:pt x="6171" y="2250"/>
                </a:cubicBezTo>
                <a:cubicBezTo>
                  <a:pt x="6171" y="2137"/>
                  <a:pt x="6364" y="2025"/>
                  <a:pt x="6364" y="1912"/>
                </a:cubicBezTo>
                <a:close/>
                <a:moveTo>
                  <a:pt x="10800" y="19800"/>
                </a:moveTo>
                <a:cubicBezTo>
                  <a:pt x="9643" y="19800"/>
                  <a:pt x="8486" y="19125"/>
                  <a:pt x="8486" y="18450"/>
                </a:cubicBezTo>
                <a:cubicBezTo>
                  <a:pt x="8486" y="17663"/>
                  <a:pt x="9643" y="17100"/>
                  <a:pt x="10800" y="17100"/>
                </a:cubicBezTo>
                <a:cubicBezTo>
                  <a:pt x="12150" y="17100"/>
                  <a:pt x="13114" y="17663"/>
                  <a:pt x="13114" y="18450"/>
                </a:cubicBezTo>
                <a:cubicBezTo>
                  <a:pt x="13114" y="19125"/>
                  <a:pt x="12150" y="19800"/>
                  <a:pt x="10800" y="19800"/>
                </a:cubicBezTo>
                <a:close/>
                <a:moveTo>
                  <a:pt x="18514" y="15750"/>
                </a:moveTo>
                <a:cubicBezTo>
                  <a:pt x="18514" y="15975"/>
                  <a:pt x="18129" y="16200"/>
                  <a:pt x="17743" y="16200"/>
                </a:cubicBezTo>
                <a:cubicBezTo>
                  <a:pt x="3857" y="16200"/>
                  <a:pt x="3857" y="16200"/>
                  <a:pt x="3857" y="16200"/>
                </a:cubicBezTo>
                <a:cubicBezTo>
                  <a:pt x="3471" y="16200"/>
                  <a:pt x="3086" y="15975"/>
                  <a:pt x="3086" y="15750"/>
                </a:cubicBezTo>
                <a:cubicBezTo>
                  <a:pt x="3086" y="4050"/>
                  <a:pt x="3086" y="4050"/>
                  <a:pt x="3086" y="4050"/>
                </a:cubicBezTo>
                <a:cubicBezTo>
                  <a:pt x="3086" y="3825"/>
                  <a:pt x="3471" y="3600"/>
                  <a:pt x="3857" y="3600"/>
                </a:cubicBezTo>
                <a:cubicBezTo>
                  <a:pt x="17743" y="3600"/>
                  <a:pt x="17743" y="3600"/>
                  <a:pt x="17743" y="3600"/>
                </a:cubicBezTo>
                <a:cubicBezTo>
                  <a:pt x="18129" y="3600"/>
                  <a:pt x="18514" y="3825"/>
                  <a:pt x="18514" y="4050"/>
                </a:cubicBezTo>
                <a:lnTo>
                  <a:pt x="18514" y="1575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3" name="Freeform 10"/>
          <p:cNvSpPr/>
          <p:nvPr/>
        </p:nvSpPr>
        <p:spPr>
          <a:xfrm>
            <a:off x="1804379" y="3059903"/>
            <a:ext cx="886419" cy="73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630"/>
                </a:moveTo>
                <a:cubicBezTo>
                  <a:pt x="19800" y="13365"/>
                  <a:pt x="19800" y="13365"/>
                  <a:pt x="19800" y="13365"/>
                </a:cubicBezTo>
                <a:cubicBezTo>
                  <a:pt x="19800" y="1620"/>
                  <a:pt x="19800" y="1620"/>
                  <a:pt x="19800" y="1620"/>
                </a:cubicBezTo>
                <a:cubicBezTo>
                  <a:pt x="19800" y="675"/>
                  <a:pt x="19237" y="0"/>
                  <a:pt x="18450" y="0"/>
                </a:cubicBezTo>
                <a:cubicBezTo>
                  <a:pt x="3150" y="0"/>
                  <a:pt x="3150" y="0"/>
                  <a:pt x="3150" y="0"/>
                </a:cubicBezTo>
                <a:cubicBezTo>
                  <a:pt x="2363" y="0"/>
                  <a:pt x="1800" y="675"/>
                  <a:pt x="1800" y="1620"/>
                </a:cubicBezTo>
                <a:cubicBezTo>
                  <a:pt x="1800" y="13365"/>
                  <a:pt x="1800" y="13365"/>
                  <a:pt x="1800" y="13365"/>
                </a:cubicBezTo>
                <a:cubicBezTo>
                  <a:pt x="0" y="18630"/>
                  <a:pt x="0" y="18630"/>
                  <a:pt x="0" y="18630"/>
                </a:cubicBezTo>
                <a:cubicBezTo>
                  <a:pt x="0" y="18630"/>
                  <a:pt x="0" y="18630"/>
                  <a:pt x="0" y="18765"/>
                </a:cubicBezTo>
                <a:cubicBezTo>
                  <a:pt x="0" y="18765"/>
                  <a:pt x="0" y="18765"/>
                  <a:pt x="0" y="18765"/>
                </a:cubicBezTo>
                <a:cubicBezTo>
                  <a:pt x="0" y="18765"/>
                  <a:pt x="0" y="18900"/>
                  <a:pt x="0" y="1890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19035"/>
                  <a:pt x="0" y="19035"/>
                  <a:pt x="0" y="19170"/>
                </a:cubicBezTo>
                <a:cubicBezTo>
                  <a:pt x="0" y="19170"/>
                  <a:pt x="0" y="19170"/>
                  <a:pt x="113" y="19170"/>
                </a:cubicBezTo>
                <a:cubicBezTo>
                  <a:pt x="1013" y="21330"/>
                  <a:pt x="1013" y="21330"/>
                  <a:pt x="1013" y="21330"/>
                </a:cubicBezTo>
                <a:cubicBezTo>
                  <a:pt x="1013" y="21465"/>
                  <a:pt x="1238" y="21600"/>
                  <a:pt x="1350" y="21600"/>
                </a:cubicBezTo>
                <a:cubicBezTo>
                  <a:pt x="20250" y="21600"/>
                  <a:pt x="20250" y="21600"/>
                  <a:pt x="20250" y="21600"/>
                </a:cubicBezTo>
                <a:cubicBezTo>
                  <a:pt x="20475" y="21600"/>
                  <a:pt x="20587" y="21465"/>
                  <a:pt x="20700" y="21330"/>
                </a:cubicBezTo>
                <a:cubicBezTo>
                  <a:pt x="21600" y="19170"/>
                  <a:pt x="21600" y="19170"/>
                  <a:pt x="21600" y="19170"/>
                </a:cubicBezTo>
                <a:cubicBezTo>
                  <a:pt x="21600" y="19035"/>
                  <a:pt x="21600" y="19035"/>
                  <a:pt x="21600" y="18900"/>
                </a:cubicBezTo>
                <a:cubicBezTo>
                  <a:pt x="21600" y="18765"/>
                  <a:pt x="21600" y="18630"/>
                  <a:pt x="21600" y="18630"/>
                </a:cubicBezTo>
                <a:close/>
                <a:moveTo>
                  <a:pt x="10463" y="1215"/>
                </a:moveTo>
                <a:cubicBezTo>
                  <a:pt x="10687" y="1080"/>
                  <a:pt x="10913" y="1080"/>
                  <a:pt x="11137" y="1215"/>
                </a:cubicBezTo>
                <a:cubicBezTo>
                  <a:pt x="11250" y="1350"/>
                  <a:pt x="11250" y="1485"/>
                  <a:pt x="11250" y="1620"/>
                </a:cubicBezTo>
                <a:cubicBezTo>
                  <a:pt x="11250" y="1755"/>
                  <a:pt x="11250" y="1890"/>
                  <a:pt x="11137" y="2025"/>
                </a:cubicBezTo>
                <a:cubicBezTo>
                  <a:pt x="11025" y="2025"/>
                  <a:pt x="10913" y="2160"/>
                  <a:pt x="10800" y="2160"/>
                </a:cubicBezTo>
                <a:cubicBezTo>
                  <a:pt x="10687" y="2160"/>
                  <a:pt x="10575" y="2025"/>
                  <a:pt x="10463" y="2025"/>
                </a:cubicBezTo>
                <a:cubicBezTo>
                  <a:pt x="10463" y="1890"/>
                  <a:pt x="10350" y="1755"/>
                  <a:pt x="10350" y="1620"/>
                </a:cubicBezTo>
                <a:cubicBezTo>
                  <a:pt x="10350" y="1485"/>
                  <a:pt x="10463" y="1350"/>
                  <a:pt x="10463" y="1215"/>
                </a:cubicBezTo>
                <a:close/>
                <a:moveTo>
                  <a:pt x="4500" y="3240"/>
                </a:moveTo>
                <a:cubicBezTo>
                  <a:pt x="17100" y="3240"/>
                  <a:pt x="17100" y="3240"/>
                  <a:pt x="17100" y="3240"/>
                </a:cubicBezTo>
                <a:cubicBezTo>
                  <a:pt x="17100" y="12960"/>
                  <a:pt x="17100" y="12960"/>
                  <a:pt x="17100" y="12960"/>
                </a:cubicBezTo>
                <a:cubicBezTo>
                  <a:pt x="4500" y="12960"/>
                  <a:pt x="4500" y="12960"/>
                  <a:pt x="4500" y="12960"/>
                </a:cubicBezTo>
                <a:lnTo>
                  <a:pt x="4500" y="3240"/>
                </a:lnTo>
                <a:close/>
                <a:moveTo>
                  <a:pt x="1125" y="18360"/>
                </a:moveTo>
                <a:cubicBezTo>
                  <a:pt x="2588" y="14040"/>
                  <a:pt x="2588" y="14040"/>
                  <a:pt x="2588" y="14040"/>
                </a:cubicBezTo>
                <a:cubicBezTo>
                  <a:pt x="19013" y="14040"/>
                  <a:pt x="19013" y="14040"/>
                  <a:pt x="19013" y="14040"/>
                </a:cubicBezTo>
                <a:cubicBezTo>
                  <a:pt x="20475" y="18360"/>
                  <a:pt x="20475" y="18360"/>
                  <a:pt x="20475" y="18360"/>
                </a:cubicBezTo>
                <a:lnTo>
                  <a:pt x="1125" y="183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文本框 8"/>
          <p:cNvSpPr txBox="1"/>
          <p:nvPr/>
        </p:nvSpPr>
        <p:spPr>
          <a:xfrm>
            <a:off x="4288082" y="3205479"/>
            <a:ext cx="266317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转入代码环节……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组合 1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376" name="图片 17" descr="图片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图片 18" descr="图片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9" name="矩形 34"/>
          <p:cNvSpPr/>
          <p:nvPr/>
        </p:nvSpPr>
        <p:spPr>
          <a:xfrm>
            <a:off x="6418748" y="2253742"/>
            <a:ext cx="2608489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D</a:t>
            </a:r>
          </a:p>
        </p:txBody>
      </p:sp>
      <p:sp>
        <p:nvSpPr>
          <p:cNvPr id="380" name="矩形 37"/>
          <p:cNvSpPr txBox="1"/>
          <p:nvPr/>
        </p:nvSpPr>
        <p:spPr>
          <a:xfrm>
            <a:off x="6340464" y="3542035"/>
            <a:ext cx="44950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TypeScript未来如何</a:t>
            </a:r>
          </a:p>
        </p:txBody>
      </p:sp>
      <p:sp>
        <p:nvSpPr>
          <p:cNvPr id="381" name="成长"/>
          <p:cNvSpPr/>
          <p:nvPr/>
        </p:nvSpPr>
        <p:spPr>
          <a:xfrm>
            <a:off x="3349338" y="2733859"/>
            <a:ext cx="1670029" cy="12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fill="norm" stroke="1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D</a:t>
            </a:r>
          </a:p>
        </p:txBody>
      </p:sp>
      <p:sp>
        <p:nvSpPr>
          <p:cNvPr id="384" name="矩形 37"/>
          <p:cNvSpPr txBox="1"/>
          <p:nvPr/>
        </p:nvSpPr>
        <p:spPr>
          <a:xfrm>
            <a:off x="1290266" y="141183"/>
            <a:ext cx="215340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4.1未来如何</a:t>
            </a:r>
          </a:p>
        </p:txBody>
      </p:sp>
      <p:grpSp>
        <p:nvGrpSpPr>
          <p:cNvPr id="411" name="组合 3"/>
          <p:cNvGrpSpPr/>
          <p:nvPr/>
        </p:nvGrpSpPr>
        <p:grpSpPr>
          <a:xfrm>
            <a:off x="2125074" y="1591883"/>
            <a:ext cx="8103567" cy="2726702"/>
            <a:chOff x="0" y="0"/>
            <a:chExt cx="8103565" cy="2726701"/>
          </a:xfrm>
        </p:grpSpPr>
        <p:grpSp>
          <p:nvGrpSpPr>
            <p:cNvPr id="387" name="Group 8"/>
            <p:cNvGrpSpPr/>
            <p:nvPr/>
          </p:nvGrpSpPr>
          <p:grpSpPr>
            <a:xfrm>
              <a:off x="4913225" y="-1"/>
              <a:ext cx="2445949" cy="1414207"/>
              <a:chOff x="0" y="0"/>
              <a:chExt cx="2445947" cy="1414205"/>
            </a:xfrm>
          </p:grpSpPr>
          <p:sp>
            <p:nvSpPr>
              <p:cNvPr id="385" name="Freeform: Shape 10"/>
              <p:cNvSpPr/>
              <p:nvPr/>
            </p:nvSpPr>
            <p:spPr>
              <a:xfrm>
                <a:off x="1598247" y="-1"/>
                <a:ext cx="847701" cy="1414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0" h="21386" fill="norm" stroke="1" extrusionOk="0">
                    <a:moveTo>
                      <a:pt x="3629" y="0"/>
                    </a:moveTo>
                    <a:cubicBezTo>
                      <a:pt x="2700" y="0"/>
                      <a:pt x="1772" y="213"/>
                      <a:pt x="1063" y="641"/>
                    </a:cubicBezTo>
                    <a:cubicBezTo>
                      <a:pt x="-354" y="1497"/>
                      <a:pt x="-354" y="2884"/>
                      <a:pt x="1063" y="3740"/>
                    </a:cubicBezTo>
                    <a:lnTo>
                      <a:pt x="12572" y="10692"/>
                    </a:lnTo>
                    <a:lnTo>
                      <a:pt x="1063" y="17644"/>
                    </a:lnTo>
                    <a:cubicBezTo>
                      <a:pt x="-354" y="18501"/>
                      <a:pt x="-354" y="19888"/>
                      <a:pt x="1063" y="20744"/>
                    </a:cubicBezTo>
                    <a:cubicBezTo>
                      <a:pt x="2481" y="21600"/>
                      <a:pt x="4776" y="21600"/>
                      <a:pt x="6194" y="20744"/>
                    </a:cubicBezTo>
                    <a:lnTo>
                      <a:pt x="20164" y="12304"/>
                    </a:lnTo>
                    <a:cubicBezTo>
                      <a:pt x="20899" y="11860"/>
                      <a:pt x="21246" y="11274"/>
                      <a:pt x="21219" y="10692"/>
                    </a:cubicBezTo>
                    <a:cubicBezTo>
                      <a:pt x="21246" y="10111"/>
                      <a:pt x="20899" y="9524"/>
                      <a:pt x="20164" y="9081"/>
                    </a:cubicBezTo>
                    <a:lnTo>
                      <a:pt x="6194" y="641"/>
                    </a:lnTo>
                    <a:cubicBezTo>
                      <a:pt x="5485" y="213"/>
                      <a:pt x="4557" y="0"/>
                      <a:pt x="3629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386" name="Rectangle: Rounded Corners 11"/>
              <p:cNvSpPr/>
              <p:nvPr/>
            </p:nvSpPr>
            <p:spPr>
              <a:xfrm>
                <a:off x="0" y="560774"/>
                <a:ext cx="2445930" cy="304132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</p:grpSp>
        <p:sp>
          <p:nvSpPr>
            <p:cNvPr id="388" name="Freeform: Shape 9"/>
            <p:cNvSpPr/>
            <p:nvPr/>
          </p:nvSpPr>
          <p:spPr>
            <a:xfrm>
              <a:off x="7108634" y="590676"/>
              <a:ext cx="183050" cy="18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0" h="20595" fill="norm" stroke="1" extrusionOk="0">
                  <a:moveTo>
                    <a:pt x="9827" y="0"/>
                  </a:moveTo>
                  <a:cubicBezTo>
                    <a:pt x="7311" y="0"/>
                    <a:pt x="4799" y="992"/>
                    <a:pt x="2879" y="3002"/>
                  </a:cubicBezTo>
                  <a:cubicBezTo>
                    <a:pt x="-960" y="7022"/>
                    <a:pt x="-960" y="13559"/>
                    <a:pt x="2879" y="17580"/>
                  </a:cubicBezTo>
                  <a:cubicBezTo>
                    <a:pt x="6719" y="21600"/>
                    <a:pt x="12961" y="21600"/>
                    <a:pt x="16801" y="17580"/>
                  </a:cubicBezTo>
                  <a:cubicBezTo>
                    <a:pt x="20640" y="13559"/>
                    <a:pt x="20640" y="7022"/>
                    <a:pt x="16801" y="3002"/>
                  </a:cubicBezTo>
                  <a:cubicBezTo>
                    <a:pt x="14881" y="992"/>
                    <a:pt x="12343" y="0"/>
                    <a:pt x="9827" y="0"/>
                  </a:cubicBezTo>
                  <a:close/>
                  <a:moveTo>
                    <a:pt x="9827" y="3435"/>
                  </a:moveTo>
                  <a:cubicBezTo>
                    <a:pt x="11504" y="3435"/>
                    <a:pt x="13196" y="4096"/>
                    <a:pt x="14476" y="5436"/>
                  </a:cubicBezTo>
                  <a:cubicBezTo>
                    <a:pt x="17036" y="8116"/>
                    <a:pt x="17036" y="12465"/>
                    <a:pt x="14476" y="15146"/>
                  </a:cubicBezTo>
                  <a:cubicBezTo>
                    <a:pt x="11917" y="17826"/>
                    <a:pt x="7763" y="17826"/>
                    <a:pt x="5204" y="15146"/>
                  </a:cubicBezTo>
                  <a:cubicBezTo>
                    <a:pt x="2644" y="12465"/>
                    <a:pt x="2644" y="8116"/>
                    <a:pt x="5204" y="5436"/>
                  </a:cubicBezTo>
                  <a:cubicBezTo>
                    <a:pt x="6484" y="4096"/>
                    <a:pt x="8150" y="3435"/>
                    <a:pt x="9827" y="3435"/>
                  </a:cubicBezTo>
                  <a:close/>
                  <a:moveTo>
                    <a:pt x="9827" y="6870"/>
                  </a:moveTo>
                  <a:cubicBezTo>
                    <a:pt x="8988" y="6870"/>
                    <a:pt x="8168" y="7200"/>
                    <a:pt x="7528" y="7870"/>
                  </a:cubicBezTo>
                  <a:cubicBezTo>
                    <a:pt x="6249" y="9210"/>
                    <a:pt x="6249" y="11371"/>
                    <a:pt x="7528" y="12711"/>
                  </a:cubicBezTo>
                  <a:cubicBezTo>
                    <a:pt x="8808" y="14052"/>
                    <a:pt x="10872" y="14052"/>
                    <a:pt x="12152" y="12711"/>
                  </a:cubicBezTo>
                  <a:cubicBezTo>
                    <a:pt x="13431" y="11371"/>
                    <a:pt x="13431" y="9210"/>
                    <a:pt x="12152" y="7870"/>
                  </a:cubicBezTo>
                  <a:cubicBezTo>
                    <a:pt x="11512" y="7200"/>
                    <a:pt x="10666" y="6870"/>
                    <a:pt x="9827" y="68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89" name="Rectangle 12"/>
            <p:cNvSpPr txBox="1"/>
            <p:nvPr/>
          </p:nvSpPr>
          <p:spPr>
            <a:xfrm>
              <a:off x="5256649" y="605350"/>
              <a:ext cx="424637" cy="203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defTabSz="777240">
                <a:lnSpc>
                  <a:spcPct val="80000"/>
                </a:lnSpc>
                <a:defRPr b="1" sz="136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2028</a:t>
              </a:r>
            </a:p>
          </p:txBody>
        </p:sp>
        <p:sp>
          <p:nvSpPr>
            <p:cNvPr id="390" name="Rectangle: Rounded Corners 14"/>
            <p:cNvSpPr/>
            <p:nvPr/>
          </p:nvSpPr>
          <p:spPr>
            <a:xfrm>
              <a:off x="2976208" y="560740"/>
              <a:ext cx="2209433" cy="30413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1" name="Freeform: Shape 15"/>
            <p:cNvSpPr/>
            <p:nvPr/>
          </p:nvSpPr>
          <p:spPr>
            <a:xfrm>
              <a:off x="4921413" y="598295"/>
              <a:ext cx="229173" cy="22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0" h="20595" fill="norm" stroke="1" extrusionOk="0">
                  <a:moveTo>
                    <a:pt x="9827" y="0"/>
                  </a:moveTo>
                  <a:cubicBezTo>
                    <a:pt x="7311" y="0"/>
                    <a:pt x="4799" y="992"/>
                    <a:pt x="2879" y="3002"/>
                  </a:cubicBezTo>
                  <a:cubicBezTo>
                    <a:pt x="-960" y="7022"/>
                    <a:pt x="-960" y="13559"/>
                    <a:pt x="2879" y="17580"/>
                  </a:cubicBezTo>
                  <a:cubicBezTo>
                    <a:pt x="6719" y="21600"/>
                    <a:pt x="12961" y="21600"/>
                    <a:pt x="16801" y="17580"/>
                  </a:cubicBezTo>
                  <a:cubicBezTo>
                    <a:pt x="20640" y="13559"/>
                    <a:pt x="20640" y="7022"/>
                    <a:pt x="16801" y="3002"/>
                  </a:cubicBezTo>
                  <a:cubicBezTo>
                    <a:pt x="14881" y="992"/>
                    <a:pt x="12343" y="0"/>
                    <a:pt x="9827" y="0"/>
                  </a:cubicBezTo>
                  <a:close/>
                  <a:moveTo>
                    <a:pt x="9827" y="3435"/>
                  </a:moveTo>
                  <a:cubicBezTo>
                    <a:pt x="11504" y="3435"/>
                    <a:pt x="13196" y="4096"/>
                    <a:pt x="14476" y="5436"/>
                  </a:cubicBezTo>
                  <a:cubicBezTo>
                    <a:pt x="17036" y="8116"/>
                    <a:pt x="17036" y="12465"/>
                    <a:pt x="14476" y="15146"/>
                  </a:cubicBezTo>
                  <a:cubicBezTo>
                    <a:pt x="11917" y="17826"/>
                    <a:pt x="7763" y="17826"/>
                    <a:pt x="5204" y="15146"/>
                  </a:cubicBezTo>
                  <a:cubicBezTo>
                    <a:pt x="2644" y="12465"/>
                    <a:pt x="2644" y="8116"/>
                    <a:pt x="5204" y="5436"/>
                  </a:cubicBezTo>
                  <a:cubicBezTo>
                    <a:pt x="6484" y="4096"/>
                    <a:pt x="8150" y="3435"/>
                    <a:pt x="9827" y="3435"/>
                  </a:cubicBezTo>
                  <a:close/>
                  <a:moveTo>
                    <a:pt x="9827" y="6870"/>
                  </a:moveTo>
                  <a:cubicBezTo>
                    <a:pt x="8988" y="6870"/>
                    <a:pt x="8168" y="7200"/>
                    <a:pt x="7528" y="7870"/>
                  </a:cubicBezTo>
                  <a:cubicBezTo>
                    <a:pt x="6249" y="9210"/>
                    <a:pt x="6249" y="11371"/>
                    <a:pt x="7528" y="12711"/>
                  </a:cubicBezTo>
                  <a:cubicBezTo>
                    <a:pt x="8808" y="14052"/>
                    <a:pt x="10872" y="14052"/>
                    <a:pt x="12152" y="12711"/>
                  </a:cubicBezTo>
                  <a:cubicBezTo>
                    <a:pt x="13431" y="11371"/>
                    <a:pt x="13431" y="9210"/>
                    <a:pt x="12152" y="7870"/>
                  </a:cubicBezTo>
                  <a:cubicBezTo>
                    <a:pt x="11512" y="7200"/>
                    <a:pt x="10666" y="6870"/>
                    <a:pt x="9827" y="68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2" name="Rectangle 16"/>
            <p:cNvSpPr txBox="1"/>
            <p:nvPr/>
          </p:nvSpPr>
          <p:spPr>
            <a:xfrm>
              <a:off x="3353521" y="605350"/>
              <a:ext cx="424637" cy="203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defTabSz="777240">
                <a:lnSpc>
                  <a:spcPct val="80000"/>
                </a:lnSpc>
                <a:defRPr b="1" sz="136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2026</a:t>
              </a:r>
            </a:p>
          </p:txBody>
        </p:sp>
        <p:sp>
          <p:nvSpPr>
            <p:cNvPr id="393" name="Rectangle: Rounded Corners 18"/>
            <p:cNvSpPr/>
            <p:nvPr/>
          </p:nvSpPr>
          <p:spPr>
            <a:xfrm rot="19200000">
              <a:off x="1724417" y="995673"/>
              <a:ext cx="1692429" cy="304131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4" name="Freeform: Shape 19"/>
            <p:cNvSpPr/>
            <p:nvPr/>
          </p:nvSpPr>
          <p:spPr>
            <a:xfrm>
              <a:off x="3008899" y="597344"/>
              <a:ext cx="229172" cy="22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0" h="20595" fill="norm" stroke="1" extrusionOk="0">
                  <a:moveTo>
                    <a:pt x="9827" y="0"/>
                  </a:moveTo>
                  <a:cubicBezTo>
                    <a:pt x="7311" y="0"/>
                    <a:pt x="4799" y="992"/>
                    <a:pt x="2879" y="3002"/>
                  </a:cubicBezTo>
                  <a:cubicBezTo>
                    <a:pt x="-960" y="7022"/>
                    <a:pt x="-960" y="13559"/>
                    <a:pt x="2879" y="17580"/>
                  </a:cubicBezTo>
                  <a:cubicBezTo>
                    <a:pt x="6719" y="21600"/>
                    <a:pt x="12961" y="21600"/>
                    <a:pt x="16801" y="17580"/>
                  </a:cubicBezTo>
                  <a:cubicBezTo>
                    <a:pt x="20640" y="13559"/>
                    <a:pt x="20640" y="7022"/>
                    <a:pt x="16801" y="3002"/>
                  </a:cubicBezTo>
                  <a:cubicBezTo>
                    <a:pt x="14881" y="992"/>
                    <a:pt x="12343" y="0"/>
                    <a:pt x="9827" y="0"/>
                  </a:cubicBezTo>
                  <a:close/>
                  <a:moveTo>
                    <a:pt x="9827" y="3435"/>
                  </a:moveTo>
                  <a:cubicBezTo>
                    <a:pt x="11504" y="3435"/>
                    <a:pt x="13196" y="4096"/>
                    <a:pt x="14476" y="5436"/>
                  </a:cubicBezTo>
                  <a:cubicBezTo>
                    <a:pt x="17036" y="8116"/>
                    <a:pt x="17036" y="12465"/>
                    <a:pt x="14476" y="15146"/>
                  </a:cubicBezTo>
                  <a:cubicBezTo>
                    <a:pt x="11917" y="17826"/>
                    <a:pt x="7763" y="17826"/>
                    <a:pt x="5204" y="15146"/>
                  </a:cubicBezTo>
                  <a:cubicBezTo>
                    <a:pt x="2644" y="12465"/>
                    <a:pt x="2644" y="8116"/>
                    <a:pt x="5204" y="5436"/>
                  </a:cubicBezTo>
                  <a:cubicBezTo>
                    <a:pt x="6484" y="4096"/>
                    <a:pt x="8150" y="3435"/>
                    <a:pt x="9827" y="3435"/>
                  </a:cubicBezTo>
                  <a:close/>
                  <a:moveTo>
                    <a:pt x="9827" y="6870"/>
                  </a:moveTo>
                  <a:cubicBezTo>
                    <a:pt x="8988" y="6870"/>
                    <a:pt x="8168" y="7200"/>
                    <a:pt x="7528" y="7870"/>
                  </a:cubicBezTo>
                  <a:cubicBezTo>
                    <a:pt x="6249" y="9210"/>
                    <a:pt x="6249" y="11371"/>
                    <a:pt x="7528" y="12711"/>
                  </a:cubicBezTo>
                  <a:cubicBezTo>
                    <a:pt x="8808" y="14052"/>
                    <a:pt x="10872" y="14052"/>
                    <a:pt x="12152" y="12711"/>
                  </a:cubicBezTo>
                  <a:cubicBezTo>
                    <a:pt x="13431" y="11371"/>
                    <a:pt x="13431" y="9210"/>
                    <a:pt x="12152" y="7870"/>
                  </a:cubicBezTo>
                  <a:cubicBezTo>
                    <a:pt x="11512" y="7200"/>
                    <a:pt x="10666" y="6870"/>
                    <a:pt x="9827" y="68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5" name="Rectangle 20"/>
            <p:cNvSpPr txBox="1"/>
            <p:nvPr/>
          </p:nvSpPr>
          <p:spPr>
            <a:xfrm rot="19200000">
              <a:off x="2170902" y="1220325"/>
              <a:ext cx="424638" cy="203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defTabSz="777240">
                <a:lnSpc>
                  <a:spcPct val="80000"/>
                </a:lnSpc>
                <a:defRPr b="1" sz="136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2022</a:t>
              </a:r>
            </a:p>
          </p:txBody>
        </p:sp>
        <p:sp>
          <p:nvSpPr>
            <p:cNvPr id="396" name="Rectangle: Rounded Corners 22"/>
            <p:cNvSpPr/>
            <p:nvPr/>
          </p:nvSpPr>
          <p:spPr>
            <a:xfrm rot="2400000">
              <a:off x="669572" y="1011617"/>
              <a:ext cx="1692428" cy="30413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7" name="Freeform: Shape 23"/>
            <p:cNvSpPr/>
            <p:nvPr/>
          </p:nvSpPr>
          <p:spPr>
            <a:xfrm>
              <a:off x="1933500" y="1498276"/>
              <a:ext cx="229173" cy="22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0" h="20595" fill="norm" stroke="1" extrusionOk="0">
                  <a:moveTo>
                    <a:pt x="9827" y="0"/>
                  </a:moveTo>
                  <a:cubicBezTo>
                    <a:pt x="7311" y="0"/>
                    <a:pt x="4799" y="992"/>
                    <a:pt x="2879" y="3002"/>
                  </a:cubicBezTo>
                  <a:cubicBezTo>
                    <a:pt x="-960" y="7022"/>
                    <a:pt x="-960" y="13559"/>
                    <a:pt x="2879" y="17580"/>
                  </a:cubicBezTo>
                  <a:cubicBezTo>
                    <a:pt x="6719" y="21600"/>
                    <a:pt x="12961" y="21600"/>
                    <a:pt x="16801" y="17580"/>
                  </a:cubicBezTo>
                  <a:cubicBezTo>
                    <a:pt x="20640" y="13559"/>
                    <a:pt x="20640" y="7022"/>
                    <a:pt x="16801" y="3002"/>
                  </a:cubicBezTo>
                  <a:cubicBezTo>
                    <a:pt x="14881" y="992"/>
                    <a:pt x="12343" y="0"/>
                    <a:pt x="9827" y="0"/>
                  </a:cubicBezTo>
                  <a:close/>
                  <a:moveTo>
                    <a:pt x="9827" y="3435"/>
                  </a:moveTo>
                  <a:cubicBezTo>
                    <a:pt x="11504" y="3435"/>
                    <a:pt x="13196" y="4096"/>
                    <a:pt x="14476" y="5436"/>
                  </a:cubicBezTo>
                  <a:cubicBezTo>
                    <a:pt x="17036" y="8116"/>
                    <a:pt x="17036" y="12465"/>
                    <a:pt x="14476" y="15146"/>
                  </a:cubicBezTo>
                  <a:cubicBezTo>
                    <a:pt x="11917" y="17826"/>
                    <a:pt x="7763" y="17826"/>
                    <a:pt x="5204" y="15146"/>
                  </a:cubicBezTo>
                  <a:cubicBezTo>
                    <a:pt x="2644" y="12465"/>
                    <a:pt x="2644" y="8116"/>
                    <a:pt x="5204" y="5436"/>
                  </a:cubicBezTo>
                  <a:cubicBezTo>
                    <a:pt x="6484" y="4096"/>
                    <a:pt x="8150" y="3435"/>
                    <a:pt x="9827" y="3435"/>
                  </a:cubicBezTo>
                  <a:close/>
                  <a:moveTo>
                    <a:pt x="9827" y="6870"/>
                  </a:moveTo>
                  <a:cubicBezTo>
                    <a:pt x="8988" y="6870"/>
                    <a:pt x="8168" y="7200"/>
                    <a:pt x="7528" y="7870"/>
                  </a:cubicBezTo>
                  <a:cubicBezTo>
                    <a:pt x="6249" y="9210"/>
                    <a:pt x="6249" y="11371"/>
                    <a:pt x="7528" y="12711"/>
                  </a:cubicBezTo>
                  <a:cubicBezTo>
                    <a:pt x="8808" y="14052"/>
                    <a:pt x="10872" y="14052"/>
                    <a:pt x="12152" y="12711"/>
                  </a:cubicBezTo>
                  <a:cubicBezTo>
                    <a:pt x="13431" y="11371"/>
                    <a:pt x="13431" y="9210"/>
                    <a:pt x="12152" y="7870"/>
                  </a:cubicBezTo>
                  <a:cubicBezTo>
                    <a:pt x="11512" y="7200"/>
                    <a:pt x="10666" y="6870"/>
                    <a:pt x="9827" y="68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398" name="Rectangle 24"/>
            <p:cNvSpPr txBox="1"/>
            <p:nvPr/>
          </p:nvSpPr>
          <p:spPr>
            <a:xfrm rot="2400000">
              <a:off x="948141" y="738793"/>
              <a:ext cx="408116" cy="203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defTabSz="777240">
                <a:lnSpc>
                  <a:spcPct val="80000"/>
                </a:lnSpc>
                <a:defRPr b="1" sz="136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2021</a:t>
              </a:r>
            </a:p>
          </p:txBody>
        </p:sp>
        <p:grpSp>
          <p:nvGrpSpPr>
            <p:cNvPr id="401" name="TextBox 32"/>
            <p:cNvGrpSpPr/>
            <p:nvPr/>
          </p:nvGrpSpPr>
          <p:grpSpPr>
            <a:xfrm>
              <a:off x="4512563" y="2289627"/>
              <a:ext cx="1362182" cy="437075"/>
              <a:chOff x="0" y="0"/>
              <a:chExt cx="1362180" cy="437074"/>
            </a:xfrm>
          </p:grpSpPr>
          <p:sp>
            <p:nvSpPr>
              <p:cNvPr id="399" name="圆角矩形"/>
              <p:cNvSpPr/>
              <p:nvPr/>
            </p:nvSpPr>
            <p:spPr>
              <a:xfrm>
                <a:off x="0" y="0"/>
                <a:ext cx="1362181" cy="4148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400" name="模块化"/>
              <p:cNvSpPr txBox="1"/>
              <p:nvPr/>
            </p:nvSpPr>
            <p:spPr>
              <a:xfrm>
                <a:off x="279970" y="20252"/>
                <a:ext cx="802240" cy="416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模块化</a:t>
                </a:r>
              </a:p>
            </p:txBody>
          </p:sp>
        </p:grpSp>
        <p:grpSp>
          <p:nvGrpSpPr>
            <p:cNvPr id="404" name="TextBox 32"/>
            <p:cNvGrpSpPr/>
            <p:nvPr/>
          </p:nvGrpSpPr>
          <p:grpSpPr>
            <a:xfrm>
              <a:off x="2145614" y="2305770"/>
              <a:ext cx="1336605" cy="404824"/>
              <a:chOff x="0" y="0"/>
              <a:chExt cx="1336603" cy="404823"/>
            </a:xfrm>
          </p:grpSpPr>
          <p:sp>
            <p:nvSpPr>
              <p:cNvPr id="402" name="圆角矩形"/>
              <p:cNvSpPr/>
              <p:nvPr/>
            </p:nvSpPr>
            <p:spPr>
              <a:xfrm>
                <a:off x="3703" y="0"/>
                <a:ext cx="1329198" cy="404824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403" name="CoffeeScript"/>
              <p:cNvSpPr txBox="1"/>
              <p:nvPr/>
            </p:nvSpPr>
            <p:spPr>
              <a:xfrm>
                <a:off x="0" y="19761"/>
                <a:ext cx="1336604" cy="3649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CoffeeScript</a:t>
                </a:r>
              </a:p>
            </p:txBody>
          </p:sp>
        </p:grpSp>
        <p:grpSp>
          <p:nvGrpSpPr>
            <p:cNvPr id="407" name="TextBox 32"/>
            <p:cNvGrpSpPr/>
            <p:nvPr/>
          </p:nvGrpSpPr>
          <p:grpSpPr>
            <a:xfrm>
              <a:off x="6714498" y="2285593"/>
              <a:ext cx="1389068" cy="423058"/>
              <a:chOff x="0" y="0"/>
              <a:chExt cx="1389066" cy="423057"/>
            </a:xfrm>
          </p:grpSpPr>
          <p:sp>
            <p:nvSpPr>
              <p:cNvPr id="405" name="圆角矩形"/>
              <p:cNvSpPr/>
              <p:nvPr/>
            </p:nvSpPr>
            <p:spPr>
              <a:xfrm>
                <a:off x="0" y="0"/>
                <a:ext cx="1389067" cy="423058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406" name="TypeScript"/>
              <p:cNvSpPr txBox="1"/>
              <p:nvPr/>
            </p:nvSpPr>
            <p:spPr>
              <a:xfrm>
                <a:off x="84662" y="20651"/>
                <a:ext cx="1219742" cy="381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TypeScript</a:t>
                </a:r>
              </a:p>
            </p:txBody>
          </p:sp>
        </p:grpSp>
        <p:grpSp>
          <p:nvGrpSpPr>
            <p:cNvPr id="410" name="TextBox 32"/>
            <p:cNvGrpSpPr/>
            <p:nvPr/>
          </p:nvGrpSpPr>
          <p:grpSpPr>
            <a:xfrm>
              <a:off x="0" y="2305900"/>
              <a:ext cx="1284290" cy="391147"/>
              <a:chOff x="0" y="0"/>
              <a:chExt cx="1284289" cy="391146"/>
            </a:xfrm>
          </p:grpSpPr>
          <p:sp>
            <p:nvSpPr>
              <p:cNvPr id="408" name="圆角矩形"/>
              <p:cNvSpPr/>
              <p:nvPr/>
            </p:nvSpPr>
            <p:spPr>
              <a:xfrm>
                <a:off x="0" y="0"/>
                <a:ext cx="1284290" cy="391147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</a:p>
            </p:txBody>
          </p:sp>
          <p:sp>
            <p:nvSpPr>
              <p:cNvPr id="409" name="jQuery"/>
              <p:cNvSpPr txBox="1"/>
              <p:nvPr/>
            </p:nvSpPr>
            <p:spPr>
              <a:xfrm>
                <a:off x="269849" y="19094"/>
                <a:ext cx="744591" cy="352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jQuery</a:t>
                </a:r>
              </a:p>
            </p:txBody>
          </p:sp>
        </p:grpSp>
      </p:grpSp>
      <p:sp>
        <p:nvSpPr>
          <p:cNvPr id="412" name="文本框 23"/>
          <p:cNvSpPr txBox="1"/>
          <p:nvPr/>
        </p:nvSpPr>
        <p:spPr>
          <a:xfrm>
            <a:off x="848271" y="4651587"/>
            <a:ext cx="261491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人们需要一致的 API 来操作DOM，于是创造出了 jQuery。后来 DOM API 越发标准，jQuery 也就逐渐淡出了人们的视野。</a:t>
            </a:r>
          </a:p>
        </p:txBody>
      </p:sp>
      <p:sp>
        <p:nvSpPr>
          <p:cNvPr id="413" name="文本框 25"/>
          <p:cNvSpPr txBox="1"/>
          <p:nvPr/>
        </p:nvSpPr>
        <p:spPr>
          <a:xfrm>
            <a:off x="3648481" y="4651587"/>
            <a:ext cx="252837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人们需要好用的语法特性，于是创造出了 CoffeeScript。后来 ES2015 标准发布，CoffeeScript 的存在感一天不如一天。</a:t>
            </a:r>
          </a:p>
        </p:txBody>
      </p:sp>
      <p:sp>
        <p:nvSpPr>
          <p:cNvPr id="414" name="文本框 27"/>
          <p:cNvSpPr txBox="1"/>
          <p:nvPr/>
        </p:nvSpPr>
        <p:spPr>
          <a:xfrm>
            <a:off x="6272870" y="4651587"/>
            <a:ext cx="243908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人们需要在客户端也能有良好的模块化支持，于是创造出了 AMD/CMD/UMD 等方案。后来 ESM 成为了主流，就没人再谈这些了。</a:t>
            </a:r>
          </a:p>
        </p:txBody>
      </p:sp>
      <p:sp>
        <p:nvSpPr>
          <p:cNvPr id="415" name="文本框 29"/>
          <p:cNvSpPr txBox="1"/>
          <p:nvPr/>
        </p:nvSpPr>
        <p:spPr>
          <a:xfrm>
            <a:off x="8813781" y="4651587"/>
            <a:ext cx="243908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现在，人们需要类型推断了 ……</a:t>
            </a:r>
          </a:p>
        </p:txBody>
      </p:sp>
      <p:sp>
        <p:nvSpPr>
          <p:cNvPr id="416" name="对TypeScript的未来每个人都有自己的看法，以下是我查阅资料时认为比较好的例子："/>
          <p:cNvSpPr txBox="1"/>
          <p:nvPr/>
        </p:nvSpPr>
        <p:spPr>
          <a:xfrm>
            <a:off x="811530" y="1027430"/>
            <a:ext cx="77697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对TypeScript的未来每个人都有自己的看法，以下是我查阅资料时认为比较好的例子：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6"/>
          <p:cNvSpPr/>
          <p:nvPr/>
        </p:nvSpPr>
        <p:spPr>
          <a:xfrm>
            <a:off x="7451676" y="984334"/>
            <a:ext cx="3109872" cy="5080904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21" name="组合 7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419" name="图片 8" descr="图片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图片 9" descr="图片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2" name="矩形 10"/>
          <p:cNvSpPr/>
          <p:nvPr/>
        </p:nvSpPr>
        <p:spPr>
          <a:xfrm>
            <a:off x="6095998" y="2527952"/>
            <a:ext cx="2711356" cy="19776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矩形 11"/>
          <p:cNvSpPr txBox="1"/>
          <p:nvPr/>
        </p:nvSpPr>
        <p:spPr>
          <a:xfrm>
            <a:off x="8048358" y="1668203"/>
            <a:ext cx="238661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7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2021</a:t>
            </a:r>
          </a:p>
        </p:txBody>
      </p:sp>
      <p:sp>
        <p:nvSpPr>
          <p:cNvPr id="424" name="矩形 13"/>
          <p:cNvSpPr txBox="1"/>
          <p:nvPr/>
        </p:nvSpPr>
        <p:spPr>
          <a:xfrm>
            <a:off x="4484956" y="2983229"/>
            <a:ext cx="593344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4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分享结束，谢谢观看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184" name="图片 17" descr="图片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图片 18" descr="图片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" name="矩形 32"/>
          <p:cNvSpPr/>
          <p:nvPr/>
        </p:nvSpPr>
        <p:spPr>
          <a:xfrm>
            <a:off x="6931297" y="857727"/>
            <a:ext cx="492188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8" name="矩形 34"/>
          <p:cNvSpPr/>
          <p:nvPr/>
        </p:nvSpPr>
        <p:spPr>
          <a:xfrm>
            <a:off x="6931297" y="2168655"/>
            <a:ext cx="492188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9" name="矩形 35"/>
          <p:cNvSpPr/>
          <p:nvPr/>
        </p:nvSpPr>
        <p:spPr>
          <a:xfrm>
            <a:off x="6931297" y="3479584"/>
            <a:ext cx="492188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0" name="矩形 36"/>
          <p:cNvSpPr/>
          <p:nvPr/>
        </p:nvSpPr>
        <p:spPr>
          <a:xfrm>
            <a:off x="6931297" y="4790511"/>
            <a:ext cx="492188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1" name="矩形 37"/>
          <p:cNvSpPr txBox="1"/>
          <p:nvPr/>
        </p:nvSpPr>
        <p:spPr>
          <a:xfrm>
            <a:off x="7614096" y="663063"/>
            <a:ext cx="114998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What</a:t>
            </a:r>
          </a:p>
        </p:txBody>
      </p:sp>
      <p:sp>
        <p:nvSpPr>
          <p:cNvPr id="192" name="矩形 38"/>
          <p:cNvSpPr txBox="1"/>
          <p:nvPr/>
        </p:nvSpPr>
        <p:spPr>
          <a:xfrm>
            <a:off x="7700695" y="1130062"/>
            <a:ext cx="3929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TypeScript是什么</a:t>
            </a:r>
          </a:p>
        </p:txBody>
      </p:sp>
      <p:sp>
        <p:nvSpPr>
          <p:cNvPr id="193" name="矩形 39"/>
          <p:cNvSpPr txBox="1"/>
          <p:nvPr/>
        </p:nvSpPr>
        <p:spPr>
          <a:xfrm>
            <a:off x="7616316" y="2020221"/>
            <a:ext cx="967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Why</a:t>
            </a:r>
          </a:p>
        </p:txBody>
      </p:sp>
      <p:sp>
        <p:nvSpPr>
          <p:cNvPr id="194" name="矩形 40"/>
          <p:cNvSpPr txBox="1"/>
          <p:nvPr/>
        </p:nvSpPr>
        <p:spPr>
          <a:xfrm>
            <a:off x="7700695" y="2479462"/>
            <a:ext cx="3929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为什么使用TypeScript</a:t>
            </a:r>
          </a:p>
        </p:txBody>
      </p:sp>
      <p:sp>
        <p:nvSpPr>
          <p:cNvPr id="195" name="矩形 41"/>
          <p:cNvSpPr txBox="1"/>
          <p:nvPr/>
        </p:nvSpPr>
        <p:spPr>
          <a:xfrm>
            <a:off x="7616238" y="3304714"/>
            <a:ext cx="96789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</a:t>
            </a:r>
          </a:p>
        </p:txBody>
      </p:sp>
      <p:sp>
        <p:nvSpPr>
          <p:cNvPr id="196" name="矩形 42"/>
          <p:cNvSpPr txBox="1"/>
          <p:nvPr/>
        </p:nvSpPr>
        <p:spPr>
          <a:xfrm>
            <a:off x="7700695" y="3742778"/>
            <a:ext cx="3929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如何使用TypeScript</a:t>
            </a:r>
          </a:p>
        </p:txBody>
      </p:sp>
      <p:sp>
        <p:nvSpPr>
          <p:cNvPr id="197" name="矩形 43"/>
          <p:cNvSpPr txBox="1"/>
          <p:nvPr/>
        </p:nvSpPr>
        <p:spPr>
          <a:xfrm>
            <a:off x="7678207" y="4589207"/>
            <a:ext cx="147895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Future</a:t>
            </a:r>
          </a:p>
        </p:txBody>
      </p:sp>
      <p:sp>
        <p:nvSpPr>
          <p:cNvPr id="198" name="矩形 44"/>
          <p:cNvSpPr txBox="1"/>
          <p:nvPr/>
        </p:nvSpPr>
        <p:spPr>
          <a:xfrm>
            <a:off x="7700695" y="5081606"/>
            <a:ext cx="3929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TypeScript未来如何</a:t>
            </a:r>
          </a:p>
        </p:txBody>
      </p:sp>
      <p:sp>
        <p:nvSpPr>
          <p:cNvPr id="199" name="矩形 19"/>
          <p:cNvSpPr txBox="1"/>
          <p:nvPr/>
        </p:nvSpPr>
        <p:spPr>
          <a:xfrm>
            <a:off x="3085434" y="2617809"/>
            <a:ext cx="15265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00" name="矩形 20"/>
          <p:cNvSpPr/>
          <p:nvPr/>
        </p:nvSpPr>
        <p:spPr>
          <a:xfrm>
            <a:off x="3167071" y="3479584"/>
            <a:ext cx="2105164" cy="472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7"/>
      <p:bldP build="whole" bldLvl="1" animBg="1" rev="0" advAuto="0" spid="197" grpId="8"/>
      <p:bldP build="whole" bldLvl="1" animBg="1" rev="0" advAuto="0" spid="195" grpId="5"/>
      <p:bldP build="whole" bldLvl="1" animBg="1" rev="0" advAuto="0" spid="196" grpId="6"/>
      <p:bldP build="whole" bldLvl="1" animBg="1" rev="0" advAuto="0" spid="193" grpId="2"/>
      <p:bldP build="whole" bldLvl="1" animBg="1" rev="0" advAuto="0" spid="194" grpId="3"/>
      <p:bldP build="whole" bldLvl="1" animBg="1" rev="0" advAuto="0" spid="189" grpId="4"/>
      <p:bldP build="whole" bldLvl="1" animBg="1" rev="0" advAuto="0" spid="188" grpId="1"/>
      <p:bldP build="whole" bldLvl="1" animBg="1" rev="0" advAuto="0" spid="198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1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202" name="图片 17" descr="图片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图片 18" descr="图片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" name="矩形 34"/>
          <p:cNvSpPr/>
          <p:nvPr/>
        </p:nvSpPr>
        <p:spPr>
          <a:xfrm>
            <a:off x="6418748" y="2253742"/>
            <a:ext cx="2608489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A</a:t>
            </a:r>
          </a:p>
        </p:txBody>
      </p:sp>
      <p:sp>
        <p:nvSpPr>
          <p:cNvPr id="206" name="矩形 37"/>
          <p:cNvSpPr txBox="1"/>
          <p:nvPr/>
        </p:nvSpPr>
        <p:spPr>
          <a:xfrm>
            <a:off x="6365864" y="3116579"/>
            <a:ext cx="40378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TypeScript是什么</a:t>
            </a:r>
          </a:p>
        </p:txBody>
      </p:sp>
      <p:sp>
        <p:nvSpPr>
          <p:cNvPr id="207" name="1、官方定义"/>
          <p:cNvSpPr txBox="1"/>
          <p:nvPr/>
        </p:nvSpPr>
        <p:spPr>
          <a:xfrm>
            <a:off x="6437629" y="4131817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1、官方定义</a:t>
            </a:r>
          </a:p>
        </p:txBody>
      </p:sp>
      <p:sp>
        <p:nvSpPr>
          <p:cNvPr id="208" name="2、编程语言类型定义"/>
          <p:cNvSpPr txBox="1"/>
          <p:nvPr/>
        </p:nvSpPr>
        <p:spPr>
          <a:xfrm>
            <a:off x="6437629" y="4621529"/>
            <a:ext cx="22886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2、编程语言类型定义</a:t>
            </a:r>
          </a:p>
        </p:txBody>
      </p:sp>
      <p:sp>
        <p:nvSpPr>
          <p:cNvPr id="209" name="成长"/>
          <p:cNvSpPr/>
          <p:nvPr/>
        </p:nvSpPr>
        <p:spPr>
          <a:xfrm>
            <a:off x="3349338" y="2733859"/>
            <a:ext cx="1670029" cy="12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fill="norm" stroke="1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A</a:t>
            </a:r>
          </a:p>
        </p:txBody>
      </p:sp>
      <p:sp>
        <p:nvSpPr>
          <p:cNvPr id="212" name="矩形 37"/>
          <p:cNvSpPr txBox="1"/>
          <p:nvPr/>
        </p:nvSpPr>
        <p:spPr>
          <a:xfrm>
            <a:off x="1354695" y="128483"/>
            <a:ext cx="200663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1.1官方定义</a:t>
            </a:r>
          </a:p>
        </p:txBody>
      </p:sp>
      <p:sp>
        <p:nvSpPr>
          <p:cNvPr id="213" name="TypeScript"/>
          <p:cNvSpPr txBox="1"/>
          <p:nvPr/>
        </p:nvSpPr>
        <p:spPr>
          <a:xfrm>
            <a:off x="4799329" y="1700529"/>
            <a:ext cx="190421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/>
            </a:lvl1pPr>
          </a:lstStyle>
          <a:p>
            <a:pPr/>
            <a:r>
              <a:t>TypeScript</a:t>
            </a:r>
          </a:p>
        </p:txBody>
      </p:sp>
      <p:sp>
        <p:nvSpPr>
          <p:cNvPr id="214" name="JavaScript的超集。"/>
          <p:cNvSpPr txBox="1"/>
          <p:nvPr/>
        </p:nvSpPr>
        <p:spPr>
          <a:xfrm>
            <a:off x="4820655" y="2526029"/>
            <a:ext cx="20857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JavaScript的超集。</a:t>
            </a:r>
          </a:p>
        </p:txBody>
      </p:sp>
      <p:sp>
        <p:nvSpPr>
          <p:cNvPr id="215" name="Typescript是JavaScript类型的超集，它可以编译成纯JavaScript。"/>
          <p:cNvSpPr txBox="1"/>
          <p:nvPr/>
        </p:nvSpPr>
        <p:spPr>
          <a:xfrm>
            <a:off x="2875776" y="3211829"/>
            <a:ext cx="59755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Typescript是JavaScript类型的超集，它可以编译成纯JavaScript。</a:t>
            </a:r>
          </a:p>
        </p:txBody>
      </p:sp>
      <p:sp>
        <p:nvSpPr>
          <p:cNvPr id="216" name="Typescript可以在任何浏览器、任何计算机和任何操作系统上运行，并且是开源的。"/>
          <p:cNvSpPr txBox="1"/>
          <p:nvPr/>
        </p:nvSpPr>
        <p:spPr>
          <a:xfrm>
            <a:off x="2097206" y="3859529"/>
            <a:ext cx="75326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Typescript可以在任何浏览器、任何计算机和任何操作系统上运行，并且是开源的。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椭圆形"/>
          <p:cNvSpPr/>
          <p:nvPr/>
        </p:nvSpPr>
        <p:spPr>
          <a:xfrm>
            <a:off x="863891" y="2199426"/>
            <a:ext cx="5197526" cy="3649525"/>
          </a:xfrm>
          <a:prstGeom prst="ellipse">
            <a:avLst/>
          </a:prstGeom>
          <a:solidFill>
            <a:schemeClr val="accent3">
              <a:lumOff val="17647"/>
            </a:schemeClr>
          </a:solidFill>
          <a:ln w="12700">
            <a:solidFill>
              <a:schemeClr val="accent3">
                <a:lumOff val="8823"/>
              </a:schemeClr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19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A</a:t>
            </a:r>
          </a:p>
        </p:txBody>
      </p:sp>
      <p:sp>
        <p:nvSpPr>
          <p:cNvPr id="220" name="矩形 37"/>
          <p:cNvSpPr txBox="1"/>
          <p:nvPr/>
        </p:nvSpPr>
        <p:spPr>
          <a:xfrm>
            <a:off x="1354695" y="128483"/>
            <a:ext cx="200663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1.1官方定义</a:t>
            </a:r>
          </a:p>
        </p:txBody>
      </p:sp>
      <p:sp>
        <p:nvSpPr>
          <p:cNvPr id="221" name="个人对 Typescript的理解：关键词 “JavaScript类型的超集” 和 “编译”"/>
          <p:cNvSpPr txBox="1"/>
          <p:nvPr/>
        </p:nvSpPr>
        <p:spPr>
          <a:xfrm>
            <a:off x="718983" y="1294129"/>
            <a:ext cx="61293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个人对 Typescript的理解：关键词 “JavaScript类型的超集” 和 “编译”</a:t>
            </a:r>
          </a:p>
        </p:txBody>
      </p:sp>
      <p:sp>
        <p:nvSpPr>
          <p:cNvPr id="222" name="椭圆形"/>
          <p:cNvSpPr/>
          <p:nvPr/>
        </p:nvSpPr>
        <p:spPr>
          <a:xfrm>
            <a:off x="1327447" y="3028865"/>
            <a:ext cx="4203106" cy="2680019"/>
          </a:xfrm>
          <a:prstGeom prst="ellipse">
            <a:avLst/>
          </a:prstGeom>
          <a:solidFill>
            <a:schemeClr val="accent3">
              <a:lumOff val="17647"/>
            </a:schemeClr>
          </a:solidFill>
          <a:ln w="12700">
            <a:solidFill>
              <a:schemeClr val="accent3">
                <a:lumOff val="8823"/>
              </a:schemeClr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3" name="椭圆形"/>
          <p:cNvSpPr/>
          <p:nvPr/>
        </p:nvSpPr>
        <p:spPr>
          <a:xfrm>
            <a:off x="1628824" y="3574379"/>
            <a:ext cx="3600352" cy="2039319"/>
          </a:xfrm>
          <a:prstGeom prst="ellipse">
            <a:avLst/>
          </a:prstGeom>
          <a:solidFill>
            <a:schemeClr val="accent3">
              <a:lumOff val="17647"/>
            </a:schemeClr>
          </a:solidFill>
          <a:ln w="12700">
            <a:solidFill>
              <a:schemeClr val="accent3">
                <a:lumOff val="8823"/>
              </a:schemeClr>
            </a:solidFill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4" name="椭圆形"/>
          <p:cNvSpPr/>
          <p:nvPr/>
        </p:nvSpPr>
        <p:spPr>
          <a:xfrm>
            <a:off x="2383085" y="4080112"/>
            <a:ext cx="2184252" cy="1435955"/>
          </a:xfrm>
          <a:prstGeom prst="ellipse">
            <a:avLst/>
          </a:prstGeom>
          <a:solidFill>
            <a:schemeClr val="accent3">
              <a:lumOff val="17647"/>
            </a:schemeClr>
          </a:soli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椭圆形"/>
          <p:cNvSpPr/>
          <p:nvPr/>
        </p:nvSpPr>
        <p:spPr>
          <a:xfrm>
            <a:off x="2840211" y="4622323"/>
            <a:ext cx="1270001" cy="743775"/>
          </a:xfrm>
          <a:prstGeom prst="ellipse">
            <a:avLst/>
          </a:prstGeom>
          <a:solidFill>
            <a:schemeClr val="accent3">
              <a:lumOff val="17647"/>
            </a:schemeClr>
          </a:solidFill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ES5"/>
          <p:cNvSpPr txBox="1"/>
          <p:nvPr/>
        </p:nvSpPr>
        <p:spPr>
          <a:xfrm>
            <a:off x="3194541" y="4817735"/>
            <a:ext cx="53622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ES5</a:t>
            </a:r>
          </a:p>
        </p:txBody>
      </p:sp>
      <p:sp>
        <p:nvSpPr>
          <p:cNvPr id="227" name="ES2015"/>
          <p:cNvSpPr txBox="1"/>
          <p:nvPr/>
        </p:nvSpPr>
        <p:spPr>
          <a:xfrm>
            <a:off x="2995582" y="4183454"/>
            <a:ext cx="917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ES2015</a:t>
            </a:r>
          </a:p>
        </p:txBody>
      </p:sp>
      <p:sp>
        <p:nvSpPr>
          <p:cNvPr id="228" name="ES2016"/>
          <p:cNvSpPr txBox="1"/>
          <p:nvPr/>
        </p:nvSpPr>
        <p:spPr>
          <a:xfrm>
            <a:off x="2970182" y="3687435"/>
            <a:ext cx="91763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ES2016</a:t>
            </a:r>
          </a:p>
        </p:txBody>
      </p:sp>
      <p:sp>
        <p:nvSpPr>
          <p:cNvPr id="229" name="ES….."/>
          <p:cNvSpPr txBox="1"/>
          <p:nvPr/>
        </p:nvSpPr>
        <p:spPr>
          <a:xfrm>
            <a:off x="3046643" y="3147173"/>
            <a:ext cx="7647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ES…..</a:t>
            </a:r>
          </a:p>
        </p:txBody>
      </p:sp>
      <p:sp>
        <p:nvSpPr>
          <p:cNvPr id="230" name="Typescript"/>
          <p:cNvSpPr txBox="1"/>
          <p:nvPr/>
        </p:nvSpPr>
        <p:spPr>
          <a:xfrm>
            <a:off x="2926576" y="2577241"/>
            <a:ext cx="114601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Typescript</a:t>
            </a:r>
          </a:p>
        </p:txBody>
      </p:sp>
      <p:sp>
        <p:nvSpPr>
          <p:cNvPr id="231" name="TypeScript"/>
          <p:cNvSpPr/>
          <p:nvPr/>
        </p:nvSpPr>
        <p:spPr>
          <a:xfrm>
            <a:off x="7937103" y="2161326"/>
            <a:ext cx="2539356" cy="743775"/>
          </a:xfrm>
          <a:prstGeom prst="roundRect">
            <a:avLst>
              <a:gd name="adj" fmla="val 25613"/>
            </a:avLst>
          </a:prstGeom>
          <a:solidFill>
            <a:srgbClr val="FFFFFF"/>
          </a:solidFill>
          <a:ln w="12700">
            <a:solidFill>
              <a:schemeClr val="accent3">
                <a:lumOff val="17647"/>
              </a:schemeClr>
            </a:solidFill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TypeScript</a:t>
            </a:r>
          </a:p>
        </p:txBody>
      </p:sp>
      <p:sp>
        <p:nvSpPr>
          <p:cNvPr id="232" name="JavaScript"/>
          <p:cNvSpPr/>
          <p:nvPr/>
        </p:nvSpPr>
        <p:spPr>
          <a:xfrm>
            <a:off x="7937103" y="4726726"/>
            <a:ext cx="2539356" cy="743775"/>
          </a:xfrm>
          <a:prstGeom prst="roundRect">
            <a:avLst>
              <a:gd name="adj" fmla="val 25613"/>
            </a:avLst>
          </a:prstGeom>
          <a:solidFill>
            <a:srgbClr val="FFFFFF"/>
          </a:solidFill>
          <a:ln w="12700">
            <a:solidFill>
              <a:schemeClr val="accent3">
                <a:lumOff val="17647"/>
              </a:schemeClr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JavaScript</a:t>
            </a:r>
          </a:p>
        </p:txBody>
      </p:sp>
      <p:sp>
        <p:nvSpPr>
          <p:cNvPr id="233" name="线条"/>
          <p:cNvSpPr/>
          <p:nvPr/>
        </p:nvSpPr>
        <p:spPr>
          <a:xfrm>
            <a:off x="8907772" y="3270575"/>
            <a:ext cx="1" cy="1153760"/>
          </a:xfrm>
          <a:prstGeom prst="line">
            <a:avLst/>
          </a:prstGeom>
          <a:ln w="12700">
            <a:solidFill>
              <a:schemeClr val="accent3">
                <a:lumOff val="1764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线条"/>
          <p:cNvSpPr/>
          <p:nvPr/>
        </p:nvSpPr>
        <p:spPr>
          <a:xfrm>
            <a:off x="9466572" y="3270575"/>
            <a:ext cx="1" cy="1153760"/>
          </a:xfrm>
          <a:prstGeom prst="line">
            <a:avLst/>
          </a:prstGeom>
          <a:ln w="12700">
            <a:solidFill>
              <a:schemeClr val="accent3">
                <a:lumOff val="17647"/>
              </a:schemeClr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编…"/>
          <p:cNvSpPr txBox="1"/>
          <p:nvPr/>
        </p:nvSpPr>
        <p:spPr>
          <a:xfrm>
            <a:off x="9003030" y="3453129"/>
            <a:ext cx="39625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编</a:t>
            </a:r>
          </a:p>
          <a:p>
            <a:pPr/>
            <a:r>
              <a:t>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A</a:t>
            </a:r>
          </a:p>
        </p:txBody>
      </p:sp>
      <p:sp>
        <p:nvSpPr>
          <p:cNvPr id="238" name="矩形 37"/>
          <p:cNvSpPr txBox="1"/>
          <p:nvPr/>
        </p:nvSpPr>
        <p:spPr>
          <a:xfrm>
            <a:off x="1329295" y="128483"/>
            <a:ext cx="332743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1.2编程语言类型定义</a:t>
            </a:r>
          </a:p>
        </p:txBody>
      </p:sp>
      <p:grpSp>
        <p:nvGrpSpPr>
          <p:cNvPr id="241" name="任意多边形 25"/>
          <p:cNvGrpSpPr/>
          <p:nvPr/>
        </p:nvGrpSpPr>
        <p:grpSpPr>
          <a:xfrm>
            <a:off x="2006629" y="2622160"/>
            <a:ext cx="3518234" cy="414826"/>
            <a:chOff x="0" y="0"/>
            <a:chExt cx="3518232" cy="414825"/>
          </a:xfrm>
        </p:grpSpPr>
        <p:sp>
          <p:nvSpPr>
            <p:cNvPr id="239" name="形状"/>
            <p:cNvSpPr/>
            <p:nvPr/>
          </p:nvSpPr>
          <p:spPr>
            <a:xfrm>
              <a:off x="0" y="0"/>
              <a:ext cx="3518233" cy="41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1" y="0"/>
                  </a:moveTo>
                  <a:lnTo>
                    <a:pt x="20325" y="0"/>
                  </a:lnTo>
                  <a:cubicBezTo>
                    <a:pt x="21029" y="0"/>
                    <a:pt x="21600" y="4835"/>
                    <a:pt x="21600" y="10800"/>
                  </a:cubicBezTo>
                  <a:cubicBezTo>
                    <a:pt x="21600" y="16765"/>
                    <a:pt x="21029" y="21600"/>
                    <a:pt x="20325" y="21600"/>
                  </a:cubicBezTo>
                  <a:lnTo>
                    <a:pt x="471" y="21600"/>
                  </a:lnTo>
                  <a:cubicBezTo>
                    <a:pt x="383" y="21600"/>
                    <a:pt x="297" y="21524"/>
                    <a:pt x="214" y="21381"/>
                  </a:cubicBezTo>
                  <a:lnTo>
                    <a:pt x="0" y="20819"/>
                  </a:lnTo>
                  <a:lnTo>
                    <a:pt x="288" y="20572"/>
                  </a:lnTo>
                  <a:cubicBezTo>
                    <a:pt x="1452" y="18555"/>
                    <a:pt x="2451" y="12704"/>
                    <a:pt x="3094" y="4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40" name="弱类型语言"/>
            <p:cNvSpPr txBox="1"/>
            <p:nvPr/>
          </p:nvSpPr>
          <p:spPr>
            <a:xfrm>
              <a:off x="34283" y="71528"/>
              <a:ext cx="3449666" cy="2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弱类型语言</a:t>
              </a:r>
            </a:p>
          </p:txBody>
        </p:sp>
      </p:grpSp>
      <p:grpSp>
        <p:nvGrpSpPr>
          <p:cNvPr id="244" name="任意多边形 26"/>
          <p:cNvGrpSpPr/>
          <p:nvPr/>
        </p:nvGrpSpPr>
        <p:grpSpPr>
          <a:xfrm>
            <a:off x="2588542" y="2172213"/>
            <a:ext cx="1871151" cy="416499"/>
            <a:chOff x="0" y="0"/>
            <a:chExt cx="1871150" cy="416498"/>
          </a:xfrm>
        </p:grpSpPr>
        <p:sp>
          <p:nvSpPr>
            <p:cNvPr id="242" name="形状"/>
            <p:cNvSpPr/>
            <p:nvPr/>
          </p:nvSpPr>
          <p:spPr>
            <a:xfrm>
              <a:off x="0" y="-1"/>
              <a:ext cx="1871151" cy="41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19203" y="0"/>
                  </a:lnTo>
                  <a:cubicBezTo>
                    <a:pt x="20527" y="0"/>
                    <a:pt x="21600" y="4835"/>
                    <a:pt x="21600" y="10800"/>
                  </a:cubicBezTo>
                  <a:cubicBezTo>
                    <a:pt x="21600" y="16765"/>
                    <a:pt x="20527" y="21600"/>
                    <a:pt x="19203" y="21600"/>
                  </a:cubicBezTo>
                  <a:lnTo>
                    <a:pt x="0" y="21600"/>
                  </a:lnTo>
                  <a:lnTo>
                    <a:pt x="394" y="16503"/>
                  </a:lnTo>
                  <a:cubicBezTo>
                    <a:pt x="649" y="11793"/>
                    <a:pt x="704" y="6864"/>
                    <a:pt x="546" y="199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43" name="强类型语言"/>
            <p:cNvSpPr txBox="1"/>
            <p:nvPr/>
          </p:nvSpPr>
          <p:spPr>
            <a:xfrm>
              <a:off x="34284" y="72364"/>
              <a:ext cx="1802583" cy="2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强类型语言</a:t>
              </a:r>
            </a:p>
          </p:txBody>
        </p:sp>
      </p:grpSp>
      <p:grpSp>
        <p:nvGrpSpPr>
          <p:cNvPr id="247" name="同心圆 27"/>
          <p:cNvGrpSpPr/>
          <p:nvPr/>
        </p:nvGrpSpPr>
        <p:grpSpPr>
          <a:xfrm>
            <a:off x="1197300" y="1590119"/>
            <a:ext cx="1456455" cy="1456905"/>
            <a:chOff x="0" y="0"/>
            <a:chExt cx="1456454" cy="1456903"/>
          </a:xfrm>
        </p:grpSpPr>
        <p:sp>
          <p:nvSpPr>
            <p:cNvPr id="245" name="形状"/>
            <p:cNvSpPr/>
            <p:nvPr/>
          </p:nvSpPr>
          <p:spPr>
            <a:xfrm>
              <a:off x="-1" y="0"/>
              <a:ext cx="1456456" cy="145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68" y="10800"/>
                  </a:moveTo>
                  <a:cubicBezTo>
                    <a:pt x="1968" y="15678"/>
                    <a:pt x="5922" y="19632"/>
                    <a:pt x="10800" y="19632"/>
                  </a:cubicBezTo>
                  <a:cubicBezTo>
                    <a:pt x="15678" y="19632"/>
                    <a:pt x="19632" y="15678"/>
                    <a:pt x="19632" y="10800"/>
                  </a:cubicBezTo>
                  <a:cubicBezTo>
                    <a:pt x="19632" y="5922"/>
                    <a:pt x="15678" y="1968"/>
                    <a:pt x="10800" y="1968"/>
                  </a:cubicBezTo>
                  <a:cubicBezTo>
                    <a:pt x="5922" y="1968"/>
                    <a:pt x="1968" y="5922"/>
                    <a:pt x="1968" y="108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是否允许类型转换"/>
            <p:cNvSpPr txBox="1"/>
            <p:nvPr/>
          </p:nvSpPr>
          <p:spPr>
            <a:xfrm>
              <a:off x="247576" y="440167"/>
              <a:ext cx="961302" cy="576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ctr"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是否允许类型转换</a:t>
              </a:r>
            </a:p>
          </p:txBody>
        </p:sp>
      </p:grpSp>
      <p:grpSp>
        <p:nvGrpSpPr>
          <p:cNvPr id="250" name="任意多边形 25"/>
          <p:cNvGrpSpPr/>
          <p:nvPr/>
        </p:nvGrpSpPr>
        <p:grpSpPr>
          <a:xfrm>
            <a:off x="7734329" y="2622160"/>
            <a:ext cx="3518233" cy="414826"/>
            <a:chOff x="0" y="0"/>
            <a:chExt cx="3518232" cy="414825"/>
          </a:xfrm>
        </p:grpSpPr>
        <p:sp>
          <p:nvSpPr>
            <p:cNvPr id="248" name="形状"/>
            <p:cNvSpPr/>
            <p:nvPr/>
          </p:nvSpPr>
          <p:spPr>
            <a:xfrm>
              <a:off x="0" y="0"/>
              <a:ext cx="3518233" cy="41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1" y="0"/>
                  </a:moveTo>
                  <a:lnTo>
                    <a:pt x="20325" y="0"/>
                  </a:lnTo>
                  <a:cubicBezTo>
                    <a:pt x="21029" y="0"/>
                    <a:pt x="21600" y="4835"/>
                    <a:pt x="21600" y="10800"/>
                  </a:cubicBezTo>
                  <a:cubicBezTo>
                    <a:pt x="21600" y="16765"/>
                    <a:pt x="21029" y="21600"/>
                    <a:pt x="20325" y="21600"/>
                  </a:cubicBezTo>
                  <a:lnTo>
                    <a:pt x="471" y="21600"/>
                  </a:lnTo>
                  <a:cubicBezTo>
                    <a:pt x="383" y="21600"/>
                    <a:pt x="297" y="21524"/>
                    <a:pt x="214" y="21381"/>
                  </a:cubicBezTo>
                  <a:lnTo>
                    <a:pt x="0" y="20819"/>
                  </a:lnTo>
                  <a:lnTo>
                    <a:pt x="288" y="20572"/>
                  </a:lnTo>
                  <a:cubicBezTo>
                    <a:pt x="1452" y="18555"/>
                    <a:pt x="2451" y="12704"/>
                    <a:pt x="3094" y="4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49" name="静态类型语言"/>
            <p:cNvSpPr txBox="1"/>
            <p:nvPr/>
          </p:nvSpPr>
          <p:spPr>
            <a:xfrm>
              <a:off x="34283" y="71528"/>
              <a:ext cx="3449666" cy="2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静态类型语言</a:t>
              </a:r>
            </a:p>
          </p:txBody>
        </p:sp>
      </p:grpSp>
      <p:grpSp>
        <p:nvGrpSpPr>
          <p:cNvPr id="253" name="任意多边形 26"/>
          <p:cNvGrpSpPr/>
          <p:nvPr/>
        </p:nvGrpSpPr>
        <p:grpSpPr>
          <a:xfrm>
            <a:off x="8316242" y="2172213"/>
            <a:ext cx="1871151" cy="416499"/>
            <a:chOff x="0" y="0"/>
            <a:chExt cx="1871150" cy="416498"/>
          </a:xfrm>
        </p:grpSpPr>
        <p:sp>
          <p:nvSpPr>
            <p:cNvPr id="251" name="形状"/>
            <p:cNvSpPr/>
            <p:nvPr/>
          </p:nvSpPr>
          <p:spPr>
            <a:xfrm>
              <a:off x="0" y="-1"/>
              <a:ext cx="1871151" cy="41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19203" y="0"/>
                  </a:lnTo>
                  <a:cubicBezTo>
                    <a:pt x="20527" y="0"/>
                    <a:pt x="21600" y="4835"/>
                    <a:pt x="21600" y="10800"/>
                  </a:cubicBezTo>
                  <a:cubicBezTo>
                    <a:pt x="21600" y="16765"/>
                    <a:pt x="20527" y="21600"/>
                    <a:pt x="19203" y="21600"/>
                  </a:cubicBezTo>
                  <a:lnTo>
                    <a:pt x="0" y="21600"/>
                  </a:lnTo>
                  <a:lnTo>
                    <a:pt x="394" y="16503"/>
                  </a:lnTo>
                  <a:cubicBezTo>
                    <a:pt x="649" y="11793"/>
                    <a:pt x="704" y="6864"/>
                    <a:pt x="546" y="199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52" name="动态类型语言"/>
            <p:cNvSpPr txBox="1"/>
            <p:nvPr/>
          </p:nvSpPr>
          <p:spPr>
            <a:xfrm>
              <a:off x="34284" y="72364"/>
              <a:ext cx="1802583" cy="2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r">
                <a:defRPr sz="11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动态类型语言</a:t>
              </a:r>
            </a:p>
          </p:txBody>
        </p:sp>
      </p:grpSp>
      <p:grpSp>
        <p:nvGrpSpPr>
          <p:cNvPr id="256" name="同心圆 27"/>
          <p:cNvGrpSpPr/>
          <p:nvPr/>
        </p:nvGrpSpPr>
        <p:grpSpPr>
          <a:xfrm>
            <a:off x="6925000" y="1590119"/>
            <a:ext cx="1456455" cy="1456905"/>
            <a:chOff x="0" y="0"/>
            <a:chExt cx="1456454" cy="1456903"/>
          </a:xfrm>
        </p:grpSpPr>
        <p:sp>
          <p:nvSpPr>
            <p:cNvPr id="254" name="形状"/>
            <p:cNvSpPr/>
            <p:nvPr/>
          </p:nvSpPr>
          <p:spPr>
            <a:xfrm>
              <a:off x="-1" y="0"/>
              <a:ext cx="1456456" cy="145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68" y="10800"/>
                  </a:moveTo>
                  <a:cubicBezTo>
                    <a:pt x="1968" y="15678"/>
                    <a:pt x="5922" y="19632"/>
                    <a:pt x="10800" y="19632"/>
                  </a:cubicBezTo>
                  <a:cubicBezTo>
                    <a:pt x="15678" y="19632"/>
                    <a:pt x="19632" y="15678"/>
                    <a:pt x="19632" y="10800"/>
                  </a:cubicBezTo>
                  <a:cubicBezTo>
                    <a:pt x="19632" y="5922"/>
                    <a:pt x="15678" y="1968"/>
                    <a:pt x="10800" y="1968"/>
                  </a:cubicBezTo>
                  <a:cubicBezTo>
                    <a:pt x="5922" y="1968"/>
                    <a:pt x="1968" y="5922"/>
                    <a:pt x="1968" y="108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类型检查的时机"/>
            <p:cNvSpPr txBox="1"/>
            <p:nvPr/>
          </p:nvSpPr>
          <p:spPr>
            <a:xfrm>
              <a:off x="247576" y="440167"/>
              <a:ext cx="961302" cy="5765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3" tIns="34283" rIns="34283" bIns="34283" numCol="1" anchor="ctr">
              <a:spAutoFit/>
            </a:bodyPr>
            <a:lstStyle>
              <a:lvl1pPr algn="ctr"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类型检查的时机</a:t>
              </a:r>
            </a:p>
          </p:txBody>
        </p:sp>
      </p:grpSp>
      <p:sp>
        <p:nvSpPr>
          <p:cNvPr id="257" name="强类型语言：变量不可以被赋予不同的类型数据，…"/>
          <p:cNvSpPr txBox="1"/>
          <p:nvPr/>
        </p:nvSpPr>
        <p:spPr>
          <a:xfrm>
            <a:off x="1097273" y="3554729"/>
            <a:ext cx="519685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1"/>
                </a:solidFill>
              </a:rPr>
              <a:t>强类型语言</a:t>
            </a:r>
            <a:r>
              <a:t>：变量</a:t>
            </a:r>
            <a:r>
              <a:rPr>
                <a:solidFill>
                  <a:schemeClr val="accent2">
                    <a:lumOff val="10980"/>
                  </a:schemeClr>
                </a:solidFill>
              </a:rPr>
              <a:t>不可以</a:t>
            </a:r>
            <a:r>
              <a:t>被赋予不同的类型数据，</a:t>
            </a:r>
          </a:p>
          <a:p>
            <a:pPr lvl="3"/>
            <a:r>
              <a:t>除非进行类型强制转换；</a:t>
            </a:r>
          </a:p>
        </p:txBody>
      </p:sp>
      <p:sp>
        <p:nvSpPr>
          <p:cNvPr id="258" name="弱类型语言：变量可以被赋予不同的数据类型。"/>
          <p:cNvSpPr txBox="1"/>
          <p:nvPr/>
        </p:nvSpPr>
        <p:spPr>
          <a:xfrm>
            <a:off x="1097147" y="4519929"/>
            <a:ext cx="4904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1"/>
                </a:solidFill>
              </a:rPr>
              <a:t>弱类型语言</a:t>
            </a:r>
            <a:r>
              <a:t>：变量</a:t>
            </a:r>
            <a:r>
              <a:rPr>
                <a:solidFill>
                  <a:schemeClr val="accent2">
                    <a:lumOff val="10980"/>
                  </a:schemeClr>
                </a:solidFill>
              </a:rPr>
              <a:t>可以</a:t>
            </a:r>
            <a:r>
              <a:t>被赋予不同的数据类型。</a:t>
            </a:r>
          </a:p>
        </p:txBody>
      </p:sp>
      <p:sp>
        <p:nvSpPr>
          <p:cNvPr id="259" name="动态类型语言：在执行阶段确定所有变量的类型；"/>
          <p:cNvSpPr txBox="1"/>
          <p:nvPr/>
        </p:nvSpPr>
        <p:spPr>
          <a:xfrm>
            <a:off x="6583547" y="3554729"/>
            <a:ext cx="5133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1"/>
                </a:solidFill>
              </a:rPr>
              <a:t>动态类型语言</a:t>
            </a:r>
            <a:r>
              <a:t>：在</a:t>
            </a:r>
            <a:r>
              <a:rPr>
                <a:solidFill>
                  <a:schemeClr val="accent2"/>
                </a:solidFill>
              </a:rPr>
              <a:t>执行阶段</a:t>
            </a:r>
            <a:r>
              <a:t>确定所有变量的类型；</a:t>
            </a:r>
          </a:p>
        </p:txBody>
      </p:sp>
      <p:sp>
        <p:nvSpPr>
          <p:cNvPr id="260" name="静态类型语言：在编译阶段确定所有变量的类型。"/>
          <p:cNvSpPr txBox="1"/>
          <p:nvPr/>
        </p:nvSpPr>
        <p:spPr>
          <a:xfrm>
            <a:off x="6583547" y="4519929"/>
            <a:ext cx="5133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chemeClr val="accent1"/>
                </a:solidFill>
              </a:rPr>
              <a:t>静态类型语言</a:t>
            </a:r>
            <a:r>
              <a:t>：在</a:t>
            </a:r>
            <a:r>
              <a:rPr>
                <a:solidFill>
                  <a:schemeClr val="accent2">
                    <a:lumOff val="10980"/>
                  </a:schemeClr>
                </a:solidFill>
              </a:rPr>
              <a:t>编译阶段</a:t>
            </a:r>
            <a:r>
              <a:t>确定所有变量的类型。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组合 16"/>
          <p:cNvGrpSpPr/>
          <p:nvPr/>
        </p:nvGrpSpPr>
        <p:grpSpPr>
          <a:xfrm>
            <a:off x="539447" y="392904"/>
            <a:ext cx="5233807" cy="5738066"/>
            <a:chOff x="0" y="0"/>
            <a:chExt cx="5233805" cy="5738065"/>
          </a:xfrm>
        </p:grpSpPr>
        <p:pic>
          <p:nvPicPr>
            <p:cNvPr id="262" name="图片 17" descr="图片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9379824">
              <a:off x="870015" y="1127362"/>
              <a:ext cx="3340871" cy="4009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图片 18" descr="图片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979824">
              <a:off x="957189" y="535928"/>
              <a:ext cx="3340871" cy="4009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5" name="矩形 34"/>
          <p:cNvSpPr/>
          <p:nvPr/>
        </p:nvSpPr>
        <p:spPr>
          <a:xfrm>
            <a:off x="6418748" y="2253742"/>
            <a:ext cx="2608489" cy="4724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B</a:t>
            </a:r>
          </a:p>
        </p:txBody>
      </p:sp>
      <p:sp>
        <p:nvSpPr>
          <p:cNvPr id="266" name="矩形 37"/>
          <p:cNvSpPr txBox="1"/>
          <p:nvPr/>
        </p:nvSpPr>
        <p:spPr>
          <a:xfrm>
            <a:off x="6353164" y="3249935"/>
            <a:ext cx="495221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为什么使用TypeScript</a:t>
            </a:r>
          </a:p>
        </p:txBody>
      </p:sp>
      <p:sp>
        <p:nvSpPr>
          <p:cNvPr id="267" name="1、有哪些优点"/>
          <p:cNvSpPr txBox="1"/>
          <p:nvPr/>
        </p:nvSpPr>
        <p:spPr>
          <a:xfrm>
            <a:off x="6437629" y="4131817"/>
            <a:ext cx="16028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1、有哪些优点</a:t>
            </a:r>
          </a:p>
        </p:txBody>
      </p:sp>
      <p:sp>
        <p:nvSpPr>
          <p:cNvPr id="268" name="2、有哪些不足之处"/>
          <p:cNvSpPr txBox="1"/>
          <p:nvPr/>
        </p:nvSpPr>
        <p:spPr>
          <a:xfrm>
            <a:off x="6437629" y="4703317"/>
            <a:ext cx="20600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2、有哪些不足之处</a:t>
            </a:r>
          </a:p>
        </p:txBody>
      </p:sp>
      <p:sp>
        <p:nvSpPr>
          <p:cNvPr id="269" name="成长"/>
          <p:cNvSpPr/>
          <p:nvPr/>
        </p:nvSpPr>
        <p:spPr>
          <a:xfrm>
            <a:off x="3349338" y="2733859"/>
            <a:ext cx="1670029" cy="12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fill="norm" stroke="1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B</a:t>
            </a:r>
          </a:p>
        </p:txBody>
      </p:sp>
      <p:sp>
        <p:nvSpPr>
          <p:cNvPr id="272" name="矩形 37"/>
          <p:cNvSpPr txBox="1"/>
          <p:nvPr/>
        </p:nvSpPr>
        <p:spPr>
          <a:xfrm>
            <a:off x="1465252" y="141183"/>
            <a:ext cx="13462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2.1优点</a:t>
            </a:r>
          </a:p>
        </p:txBody>
      </p:sp>
      <p:grpSp>
        <p:nvGrpSpPr>
          <p:cNvPr id="297" name="组合 3"/>
          <p:cNvGrpSpPr/>
          <p:nvPr/>
        </p:nvGrpSpPr>
        <p:grpSpPr>
          <a:xfrm>
            <a:off x="0" y="1291839"/>
            <a:ext cx="12192000" cy="4098875"/>
            <a:chOff x="0" y="0"/>
            <a:chExt cx="12192000" cy="4098872"/>
          </a:xfrm>
        </p:grpSpPr>
        <p:sp>
          <p:nvSpPr>
            <p:cNvPr id="273" name="Freeform 42"/>
            <p:cNvSpPr/>
            <p:nvPr/>
          </p:nvSpPr>
          <p:spPr>
            <a:xfrm>
              <a:off x="2431168" y="410031"/>
              <a:ext cx="2938300" cy="6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4" name="Freeform 42"/>
            <p:cNvSpPr/>
            <p:nvPr/>
          </p:nvSpPr>
          <p:spPr>
            <a:xfrm flipH="1">
              <a:off x="6763157" y="410031"/>
              <a:ext cx="2938301" cy="6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5" name="Freeform 42"/>
            <p:cNvSpPr/>
            <p:nvPr/>
          </p:nvSpPr>
          <p:spPr>
            <a:xfrm flipH="1" rot="10800000">
              <a:off x="2431168" y="3429875"/>
              <a:ext cx="2938300" cy="6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6" name="Freeform 42"/>
            <p:cNvSpPr/>
            <p:nvPr/>
          </p:nvSpPr>
          <p:spPr>
            <a:xfrm rot="10800000">
              <a:off x="6763157" y="3429875"/>
              <a:ext cx="2938301" cy="6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7" name="矩形 32"/>
            <p:cNvSpPr/>
            <p:nvPr/>
          </p:nvSpPr>
          <p:spPr>
            <a:xfrm>
              <a:off x="0" y="1798383"/>
              <a:ext cx="12192000" cy="104306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8" name="TextBox 33"/>
            <p:cNvSpPr/>
            <p:nvPr/>
          </p:nvSpPr>
          <p:spPr>
            <a:xfrm>
              <a:off x="5876199" y="2094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042" tIns="31042" rIns="31042" bIns="31042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使用TypeScript带来的收益</a:t>
              </a:r>
            </a:p>
          </p:txBody>
        </p:sp>
        <p:grpSp>
          <p:nvGrpSpPr>
            <p:cNvPr id="281" name="组合 40"/>
            <p:cNvGrpSpPr/>
            <p:nvPr/>
          </p:nvGrpSpPr>
          <p:grpSpPr>
            <a:xfrm>
              <a:off x="9136784" y="1044501"/>
              <a:ext cx="1046007" cy="1047379"/>
              <a:chOff x="0" y="0"/>
              <a:chExt cx="1046006" cy="1047378"/>
            </a:xfrm>
          </p:grpSpPr>
          <p:sp>
            <p:nvSpPr>
              <p:cNvPr id="279" name="Oval 33"/>
              <p:cNvSpPr/>
              <p:nvPr/>
            </p:nvSpPr>
            <p:spPr>
              <a:xfrm>
                <a:off x="-1" y="-1"/>
                <a:ext cx="1046008" cy="1047379"/>
              </a:xfrm>
              <a:prstGeom prst="ellipse">
                <a:avLst/>
              </a:prstGeom>
              <a:solidFill>
                <a:srgbClr val="40404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280" name="Freeform 36"/>
              <p:cNvSpPr/>
              <p:nvPr/>
            </p:nvSpPr>
            <p:spPr>
              <a:xfrm>
                <a:off x="237075" y="197102"/>
                <a:ext cx="637192" cy="635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4" h="21600" fill="norm" stroke="1" extrusionOk="0">
                    <a:moveTo>
                      <a:pt x="8100" y="6655"/>
                    </a:moveTo>
                    <a:lnTo>
                      <a:pt x="5700" y="9455"/>
                    </a:lnTo>
                    <a:lnTo>
                      <a:pt x="5127" y="8956"/>
                    </a:lnTo>
                    <a:lnTo>
                      <a:pt x="7555" y="6183"/>
                    </a:lnTo>
                    <a:lnTo>
                      <a:pt x="8100" y="6655"/>
                    </a:lnTo>
                    <a:close/>
                    <a:moveTo>
                      <a:pt x="10636" y="8956"/>
                    </a:moveTo>
                    <a:lnTo>
                      <a:pt x="7527" y="6211"/>
                    </a:lnTo>
                    <a:lnTo>
                      <a:pt x="8018" y="5629"/>
                    </a:lnTo>
                    <a:lnTo>
                      <a:pt x="11127" y="8402"/>
                    </a:lnTo>
                    <a:lnTo>
                      <a:pt x="10636" y="8956"/>
                    </a:lnTo>
                    <a:close/>
                    <a:moveTo>
                      <a:pt x="13282" y="5878"/>
                    </a:moveTo>
                    <a:lnTo>
                      <a:pt x="10636" y="8956"/>
                    </a:lnTo>
                    <a:lnTo>
                      <a:pt x="10064" y="8457"/>
                    </a:lnTo>
                    <a:lnTo>
                      <a:pt x="12736" y="5379"/>
                    </a:lnTo>
                    <a:lnTo>
                      <a:pt x="13282" y="5878"/>
                    </a:lnTo>
                    <a:close/>
                    <a:moveTo>
                      <a:pt x="13418" y="5019"/>
                    </a:moveTo>
                    <a:cubicBezTo>
                      <a:pt x="13555" y="4963"/>
                      <a:pt x="13636" y="5046"/>
                      <a:pt x="13609" y="5185"/>
                    </a:cubicBezTo>
                    <a:lnTo>
                      <a:pt x="13500" y="5629"/>
                    </a:lnTo>
                    <a:cubicBezTo>
                      <a:pt x="13473" y="5795"/>
                      <a:pt x="13418" y="6017"/>
                      <a:pt x="13391" y="6156"/>
                    </a:cubicBezTo>
                    <a:lnTo>
                      <a:pt x="13309" y="6627"/>
                    </a:lnTo>
                    <a:cubicBezTo>
                      <a:pt x="13282" y="6766"/>
                      <a:pt x="13173" y="6793"/>
                      <a:pt x="13064" y="6710"/>
                    </a:cubicBezTo>
                    <a:lnTo>
                      <a:pt x="12682" y="6377"/>
                    </a:lnTo>
                    <a:cubicBezTo>
                      <a:pt x="12573" y="6294"/>
                      <a:pt x="12409" y="6128"/>
                      <a:pt x="12300" y="6017"/>
                    </a:cubicBezTo>
                    <a:lnTo>
                      <a:pt x="11918" y="5712"/>
                    </a:lnTo>
                    <a:cubicBezTo>
                      <a:pt x="11809" y="5601"/>
                      <a:pt x="11836" y="5490"/>
                      <a:pt x="11973" y="5462"/>
                    </a:cubicBezTo>
                    <a:lnTo>
                      <a:pt x="12436" y="5324"/>
                    </a:lnTo>
                    <a:cubicBezTo>
                      <a:pt x="12573" y="5268"/>
                      <a:pt x="12818" y="5185"/>
                      <a:pt x="12955" y="5157"/>
                    </a:cubicBezTo>
                    <a:lnTo>
                      <a:pt x="13418" y="5019"/>
                    </a:lnTo>
                    <a:close/>
                    <a:moveTo>
                      <a:pt x="10909" y="9511"/>
                    </a:moveTo>
                    <a:lnTo>
                      <a:pt x="10227" y="9511"/>
                    </a:lnTo>
                    <a:cubicBezTo>
                      <a:pt x="10036" y="9511"/>
                      <a:pt x="9873" y="9677"/>
                      <a:pt x="9873" y="9871"/>
                    </a:cubicBezTo>
                    <a:lnTo>
                      <a:pt x="9873" y="13559"/>
                    </a:lnTo>
                    <a:lnTo>
                      <a:pt x="11264" y="13559"/>
                    </a:lnTo>
                    <a:lnTo>
                      <a:pt x="11264" y="9871"/>
                    </a:lnTo>
                    <a:cubicBezTo>
                      <a:pt x="11264" y="9677"/>
                      <a:pt x="11100" y="9511"/>
                      <a:pt x="10909" y="9511"/>
                    </a:cubicBezTo>
                    <a:close/>
                    <a:moveTo>
                      <a:pt x="8509" y="8263"/>
                    </a:moveTo>
                    <a:lnTo>
                      <a:pt x="7827" y="8263"/>
                    </a:lnTo>
                    <a:cubicBezTo>
                      <a:pt x="7636" y="8263"/>
                      <a:pt x="7473" y="8429"/>
                      <a:pt x="7473" y="8623"/>
                    </a:cubicBezTo>
                    <a:lnTo>
                      <a:pt x="7473" y="13559"/>
                    </a:lnTo>
                    <a:lnTo>
                      <a:pt x="8864" y="13559"/>
                    </a:lnTo>
                    <a:lnTo>
                      <a:pt x="8864" y="8623"/>
                    </a:lnTo>
                    <a:cubicBezTo>
                      <a:pt x="8864" y="8429"/>
                      <a:pt x="8700" y="8263"/>
                      <a:pt x="8509" y="8263"/>
                    </a:cubicBezTo>
                    <a:close/>
                    <a:moveTo>
                      <a:pt x="13309" y="7403"/>
                    </a:moveTo>
                    <a:lnTo>
                      <a:pt x="12627" y="7403"/>
                    </a:lnTo>
                    <a:cubicBezTo>
                      <a:pt x="12436" y="7403"/>
                      <a:pt x="12273" y="7570"/>
                      <a:pt x="12273" y="7792"/>
                    </a:cubicBezTo>
                    <a:lnTo>
                      <a:pt x="12273" y="13559"/>
                    </a:lnTo>
                    <a:lnTo>
                      <a:pt x="13664" y="13559"/>
                    </a:lnTo>
                    <a:lnTo>
                      <a:pt x="13664" y="7792"/>
                    </a:lnTo>
                    <a:cubicBezTo>
                      <a:pt x="13664" y="7570"/>
                      <a:pt x="13500" y="7403"/>
                      <a:pt x="13309" y="7403"/>
                    </a:cubicBezTo>
                    <a:close/>
                    <a:moveTo>
                      <a:pt x="6109" y="10814"/>
                    </a:moveTo>
                    <a:lnTo>
                      <a:pt x="5455" y="10814"/>
                    </a:lnTo>
                    <a:cubicBezTo>
                      <a:pt x="5236" y="10814"/>
                      <a:pt x="5073" y="10980"/>
                      <a:pt x="5073" y="11174"/>
                    </a:cubicBezTo>
                    <a:lnTo>
                      <a:pt x="5073" y="13559"/>
                    </a:lnTo>
                    <a:lnTo>
                      <a:pt x="6464" y="13559"/>
                    </a:lnTo>
                    <a:lnTo>
                      <a:pt x="6464" y="11174"/>
                    </a:lnTo>
                    <a:cubicBezTo>
                      <a:pt x="6464" y="10980"/>
                      <a:pt x="6300" y="10814"/>
                      <a:pt x="6109" y="10814"/>
                    </a:cubicBezTo>
                    <a:close/>
                    <a:moveTo>
                      <a:pt x="4064" y="13198"/>
                    </a:moveTo>
                    <a:cubicBezTo>
                      <a:pt x="4064" y="13393"/>
                      <a:pt x="3927" y="13559"/>
                      <a:pt x="3709" y="13559"/>
                    </a:cubicBezTo>
                    <a:cubicBezTo>
                      <a:pt x="3518" y="13559"/>
                      <a:pt x="3355" y="13393"/>
                      <a:pt x="3355" y="13198"/>
                    </a:cubicBezTo>
                    <a:lnTo>
                      <a:pt x="3355" y="5241"/>
                    </a:lnTo>
                    <a:cubicBezTo>
                      <a:pt x="3355" y="5046"/>
                      <a:pt x="3518" y="4880"/>
                      <a:pt x="3709" y="4880"/>
                    </a:cubicBezTo>
                    <a:cubicBezTo>
                      <a:pt x="3900" y="4880"/>
                      <a:pt x="4064" y="5046"/>
                      <a:pt x="4064" y="5241"/>
                    </a:cubicBezTo>
                    <a:lnTo>
                      <a:pt x="4064" y="13198"/>
                    </a:lnTo>
                    <a:close/>
                    <a:moveTo>
                      <a:pt x="14482" y="12838"/>
                    </a:moveTo>
                    <a:cubicBezTo>
                      <a:pt x="14673" y="12838"/>
                      <a:pt x="14836" y="13004"/>
                      <a:pt x="14836" y="13198"/>
                    </a:cubicBezTo>
                    <a:cubicBezTo>
                      <a:pt x="14836" y="13393"/>
                      <a:pt x="14673" y="13559"/>
                      <a:pt x="14482" y="13559"/>
                    </a:cubicBezTo>
                    <a:lnTo>
                      <a:pt x="3709" y="13559"/>
                    </a:lnTo>
                    <a:cubicBezTo>
                      <a:pt x="3518" y="13559"/>
                      <a:pt x="3355" y="13393"/>
                      <a:pt x="3355" y="13198"/>
                    </a:cubicBezTo>
                    <a:cubicBezTo>
                      <a:pt x="3355" y="13004"/>
                      <a:pt x="3518" y="12838"/>
                      <a:pt x="3709" y="12838"/>
                    </a:cubicBezTo>
                    <a:lnTo>
                      <a:pt x="14482" y="12838"/>
                    </a:lnTo>
                    <a:close/>
                    <a:moveTo>
                      <a:pt x="20536" y="20796"/>
                    </a:moveTo>
                    <a:cubicBezTo>
                      <a:pt x="19964" y="21350"/>
                      <a:pt x="19255" y="21600"/>
                      <a:pt x="18545" y="21600"/>
                    </a:cubicBezTo>
                    <a:cubicBezTo>
                      <a:pt x="17836" y="21600"/>
                      <a:pt x="17127" y="21350"/>
                      <a:pt x="16582" y="20796"/>
                    </a:cubicBezTo>
                    <a:lnTo>
                      <a:pt x="13227" y="17441"/>
                    </a:lnTo>
                    <a:cubicBezTo>
                      <a:pt x="12000" y="18106"/>
                      <a:pt x="10582" y="18467"/>
                      <a:pt x="9109" y="18467"/>
                    </a:cubicBezTo>
                    <a:cubicBezTo>
                      <a:pt x="4064" y="18467"/>
                      <a:pt x="0" y="14335"/>
                      <a:pt x="0" y="9206"/>
                    </a:cubicBezTo>
                    <a:cubicBezTo>
                      <a:pt x="0" y="4131"/>
                      <a:pt x="4064" y="0"/>
                      <a:pt x="9109" y="0"/>
                    </a:cubicBezTo>
                    <a:cubicBezTo>
                      <a:pt x="14100" y="0"/>
                      <a:pt x="18164" y="4131"/>
                      <a:pt x="18164" y="9206"/>
                    </a:cubicBezTo>
                    <a:cubicBezTo>
                      <a:pt x="18164" y="10731"/>
                      <a:pt x="17809" y="12173"/>
                      <a:pt x="17182" y="13420"/>
                    </a:cubicBezTo>
                    <a:lnTo>
                      <a:pt x="20536" y="16775"/>
                    </a:lnTo>
                    <a:cubicBezTo>
                      <a:pt x="21600" y="17884"/>
                      <a:pt x="21600" y="19659"/>
                      <a:pt x="20536" y="20796"/>
                    </a:cubicBezTo>
                    <a:close/>
                    <a:moveTo>
                      <a:pt x="9109" y="17274"/>
                    </a:moveTo>
                    <a:cubicBezTo>
                      <a:pt x="13473" y="17274"/>
                      <a:pt x="17018" y="13670"/>
                      <a:pt x="17018" y="9206"/>
                    </a:cubicBezTo>
                    <a:cubicBezTo>
                      <a:pt x="17018" y="4769"/>
                      <a:pt x="13473" y="1165"/>
                      <a:pt x="9109" y="1165"/>
                    </a:cubicBezTo>
                    <a:cubicBezTo>
                      <a:pt x="4718" y="1165"/>
                      <a:pt x="1173" y="4769"/>
                      <a:pt x="1173" y="9206"/>
                    </a:cubicBezTo>
                    <a:cubicBezTo>
                      <a:pt x="1173" y="13670"/>
                      <a:pt x="4718" y="17274"/>
                      <a:pt x="9109" y="17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sp>
          <p:nvSpPr>
            <p:cNvPr id="282" name="TextBox 46"/>
            <p:cNvSpPr/>
            <p:nvPr/>
          </p:nvSpPr>
          <p:spPr>
            <a:xfrm>
              <a:off x="5734868" y="3924300"/>
              <a:ext cx="152991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对项目</a:t>
              </a:r>
            </a:p>
          </p:txBody>
        </p:sp>
        <p:sp>
          <p:nvSpPr>
            <p:cNvPr id="283" name="TextBox 47"/>
            <p:cNvSpPr/>
            <p:nvPr/>
          </p:nvSpPr>
          <p:spPr>
            <a:xfrm>
              <a:off x="3628744" y="2956028"/>
              <a:ext cx="48485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/>
            <a:p>
              <a: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TypeScript 增加了项目代码的可读性和可维护性；可以在编译阶段就发现一部分错误；增强了编辑器和 IDE 的功能，包括代码补全、接口提示、跳转到定义、重构等</a:t>
              </a:r>
            </a:p>
            <a:p>
              <a: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84" name="TextBox 48"/>
            <p:cNvSpPr/>
            <p:nvPr/>
          </p:nvSpPr>
          <p:spPr>
            <a:xfrm>
              <a:off x="7466631" y="0"/>
              <a:ext cx="153135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algn="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对团队</a:t>
              </a:r>
            </a:p>
          </p:txBody>
        </p:sp>
        <p:sp>
          <p:nvSpPr>
            <p:cNvPr id="285" name="TextBox 49"/>
            <p:cNvSpPr/>
            <p:nvPr/>
          </p:nvSpPr>
          <p:spPr>
            <a:xfrm>
              <a:off x="6684058" y="522069"/>
              <a:ext cx="24001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TypeScript降低了协作上的沟通成本，类型系统实际上是最很好的文档.</a:t>
              </a:r>
            </a:p>
          </p:txBody>
        </p:sp>
        <p:sp>
          <p:nvSpPr>
            <p:cNvPr id="286" name="TextBox 46"/>
            <p:cNvSpPr/>
            <p:nvPr/>
          </p:nvSpPr>
          <p:spPr>
            <a:xfrm>
              <a:off x="3231642" y="0"/>
              <a:ext cx="152991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对开发者</a:t>
              </a:r>
            </a:p>
          </p:txBody>
        </p:sp>
        <p:grpSp>
          <p:nvGrpSpPr>
            <p:cNvPr id="289" name="组合 40"/>
            <p:cNvGrpSpPr/>
            <p:nvPr/>
          </p:nvGrpSpPr>
          <p:grpSpPr>
            <a:xfrm>
              <a:off x="9136784" y="2302571"/>
              <a:ext cx="1046007" cy="1047379"/>
              <a:chOff x="0" y="0"/>
              <a:chExt cx="1046006" cy="1047378"/>
            </a:xfrm>
          </p:grpSpPr>
          <p:sp>
            <p:nvSpPr>
              <p:cNvPr id="287" name="Oval 33"/>
              <p:cNvSpPr/>
              <p:nvPr/>
            </p:nvSpPr>
            <p:spPr>
              <a:xfrm>
                <a:off x="-1" y="-1"/>
                <a:ext cx="1046008" cy="1047379"/>
              </a:xfrm>
              <a:prstGeom prst="ellipse">
                <a:avLst/>
              </a:prstGeom>
              <a:solidFill>
                <a:srgbClr val="40404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288" name="Freeform 36"/>
              <p:cNvSpPr/>
              <p:nvPr/>
            </p:nvSpPr>
            <p:spPr>
              <a:xfrm>
                <a:off x="237075" y="197102"/>
                <a:ext cx="637192" cy="635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4" h="21600" fill="norm" stroke="1" extrusionOk="0">
                    <a:moveTo>
                      <a:pt x="8100" y="6655"/>
                    </a:moveTo>
                    <a:lnTo>
                      <a:pt x="5700" y="9455"/>
                    </a:lnTo>
                    <a:lnTo>
                      <a:pt x="5127" y="8956"/>
                    </a:lnTo>
                    <a:lnTo>
                      <a:pt x="7555" y="6183"/>
                    </a:lnTo>
                    <a:lnTo>
                      <a:pt x="8100" y="6655"/>
                    </a:lnTo>
                    <a:close/>
                    <a:moveTo>
                      <a:pt x="10636" y="8956"/>
                    </a:moveTo>
                    <a:lnTo>
                      <a:pt x="7527" y="6211"/>
                    </a:lnTo>
                    <a:lnTo>
                      <a:pt x="8018" y="5629"/>
                    </a:lnTo>
                    <a:lnTo>
                      <a:pt x="11127" y="8402"/>
                    </a:lnTo>
                    <a:lnTo>
                      <a:pt x="10636" y="8956"/>
                    </a:lnTo>
                    <a:close/>
                    <a:moveTo>
                      <a:pt x="13282" y="5878"/>
                    </a:moveTo>
                    <a:lnTo>
                      <a:pt x="10636" y="8956"/>
                    </a:lnTo>
                    <a:lnTo>
                      <a:pt x="10064" y="8457"/>
                    </a:lnTo>
                    <a:lnTo>
                      <a:pt x="12736" y="5379"/>
                    </a:lnTo>
                    <a:lnTo>
                      <a:pt x="13282" y="5878"/>
                    </a:lnTo>
                    <a:close/>
                    <a:moveTo>
                      <a:pt x="13418" y="5019"/>
                    </a:moveTo>
                    <a:cubicBezTo>
                      <a:pt x="13555" y="4963"/>
                      <a:pt x="13636" y="5046"/>
                      <a:pt x="13609" y="5185"/>
                    </a:cubicBezTo>
                    <a:lnTo>
                      <a:pt x="13500" y="5629"/>
                    </a:lnTo>
                    <a:cubicBezTo>
                      <a:pt x="13473" y="5795"/>
                      <a:pt x="13418" y="6017"/>
                      <a:pt x="13391" y="6156"/>
                    </a:cubicBezTo>
                    <a:lnTo>
                      <a:pt x="13309" y="6627"/>
                    </a:lnTo>
                    <a:cubicBezTo>
                      <a:pt x="13282" y="6766"/>
                      <a:pt x="13173" y="6793"/>
                      <a:pt x="13064" y="6710"/>
                    </a:cubicBezTo>
                    <a:lnTo>
                      <a:pt x="12682" y="6377"/>
                    </a:lnTo>
                    <a:cubicBezTo>
                      <a:pt x="12573" y="6294"/>
                      <a:pt x="12409" y="6128"/>
                      <a:pt x="12300" y="6017"/>
                    </a:cubicBezTo>
                    <a:lnTo>
                      <a:pt x="11918" y="5712"/>
                    </a:lnTo>
                    <a:cubicBezTo>
                      <a:pt x="11809" y="5601"/>
                      <a:pt x="11836" y="5490"/>
                      <a:pt x="11973" y="5462"/>
                    </a:cubicBezTo>
                    <a:lnTo>
                      <a:pt x="12436" y="5324"/>
                    </a:lnTo>
                    <a:cubicBezTo>
                      <a:pt x="12573" y="5268"/>
                      <a:pt x="12818" y="5185"/>
                      <a:pt x="12955" y="5157"/>
                    </a:cubicBezTo>
                    <a:lnTo>
                      <a:pt x="13418" y="5019"/>
                    </a:lnTo>
                    <a:close/>
                    <a:moveTo>
                      <a:pt x="10909" y="9511"/>
                    </a:moveTo>
                    <a:lnTo>
                      <a:pt x="10227" y="9511"/>
                    </a:lnTo>
                    <a:cubicBezTo>
                      <a:pt x="10036" y="9511"/>
                      <a:pt x="9873" y="9677"/>
                      <a:pt x="9873" y="9871"/>
                    </a:cubicBezTo>
                    <a:lnTo>
                      <a:pt x="9873" y="13559"/>
                    </a:lnTo>
                    <a:lnTo>
                      <a:pt x="11264" y="13559"/>
                    </a:lnTo>
                    <a:lnTo>
                      <a:pt x="11264" y="9871"/>
                    </a:lnTo>
                    <a:cubicBezTo>
                      <a:pt x="11264" y="9677"/>
                      <a:pt x="11100" y="9511"/>
                      <a:pt x="10909" y="9511"/>
                    </a:cubicBezTo>
                    <a:close/>
                    <a:moveTo>
                      <a:pt x="8509" y="8263"/>
                    </a:moveTo>
                    <a:lnTo>
                      <a:pt x="7827" y="8263"/>
                    </a:lnTo>
                    <a:cubicBezTo>
                      <a:pt x="7636" y="8263"/>
                      <a:pt x="7473" y="8429"/>
                      <a:pt x="7473" y="8623"/>
                    </a:cubicBezTo>
                    <a:lnTo>
                      <a:pt x="7473" y="13559"/>
                    </a:lnTo>
                    <a:lnTo>
                      <a:pt x="8864" y="13559"/>
                    </a:lnTo>
                    <a:lnTo>
                      <a:pt x="8864" y="8623"/>
                    </a:lnTo>
                    <a:cubicBezTo>
                      <a:pt x="8864" y="8429"/>
                      <a:pt x="8700" y="8263"/>
                      <a:pt x="8509" y="8263"/>
                    </a:cubicBezTo>
                    <a:close/>
                    <a:moveTo>
                      <a:pt x="13309" y="7403"/>
                    </a:moveTo>
                    <a:lnTo>
                      <a:pt x="12627" y="7403"/>
                    </a:lnTo>
                    <a:cubicBezTo>
                      <a:pt x="12436" y="7403"/>
                      <a:pt x="12273" y="7570"/>
                      <a:pt x="12273" y="7792"/>
                    </a:cubicBezTo>
                    <a:lnTo>
                      <a:pt x="12273" y="13559"/>
                    </a:lnTo>
                    <a:lnTo>
                      <a:pt x="13664" y="13559"/>
                    </a:lnTo>
                    <a:lnTo>
                      <a:pt x="13664" y="7792"/>
                    </a:lnTo>
                    <a:cubicBezTo>
                      <a:pt x="13664" y="7570"/>
                      <a:pt x="13500" y="7403"/>
                      <a:pt x="13309" y="7403"/>
                    </a:cubicBezTo>
                    <a:close/>
                    <a:moveTo>
                      <a:pt x="6109" y="10814"/>
                    </a:moveTo>
                    <a:lnTo>
                      <a:pt x="5455" y="10814"/>
                    </a:lnTo>
                    <a:cubicBezTo>
                      <a:pt x="5236" y="10814"/>
                      <a:pt x="5073" y="10980"/>
                      <a:pt x="5073" y="11174"/>
                    </a:cubicBezTo>
                    <a:lnTo>
                      <a:pt x="5073" y="13559"/>
                    </a:lnTo>
                    <a:lnTo>
                      <a:pt x="6464" y="13559"/>
                    </a:lnTo>
                    <a:lnTo>
                      <a:pt x="6464" y="11174"/>
                    </a:lnTo>
                    <a:cubicBezTo>
                      <a:pt x="6464" y="10980"/>
                      <a:pt x="6300" y="10814"/>
                      <a:pt x="6109" y="10814"/>
                    </a:cubicBezTo>
                    <a:close/>
                    <a:moveTo>
                      <a:pt x="4064" y="13198"/>
                    </a:moveTo>
                    <a:cubicBezTo>
                      <a:pt x="4064" y="13393"/>
                      <a:pt x="3927" y="13559"/>
                      <a:pt x="3709" y="13559"/>
                    </a:cubicBezTo>
                    <a:cubicBezTo>
                      <a:pt x="3518" y="13559"/>
                      <a:pt x="3355" y="13393"/>
                      <a:pt x="3355" y="13198"/>
                    </a:cubicBezTo>
                    <a:lnTo>
                      <a:pt x="3355" y="5241"/>
                    </a:lnTo>
                    <a:cubicBezTo>
                      <a:pt x="3355" y="5046"/>
                      <a:pt x="3518" y="4880"/>
                      <a:pt x="3709" y="4880"/>
                    </a:cubicBezTo>
                    <a:cubicBezTo>
                      <a:pt x="3900" y="4880"/>
                      <a:pt x="4064" y="5046"/>
                      <a:pt x="4064" y="5241"/>
                    </a:cubicBezTo>
                    <a:lnTo>
                      <a:pt x="4064" y="13198"/>
                    </a:lnTo>
                    <a:close/>
                    <a:moveTo>
                      <a:pt x="14482" y="12838"/>
                    </a:moveTo>
                    <a:cubicBezTo>
                      <a:pt x="14673" y="12838"/>
                      <a:pt x="14836" y="13004"/>
                      <a:pt x="14836" y="13198"/>
                    </a:cubicBezTo>
                    <a:cubicBezTo>
                      <a:pt x="14836" y="13393"/>
                      <a:pt x="14673" y="13559"/>
                      <a:pt x="14482" y="13559"/>
                    </a:cubicBezTo>
                    <a:lnTo>
                      <a:pt x="3709" y="13559"/>
                    </a:lnTo>
                    <a:cubicBezTo>
                      <a:pt x="3518" y="13559"/>
                      <a:pt x="3355" y="13393"/>
                      <a:pt x="3355" y="13198"/>
                    </a:cubicBezTo>
                    <a:cubicBezTo>
                      <a:pt x="3355" y="13004"/>
                      <a:pt x="3518" y="12838"/>
                      <a:pt x="3709" y="12838"/>
                    </a:cubicBezTo>
                    <a:lnTo>
                      <a:pt x="14482" y="12838"/>
                    </a:lnTo>
                    <a:close/>
                    <a:moveTo>
                      <a:pt x="20536" y="20796"/>
                    </a:moveTo>
                    <a:cubicBezTo>
                      <a:pt x="19964" y="21350"/>
                      <a:pt x="19255" y="21600"/>
                      <a:pt x="18545" y="21600"/>
                    </a:cubicBezTo>
                    <a:cubicBezTo>
                      <a:pt x="17836" y="21600"/>
                      <a:pt x="17127" y="21350"/>
                      <a:pt x="16582" y="20796"/>
                    </a:cubicBezTo>
                    <a:lnTo>
                      <a:pt x="13227" y="17441"/>
                    </a:lnTo>
                    <a:cubicBezTo>
                      <a:pt x="12000" y="18106"/>
                      <a:pt x="10582" y="18467"/>
                      <a:pt x="9109" y="18467"/>
                    </a:cubicBezTo>
                    <a:cubicBezTo>
                      <a:pt x="4064" y="18467"/>
                      <a:pt x="0" y="14335"/>
                      <a:pt x="0" y="9206"/>
                    </a:cubicBezTo>
                    <a:cubicBezTo>
                      <a:pt x="0" y="4131"/>
                      <a:pt x="4064" y="0"/>
                      <a:pt x="9109" y="0"/>
                    </a:cubicBezTo>
                    <a:cubicBezTo>
                      <a:pt x="14100" y="0"/>
                      <a:pt x="18164" y="4131"/>
                      <a:pt x="18164" y="9206"/>
                    </a:cubicBezTo>
                    <a:cubicBezTo>
                      <a:pt x="18164" y="10731"/>
                      <a:pt x="17809" y="12173"/>
                      <a:pt x="17182" y="13420"/>
                    </a:cubicBezTo>
                    <a:lnTo>
                      <a:pt x="20536" y="16775"/>
                    </a:lnTo>
                    <a:cubicBezTo>
                      <a:pt x="21600" y="17884"/>
                      <a:pt x="21600" y="19659"/>
                      <a:pt x="20536" y="20796"/>
                    </a:cubicBezTo>
                    <a:close/>
                    <a:moveTo>
                      <a:pt x="9109" y="17274"/>
                    </a:moveTo>
                    <a:cubicBezTo>
                      <a:pt x="13473" y="17274"/>
                      <a:pt x="17018" y="13670"/>
                      <a:pt x="17018" y="9206"/>
                    </a:cubicBezTo>
                    <a:cubicBezTo>
                      <a:pt x="17018" y="4769"/>
                      <a:pt x="13473" y="1165"/>
                      <a:pt x="9109" y="1165"/>
                    </a:cubicBezTo>
                    <a:cubicBezTo>
                      <a:pt x="4718" y="1165"/>
                      <a:pt x="1173" y="4769"/>
                      <a:pt x="1173" y="9206"/>
                    </a:cubicBezTo>
                    <a:cubicBezTo>
                      <a:pt x="1173" y="13670"/>
                      <a:pt x="4718" y="17274"/>
                      <a:pt x="9109" y="17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grpSp>
          <p:nvGrpSpPr>
            <p:cNvPr id="292" name="组合 40"/>
            <p:cNvGrpSpPr/>
            <p:nvPr/>
          </p:nvGrpSpPr>
          <p:grpSpPr>
            <a:xfrm>
              <a:off x="1923251" y="2302571"/>
              <a:ext cx="1046007" cy="1047379"/>
              <a:chOff x="0" y="0"/>
              <a:chExt cx="1046006" cy="1047378"/>
            </a:xfrm>
          </p:grpSpPr>
          <p:sp>
            <p:nvSpPr>
              <p:cNvPr id="290" name="Oval 33"/>
              <p:cNvSpPr/>
              <p:nvPr/>
            </p:nvSpPr>
            <p:spPr>
              <a:xfrm>
                <a:off x="-1" y="-1"/>
                <a:ext cx="1046008" cy="1047379"/>
              </a:xfrm>
              <a:prstGeom prst="ellipse">
                <a:avLst/>
              </a:prstGeom>
              <a:solidFill>
                <a:srgbClr val="40404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291" name="Freeform 36"/>
              <p:cNvSpPr/>
              <p:nvPr/>
            </p:nvSpPr>
            <p:spPr>
              <a:xfrm>
                <a:off x="237075" y="197102"/>
                <a:ext cx="637192" cy="635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4" h="21600" fill="norm" stroke="1" extrusionOk="0">
                    <a:moveTo>
                      <a:pt x="8100" y="6655"/>
                    </a:moveTo>
                    <a:lnTo>
                      <a:pt x="5700" y="9455"/>
                    </a:lnTo>
                    <a:lnTo>
                      <a:pt x="5127" y="8956"/>
                    </a:lnTo>
                    <a:lnTo>
                      <a:pt x="7555" y="6183"/>
                    </a:lnTo>
                    <a:lnTo>
                      <a:pt x="8100" y="6655"/>
                    </a:lnTo>
                    <a:close/>
                    <a:moveTo>
                      <a:pt x="10636" y="8956"/>
                    </a:moveTo>
                    <a:lnTo>
                      <a:pt x="7527" y="6211"/>
                    </a:lnTo>
                    <a:lnTo>
                      <a:pt x="8018" y="5629"/>
                    </a:lnTo>
                    <a:lnTo>
                      <a:pt x="11127" y="8402"/>
                    </a:lnTo>
                    <a:lnTo>
                      <a:pt x="10636" y="8956"/>
                    </a:lnTo>
                    <a:close/>
                    <a:moveTo>
                      <a:pt x="13282" y="5878"/>
                    </a:moveTo>
                    <a:lnTo>
                      <a:pt x="10636" y="8956"/>
                    </a:lnTo>
                    <a:lnTo>
                      <a:pt x="10064" y="8457"/>
                    </a:lnTo>
                    <a:lnTo>
                      <a:pt x="12736" y="5379"/>
                    </a:lnTo>
                    <a:lnTo>
                      <a:pt x="13282" y="5878"/>
                    </a:lnTo>
                    <a:close/>
                    <a:moveTo>
                      <a:pt x="13418" y="5019"/>
                    </a:moveTo>
                    <a:cubicBezTo>
                      <a:pt x="13555" y="4963"/>
                      <a:pt x="13636" y="5046"/>
                      <a:pt x="13609" y="5185"/>
                    </a:cubicBezTo>
                    <a:lnTo>
                      <a:pt x="13500" y="5629"/>
                    </a:lnTo>
                    <a:cubicBezTo>
                      <a:pt x="13473" y="5795"/>
                      <a:pt x="13418" y="6017"/>
                      <a:pt x="13391" y="6156"/>
                    </a:cubicBezTo>
                    <a:lnTo>
                      <a:pt x="13309" y="6627"/>
                    </a:lnTo>
                    <a:cubicBezTo>
                      <a:pt x="13282" y="6766"/>
                      <a:pt x="13173" y="6793"/>
                      <a:pt x="13064" y="6710"/>
                    </a:cubicBezTo>
                    <a:lnTo>
                      <a:pt x="12682" y="6377"/>
                    </a:lnTo>
                    <a:cubicBezTo>
                      <a:pt x="12573" y="6294"/>
                      <a:pt x="12409" y="6128"/>
                      <a:pt x="12300" y="6017"/>
                    </a:cubicBezTo>
                    <a:lnTo>
                      <a:pt x="11918" y="5712"/>
                    </a:lnTo>
                    <a:cubicBezTo>
                      <a:pt x="11809" y="5601"/>
                      <a:pt x="11836" y="5490"/>
                      <a:pt x="11973" y="5462"/>
                    </a:cubicBezTo>
                    <a:lnTo>
                      <a:pt x="12436" y="5324"/>
                    </a:lnTo>
                    <a:cubicBezTo>
                      <a:pt x="12573" y="5268"/>
                      <a:pt x="12818" y="5185"/>
                      <a:pt x="12955" y="5157"/>
                    </a:cubicBezTo>
                    <a:lnTo>
                      <a:pt x="13418" y="5019"/>
                    </a:lnTo>
                    <a:close/>
                    <a:moveTo>
                      <a:pt x="10909" y="9511"/>
                    </a:moveTo>
                    <a:lnTo>
                      <a:pt x="10227" y="9511"/>
                    </a:lnTo>
                    <a:cubicBezTo>
                      <a:pt x="10036" y="9511"/>
                      <a:pt x="9873" y="9677"/>
                      <a:pt x="9873" y="9871"/>
                    </a:cubicBezTo>
                    <a:lnTo>
                      <a:pt x="9873" y="13559"/>
                    </a:lnTo>
                    <a:lnTo>
                      <a:pt x="11264" y="13559"/>
                    </a:lnTo>
                    <a:lnTo>
                      <a:pt x="11264" y="9871"/>
                    </a:lnTo>
                    <a:cubicBezTo>
                      <a:pt x="11264" y="9677"/>
                      <a:pt x="11100" y="9511"/>
                      <a:pt x="10909" y="9511"/>
                    </a:cubicBezTo>
                    <a:close/>
                    <a:moveTo>
                      <a:pt x="8509" y="8263"/>
                    </a:moveTo>
                    <a:lnTo>
                      <a:pt x="7827" y="8263"/>
                    </a:lnTo>
                    <a:cubicBezTo>
                      <a:pt x="7636" y="8263"/>
                      <a:pt x="7473" y="8429"/>
                      <a:pt x="7473" y="8623"/>
                    </a:cubicBezTo>
                    <a:lnTo>
                      <a:pt x="7473" y="13559"/>
                    </a:lnTo>
                    <a:lnTo>
                      <a:pt x="8864" y="13559"/>
                    </a:lnTo>
                    <a:lnTo>
                      <a:pt x="8864" y="8623"/>
                    </a:lnTo>
                    <a:cubicBezTo>
                      <a:pt x="8864" y="8429"/>
                      <a:pt x="8700" y="8263"/>
                      <a:pt x="8509" y="8263"/>
                    </a:cubicBezTo>
                    <a:close/>
                    <a:moveTo>
                      <a:pt x="13309" y="7403"/>
                    </a:moveTo>
                    <a:lnTo>
                      <a:pt x="12627" y="7403"/>
                    </a:lnTo>
                    <a:cubicBezTo>
                      <a:pt x="12436" y="7403"/>
                      <a:pt x="12273" y="7570"/>
                      <a:pt x="12273" y="7792"/>
                    </a:cubicBezTo>
                    <a:lnTo>
                      <a:pt x="12273" y="13559"/>
                    </a:lnTo>
                    <a:lnTo>
                      <a:pt x="13664" y="13559"/>
                    </a:lnTo>
                    <a:lnTo>
                      <a:pt x="13664" y="7792"/>
                    </a:lnTo>
                    <a:cubicBezTo>
                      <a:pt x="13664" y="7570"/>
                      <a:pt x="13500" y="7403"/>
                      <a:pt x="13309" y="7403"/>
                    </a:cubicBezTo>
                    <a:close/>
                    <a:moveTo>
                      <a:pt x="6109" y="10814"/>
                    </a:moveTo>
                    <a:lnTo>
                      <a:pt x="5455" y="10814"/>
                    </a:lnTo>
                    <a:cubicBezTo>
                      <a:pt x="5236" y="10814"/>
                      <a:pt x="5073" y="10980"/>
                      <a:pt x="5073" y="11174"/>
                    </a:cubicBezTo>
                    <a:lnTo>
                      <a:pt x="5073" y="13559"/>
                    </a:lnTo>
                    <a:lnTo>
                      <a:pt x="6464" y="13559"/>
                    </a:lnTo>
                    <a:lnTo>
                      <a:pt x="6464" y="11174"/>
                    </a:lnTo>
                    <a:cubicBezTo>
                      <a:pt x="6464" y="10980"/>
                      <a:pt x="6300" y="10814"/>
                      <a:pt x="6109" y="10814"/>
                    </a:cubicBezTo>
                    <a:close/>
                    <a:moveTo>
                      <a:pt x="4064" y="13198"/>
                    </a:moveTo>
                    <a:cubicBezTo>
                      <a:pt x="4064" y="13393"/>
                      <a:pt x="3927" y="13559"/>
                      <a:pt x="3709" y="13559"/>
                    </a:cubicBezTo>
                    <a:cubicBezTo>
                      <a:pt x="3518" y="13559"/>
                      <a:pt x="3355" y="13393"/>
                      <a:pt x="3355" y="13198"/>
                    </a:cubicBezTo>
                    <a:lnTo>
                      <a:pt x="3355" y="5241"/>
                    </a:lnTo>
                    <a:cubicBezTo>
                      <a:pt x="3355" y="5046"/>
                      <a:pt x="3518" y="4880"/>
                      <a:pt x="3709" y="4880"/>
                    </a:cubicBezTo>
                    <a:cubicBezTo>
                      <a:pt x="3900" y="4880"/>
                      <a:pt x="4064" y="5046"/>
                      <a:pt x="4064" y="5241"/>
                    </a:cubicBezTo>
                    <a:lnTo>
                      <a:pt x="4064" y="13198"/>
                    </a:lnTo>
                    <a:close/>
                    <a:moveTo>
                      <a:pt x="14482" y="12838"/>
                    </a:moveTo>
                    <a:cubicBezTo>
                      <a:pt x="14673" y="12838"/>
                      <a:pt x="14836" y="13004"/>
                      <a:pt x="14836" y="13198"/>
                    </a:cubicBezTo>
                    <a:cubicBezTo>
                      <a:pt x="14836" y="13393"/>
                      <a:pt x="14673" y="13559"/>
                      <a:pt x="14482" y="13559"/>
                    </a:cubicBezTo>
                    <a:lnTo>
                      <a:pt x="3709" y="13559"/>
                    </a:lnTo>
                    <a:cubicBezTo>
                      <a:pt x="3518" y="13559"/>
                      <a:pt x="3355" y="13393"/>
                      <a:pt x="3355" y="13198"/>
                    </a:cubicBezTo>
                    <a:cubicBezTo>
                      <a:pt x="3355" y="13004"/>
                      <a:pt x="3518" y="12838"/>
                      <a:pt x="3709" y="12838"/>
                    </a:cubicBezTo>
                    <a:lnTo>
                      <a:pt x="14482" y="12838"/>
                    </a:lnTo>
                    <a:close/>
                    <a:moveTo>
                      <a:pt x="20536" y="20796"/>
                    </a:moveTo>
                    <a:cubicBezTo>
                      <a:pt x="19964" y="21350"/>
                      <a:pt x="19255" y="21600"/>
                      <a:pt x="18545" y="21600"/>
                    </a:cubicBezTo>
                    <a:cubicBezTo>
                      <a:pt x="17836" y="21600"/>
                      <a:pt x="17127" y="21350"/>
                      <a:pt x="16582" y="20796"/>
                    </a:cubicBezTo>
                    <a:lnTo>
                      <a:pt x="13227" y="17441"/>
                    </a:lnTo>
                    <a:cubicBezTo>
                      <a:pt x="12000" y="18106"/>
                      <a:pt x="10582" y="18467"/>
                      <a:pt x="9109" y="18467"/>
                    </a:cubicBezTo>
                    <a:cubicBezTo>
                      <a:pt x="4064" y="18467"/>
                      <a:pt x="0" y="14335"/>
                      <a:pt x="0" y="9206"/>
                    </a:cubicBezTo>
                    <a:cubicBezTo>
                      <a:pt x="0" y="4131"/>
                      <a:pt x="4064" y="0"/>
                      <a:pt x="9109" y="0"/>
                    </a:cubicBezTo>
                    <a:cubicBezTo>
                      <a:pt x="14100" y="0"/>
                      <a:pt x="18164" y="4131"/>
                      <a:pt x="18164" y="9206"/>
                    </a:cubicBezTo>
                    <a:cubicBezTo>
                      <a:pt x="18164" y="10731"/>
                      <a:pt x="17809" y="12173"/>
                      <a:pt x="17182" y="13420"/>
                    </a:cubicBezTo>
                    <a:lnTo>
                      <a:pt x="20536" y="16775"/>
                    </a:lnTo>
                    <a:cubicBezTo>
                      <a:pt x="21600" y="17884"/>
                      <a:pt x="21600" y="19659"/>
                      <a:pt x="20536" y="20796"/>
                    </a:cubicBezTo>
                    <a:close/>
                    <a:moveTo>
                      <a:pt x="9109" y="17274"/>
                    </a:moveTo>
                    <a:cubicBezTo>
                      <a:pt x="13473" y="17274"/>
                      <a:pt x="17018" y="13670"/>
                      <a:pt x="17018" y="9206"/>
                    </a:cubicBezTo>
                    <a:cubicBezTo>
                      <a:pt x="17018" y="4769"/>
                      <a:pt x="13473" y="1165"/>
                      <a:pt x="9109" y="1165"/>
                    </a:cubicBezTo>
                    <a:cubicBezTo>
                      <a:pt x="4718" y="1165"/>
                      <a:pt x="1173" y="4769"/>
                      <a:pt x="1173" y="9206"/>
                    </a:cubicBezTo>
                    <a:cubicBezTo>
                      <a:pt x="1173" y="13670"/>
                      <a:pt x="4718" y="17274"/>
                      <a:pt x="9109" y="17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grpSp>
          <p:nvGrpSpPr>
            <p:cNvPr id="295" name="组合 40"/>
            <p:cNvGrpSpPr/>
            <p:nvPr/>
          </p:nvGrpSpPr>
          <p:grpSpPr>
            <a:xfrm>
              <a:off x="1923251" y="1044501"/>
              <a:ext cx="1046007" cy="1047379"/>
              <a:chOff x="0" y="0"/>
              <a:chExt cx="1046006" cy="1047378"/>
            </a:xfrm>
          </p:grpSpPr>
          <p:sp>
            <p:nvSpPr>
              <p:cNvPr id="293" name="Oval 33"/>
              <p:cNvSpPr/>
              <p:nvPr/>
            </p:nvSpPr>
            <p:spPr>
              <a:xfrm>
                <a:off x="-1" y="-1"/>
                <a:ext cx="1046008" cy="1047379"/>
              </a:xfrm>
              <a:prstGeom prst="ellipse">
                <a:avLst/>
              </a:prstGeom>
              <a:solidFill>
                <a:srgbClr val="40404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294" name="Freeform 36"/>
              <p:cNvSpPr/>
              <p:nvPr/>
            </p:nvSpPr>
            <p:spPr>
              <a:xfrm>
                <a:off x="237075" y="197102"/>
                <a:ext cx="637192" cy="635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4" h="21600" fill="norm" stroke="1" extrusionOk="0">
                    <a:moveTo>
                      <a:pt x="8100" y="6655"/>
                    </a:moveTo>
                    <a:lnTo>
                      <a:pt x="5700" y="9455"/>
                    </a:lnTo>
                    <a:lnTo>
                      <a:pt x="5127" y="8956"/>
                    </a:lnTo>
                    <a:lnTo>
                      <a:pt x="7555" y="6183"/>
                    </a:lnTo>
                    <a:lnTo>
                      <a:pt x="8100" y="6655"/>
                    </a:lnTo>
                    <a:close/>
                    <a:moveTo>
                      <a:pt x="10636" y="8956"/>
                    </a:moveTo>
                    <a:lnTo>
                      <a:pt x="7527" y="6211"/>
                    </a:lnTo>
                    <a:lnTo>
                      <a:pt x="8018" y="5629"/>
                    </a:lnTo>
                    <a:lnTo>
                      <a:pt x="11127" y="8402"/>
                    </a:lnTo>
                    <a:lnTo>
                      <a:pt x="10636" y="8956"/>
                    </a:lnTo>
                    <a:close/>
                    <a:moveTo>
                      <a:pt x="13282" y="5878"/>
                    </a:moveTo>
                    <a:lnTo>
                      <a:pt x="10636" y="8956"/>
                    </a:lnTo>
                    <a:lnTo>
                      <a:pt x="10064" y="8457"/>
                    </a:lnTo>
                    <a:lnTo>
                      <a:pt x="12736" y="5379"/>
                    </a:lnTo>
                    <a:lnTo>
                      <a:pt x="13282" y="5878"/>
                    </a:lnTo>
                    <a:close/>
                    <a:moveTo>
                      <a:pt x="13418" y="5019"/>
                    </a:moveTo>
                    <a:cubicBezTo>
                      <a:pt x="13555" y="4963"/>
                      <a:pt x="13636" y="5046"/>
                      <a:pt x="13609" y="5185"/>
                    </a:cubicBezTo>
                    <a:lnTo>
                      <a:pt x="13500" y="5629"/>
                    </a:lnTo>
                    <a:cubicBezTo>
                      <a:pt x="13473" y="5795"/>
                      <a:pt x="13418" y="6017"/>
                      <a:pt x="13391" y="6156"/>
                    </a:cubicBezTo>
                    <a:lnTo>
                      <a:pt x="13309" y="6627"/>
                    </a:lnTo>
                    <a:cubicBezTo>
                      <a:pt x="13282" y="6766"/>
                      <a:pt x="13173" y="6793"/>
                      <a:pt x="13064" y="6710"/>
                    </a:cubicBezTo>
                    <a:lnTo>
                      <a:pt x="12682" y="6377"/>
                    </a:lnTo>
                    <a:cubicBezTo>
                      <a:pt x="12573" y="6294"/>
                      <a:pt x="12409" y="6128"/>
                      <a:pt x="12300" y="6017"/>
                    </a:cubicBezTo>
                    <a:lnTo>
                      <a:pt x="11918" y="5712"/>
                    </a:lnTo>
                    <a:cubicBezTo>
                      <a:pt x="11809" y="5601"/>
                      <a:pt x="11836" y="5490"/>
                      <a:pt x="11973" y="5462"/>
                    </a:cubicBezTo>
                    <a:lnTo>
                      <a:pt x="12436" y="5324"/>
                    </a:lnTo>
                    <a:cubicBezTo>
                      <a:pt x="12573" y="5268"/>
                      <a:pt x="12818" y="5185"/>
                      <a:pt x="12955" y="5157"/>
                    </a:cubicBezTo>
                    <a:lnTo>
                      <a:pt x="13418" y="5019"/>
                    </a:lnTo>
                    <a:close/>
                    <a:moveTo>
                      <a:pt x="10909" y="9511"/>
                    </a:moveTo>
                    <a:lnTo>
                      <a:pt x="10227" y="9511"/>
                    </a:lnTo>
                    <a:cubicBezTo>
                      <a:pt x="10036" y="9511"/>
                      <a:pt x="9873" y="9677"/>
                      <a:pt x="9873" y="9871"/>
                    </a:cubicBezTo>
                    <a:lnTo>
                      <a:pt x="9873" y="13559"/>
                    </a:lnTo>
                    <a:lnTo>
                      <a:pt x="11264" y="13559"/>
                    </a:lnTo>
                    <a:lnTo>
                      <a:pt x="11264" y="9871"/>
                    </a:lnTo>
                    <a:cubicBezTo>
                      <a:pt x="11264" y="9677"/>
                      <a:pt x="11100" y="9511"/>
                      <a:pt x="10909" y="9511"/>
                    </a:cubicBezTo>
                    <a:close/>
                    <a:moveTo>
                      <a:pt x="8509" y="8263"/>
                    </a:moveTo>
                    <a:lnTo>
                      <a:pt x="7827" y="8263"/>
                    </a:lnTo>
                    <a:cubicBezTo>
                      <a:pt x="7636" y="8263"/>
                      <a:pt x="7473" y="8429"/>
                      <a:pt x="7473" y="8623"/>
                    </a:cubicBezTo>
                    <a:lnTo>
                      <a:pt x="7473" y="13559"/>
                    </a:lnTo>
                    <a:lnTo>
                      <a:pt x="8864" y="13559"/>
                    </a:lnTo>
                    <a:lnTo>
                      <a:pt x="8864" y="8623"/>
                    </a:lnTo>
                    <a:cubicBezTo>
                      <a:pt x="8864" y="8429"/>
                      <a:pt x="8700" y="8263"/>
                      <a:pt x="8509" y="8263"/>
                    </a:cubicBezTo>
                    <a:close/>
                    <a:moveTo>
                      <a:pt x="13309" y="7403"/>
                    </a:moveTo>
                    <a:lnTo>
                      <a:pt x="12627" y="7403"/>
                    </a:lnTo>
                    <a:cubicBezTo>
                      <a:pt x="12436" y="7403"/>
                      <a:pt x="12273" y="7570"/>
                      <a:pt x="12273" y="7792"/>
                    </a:cubicBezTo>
                    <a:lnTo>
                      <a:pt x="12273" y="13559"/>
                    </a:lnTo>
                    <a:lnTo>
                      <a:pt x="13664" y="13559"/>
                    </a:lnTo>
                    <a:lnTo>
                      <a:pt x="13664" y="7792"/>
                    </a:lnTo>
                    <a:cubicBezTo>
                      <a:pt x="13664" y="7570"/>
                      <a:pt x="13500" y="7403"/>
                      <a:pt x="13309" y="7403"/>
                    </a:cubicBezTo>
                    <a:close/>
                    <a:moveTo>
                      <a:pt x="6109" y="10814"/>
                    </a:moveTo>
                    <a:lnTo>
                      <a:pt x="5455" y="10814"/>
                    </a:lnTo>
                    <a:cubicBezTo>
                      <a:pt x="5236" y="10814"/>
                      <a:pt x="5073" y="10980"/>
                      <a:pt x="5073" y="11174"/>
                    </a:cubicBezTo>
                    <a:lnTo>
                      <a:pt x="5073" y="13559"/>
                    </a:lnTo>
                    <a:lnTo>
                      <a:pt x="6464" y="13559"/>
                    </a:lnTo>
                    <a:lnTo>
                      <a:pt x="6464" y="11174"/>
                    </a:lnTo>
                    <a:cubicBezTo>
                      <a:pt x="6464" y="10980"/>
                      <a:pt x="6300" y="10814"/>
                      <a:pt x="6109" y="10814"/>
                    </a:cubicBezTo>
                    <a:close/>
                    <a:moveTo>
                      <a:pt x="4064" y="13198"/>
                    </a:moveTo>
                    <a:cubicBezTo>
                      <a:pt x="4064" y="13393"/>
                      <a:pt x="3927" y="13559"/>
                      <a:pt x="3709" y="13559"/>
                    </a:cubicBezTo>
                    <a:cubicBezTo>
                      <a:pt x="3518" y="13559"/>
                      <a:pt x="3355" y="13393"/>
                      <a:pt x="3355" y="13198"/>
                    </a:cubicBezTo>
                    <a:lnTo>
                      <a:pt x="3355" y="5241"/>
                    </a:lnTo>
                    <a:cubicBezTo>
                      <a:pt x="3355" y="5046"/>
                      <a:pt x="3518" y="4880"/>
                      <a:pt x="3709" y="4880"/>
                    </a:cubicBezTo>
                    <a:cubicBezTo>
                      <a:pt x="3900" y="4880"/>
                      <a:pt x="4064" y="5046"/>
                      <a:pt x="4064" y="5241"/>
                    </a:cubicBezTo>
                    <a:lnTo>
                      <a:pt x="4064" y="13198"/>
                    </a:lnTo>
                    <a:close/>
                    <a:moveTo>
                      <a:pt x="14482" y="12838"/>
                    </a:moveTo>
                    <a:cubicBezTo>
                      <a:pt x="14673" y="12838"/>
                      <a:pt x="14836" y="13004"/>
                      <a:pt x="14836" y="13198"/>
                    </a:cubicBezTo>
                    <a:cubicBezTo>
                      <a:pt x="14836" y="13393"/>
                      <a:pt x="14673" y="13559"/>
                      <a:pt x="14482" y="13559"/>
                    </a:cubicBezTo>
                    <a:lnTo>
                      <a:pt x="3709" y="13559"/>
                    </a:lnTo>
                    <a:cubicBezTo>
                      <a:pt x="3518" y="13559"/>
                      <a:pt x="3355" y="13393"/>
                      <a:pt x="3355" y="13198"/>
                    </a:cubicBezTo>
                    <a:cubicBezTo>
                      <a:pt x="3355" y="13004"/>
                      <a:pt x="3518" y="12838"/>
                      <a:pt x="3709" y="12838"/>
                    </a:cubicBezTo>
                    <a:lnTo>
                      <a:pt x="14482" y="12838"/>
                    </a:lnTo>
                    <a:close/>
                    <a:moveTo>
                      <a:pt x="20536" y="20796"/>
                    </a:moveTo>
                    <a:cubicBezTo>
                      <a:pt x="19964" y="21350"/>
                      <a:pt x="19255" y="21600"/>
                      <a:pt x="18545" y="21600"/>
                    </a:cubicBezTo>
                    <a:cubicBezTo>
                      <a:pt x="17836" y="21600"/>
                      <a:pt x="17127" y="21350"/>
                      <a:pt x="16582" y="20796"/>
                    </a:cubicBezTo>
                    <a:lnTo>
                      <a:pt x="13227" y="17441"/>
                    </a:lnTo>
                    <a:cubicBezTo>
                      <a:pt x="12000" y="18106"/>
                      <a:pt x="10582" y="18467"/>
                      <a:pt x="9109" y="18467"/>
                    </a:cubicBezTo>
                    <a:cubicBezTo>
                      <a:pt x="4064" y="18467"/>
                      <a:pt x="0" y="14335"/>
                      <a:pt x="0" y="9206"/>
                    </a:cubicBezTo>
                    <a:cubicBezTo>
                      <a:pt x="0" y="4131"/>
                      <a:pt x="4064" y="0"/>
                      <a:pt x="9109" y="0"/>
                    </a:cubicBezTo>
                    <a:cubicBezTo>
                      <a:pt x="14100" y="0"/>
                      <a:pt x="18164" y="4131"/>
                      <a:pt x="18164" y="9206"/>
                    </a:cubicBezTo>
                    <a:cubicBezTo>
                      <a:pt x="18164" y="10731"/>
                      <a:pt x="17809" y="12173"/>
                      <a:pt x="17182" y="13420"/>
                    </a:cubicBezTo>
                    <a:lnTo>
                      <a:pt x="20536" y="16775"/>
                    </a:lnTo>
                    <a:cubicBezTo>
                      <a:pt x="21600" y="17884"/>
                      <a:pt x="21600" y="19659"/>
                      <a:pt x="20536" y="20796"/>
                    </a:cubicBezTo>
                    <a:close/>
                    <a:moveTo>
                      <a:pt x="9109" y="17274"/>
                    </a:moveTo>
                    <a:cubicBezTo>
                      <a:pt x="13473" y="17274"/>
                      <a:pt x="17018" y="13670"/>
                      <a:pt x="17018" y="9206"/>
                    </a:cubicBezTo>
                    <a:cubicBezTo>
                      <a:pt x="17018" y="4769"/>
                      <a:pt x="13473" y="1165"/>
                      <a:pt x="9109" y="1165"/>
                    </a:cubicBezTo>
                    <a:cubicBezTo>
                      <a:pt x="4718" y="1165"/>
                      <a:pt x="1173" y="4769"/>
                      <a:pt x="1173" y="9206"/>
                    </a:cubicBezTo>
                    <a:cubicBezTo>
                      <a:pt x="1173" y="13670"/>
                      <a:pt x="4718" y="17274"/>
                      <a:pt x="9109" y="17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sp>
          <p:nvSpPr>
            <p:cNvPr id="296" name="TextBox 49"/>
            <p:cNvSpPr/>
            <p:nvPr/>
          </p:nvSpPr>
          <p:spPr>
            <a:xfrm>
              <a:off x="3158298" y="522069"/>
              <a:ext cx="24337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TypeScript有利于提高代码逻辑的严谨性；有效减少不必要的Bug.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34"/>
          <p:cNvSpPr/>
          <p:nvPr/>
        </p:nvSpPr>
        <p:spPr>
          <a:xfrm>
            <a:off x="0" y="179283"/>
            <a:ext cx="1160062" cy="3200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ffectLst>
            <a:outerShdw sx="100000" sy="100000" kx="0" ky="0" algn="b" rotWithShape="0" blurRad="50800" dist="50800" dir="2400000">
              <a:srgbClr val="000000">
                <a:alpha val="99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5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B</a:t>
            </a:r>
          </a:p>
        </p:txBody>
      </p:sp>
      <p:sp>
        <p:nvSpPr>
          <p:cNvPr id="300" name="矩形 37"/>
          <p:cNvSpPr txBox="1"/>
          <p:nvPr/>
        </p:nvSpPr>
        <p:spPr>
          <a:xfrm>
            <a:off x="1465252" y="141183"/>
            <a:ext cx="13462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2.2不足</a:t>
            </a:r>
          </a:p>
        </p:txBody>
      </p:sp>
      <p:grpSp>
        <p:nvGrpSpPr>
          <p:cNvPr id="327" name="组合 3"/>
          <p:cNvGrpSpPr/>
          <p:nvPr/>
        </p:nvGrpSpPr>
        <p:grpSpPr>
          <a:xfrm>
            <a:off x="0" y="1291840"/>
            <a:ext cx="12192000" cy="4202212"/>
            <a:chOff x="0" y="0"/>
            <a:chExt cx="12192000" cy="4202211"/>
          </a:xfrm>
        </p:grpSpPr>
        <p:sp>
          <p:nvSpPr>
            <p:cNvPr id="301" name="Freeform 42"/>
            <p:cNvSpPr/>
            <p:nvPr/>
          </p:nvSpPr>
          <p:spPr>
            <a:xfrm>
              <a:off x="2431168" y="410031"/>
              <a:ext cx="2938300" cy="6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2" name="Freeform 42"/>
            <p:cNvSpPr/>
            <p:nvPr/>
          </p:nvSpPr>
          <p:spPr>
            <a:xfrm flipH="1">
              <a:off x="6763157" y="410031"/>
              <a:ext cx="2938301" cy="6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3" name="Freeform 42"/>
            <p:cNvSpPr/>
            <p:nvPr/>
          </p:nvSpPr>
          <p:spPr>
            <a:xfrm flipH="1" rot="10800000">
              <a:off x="2431168" y="3429875"/>
              <a:ext cx="2938300" cy="6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4" name="Freeform 42"/>
            <p:cNvSpPr/>
            <p:nvPr/>
          </p:nvSpPr>
          <p:spPr>
            <a:xfrm rot="10800000">
              <a:off x="6763157" y="3429875"/>
              <a:ext cx="2938301" cy="6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5" name="矩形 32"/>
            <p:cNvSpPr/>
            <p:nvPr/>
          </p:nvSpPr>
          <p:spPr>
            <a:xfrm>
              <a:off x="0" y="1798383"/>
              <a:ext cx="12192000" cy="104306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6" name="TextBox 33"/>
            <p:cNvSpPr/>
            <p:nvPr/>
          </p:nvSpPr>
          <p:spPr>
            <a:xfrm>
              <a:off x="5876199" y="2094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042" tIns="31042" rIns="31042" bIns="31042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使用TypeScript带来的不足，及不完全的应对措施</a:t>
              </a:r>
            </a:p>
          </p:txBody>
        </p:sp>
        <p:sp>
          <p:nvSpPr>
            <p:cNvPr id="307" name="TextBox 46"/>
            <p:cNvSpPr/>
            <p:nvPr/>
          </p:nvSpPr>
          <p:spPr>
            <a:xfrm>
              <a:off x="3131614" y="4202211"/>
              <a:ext cx="15299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构建成本</a:t>
              </a:r>
            </a:p>
          </p:txBody>
        </p:sp>
        <p:sp>
          <p:nvSpPr>
            <p:cNvPr id="308" name="TextBox 48"/>
            <p:cNvSpPr/>
            <p:nvPr/>
          </p:nvSpPr>
          <p:spPr>
            <a:xfrm>
              <a:off x="7466631" y="0"/>
              <a:ext cx="153135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algn="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开发成本</a:t>
              </a:r>
            </a:p>
          </p:txBody>
        </p:sp>
        <p:sp>
          <p:nvSpPr>
            <p:cNvPr id="309" name="TextBox 49"/>
            <p:cNvSpPr/>
            <p:nvPr/>
          </p:nvSpPr>
          <p:spPr>
            <a:xfrm>
              <a:off x="6684058" y="623669"/>
              <a:ext cx="24001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algn="r"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措施：因人而异</a:t>
              </a:r>
            </a:p>
          </p:txBody>
        </p:sp>
        <p:sp>
          <p:nvSpPr>
            <p:cNvPr id="310" name="TextBox 46"/>
            <p:cNvSpPr/>
            <p:nvPr/>
          </p:nvSpPr>
          <p:spPr>
            <a:xfrm>
              <a:off x="3231642" y="0"/>
              <a:ext cx="152991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学习成本</a:t>
              </a:r>
            </a:p>
          </p:txBody>
        </p:sp>
        <p:sp>
          <p:nvSpPr>
            <p:cNvPr id="311" name="TextBox 49"/>
            <p:cNvSpPr/>
            <p:nvPr/>
          </p:nvSpPr>
          <p:spPr>
            <a:xfrm>
              <a:off x="3158298" y="636369"/>
              <a:ext cx="24337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措施：由分享尽量降低</a:t>
              </a:r>
            </a:p>
          </p:txBody>
        </p:sp>
        <p:grpSp>
          <p:nvGrpSpPr>
            <p:cNvPr id="314" name="组合 37"/>
            <p:cNvGrpSpPr/>
            <p:nvPr/>
          </p:nvGrpSpPr>
          <p:grpSpPr>
            <a:xfrm>
              <a:off x="1923969" y="1103424"/>
              <a:ext cx="1044571" cy="1047379"/>
              <a:chOff x="0" y="0"/>
              <a:chExt cx="1044570" cy="1047378"/>
            </a:xfrm>
          </p:grpSpPr>
          <p:sp>
            <p:nvSpPr>
              <p:cNvPr id="312" name="Oval 31"/>
              <p:cNvSpPr/>
              <p:nvPr/>
            </p:nvSpPr>
            <p:spPr>
              <a:xfrm>
                <a:off x="-1" y="-1"/>
                <a:ext cx="1044572" cy="1047379"/>
              </a:xfrm>
              <a:prstGeom prst="ellipse">
                <a:avLst/>
              </a:prstGeom>
              <a:solidFill>
                <a:srgbClr val="80808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13" name="Freeform 35"/>
              <p:cNvSpPr/>
              <p:nvPr/>
            </p:nvSpPr>
            <p:spPr>
              <a:xfrm>
                <a:off x="244259" y="153941"/>
                <a:ext cx="510073" cy="694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9" y="5679"/>
                    </a:moveTo>
                    <a:cubicBezTo>
                      <a:pt x="1659" y="5070"/>
                      <a:pt x="2039" y="4766"/>
                      <a:pt x="2834" y="4766"/>
                    </a:cubicBezTo>
                    <a:lnTo>
                      <a:pt x="2834" y="3499"/>
                    </a:lnTo>
                    <a:cubicBezTo>
                      <a:pt x="1348" y="3524"/>
                      <a:pt x="0" y="4234"/>
                      <a:pt x="0" y="5299"/>
                    </a:cubicBezTo>
                    <a:lnTo>
                      <a:pt x="0" y="19851"/>
                    </a:lnTo>
                    <a:cubicBezTo>
                      <a:pt x="0" y="20738"/>
                      <a:pt x="1175" y="21600"/>
                      <a:pt x="2385" y="21600"/>
                    </a:cubicBezTo>
                    <a:lnTo>
                      <a:pt x="19215" y="21600"/>
                    </a:lnTo>
                    <a:cubicBezTo>
                      <a:pt x="20425" y="21600"/>
                      <a:pt x="21600" y="20738"/>
                      <a:pt x="21600" y="19851"/>
                    </a:cubicBezTo>
                    <a:lnTo>
                      <a:pt x="21600" y="5299"/>
                    </a:lnTo>
                    <a:cubicBezTo>
                      <a:pt x="21600" y="4234"/>
                      <a:pt x="20252" y="3524"/>
                      <a:pt x="18766" y="3499"/>
                    </a:cubicBezTo>
                    <a:lnTo>
                      <a:pt x="18766" y="4766"/>
                    </a:lnTo>
                    <a:cubicBezTo>
                      <a:pt x="19561" y="4766"/>
                      <a:pt x="19941" y="5070"/>
                      <a:pt x="19941" y="5679"/>
                    </a:cubicBezTo>
                    <a:lnTo>
                      <a:pt x="19941" y="19470"/>
                    </a:lnTo>
                    <a:cubicBezTo>
                      <a:pt x="19941" y="19901"/>
                      <a:pt x="19699" y="20358"/>
                      <a:pt x="19146" y="20358"/>
                    </a:cubicBezTo>
                    <a:lnTo>
                      <a:pt x="2454" y="20358"/>
                    </a:lnTo>
                    <a:cubicBezTo>
                      <a:pt x="1832" y="20358"/>
                      <a:pt x="1659" y="19851"/>
                      <a:pt x="1659" y="19369"/>
                    </a:cubicBezTo>
                    <a:lnTo>
                      <a:pt x="1659" y="5679"/>
                    </a:lnTo>
                    <a:close/>
                    <a:moveTo>
                      <a:pt x="9331" y="2307"/>
                    </a:moveTo>
                    <a:cubicBezTo>
                      <a:pt x="9331" y="1800"/>
                      <a:pt x="9988" y="1318"/>
                      <a:pt x="10679" y="1318"/>
                    </a:cubicBezTo>
                    <a:lnTo>
                      <a:pt x="10921" y="1318"/>
                    </a:lnTo>
                    <a:cubicBezTo>
                      <a:pt x="11612" y="1318"/>
                      <a:pt x="12269" y="1800"/>
                      <a:pt x="12269" y="2307"/>
                    </a:cubicBezTo>
                    <a:lnTo>
                      <a:pt x="12269" y="2408"/>
                    </a:lnTo>
                    <a:cubicBezTo>
                      <a:pt x="12269" y="2966"/>
                      <a:pt x="11612" y="3448"/>
                      <a:pt x="10852" y="3448"/>
                    </a:cubicBezTo>
                    <a:lnTo>
                      <a:pt x="10748" y="3448"/>
                    </a:lnTo>
                    <a:cubicBezTo>
                      <a:pt x="9988" y="3448"/>
                      <a:pt x="9331" y="2966"/>
                      <a:pt x="9331" y="2408"/>
                    </a:cubicBezTo>
                    <a:lnTo>
                      <a:pt x="9331" y="2307"/>
                    </a:lnTo>
                    <a:close/>
                    <a:moveTo>
                      <a:pt x="7534" y="2358"/>
                    </a:moveTo>
                    <a:lnTo>
                      <a:pt x="5149" y="2358"/>
                    </a:lnTo>
                    <a:cubicBezTo>
                      <a:pt x="4355" y="2358"/>
                      <a:pt x="3974" y="2637"/>
                      <a:pt x="3974" y="3220"/>
                    </a:cubicBezTo>
                    <a:lnTo>
                      <a:pt x="3974" y="5476"/>
                    </a:lnTo>
                    <a:cubicBezTo>
                      <a:pt x="3974" y="5856"/>
                      <a:pt x="4285" y="6237"/>
                      <a:pt x="4769" y="6237"/>
                    </a:cubicBezTo>
                    <a:lnTo>
                      <a:pt x="16831" y="6237"/>
                    </a:lnTo>
                    <a:cubicBezTo>
                      <a:pt x="17315" y="6237"/>
                      <a:pt x="17626" y="5856"/>
                      <a:pt x="17626" y="5476"/>
                    </a:cubicBezTo>
                    <a:lnTo>
                      <a:pt x="17626" y="3220"/>
                    </a:lnTo>
                    <a:cubicBezTo>
                      <a:pt x="17626" y="2637"/>
                      <a:pt x="17245" y="2358"/>
                      <a:pt x="16451" y="2358"/>
                    </a:cubicBezTo>
                    <a:lnTo>
                      <a:pt x="14066" y="2358"/>
                    </a:lnTo>
                    <a:cubicBezTo>
                      <a:pt x="14066" y="1141"/>
                      <a:pt x="12649" y="0"/>
                      <a:pt x="11059" y="0"/>
                    </a:cubicBezTo>
                    <a:lnTo>
                      <a:pt x="10541" y="0"/>
                    </a:lnTo>
                    <a:cubicBezTo>
                      <a:pt x="8951" y="0"/>
                      <a:pt x="7534" y="1141"/>
                      <a:pt x="7534" y="2358"/>
                    </a:cubicBezTo>
                    <a:close/>
                    <a:moveTo>
                      <a:pt x="4562" y="16580"/>
                    </a:moveTo>
                    <a:cubicBezTo>
                      <a:pt x="4562" y="16454"/>
                      <a:pt x="4596" y="16403"/>
                      <a:pt x="4769" y="16403"/>
                    </a:cubicBezTo>
                    <a:lnTo>
                      <a:pt x="7638" y="16403"/>
                    </a:lnTo>
                    <a:lnTo>
                      <a:pt x="7638" y="16580"/>
                    </a:lnTo>
                    <a:cubicBezTo>
                      <a:pt x="7638" y="16758"/>
                      <a:pt x="6428" y="17239"/>
                      <a:pt x="6221" y="17341"/>
                    </a:cubicBezTo>
                    <a:cubicBezTo>
                      <a:pt x="6013" y="17214"/>
                      <a:pt x="5564" y="16910"/>
                      <a:pt x="5219" y="16910"/>
                    </a:cubicBezTo>
                    <a:lnTo>
                      <a:pt x="5149" y="16910"/>
                    </a:lnTo>
                    <a:cubicBezTo>
                      <a:pt x="4977" y="16910"/>
                      <a:pt x="4700" y="17113"/>
                      <a:pt x="4700" y="17239"/>
                    </a:cubicBezTo>
                    <a:lnTo>
                      <a:pt x="4700" y="17290"/>
                    </a:lnTo>
                    <a:cubicBezTo>
                      <a:pt x="4700" y="17442"/>
                      <a:pt x="5772" y="18279"/>
                      <a:pt x="5979" y="18279"/>
                    </a:cubicBezTo>
                    <a:lnTo>
                      <a:pt x="6048" y="18279"/>
                    </a:lnTo>
                    <a:cubicBezTo>
                      <a:pt x="6221" y="18279"/>
                      <a:pt x="7396" y="17569"/>
                      <a:pt x="7638" y="17442"/>
                    </a:cubicBezTo>
                    <a:cubicBezTo>
                      <a:pt x="7638" y="17746"/>
                      <a:pt x="7776" y="18710"/>
                      <a:pt x="7396" y="18710"/>
                    </a:cubicBezTo>
                    <a:lnTo>
                      <a:pt x="4769" y="18710"/>
                    </a:lnTo>
                    <a:cubicBezTo>
                      <a:pt x="4596" y="18710"/>
                      <a:pt x="4562" y="18685"/>
                      <a:pt x="4562" y="18558"/>
                    </a:cubicBezTo>
                    <a:lnTo>
                      <a:pt x="4562" y="16580"/>
                    </a:lnTo>
                    <a:close/>
                    <a:moveTo>
                      <a:pt x="7396" y="19268"/>
                    </a:moveTo>
                    <a:cubicBezTo>
                      <a:pt x="8813" y="19268"/>
                      <a:pt x="8294" y="18127"/>
                      <a:pt x="8364" y="17189"/>
                    </a:cubicBezTo>
                    <a:cubicBezTo>
                      <a:pt x="8398" y="16682"/>
                      <a:pt x="10092" y="16276"/>
                      <a:pt x="10230" y="15820"/>
                    </a:cubicBezTo>
                    <a:lnTo>
                      <a:pt x="10022" y="15820"/>
                    </a:lnTo>
                    <a:cubicBezTo>
                      <a:pt x="9504" y="15820"/>
                      <a:pt x="8744" y="16149"/>
                      <a:pt x="8364" y="16301"/>
                    </a:cubicBezTo>
                    <a:cubicBezTo>
                      <a:pt x="8191" y="16099"/>
                      <a:pt x="8018" y="15870"/>
                      <a:pt x="7534" y="15870"/>
                    </a:cubicBezTo>
                    <a:lnTo>
                      <a:pt x="4631" y="15870"/>
                    </a:lnTo>
                    <a:cubicBezTo>
                      <a:pt x="4216" y="15870"/>
                      <a:pt x="3802" y="16149"/>
                      <a:pt x="3802" y="16479"/>
                    </a:cubicBezTo>
                    <a:lnTo>
                      <a:pt x="3802" y="18659"/>
                    </a:lnTo>
                    <a:cubicBezTo>
                      <a:pt x="3802" y="19014"/>
                      <a:pt x="4251" y="19268"/>
                      <a:pt x="4769" y="19268"/>
                    </a:cubicBezTo>
                    <a:lnTo>
                      <a:pt x="7396" y="19268"/>
                    </a:lnTo>
                    <a:close/>
                    <a:moveTo>
                      <a:pt x="4562" y="8645"/>
                    </a:moveTo>
                    <a:cubicBezTo>
                      <a:pt x="4562" y="8518"/>
                      <a:pt x="4596" y="8493"/>
                      <a:pt x="4769" y="8493"/>
                    </a:cubicBezTo>
                    <a:lnTo>
                      <a:pt x="7396" y="8493"/>
                    </a:lnTo>
                    <a:cubicBezTo>
                      <a:pt x="7569" y="8493"/>
                      <a:pt x="7638" y="8518"/>
                      <a:pt x="7638" y="8645"/>
                    </a:cubicBezTo>
                    <a:cubicBezTo>
                      <a:pt x="7638" y="8772"/>
                      <a:pt x="6359" y="9406"/>
                      <a:pt x="6221" y="9406"/>
                    </a:cubicBezTo>
                    <a:cubicBezTo>
                      <a:pt x="6048" y="9406"/>
                      <a:pt x="5668" y="8975"/>
                      <a:pt x="5219" y="8975"/>
                    </a:cubicBezTo>
                    <a:cubicBezTo>
                      <a:pt x="5011" y="8975"/>
                      <a:pt x="4700" y="9152"/>
                      <a:pt x="4700" y="9304"/>
                    </a:cubicBezTo>
                    <a:lnTo>
                      <a:pt x="4700" y="9355"/>
                    </a:lnTo>
                    <a:cubicBezTo>
                      <a:pt x="4700" y="9583"/>
                      <a:pt x="5737" y="10293"/>
                      <a:pt x="5979" y="10394"/>
                    </a:cubicBezTo>
                    <a:lnTo>
                      <a:pt x="7638" y="9532"/>
                    </a:lnTo>
                    <a:lnTo>
                      <a:pt x="7638" y="10775"/>
                    </a:lnTo>
                    <a:lnTo>
                      <a:pt x="4562" y="10775"/>
                    </a:lnTo>
                    <a:lnTo>
                      <a:pt x="4562" y="8645"/>
                    </a:lnTo>
                    <a:close/>
                    <a:moveTo>
                      <a:pt x="8294" y="8366"/>
                    </a:moveTo>
                    <a:cubicBezTo>
                      <a:pt x="8191" y="8087"/>
                      <a:pt x="7880" y="7935"/>
                      <a:pt x="7396" y="7935"/>
                    </a:cubicBezTo>
                    <a:lnTo>
                      <a:pt x="4769" y="7935"/>
                    </a:lnTo>
                    <a:cubicBezTo>
                      <a:pt x="4251" y="7935"/>
                      <a:pt x="3802" y="8163"/>
                      <a:pt x="3802" y="8544"/>
                    </a:cubicBezTo>
                    <a:lnTo>
                      <a:pt x="3802" y="10724"/>
                    </a:lnTo>
                    <a:cubicBezTo>
                      <a:pt x="3802" y="11054"/>
                      <a:pt x="4216" y="11332"/>
                      <a:pt x="4631" y="11332"/>
                    </a:cubicBezTo>
                    <a:lnTo>
                      <a:pt x="7534" y="11332"/>
                    </a:lnTo>
                    <a:cubicBezTo>
                      <a:pt x="8709" y="11332"/>
                      <a:pt x="8364" y="9963"/>
                      <a:pt x="8329" y="9101"/>
                    </a:cubicBezTo>
                    <a:lnTo>
                      <a:pt x="10230" y="7935"/>
                    </a:lnTo>
                    <a:cubicBezTo>
                      <a:pt x="10230" y="7935"/>
                      <a:pt x="10092" y="7885"/>
                      <a:pt x="10092" y="7885"/>
                    </a:cubicBezTo>
                    <a:cubicBezTo>
                      <a:pt x="9366" y="7885"/>
                      <a:pt x="8744" y="8341"/>
                      <a:pt x="8294" y="8366"/>
                    </a:cubicBezTo>
                    <a:close/>
                    <a:moveTo>
                      <a:pt x="4562" y="12473"/>
                    </a:moveTo>
                    <a:lnTo>
                      <a:pt x="7638" y="12473"/>
                    </a:lnTo>
                    <a:lnTo>
                      <a:pt x="7638" y="12752"/>
                    </a:lnTo>
                    <a:lnTo>
                      <a:pt x="6221" y="13411"/>
                    </a:lnTo>
                    <a:lnTo>
                      <a:pt x="5253" y="12879"/>
                    </a:lnTo>
                    <a:cubicBezTo>
                      <a:pt x="5011" y="13006"/>
                      <a:pt x="4700" y="13056"/>
                      <a:pt x="4700" y="13285"/>
                    </a:cubicBezTo>
                    <a:cubicBezTo>
                      <a:pt x="4700" y="13462"/>
                      <a:pt x="5772" y="14324"/>
                      <a:pt x="5979" y="14324"/>
                    </a:cubicBezTo>
                    <a:cubicBezTo>
                      <a:pt x="6324" y="14324"/>
                      <a:pt x="7223" y="13589"/>
                      <a:pt x="7638" y="13513"/>
                    </a:cubicBezTo>
                    <a:lnTo>
                      <a:pt x="7638" y="14730"/>
                    </a:lnTo>
                    <a:lnTo>
                      <a:pt x="4562" y="14730"/>
                    </a:lnTo>
                    <a:lnTo>
                      <a:pt x="4562" y="12473"/>
                    </a:lnTo>
                    <a:close/>
                    <a:moveTo>
                      <a:pt x="8364" y="12346"/>
                    </a:moveTo>
                    <a:cubicBezTo>
                      <a:pt x="8225" y="12169"/>
                      <a:pt x="8052" y="11915"/>
                      <a:pt x="7638" y="11915"/>
                    </a:cubicBezTo>
                    <a:lnTo>
                      <a:pt x="4562" y="11915"/>
                    </a:lnTo>
                    <a:cubicBezTo>
                      <a:pt x="4182" y="11915"/>
                      <a:pt x="3802" y="12194"/>
                      <a:pt x="3802" y="12473"/>
                    </a:cubicBezTo>
                    <a:lnTo>
                      <a:pt x="3802" y="14730"/>
                    </a:lnTo>
                    <a:cubicBezTo>
                      <a:pt x="3802" y="14983"/>
                      <a:pt x="4182" y="15262"/>
                      <a:pt x="4562" y="15262"/>
                    </a:cubicBezTo>
                    <a:lnTo>
                      <a:pt x="7638" y="15262"/>
                    </a:lnTo>
                    <a:cubicBezTo>
                      <a:pt x="8709" y="15262"/>
                      <a:pt x="8364" y="13868"/>
                      <a:pt x="8364" y="13056"/>
                    </a:cubicBezTo>
                    <a:lnTo>
                      <a:pt x="10230" y="11890"/>
                    </a:lnTo>
                    <a:lnTo>
                      <a:pt x="9988" y="11789"/>
                    </a:lnTo>
                    <a:lnTo>
                      <a:pt x="8364" y="12346"/>
                    </a:lnTo>
                    <a:close/>
                    <a:moveTo>
                      <a:pt x="11059" y="18152"/>
                    </a:moveTo>
                    <a:cubicBezTo>
                      <a:pt x="11059" y="18279"/>
                      <a:pt x="11128" y="18330"/>
                      <a:pt x="11301" y="18330"/>
                    </a:cubicBezTo>
                    <a:lnTo>
                      <a:pt x="17107" y="18330"/>
                    </a:lnTo>
                    <a:cubicBezTo>
                      <a:pt x="17280" y="18330"/>
                      <a:pt x="17349" y="18279"/>
                      <a:pt x="17349" y="18152"/>
                    </a:cubicBezTo>
                    <a:lnTo>
                      <a:pt x="17349" y="16961"/>
                    </a:lnTo>
                    <a:cubicBezTo>
                      <a:pt x="17349" y="16834"/>
                      <a:pt x="17280" y="16808"/>
                      <a:pt x="17107" y="16808"/>
                    </a:cubicBezTo>
                    <a:lnTo>
                      <a:pt x="11059" y="16808"/>
                    </a:lnTo>
                    <a:lnTo>
                      <a:pt x="11059" y="18152"/>
                    </a:lnTo>
                    <a:close/>
                    <a:moveTo>
                      <a:pt x="11059" y="14324"/>
                    </a:moveTo>
                    <a:lnTo>
                      <a:pt x="17349" y="14324"/>
                    </a:lnTo>
                    <a:lnTo>
                      <a:pt x="17349" y="12854"/>
                    </a:lnTo>
                    <a:lnTo>
                      <a:pt x="11059" y="12854"/>
                    </a:lnTo>
                    <a:lnTo>
                      <a:pt x="11059" y="14324"/>
                    </a:lnTo>
                    <a:close/>
                    <a:moveTo>
                      <a:pt x="11059" y="10394"/>
                    </a:moveTo>
                    <a:lnTo>
                      <a:pt x="15621" y="10394"/>
                    </a:lnTo>
                    <a:lnTo>
                      <a:pt x="15621" y="8924"/>
                    </a:lnTo>
                    <a:lnTo>
                      <a:pt x="11059" y="8924"/>
                    </a:lnTo>
                    <a:lnTo>
                      <a:pt x="11059" y="103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grpSp>
          <p:nvGrpSpPr>
            <p:cNvPr id="317" name="组合 37"/>
            <p:cNvGrpSpPr/>
            <p:nvPr/>
          </p:nvGrpSpPr>
          <p:grpSpPr>
            <a:xfrm>
              <a:off x="1946958" y="2442923"/>
              <a:ext cx="1044571" cy="1047379"/>
              <a:chOff x="0" y="0"/>
              <a:chExt cx="1044570" cy="1047378"/>
            </a:xfrm>
          </p:grpSpPr>
          <p:sp>
            <p:nvSpPr>
              <p:cNvPr id="315" name="Oval 31"/>
              <p:cNvSpPr/>
              <p:nvPr/>
            </p:nvSpPr>
            <p:spPr>
              <a:xfrm>
                <a:off x="-1" y="-1"/>
                <a:ext cx="1044572" cy="1047379"/>
              </a:xfrm>
              <a:prstGeom prst="ellipse">
                <a:avLst/>
              </a:prstGeom>
              <a:solidFill>
                <a:srgbClr val="80808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16" name="Freeform 35"/>
              <p:cNvSpPr/>
              <p:nvPr/>
            </p:nvSpPr>
            <p:spPr>
              <a:xfrm>
                <a:off x="244259" y="153941"/>
                <a:ext cx="510073" cy="694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9" y="5679"/>
                    </a:moveTo>
                    <a:cubicBezTo>
                      <a:pt x="1659" y="5070"/>
                      <a:pt x="2039" y="4766"/>
                      <a:pt x="2834" y="4766"/>
                    </a:cubicBezTo>
                    <a:lnTo>
                      <a:pt x="2834" y="3499"/>
                    </a:lnTo>
                    <a:cubicBezTo>
                      <a:pt x="1348" y="3524"/>
                      <a:pt x="0" y="4234"/>
                      <a:pt x="0" y="5299"/>
                    </a:cubicBezTo>
                    <a:lnTo>
                      <a:pt x="0" y="19851"/>
                    </a:lnTo>
                    <a:cubicBezTo>
                      <a:pt x="0" y="20738"/>
                      <a:pt x="1175" y="21600"/>
                      <a:pt x="2385" y="21600"/>
                    </a:cubicBezTo>
                    <a:lnTo>
                      <a:pt x="19215" y="21600"/>
                    </a:lnTo>
                    <a:cubicBezTo>
                      <a:pt x="20425" y="21600"/>
                      <a:pt x="21600" y="20738"/>
                      <a:pt x="21600" y="19851"/>
                    </a:cubicBezTo>
                    <a:lnTo>
                      <a:pt x="21600" y="5299"/>
                    </a:lnTo>
                    <a:cubicBezTo>
                      <a:pt x="21600" y="4234"/>
                      <a:pt x="20252" y="3524"/>
                      <a:pt x="18766" y="3499"/>
                    </a:cubicBezTo>
                    <a:lnTo>
                      <a:pt x="18766" y="4766"/>
                    </a:lnTo>
                    <a:cubicBezTo>
                      <a:pt x="19561" y="4766"/>
                      <a:pt x="19941" y="5070"/>
                      <a:pt x="19941" y="5679"/>
                    </a:cubicBezTo>
                    <a:lnTo>
                      <a:pt x="19941" y="19470"/>
                    </a:lnTo>
                    <a:cubicBezTo>
                      <a:pt x="19941" y="19901"/>
                      <a:pt x="19699" y="20358"/>
                      <a:pt x="19146" y="20358"/>
                    </a:cubicBezTo>
                    <a:lnTo>
                      <a:pt x="2454" y="20358"/>
                    </a:lnTo>
                    <a:cubicBezTo>
                      <a:pt x="1832" y="20358"/>
                      <a:pt x="1659" y="19851"/>
                      <a:pt x="1659" y="19369"/>
                    </a:cubicBezTo>
                    <a:lnTo>
                      <a:pt x="1659" y="5679"/>
                    </a:lnTo>
                    <a:close/>
                    <a:moveTo>
                      <a:pt x="9331" y="2307"/>
                    </a:moveTo>
                    <a:cubicBezTo>
                      <a:pt x="9331" y="1800"/>
                      <a:pt x="9988" y="1318"/>
                      <a:pt x="10679" y="1318"/>
                    </a:cubicBezTo>
                    <a:lnTo>
                      <a:pt x="10921" y="1318"/>
                    </a:lnTo>
                    <a:cubicBezTo>
                      <a:pt x="11612" y="1318"/>
                      <a:pt x="12269" y="1800"/>
                      <a:pt x="12269" y="2307"/>
                    </a:cubicBezTo>
                    <a:lnTo>
                      <a:pt x="12269" y="2408"/>
                    </a:lnTo>
                    <a:cubicBezTo>
                      <a:pt x="12269" y="2966"/>
                      <a:pt x="11612" y="3448"/>
                      <a:pt x="10852" y="3448"/>
                    </a:cubicBezTo>
                    <a:lnTo>
                      <a:pt x="10748" y="3448"/>
                    </a:lnTo>
                    <a:cubicBezTo>
                      <a:pt x="9988" y="3448"/>
                      <a:pt x="9331" y="2966"/>
                      <a:pt x="9331" y="2408"/>
                    </a:cubicBezTo>
                    <a:lnTo>
                      <a:pt x="9331" y="2307"/>
                    </a:lnTo>
                    <a:close/>
                    <a:moveTo>
                      <a:pt x="7534" y="2358"/>
                    </a:moveTo>
                    <a:lnTo>
                      <a:pt x="5149" y="2358"/>
                    </a:lnTo>
                    <a:cubicBezTo>
                      <a:pt x="4355" y="2358"/>
                      <a:pt x="3974" y="2637"/>
                      <a:pt x="3974" y="3220"/>
                    </a:cubicBezTo>
                    <a:lnTo>
                      <a:pt x="3974" y="5476"/>
                    </a:lnTo>
                    <a:cubicBezTo>
                      <a:pt x="3974" y="5856"/>
                      <a:pt x="4285" y="6237"/>
                      <a:pt x="4769" y="6237"/>
                    </a:cubicBezTo>
                    <a:lnTo>
                      <a:pt x="16831" y="6237"/>
                    </a:lnTo>
                    <a:cubicBezTo>
                      <a:pt x="17315" y="6237"/>
                      <a:pt x="17626" y="5856"/>
                      <a:pt x="17626" y="5476"/>
                    </a:cubicBezTo>
                    <a:lnTo>
                      <a:pt x="17626" y="3220"/>
                    </a:lnTo>
                    <a:cubicBezTo>
                      <a:pt x="17626" y="2637"/>
                      <a:pt x="17245" y="2358"/>
                      <a:pt x="16451" y="2358"/>
                    </a:cubicBezTo>
                    <a:lnTo>
                      <a:pt x="14066" y="2358"/>
                    </a:lnTo>
                    <a:cubicBezTo>
                      <a:pt x="14066" y="1141"/>
                      <a:pt x="12649" y="0"/>
                      <a:pt x="11059" y="0"/>
                    </a:cubicBezTo>
                    <a:lnTo>
                      <a:pt x="10541" y="0"/>
                    </a:lnTo>
                    <a:cubicBezTo>
                      <a:pt x="8951" y="0"/>
                      <a:pt x="7534" y="1141"/>
                      <a:pt x="7534" y="2358"/>
                    </a:cubicBezTo>
                    <a:close/>
                    <a:moveTo>
                      <a:pt x="4562" y="16580"/>
                    </a:moveTo>
                    <a:cubicBezTo>
                      <a:pt x="4562" y="16454"/>
                      <a:pt x="4596" y="16403"/>
                      <a:pt x="4769" y="16403"/>
                    </a:cubicBezTo>
                    <a:lnTo>
                      <a:pt x="7638" y="16403"/>
                    </a:lnTo>
                    <a:lnTo>
                      <a:pt x="7638" y="16580"/>
                    </a:lnTo>
                    <a:cubicBezTo>
                      <a:pt x="7638" y="16758"/>
                      <a:pt x="6428" y="17239"/>
                      <a:pt x="6221" y="17341"/>
                    </a:cubicBezTo>
                    <a:cubicBezTo>
                      <a:pt x="6013" y="17214"/>
                      <a:pt x="5564" y="16910"/>
                      <a:pt x="5219" y="16910"/>
                    </a:cubicBezTo>
                    <a:lnTo>
                      <a:pt x="5149" y="16910"/>
                    </a:lnTo>
                    <a:cubicBezTo>
                      <a:pt x="4977" y="16910"/>
                      <a:pt x="4700" y="17113"/>
                      <a:pt x="4700" y="17239"/>
                    </a:cubicBezTo>
                    <a:lnTo>
                      <a:pt x="4700" y="17290"/>
                    </a:lnTo>
                    <a:cubicBezTo>
                      <a:pt x="4700" y="17442"/>
                      <a:pt x="5772" y="18279"/>
                      <a:pt x="5979" y="18279"/>
                    </a:cubicBezTo>
                    <a:lnTo>
                      <a:pt x="6048" y="18279"/>
                    </a:lnTo>
                    <a:cubicBezTo>
                      <a:pt x="6221" y="18279"/>
                      <a:pt x="7396" y="17569"/>
                      <a:pt x="7638" y="17442"/>
                    </a:cubicBezTo>
                    <a:cubicBezTo>
                      <a:pt x="7638" y="17746"/>
                      <a:pt x="7776" y="18710"/>
                      <a:pt x="7396" y="18710"/>
                    </a:cubicBezTo>
                    <a:lnTo>
                      <a:pt x="4769" y="18710"/>
                    </a:lnTo>
                    <a:cubicBezTo>
                      <a:pt x="4596" y="18710"/>
                      <a:pt x="4562" y="18685"/>
                      <a:pt x="4562" y="18558"/>
                    </a:cubicBezTo>
                    <a:lnTo>
                      <a:pt x="4562" y="16580"/>
                    </a:lnTo>
                    <a:close/>
                    <a:moveTo>
                      <a:pt x="7396" y="19268"/>
                    </a:moveTo>
                    <a:cubicBezTo>
                      <a:pt x="8813" y="19268"/>
                      <a:pt x="8294" y="18127"/>
                      <a:pt x="8364" y="17189"/>
                    </a:cubicBezTo>
                    <a:cubicBezTo>
                      <a:pt x="8398" y="16682"/>
                      <a:pt x="10092" y="16276"/>
                      <a:pt x="10230" y="15820"/>
                    </a:cubicBezTo>
                    <a:lnTo>
                      <a:pt x="10022" y="15820"/>
                    </a:lnTo>
                    <a:cubicBezTo>
                      <a:pt x="9504" y="15820"/>
                      <a:pt x="8744" y="16149"/>
                      <a:pt x="8364" y="16301"/>
                    </a:cubicBezTo>
                    <a:cubicBezTo>
                      <a:pt x="8191" y="16099"/>
                      <a:pt x="8018" y="15870"/>
                      <a:pt x="7534" y="15870"/>
                    </a:cubicBezTo>
                    <a:lnTo>
                      <a:pt x="4631" y="15870"/>
                    </a:lnTo>
                    <a:cubicBezTo>
                      <a:pt x="4216" y="15870"/>
                      <a:pt x="3802" y="16149"/>
                      <a:pt x="3802" y="16479"/>
                    </a:cubicBezTo>
                    <a:lnTo>
                      <a:pt x="3802" y="18659"/>
                    </a:lnTo>
                    <a:cubicBezTo>
                      <a:pt x="3802" y="19014"/>
                      <a:pt x="4251" y="19268"/>
                      <a:pt x="4769" y="19268"/>
                    </a:cubicBezTo>
                    <a:lnTo>
                      <a:pt x="7396" y="19268"/>
                    </a:lnTo>
                    <a:close/>
                    <a:moveTo>
                      <a:pt x="4562" y="8645"/>
                    </a:moveTo>
                    <a:cubicBezTo>
                      <a:pt x="4562" y="8518"/>
                      <a:pt x="4596" y="8493"/>
                      <a:pt x="4769" y="8493"/>
                    </a:cubicBezTo>
                    <a:lnTo>
                      <a:pt x="7396" y="8493"/>
                    </a:lnTo>
                    <a:cubicBezTo>
                      <a:pt x="7569" y="8493"/>
                      <a:pt x="7638" y="8518"/>
                      <a:pt x="7638" y="8645"/>
                    </a:cubicBezTo>
                    <a:cubicBezTo>
                      <a:pt x="7638" y="8772"/>
                      <a:pt x="6359" y="9406"/>
                      <a:pt x="6221" y="9406"/>
                    </a:cubicBezTo>
                    <a:cubicBezTo>
                      <a:pt x="6048" y="9406"/>
                      <a:pt x="5668" y="8975"/>
                      <a:pt x="5219" y="8975"/>
                    </a:cubicBezTo>
                    <a:cubicBezTo>
                      <a:pt x="5011" y="8975"/>
                      <a:pt x="4700" y="9152"/>
                      <a:pt x="4700" y="9304"/>
                    </a:cubicBezTo>
                    <a:lnTo>
                      <a:pt x="4700" y="9355"/>
                    </a:lnTo>
                    <a:cubicBezTo>
                      <a:pt x="4700" y="9583"/>
                      <a:pt x="5737" y="10293"/>
                      <a:pt x="5979" y="10394"/>
                    </a:cubicBezTo>
                    <a:lnTo>
                      <a:pt x="7638" y="9532"/>
                    </a:lnTo>
                    <a:lnTo>
                      <a:pt x="7638" y="10775"/>
                    </a:lnTo>
                    <a:lnTo>
                      <a:pt x="4562" y="10775"/>
                    </a:lnTo>
                    <a:lnTo>
                      <a:pt x="4562" y="8645"/>
                    </a:lnTo>
                    <a:close/>
                    <a:moveTo>
                      <a:pt x="8294" y="8366"/>
                    </a:moveTo>
                    <a:cubicBezTo>
                      <a:pt x="8191" y="8087"/>
                      <a:pt x="7880" y="7935"/>
                      <a:pt x="7396" y="7935"/>
                    </a:cubicBezTo>
                    <a:lnTo>
                      <a:pt x="4769" y="7935"/>
                    </a:lnTo>
                    <a:cubicBezTo>
                      <a:pt x="4251" y="7935"/>
                      <a:pt x="3802" y="8163"/>
                      <a:pt x="3802" y="8544"/>
                    </a:cubicBezTo>
                    <a:lnTo>
                      <a:pt x="3802" y="10724"/>
                    </a:lnTo>
                    <a:cubicBezTo>
                      <a:pt x="3802" y="11054"/>
                      <a:pt x="4216" y="11332"/>
                      <a:pt x="4631" y="11332"/>
                    </a:cubicBezTo>
                    <a:lnTo>
                      <a:pt x="7534" y="11332"/>
                    </a:lnTo>
                    <a:cubicBezTo>
                      <a:pt x="8709" y="11332"/>
                      <a:pt x="8364" y="9963"/>
                      <a:pt x="8329" y="9101"/>
                    </a:cubicBezTo>
                    <a:lnTo>
                      <a:pt x="10230" y="7935"/>
                    </a:lnTo>
                    <a:cubicBezTo>
                      <a:pt x="10230" y="7935"/>
                      <a:pt x="10092" y="7885"/>
                      <a:pt x="10092" y="7885"/>
                    </a:cubicBezTo>
                    <a:cubicBezTo>
                      <a:pt x="9366" y="7885"/>
                      <a:pt x="8744" y="8341"/>
                      <a:pt x="8294" y="8366"/>
                    </a:cubicBezTo>
                    <a:close/>
                    <a:moveTo>
                      <a:pt x="4562" y="12473"/>
                    </a:moveTo>
                    <a:lnTo>
                      <a:pt x="7638" y="12473"/>
                    </a:lnTo>
                    <a:lnTo>
                      <a:pt x="7638" y="12752"/>
                    </a:lnTo>
                    <a:lnTo>
                      <a:pt x="6221" y="13411"/>
                    </a:lnTo>
                    <a:lnTo>
                      <a:pt x="5253" y="12879"/>
                    </a:lnTo>
                    <a:cubicBezTo>
                      <a:pt x="5011" y="13006"/>
                      <a:pt x="4700" y="13056"/>
                      <a:pt x="4700" y="13285"/>
                    </a:cubicBezTo>
                    <a:cubicBezTo>
                      <a:pt x="4700" y="13462"/>
                      <a:pt x="5772" y="14324"/>
                      <a:pt x="5979" y="14324"/>
                    </a:cubicBezTo>
                    <a:cubicBezTo>
                      <a:pt x="6324" y="14324"/>
                      <a:pt x="7223" y="13589"/>
                      <a:pt x="7638" y="13513"/>
                    </a:cubicBezTo>
                    <a:lnTo>
                      <a:pt x="7638" y="14730"/>
                    </a:lnTo>
                    <a:lnTo>
                      <a:pt x="4562" y="14730"/>
                    </a:lnTo>
                    <a:lnTo>
                      <a:pt x="4562" y="12473"/>
                    </a:lnTo>
                    <a:close/>
                    <a:moveTo>
                      <a:pt x="8364" y="12346"/>
                    </a:moveTo>
                    <a:cubicBezTo>
                      <a:pt x="8225" y="12169"/>
                      <a:pt x="8052" y="11915"/>
                      <a:pt x="7638" y="11915"/>
                    </a:cubicBezTo>
                    <a:lnTo>
                      <a:pt x="4562" y="11915"/>
                    </a:lnTo>
                    <a:cubicBezTo>
                      <a:pt x="4182" y="11915"/>
                      <a:pt x="3802" y="12194"/>
                      <a:pt x="3802" y="12473"/>
                    </a:cubicBezTo>
                    <a:lnTo>
                      <a:pt x="3802" y="14730"/>
                    </a:lnTo>
                    <a:cubicBezTo>
                      <a:pt x="3802" y="14983"/>
                      <a:pt x="4182" y="15262"/>
                      <a:pt x="4562" y="15262"/>
                    </a:cubicBezTo>
                    <a:lnTo>
                      <a:pt x="7638" y="15262"/>
                    </a:lnTo>
                    <a:cubicBezTo>
                      <a:pt x="8709" y="15262"/>
                      <a:pt x="8364" y="13868"/>
                      <a:pt x="8364" y="13056"/>
                    </a:cubicBezTo>
                    <a:lnTo>
                      <a:pt x="10230" y="11890"/>
                    </a:lnTo>
                    <a:lnTo>
                      <a:pt x="9988" y="11789"/>
                    </a:lnTo>
                    <a:lnTo>
                      <a:pt x="8364" y="12346"/>
                    </a:lnTo>
                    <a:close/>
                    <a:moveTo>
                      <a:pt x="11059" y="18152"/>
                    </a:moveTo>
                    <a:cubicBezTo>
                      <a:pt x="11059" y="18279"/>
                      <a:pt x="11128" y="18330"/>
                      <a:pt x="11301" y="18330"/>
                    </a:cubicBezTo>
                    <a:lnTo>
                      <a:pt x="17107" y="18330"/>
                    </a:lnTo>
                    <a:cubicBezTo>
                      <a:pt x="17280" y="18330"/>
                      <a:pt x="17349" y="18279"/>
                      <a:pt x="17349" y="18152"/>
                    </a:cubicBezTo>
                    <a:lnTo>
                      <a:pt x="17349" y="16961"/>
                    </a:lnTo>
                    <a:cubicBezTo>
                      <a:pt x="17349" y="16834"/>
                      <a:pt x="17280" y="16808"/>
                      <a:pt x="17107" y="16808"/>
                    </a:cubicBezTo>
                    <a:lnTo>
                      <a:pt x="11059" y="16808"/>
                    </a:lnTo>
                    <a:lnTo>
                      <a:pt x="11059" y="18152"/>
                    </a:lnTo>
                    <a:close/>
                    <a:moveTo>
                      <a:pt x="11059" y="14324"/>
                    </a:moveTo>
                    <a:lnTo>
                      <a:pt x="17349" y="14324"/>
                    </a:lnTo>
                    <a:lnTo>
                      <a:pt x="17349" y="12854"/>
                    </a:lnTo>
                    <a:lnTo>
                      <a:pt x="11059" y="12854"/>
                    </a:lnTo>
                    <a:lnTo>
                      <a:pt x="11059" y="14324"/>
                    </a:lnTo>
                    <a:close/>
                    <a:moveTo>
                      <a:pt x="11059" y="10394"/>
                    </a:moveTo>
                    <a:lnTo>
                      <a:pt x="15621" y="10394"/>
                    </a:lnTo>
                    <a:lnTo>
                      <a:pt x="15621" y="8924"/>
                    </a:lnTo>
                    <a:lnTo>
                      <a:pt x="11059" y="8924"/>
                    </a:lnTo>
                    <a:lnTo>
                      <a:pt x="11059" y="103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grpSp>
          <p:nvGrpSpPr>
            <p:cNvPr id="320" name="组合 37"/>
            <p:cNvGrpSpPr/>
            <p:nvPr/>
          </p:nvGrpSpPr>
          <p:grpSpPr>
            <a:xfrm>
              <a:off x="9173258" y="2442923"/>
              <a:ext cx="1044571" cy="1047379"/>
              <a:chOff x="0" y="0"/>
              <a:chExt cx="1044570" cy="1047378"/>
            </a:xfrm>
          </p:grpSpPr>
          <p:sp>
            <p:nvSpPr>
              <p:cNvPr id="318" name="Oval 31"/>
              <p:cNvSpPr/>
              <p:nvPr/>
            </p:nvSpPr>
            <p:spPr>
              <a:xfrm>
                <a:off x="-1" y="-1"/>
                <a:ext cx="1044572" cy="1047379"/>
              </a:xfrm>
              <a:prstGeom prst="ellipse">
                <a:avLst/>
              </a:prstGeom>
              <a:solidFill>
                <a:srgbClr val="80808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19" name="Freeform 35"/>
              <p:cNvSpPr/>
              <p:nvPr/>
            </p:nvSpPr>
            <p:spPr>
              <a:xfrm>
                <a:off x="244259" y="153941"/>
                <a:ext cx="510073" cy="694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9" y="5679"/>
                    </a:moveTo>
                    <a:cubicBezTo>
                      <a:pt x="1659" y="5070"/>
                      <a:pt x="2039" y="4766"/>
                      <a:pt x="2834" y="4766"/>
                    </a:cubicBezTo>
                    <a:lnTo>
                      <a:pt x="2834" y="3499"/>
                    </a:lnTo>
                    <a:cubicBezTo>
                      <a:pt x="1348" y="3524"/>
                      <a:pt x="0" y="4234"/>
                      <a:pt x="0" y="5299"/>
                    </a:cubicBezTo>
                    <a:lnTo>
                      <a:pt x="0" y="19851"/>
                    </a:lnTo>
                    <a:cubicBezTo>
                      <a:pt x="0" y="20738"/>
                      <a:pt x="1175" y="21600"/>
                      <a:pt x="2385" y="21600"/>
                    </a:cubicBezTo>
                    <a:lnTo>
                      <a:pt x="19215" y="21600"/>
                    </a:lnTo>
                    <a:cubicBezTo>
                      <a:pt x="20425" y="21600"/>
                      <a:pt x="21600" y="20738"/>
                      <a:pt x="21600" y="19851"/>
                    </a:cubicBezTo>
                    <a:lnTo>
                      <a:pt x="21600" y="5299"/>
                    </a:lnTo>
                    <a:cubicBezTo>
                      <a:pt x="21600" y="4234"/>
                      <a:pt x="20252" y="3524"/>
                      <a:pt x="18766" y="3499"/>
                    </a:cubicBezTo>
                    <a:lnTo>
                      <a:pt x="18766" y="4766"/>
                    </a:lnTo>
                    <a:cubicBezTo>
                      <a:pt x="19561" y="4766"/>
                      <a:pt x="19941" y="5070"/>
                      <a:pt x="19941" y="5679"/>
                    </a:cubicBezTo>
                    <a:lnTo>
                      <a:pt x="19941" y="19470"/>
                    </a:lnTo>
                    <a:cubicBezTo>
                      <a:pt x="19941" y="19901"/>
                      <a:pt x="19699" y="20358"/>
                      <a:pt x="19146" y="20358"/>
                    </a:cubicBezTo>
                    <a:lnTo>
                      <a:pt x="2454" y="20358"/>
                    </a:lnTo>
                    <a:cubicBezTo>
                      <a:pt x="1832" y="20358"/>
                      <a:pt x="1659" y="19851"/>
                      <a:pt x="1659" y="19369"/>
                    </a:cubicBezTo>
                    <a:lnTo>
                      <a:pt x="1659" y="5679"/>
                    </a:lnTo>
                    <a:close/>
                    <a:moveTo>
                      <a:pt x="9331" y="2307"/>
                    </a:moveTo>
                    <a:cubicBezTo>
                      <a:pt x="9331" y="1800"/>
                      <a:pt x="9988" y="1318"/>
                      <a:pt x="10679" y="1318"/>
                    </a:cubicBezTo>
                    <a:lnTo>
                      <a:pt x="10921" y="1318"/>
                    </a:lnTo>
                    <a:cubicBezTo>
                      <a:pt x="11612" y="1318"/>
                      <a:pt x="12269" y="1800"/>
                      <a:pt x="12269" y="2307"/>
                    </a:cubicBezTo>
                    <a:lnTo>
                      <a:pt x="12269" y="2408"/>
                    </a:lnTo>
                    <a:cubicBezTo>
                      <a:pt x="12269" y="2966"/>
                      <a:pt x="11612" y="3448"/>
                      <a:pt x="10852" y="3448"/>
                    </a:cubicBezTo>
                    <a:lnTo>
                      <a:pt x="10748" y="3448"/>
                    </a:lnTo>
                    <a:cubicBezTo>
                      <a:pt x="9988" y="3448"/>
                      <a:pt x="9331" y="2966"/>
                      <a:pt x="9331" y="2408"/>
                    </a:cubicBezTo>
                    <a:lnTo>
                      <a:pt x="9331" y="2307"/>
                    </a:lnTo>
                    <a:close/>
                    <a:moveTo>
                      <a:pt x="7534" y="2358"/>
                    </a:moveTo>
                    <a:lnTo>
                      <a:pt x="5149" y="2358"/>
                    </a:lnTo>
                    <a:cubicBezTo>
                      <a:pt x="4355" y="2358"/>
                      <a:pt x="3974" y="2637"/>
                      <a:pt x="3974" y="3220"/>
                    </a:cubicBezTo>
                    <a:lnTo>
                      <a:pt x="3974" y="5476"/>
                    </a:lnTo>
                    <a:cubicBezTo>
                      <a:pt x="3974" y="5856"/>
                      <a:pt x="4285" y="6237"/>
                      <a:pt x="4769" y="6237"/>
                    </a:cubicBezTo>
                    <a:lnTo>
                      <a:pt x="16831" y="6237"/>
                    </a:lnTo>
                    <a:cubicBezTo>
                      <a:pt x="17315" y="6237"/>
                      <a:pt x="17626" y="5856"/>
                      <a:pt x="17626" y="5476"/>
                    </a:cubicBezTo>
                    <a:lnTo>
                      <a:pt x="17626" y="3220"/>
                    </a:lnTo>
                    <a:cubicBezTo>
                      <a:pt x="17626" y="2637"/>
                      <a:pt x="17245" y="2358"/>
                      <a:pt x="16451" y="2358"/>
                    </a:cubicBezTo>
                    <a:lnTo>
                      <a:pt x="14066" y="2358"/>
                    </a:lnTo>
                    <a:cubicBezTo>
                      <a:pt x="14066" y="1141"/>
                      <a:pt x="12649" y="0"/>
                      <a:pt x="11059" y="0"/>
                    </a:cubicBezTo>
                    <a:lnTo>
                      <a:pt x="10541" y="0"/>
                    </a:lnTo>
                    <a:cubicBezTo>
                      <a:pt x="8951" y="0"/>
                      <a:pt x="7534" y="1141"/>
                      <a:pt x="7534" y="2358"/>
                    </a:cubicBezTo>
                    <a:close/>
                    <a:moveTo>
                      <a:pt x="4562" y="16580"/>
                    </a:moveTo>
                    <a:cubicBezTo>
                      <a:pt x="4562" y="16454"/>
                      <a:pt x="4596" y="16403"/>
                      <a:pt x="4769" y="16403"/>
                    </a:cubicBezTo>
                    <a:lnTo>
                      <a:pt x="7638" y="16403"/>
                    </a:lnTo>
                    <a:lnTo>
                      <a:pt x="7638" y="16580"/>
                    </a:lnTo>
                    <a:cubicBezTo>
                      <a:pt x="7638" y="16758"/>
                      <a:pt x="6428" y="17239"/>
                      <a:pt x="6221" y="17341"/>
                    </a:cubicBezTo>
                    <a:cubicBezTo>
                      <a:pt x="6013" y="17214"/>
                      <a:pt x="5564" y="16910"/>
                      <a:pt x="5219" y="16910"/>
                    </a:cubicBezTo>
                    <a:lnTo>
                      <a:pt x="5149" y="16910"/>
                    </a:lnTo>
                    <a:cubicBezTo>
                      <a:pt x="4977" y="16910"/>
                      <a:pt x="4700" y="17113"/>
                      <a:pt x="4700" y="17239"/>
                    </a:cubicBezTo>
                    <a:lnTo>
                      <a:pt x="4700" y="17290"/>
                    </a:lnTo>
                    <a:cubicBezTo>
                      <a:pt x="4700" y="17442"/>
                      <a:pt x="5772" y="18279"/>
                      <a:pt x="5979" y="18279"/>
                    </a:cubicBezTo>
                    <a:lnTo>
                      <a:pt x="6048" y="18279"/>
                    </a:lnTo>
                    <a:cubicBezTo>
                      <a:pt x="6221" y="18279"/>
                      <a:pt x="7396" y="17569"/>
                      <a:pt x="7638" y="17442"/>
                    </a:cubicBezTo>
                    <a:cubicBezTo>
                      <a:pt x="7638" y="17746"/>
                      <a:pt x="7776" y="18710"/>
                      <a:pt x="7396" y="18710"/>
                    </a:cubicBezTo>
                    <a:lnTo>
                      <a:pt x="4769" y="18710"/>
                    </a:lnTo>
                    <a:cubicBezTo>
                      <a:pt x="4596" y="18710"/>
                      <a:pt x="4562" y="18685"/>
                      <a:pt x="4562" y="18558"/>
                    </a:cubicBezTo>
                    <a:lnTo>
                      <a:pt x="4562" y="16580"/>
                    </a:lnTo>
                    <a:close/>
                    <a:moveTo>
                      <a:pt x="7396" y="19268"/>
                    </a:moveTo>
                    <a:cubicBezTo>
                      <a:pt x="8813" y="19268"/>
                      <a:pt x="8294" y="18127"/>
                      <a:pt x="8364" y="17189"/>
                    </a:cubicBezTo>
                    <a:cubicBezTo>
                      <a:pt x="8398" y="16682"/>
                      <a:pt x="10092" y="16276"/>
                      <a:pt x="10230" y="15820"/>
                    </a:cubicBezTo>
                    <a:lnTo>
                      <a:pt x="10022" y="15820"/>
                    </a:lnTo>
                    <a:cubicBezTo>
                      <a:pt x="9504" y="15820"/>
                      <a:pt x="8744" y="16149"/>
                      <a:pt x="8364" y="16301"/>
                    </a:cubicBezTo>
                    <a:cubicBezTo>
                      <a:pt x="8191" y="16099"/>
                      <a:pt x="8018" y="15870"/>
                      <a:pt x="7534" y="15870"/>
                    </a:cubicBezTo>
                    <a:lnTo>
                      <a:pt x="4631" y="15870"/>
                    </a:lnTo>
                    <a:cubicBezTo>
                      <a:pt x="4216" y="15870"/>
                      <a:pt x="3802" y="16149"/>
                      <a:pt x="3802" y="16479"/>
                    </a:cubicBezTo>
                    <a:lnTo>
                      <a:pt x="3802" y="18659"/>
                    </a:lnTo>
                    <a:cubicBezTo>
                      <a:pt x="3802" y="19014"/>
                      <a:pt x="4251" y="19268"/>
                      <a:pt x="4769" y="19268"/>
                    </a:cubicBezTo>
                    <a:lnTo>
                      <a:pt x="7396" y="19268"/>
                    </a:lnTo>
                    <a:close/>
                    <a:moveTo>
                      <a:pt x="4562" y="8645"/>
                    </a:moveTo>
                    <a:cubicBezTo>
                      <a:pt x="4562" y="8518"/>
                      <a:pt x="4596" y="8493"/>
                      <a:pt x="4769" y="8493"/>
                    </a:cubicBezTo>
                    <a:lnTo>
                      <a:pt x="7396" y="8493"/>
                    </a:lnTo>
                    <a:cubicBezTo>
                      <a:pt x="7569" y="8493"/>
                      <a:pt x="7638" y="8518"/>
                      <a:pt x="7638" y="8645"/>
                    </a:cubicBezTo>
                    <a:cubicBezTo>
                      <a:pt x="7638" y="8772"/>
                      <a:pt x="6359" y="9406"/>
                      <a:pt x="6221" y="9406"/>
                    </a:cubicBezTo>
                    <a:cubicBezTo>
                      <a:pt x="6048" y="9406"/>
                      <a:pt x="5668" y="8975"/>
                      <a:pt x="5219" y="8975"/>
                    </a:cubicBezTo>
                    <a:cubicBezTo>
                      <a:pt x="5011" y="8975"/>
                      <a:pt x="4700" y="9152"/>
                      <a:pt x="4700" y="9304"/>
                    </a:cubicBezTo>
                    <a:lnTo>
                      <a:pt x="4700" y="9355"/>
                    </a:lnTo>
                    <a:cubicBezTo>
                      <a:pt x="4700" y="9583"/>
                      <a:pt x="5737" y="10293"/>
                      <a:pt x="5979" y="10394"/>
                    </a:cubicBezTo>
                    <a:lnTo>
                      <a:pt x="7638" y="9532"/>
                    </a:lnTo>
                    <a:lnTo>
                      <a:pt x="7638" y="10775"/>
                    </a:lnTo>
                    <a:lnTo>
                      <a:pt x="4562" y="10775"/>
                    </a:lnTo>
                    <a:lnTo>
                      <a:pt x="4562" y="8645"/>
                    </a:lnTo>
                    <a:close/>
                    <a:moveTo>
                      <a:pt x="8294" y="8366"/>
                    </a:moveTo>
                    <a:cubicBezTo>
                      <a:pt x="8191" y="8087"/>
                      <a:pt x="7880" y="7935"/>
                      <a:pt x="7396" y="7935"/>
                    </a:cubicBezTo>
                    <a:lnTo>
                      <a:pt x="4769" y="7935"/>
                    </a:lnTo>
                    <a:cubicBezTo>
                      <a:pt x="4251" y="7935"/>
                      <a:pt x="3802" y="8163"/>
                      <a:pt x="3802" y="8544"/>
                    </a:cubicBezTo>
                    <a:lnTo>
                      <a:pt x="3802" y="10724"/>
                    </a:lnTo>
                    <a:cubicBezTo>
                      <a:pt x="3802" y="11054"/>
                      <a:pt x="4216" y="11332"/>
                      <a:pt x="4631" y="11332"/>
                    </a:cubicBezTo>
                    <a:lnTo>
                      <a:pt x="7534" y="11332"/>
                    </a:lnTo>
                    <a:cubicBezTo>
                      <a:pt x="8709" y="11332"/>
                      <a:pt x="8364" y="9963"/>
                      <a:pt x="8329" y="9101"/>
                    </a:cubicBezTo>
                    <a:lnTo>
                      <a:pt x="10230" y="7935"/>
                    </a:lnTo>
                    <a:cubicBezTo>
                      <a:pt x="10230" y="7935"/>
                      <a:pt x="10092" y="7885"/>
                      <a:pt x="10092" y="7885"/>
                    </a:cubicBezTo>
                    <a:cubicBezTo>
                      <a:pt x="9366" y="7885"/>
                      <a:pt x="8744" y="8341"/>
                      <a:pt x="8294" y="8366"/>
                    </a:cubicBezTo>
                    <a:close/>
                    <a:moveTo>
                      <a:pt x="4562" y="12473"/>
                    </a:moveTo>
                    <a:lnTo>
                      <a:pt x="7638" y="12473"/>
                    </a:lnTo>
                    <a:lnTo>
                      <a:pt x="7638" y="12752"/>
                    </a:lnTo>
                    <a:lnTo>
                      <a:pt x="6221" y="13411"/>
                    </a:lnTo>
                    <a:lnTo>
                      <a:pt x="5253" y="12879"/>
                    </a:lnTo>
                    <a:cubicBezTo>
                      <a:pt x="5011" y="13006"/>
                      <a:pt x="4700" y="13056"/>
                      <a:pt x="4700" y="13285"/>
                    </a:cubicBezTo>
                    <a:cubicBezTo>
                      <a:pt x="4700" y="13462"/>
                      <a:pt x="5772" y="14324"/>
                      <a:pt x="5979" y="14324"/>
                    </a:cubicBezTo>
                    <a:cubicBezTo>
                      <a:pt x="6324" y="14324"/>
                      <a:pt x="7223" y="13589"/>
                      <a:pt x="7638" y="13513"/>
                    </a:cubicBezTo>
                    <a:lnTo>
                      <a:pt x="7638" y="14730"/>
                    </a:lnTo>
                    <a:lnTo>
                      <a:pt x="4562" y="14730"/>
                    </a:lnTo>
                    <a:lnTo>
                      <a:pt x="4562" y="12473"/>
                    </a:lnTo>
                    <a:close/>
                    <a:moveTo>
                      <a:pt x="8364" y="12346"/>
                    </a:moveTo>
                    <a:cubicBezTo>
                      <a:pt x="8225" y="12169"/>
                      <a:pt x="8052" y="11915"/>
                      <a:pt x="7638" y="11915"/>
                    </a:cubicBezTo>
                    <a:lnTo>
                      <a:pt x="4562" y="11915"/>
                    </a:lnTo>
                    <a:cubicBezTo>
                      <a:pt x="4182" y="11915"/>
                      <a:pt x="3802" y="12194"/>
                      <a:pt x="3802" y="12473"/>
                    </a:cubicBezTo>
                    <a:lnTo>
                      <a:pt x="3802" y="14730"/>
                    </a:lnTo>
                    <a:cubicBezTo>
                      <a:pt x="3802" y="14983"/>
                      <a:pt x="4182" y="15262"/>
                      <a:pt x="4562" y="15262"/>
                    </a:cubicBezTo>
                    <a:lnTo>
                      <a:pt x="7638" y="15262"/>
                    </a:lnTo>
                    <a:cubicBezTo>
                      <a:pt x="8709" y="15262"/>
                      <a:pt x="8364" y="13868"/>
                      <a:pt x="8364" y="13056"/>
                    </a:cubicBezTo>
                    <a:lnTo>
                      <a:pt x="10230" y="11890"/>
                    </a:lnTo>
                    <a:lnTo>
                      <a:pt x="9988" y="11789"/>
                    </a:lnTo>
                    <a:lnTo>
                      <a:pt x="8364" y="12346"/>
                    </a:lnTo>
                    <a:close/>
                    <a:moveTo>
                      <a:pt x="11059" y="18152"/>
                    </a:moveTo>
                    <a:cubicBezTo>
                      <a:pt x="11059" y="18279"/>
                      <a:pt x="11128" y="18330"/>
                      <a:pt x="11301" y="18330"/>
                    </a:cubicBezTo>
                    <a:lnTo>
                      <a:pt x="17107" y="18330"/>
                    </a:lnTo>
                    <a:cubicBezTo>
                      <a:pt x="17280" y="18330"/>
                      <a:pt x="17349" y="18279"/>
                      <a:pt x="17349" y="18152"/>
                    </a:cubicBezTo>
                    <a:lnTo>
                      <a:pt x="17349" y="16961"/>
                    </a:lnTo>
                    <a:cubicBezTo>
                      <a:pt x="17349" y="16834"/>
                      <a:pt x="17280" y="16808"/>
                      <a:pt x="17107" y="16808"/>
                    </a:cubicBezTo>
                    <a:lnTo>
                      <a:pt x="11059" y="16808"/>
                    </a:lnTo>
                    <a:lnTo>
                      <a:pt x="11059" y="18152"/>
                    </a:lnTo>
                    <a:close/>
                    <a:moveTo>
                      <a:pt x="11059" y="14324"/>
                    </a:moveTo>
                    <a:lnTo>
                      <a:pt x="17349" y="14324"/>
                    </a:lnTo>
                    <a:lnTo>
                      <a:pt x="17349" y="12854"/>
                    </a:lnTo>
                    <a:lnTo>
                      <a:pt x="11059" y="12854"/>
                    </a:lnTo>
                    <a:lnTo>
                      <a:pt x="11059" y="14324"/>
                    </a:lnTo>
                    <a:close/>
                    <a:moveTo>
                      <a:pt x="11059" y="10394"/>
                    </a:moveTo>
                    <a:lnTo>
                      <a:pt x="15621" y="10394"/>
                    </a:lnTo>
                    <a:lnTo>
                      <a:pt x="15621" y="8924"/>
                    </a:lnTo>
                    <a:lnTo>
                      <a:pt x="11059" y="8924"/>
                    </a:lnTo>
                    <a:lnTo>
                      <a:pt x="11059" y="103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grpSp>
          <p:nvGrpSpPr>
            <p:cNvPr id="323" name="组合 37"/>
            <p:cNvGrpSpPr/>
            <p:nvPr/>
          </p:nvGrpSpPr>
          <p:grpSpPr>
            <a:xfrm>
              <a:off x="9173258" y="1103424"/>
              <a:ext cx="1044571" cy="1047379"/>
              <a:chOff x="0" y="0"/>
              <a:chExt cx="1044570" cy="1047378"/>
            </a:xfrm>
          </p:grpSpPr>
          <p:sp>
            <p:nvSpPr>
              <p:cNvPr id="321" name="Oval 31"/>
              <p:cNvSpPr/>
              <p:nvPr/>
            </p:nvSpPr>
            <p:spPr>
              <a:xfrm>
                <a:off x="-1" y="-1"/>
                <a:ext cx="1044572" cy="1047379"/>
              </a:xfrm>
              <a:prstGeom prst="ellipse">
                <a:avLst/>
              </a:prstGeom>
              <a:solidFill>
                <a:srgbClr val="808080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101600" dist="38100" dir="81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322" name="Freeform 35"/>
              <p:cNvSpPr/>
              <p:nvPr/>
            </p:nvSpPr>
            <p:spPr>
              <a:xfrm>
                <a:off x="244259" y="153941"/>
                <a:ext cx="510073" cy="694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9" y="5679"/>
                    </a:moveTo>
                    <a:cubicBezTo>
                      <a:pt x="1659" y="5070"/>
                      <a:pt x="2039" y="4766"/>
                      <a:pt x="2834" y="4766"/>
                    </a:cubicBezTo>
                    <a:lnTo>
                      <a:pt x="2834" y="3499"/>
                    </a:lnTo>
                    <a:cubicBezTo>
                      <a:pt x="1348" y="3524"/>
                      <a:pt x="0" y="4234"/>
                      <a:pt x="0" y="5299"/>
                    </a:cubicBezTo>
                    <a:lnTo>
                      <a:pt x="0" y="19851"/>
                    </a:lnTo>
                    <a:cubicBezTo>
                      <a:pt x="0" y="20738"/>
                      <a:pt x="1175" y="21600"/>
                      <a:pt x="2385" y="21600"/>
                    </a:cubicBezTo>
                    <a:lnTo>
                      <a:pt x="19215" y="21600"/>
                    </a:lnTo>
                    <a:cubicBezTo>
                      <a:pt x="20425" y="21600"/>
                      <a:pt x="21600" y="20738"/>
                      <a:pt x="21600" y="19851"/>
                    </a:cubicBezTo>
                    <a:lnTo>
                      <a:pt x="21600" y="5299"/>
                    </a:lnTo>
                    <a:cubicBezTo>
                      <a:pt x="21600" y="4234"/>
                      <a:pt x="20252" y="3524"/>
                      <a:pt x="18766" y="3499"/>
                    </a:cubicBezTo>
                    <a:lnTo>
                      <a:pt x="18766" y="4766"/>
                    </a:lnTo>
                    <a:cubicBezTo>
                      <a:pt x="19561" y="4766"/>
                      <a:pt x="19941" y="5070"/>
                      <a:pt x="19941" y="5679"/>
                    </a:cubicBezTo>
                    <a:lnTo>
                      <a:pt x="19941" y="19470"/>
                    </a:lnTo>
                    <a:cubicBezTo>
                      <a:pt x="19941" y="19901"/>
                      <a:pt x="19699" y="20358"/>
                      <a:pt x="19146" y="20358"/>
                    </a:cubicBezTo>
                    <a:lnTo>
                      <a:pt x="2454" y="20358"/>
                    </a:lnTo>
                    <a:cubicBezTo>
                      <a:pt x="1832" y="20358"/>
                      <a:pt x="1659" y="19851"/>
                      <a:pt x="1659" y="19369"/>
                    </a:cubicBezTo>
                    <a:lnTo>
                      <a:pt x="1659" y="5679"/>
                    </a:lnTo>
                    <a:close/>
                    <a:moveTo>
                      <a:pt x="9331" y="2307"/>
                    </a:moveTo>
                    <a:cubicBezTo>
                      <a:pt x="9331" y="1800"/>
                      <a:pt x="9988" y="1318"/>
                      <a:pt x="10679" y="1318"/>
                    </a:cubicBezTo>
                    <a:lnTo>
                      <a:pt x="10921" y="1318"/>
                    </a:lnTo>
                    <a:cubicBezTo>
                      <a:pt x="11612" y="1318"/>
                      <a:pt x="12269" y="1800"/>
                      <a:pt x="12269" y="2307"/>
                    </a:cubicBezTo>
                    <a:lnTo>
                      <a:pt x="12269" y="2408"/>
                    </a:lnTo>
                    <a:cubicBezTo>
                      <a:pt x="12269" y="2966"/>
                      <a:pt x="11612" y="3448"/>
                      <a:pt x="10852" y="3448"/>
                    </a:cubicBezTo>
                    <a:lnTo>
                      <a:pt x="10748" y="3448"/>
                    </a:lnTo>
                    <a:cubicBezTo>
                      <a:pt x="9988" y="3448"/>
                      <a:pt x="9331" y="2966"/>
                      <a:pt x="9331" y="2408"/>
                    </a:cubicBezTo>
                    <a:lnTo>
                      <a:pt x="9331" y="2307"/>
                    </a:lnTo>
                    <a:close/>
                    <a:moveTo>
                      <a:pt x="7534" y="2358"/>
                    </a:moveTo>
                    <a:lnTo>
                      <a:pt x="5149" y="2358"/>
                    </a:lnTo>
                    <a:cubicBezTo>
                      <a:pt x="4355" y="2358"/>
                      <a:pt x="3974" y="2637"/>
                      <a:pt x="3974" y="3220"/>
                    </a:cubicBezTo>
                    <a:lnTo>
                      <a:pt x="3974" y="5476"/>
                    </a:lnTo>
                    <a:cubicBezTo>
                      <a:pt x="3974" y="5856"/>
                      <a:pt x="4285" y="6237"/>
                      <a:pt x="4769" y="6237"/>
                    </a:cubicBezTo>
                    <a:lnTo>
                      <a:pt x="16831" y="6237"/>
                    </a:lnTo>
                    <a:cubicBezTo>
                      <a:pt x="17315" y="6237"/>
                      <a:pt x="17626" y="5856"/>
                      <a:pt x="17626" y="5476"/>
                    </a:cubicBezTo>
                    <a:lnTo>
                      <a:pt x="17626" y="3220"/>
                    </a:lnTo>
                    <a:cubicBezTo>
                      <a:pt x="17626" y="2637"/>
                      <a:pt x="17245" y="2358"/>
                      <a:pt x="16451" y="2358"/>
                    </a:cubicBezTo>
                    <a:lnTo>
                      <a:pt x="14066" y="2358"/>
                    </a:lnTo>
                    <a:cubicBezTo>
                      <a:pt x="14066" y="1141"/>
                      <a:pt x="12649" y="0"/>
                      <a:pt x="11059" y="0"/>
                    </a:cubicBezTo>
                    <a:lnTo>
                      <a:pt x="10541" y="0"/>
                    </a:lnTo>
                    <a:cubicBezTo>
                      <a:pt x="8951" y="0"/>
                      <a:pt x="7534" y="1141"/>
                      <a:pt x="7534" y="2358"/>
                    </a:cubicBezTo>
                    <a:close/>
                    <a:moveTo>
                      <a:pt x="4562" y="16580"/>
                    </a:moveTo>
                    <a:cubicBezTo>
                      <a:pt x="4562" y="16454"/>
                      <a:pt x="4596" y="16403"/>
                      <a:pt x="4769" y="16403"/>
                    </a:cubicBezTo>
                    <a:lnTo>
                      <a:pt x="7638" y="16403"/>
                    </a:lnTo>
                    <a:lnTo>
                      <a:pt x="7638" y="16580"/>
                    </a:lnTo>
                    <a:cubicBezTo>
                      <a:pt x="7638" y="16758"/>
                      <a:pt x="6428" y="17239"/>
                      <a:pt x="6221" y="17341"/>
                    </a:cubicBezTo>
                    <a:cubicBezTo>
                      <a:pt x="6013" y="17214"/>
                      <a:pt x="5564" y="16910"/>
                      <a:pt x="5219" y="16910"/>
                    </a:cubicBezTo>
                    <a:lnTo>
                      <a:pt x="5149" y="16910"/>
                    </a:lnTo>
                    <a:cubicBezTo>
                      <a:pt x="4977" y="16910"/>
                      <a:pt x="4700" y="17113"/>
                      <a:pt x="4700" y="17239"/>
                    </a:cubicBezTo>
                    <a:lnTo>
                      <a:pt x="4700" y="17290"/>
                    </a:lnTo>
                    <a:cubicBezTo>
                      <a:pt x="4700" y="17442"/>
                      <a:pt x="5772" y="18279"/>
                      <a:pt x="5979" y="18279"/>
                    </a:cubicBezTo>
                    <a:lnTo>
                      <a:pt x="6048" y="18279"/>
                    </a:lnTo>
                    <a:cubicBezTo>
                      <a:pt x="6221" y="18279"/>
                      <a:pt x="7396" y="17569"/>
                      <a:pt x="7638" y="17442"/>
                    </a:cubicBezTo>
                    <a:cubicBezTo>
                      <a:pt x="7638" y="17746"/>
                      <a:pt x="7776" y="18710"/>
                      <a:pt x="7396" y="18710"/>
                    </a:cubicBezTo>
                    <a:lnTo>
                      <a:pt x="4769" y="18710"/>
                    </a:lnTo>
                    <a:cubicBezTo>
                      <a:pt x="4596" y="18710"/>
                      <a:pt x="4562" y="18685"/>
                      <a:pt x="4562" y="18558"/>
                    </a:cubicBezTo>
                    <a:lnTo>
                      <a:pt x="4562" y="16580"/>
                    </a:lnTo>
                    <a:close/>
                    <a:moveTo>
                      <a:pt x="7396" y="19268"/>
                    </a:moveTo>
                    <a:cubicBezTo>
                      <a:pt x="8813" y="19268"/>
                      <a:pt x="8294" y="18127"/>
                      <a:pt x="8364" y="17189"/>
                    </a:cubicBezTo>
                    <a:cubicBezTo>
                      <a:pt x="8398" y="16682"/>
                      <a:pt x="10092" y="16276"/>
                      <a:pt x="10230" y="15820"/>
                    </a:cubicBezTo>
                    <a:lnTo>
                      <a:pt x="10022" y="15820"/>
                    </a:lnTo>
                    <a:cubicBezTo>
                      <a:pt x="9504" y="15820"/>
                      <a:pt x="8744" y="16149"/>
                      <a:pt x="8364" y="16301"/>
                    </a:cubicBezTo>
                    <a:cubicBezTo>
                      <a:pt x="8191" y="16099"/>
                      <a:pt x="8018" y="15870"/>
                      <a:pt x="7534" y="15870"/>
                    </a:cubicBezTo>
                    <a:lnTo>
                      <a:pt x="4631" y="15870"/>
                    </a:lnTo>
                    <a:cubicBezTo>
                      <a:pt x="4216" y="15870"/>
                      <a:pt x="3802" y="16149"/>
                      <a:pt x="3802" y="16479"/>
                    </a:cubicBezTo>
                    <a:lnTo>
                      <a:pt x="3802" y="18659"/>
                    </a:lnTo>
                    <a:cubicBezTo>
                      <a:pt x="3802" y="19014"/>
                      <a:pt x="4251" y="19268"/>
                      <a:pt x="4769" y="19268"/>
                    </a:cubicBezTo>
                    <a:lnTo>
                      <a:pt x="7396" y="19268"/>
                    </a:lnTo>
                    <a:close/>
                    <a:moveTo>
                      <a:pt x="4562" y="8645"/>
                    </a:moveTo>
                    <a:cubicBezTo>
                      <a:pt x="4562" y="8518"/>
                      <a:pt x="4596" y="8493"/>
                      <a:pt x="4769" y="8493"/>
                    </a:cubicBezTo>
                    <a:lnTo>
                      <a:pt x="7396" y="8493"/>
                    </a:lnTo>
                    <a:cubicBezTo>
                      <a:pt x="7569" y="8493"/>
                      <a:pt x="7638" y="8518"/>
                      <a:pt x="7638" y="8645"/>
                    </a:cubicBezTo>
                    <a:cubicBezTo>
                      <a:pt x="7638" y="8772"/>
                      <a:pt x="6359" y="9406"/>
                      <a:pt x="6221" y="9406"/>
                    </a:cubicBezTo>
                    <a:cubicBezTo>
                      <a:pt x="6048" y="9406"/>
                      <a:pt x="5668" y="8975"/>
                      <a:pt x="5219" y="8975"/>
                    </a:cubicBezTo>
                    <a:cubicBezTo>
                      <a:pt x="5011" y="8975"/>
                      <a:pt x="4700" y="9152"/>
                      <a:pt x="4700" y="9304"/>
                    </a:cubicBezTo>
                    <a:lnTo>
                      <a:pt x="4700" y="9355"/>
                    </a:lnTo>
                    <a:cubicBezTo>
                      <a:pt x="4700" y="9583"/>
                      <a:pt x="5737" y="10293"/>
                      <a:pt x="5979" y="10394"/>
                    </a:cubicBezTo>
                    <a:lnTo>
                      <a:pt x="7638" y="9532"/>
                    </a:lnTo>
                    <a:lnTo>
                      <a:pt x="7638" y="10775"/>
                    </a:lnTo>
                    <a:lnTo>
                      <a:pt x="4562" y="10775"/>
                    </a:lnTo>
                    <a:lnTo>
                      <a:pt x="4562" y="8645"/>
                    </a:lnTo>
                    <a:close/>
                    <a:moveTo>
                      <a:pt x="8294" y="8366"/>
                    </a:moveTo>
                    <a:cubicBezTo>
                      <a:pt x="8191" y="8087"/>
                      <a:pt x="7880" y="7935"/>
                      <a:pt x="7396" y="7935"/>
                    </a:cubicBezTo>
                    <a:lnTo>
                      <a:pt x="4769" y="7935"/>
                    </a:lnTo>
                    <a:cubicBezTo>
                      <a:pt x="4251" y="7935"/>
                      <a:pt x="3802" y="8163"/>
                      <a:pt x="3802" y="8544"/>
                    </a:cubicBezTo>
                    <a:lnTo>
                      <a:pt x="3802" y="10724"/>
                    </a:lnTo>
                    <a:cubicBezTo>
                      <a:pt x="3802" y="11054"/>
                      <a:pt x="4216" y="11332"/>
                      <a:pt x="4631" y="11332"/>
                    </a:cubicBezTo>
                    <a:lnTo>
                      <a:pt x="7534" y="11332"/>
                    </a:lnTo>
                    <a:cubicBezTo>
                      <a:pt x="8709" y="11332"/>
                      <a:pt x="8364" y="9963"/>
                      <a:pt x="8329" y="9101"/>
                    </a:cubicBezTo>
                    <a:lnTo>
                      <a:pt x="10230" y="7935"/>
                    </a:lnTo>
                    <a:cubicBezTo>
                      <a:pt x="10230" y="7935"/>
                      <a:pt x="10092" y="7885"/>
                      <a:pt x="10092" y="7885"/>
                    </a:cubicBezTo>
                    <a:cubicBezTo>
                      <a:pt x="9366" y="7885"/>
                      <a:pt x="8744" y="8341"/>
                      <a:pt x="8294" y="8366"/>
                    </a:cubicBezTo>
                    <a:close/>
                    <a:moveTo>
                      <a:pt x="4562" y="12473"/>
                    </a:moveTo>
                    <a:lnTo>
                      <a:pt x="7638" y="12473"/>
                    </a:lnTo>
                    <a:lnTo>
                      <a:pt x="7638" y="12752"/>
                    </a:lnTo>
                    <a:lnTo>
                      <a:pt x="6221" y="13411"/>
                    </a:lnTo>
                    <a:lnTo>
                      <a:pt x="5253" y="12879"/>
                    </a:lnTo>
                    <a:cubicBezTo>
                      <a:pt x="5011" y="13006"/>
                      <a:pt x="4700" y="13056"/>
                      <a:pt x="4700" y="13285"/>
                    </a:cubicBezTo>
                    <a:cubicBezTo>
                      <a:pt x="4700" y="13462"/>
                      <a:pt x="5772" y="14324"/>
                      <a:pt x="5979" y="14324"/>
                    </a:cubicBezTo>
                    <a:cubicBezTo>
                      <a:pt x="6324" y="14324"/>
                      <a:pt x="7223" y="13589"/>
                      <a:pt x="7638" y="13513"/>
                    </a:cubicBezTo>
                    <a:lnTo>
                      <a:pt x="7638" y="14730"/>
                    </a:lnTo>
                    <a:lnTo>
                      <a:pt x="4562" y="14730"/>
                    </a:lnTo>
                    <a:lnTo>
                      <a:pt x="4562" y="12473"/>
                    </a:lnTo>
                    <a:close/>
                    <a:moveTo>
                      <a:pt x="8364" y="12346"/>
                    </a:moveTo>
                    <a:cubicBezTo>
                      <a:pt x="8225" y="12169"/>
                      <a:pt x="8052" y="11915"/>
                      <a:pt x="7638" y="11915"/>
                    </a:cubicBezTo>
                    <a:lnTo>
                      <a:pt x="4562" y="11915"/>
                    </a:lnTo>
                    <a:cubicBezTo>
                      <a:pt x="4182" y="11915"/>
                      <a:pt x="3802" y="12194"/>
                      <a:pt x="3802" y="12473"/>
                    </a:cubicBezTo>
                    <a:lnTo>
                      <a:pt x="3802" y="14730"/>
                    </a:lnTo>
                    <a:cubicBezTo>
                      <a:pt x="3802" y="14983"/>
                      <a:pt x="4182" y="15262"/>
                      <a:pt x="4562" y="15262"/>
                    </a:cubicBezTo>
                    <a:lnTo>
                      <a:pt x="7638" y="15262"/>
                    </a:lnTo>
                    <a:cubicBezTo>
                      <a:pt x="8709" y="15262"/>
                      <a:pt x="8364" y="13868"/>
                      <a:pt x="8364" y="13056"/>
                    </a:cubicBezTo>
                    <a:lnTo>
                      <a:pt x="10230" y="11890"/>
                    </a:lnTo>
                    <a:lnTo>
                      <a:pt x="9988" y="11789"/>
                    </a:lnTo>
                    <a:lnTo>
                      <a:pt x="8364" y="12346"/>
                    </a:lnTo>
                    <a:close/>
                    <a:moveTo>
                      <a:pt x="11059" y="18152"/>
                    </a:moveTo>
                    <a:cubicBezTo>
                      <a:pt x="11059" y="18279"/>
                      <a:pt x="11128" y="18330"/>
                      <a:pt x="11301" y="18330"/>
                    </a:cubicBezTo>
                    <a:lnTo>
                      <a:pt x="17107" y="18330"/>
                    </a:lnTo>
                    <a:cubicBezTo>
                      <a:pt x="17280" y="18330"/>
                      <a:pt x="17349" y="18279"/>
                      <a:pt x="17349" y="18152"/>
                    </a:cubicBezTo>
                    <a:lnTo>
                      <a:pt x="17349" y="16961"/>
                    </a:lnTo>
                    <a:cubicBezTo>
                      <a:pt x="17349" y="16834"/>
                      <a:pt x="17280" y="16808"/>
                      <a:pt x="17107" y="16808"/>
                    </a:cubicBezTo>
                    <a:lnTo>
                      <a:pt x="11059" y="16808"/>
                    </a:lnTo>
                    <a:lnTo>
                      <a:pt x="11059" y="18152"/>
                    </a:lnTo>
                    <a:close/>
                    <a:moveTo>
                      <a:pt x="11059" y="14324"/>
                    </a:moveTo>
                    <a:lnTo>
                      <a:pt x="17349" y="14324"/>
                    </a:lnTo>
                    <a:lnTo>
                      <a:pt x="17349" y="12854"/>
                    </a:lnTo>
                    <a:lnTo>
                      <a:pt x="11059" y="12854"/>
                    </a:lnTo>
                    <a:lnTo>
                      <a:pt x="11059" y="14324"/>
                    </a:lnTo>
                    <a:close/>
                    <a:moveTo>
                      <a:pt x="11059" y="10394"/>
                    </a:moveTo>
                    <a:lnTo>
                      <a:pt x="15621" y="10394"/>
                    </a:lnTo>
                    <a:lnTo>
                      <a:pt x="15621" y="8924"/>
                    </a:lnTo>
                    <a:lnTo>
                      <a:pt x="11059" y="8924"/>
                    </a:lnTo>
                    <a:lnTo>
                      <a:pt x="11059" y="103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</p:grpSp>
        <p:sp>
          <p:nvSpPr>
            <p:cNvPr id="324" name="TextBox 49"/>
            <p:cNvSpPr/>
            <p:nvPr/>
          </p:nvSpPr>
          <p:spPr>
            <a:xfrm>
              <a:off x="3158298" y="3527392"/>
              <a:ext cx="25690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措施：Vite会对开发构建提效</a:t>
              </a:r>
            </a:p>
          </p:txBody>
        </p:sp>
        <p:sp>
          <p:nvSpPr>
            <p:cNvPr id="325" name="TextBox 46"/>
            <p:cNvSpPr/>
            <p:nvPr/>
          </p:nvSpPr>
          <p:spPr>
            <a:xfrm>
              <a:off x="7563915" y="4202211"/>
              <a:ext cx="15299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库结合不全面</a:t>
              </a:r>
            </a:p>
          </p:txBody>
        </p:sp>
        <p:sp>
          <p:nvSpPr>
            <p:cNvPr id="326" name="TextBox 49"/>
            <p:cNvSpPr/>
            <p:nvPr/>
          </p:nvSpPr>
          <p:spPr>
            <a:xfrm>
              <a:off x="6934362" y="3521827"/>
              <a:ext cx="26033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1042" tIns="31042" rIns="31042" bIns="31042" numCol="1" anchor="t">
              <a:spAutoFit/>
            </a:bodyPr>
            <a:lstStyle>
              <a:lvl1pPr defTabSz="457200">
                <a:lnSpc>
                  <a:spcPts val="3600"/>
                </a:lnSpc>
                <a:spcBef>
                  <a:spcPts val="1200"/>
                </a:spcBef>
                <a:defRPr sz="1500">
                  <a:solidFill>
                    <a:srgbClr val="21252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措施：主要框架已经支持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