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353" r:id="rId4"/>
    <p:sldId id="348" r:id="rId5"/>
    <p:sldId id="347" r:id="rId7"/>
    <p:sldId id="356" r:id="rId8"/>
    <p:sldId id="357" r:id="rId9"/>
    <p:sldId id="358" r:id="rId10"/>
    <p:sldId id="359" r:id="rId11"/>
    <p:sldId id="360" r:id="rId12"/>
    <p:sldId id="361" r:id="rId13"/>
    <p:sldId id="364" r:id="rId14"/>
    <p:sldId id="365" r:id="rId15"/>
    <p:sldId id="368" r:id="rId16"/>
    <p:sldId id="366" r:id="rId17"/>
    <p:sldId id="362" r:id="rId18"/>
    <p:sldId id="363" r:id="rId19"/>
    <p:sldId id="367" r:id="rId20"/>
    <p:sldId id="370" r:id="rId21"/>
    <p:sldId id="369" r:id="rId22"/>
    <p:sldId id="371" r:id="rId23"/>
    <p:sldId id="372" r:id="rId24"/>
    <p:sldId id="373" r:id="rId25"/>
    <p:sldId id="374" r:id="rId26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36"/>
        <p:guide pos="2880"/>
      </p:guideLst>
    </p:cSldViewPr>
  </p:slide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8194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6147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0" compatLnSpc="1"/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519D581-210B-42F0-A572-135029CB74EA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-91440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 fontAlgn="base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hf sldNum="0"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hyperlink" Target="https://ke.qq.com/course/178139" TargetMode="External"/><Relationship Id="rId1" Type="http://schemas.openxmlformats.org/officeDocument/2006/relationships/hyperlink" Target="https://study.miaov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098" name="文本框 1"/>
          <p:cNvSpPr txBox="1"/>
          <p:nvPr/>
        </p:nvSpPr>
        <p:spPr>
          <a:xfrm>
            <a:off x="4749800" y="677863"/>
            <a:ext cx="3738563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>
                <a:solidFill>
                  <a:srgbClr val="F50A6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前端高薪技能修炼之道</a:t>
            </a:r>
            <a:endParaRPr lang="zh-CN" altLang="en-US" sz="2800" b="1">
              <a:solidFill>
                <a:srgbClr val="F50A6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ctrTitle"/>
          </p:nvPr>
        </p:nvSpPr>
        <p:spPr>
          <a:xfrm>
            <a:off x="457200" y="485775"/>
            <a:ext cx="8229600" cy="1143000"/>
          </a:xfrm>
        </p:spPr>
        <p:txBody>
          <a:bodyPr anchor="ctr"/>
          <a:p>
            <a:pPr algn="l">
              <a:buNone/>
            </a:pPr>
            <a:r>
              <a:rPr lang="zh-CN" altLang="en-US" sz="4000" b="1" kern="1200" dirty="0">
                <a:solidFill>
                  <a:srgbClr val="F50A64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微软雅黑" panose="020B0503020204020204" pitchFamily="2" charset="-122"/>
              </a:rPr>
              <a:t>本次公开课内容涉及知识点</a:t>
            </a:r>
            <a:endParaRPr lang="zh-CN" altLang="zh-CN" sz="4000" b="1" kern="1200" dirty="0">
              <a:solidFill>
                <a:srgbClr val="F50A64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j-cs"/>
              <a:sym typeface="微软雅黑" panose="020B0503020204020204" pitchFamily="2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571625"/>
            <a:ext cx="8229600" cy="5143500"/>
          </a:xfrm>
        </p:spPr>
        <p:txBody>
          <a:bodyPr vert="horz">
            <a:normAutofit/>
          </a:bodyPr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zh-CN" altLang="en-US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框架 </a:t>
            </a:r>
            <a:r>
              <a:rPr lang="en-US" altLang="zh-CN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- </a:t>
            </a:r>
            <a:r>
              <a:rPr lang="zh-CN" altLang="en-US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客户端网页 </a:t>
            </a:r>
            <a:r>
              <a:rPr lang="en-US" altLang="zh-CN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API</a:t>
            </a:r>
            <a:endParaRPr lang="zh-CN" altLang="en-US" sz="24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比如 </a:t>
            </a: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DOM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、</a:t>
            </a: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Event 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这些，很多框架都有对应的封装处理，还需要我们掌握吗？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必须的，还是那句话，框架封装的永远是通用处理，与具体项目业务逻辑有关的操作框架是实现不了的，因为它不知道你想做什么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	- 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获取元素的宽高等，设置元素焦点等等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事件你有了解多少？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	https://developer.mozilla.org/zh-CN/docs/Web/API/Event</a:t>
            </a:r>
            <a:endParaRPr lang="en-US" altLang="zh-CN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ctrTitle"/>
          </p:nvPr>
        </p:nvSpPr>
        <p:spPr>
          <a:xfrm>
            <a:off x="457200" y="485775"/>
            <a:ext cx="8229600" cy="1143000"/>
          </a:xfrm>
        </p:spPr>
        <p:txBody>
          <a:bodyPr anchor="ctr"/>
          <a:p>
            <a:pPr algn="l">
              <a:buNone/>
            </a:pPr>
            <a:r>
              <a:rPr lang="zh-CN" altLang="en-US" sz="4000" b="1" kern="1200" dirty="0">
                <a:solidFill>
                  <a:srgbClr val="F50A64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微软雅黑" panose="020B0503020204020204" pitchFamily="2" charset="-122"/>
              </a:rPr>
              <a:t>本次公开课内容涉及知识点</a:t>
            </a:r>
            <a:endParaRPr lang="zh-CN" altLang="zh-CN" sz="4000" b="1" kern="1200" dirty="0">
              <a:solidFill>
                <a:srgbClr val="F50A64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j-cs"/>
              <a:sym typeface="微软雅黑" panose="020B0503020204020204" pitchFamily="2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571625"/>
            <a:ext cx="8229600" cy="5143500"/>
          </a:xfrm>
        </p:spPr>
        <p:txBody>
          <a:bodyPr vert="horz">
            <a:normAutofit/>
          </a:bodyPr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zh-CN" altLang="en-US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框架 </a:t>
            </a:r>
            <a:r>
              <a:rPr lang="en-US" altLang="zh-CN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- </a:t>
            </a:r>
            <a:r>
              <a:rPr lang="zh-CN" altLang="en-US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客户端网页 </a:t>
            </a:r>
            <a:r>
              <a:rPr lang="en-US" altLang="zh-CN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API</a:t>
            </a:r>
            <a:endParaRPr lang="zh-CN" altLang="en-US" sz="24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实际上我们要操作的内容远远不止</a:t>
            </a: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html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和</a:t>
            </a: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css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，还有很多其他的一些内容：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	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图形（</a:t>
            </a: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canvas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、</a:t>
            </a: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svg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、</a:t>
            </a: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webgl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）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	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音频（</a:t>
            </a: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audio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）、视频（</a:t>
            </a: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video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）</a:t>
            </a:r>
            <a:endParaRPr lang="en-US" altLang="zh-CN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ctrTitle"/>
          </p:nvPr>
        </p:nvSpPr>
        <p:spPr>
          <a:xfrm>
            <a:off x="457200" y="485775"/>
            <a:ext cx="8229600" cy="1143000"/>
          </a:xfrm>
        </p:spPr>
        <p:txBody>
          <a:bodyPr anchor="ctr"/>
          <a:p>
            <a:pPr algn="l">
              <a:buNone/>
            </a:pPr>
            <a:r>
              <a:rPr lang="zh-CN" altLang="en-US" sz="4000" b="1" kern="1200" dirty="0">
                <a:solidFill>
                  <a:srgbClr val="F50A64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微软雅黑" panose="020B0503020204020204" pitchFamily="2" charset="-122"/>
              </a:rPr>
              <a:t>本次公开课内容涉及知识点</a:t>
            </a:r>
            <a:endParaRPr lang="zh-CN" altLang="zh-CN" sz="4000" b="1" kern="1200" dirty="0">
              <a:solidFill>
                <a:srgbClr val="F50A64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j-cs"/>
              <a:sym typeface="微软雅黑" panose="020B0503020204020204" pitchFamily="2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571625"/>
            <a:ext cx="8229600" cy="5143500"/>
          </a:xfrm>
        </p:spPr>
        <p:txBody>
          <a:bodyPr vert="horz">
            <a:normAutofit/>
          </a:bodyPr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zh-CN" altLang="en-US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框架 </a:t>
            </a:r>
            <a:r>
              <a:rPr lang="en-US" altLang="zh-CN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- </a:t>
            </a:r>
            <a:r>
              <a:rPr lang="zh-CN" altLang="en-US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客户端网页 </a:t>
            </a:r>
            <a:r>
              <a:rPr lang="en-US" altLang="zh-CN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API</a:t>
            </a:r>
            <a:endParaRPr lang="zh-CN" altLang="en-US" sz="24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这样就完了吗？没有！我们前端不仅仅要处理与用户相关的事情（比如展示数据与界面给用户，响应用户的操作收集用户的数据</a:t>
            </a: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-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通过表单或者用户的操作），还要与服务器（一般提供数据服务）打交道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服务器：简单点说就是通过各式服务的机器（电脑），比如我们能够与全世界的人一起分享内容，就是通过服务器进行的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所以我们还需要知道如何通过网络与服务器进行沟通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	HTTP - web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数据传输的基础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	ajax - 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异步数据请求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	fetch - 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新一代的 </a:t>
            </a: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ajax 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（</a:t>
            </a: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HTTP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）</a:t>
            </a: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API</a:t>
            </a:r>
            <a:endParaRPr lang="en-US" altLang="zh-CN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ctrTitle"/>
          </p:nvPr>
        </p:nvSpPr>
        <p:spPr>
          <a:xfrm>
            <a:off x="457200" y="485775"/>
            <a:ext cx="8229600" cy="1143000"/>
          </a:xfrm>
        </p:spPr>
        <p:txBody>
          <a:bodyPr anchor="ctr"/>
          <a:p>
            <a:pPr algn="l">
              <a:buNone/>
            </a:pPr>
            <a:r>
              <a:rPr lang="zh-CN" altLang="en-US" sz="4000" b="1" kern="1200" dirty="0">
                <a:solidFill>
                  <a:srgbClr val="F50A64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微软雅黑" panose="020B0503020204020204" pitchFamily="2" charset="-122"/>
              </a:rPr>
              <a:t>本次公开课内容涉及知识点</a:t>
            </a:r>
            <a:endParaRPr lang="zh-CN" altLang="zh-CN" sz="4000" b="1" kern="1200" dirty="0">
              <a:solidFill>
                <a:srgbClr val="F50A64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j-cs"/>
              <a:sym typeface="微软雅黑" panose="020B0503020204020204" pitchFamily="2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571625"/>
            <a:ext cx="8229600" cy="5143500"/>
          </a:xfrm>
        </p:spPr>
        <p:txBody>
          <a:bodyPr vert="horz">
            <a:normAutofit/>
          </a:bodyPr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zh-CN" altLang="en-US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框架 </a:t>
            </a:r>
            <a:r>
              <a:rPr lang="en-US" altLang="zh-CN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- </a:t>
            </a:r>
            <a:r>
              <a:rPr lang="zh-CN" altLang="en-US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客户端网页 </a:t>
            </a:r>
            <a:r>
              <a:rPr lang="en-US" altLang="zh-CN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API</a:t>
            </a:r>
            <a:endParaRPr lang="zh-CN" altLang="en-US" sz="24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有的时候数据不仅仅只是存在服务器，客户端（浏览器等）也是需要长时间（永久性）持久化数据的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	cookie</a:t>
            </a:r>
            <a:endParaRPr lang="en-US" altLang="zh-CN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	storage</a:t>
            </a:r>
            <a:endParaRPr lang="en-US" altLang="zh-CN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		localStorage</a:t>
            </a:r>
            <a:endParaRPr lang="en-US" altLang="zh-CN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		sessionStorage</a:t>
            </a:r>
            <a:endParaRPr lang="en-US" altLang="zh-CN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	</a:t>
            </a:r>
            <a:endParaRPr lang="en-US" altLang="zh-CN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ctrTitle"/>
          </p:nvPr>
        </p:nvSpPr>
        <p:spPr>
          <a:xfrm>
            <a:off x="457200" y="485775"/>
            <a:ext cx="8229600" cy="1143000"/>
          </a:xfrm>
        </p:spPr>
        <p:txBody>
          <a:bodyPr anchor="ctr"/>
          <a:p>
            <a:pPr algn="l">
              <a:buNone/>
            </a:pPr>
            <a:r>
              <a:rPr lang="zh-CN" altLang="en-US" sz="4000" b="1" kern="1200" dirty="0">
                <a:solidFill>
                  <a:srgbClr val="F50A64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微软雅黑" panose="020B0503020204020204" pitchFamily="2" charset="-122"/>
              </a:rPr>
              <a:t>本次公开课内容涉及知识点</a:t>
            </a:r>
            <a:endParaRPr lang="zh-CN" altLang="zh-CN" sz="4000" b="1" kern="1200" dirty="0">
              <a:solidFill>
                <a:srgbClr val="F50A64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j-cs"/>
              <a:sym typeface="微软雅黑" panose="020B0503020204020204" pitchFamily="2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571625"/>
            <a:ext cx="8229600" cy="5143500"/>
          </a:xfrm>
        </p:spPr>
        <p:txBody>
          <a:bodyPr vert="horz">
            <a:normAutofit/>
          </a:bodyPr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zh-CN" altLang="en-US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框架 </a:t>
            </a:r>
            <a:r>
              <a:rPr lang="en-US" altLang="zh-CN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- </a:t>
            </a:r>
            <a:r>
              <a:rPr lang="zh-CN" altLang="en-US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异步编程</a:t>
            </a:r>
            <a:endParaRPr lang="zh-CN" altLang="en-US" sz="24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同步与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异步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异步编程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	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事件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	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回调</a:t>
            </a: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endParaRPr lang="en-US" altLang="zh-CN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	Promise</a:t>
            </a:r>
            <a:endParaRPr lang="en-US" altLang="zh-CN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	Generator</a:t>
            </a:r>
            <a:endParaRPr lang="en-US" altLang="zh-CN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		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迭代</a:t>
            </a: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-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迭代器</a:t>
            </a: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-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迭代协议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	async/await</a:t>
            </a:r>
            <a:endParaRPr lang="en-US" altLang="zh-CN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ctrTitle"/>
          </p:nvPr>
        </p:nvSpPr>
        <p:spPr>
          <a:xfrm>
            <a:off x="457200" y="485775"/>
            <a:ext cx="8229600" cy="1143000"/>
          </a:xfrm>
        </p:spPr>
        <p:txBody>
          <a:bodyPr anchor="ctr"/>
          <a:p>
            <a:pPr algn="l">
              <a:buNone/>
            </a:pPr>
            <a:r>
              <a:rPr lang="zh-CN" altLang="en-US" sz="4000" b="1" kern="1200" dirty="0">
                <a:solidFill>
                  <a:srgbClr val="F50A64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微软雅黑" panose="020B0503020204020204" pitchFamily="2" charset="-122"/>
              </a:rPr>
              <a:t>本次公开课内容涉及知识点</a:t>
            </a:r>
            <a:endParaRPr lang="zh-CN" altLang="zh-CN" sz="4000" b="1" kern="1200" dirty="0">
              <a:solidFill>
                <a:srgbClr val="F50A64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j-cs"/>
              <a:sym typeface="微软雅黑" panose="020B0503020204020204" pitchFamily="2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571625"/>
            <a:ext cx="8229600" cy="5143500"/>
          </a:xfrm>
        </p:spPr>
        <p:txBody>
          <a:bodyPr vert="horz">
            <a:normAutofit/>
          </a:bodyPr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zh-CN" altLang="en-US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框架 </a:t>
            </a:r>
            <a:r>
              <a:rPr lang="en-US" altLang="zh-CN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- </a:t>
            </a:r>
            <a:r>
              <a:rPr lang="zh-CN" altLang="en-US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怎样让事情做得更好</a:t>
            </a:r>
            <a:endParaRPr lang="zh-CN" altLang="en-US" sz="24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好的程序不只是实现功能，同时还要有良好的结构和可读性，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方便程序的维护和扩展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endParaRPr lang="en-US" altLang="zh-CN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面向对象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	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基于 </a:t>
            </a: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prototype 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面向对象编程</a:t>
            </a:r>
            <a:endParaRPr lang="en-US" altLang="zh-CN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	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基于 </a:t>
            </a: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class 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的面向对象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编程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设计模式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	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工厂、单例、发布订阅、装饰</a:t>
            </a: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……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装饰器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ctrTitle"/>
          </p:nvPr>
        </p:nvSpPr>
        <p:spPr>
          <a:xfrm>
            <a:off x="457200" y="485775"/>
            <a:ext cx="8229600" cy="1143000"/>
          </a:xfrm>
        </p:spPr>
        <p:txBody>
          <a:bodyPr anchor="ctr"/>
          <a:p>
            <a:pPr algn="l">
              <a:buNone/>
            </a:pPr>
            <a:r>
              <a:rPr lang="zh-CN" altLang="en-US" sz="4000" b="1" kern="1200" dirty="0">
                <a:solidFill>
                  <a:srgbClr val="F50A64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微软雅黑" panose="020B0503020204020204" pitchFamily="2" charset="-122"/>
              </a:rPr>
              <a:t>本次公开课内容涉及知识点</a:t>
            </a:r>
            <a:endParaRPr lang="zh-CN" altLang="zh-CN" sz="4000" b="1" kern="1200" dirty="0">
              <a:solidFill>
                <a:srgbClr val="F50A64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j-cs"/>
              <a:sym typeface="微软雅黑" panose="020B0503020204020204" pitchFamily="2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571625"/>
            <a:ext cx="8229600" cy="5143500"/>
          </a:xfrm>
        </p:spPr>
        <p:txBody>
          <a:bodyPr vert="horz">
            <a:normAutofit/>
          </a:bodyPr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zh-CN" altLang="en-US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框架 </a:t>
            </a:r>
            <a:r>
              <a:rPr lang="en-US" altLang="zh-CN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- </a:t>
            </a:r>
            <a:r>
              <a:rPr lang="zh-CN" altLang="en-US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怎样让事情做得更好</a:t>
            </a:r>
            <a:endParaRPr lang="zh-CN" altLang="en-US" sz="24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好的结构与可读性不只是面向对象和设计模式，还有模块化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模块化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	commonjs</a:t>
            </a:r>
            <a:endParaRPr lang="en-US" altLang="zh-CN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	amd</a:t>
            </a:r>
            <a:endParaRPr lang="en-US" altLang="zh-CN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	cmd</a:t>
            </a:r>
            <a:endParaRPr lang="en-US" altLang="zh-CN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	umd</a:t>
            </a:r>
            <a:endParaRPr lang="en-US" altLang="zh-CN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	ECMAScript Module</a:t>
            </a:r>
            <a:endParaRPr lang="en-US" altLang="zh-CN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ctrTitle"/>
          </p:nvPr>
        </p:nvSpPr>
        <p:spPr>
          <a:xfrm>
            <a:off x="457200" y="485775"/>
            <a:ext cx="8229600" cy="1143000"/>
          </a:xfrm>
        </p:spPr>
        <p:txBody>
          <a:bodyPr anchor="ctr"/>
          <a:p>
            <a:pPr algn="l">
              <a:buNone/>
            </a:pPr>
            <a:r>
              <a:rPr lang="zh-CN" altLang="en-US" sz="4000" b="1" kern="1200" dirty="0">
                <a:solidFill>
                  <a:srgbClr val="F50A64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微软雅黑" panose="020B0503020204020204" pitchFamily="2" charset="-122"/>
              </a:rPr>
              <a:t>本次公开课内容涉及知识点</a:t>
            </a:r>
            <a:endParaRPr lang="zh-CN" altLang="zh-CN" sz="4000" b="1" kern="1200" dirty="0">
              <a:solidFill>
                <a:srgbClr val="F50A64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j-cs"/>
              <a:sym typeface="微软雅黑" panose="020B0503020204020204" pitchFamily="2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571625"/>
            <a:ext cx="8229600" cy="5143500"/>
          </a:xfrm>
        </p:spPr>
        <p:txBody>
          <a:bodyPr vert="horz">
            <a:normAutofit/>
          </a:bodyPr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zh-CN" altLang="en-US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框架 </a:t>
            </a:r>
            <a:r>
              <a:rPr lang="en-US" altLang="zh-CN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- </a:t>
            </a:r>
            <a:r>
              <a:rPr lang="zh-CN" altLang="en-US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怎样让事情做得更好</a:t>
            </a:r>
            <a:endParaRPr lang="zh-CN" altLang="en-US" sz="24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好的结构与可读性不只是面向对象和设计模式，还有模块化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模块化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	commonjs</a:t>
            </a:r>
            <a:endParaRPr lang="en-US" altLang="zh-CN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	amd</a:t>
            </a:r>
            <a:endParaRPr lang="en-US" altLang="zh-CN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	cmd</a:t>
            </a:r>
            <a:endParaRPr lang="en-US" altLang="zh-CN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	umd</a:t>
            </a:r>
            <a:endParaRPr lang="en-US" altLang="zh-CN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	ECMAScript Module</a:t>
            </a:r>
            <a:endParaRPr lang="en-US" altLang="zh-CN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ctrTitle"/>
          </p:nvPr>
        </p:nvSpPr>
        <p:spPr>
          <a:xfrm>
            <a:off x="457200" y="485775"/>
            <a:ext cx="8229600" cy="1143000"/>
          </a:xfrm>
        </p:spPr>
        <p:txBody>
          <a:bodyPr anchor="ctr"/>
          <a:p>
            <a:pPr algn="l">
              <a:buNone/>
            </a:pPr>
            <a:r>
              <a:rPr lang="zh-CN" altLang="en-US" sz="4000" b="1" kern="1200" dirty="0">
                <a:solidFill>
                  <a:srgbClr val="F50A64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微软雅黑" panose="020B0503020204020204" pitchFamily="2" charset="-122"/>
              </a:rPr>
              <a:t>本次公开课内容涉及知识点</a:t>
            </a:r>
            <a:endParaRPr lang="zh-CN" altLang="zh-CN" sz="4000" b="1" kern="1200" dirty="0">
              <a:solidFill>
                <a:srgbClr val="F50A64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j-cs"/>
              <a:sym typeface="微软雅黑" panose="020B0503020204020204" pitchFamily="2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571625"/>
            <a:ext cx="8229600" cy="5143500"/>
          </a:xfrm>
        </p:spPr>
        <p:txBody>
          <a:bodyPr vert="horz">
            <a:normAutofit lnSpcReduction="10000"/>
          </a:bodyPr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zh-CN" altLang="en-US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框架 </a:t>
            </a:r>
            <a:r>
              <a:rPr lang="en-US" altLang="zh-CN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- </a:t>
            </a:r>
            <a:r>
              <a:rPr lang="zh-CN" altLang="en-US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怎样让事情做得更好</a:t>
            </a:r>
            <a:endParaRPr lang="zh-CN" altLang="en-US" sz="24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更强壮的语言支持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	ECMAScript+</a:t>
            </a:r>
            <a:endParaRPr lang="en-US" altLang="zh-CN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	TypeScript</a:t>
            </a:r>
            <a:endParaRPr lang="en-US" altLang="zh-CN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ctrTitle"/>
          </p:nvPr>
        </p:nvSpPr>
        <p:spPr>
          <a:xfrm>
            <a:off x="457200" y="485775"/>
            <a:ext cx="8229600" cy="1143000"/>
          </a:xfrm>
        </p:spPr>
        <p:txBody>
          <a:bodyPr anchor="ctr"/>
          <a:p>
            <a:pPr algn="l">
              <a:buNone/>
            </a:pPr>
            <a:r>
              <a:rPr lang="zh-CN" altLang="en-US" sz="4000" b="1" kern="1200" dirty="0">
                <a:solidFill>
                  <a:srgbClr val="F50A64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微软雅黑" panose="020B0503020204020204" pitchFamily="2" charset="-122"/>
              </a:rPr>
              <a:t>本次公开课内容涉及知识点</a:t>
            </a:r>
            <a:endParaRPr lang="zh-CN" altLang="zh-CN" sz="4000" b="1" kern="1200" dirty="0">
              <a:solidFill>
                <a:srgbClr val="F50A64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j-cs"/>
              <a:sym typeface="微软雅黑" panose="020B0503020204020204" pitchFamily="2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571625"/>
            <a:ext cx="8229600" cy="5143500"/>
          </a:xfrm>
        </p:spPr>
        <p:txBody>
          <a:bodyPr vert="horz">
            <a:normAutofit/>
          </a:bodyPr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zh-CN" altLang="en-US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框架 </a:t>
            </a:r>
            <a:r>
              <a:rPr lang="en-US" altLang="zh-CN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- </a:t>
            </a:r>
            <a:r>
              <a:rPr lang="zh-CN" altLang="en-US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怎样让事情做得更好</a:t>
            </a:r>
            <a:endParaRPr lang="zh-CN" altLang="en-US" sz="24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工程化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	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前端自动化、工程化的基础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		node.js</a:t>
            </a:r>
            <a:endParaRPr lang="en-US" altLang="zh-CN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		npm</a:t>
            </a:r>
            <a:endParaRPr lang="en-US" altLang="zh-CN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endParaRPr lang="en-US" altLang="zh-CN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	</a:t>
            </a:r>
            <a:r>
              <a:rPr lang="zh-CN" altLang="en-US" sz="2000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前端自动化、工程化的工具</a:t>
            </a:r>
            <a:endParaRPr lang="zh-CN" altLang="en-US" sz="2000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		babel</a:t>
            </a:r>
            <a:endParaRPr lang="en-US" altLang="zh-CN" sz="2000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		webpack</a:t>
            </a:r>
            <a:endParaRPr lang="en-US" altLang="zh-CN" sz="2000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		</a:t>
            </a:r>
            <a:r>
              <a:rPr lang="zh-CN" altLang="en-US" sz="2000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以及各类框架提供的脚手架工具等</a:t>
            </a:r>
            <a:endParaRPr lang="zh-CN" altLang="en-US" sz="2000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1"/>
          <p:cNvSpPr>
            <a:spLocks noGrp="1"/>
          </p:cNvSpPr>
          <p:nvPr>
            <p:ph type="ctrTitle"/>
          </p:nvPr>
        </p:nvSpPr>
        <p:spPr>
          <a:xfrm>
            <a:off x="457200" y="485775"/>
            <a:ext cx="8229600" cy="1143000"/>
          </a:xfrm>
        </p:spPr>
        <p:txBody>
          <a:bodyPr anchor="ctr"/>
          <a:p>
            <a:pPr algn="l">
              <a:buNone/>
            </a:pPr>
            <a:r>
              <a:rPr lang="zh-CN" altLang="en-US" sz="4000" b="1" kern="1200">
                <a:solidFill>
                  <a:srgbClr val="F50A64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微软雅黑" panose="020B0503020204020204" pitchFamily="2" charset="-122"/>
              </a:rPr>
              <a:t>前端高薪技能修炼之道</a:t>
            </a:r>
            <a:endParaRPr lang="zh-CN" altLang="en-US" sz="4000" b="1" kern="1200">
              <a:solidFill>
                <a:srgbClr val="F50A64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j-cs"/>
              <a:sym typeface="微软雅黑" panose="020B0503020204020204" pitchFamily="2" charset="-122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571625"/>
            <a:ext cx="8229600" cy="5143500"/>
          </a:xfrm>
        </p:spPr>
        <p:txBody>
          <a:bodyPr vert="horz">
            <a:normAutofit/>
          </a:bodyPr>
          <a:p>
            <a:pPr marL="0" lvl="1" algn="l" defTabSz="914400" fontAlgn="base">
              <a:buClr>
                <a:srgbClr val="F50A64"/>
              </a:buClr>
              <a:buFont typeface="Wingdings" panose="05000000000000000000" pitchFamily="2" charset="2"/>
            </a:pPr>
            <a:r>
              <a:rPr lang="zh-CN" sz="2000" strike="noStrike" noProof="1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根据大家的学习需求，对内容的感兴趣程度，我们筛选出一系列相关课程</a:t>
            </a:r>
            <a:r>
              <a:rPr lang="en-US" altLang="zh-CN" sz="2000" strike="noStrike" noProof="1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~</a:t>
            </a:r>
            <a:r>
              <a:rPr lang="zh-CN" altLang="en-US" sz="2000" strike="noStrike" noProof="1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帮助大家在职场中乘风破浪、一帆风顺</a:t>
            </a:r>
            <a:r>
              <a:rPr sz="2000" strike="noStrike" noProof="1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！</a:t>
            </a:r>
            <a:endParaRPr sz="2000" strike="noStrike" noProof="1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algn="l" defTabSz="914400" fontAlgn="base">
              <a:buClr>
                <a:srgbClr val="F50A64"/>
              </a:buClr>
              <a:buFont typeface="Wingdings" panose="05000000000000000000" pitchFamily="2" charset="2"/>
            </a:pPr>
            <a:endParaRPr sz="2000" strike="noStrike" noProof="1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algn="l" defTabSz="914400" fontAlgn="base">
              <a:buClr>
                <a:srgbClr val="F50A64"/>
              </a:buClr>
              <a:buFont typeface="Wingdings" panose="05000000000000000000" pitchFamily="2" charset="2"/>
            </a:pPr>
            <a:r>
              <a:rPr sz="2000" strike="noStrike" noProof="1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公开课所讲内容均出自妙味 VIP 视频库：</a:t>
            </a:r>
            <a:endParaRPr sz="2000" strike="noStrike" noProof="1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algn="l" defTabSz="914400" fontAlgn="base">
              <a:buClr>
                <a:srgbClr val="F50A64"/>
              </a:buClr>
              <a:buFont typeface="Wingdings" panose="05000000000000000000" pitchFamily="2" charset="2"/>
            </a:pPr>
            <a:r>
              <a:rPr sz="2000" strike="noStrike" noProof="1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  <a:hlinkClick r:id="rId1" action="ppaction://hlinkfile"/>
              </a:rPr>
              <a:t>https://study.miaov.com/</a:t>
            </a:r>
            <a:endParaRPr sz="2000" strike="noStrike" noProof="1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  <a:hlinkClick r:id="rId1" action="ppaction://hlinkfile"/>
            </a:endParaRPr>
          </a:p>
          <a:p>
            <a:pPr marL="0" lvl="1" algn="l" defTabSz="914400" fontAlgn="base">
              <a:buClr>
                <a:srgbClr val="F50A64"/>
              </a:buClr>
              <a:buFont typeface="Wingdings" panose="05000000000000000000" pitchFamily="2" charset="2"/>
            </a:pPr>
            <a:endParaRPr sz="2000" strike="noStrike" noProof="1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  <a:hlinkClick r:id="rId1" action="ppaction://hlinkfile"/>
            </a:endParaRPr>
          </a:p>
          <a:p>
            <a:pPr marL="0" lvl="1" algn="l" defTabSz="914400" fontAlgn="base">
              <a:buClr>
                <a:srgbClr val="F50A64"/>
              </a:buClr>
              <a:buFont typeface="Wingdings" panose="05000000000000000000" pitchFamily="2" charset="2"/>
            </a:pPr>
            <a:r>
              <a:rPr lang="zh-CN" altLang="zh-CN" sz="2000" strike="noStrike" noProof="1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公开课时间：</a:t>
            </a:r>
            <a:endParaRPr lang="zh-CN" altLang="zh-CN" sz="2000" strike="noStrike" noProof="1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algn="l" defTabSz="914400" fontAlgn="base">
              <a:buClr>
                <a:srgbClr val="F50A64"/>
              </a:buClr>
              <a:buFont typeface="Wingdings" panose="05000000000000000000" pitchFamily="2" charset="2"/>
            </a:pPr>
            <a:r>
              <a:rPr lang="en-US" altLang="zh-CN" sz="2000" strike="noStrike" noProof="1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2000" strike="noStrike" noProof="1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周三</a:t>
            </a:r>
            <a:endParaRPr altLang="zh-CN" sz="2000" strike="noStrike" noProof="1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algn="l" defTabSz="914400" fontAlgn="base">
              <a:buClr>
                <a:srgbClr val="F50A64"/>
              </a:buClr>
              <a:buFont typeface="Wingdings" panose="05000000000000000000" pitchFamily="2" charset="2"/>
            </a:pPr>
            <a:r>
              <a:rPr lang="en-US" altLang="zh-CN" sz="2000" strike="noStrike" noProof="1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altLang="zh-CN" sz="2000" strike="noStrike" noProof="1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晚上 20:00~22:00</a:t>
            </a:r>
            <a:endParaRPr lang="en-US" altLang="zh-CN" sz="2000" strike="noStrike" noProof="1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algn="l" defTabSz="914400" fontAlgn="base">
              <a:buClr>
                <a:srgbClr val="F50A64"/>
              </a:buClr>
              <a:buFont typeface="Wingdings" panose="05000000000000000000" pitchFamily="2" charset="2"/>
            </a:pPr>
            <a:endParaRPr lang="en-US" altLang="zh-CN" sz="2000" strike="noStrike" noProof="1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algn="l" defTabSz="914400" fontAlgn="base">
              <a:buClr>
                <a:srgbClr val="F50A64"/>
              </a:buClr>
              <a:buFont typeface="Wingdings" panose="05000000000000000000" pitchFamily="2" charset="2"/>
            </a:pPr>
            <a:r>
              <a:rPr lang="zh-CN" altLang="zh-CN" sz="2000" strike="noStrike" noProof="1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上课地址：</a:t>
            </a:r>
            <a:endParaRPr lang="zh-CN" altLang="zh-CN" sz="2000" strike="noStrike" noProof="1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1" algn="l" defTabSz="914400" fontAlgn="base">
              <a:buClr>
                <a:srgbClr val="F50A64"/>
              </a:buClr>
              <a:buFont typeface="Wingdings" panose="05000000000000000000" pitchFamily="2" charset="2"/>
            </a:pPr>
            <a:r>
              <a:rPr lang="en-US" altLang="zh-CN" sz="2000" strike="noStrike" noProof="1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en-US" altLang="zh-CN" sz="2000" strike="noStrike" noProof="1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  <a:hlinkClick r:id="rId2" action="ppaction://hlinkfile"/>
              </a:rPr>
              <a:t>https://ke.qq.com/course/178139</a:t>
            </a:r>
            <a:endParaRPr lang="en-US" altLang="zh-CN" sz="2000" strike="noStrike" noProof="1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742950" lvl="2" indent="-342900" algn="l" defTabSz="914400" fontAlgn="base"/>
            <a:endParaRPr lang="en-US" altLang="zh-CN" sz="2000" strike="noStrike" noProof="1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742950" lvl="2" indent="-342900" algn="l" defTabSz="914400" fontAlgn="base"/>
            <a:endParaRPr lang="en-US" altLang="zh-CN" sz="2000" strike="noStrike" noProof="1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1" indent="-342900" algn="l" defTabSz="914400" fontAlgn="base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sz="2000" strike="noStrike" noProof="1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5123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575" y="3571875"/>
            <a:ext cx="2605088" cy="26050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4" name="文本框 1"/>
          <p:cNvSpPr txBox="1"/>
          <p:nvPr/>
        </p:nvSpPr>
        <p:spPr>
          <a:xfrm>
            <a:off x="5788025" y="6211888"/>
            <a:ext cx="297021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</a:rPr>
              <a:t>最新公开课关注公众账号</a:t>
            </a:r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ctrTitle"/>
          </p:nvPr>
        </p:nvSpPr>
        <p:spPr>
          <a:xfrm>
            <a:off x="457200" y="485775"/>
            <a:ext cx="8229600" cy="1143000"/>
          </a:xfrm>
        </p:spPr>
        <p:txBody>
          <a:bodyPr anchor="ctr"/>
          <a:p>
            <a:pPr algn="l">
              <a:buNone/>
            </a:pPr>
            <a:r>
              <a:rPr lang="zh-CN" altLang="en-US" sz="4000" b="1" kern="1200" dirty="0">
                <a:solidFill>
                  <a:srgbClr val="F50A64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微软雅黑" panose="020B0503020204020204" pitchFamily="2" charset="-122"/>
              </a:rPr>
              <a:t>本次公开课内容涉及知识点</a:t>
            </a:r>
            <a:endParaRPr lang="zh-CN" altLang="zh-CN" sz="4000" b="1" kern="1200" dirty="0">
              <a:solidFill>
                <a:srgbClr val="F50A64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j-cs"/>
              <a:sym typeface="微软雅黑" panose="020B0503020204020204" pitchFamily="2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571625"/>
            <a:ext cx="8229600" cy="5143500"/>
          </a:xfrm>
        </p:spPr>
        <p:txBody>
          <a:bodyPr vert="horz">
            <a:normAutofit/>
          </a:bodyPr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zh-CN" altLang="en-US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框架 </a:t>
            </a:r>
            <a:r>
              <a:rPr lang="en-US" altLang="zh-CN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- </a:t>
            </a:r>
            <a:r>
              <a:rPr lang="zh-CN" altLang="en-US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怎样让事情做得更好</a:t>
            </a:r>
            <a:endParaRPr lang="zh-CN" altLang="en-US" sz="24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调试与测试 </a:t>
            </a: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- devTools</a:t>
            </a:r>
            <a:endParaRPr lang="en-US" altLang="zh-CN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	Page Inspector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（</a:t>
            </a: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页面检查器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）</a:t>
            </a:r>
            <a:endParaRPr lang="en-US" altLang="zh-CN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	Web Console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（</a:t>
            </a: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Web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控制台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）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	JavaScript Debugger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（</a:t>
            </a: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JS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调试器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）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	Network Monitor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（</a:t>
            </a: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网络监视器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）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	Performance Tools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（</a:t>
            </a: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性能工具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）</a:t>
            </a:r>
            <a:endParaRPr lang="en-US" altLang="zh-CN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	</a:t>
            </a:r>
            <a:endParaRPr lang="en-US" altLang="zh-CN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ctrTitle"/>
          </p:nvPr>
        </p:nvSpPr>
        <p:spPr>
          <a:xfrm>
            <a:off x="457200" y="485775"/>
            <a:ext cx="8229600" cy="1143000"/>
          </a:xfrm>
        </p:spPr>
        <p:txBody>
          <a:bodyPr anchor="ctr"/>
          <a:p>
            <a:pPr algn="l">
              <a:buNone/>
            </a:pPr>
            <a:r>
              <a:rPr lang="zh-CN" altLang="en-US" sz="4000" b="1" kern="1200" dirty="0">
                <a:solidFill>
                  <a:srgbClr val="F50A64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微软雅黑" panose="020B0503020204020204" pitchFamily="2" charset="-122"/>
              </a:rPr>
              <a:t>本次公开课内容涉及知识点</a:t>
            </a:r>
            <a:endParaRPr lang="zh-CN" altLang="zh-CN" sz="4000" b="1" kern="1200" dirty="0">
              <a:solidFill>
                <a:srgbClr val="F50A64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j-cs"/>
              <a:sym typeface="微软雅黑" panose="020B0503020204020204" pitchFamily="2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571625"/>
            <a:ext cx="8229600" cy="5143500"/>
          </a:xfrm>
        </p:spPr>
        <p:txBody>
          <a:bodyPr vert="horz">
            <a:normAutofit/>
          </a:bodyPr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zh-CN" altLang="en-US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框架 </a:t>
            </a:r>
            <a:r>
              <a:rPr lang="en-US" altLang="zh-CN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- </a:t>
            </a:r>
            <a:r>
              <a:rPr lang="zh-CN" altLang="en-US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怎样让事情做得更好</a:t>
            </a:r>
            <a:endParaRPr lang="zh-CN" altLang="en-US" sz="24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调试与测试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	</a:t>
            </a:r>
            <a:r>
              <a:rPr lang="zh-CN" altLang="en-US" sz="2000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Mocha、Karma、Istanbul</a:t>
            </a:r>
            <a:endParaRPr lang="zh-CN" altLang="en-US" sz="2000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	</a:t>
            </a:r>
            <a:endParaRPr lang="en-US" altLang="zh-CN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ctrTitle"/>
          </p:nvPr>
        </p:nvSpPr>
        <p:spPr>
          <a:xfrm>
            <a:off x="457200" y="485775"/>
            <a:ext cx="8229600" cy="1143000"/>
          </a:xfrm>
        </p:spPr>
        <p:txBody>
          <a:bodyPr anchor="ctr"/>
          <a:p>
            <a:pPr algn="l">
              <a:buNone/>
            </a:pPr>
            <a:r>
              <a:rPr lang="zh-CN" altLang="en-US" sz="4000" b="1" kern="1200" dirty="0">
                <a:solidFill>
                  <a:srgbClr val="F50A64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微软雅黑" panose="020B0503020204020204" pitchFamily="2" charset="-122"/>
              </a:rPr>
              <a:t>本次公开课内容涉及知识点</a:t>
            </a:r>
            <a:endParaRPr lang="zh-CN" altLang="zh-CN" sz="4000" b="1" kern="1200" dirty="0">
              <a:solidFill>
                <a:srgbClr val="F50A64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j-cs"/>
              <a:sym typeface="微软雅黑" panose="020B0503020204020204" pitchFamily="2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571625"/>
            <a:ext cx="8229600" cy="5143500"/>
          </a:xfrm>
        </p:spPr>
        <p:txBody>
          <a:bodyPr vert="horz">
            <a:normAutofit/>
          </a:bodyPr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zh-CN" altLang="en-US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框架 </a:t>
            </a:r>
            <a:r>
              <a:rPr lang="en-US" altLang="zh-CN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- </a:t>
            </a:r>
            <a:r>
              <a:rPr lang="zh-CN" altLang="en-US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更多</a:t>
            </a:r>
            <a:endParaRPr lang="zh-CN" altLang="en-US" sz="24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前端不仅仅只是</a:t>
            </a: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web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，广义上来说，只要是面向用户的就属于前端范畴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2000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基于浏览器：</a:t>
            </a: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Web</a:t>
            </a:r>
            <a:endParaRPr lang="en-US" altLang="zh-CN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基于移动设备的：</a:t>
            </a: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ios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（</a:t>
            </a: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object c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、</a:t>
            </a: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swift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）、</a:t>
            </a: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android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（</a:t>
            </a: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java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、</a:t>
            </a: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k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otlin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）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基于桌面应用的：基于</a:t>
            </a: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node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</a:t>
            </a: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electron</a:t>
            </a:r>
            <a:endParaRPr lang="en-US" altLang="zh-CN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endParaRPr lang="en-US" altLang="zh-CN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以及各种各样的开发方式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	SPA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、PWA</a:t>
            </a: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……</a:t>
            </a:r>
            <a:endParaRPr lang="en-US" altLang="zh-CN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ctrTitle"/>
          </p:nvPr>
        </p:nvSpPr>
        <p:spPr>
          <a:xfrm>
            <a:off x="457200" y="485775"/>
            <a:ext cx="8229600" cy="1143000"/>
          </a:xfrm>
        </p:spPr>
        <p:txBody>
          <a:bodyPr anchor="ctr"/>
          <a:p>
            <a:pPr algn="l">
              <a:buNone/>
            </a:pPr>
            <a:r>
              <a:rPr lang="zh-CN" altLang="en-US" sz="4000" b="1" kern="1200" dirty="0">
                <a:solidFill>
                  <a:srgbClr val="F50A64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微软雅黑" panose="020B0503020204020204" pitchFamily="2" charset="-122"/>
              </a:rPr>
              <a:t>本次公开课内容涉及知识点</a:t>
            </a:r>
            <a:endParaRPr lang="zh-CN" altLang="zh-CN" sz="4000" b="1" kern="1200" dirty="0">
              <a:solidFill>
                <a:srgbClr val="F50A64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j-cs"/>
              <a:sym typeface="微软雅黑" panose="020B0503020204020204" pitchFamily="2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571625"/>
            <a:ext cx="8229600" cy="5143500"/>
          </a:xfrm>
        </p:spPr>
        <p:txBody>
          <a:bodyPr vert="horz">
            <a:normAutofit/>
          </a:bodyPr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zh-CN" altLang="en-US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框架 </a:t>
            </a:r>
            <a:r>
              <a:rPr lang="en-US" altLang="zh-CN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- </a:t>
            </a:r>
            <a:r>
              <a:rPr lang="zh-CN" altLang="en-US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更多</a:t>
            </a:r>
            <a:endParaRPr lang="zh-CN" altLang="en-US" sz="24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最后，其实作为前端来说，最好还是需要去了解并懂得服务端开发（使用什么语言都行，只要能做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）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语言不分前后端！！！使用者（用户）面对的是前端，用户看不见的提供服务器的是后端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	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比如汤勺 </a:t>
            </a: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 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，好比就是语言，出现在用户餐桌上，那它做的事情就是前端的事，出现在厨房，那它做的事就是后端的事，却决于运行的环境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5510" y="4409440"/>
            <a:ext cx="775970" cy="77597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wrap="square" lIns="91440" tIns="45720" rIns="91440" bIns="45720" anchor="ctr"/>
          <a:p>
            <a:pPr marL="0" indent="0" algn="l"/>
            <a:r>
              <a:rPr lang="zh-CN" altLang="en-US" sz="3200" b="1" dirty="0">
                <a:solidFill>
                  <a:srgbClr val="F50A6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关注妙味课堂  关注</a:t>
            </a:r>
            <a:r>
              <a:rPr lang="en-US" altLang="zh-CN" sz="3200" b="1" dirty="0">
                <a:solidFill>
                  <a:srgbClr val="F50A6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WEB</a:t>
            </a:r>
            <a:r>
              <a:rPr lang="zh-CN" altLang="en-US" sz="3200" b="1" dirty="0">
                <a:solidFill>
                  <a:srgbClr val="F50A6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前端</a:t>
            </a:r>
            <a:endParaRPr lang="zh-CN" altLang="en-US" sz="3200" b="1" dirty="0">
              <a:solidFill>
                <a:srgbClr val="F50A6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内容占位符 2"/>
          <p:cNvSpPr>
            <a:spLocks noGrp="1"/>
          </p:cNvSpPr>
          <p:nvPr>
            <p:ph idx="4294967295"/>
          </p:nvPr>
        </p:nvSpPr>
        <p:spPr>
          <a:xfrm>
            <a:off x="466725" y="1411288"/>
            <a:ext cx="8229600" cy="5424488"/>
          </a:xfrm>
          <a:ln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微软雅黑" panose="020B0503020204020204" pitchFamily="2" charset="-122"/>
            </a:endParaRPr>
          </a:p>
          <a:p>
            <a:pPr marL="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微软雅黑" panose="020B0503020204020204" pitchFamily="2" charset="-122"/>
              </a:rPr>
              <a:t>妙味</a:t>
            </a: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微软雅黑" panose="020B0503020204020204" pitchFamily="2" charset="-122"/>
              </a:rPr>
              <a:t>QQ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微软雅黑" panose="020B0503020204020204" pitchFamily="2" charset="-122"/>
              </a:rPr>
              <a:t>群：</a:t>
            </a: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微软雅黑" panose="020B0503020204020204" pitchFamily="2" charset="-122"/>
              </a:rPr>
              <a:t>                    65123204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微软雅黑" panose="020B0503020204020204" pitchFamily="2" charset="-122"/>
              </a:rPr>
              <a:t>（资料领取、技术讨论）</a:t>
            </a:r>
            <a:endParaRPr kumimoji="0" lang="en-US" altLang="zh-CN" sz="1800" b="1" i="0" u="none" strike="noStrike" kern="1200" cap="none" spc="0" normalizeH="0" baseline="0" noProof="1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微软雅黑" panose="020B0503020204020204" pitchFamily="2" charset="-122"/>
            </a:endParaRPr>
          </a:p>
          <a:p>
            <a:pPr marL="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50A64"/>
              </a:buClr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1" i="0" u="none" strike="noStrike" kern="1200" cap="none" spc="0" normalizeH="0" baseline="0" noProof="1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微软雅黑" panose="020B0503020204020204" pitchFamily="2" charset="-122"/>
            </a:endParaRPr>
          </a:p>
          <a:p>
            <a:pPr marL="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50A64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微软雅黑" panose="020B0503020204020204" pitchFamily="2" charset="-122"/>
              </a:rPr>
              <a:t>课程咨询微信：                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Calibri" panose="020F0502020204030204" charset="0"/>
              </a:rPr>
              <a:t>miaov_xy    、  miaov-study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Calibri" panose="020F0502020204030204" charset="0"/>
              </a:rPr>
              <a:t> 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Calibri" panose="020F0502020204030204" charset="0"/>
              </a:rPr>
              <a:t> </a:t>
            </a:r>
            <a:endParaRPr kumimoji="0" lang="en-US" altLang="zh-CN" sz="1800" b="1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微软雅黑" panose="020B0503020204020204" pitchFamily="2" charset="-122"/>
            </a:endParaRPr>
          </a:p>
          <a:p>
            <a:pPr marL="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1800" b="1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微软雅黑" panose="020B0503020204020204" pitchFamily="2" charset="-122"/>
            </a:endParaRPr>
          </a:p>
          <a:p>
            <a:pPr marL="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微软雅黑" panose="020B0503020204020204" pitchFamily="2" charset="-122"/>
              </a:rPr>
              <a:t>妙味课堂视频学习页：      https://study.miaov.com</a:t>
            </a:r>
            <a:endParaRPr kumimoji="0" sz="1800" b="1" i="0" u="none" strike="noStrike" kern="1200" cap="none" spc="0" normalizeH="0" baseline="0" noProof="1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微软雅黑" panose="020B0503020204020204" pitchFamily="2" charset="-122"/>
            </a:endParaRPr>
          </a:p>
          <a:p>
            <a:pPr marL="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1" i="0" u="none" strike="noStrike" kern="1200" cap="none" spc="0" normalizeH="0" baseline="0" noProof="1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微软雅黑" panose="020B0503020204020204" pitchFamily="2" charset="-122"/>
            </a:endParaRPr>
          </a:p>
          <a:p>
            <a:pPr marL="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微软雅黑" panose="020B0503020204020204" pitchFamily="2" charset="-122"/>
              </a:rPr>
              <a:t>	</a:t>
            </a:r>
            <a:endParaRPr kumimoji="0" lang="zh-CN" altLang="en-US" sz="2000" b="1" i="0" u="none" strike="noStrike" kern="1200" cap="none" spc="0" normalizeH="0" baseline="0" noProof="1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微软雅黑" panose="020B0503020204020204" pitchFamily="2" charset="-122"/>
            </a:endParaRPr>
          </a:p>
          <a:p>
            <a:pPr marL="457200" marR="0" lvl="2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710" b="0" i="0" u="none" strike="noStrike" kern="1200" cap="none" spc="0" normalizeH="0" baseline="0" noProof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微软雅黑" panose="020B0503020204020204" pitchFamily="2" charset="-122"/>
              </a:rPr>
              <a:t>         </a:t>
            </a: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微软雅黑" panose="020B0503020204020204" pitchFamily="2" charset="-122"/>
            </a:endParaRPr>
          </a:p>
          <a:p>
            <a:pPr marL="342900" marR="0" lvl="1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2000" b="1" i="0" u="none" strike="noStrike" kern="1200" cap="none" spc="0" normalizeH="0" baseline="0" noProof="1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微软雅黑" panose="020B0503020204020204" pitchFamily="2" charset="-122"/>
            </a:endParaRPr>
          </a:p>
          <a:p>
            <a:pPr marL="342900" marR="0" lvl="1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微软雅黑" panose="020B0503020204020204" pitchFamily="2" charset="-122"/>
            </a:endParaRPr>
          </a:p>
          <a:p>
            <a:pPr marL="342900" marR="0" lvl="1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微软雅黑" panose="020B0503020204020204" pitchFamily="2" charset="-122"/>
            </a:endParaRPr>
          </a:p>
        </p:txBody>
      </p:sp>
      <p:pic>
        <p:nvPicPr>
          <p:cNvPr id="7171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3738" y="3654425"/>
            <a:ext cx="2605087" cy="26050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文本框 2"/>
          <p:cNvSpPr txBox="1"/>
          <p:nvPr/>
        </p:nvSpPr>
        <p:spPr>
          <a:xfrm>
            <a:off x="3095625" y="6296025"/>
            <a:ext cx="297021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>
                <a:solidFill>
                  <a:srgbClr val="3F3F3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最新公开课关注公众账号</a:t>
            </a:r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ctrTitle"/>
          </p:nvPr>
        </p:nvSpPr>
        <p:spPr>
          <a:xfrm>
            <a:off x="457200" y="485775"/>
            <a:ext cx="8229600" cy="1143000"/>
          </a:xfrm>
        </p:spPr>
        <p:txBody>
          <a:bodyPr anchor="ctr"/>
          <a:p>
            <a:pPr algn="l">
              <a:buNone/>
            </a:pPr>
            <a:r>
              <a:rPr lang="zh-CN" altLang="en-US" sz="4000" b="1" kern="1200" dirty="0">
                <a:solidFill>
                  <a:srgbClr val="F50A64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微软雅黑" panose="020B0503020204020204" pitchFamily="2" charset="-122"/>
              </a:rPr>
              <a:t>本次公开课内容涉及知识点</a:t>
            </a:r>
            <a:endParaRPr lang="zh-CN" altLang="zh-CN" sz="4000" b="1" kern="1200" dirty="0">
              <a:solidFill>
                <a:srgbClr val="F50A64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j-cs"/>
              <a:sym typeface="微软雅黑" panose="020B0503020204020204" pitchFamily="2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571625"/>
            <a:ext cx="8229600" cy="5143500"/>
          </a:xfrm>
        </p:spPr>
        <p:txBody>
          <a:bodyPr vert="horz">
            <a:normAutofit/>
          </a:bodyPr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zh-CN" altLang="en-US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前端高薪技能修炼之道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endParaRPr lang="en-US" altLang="zh-CN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作为一个想要拿高薪的前端，到底需要掌握什么？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2000" strike="noStrike" noProof="1" dirty="0">
                <a:solidFill>
                  <a:srgbClr val="FF0000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公司（项目）需要的，就是我们要掌握的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72009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72009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		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看招聘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endParaRPr lang="en-US" altLang="zh-CN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ctrTitle"/>
          </p:nvPr>
        </p:nvSpPr>
        <p:spPr>
          <a:xfrm>
            <a:off x="457200" y="485775"/>
            <a:ext cx="8229600" cy="1143000"/>
          </a:xfrm>
        </p:spPr>
        <p:txBody>
          <a:bodyPr anchor="ctr"/>
          <a:p>
            <a:pPr algn="l">
              <a:buNone/>
            </a:pPr>
            <a:r>
              <a:rPr lang="zh-CN" altLang="en-US" sz="4000" b="1" kern="1200" dirty="0">
                <a:solidFill>
                  <a:srgbClr val="F50A64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微软雅黑" panose="020B0503020204020204" pitchFamily="2" charset="-122"/>
              </a:rPr>
              <a:t>本次公开课内容涉及知识点</a:t>
            </a:r>
            <a:endParaRPr lang="zh-CN" altLang="zh-CN" sz="4000" b="1" kern="1200" dirty="0">
              <a:solidFill>
                <a:srgbClr val="F50A64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j-cs"/>
              <a:sym typeface="微软雅黑" panose="020B0503020204020204" pitchFamily="2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571625"/>
            <a:ext cx="8229600" cy="5143500"/>
          </a:xfrm>
        </p:spPr>
        <p:txBody>
          <a:bodyPr vert="horz">
            <a:normAutofit fontScale="70000"/>
          </a:bodyPr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zh-CN" altLang="en-US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框架</a:t>
            </a:r>
            <a:endParaRPr lang="en-US" altLang="zh-CN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jQuery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（库）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Angular</a:t>
            </a:r>
            <a:endParaRPr lang="en-US" altLang="zh-CN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React</a:t>
            </a:r>
            <a:endParaRPr lang="en-US" altLang="zh-CN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Vue</a:t>
            </a:r>
            <a:endParaRPr lang="en-US" altLang="zh-CN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endParaRPr lang="en-US" altLang="zh-CN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框架：为解决某种问题而设计的具有一定约束性的开发结构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	- 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解决某种问题，而不是所有问题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	- 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具有约束性，有它自己定义的规则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endParaRPr lang="en-US" altLang="zh-CN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熟练掌握各种框架，确实是能帮助我们去更快更好的完成项目，但是你真的了解框架吗？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有的人开口</a:t>
            </a: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React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，闭口</a:t>
            </a: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Vue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，甚至还有鄙视链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但是如果让其不用框架去实现某个功能（效果）：我会用框架，干嘛用原生？？？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	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框架和原生是对立的么？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	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会框架写点东西就不用原生了？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ctrTitle"/>
          </p:nvPr>
        </p:nvSpPr>
        <p:spPr>
          <a:xfrm>
            <a:off x="457200" y="485775"/>
            <a:ext cx="8229600" cy="1143000"/>
          </a:xfrm>
        </p:spPr>
        <p:txBody>
          <a:bodyPr anchor="ctr"/>
          <a:p>
            <a:pPr algn="l">
              <a:buNone/>
            </a:pPr>
            <a:r>
              <a:rPr lang="zh-CN" altLang="en-US" sz="4000" b="1" kern="1200" dirty="0">
                <a:solidFill>
                  <a:srgbClr val="F50A64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微软雅黑" panose="020B0503020204020204" pitchFamily="2" charset="-122"/>
              </a:rPr>
              <a:t>本次公开课内容涉及知识点</a:t>
            </a:r>
            <a:endParaRPr lang="zh-CN" altLang="zh-CN" sz="4000" b="1" kern="1200" dirty="0">
              <a:solidFill>
                <a:srgbClr val="F50A64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j-cs"/>
              <a:sym typeface="微软雅黑" panose="020B0503020204020204" pitchFamily="2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571625"/>
            <a:ext cx="8229600" cy="5143500"/>
          </a:xfrm>
        </p:spPr>
        <p:txBody>
          <a:bodyPr vert="horz">
            <a:normAutofit/>
          </a:bodyPr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zh-CN" altLang="en-US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框架</a:t>
            </a:r>
            <a:endParaRPr lang="en-US" altLang="zh-CN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从使用框架进行项目开发来看看我们到底需要掌握什么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ctrTitle"/>
          </p:nvPr>
        </p:nvSpPr>
        <p:spPr>
          <a:xfrm>
            <a:off x="457200" y="485775"/>
            <a:ext cx="8229600" cy="1143000"/>
          </a:xfrm>
        </p:spPr>
        <p:txBody>
          <a:bodyPr anchor="ctr"/>
          <a:p>
            <a:pPr algn="l">
              <a:buNone/>
            </a:pPr>
            <a:r>
              <a:rPr lang="zh-CN" altLang="en-US" sz="4000" b="1" kern="1200" dirty="0">
                <a:solidFill>
                  <a:srgbClr val="F50A64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微软雅黑" panose="020B0503020204020204" pitchFamily="2" charset="-122"/>
              </a:rPr>
              <a:t>本次公开课内容涉及知识点</a:t>
            </a:r>
            <a:endParaRPr lang="zh-CN" altLang="zh-CN" sz="4000" b="1" kern="1200" dirty="0">
              <a:solidFill>
                <a:srgbClr val="F50A64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j-cs"/>
              <a:sym typeface="微软雅黑" panose="020B0503020204020204" pitchFamily="2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571625"/>
            <a:ext cx="8229600" cy="5143500"/>
          </a:xfrm>
        </p:spPr>
        <p:txBody>
          <a:bodyPr vert="horz">
            <a:normAutofit/>
          </a:bodyPr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zh-CN" altLang="en-US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框架 </a:t>
            </a:r>
            <a:r>
              <a:rPr lang="en-US" altLang="zh-CN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- </a:t>
            </a:r>
            <a:r>
              <a:rPr lang="zh-CN" altLang="en-US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语言基础</a:t>
            </a:r>
            <a:endParaRPr lang="zh-CN" altLang="en-US" sz="24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无论什么语言的框架（</a:t>
            </a: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JAVA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、</a:t>
            </a: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PHP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、</a:t>
            </a: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JS……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）都会需要对数据进行操作，所以你就必须得清楚各种不同语言对数据进行操作的方法</a:t>
            </a:r>
            <a:endParaRPr lang="en-US" altLang="zh-CN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endParaRPr lang="en-US" altLang="zh-CN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什么是数据？怎么操作？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	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变量、数据类型、运算符</a:t>
            </a: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……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endParaRPr lang="en-US" altLang="zh-CN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得到的数据能做什么？如何使用数据？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	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流程控制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ctrTitle"/>
          </p:nvPr>
        </p:nvSpPr>
        <p:spPr>
          <a:xfrm>
            <a:off x="457200" y="485775"/>
            <a:ext cx="8229600" cy="1143000"/>
          </a:xfrm>
        </p:spPr>
        <p:txBody>
          <a:bodyPr anchor="ctr"/>
          <a:p>
            <a:pPr algn="l">
              <a:buNone/>
            </a:pPr>
            <a:r>
              <a:rPr lang="zh-CN" altLang="en-US" sz="4000" b="1" kern="1200" dirty="0">
                <a:solidFill>
                  <a:srgbClr val="F50A64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微软雅黑" panose="020B0503020204020204" pitchFamily="2" charset="-122"/>
              </a:rPr>
              <a:t>本次公开课内容涉及知识点</a:t>
            </a:r>
            <a:endParaRPr lang="zh-CN" altLang="zh-CN" sz="4000" b="1" kern="1200" dirty="0">
              <a:solidFill>
                <a:srgbClr val="F50A64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j-cs"/>
              <a:sym typeface="微软雅黑" panose="020B0503020204020204" pitchFamily="2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571625"/>
            <a:ext cx="8229600" cy="5143500"/>
          </a:xfrm>
        </p:spPr>
        <p:txBody>
          <a:bodyPr vert="horz">
            <a:normAutofit/>
          </a:bodyPr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zh-CN" altLang="en-US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框架 </a:t>
            </a:r>
            <a:r>
              <a:rPr lang="en-US" altLang="zh-CN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- </a:t>
            </a:r>
            <a:r>
              <a:rPr lang="zh-CN" altLang="en-US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语言基础</a:t>
            </a:r>
            <a:endParaRPr lang="zh-CN" altLang="en-US" sz="24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框架只是为我们封装（实现）了它所关心（通用）的部分，而很多其他的（比如具体的业务</a:t>
            </a: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/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业务逻辑）框架就无能为力了，同时我们又会根据自己的具体业务逻辑进行封装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endParaRPr lang="en-US" altLang="zh-CN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函数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	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函数、参数、返回值、作用域</a:t>
            </a: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……</a:t>
            </a:r>
            <a:endParaRPr lang="en-US" altLang="zh-CN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16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业务</a:t>
            </a:r>
            <a:r>
              <a:rPr lang="en-US" altLang="zh-CN" sz="16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/</a:t>
            </a:r>
            <a:r>
              <a:rPr lang="zh-CN" altLang="en-US" sz="16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业务逻辑：所谓的业务就是你想要完成的具体事情，业务逻辑就是完成这个事情的步骤条件等，比如</a:t>
            </a:r>
            <a:r>
              <a:rPr lang="en-US" altLang="zh-CN" sz="16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“https://miaov.com/index.php/news/newsDetail/nid/378”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ctrTitle"/>
          </p:nvPr>
        </p:nvSpPr>
        <p:spPr>
          <a:xfrm>
            <a:off x="457200" y="485775"/>
            <a:ext cx="8229600" cy="1143000"/>
          </a:xfrm>
        </p:spPr>
        <p:txBody>
          <a:bodyPr anchor="ctr"/>
          <a:p>
            <a:pPr algn="l">
              <a:buNone/>
            </a:pPr>
            <a:r>
              <a:rPr lang="zh-CN" altLang="en-US" sz="4000" b="1" kern="1200" dirty="0">
                <a:solidFill>
                  <a:srgbClr val="F50A64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微软雅黑" panose="020B0503020204020204" pitchFamily="2" charset="-122"/>
              </a:rPr>
              <a:t>本次公开课内容涉及知识点</a:t>
            </a:r>
            <a:endParaRPr lang="zh-CN" altLang="zh-CN" sz="4000" b="1" kern="1200" dirty="0">
              <a:solidFill>
                <a:srgbClr val="F50A64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j-cs"/>
              <a:sym typeface="微软雅黑" panose="020B0503020204020204" pitchFamily="2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571625"/>
            <a:ext cx="8229600" cy="5143500"/>
          </a:xfrm>
        </p:spPr>
        <p:txBody>
          <a:bodyPr vert="horz">
            <a:normAutofit/>
          </a:bodyPr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zh-CN" altLang="en-US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框架 </a:t>
            </a:r>
            <a:r>
              <a:rPr lang="en-US" altLang="zh-CN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- </a:t>
            </a:r>
            <a:r>
              <a:rPr lang="zh-CN" altLang="en-US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语言基础</a:t>
            </a:r>
            <a:endParaRPr lang="zh-CN" altLang="en-US" sz="24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4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原生语言本身就是一个框架（最基础的），像前面数据类型、流程控制、函数都是它提供的，同时它也提供了一些常用的、有用的函数（对象）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封装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endParaRPr lang="en-US" altLang="zh-CN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内置对象（函数）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	String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、</a:t>
            </a: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Number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、</a:t>
            </a: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Boolean</a:t>
            </a:r>
            <a:endParaRPr lang="en-US" altLang="zh-CN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	Array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、</a:t>
            </a: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Date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、</a:t>
            </a: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Math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、</a:t>
            </a: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Set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、</a:t>
            </a: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Map……</a:t>
            </a:r>
            <a:endParaRPr lang="en-US" altLang="zh-CN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	</a:t>
            </a:r>
            <a:endParaRPr lang="en-US" altLang="zh-CN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2" indent="-342900" algn="l" defTabSz="9144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		</a:t>
            </a:r>
            <a:r>
              <a:rPr lang="zh-CN" altLang="en-US" sz="2000" strike="noStrike" noProof="1" dirty="0">
                <a:solidFill>
                  <a:srgbClr val="3F3F3F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定时器</a:t>
            </a:r>
            <a:endParaRPr lang="zh-CN" altLang="en-US" sz="2000" strike="noStrike" noProof="1" dirty="0">
              <a:solidFill>
                <a:srgbClr val="3F3F3F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3060</Words>
  <Application>WPS 演示</Application>
  <PresentationFormat>全屏显示(4:3)</PresentationFormat>
  <Paragraphs>248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前端高薪技能修炼之道</vt:lpstr>
      <vt:lpstr>关注妙味课堂  关注WEB前端</vt:lpstr>
      <vt:lpstr>本次公开课内容涉及知识点</vt:lpstr>
      <vt:lpstr>本次公开课内容涉及知识点</vt:lpstr>
      <vt:lpstr>本次公开课内容涉及知识点</vt:lpstr>
      <vt:lpstr>本次公开课内容涉及知识点</vt:lpstr>
      <vt:lpstr>本次公开课内容涉及知识点</vt:lpstr>
      <vt:lpstr>本次公开课内容涉及知识点</vt:lpstr>
      <vt:lpstr>本次公开课内容涉及知识点</vt:lpstr>
      <vt:lpstr>本次公开课内容涉及知识点</vt:lpstr>
      <vt:lpstr>本次公开课内容涉及知识点</vt:lpstr>
      <vt:lpstr>本次公开课内容涉及知识点</vt:lpstr>
      <vt:lpstr>本次公开课内容涉及知识点</vt:lpstr>
      <vt:lpstr>本次公开课内容涉及知识点</vt:lpstr>
      <vt:lpstr>本次公开课内容涉及知识点</vt:lpstr>
      <vt:lpstr>本次公开课内容涉及知识点</vt:lpstr>
      <vt:lpstr>本次公开课内容涉及知识点</vt:lpstr>
      <vt:lpstr>本次公开课内容涉及知识点</vt:lpstr>
      <vt:lpstr>本次公开课内容涉及知识点</vt:lpstr>
      <vt:lpstr>本次公开课内容涉及知识点</vt:lpstr>
      <vt:lpstr>本次公开课内容涉及知识点</vt:lpstr>
      <vt:lpstr>本次公开课内容涉及知识点</vt:lpstr>
    </vt:vector>
  </TitlesOfParts>
  <Company>妙味课堂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莫涛</dc:creator>
  <cp:lastModifiedBy>WPS_1528094282</cp:lastModifiedBy>
  <cp:revision>3259</cp:revision>
  <dcterms:created xsi:type="dcterms:W3CDTF">2010-11-12T06:24:00Z</dcterms:created>
  <dcterms:modified xsi:type="dcterms:W3CDTF">2018-10-10T13:55:59Z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2052-11.1.0.7832</vt:lpwstr>
  </property>
</Properties>
</file>