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3" r:id="rId6"/>
    <p:sldId id="264" r:id="rId7"/>
    <p:sldId id="268" r:id="rId8"/>
    <p:sldId id="269" r:id="rId9"/>
    <p:sldId id="270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DE8AEE85-4F20-4E20-ADF8-7C624F68DF4C}">
          <p14:sldIdLst>
            <p14:sldId id="259"/>
            <p14:sldId id="257"/>
            <p14:sldId id="258"/>
            <p14:sldId id="263"/>
            <p14:sldId id="264"/>
            <p14:sldId id="268"/>
            <p14:sldId id="269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9F2"/>
    <a:srgbClr val="05B2FF"/>
    <a:srgbClr val="BE1247"/>
    <a:srgbClr val="008CC4"/>
    <a:srgbClr val="00B7FD"/>
    <a:srgbClr val="87D7F9"/>
    <a:srgbClr val="0094CF"/>
    <a:srgbClr val="00B5FB"/>
    <a:srgbClr val="EE636F"/>
    <a:srgbClr val="F77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531665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534523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334981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14523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781065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846743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3671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21668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141496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92237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126834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35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5236" y="1484784"/>
            <a:ext cx="3877985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用户权限功能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6216" y="1988840"/>
            <a:ext cx="933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5373216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WSM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4048" y="3933056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陈荣光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-2016.09.29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5814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>
            <a:spLocks noChangeArrowheads="1"/>
          </p:cNvSpPr>
          <p:nvPr/>
        </p:nvSpPr>
        <p:spPr bwMode="gray">
          <a:xfrm flipV="1">
            <a:off x="1259632" y="1988840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背景需求描述</a:t>
            </a:r>
            <a:endParaRPr lang="zh-CN" altLang="zh-CN" noProof="1"/>
          </a:p>
        </p:txBody>
      </p:sp>
      <p:sp>
        <p:nvSpPr>
          <p:cNvPr id="5" name="矩形 4"/>
          <p:cNvSpPr/>
          <p:nvPr/>
        </p:nvSpPr>
        <p:spPr>
          <a:xfrm>
            <a:off x="7233417" y="267799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目录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55576" y="2132856"/>
            <a:ext cx="166096" cy="345253"/>
            <a:chOff x="6440793" y="1688704"/>
            <a:chExt cx="166096" cy="345253"/>
          </a:xfrm>
        </p:grpSpPr>
        <p:sp>
          <p:nvSpPr>
            <p:cNvPr id="124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125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126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755576" y="2924944"/>
            <a:ext cx="166096" cy="345253"/>
            <a:chOff x="6440793" y="1688704"/>
            <a:chExt cx="166096" cy="345253"/>
          </a:xfrm>
        </p:grpSpPr>
        <p:sp>
          <p:nvSpPr>
            <p:cNvPr id="131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132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133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4" name="Rectangle 4"/>
          <p:cNvSpPr>
            <a:spLocks noChangeArrowheads="1"/>
          </p:cNvSpPr>
          <p:nvPr/>
        </p:nvSpPr>
        <p:spPr bwMode="gray">
          <a:xfrm flipV="1">
            <a:off x="1259632" y="2780928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技术选型</a:t>
            </a:r>
            <a:endParaRPr lang="zh-CN" altLang="zh-CN" noProof="1"/>
          </a:p>
        </p:txBody>
      </p:sp>
      <p:grpSp>
        <p:nvGrpSpPr>
          <p:cNvPr id="75" name="组合 74"/>
          <p:cNvGrpSpPr/>
          <p:nvPr/>
        </p:nvGrpSpPr>
        <p:grpSpPr>
          <a:xfrm>
            <a:off x="755576" y="3789040"/>
            <a:ext cx="166096" cy="345253"/>
            <a:chOff x="6440793" y="1688704"/>
            <a:chExt cx="166096" cy="345253"/>
          </a:xfrm>
        </p:grpSpPr>
        <p:sp>
          <p:nvSpPr>
            <p:cNvPr id="76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77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89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" name="Rectangle 4"/>
          <p:cNvSpPr>
            <a:spLocks noChangeArrowheads="1"/>
          </p:cNvSpPr>
          <p:nvPr/>
        </p:nvSpPr>
        <p:spPr bwMode="gray">
          <a:xfrm flipV="1">
            <a:off x="1259632" y="3573016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zh-CN" dirty="0" smtClean="0"/>
              <a:t>架构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设计</a:t>
            </a:r>
            <a:endParaRPr lang="zh-CN" altLang="zh-CN" noProof="1"/>
          </a:p>
        </p:txBody>
      </p:sp>
      <p:grpSp>
        <p:nvGrpSpPr>
          <p:cNvPr id="93" name="组合 92"/>
          <p:cNvGrpSpPr/>
          <p:nvPr/>
        </p:nvGrpSpPr>
        <p:grpSpPr>
          <a:xfrm>
            <a:off x="755576" y="4581128"/>
            <a:ext cx="166096" cy="345253"/>
            <a:chOff x="6440793" y="1688704"/>
            <a:chExt cx="166096" cy="345253"/>
          </a:xfrm>
        </p:grpSpPr>
        <p:sp>
          <p:nvSpPr>
            <p:cNvPr id="94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95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96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" name="Rectangle 4"/>
          <p:cNvSpPr>
            <a:spLocks noChangeArrowheads="1"/>
          </p:cNvSpPr>
          <p:nvPr/>
        </p:nvSpPr>
        <p:spPr bwMode="gray">
          <a:xfrm flipV="1">
            <a:off x="1259632" y="4365104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zh-CN" dirty="0" smtClean="0"/>
              <a:t>具体实现</a:t>
            </a:r>
            <a:r>
              <a:rPr lang="en-US" altLang="zh-CN" dirty="0" smtClean="0"/>
              <a:t>/</a:t>
            </a:r>
            <a:r>
              <a:rPr lang="zh-CN" altLang="zh-CN" dirty="0" smtClean="0"/>
              <a:t>代码预览</a:t>
            </a:r>
            <a:endParaRPr lang="zh-CN" altLang="zh-CN" noProof="1"/>
          </a:p>
        </p:txBody>
      </p:sp>
      <p:grpSp>
        <p:nvGrpSpPr>
          <p:cNvPr id="100" name="组合 99"/>
          <p:cNvGrpSpPr/>
          <p:nvPr/>
        </p:nvGrpSpPr>
        <p:grpSpPr>
          <a:xfrm>
            <a:off x="755576" y="5373216"/>
            <a:ext cx="166096" cy="345253"/>
            <a:chOff x="6440793" y="1688704"/>
            <a:chExt cx="166096" cy="345253"/>
          </a:xfrm>
        </p:grpSpPr>
        <p:sp>
          <p:nvSpPr>
            <p:cNvPr id="101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102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103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6" name="Rectangle 4"/>
          <p:cNvSpPr>
            <a:spLocks noChangeArrowheads="1"/>
          </p:cNvSpPr>
          <p:nvPr/>
        </p:nvSpPr>
        <p:spPr bwMode="gray">
          <a:xfrm flipV="1">
            <a:off x="1259632" y="5157192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zh-CN" dirty="0" smtClean="0"/>
              <a:t>系统安全</a:t>
            </a:r>
            <a:endParaRPr lang="zh-CN" altLang="zh-CN" noProof="1"/>
          </a:p>
        </p:txBody>
      </p:sp>
      <p:grpSp>
        <p:nvGrpSpPr>
          <p:cNvPr id="107" name="组合 106"/>
          <p:cNvGrpSpPr/>
          <p:nvPr/>
        </p:nvGrpSpPr>
        <p:grpSpPr>
          <a:xfrm>
            <a:off x="755576" y="6165304"/>
            <a:ext cx="166096" cy="345253"/>
            <a:chOff x="6440793" y="1688704"/>
            <a:chExt cx="166096" cy="345253"/>
          </a:xfrm>
        </p:grpSpPr>
        <p:sp>
          <p:nvSpPr>
            <p:cNvPr id="108" name="Freeform 121"/>
            <p:cNvSpPr>
              <a:spLocks/>
            </p:cNvSpPr>
            <p:nvPr/>
          </p:nvSpPr>
          <p:spPr bwMode="auto">
            <a:xfrm flipV="1">
              <a:off x="6440793" y="1879961"/>
              <a:ext cx="166096" cy="153996"/>
            </a:xfrm>
            <a:custGeom>
              <a:avLst/>
              <a:gdLst>
                <a:gd name="T0" fmla="*/ 1803884 w 1786"/>
                <a:gd name="T1" fmla="*/ 417875 h 1970"/>
                <a:gd name="T2" fmla="*/ 779535 w 1786"/>
                <a:gd name="T3" fmla="*/ 0 h 1970"/>
                <a:gd name="T4" fmla="*/ 0 w 1786"/>
                <a:gd name="T5" fmla="*/ 732861 h 1970"/>
                <a:gd name="T6" fmla="*/ 264140 w 1786"/>
                <a:gd name="T7" fmla="*/ 1314998 h 1970"/>
                <a:gd name="T8" fmla="*/ 1215474 w 1786"/>
                <a:gd name="T9" fmla="*/ 1778000 h 1970"/>
                <a:gd name="T10" fmla="*/ 1917700 w 1786"/>
                <a:gd name="T11" fmla="*/ 1028893 h 1970"/>
                <a:gd name="T12" fmla="*/ 1803884 w 1786"/>
                <a:gd name="T13" fmla="*/ 417875 h 1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6"/>
                <a:gd name="T22" fmla="*/ 0 h 1970"/>
                <a:gd name="T23" fmla="*/ 1786 w 1786"/>
                <a:gd name="T24" fmla="*/ 1970 h 19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6" h="1970">
                  <a:moveTo>
                    <a:pt x="1680" y="463"/>
                  </a:moveTo>
                  <a:lnTo>
                    <a:pt x="726" y="0"/>
                  </a:lnTo>
                  <a:lnTo>
                    <a:pt x="0" y="812"/>
                  </a:lnTo>
                  <a:lnTo>
                    <a:pt x="246" y="1457"/>
                  </a:lnTo>
                  <a:lnTo>
                    <a:pt x="1132" y="1970"/>
                  </a:lnTo>
                  <a:lnTo>
                    <a:pt x="1786" y="1140"/>
                  </a:lnTo>
                  <a:lnTo>
                    <a:pt x="1680" y="463"/>
                  </a:lnTo>
                  <a:close/>
                </a:path>
              </a:pathLst>
            </a:custGeom>
            <a:gradFill rotWithShape="0">
              <a:gsLst>
                <a:gs pos="0">
                  <a:srgbClr val="69A2E1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grpSp>
          <p:nvGrpSpPr>
            <p:cNvPr id="109" name="Group 125"/>
            <p:cNvGrpSpPr>
              <a:grpSpLocks/>
            </p:cNvGrpSpPr>
            <p:nvPr/>
          </p:nvGrpSpPr>
          <p:grpSpPr bwMode="auto">
            <a:xfrm>
              <a:off x="6440793" y="1688704"/>
              <a:ext cx="166096" cy="183283"/>
              <a:chOff x="3325" y="2011"/>
              <a:chExt cx="1208" cy="1333"/>
            </a:xfrm>
          </p:grpSpPr>
          <p:sp>
            <p:nvSpPr>
              <p:cNvPr id="110" name="Freeform 62"/>
              <p:cNvSpPr>
                <a:spLocks/>
              </p:cNvSpPr>
              <p:nvPr/>
            </p:nvSpPr>
            <p:spPr bwMode="auto">
              <a:xfrm>
                <a:off x="3325" y="2560"/>
                <a:ext cx="766" cy="784"/>
              </a:xfrm>
              <a:custGeom>
                <a:avLst/>
                <a:gdLst>
                  <a:gd name="T0" fmla="*/ 766 w 1132"/>
                  <a:gd name="T1" fmla="*/ 784 h 1158"/>
                  <a:gd name="T2" fmla="*/ 166 w 1132"/>
                  <a:gd name="T3" fmla="*/ 437 h 1158"/>
                  <a:gd name="T4" fmla="*/ 0 w 1132"/>
                  <a:gd name="T5" fmla="*/ 0 h 1158"/>
                  <a:gd name="T6" fmla="*/ 649 w 1132"/>
                  <a:gd name="T7" fmla="*/ 357 h 1158"/>
                  <a:gd name="T8" fmla="*/ 766 w 1132"/>
                  <a:gd name="T9" fmla="*/ 784 h 1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2"/>
                  <a:gd name="T16" fmla="*/ 0 h 1158"/>
                  <a:gd name="T17" fmla="*/ 1132 w 1132"/>
                  <a:gd name="T18" fmla="*/ 1158 h 1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2" h="1158">
                    <a:moveTo>
                      <a:pt x="1132" y="1158"/>
                    </a:moveTo>
                    <a:lnTo>
                      <a:pt x="246" y="645"/>
                    </a:lnTo>
                    <a:lnTo>
                      <a:pt x="0" y="0"/>
                    </a:lnTo>
                    <a:lnTo>
                      <a:pt x="959" y="527"/>
                    </a:lnTo>
                    <a:lnTo>
                      <a:pt x="1132" y="1158"/>
                    </a:lnTo>
                    <a:close/>
                  </a:path>
                </a:pathLst>
              </a:custGeom>
              <a:solidFill>
                <a:srgbClr val="004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63"/>
              <p:cNvSpPr>
                <a:spLocks/>
              </p:cNvSpPr>
              <p:nvPr/>
            </p:nvSpPr>
            <p:spPr bwMode="auto">
              <a:xfrm>
                <a:off x="3325" y="2011"/>
                <a:ext cx="1136" cy="906"/>
              </a:xfrm>
              <a:custGeom>
                <a:avLst/>
                <a:gdLst>
                  <a:gd name="T0" fmla="*/ 648 w 1680"/>
                  <a:gd name="T1" fmla="*/ 906 h 1339"/>
                  <a:gd name="T2" fmla="*/ 0 w 1680"/>
                  <a:gd name="T3" fmla="*/ 549 h 1339"/>
                  <a:gd name="T4" fmla="*/ 491 w 1680"/>
                  <a:gd name="T5" fmla="*/ 0 h 1339"/>
                  <a:gd name="T6" fmla="*/ 1136 w 1680"/>
                  <a:gd name="T7" fmla="*/ 313 h 1339"/>
                  <a:gd name="T8" fmla="*/ 648 w 1680"/>
                  <a:gd name="T9" fmla="*/ 906 h 1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1339"/>
                  <a:gd name="T17" fmla="*/ 1680 w 1680"/>
                  <a:gd name="T18" fmla="*/ 1339 h 13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1339">
                    <a:moveTo>
                      <a:pt x="959" y="1339"/>
                    </a:moveTo>
                    <a:lnTo>
                      <a:pt x="0" y="812"/>
                    </a:lnTo>
                    <a:lnTo>
                      <a:pt x="726" y="0"/>
                    </a:lnTo>
                    <a:lnTo>
                      <a:pt x="1680" y="463"/>
                    </a:lnTo>
                    <a:lnTo>
                      <a:pt x="959" y="1339"/>
                    </a:lnTo>
                    <a:close/>
                  </a:path>
                </a:pathLst>
              </a:custGeom>
              <a:solidFill>
                <a:srgbClr val="2A7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64"/>
              <p:cNvSpPr>
                <a:spLocks/>
              </p:cNvSpPr>
              <p:nvPr/>
            </p:nvSpPr>
            <p:spPr bwMode="auto">
              <a:xfrm>
                <a:off x="3974" y="2324"/>
                <a:ext cx="559" cy="1020"/>
              </a:xfrm>
              <a:custGeom>
                <a:avLst/>
                <a:gdLst>
                  <a:gd name="T0" fmla="*/ 487 w 827"/>
                  <a:gd name="T1" fmla="*/ 0 h 1507"/>
                  <a:gd name="T2" fmla="*/ 559 w 827"/>
                  <a:gd name="T3" fmla="*/ 459 h 1507"/>
                  <a:gd name="T4" fmla="*/ 117 w 827"/>
                  <a:gd name="T5" fmla="*/ 1020 h 1507"/>
                  <a:gd name="T6" fmla="*/ 0 w 827"/>
                  <a:gd name="T7" fmla="*/ 593 h 1507"/>
                  <a:gd name="T8" fmla="*/ 487 w 827"/>
                  <a:gd name="T9" fmla="*/ 0 h 15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7"/>
                  <a:gd name="T16" fmla="*/ 0 h 1507"/>
                  <a:gd name="T17" fmla="*/ 827 w 827"/>
                  <a:gd name="T18" fmla="*/ 1507 h 15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7" h="1507">
                    <a:moveTo>
                      <a:pt x="721" y="0"/>
                    </a:moveTo>
                    <a:lnTo>
                      <a:pt x="827" y="678"/>
                    </a:lnTo>
                    <a:lnTo>
                      <a:pt x="173" y="1507"/>
                    </a:lnTo>
                    <a:lnTo>
                      <a:pt x="0" y="87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006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" name="Rectangle 4"/>
          <p:cNvSpPr>
            <a:spLocks noChangeArrowheads="1"/>
          </p:cNvSpPr>
          <p:nvPr/>
        </p:nvSpPr>
        <p:spPr bwMode="gray">
          <a:xfrm flipV="1">
            <a:off x="1259632" y="5949280"/>
            <a:ext cx="4968552" cy="576064"/>
          </a:xfrm>
          <a:prstGeom prst="rect">
            <a:avLst/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000" tIns="90000" rIns="72000" bIns="90000" anchor="ctr"/>
          <a:lstStyle/>
          <a:p>
            <a:pPr lvl="0" algn="ctr"/>
            <a:r>
              <a:rPr lang="en-US" altLang="zh-CN" dirty="0" smtClean="0"/>
              <a:t>QA </a:t>
            </a:r>
            <a:r>
              <a:rPr lang="zh-CN" altLang="zh-CN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欢迎</a:t>
            </a:r>
            <a:r>
              <a:rPr lang="zh-CN" altLang="zh-CN" dirty="0" smtClean="0"/>
              <a:t>随时交流讨论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76487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2240" y="267799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需求定义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gray">
          <a:xfrm flipV="1">
            <a:off x="1259632" y="1988840"/>
            <a:ext cx="7272808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简单实现用户权限控制（自由发挥）</a:t>
            </a:r>
            <a:endParaRPr lang="zh-CN" altLang="zh-CN" noProof="1"/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gray">
          <a:xfrm flipV="1">
            <a:off x="1259632" y="2780928"/>
            <a:ext cx="7272808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熟悉并采用</a:t>
            </a:r>
            <a:r>
              <a:rPr lang="en-US" altLang="zh-CN" noProof="1" smtClean="0"/>
              <a:t>tp5</a:t>
            </a:r>
            <a:r>
              <a:rPr lang="zh-CN" altLang="en-US" noProof="1" smtClean="0"/>
              <a:t>的框架</a:t>
            </a:r>
            <a:endParaRPr lang="zh-CN" altLang="zh-CN" noProof="1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gray">
          <a:xfrm flipV="1">
            <a:off x="1259632" y="3573016"/>
            <a:ext cx="7272808" cy="12241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系统安全思索</a:t>
            </a:r>
            <a:endParaRPr lang="zh-CN" altLang="zh-CN" noProof="1"/>
          </a:p>
        </p:txBody>
      </p:sp>
      <p:sp>
        <p:nvSpPr>
          <p:cNvPr id="84" name="十角星 83"/>
          <p:cNvSpPr/>
          <p:nvPr/>
        </p:nvSpPr>
        <p:spPr>
          <a:xfrm>
            <a:off x="611560" y="2132856"/>
            <a:ext cx="432048" cy="43204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十角星 85"/>
          <p:cNvSpPr/>
          <p:nvPr/>
        </p:nvSpPr>
        <p:spPr>
          <a:xfrm>
            <a:off x="611560" y="2852936"/>
            <a:ext cx="432048" cy="43204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十角星 86"/>
          <p:cNvSpPr/>
          <p:nvPr/>
        </p:nvSpPr>
        <p:spPr>
          <a:xfrm>
            <a:off x="611560" y="4005064"/>
            <a:ext cx="432048" cy="43204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十角星 87"/>
          <p:cNvSpPr/>
          <p:nvPr/>
        </p:nvSpPr>
        <p:spPr>
          <a:xfrm>
            <a:off x="611560" y="5157192"/>
            <a:ext cx="432048" cy="43204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gray">
          <a:xfrm flipV="1">
            <a:off x="1259632" y="5085184"/>
            <a:ext cx="7272808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zh-CN" altLang="en-US" noProof="1" smtClean="0"/>
              <a:t>开发周期：</a:t>
            </a:r>
            <a:r>
              <a:rPr lang="en-US" altLang="zh-CN" noProof="1" smtClean="0"/>
              <a:t>9.26-9.29</a:t>
            </a:r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xmlns="" val="35919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37278" y="267799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技术选型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流程图: 联系 60"/>
          <p:cNvSpPr/>
          <p:nvPr/>
        </p:nvSpPr>
        <p:spPr>
          <a:xfrm>
            <a:off x="827584" y="2348880"/>
            <a:ext cx="360040" cy="28803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gray">
          <a:xfrm flipV="1">
            <a:off x="1331640" y="2204864"/>
            <a:ext cx="7128792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en-US" altLang="zh-CN" noProof="1" smtClean="0"/>
              <a:t>PHP</a:t>
            </a:r>
            <a:r>
              <a:rPr lang="zh-CN" altLang="en-US" noProof="1" smtClean="0"/>
              <a:t>框架选择：</a:t>
            </a:r>
            <a:r>
              <a:rPr lang="en-US" altLang="zh-CN" noProof="1" smtClean="0"/>
              <a:t>Thinkphp3.2=&gt;Thinkphp5.0</a:t>
            </a:r>
            <a:r>
              <a:rPr lang="zh-CN" altLang="en-US" noProof="1" smtClean="0"/>
              <a:t>正式版（新项目首选）</a:t>
            </a:r>
            <a:endParaRPr lang="zh-CN" altLang="zh-CN" noProof="1"/>
          </a:p>
        </p:txBody>
      </p:sp>
      <p:sp>
        <p:nvSpPr>
          <p:cNvPr id="67" name="流程图: 联系 66"/>
          <p:cNvSpPr/>
          <p:nvPr/>
        </p:nvSpPr>
        <p:spPr>
          <a:xfrm>
            <a:off x="827584" y="5877272"/>
            <a:ext cx="360040" cy="28803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gray">
          <a:xfrm flipV="1">
            <a:off x="1259632" y="5733256"/>
            <a:ext cx="7200800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en-US" altLang="zh-CN" noProof="1" smtClean="0"/>
              <a:t>Mysql5.6</a:t>
            </a:r>
            <a:r>
              <a:rPr lang="zh-CN" altLang="en-US" noProof="1" smtClean="0"/>
              <a:t>数据库</a:t>
            </a:r>
            <a:endParaRPr lang="zh-CN" altLang="zh-CN" noProof="1"/>
          </a:p>
        </p:txBody>
      </p:sp>
      <p:sp>
        <p:nvSpPr>
          <p:cNvPr id="7" name="椭圆 6"/>
          <p:cNvSpPr/>
          <p:nvPr/>
        </p:nvSpPr>
        <p:spPr>
          <a:xfrm>
            <a:off x="1619672" y="292494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命名空间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19872" y="292494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220072" y="292494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876256" y="292494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491880" y="364502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20072" y="3717032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547664" y="3645024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948264" y="3717032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url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91880" y="4221088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547664" y="4221088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827584" y="5085184"/>
            <a:ext cx="360040" cy="28803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 flipV="1">
            <a:off x="1331640" y="4941168"/>
            <a:ext cx="7128792" cy="5760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10800000" wrap="none" lIns="90000" tIns="90000" rIns="72000" bIns="90000" anchor="ctr"/>
          <a:lstStyle/>
          <a:p>
            <a:pPr algn="ctr" eaLnBrk="0" hangingPunct="0"/>
            <a:r>
              <a:rPr lang="en-US" altLang="zh-CN" noProof="1" smtClean="0"/>
              <a:t>PHP5.5 ---</a:t>
            </a:r>
            <a:r>
              <a:rPr lang="zh-CN" altLang="en-US" noProof="1" smtClean="0"/>
              <a:t>可考虑</a:t>
            </a:r>
            <a:r>
              <a:rPr lang="en-US" altLang="zh-CN" noProof="1" smtClean="0"/>
              <a:t>7.0n(</a:t>
            </a:r>
            <a:r>
              <a:rPr lang="zh-CN" altLang="en-US" noProof="1" smtClean="0"/>
              <a:t>性能提升一倍</a:t>
            </a:r>
            <a:r>
              <a:rPr lang="en-US" altLang="zh-CN" noProof="1" smtClean="0"/>
              <a:t>)</a:t>
            </a:r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xmlns="" val="36879905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7437278" y="267799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架构设计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267744" y="1556792"/>
            <a:ext cx="4320480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管理员系统</a:t>
            </a:r>
            <a:endParaRPr lang="zh-CN" altLang="en-US" dirty="0"/>
          </a:p>
        </p:txBody>
      </p:sp>
      <p:sp>
        <p:nvSpPr>
          <p:cNvPr id="89" name="下箭头 88"/>
          <p:cNvSpPr/>
          <p:nvPr/>
        </p:nvSpPr>
        <p:spPr>
          <a:xfrm>
            <a:off x="4139952" y="2492896"/>
            <a:ext cx="48463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柱形 89"/>
          <p:cNvSpPr/>
          <p:nvPr/>
        </p:nvSpPr>
        <p:spPr>
          <a:xfrm>
            <a:off x="3923928" y="3068960"/>
            <a:ext cx="914400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1" name="椭圆 90"/>
          <p:cNvSpPr/>
          <p:nvPr/>
        </p:nvSpPr>
        <p:spPr>
          <a:xfrm>
            <a:off x="2339752" y="4725144"/>
            <a:ext cx="4320480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用户系统</a:t>
            </a:r>
            <a:endParaRPr lang="zh-CN" altLang="en-US" dirty="0"/>
          </a:p>
        </p:txBody>
      </p:sp>
      <p:sp>
        <p:nvSpPr>
          <p:cNvPr id="102" name="下箭头 101"/>
          <p:cNvSpPr/>
          <p:nvPr/>
        </p:nvSpPr>
        <p:spPr>
          <a:xfrm rot="10800000">
            <a:off x="4164242" y="4091906"/>
            <a:ext cx="484632" cy="6332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可选过程 103"/>
          <p:cNvSpPr/>
          <p:nvPr/>
        </p:nvSpPr>
        <p:spPr>
          <a:xfrm>
            <a:off x="107504" y="1772816"/>
            <a:ext cx="1656184" cy="158417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6" name="直接箭头连接符 105"/>
          <p:cNvCxnSpPr>
            <a:stCxn id="46" idx="2"/>
          </p:cNvCxnSpPr>
          <p:nvPr/>
        </p:nvCxnSpPr>
        <p:spPr>
          <a:xfrm flipH="1">
            <a:off x="1691680" y="1988840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可选过程 113"/>
          <p:cNvSpPr/>
          <p:nvPr/>
        </p:nvSpPr>
        <p:spPr>
          <a:xfrm>
            <a:off x="5004048" y="2636912"/>
            <a:ext cx="1800200" cy="158417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" name="直接箭头连接符 116"/>
          <p:cNvCxnSpPr>
            <a:endCxn id="114" idx="0"/>
          </p:cNvCxnSpPr>
          <p:nvPr/>
        </p:nvCxnSpPr>
        <p:spPr>
          <a:xfrm>
            <a:off x="5220072" y="2420888"/>
            <a:ext cx="6840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可选过程 131"/>
          <p:cNvSpPr/>
          <p:nvPr/>
        </p:nvSpPr>
        <p:spPr>
          <a:xfrm>
            <a:off x="1763688" y="2564904"/>
            <a:ext cx="2016224" cy="122413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3" name="流程图: 可选过程 132"/>
          <p:cNvSpPr/>
          <p:nvPr/>
        </p:nvSpPr>
        <p:spPr>
          <a:xfrm>
            <a:off x="323528" y="5301208"/>
            <a:ext cx="1440160" cy="57606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实现用户菜单权限控制</a:t>
            </a:r>
            <a:endParaRPr lang="zh-CN" altLang="en-US" dirty="0"/>
          </a:p>
        </p:txBody>
      </p:sp>
      <p:cxnSp>
        <p:nvCxnSpPr>
          <p:cNvPr id="134" name="直接箭头连接符 133"/>
          <p:cNvCxnSpPr>
            <a:stCxn id="91" idx="2"/>
          </p:cNvCxnSpPr>
          <p:nvPr/>
        </p:nvCxnSpPr>
        <p:spPr>
          <a:xfrm flipH="1">
            <a:off x="1835696" y="5121188"/>
            <a:ext cx="504056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流程图: 可选过程 136"/>
          <p:cNvSpPr/>
          <p:nvPr/>
        </p:nvSpPr>
        <p:spPr>
          <a:xfrm>
            <a:off x="1763688" y="6021288"/>
            <a:ext cx="1584176" cy="57606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实现用户按钮权限控制</a:t>
            </a:r>
            <a:endParaRPr lang="zh-CN" altLang="en-US" dirty="0"/>
          </a:p>
        </p:txBody>
      </p:sp>
      <p:cxnSp>
        <p:nvCxnSpPr>
          <p:cNvPr id="138" name="直接箭头连接符 137"/>
          <p:cNvCxnSpPr/>
          <p:nvPr/>
        </p:nvCxnSpPr>
        <p:spPr>
          <a:xfrm flipH="1">
            <a:off x="2843808" y="5517232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可选过程 140"/>
          <p:cNvSpPr/>
          <p:nvPr/>
        </p:nvSpPr>
        <p:spPr>
          <a:xfrm>
            <a:off x="3995936" y="6021288"/>
            <a:ext cx="1584176" cy="57606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实现用户数据权限控制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endCxn id="141" idx="0"/>
          </p:cNvCxnSpPr>
          <p:nvPr/>
        </p:nvCxnSpPr>
        <p:spPr>
          <a:xfrm flipH="1">
            <a:off x="4788024" y="5517232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46" idx="6"/>
          </p:cNvCxnSpPr>
          <p:nvPr/>
        </p:nvCxnSpPr>
        <p:spPr>
          <a:xfrm>
            <a:off x="6588224" y="198884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6" y="2285256"/>
            <a:ext cx="713112" cy="27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835696" y="3140968"/>
            <a:ext cx="1944216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业务权限分配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835696" y="2636912"/>
            <a:ext cx="1944216" cy="432048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基础数据组管理</a:t>
            </a:r>
            <a:endParaRPr lang="zh-CN" altLang="en-US" dirty="0"/>
          </a:p>
        </p:txBody>
      </p:sp>
      <p:sp>
        <p:nvSpPr>
          <p:cNvPr id="31" name="流程图: 可选过程 30"/>
          <p:cNvSpPr/>
          <p:nvPr/>
        </p:nvSpPr>
        <p:spPr>
          <a:xfrm>
            <a:off x="6948264" y="1844824"/>
            <a:ext cx="2016224" cy="122413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020272" y="2492896"/>
            <a:ext cx="194421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功能权限分配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48264" y="1916832"/>
            <a:ext cx="2016224" cy="432048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基础角色管理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076056" y="2708920"/>
            <a:ext cx="1656184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004048" y="3140968"/>
            <a:ext cx="17281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角色分配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5004048" y="3645024"/>
            <a:ext cx="1800200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数据组分配</a:t>
            </a:r>
            <a:endParaRPr lang="zh-CN" altLang="en-US" dirty="0"/>
          </a:p>
        </p:txBody>
      </p:sp>
      <p:sp>
        <p:nvSpPr>
          <p:cNvPr id="47" name="流程图: 可选过程 46"/>
          <p:cNvSpPr/>
          <p:nvPr/>
        </p:nvSpPr>
        <p:spPr>
          <a:xfrm>
            <a:off x="5868144" y="6021288"/>
            <a:ext cx="2376264" cy="576064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输出字段控制（报表类）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91" idx="5"/>
          </p:cNvCxnSpPr>
          <p:nvPr/>
        </p:nvCxnSpPr>
        <p:spPr>
          <a:xfrm>
            <a:off x="6027512" y="5401233"/>
            <a:ext cx="848744" cy="62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9512" y="1844824"/>
            <a:ext cx="1512168" cy="504056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系统功能管理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79512" y="2564904"/>
            <a:ext cx="1584176" cy="5760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字段输出配置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16466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2240" y="267799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功能预览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6" y="1556792"/>
            <a:ext cx="3600398" cy="12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12976"/>
            <a:ext cx="235898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212976"/>
            <a:ext cx="2664296" cy="149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212976"/>
            <a:ext cx="268829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013176"/>
            <a:ext cx="4032448" cy="143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5013176"/>
            <a:ext cx="36004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1484784"/>
            <a:ext cx="4068960" cy="133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50759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6296" y="332656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系统安全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十二边形 45"/>
          <p:cNvSpPr/>
          <p:nvPr/>
        </p:nvSpPr>
        <p:spPr>
          <a:xfrm>
            <a:off x="827584" y="2204864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331640" y="2060848"/>
            <a:ext cx="158417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账号安全</a:t>
            </a:r>
            <a:endParaRPr lang="zh-CN" altLang="en-US" dirty="0"/>
          </a:p>
        </p:txBody>
      </p:sp>
      <p:sp>
        <p:nvSpPr>
          <p:cNvPr id="48" name="十二边形 47"/>
          <p:cNvSpPr/>
          <p:nvPr/>
        </p:nvSpPr>
        <p:spPr>
          <a:xfrm>
            <a:off x="827584" y="4797152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31640" y="2996952"/>
            <a:ext cx="1656184" cy="432048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按钮安全</a:t>
            </a:r>
            <a:endParaRPr lang="zh-CN" altLang="en-US" dirty="0"/>
          </a:p>
        </p:txBody>
      </p:sp>
      <p:sp>
        <p:nvSpPr>
          <p:cNvPr id="91" name="十二边形 90"/>
          <p:cNvSpPr/>
          <p:nvPr/>
        </p:nvSpPr>
        <p:spPr>
          <a:xfrm>
            <a:off x="827584" y="5805264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331640" y="3933056"/>
            <a:ext cx="1656184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数据权限安全</a:t>
            </a:r>
            <a:endParaRPr lang="zh-CN" altLang="en-US" dirty="0"/>
          </a:p>
        </p:txBody>
      </p:sp>
      <p:sp>
        <p:nvSpPr>
          <p:cNvPr id="93" name="十二边形 92"/>
          <p:cNvSpPr/>
          <p:nvPr/>
        </p:nvSpPr>
        <p:spPr>
          <a:xfrm>
            <a:off x="827584" y="4005064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十二边形 94"/>
          <p:cNvSpPr/>
          <p:nvPr/>
        </p:nvSpPr>
        <p:spPr>
          <a:xfrm>
            <a:off x="827584" y="3140968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331640" y="5733256"/>
            <a:ext cx="158417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传输内容安全</a:t>
            </a:r>
            <a:endParaRPr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1547664" y="2492896"/>
            <a:ext cx="7056784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密码策略</a:t>
            </a:r>
            <a:r>
              <a:rPr lang="en-US" altLang="zh-CN" dirty="0" smtClean="0"/>
              <a:t>,IP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独占登陆</a:t>
            </a:r>
            <a:r>
              <a:rPr lang="en-US" altLang="zh-CN" dirty="0" smtClean="0"/>
              <a:t>,</a:t>
            </a:r>
            <a:r>
              <a:rPr lang="zh-CN" altLang="en-US" dirty="0" smtClean="0"/>
              <a:t>详细日志等</a:t>
            </a:r>
            <a:endParaRPr lang="zh-CN" altLang="en-US" dirty="0"/>
          </a:p>
        </p:txBody>
      </p:sp>
      <p:sp>
        <p:nvSpPr>
          <p:cNvPr id="98" name="圆角矩形 97"/>
          <p:cNvSpPr/>
          <p:nvPr/>
        </p:nvSpPr>
        <p:spPr>
          <a:xfrm>
            <a:off x="1547664" y="3501008"/>
            <a:ext cx="7056784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可配置（前后端同时控制，后端必须二次判断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防漏洞）</a:t>
            </a:r>
            <a:endParaRPr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1547664" y="4365104"/>
            <a:ext cx="7056784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关键业务可配置输出（包括字段）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331640" y="4725144"/>
            <a:ext cx="2736304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第三方交互通讯握手安全</a:t>
            </a:r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1547664" y="5157192"/>
            <a:ext cx="705678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流行的</a:t>
            </a:r>
            <a:r>
              <a:rPr lang="en-US" altLang="zh-CN" dirty="0" err="1" smtClean="0"/>
              <a:t>appkey+appsecrect</a:t>
            </a:r>
            <a:r>
              <a:rPr lang="zh-CN" altLang="en-US" dirty="0" smtClean="0"/>
              <a:t>的方式（淘宝）（可用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限制等策略）必要可采用证书安全调用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例如微信红包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2" name="圆角矩形 101"/>
          <p:cNvSpPr/>
          <p:nvPr/>
        </p:nvSpPr>
        <p:spPr>
          <a:xfrm>
            <a:off x="1547664" y="6165304"/>
            <a:ext cx="705678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https(</a:t>
            </a:r>
            <a:r>
              <a:rPr lang="zh-CN" altLang="en-US" dirty="0" smtClean="0"/>
              <a:t>沃通证书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收费，防抓包</a:t>
            </a:r>
            <a:r>
              <a:rPr lang="en-US" altLang="zh-CN" dirty="0" smtClean="0"/>
              <a:t>)   /</a:t>
            </a:r>
            <a:r>
              <a:rPr lang="zh-CN" altLang="en-US" dirty="0" smtClean="0"/>
              <a:t>消息体加密传输（例如微信下发消息的对称加密算法）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60883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52320" y="267799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系统安全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 rot="7615784">
            <a:off x="5329253" y="3749566"/>
            <a:ext cx="1438023" cy="918367"/>
          </a:xfrm>
          <a:custGeom>
            <a:avLst/>
            <a:gdLst>
              <a:gd name="T0" fmla="*/ 315 w 618"/>
              <a:gd name="T1" fmla="*/ 5 h 606"/>
              <a:gd name="T2" fmla="*/ 616 w 618"/>
              <a:gd name="T3" fmla="*/ 332 h 606"/>
              <a:gd name="T4" fmla="*/ 521 w 618"/>
              <a:gd name="T5" fmla="*/ 567 h 606"/>
              <a:gd name="T6" fmla="*/ 517 w 618"/>
              <a:gd name="T7" fmla="*/ 571 h 606"/>
              <a:gd name="T8" fmla="*/ 480 w 618"/>
              <a:gd name="T9" fmla="*/ 599 h 606"/>
              <a:gd name="T10" fmla="*/ 487 w 618"/>
              <a:gd name="T11" fmla="*/ 566 h 606"/>
              <a:gd name="T12" fmla="*/ 517 w 618"/>
              <a:gd name="T13" fmla="*/ 378 h 606"/>
              <a:gd name="T14" fmla="*/ 345 w 618"/>
              <a:gd name="T15" fmla="*/ 211 h 606"/>
              <a:gd name="T16" fmla="*/ 262 w 618"/>
              <a:gd name="T17" fmla="*/ 226 h 606"/>
              <a:gd name="T18" fmla="*/ 210 w 618"/>
              <a:gd name="T19" fmla="*/ 269 h 606"/>
              <a:gd name="T20" fmla="*/ 196 w 618"/>
              <a:gd name="T21" fmla="*/ 338 h 606"/>
              <a:gd name="T22" fmla="*/ 190 w 618"/>
              <a:gd name="T23" fmla="*/ 374 h 606"/>
              <a:gd name="T24" fmla="*/ 166 w 618"/>
              <a:gd name="T25" fmla="*/ 391 h 606"/>
              <a:gd name="T26" fmla="*/ 121 w 618"/>
              <a:gd name="T27" fmla="*/ 396 h 606"/>
              <a:gd name="T28" fmla="*/ 11 w 618"/>
              <a:gd name="T29" fmla="*/ 277 h 606"/>
              <a:gd name="T30" fmla="*/ 43 w 618"/>
              <a:gd name="T31" fmla="*/ 134 h 606"/>
              <a:gd name="T32" fmla="*/ 159 w 618"/>
              <a:gd name="T33" fmla="*/ 35 h 606"/>
              <a:gd name="T34" fmla="*/ 315 w 618"/>
              <a:gd name="T35" fmla="*/ 5 h 606"/>
              <a:gd name="connsiteX0" fmla="*/ 4982 w 9853"/>
              <a:gd name="connsiteY0" fmla="*/ 20 h 10111"/>
              <a:gd name="connsiteX1" fmla="*/ 9853 w 9853"/>
              <a:gd name="connsiteY1" fmla="*/ 5416 h 10111"/>
              <a:gd name="connsiteX2" fmla="*/ 8315 w 9853"/>
              <a:gd name="connsiteY2" fmla="*/ 9293 h 10111"/>
              <a:gd name="connsiteX3" fmla="*/ 8251 w 9853"/>
              <a:gd name="connsiteY3" fmla="*/ 9359 h 10111"/>
              <a:gd name="connsiteX4" fmla="*/ 7684 w 9853"/>
              <a:gd name="connsiteY4" fmla="*/ 10094 h 10111"/>
              <a:gd name="connsiteX5" fmla="*/ 7765 w 9853"/>
              <a:gd name="connsiteY5" fmla="*/ 9277 h 10111"/>
              <a:gd name="connsiteX6" fmla="*/ 8251 w 9853"/>
              <a:gd name="connsiteY6" fmla="*/ 6175 h 10111"/>
              <a:gd name="connsiteX7" fmla="*/ 5468 w 9853"/>
              <a:gd name="connsiteY7" fmla="*/ 3419 h 10111"/>
              <a:gd name="connsiteX8" fmla="*/ 4124 w 9853"/>
              <a:gd name="connsiteY8" fmla="*/ 3666 h 10111"/>
              <a:gd name="connsiteX9" fmla="*/ 3283 w 9853"/>
              <a:gd name="connsiteY9" fmla="*/ 4376 h 10111"/>
              <a:gd name="connsiteX10" fmla="*/ 3057 w 9853"/>
              <a:gd name="connsiteY10" fmla="*/ 5515 h 10111"/>
              <a:gd name="connsiteX11" fmla="*/ 2959 w 9853"/>
              <a:gd name="connsiteY11" fmla="*/ 6109 h 10111"/>
              <a:gd name="connsiteX12" fmla="*/ 2571 w 9853"/>
              <a:gd name="connsiteY12" fmla="*/ 6389 h 10111"/>
              <a:gd name="connsiteX13" fmla="*/ 1843 w 9853"/>
              <a:gd name="connsiteY13" fmla="*/ 6472 h 10111"/>
              <a:gd name="connsiteX14" fmla="*/ 63 w 9853"/>
              <a:gd name="connsiteY14" fmla="*/ 4508 h 10111"/>
              <a:gd name="connsiteX15" fmla="*/ 581 w 9853"/>
              <a:gd name="connsiteY15" fmla="*/ 2148 h 10111"/>
              <a:gd name="connsiteX16" fmla="*/ 2458 w 9853"/>
              <a:gd name="connsiteY16" fmla="*/ 515 h 10111"/>
              <a:gd name="connsiteX17" fmla="*/ 4982 w 9853"/>
              <a:gd name="connsiteY17" fmla="*/ 20 h 10111"/>
              <a:gd name="connsiteX0" fmla="*/ 5056 w 10000"/>
              <a:gd name="connsiteY0" fmla="*/ 20 h 10000"/>
              <a:gd name="connsiteX1" fmla="*/ 10000 w 10000"/>
              <a:gd name="connsiteY1" fmla="*/ 5357 h 10000"/>
              <a:gd name="connsiteX2" fmla="*/ 8439 w 10000"/>
              <a:gd name="connsiteY2" fmla="*/ 9191 h 10000"/>
              <a:gd name="connsiteX3" fmla="*/ 8374 w 10000"/>
              <a:gd name="connsiteY3" fmla="*/ 9256 h 10000"/>
              <a:gd name="connsiteX4" fmla="*/ 7799 w 10000"/>
              <a:gd name="connsiteY4" fmla="*/ 9983 h 10000"/>
              <a:gd name="connsiteX5" fmla="*/ 7881 w 10000"/>
              <a:gd name="connsiteY5" fmla="*/ 9175 h 10000"/>
              <a:gd name="connsiteX6" fmla="*/ 7180 w 10000"/>
              <a:gd name="connsiteY6" fmla="*/ 2256 h 10000"/>
              <a:gd name="connsiteX7" fmla="*/ 5550 w 10000"/>
              <a:gd name="connsiteY7" fmla="*/ 3381 h 10000"/>
              <a:gd name="connsiteX8" fmla="*/ 4186 w 10000"/>
              <a:gd name="connsiteY8" fmla="*/ 3626 h 10000"/>
              <a:gd name="connsiteX9" fmla="*/ 3332 w 10000"/>
              <a:gd name="connsiteY9" fmla="*/ 4328 h 10000"/>
              <a:gd name="connsiteX10" fmla="*/ 3103 w 10000"/>
              <a:gd name="connsiteY10" fmla="*/ 5454 h 10000"/>
              <a:gd name="connsiteX11" fmla="*/ 3003 w 10000"/>
              <a:gd name="connsiteY11" fmla="*/ 6042 h 10000"/>
              <a:gd name="connsiteX12" fmla="*/ 2609 w 10000"/>
              <a:gd name="connsiteY12" fmla="*/ 6319 h 10000"/>
              <a:gd name="connsiteX13" fmla="*/ 1870 w 10000"/>
              <a:gd name="connsiteY13" fmla="*/ 6401 h 10000"/>
              <a:gd name="connsiteX14" fmla="*/ 64 w 10000"/>
              <a:gd name="connsiteY14" fmla="*/ 4459 h 10000"/>
              <a:gd name="connsiteX15" fmla="*/ 590 w 10000"/>
              <a:gd name="connsiteY15" fmla="*/ 2124 h 10000"/>
              <a:gd name="connsiteX16" fmla="*/ 2495 w 10000"/>
              <a:gd name="connsiteY16" fmla="*/ 509 h 10000"/>
              <a:gd name="connsiteX17" fmla="*/ 5056 w 10000"/>
              <a:gd name="connsiteY17" fmla="*/ 20 h 10000"/>
              <a:gd name="connsiteX0" fmla="*/ 5056 w 8590"/>
              <a:gd name="connsiteY0" fmla="*/ 599 h 10579"/>
              <a:gd name="connsiteX1" fmla="*/ 7728 w 8590"/>
              <a:gd name="connsiteY1" fmla="*/ 931 h 10579"/>
              <a:gd name="connsiteX2" fmla="*/ 8439 w 8590"/>
              <a:gd name="connsiteY2" fmla="*/ 9770 h 10579"/>
              <a:gd name="connsiteX3" fmla="*/ 8374 w 8590"/>
              <a:gd name="connsiteY3" fmla="*/ 9835 h 10579"/>
              <a:gd name="connsiteX4" fmla="*/ 7799 w 8590"/>
              <a:gd name="connsiteY4" fmla="*/ 10562 h 10579"/>
              <a:gd name="connsiteX5" fmla="*/ 7881 w 8590"/>
              <a:gd name="connsiteY5" fmla="*/ 9754 h 10579"/>
              <a:gd name="connsiteX6" fmla="*/ 7180 w 8590"/>
              <a:gd name="connsiteY6" fmla="*/ 2835 h 10579"/>
              <a:gd name="connsiteX7" fmla="*/ 5550 w 8590"/>
              <a:gd name="connsiteY7" fmla="*/ 3960 h 10579"/>
              <a:gd name="connsiteX8" fmla="*/ 4186 w 8590"/>
              <a:gd name="connsiteY8" fmla="*/ 4205 h 10579"/>
              <a:gd name="connsiteX9" fmla="*/ 3332 w 8590"/>
              <a:gd name="connsiteY9" fmla="*/ 4907 h 10579"/>
              <a:gd name="connsiteX10" fmla="*/ 3103 w 8590"/>
              <a:gd name="connsiteY10" fmla="*/ 6033 h 10579"/>
              <a:gd name="connsiteX11" fmla="*/ 3003 w 8590"/>
              <a:gd name="connsiteY11" fmla="*/ 6621 h 10579"/>
              <a:gd name="connsiteX12" fmla="*/ 2609 w 8590"/>
              <a:gd name="connsiteY12" fmla="*/ 6898 h 10579"/>
              <a:gd name="connsiteX13" fmla="*/ 1870 w 8590"/>
              <a:gd name="connsiteY13" fmla="*/ 6980 h 10579"/>
              <a:gd name="connsiteX14" fmla="*/ 64 w 8590"/>
              <a:gd name="connsiteY14" fmla="*/ 5038 h 10579"/>
              <a:gd name="connsiteX15" fmla="*/ 590 w 8590"/>
              <a:gd name="connsiteY15" fmla="*/ 2703 h 10579"/>
              <a:gd name="connsiteX16" fmla="*/ 2495 w 8590"/>
              <a:gd name="connsiteY16" fmla="*/ 1088 h 10579"/>
              <a:gd name="connsiteX17" fmla="*/ 5056 w 8590"/>
              <a:gd name="connsiteY17" fmla="*/ 599 h 10579"/>
              <a:gd name="connsiteX0" fmla="*/ 5886 w 10000"/>
              <a:gd name="connsiteY0" fmla="*/ 566 h 10000"/>
              <a:gd name="connsiteX1" fmla="*/ 8997 w 10000"/>
              <a:gd name="connsiteY1" fmla="*/ 880 h 10000"/>
              <a:gd name="connsiteX2" fmla="*/ 9824 w 10000"/>
              <a:gd name="connsiteY2" fmla="*/ 9235 h 10000"/>
              <a:gd name="connsiteX3" fmla="*/ 8123 w 10000"/>
              <a:gd name="connsiteY3" fmla="*/ 1120 h 10000"/>
              <a:gd name="connsiteX4" fmla="*/ 9079 w 10000"/>
              <a:gd name="connsiteY4" fmla="*/ 9984 h 10000"/>
              <a:gd name="connsiteX5" fmla="*/ 9175 w 10000"/>
              <a:gd name="connsiteY5" fmla="*/ 9220 h 10000"/>
              <a:gd name="connsiteX6" fmla="*/ 8359 w 10000"/>
              <a:gd name="connsiteY6" fmla="*/ 2680 h 10000"/>
              <a:gd name="connsiteX7" fmla="*/ 6461 w 10000"/>
              <a:gd name="connsiteY7" fmla="*/ 3743 h 10000"/>
              <a:gd name="connsiteX8" fmla="*/ 4873 w 10000"/>
              <a:gd name="connsiteY8" fmla="*/ 3975 h 10000"/>
              <a:gd name="connsiteX9" fmla="*/ 3879 w 10000"/>
              <a:gd name="connsiteY9" fmla="*/ 4638 h 10000"/>
              <a:gd name="connsiteX10" fmla="*/ 3612 w 10000"/>
              <a:gd name="connsiteY10" fmla="*/ 5703 h 10000"/>
              <a:gd name="connsiteX11" fmla="*/ 3496 w 10000"/>
              <a:gd name="connsiteY11" fmla="*/ 6259 h 10000"/>
              <a:gd name="connsiteX12" fmla="*/ 3037 w 10000"/>
              <a:gd name="connsiteY12" fmla="*/ 6520 h 10000"/>
              <a:gd name="connsiteX13" fmla="*/ 2177 w 10000"/>
              <a:gd name="connsiteY13" fmla="*/ 6598 h 10000"/>
              <a:gd name="connsiteX14" fmla="*/ 75 w 10000"/>
              <a:gd name="connsiteY14" fmla="*/ 4762 h 10000"/>
              <a:gd name="connsiteX15" fmla="*/ 687 w 10000"/>
              <a:gd name="connsiteY15" fmla="*/ 2555 h 10000"/>
              <a:gd name="connsiteX16" fmla="*/ 2905 w 10000"/>
              <a:gd name="connsiteY16" fmla="*/ 1028 h 10000"/>
              <a:gd name="connsiteX17" fmla="*/ 5886 w 10000"/>
              <a:gd name="connsiteY17" fmla="*/ 566 h 10000"/>
              <a:gd name="connsiteX0" fmla="*/ 5886 w 9231"/>
              <a:gd name="connsiteY0" fmla="*/ 566 h 10000"/>
              <a:gd name="connsiteX1" fmla="*/ 8997 w 9231"/>
              <a:gd name="connsiteY1" fmla="*/ 880 h 10000"/>
              <a:gd name="connsiteX2" fmla="*/ 7590 w 9231"/>
              <a:gd name="connsiteY2" fmla="*/ 590 h 10000"/>
              <a:gd name="connsiteX3" fmla="*/ 8123 w 9231"/>
              <a:gd name="connsiteY3" fmla="*/ 1120 h 10000"/>
              <a:gd name="connsiteX4" fmla="*/ 9079 w 9231"/>
              <a:gd name="connsiteY4" fmla="*/ 9984 h 10000"/>
              <a:gd name="connsiteX5" fmla="*/ 9175 w 9231"/>
              <a:gd name="connsiteY5" fmla="*/ 9220 h 10000"/>
              <a:gd name="connsiteX6" fmla="*/ 8359 w 9231"/>
              <a:gd name="connsiteY6" fmla="*/ 2680 h 10000"/>
              <a:gd name="connsiteX7" fmla="*/ 6461 w 9231"/>
              <a:gd name="connsiteY7" fmla="*/ 3743 h 10000"/>
              <a:gd name="connsiteX8" fmla="*/ 4873 w 9231"/>
              <a:gd name="connsiteY8" fmla="*/ 3975 h 10000"/>
              <a:gd name="connsiteX9" fmla="*/ 3879 w 9231"/>
              <a:gd name="connsiteY9" fmla="*/ 4638 h 10000"/>
              <a:gd name="connsiteX10" fmla="*/ 3612 w 9231"/>
              <a:gd name="connsiteY10" fmla="*/ 5703 h 10000"/>
              <a:gd name="connsiteX11" fmla="*/ 3496 w 9231"/>
              <a:gd name="connsiteY11" fmla="*/ 6259 h 10000"/>
              <a:gd name="connsiteX12" fmla="*/ 3037 w 9231"/>
              <a:gd name="connsiteY12" fmla="*/ 6520 h 10000"/>
              <a:gd name="connsiteX13" fmla="*/ 2177 w 9231"/>
              <a:gd name="connsiteY13" fmla="*/ 6598 h 10000"/>
              <a:gd name="connsiteX14" fmla="*/ 75 w 9231"/>
              <a:gd name="connsiteY14" fmla="*/ 4762 h 10000"/>
              <a:gd name="connsiteX15" fmla="*/ 687 w 9231"/>
              <a:gd name="connsiteY15" fmla="*/ 2555 h 10000"/>
              <a:gd name="connsiteX16" fmla="*/ 2905 w 9231"/>
              <a:gd name="connsiteY16" fmla="*/ 1028 h 10000"/>
              <a:gd name="connsiteX17" fmla="*/ 5886 w 9231"/>
              <a:gd name="connsiteY17" fmla="*/ 566 h 10000"/>
              <a:gd name="connsiteX0" fmla="*/ 6376 w 9850"/>
              <a:gd name="connsiteY0" fmla="*/ 1112 h 10530"/>
              <a:gd name="connsiteX1" fmla="*/ 9747 w 9850"/>
              <a:gd name="connsiteY1" fmla="*/ 1426 h 10530"/>
              <a:gd name="connsiteX2" fmla="*/ 8222 w 9850"/>
              <a:gd name="connsiteY2" fmla="*/ 1136 h 10530"/>
              <a:gd name="connsiteX3" fmla="*/ 8800 w 9850"/>
              <a:gd name="connsiteY3" fmla="*/ 1666 h 10530"/>
              <a:gd name="connsiteX4" fmla="*/ 9835 w 9850"/>
              <a:gd name="connsiteY4" fmla="*/ 10530 h 10530"/>
              <a:gd name="connsiteX5" fmla="*/ 7222 w 9850"/>
              <a:gd name="connsiteY5" fmla="*/ 46 h 10530"/>
              <a:gd name="connsiteX6" fmla="*/ 9055 w 9850"/>
              <a:gd name="connsiteY6" fmla="*/ 3226 h 10530"/>
              <a:gd name="connsiteX7" fmla="*/ 6999 w 9850"/>
              <a:gd name="connsiteY7" fmla="*/ 4289 h 10530"/>
              <a:gd name="connsiteX8" fmla="*/ 5279 w 9850"/>
              <a:gd name="connsiteY8" fmla="*/ 4521 h 10530"/>
              <a:gd name="connsiteX9" fmla="*/ 4202 w 9850"/>
              <a:gd name="connsiteY9" fmla="*/ 5184 h 10530"/>
              <a:gd name="connsiteX10" fmla="*/ 3913 w 9850"/>
              <a:gd name="connsiteY10" fmla="*/ 6249 h 10530"/>
              <a:gd name="connsiteX11" fmla="*/ 3787 w 9850"/>
              <a:gd name="connsiteY11" fmla="*/ 6805 h 10530"/>
              <a:gd name="connsiteX12" fmla="*/ 3290 w 9850"/>
              <a:gd name="connsiteY12" fmla="*/ 7066 h 10530"/>
              <a:gd name="connsiteX13" fmla="*/ 2358 w 9850"/>
              <a:gd name="connsiteY13" fmla="*/ 7144 h 10530"/>
              <a:gd name="connsiteX14" fmla="*/ 81 w 9850"/>
              <a:gd name="connsiteY14" fmla="*/ 5308 h 10530"/>
              <a:gd name="connsiteX15" fmla="*/ 744 w 9850"/>
              <a:gd name="connsiteY15" fmla="*/ 3101 h 10530"/>
              <a:gd name="connsiteX16" fmla="*/ 3147 w 9850"/>
              <a:gd name="connsiteY16" fmla="*/ 1574 h 10530"/>
              <a:gd name="connsiteX17" fmla="*/ 6376 w 9850"/>
              <a:gd name="connsiteY17" fmla="*/ 1112 h 10530"/>
              <a:gd name="connsiteX0" fmla="*/ 6473 w 9896"/>
              <a:gd name="connsiteY0" fmla="*/ 1056 h 6803"/>
              <a:gd name="connsiteX1" fmla="*/ 9895 w 9896"/>
              <a:gd name="connsiteY1" fmla="*/ 1354 h 6803"/>
              <a:gd name="connsiteX2" fmla="*/ 8347 w 9896"/>
              <a:gd name="connsiteY2" fmla="*/ 1079 h 6803"/>
              <a:gd name="connsiteX3" fmla="*/ 8934 w 9896"/>
              <a:gd name="connsiteY3" fmla="*/ 1582 h 6803"/>
              <a:gd name="connsiteX4" fmla="*/ 7671 w 9896"/>
              <a:gd name="connsiteY4" fmla="*/ 1163 h 6803"/>
              <a:gd name="connsiteX5" fmla="*/ 7332 w 9896"/>
              <a:gd name="connsiteY5" fmla="*/ 44 h 6803"/>
              <a:gd name="connsiteX6" fmla="*/ 9193 w 9896"/>
              <a:gd name="connsiteY6" fmla="*/ 3064 h 6803"/>
              <a:gd name="connsiteX7" fmla="*/ 7106 w 9896"/>
              <a:gd name="connsiteY7" fmla="*/ 4073 h 6803"/>
              <a:gd name="connsiteX8" fmla="*/ 5359 w 9896"/>
              <a:gd name="connsiteY8" fmla="*/ 4293 h 6803"/>
              <a:gd name="connsiteX9" fmla="*/ 4266 w 9896"/>
              <a:gd name="connsiteY9" fmla="*/ 4923 h 6803"/>
              <a:gd name="connsiteX10" fmla="*/ 3973 w 9896"/>
              <a:gd name="connsiteY10" fmla="*/ 5934 h 6803"/>
              <a:gd name="connsiteX11" fmla="*/ 3845 w 9896"/>
              <a:gd name="connsiteY11" fmla="*/ 6462 h 6803"/>
              <a:gd name="connsiteX12" fmla="*/ 3340 w 9896"/>
              <a:gd name="connsiteY12" fmla="*/ 6710 h 6803"/>
              <a:gd name="connsiteX13" fmla="*/ 2394 w 9896"/>
              <a:gd name="connsiteY13" fmla="*/ 6784 h 6803"/>
              <a:gd name="connsiteX14" fmla="*/ 82 w 9896"/>
              <a:gd name="connsiteY14" fmla="*/ 5041 h 6803"/>
              <a:gd name="connsiteX15" fmla="*/ 755 w 9896"/>
              <a:gd name="connsiteY15" fmla="*/ 2945 h 6803"/>
              <a:gd name="connsiteX16" fmla="*/ 3195 w 9896"/>
              <a:gd name="connsiteY16" fmla="*/ 1495 h 6803"/>
              <a:gd name="connsiteX17" fmla="*/ 6473 w 9896"/>
              <a:gd name="connsiteY17" fmla="*/ 1056 h 6803"/>
              <a:gd name="connsiteX0" fmla="*/ 6541 w 10000"/>
              <a:gd name="connsiteY0" fmla="*/ 1547 h 9996"/>
              <a:gd name="connsiteX1" fmla="*/ 9999 w 10000"/>
              <a:gd name="connsiteY1" fmla="*/ 1985 h 9996"/>
              <a:gd name="connsiteX2" fmla="*/ 8435 w 10000"/>
              <a:gd name="connsiteY2" fmla="*/ 1581 h 9996"/>
              <a:gd name="connsiteX3" fmla="*/ 9028 w 10000"/>
              <a:gd name="connsiteY3" fmla="*/ 2320 h 9996"/>
              <a:gd name="connsiteX4" fmla="*/ 7752 w 10000"/>
              <a:gd name="connsiteY4" fmla="*/ 1705 h 9996"/>
              <a:gd name="connsiteX5" fmla="*/ 7409 w 10000"/>
              <a:gd name="connsiteY5" fmla="*/ 60 h 9996"/>
              <a:gd name="connsiteX6" fmla="*/ 9290 w 10000"/>
              <a:gd name="connsiteY6" fmla="*/ 4499 h 9996"/>
              <a:gd name="connsiteX7" fmla="*/ 7308 w 10000"/>
              <a:gd name="connsiteY7" fmla="*/ 3569 h 9996"/>
              <a:gd name="connsiteX8" fmla="*/ 5415 w 10000"/>
              <a:gd name="connsiteY8" fmla="*/ 6305 h 9996"/>
              <a:gd name="connsiteX9" fmla="*/ 4311 w 10000"/>
              <a:gd name="connsiteY9" fmla="*/ 7232 h 9996"/>
              <a:gd name="connsiteX10" fmla="*/ 4015 w 10000"/>
              <a:gd name="connsiteY10" fmla="*/ 8718 h 9996"/>
              <a:gd name="connsiteX11" fmla="*/ 3885 w 10000"/>
              <a:gd name="connsiteY11" fmla="*/ 9494 h 9996"/>
              <a:gd name="connsiteX12" fmla="*/ 3375 w 10000"/>
              <a:gd name="connsiteY12" fmla="*/ 9858 h 9996"/>
              <a:gd name="connsiteX13" fmla="*/ 2419 w 10000"/>
              <a:gd name="connsiteY13" fmla="*/ 9967 h 9996"/>
              <a:gd name="connsiteX14" fmla="*/ 83 w 10000"/>
              <a:gd name="connsiteY14" fmla="*/ 7405 h 9996"/>
              <a:gd name="connsiteX15" fmla="*/ 763 w 10000"/>
              <a:gd name="connsiteY15" fmla="*/ 4324 h 9996"/>
              <a:gd name="connsiteX16" fmla="*/ 3229 w 10000"/>
              <a:gd name="connsiteY16" fmla="*/ 2193 h 9996"/>
              <a:gd name="connsiteX17" fmla="*/ 6541 w 10000"/>
              <a:gd name="connsiteY17" fmla="*/ 1547 h 9996"/>
              <a:gd name="connsiteX0" fmla="*/ 6541 w 10000"/>
              <a:gd name="connsiteY0" fmla="*/ 1548 h 10000"/>
              <a:gd name="connsiteX1" fmla="*/ 9999 w 10000"/>
              <a:gd name="connsiteY1" fmla="*/ 1986 h 10000"/>
              <a:gd name="connsiteX2" fmla="*/ 8435 w 10000"/>
              <a:gd name="connsiteY2" fmla="*/ 1582 h 10000"/>
              <a:gd name="connsiteX3" fmla="*/ 9028 w 10000"/>
              <a:gd name="connsiteY3" fmla="*/ 2321 h 10000"/>
              <a:gd name="connsiteX4" fmla="*/ 7752 w 10000"/>
              <a:gd name="connsiteY4" fmla="*/ 1706 h 10000"/>
              <a:gd name="connsiteX5" fmla="*/ 7409 w 10000"/>
              <a:gd name="connsiteY5" fmla="*/ 60 h 10000"/>
              <a:gd name="connsiteX6" fmla="*/ 9290 w 10000"/>
              <a:gd name="connsiteY6" fmla="*/ 4501 h 10000"/>
              <a:gd name="connsiteX7" fmla="*/ 7308 w 10000"/>
              <a:gd name="connsiteY7" fmla="*/ 3570 h 10000"/>
              <a:gd name="connsiteX8" fmla="*/ 5966 w 10000"/>
              <a:gd name="connsiteY8" fmla="*/ 4778 h 10000"/>
              <a:gd name="connsiteX9" fmla="*/ 4311 w 10000"/>
              <a:gd name="connsiteY9" fmla="*/ 7235 h 10000"/>
              <a:gd name="connsiteX10" fmla="*/ 4015 w 10000"/>
              <a:gd name="connsiteY10" fmla="*/ 8721 h 10000"/>
              <a:gd name="connsiteX11" fmla="*/ 3885 w 10000"/>
              <a:gd name="connsiteY11" fmla="*/ 9498 h 10000"/>
              <a:gd name="connsiteX12" fmla="*/ 3375 w 10000"/>
              <a:gd name="connsiteY12" fmla="*/ 9862 h 10000"/>
              <a:gd name="connsiteX13" fmla="*/ 2419 w 10000"/>
              <a:gd name="connsiteY13" fmla="*/ 9971 h 10000"/>
              <a:gd name="connsiteX14" fmla="*/ 83 w 10000"/>
              <a:gd name="connsiteY14" fmla="*/ 7408 h 10000"/>
              <a:gd name="connsiteX15" fmla="*/ 763 w 10000"/>
              <a:gd name="connsiteY15" fmla="*/ 4326 h 10000"/>
              <a:gd name="connsiteX16" fmla="*/ 3229 w 10000"/>
              <a:gd name="connsiteY16" fmla="*/ 2194 h 10000"/>
              <a:gd name="connsiteX17" fmla="*/ 6541 w 10000"/>
              <a:gd name="connsiteY17" fmla="*/ 1548 h 10000"/>
              <a:gd name="connsiteX0" fmla="*/ 6541 w 10000"/>
              <a:gd name="connsiteY0" fmla="*/ 1548 h 10000"/>
              <a:gd name="connsiteX1" fmla="*/ 9999 w 10000"/>
              <a:gd name="connsiteY1" fmla="*/ 1986 h 10000"/>
              <a:gd name="connsiteX2" fmla="*/ 8435 w 10000"/>
              <a:gd name="connsiteY2" fmla="*/ 1582 h 10000"/>
              <a:gd name="connsiteX3" fmla="*/ 9028 w 10000"/>
              <a:gd name="connsiteY3" fmla="*/ 2321 h 10000"/>
              <a:gd name="connsiteX4" fmla="*/ 7752 w 10000"/>
              <a:gd name="connsiteY4" fmla="*/ 1706 h 10000"/>
              <a:gd name="connsiteX5" fmla="*/ 7409 w 10000"/>
              <a:gd name="connsiteY5" fmla="*/ 60 h 10000"/>
              <a:gd name="connsiteX6" fmla="*/ 9290 w 10000"/>
              <a:gd name="connsiteY6" fmla="*/ 4501 h 10000"/>
              <a:gd name="connsiteX7" fmla="*/ 7308 w 10000"/>
              <a:gd name="connsiteY7" fmla="*/ 3570 h 10000"/>
              <a:gd name="connsiteX8" fmla="*/ 5966 w 10000"/>
              <a:gd name="connsiteY8" fmla="*/ 4778 h 10000"/>
              <a:gd name="connsiteX9" fmla="*/ 4542 w 10000"/>
              <a:gd name="connsiteY9" fmla="*/ 6712 h 10000"/>
              <a:gd name="connsiteX10" fmla="*/ 4015 w 10000"/>
              <a:gd name="connsiteY10" fmla="*/ 8721 h 10000"/>
              <a:gd name="connsiteX11" fmla="*/ 3885 w 10000"/>
              <a:gd name="connsiteY11" fmla="*/ 9498 h 10000"/>
              <a:gd name="connsiteX12" fmla="*/ 3375 w 10000"/>
              <a:gd name="connsiteY12" fmla="*/ 9862 h 10000"/>
              <a:gd name="connsiteX13" fmla="*/ 2419 w 10000"/>
              <a:gd name="connsiteY13" fmla="*/ 9971 h 10000"/>
              <a:gd name="connsiteX14" fmla="*/ 83 w 10000"/>
              <a:gd name="connsiteY14" fmla="*/ 7408 h 10000"/>
              <a:gd name="connsiteX15" fmla="*/ 763 w 10000"/>
              <a:gd name="connsiteY15" fmla="*/ 4326 h 10000"/>
              <a:gd name="connsiteX16" fmla="*/ 3229 w 10000"/>
              <a:gd name="connsiteY16" fmla="*/ 2194 h 10000"/>
              <a:gd name="connsiteX17" fmla="*/ 6541 w 10000"/>
              <a:gd name="connsiteY17" fmla="*/ 15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6541" y="1548"/>
                </a:moveTo>
                <a:cubicBezTo>
                  <a:pt x="10348" y="2000"/>
                  <a:pt x="9956" y="-749"/>
                  <a:pt x="9999" y="1986"/>
                </a:cubicBezTo>
                <a:cubicBezTo>
                  <a:pt x="10040" y="4442"/>
                  <a:pt x="9180" y="849"/>
                  <a:pt x="8435" y="1582"/>
                </a:cubicBezTo>
                <a:cubicBezTo>
                  <a:pt x="8416" y="1625"/>
                  <a:pt x="9142" y="2301"/>
                  <a:pt x="9028" y="2321"/>
                </a:cubicBezTo>
                <a:cubicBezTo>
                  <a:pt x="8914" y="2342"/>
                  <a:pt x="7899" y="1642"/>
                  <a:pt x="7752" y="1706"/>
                </a:cubicBezTo>
                <a:cubicBezTo>
                  <a:pt x="7477" y="1858"/>
                  <a:pt x="7112" y="640"/>
                  <a:pt x="7409" y="60"/>
                </a:cubicBezTo>
                <a:cubicBezTo>
                  <a:pt x="7706" y="-567"/>
                  <a:pt x="9307" y="3916"/>
                  <a:pt x="9290" y="4501"/>
                </a:cubicBezTo>
                <a:cubicBezTo>
                  <a:pt x="9273" y="5086"/>
                  <a:pt x="7862" y="3524"/>
                  <a:pt x="7308" y="3570"/>
                </a:cubicBezTo>
                <a:cubicBezTo>
                  <a:pt x="6754" y="3616"/>
                  <a:pt x="6540" y="4498"/>
                  <a:pt x="5966" y="4778"/>
                </a:cubicBezTo>
                <a:cubicBezTo>
                  <a:pt x="5520" y="5017"/>
                  <a:pt x="4796" y="6345"/>
                  <a:pt x="4542" y="6712"/>
                </a:cubicBezTo>
                <a:cubicBezTo>
                  <a:pt x="4202" y="7144"/>
                  <a:pt x="3822" y="8183"/>
                  <a:pt x="4015" y="8721"/>
                </a:cubicBezTo>
                <a:cubicBezTo>
                  <a:pt x="4120" y="9001"/>
                  <a:pt x="4056" y="9260"/>
                  <a:pt x="3885" y="9498"/>
                </a:cubicBezTo>
                <a:cubicBezTo>
                  <a:pt x="3759" y="9648"/>
                  <a:pt x="3588" y="9777"/>
                  <a:pt x="3375" y="9862"/>
                </a:cubicBezTo>
                <a:cubicBezTo>
                  <a:pt x="3099" y="9993"/>
                  <a:pt x="2760" y="10034"/>
                  <a:pt x="2419" y="9971"/>
                </a:cubicBezTo>
                <a:cubicBezTo>
                  <a:pt x="1378" y="9777"/>
                  <a:pt x="358" y="8700"/>
                  <a:pt x="83" y="7408"/>
                </a:cubicBezTo>
                <a:cubicBezTo>
                  <a:pt x="-151" y="6373"/>
                  <a:pt x="124" y="5274"/>
                  <a:pt x="763" y="4326"/>
                </a:cubicBezTo>
                <a:cubicBezTo>
                  <a:pt x="1337" y="3465"/>
                  <a:pt x="2207" y="2711"/>
                  <a:pt x="3229" y="2194"/>
                </a:cubicBezTo>
                <a:cubicBezTo>
                  <a:pt x="4247" y="1678"/>
                  <a:pt x="5393" y="1441"/>
                  <a:pt x="6541" y="1548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9" name="十二边形 38"/>
          <p:cNvSpPr/>
          <p:nvPr/>
        </p:nvSpPr>
        <p:spPr>
          <a:xfrm>
            <a:off x="827584" y="1988840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331640" y="1844824"/>
            <a:ext cx="158417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服务器安全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1547664" y="2276872"/>
            <a:ext cx="705678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账号密码权限，漏洞修补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安全扫描，防洪水</a:t>
            </a:r>
            <a:r>
              <a:rPr lang="en-US" altLang="zh-CN" dirty="0" smtClean="0"/>
              <a:t>,</a:t>
            </a:r>
            <a:r>
              <a:rPr lang="zh-CN" altLang="en-US" dirty="0" smtClean="0"/>
              <a:t>备份 镜像还原等</a:t>
            </a:r>
            <a:endParaRPr lang="zh-CN" altLang="en-US" dirty="0"/>
          </a:p>
        </p:txBody>
      </p:sp>
      <p:sp>
        <p:nvSpPr>
          <p:cNvPr id="42" name="十二边形 41"/>
          <p:cNvSpPr/>
          <p:nvPr/>
        </p:nvSpPr>
        <p:spPr>
          <a:xfrm>
            <a:off x="827584" y="3068960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331640" y="2924944"/>
            <a:ext cx="158417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547664" y="3356992"/>
            <a:ext cx="705678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包括带宽</a:t>
            </a:r>
            <a:r>
              <a:rPr lang="en-US" altLang="zh-CN" dirty="0" smtClean="0"/>
              <a:t>/</a:t>
            </a:r>
            <a:r>
              <a:rPr lang="zh-CN" altLang="en-US" dirty="0" smtClean="0"/>
              <a:t>稳定性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扩展性等</a:t>
            </a:r>
            <a:endParaRPr lang="zh-CN" altLang="en-US" dirty="0"/>
          </a:p>
        </p:txBody>
      </p:sp>
      <p:sp>
        <p:nvSpPr>
          <p:cNvPr id="52" name="十二边形 51"/>
          <p:cNvSpPr/>
          <p:nvPr/>
        </p:nvSpPr>
        <p:spPr>
          <a:xfrm>
            <a:off x="827584" y="4077072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331640" y="3933056"/>
            <a:ext cx="158417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547664" y="4365104"/>
            <a:ext cx="7056784" cy="1368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包括数据库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等存储体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稳定性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访问安全策略（账号分配、读写权限，关键表的控制等）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数据的防灾、备份还原（升级前必须先备份），海量数据采用数据库集群等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259632" y="6021288"/>
            <a:ext cx="6984776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生产环境是否采用阿里云服务器</a:t>
            </a:r>
            <a:r>
              <a:rPr lang="en-US" altLang="zh-CN" dirty="0" smtClean="0"/>
              <a:t>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46192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6300192" y="332656"/>
            <a:ext cx="267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系统监控</a:t>
            </a:r>
            <a:r>
              <a:rPr lang="en-US" altLang="zh-CN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运维</a:t>
            </a:r>
            <a:endParaRPr lang="zh-CN" altLang="en-US" sz="2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十二边形 91"/>
          <p:cNvSpPr/>
          <p:nvPr/>
        </p:nvSpPr>
        <p:spPr>
          <a:xfrm>
            <a:off x="827584" y="1988840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31640" y="1844824"/>
            <a:ext cx="6192688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服务器指标监控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内存，网络状况</a:t>
            </a:r>
            <a:endParaRPr lang="zh-CN" altLang="en-US" dirty="0"/>
          </a:p>
        </p:txBody>
      </p:sp>
      <p:sp>
        <p:nvSpPr>
          <p:cNvPr id="95" name="十二边形 94"/>
          <p:cNvSpPr/>
          <p:nvPr/>
        </p:nvSpPr>
        <p:spPr>
          <a:xfrm>
            <a:off x="827584" y="2492896"/>
            <a:ext cx="288032" cy="216024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331640" y="2348880"/>
            <a:ext cx="6264696" cy="360040"/>
          </a:xfrm>
          <a:prstGeom prst="rect">
            <a:avLst/>
          </a:prstGeom>
          <a:ln w="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接口可用性监控（包括并发，总量，错误率等的监控）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1331640" y="2924944"/>
            <a:ext cx="6336704" cy="34563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使用监控工具 、即时的告警工具（短信，微信等通知），运维值班等，在客户发现问题之前消灭问题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8900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95B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685</Words>
  <Application>Microsoft Office PowerPoint</Application>
  <PresentationFormat>全屏显示(4:3)</PresentationFormat>
  <Paragraphs>72</Paragraphs>
  <Slides>9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英普思办公自动化系统软件V1.0 产品介绍</dc:title>
  <dc:creator>姚欢</dc:creator>
  <cp:lastModifiedBy>Administrator</cp:lastModifiedBy>
  <cp:revision>187</cp:revision>
  <dcterms:created xsi:type="dcterms:W3CDTF">2012-08-06T07:33:58Z</dcterms:created>
  <dcterms:modified xsi:type="dcterms:W3CDTF">2016-09-30T01:15:24Z</dcterms:modified>
</cp:coreProperties>
</file>