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20"/>
  </p:notesMasterIdLst>
  <p:sldIdLst>
    <p:sldId id="262" r:id="rId2"/>
    <p:sldId id="264" r:id="rId3"/>
    <p:sldId id="266" r:id="rId4"/>
    <p:sldId id="297" r:id="rId5"/>
    <p:sldId id="298" r:id="rId6"/>
    <p:sldId id="299" r:id="rId7"/>
    <p:sldId id="300" r:id="rId8"/>
    <p:sldId id="301" r:id="rId9"/>
    <p:sldId id="302" r:id="rId10"/>
    <p:sldId id="275" r:id="rId11"/>
    <p:sldId id="291" r:id="rId12"/>
    <p:sldId id="292" r:id="rId13"/>
    <p:sldId id="293" r:id="rId14"/>
    <p:sldId id="294" r:id="rId15"/>
    <p:sldId id="295" r:id="rId16"/>
    <p:sldId id="296" r:id="rId17"/>
    <p:sldId id="282"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0"/>
    <p:restoredTop sz="81270"/>
  </p:normalViewPr>
  <p:slideViewPr>
    <p:cSldViewPr snapToGrid="0" snapToObjects="1">
      <p:cViewPr varScale="1">
        <p:scale>
          <a:sx n="88" d="100"/>
          <a:sy n="88" d="100"/>
        </p:scale>
        <p:origin x="9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my/Documents/&#30740;&#31350;&#24037;&#20316;/ICSE2019/Commercial%20contribution%20models%20in%20OpenStac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STHeiti Light" charset="-122"/>
                <a:ea typeface="STHeiti Light" charset="-122"/>
                <a:cs typeface="STHeiti Light" charset="-122"/>
              </a:defRPr>
            </a:pPr>
            <a:r>
              <a:rPr lang="zh-CN" altLang="en-US" sz="1100" dirty="0" smtClean="0">
                <a:latin typeface="Microsoft YaHei" charset="-122"/>
                <a:ea typeface="Microsoft YaHei" charset="-122"/>
                <a:cs typeface="Microsoft YaHei" charset="-122"/>
              </a:rPr>
              <a:t>应用开源软件的公司比例</a:t>
            </a:r>
            <a:r>
              <a:rPr lang="zh-CN" altLang="en-US" sz="1100" smtClean="0">
                <a:latin typeface="Microsoft YaHei" charset="-122"/>
                <a:ea typeface="Microsoft YaHei" charset="-122"/>
                <a:cs typeface="Microsoft YaHei" charset="-122"/>
              </a:rPr>
              <a:t>变化趋势</a:t>
            </a:r>
            <a:endParaRPr lang="en-US" sz="1100" baseline="30000" dirty="0">
              <a:latin typeface="Microsoft YaHei" charset="-122"/>
              <a:ea typeface="Microsoft YaHei" charset="-122"/>
              <a:cs typeface="Microsoft YaHei" charset="-122"/>
            </a:endParaRPr>
          </a:p>
        </c:rich>
      </c:tx>
      <c:layout>
        <c:manualLayout>
          <c:xMode val="edge"/>
          <c:yMode val="edge"/>
          <c:x val="0.187669669996155"/>
          <c:y val="0.0527782995579921"/>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STHeiti Light" charset="-122"/>
              <a:ea typeface="STHeiti Light" charset="-122"/>
              <a:cs typeface="STHeiti Light" charset="-122"/>
            </a:defRPr>
          </a:pPr>
          <a:endParaRPr lang="zh-CN"/>
        </a:p>
      </c:txPr>
    </c:title>
    <c:autoTitleDeleted val="0"/>
    <c:plotArea>
      <c:layout/>
      <c:lineChart>
        <c:grouping val="standard"/>
        <c:varyColors val="0"/>
        <c:ser>
          <c:idx val="0"/>
          <c:order val="0"/>
          <c:tx>
            <c:strRef>
              <c:f>工作表1!$B$1</c:f>
              <c:strCache>
                <c:ptCount val="1"/>
                <c:pt idx="0">
                  <c:v>列1</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numRef>
              <c:f>工作表1!$A$2:$A$6</c:f>
              <c:numCache>
                <c:formatCode>General</c:formatCode>
                <c:ptCount val="5"/>
                <c:pt idx="0">
                  <c:v>2013.0</c:v>
                </c:pt>
                <c:pt idx="1">
                  <c:v>2014.0</c:v>
                </c:pt>
                <c:pt idx="2">
                  <c:v>2015.0</c:v>
                </c:pt>
                <c:pt idx="3">
                  <c:v>2016.0</c:v>
                </c:pt>
                <c:pt idx="4">
                  <c:v>2017.0</c:v>
                </c:pt>
              </c:numCache>
            </c:numRef>
          </c:cat>
          <c:val>
            <c:numRef>
              <c:f>工作表1!$B$2:$B$6</c:f>
              <c:numCache>
                <c:formatCode>General</c:formatCode>
                <c:ptCount val="5"/>
                <c:pt idx="0">
                  <c:v>0.35</c:v>
                </c:pt>
                <c:pt idx="1">
                  <c:v>0.5</c:v>
                </c:pt>
                <c:pt idx="2">
                  <c:v>0.6</c:v>
                </c:pt>
                <c:pt idx="3">
                  <c:v>0.65</c:v>
                </c:pt>
                <c:pt idx="4">
                  <c:v>0.8</c:v>
                </c:pt>
              </c:numCache>
            </c:numRef>
          </c:val>
          <c:smooth val="0"/>
        </c:ser>
        <c:dLbls>
          <c:showLegendKey val="0"/>
          <c:showVal val="0"/>
          <c:showCatName val="0"/>
          <c:showSerName val="0"/>
          <c:showPercent val="0"/>
          <c:showBubbleSize val="0"/>
        </c:dLbls>
        <c:dropLines>
          <c:spPr>
            <a:ln w="9525" cap="flat" cmpd="sng" algn="ctr">
              <a:solidFill>
                <a:schemeClr val="tx1">
                  <a:lumMod val="35000"/>
                  <a:lumOff val="65000"/>
                </a:schemeClr>
              </a:solidFill>
              <a:prstDash val="sysDash"/>
              <a:round/>
            </a:ln>
            <a:effectLst/>
          </c:spPr>
        </c:dropLines>
        <c:marker val="1"/>
        <c:smooth val="0"/>
        <c:axId val="1779004192"/>
        <c:axId val="1809120560"/>
      </c:lineChart>
      <c:catAx>
        <c:axId val="177900419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zh-CN" sz="1100" dirty="0" smtClean="0"/>
                  <a:t>年</a:t>
                </a:r>
                <a:r>
                  <a:rPr lang="zh-CN" altLang="en-US" sz="1100" dirty="0" smtClean="0"/>
                  <a:t>份</a:t>
                </a:r>
                <a:endParaRPr lang="zh-CN" sz="1100" dirty="0"/>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809120560"/>
        <c:crosses val="autoZero"/>
        <c:auto val="1"/>
        <c:lblAlgn val="ctr"/>
        <c:lblOffset val="100"/>
        <c:noMultiLvlLbl val="0"/>
      </c:catAx>
      <c:valAx>
        <c:axId val="1809120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zh-CN" sz="1100"/>
                  <a:t>百分比</a:t>
                </a: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zh-CN"/>
            </a:p>
          </c:txPr>
        </c:title>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77900419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'/Users/amy/Documents/研究工作/ICSE2019/[RQ2.2_6model.xlsx]final_fig'!$B$2</c:f>
              <c:strCache>
                <c:ptCount val="1"/>
                <c:pt idx="0">
                  <c:v>num_com</c:v>
                </c:pt>
              </c:strCache>
            </c:strRef>
          </c:tx>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Lbls>
            <c:dLbl>
              <c:idx val="5"/>
              <c:layout>
                <c:manualLayout>
                  <c:x val="-0.0549429133858268"/>
                  <c:y val="0.167852508019831"/>
                </c:manualLayout>
              </c:layout>
              <c:showLegendKey val="0"/>
              <c:showVal val="0"/>
              <c:showCatName val="1"/>
              <c:showSerName val="0"/>
              <c:showPercent val="1"/>
              <c:showBubbleSize val="0"/>
              <c:extLst>
                <c:ext xmlns:c15="http://schemas.microsoft.com/office/drawing/2012/chart" uri="{CE6537A1-D6FC-4f65-9D91-7224C49458BB}">
                  <c15:layout/>
                </c:ext>
              </c:extLst>
            </c:dLbl>
            <c:dLbl>
              <c:idx val="6"/>
              <c:layout>
                <c:manualLayout>
                  <c:x val="0.0"/>
                  <c:y val="-0.00617599883347914"/>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zh-CN"/>
                </a:p>
              </c:txPr>
              <c:showLegendKey val="0"/>
              <c:showVal val="0"/>
              <c:showCatName val="1"/>
              <c:showSerName val="0"/>
              <c:showPercent val="1"/>
              <c:showBubbleSize val="0"/>
              <c:extLst>
                <c:ext xmlns:c15="http://schemas.microsoft.com/office/drawing/2012/chart" uri="{CE6537A1-D6FC-4f65-9D91-7224C49458BB}">
                  <c15:layout>
                    <c:manualLayout>
                      <c:w val="0.472222222222222"/>
                      <c:h val="0.138888888888889"/>
                    </c:manualLayout>
                  </c15:layout>
                </c:ext>
              </c:extLst>
            </c:dLbl>
            <c:dLbl>
              <c:idx val="7"/>
              <c:layout>
                <c:manualLayout>
                  <c:x val="0.258333333333333"/>
                  <c:y val="0.0138888888888889"/>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zh-CN"/>
                </a:p>
              </c:txPr>
              <c:showLegendKey val="0"/>
              <c:showVal val="0"/>
              <c:showCatName val="1"/>
              <c:showSerName val="0"/>
              <c:showPercent val="1"/>
              <c:showBubbleSize val="0"/>
              <c:extLst>
                <c:ext xmlns:c15="http://schemas.microsoft.com/office/drawing/2012/chart" uri="{CE6537A1-D6FC-4f65-9D91-7224C49458BB}">
                  <c15:layout>
                    <c:manualLayout>
                      <c:w val="0.216666666666667"/>
                      <c:h val="0.148148148148148"/>
                    </c:manualLayout>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zh-C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'/Users/amy/Documents/研究工作/ICSE2019/[RQ2.2_6model.xlsx]final_fig'!$A$3:$A$10</c:f>
              <c:strCache>
                <c:ptCount val="8"/>
                <c:pt idx="0">
                  <c:v>Full  solution oriented</c:v>
                </c:pt>
                <c:pt idx="1">
                  <c:v>Specific sub-solution oriented</c:v>
                </c:pt>
                <c:pt idx="2">
                  <c:v>Self-business oriented</c:v>
                </c:pt>
                <c:pt idx="3">
                  <c:v>Specific services oriented</c:v>
                </c:pt>
                <c:pt idx="4">
                  <c:v>Usage oriented</c:v>
                </c:pt>
                <c:pt idx="5">
                  <c:v>Community Oriented</c:v>
                </c:pt>
                <c:pt idx="6">
                  <c:v>Development infrastructure vendor</c:v>
                </c:pt>
                <c:pt idx="7">
                  <c:v>Research oriented</c:v>
                </c:pt>
              </c:strCache>
            </c:strRef>
          </c:cat>
          <c:val>
            <c:numRef>
              <c:f>'/Users/amy/Documents/研究工作/ICSE2019/[RQ2.2_6model.xlsx]final_fig'!$B$3:$B$10</c:f>
              <c:numCache>
                <c:formatCode>General</c:formatCode>
                <c:ptCount val="8"/>
                <c:pt idx="0">
                  <c:v>31.0</c:v>
                </c:pt>
                <c:pt idx="1">
                  <c:v>14.0</c:v>
                </c:pt>
                <c:pt idx="2">
                  <c:v>23.0</c:v>
                </c:pt>
                <c:pt idx="3">
                  <c:v>11.0</c:v>
                </c:pt>
                <c:pt idx="4">
                  <c:v>28.0</c:v>
                </c:pt>
                <c:pt idx="5">
                  <c:v>4.0</c:v>
                </c:pt>
                <c:pt idx="6">
                  <c:v>5.0</c:v>
                </c:pt>
                <c:pt idx="7">
                  <c:v>8.0</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bg1"/>
    </a:solidFill>
    <a:ln w="28575" cap="flat" cmpd="sng" algn="ctr">
      <a:solidFill>
        <a:srgbClr val="C00000"/>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6E90-8B02-9F46-A737-71CEC27C5033}" type="datetimeFigureOut">
              <a:rPr kumimoji="1" lang="zh-CN" altLang="en-US" smtClean="0"/>
              <a:t>2018/11/22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A8F64-8794-974F-803A-DA81CD232664}" type="slidenum">
              <a:rPr kumimoji="1" lang="zh-CN" altLang="en-US" smtClean="0"/>
              <a:t>‹#›</a:t>
            </a:fld>
            <a:endParaRPr kumimoji="1" lang="zh-CN" altLang="en-US"/>
          </a:p>
        </p:txBody>
      </p:sp>
    </p:spTree>
    <p:extLst>
      <p:ext uri="{BB962C8B-B14F-4D97-AF65-F5344CB8AC3E}">
        <p14:creationId xmlns:p14="http://schemas.microsoft.com/office/powerpoint/2010/main" val="161435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51213"/>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黑体" panose="02010609060101010101" pitchFamily="49" charset="-122"/>
                <a:cs typeface="+mn-cs"/>
              </a:rPr>
              <a:t>大家</a:t>
            </a:r>
            <a:r>
              <a:rPr lang="zh-CN" altLang="zh-CN" sz="1200" b="0" i="0" kern="1200" dirty="0" smtClean="0">
                <a:solidFill>
                  <a:schemeClr val="tx1"/>
                </a:solidFill>
                <a:effectLst/>
                <a:latin typeface="+mn-lt"/>
                <a:ea typeface="黑体" panose="02010609060101010101" pitchFamily="49" charset="-122"/>
                <a:cs typeface="+mn-cs"/>
              </a:rPr>
              <a:t>好</a:t>
            </a:r>
            <a:r>
              <a:rPr lang="zh-CN" altLang="zh-CN" sz="1200" b="0" i="0" kern="1200" dirty="0">
                <a:solidFill>
                  <a:schemeClr val="tx1"/>
                </a:solidFill>
                <a:effectLst/>
                <a:latin typeface="+mn-lt"/>
                <a:ea typeface="黑体" panose="02010609060101010101" pitchFamily="49" charset="-122"/>
                <a:cs typeface="+mn-cs"/>
              </a:rPr>
              <a:t>，我是</a:t>
            </a:r>
            <a:r>
              <a:rPr lang="zh-CN" altLang="zh-CN" sz="1200" b="0" i="0" kern="1200" dirty="0" smtClean="0">
                <a:solidFill>
                  <a:schemeClr val="tx1"/>
                </a:solidFill>
                <a:effectLst/>
                <a:latin typeface="+mn-lt"/>
                <a:ea typeface="黑体" panose="02010609060101010101" pitchFamily="49" charset="-122"/>
                <a:cs typeface="+mn-cs"/>
              </a:rPr>
              <a:t>北京大学</a:t>
            </a:r>
            <a:r>
              <a:rPr lang="zh-CN" altLang="en-US" sz="1200" b="0" i="0" kern="1200" dirty="0" smtClean="0">
                <a:solidFill>
                  <a:schemeClr val="tx1"/>
                </a:solidFill>
                <a:effectLst/>
                <a:latin typeface="+mn-lt"/>
                <a:ea typeface="黑体" panose="02010609060101010101" pitchFamily="49" charset="-122"/>
                <a:cs typeface="+mn-cs"/>
              </a:rPr>
              <a:t>的张宇霞</a:t>
            </a:r>
            <a:r>
              <a:rPr lang="zh-CN" altLang="zh-CN" sz="1200" b="0" i="0" kern="1200" dirty="0" smtClean="0">
                <a:solidFill>
                  <a:schemeClr val="tx1"/>
                </a:solidFill>
                <a:effectLst/>
                <a:latin typeface="+mn-lt"/>
                <a:ea typeface="黑体" panose="02010609060101010101" pitchFamily="49" charset="-122"/>
                <a:cs typeface="+mn-cs"/>
              </a:rPr>
              <a:t>，</a:t>
            </a:r>
            <a:r>
              <a:rPr lang="zh-CN" altLang="zh-CN" sz="1200" b="0" i="0" kern="1200" dirty="0">
                <a:solidFill>
                  <a:schemeClr val="tx1"/>
                </a:solidFill>
                <a:effectLst/>
                <a:latin typeface="+mn-lt"/>
                <a:ea typeface="黑体" panose="02010609060101010101" pitchFamily="49" charset="-122"/>
                <a:cs typeface="+mn-cs"/>
              </a:rPr>
              <a:t>研究领域是开源软件开发</a:t>
            </a:r>
            <a:endParaRPr lang="en-US" altLang="zh-CN" sz="1200" b="0" i="0" kern="1200" dirty="0">
              <a:solidFill>
                <a:schemeClr val="tx1"/>
              </a:solidFill>
              <a:effectLst/>
              <a:latin typeface="+mn-lt"/>
              <a:ea typeface="黑体" panose="02010609060101010101" pitchFamily="49" charset="-122"/>
              <a:cs typeface="+mn-cs"/>
            </a:endParaRPr>
          </a:p>
          <a:p>
            <a:endParaRPr lang="zh-CN" altLang="zh-CN" sz="1200" b="0" i="0" kern="1200" dirty="0">
              <a:solidFill>
                <a:schemeClr val="tx1"/>
              </a:solidFill>
              <a:effectLst/>
              <a:latin typeface="+mn-lt"/>
              <a:ea typeface="黑体" panose="02010609060101010101" pitchFamily="49" charset="-122"/>
              <a:cs typeface="+mn-cs"/>
            </a:endParaRPr>
          </a:p>
        </p:txBody>
      </p:sp>
      <p:sp>
        <p:nvSpPr>
          <p:cNvPr id="4" name="幻灯片编号占位符 3"/>
          <p:cNvSpPr>
            <a:spLocks noGrp="1"/>
          </p:cNvSpPr>
          <p:nvPr>
            <p:ph type="sldNum" sz="quarter" idx="10"/>
          </p:nvPr>
        </p:nvSpPr>
        <p:spPr/>
        <p:txBody>
          <a:bodyPr/>
          <a:lstStyle/>
          <a:p>
            <a:fld id="{0B266BB5-4C6F-3943-B393-46EE67FD4BC6}" type="slidenum">
              <a:rPr kumimoji="1" lang="zh-CN" altLang="en-US" smtClean="0"/>
              <a:t>1</a:t>
            </a:fld>
            <a:endParaRPr kumimoji="1" lang="zh-CN" altLang="en-US" dirty="0"/>
          </a:p>
        </p:txBody>
      </p:sp>
    </p:spTree>
    <p:extLst>
      <p:ext uri="{BB962C8B-B14F-4D97-AF65-F5344CB8AC3E}">
        <p14:creationId xmlns:p14="http://schemas.microsoft.com/office/powerpoint/2010/main" val="73930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生态发展的另外一个重要问题是，不断扩张的软件系统和开发社区面临可持续成长问题</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关键挑战在于系统的演化特征难以抽取、影响因素难以隔离</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我的创新在于建立了软件系统的演化及其开发社区负载的演化度量框架，揭示了影响大规模开发社区可持续演化的关键要素及机理。</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这个工作可为开源社区健康度度量和可持续生态提供量化依据。</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10</a:t>
            </a:fld>
            <a:endParaRPr lang="zh-CN" altLang="en-US"/>
          </a:p>
        </p:txBody>
      </p:sp>
    </p:spTree>
    <p:extLst>
      <p:ext uri="{BB962C8B-B14F-4D97-AF65-F5344CB8AC3E}">
        <p14:creationId xmlns:p14="http://schemas.microsoft.com/office/powerpoint/2010/main" val="78348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生态发展的另外一个重要问题是，不断扩张的软件系统和开发社区面临可持续成长问题</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关键挑战在于系统的演化特征难以抽取、影响因素难以隔离</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我的创新在于建立了软件系统的演化及其开发社区负载的演化度量框架，揭示了影响大规模开发社区可持续演化的关键要素及机理。</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例如我们发现</a:t>
            </a:r>
            <a:r>
              <a:rPr lang="en-US" altLang="zh-CN" sz="1200" b="1" kern="1200" dirty="0" smtClean="0">
                <a:solidFill>
                  <a:schemeClr val="tx1"/>
                </a:solidFill>
                <a:effectLst/>
                <a:latin typeface="+mn-lt"/>
                <a:ea typeface="+mn-ea"/>
                <a:cs typeface="+mn-cs"/>
              </a:rPr>
              <a:t>Linux</a:t>
            </a:r>
            <a:r>
              <a:rPr lang="zh-CN" altLang="zh-CN" sz="1200" b="1" kern="1200" dirty="0" smtClean="0">
                <a:solidFill>
                  <a:schemeClr val="tx1"/>
                </a:solidFill>
                <a:effectLst/>
                <a:latin typeface="+mn-lt"/>
                <a:ea typeface="+mn-ea"/>
                <a:cs typeface="+mn-cs"/>
              </a:rPr>
              <a:t>内核规模随时间线性扩张，但其协同开发的能力扩张性有限，只有幂值为</a:t>
            </a:r>
            <a:r>
              <a:rPr lang="en-US" altLang="zh-CN" sz="1200" b="1" kern="1200" dirty="0" smtClean="0">
                <a:solidFill>
                  <a:schemeClr val="tx1"/>
                </a:solidFill>
                <a:effectLst/>
                <a:latin typeface="+mn-lt"/>
                <a:ea typeface="+mn-ea"/>
                <a:cs typeface="+mn-cs"/>
              </a:rPr>
              <a:t>1/2</a:t>
            </a:r>
            <a:r>
              <a:rPr lang="zh-CN" altLang="zh-CN" sz="1200" b="1" kern="1200" dirty="0" smtClean="0">
                <a:solidFill>
                  <a:schemeClr val="tx1"/>
                </a:solidFill>
                <a:effectLst/>
                <a:latin typeface="+mn-lt"/>
                <a:ea typeface="+mn-ea"/>
                <a:cs typeface="+mn-cs"/>
              </a:rPr>
              <a:t>的能力扩张。</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这个工作可为开源社区健康度度量和可持续生态提供量化依据。</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研究成果发表在</a:t>
            </a:r>
            <a:r>
              <a:rPr lang="en-US" altLang="zh-CN" sz="1200" b="1" kern="1200" dirty="0" err="1" smtClean="0">
                <a:solidFill>
                  <a:schemeClr val="tx1"/>
                </a:solidFill>
                <a:effectLst/>
                <a:latin typeface="+mn-lt"/>
                <a:ea typeface="+mn-ea"/>
                <a:cs typeface="+mn-cs"/>
              </a:rPr>
              <a:t>fse</a:t>
            </a:r>
            <a:r>
              <a:rPr lang="en-US" altLang="zh-CN" sz="1200" b="1" kern="1200" dirty="0" smtClean="0">
                <a:solidFill>
                  <a:schemeClr val="tx1"/>
                </a:solidFill>
                <a:effectLst/>
                <a:latin typeface="+mn-lt"/>
                <a:ea typeface="+mn-ea"/>
                <a:cs typeface="+mn-cs"/>
              </a:rPr>
              <a:t> 2017</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11</a:t>
            </a:fld>
            <a:endParaRPr lang="zh-CN" altLang="en-US"/>
          </a:p>
        </p:txBody>
      </p:sp>
    </p:spTree>
    <p:extLst>
      <p:ext uri="{BB962C8B-B14F-4D97-AF65-F5344CB8AC3E}">
        <p14:creationId xmlns:p14="http://schemas.microsoft.com/office/powerpoint/2010/main" val="175497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Full</a:t>
            </a:r>
            <a:r>
              <a:rPr lang="zh-CN" altLang="en-US" sz="1200" dirty="0" smtClean="0"/>
              <a:t> </a:t>
            </a:r>
            <a:r>
              <a:rPr lang="en-US" altLang="zh-CN" sz="1200" dirty="0" smtClean="0"/>
              <a:t>solution</a:t>
            </a:r>
            <a:r>
              <a:rPr lang="zh-CN" altLang="en-US" sz="1200" dirty="0" smtClean="0"/>
              <a:t> </a:t>
            </a:r>
            <a:r>
              <a:rPr lang="en-US" altLang="zh-CN" sz="1200" dirty="0" smtClean="0"/>
              <a:t>oriented</a:t>
            </a:r>
            <a:r>
              <a:rPr lang="zh-CN" altLang="en-US" sz="1200" dirty="0" smtClean="0"/>
              <a:t>：大范围、大量地做贡献，相对更关注部署工具</a:t>
            </a:r>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12</a:t>
            </a:fld>
            <a:endParaRPr lang="zh-CN" altLang="en-US"/>
          </a:p>
        </p:txBody>
      </p:sp>
    </p:spTree>
    <p:extLst>
      <p:ext uri="{BB962C8B-B14F-4D97-AF65-F5344CB8AC3E}">
        <p14:creationId xmlns:p14="http://schemas.microsoft.com/office/powerpoint/2010/main" val="1095747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我们发现</a:t>
            </a:r>
            <a:r>
              <a:rPr lang="en-US" altLang="zh-CN" sz="1200" b="1" kern="1200" dirty="0" smtClean="0">
                <a:solidFill>
                  <a:schemeClr val="tx1"/>
                </a:solidFill>
                <a:effectLst/>
                <a:latin typeface="+mn-lt"/>
                <a:ea typeface="+mn-ea"/>
                <a:cs typeface="+mn-cs"/>
              </a:rPr>
              <a:t>Linux</a:t>
            </a:r>
            <a:r>
              <a:rPr lang="zh-CN" altLang="zh-CN" sz="1200" b="1" kern="1200" dirty="0" smtClean="0">
                <a:solidFill>
                  <a:schemeClr val="tx1"/>
                </a:solidFill>
                <a:effectLst/>
                <a:latin typeface="+mn-lt"/>
                <a:ea typeface="+mn-ea"/>
                <a:cs typeface="+mn-cs"/>
              </a:rPr>
              <a:t>内核规模随时间线性扩张，但其协同开发的能力扩张性有限，只有幂值为</a:t>
            </a:r>
            <a:r>
              <a:rPr lang="en-US" altLang="zh-CN" sz="1200" b="1" kern="1200" dirty="0" smtClean="0">
                <a:solidFill>
                  <a:schemeClr val="tx1"/>
                </a:solidFill>
                <a:effectLst/>
                <a:latin typeface="+mn-lt"/>
                <a:ea typeface="+mn-ea"/>
                <a:cs typeface="+mn-cs"/>
              </a:rPr>
              <a:t>1/2</a:t>
            </a:r>
            <a:r>
              <a:rPr lang="zh-CN" altLang="zh-CN" sz="1200" b="1" kern="1200" dirty="0" smtClean="0">
                <a:solidFill>
                  <a:schemeClr val="tx1"/>
                </a:solidFill>
                <a:effectLst/>
                <a:latin typeface="+mn-lt"/>
                <a:ea typeface="+mn-ea"/>
                <a:cs typeface="+mn-cs"/>
              </a:rPr>
              <a:t>的能力扩张。</a:t>
            </a:r>
            <a:endParaRPr lang="zh-CN" altLang="zh-CN" sz="1200" kern="1200" dirty="0" smtClean="0">
              <a:solidFill>
                <a:schemeClr val="tx1"/>
              </a:solidFill>
              <a:effectLst/>
              <a:latin typeface="+mn-lt"/>
              <a:ea typeface="+mn-ea"/>
              <a:cs typeface="+mn-cs"/>
            </a:endParaRPr>
          </a:p>
          <a:p>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13</a:t>
            </a:fld>
            <a:endParaRPr lang="zh-CN" altLang="en-US"/>
          </a:p>
        </p:txBody>
      </p:sp>
    </p:spTree>
    <p:extLst>
      <p:ext uri="{BB962C8B-B14F-4D97-AF65-F5344CB8AC3E}">
        <p14:creationId xmlns:p14="http://schemas.microsoft.com/office/powerpoint/2010/main" val="56873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14</a:t>
            </a:fld>
            <a:endParaRPr lang="zh-CN" altLang="en-US"/>
          </a:p>
        </p:txBody>
      </p:sp>
    </p:spTree>
    <p:extLst>
      <p:ext uri="{BB962C8B-B14F-4D97-AF65-F5344CB8AC3E}">
        <p14:creationId xmlns:p14="http://schemas.microsoft.com/office/powerpoint/2010/main" val="509904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Maintainer</a:t>
            </a:r>
            <a:r>
              <a:rPr lang="zh-CN" altLang="en-US" sz="1200" kern="1200" dirty="0" smtClean="0">
                <a:solidFill>
                  <a:schemeClr val="tx1"/>
                </a:solidFill>
                <a:latin typeface="+mn-lt"/>
                <a:ea typeface="+mn-ea"/>
                <a:cs typeface="+mn-cs"/>
              </a:rPr>
              <a:t>的工作量分散了</a:t>
            </a:r>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15</a:t>
            </a:fld>
            <a:endParaRPr lang="zh-CN" altLang="en-US"/>
          </a:p>
        </p:txBody>
      </p:sp>
    </p:spTree>
    <p:extLst>
      <p:ext uri="{BB962C8B-B14F-4D97-AF65-F5344CB8AC3E}">
        <p14:creationId xmlns:p14="http://schemas.microsoft.com/office/powerpoint/2010/main" val="157215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16</a:t>
            </a:fld>
            <a:endParaRPr lang="zh-CN" altLang="en-US"/>
          </a:p>
        </p:txBody>
      </p:sp>
    </p:spTree>
    <p:extLst>
      <p:ext uri="{BB962C8B-B14F-4D97-AF65-F5344CB8AC3E}">
        <p14:creationId xmlns:p14="http://schemas.microsoft.com/office/powerpoint/2010/main" val="333064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Full</a:t>
            </a:r>
            <a:r>
              <a:rPr lang="zh-CN" altLang="en-US" sz="1200" dirty="0" smtClean="0"/>
              <a:t> </a:t>
            </a:r>
            <a:r>
              <a:rPr lang="en-US" altLang="zh-CN" sz="1200" dirty="0" smtClean="0"/>
              <a:t>solution</a:t>
            </a:r>
            <a:r>
              <a:rPr lang="zh-CN" altLang="en-US" sz="1200" dirty="0" smtClean="0"/>
              <a:t> </a:t>
            </a:r>
            <a:r>
              <a:rPr lang="en-US" altLang="zh-CN" sz="1200" dirty="0" smtClean="0"/>
              <a:t>oriented</a:t>
            </a:r>
            <a:r>
              <a:rPr lang="zh-CN" altLang="en-US" sz="1200" dirty="0" smtClean="0"/>
              <a:t>：大范围、大量地做贡献，相对更关注部署工具</a:t>
            </a:r>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17</a:t>
            </a:fld>
            <a:endParaRPr lang="zh-CN" altLang="en-US"/>
          </a:p>
        </p:txBody>
      </p:sp>
    </p:spTree>
    <p:extLst>
      <p:ext uri="{BB962C8B-B14F-4D97-AF65-F5344CB8AC3E}">
        <p14:creationId xmlns:p14="http://schemas.microsoft.com/office/powerpoint/2010/main" val="183137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0B266BB5-4C6F-3943-B393-46EE67FD4BC6}" type="slidenum">
              <a:rPr kumimoji="1" lang="zh-CN" altLang="en-US" smtClean="0">
                <a:solidFill>
                  <a:prstClr val="black"/>
                </a:solidFill>
              </a:rPr>
              <a:t>18</a:t>
            </a:fld>
            <a:endParaRPr kumimoji="1" lang="zh-CN" altLang="en-US" dirty="0">
              <a:solidFill>
                <a:prstClr val="black"/>
              </a:solidFill>
            </a:endParaRPr>
          </a:p>
        </p:txBody>
      </p:sp>
    </p:spTree>
    <p:extLst>
      <p:ext uri="{BB962C8B-B14F-4D97-AF65-F5344CB8AC3E}">
        <p14:creationId xmlns:p14="http://schemas.microsoft.com/office/powerpoint/2010/main" val="26166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目前开源软件已彻底改变全球软件产业格局，开源软件开发成为了主流的软件开发模式。</a:t>
            </a:r>
          </a:p>
          <a:p>
            <a:r>
              <a:rPr lang="zh-CN" altLang="zh-CN" sz="1200" kern="1200" dirty="0" smtClean="0">
                <a:solidFill>
                  <a:schemeClr val="tx1"/>
                </a:solidFill>
                <a:effectLst/>
                <a:latin typeface="+mn-lt"/>
                <a:ea typeface="+mn-ea"/>
                <a:cs typeface="+mn-cs"/>
              </a:rPr>
              <a:t>全球最大的代码托管平台</a:t>
            </a:r>
            <a:r>
              <a:rPr lang="en-US" altLang="zh-CN" sz="1200" kern="1200" dirty="0" err="1" smtClean="0">
                <a:solidFill>
                  <a:schemeClr val="tx1"/>
                </a:solidFill>
                <a:effectLst/>
                <a:latin typeface="+mn-lt"/>
                <a:ea typeface="+mn-ea"/>
                <a:cs typeface="+mn-cs"/>
              </a:rPr>
              <a:t>github</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有</a:t>
            </a:r>
            <a:r>
              <a:rPr lang="en-US" altLang="zh-CN" sz="1200" kern="1200" dirty="0" smtClean="0">
                <a:solidFill>
                  <a:schemeClr val="tx1"/>
                </a:solidFill>
                <a:effectLst/>
                <a:latin typeface="+mn-lt"/>
                <a:ea typeface="+mn-ea"/>
                <a:cs typeface="+mn-cs"/>
              </a:rPr>
              <a:t>2800</a:t>
            </a:r>
            <a:r>
              <a:rPr lang="zh-CN" altLang="zh-CN" sz="1200" kern="1200" dirty="0" smtClean="0">
                <a:solidFill>
                  <a:schemeClr val="tx1"/>
                </a:solidFill>
                <a:effectLst/>
                <a:latin typeface="+mn-lt"/>
                <a:ea typeface="+mn-ea"/>
                <a:cs typeface="+mn-cs"/>
              </a:rPr>
              <a:t>万开发者，</a:t>
            </a:r>
            <a:r>
              <a:rPr lang="en-US" altLang="zh-CN" sz="1200" kern="1200" dirty="0" smtClean="0">
                <a:solidFill>
                  <a:schemeClr val="tx1"/>
                </a:solidFill>
                <a:effectLst/>
                <a:latin typeface="+mn-lt"/>
                <a:ea typeface="+mn-ea"/>
                <a:cs typeface="+mn-cs"/>
              </a:rPr>
              <a:t>8500</a:t>
            </a:r>
            <a:r>
              <a:rPr lang="zh-CN" altLang="zh-CN" sz="1200" kern="1200" dirty="0" smtClean="0">
                <a:solidFill>
                  <a:schemeClr val="tx1"/>
                </a:solidFill>
                <a:effectLst/>
                <a:latin typeface="+mn-lt"/>
                <a:ea typeface="+mn-ea"/>
                <a:cs typeface="+mn-cs"/>
              </a:rPr>
              <a:t>万行代码，</a:t>
            </a:r>
          </a:p>
          <a:p>
            <a:r>
              <a:rPr lang="en-US" altLang="zh-CN" sz="1200" kern="1200" dirty="0" err="1" smtClean="0">
                <a:solidFill>
                  <a:schemeClr val="tx1"/>
                </a:solidFill>
                <a:effectLst/>
                <a:latin typeface="+mn-lt"/>
                <a:ea typeface="+mn-ea"/>
                <a:cs typeface="+mn-cs"/>
              </a:rPr>
              <a:t>Blackduck</a:t>
            </a:r>
            <a:r>
              <a:rPr lang="zh-CN" altLang="zh-CN" sz="1200" kern="1200" dirty="0" smtClean="0">
                <a:solidFill>
                  <a:schemeClr val="tx1"/>
                </a:solidFill>
                <a:effectLst/>
                <a:latin typeface="+mn-lt"/>
                <a:ea typeface="+mn-ea"/>
                <a:cs typeface="+mn-cs"/>
              </a:rPr>
              <a:t>上索引的开源项目有</a:t>
            </a:r>
            <a:r>
              <a:rPr lang="en-US" altLang="zh-CN" sz="1200" kern="1200" dirty="0" smtClean="0">
                <a:solidFill>
                  <a:schemeClr val="tx1"/>
                </a:solidFill>
                <a:effectLst/>
                <a:latin typeface="+mn-lt"/>
                <a:ea typeface="+mn-ea"/>
                <a:cs typeface="+mn-cs"/>
              </a:rPr>
              <a:t>300</a:t>
            </a:r>
            <a:r>
              <a:rPr lang="zh-CN" altLang="zh-CN" sz="1200" kern="1200" dirty="0" smtClean="0">
                <a:solidFill>
                  <a:schemeClr val="tx1"/>
                </a:solidFill>
                <a:effectLst/>
                <a:latin typeface="+mn-lt"/>
                <a:ea typeface="+mn-ea"/>
                <a:cs typeface="+mn-cs"/>
              </a:rPr>
              <a:t>亿行代码，超过</a:t>
            </a:r>
            <a:r>
              <a:rPr lang="en-US" altLang="zh-CN" sz="1200" kern="1200" dirty="0" smtClean="0">
                <a:solidFill>
                  <a:schemeClr val="tx1"/>
                </a:solidFill>
                <a:effectLst/>
                <a:latin typeface="+mn-lt"/>
                <a:ea typeface="+mn-ea"/>
                <a:cs typeface="+mn-cs"/>
              </a:rPr>
              <a:t>300</a:t>
            </a:r>
            <a:r>
              <a:rPr lang="zh-CN" altLang="zh-CN" sz="1200" kern="1200" dirty="0" smtClean="0">
                <a:solidFill>
                  <a:schemeClr val="tx1"/>
                </a:solidFill>
                <a:effectLst/>
                <a:latin typeface="+mn-lt"/>
                <a:ea typeface="+mn-ea"/>
                <a:cs typeface="+mn-cs"/>
              </a:rPr>
              <a:t>种语言，</a:t>
            </a:r>
          </a:p>
          <a:p>
            <a:r>
              <a:rPr lang="zh-CN" altLang="zh-CN" sz="1200" kern="1200" dirty="0" smtClean="0">
                <a:solidFill>
                  <a:schemeClr val="tx1"/>
                </a:solidFill>
                <a:effectLst/>
                <a:latin typeface="+mn-lt"/>
                <a:ea typeface="+mn-ea"/>
                <a:cs typeface="+mn-cs"/>
              </a:rPr>
              <a:t>最有影响力的开源操作系统</a:t>
            </a:r>
            <a:r>
              <a:rPr lang="en-US" altLang="zh-CN" sz="1200" kern="1200" dirty="0" err="1"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，有</a:t>
            </a:r>
            <a:r>
              <a:rPr lang="en-US" altLang="zh-CN" sz="1200" kern="1200" dirty="0" smtClean="0">
                <a:solidFill>
                  <a:schemeClr val="tx1"/>
                </a:solidFill>
                <a:effectLst/>
                <a:latin typeface="+mn-lt"/>
                <a:ea typeface="+mn-ea"/>
                <a:cs typeface="+mn-cs"/>
              </a:rPr>
              <a:t>700</a:t>
            </a:r>
            <a:r>
              <a:rPr lang="zh-CN" altLang="zh-CN" sz="1200" kern="1200" dirty="0" smtClean="0">
                <a:solidFill>
                  <a:schemeClr val="tx1"/>
                </a:solidFill>
                <a:effectLst/>
                <a:latin typeface="+mn-lt"/>
                <a:ea typeface="+mn-ea"/>
                <a:cs typeface="+mn-cs"/>
              </a:rPr>
              <a:t>多个家族，超过</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万的</a:t>
            </a:r>
            <a:r>
              <a:rPr lang="zh-CN" altLang="zh-CN" sz="1200" kern="1200" dirty="0" smtClean="0">
                <a:solidFill>
                  <a:schemeClr val="tx1"/>
                </a:solidFill>
                <a:effectLst/>
                <a:latin typeface="+mn-lt"/>
                <a:ea typeface="+mn-ea"/>
                <a:cs typeface="+mn-cs"/>
              </a:rPr>
              <a:t>开发者。</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2</a:t>
            </a:fld>
            <a:endParaRPr lang="zh-CN" altLang="en-US"/>
          </a:p>
        </p:txBody>
      </p:sp>
    </p:spTree>
    <p:extLst>
      <p:ext uri="{BB962C8B-B14F-4D97-AF65-F5344CB8AC3E}">
        <p14:creationId xmlns:p14="http://schemas.microsoft.com/office/powerpoint/2010/main" val="210318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anose="020B0503020204020204" pitchFamily="34" charset="-122"/>
                <a:ea typeface="微软雅黑" panose="020B0503020204020204" pitchFamily="34" charset="-122"/>
              </a:rPr>
              <a:t>优势：用户创新驱动、免供应商锁定、低成本高质量、可定制 </a:t>
            </a:r>
            <a:r>
              <a:rPr lang="mr-IN" altLang="zh-CN"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anose="020B0503020204020204" pitchFamily="34" charset="-122"/>
                <a:ea typeface="微软雅黑" panose="020B0503020204020204" pitchFamily="34" charset="-122"/>
              </a:rPr>
              <a:t>参与者种类：个体志愿者、企业、开源基金会、产业联盟、政府、院校 </a:t>
            </a:r>
            <a:r>
              <a:rPr lang="mr-IN" altLang="zh-CN"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anose="020B0503020204020204" pitchFamily="34" charset="-122"/>
                <a:ea typeface="微软雅黑" panose="020B0503020204020204" pitchFamily="34" charset="-122"/>
              </a:rPr>
              <a:t>开源软件的诸多优势使得参与者的种类和数目不断增多</a:t>
            </a:r>
            <a:endParaRPr kumimoji="1" lang="en-US" altLang="zh-CN" sz="1100" b="1" dirty="0" smtClean="0">
              <a:solidFill>
                <a:srgbClr val="C00000"/>
              </a:solidFill>
              <a:latin typeface="Microsoft YaHei" charset="-122"/>
              <a:ea typeface="Microsoft YaHei" charset="-122"/>
              <a:cs typeface="Microsoft YaHei" charset="-122"/>
            </a:endParaRPr>
          </a:p>
          <a:p>
            <a:r>
              <a:rPr lang="en-US" altLang="zh-CN" sz="1200" kern="1200" dirty="0" smtClean="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3</a:t>
            </a:fld>
            <a:endParaRPr lang="zh-CN" altLang="en-US"/>
          </a:p>
        </p:txBody>
      </p:sp>
    </p:spTree>
    <p:extLst>
      <p:ext uri="{BB962C8B-B14F-4D97-AF65-F5344CB8AC3E}">
        <p14:creationId xmlns:p14="http://schemas.microsoft.com/office/powerpoint/2010/main" val="79387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4</a:t>
            </a:fld>
            <a:endParaRPr lang="zh-CN" altLang="en-US"/>
          </a:p>
        </p:txBody>
      </p:sp>
    </p:spTree>
    <p:extLst>
      <p:ext uri="{BB962C8B-B14F-4D97-AF65-F5344CB8AC3E}">
        <p14:creationId xmlns:p14="http://schemas.microsoft.com/office/powerpoint/2010/main" val="198701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5</a:t>
            </a:fld>
            <a:endParaRPr lang="zh-CN" altLang="en-US"/>
          </a:p>
        </p:txBody>
      </p:sp>
    </p:spTree>
    <p:extLst>
      <p:ext uri="{BB962C8B-B14F-4D97-AF65-F5344CB8AC3E}">
        <p14:creationId xmlns:p14="http://schemas.microsoft.com/office/powerpoint/2010/main" val="27589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6</a:t>
            </a:fld>
            <a:endParaRPr lang="zh-CN" altLang="en-US"/>
          </a:p>
        </p:txBody>
      </p:sp>
    </p:spTree>
    <p:extLst>
      <p:ext uri="{BB962C8B-B14F-4D97-AF65-F5344CB8AC3E}">
        <p14:creationId xmlns:p14="http://schemas.microsoft.com/office/powerpoint/2010/main" val="128214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然而开源软件及生态的持续发展却面临诸多潜在的风险和挑战。</a:t>
            </a:r>
          </a:p>
        </p:txBody>
      </p:sp>
      <p:sp>
        <p:nvSpPr>
          <p:cNvPr id="4" name="灯片编号占位符 3"/>
          <p:cNvSpPr>
            <a:spLocks noGrp="1"/>
          </p:cNvSpPr>
          <p:nvPr>
            <p:ph type="sldNum" sz="quarter" idx="10"/>
          </p:nvPr>
        </p:nvSpPr>
        <p:spPr/>
        <p:txBody>
          <a:bodyPr/>
          <a:lstStyle/>
          <a:p>
            <a:fld id="{C612ED38-5A96-4B89-A052-62D614D32E37}" type="slidenum">
              <a:rPr lang="zh-CN" altLang="en-US" smtClean="0"/>
              <a:t>7</a:t>
            </a:fld>
            <a:endParaRPr lang="zh-CN" altLang="en-US"/>
          </a:p>
        </p:txBody>
      </p:sp>
    </p:spTree>
    <p:extLst>
      <p:ext uri="{BB962C8B-B14F-4D97-AF65-F5344CB8AC3E}">
        <p14:creationId xmlns:p14="http://schemas.microsoft.com/office/powerpoint/2010/main" val="197363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12ED38-5A96-4B89-A052-62D614D32E37}" type="slidenum">
              <a:rPr lang="zh-CN" altLang="en-US" smtClean="0"/>
              <a:t>8</a:t>
            </a:fld>
            <a:endParaRPr lang="zh-CN" altLang="en-US"/>
          </a:p>
        </p:txBody>
      </p:sp>
    </p:spTree>
    <p:extLst>
      <p:ext uri="{BB962C8B-B14F-4D97-AF65-F5344CB8AC3E}">
        <p14:creationId xmlns:p14="http://schemas.microsoft.com/office/powerpoint/2010/main" val="79724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Full</a:t>
            </a:r>
            <a:r>
              <a:rPr lang="zh-CN" altLang="en-US" sz="1200" dirty="0" smtClean="0"/>
              <a:t> </a:t>
            </a:r>
            <a:r>
              <a:rPr lang="en-US" altLang="zh-CN" sz="1200" dirty="0" smtClean="0"/>
              <a:t>solution</a:t>
            </a:r>
            <a:r>
              <a:rPr lang="zh-CN" altLang="en-US" sz="1200" dirty="0" smtClean="0"/>
              <a:t> </a:t>
            </a:r>
            <a:r>
              <a:rPr lang="en-US" altLang="zh-CN" sz="1200" dirty="0" smtClean="0"/>
              <a:t>oriented</a:t>
            </a:r>
            <a:r>
              <a:rPr lang="zh-CN" altLang="en-US" sz="1200" dirty="0" smtClean="0"/>
              <a:t>：大范围、大量地做贡献，相对更关注部署工具</a:t>
            </a:r>
            <a:endParaRPr lang="en-US" altLang="zh-CN" sz="1200" dirty="0" smtClean="0"/>
          </a:p>
        </p:txBody>
      </p:sp>
      <p:sp>
        <p:nvSpPr>
          <p:cNvPr id="4" name="灯片编号占位符 3"/>
          <p:cNvSpPr>
            <a:spLocks noGrp="1"/>
          </p:cNvSpPr>
          <p:nvPr>
            <p:ph type="sldNum" sz="quarter" idx="10"/>
          </p:nvPr>
        </p:nvSpPr>
        <p:spPr/>
        <p:txBody>
          <a:bodyPr/>
          <a:lstStyle/>
          <a:p>
            <a:fld id="{C612ED38-5A96-4B89-A052-62D614D32E37}" type="slidenum">
              <a:rPr lang="zh-CN" altLang="en-US" smtClean="0"/>
              <a:t>9</a:t>
            </a:fld>
            <a:endParaRPr lang="zh-CN" altLang="en-US"/>
          </a:p>
        </p:txBody>
      </p:sp>
    </p:spTree>
    <p:extLst>
      <p:ext uri="{BB962C8B-B14F-4D97-AF65-F5344CB8AC3E}">
        <p14:creationId xmlns:p14="http://schemas.microsoft.com/office/powerpoint/2010/main" val="203243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8625385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95533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3438171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1707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1857073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210106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6032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95562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8170046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180028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7B35AB-F03B-0C43-938E-C75C673D337D}" type="datetimeFigureOut">
              <a:rPr kumimoji="1" lang="zh-CN" altLang="en-US" smtClean="0"/>
              <a:t>2018/11/22</a:t>
            </a:fld>
            <a:endParaRPr kumimoji="1" lang="zh-CN"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1462416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B35AB-F03B-0C43-938E-C75C673D337D}" type="datetimeFigureOut">
              <a:rPr kumimoji="1" lang="zh-CN" altLang="en-US" smtClean="0"/>
              <a:t>2018/11/22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F80DF-5A4E-8E43-B138-DD5CF0E03901}" type="slidenum">
              <a:rPr kumimoji="1" lang="zh-CN" altLang="en-US" smtClean="0"/>
              <a:t>‹#›</a:t>
            </a:fld>
            <a:endParaRPr kumimoji="1" lang="zh-CN" altLang="en-US"/>
          </a:p>
        </p:txBody>
      </p:sp>
    </p:spTree>
    <p:extLst>
      <p:ext uri="{BB962C8B-B14F-4D97-AF65-F5344CB8AC3E}">
        <p14:creationId xmlns:p14="http://schemas.microsoft.com/office/powerpoint/2010/main" val="151889097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chart" Target="../charts/chart1.xml"/><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jpeg"/><Relationship Id="rId10"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e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90604" y="-23400"/>
            <a:ext cx="9525208" cy="6881400"/>
          </a:xfrm>
          <a:prstGeom prst="rect">
            <a:avLst/>
          </a:prstGeom>
        </p:spPr>
      </p:pic>
      <p:sp>
        <p:nvSpPr>
          <p:cNvPr id="22" name="矩形 21"/>
          <p:cNvSpPr/>
          <p:nvPr/>
        </p:nvSpPr>
        <p:spPr>
          <a:xfrm>
            <a:off x="-25401" y="1484858"/>
            <a:ext cx="9169401" cy="2836245"/>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标题 2"/>
          <p:cNvSpPr>
            <a:spLocks noGrp="1"/>
          </p:cNvSpPr>
          <p:nvPr>
            <p:ph type="ctrTitle" idx="4294967295"/>
          </p:nvPr>
        </p:nvSpPr>
        <p:spPr>
          <a:xfrm>
            <a:off x="739614" y="1809676"/>
            <a:ext cx="7613972" cy="2186609"/>
          </a:xfrm>
          <a:prstGeom prst="rect">
            <a:avLst/>
          </a:prstGeom>
        </p:spPr>
        <p:txBody>
          <a:bodyPr anchor="ctr"/>
          <a:lstStyle/>
          <a:p>
            <a:pPr algn="ctr">
              <a:lnSpc>
                <a:spcPct val="120000"/>
              </a:lnSpc>
              <a:spcBef>
                <a:spcPts val="3000"/>
              </a:spcBef>
              <a:defRPr/>
            </a:pPr>
            <a:r>
              <a:rPr kumimoji="1" lang="zh-CN" altLang="en-US" sz="48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rPr>
              <a:t>开源</a:t>
            </a:r>
            <a:r>
              <a:rPr kumimoji="1" lang="zh-CN" altLang="en-US" sz="4800" b="1" dirty="0">
                <a:solidFill>
                  <a:schemeClr val="bg1"/>
                </a:solidFill>
                <a:latin typeface="微软雅黑" panose="020B0503020204020204" pitchFamily="34" charset="-122"/>
                <a:ea typeface="微软雅黑" panose="020B0503020204020204" pitchFamily="34" charset="-122"/>
                <a:cs typeface="黑体" panose="02010609060101010101" pitchFamily="49" charset="-122"/>
              </a:rPr>
              <a:t>生态的形成和可持续性</a:t>
            </a:r>
            <a:endParaRPr kumimoji="1"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 y="3988287"/>
            <a:ext cx="9144001" cy="1836592"/>
          </a:xfrm>
          <a:prstGeom prst="rect">
            <a:avLst/>
          </a:prstGeom>
        </p:spPr>
        <p:txBody>
          <a:bodyPr vert="horz" lIns="91440" tIns="45720" rIns="91440" bIns="45720" rtlCol="0" anchor="ctr">
            <a:noAutofit/>
          </a:bodyPr>
          <a:lstStyle/>
          <a:p>
            <a:pPr algn="ctr" defTabSz="685800">
              <a:lnSpc>
                <a:spcPct val="150000"/>
              </a:lnSpc>
              <a:spcBef>
                <a:spcPct val="0"/>
              </a:spcBef>
            </a:pPr>
            <a:endParaRPr kumimoji="1" lang="zh-CN" altLang="en-US" sz="2800" b="1" dirty="0">
              <a:solidFill>
                <a:srgbClr val="3333CD"/>
              </a:solidFill>
              <a:latin typeface="华文中宋" panose="02010600040101010101" charset="-122"/>
              <a:ea typeface="华文中宋" panose="02010600040101010101" charset="-122"/>
              <a:cs typeface="华文中宋" panose="02010600040101010101" charset="-122"/>
            </a:endParaRPr>
          </a:p>
        </p:txBody>
      </p:sp>
      <p:sp>
        <p:nvSpPr>
          <p:cNvPr id="27" name="文本框 26"/>
          <p:cNvSpPr txBox="1"/>
          <p:nvPr/>
        </p:nvSpPr>
        <p:spPr>
          <a:xfrm>
            <a:off x="3941057" y="4639455"/>
            <a:ext cx="1261884" cy="523220"/>
          </a:xfrm>
          <a:prstGeom prst="rect">
            <a:avLst/>
          </a:prstGeom>
          <a:noFill/>
        </p:spPr>
        <p:txBody>
          <a:bodyPr wrap="none" rtlCol="0">
            <a:spAutoFit/>
          </a:bodyPr>
          <a:lstStyle/>
          <a:p>
            <a:pPr algn="r"/>
            <a:r>
              <a:rPr lang="zh-CN" altLang="en-US" sz="2800" smtClean="0">
                <a:solidFill>
                  <a:srgbClr val="95000D"/>
                </a:solidFill>
                <a:latin typeface="微软雅黑" panose="020B0503020204020204" pitchFamily="34" charset="-122"/>
                <a:ea typeface="微软雅黑" panose="020B0503020204020204" pitchFamily="34" charset="-122"/>
                <a:cs typeface="黑体" panose="02010609060101010101" pitchFamily="49" charset="-122"/>
              </a:rPr>
              <a:t>张宇霞</a:t>
            </a:r>
            <a:endParaRPr lang="en-US" altLang="zh-CN" sz="2800" dirty="0">
              <a:solidFill>
                <a:srgbClr val="95000D"/>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8" name="副标题 8"/>
          <p:cNvSpPr txBox="1"/>
          <p:nvPr/>
        </p:nvSpPr>
        <p:spPr>
          <a:xfrm>
            <a:off x="3082464" y="5225883"/>
            <a:ext cx="3576030" cy="472386"/>
          </a:xfrm>
          <a:prstGeom prst="rect">
            <a:avLst/>
          </a:prstGeom>
        </p:spPr>
        <p:txBody>
          <a:bodyPr vert="horz" lIns="91440" tIns="45720" rIns="91440" bIns="45720" rtlCol="0" anchor="ctr">
            <a:normAutofit lnSpcReduction="10000"/>
          </a:bodyPr>
          <a:lstStyle>
            <a:lvl1pPr marL="171450" indent="-171450" algn="l" defTabSz="685800" rtl="0" eaLnBrk="1" latinLnBrk="0" hangingPunct="1">
              <a:lnSpc>
                <a:spcPct val="90000"/>
              </a:lnSpc>
              <a:spcBef>
                <a:spcPts val="750"/>
              </a:spcBef>
              <a:buFont typeface="Arial" panose="020B0604020202020204"/>
              <a:buChar char="•"/>
              <a:defRPr sz="2400" b="0" i="0" kern="1200">
                <a:solidFill>
                  <a:schemeClr val="tx1"/>
                </a:solidFill>
                <a:latin typeface="黑体" panose="02010609060101010101" pitchFamily="49" charset="-122"/>
                <a:ea typeface="黑体" panose="02010609060101010101" pitchFamily="49" charset="-122"/>
                <a:cs typeface="黑体" panose="02010609060101010101" pitchFamily="49" charset="-122"/>
              </a:defRPr>
            </a:lvl1pPr>
            <a:lvl2pPr marL="514350" indent="-171450" algn="l" defTabSz="685800" rtl="0" eaLnBrk="1" latinLnBrk="0" hangingPunct="1">
              <a:lnSpc>
                <a:spcPct val="90000"/>
              </a:lnSpc>
              <a:spcBef>
                <a:spcPts val="375"/>
              </a:spcBef>
              <a:buFont typeface="Arial" panose="020B0604020202020204"/>
              <a:buChar char="•"/>
              <a:defRPr sz="2400" b="0" i="0" kern="1200">
                <a:solidFill>
                  <a:schemeClr val="tx1"/>
                </a:solidFill>
                <a:latin typeface="黑体" panose="02010609060101010101" pitchFamily="49" charset="-122"/>
                <a:ea typeface="黑体" panose="02010609060101010101" pitchFamily="49" charset="-122"/>
                <a:cs typeface="黑体" panose="02010609060101010101" pitchFamily="49" charset="-122"/>
              </a:defRPr>
            </a:lvl2pPr>
            <a:lvl3pPr marL="857250" indent="-171450" algn="l" defTabSz="685800" rtl="0" eaLnBrk="1" latinLnBrk="0" hangingPunct="1">
              <a:lnSpc>
                <a:spcPct val="90000"/>
              </a:lnSpc>
              <a:spcBef>
                <a:spcPts val="375"/>
              </a:spcBef>
              <a:buFont typeface="Arial" panose="020B0604020202020204"/>
              <a:buChar char="•"/>
              <a:defRPr sz="2400" b="0" i="0" kern="1200">
                <a:solidFill>
                  <a:schemeClr val="tx1"/>
                </a:solidFill>
                <a:latin typeface="黑体" panose="02010609060101010101" pitchFamily="49" charset="-122"/>
                <a:ea typeface="黑体" panose="02010609060101010101" pitchFamily="49" charset="-122"/>
                <a:cs typeface="黑体" panose="02010609060101010101" pitchFamily="49" charset="-122"/>
              </a:defRPr>
            </a:lvl3pPr>
            <a:lvl4pPr marL="1200150" indent="-171450" algn="l" defTabSz="685800" rtl="0" eaLnBrk="1" latinLnBrk="0" hangingPunct="1">
              <a:lnSpc>
                <a:spcPct val="90000"/>
              </a:lnSpc>
              <a:spcBef>
                <a:spcPts val="375"/>
              </a:spcBef>
              <a:buFont typeface="Arial" panose="020B0604020202020204"/>
              <a:buChar char="•"/>
              <a:defRPr sz="2400" b="0" i="0" kern="1200">
                <a:solidFill>
                  <a:schemeClr val="tx1"/>
                </a:solidFill>
                <a:latin typeface="黑体" panose="02010609060101010101" pitchFamily="49" charset="-122"/>
                <a:ea typeface="黑体" panose="02010609060101010101" pitchFamily="49" charset="-122"/>
                <a:cs typeface="黑体" panose="02010609060101010101" pitchFamily="49" charset="-122"/>
              </a:defRPr>
            </a:lvl4pPr>
            <a:lvl5pPr marL="1543050" indent="-171450" algn="l" defTabSz="685800" rtl="0" eaLnBrk="1" latinLnBrk="0" hangingPunct="1">
              <a:lnSpc>
                <a:spcPct val="90000"/>
              </a:lnSpc>
              <a:spcBef>
                <a:spcPts val="375"/>
              </a:spcBef>
              <a:buFont typeface="Arial" panose="020B0604020202020204"/>
              <a:buChar char="•"/>
              <a:defRPr sz="2400" b="0" i="0" kern="1200">
                <a:solidFill>
                  <a:schemeClr val="tx1"/>
                </a:solidFill>
                <a:latin typeface="黑体" panose="02010609060101010101" pitchFamily="49" charset="-122"/>
                <a:ea typeface="黑体" panose="02010609060101010101" pitchFamily="49" charset="-122"/>
                <a:cs typeface="黑体" panose="02010609060101010101" pitchFamily="49" charset="-122"/>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a:lstStyle>
          <a:p>
            <a:pPr marL="0" indent="0">
              <a:lnSpc>
                <a:spcPct val="120000"/>
              </a:lnSpc>
              <a:buFont typeface="Arial" panose="020B0604020202020204"/>
              <a:buNone/>
            </a:pPr>
            <a:r>
              <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rPr>
              <a:t>北京大学信息科学技术学院</a:t>
            </a:r>
          </a:p>
        </p:txBody>
      </p:sp>
      <p:pic>
        <p:nvPicPr>
          <p:cNvPr id="1028" name="Picture 4" descr="åäº¬å¤§å­¦ logoâçå¾çæç´¢ç»æ"/>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9614" y="181162"/>
            <a:ext cx="1190786" cy="119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10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开源生态的可持续性</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2" name="文本框 11"/>
          <p:cNvSpPr txBox="1"/>
          <p:nvPr/>
        </p:nvSpPr>
        <p:spPr>
          <a:xfrm>
            <a:off x="550333" y="991529"/>
            <a:ext cx="8153401" cy="924357"/>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lvl="0" algn="ctr">
              <a:lnSpc>
                <a:spcPct val="110000"/>
              </a:lnSpc>
            </a:pPr>
            <a:r>
              <a:rPr lang="zh-CN" altLang="en-US" sz="2800" b="1" dirty="0" smtClean="0">
                <a:latin typeface="微软雅黑" panose="020B0503020204020204" pitchFamily="34" charset="-122"/>
                <a:ea typeface="微软雅黑" panose="020B0503020204020204" pitchFamily="34" charset="-122"/>
              </a:rPr>
              <a:t>开源软件的成功取决于其生态的持续演化</a:t>
            </a:r>
            <a:endParaRPr lang="en-US" altLang="zh-CN" sz="2800" b="1" dirty="0" smtClean="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017100" y="2067134"/>
            <a:ext cx="5219865" cy="3358683"/>
          </a:xfrm>
          <a:prstGeom prst="rect">
            <a:avLst/>
          </a:prstGeom>
        </p:spPr>
      </p:pic>
      <p:sp>
        <p:nvSpPr>
          <p:cNvPr id="14" name="文本框 13"/>
          <p:cNvSpPr txBox="1"/>
          <p:nvPr/>
        </p:nvSpPr>
        <p:spPr>
          <a:xfrm>
            <a:off x="550333" y="5577065"/>
            <a:ext cx="8153401" cy="924357"/>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zh-CN" altLang="en-US" sz="2800" b="1" dirty="0" smtClean="0">
                <a:latin typeface="微软雅黑" panose="020B0503020204020204" pitchFamily="34" charset="-122"/>
                <a:ea typeface="微软雅黑" panose="020B0503020204020204" pitchFamily="34" charset="-122"/>
              </a:rPr>
              <a:t>大规模</a:t>
            </a:r>
            <a:r>
              <a:rPr lang="zh-CN" altLang="en-US" sz="2800" b="1" dirty="0">
                <a:latin typeface="微软雅黑" panose="020B0503020204020204" pitchFamily="34" charset="-122"/>
                <a:ea typeface="微软雅黑" panose="020B0503020204020204" pitchFamily="34" charset="-122"/>
              </a:rPr>
              <a:t>复杂项目如何能够适应变化持续增长</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8173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2</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a:solidFill>
                    <a:srgbClr val="9B0000"/>
                  </a:solidFill>
                  <a:latin typeface="微软雅黑" panose="020B0503020204020204" pitchFamily="34" charset="-122"/>
                  <a:ea typeface="微软雅黑" panose="020B0503020204020204" pitchFamily="34" charset="-122"/>
                </a:rPr>
                <a:t>Linux Kernel</a:t>
              </a:r>
              <a:r>
                <a:rPr kumimoji="1" lang="zh-CN" altLang="en-US" dirty="0">
                  <a:solidFill>
                    <a:srgbClr val="9B0000"/>
                  </a:solidFill>
                  <a:latin typeface="微软雅黑" panose="020B0503020204020204" pitchFamily="34" charset="-122"/>
                  <a:ea typeface="微软雅黑" panose="020B0503020204020204" pitchFamily="34" charset="-122"/>
                </a:rPr>
                <a:t>生态的持续</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3" name="图片 2"/>
          <p:cNvPicPr>
            <a:picLocks noChangeAspect="1"/>
          </p:cNvPicPr>
          <p:nvPr/>
        </p:nvPicPr>
        <p:blipFill>
          <a:blip r:embed="rId3"/>
          <a:stretch>
            <a:fillRect/>
          </a:stretch>
        </p:blipFill>
        <p:spPr>
          <a:xfrm>
            <a:off x="3647597" y="3686630"/>
            <a:ext cx="5056136" cy="2906934"/>
          </a:xfrm>
          <a:prstGeom prst="rect">
            <a:avLst/>
          </a:prstGeom>
        </p:spPr>
      </p:pic>
      <p:pic>
        <p:nvPicPr>
          <p:cNvPr id="2" name="图片 1"/>
          <p:cNvPicPr>
            <a:picLocks noChangeAspect="1"/>
          </p:cNvPicPr>
          <p:nvPr/>
        </p:nvPicPr>
        <p:blipFill>
          <a:blip r:embed="rId4"/>
          <a:stretch>
            <a:fillRect/>
          </a:stretch>
        </p:blipFill>
        <p:spPr>
          <a:xfrm>
            <a:off x="338669" y="2262981"/>
            <a:ext cx="5331967" cy="2847297"/>
          </a:xfrm>
          <a:prstGeom prst="rect">
            <a:avLst/>
          </a:prstGeom>
        </p:spPr>
      </p:pic>
      <p:sp>
        <p:nvSpPr>
          <p:cNvPr id="15" name="文本框 14"/>
          <p:cNvSpPr txBox="1"/>
          <p:nvPr/>
        </p:nvSpPr>
        <p:spPr>
          <a:xfrm>
            <a:off x="550333" y="1132309"/>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zh-CN" altLang="en-US" sz="2800" b="1" dirty="0" smtClean="0">
                <a:latin typeface="微软雅黑" panose="020B0503020204020204" pitchFamily="34" charset="-122"/>
                <a:ea typeface="微软雅黑" panose="020B0503020204020204" pitchFamily="34" charset="-122"/>
              </a:rPr>
              <a:t>不管是代码还是人员，其规模和复杂性持续增长</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1760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2</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a:solidFill>
                    <a:srgbClr val="9B0000"/>
                  </a:solidFill>
                  <a:latin typeface="微软雅黑" panose="020B0503020204020204" pitchFamily="34" charset="-122"/>
                  <a:ea typeface="微软雅黑" panose="020B0503020204020204" pitchFamily="34" charset="-122"/>
                </a:rPr>
                <a:t>Linux Kernel</a:t>
              </a:r>
              <a:r>
                <a:rPr kumimoji="1" lang="zh-CN" altLang="en-US" dirty="0">
                  <a:solidFill>
                    <a:srgbClr val="9B0000"/>
                  </a:solidFill>
                  <a:latin typeface="微软雅黑" panose="020B0503020204020204" pitchFamily="34" charset="-122"/>
                  <a:ea typeface="微软雅黑" panose="020B0503020204020204" pitchFamily="34" charset="-122"/>
                </a:rPr>
                <a:t>生态的持续</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169334" y="2495661"/>
            <a:ext cx="4635500" cy="2705100"/>
          </a:xfrm>
          <a:prstGeom prst="rect">
            <a:avLst/>
          </a:prstGeom>
        </p:spPr>
      </p:pic>
      <p:pic>
        <p:nvPicPr>
          <p:cNvPr id="3" name="图片 2"/>
          <p:cNvPicPr>
            <a:picLocks noChangeAspect="1"/>
          </p:cNvPicPr>
          <p:nvPr/>
        </p:nvPicPr>
        <p:blipFill>
          <a:blip r:embed="rId4"/>
          <a:stretch>
            <a:fillRect/>
          </a:stretch>
        </p:blipFill>
        <p:spPr>
          <a:xfrm>
            <a:off x="4279900" y="3887409"/>
            <a:ext cx="4864100" cy="2730500"/>
          </a:xfrm>
          <a:prstGeom prst="rect">
            <a:avLst/>
          </a:prstGeom>
        </p:spPr>
      </p:pic>
      <p:sp>
        <p:nvSpPr>
          <p:cNvPr id="15" name="文本框 14"/>
          <p:cNvSpPr txBox="1"/>
          <p:nvPr/>
        </p:nvSpPr>
        <p:spPr>
          <a:xfrm>
            <a:off x="550332" y="1171993"/>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en-US" altLang="zh-CN" sz="2800" b="1" dirty="0" smtClean="0">
                <a:latin typeface="微软雅黑" panose="020B0503020204020204" pitchFamily="34" charset="-122"/>
                <a:ea typeface="微软雅黑" panose="020B0503020204020204" pitchFamily="34" charset="-122"/>
              </a:rPr>
              <a:t>Maintainer</a:t>
            </a:r>
            <a:r>
              <a:rPr lang="zh-CN" altLang="en-US" sz="2800" b="1" dirty="0">
                <a:latin typeface="微软雅黑" panose="020B0503020204020204" pitchFamily="34" charset="-122"/>
                <a:ea typeface="微软雅黑" panose="020B0503020204020204" pitchFamily="34" charset="-122"/>
              </a:rPr>
              <a:t>的平均负载逐年下降，但小部分人承受着大部分负载，尤其是在</a:t>
            </a:r>
            <a:r>
              <a:rPr lang="en-US" altLang="zh-CN" sz="2800" b="1" dirty="0">
                <a:latin typeface="微软雅黑" panose="020B0503020204020204" pitchFamily="34" charset="-122"/>
                <a:ea typeface="微软雅黑" panose="020B0503020204020204" pitchFamily="34" charset="-122"/>
              </a:rPr>
              <a:t>driver</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arch</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net</a:t>
            </a:r>
            <a:r>
              <a:rPr lang="zh-CN" altLang="en-US" sz="2800" b="1" dirty="0">
                <a:latin typeface="微软雅黑" panose="020B0503020204020204" pitchFamily="34" charset="-122"/>
                <a:ea typeface="微软雅黑" panose="020B0503020204020204" pitchFamily="34" charset="-122"/>
              </a:rPr>
              <a:t>上</a:t>
            </a:r>
          </a:p>
        </p:txBody>
      </p:sp>
    </p:spTree>
    <p:extLst>
      <p:ext uri="{BB962C8B-B14F-4D97-AF65-F5344CB8AC3E}">
        <p14:creationId xmlns:p14="http://schemas.microsoft.com/office/powerpoint/2010/main" val="1610007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2</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a:solidFill>
                    <a:srgbClr val="9B0000"/>
                  </a:solidFill>
                  <a:latin typeface="微软雅黑" panose="020B0503020204020204" pitchFamily="34" charset="-122"/>
                  <a:ea typeface="微软雅黑" panose="020B0503020204020204" pitchFamily="34" charset="-122"/>
                </a:rPr>
                <a:t>Linux Kernel</a:t>
              </a:r>
              <a:r>
                <a:rPr kumimoji="1" lang="zh-CN" altLang="en-US" dirty="0">
                  <a:solidFill>
                    <a:srgbClr val="9B0000"/>
                  </a:solidFill>
                  <a:latin typeface="微软雅黑" panose="020B0503020204020204" pitchFamily="34" charset="-122"/>
                  <a:ea typeface="微软雅黑" panose="020B0503020204020204" pitchFamily="34" charset="-122"/>
                </a:rPr>
                <a:t>生态的持续</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5" name="文本框 14"/>
          <p:cNvSpPr txBox="1"/>
          <p:nvPr/>
        </p:nvSpPr>
        <p:spPr>
          <a:xfrm>
            <a:off x="550334" y="5290458"/>
            <a:ext cx="8153400" cy="1048739"/>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nSpc>
                <a:spcPct val="110000"/>
              </a:lnSpc>
            </a:pPr>
            <a:r>
              <a:rPr lang="en-US" altLang="zh-CN" sz="2800" b="1" dirty="0" smtClean="0">
                <a:latin typeface="微软雅黑" panose="020B0503020204020204" pitchFamily="34" charset="-122"/>
                <a:ea typeface="微软雅黑" panose="020B0503020204020204" pitchFamily="34" charset="-122"/>
              </a:rPr>
              <a:t>Linux </a:t>
            </a:r>
            <a:r>
              <a:rPr lang="en-US" altLang="zh-CN" sz="2800" b="1" dirty="0">
                <a:latin typeface="微软雅黑" panose="020B0503020204020204" pitchFamily="34" charset="-122"/>
                <a:ea typeface="微软雅黑" panose="020B0503020204020204" pitchFamily="34" charset="-122"/>
              </a:rPr>
              <a:t>kernel</a:t>
            </a:r>
            <a:r>
              <a:rPr lang="zh-CN" altLang="en-US" sz="2800" b="1" dirty="0">
                <a:latin typeface="微软雅黑" panose="020B0503020204020204" pitchFamily="34" charset="-122"/>
                <a:ea typeface="微软雅黑" panose="020B0503020204020204" pitchFamily="34" charset="-122"/>
              </a:rPr>
              <a:t>各子系统因其技术结构特性、产业支持程度、以及所</a:t>
            </a:r>
            <a:r>
              <a:rPr lang="zh-CN" altLang="en-US" sz="2800" b="1" dirty="0" smtClean="0">
                <a:latin typeface="微软雅黑" panose="020B0503020204020204" pitchFamily="34" charset="-122"/>
                <a:ea typeface="微软雅黑" panose="020B0503020204020204" pitchFamily="34" charset="-122"/>
              </a:rPr>
              <a:t>需</a:t>
            </a:r>
            <a:r>
              <a:rPr lang="en-US" altLang="zh-CN" sz="2800" b="1" dirty="0" err="1" smtClean="0">
                <a:latin typeface="微软雅黑" panose="020B0503020204020204" pitchFamily="34" charset="-122"/>
                <a:ea typeface="微软雅黑" panose="020B0503020204020204" pitchFamily="34" charset="-122"/>
              </a:rPr>
              <a:t>dvpr</a:t>
            </a:r>
            <a:r>
              <a:rPr lang="zh-CN" altLang="en-US" sz="2800" b="1" dirty="0">
                <a:latin typeface="微软雅黑" panose="020B0503020204020204" pitchFamily="34" charset="-122"/>
                <a:ea typeface="微软雅黑" panose="020B0503020204020204" pitchFamily="34" charset="-122"/>
              </a:rPr>
              <a:t>的技能等而发展</a:t>
            </a:r>
            <a:r>
              <a:rPr lang="zh-CN" altLang="en-US" sz="2800" b="1" dirty="0" smtClean="0">
                <a:latin typeface="微软雅黑" panose="020B0503020204020204" pitchFamily="34" charset="-122"/>
                <a:ea typeface="微软雅黑" panose="020B0503020204020204" pitchFamily="34" charset="-122"/>
              </a:rPr>
              <a:t>不同</a:t>
            </a:r>
            <a:endParaRPr lang="zh-CN" altLang="en-US" sz="2800" b="1" dirty="0">
              <a:latin typeface="微软雅黑" panose="020B0503020204020204" pitchFamily="34" charset="-122"/>
              <a:ea typeface="微软雅黑" panose="020B0503020204020204" pitchFamily="34" charset="-122"/>
            </a:endParaRPr>
          </a:p>
        </p:txBody>
      </p:sp>
      <p:sp>
        <p:nvSpPr>
          <p:cNvPr id="12" name="CustomShape 2"/>
          <p:cNvSpPr/>
          <p:nvPr/>
        </p:nvSpPr>
        <p:spPr>
          <a:xfrm>
            <a:off x="651828" y="2300219"/>
            <a:ext cx="8315154" cy="460356"/>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altLang="zh-CN" sz="2400" dirty="0" smtClean="0">
                <a:latin typeface="微软雅黑" panose="020B0503020204020204" pitchFamily="34" charset="-122"/>
                <a:ea typeface="微软雅黑" panose="020B0503020204020204" pitchFamily="34" charset="-122"/>
              </a:rPr>
              <a:t>log(</a:t>
            </a:r>
            <a:r>
              <a:rPr lang="en-US" altLang="zh-CN" sz="2400" dirty="0" err="1" smtClean="0">
                <a:latin typeface="微软雅黑" panose="020B0503020204020204" pitchFamily="34" charset="-122"/>
                <a:ea typeface="微软雅黑" panose="020B0503020204020204" pitchFamily="34" charset="-122"/>
              </a:rPr>
              <a:t>nf</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Adj</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nAuth|nCmt</a:t>
            </a:r>
            <a:r>
              <a:rPr lang="en-US" altLang="zh-CN" sz="2400" dirty="0" smtClean="0">
                <a:latin typeface="微软雅黑" panose="020B0503020204020204" pitchFamily="34" charset="-122"/>
                <a:ea typeface="微软雅黑" panose="020B0503020204020204" pitchFamily="34" charset="-122"/>
              </a:rPr>
              <a:t> ) ∼ log </a:t>
            </a:r>
            <a:r>
              <a:rPr lang="en-US" altLang="zh-CN" sz="2400" dirty="0" err="1" smtClean="0">
                <a:latin typeface="微软雅黑" panose="020B0503020204020204" pitchFamily="34" charset="-122"/>
                <a:ea typeface="微软雅黑" panose="020B0503020204020204" pitchFamily="34" charset="-122"/>
              </a:rPr>
              <a:t>nMtr</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nF</a:t>
            </a:r>
            <a:r>
              <a:rPr lang="en-US" altLang="zh-CN" sz="2400" dirty="0" smtClean="0">
                <a:latin typeface="微软雅黑" panose="020B0503020204020204" pitchFamily="34" charset="-122"/>
                <a:ea typeface="微软雅黑" panose="020B0503020204020204" pitchFamily="34" charset="-122"/>
              </a:rPr>
              <a:t> +mod + M</a:t>
            </a:r>
            <a:endParaRPr lang="en-US" sz="2400" spc="-1" dirty="0">
              <a:solidFill>
                <a:srgbClr val="000000"/>
              </a:solidFill>
              <a:uFill>
                <a:solidFill>
                  <a:srgbClr val="FFFFFF"/>
                </a:solidFill>
              </a:u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263055" y="2882516"/>
            <a:ext cx="5092700" cy="2286000"/>
          </a:xfrm>
          <a:prstGeom prst="rect">
            <a:avLst/>
          </a:prstGeom>
        </p:spPr>
      </p:pic>
      <p:sp>
        <p:nvSpPr>
          <p:cNvPr id="6" name="矩形 5"/>
          <p:cNvSpPr/>
          <p:nvPr/>
        </p:nvSpPr>
        <p:spPr>
          <a:xfrm>
            <a:off x="2263055" y="3558616"/>
            <a:ext cx="4875430" cy="2467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550334" y="957647"/>
            <a:ext cx="8153400" cy="1169190"/>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nSpc>
                <a:spcPct val="110000"/>
              </a:lnSpc>
            </a:pPr>
            <a:r>
              <a:rPr lang="en-US" altLang="zh-CN" sz="2800" b="1" dirty="0" smtClean="0">
                <a:latin typeface="微软雅黑" panose="020B0503020204020204" pitchFamily="34" charset="-122"/>
                <a:ea typeface="微软雅黑" panose="020B0503020204020204" pitchFamily="34" charset="-122"/>
              </a:rPr>
              <a:t>Linux kernel</a:t>
            </a:r>
            <a:r>
              <a:rPr lang="zh-CN" altLang="en-US" sz="2800" b="1" dirty="0" smtClean="0">
                <a:latin typeface="微软雅黑" panose="020B0503020204020204" pitchFamily="34" charset="-122"/>
                <a:ea typeface="微软雅黑" panose="020B0503020204020204" pitchFamily="34" charset="-122"/>
              </a:rPr>
              <a:t>协同</a:t>
            </a:r>
            <a:r>
              <a:rPr lang="zh-CN" altLang="en-US" sz="2800" b="1" dirty="0">
                <a:latin typeface="微软雅黑" panose="020B0503020204020204" pitchFamily="34" charset="-122"/>
                <a:ea typeface="微软雅黑" panose="020B0503020204020204" pitchFamily="34" charset="-122"/>
              </a:rPr>
              <a:t>开发的能力扩张性有限，只有幂值为</a:t>
            </a:r>
            <a:r>
              <a:rPr lang="en-US" altLang="zh-CN" sz="2800" b="1" dirty="0">
                <a:latin typeface="微软雅黑" panose="020B0503020204020204" pitchFamily="34" charset="-122"/>
                <a:ea typeface="微软雅黑" panose="020B0503020204020204" pitchFamily="34" charset="-122"/>
              </a:rPr>
              <a:t>1/2</a:t>
            </a:r>
            <a:r>
              <a:rPr lang="zh-CN" altLang="en-US" sz="2800" b="1" dirty="0">
                <a:latin typeface="微软雅黑" panose="020B0503020204020204" pitchFamily="34" charset="-122"/>
                <a:ea typeface="微软雅黑" panose="020B0503020204020204" pitchFamily="34" charset="-122"/>
              </a:rPr>
              <a:t>的能力扩张</a:t>
            </a:r>
          </a:p>
        </p:txBody>
      </p:sp>
    </p:spTree>
    <p:extLst>
      <p:ext uri="{BB962C8B-B14F-4D97-AF65-F5344CB8AC3E}">
        <p14:creationId xmlns:p14="http://schemas.microsoft.com/office/powerpoint/2010/main" val="1482458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2</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a:solidFill>
                    <a:srgbClr val="9B0000"/>
                  </a:solidFill>
                  <a:latin typeface="微软雅黑" panose="020B0503020204020204" pitchFamily="34" charset="-122"/>
                  <a:ea typeface="微软雅黑" panose="020B0503020204020204" pitchFamily="34" charset="-122"/>
                </a:rPr>
                <a:t>Linux Kernel</a:t>
              </a:r>
              <a:r>
                <a:rPr kumimoji="1" lang="zh-CN" altLang="en-US" dirty="0">
                  <a:solidFill>
                    <a:srgbClr val="9B0000"/>
                  </a:solidFill>
                  <a:latin typeface="微软雅黑" panose="020B0503020204020204" pitchFamily="34" charset="-122"/>
                  <a:ea typeface="微软雅黑" panose="020B0503020204020204" pitchFamily="34" charset="-122"/>
                </a:rPr>
                <a:t>生态的持续</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5" name="文本框 14"/>
          <p:cNvSpPr txBox="1"/>
          <p:nvPr/>
        </p:nvSpPr>
        <p:spPr>
          <a:xfrm>
            <a:off x="550332" y="1171993"/>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en-US" altLang="zh-CN" sz="2800" b="1" dirty="0" smtClean="0">
                <a:latin typeface="微软雅黑" panose="020B0503020204020204" pitchFamily="34" charset="-122"/>
                <a:ea typeface="微软雅黑" panose="020B0503020204020204" pitchFamily="34" charset="-122"/>
              </a:rPr>
              <a:t>Maintainer</a:t>
            </a:r>
            <a:r>
              <a:rPr lang="zh-CN" altLang="en-US" sz="2800" b="1" dirty="0">
                <a:latin typeface="微软雅黑" panose="020B0503020204020204" pitchFamily="34" charset="-122"/>
                <a:ea typeface="微软雅黑" panose="020B0503020204020204" pitchFamily="34" charset="-122"/>
              </a:rPr>
              <a:t>过载可能的解决方案：</a:t>
            </a:r>
            <a:br>
              <a:rPr lang="zh-CN" altLang="en-US" sz="2800" b="1" dirty="0">
                <a:latin typeface="微软雅黑" panose="020B0503020204020204" pitchFamily="34" charset="-122"/>
                <a:ea typeface="微软雅黑" panose="020B0503020204020204" pitchFamily="34" charset="-122"/>
              </a:rPr>
            </a:br>
            <a:r>
              <a:rPr lang="en-US" altLang="zh-CN" sz="2800" b="1" dirty="0">
                <a:latin typeface="微软雅黑" panose="020B0503020204020204" pitchFamily="34" charset="-122"/>
                <a:ea typeface="微软雅黑" panose="020B0503020204020204" pitchFamily="34" charset="-122"/>
              </a:rPr>
              <a:t>group-committer model</a:t>
            </a:r>
            <a:endParaRPr lang="zh-CN" altLang="en-US" sz="2800" b="1"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211409" y="2492896"/>
            <a:ext cx="8721181" cy="3753267"/>
          </a:xfrm>
          <a:prstGeom prst="rect">
            <a:avLst/>
          </a:prstGeom>
        </p:spPr>
      </p:pic>
    </p:spTree>
    <p:extLst>
      <p:ext uri="{BB962C8B-B14F-4D97-AF65-F5344CB8AC3E}">
        <p14:creationId xmlns:p14="http://schemas.microsoft.com/office/powerpoint/2010/main" val="647584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2</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a:solidFill>
                    <a:srgbClr val="9B0000"/>
                  </a:solidFill>
                  <a:latin typeface="微软雅黑" panose="020B0503020204020204" pitchFamily="34" charset="-122"/>
                  <a:ea typeface="微软雅黑" panose="020B0503020204020204" pitchFamily="34" charset="-122"/>
                </a:rPr>
                <a:t>Linux Kernel</a:t>
              </a:r>
              <a:r>
                <a:rPr kumimoji="1" lang="zh-CN" altLang="en-US" dirty="0">
                  <a:solidFill>
                    <a:srgbClr val="9B0000"/>
                  </a:solidFill>
                  <a:latin typeface="微软雅黑" panose="020B0503020204020204" pitchFamily="34" charset="-122"/>
                  <a:ea typeface="微软雅黑" panose="020B0503020204020204" pitchFamily="34" charset="-122"/>
                </a:rPr>
                <a:t>生态的持续</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5" name="文本框 14"/>
          <p:cNvSpPr txBox="1"/>
          <p:nvPr/>
        </p:nvSpPr>
        <p:spPr>
          <a:xfrm>
            <a:off x="550332" y="1171993"/>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en-US" altLang="zh-CN" sz="2800" b="1" dirty="0">
                <a:latin typeface="微软雅黑" panose="020B0503020204020204" pitchFamily="34" charset="-122"/>
                <a:ea typeface="微软雅黑" panose="020B0503020204020204" pitchFamily="34" charset="-122"/>
              </a:rPr>
              <a:t>Group-committers </a:t>
            </a:r>
            <a:r>
              <a:rPr lang="en-US" altLang="zh-CN" sz="2800" b="1" dirty="0" smtClean="0">
                <a:latin typeface="微软雅黑" panose="020B0503020204020204" pitchFamily="34" charset="-122"/>
                <a:ea typeface="微软雅黑" panose="020B0503020204020204" pitchFamily="34" charset="-122"/>
              </a:rPr>
              <a:t>model</a:t>
            </a:r>
            <a:r>
              <a:rPr lang="zh-CN" altLang="en-US" sz="2800" b="1" dirty="0" smtClean="0">
                <a:latin typeface="微软雅黑" panose="020B0503020204020204" pitchFamily="34" charset="-122"/>
                <a:ea typeface="微软雅黑" panose="020B0503020204020204" pitchFamily="34" charset="-122"/>
              </a:rPr>
              <a:t>的有效性</a:t>
            </a:r>
            <a:r>
              <a:rPr lang="en-US" altLang="zh-CN"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i915</a:t>
            </a:r>
            <a:endParaRPr lang="zh-CN" altLang="en-US" sz="28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279" y="2490156"/>
            <a:ext cx="5863711" cy="3472969"/>
          </a:xfrm>
          <a:prstGeom prst="rect">
            <a:avLst/>
          </a:prstGeom>
        </p:spPr>
      </p:pic>
    </p:spTree>
    <p:extLst>
      <p:ext uri="{BB962C8B-B14F-4D97-AF65-F5344CB8AC3E}">
        <p14:creationId xmlns:p14="http://schemas.microsoft.com/office/powerpoint/2010/main" val="1578347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2</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a:solidFill>
                    <a:srgbClr val="9B0000"/>
                  </a:solidFill>
                  <a:latin typeface="微软雅黑" panose="020B0503020204020204" pitchFamily="34" charset="-122"/>
                  <a:ea typeface="微软雅黑" panose="020B0503020204020204" pitchFamily="34" charset="-122"/>
                </a:rPr>
                <a:t>Linux Kernel</a:t>
              </a:r>
              <a:r>
                <a:rPr kumimoji="1" lang="zh-CN" altLang="en-US" dirty="0">
                  <a:solidFill>
                    <a:srgbClr val="9B0000"/>
                  </a:solidFill>
                  <a:latin typeface="微软雅黑" panose="020B0503020204020204" pitchFamily="34" charset="-122"/>
                  <a:ea typeface="微软雅黑" panose="020B0503020204020204" pitchFamily="34" charset="-122"/>
                </a:rPr>
                <a:t>生态的持续</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13" name="组合 14"/>
          <p:cNvGrpSpPr/>
          <p:nvPr/>
        </p:nvGrpSpPr>
        <p:grpSpPr>
          <a:xfrm>
            <a:off x="550333" y="1534446"/>
            <a:ext cx="8153402" cy="3734244"/>
            <a:chOff x="446955" y="1077444"/>
            <a:chExt cx="8153402" cy="4347468"/>
          </a:xfrm>
        </p:grpSpPr>
        <p:sp>
          <p:nvSpPr>
            <p:cNvPr id="14" name="Flowchart: Manual Input 7"/>
            <p:cNvSpPr/>
            <p:nvPr/>
          </p:nvSpPr>
          <p:spPr>
            <a:xfrm rot="5400000">
              <a:off x="3023906" y="-1499507"/>
              <a:ext cx="551425" cy="5705328"/>
            </a:xfrm>
            <a:prstGeom prst="flowChartManualInput">
              <a:avLst/>
            </a:prstGeom>
            <a:solidFill>
              <a:srgbClr val="C00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Aft>
                  <a:spcPts val="600"/>
                </a:spcAft>
              </a:pPr>
              <a:endParaRPr kumimoji="1" lang="en-US" altLang="zh-CN" sz="2300" b="1" dirty="0">
                <a:solidFill>
                  <a:schemeClr val="bg1"/>
                </a:solidFill>
                <a:latin typeface="微软雅黑" panose="020B0503020204020204" pitchFamily="34" charset="-122"/>
                <a:ea typeface="微软雅黑" panose="020B0503020204020204" pitchFamily="34" charset="-122"/>
              </a:endParaRPr>
            </a:p>
          </p:txBody>
        </p:sp>
        <p:sp>
          <p:nvSpPr>
            <p:cNvPr id="16" name="圆角矩形 7"/>
            <p:cNvSpPr/>
            <p:nvPr/>
          </p:nvSpPr>
          <p:spPr>
            <a:xfrm>
              <a:off x="470415" y="1628869"/>
              <a:ext cx="8129942" cy="3796043"/>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lIns="252000" anchor="ctr"/>
            <a:lstStyle/>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存在可能的评审人员</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smtClean="0">
                  <a:solidFill>
                    <a:schemeClr val="tx1"/>
                  </a:solidFill>
                  <a:latin typeface="微软雅黑" panose="020B0503020204020204" pitchFamily="34" charset="-122"/>
                  <a:ea typeface="微软雅黑" panose="020B0503020204020204" pitchFamily="34" charset="-122"/>
                  <a:sym typeface="+mn-ea"/>
                </a:rPr>
                <a:t>maintainer(s</a:t>
              </a:r>
              <a:r>
                <a:rPr lang="en-US" altLang="zh-CN" sz="1750" dirty="0">
                  <a:solidFill>
                    <a:schemeClr val="tx1"/>
                  </a:solidFill>
                  <a:latin typeface="微软雅黑" panose="020B0503020204020204" pitchFamily="34" charset="-122"/>
                  <a:ea typeface="微软雅黑" panose="020B0503020204020204" pitchFamily="34" charset="-122"/>
                  <a:sym typeface="+mn-ea"/>
                </a:rPr>
                <a:t>) </a:t>
              </a:r>
              <a:r>
                <a:rPr lang="zh-CN" altLang="en-US" sz="1750" dirty="0" smtClean="0">
                  <a:solidFill>
                    <a:schemeClr val="tx1"/>
                  </a:solidFill>
                  <a:latin typeface="微软雅黑" panose="020B0503020204020204" pitchFamily="34" charset="-122"/>
                  <a:ea typeface="微软雅黑" panose="020B0503020204020204" pitchFamily="34" charset="-122"/>
                  <a:sym typeface="+mn-ea"/>
                </a:rPr>
                <a:t>和</a:t>
              </a:r>
              <a:r>
                <a:rPr lang="en-US" altLang="zh-CN" sz="1750" dirty="0" smtClean="0">
                  <a:solidFill>
                    <a:schemeClr val="tx1"/>
                  </a:solidFill>
                  <a:latin typeface="微软雅黑" panose="020B0503020204020204" pitchFamily="34" charset="-122"/>
                  <a:ea typeface="微软雅黑" panose="020B0503020204020204" pitchFamily="34" charset="-122"/>
                  <a:sym typeface="+mn-ea"/>
                </a:rPr>
                <a:t>committer(s)</a:t>
              </a:r>
              <a:r>
                <a:rPr lang="zh-CN" altLang="en-US" sz="1750" dirty="0" smtClean="0">
                  <a:solidFill>
                    <a:schemeClr val="tx1"/>
                  </a:solidFill>
                  <a:latin typeface="微软雅黑" panose="020B0503020204020204" pitchFamily="34" charset="-122"/>
                  <a:ea typeface="微软雅黑" panose="020B0503020204020204" pitchFamily="34" charset="-122"/>
                  <a:sym typeface="+mn-ea"/>
                </a:rPr>
                <a:t>之间互相信任</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提交前经过了充足的测试和审查</a:t>
              </a:r>
              <a:endParaRPr lang="en-US" altLang="zh-CN" sz="1750" dirty="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严格的审查过程</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必要的文档</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先进的开发工具</a:t>
              </a:r>
              <a:endParaRPr lang="en-US" altLang="zh-CN" sz="1750" dirty="0">
                <a:solidFill>
                  <a:schemeClr val="tx1"/>
                </a:solidFill>
                <a:latin typeface="微软雅黑" panose="020B0503020204020204" pitchFamily="34" charset="-122"/>
                <a:ea typeface="微软雅黑" panose="020B0503020204020204" pitchFamily="34" charset="-122"/>
                <a:sym typeface="+mn-ea"/>
              </a:endParaRPr>
            </a:p>
          </p:txBody>
        </p:sp>
      </p:grpSp>
      <p:sp>
        <p:nvSpPr>
          <p:cNvPr id="5" name="矩形 4"/>
          <p:cNvSpPr/>
          <p:nvPr/>
        </p:nvSpPr>
        <p:spPr>
          <a:xfrm>
            <a:off x="834581" y="1599562"/>
            <a:ext cx="4274448" cy="369332"/>
          </a:xfrm>
          <a:prstGeom prst="rect">
            <a:avLst/>
          </a:prstGeom>
        </p:spPr>
        <p:txBody>
          <a:bodyPr wrap="square">
            <a:spAutoFit/>
          </a:bodyPr>
          <a:lstStyle/>
          <a:p>
            <a:r>
              <a:rPr lang="en-US" altLang="zh-CN" b="1" dirty="0">
                <a:solidFill>
                  <a:schemeClr val="bg1"/>
                </a:solidFill>
                <a:latin typeface="微软雅黑" panose="020B0503020204020204" pitchFamily="34" charset="-122"/>
                <a:ea typeface="微软雅黑" panose="020B0503020204020204" pitchFamily="34" charset="-122"/>
              </a:rPr>
              <a:t>Group-committers </a:t>
            </a:r>
            <a:r>
              <a:rPr lang="en-US" altLang="zh-CN" b="1" dirty="0" smtClean="0">
                <a:solidFill>
                  <a:schemeClr val="bg1"/>
                </a:solidFill>
                <a:latin typeface="微软雅黑" panose="020B0503020204020204" pitchFamily="34" charset="-122"/>
                <a:ea typeface="微软雅黑" panose="020B0503020204020204" pitchFamily="34" charset="-122"/>
              </a:rPr>
              <a:t>model</a:t>
            </a:r>
            <a:r>
              <a:rPr lang="zh-CN" altLang="en-US" b="1" dirty="0" smtClean="0">
                <a:solidFill>
                  <a:schemeClr val="bg1"/>
                </a:solidFill>
                <a:latin typeface="微软雅黑" panose="020B0503020204020204" pitchFamily="34" charset="-122"/>
                <a:ea typeface="微软雅黑" panose="020B0503020204020204" pitchFamily="34" charset="-122"/>
              </a:rPr>
              <a:t>适用条件</a:t>
            </a:r>
            <a:endParaRPr lang="zh-CN" altLang="en-US" dirty="0">
              <a:solidFill>
                <a:schemeClr val="bg1"/>
              </a:solidFill>
            </a:endParaRPr>
          </a:p>
        </p:txBody>
      </p:sp>
    </p:spTree>
    <p:extLst>
      <p:ext uri="{BB962C8B-B14F-4D97-AF65-F5344CB8AC3E}">
        <p14:creationId xmlns:p14="http://schemas.microsoft.com/office/powerpoint/2010/main" val="1603828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8223196"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总结</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8" name="圆角矩形 7"/>
          <p:cNvSpPr/>
          <p:nvPr/>
        </p:nvSpPr>
        <p:spPr>
          <a:xfrm>
            <a:off x="550331" y="1800597"/>
            <a:ext cx="8153402" cy="374386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lIns="252000" anchor="ctr"/>
          <a:lstStyle/>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rPr>
              <a:t>商业参与在开源生态的中扮演重要角色</a:t>
            </a:r>
            <a:endParaRPr lang="en-US" altLang="zh-CN" sz="1750" dirty="0">
              <a:solidFill>
                <a:schemeClr val="tx1"/>
              </a:solidFill>
              <a:latin typeface="微软雅黑" panose="020B0503020204020204" pitchFamily="34" charset="-122"/>
              <a:ea typeface="微软雅黑" panose="020B0503020204020204" pitchFamily="34" charset="-122"/>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不同的商业组织会遵循不同的参与模式</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参与商业组织的多样性会吸引更多个体志愿者的参与</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90170" lvl="1">
              <a:lnSpc>
                <a:spcPct val="130000"/>
              </a:lnSpc>
              <a:spcBef>
                <a:spcPct val="0"/>
              </a:spcBef>
              <a:spcAft>
                <a:spcPts val="300"/>
              </a:spcAft>
              <a:buSzPct val="90000"/>
            </a:pP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a:solidFill>
                  <a:schemeClr val="tx1"/>
                </a:solidFill>
                <a:latin typeface="微软雅黑" panose="020B0503020204020204" pitchFamily="34" charset="-122"/>
                <a:ea typeface="微软雅黑" panose="020B0503020204020204" pitchFamily="34" charset="-122"/>
                <a:sym typeface="+mn-ea"/>
              </a:rPr>
              <a:t>大规模</a:t>
            </a:r>
            <a:r>
              <a:rPr lang="zh-CN" altLang="en-US" sz="1750" dirty="0" smtClean="0">
                <a:solidFill>
                  <a:schemeClr val="tx1"/>
                </a:solidFill>
                <a:latin typeface="微软雅黑" panose="020B0503020204020204" pitchFamily="34" charset="-122"/>
                <a:ea typeface="微软雅黑" panose="020B0503020204020204" pitchFamily="34" charset="-122"/>
                <a:sym typeface="+mn-ea"/>
              </a:rPr>
              <a:t>复杂开源生态的可持续增长面临诸多挑战</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zh-CN" altLang="en-US" sz="1750" dirty="0" smtClean="0">
                <a:solidFill>
                  <a:schemeClr val="tx1"/>
                </a:solidFill>
                <a:latin typeface="微软雅黑" panose="020B0503020204020204" pitchFamily="34" charset="-122"/>
                <a:ea typeface="微软雅黑" panose="020B0503020204020204" pitchFamily="34" charset="-122"/>
                <a:sym typeface="+mn-ea"/>
              </a:rPr>
              <a:t>代码变更、开发者的增大等致使</a:t>
            </a:r>
            <a:r>
              <a:rPr lang="en-US" altLang="zh-CN" sz="1750" dirty="0" smtClean="0">
                <a:solidFill>
                  <a:schemeClr val="tx1"/>
                </a:solidFill>
                <a:latin typeface="微软雅黑" panose="020B0503020204020204" pitchFamily="34" charset="-122"/>
                <a:ea typeface="微软雅黑" panose="020B0503020204020204" pitchFamily="34" charset="-122"/>
                <a:sym typeface="+mn-ea"/>
              </a:rPr>
              <a:t>maintainer</a:t>
            </a:r>
            <a:r>
              <a:rPr lang="zh-CN" altLang="en-US" sz="1750" dirty="0" smtClean="0">
                <a:solidFill>
                  <a:schemeClr val="tx1"/>
                </a:solidFill>
                <a:latin typeface="微软雅黑" panose="020B0503020204020204" pitchFamily="34" charset="-122"/>
                <a:ea typeface="微软雅黑" panose="020B0503020204020204" pitchFamily="34" charset="-122"/>
                <a:sym typeface="+mn-ea"/>
              </a:rPr>
              <a:t>的工作负载过大</a:t>
            </a:r>
            <a:r>
              <a:rPr lang="zh-CN" altLang="en-US" sz="1750" dirty="0">
                <a:solidFill>
                  <a:schemeClr val="tx1"/>
                </a:solidFill>
                <a:latin typeface="微软雅黑" panose="020B0503020204020204" pitchFamily="34" charset="-122"/>
                <a:ea typeface="微软雅黑" panose="020B0503020204020204" pitchFamily="34" charset="-122"/>
                <a:sym typeface="+mn-ea"/>
              </a:rPr>
              <a:t>，且协同开发的能力扩张性有限</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sym typeface="+mn-ea"/>
              </a:rPr>
              <a:t>Group-committers </a:t>
            </a:r>
            <a:r>
              <a:rPr lang="en-US" altLang="zh-CN" sz="1750" dirty="0" smtClean="0">
                <a:solidFill>
                  <a:schemeClr val="tx1"/>
                </a:solidFill>
                <a:latin typeface="微软雅黑" panose="020B0503020204020204" pitchFamily="34" charset="-122"/>
                <a:ea typeface="微软雅黑" panose="020B0503020204020204" pitchFamily="34" charset="-122"/>
                <a:sym typeface="+mn-ea"/>
              </a:rPr>
              <a:t>model</a:t>
            </a:r>
            <a:r>
              <a:rPr lang="zh-CN" altLang="en-US" sz="1750" dirty="0" smtClean="0">
                <a:solidFill>
                  <a:schemeClr val="tx1"/>
                </a:solidFill>
                <a:latin typeface="微软雅黑" panose="020B0503020204020204" pitchFamily="34" charset="-122"/>
                <a:ea typeface="微软雅黑" panose="020B0503020204020204" pitchFamily="34" charset="-122"/>
                <a:sym typeface="+mn-ea"/>
              </a:rPr>
              <a:t>是一种缓解</a:t>
            </a:r>
            <a:r>
              <a:rPr lang="en-US" altLang="zh-CN" sz="1750" dirty="0">
                <a:solidFill>
                  <a:schemeClr val="tx1"/>
                </a:solidFill>
                <a:latin typeface="微软雅黑" panose="020B0503020204020204" pitchFamily="34" charset="-122"/>
                <a:ea typeface="微软雅黑" panose="020B0503020204020204" pitchFamily="34" charset="-122"/>
                <a:sym typeface="+mn-ea"/>
              </a:rPr>
              <a:t>maintainer</a:t>
            </a:r>
            <a:r>
              <a:rPr lang="zh-CN" altLang="en-US" sz="1750" dirty="0">
                <a:solidFill>
                  <a:schemeClr val="tx1"/>
                </a:solidFill>
                <a:latin typeface="微软雅黑" panose="020B0503020204020204" pitchFamily="34" charset="-122"/>
                <a:ea typeface="微软雅黑" panose="020B0503020204020204" pitchFamily="34" charset="-122"/>
                <a:sym typeface="+mn-ea"/>
              </a:rPr>
              <a:t>的</a:t>
            </a:r>
            <a:r>
              <a:rPr lang="zh-CN" altLang="en-US" sz="1750" dirty="0" smtClean="0">
                <a:solidFill>
                  <a:schemeClr val="tx1"/>
                </a:solidFill>
                <a:latin typeface="微软雅黑" panose="020B0503020204020204" pitchFamily="34" charset="-122"/>
                <a:ea typeface="微软雅黑" panose="020B0503020204020204" pitchFamily="34" charset="-122"/>
                <a:sym typeface="+mn-ea"/>
              </a:rPr>
              <a:t>工作量的解决方案</a:t>
            </a:r>
            <a:endParaRPr lang="en-US" altLang="zh-CN" sz="175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19" name="Flowchart: Manual Input 7"/>
          <p:cNvSpPr/>
          <p:nvPr/>
        </p:nvSpPr>
        <p:spPr>
          <a:xfrm rot="5400000">
            <a:off x="3208856" y="-1246206"/>
            <a:ext cx="388278" cy="5705328"/>
          </a:xfrm>
          <a:prstGeom prst="flowChartManualInput">
            <a:avLst/>
          </a:prstGeom>
          <a:solidFill>
            <a:srgbClr val="C00000"/>
          </a:solid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Aft>
                <a:spcPts val="600"/>
              </a:spcAft>
            </a:pPr>
            <a:r>
              <a:rPr kumimoji="1" lang="zh-CN" altLang="en-US" sz="2300" b="1" dirty="0" smtClean="0">
                <a:solidFill>
                  <a:schemeClr val="bg1"/>
                </a:solidFill>
                <a:latin typeface="微软雅黑" panose="020B0503020204020204" pitchFamily="34" charset="-122"/>
                <a:ea typeface="微软雅黑" panose="020B0503020204020204" pitchFamily="34" charset="-122"/>
              </a:rPr>
              <a:t>开源生态的形成和可持续性</a:t>
            </a:r>
            <a:endParaRPr kumimoji="1" lang="en-US" altLang="zh-CN" sz="23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8173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90604" y="-23400"/>
            <a:ext cx="9525208" cy="6881400"/>
          </a:xfrm>
          <a:prstGeom prst="rect">
            <a:avLst/>
          </a:prstGeom>
        </p:spPr>
      </p:pic>
      <p:sp>
        <p:nvSpPr>
          <p:cNvPr id="10" name="矩形 9"/>
          <p:cNvSpPr/>
          <p:nvPr/>
        </p:nvSpPr>
        <p:spPr>
          <a:xfrm>
            <a:off x="-25401" y="2082091"/>
            <a:ext cx="9169401" cy="2836245"/>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标题 1"/>
          <p:cNvSpPr txBox="1"/>
          <p:nvPr/>
        </p:nvSpPr>
        <p:spPr>
          <a:xfrm>
            <a:off x="6251" y="1785801"/>
            <a:ext cx="9137749" cy="3245456"/>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nSpc>
                <a:spcPct val="150000"/>
              </a:lnSpc>
            </a:pPr>
            <a:r>
              <a:rPr kumimoji="1" lang="zh-CN" altLang="en-US" sz="6000" dirty="0" smtClean="0">
                <a:solidFill>
                  <a:srgbClr val="FFFFFF"/>
                </a:solidFill>
                <a:latin typeface="微软雅黑" panose="020B0503020204020204" pitchFamily="34" charset="-122"/>
                <a:ea typeface="微软雅黑" panose="020B0503020204020204" pitchFamily="34" charset="-122"/>
              </a:rPr>
              <a:t>谢谢</a:t>
            </a:r>
            <a:endParaRPr kumimoji="1" lang="zh-CN" altLang="en-US" sz="60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4262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圆角矩形 132"/>
          <p:cNvSpPr/>
          <p:nvPr/>
        </p:nvSpPr>
        <p:spPr>
          <a:xfrm>
            <a:off x="641333" y="2821929"/>
            <a:ext cx="1701512" cy="2795951"/>
          </a:xfrm>
          <a:prstGeom prst="roundRect">
            <a:avLst>
              <a:gd name="adj" fmla="val 3448"/>
            </a:avLst>
          </a:prstGeom>
          <a:ln w="22225">
            <a:solidFill>
              <a:srgbClr val="00B050"/>
            </a:solidFill>
            <a:prstDash val="sysDash"/>
          </a:ln>
          <a:effectLst/>
        </p:spPr>
        <p:style>
          <a:lnRef idx="2">
            <a:schemeClr val="accent2"/>
          </a:lnRef>
          <a:fillRef idx="1">
            <a:schemeClr val="lt1"/>
          </a:fillRef>
          <a:effectRef idx="0">
            <a:schemeClr val="accent2"/>
          </a:effectRef>
          <a:fontRef idx="minor">
            <a:schemeClr val="dk1"/>
          </a:fontRef>
        </p:style>
        <p:txBody>
          <a:bodyPr wrap="none">
            <a:noAutofit/>
          </a:bodyPr>
          <a:lstStyle/>
          <a:p>
            <a:pPr eaLnBrk="0" hangingPunct="0"/>
            <a:endParaRPr lang="zh-CN" altLang="en-US" sz="1050" dirty="0"/>
          </a:p>
        </p:txBody>
      </p:sp>
      <p:grpSp>
        <p:nvGrpSpPr>
          <p:cNvPr id="8" name="组 9"/>
          <p:cNvGrpSpPr/>
          <p:nvPr/>
        </p:nvGrpSpPr>
        <p:grpSpPr>
          <a:xfrm>
            <a:off x="0" y="0"/>
            <a:ext cx="8703733" cy="784265"/>
            <a:chOff x="0" y="0"/>
            <a:chExt cx="8703733" cy="784265"/>
          </a:xfrm>
        </p:grpSpPr>
        <p:sp>
          <p:nvSpPr>
            <p:cNvPr id="9"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开源生态的形成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2" name="文本框 11"/>
          <p:cNvSpPr txBox="1"/>
          <p:nvPr/>
        </p:nvSpPr>
        <p:spPr>
          <a:xfrm>
            <a:off x="550333" y="1383550"/>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zh-CN" altLang="en-US" sz="2800" b="1" dirty="0" smtClean="0">
                <a:latin typeface="微软雅黑" panose="020B0503020204020204" pitchFamily="34" charset="-122"/>
                <a:ea typeface="微软雅黑" panose="020B0503020204020204" pitchFamily="34" charset="-122"/>
              </a:rPr>
              <a:t>开源软件彻底改变了全球软件产业格局</a:t>
            </a:r>
            <a:endParaRPr lang="en-US" altLang="zh-CN" sz="2800" b="1" dirty="0" smtClean="0">
              <a:latin typeface="微软雅黑" panose="020B0503020204020204" pitchFamily="34" charset="-122"/>
              <a:ea typeface="微软雅黑" panose="020B0503020204020204" pitchFamily="34" charset="-122"/>
            </a:endParaRPr>
          </a:p>
        </p:txBody>
      </p:sp>
      <p:grpSp>
        <p:nvGrpSpPr>
          <p:cNvPr id="92" name="组合 91"/>
          <p:cNvGrpSpPr/>
          <p:nvPr/>
        </p:nvGrpSpPr>
        <p:grpSpPr>
          <a:xfrm>
            <a:off x="914016" y="3594536"/>
            <a:ext cx="1070373" cy="1912168"/>
            <a:chOff x="270363" y="1988840"/>
            <a:chExt cx="1866066" cy="3333634"/>
          </a:xfrm>
        </p:grpSpPr>
        <p:pic>
          <p:nvPicPr>
            <p:cNvPr id="9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842" y="3377182"/>
              <a:ext cx="899811" cy="65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861" y="3482975"/>
              <a:ext cx="742114" cy="41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59567" y="2485820"/>
              <a:ext cx="589627" cy="45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363" y="1988840"/>
              <a:ext cx="1018021" cy="45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13" descr="http://upload.wikimedia.org/wikipedia/commons/thumb/0/0e/Ow2-logo.png/180px-Ow2-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5000" y="3055910"/>
              <a:ext cx="1001850" cy="239331"/>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http://upload.wikimedia.org/wikipedia/de/3/37/Mozilla_Firefox_Logo_mit_Schriftzu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3943" y="2534246"/>
              <a:ext cx="1014441" cy="38789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12" descr="http://www.sysads.co.uk/wp-content/uploads/2015/02/apache-http-02-700x385.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46199" y="1998659"/>
              <a:ext cx="790230" cy="43462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9001" y="4088442"/>
              <a:ext cx="1428367" cy="123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50" name="图表 49"/>
          <p:cNvGraphicFramePr/>
          <p:nvPr>
            <p:extLst>
              <p:ext uri="{D42A27DB-BD31-4B8C-83A1-F6EECF244321}">
                <p14:modId xmlns:p14="http://schemas.microsoft.com/office/powerpoint/2010/main" val="415939446"/>
              </p:ext>
            </p:extLst>
          </p:nvPr>
        </p:nvGraphicFramePr>
        <p:xfrm>
          <a:off x="5650011" y="3100412"/>
          <a:ext cx="3053722" cy="2406292"/>
        </p:xfrm>
        <a:graphic>
          <a:graphicData uri="http://schemas.openxmlformats.org/drawingml/2006/chart">
            <c:chart xmlns:c="http://schemas.openxmlformats.org/drawingml/2006/chart" xmlns:r="http://schemas.openxmlformats.org/officeDocument/2006/relationships" r:id="rId11"/>
          </a:graphicData>
        </a:graphic>
      </p:graphicFrame>
      <p:sp>
        <p:nvSpPr>
          <p:cNvPr id="53" name="圆角矩形 52"/>
          <p:cNvSpPr/>
          <p:nvPr/>
        </p:nvSpPr>
        <p:spPr>
          <a:xfrm>
            <a:off x="2994315" y="3811651"/>
            <a:ext cx="2315319" cy="816509"/>
          </a:xfrm>
          <a:prstGeom prst="roundRect">
            <a:avLst>
              <a:gd name="adj" fmla="val 3448"/>
            </a:avLst>
          </a:prstGeom>
          <a:ln>
            <a:solidFill>
              <a:schemeClr val="bg1">
                <a:lumMod val="85000"/>
              </a:schemeClr>
            </a:solidFill>
            <a:prstDash val="solid"/>
          </a:ln>
          <a:effectLst/>
        </p:spPr>
        <p:style>
          <a:lnRef idx="2">
            <a:schemeClr val="accent2"/>
          </a:lnRef>
          <a:fillRef idx="1">
            <a:schemeClr val="lt1"/>
          </a:fillRef>
          <a:effectRef idx="0">
            <a:schemeClr val="accent2"/>
          </a:effectRef>
          <a:fontRef idx="minor">
            <a:schemeClr val="dk1"/>
          </a:fontRef>
        </p:style>
        <p:txBody>
          <a:bodyPr wrap="none">
            <a:noAutofit/>
          </a:bodyPr>
          <a:lstStyle/>
          <a:p>
            <a:pPr eaLnBrk="0" hangingPunct="0"/>
            <a:endParaRPr lang="zh-CN" altLang="en-US" sz="1050" dirty="0"/>
          </a:p>
        </p:txBody>
      </p:sp>
      <p:sp>
        <p:nvSpPr>
          <p:cNvPr id="54" name="圆角矩形 53"/>
          <p:cNvSpPr/>
          <p:nvPr/>
        </p:nvSpPr>
        <p:spPr>
          <a:xfrm>
            <a:off x="2994315" y="4774650"/>
            <a:ext cx="2315319" cy="816509"/>
          </a:xfrm>
          <a:prstGeom prst="roundRect">
            <a:avLst>
              <a:gd name="adj" fmla="val 3448"/>
            </a:avLst>
          </a:prstGeom>
          <a:ln>
            <a:solidFill>
              <a:schemeClr val="bg1">
                <a:lumMod val="85000"/>
              </a:schemeClr>
            </a:solidFill>
            <a:prstDash val="solid"/>
          </a:ln>
          <a:effectLst/>
        </p:spPr>
        <p:style>
          <a:lnRef idx="2">
            <a:schemeClr val="accent2"/>
          </a:lnRef>
          <a:fillRef idx="1">
            <a:schemeClr val="lt1"/>
          </a:fillRef>
          <a:effectRef idx="0">
            <a:schemeClr val="accent2"/>
          </a:effectRef>
          <a:fontRef idx="minor">
            <a:schemeClr val="dk1"/>
          </a:fontRef>
        </p:style>
        <p:txBody>
          <a:bodyPr wrap="none">
            <a:noAutofit/>
          </a:bodyPr>
          <a:lstStyle/>
          <a:p>
            <a:pPr eaLnBrk="0" hangingPunct="0"/>
            <a:endParaRPr lang="zh-CN" altLang="en-US" sz="1050" dirty="0"/>
          </a:p>
        </p:txBody>
      </p:sp>
      <p:sp>
        <p:nvSpPr>
          <p:cNvPr id="55" name="圆角矩形 54"/>
          <p:cNvSpPr/>
          <p:nvPr/>
        </p:nvSpPr>
        <p:spPr>
          <a:xfrm>
            <a:off x="2994315" y="2855567"/>
            <a:ext cx="2315319" cy="816509"/>
          </a:xfrm>
          <a:prstGeom prst="roundRect">
            <a:avLst>
              <a:gd name="adj" fmla="val 3448"/>
            </a:avLst>
          </a:prstGeom>
          <a:ln>
            <a:solidFill>
              <a:schemeClr val="bg1">
                <a:lumMod val="85000"/>
              </a:schemeClr>
            </a:solidFill>
            <a:prstDash val="solid"/>
          </a:ln>
          <a:effectLst/>
        </p:spPr>
        <p:style>
          <a:lnRef idx="2">
            <a:schemeClr val="accent2"/>
          </a:lnRef>
          <a:fillRef idx="1">
            <a:schemeClr val="lt1"/>
          </a:fillRef>
          <a:effectRef idx="0">
            <a:schemeClr val="accent2"/>
          </a:effectRef>
          <a:fontRef idx="minor">
            <a:schemeClr val="dk1"/>
          </a:fontRef>
        </p:style>
        <p:txBody>
          <a:bodyPr wrap="none">
            <a:noAutofit/>
          </a:bodyPr>
          <a:lstStyle/>
          <a:p>
            <a:pPr eaLnBrk="0" hangingPunct="0"/>
            <a:endParaRPr lang="zh-CN" altLang="en-US" sz="1050" dirty="0"/>
          </a:p>
        </p:txBody>
      </p:sp>
      <p:sp>
        <p:nvSpPr>
          <p:cNvPr id="56" name="矩形 55"/>
          <p:cNvSpPr/>
          <p:nvPr/>
        </p:nvSpPr>
        <p:spPr>
          <a:xfrm>
            <a:off x="3764664" y="3836888"/>
            <a:ext cx="1531887" cy="954107"/>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BlackDuck</a:t>
            </a:r>
          </a:p>
          <a:p>
            <a:r>
              <a:rPr lang="en-US" altLang="zh-CN" sz="1400" b="1" dirty="0" smtClean="0">
                <a:solidFill>
                  <a:srgbClr val="C00000"/>
                </a:solidFill>
                <a:latin typeface="微软雅黑" panose="020B0503020204020204" pitchFamily="34" charset="-122"/>
                <a:ea typeface="微软雅黑" panose="020B0503020204020204" pitchFamily="34" charset="-122"/>
              </a:rPr>
              <a:t>300</a:t>
            </a:r>
            <a:r>
              <a:rPr lang="zh-CN" altLang="en-US" sz="1400" b="1" dirty="0" smtClean="0">
                <a:solidFill>
                  <a:srgbClr val="C00000"/>
                </a:solidFill>
                <a:latin typeface="微软雅黑" panose="020B0503020204020204" pitchFamily="34" charset="-122"/>
                <a:ea typeface="微软雅黑" panose="020B0503020204020204" pitchFamily="34" charset="-122"/>
              </a:rPr>
              <a:t>亿行代码</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r>
              <a:rPr lang="zh-CN" altLang="en-US" sz="1400" b="1" dirty="0" smtClean="0">
                <a:solidFill>
                  <a:srgbClr val="C00000"/>
                </a:solidFill>
                <a:latin typeface="微软雅黑" panose="020B0503020204020204" pitchFamily="34" charset="-122"/>
                <a:ea typeface="微软雅黑" panose="020B0503020204020204" pitchFamily="34" charset="-122"/>
              </a:rPr>
              <a:t>超过</a:t>
            </a:r>
            <a:r>
              <a:rPr lang="en-US" altLang="zh-CN" sz="1400" b="1" dirty="0" smtClean="0">
                <a:solidFill>
                  <a:srgbClr val="C00000"/>
                </a:solidFill>
                <a:latin typeface="微软雅黑" panose="020B0503020204020204" pitchFamily="34" charset="-122"/>
                <a:ea typeface="微软雅黑" panose="020B0503020204020204" pitchFamily="34" charset="-122"/>
              </a:rPr>
              <a:t>300</a:t>
            </a:r>
            <a:r>
              <a:rPr lang="zh-CN" altLang="en-US" sz="1400" b="1" dirty="0" smtClean="0">
                <a:solidFill>
                  <a:srgbClr val="C00000"/>
                </a:solidFill>
                <a:latin typeface="微软雅黑" panose="020B0503020204020204" pitchFamily="34" charset="-122"/>
                <a:ea typeface="微软雅黑" panose="020B0503020204020204" pitchFamily="34" charset="-122"/>
              </a:rPr>
              <a:t>种</a:t>
            </a:r>
            <a:r>
              <a:rPr lang="zh-CN" altLang="en-US" sz="1400" b="1" dirty="0">
                <a:solidFill>
                  <a:srgbClr val="C00000"/>
                </a:solidFill>
                <a:latin typeface="微软雅黑" panose="020B0503020204020204" pitchFamily="34" charset="-122"/>
                <a:ea typeface="微软雅黑" panose="020B0503020204020204" pitchFamily="34" charset="-122"/>
              </a:rPr>
              <a:t>语言</a:t>
            </a:r>
          </a:p>
          <a:p>
            <a:endParaRPr lang="zh-CN" altLang="en-US" sz="1400" b="1" dirty="0">
              <a:latin typeface="微软雅黑" panose="020B0503020204020204" pitchFamily="34" charset="-122"/>
              <a:ea typeface="微软雅黑" panose="020B0503020204020204" pitchFamily="34" charset="-122"/>
            </a:endParaRPr>
          </a:p>
        </p:txBody>
      </p:sp>
      <p:sp>
        <p:nvSpPr>
          <p:cNvPr id="57" name="矩形 56"/>
          <p:cNvSpPr/>
          <p:nvPr/>
        </p:nvSpPr>
        <p:spPr>
          <a:xfrm>
            <a:off x="3747874" y="2895937"/>
            <a:ext cx="1548677" cy="738664"/>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GitHub</a:t>
            </a:r>
          </a:p>
          <a:p>
            <a:r>
              <a:rPr lang="en-US" altLang="zh-CN" sz="1400" b="1" dirty="0" smtClean="0">
                <a:solidFill>
                  <a:srgbClr val="C00000"/>
                </a:solidFill>
                <a:latin typeface="微软雅黑" panose="020B0503020204020204" pitchFamily="34" charset="-122"/>
                <a:ea typeface="微软雅黑" panose="020B0503020204020204" pitchFamily="34" charset="-122"/>
              </a:rPr>
              <a:t>2800</a:t>
            </a:r>
            <a:r>
              <a:rPr lang="zh-CN" altLang="en-US" sz="1400" b="1" dirty="0" smtClean="0">
                <a:solidFill>
                  <a:srgbClr val="C00000"/>
                </a:solidFill>
                <a:latin typeface="微软雅黑" panose="020B0503020204020204" pitchFamily="34" charset="-122"/>
                <a:ea typeface="微软雅黑" panose="020B0503020204020204" pitchFamily="34" charset="-122"/>
              </a:rPr>
              <a:t>万开发者</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r>
              <a:rPr lang="en-US" altLang="zh-CN" sz="1400" b="1" dirty="0" smtClean="0">
                <a:solidFill>
                  <a:srgbClr val="C00000"/>
                </a:solidFill>
                <a:latin typeface="微软雅黑" panose="020B0503020204020204" pitchFamily="34" charset="-122"/>
                <a:ea typeface="微软雅黑" panose="020B0503020204020204" pitchFamily="34" charset="-122"/>
              </a:rPr>
              <a:t>8500</a:t>
            </a:r>
            <a:r>
              <a:rPr lang="zh-CN" altLang="en-US" sz="1400" b="1" dirty="0" smtClean="0">
                <a:solidFill>
                  <a:srgbClr val="C00000"/>
                </a:solidFill>
                <a:latin typeface="微软雅黑" panose="020B0503020204020204" pitchFamily="34" charset="-122"/>
                <a:ea typeface="微软雅黑" panose="020B0503020204020204" pitchFamily="34" charset="-122"/>
              </a:rPr>
              <a:t>万代码仓库</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a:xfrm>
            <a:off x="3773805" y="4791691"/>
            <a:ext cx="1522745" cy="738664"/>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Linux</a:t>
            </a:r>
          </a:p>
          <a:p>
            <a:r>
              <a:rPr lang="en-US" altLang="zh-CN" sz="1400" b="1" dirty="0" smtClean="0">
                <a:solidFill>
                  <a:srgbClr val="C00000"/>
                </a:solidFill>
                <a:latin typeface="微软雅黑" panose="020B0503020204020204" pitchFamily="34" charset="-122"/>
                <a:ea typeface="微软雅黑" panose="020B0503020204020204" pitchFamily="34" charset="-122"/>
              </a:rPr>
              <a:t>700</a:t>
            </a:r>
            <a:r>
              <a:rPr lang="zh-CN" altLang="en-US" sz="1400" b="1" dirty="0" smtClean="0">
                <a:solidFill>
                  <a:srgbClr val="C00000"/>
                </a:solidFill>
                <a:latin typeface="微软雅黑" panose="020B0503020204020204" pitchFamily="34" charset="-122"/>
                <a:ea typeface="微软雅黑" panose="020B0503020204020204" pitchFamily="34" charset="-122"/>
              </a:rPr>
              <a:t>个产品家族</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r>
              <a:rPr lang="en-US" altLang="zh-CN" sz="1400" b="1" dirty="0" smtClean="0">
                <a:solidFill>
                  <a:srgbClr val="C00000"/>
                </a:solidFill>
                <a:latin typeface="微软雅黑" panose="020B0503020204020204" pitchFamily="34" charset="-122"/>
                <a:ea typeface="微软雅黑" panose="020B0503020204020204" pitchFamily="34" charset="-122"/>
              </a:rPr>
              <a:t>200000</a:t>
            </a:r>
            <a:r>
              <a:rPr lang="zh-CN" altLang="en-US" sz="1400" b="1" dirty="0" smtClean="0">
                <a:solidFill>
                  <a:srgbClr val="C00000"/>
                </a:solidFill>
                <a:latin typeface="微软雅黑" panose="020B0503020204020204" pitchFamily="34" charset="-122"/>
                <a:ea typeface="微软雅黑" panose="020B0503020204020204" pitchFamily="34" charset="-122"/>
              </a:rPr>
              <a:t>开发者</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a:blip r:embed="rId12"/>
          <a:stretch>
            <a:fillRect/>
          </a:stretch>
        </p:blipFill>
        <p:spPr>
          <a:xfrm>
            <a:off x="3145992" y="2933009"/>
            <a:ext cx="528507" cy="664520"/>
          </a:xfrm>
          <a:prstGeom prst="rect">
            <a:avLst/>
          </a:prstGeom>
        </p:spPr>
      </p:pic>
      <p:pic>
        <p:nvPicPr>
          <p:cNvPr id="63" name="图片 62"/>
          <p:cNvPicPr>
            <a:picLocks noChangeAspect="1"/>
          </p:cNvPicPr>
          <p:nvPr/>
        </p:nvPicPr>
        <p:blipFill>
          <a:blip r:embed="rId13"/>
          <a:stretch>
            <a:fillRect/>
          </a:stretch>
        </p:blipFill>
        <p:spPr>
          <a:xfrm>
            <a:off x="3159876" y="3928162"/>
            <a:ext cx="474515" cy="354688"/>
          </a:xfrm>
          <a:prstGeom prst="rect">
            <a:avLst/>
          </a:prstGeom>
        </p:spPr>
      </p:pic>
      <p:pic>
        <p:nvPicPr>
          <p:cNvPr id="64" name="图片 63"/>
          <p:cNvPicPr>
            <a:picLocks noChangeAspect="1"/>
          </p:cNvPicPr>
          <p:nvPr/>
        </p:nvPicPr>
        <p:blipFill>
          <a:blip r:embed="rId14"/>
          <a:stretch>
            <a:fillRect/>
          </a:stretch>
        </p:blipFill>
        <p:spPr>
          <a:xfrm>
            <a:off x="3178689" y="4341687"/>
            <a:ext cx="475713" cy="100591"/>
          </a:xfrm>
          <a:prstGeom prst="rect">
            <a:avLst/>
          </a:prstGeom>
        </p:spPr>
      </p:pic>
      <p:pic>
        <p:nvPicPr>
          <p:cNvPr id="65" name="图片 64"/>
          <p:cNvPicPr>
            <a:picLocks noChangeAspect="1"/>
          </p:cNvPicPr>
          <p:nvPr/>
        </p:nvPicPr>
        <p:blipFill>
          <a:blip r:embed="rId15"/>
          <a:stretch>
            <a:fillRect/>
          </a:stretch>
        </p:blipFill>
        <p:spPr>
          <a:xfrm>
            <a:off x="3251928" y="4879957"/>
            <a:ext cx="310651" cy="360555"/>
          </a:xfrm>
          <a:prstGeom prst="rect">
            <a:avLst/>
          </a:prstGeom>
        </p:spPr>
      </p:pic>
      <p:pic>
        <p:nvPicPr>
          <p:cNvPr id="66" name="图片 65"/>
          <p:cNvPicPr>
            <a:picLocks noChangeAspect="1"/>
          </p:cNvPicPr>
          <p:nvPr/>
        </p:nvPicPr>
        <p:blipFill>
          <a:blip r:embed="rId16"/>
          <a:stretch>
            <a:fillRect/>
          </a:stretch>
        </p:blipFill>
        <p:spPr>
          <a:xfrm>
            <a:off x="3230806" y="5283543"/>
            <a:ext cx="331773" cy="184980"/>
          </a:xfrm>
          <a:prstGeom prst="rect">
            <a:avLst/>
          </a:prstGeom>
        </p:spPr>
      </p:pic>
      <p:sp>
        <p:nvSpPr>
          <p:cNvPr id="67" name="矩形 66"/>
          <p:cNvSpPr/>
          <p:nvPr/>
        </p:nvSpPr>
        <p:spPr>
          <a:xfrm>
            <a:off x="3145992" y="3880944"/>
            <a:ext cx="528507" cy="677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145992" y="4846568"/>
            <a:ext cx="528507" cy="677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Picture 20" descr="eclipse logoâçå¾çæç´¢ç»æ"/>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984" y="3322680"/>
            <a:ext cx="955864" cy="224628"/>
          </a:xfrm>
          <a:prstGeom prst="rect">
            <a:avLst/>
          </a:prstGeom>
          <a:noFill/>
          <a:extLst>
            <a:ext uri="{909E8E84-426E-40DD-AFC4-6F175D3DCCD1}">
              <a14:hiddenFill xmlns:a14="http://schemas.microsoft.com/office/drawing/2010/main">
                <a:solidFill>
                  <a:srgbClr val="FFFFFF"/>
                </a:solidFill>
              </a14:hiddenFill>
            </a:ext>
          </a:extLst>
        </p:spPr>
      </p:pic>
      <p:pic>
        <p:nvPicPr>
          <p:cNvPr id="84" name="图片 83"/>
          <p:cNvPicPr>
            <a:picLocks noChangeAspect="1"/>
          </p:cNvPicPr>
          <p:nvPr/>
        </p:nvPicPr>
        <p:blipFill>
          <a:blip r:embed="rId18"/>
          <a:stretch>
            <a:fillRect/>
          </a:stretch>
        </p:blipFill>
        <p:spPr>
          <a:xfrm>
            <a:off x="959594" y="2998128"/>
            <a:ext cx="1064990" cy="257326"/>
          </a:xfrm>
          <a:prstGeom prst="rect">
            <a:avLst/>
          </a:prstGeom>
        </p:spPr>
      </p:pic>
    </p:spTree>
    <p:extLst>
      <p:ext uri="{BB962C8B-B14F-4D97-AF65-F5344CB8AC3E}">
        <p14:creationId xmlns:p14="http://schemas.microsoft.com/office/powerpoint/2010/main" val="698661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开源生态的形成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5" name="文本框 34"/>
          <p:cNvSpPr txBox="1"/>
          <p:nvPr/>
        </p:nvSpPr>
        <p:spPr>
          <a:xfrm>
            <a:off x="550331" y="841636"/>
            <a:ext cx="8153402" cy="1580142"/>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marL="0" lvl="1">
              <a:lnSpc>
                <a:spcPct val="120000"/>
              </a:lnSpc>
              <a:defRPr/>
            </a:pPr>
            <a:r>
              <a:rPr lang="zh-CN" altLang="en-US" sz="2400" b="1" dirty="0" smtClean="0">
                <a:latin typeface="微软雅黑" panose="020B0503020204020204" pitchFamily="34" charset="-122"/>
                <a:ea typeface="微软雅黑" panose="020B0503020204020204" pitchFamily="34" charset="-122"/>
              </a:rPr>
              <a:t>发展趋势：</a:t>
            </a:r>
            <a:endParaRPr lang="en-US" altLang="zh-CN" sz="2400" b="1" dirty="0" smtClean="0">
              <a:latin typeface="微软雅黑" panose="020B0503020204020204" pitchFamily="34" charset="-122"/>
              <a:ea typeface="微软雅黑" panose="020B0503020204020204" pitchFamily="34" charset="-122"/>
            </a:endParaRPr>
          </a:p>
          <a:p>
            <a:pPr marL="342900" lvl="1" indent="-342900">
              <a:lnSpc>
                <a:spcPct val="120000"/>
              </a:lnSpc>
              <a:buFont typeface="Arial" charset="0"/>
              <a:buChar char="•"/>
              <a:defRPr/>
            </a:pPr>
            <a:r>
              <a:rPr lang="zh-CN" altLang="en-US" b="1" dirty="0" smtClean="0">
                <a:latin typeface="微软雅黑" panose="020B0503020204020204" pitchFamily="34" charset="-122"/>
                <a:ea typeface="微软雅黑" panose="020B0503020204020204" pitchFamily="34" charset="-122"/>
              </a:rPr>
              <a:t>参与者</a:t>
            </a:r>
            <a:r>
              <a:rPr lang="zh-CN" altLang="en-US" b="1" dirty="0">
                <a:latin typeface="微软雅黑" panose="020B0503020204020204" pitchFamily="34" charset="-122"/>
                <a:ea typeface="微软雅黑" panose="020B0503020204020204" pitchFamily="34" charset="-122"/>
              </a:rPr>
              <a:t>的种类和数目不断</a:t>
            </a:r>
            <a:r>
              <a:rPr lang="zh-CN" altLang="en-US" b="1" dirty="0" smtClean="0">
                <a:latin typeface="微软雅黑" panose="020B0503020204020204" pitchFamily="34" charset="-122"/>
                <a:ea typeface="微软雅黑" panose="020B0503020204020204" pitchFamily="34" charset="-122"/>
              </a:rPr>
              <a:t>增多</a:t>
            </a:r>
            <a:endParaRPr lang="en-US" altLang="zh-CN" b="1" dirty="0" smtClean="0">
              <a:latin typeface="微软雅黑" panose="020B0503020204020204" pitchFamily="34" charset="-122"/>
              <a:ea typeface="微软雅黑" panose="020B0503020204020204" pitchFamily="34" charset="-122"/>
            </a:endParaRPr>
          </a:p>
          <a:p>
            <a:pPr marL="342900" lvl="1" indent="-342900">
              <a:lnSpc>
                <a:spcPct val="120000"/>
              </a:lnSpc>
              <a:buFont typeface="Arial" charset="0"/>
              <a:buChar char="•"/>
              <a:defRPr/>
            </a:pPr>
            <a:r>
              <a:rPr lang="zh-CN" altLang="en-US" b="1" dirty="0" smtClean="0">
                <a:latin typeface="微软雅黑" panose="020B0503020204020204" pitchFamily="34" charset="-122"/>
                <a:ea typeface="微软雅黑" panose="020B0503020204020204" pitchFamily="34" charset="-122"/>
              </a:rPr>
              <a:t>参与者之间复杂的交互关系</a:t>
            </a:r>
            <a:endParaRPr lang="en-US" altLang="zh-CN" b="1" dirty="0" smtClean="0">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3"/>
          <a:stretch>
            <a:fillRect/>
          </a:stretch>
        </p:blipFill>
        <p:spPr>
          <a:xfrm>
            <a:off x="550331" y="4028306"/>
            <a:ext cx="3963377" cy="2045923"/>
          </a:xfrm>
          <a:prstGeom prst="rect">
            <a:avLst/>
          </a:prstGeom>
        </p:spPr>
      </p:pic>
      <p:sp>
        <p:nvSpPr>
          <p:cNvPr id="51" name="文本框 50"/>
          <p:cNvSpPr txBox="1"/>
          <p:nvPr/>
        </p:nvSpPr>
        <p:spPr>
          <a:xfrm>
            <a:off x="550332" y="2575908"/>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marL="0" lvl="1">
              <a:lnSpc>
                <a:spcPct val="120000"/>
              </a:lnSpc>
              <a:defRPr/>
            </a:pPr>
            <a:r>
              <a:rPr lang="zh-CN" altLang="en-US" sz="2400" b="1" dirty="0">
                <a:latin typeface="微软雅黑" panose="020B0503020204020204" pitchFamily="34" charset="-122"/>
                <a:ea typeface="微软雅黑" panose="020B0503020204020204" pitchFamily="34" charset="-122"/>
              </a:rPr>
              <a:t>商业组织、非盈利机构及广大个体开发者和用户，围绕开源软件的开发、应用和</a:t>
            </a:r>
            <a:r>
              <a:rPr lang="zh-CN" altLang="en-US" sz="2400" b="1" dirty="0" smtClean="0">
                <a:latin typeface="微软雅黑" panose="020B0503020204020204" pitchFamily="34" charset="-122"/>
                <a:ea typeface="微软雅黑" panose="020B0503020204020204" pitchFamily="34" charset="-122"/>
              </a:rPr>
              <a:t>市场，形成</a:t>
            </a:r>
            <a:r>
              <a:rPr lang="zh-CN" altLang="en-US" sz="2400" b="1" dirty="0">
                <a:latin typeface="微软雅黑" panose="020B0503020204020204" pitchFamily="34" charset="-122"/>
                <a:ea typeface="微软雅黑" panose="020B0503020204020204" pitchFamily="34" charset="-122"/>
              </a:rPr>
              <a:t>复杂的</a:t>
            </a:r>
            <a:r>
              <a:rPr lang="zh-CN" altLang="en-US" sz="2800" b="1" dirty="0" smtClean="0">
                <a:solidFill>
                  <a:srgbClr val="C00000"/>
                </a:solidFill>
                <a:latin typeface="微软雅黑" panose="020B0503020204020204" pitchFamily="34" charset="-122"/>
                <a:ea typeface="微软雅黑" panose="020B0503020204020204" pitchFamily="34" charset="-122"/>
              </a:rPr>
              <a:t>开源生态</a:t>
            </a:r>
            <a:endParaRPr lang="en-US" altLang="zh-CN" sz="28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4534033" y="4186710"/>
            <a:ext cx="4169700" cy="1887519"/>
          </a:xfrm>
          <a:prstGeom prst="rect">
            <a:avLst/>
          </a:prstGeom>
        </p:spPr>
      </p:pic>
    </p:spTree>
    <p:extLst>
      <p:ext uri="{BB962C8B-B14F-4D97-AF65-F5344CB8AC3E}">
        <p14:creationId xmlns:p14="http://schemas.microsoft.com/office/powerpoint/2010/main" val="1130839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0"/>
            <a:ext cx="8703733" cy="784265"/>
            <a:chOff x="0" y="0"/>
            <a:chExt cx="8703733" cy="784265"/>
          </a:xfrm>
        </p:grpSpPr>
        <p:sp>
          <p:nvSpPr>
            <p:cNvPr id="9"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1</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smtClean="0">
                  <a:solidFill>
                    <a:srgbClr val="9B0000"/>
                  </a:solidFill>
                  <a:latin typeface="微软雅黑" panose="020B0503020204020204" pitchFamily="34" charset="-122"/>
                  <a:ea typeface="微软雅黑" panose="020B0503020204020204" pitchFamily="34" charset="-122"/>
                </a:rPr>
                <a:t>OpenStack</a:t>
              </a:r>
              <a:r>
                <a:rPr kumimoji="1" lang="zh-CN" altLang="en-US" dirty="0" smtClean="0">
                  <a:solidFill>
                    <a:srgbClr val="9B0000"/>
                  </a:solidFill>
                  <a:latin typeface="微软雅黑" panose="020B0503020204020204" pitchFamily="34" charset="-122"/>
                  <a:ea typeface="微软雅黑" panose="020B0503020204020204" pitchFamily="34" charset="-122"/>
                </a:rPr>
                <a:t>生态形成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6" name="图片 5"/>
          <p:cNvPicPr>
            <a:picLocks noChangeAspect="1"/>
          </p:cNvPicPr>
          <p:nvPr/>
        </p:nvPicPr>
        <p:blipFill>
          <a:blip r:embed="rId3"/>
          <a:stretch>
            <a:fillRect/>
          </a:stretch>
        </p:blipFill>
        <p:spPr>
          <a:xfrm>
            <a:off x="1216176" y="4110331"/>
            <a:ext cx="6821714" cy="923709"/>
          </a:xfrm>
          <a:prstGeom prst="rect">
            <a:avLst/>
          </a:prstGeom>
        </p:spPr>
      </p:pic>
      <p:pic>
        <p:nvPicPr>
          <p:cNvPr id="16" name="图片 15"/>
          <p:cNvPicPr>
            <a:picLocks noChangeAspect="1"/>
          </p:cNvPicPr>
          <p:nvPr/>
        </p:nvPicPr>
        <p:blipFill>
          <a:blip r:embed="rId4"/>
          <a:stretch>
            <a:fillRect/>
          </a:stretch>
        </p:blipFill>
        <p:spPr>
          <a:xfrm>
            <a:off x="705479" y="2491514"/>
            <a:ext cx="3994218" cy="1287476"/>
          </a:xfrm>
          <a:prstGeom prst="rect">
            <a:avLst/>
          </a:prstGeom>
        </p:spPr>
      </p:pic>
      <p:grpSp>
        <p:nvGrpSpPr>
          <p:cNvPr id="17" name="组 16"/>
          <p:cNvGrpSpPr/>
          <p:nvPr/>
        </p:nvGrpSpPr>
        <p:grpSpPr>
          <a:xfrm>
            <a:off x="580461" y="5277626"/>
            <a:ext cx="8162943" cy="1020779"/>
            <a:chOff x="741950" y="2478602"/>
            <a:chExt cx="7543800" cy="1020779"/>
          </a:xfrm>
        </p:grpSpPr>
        <p:sp>
          <p:nvSpPr>
            <p:cNvPr id="18" name="Rectangle 23"/>
            <p:cNvSpPr/>
            <p:nvPr/>
          </p:nvSpPr>
          <p:spPr>
            <a:xfrm>
              <a:off x="741950" y="2478602"/>
              <a:ext cx="7543800" cy="1020779"/>
            </a:xfrm>
            <a:prstGeom prst="rect">
              <a:avLst/>
            </a:prstGeom>
            <a:gradFill>
              <a:gsLst>
                <a:gs pos="64000">
                  <a:schemeClr val="bg1">
                    <a:lumMod val="75000"/>
                    <a:alpha val="66000"/>
                  </a:schemeClr>
                </a:gs>
                <a:gs pos="10000">
                  <a:schemeClr val="bg1">
                    <a:alpha val="56000"/>
                  </a:schemeClr>
                </a:gs>
              </a:gsLst>
              <a:lin ang="5400000" scaled="0"/>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9" name="Picture 2" descr="http://blog.zenoss.com/wp-content/uploads/2014/10/openstack-logo.jp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4065" t="11584" r="15282" b="12996"/>
            <a:stretch/>
          </p:blipFill>
          <p:spPr bwMode="auto">
            <a:xfrm>
              <a:off x="882066" y="2588363"/>
              <a:ext cx="1155284" cy="8290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3" descr="Storag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02609" y="2589225"/>
              <a:ext cx="397212"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3"/>
            <p:cNvSpPr txBox="1"/>
            <p:nvPr/>
          </p:nvSpPr>
          <p:spPr>
            <a:xfrm>
              <a:off x="2797740" y="2570433"/>
              <a:ext cx="641049" cy="261610"/>
            </a:xfrm>
            <a:prstGeom prst="rect">
              <a:avLst/>
            </a:prstGeom>
            <a:noFill/>
          </p:spPr>
          <p:txBody>
            <a:bodyPr wrap="square" rtlCol="0">
              <a:spAutoFit/>
            </a:bodyPr>
            <a:lstStyle/>
            <a:p>
              <a:pPr algn="ctr"/>
              <a:r>
                <a:rPr lang="en-US" sz="1050" dirty="0" smtClean="0"/>
                <a:t>Swift</a:t>
              </a:r>
            </a:p>
          </p:txBody>
        </p:sp>
        <p:pic>
          <p:nvPicPr>
            <p:cNvPr id="22" name="Picture 53" descr="Storag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1938" y="3112213"/>
              <a:ext cx="436563"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35"/>
            <p:cNvSpPr txBox="1"/>
            <p:nvPr/>
          </p:nvSpPr>
          <p:spPr>
            <a:xfrm>
              <a:off x="2496213" y="3093421"/>
              <a:ext cx="704556" cy="261610"/>
            </a:xfrm>
            <a:prstGeom prst="rect">
              <a:avLst/>
            </a:prstGeom>
            <a:noFill/>
          </p:spPr>
          <p:txBody>
            <a:bodyPr wrap="square" rtlCol="0">
              <a:spAutoFit/>
            </a:bodyPr>
            <a:lstStyle/>
            <a:p>
              <a:pPr algn="ctr"/>
              <a:r>
                <a:rPr lang="en-US" sz="1050" dirty="0" smtClean="0"/>
                <a:t>Glance</a:t>
              </a:r>
            </a:p>
          </p:txBody>
        </p:sp>
        <p:pic>
          <p:nvPicPr>
            <p:cNvPr id="24" name="Picture 53" descr="Storag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2570" y="2598620"/>
              <a:ext cx="397212"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40"/>
            <p:cNvSpPr txBox="1"/>
            <p:nvPr/>
          </p:nvSpPr>
          <p:spPr>
            <a:xfrm>
              <a:off x="3907701" y="2579828"/>
              <a:ext cx="641049" cy="261610"/>
            </a:xfrm>
            <a:prstGeom prst="rect">
              <a:avLst/>
            </a:prstGeom>
            <a:noFill/>
          </p:spPr>
          <p:txBody>
            <a:bodyPr wrap="square" rtlCol="0">
              <a:spAutoFit/>
            </a:bodyPr>
            <a:lstStyle/>
            <a:p>
              <a:pPr algn="ctr"/>
              <a:r>
                <a:rPr lang="en-US" sz="1050" dirty="0" smtClean="0"/>
                <a:t>Nova</a:t>
              </a:r>
            </a:p>
          </p:txBody>
        </p:sp>
        <p:pic>
          <p:nvPicPr>
            <p:cNvPr id="26" name="Picture 53" descr="Storage.png"/>
            <p:cNvPicPr>
              <a:picLocks noChangeAspect="1"/>
            </p:cNvPicPr>
            <p:nvPr/>
          </p:nvPicPr>
          <p:blipFill>
            <a:blip r:embed="rId7" cstate="print">
              <a:clrChange>
                <a:clrFrom>
                  <a:srgbClr val="F7F8F9"/>
                </a:clrFrom>
                <a:clrTo>
                  <a:srgbClr val="F7F8F9">
                    <a:alpha val="0"/>
                  </a:srgbClr>
                </a:clrTo>
              </a:clrChange>
              <a:extLst>
                <a:ext uri="{28A0092B-C50C-407E-A947-70E740481C1C}">
                  <a14:useLocalDpi xmlns:a14="http://schemas.microsoft.com/office/drawing/2010/main" val="0"/>
                </a:ext>
              </a:extLst>
            </a:blip>
            <a:srcRect/>
            <a:stretch>
              <a:fillRect/>
            </a:stretch>
          </p:blipFill>
          <p:spPr bwMode="auto">
            <a:xfrm>
              <a:off x="3183525" y="3121608"/>
              <a:ext cx="436563"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45"/>
            <p:cNvSpPr txBox="1"/>
            <p:nvPr/>
          </p:nvSpPr>
          <p:spPr>
            <a:xfrm>
              <a:off x="3617800" y="3102816"/>
              <a:ext cx="704556" cy="261610"/>
            </a:xfrm>
            <a:prstGeom prst="rect">
              <a:avLst/>
            </a:prstGeom>
            <a:noFill/>
          </p:spPr>
          <p:txBody>
            <a:bodyPr wrap="square" rtlCol="0">
              <a:spAutoFit/>
            </a:bodyPr>
            <a:lstStyle/>
            <a:p>
              <a:pPr algn="ctr"/>
              <a:r>
                <a:rPr lang="en-US" sz="1050" dirty="0" smtClean="0"/>
                <a:t>Cinder</a:t>
              </a:r>
            </a:p>
          </p:txBody>
        </p:sp>
        <p:pic>
          <p:nvPicPr>
            <p:cNvPr id="28" name="Picture 53" descr="Storag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2531" y="2589225"/>
              <a:ext cx="397212"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51"/>
            <p:cNvSpPr txBox="1"/>
            <p:nvPr/>
          </p:nvSpPr>
          <p:spPr>
            <a:xfrm>
              <a:off x="5017661" y="2570433"/>
              <a:ext cx="805890" cy="253916"/>
            </a:xfrm>
            <a:prstGeom prst="rect">
              <a:avLst/>
            </a:prstGeom>
            <a:noFill/>
          </p:spPr>
          <p:txBody>
            <a:bodyPr wrap="square" rtlCol="0">
              <a:spAutoFit/>
            </a:bodyPr>
            <a:lstStyle/>
            <a:p>
              <a:pPr algn="ctr"/>
              <a:r>
                <a:rPr lang="en-US" sz="1050" dirty="0" smtClean="0"/>
                <a:t>Neutron</a:t>
              </a:r>
            </a:p>
          </p:txBody>
        </p:sp>
        <p:pic>
          <p:nvPicPr>
            <p:cNvPr id="30" name="Picture 53" descr="Storag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5112" y="3121608"/>
              <a:ext cx="436563"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54"/>
            <p:cNvSpPr txBox="1"/>
            <p:nvPr/>
          </p:nvSpPr>
          <p:spPr>
            <a:xfrm>
              <a:off x="4739386" y="3102816"/>
              <a:ext cx="788117" cy="253916"/>
            </a:xfrm>
            <a:prstGeom prst="rect">
              <a:avLst/>
            </a:prstGeom>
            <a:noFill/>
          </p:spPr>
          <p:txBody>
            <a:bodyPr wrap="square" rtlCol="0">
              <a:spAutoFit/>
            </a:bodyPr>
            <a:lstStyle/>
            <a:p>
              <a:pPr algn="ctr"/>
              <a:r>
                <a:rPr lang="en-US" sz="1050" dirty="0" smtClean="0"/>
                <a:t>Trove</a:t>
              </a:r>
            </a:p>
          </p:txBody>
        </p:sp>
        <p:pic>
          <p:nvPicPr>
            <p:cNvPr id="32" name="Picture 53" descr="Storag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10259" y="3121608"/>
              <a:ext cx="436563"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57"/>
            <p:cNvSpPr txBox="1"/>
            <p:nvPr/>
          </p:nvSpPr>
          <p:spPr>
            <a:xfrm>
              <a:off x="5944533" y="3102816"/>
              <a:ext cx="788117" cy="253916"/>
            </a:xfrm>
            <a:prstGeom prst="rect">
              <a:avLst/>
            </a:prstGeom>
            <a:noFill/>
          </p:spPr>
          <p:txBody>
            <a:bodyPr wrap="square" rtlCol="0">
              <a:spAutoFit/>
            </a:bodyPr>
            <a:lstStyle/>
            <a:p>
              <a:pPr algn="ctr"/>
              <a:r>
                <a:rPr lang="en-US" sz="1050" dirty="0" smtClean="0"/>
                <a:t>Heat</a:t>
              </a:r>
            </a:p>
          </p:txBody>
        </p:sp>
        <p:pic>
          <p:nvPicPr>
            <p:cNvPr id="34" name="Picture 53" descr="Storag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97332" y="2589937"/>
              <a:ext cx="397213"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60"/>
            <p:cNvSpPr txBox="1"/>
            <p:nvPr/>
          </p:nvSpPr>
          <p:spPr>
            <a:xfrm>
              <a:off x="6292461" y="2571145"/>
              <a:ext cx="885293" cy="253916"/>
            </a:xfrm>
            <a:prstGeom prst="rect">
              <a:avLst/>
            </a:prstGeom>
            <a:noFill/>
          </p:spPr>
          <p:txBody>
            <a:bodyPr wrap="square" rtlCol="0">
              <a:spAutoFit/>
            </a:bodyPr>
            <a:lstStyle/>
            <a:p>
              <a:pPr algn="ctr"/>
              <a:r>
                <a:rPr lang="en-US" sz="1050" dirty="0" smtClean="0"/>
                <a:t>Keystone</a:t>
              </a:r>
            </a:p>
          </p:txBody>
        </p:sp>
        <p:pic>
          <p:nvPicPr>
            <p:cNvPr id="36" name="Picture 53" descr="Storag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1191" y="2911097"/>
              <a:ext cx="436563"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78"/>
            <p:cNvSpPr txBox="1"/>
            <p:nvPr/>
          </p:nvSpPr>
          <p:spPr>
            <a:xfrm>
              <a:off x="7224163" y="2921538"/>
              <a:ext cx="1017148" cy="253916"/>
            </a:xfrm>
            <a:prstGeom prst="rect">
              <a:avLst/>
            </a:prstGeom>
            <a:noFill/>
          </p:spPr>
          <p:txBody>
            <a:bodyPr wrap="square" rtlCol="0">
              <a:spAutoFit/>
            </a:bodyPr>
            <a:lstStyle/>
            <a:p>
              <a:pPr algn="ctr"/>
              <a:r>
                <a:rPr lang="en-US" sz="1050" dirty="0" smtClean="0"/>
                <a:t>Celiometer</a:t>
              </a:r>
            </a:p>
          </p:txBody>
        </p:sp>
      </p:grpSp>
      <p:sp>
        <p:nvSpPr>
          <p:cNvPr id="38" name="文本框 37"/>
          <p:cNvSpPr txBox="1"/>
          <p:nvPr/>
        </p:nvSpPr>
        <p:spPr>
          <a:xfrm>
            <a:off x="559875" y="991529"/>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lvl="0" algn="ctr">
              <a:lnSpc>
                <a:spcPct val="110000"/>
              </a:lnSpc>
            </a:pPr>
            <a:r>
              <a:rPr lang="en-US" altLang="zh-CN" sz="2800" b="1" dirty="0" smtClean="0">
                <a:latin typeface="微软雅黑" panose="020B0503020204020204" pitchFamily="34" charset="-122"/>
                <a:ea typeface="微软雅黑" panose="020B0503020204020204" pitchFamily="34" charset="-122"/>
              </a:rPr>
              <a:t>OpenStack</a:t>
            </a:r>
            <a:r>
              <a:rPr lang="zh-CN" altLang="en-US" sz="2800" b="1" dirty="0" smtClean="0">
                <a:latin typeface="微软雅黑" panose="020B0503020204020204" pitchFamily="34" charset="-122"/>
                <a:ea typeface="微软雅黑" panose="020B0503020204020204" pitchFamily="34" charset="-122"/>
              </a:rPr>
              <a:t>：一个有</a:t>
            </a:r>
            <a:r>
              <a:rPr lang="en-US" altLang="zh-CN" sz="2800" b="1" dirty="0" smtClean="0">
                <a:latin typeface="微软雅黑" panose="020B0503020204020204" pitchFamily="34" charset="-122"/>
                <a:ea typeface="微软雅黑" panose="020B0503020204020204" pitchFamily="34" charset="-122"/>
              </a:rPr>
              <a:t>8</a:t>
            </a:r>
            <a:r>
              <a:rPr lang="zh-CN" altLang="en-US" sz="2800" b="1" dirty="0" smtClean="0">
                <a:latin typeface="微软雅黑" panose="020B0503020204020204" pitchFamily="34" charset="-122"/>
                <a:ea typeface="微软雅黑" panose="020B0503020204020204" pitchFamily="34" charset="-122"/>
              </a:rPr>
              <a:t>年历史的开源云计算平台</a:t>
            </a:r>
            <a:endParaRPr lang="en-US" altLang="zh-CN" sz="28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8"/>
          <a:stretch>
            <a:fillRect/>
          </a:stretch>
        </p:blipFill>
        <p:spPr>
          <a:xfrm>
            <a:off x="5183035" y="2222185"/>
            <a:ext cx="3530241" cy="1609679"/>
          </a:xfrm>
          <a:prstGeom prst="rect">
            <a:avLst/>
          </a:prstGeom>
        </p:spPr>
      </p:pic>
    </p:spTree>
    <p:extLst>
      <p:ext uri="{BB962C8B-B14F-4D97-AF65-F5344CB8AC3E}">
        <p14:creationId xmlns:p14="http://schemas.microsoft.com/office/powerpoint/2010/main" val="1139982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151228"/>
            <a:ext cx="8703733" cy="593839"/>
            <a:chOff x="0" y="151228"/>
            <a:chExt cx="8703733" cy="593839"/>
          </a:xfrm>
        </p:grpSpPr>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6" name="文本框 15"/>
          <p:cNvSpPr txBox="1"/>
          <p:nvPr/>
        </p:nvSpPr>
        <p:spPr>
          <a:xfrm>
            <a:off x="480537" y="946559"/>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zh-CN" altLang="en-US" sz="2800" b="1" dirty="0" smtClean="0">
                <a:latin typeface="微软雅黑" panose="020B0503020204020204" pitchFamily="34" charset="-122"/>
                <a:ea typeface="微软雅黑" panose="020B0503020204020204" pitchFamily="34" charset="-122"/>
              </a:rPr>
              <a:t>重</a:t>
            </a:r>
            <a:r>
              <a:rPr lang="zh-CN" altLang="en-US" sz="2800" b="1" dirty="0">
                <a:latin typeface="微软雅黑" panose="020B0503020204020204" pitchFamily="34" charset="-122"/>
                <a:ea typeface="微软雅黑" panose="020B0503020204020204" pitchFamily="34" charset="-122"/>
              </a:rPr>
              <a:t>商业参与：商业参与跟志愿者贡献的</a:t>
            </a:r>
            <a:r>
              <a:rPr lang="zh-CN" altLang="en-US" sz="2800" b="1" dirty="0" smtClean="0">
                <a:latin typeface="微软雅黑" panose="020B0503020204020204" pitchFamily="34" charset="-122"/>
                <a:ea typeface="微软雅黑" panose="020B0503020204020204" pitchFamily="34" charset="-122"/>
              </a:rPr>
              <a:t>对比</a:t>
            </a:r>
            <a:endParaRPr lang="zh-CN" altLang="en-US" sz="28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80537" y="5406735"/>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algn="ctr">
              <a:lnSpc>
                <a:spcPct val="110000"/>
              </a:lnSpc>
            </a:pPr>
            <a:r>
              <a:rPr lang="zh-CN" altLang="en-US" sz="2800" b="1" smtClean="0">
                <a:latin typeface="微软雅黑" panose="020B0503020204020204" pitchFamily="34" charset="-122"/>
                <a:ea typeface="微软雅黑" panose="020B0503020204020204" pitchFamily="34" charset="-122"/>
              </a:rPr>
              <a:t>不同</a:t>
            </a:r>
            <a:r>
              <a:rPr lang="zh-CN" altLang="en-US" sz="2800" b="1" dirty="0">
                <a:latin typeface="微软雅黑" panose="020B0503020204020204" pitchFamily="34" charset="-122"/>
                <a:ea typeface="微软雅黑" panose="020B0503020204020204" pitchFamily="34" charset="-122"/>
              </a:rPr>
              <a:t>公司如何围绕各自利益做贡献并形成</a:t>
            </a:r>
            <a:r>
              <a:rPr lang="zh-CN" altLang="en-US" sz="2800" b="1">
                <a:latin typeface="微软雅黑" panose="020B0503020204020204" pitchFamily="34" charset="-122"/>
                <a:ea typeface="微软雅黑" panose="020B0503020204020204" pitchFamily="34" charset="-122"/>
              </a:rPr>
              <a:t>生态</a:t>
            </a:r>
            <a:r>
              <a:rPr lang="zh-CN" altLang="en-US" sz="2800" b="1"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18"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1</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smtClean="0">
                <a:solidFill>
                  <a:srgbClr val="9B0000"/>
                </a:solidFill>
                <a:latin typeface="微软雅黑" panose="020B0503020204020204" pitchFamily="34" charset="-122"/>
                <a:ea typeface="微软雅黑" panose="020B0503020204020204" pitchFamily="34" charset="-122"/>
              </a:rPr>
              <a:t>OpenStack</a:t>
            </a:r>
            <a:r>
              <a:rPr kumimoji="1" lang="zh-CN" altLang="en-US" dirty="0" smtClean="0">
                <a:solidFill>
                  <a:srgbClr val="9B0000"/>
                </a:solidFill>
                <a:latin typeface="微软雅黑" panose="020B0503020204020204" pitchFamily="34" charset="-122"/>
                <a:ea typeface="微软雅黑" panose="020B0503020204020204" pitchFamily="34" charset="-122"/>
              </a:rPr>
              <a:t>生态形成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450864" y="2316513"/>
            <a:ext cx="4176169" cy="2997364"/>
          </a:xfrm>
          <a:prstGeom prst="rect">
            <a:avLst/>
          </a:prstGeom>
        </p:spPr>
      </p:pic>
      <p:pic>
        <p:nvPicPr>
          <p:cNvPr id="13" name="图片 12"/>
          <p:cNvPicPr>
            <a:picLocks noChangeAspect="1"/>
          </p:cNvPicPr>
          <p:nvPr/>
        </p:nvPicPr>
        <p:blipFill>
          <a:blip r:embed="rId4"/>
          <a:stretch>
            <a:fillRect/>
          </a:stretch>
        </p:blipFill>
        <p:spPr>
          <a:xfrm>
            <a:off x="4739656" y="2394857"/>
            <a:ext cx="4199082" cy="2919020"/>
          </a:xfrm>
          <a:prstGeom prst="rect">
            <a:avLst/>
          </a:prstGeom>
        </p:spPr>
      </p:pic>
    </p:spTree>
    <p:extLst>
      <p:ext uri="{BB962C8B-B14F-4D97-AF65-F5344CB8AC3E}">
        <p14:creationId xmlns:p14="http://schemas.microsoft.com/office/powerpoint/2010/main" val="309483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151228"/>
            <a:ext cx="8703733" cy="593839"/>
            <a:chOff x="0" y="151228"/>
            <a:chExt cx="8703733" cy="593839"/>
          </a:xfrm>
        </p:grpSpPr>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12" name="组合 14"/>
          <p:cNvGrpSpPr/>
          <p:nvPr/>
        </p:nvGrpSpPr>
        <p:grpSpPr>
          <a:xfrm>
            <a:off x="550332" y="1447800"/>
            <a:ext cx="8153401" cy="4256314"/>
            <a:chOff x="446955" y="1389429"/>
            <a:chExt cx="8153402" cy="2016120"/>
          </a:xfrm>
        </p:grpSpPr>
        <p:sp>
          <p:nvSpPr>
            <p:cNvPr id="13" name="Flowchart: Manual Input 7"/>
            <p:cNvSpPr/>
            <p:nvPr/>
          </p:nvSpPr>
          <p:spPr>
            <a:xfrm rot="5400000">
              <a:off x="2033269" y="-196885"/>
              <a:ext cx="239439" cy="3412067"/>
            </a:xfrm>
            <a:prstGeom prst="flowChartManualInput">
              <a:avLst/>
            </a:prstGeom>
            <a:solidFill>
              <a:srgbClr val="C00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Aft>
                  <a:spcPts val="600"/>
                </a:spcAft>
              </a:pPr>
              <a:r>
                <a:rPr kumimoji="1" lang="en-US" altLang="zh-CN" sz="2300" b="1" dirty="0" smtClean="0">
                  <a:solidFill>
                    <a:schemeClr val="bg1"/>
                  </a:solidFill>
                  <a:latin typeface="微软雅黑" panose="020B0503020204020204" pitchFamily="34" charset="-122"/>
                  <a:ea typeface="微软雅黑" panose="020B0503020204020204" pitchFamily="34" charset="-122"/>
                </a:rPr>
                <a:t>8</a:t>
              </a:r>
              <a:r>
                <a:rPr kumimoji="1" lang="zh-CN" altLang="en-US" sz="2300" b="1" dirty="0" smtClean="0">
                  <a:solidFill>
                    <a:schemeClr val="bg1"/>
                  </a:solidFill>
                  <a:latin typeface="微软雅黑" panose="020B0503020204020204" pitchFamily="34" charset="-122"/>
                  <a:ea typeface="微软雅黑" panose="020B0503020204020204" pitchFamily="34" charset="-122"/>
                </a:rPr>
                <a:t>种贡献模型</a:t>
              </a:r>
              <a:endParaRPr kumimoji="1" lang="en-US" altLang="zh-CN" sz="2300" b="1" dirty="0">
                <a:solidFill>
                  <a:schemeClr val="bg1"/>
                </a:solidFill>
                <a:latin typeface="微软雅黑" panose="020B0503020204020204" pitchFamily="34" charset="-122"/>
                <a:ea typeface="微软雅黑" panose="020B0503020204020204" pitchFamily="34" charset="-122"/>
              </a:endParaRPr>
            </a:p>
          </p:txBody>
        </p:sp>
        <p:sp>
          <p:nvSpPr>
            <p:cNvPr id="18" name="圆角矩形 7"/>
            <p:cNvSpPr/>
            <p:nvPr/>
          </p:nvSpPr>
          <p:spPr>
            <a:xfrm>
              <a:off x="470415" y="1628869"/>
              <a:ext cx="8129942" cy="177668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lIns="252000" anchor="ctr"/>
            <a:lstStyle/>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Full solution </a:t>
              </a:r>
              <a:r>
                <a:rPr lang="en-US" altLang="zh-CN" sz="1750" dirty="0" smtClean="0">
                  <a:solidFill>
                    <a:schemeClr val="tx1"/>
                  </a:solidFill>
                  <a:latin typeface="微软雅黑" panose="020B0503020204020204" pitchFamily="34" charset="-122"/>
                  <a:ea typeface="微软雅黑" panose="020B0503020204020204" pitchFamily="34" charset="-122"/>
                </a:rPr>
                <a:t>oriented</a:t>
              </a:r>
              <a:r>
                <a:rPr lang="zh-CN" altLang="en-US" sz="1750" dirty="0" smtClean="0">
                  <a:solidFill>
                    <a:schemeClr val="tx1"/>
                  </a:solidFill>
                  <a:latin typeface="微软雅黑" panose="020B0503020204020204" pitchFamily="34" charset="-122"/>
                  <a:ea typeface="微软雅黑" panose="020B0503020204020204" pitchFamily="34" charset="-122"/>
                </a:rPr>
                <a:t>：</a:t>
              </a:r>
              <a:r>
                <a:rPr lang="en-US" altLang="zh-CN" sz="1750" dirty="0" err="1">
                  <a:solidFill>
                    <a:schemeClr val="tx1"/>
                  </a:solidFill>
                  <a:latin typeface="微软雅黑" panose="020B0503020204020204" pitchFamily="34" charset="-122"/>
                  <a:ea typeface="微软雅黑" panose="020B0503020204020204" pitchFamily="34" charset="-122"/>
                </a:rPr>
                <a:t>Mirantis</a:t>
              </a:r>
              <a:r>
                <a:rPr lang="en-US" altLang="zh-CN" sz="1750" dirty="0">
                  <a:solidFill>
                    <a:schemeClr val="tx1"/>
                  </a:solidFill>
                  <a:latin typeface="微软雅黑" panose="020B0503020204020204" pitchFamily="34" charset="-122"/>
                  <a:ea typeface="微软雅黑" panose="020B0503020204020204" pitchFamily="34" charset="-122"/>
                </a:rPr>
                <a:t>, </a:t>
              </a:r>
              <a:r>
                <a:rPr lang="en-US" altLang="zh-CN" sz="1750" dirty="0" err="1">
                  <a:solidFill>
                    <a:schemeClr val="tx1"/>
                  </a:solidFill>
                  <a:latin typeface="微软雅黑" panose="020B0503020204020204" pitchFamily="34" charset="-122"/>
                  <a:ea typeface="微软雅黑" panose="020B0503020204020204" pitchFamily="34" charset="-122"/>
                </a:rPr>
                <a:t>RedHat</a:t>
              </a:r>
              <a:r>
                <a:rPr lang="en-US" altLang="zh-CN" sz="1750" dirty="0">
                  <a:solidFill>
                    <a:schemeClr val="tx1"/>
                  </a:solidFill>
                  <a:latin typeface="微软雅黑" panose="020B0503020204020204" pitchFamily="34" charset="-122"/>
                  <a:ea typeface="微软雅黑" panose="020B0503020204020204" pitchFamily="34" charset="-122"/>
                </a:rPr>
                <a:t>, Rackspace</a:t>
              </a: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Specific sub-solution oriented: </a:t>
              </a:r>
              <a:r>
                <a:rPr lang="en-US" altLang="zh-CN" sz="1750" dirty="0" err="1">
                  <a:solidFill>
                    <a:schemeClr val="tx1"/>
                  </a:solidFill>
                  <a:latin typeface="微软雅黑" panose="020B0503020204020204" pitchFamily="34" charset="-122"/>
                  <a:ea typeface="微软雅黑" panose="020B0503020204020204" pitchFamily="34" charset="-122"/>
                </a:rPr>
                <a:t>SwiftStack</a:t>
              </a:r>
              <a:r>
                <a:rPr lang="en-US" altLang="zh-CN" sz="1750" dirty="0">
                  <a:solidFill>
                    <a:schemeClr val="tx1"/>
                  </a:solidFill>
                  <a:latin typeface="微软雅黑" panose="020B0503020204020204" pitchFamily="34" charset="-122"/>
                  <a:ea typeface="微软雅黑" panose="020B0503020204020204" pitchFamily="34" charset="-122"/>
                </a:rPr>
                <a:t>, </a:t>
              </a:r>
              <a:r>
                <a:rPr lang="en-US" altLang="zh-CN" sz="1750" dirty="0" err="1" smtClean="0">
                  <a:solidFill>
                    <a:schemeClr val="tx1"/>
                  </a:solidFill>
                  <a:latin typeface="微软雅黑" panose="020B0503020204020204" pitchFamily="34" charset="-122"/>
                  <a:ea typeface="微软雅黑" panose="020B0503020204020204" pitchFamily="34" charset="-122"/>
                </a:rPr>
                <a:t>DreamHost</a:t>
              </a:r>
              <a:endParaRPr lang="en-US" altLang="zh-CN" sz="1750" dirty="0">
                <a:solidFill>
                  <a:schemeClr val="tx1"/>
                </a:solidFill>
                <a:latin typeface="微软雅黑" panose="020B0503020204020204" pitchFamily="34" charset="-122"/>
                <a:ea typeface="微软雅黑" panose="020B0503020204020204" pitchFamily="34" charset="-122"/>
              </a:endParaRP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Self business oriented: </a:t>
              </a:r>
              <a:r>
                <a:rPr lang="en-US" altLang="zh-CN" sz="1750" dirty="0">
                  <a:solidFill>
                    <a:schemeClr val="tx1"/>
                  </a:solidFill>
                  <a:latin typeface="微软雅黑" panose="020B0503020204020204" pitchFamily="34" charset="-122"/>
                  <a:ea typeface="微软雅黑" panose="020B0503020204020204" pitchFamily="34" charset="-122"/>
                </a:rPr>
                <a:t>Citrix, Intel, Dell</a:t>
              </a: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smtClean="0">
                  <a:solidFill>
                    <a:schemeClr val="tx1"/>
                  </a:solidFill>
                  <a:latin typeface="微软雅黑" panose="020B0503020204020204" pitchFamily="34" charset="-122"/>
                  <a:ea typeface="微软雅黑" panose="020B0503020204020204" pitchFamily="34" charset="-122"/>
                </a:rPr>
                <a:t>Specific services </a:t>
              </a:r>
              <a:r>
                <a:rPr lang="en-US" altLang="zh-CN" sz="1750" dirty="0">
                  <a:solidFill>
                    <a:schemeClr val="tx1"/>
                  </a:solidFill>
                  <a:latin typeface="微软雅黑" panose="020B0503020204020204" pitchFamily="34" charset="-122"/>
                  <a:ea typeface="微软雅黑" panose="020B0503020204020204" pitchFamily="34" charset="-122"/>
                </a:rPr>
                <a:t>oriented</a:t>
              </a:r>
              <a:r>
                <a:rPr lang="en-US" altLang="zh-CN" sz="1750" dirty="0">
                  <a:solidFill>
                    <a:schemeClr val="tx1"/>
                  </a:solidFill>
                  <a:latin typeface="微软雅黑" panose="020B0503020204020204" pitchFamily="34" charset="-122"/>
                  <a:ea typeface="微软雅黑" panose="020B0503020204020204" pitchFamily="34" charset="-122"/>
                </a:rPr>
                <a:t>:  </a:t>
              </a:r>
              <a:r>
                <a:rPr lang="en-US" altLang="zh-CN" sz="1750" dirty="0" err="1">
                  <a:solidFill>
                    <a:schemeClr val="tx1"/>
                  </a:solidFill>
                  <a:latin typeface="微软雅黑" panose="020B0503020204020204" pitchFamily="34" charset="-122"/>
                  <a:ea typeface="微软雅黑" panose="020B0503020204020204" pitchFamily="34" charset="-122"/>
                </a:rPr>
                <a:t>Objectif</a:t>
              </a:r>
              <a:r>
                <a:rPr lang="en-US" altLang="zh-CN" sz="1750" dirty="0">
                  <a:solidFill>
                    <a:schemeClr val="tx1"/>
                  </a:solidFill>
                  <a:latin typeface="微软雅黑" panose="020B0503020204020204" pitchFamily="34" charset="-122"/>
                  <a:ea typeface="微软雅黑" panose="020B0503020204020204" pitchFamily="34" charset="-122"/>
                </a:rPr>
                <a:t> </a:t>
              </a:r>
              <a:r>
                <a:rPr lang="en-US" altLang="zh-CN" sz="1750" dirty="0" err="1" smtClean="0">
                  <a:solidFill>
                    <a:schemeClr val="tx1"/>
                  </a:solidFill>
                  <a:latin typeface="微软雅黑" panose="020B0503020204020204" pitchFamily="34" charset="-122"/>
                  <a:ea typeface="微软雅黑" panose="020B0503020204020204" pitchFamily="34" charset="-122"/>
                </a:rPr>
                <a:t>Libre</a:t>
              </a:r>
              <a:r>
                <a:rPr lang="en-US" altLang="zh-CN" sz="1750" dirty="0">
                  <a:solidFill>
                    <a:schemeClr val="tx1"/>
                  </a:solidFill>
                  <a:latin typeface="微软雅黑" panose="020B0503020204020204" pitchFamily="34" charset="-122"/>
                  <a:ea typeface="微软雅黑" panose="020B0503020204020204" pitchFamily="34" charset="-122"/>
                </a:rPr>
                <a:t>, </a:t>
              </a:r>
              <a:r>
                <a:rPr lang="en-US" altLang="zh-CN" sz="1750" dirty="0" err="1" smtClean="0">
                  <a:solidFill>
                    <a:schemeClr val="tx1"/>
                  </a:solidFill>
                  <a:latin typeface="微软雅黑" panose="020B0503020204020204" pitchFamily="34" charset="-122"/>
                  <a:ea typeface="微软雅黑" panose="020B0503020204020204" pitchFamily="34" charset="-122"/>
                </a:rPr>
                <a:t>Codethink</a:t>
              </a:r>
              <a:endParaRPr lang="en-US" altLang="zh-CN" sz="1750" dirty="0">
                <a:solidFill>
                  <a:schemeClr val="tx1"/>
                </a:solidFill>
                <a:latin typeface="微软雅黑" panose="020B0503020204020204" pitchFamily="34" charset="-122"/>
                <a:ea typeface="微软雅黑" panose="020B0503020204020204" pitchFamily="34" charset="-122"/>
              </a:endParaRP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Usage oriented: eBay, Walmart,  AT&amp;T</a:t>
              </a: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Community oriented:  </a:t>
              </a:r>
              <a:r>
                <a:rPr lang="en-US" altLang="zh-CN" sz="1750" dirty="0" smtClean="0">
                  <a:solidFill>
                    <a:schemeClr val="tx1"/>
                  </a:solidFill>
                  <a:latin typeface="微软雅黑" panose="020B0503020204020204" pitchFamily="34" charset="-122"/>
                  <a:ea typeface="微软雅黑" panose="020B0503020204020204" pitchFamily="34" charset="-122"/>
                </a:rPr>
                <a:t>Linux/Apache/OpenStack </a:t>
              </a:r>
              <a:r>
                <a:rPr lang="en-US" altLang="zh-CN" sz="1750" dirty="0">
                  <a:solidFill>
                    <a:schemeClr val="tx1"/>
                  </a:solidFill>
                  <a:latin typeface="微软雅黑" panose="020B0503020204020204" pitchFamily="34" charset="-122"/>
                  <a:ea typeface="微软雅黑" panose="020B0503020204020204" pitchFamily="34" charset="-122"/>
                </a:rPr>
                <a:t>F</a:t>
              </a:r>
              <a:r>
                <a:rPr lang="en-US" altLang="zh-CN" sz="1750" dirty="0" smtClean="0">
                  <a:solidFill>
                    <a:schemeClr val="tx1"/>
                  </a:solidFill>
                  <a:latin typeface="微软雅黑" panose="020B0503020204020204" pitchFamily="34" charset="-122"/>
                  <a:ea typeface="微软雅黑" panose="020B0503020204020204" pitchFamily="34" charset="-122"/>
                </a:rPr>
                <a:t>oundation</a:t>
              </a:r>
              <a:endParaRPr lang="en-US" altLang="zh-CN" sz="1750" dirty="0">
                <a:solidFill>
                  <a:schemeClr val="tx1"/>
                </a:solidFill>
                <a:latin typeface="微软雅黑" panose="020B0503020204020204" pitchFamily="34" charset="-122"/>
                <a:ea typeface="微软雅黑" panose="020B0503020204020204" pitchFamily="34" charset="-122"/>
              </a:endParaRP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Development infrastructure vendor : </a:t>
              </a:r>
              <a:r>
                <a:rPr lang="en-US" altLang="zh-CN" sz="1750" dirty="0" smtClean="0">
                  <a:solidFill>
                    <a:schemeClr val="tx1"/>
                  </a:solidFill>
                  <a:latin typeface="微软雅黑" panose="020B0503020204020204" pitchFamily="34" charset="-122"/>
                  <a:ea typeface="微软雅黑" panose="020B0503020204020204" pitchFamily="34" charset="-122"/>
                </a:rPr>
                <a:t>Google(to </a:t>
              </a:r>
              <a:r>
                <a:rPr lang="en-US" altLang="zh-CN" sz="1750" dirty="0" err="1" smtClean="0">
                  <a:solidFill>
                    <a:schemeClr val="tx1"/>
                  </a:solidFill>
                  <a:latin typeface="微软雅黑" panose="020B0503020204020204" pitchFamily="34" charset="-122"/>
                  <a:ea typeface="微软雅黑" panose="020B0503020204020204" pitchFamily="34" charset="-122"/>
                </a:rPr>
                <a:t>Gerrit</a:t>
              </a:r>
              <a:r>
                <a:rPr lang="en-US" altLang="zh-CN" sz="1750" dirty="0" smtClean="0">
                  <a:solidFill>
                    <a:schemeClr val="tx1"/>
                  </a:solidFill>
                  <a:latin typeface="微软雅黑" panose="020B0503020204020204" pitchFamily="34" charset="-122"/>
                  <a:ea typeface="微软雅黑" panose="020B0503020204020204" pitchFamily="34" charset="-122"/>
                </a:rPr>
                <a:t>)</a:t>
              </a:r>
            </a:p>
            <a:p>
              <a:pPr marL="539750" lvl="1" indent="-449580">
                <a:lnSpc>
                  <a:spcPct val="130000"/>
                </a:lnSpc>
                <a:spcBef>
                  <a:spcPct val="0"/>
                </a:spcBef>
                <a:spcAft>
                  <a:spcPts val="300"/>
                </a:spcAft>
                <a:buSzPct val="90000"/>
                <a:buFont typeface="Wingdings" panose="05000000000000000000" pitchFamily="2" charset="2"/>
                <a:buChar char="n"/>
              </a:pPr>
              <a:r>
                <a:rPr lang="en-US" altLang="zh-CN" sz="1750" dirty="0">
                  <a:solidFill>
                    <a:schemeClr val="tx1"/>
                  </a:solidFill>
                  <a:latin typeface="微软雅黑" panose="020B0503020204020204" pitchFamily="34" charset="-122"/>
                  <a:ea typeface="微软雅黑" panose="020B0503020204020204" pitchFamily="34" charset="-122"/>
                </a:rPr>
                <a:t>Research </a:t>
              </a:r>
              <a:r>
                <a:rPr lang="en-US" altLang="zh-CN" sz="1750" dirty="0" smtClean="0">
                  <a:solidFill>
                    <a:schemeClr val="tx1"/>
                  </a:solidFill>
                  <a:latin typeface="微软雅黑" panose="020B0503020204020204" pitchFamily="34" charset="-122"/>
                  <a:ea typeface="微软雅黑" panose="020B0503020204020204" pitchFamily="34" charset="-122"/>
                </a:rPr>
                <a:t>oriented</a:t>
              </a:r>
              <a:endParaRPr lang="en-US" altLang="zh-CN" sz="1750" dirty="0">
                <a:solidFill>
                  <a:schemeClr val="tx1"/>
                </a:solidFill>
                <a:latin typeface="微软雅黑" panose="020B0503020204020204" pitchFamily="34" charset="-122"/>
                <a:ea typeface="微软雅黑" panose="020B0503020204020204" pitchFamily="34" charset="-122"/>
              </a:endParaRPr>
            </a:p>
          </p:txBody>
        </p:sp>
      </p:grpSp>
      <p:graphicFrame>
        <p:nvGraphicFramePr>
          <p:cNvPr id="22" name="图表 21"/>
          <p:cNvGraphicFramePr>
            <a:graphicFrameLocks/>
          </p:cNvGraphicFramePr>
          <p:nvPr/>
        </p:nvGraphicFramePr>
        <p:xfrm>
          <a:off x="2060442" y="245710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3"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1</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smtClean="0">
                <a:solidFill>
                  <a:srgbClr val="9B0000"/>
                </a:solidFill>
                <a:latin typeface="微软雅黑" panose="020B0503020204020204" pitchFamily="34" charset="-122"/>
                <a:ea typeface="微软雅黑" panose="020B0503020204020204" pitchFamily="34" charset="-122"/>
              </a:rPr>
              <a:t>OpenStack</a:t>
            </a:r>
            <a:r>
              <a:rPr kumimoji="1" lang="zh-CN" altLang="en-US" dirty="0" smtClean="0">
                <a:solidFill>
                  <a:srgbClr val="9B0000"/>
                </a:solidFill>
                <a:latin typeface="微软雅黑" panose="020B0503020204020204" pitchFamily="34" charset="-122"/>
                <a:ea typeface="微软雅黑" panose="020B0503020204020204" pitchFamily="34" charset="-122"/>
              </a:rPr>
              <a:t>生态形成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260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2"/>
                                        </p:tgtEl>
                                        <p:attrNameLst>
                                          <p:attrName>style.opacity</p:attrName>
                                        </p:attrNameLst>
                                      </p:cBhvr>
                                      <p:to>
                                        <p:strVal val="0.25"/>
                                      </p:to>
                                    </p:set>
                                    <p:animEffect filter="image" prLst="opacity: 0.25">
                                      <p:cBhvr rctx="IE">
                                        <p:cTn id="7" dur="indefinite"/>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组 9"/>
          <p:cNvGrpSpPr/>
          <p:nvPr/>
        </p:nvGrpSpPr>
        <p:grpSpPr>
          <a:xfrm>
            <a:off x="0" y="151228"/>
            <a:ext cx="8703733" cy="593839"/>
            <a:chOff x="0" y="151228"/>
            <a:chExt cx="8703733" cy="593839"/>
          </a:xfrm>
        </p:grpSpPr>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2" name="文本框 11"/>
          <p:cNvSpPr txBox="1"/>
          <p:nvPr/>
        </p:nvSpPr>
        <p:spPr>
          <a:xfrm>
            <a:off x="550333" y="963569"/>
            <a:ext cx="8153401" cy="889107"/>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lvl="0" algn="ctr">
              <a:lnSpc>
                <a:spcPct val="110000"/>
              </a:lnSpc>
            </a:pPr>
            <a:r>
              <a:rPr lang="en-US" altLang="zh-CN" sz="2800" b="1" dirty="0">
                <a:latin typeface="微软雅黑" panose="020B0503020204020204" pitchFamily="34" charset="-122"/>
                <a:ea typeface="微软雅黑" panose="020B0503020204020204" pitchFamily="34" charset="-122"/>
              </a:rPr>
              <a:t>14</a:t>
            </a:r>
            <a:r>
              <a:rPr lang="zh-CN" altLang="en-US" sz="2800" b="1" dirty="0">
                <a:latin typeface="微软雅黑" panose="020B0503020204020204" pitchFamily="34" charset="-122"/>
                <a:ea typeface="微软雅黑" panose="020B0503020204020204" pitchFamily="34" charset="-122"/>
              </a:rPr>
              <a:t>种类型的项目</a:t>
            </a:r>
            <a:r>
              <a:rPr lang="en-US" altLang="zh-CN" sz="2800" b="1" dirty="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538</a:t>
            </a:r>
            <a:r>
              <a:rPr lang="zh-CN" altLang="en-US" sz="2800" b="1" dirty="0" smtClean="0">
                <a:latin typeface="微软雅黑" panose="020B0503020204020204" pitchFamily="34" charset="-122"/>
                <a:ea typeface="微软雅黑" panose="020B0503020204020204" pitchFamily="34" charset="-122"/>
              </a:rPr>
              <a:t>个</a:t>
            </a:r>
            <a:r>
              <a:rPr lang="en-US" altLang="zh-CN" sz="2800" b="1" dirty="0" smtClean="0">
                <a:latin typeface="微软雅黑" panose="020B0503020204020204" pitchFamily="34" charset="-122"/>
                <a:ea typeface="微软雅黑" panose="020B0503020204020204" pitchFamily="34" charset="-122"/>
              </a:rPr>
              <a:t>Repo)</a:t>
            </a:r>
            <a:endParaRPr lang="en-US" altLang="zh-CN" sz="2800" b="1" dirty="0" smtClean="0">
              <a:latin typeface="微软雅黑" panose="020B0503020204020204" pitchFamily="34" charset="-122"/>
              <a:ea typeface="微软雅黑" panose="020B0503020204020204" pitchFamily="34" charset="-122"/>
            </a:endParaRPr>
          </a:p>
        </p:txBody>
      </p:sp>
      <p:grpSp>
        <p:nvGrpSpPr>
          <p:cNvPr id="13" name="组 140"/>
          <p:cNvGrpSpPr/>
          <p:nvPr/>
        </p:nvGrpSpPr>
        <p:grpSpPr>
          <a:xfrm>
            <a:off x="0" y="2039174"/>
            <a:ext cx="9193316" cy="4532997"/>
            <a:chOff x="84221" y="601578"/>
            <a:chExt cx="9177569" cy="4235116"/>
          </a:xfrm>
        </p:grpSpPr>
        <p:sp>
          <p:nvSpPr>
            <p:cNvPr id="14" name="圆角矩形 13"/>
            <p:cNvSpPr/>
            <p:nvPr/>
          </p:nvSpPr>
          <p:spPr>
            <a:xfrm>
              <a:off x="84221" y="601578"/>
              <a:ext cx="9177569" cy="42351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100" b="1"/>
            </a:p>
          </p:txBody>
        </p:sp>
        <p:grpSp>
          <p:nvGrpSpPr>
            <p:cNvPr id="15" name="组 85"/>
            <p:cNvGrpSpPr/>
            <p:nvPr/>
          </p:nvGrpSpPr>
          <p:grpSpPr>
            <a:xfrm>
              <a:off x="216568" y="770022"/>
              <a:ext cx="8942787" cy="2671195"/>
              <a:chOff x="216568" y="770022"/>
              <a:chExt cx="8942787" cy="2671195"/>
            </a:xfrm>
          </p:grpSpPr>
          <p:sp>
            <p:nvSpPr>
              <p:cNvPr id="20" name="圆角矩形 19"/>
              <p:cNvSpPr/>
              <p:nvPr/>
            </p:nvSpPr>
            <p:spPr>
              <a:xfrm>
                <a:off x="216568" y="770022"/>
                <a:ext cx="8942601" cy="2671195"/>
              </a:xfrm>
              <a:prstGeom prst="roundRect">
                <a:avLst/>
              </a:prstGeom>
              <a:ln>
                <a:solidFill>
                  <a:srgbClr val="C0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100" b="1"/>
              </a:p>
            </p:txBody>
          </p:sp>
          <p:grpSp>
            <p:nvGrpSpPr>
              <p:cNvPr id="21" name="组 29"/>
              <p:cNvGrpSpPr/>
              <p:nvPr/>
            </p:nvGrpSpPr>
            <p:grpSpPr>
              <a:xfrm>
                <a:off x="243379" y="1126684"/>
                <a:ext cx="8915976" cy="2172205"/>
                <a:chOff x="96488" y="1924068"/>
                <a:chExt cx="8915976" cy="2172205"/>
              </a:xfrm>
            </p:grpSpPr>
            <p:grpSp>
              <p:nvGrpSpPr>
                <p:cNvPr id="23" name="组 31"/>
                <p:cNvGrpSpPr/>
                <p:nvPr/>
              </p:nvGrpSpPr>
              <p:grpSpPr>
                <a:xfrm>
                  <a:off x="96488" y="1924068"/>
                  <a:ext cx="8915976" cy="2172205"/>
                  <a:chOff x="96488" y="1924068"/>
                  <a:chExt cx="8915976" cy="2172205"/>
                </a:xfrm>
              </p:grpSpPr>
              <p:grpSp>
                <p:nvGrpSpPr>
                  <p:cNvPr id="25" name="组 33"/>
                  <p:cNvGrpSpPr/>
                  <p:nvPr/>
                </p:nvGrpSpPr>
                <p:grpSpPr>
                  <a:xfrm>
                    <a:off x="96488" y="1924068"/>
                    <a:ext cx="8915976" cy="2172205"/>
                    <a:chOff x="48361" y="1753954"/>
                    <a:chExt cx="8915976" cy="2172205"/>
                  </a:xfrm>
                  <a:effectLst/>
                </p:grpSpPr>
                <p:grpSp>
                  <p:nvGrpSpPr>
                    <p:cNvPr id="27" name="组 35"/>
                    <p:cNvGrpSpPr/>
                    <p:nvPr/>
                  </p:nvGrpSpPr>
                  <p:grpSpPr>
                    <a:xfrm>
                      <a:off x="48361" y="1753954"/>
                      <a:ext cx="7749237" cy="2172205"/>
                      <a:chOff x="-32124" y="2076449"/>
                      <a:chExt cx="7749237" cy="2172205"/>
                    </a:xfrm>
                  </p:grpSpPr>
                  <p:sp>
                    <p:nvSpPr>
                      <p:cNvPr id="29" name="圆角矩形 28"/>
                      <p:cNvSpPr/>
                      <p:nvPr/>
                    </p:nvSpPr>
                    <p:spPr>
                      <a:xfrm>
                        <a:off x="1134703" y="2076449"/>
                        <a:ext cx="6582410" cy="3599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b="1" dirty="0" smtClean="0">
                            <a:ln w="0"/>
                            <a:solidFill>
                              <a:srgbClr val="C00000"/>
                            </a:solidFill>
                          </a:rPr>
                          <a:t>Management tools</a:t>
                        </a:r>
                      </a:p>
                    </p:txBody>
                  </p:sp>
                  <p:sp>
                    <p:nvSpPr>
                      <p:cNvPr id="30" name="圆角矩形 29"/>
                      <p:cNvSpPr/>
                      <p:nvPr/>
                    </p:nvSpPr>
                    <p:spPr>
                      <a:xfrm>
                        <a:off x="-32124" y="3278142"/>
                        <a:ext cx="1025670" cy="3597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b="1" dirty="0">
                            <a:ln w="0"/>
                            <a:solidFill>
                              <a:srgbClr val="C00000"/>
                            </a:solidFill>
                          </a:rPr>
                          <a:t>Document</a:t>
                        </a:r>
                      </a:p>
                    </p:txBody>
                  </p:sp>
                  <p:grpSp>
                    <p:nvGrpSpPr>
                      <p:cNvPr id="31" name="组 43"/>
                      <p:cNvGrpSpPr/>
                      <p:nvPr/>
                    </p:nvGrpSpPr>
                    <p:grpSpPr>
                      <a:xfrm>
                        <a:off x="1036097" y="2658976"/>
                        <a:ext cx="6681016" cy="1589678"/>
                        <a:chOff x="320207" y="2583266"/>
                        <a:chExt cx="7550308" cy="1556477"/>
                      </a:xfrm>
                    </p:grpSpPr>
                    <p:sp>
                      <p:nvSpPr>
                        <p:cNvPr id="33" name="圆角矩形 32"/>
                        <p:cNvSpPr/>
                        <p:nvPr/>
                      </p:nvSpPr>
                      <p:spPr>
                        <a:xfrm>
                          <a:off x="320207" y="2583266"/>
                          <a:ext cx="7550308" cy="155647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100" b="1" dirty="0">
                            <a:ln w="0"/>
                            <a:solidFill>
                              <a:schemeClr val="tx1"/>
                            </a:solidFill>
                          </a:endParaRPr>
                        </a:p>
                      </p:txBody>
                    </p:sp>
                    <p:sp>
                      <p:nvSpPr>
                        <p:cNvPr id="34" name="圆角矩形 33"/>
                        <p:cNvSpPr/>
                        <p:nvPr/>
                      </p:nvSpPr>
                      <p:spPr>
                        <a:xfrm>
                          <a:off x="379283" y="3067493"/>
                          <a:ext cx="1042191" cy="609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100" b="1" dirty="0">
                              <a:ln w="0"/>
                              <a:solidFill>
                                <a:schemeClr val="tx1"/>
                              </a:solidFill>
                            </a:rPr>
                            <a:t>Application services</a:t>
                          </a:r>
                          <a:endParaRPr kumimoji="1" lang="zh-CN" altLang="en-US" sz="1100" b="1" dirty="0">
                            <a:ln w="0"/>
                            <a:solidFill>
                              <a:schemeClr val="tx1"/>
                            </a:solidFill>
                          </a:endParaRPr>
                        </a:p>
                      </p:txBody>
                    </p:sp>
                    <p:sp>
                      <p:nvSpPr>
                        <p:cNvPr id="35" name="圆角矩形 34"/>
                        <p:cNvSpPr/>
                        <p:nvPr/>
                      </p:nvSpPr>
                      <p:spPr>
                        <a:xfrm>
                          <a:off x="6906646" y="3064294"/>
                          <a:ext cx="928313" cy="611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100" b="1" dirty="0">
                              <a:ln w="0"/>
                              <a:solidFill>
                                <a:schemeClr val="tx1"/>
                              </a:solidFill>
                            </a:rPr>
                            <a:t>Data and analytics</a:t>
                          </a:r>
                          <a:endParaRPr kumimoji="1" lang="zh-CN" altLang="en-US" sz="1100" b="1" dirty="0">
                            <a:ln w="0"/>
                            <a:solidFill>
                              <a:schemeClr val="tx1"/>
                            </a:solidFill>
                          </a:endParaRPr>
                        </a:p>
                      </p:txBody>
                    </p:sp>
                    <p:sp>
                      <p:nvSpPr>
                        <p:cNvPr id="36" name="圆角矩形 35"/>
                        <p:cNvSpPr/>
                        <p:nvPr/>
                      </p:nvSpPr>
                      <p:spPr>
                        <a:xfrm>
                          <a:off x="5800747" y="3072975"/>
                          <a:ext cx="1056617" cy="611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100" b="1" dirty="0">
                              <a:ln w="0"/>
                              <a:solidFill>
                                <a:schemeClr val="tx1"/>
                              </a:solidFill>
                            </a:rPr>
                            <a:t>Monitoring and metering</a:t>
                          </a:r>
                          <a:endParaRPr kumimoji="1" lang="zh-CN" altLang="en-US" sz="1100" b="1" dirty="0">
                            <a:ln w="0"/>
                            <a:solidFill>
                              <a:schemeClr val="tx1"/>
                            </a:solidFill>
                          </a:endParaRPr>
                        </a:p>
                      </p:txBody>
                    </p:sp>
                    <p:sp>
                      <p:nvSpPr>
                        <p:cNvPr id="37" name="圆角矩形 36"/>
                        <p:cNvSpPr/>
                        <p:nvPr/>
                      </p:nvSpPr>
                      <p:spPr>
                        <a:xfrm>
                          <a:off x="1470771" y="3074922"/>
                          <a:ext cx="1061227" cy="611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100" b="1" dirty="0">
                              <a:ln w="0"/>
                              <a:solidFill>
                                <a:schemeClr val="tx1"/>
                              </a:solidFill>
                            </a:rPr>
                            <a:t>Security and compliance</a:t>
                          </a:r>
                          <a:endParaRPr kumimoji="1" lang="zh-CN" altLang="en-US" sz="1100" b="1" dirty="0">
                            <a:ln w="0"/>
                            <a:solidFill>
                              <a:schemeClr val="tx1"/>
                            </a:solidFill>
                          </a:endParaRPr>
                        </a:p>
                      </p:txBody>
                    </p:sp>
                    <p:grpSp>
                      <p:nvGrpSpPr>
                        <p:cNvPr id="41" name="组 51"/>
                        <p:cNvGrpSpPr/>
                        <p:nvPr/>
                      </p:nvGrpSpPr>
                      <p:grpSpPr>
                        <a:xfrm>
                          <a:off x="2613139" y="2963617"/>
                          <a:ext cx="3117297" cy="1005523"/>
                          <a:chOff x="2207788" y="2924940"/>
                          <a:chExt cx="3206473" cy="1005523"/>
                        </a:xfrm>
                      </p:grpSpPr>
                      <p:sp>
                        <p:nvSpPr>
                          <p:cNvPr id="43" name="圆角矩形 42"/>
                          <p:cNvSpPr/>
                          <p:nvPr/>
                        </p:nvSpPr>
                        <p:spPr>
                          <a:xfrm>
                            <a:off x="2207788" y="2924940"/>
                            <a:ext cx="3206473" cy="95949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200" b="1" dirty="0">
                              <a:ln w="0"/>
                              <a:solidFill>
                                <a:schemeClr val="tx1"/>
                              </a:solidFill>
                            </a:endParaRPr>
                          </a:p>
                        </p:txBody>
                      </p:sp>
                      <p:sp>
                        <p:nvSpPr>
                          <p:cNvPr id="44" name="圆角矩形 43"/>
                          <p:cNvSpPr/>
                          <p:nvPr/>
                        </p:nvSpPr>
                        <p:spPr>
                          <a:xfrm>
                            <a:off x="3366954" y="3026642"/>
                            <a:ext cx="893875" cy="610009"/>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endParaRPr kumimoji="1" lang="en-US" altLang="zh-CN" sz="1400" b="1" dirty="0">
                              <a:ln w="0"/>
                              <a:solidFill>
                                <a:srgbClr val="C00000"/>
                              </a:solidFill>
                            </a:endParaRPr>
                          </a:p>
                          <a:p>
                            <a:pPr algn="ctr"/>
                            <a:r>
                              <a:rPr kumimoji="1" lang="en-US" altLang="zh-CN" sz="1400" b="1" dirty="0" smtClean="0">
                                <a:ln w="0"/>
                                <a:solidFill>
                                  <a:srgbClr val="C00000"/>
                                </a:solidFill>
                              </a:rPr>
                              <a:t>Storage</a:t>
                            </a:r>
                            <a:endParaRPr kumimoji="1" lang="zh-CN" altLang="en-US" sz="1400" b="1" dirty="0">
                              <a:ln w="0"/>
                              <a:solidFill>
                                <a:srgbClr val="C00000"/>
                              </a:solidFill>
                            </a:endParaRPr>
                          </a:p>
                        </p:txBody>
                      </p:sp>
                      <p:sp>
                        <p:nvSpPr>
                          <p:cNvPr id="45" name="圆角矩形 44"/>
                          <p:cNvSpPr/>
                          <p:nvPr/>
                        </p:nvSpPr>
                        <p:spPr>
                          <a:xfrm>
                            <a:off x="4305434" y="3025617"/>
                            <a:ext cx="1097687" cy="611035"/>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endParaRPr kumimoji="1" lang="en-US" altLang="zh-CN" sz="1200" b="1" dirty="0">
                              <a:ln w="0"/>
                              <a:solidFill>
                                <a:srgbClr val="C00000"/>
                              </a:solidFill>
                            </a:endParaRPr>
                          </a:p>
                          <a:p>
                            <a:pPr algn="ctr"/>
                            <a:r>
                              <a:rPr kumimoji="1" lang="en-US" altLang="zh-CN" sz="1200" b="1" dirty="0">
                                <a:ln w="0"/>
                                <a:solidFill>
                                  <a:srgbClr val="C00000"/>
                                </a:solidFill>
                              </a:rPr>
                              <a:t>Networking</a:t>
                            </a:r>
                            <a:endParaRPr kumimoji="1" lang="zh-CN" altLang="en-US" sz="1200" b="1" dirty="0">
                              <a:ln w="0"/>
                              <a:solidFill>
                                <a:srgbClr val="C00000"/>
                              </a:solidFill>
                            </a:endParaRPr>
                          </a:p>
                        </p:txBody>
                      </p:sp>
                      <p:sp>
                        <p:nvSpPr>
                          <p:cNvPr id="46" name="文本框 45"/>
                          <p:cNvSpPr txBox="1"/>
                          <p:nvPr/>
                        </p:nvSpPr>
                        <p:spPr>
                          <a:xfrm>
                            <a:off x="3212782" y="3709718"/>
                            <a:ext cx="1333253" cy="22074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algn="ctr">
                              <a:defRPr kumimoji="1" sz="1000">
                                <a:ln w="0"/>
                                <a:solidFill>
                                  <a:schemeClr val="tx1"/>
                                </a:solidFill>
                              </a:defRPr>
                            </a:lvl1pPr>
                          </a:lstStyle>
                          <a:p>
                            <a:r>
                              <a:rPr lang="en-US" altLang="zh-CN" sz="1100" b="1" dirty="0"/>
                              <a:t>Core services</a:t>
                            </a:r>
                            <a:endParaRPr lang="zh-CN" altLang="en-US" sz="1100" b="1" dirty="0"/>
                          </a:p>
                        </p:txBody>
                      </p:sp>
                      <p:sp>
                        <p:nvSpPr>
                          <p:cNvPr id="47" name="圆角矩形 46"/>
                          <p:cNvSpPr/>
                          <p:nvPr/>
                        </p:nvSpPr>
                        <p:spPr>
                          <a:xfrm>
                            <a:off x="2247396" y="3026643"/>
                            <a:ext cx="1079488" cy="609793"/>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endParaRPr kumimoji="1" lang="en-US" altLang="zh-CN" sz="1200" b="1" dirty="0">
                              <a:ln w="0"/>
                              <a:solidFill>
                                <a:srgbClr val="C00000"/>
                              </a:solidFill>
                            </a:endParaRPr>
                          </a:p>
                          <a:p>
                            <a:pPr algn="ctr"/>
                            <a:r>
                              <a:rPr kumimoji="1" lang="en-US" altLang="zh-CN" sz="1200" b="1" dirty="0">
                                <a:ln w="0"/>
                                <a:solidFill>
                                  <a:srgbClr val="C00000"/>
                                </a:solidFill>
                              </a:rPr>
                              <a:t>Computing</a:t>
                            </a:r>
                            <a:endParaRPr kumimoji="1" lang="zh-CN" altLang="en-US" sz="1200" b="1" dirty="0">
                              <a:ln w="0"/>
                              <a:solidFill>
                                <a:srgbClr val="C00000"/>
                              </a:solidFill>
                            </a:endParaRPr>
                          </a:p>
                        </p:txBody>
                      </p:sp>
                    </p:grpSp>
                    <p:sp>
                      <p:nvSpPr>
                        <p:cNvPr id="42" name="文本框 41"/>
                        <p:cNvSpPr txBox="1"/>
                        <p:nvPr/>
                      </p:nvSpPr>
                      <p:spPr>
                        <a:xfrm>
                          <a:off x="3676508" y="2658104"/>
                          <a:ext cx="1444248" cy="2897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algn="ctr">
                            <a:defRPr kumimoji="1" sz="1000">
                              <a:ln w="0"/>
                              <a:solidFill>
                                <a:schemeClr val="tx1"/>
                              </a:solidFill>
                            </a:defRPr>
                          </a:lvl1pPr>
                        </a:lstStyle>
                        <a:p>
                          <a:r>
                            <a:rPr lang="en-US" altLang="zh-CN" sz="1600" b="1" dirty="0">
                              <a:ln w="0">
                                <a:noFill/>
                              </a:ln>
                              <a:solidFill>
                                <a:srgbClr val="C00000"/>
                              </a:solidFill>
                            </a:rPr>
                            <a:t>Services</a:t>
                          </a:r>
                        </a:p>
                      </p:txBody>
                    </p:sp>
                  </p:grpSp>
                  <p:sp>
                    <p:nvSpPr>
                      <p:cNvPr id="32" name="立方体 31"/>
                      <p:cNvSpPr/>
                      <p:nvPr/>
                    </p:nvSpPr>
                    <p:spPr>
                      <a:xfrm>
                        <a:off x="3398944" y="3252083"/>
                        <a:ext cx="227829" cy="225559"/>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100" b="1" dirty="0">
                          <a:ln w="0"/>
                          <a:solidFill>
                            <a:schemeClr val="tx1"/>
                          </a:solidFill>
                          <a:effectLst>
                            <a:outerShdw blurRad="38100" dist="19050" dir="2700000" algn="tl" rotWithShape="0">
                              <a:schemeClr val="dk1">
                                <a:alpha val="40000"/>
                              </a:schemeClr>
                            </a:outerShdw>
                          </a:effectLst>
                        </a:endParaRPr>
                      </a:p>
                    </p:txBody>
                  </p:sp>
                </p:grpSp>
                <p:sp>
                  <p:nvSpPr>
                    <p:cNvPr id="28" name="圆角矩形 27"/>
                    <p:cNvSpPr/>
                    <p:nvPr/>
                  </p:nvSpPr>
                  <p:spPr>
                    <a:xfrm>
                      <a:off x="7832170" y="2951049"/>
                      <a:ext cx="1132167" cy="4499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b="1" dirty="0" smtClean="0">
                          <a:ln w="0"/>
                          <a:solidFill>
                            <a:srgbClr val="C00000"/>
                          </a:solidFill>
                        </a:rPr>
                        <a:t>Localization</a:t>
                      </a:r>
                    </a:p>
                  </p:txBody>
                </p:sp>
              </p:grpSp>
              <p:sp>
                <p:nvSpPr>
                  <p:cNvPr id="26" name="棱台 25"/>
                  <p:cNvSpPr/>
                  <p:nvPr/>
                </p:nvSpPr>
                <p:spPr>
                  <a:xfrm>
                    <a:off x="4398123" y="3109255"/>
                    <a:ext cx="192506" cy="198858"/>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100" b="1"/>
                  </a:p>
                </p:txBody>
              </p:sp>
            </p:grpSp>
            <p:sp>
              <p:nvSpPr>
                <p:cNvPr id="24" name="十字箭头标注 23"/>
                <p:cNvSpPr/>
                <p:nvPr/>
              </p:nvSpPr>
              <p:spPr>
                <a:xfrm>
                  <a:off x="5205139" y="3090506"/>
                  <a:ext cx="206912" cy="217607"/>
                </a:xfrm>
                <a:prstGeom prst="quadArrowCallout">
                  <a:avLst>
                    <a:gd name="adj1" fmla="val 18515"/>
                    <a:gd name="adj2" fmla="val 18515"/>
                    <a:gd name="adj3" fmla="val 18515"/>
                    <a:gd name="adj4" fmla="val 3706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1100" b="1"/>
                </a:p>
              </p:txBody>
            </p:sp>
          </p:grpSp>
          <p:sp>
            <p:nvSpPr>
              <p:cNvPr id="22" name="文本框 21"/>
              <p:cNvSpPr txBox="1"/>
              <p:nvPr/>
            </p:nvSpPr>
            <p:spPr>
              <a:xfrm>
                <a:off x="669814" y="786114"/>
                <a:ext cx="3187945" cy="24424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algn="ctr">
                  <a:defRPr kumimoji="1" sz="1000">
                    <a:ln w="0"/>
                    <a:solidFill>
                      <a:schemeClr val="tx1"/>
                    </a:solidFill>
                  </a:defRPr>
                </a:lvl1pPr>
              </a:lstStyle>
              <a:p>
                <a:r>
                  <a:rPr lang="en-US" altLang="zh-CN" sz="1600" b="1" dirty="0" smtClean="0">
                    <a:ln w="0">
                      <a:noFill/>
                    </a:ln>
                    <a:solidFill>
                      <a:srgbClr val="C00000"/>
                    </a:solidFill>
                  </a:rPr>
                  <a:t>OpenStack Distribution</a:t>
                </a:r>
              </a:p>
            </p:txBody>
          </p:sp>
        </p:grpSp>
        <p:sp>
          <p:nvSpPr>
            <p:cNvPr id="16" name="圆角矩形 15"/>
            <p:cNvSpPr/>
            <p:nvPr/>
          </p:nvSpPr>
          <p:spPr>
            <a:xfrm>
              <a:off x="216568" y="3525714"/>
              <a:ext cx="1095033" cy="6227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100" b="1" dirty="0">
                  <a:ln w="0"/>
                  <a:solidFill>
                    <a:schemeClr val="tx1"/>
                  </a:solidFill>
                </a:rPr>
                <a:t>Architecture optimization</a:t>
              </a:r>
              <a:endParaRPr kumimoji="1" lang="zh-CN" altLang="en-US" sz="1100" b="1" dirty="0">
                <a:ln w="0"/>
                <a:solidFill>
                  <a:schemeClr val="tx1"/>
                </a:solidFill>
              </a:endParaRPr>
            </a:p>
          </p:txBody>
        </p:sp>
        <p:sp>
          <p:nvSpPr>
            <p:cNvPr id="17" name="圆角矩形 16"/>
            <p:cNvSpPr/>
            <p:nvPr/>
          </p:nvSpPr>
          <p:spPr>
            <a:xfrm>
              <a:off x="1410206" y="3645201"/>
              <a:ext cx="6340643" cy="383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b="1" dirty="0">
                  <a:ln w="0"/>
                  <a:solidFill>
                    <a:schemeClr val="tx1"/>
                  </a:solidFill>
                </a:rPr>
                <a:t>Deployment tools</a:t>
              </a:r>
              <a:endParaRPr kumimoji="1" lang="zh-CN" altLang="en-US" sz="1400" b="1" dirty="0">
                <a:ln w="0"/>
                <a:solidFill>
                  <a:schemeClr val="tx1"/>
                </a:solidFill>
              </a:endParaRPr>
            </a:p>
          </p:txBody>
        </p:sp>
        <p:sp>
          <p:nvSpPr>
            <p:cNvPr id="18" name="圆角矩形 17"/>
            <p:cNvSpPr/>
            <p:nvPr/>
          </p:nvSpPr>
          <p:spPr>
            <a:xfrm>
              <a:off x="317959" y="4242959"/>
              <a:ext cx="8545223" cy="3384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b="1" dirty="0">
                  <a:ln w="0"/>
                  <a:solidFill>
                    <a:schemeClr val="tx1"/>
                  </a:solidFill>
                </a:rPr>
                <a:t>Infrastructure of development</a:t>
              </a:r>
              <a:endParaRPr kumimoji="1" lang="zh-CN" altLang="en-US" sz="1400" b="1" dirty="0">
                <a:ln w="0"/>
                <a:solidFill>
                  <a:schemeClr val="tx1"/>
                </a:solidFill>
              </a:endParaRPr>
            </a:p>
          </p:txBody>
        </p:sp>
        <p:sp>
          <p:nvSpPr>
            <p:cNvPr id="19" name="圆角矩形 18"/>
            <p:cNvSpPr/>
            <p:nvPr/>
          </p:nvSpPr>
          <p:spPr>
            <a:xfrm>
              <a:off x="7868493" y="3525714"/>
              <a:ext cx="1110732" cy="622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100" b="1" dirty="0">
                  <a:ln w="0"/>
                  <a:solidFill>
                    <a:schemeClr val="tx1"/>
                  </a:solidFill>
                </a:rPr>
                <a:t>Community Build</a:t>
              </a:r>
              <a:endParaRPr kumimoji="1" lang="zh-CN" altLang="en-US" sz="1100" b="1" dirty="0">
                <a:ln w="0"/>
                <a:solidFill>
                  <a:schemeClr val="tx1"/>
                </a:solidFill>
              </a:endParaRPr>
            </a:p>
          </p:txBody>
        </p:sp>
      </p:grpSp>
      <p:sp>
        <p:nvSpPr>
          <p:cNvPr id="48"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1</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smtClean="0">
                <a:solidFill>
                  <a:srgbClr val="9B0000"/>
                </a:solidFill>
                <a:latin typeface="微软雅黑" panose="020B0503020204020204" pitchFamily="34" charset="-122"/>
                <a:ea typeface="微软雅黑" panose="020B0503020204020204" pitchFamily="34" charset="-122"/>
              </a:rPr>
              <a:t>OpenStack</a:t>
            </a:r>
            <a:r>
              <a:rPr kumimoji="1" lang="zh-CN" altLang="en-US" dirty="0" smtClean="0">
                <a:solidFill>
                  <a:srgbClr val="9B0000"/>
                </a:solidFill>
                <a:latin typeface="微软雅黑" panose="020B0503020204020204" pitchFamily="34" charset="-122"/>
                <a:ea typeface="微软雅黑" panose="020B0503020204020204" pitchFamily="34" charset="-122"/>
              </a:rPr>
              <a:t>生态形成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4420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151228"/>
            <a:ext cx="8703733" cy="593839"/>
            <a:chOff x="0" y="151228"/>
            <a:chExt cx="8703733" cy="593839"/>
          </a:xfrm>
        </p:grpSpPr>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0" y="1234890"/>
            <a:ext cx="9144000" cy="2472334"/>
          </a:xfrm>
          <a:prstGeom prst="rect">
            <a:avLst/>
          </a:prstGeom>
        </p:spPr>
      </p:pic>
      <p:pic>
        <p:nvPicPr>
          <p:cNvPr id="3" name="图片 2"/>
          <p:cNvPicPr>
            <a:picLocks noChangeAspect="1"/>
          </p:cNvPicPr>
          <p:nvPr/>
        </p:nvPicPr>
        <p:blipFill>
          <a:blip r:embed="rId4"/>
          <a:stretch>
            <a:fillRect/>
          </a:stretch>
        </p:blipFill>
        <p:spPr>
          <a:xfrm>
            <a:off x="0" y="4157849"/>
            <a:ext cx="5154846" cy="2549709"/>
          </a:xfrm>
          <a:prstGeom prst="rect">
            <a:avLst/>
          </a:prstGeom>
        </p:spPr>
      </p:pic>
      <p:pic>
        <p:nvPicPr>
          <p:cNvPr id="4" name="图片 3"/>
          <p:cNvPicPr>
            <a:picLocks noChangeAspect="1"/>
          </p:cNvPicPr>
          <p:nvPr/>
        </p:nvPicPr>
        <p:blipFill>
          <a:blip r:embed="rId5"/>
          <a:stretch>
            <a:fillRect/>
          </a:stretch>
        </p:blipFill>
        <p:spPr>
          <a:xfrm>
            <a:off x="4846474" y="4426856"/>
            <a:ext cx="4004329" cy="1391062"/>
          </a:xfrm>
          <a:prstGeom prst="rect">
            <a:avLst/>
          </a:prstGeom>
        </p:spPr>
      </p:pic>
      <p:grpSp>
        <p:nvGrpSpPr>
          <p:cNvPr id="21" name="组 20"/>
          <p:cNvGrpSpPr/>
          <p:nvPr/>
        </p:nvGrpSpPr>
        <p:grpSpPr>
          <a:xfrm>
            <a:off x="480537" y="1617430"/>
            <a:ext cx="8370266" cy="4179587"/>
            <a:chOff x="550333" y="823481"/>
            <a:chExt cx="8153401" cy="3545319"/>
          </a:xfrm>
        </p:grpSpPr>
        <p:sp>
          <p:nvSpPr>
            <p:cNvPr id="22" name="文本框 21"/>
            <p:cNvSpPr txBox="1"/>
            <p:nvPr/>
          </p:nvSpPr>
          <p:spPr>
            <a:xfrm>
              <a:off x="550333" y="1277258"/>
              <a:ext cx="8153401" cy="3091542"/>
            </a:xfrm>
            <a:prstGeom prst="rect">
              <a:avLst/>
            </a:prstGeom>
            <a:solidFill>
              <a:schemeClr val="bg2">
                <a:lumMod val="90000"/>
              </a:schemeClr>
            </a:solidFill>
            <a:ln>
              <a:solidFill>
                <a:schemeClr val="bg1">
                  <a:lumMod val="85000"/>
                </a:schemeClr>
              </a:solidFill>
              <a:prstDash val="dash"/>
            </a:ln>
          </p:spPr>
          <p:txBody>
            <a:bodyPr wrap="square" lIns="252000" tIns="118800" rIns="144000" bIns="144000" rtlCol="0" anchor="ctr" anchorCtr="0">
              <a:noAutofit/>
            </a:bodyPr>
            <a:lstStyle/>
            <a:p>
              <a:pPr marL="90170" lvl="1" algn="just">
                <a:lnSpc>
                  <a:spcPct val="130000"/>
                </a:lnSpc>
                <a:spcBef>
                  <a:spcPct val="0"/>
                </a:spcBef>
                <a:spcAft>
                  <a:spcPts val="300"/>
                </a:spcAft>
                <a:buSzPct val="90000"/>
              </a:pPr>
              <a:r>
                <a:rPr lang="en-US" altLang="zh-CN" sz="2000" dirty="0">
                  <a:latin typeface="微软雅黑" panose="020B0503020204020204" pitchFamily="34" charset="-122"/>
                  <a:ea typeface="微软雅黑" panose="020B0503020204020204" pitchFamily="34" charset="-122"/>
                </a:rPr>
                <a:t>Full solution </a:t>
              </a:r>
              <a:r>
                <a:rPr lang="en-US" altLang="zh-CN" sz="2000" dirty="0" smtClean="0">
                  <a:latin typeface="微软雅黑" panose="020B0503020204020204" pitchFamily="34" charset="-122"/>
                  <a:ea typeface="微软雅黑" panose="020B0503020204020204" pitchFamily="34" charset="-122"/>
                </a:rPr>
                <a:t>oriented</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公司多来自云计算行业，倾向</a:t>
              </a:r>
              <a:r>
                <a:rPr lang="zh-CN" altLang="en-US" sz="2000" dirty="0" smtClean="0">
                  <a:latin typeface="微软雅黑" panose="020B0503020204020204" pitchFamily="34" charset="-122"/>
                  <a:ea typeface="微软雅黑" panose="020B0503020204020204" pitchFamily="34" charset="-122"/>
                </a:rPr>
                <a:t>于向大范围的</a:t>
              </a:r>
              <a:r>
                <a:rPr lang="zh-CN" altLang="en-US" sz="2000" dirty="0">
                  <a:latin typeface="微软雅黑" panose="020B0503020204020204" pitchFamily="34" charset="-122"/>
                  <a:ea typeface="微软雅黑" panose="020B0503020204020204" pitchFamily="34" charset="-122"/>
                </a:rPr>
                <a:t>项目做大量地做贡献；</a:t>
              </a:r>
              <a:r>
                <a:rPr lang="en-US" alt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90170" lvl="1" algn="just">
                <a:lnSpc>
                  <a:spcPct val="130000"/>
                </a:lnSpc>
                <a:spcBef>
                  <a:spcPct val="0"/>
                </a:spcBef>
                <a:spcAft>
                  <a:spcPts val="300"/>
                </a:spcAft>
                <a:buSzPct val="90000"/>
              </a:pPr>
              <a:r>
                <a:rPr lang="en-US" altLang="zh-CN" sz="2000" dirty="0" smtClean="0">
                  <a:latin typeface="微软雅黑" panose="020B0503020204020204" pitchFamily="34" charset="-122"/>
                  <a:ea typeface="微软雅黑" panose="020B0503020204020204" pitchFamily="34" charset="-122"/>
                </a:rPr>
                <a:t>Usage</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oriented</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公司会对大部分类型的项目做贡献，并且更倾向于部署工具；</a:t>
              </a:r>
              <a:r>
                <a:rPr lang="en-US" alt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90170" lvl="1" algn="just">
                <a:lnSpc>
                  <a:spcPct val="130000"/>
                </a:lnSpc>
                <a:spcBef>
                  <a:spcPct val="0"/>
                </a:spcBef>
                <a:spcAft>
                  <a:spcPts val="300"/>
                </a:spcAft>
                <a:buSzPct val="90000"/>
              </a:pPr>
              <a:r>
                <a:rPr lang="en-US" altLang="zh-CN" sz="2000" dirty="0" smtClean="0">
                  <a:latin typeface="微软雅黑" panose="020B0503020204020204" pitchFamily="34" charset="-122"/>
                  <a:ea typeface="微软雅黑" panose="020B0503020204020204" pitchFamily="34" charset="-122"/>
                </a:rPr>
                <a:t>Self </a:t>
              </a:r>
              <a:r>
                <a:rPr lang="en-US" altLang="zh-CN" sz="2000" dirty="0">
                  <a:latin typeface="微软雅黑" panose="020B0503020204020204" pitchFamily="34" charset="-122"/>
                  <a:ea typeface="微软雅黑" panose="020B0503020204020204" pitchFamily="34" charset="-122"/>
                </a:rPr>
                <a:t>business oriented</a:t>
              </a:r>
              <a:r>
                <a:rPr lang="zh-CN" altLang="en-US" sz="2000" dirty="0">
                  <a:latin typeface="微软雅黑" panose="020B0503020204020204" pitchFamily="34" charset="-122"/>
                  <a:ea typeface="微软雅黑" panose="020B0503020204020204" pitchFamily="34" charset="-122"/>
                </a:rPr>
                <a:t> 和</a:t>
              </a:r>
              <a:r>
                <a:rPr lang="en-US" altLang="zh-CN" sz="2000" dirty="0">
                  <a:latin typeface="微软雅黑" panose="020B0503020204020204" pitchFamily="34" charset="-122"/>
                  <a:ea typeface="微软雅黑" panose="020B0503020204020204" pitchFamily="34" charset="-122"/>
                </a:rPr>
                <a:t>Development infrastructure </a:t>
              </a:r>
              <a:r>
                <a:rPr lang="en-US" altLang="zh-CN" sz="2000" dirty="0" smtClean="0">
                  <a:latin typeface="微软雅黑" panose="020B0503020204020204" pitchFamily="34" charset="-122"/>
                  <a:ea typeface="微软雅黑" panose="020B0503020204020204" pitchFamily="34" charset="-122"/>
                </a:rPr>
                <a:t>vendor</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公司会挑选个别特定的项目做贡献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90170" lvl="1" algn="just">
                <a:lnSpc>
                  <a:spcPct val="130000"/>
                </a:lnSpc>
                <a:spcBef>
                  <a:spcPct val="0"/>
                </a:spcBef>
                <a:spcAft>
                  <a:spcPts val="300"/>
                </a:spcAft>
                <a:buSzPct val="90000"/>
              </a:pPr>
              <a:r>
                <a:rPr lang="en-US" altLang="zh-CN" sz="2000" dirty="0" smtClean="0">
                  <a:latin typeface="微软雅黑" panose="020B0503020204020204" pitchFamily="34" charset="-122"/>
                  <a:ea typeface="微软雅黑" panose="020B0503020204020204" pitchFamily="34" charset="-122"/>
                </a:rPr>
                <a:t>Community </a:t>
              </a:r>
              <a:r>
                <a:rPr lang="en-US" altLang="zh-CN" sz="2000" dirty="0">
                  <a:latin typeface="微软雅黑" panose="020B0503020204020204" pitchFamily="34" charset="-122"/>
                  <a:ea typeface="微软雅黑" panose="020B0503020204020204" pitchFamily="34" charset="-122"/>
                </a:rPr>
                <a:t>oriented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Research </a:t>
              </a:r>
              <a:r>
                <a:rPr lang="en-US" altLang="zh-CN" sz="2000" dirty="0" smtClean="0">
                  <a:latin typeface="微软雅黑" panose="020B0503020204020204" pitchFamily="34" charset="-122"/>
                  <a:ea typeface="微软雅黑" panose="020B0503020204020204" pitchFamily="34" charset="-122"/>
                </a:rPr>
                <a:t>oriented</a:t>
              </a:r>
              <a:r>
                <a:rPr lang="zh-CN" altLang="en-US" sz="2000" dirty="0" smtClean="0">
                  <a:latin typeface="微软雅黑" panose="020B0503020204020204" pitchFamily="34" charset="-122"/>
                  <a:ea typeface="微软雅黑" panose="020B0503020204020204" pitchFamily="34" charset="-122"/>
                </a:rPr>
                <a:t>的组织机构在</a:t>
              </a:r>
              <a:r>
                <a:rPr lang="zh-CN" altLang="en-US" sz="2000" dirty="0">
                  <a:latin typeface="微软雅黑" panose="020B0503020204020204" pitchFamily="34" charset="-122"/>
                  <a:ea typeface="微软雅黑" panose="020B0503020204020204" pitchFamily="34" charset="-122"/>
                </a:rPr>
                <a:t>软件开发</a:t>
              </a:r>
              <a:r>
                <a:rPr lang="zh-CN" altLang="en-US" sz="2000" dirty="0" smtClean="0">
                  <a:latin typeface="微软雅黑" panose="020B0503020204020204" pitchFamily="34" charset="-122"/>
                  <a:ea typeface="微软雅黑" panose="020B0503020204020204" pitchFamily="34" charset="-122"/>
                </a:rPr>
                <a:t>上做比较</a:t>
              </a:r>
              <a:r>
                <a:rPr lang="zh-CN" altLang="en-US" sz="2000" dirty="0">
                  <a:latin typeface="微软雅黑" panose="020B0503020204020204" pitchFamily="34" charset="-122"/>
                  <a:ea typeface="微软雅黑" panose="020B0503020204020204" pitchFamily="34" charset="-122"/>
                </a:rPr>
                <a:t>少的贡献。</a:t>
              </a:r>
              <a:endParaRPr lang="en-US" altLang="zh-CN" sz="2000" dirty="0">
                <a:latin typeface="微软雅黑" panose="020B0503020204020204" pitchFamily="34" charset="-122"/>
                <a:ea typeface="微软雅黑" panose="020B0503020204020204" pitchFamily="34" charset="-122"/>
              </a:endParaRPr>
            </a:p>
          </p:txBody>
        </p:sp>
        <p:sp>
          <p:nvSpPr>
            <p:cNvPr id="23" name="Flowchart: Manual Input 7"/>
            <p:cNvSpPr/>
            <p:nvPr/>
          </p:nvSpPr>
          <p:spPr>
            <a:xfrm rot="5400000">
              <a:off x="2029478" y="-655664"/>
              <a:ext cx="453777" cy="3412067"/>
            </a:xfrm>
            <a:prstGeom prst="flowChartManualInput">
              <a:avLst/>
            </a:prstGeom>
            <a:solidFill>
              <a:srgbClr val="C0000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spcAft>
                  <a:spcPts val="600"/>
                </a:spcAft>
              </a:pPr>
              <a:r>
                <a:rPr kumimoji="1" lang="zh-CN" altLang="en-US" sz="2300" b="1" dirty="0" smtClean="0">
                  <a:solidFill>
                    <a:schemeClr val="bg1"/>
                  </a:solidFill>
                  <a:latin typeface="微软雅黑" panose="020B0503020204020204" pitchFamily="34" charset="-122"/>
                  <a:ea typeface="微软雅黑" panose="020B0503020204020204" pitchFamily="34" charset="-122"/>
                </a:rPr>
                <a:t>不同</a:t>
              </a:r>
              <a:r>
                <a:rPr kumimoji="1" lang="zh-CN" altLang="en-US" sz="2300" b="1" dirty="0" smtClean="0">
                  <a:solidFill>
                    <a:schemeClr val="bg1"/>
                  </a:solidFill>
                  <a:latin typeface="微软雅黑" panose="020B0503020204020204" pitchFamily="34" charset="-122"/>
                  <a:ea typeface="微软雅黑" panose="020B0503020204020204" pitchFamily="34" charset="-122"/>
                </a:rPr>
                <a:t>模型的贡献特性</a:t>
              </a:r>
              <a:endParaRPr kumimoji="1" lang="en-US" altLang="zh-CN" sz="2300" b="1" dirty="0">
                <a:solidFill>
                  <a:schemeClr val="bg1"/>
                </a:solidFill>
                <a:latin typeface="微软雅黑" panose="020B0503020204020204" pitchFamily="34" charset="-122"/>
                <a:ea typeface="微软雅黑" panose="020B0503020204020204" pitchFamily="34" charset="-122"/>
              </a:endParaRPr>
            </a:p>
          </p:txBody>
        </p:sp>
      </p:grpSp>
      <p:sp>
        <p:nvSpPr>
          <p:cNvPr id="24"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1</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smtClean="0">
                <a:solidFill>
                  <a:srgbClr val="9B0000"/>
                </a:solidFill>
                <a:latin typeface="微软雅黑" panose="020B0503020204020204" pitchFamily="34" charset="-122"/>
                <a:ea typeface="微软雅黑" panose="020B0503020204020204" pitchFamily="34" charset="-122"/>
              </a:rPr>
              <a:t>OpenStack</a:t>
            </a:r>
            <a:r>
              <a:rPr kumimoji="1" lang="zh-CN" altLang="en-US" dirty="0" smtClean="0">
                <a:solidFill>
                  <a:srgbClr val="9B0000"/>
                </a:solidFill>
                <a:latin typeface="微软雅黑" panose="020B0503020204020204" pitchFamily="34" charset="-122"/>
                <a:ea typeface="微软雅黑" panose="020B0503020204020204" pitchFamily="34" charset="-122"/>
              </a:rPr>
              <a:t>生态形成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589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9" presetClass="emph" presetSubtype="0" nodeType="withEffect">
                                  <p:stCondLst>
                                    <p:cond delay="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9" presetClass="emph" presetSubtype="0" nodeType="withEffect">
                                  <p:stCondLst>
                                    <p:cond delay="0"/>
                                  </p:stCondLst>
                                  <p:childTnLst>
                                    <p:set>
                                      <p:cBhvr rctx="PPT">
                                        <p:cTn id="12" dur="indefinite"/>
                                        <p:tgtEl>
                                          <p:spTgt spid="4"/>
                                        </p:tgtEl>
                                        <p:attrNameLst>
                                          <p:attrName>style.opacity</p:attrName>
                                        </p:attrNameLst>
                                      </p:cBhvr>
                                      <p:to>
                                        <p:strVal val="0.5"/>
                                      </p:to>
                                    </p:set>
                                    <p:animEffect filter="image" prLst="opacity: 0.5">
                                      <p:cBhvr rctx="IE">
                                        <p:cTn id="13" dur="indefinite"/>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9"/>
          <p:cNvGrpSpPr/>
          <p:nvPr/>
        </p:nvGrpSpPr>
        <p:grpSpPr>
          <a:xfrm>
            <a:off x="0" y="151228"/>
            <a:ext cx="8703733" cy="593839"/>
            <a:chOff x="0" y="151228"/>
            <a:chExt cx="8703733" cy="593839"/>
          </a:xfrm>
        </p:grpSpPr>
        <p:sp>
          <p:nvSpPr>
            <p:cNvPr id="10" name="矩形 9"/>
            <p:cNvSpPr/>
            <p:nvPr/>
          </p:nvSpPr>
          <p:spPr>
            <a:xfrm>
              <a:off x="0" y="151228"/>
              <a:ext cx="338669" cy="593839"/>
            </a:xfrm>
            <a:prstGeom prst="rect">
              <a:avLst/>
            </a:prstGeom>
            <a:solidFill>
              <a:srgbClr val="9B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黑体" panose="02010609060101010101" pitchFamily="49" charset="-122"/>
                <a:ea typeface="黑体" panose="02010609060101010101" pitchFamily="49" charset="-122"/>
                <a:cs typeface="黑体" panose="02010609060101010101" pitchFamily="49" charset="-122"/>
              </a:endParaRPr>
            </a:p>
          </p:txBody>
        </p:sp>
        <p:cxnSp>
          <p:nvCxnSpPr>
            <p:cNvPr id="11" name="直线连接符 12"/>
            <p:cNvCxnSpPr/>
            <p:nvPr/>
          </p:nvCxnSpPr>
          <p:spPr>
            <a:xfrm>
              <a:off x="550333" y="745067"/>
              <a:ext cx="81534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1413933" y="2789464"/>
            <a:ext cx="6426200" cy="3136900"/>
          </a:xfrm>
          <a:prstGeom prst="rect">
            <a:avLst/>
          </a:prstGeom>
        </p:spPr>
      </p:pic>
      <p:sp>
        <p:nvSpPr>
          <p:cNvPr id="51" name="文本框 50"/>
          <p:cNvSpPr txBox="1"/>
          <p:nvPr/>
        </p:nvSpPr>
        <p:spPr>
          <a:xfrm>
            <a:off x="550333" y="1383550"/>
            <a:ext cx="8153401" cy="1075605"/>
          </a:xfrm>
          <a:prstGeom prst="rect">
            <a:avLst/>
          </a:prstGeom>
          <a:solidFill>
            <a:srgbClr val="9B0000">
              <a:alpha val="5000"/>
            </a:srgbClr>
          </a:solidFill>
          <a:ln>
            <a:solidFill>
              <a:schemeClr val="bg1">
                <a:lumMod val="85000"/>
              </a:schemeClr>
            </a:solidFill>
            <a:prstDash val="dash"/>
          </a:ln>
        </p:spPr>
        <p:txBody>
          <a:bodyPr wrap="square" lIns="252000" tIns="118800" rIns="144000" bIns="144000" rtlCol="0" anchor="ctr" anchorCtr="0">
            <a:noAutofit/>
          </a:bodyPr>
          <a:lstStyle/>
          <a:p>
            <a:pPr lvl="0" algn="ctr">
              <a:lnSpc>
                <a:spcPct val="110000"/>
              </a:lnSpc>
            </a:pPr>
            <a:r>
              <a:rPr lang="zh-CN" altLang="en-US" sz="2800" b="1" dirty="0" smtClean="0">
                <a:latin typeface="微软雅黑" panose="020B0503020204020204" pitchFamily="34" charset="-122"/>
                <a:ea typeface="微软雅黑" panose="020B0503020204020204" pitchFamily="34" charset="-122"/>
              </a:rPr>
              <a:t>公司（贡献模型）多样性和志愿者数正相关</a:t>
            </a:r>
            <a:endParaRPr lang="en-US" altLang="zh-CN" sz="2800" b="1" dirty="0" smtClean="0">
              <a:latin typeface="微软雅黑" panose="020B0503020204020204" pitchFamily="34" charset="-122"/>
              <a:ea typeface="微软雅黑" panose="020B0503020204020204" pitchFamily="34" charset="-122"/>
            </a:endParaRPr>
          </a:p>
        </p:txBody>
      </p:sp>
      <p:sp>
        <p:nvSpPr>
          <p:cNvPr id="52" name="标题 7"/>
          <p:cNvSpPr txBox="1"/>
          <p:nvPr/>
        </p:nvSpPr>
        <p:spPr>
          <a:xfrm>
            <a:off x="480537" y="0"/>
            <a:ext cx="7731810" cy="784265"/>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600" b="1" i="0" kern="1200">
                <a:solidFill>
                  <a:srgbClr val="3333CD"/>
                </a:solidFill>
                <a:latin typeface="黑体" panose="02010609060101010101" pitchFamily="49" charset="-122"/>
                <a:ea typeface="黑体" panose="02010609060101010101" pitchFamily="49" charset="-122"/>
                <a:cs typeface="黑体" panose="02010609060101010101" pitchFamily="49" charset="-122"/>
              </a:defRPr>
            </a:lvl1pPr>
          </a:lstStyle>
          <a:p>
            <a:pPr algn="l"/>
            <a:r>
              <a:rPr kumimoji="1" lang="zh-CN" altLang="en-US" dirty="0" smtClean="0">
                <a:solidFill>
                  <a:srgbClr val="9B0000"/>
                </a:solidFill>
                <a:latin typeface="微软雅黑" panose="020B0503020204020204" pitchFamily="34" charset="-122"/>
                <a:ea typeface="微软雅黑" panose="020B0503020204020204" pitchFamily="34" charset="-122"/>
              </a:rPr>
              <a:t>案例</a:t>
            </a:r>
            <a:r>
              <a:rPr kumimoji="1" lang="zh-CN" altLang="en-US" dirty="0" smtClean="0">
                <a:solidFill>
                  <a:srgbClr val="9B0000"/>
                </a:solidFill>
                <a:latin typeface="微软雅黑" panose="020B0503020204020204" pitchFamily="34" charset="-122"/>
                <a:ea typeface="微软雅黑" panose="020B0503020204020204" pitchFamily="34" charset="-122"/>
              </a:rPr>
              <a:t>研究</a:t>
            </a:r>
            <a:r>
              <a:rPr kumimoji="1" lang="en-US" altLang="zh-CN" dirty="0" smtClean="0">
                <a:solidFill>
                  <a:srgbClr val="9B0000"/>
                </a:solidFill>
                <a:latin typeface="微软雅黑" panose="020B0503020204020204" pitchFamily="34" charset="-122"/>
                <a:ea typeface="微软雅黑" panose="020B0503020204020204" pitchFamily="34" charset="-122"/>
              </a:rPr>
              <a:t>1</a:t>
            </a:r>
            <a:r>
              <a:rPr kumimoji="1" lang="zh-CN" altLang="en-US" dirty="0" smtClean="0">
                <a:solidFill>
                  <a:srgbClr val="9B0000"/>
                </a:solidFill>
                <a:latin typeface="微软雅黑" panose="020B0503020204020204" pitchFamily="34" charset="-122"/>
                <a:ea typeface="微软雅黑" panose="020B0503020204020204" pitchFamily="34" charset="-122"/>
              </a:rPr>
              <a:t>：</a:t>
            </a:r>
            <a:r>
              <a:rPr kumimoji="1" lang="en-US" altLang="zh-CN" dirty="0" smtClean="0">
                <a:solidFill>
                  <a:srgbClr val="9B0000"/>
                </a:solidFill>
                <a:latin typeface="微软雅黑" panose="020B0503020204020204" pitchFamily="34" charset="-122"/>
                <a:ea typeface="微软雅黑" panose="020B0503020204020204" pitchFamily="34" charset="-122"/>
              </a:rPr>
              <a:t>OpenStack</a:t>
            </a:r>
            <a:r>
              <a:rPr kumimoji="1" lang="zh-CN" altLang="en-US" dirty="0" smtClean="0">
                <a:solidFill>
                  <a:srgbClr val="9B0000"/>
                </a:solidFill>
                <a:latin typeface="微软雅黑" panose="020B0503020204020204" pitchFamily="34" charset="-122"/>
                <a:ea typeface="微软雅黑" panose="020B0503020204020204" pitchFamily="34" charset="-122"/>
              </a:rPr>
              <a:t>生态形成</a:t>
            </a:r>
            <a:endParaRPr kumimoji="1" lang="zh-CN" altLang="en-US" dirty="0">
              <a:solidFill>
                <a:srgbClr val="9B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2123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3652</TotalTime>
  <Words>1157</Words>
  <Application>Microsoft Macintosh PowerPoint</Application>
  <PresentationFormat>全屏显示(4:3)</PresentationFormat>
  <Paragraphs>156</Paragraphs>
  <Slides>18</Slides>
  <Notes>18</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Calibri</vt:lpstr>
      <vt:lpstr>Calibri Light</vt:lpstr>
      <vt:lpstr>DengXian</vt:lpstr>
      <vt:lpstr>Mangal</vt:lpstr>
      <vt:lpstr>Microsoft YaHei</vt:lpstr>
      <vt:lpstr>Wingdings</vt:lpstr>
      <vt:lpstr>黑体</vt:lpstr>
      <vt:lpstr>华文中宋</vt:lpstr>
      <vt:lpstr>宋体</vt:lpstr>
      <vt:lpstr>微软雅黑</vt:lpstr>
      <vt:lpstr>Arial</vt:lpstr>
      <vt:lpstr>Office 主题</vt:lpstr>
      <vt:lpstr>开源生态的形成和可持续性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106</cp:revision>
  <dcterms:created xsi:type="dcterms:W3CDTF">2018-11-21T02:53:12Z</dcterms:created>
  <dcterms:modified xsi:type="dcterms:W3CDTF">2018-11-24T02:51:12Z</dcterms:modified>
</cp:coreProperties>
</file>