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366" autoAdjust="0"/>
  </p:normalViewPr>
  <p:slideViewPr>
    <p:cSldViewPr snapToGrid="0">
      <p:cViewPr varScale="1">
        <p:scale>
          <a:sx n="70" d="100"/>
          <a:sy n="70" d="100"/>
        </p:scale>
        <p:origin x="27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4E5D5-AED2-409C-A53E-096114D8B042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6E9D6-2DB4-4550-A81D-CD35DD0C7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7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6E9D6-2DB4-4550-A81D-CD35DD0C76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68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6E9D6-2DB4-4550-A81D-CD35DD0C76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49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6E9D6-2DB4-4550-A81D-CD35DD0C76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76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6E9D6-2DB4-4550-A81D-CD35DD0C76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129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6E9D6-2DB4-4550-A81D-CD35DD0C76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9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EDE3-4914-49B6-B0FF-D26D9C384866}" type="datetime1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90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261E-4DE8-49BD-867E-08B80B681039}" type="datetime1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71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BC00-7205-4EBE-B45C-868F3C1C74FB}" type="datetime1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14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13BE-0C89-4FFA-8F4B-735F6AD6B6C8}" type="datetime1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9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E886-F255-4878-B244-C3E5E5CCBC55}" type="datetime1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5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89D4-E32D-4D74-B539-5B4DE1CD2947}" type="datetime1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26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89C-BA2D-473A-AED9-ECDF2955756E}" type="datetime1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0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EE60-E81F-4E76-9263-493E94D67C58}" type="datetime1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6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3DC1-938A-4AFC-8976-B534C762994B}" type="datetime1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0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6D49-8471-420D-BD2D-C2E47FCC9DAF}" type="datetime1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7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9410-2130-4A1F-A5B5-3A52B09A8E44}" type="datetime1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51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10000"/>
                <a:lumOff val="90000"/>
              </a:schemeClr>
            </a:gs>
            <a:gs pos="74000">
              <a:schemeClr val="accent3">
                <a:lumMod val="20000"/>
                <a:lumOff val="80000"/>
              </a:schemeClr>
            </a:gs>
            <a:gs pos="8300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40C83-93AD-47DA-BD6E-EBE4DD0BB19E}" type="datetime1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16E013-C6A7-4C11-8A16-9A6FDFF997E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12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549614"/>
            <a:ext cx="6858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开源软件数据的汇聚及其可用性探究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78180"/>
            <a:ext cx="6858000" cy="210010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2600" dirty="0"/>
              <a:t>朱家鑫</a:t>
            </a:r>
            <a:endParaRPr lang="en-US" altLang="zh-CN" sz="2600" dirty="0"/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（中科院软件所）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000" dirty="0">
                <a:solidFill>
                  <a:srgbClr val="002060"/>
                </a:solidFill>
              </a:rPr>
              <a:t>2018.11.24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43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89934" y="315445"/>
            <a:ext cx="5704466" cy="560457"/>
            <a:chOff x="289934" y="348898"/>
            <a:chExt cx="5704466" cy="877736"/>
          </a:xfrm>
        </p:grpSpPr>
        <p:grpSp>
          <p:nvGrpSpPr>
            <p:cNvPr id="17" name="组合 16"/>
            <p:cNvGrpSpPr/>
            <p:nvPr/>
          </p:nvGrpSpPr>
          <p:grpSpPr>
            <a:xfrm>
              <a:off x="535259" y="348898"/>
              <a:ext cx="5459141" cy="877736"/>
              <a:chOff x="-1817649" y="511652"/>
              <a:chExt cx="5459141" cy="1246505"/>
            </a:xfrm>
          </p:grpSpPr>
          <p:sp>
            <p:nvSpPr>
              <p:cNvPr id="19" name="流程图: 延期 18"/>
              <p:cNvSpPr/>
              <p:nvPr/>
            </p:nvSpPr>
            <p:spPr>
              <a:xfrm>
                <a:off x="3078233" y="511652"/>
                <a:ext cx="563259" cy="1246505"/>
              </a:xfrm>
              <a:prstGeom prst="flowChartDelay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-1817649" y="511652"/>
                <a:ext cx="4895882" cy="12465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289934" y="348898"/>
              <a:ext cx="156116" cy="8777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535259" y="331681"/>
            <a:ext cx="5459141" cy="57986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数据可用性提升</a:t>
            </a:r>
          </a:p>
        </p:txBody>
      </p:sp>
      <p:sp>
        <p:nvSpPr>
          <p:cNvPr id="40" name="TextBox 5"/>
          <p:cNvSpPr txBox="1"/>
          <p:nvPr/>
        </p:nvSpPr>
        <p:spPr>
          <a:xfrm>
            <a:off x="395536" y="818001"/>
            <a:ext cx="8424936" cy="4924684"/>
          </a:xfrm>
          <a:prstGeom prst="rect">
            <a:avLst/>
          </a:prstGeom>
          <a:noFill/>
          <a:ln w="9525">
            <a:noFill/>
          </a:ln>
        </p:spPr>
        <p:txBody>
          <a:bodyPr wrap="square" lIns="162021" tIns="216028" rIns="162021" bIns="216028">
            <a:spAutoFit/>
          </a:bodyPr>
          <a:lstStyle/>
          <a:p>
            <a:pPr marL="270036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spc="-75" dirty="0">
                <a:solidFill>
                  <a:srgbClr val="0000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数据可追溯的应用</a:t>
            </a:r>
            <a:endParaRPr lang="en-US" altLang="zh-CN" sz="20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数据定制与适用范围的提升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数据调试</a:t>
            </a:r>
            <a:endParaRPr lang="en-US" altLang="zh-CN" sz="20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endParaRPr lang="en-US" altLang="zh-CN" sz="20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00" y="1797037"/>
            <a:ext cx="3610852" cy="18545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97" y="1639838"/>
            <a:ext cx="3749731" cy="21689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39952" y="3808800"/>
            <a:ext cx="93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2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39652" y="4281166"/>
            <a:ext cx="93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1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22296" y="3808800"/>
            <a:ext cx="93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2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4" idx="3"/>
            <a:endCxn id="12" idx="1"/>
          </p:cNvCxnSpPr>
          <p:nvPr/>
        </p:nvCxnSpPr>
        <p:spPr>
          <a:xfrm>
            <a:off x="2776655" y="3978077"/>
            <a:ext cx="1362997" cy="47236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3"/>
            <a:endCxn id="13" idx="1"/>
          </p:cNvCxnSpPr>
          <p:nvPr/>
        </p:nvCxnSpPr>
        <p:spPr>
          <a:xfrm flipV="1">
            <a:off x="5076355" y="3978077"/>
            <a:ext cx="1445941" cy="47236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箭头 8"/>
          <p:cNvSpPr/>
          <p:nvPr/>
        </p:nvSpPr>
        <p:spPr>
          <a:xfrm>
            <a:off x="3774262" y="5509084"/>
            <a:ext cx="553545" cy="329121"/>
          </a:xfrm>
          <a:prstGeom prst="rightArrow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246869" y="3404520"/>
            <a:ext cx="93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</a:p>
        </p:txBody>
      </p:sp>
      <p:sp>
        <p:nvSpPr>
          <p:cNvPr id="10" name="椭圆 9"/>
          <p:cNvSpPr/>
          <p:nvPr/>
        </p:nvSpPr>
        <p:spPr>
          <a:xfrm>
            <a:off x="1435138" y="5300079"/>
            <a:ext cx="2062975" cy="747132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开发者邮件地址不完整？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046497" y="6110254"/>
            <a:ext cx="93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2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4424452" y="3913236"/>
            <a:ext cx="553545" cy="329121"/>
          </a:xfrm>
          <a:prstGeom prst="rightArrow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5564463" y="5509084"/>
            <a:ext cx="553545" cy="329121"/>
          </a:xfrm>
          <a:prstGeom prst="rightArrow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48980" y="6047211"/>
            <a:ext cx="93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1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51273" y="6047211"/>
            <a:ext cx="93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0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24" y="5203150"/>
            <a:ext cx="468916" cy="74066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48" y="5196044"/>
            <a:ext cx="468916" cy="74066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6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89934" y="315445"/>
            <a:ext cx="5704466" cy="560457"/>
            <a:chOff x="289934" y="348898"/>
            <a:chExt cx="5704466" cy="877736"/>
          </a:xfrm>
        </p:grpSpPr>
        <p:grpSp>
          <p:nvGrpSpPr>
            <p:cNvPr id="17" name="组合 16"/>
            <p:cNvGrpSpPr/>
            <p:nvPr/>
          </p:nvGrpSpPr>
          <p:grpSpPr>
            <a:xfrm>
              <a:off x="535259" y="348898"/>
              <a:ext cx="5459141" cy="877736"/>
              <a:chOff x="-1817649" y="511652"/>
              <a:chExt cx="5459141" cy="1246505"/>
            </a:xfrm>
          </p:grpSpPr>
          <p:sp>
            <p:nvSpPr>
              <p:cNvPr id="19" name="流程图: 延期 18"/>
              <p:cNvSpPr/>
              <p:nvPr/>
            </p:nvSpPr>
            <p:spPr>
              <a:xfrm>
                <a:off x="3078233" y="511652"/>
                <a:ext cx="563259" cy="1246505"/>
              </a:xfrm>
              <a:prstGeom prst="flowChartDelay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-1817649" y="511652"/>
                <a:ext cx="4895882" cy="12465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289934" y="348898"/>
              <a:ext cx="156116" cy="8777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535259" y="331681"/>
            <a:ext cx="5459141" cy="57986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数据可用性探索</a:t>
            </a:r>
          </a:p>
        </p:txBody>
      </p:sp>
      <p:sp>
        <p:nvSpPr>
          <p:cNvPr id="40" name="TextBox 5"/>
          <p:cNvSpPr txBox="1"/>
          <p:nvPr/>
        </p:nvSpPr>
        <p:spPr>
          <a:xfrm>
            <a:off x="395536" y="818001"/>
            <a:ext cx="8424936" cy="4539963"/>
          </a:xfrm>
          <a:prstGeom prst="rect">
            <a:avLst/>
          </a:prstGeom>
          <a:noFill/>
          <a:ln w="9525">
            <a:noFill/>
          </a:ln>
        </p:spPr>
        <p:txBody>
          <a:bodyPr wrap="square" lIns="162021" tIns="216028" rIns="162021" bIns="216028">
            <a:spAutoFit/>
          </a:bodyPr>
          <a:lstStyle/>
          <a:p>
            <a:pPr marL="270036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spc="-75" dirty="0">
                <a:solidFill>
                  <a:srgbClr val="0000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模型拟合、训练中的信息泄漏问题</a:t>
            </a:r>
            <a:endParaRPr lang="en-US" altLang="zh-CN" sz="15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20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endParaRPr lang="en-US" altLang="zh-CN" sz="20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endParaRPr lang="en-US" altLang="zh-CN" sz="20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endParaRPr lang="en-US" altLang="zh-CN" sz="20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endParaRPr lang="en-US" altLang="zh-CN" sz="20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endParaRPr lang="en-US" altLang="zh-CN" sz="20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19" y="1568549"/>
            <a:ext cx="8132769" cy="35786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50123" y="5442577"/>
            <a:ext cx="671576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036" algn="just">
              <a:lnSpc>
                <a:spcPts val="21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时序数据泄露导致过高估计模型能力，甚至产生无效结论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31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63997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600" dirty="0">
                <a:solidFill>
                  <a:srgbClr val="C00000"/>
                </a:solidFill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06917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71" y="1220828"/>
            <a:ext cx="2667000" cy="2933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59" y="4154528"/>
            <a:ext cx="4475893" cy="2002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863" y="2062986"/>
            <a:ext cx="4878772" cy="365907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81" y="1037615"/>
            <a:ext cx="1508688" cy="15086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91" y="1063306"/>
            <a:ext cx="1463040" cy="14630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208512" y="5909469"/>
            <a:ext cx="1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开源软件数据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099111" y="2614732"/>
            <a:ext cx="96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产业界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619541" y="2614732"/>
            <a:ext cx="96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学术界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456275" y="3313464"/>
            <a:ext cx="246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开源软件及其生态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94292" y="6193797"/>
            <a:ext cx="246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软件开发支撑工具</a:t>
            </a:r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 rot="20123946">
            <a:off x="2474045" y="2891175"/>
            <a:ext cx="3395716" cy="3395716"/>
          </a:xfrm>
          <a:prstGeom prst="ellipse">
            <a:avLst/>
          </a:prstGeom>
          <a:noFill/>
          <a:ln w="130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endParaRPr lang="zh-CN" altLang="en-US" sz="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89934" y="315445"/>
            <a:ext cx="5704466" cy="560457"/>
            <a:chOff x="289934" y="348898"/>
            <a:chExt cx="5704466" cy="877736"/>
          </a:xfrm>
        </p:grpSpPr>
        <p:grpSp>
          <p:nvGrpSpPr>
            <p:cNvPr id="16" name="组合 15"/>
            <p:cNvGrpSpPr/>
            <p:nvPr/>
          </p:nvGrpSpPr>
          <p:grpSpPr>
            <a:xfrm>
              <a:off x="535259" y="348898"/>
              <a:ext cx="5459141" cy="877736"/>
              <a:chOff x="-1817649" y="511652"/>
              <a:chExt cx="5459141" cy="1246505"/>
            </a:xfrm>
          </p:grpSpPr>
          <p:sp>
            <p:nvSpPr>
              <p:cNvPr id="22" name="流程图: 延期 21"/>
              <p:cNvSpPr/>
              <p:nvPr/>
            </p:nvSpPr>
            <p:spPr>
              <a:xfrm>
                <a:off x="3078233" y="511652"/>
                <a:ext cx="563259" cy="1246505"/>
              </a:xfrm>
              <a:prstGeom prst="flowChartDelay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1817649" y="511652"/>
                <a:ext cx="4895882" cy="12465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289934" y="348898"/>
              <a:ext cx="156116" cy="8777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535259" y="331681"/>
            <a:ext cx="5459141" cy="57986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开源软件数据的产生和价值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806759-3326-40C4-BEC4-DC2E3040E526}"/>
              </a:ext>
            </a:extLst>
          </p:cNvPr>
          <p:cNvSpPr/>
          <p:nvPr/>
        </p:nvSpPr>
        <p:spPr>
          <a:xfrm rot="444585">
            <a:off x="2714320" y="2021698"/>
            <a:ext cx="4653060" cy="938869"/>
          </a:xfrm>
          <a:prstGeom prst="rect">
            <a:avLst/>
          </a:prstGeom>
          <a:noFill/>
          <a:ln w="130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 to access and use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2163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89934" y="315445"/>
            <a:ext cx="5704466" cy="560457"/>
            <a:chOff x="289934" y="348898"/>
            <a:chExt cx="5704466" cy="877736"/>
          </a:xfrm>
        </p:grpSpPr>
        <p:grpSp>
          <p:nvGrpSpPr>
            <p:cNvPr id="17" name="组合 16"/>
            <p:cNvGrpSpPr/>
            <p:nvPr/>
          </p:nvGrpSpPr>
          <p:grpSpPr>
            <a:xfrm>
              <a:off x="535259" y="348898"/>
              <a:ext cx="5459141" cy="877736"/>
              <a:chOff x="-1817649" y="511652"/>
              <a:chExt cx="5459141" cy="1246505"/>
            </a:xfrm>
          </p:grpSpPr>
          <p:sp>
            <p:nvSpPr>
              <p:cNvPr id="19" name="流程图: 延期 18"/>
              <p:cNvSpPr/>
              <p:nvPr/>
            </p:nvSpPr>
            <p:spPr>
              <a:xfrm>
                <a:off x="3078233" y="511652"/>
                <a:ext cx="563259" cy="1246505"/>
              </a:xfrm>
              <a:prstGeom prst="flowChartDelay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-1817649" y="511652"/>
                <a:ext cx="4895882" cy="12465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289934" y="348898"/>
              <a:ext cx="156116" cy="8777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535259" y="331681"/>
            <a:ext cx="5459141" cy="57986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开源软件数据使用的问题与挑战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24827" y="1449656"/>
            <a:ext cx="2999678" cy="1750742"/>
            <a:chOff x="535259" y="1182029"/>
            <a:chExt cx="2999678" cy="1750742"/>
          </a:xfrm>
        </p:grpSpPr>
        <p:sp>
          <p:nvSpPr>
            <p:cNvPr id="5" name="圆角矩形 4"/>
            <p:cNvSpPr/>
            <p:nvPr/>
          </p:nvSpPr>
          <p:spPr>
            <a:xfrm>
              <a:off x="535259" y="1182029"/>
              <a:ext cx="2999678" cy="1750742"/>
            </a:xfrm>
            <a:prstGeom prst="roundRect">
              <a:avLst/>
            </a:prstGeom>
            <a:noFill/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47131" y="1326996"/>
              <a:ext cx="25201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数据量</a:t>
              </a:r>
              <a:endPara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研究对象数量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研究对象时间跨度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293107" y="1449656"/>
            <a:ext cx="2999678" cy="1750742"/>
            <a:chOff x="535259" y="1182029"/>
            <a:chExt cx="2999678" cy="1750742"/>
          </a:xfrm>
        </p:grpSpPr>
        <p:sp>
          <p:nvSpPr>
            <p:cNvPr id="25" name="圆角矩形 24"/>
            <p:cNvSpPr/>
            <p:nvPr/>
          </p:nvSpPr>
          <p:spPr>
            <a:xfrm>
              <a:off x="535259" y="1182029"/>
              <a:ext cx="2999678" cy="1750742"/>
            </a:xfrm>
            <a:prstGeom prst="roundRect">
              <a:avLst/>
            </a:prstGeom>
            <a:noFill/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47131" y="1326996"/>
              <a:ext cx="25201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数据收集</a:t>
              </a:r>
              <a:endPara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访问限制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保存时间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265228" y="4144534"/>
            <a:ext cx="2999678" cy="1750742"/>
            <a:chOff x="535259" y="1182029"/>
            <a:chExt cx="2999678" cy="1750742"/>
          </a:xfrm>
        </p:grpSpPr>
        <p:sp>
          <p:nvSpPr>
            <p:cNvPr id="28" name="圆角矩形 27"/>
            <p:cNvSpPr/>
            <p:nvPr/>
          </p:nvSpPr>
          <p:spPr>
            <a:xfrm>
              <a:off x="535259" y="1182029"/>
              <a:ext cx="2999678" cy="1750742"/>
            </a:xfrm>
            <a:prstGeom prst="roundRect">
              <a:avLst/>
            </a:prstGeom>
            <a:noFill/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47131" y="1349298"/>
              <a:ext cx="25201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数据选取</a:t>
              </a:r>
              <a:endPara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基于总体的度量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度量复杂度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24827" y="4144534"/>
            <a:ext cx="2999678" cy="1750742"/>
            <a:chOff x="535259" y="1182029"/>
            <a:chExt cx="2999678" cy="1750742"/>
          </a:xfrm>
        </p:grpSpPr>
        <p:sp>
          <p:nvSpPr>
            <p:cNvPr id="31" name="圆角矩形 30"/>
            <p:cNvSpPr/>
            <p:nvPr/>
          </p:nvSpPr>
          <p:spPr>
            <a:xfrm>
              <a:off x="535259" y="1182029"/>
              <a:ext cx="2999678" cy="1750742"/>
            </a:xfrm>
            <a:prstGeom prst="roundRect">
              <a:avLst/>
            </a:prstGeom>
            <a:noFill/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47131" y="1349298"/>
              <a:ext cx="25201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数据可用性</a:t>
              </a:r>
              <a:endPara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数据由来</a:t>
              </a:r>
              <a:endPara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数据质量</a:t>
              </a:r>
              <a:endPara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右箭头 32"/>
          <p:cNvSpPr/>
          <p:nvPr/>
        </p:nvSpPr>
        <p:spPr>
          <a:xfrm>
            <a:off x="4012577" y="2136578"/>
            <a:ext cx="992458" cy="301083"/>
          </a:xfrm>
          <a:prstGeom prst="rightArrow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 rot="5400000">
            <a:off x="6618245" y="3579544"/>
            <a:ext cx="568712" cy="301083"/>
          </a:xfrm>
          <a:prstGeom prst="rightArrow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10800000">
            <a:off x="3998637" y="5004300"/>
            <a:ext cx="992458" cy="301083"/>
          </a:xfrm>
          <a:prstGeom prst="rightArrow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213724" y="3345365"/>
            <a:ext cx="5599346" cy="3218426"/>
            <a:chOff x="213724" y="3345365"/>
            <a:chExt cx="5599346" cy="3218426"/>
          </a:xfrm>
        </p:grpSpPr>
        <p:sp>
          <p:nvSpPr>
            <p:cNvPr id="39" name="弧形 38"/>
            <p:cNvSpPr/>
            <p:nvPr/>
          </p:nvSpPr>
          <p:spPr>
            <a:xfrm>
              <a:off x="213724" y="3345365"/>
              <a:ext cx="4995746" cy="3218426"/>
            </a:xfrm>
            <a:prstGeom prst="arc">
              <a:avLst>
                <a:gd name="adj1" fmla="val 16313948"/>
                <a:gd name="adj2" fmla="val 21515667"/>
              </a:avLst>
            </a:prstGeom>
            <a:ln w="539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012577" y="3410709"/>
              <a:ext cx="1800493" cy="4589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数据可得性</a:t>
              </a:r>
              <a:endPara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46050" y="927782"/>
            <a:ext cx="8140389" cy="5205388"/>
            <a:chOff x="446050" y="927782"/>
            <a:chExt cx="8140389" cy="5205388"/>
          </a:xfrm>
        </p:grpSpPr>
        <p:grpSp>
          <p:nvGrpSpPr>
            <p:cNvPr id="38" name="组合 37"/>
            <p:cNvGrpSpPr/>
            <p:nvPr/>
          </p:nvGrpSpPr>
          <p:grpSpPr>
            <a:xfrm>
              <a:off x="446050" y="927782"/>
              <a:ext cx="8140389" cy="2517947"/>
              <a:chOff x="446050" y="927782"/>
              <a:chExt cx="8140389" cy="2517947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446050" y="927782"/>
                <a:ext cx="8140389" cy="2517947"/>
              </a:xfrm>
              <a:prstGeom prst="rect">
                <a:avLst/>
              </a:prstGeom>
              <a:noFill/>
              <a:ln w="2540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986237" y="957887"/>
                <a:ext cx="157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数据汇聚</a:t>
                </a: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5209470" y="3444165"/>
              <a:ext cx="3376969" cy="2689005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83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89934" y="315445"/>
            <a:ext cx="5704466" cy="560457"/>
            <a:chOff x="289934" y="348898"/>
            <a:chExt cx="5704466" cy="877736"/>
          </a:xfrm>
        </p:grpSpPr>
        <p:grpSp>
          <p:nvGrpSpPr>
            <p:cNvPr id="17" name="组合 16"/>
            <p:cNvGrpSpPr/>
            <p:nvPr/>
          </p:nvGrpSpPr>
          <p:grpSpPr>
            <a:xfrm>
              <a:off x="535259" y="348898"/>
              <a:ext cx="5459141" cy="877736"/>
              <a:chOff x="-1817649" y="511652"/>
              <a:chExt cx="5459141" cy="1246505"/>
            </a:xfrm>
          </p:grpSpPr>
          <p:sp>
            <p:nvSpPr>
              <p:cNvPr id="19" name="流程图: 延期 18"/>
              <p:cNvSpPr/>
              <p:nvPr/>
            </p:nvSpPr>
            <p:spPr>
              <a:xfrm>
                <a:off x="3078233" y="511652"/>
                <a:ext cx="563259" cy="1246505"/>
              </a:xfrm>
              <a:prstGeom prst="flowChartDelay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-1817649" y="511652"/>
                <a:ext cx="4895882" cy="12465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289934" y="348898"/>
              <a:ext cx="156116" cy="8777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535259" y="331681"/>
            <a:ext cx="5459141" cy="57986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开源软件数据汇聚</a:t>
            </a:r>
          </a:p>
        </p:txBody>
      </p:sp>
      <p:sp>
        <p:nvSpPr>
          <p:cNvPr id="36" name="TextBox 5"/>
          <p:cNvSpPr txBox="1"/>
          <p:nvPr/>
        </p:nvSpPr>
        <p:spPr>
          <a:xfrm>
            <a:off x="395536" y="862605"/>
            <a:ext cx="8424936" cy="5694125"/>
          </a:xfrm>
          <a:prstGeom prst="rect">
            <a:avLst/>
          </a:prstGeom>
          <a:noFill/>
          <a:ln w="9525">
            <a:noFill/>
          </a:ln>
        </p:spPr>
        <p:txBody>
          <a:bodyPr wrap="square" lIns="162021" tIns="216028" rIns="162021" bIns="216028">
            <a:spAutoFit/>
          </a:bodyPr>
          <a:lstStyle/>
          <a:p>
            <a:pPr marL="270036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spc="-75" dirty="0">
                <a:solidFill>
                  <a:srgbClr val="0000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多数据源</a:t>
            </a:r>
            <a:endParaRPr lang="en-US" altLang="zh-CN" sz="15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spc="-75" dirty="0">
                <a:solidFill>
                  <a:srgbClr val="0000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二维聚合</a:t>
            </a:r>
            <a:endParaRPr lang="en-US" altLang="zh-CN" sz="20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40072" lvl="1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800" kern="1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广度</a:t>
            </a:r>
            <a:endParaRPr lang="en-US" altLang="zh-CN" sz="1800" kern="1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16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成规模、成体系数据池</a:t>
            </a: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40072" lvl="1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800" kern="1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深度</a:t>
            </a:r>
            <a:endParaRPr lang="en-US" altLang="zh-CN" sz="1800" kern="1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16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在典型数据集上开展高效数据收集和共享方法</a:t>
            </a: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1560" y="1484784"/>
            <a:ext cx="8064896" cy="2672680"/>
            <a:chOff x="611560" y="1484784"/>
            <a:chExt cx="8064896" cy="2672680"/>
          </a:xfrm>
        </p:grpSpPr>
        <p:sp>
          <p:nvSpPr>
            <p:cNvPr id="37" name="流程图: 可选过程 36"/>
            <p:cNvSpPr/>
            <p:nvPr/>
          </p:nvSpPr>
          <p:spPr bwMode="auto">
            <a:xfrm>
              <a:off x="755576" y="1628800"/>
              <a:ext cx="3744416" cy="2376264"/>
            </a:xfrm>
            <a:prstGeom prst="flowChartAlternateProcess">
              <a:avLst/>
            </a:prstGeom>
            <a:solidFill>
              <a:schemeClr val="bg1"/>
            </a:solidFill>
            <a:ln w="38100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开源界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流程图: 可选过程 37"/>
            <p:cNvSpPr/>
            <p:nvPr/>
          </p:nvSpPr>
          <p:spPr bwMode="auto">
            <a:xfrm>
              <a:off x="5318460" y="1628800"/>
              <a:ext cx="3189091" cy="2376264"/>
            </a:xfrm>
            <a:prstGeom prst="flowChartAlternateProcess">
              <a:avLst/>
            </a:prstGeom>
            <a:solidFill>
              <a:schemeClr val="bg1"/>
            </a:solidFill>
            <a:ln w="38100" cap="flat" cmpd="sng" algn="ctr">
              <a:solidFill>
                <a:srgbClr val="66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学术界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003" y="2129597"/>
              <a:ext cx="1025924" cy="320921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5276" y="2796108"/>
              <a:ext cx="1524000" cy="563880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95549" y="3419304"/>
              <a:ext cx="1095375" cy="446913"/>
            </a:xfrm>
            <a:prstGeom prst="rect">
              <a:avLst/>
            </a:prstGeom>
          </p:spPr>
        </p:pic>
        <p:pic>
          <p:nvPicPr>
            <p:cNvPr id="42" name="Picture 2" descr="The Linux Founda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395" y="2038316"/>
              <a:ext cx="977130" cy="320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35120" y="2746625"/>
              <a:ext cx="1000125" cy="630394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8812" y="1915018"/>
              <a:ext cx="486918" cy="684657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00675" y="3460299"/>
              <a:ext cx="1312164" cy="282702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6640" y="3038588"/>
              <a:ext cx="620363" cy="641414"/>
            </a:xfrm>
            <a:prstGeom prst="rect">
              <a:avLst/>
            </a:prstGeom>
          </p:spPr>
        </p:pic>
        <p:pic>
          <p:nvPicPr>
            <p:cNvPr id="47" name="Picture 4" descr="See the source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5194" y="2550829"/>
              <a:ext cx="1422718" cy="27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右箭头 47"/>
            <p:cNvSpPr/>
            <p:nvPr/>
          </p:nvSpPr>
          <p:spPr bwMode="auto">
            <a:xfrm>
              <a:off x="4684692" y="2489978"/>
              <a:ext cx="504056" cy="588070"/>
            </a:xfrm>
            <a:prstGeom prst="rightArrow">
              <a:avLst>
                <a:gd name="adj1" fmla="val 36075"/>
                <a:gd name="adj2" fmla="val 50000"/>
              </a:avLst>
            </a:prstGeom>
            <a:solidFill>
              <a:srgbClr val="FFFFCC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9" name="流程图: 可选过程 48"/>
            <p:cNvSpPr/>
            <p:nvPr/>
          </p:nvSpPr>
          <p:spPr bwMode="auto">
            <a:xfrm>
              <a:off x="611560" y="1484784"/>
              <a:ext cx="8064896" cy="2672680"/>
            </a:xfrm>
            <a:prstGeom prst="flowChartAlternateProcess">
              <a:avLst/>
            </a:prstGeom>
            <a:noFill/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29306" y="2417870"/>
              <a:ext cx="1085850" cy="877729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27737" y="2688479"/>
              <a:ext cx="1032129" cy="469773"/>
            </a:xfrm>
            <a:prstGeom prst="rect">
              <a:avLst/>
            </a:prstGeom>
          </p:spPr>
        </p:pic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399409" y="2377878"/>
              <a:ext cx="834390" cy="895350"/>
            </a:xfrm>
            <a:prstGeom prst="rect">
              <a:avLst/>
            </a:prstGeom>
          </p:spPr>
        </p:pic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616AA18-3C10-4799-A2B9-D38C57AB2323}"/>
                </a:ext>
              </a:extLst>
            </p:cNvPr>
            <p:cNvSpPr/>
            <p:nvPr/>
          </p:nvSpPr>
          <p:spPr bwMode="auto">
            <a:xfrm>
              <a:off x="5796136" y="3377019"/>
              <a:ext cx="2232248" cy="319873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课题外单位开展合作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288782" y="4670336"/>
            <a:ext cx="2104850" cy="1728192"/>
            <a:chOff x="6123628" y="4717604"/>
            <a:chExt cx="2104850" cy="1728192"/>
          </a:xfrm>
        </p:grpSpPr>
        <p:cxnSp>
          <p:nvCxnSpPr>
            <p:cNvPr id="57" name="直接箭头连接符 56"/>
            <p:cNvCxnSpPr/>
            <p:nvPr/>
          </p:nvCxnSpPr>
          <p:spPr bwMode="auto">
            <a:xfrm>
              <a:off x="6123628" y="4717604"/>
              <a:ext cx="2104850" cy="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6162816" y="4717604"/>
              <a:ext cx="0" cy="1728192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9" name="文本框 58"/>
          <p:cNvSpPr txBox="1"/>
          <p:nvPr/>
        </p:nvSpPr>
        <p:spPr>
          <a:xfrm>
            <a:off x="6326272" y="4763830"/>
            <a:ext cx="2335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多源、多类型、长期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851891" y="5375596"/>
            <a:ext cx="430887" cy="11669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34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89934" y="315445"/>
            <a:ext cx="5704466" cy="560457"/>
            <a:chOff x="289934" y="348898"/>
            <a:chExt cx="5704466" cy="877736"/>
          </a:xfrm>
        </p:grpSpPr>
        <p:grpSp>
          <p:nvGrpSpPr>
            <p:cNvPr id="17" name="组合 16"/>
            <p:cNvGrpSpPr/>
            <p:nvPr/>
          </p:nvGrpSpPr>
          <p:grpSpPr>
            <a:xfrm>
              <a:off x="535259" y="348898"/>
              <a:ext cx="5459141" cy="877736"/>
              <a:chOff x="-1817649" y="511652"/>
              <a:chExt cx="5459141" cy="1246505"/>
            </a:xfrm>
          </p:grpSpPr>
          <p:sp>
            <p:nvSpPr>
              <p:cNvPr id="19" name="流程图: 延期 18"/>
              <p:cNvSpPr/>
              <p:nvPr/>
            </p:nvSpPr>
            <p:spPr>
              <a:xfrm>
                <a:off x="3078233" y="511652"/>
                <a:ext cx="563259" cy="1246505"/>
              </a:xfrm>
              <a:prstGeom prst="flowChartDelay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-1817649" y="511652"/>
                <a:ext cx="4895882" cy="12465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289934" y="348898"/>
              <a:ext cx="156116" cy="8777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535259" y="331681"/>
            <a:ext cx="5459141" cy="57986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高效的数据收集</a:t>
            </a:r>
          </a:p>
        </p:txBody>
      </p:sp>
      <p:sp>
        <p:nvSpPr>
          <p:cNvPr id="33" name="TextBox 5"/>
          <p:cNvSpPr txBox="1"/>
          <p:nvPr/>
        </p:nvSpPr>
        <p:spPr>
          <a:xfrm>
            <a:off x="395536" y="884907"/>
            <a:ext cx="8424936" cy="4539963"/>
          </a:xfrm>
          <a:prstGeom prst="rect">
            <a:avLst/>
          </a:prstGeom>
          <a:noFill/>
          <a:ln w="9525">
            <a:noFill/>
          </a:ln>
        </p:spPr>
        <p:txBody>
          <a:bodyPr wrap="square" lIns="162021" tIns="216028" rIns="162021" bIns="216028">
            <a:spAutoFit/>
          </a:bodyPr>
          <a:lstStyle/>
          <a:p>
            <a:pPr marL="270036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spc="-75" dirty="0">
                <a:solidFill>
                  <a:srgbClr val="0000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低冗余、可持续的数据积累</a:t>
            </a:r>
            <a:endParaRPr lang="en-US" altLang="zh-CN" sz="20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40072" lvl="1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kern="100" spc="-75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基于逻辑序的数据增量式收集</a:t>
            </a:r>
            <a:endParaRPr lang="en-US" altLang="zh-CN" sz="1800" kern="100" spc="-75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40072" lvl="1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Ø"/>
              <a:defRPr/>
            </a:pPr>
            <a:endParaRPr lang="en-US" altLang="zh-CN" sz="1800" kern="100" spc="-75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1691680" y="2524027"/>
            <a:ext cx="267692" cy="267661"/>
          </a:xfrm>
          <a:prstGeom prst="ellipse">
            <a:avLst/>
          </a:prstGeom>
          <a:solidFill>
            <a:srgbClr val="CCFFFF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5" name="直接箭头连接符 34"/>
          <p:cNvCxnSpPr>
            <a:stCxn id="34" idx="6"/>
            <a:endCxn id="53" idx="2"/>
          </p:cNvCxnSpPr>
          <p:nvPr/>
        </p:nvCxnSpPr>
        <p:spPr bwMode="auto">
          <a:xfrm flipV="1">
            <a:off x="1959372" y="2657857"/>
            <a:ext cx="30837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椭圆 52"/>
          <p:cNvSpPr>
            <a:spLocks noChangeAspect="1"/>
          </p:cNvSpPr>
          <p:nvPr/>
        </p:nvSpPr>
        <p:spPr bwMode="auto">
          <a:xfrm>
            <a:off x="2267744" y="2524026"/>
            <a:ext cx="267692" cy="267661"/>
          </a:xfrm>
          <a:prstGeom prst="ellipse">
            <a:avLst/>
          </a:prstGeom>
          <a:solidFill>
            <a:srgbClr val="CCFFFF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" name="椭圆 60"/>
          <p:cNvSpPr>
            <a:spLocks noChangeAspect="1"/>
          </p:cNvSpPr>
          <p:nvPr/>
        </p:nvSpPr>
        <p:spPr bwMode="auto">
          <a:xfrm>
            <a:off x="2915816" y="2524025"/>
            <a:ext cx="267692" cy="267661"/>
          </a:xfrm>
          <a:prstGeom prst="ellipse">
            <a:avLst/>
          </a:prstGeom>
          <a:solidFill>
            <a:srgbClr val="CCFFFF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2" name="直接箭头连接符 61"/>
          <p:cNvCxnSpPr>
            <a:stCxn id="53" idx="6"/>
            <a:endCxn id="61" idx="2"/>
          </p:cNvCxnSpPr>
          <p:nvPr/>
        </p:nvCxnSpPr>
        <p:spPr bwMode="auto">
          <a:xfrm flipV="1">
            <a:off x="2535436" y="2657856"/>
            <a:ext cx="380380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椭圆 62"/>
          <p:cNvSpPr>
            <a:spLocks noChangeAspect="1"/>
          </p:cNvSpPr>
          <p:nvPr/>
        </p:nvSpPr>
        <p:spPr bwMode="auto">
          <a:xfrm>
            <a:off x="3491880" y="2524024"/>
            <a:ext cx="267692" cy="267661"/>
          </a:xfrm>
          <a:prstGeom prst="ellipse">
            <a:avLst/>
          </a:prstGeom>
          <a:solidFill>
            <a:srgbClr val="CCFFFF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4" name="直接箭头连接符 63"/>
          <p:cNvCxnSpPr>
            <a:stCxn id="61" idx="6"/>
            <a:endCxn id="63" idx="2"/>
          </p:cNvCxnSpPr>
          <p:nvPr/>
        </p:nvCxnSpPr>
        <p:spPr bwMode="auto">
          <a:xfrm flipV="1">
            <a:off x="3183508" y="2657855"/>
            <a:ext cx="30837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椭圆 64"/>
          <p:cNvSpPr>
            <a:spLocks noChangeAspect="1"/>
          </p:cNvSpPr>
          <p:nvPr/>
        </p:nvSpPr>
        <p:spPr bwMode="auto">
          <a:xfrm>
            <a:off x="2915816" y="2951212"/>
            <a:ext cx="267692" cy="267661"/>
          </a:xfrm>
          <a:prstGeom prst="ellipse">
            <a:avLst/>
          </a:prstGeom>
          <a:solidFill>
            <a:srgbClr val="CCFFFF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6" name="直接箭头连接符 65"/>
          <p:cNvCxnSpPr>
            <a:stCxn id="53" idx="6"/>
            <a:endCxn id="65" idx="2"/>
          </p:cNvCxnSpPr>
          <p:nvPr/>
        </p:nvCxnSpPr>
        <p:spPr bwMode="auto">
          <a:xfrm>
            <a:off x="2535436" y="2657857"/>
            <a:ext cx="380380" cy="4271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椭圆 66"/>
          <p:cNvSpPr>
            <a:spLocks noChangeAspect="1"/>
          </p:cNvSpPr>
          <p:nvPr/>
        </p:nvSpPr>
        <p:spPr bwMode="auto">
          <a:xfrm>
            <a:off x="3491880" y="2951211"/>
            <a:ext cx="267692" cy="267661"/>
          </a:xfrm>
          <a:prstGeom prst="ellipse">
            <a:avLst/>
          </a:prstGeom>
          <a:solidFill>
            <a:srgbClr val="CCFFFF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8" name="直接箭头连接符 67"/>
          <p:cNvCxnSpPr>
            <a:stCxn id="65" idx="6"/>
            <a:endCxn id="67" idx="2"/>
          </p:cNvCxnSpPr>
          <p:nvPr/>
        </p:nvCxnSpPr>
        <p:spPr bwMode="auto">
          <a:xfrm flipV="1">
            <a:off x="3183508" y="3085042"/>
            <a:ext cx="30837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椭圆 68"/>
          <p:cNvSpPr>
            <a:spLocks noChangeAspect="1"/>
          </p:cNvSpPr>
          <p:nvPr/>
        </p:nvSpPr>
        <p:spPr bwMode="auto">
          <a:xfrm>
            <a:off x="1686964" y="3532139"/>
            <a:ext cx="267692" cy="267661"/>
          </a:xfrm>
          <a:prstGeom prst="ellipse">
            <a:avLst/>
          </a:prstGeom>
          <a:solidFill>
            <a:srgbClr val="CCFFCC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0" name="直接箭头连接符 69"/>
          <p:cNvCxnSpPr>
            <a:stCxn id="69" idx="6"/>
            <a:endCxn id="71" idx="2"/>
          </p:cNvCxnSpPr>
          <p:nvPr/>
        </p:nvCxnSpPr>
        <p:spPr bwMode="auto">
          <a:xfrm flipV="1">
            <a:off x="1954656" y="3665969"/>
            <a:ext cx="3130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椭圆 70"/>
          <p:cNvSpPr>
            <a:spLocks noChangeAspect="1"/>
          </p:cNvSpPr>
          <p:nvPr/>
        </p:nvSpPr>
        <p:spPr bwMode="auto">
          <a:xfrm>
            <a:off x="2267744" y="3532138"/>
            <a:ext cx="267692" cy="267661"/>
          </a:xfrm>
          <a:prstGeom prst="ellipse">
            <a:avLst/>
          </a:prstGeom>
          <a:solidFill>
            <a:srgbClr val="CCFFCC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2" name="椭圆 71"/>
          <p:cNvSpPr>
            <a:spLocks noChangeAspect="1"/>
          </p:cNvSpPr>
          <p:nvPr/>
        </p:nvSpPr>
        <p:spPr bwMode="auto">
          <a:xfrm>
            <a:off x="2864148" y="3532137"/>
            <a:ext cx="267692" cy="267661"/>
          </a:xfrm>
          <a:prstGeom prst="ellipse">
            <a:avLst/>
          </a:prstGeom>
          <a:solidFill>
            <a:srgbClr val="CCFFCC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3" name="直接箭头连接符 72"/>
          <p:cNvCxnSpPr>
            <a:stCxn id="71" idx="6"/>
            <a:endCxn id="72" idx="2"/>
          </p:cNvCxnSpPr>
          <p:nvPr/>
        </p:nvCxnSpPr>
        <p:spPr bwMode="auto">
          <a:xfrm flipV="1">
            <a:off x="2535436" y="3665968"/>
            <a:ext cx="32871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椭圆 73"/>
          <p:cNvSpPr>
            <a:spLocks noChangeAspect="1"/>
          </p:cNvSpPr>
          <p:nvPr/>
        </p:nvSpPr>
        <p:spPr bwMode="auto">
          <a:xfrm>
            <a:off x="3491880" y="3532136"/>
            <a:ext cx="267692" cy="267661"/>
          </a:xfrm>
          <a:prstGeom prst="ellipse">
            <a:avLst/>
          </a:prstGeom>
          <a:solidFill>
            <a:srgbClr val="CCFFCC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5" name="直接箭头连接符 74"/>
          <p:cNvCxnSpPr>
            <a:stCxn id="72" idx="6"/>
            <a:endCxn id="74" idx="2"/>
          </p:cNvCxnSpPr>
          <p:nvPr/>
        </p:nvCxnSpPr>
        <p:spPr bwMode="auto">
          <a:xfrm flipV="1">
            <a:off x="3131840" y="3665967"/>
            <a:ext cx="360040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直接箭头连接符 75"/>
          <p:cNvCxnSpPr>
            <a:stCxn id="72" idx="6"/>
            <a:endCxn id="77" idx="2"/>
          </p:cNvCxnSpPr>
          <p:nvPr/>
        </p:nvCxnSpPr>
        <p:spPr bwMode="auto">
          <a:xfrm>
            <a:off x="3131840" y="3665968"/>
            <a:ext cx="360040" cy="4271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椭圆 76"/>
          <p:cNvSpPr>
            <a:spLocks noChangeAspect="1"/>
          </p:cNvSpPr>
          <p:nvPr/>
        </p:nvSpPr>
        <p:spPr bwMode="auto">
          <a:xfrm>
            <a:off x="3491880" y="3959323"/>
            <a:ext cx="267692" cy="267661"/>
          </a:xfrm>
          <a:prstGeom prst="ellipse">
            <a:avLst/>
          </a:prstGeom>
          <a:solidFill>
            <a:srgbClr val="CCFFCC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3923928" y="2056000"/>
            <a:ext cx="828000" cy="2520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aster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直接箭头连接符 78"/>
          <p:cNvCxnSpPr>
            <a:stCxn id="78" idx="2"/>
            <a:endCxn id="63" idx="7"/>
          </p:cNvCxnSpPr>
          <p:nvPr/>
        </p:nvCxnSpPr>
        <p:spPr bwMode="auto">
          <a:xfrm flipH="1">
            <a:off x="3720369" y="2308000"/>
            <a:ext cx="617559" cy="2552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80" name="矩形 79"/>
          <p:cNvSpPr/>
          <p:nvPr/>
        </p:nvSpPr>
        <p:spPr bwMode="auto">
          <a:xfrm>
            <a:off x="3923928" y="2524024"/>
            <a:ext cx="828000" cy="2520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Branch A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/>
          <p:cNvCxnSpPr>
            <a:stCxn id="80" idx="2"/>
            <a:endCxn id="67" idx="7"/>
          </p:cNvCxnSpPr>
          <p:nvPr/>
        </p:nvCxnSpPr>
        <p:spPr bwMode="auto">
          <a:xfrm flipH="1">
            <a:off x="3720369" y="2776024"/>
            <a:ext cx="617559" cy="21438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82" name="矩形 81"/>
          <p:cNvSpPr/>
          <p:nvPr/>
        </p:nvSpPr>
        <p:spPr bwMode="auto">
          <a:xfrm>
            <a:off x="3924019" y="3085041"/>
            <a:ext cx="828000" cy="2520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aster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3" name="直接箭头连接符 82"/>
          <p:cNvCxnSpPr>
            <a:stCxn id="82" idx="2"/>
            <a:endCxn id="74" idx="7"/>
          </p:cNvCxnSpPr>
          <p:nvPr/>
        </p:nvCxnSpPr>
        <p:spPr bwMode="auto">
          <a:xfrm flipH="1">
            <a:off x="3720369" y="3337041"/>
            <a:ext cx="617650" cy="2342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84" name="矩形 83"/>
          <p:cNvSpPr/>
          <p:nvPr/>
        </p:nvSpPr>
        <p:spPr bwMode="auto">
          <a:xfrm>
            <a:off x="3923928" y="3604144"/>
            <a:ext cx="828000" cy="2520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Branch B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箭头连接符 84"/>
          <p:cNvCxnSpPr>
            <a:stCxn id="84" idx="2"/>
            <a:endCxn id="77" idx="7"/>
          </p:cNvCxnSpPr>
          <p:nvPr/>
        </p:nvCxnSpPr>
        <p:spPr bwMode="auto">
          <a:xfrm flipH="1">
            <a:off x="3720369" y="3856144"/>
            <a:ext cx="617559" cy="1423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86" name="文本框 85"/>
          <p:cNvSpPr txBox="1"/>
          <p:nvPr/>
        </p:nvSpPr>
        <p:spPr>
          <a:xfrm>
            <a:off x="767268" y="2488577"/>
            <a:ext cx="1142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 A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54591" y="3496689"/>
            <a:ext cx="1142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 B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>
            <a:spLocks noChangeAspect="1"/>
          </p:cNvSpPr>
          <p:nvPr/>
        </p:nvSpPr>
        <p:spPr bwMode="auto">
          <a:xfrm>
            <a:off x="5640428" y="2981306"/>
            <a:ext cx="267692" cy="267661"/>
          </a:xfrm>
          <a:prstGeom prst="ellipse">
            <a:avLst/>
          </a:prstGeom>
          <a:solidFill>
            <a:srgbClr val="CCFFFF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9" name="直接箭头连接符 88"/>
          <p:cNvCxnSpPr>
            <a:stCxn id="88" idx="6"/>
            <a:endCxn id="90" idx="2"/>
          </p:cNvCxnSpPr>
          <p:nvPr/>
        </p:nvCxnSpPr>
        <p:spPr bwMode="auto">
          <a:xfrm flipV="1">
            <a:off x="5908120" y="3115136"/>
            <a:ext cx="30837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椭圆 89"/>
          <p:cNvSpPr>
            <a:spLocks noChangeAspect="1"/>
          </p:cNvSpPr>
          <p:nvPr/>
        </p:nvSpPr>
        <p:spPr bwMode="auto">
          <a:xfrm>
            <a:off x="6216492" y="2981305"/>
            <a:ext cx="267692" cy="267661"/>
          </a:xfrm>
          <a:prstGeom prst="ellipse">
            <a:avLst/>
          </a:prstGeom>
          <a:solidFill>
            <a:srgbClr val="CCFFFF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1" name="椭圆 90"/>
          <p:cNvSpPr>
            <a:spLocks noChangeAspect="1"/>
          </p:cNvSpPr>
          <p:nvPr/>
        </p:nvSpPr>
        <p:spPr bwMode="auto">
          <a:xfrm>
            <a:off x="6864564" y="2981304"/>
            <a:ext cx="267692" cy="267661"/>
          </a:xfrm>
          <a:prstGeom prst="ellipse">
            <a:avLst/>
          </a:prstGeom>
          <a:solidFill>
            <a:srgbClr val="CCFFFF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2" name="直接箭头连接符 91"/>
          <p:cNvCxnSpPr>
            <a:stCxn id="90" idx="6"/>
            <a:endCxn id="91" idx="2"/>
          </p:cNvCxnSpPr>
          <p:nvPr/>
        </p:nvCxnSpPr>
        <p:spPr bwMode="auto">
          <a:xfrm flipV="1">
            <a:off x="6484184" y="3115135"/>
            <a:ext cx="380380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3" name="椭圆 92"/>
          <p:cNvSpPr>
            <a:spLocks noChangeAspect="1"/>
          </p:cNvSpPr>
          <p:nvPr/>
        </p:nvSpPr>
        <p:spPr bwMode="auto">
          <a:xfrm>
            <a:off x="7440628" y="2981303"/>
            <a:ext cx="267692" cy="267661"/>
          </a:xfrm>
          <a:prstGeom prst="ellipse">
            <a:avLst/>
          </a:prstGeom>
          <a:solidFill>
            <a:srgbClr val="CCFFFF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4" name="直接箭头连接符 93"/>
          <p:cNvCxnSpPr>
            <a:stCxn id="91" idx="6"/>
            <a:endCxn id="93" idx="2"/>
          </p:cNvCxnSpPr>
          <p:nvPr/>
        </p:nvCxnSpPr>
        <p:spPr bwMode="auto">
          <a:xfrm flipV="1">
            <a:off x="7132256" y="3115134"/>
            <a:ext cx="30837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椭圆 94"/>
          <p:cNvSpPr>
            <a:spLocks noChangeAspect="1"/>
          </p:cNvSpPr>
          <p:nvPr/>
        </p:nvSpPr>
        <p:spPr bwMode="auto">
          <a:xfrm>
            <a:off x="6864564" y="3408491"/>
            <a:ext cx="267692" cy="267661"/>
          </a:xfrm>
          <a:prstGeom prst="ellipse">
            <a:avLst/>
          </a:prstGeom>
          <a:solidFill>
            <a:srgbClr val="CCFFFF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6" name="直接箭头连接符 95"/>
          <p:cNvCxnSpPr>
            <a:stCxn id="90" idx="6"/>
            <a:endCxn id="95" idx="2"/>
          </p:cNvCxnSpPr>
          <p:nvPr/>
        </p:nvCxnSpPr>
        <p:spPr bwMode="auto">
          <a:xfrm>
            <a:off x="6484184" y="3115136"/>
            <a:ext cx="380380" cy="4271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椭圆 96"/>
          <p:cNvSpPr>
            <a:spLocks noChangeAspect="1"/>
          </p:cNvSpPr>
          <p:nvPr/>
        </p:nvSpPr>
        <p:spPr bwMode="auto">
          <a:xfrm>
            <a:off x="7440628" y="3408490"/>
            <a:ext cx="267692" cy="267661"/>
          </a:xfrm>
          <a:prstGeom prst="ellipse">
            <a:avLst/>
          </a:prstGeom>
          <a:solidFill>
            <a:srgbClr val="CCFFFF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8" name="直接箭头连接符 97"/>
          <p:cNvCxnSpPr>
            <a:stCxn id="95" idx="6"/>
            <a:endCxn id="97" idx="2"/>
          </p:cNvCxnSpPr>
          <p:nvPr/>
        </p:nvCxnSpPr>
        <p:spPr bwMode="auto">
          <a:xfrm flipV="1">
            <a:off x="7132256" y="3542321"/>
            <a:ext cx="308372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直接箭头连接符 98"/>
          <p:cNvCxnSpPr>
            <a:stCxn id="103" idx="2"/>
            <a:endCxn id="93" idx="7"/>
          </p:cNvCxnSpPr>
          <p:nvPr/>
        </p:nvCxnSpPr>
        <p:spPr bwMode="auto">
          <a:xfrm flipH="1">
            <a:off x="7669117" y="2770701"/>
            <a:ext cx="617559" cy="249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7872676" y="2981303"/>
            <a:ext cx="828000" cy="2520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Branch A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直接箭头连接符 100"/>
          <p:cNvCxnSpPr>
            <a:stCxn id="100" idx="2"/>
            <a:endCxn id="97" idx="7"/>
          </p:cNvCxnSpPr>
          <p:nvPr/>
        </p:nvCxnSpPr>
        <p:spPr bwMode="auto">
          <a:xfrm flipH="1">
            <a:off x="7669117" y="3233303"/>
            <a:ext cx="617559" cy="21438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02" name="文本框 101"/>
          <p:cNvSpPr txBox="1"/>
          <p:nvPr/>
        </p:nvSpPr>
        <p:spPr>
          <a:xfrm>
            <a:off x="4992346" y="2826373"/>
            <a:ext cx="87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7872676" y="2518701"/>
            <a:ext cx="828000" cy="2520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aster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椭圆 103"/>
          <p:cNvSpPr>
            <a:spLocks noChangeAspect="1"/>
          </p:cNvSpPr>
          <p:nvPr/>
        </p:nvSpPr>
        <p:spPr bwMode="auto">
          <a:xfrm>
            <a:off x="7434316" y="2487482"/>
            <a:ext cx="267692" cy="267661"/>
          </a:xfrm>
          <a:prstGeom prst="ellipse">
            <a:avLst/>
          </a:prstGeom>
          <a:solidFill>
            <a:srgbClr val="CCFFCC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5" name="直接箭头连接符 104"/>
          <p:cNvCxnSpPr>
            <a:stCxn id="91" idx="6"/>
            <a:endCxn id="104" idx="3"/>
          </p:cNvCxnSpPr>
          <p:nvPr/>
        </p:nvCxnSpPr>
        <p:spPr bwMode="auto">
          <a:xfrm flipV="1">
            <a:off x="7132256" y="2715945"/>
            <a:ext cx="341263" cy="3991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矩形 105"/>
          <p:cNvSpPr/>
          <p:nvPr/>
        </p:nvSpPr>
        <p:spPr bwMode="auto">
          <a:xfrm>
            <a:off x="7872676" y="2019968"/>
            <a:ext cx="828000" cy="2520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Branch B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箭头连接符 106"/>
          <p:cNvCxnSpPr>
            <a:stCxn id="106" idx="2"/>
            <a:endCxn id="104" idx="7"/>
          </p:cNvCxnSpPr>
          <p:nvPr/>
        </p:nvCxnSpPr>
        <p:spPr bwMode="auto">
          <a:xfrm flipH="1">
            <a:off x="7662805" y="2271968"/>
            <a:ext cx="623871" cy="2547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08" name="右箭头 107"/>
          <p:cNvSpPr/>
          <p:nvPr/>
        </p:nvSpPr>
        <p:spPr bwMode="auto">
          <a:xfrm>
            <a:off x="4819179" y="2748604"/>
            <a:ext cx="184869" cy="711524"/>
          </a:xfrm>
          <a:prstGeom prst="rightArrow">
            <a:avLst>
              <a:gd name="adj1" fmla="val 36075"/>
              <a:gd name="adj2" fmla="val 50000"/>
            </a:avLst>
          </a:prstGeom>
          <a:solidFill>
            <a:srgbClr val="FFFFCC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1547664" y="5030376"/>
            <a:ext cx="1584176" cy="1226309"/>
            <a:chOff x="1331640" y="4941168"/>
            <a:chExt cx="1584176" cy="1226309"/>
          </a:xfrm>
        </p:grpSpPr>
        <p:sp>
          <p:nvSpPr>
            <p:cNvPr id="110" name="五边形 109"/>
            <p:cNvSpPr/>
            <p:nvPr/>
          </p:nvSpPr>
          <p:spPr bwMode="auto">
            <a:xfrm>
              <a:off x="1331640" y="4941168"/>
              <a:ext cx="1584176" cy="1226309"/>
            </a:xfrm>
            <a:prstGeom prst="homePlat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342025" y="5261934"/>
              <a:ext cx="12252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数据对象数据指纹库</a:t>
              </a:r>
            </a:p>
          </p:txBody>
        </p:sp>
      </p:grpSp>
      <p:sp>
        <p:nvSpPr>
          <p:cNvPr id="112" name="燕尾形 111"/>
          <p:cNvSpPr/>
          <p:nvPr/>
        </p:nvSpPr>
        <p:spPr bwMode="auto">
          <a:xfrm>
            <a:off x="2751460" y="5039428"/>
            <a:ext cx="2000468" cy="1217257"/>
          </a:xfrm>
          <a:prstGeom prst="chevron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352174" y="5358869"/>
            <a:ext cx="1053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定时访问数据源</a:t>
            </a:r>
          </a:p>
        </p:txBody>
      </p:sp>
      <p:sp>
        <p:nvSpPr>
          <p:cNvPr id="114" name="燕尾形 113"/>
          <p:cNvSpPr/>
          <p:nvPr/>
        </p:nvSpPr>
        <p:spPr bwMode="auto">
          <a:xfrm>
            <a:off x="4371732" y="5048480"/>
            <a:ext cx="2000468" cy="1217257"/>
          </a:xfrm>
          <a:prstGeom prst="chevron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932040" y="5228030"/>
            <a:ext cx="10535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将数据象按逻辑关系排序</a:t>
            </a:r>
          </a:p>
        </p:txBody>
      </p:sp>
      <p:sp>
        <p:nvSpPr>
          <p:cNvPr id="116" name="燕尾形 115"/>
          <p:cNvSpPr/>
          <p:nvPr/>
        </p:nvSpPr>
        <p:spPr bwMode="auto">
          <a:xfrm>
            <a:off x="6012160" y="5030376"/>
            <a:ext cx="2000468" cy="1217257"/>
          </a:xfrm>
          <a:prstGeom prst="chevron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516216" y="5223505"/>
            <a:ext cx="10535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比对指纹库，下载新数据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20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89934" y="315445"/>
            <a:ext cx="5704466" cy="560457"/>
            <a:chOff x="289934" y="348898"/>
            <a:chExt cx="5704466" cy="877736"/>
          </a:xfrm>
        </p:grpSpPr>
        <p:grpSp>
          <p:nvGrpSpPr>
            <p:cNvPr id="16" name="组合 15"/>
            <p:cNvGrpSpPr/>
            <p:nvPr/>
          </p:nvGrpSpPr>
          <p:grpSpPr>
            <a:xfrm>
              <a:off x="535259" y="348898"/>
              <a:ext cx="5459141" cy="877736"/>
              <a:chOff x="-1817649" y="511652"/>
              <a:chExt cx="5459141" cy="1246505"/>
            </a:xfrm>
          </p:grpSpPr>
          <p:sp>
            <p:nvSpPr>
              <p:cNvPr id="22" name="流程图: 延期 21"/>
              <p:cNvSpPr/>
              <p:nvPr/>
            </p:nvSpPr>
            <p:spPr>
              <a:xfrm>
                <a:off x="3078233" y="511652"/>
                <a:ext cx="563259" cy="1246505"/>
              </a:xfrm>
              <a:prstGeom prst="flowChartDelay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1817649" y="511652"/>
                <a:ext cx="4895882" cy="12465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289934" y="348898"/>
              <a:ext cx="156116" cy="8777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535259" y="331681"/>
            <a:ext cx="5459141" cy="57986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数据组织、索引与定制</a:t>
            </a:r>
          </a:p>
        </p:txBody>
      </p:sp>
      <p:sp>
        <p:nvSpPr>
          <p:cNvPr id="25" name="TextBox 5"/>
          <p:cNvSpPr txBox="1"/>
          <p:nvPr/>
        </p:nvSpPr>
        <p:spPr>
          <a:xfrm>
            <a:off x="395536" y="795699"/>
            <a:ext cx="8424936" cy="4975980"/>
          </a:xfrm>
          <a:prstGeom prst="rect">
            <a:avLst/>
          </a:prstGeom>
          <a:noFill/>
          <a:ln w="9525">
            <a:noFill/>
          </a:ln>
        </p:spPr>
        <p:txBody>
          <a:bodyPr wrap="square" lIns="162021" tIns="216028" rIns="162021" bIns="216028">
            <a:spAutoFit/>
          </a:bodyPr>
          <a:lstStyle/>
          <a:p>
            <a:pPr marL="270036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spc="-75" dirty="0">
                <a:solidFill>
                  <a:srgbClr val="0000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数据组织与索引</a:t>
            </a:r>
            <a:endParaRPr lang="en-US" altLang="zh-CN" sz="20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40072" lvl="1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kern="100" spc="-75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多维度的索引</a:t>
            </a:r>
            <a:endParaRPr lang="en-US" altLang="zh-CN" kern="100" spc="-75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1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1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基本维度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1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度量项维度</a:t>
            </a: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40072" lvl="1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800" kern="100" spc="-75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逐级定位</a:t>
            </a:r>
            <a:endParaRPr lang="en-US" altLang="zh-CN" sz="1800" kern="100" spc="-75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1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16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逐步实现细粒度的索引</a:t>
            </a:r>
            <a:endParaRPr lang="en-US" altLang="zh-CN" sz="20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lvl="1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spc="-75" dirty="0">
                <a:solidFill>
                  <a:srgbClr val="0000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数据定制</a:t>
            </a:r>
            <a:endParaRPr lang="en-US" altLang="zh-CN" sz="20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40072" lvl="1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800" kern="100" spc="-75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基于索引体系的数据定制</a:t>
            </a:r>
            <a:endParaRPr lang="en-US" altLang="zh-CN" sz="1800" kern="100" spc="-75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800" kern="100" spc="-75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zh-CN" altLang="en-US" sz="1800" kern="100" spc="-75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lvl="1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endParaRPr lang="en-US" altLang="zh-CN" sz="20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3275856" y="1517201"/>
            <a:ext cx="5112568" cy="1921520"/>
          </a:xfrm>
          <a:prstGeom prst="ellipse">
            <a:avLst/>
          </a:prstGeom>
          <a:noFill/>
          <a:ln w="238125" cap="flat" cmpd="sng" algn="ctr">
            <a:solidFill>
              <a:schemeClr val="bg1">
                <a:lumMod val="75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29492" y="1017161"/>
            <a:ext cx="1132560" cy="1132686"/>
            <a:chOff x="3772605" y="1183917"/>
            <a:chExt cx="1132560" cy="1132686"/>
          </a:xfrm>
        </p:grpSpPr>
        <p:sp>
          <p:nvSpPr>
            <p:cNvPr id="28" name="椭圆 27"/>
            <p:cNvSpPr>
              <a:spLocks noChangeAspect="1"/>
            </p:cNvSpPr>
            <p:nvPr/>
          </p:nvSpPr>
          <p:spPr bwMode="auto">
            <a:xfrm>
              <a:off x="3772605" y="1183917"/>
              <a:ext cx="1132560" cy="1132686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907595" y="156559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数据源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424428" y="1287111"/>
            <a:ext cx="1132560" cy="1132686"/>
            <a:chOff x="3707904" y="1132271"/>
            <a:chExt cx="1132560" cy="1132686"/>
          </a:xfrm>
        </p:grpSpPr>
        <p:sp>
          <p:nvSpPr>
            <p:cNvPr id="31" name="椭圆 30"/>
            <p:cNvSpPr>
              <a:spLocks noChangeAspect="1"/>
            </p:cNvSpPr>
            <p:nvPr/>
          </p:nvSpPr>
          <p:spPr bwMode="auto">
            <a:xfrm>
              <a:off x="3707904" y="1132271"/>
              <a:ext cx="1132560" cy="1132686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915761" y="1375448"/>
              <a:ext cx="7168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204638" y="1287111"/>
            <a:ext cx="1132560" cy="1132686"/>
            <a:chOff x="3707904" y="1132271"/>
            <a:chExt cx="1132560" cy="1132686"/>
          </a:xfrm>
        </p:grpSpPr>
        <p:sp>
          <p:nvSpPr>
            <p:cNvPr id="34" name="椭圆 33"/>
            <p:cNvSpPr>
              <a:spLocks noChangeAspect="1"/>
            </p:cNvSpPr>
            <p:nvPr/>
          </p:nvSpPr>
          <p:spPr bwMode="auto">
            <a:xfrm>
              <a:off x="3707904" y="1132271"/>
              <a:ext cx="1132560" cy="1132686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15761" y="1513948"/>
              <a:ext cx="7168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442416" y="2556076"/>
            <a:ext cx="1132560" cy="1132686"/>
            <a:chOff x="3707904" y="1132271"/>
            <a:chExt cx="1132560" cy="1132686"/>
          </a:xfrm>
        </p:grpSpPr>
        <p:sp>
          <p:nvSpPr>
            <p:cNvPr id="37" name="椭圆 36"/>
            <p:cNvSpPr>
              <a:spLocks noChangeAspect="1"/>
            </p:cNvSpPr>
            <p:nvPr/>
          </p:nvSpPr>
          <p:spPr bwMode="auto">
            <a:xfrm>
              <a:off x="3707904" y="1132271"/>
              <a:ext cx="1132560" cy="1132686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915761" y="1256825"/>
              <a:ext cx="71684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项目代码规模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329492" y="2872378"/>
            <a:ext cx="1132560" cy="1132686"/>
            <a:chOff x="3707904" y="1132271"/>
            <a:chExt cx="1132560" cy="1132686"/>
          </a:xfrm>
        </p:grpSpPr>
        <p:sp>
          <p:nvSpPr>
            <p:cNvPr id="40" name="椭圆 39"/>
            <p:cNvSpPr>
              <a:spLocks noChangeAspect="1"/>
            </p:cNvSpPr>
            <p:nvPr/>
          </p:nvSpPr>
          <p:spPr bwMode="auto">
            <a:xfrm>
              <a:off x="3707904" y="1132271"/>
              <a:ext cx="1132560" cy="1132686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915761" y="1246665"/>
              <a:ext cx="71684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项目团队规模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204637" y="2601711"/>
            <a:ext cx="1132560" cy="1132686"/>
            <a:chOff x="3707904" y="1132271"/>
            <a:chExt cx="1132560" cy="1132686"/>
          </a:xfrm>
        </p:grpSpPr>
        <p:sp>
          <p:nvSpPr>
            <p:cNvPr id="43" name="椭圆 42"/>
            <p:cNvSpPr>
              <a:spLocks noChangeAspect="1"/>
            </p:cNvSpPr>
            <p:nvPr/>
          </p:nvSpPr>
          <p:spPr bwMode="auto">
            <a:xfrm>
              <a:off x="3707904" y="1132271"/>
              <a:ext cx="1132560" cy="1132686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957758" y="1522714"/>
              <a:ext cx="7168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28" y="4684162"/>
            <a:ext cx="4560380" cy="1769174"/>
          </a:xfrm>
          <a:prstGeom prst="rect">
            <a:avLst/>
          </a:prstGeom>
        </p:spPr>
      </p:pic>
      <p:grpSp>
        <p:nvGrpSpPr>
          <p:cNvPr id="46" name="组合 45"/>
          <p:cNvGrpSpPr/>
          <p:nvPr/>
        </p:nvGrpSpPr>
        <p:grpSpPr>
          <a:xfrm>
            <a:off x="1386261" y="5245583"/>
            <a:ext cx="988823" cy="646331"/>
            <a:chOff x="961265" y="5127440"/>
            <a:chExt cx="988823" cy="646331"/>
          </a:xfrm>
        </p:grpSpPr>
        <p:sp>
          <p:nvSpPr>
            <p:cNvPr id="47" name="椭圆 46"/>
            <p:cNvSpPr>
              <a:spLocks noChangeAspect="1"/>
            </p:cNvSpPr>
            <p:nvPr/>
          </p:nvSpPr>
          <p:spPr bwMode="auto">
            <a:xfrm>
              <a:off x="1647654" y="5299406"/>
              <a:ext cx="302434" cy="302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61265" y="5127440"/>
              <a:ext cx="686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索引体系</a:t>
              </a:r>
            </a:p>
          </p:txBody>
        </p:sp>
      </p:grpSp>
      <p:cxnSp>
        <p:nvCxnSpPr>
          <p:cNvPr id="49" name="直接箭头连接符 48"/>
          <p:cNvCxnSpPr>
            <a:stCxn id="47" idx="7"/>
          </p:cNvCxnSpPr>
          <p:nvPr/>
        </p:nvCxnSpPr>
        <p:spPr bwMode="auto">
          <a:xfrm flipV="1">
            <a:off x="2330794" y="4367860"/>
            <a:ext cx="2007795" cy="109397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flipH="1">
            <a:off x="4197549" y="4367860"/>
            <a:ext cx="141040" cy="10496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>
            <a:off x="4338589" y="4388486"/>
            <a:ext cx="258144" cy="11023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>
            <a:off x="4338589" y="4388486"/>
            <a:ext cx="1148492" cy="13388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>
            <a:off x="4338589" y="4388486"/>
            <a:ext cx="3413324" cy="8706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>
            <a:off x="4338589" y="4367860"/>
            <a:ext cx="1611378" cy="6754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>
            <a:off x="4338589" y="4388486"/>
            <a:ext cx="1752418" cy="10733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椭圆 55"/>
          <p:cNvSpPr>
            <a:spLocks noChangeAspect="1"/>
          </p:cNvSpPr>
          <p:nvPr/>
        </p:nvSpPr>
        <p:spPr bwMode="auto">
          <a:xfrm>
            <a:off x="4268069" y="4293933"/>
            <a:ext cx="168499" cy="16848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540000" y="1950720"/>
            <a:ext cx="619760" cy="355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702560" y="2763520"/>
            <a:ext cx="457200" cy="22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21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89934" y="315445"/>
            <a:ext cx="5704466" cy="560457"/>
            <a:chOff x="289934" y="348898"/>
            <a:chExt cx="5704466" cy="877736"/>
          </a:xfrm>
        </p:grpSpPr>
        <p:grpSp>
          <p:nvGrpSpPr>
            <p:cNvPr id="17" name="组合 16"/>
            <p:cNvGrpSpPr/>
            <p:nvPr/>
          </p:nvGrpSpPr>
          <p:grpSpPr>
            <a:xfrm>
              <a:off x="535259" y="348898"/>
              <a:ext cx="5459141" cy="877736"/>
              <a:chOff x="-1817649" y="511652"/>
              <a:chExt cx="5459141" cy="1246505"/>
            </a:xfrm>
          </p:grpSpPr>
          <p:sp>
            <p:nvSpPr>
              <p:cNvPr id="19" name="流程图: 延期 18"/>
              <p:cNvSpPr/>
              <p:nvPr/>
            </p:nvSpPr>
            <p:spPr>
              <a:xfrm>
                <a:off x="3078233" y="511652"/>
                <a:ext cx="563259" cy="1246505"/>
              </a:xfrm>
              <a:prstGeom prst="flowChartDelay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-1817649" y="511652"/>
                <a:ext cx="4895882" cy="12465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289934" y="348898"/>
              <a:ext cx="156116" cy="8777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535259" y="331681"/>
            <a:ext cx="5459141" cy="57986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开源软件数据使用的问题与挑战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24827" y="1449656"/>
            <a:ext cx="2999678" cy="1750742"/>
            <a:chOff x="535259" y="1182029"/>
            <a:chExt cx="2999678" cy="1750742"/>
          </a:xfrm>
        </p:grpSpPr>
        <p:sp>
          <p:nvSpPr>
            <p:cNvPr id="5" name="圆角矩形 4"/>
            <p:cNvSpPr/>
            <p:nvPr/>
          </p:nvSpPr>
          <p:spPr>
            <a:xfrm>
              <a:off x="535259" y="1182029"/>
              <a:ext cx="2999678" cy="1750742"/>
            </a:xfrm>
            <a:prstGeom prst="roundRect">
              <a:avLst/>
            </a:prstGeom>
            <a:noFill/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47131" y="1326996"/>
              <a:ext cx="25201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数据量</a:t>
              </a:r>
              <a:endPara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研究对象数量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研究对象时间跨度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293107" y="1449656"/>
            <a:ext cx="2999678" cy="1750742"/>
            <a:chOff x="535259" y="1182029"/>
            <a:chExt cx="2999678" cy="1750742"/>
          </a:xfrm>
        </p:grpSpPr>
        <p:sp>
          <p:nvSpPr>
            <p:cNvPr id="25" name="圆角矩形 24"/>
            <p:cNvSpPr/>
            <p:nvPr/>
          </p:nvSpPr>
          <p:spPr>
            <a:xfrm>
              <a:off x="535259" y="1182029"/>
              <a:ext cx="2999678" cy="1750742"/>
            </a:xfrm>
            <a:prstGeom prst="roundRect">
              <a:avLst/>
            </a:prstGeom>
            <a:noFill/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47131" y="1326996"/>
              <a:ext cx="25201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数据收集</a:t>
              </a:r>
              <a:endPara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访问限制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保存时间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265228" y="4144534"/>
            <a:ext cx="2999678" cy="1750742"/>
            <a:chOff x="535259" y="1182029"/>
            <a:chExt cx="2999678" cy="1750742"/>
          </a:xfrm>
        </p:grpSpPr>
        <p:sp>
          <p:nvSpPr>
            <p:cNvPr id="28" name="圆角矩形 27"/>
            <p:cNvSpPr/>
            <p:nvPr/>
          </p:nvSpPr>
          <p:spPr>
            <a:xfrm>
              <a:off x="535259" y="1182029"/>
              <a:ext cx="2999678" cy="1750742"/>
            </a:xfrm>
            <a:prstGeom prst="roundRect">
              <a:avLst/>
            </a:prstGeom>
            <a:noFill/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47131" y="1349298"/>
              <a:ext cx="25201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数据选取</a:t>
              </a:r>
              <a:endPara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基于总体的度量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度量复杂度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24827" y="4144534"/>
            <a:ext cx="2999678" cy="1750742"/>
            <a:chOff x="535259" y="1182029"/>
            <a:chExt cx="2999678" cy="1750742"/>
          </a:xfrm>
        </p:grpSpPr>
        <p:sp>
          <p:nvSpPr>
            <p:cNvPr id="31" name="圆角矩形 30"/>
            <p:cNvSpPr/>
            <p:nvPr/>
          </p:nvSpPr>
          <p:spPr>
            <a:xfrm>
              <a:off x="535259" y="1182029"/>
              <a:ext cx="2999678" cy="1750742"/>
            </a:xfrm>
            <a:prstGeom prst="roundRect">
              <a:avLst/>
            </a:prstGeom>
            <a:noFill/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47131" y="1349298"/>
              <a:ext cx="25201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数据理解</a:t>
              </a:r>
              <a:endPara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数据由来</a:t>
              </a:r>
              <a:endPara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数据质量</a:t>
              </a:r>
              <a:endPara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右箭头 32"/>
          <p:cNvSpPr/>
          <p:nvPr/>
        </p:nvSpPr>
        <p:spPr>
          <a:xfrm>
            <a:off x="4012577" y="2136578"/>
            <a:ext cx="992458" cy="301083"/>
          </a:xfrm>
          <a:prstGeom prst="rightArrow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 rot="5400000">
            <a:off x="6618245" y="3579544"/>
            <a:ext cx="568712" cy="301083"/>
          </a:xfrm>
          <a:prstGeom prst="rightArrow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10800000">
            <a:off x="3998637" y="5004300"/>
            <a:ext cx="992458" cy="301083"/>
          </a:xfrm>
          <a:prstGeom prst="rightArrow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479505" y="4014443"/>
            <a:ext cx="3512787" cy="2405716"/>
            <a:chOff x="736475" y="3895868"/>
            <a:chExt cx="7497758" cy="2524604"/>
          </a:xfrm>
        </p:grpSpPr>
        <p:sp>
          <p:nvSpPr>
            <p:cNvPr id="36" name="矩形 35"/>
            <p:cNvSpPr/>
            <p:nvPr/>
          </p:nvSpPr>
          <p:spPr>
            <a:xfrm>
              <a:off x="736475" y="3895868"/>
              <a:ext cx="7330817" cy="2517947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980095" y="5935992"/>
              <a:ext cx="5254138" cy="484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数据可用性保障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89934" y="315445"/>
            <a:ext cx="5704466" cy="560457"/>
            <a:chOff x="289934" y="348898"/>
            <a:chExt cx="5704466" cy="877736"/>
          </a:xfrm>
        </p:grpSpPr>
        <p:grpSp>
          <p:nvGrpSpPr>
            <p:cNvPr id="17" name="组合 16"/>
            <p:cNvGrpSpPr/>
            <p:nvPr/>
          </p:nvGrpSpPr>
          <p:grpSpPr>
            <a:xfrm>
              <a:off x="535259" y="348898"/>
              <a:ext cx="5459141" cy="877736"/>
              <a:chOff x="-1817649" y="511652"/>
              <a:chExt cx="5459141" cy="1246505"/>
            </a:xfrm>
          </p:grpSpPr>
          <p:sp>
            <p:nvSpPr>
              <p:cNvPr id="19" name="流程图: 延期 18"/>
              <p:cNvSpPr/>
              <p:nvPr/>
            </p:nvSpPr>
            <p:spPr>
              <a:xfrm>
                <a:off x="3078233" y="511652"/>
                <a:ext cx="563259" cy="1246505"/>
              </a:xfrm>
              <a:prstGeom prst="flowChartDelay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-1817649" y="511652"/>
                <a:ext cx="4895882" cy="12465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289934" y="348898"/>
              <a:ext cx="156116" cy="8777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535259" y="331681"/>
            <a:ext cx="5459141" cy="57986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层次化、多版本化的数据</a:t>
            </a:r>
          </a:p>
        </p:txBody>
      </p:sp>
      <p:sp>
        <p:nvSpPr>
          <p:cNvPr id="40" name="TextBox 5"/>
          <p:cNvSpPr txBox="1"/>
          <p:nvPr/>
        </p:nvSpPr>
        <p:spPr>
          <a:xfrm>
            <a:off x="395536" y="795699"/>
            <a:ext cx="8424936" cy="4924684"/>
          </a:xfrm>
          <a:prstGeom prst="rect">
            <a:avLst/>
          </a:prstGeom>
          <a:noFill/>
          <a:ln w="9525">
            <a:noFill/>
          </a:ln>
        </p:spPr>
        <p:txBody>
          <a:bodyPr wrap="square" lIns="162021" tIns="216028" rIns="162021" bIns="216028">
            <a:spAutoFit/>
          </a:bodyPr>
          <a:lstStyle/>
          <a:p>
            <a:pPr marL="270036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spc="-75" dirty="0">
                <a:solidFill>
                  <a:srgbClr val="0000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层次化</a:t>
            </a:r>
            <a:endParaRPr lang="en-US" altLang="zh-CN" sz="15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16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spc="-75" dirty="0">
                <a:solidFill>
                  <a:srgbClr val="0000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多版本化</a:t>
            </a:r>
            <a:endParaRPr lang="en-US" altLang="zh-CN" sz="20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endParaRPr lang="en-US" altLang="zh-CN" sz="20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endParaRPr lang="en-US" altLang="zh-CN" sz="20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endParaRPr lang="en-US" altLang="zh-CN" sz="20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endParaRPr lang="en-US" altLang="zh-CN" sz="20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endParaRPr lang="en-US" altLang="zh-CN" sz="20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980728"/>
            <a:ext cx="4829547" cy="1945646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238" y="3358141"/>
            <a:ext cx="4356945" cy="33188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51131" y="4277082"/>
            <a:ext cx="23255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Zhu JX, Zhou MH, Mei H. Multi-extract and multi-level dataset of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mozilla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issue tracking history. </a:t>
            </a:r>
          </a:p>
          <a:p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MSR 2016.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821" y="3372938"/>
            <a:ext cx="1000125" cy="63039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83183" y="5967484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7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数据变化可观察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28552" y="1953551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7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数据可追溯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7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89934" y="315445"/>
            <a:ext cx="5704466" cy="560457"/>
            <a:chOff x="289934" y="348898"/>
            <a:chExt cx="5704466" cy="877736"/>
          </a:xfrm>
        </p:grpSpPr>
        <p:grpSp>
          <p:nvGrpSpPr>
            <p:cNvPr id="17" name="组合 16"/>
            <p:cNvGrpSpPr/>
            <p:nvPr/>
          </p:nvGrpSpPr>
          <p:grpSpPr>
            <a:xfrm>
              <a:off x="535259" y="348898"/>
              <a:ext cx="5459141" cy="877736"/>
              <a:chOff x="-1817649" y="511652"/>
              <a:chExt cx="5459141" cy="1246505"/>
            </a:xfrm>
          </p:grpSpPr>
          <p:sp>
            <p:nvSpPr>
              <p:cNvPr id="19" name="流程图: 延期 18"/>
              <p:cNvSpPr/>
              <p:nvPr/>
            </p:nvSpPr>
            <p:spPr>
              <a:xfrm>
                <a:off x="3078233" y="511652"/>
                <a:ext cx="563259" cy="1246505"/>
              </a:xfrm>
              <a:prstGeom prst="flowChartDelay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-1817649" y="511652"/>
                <a:ext cx="4895882" cy="12465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289934" y="348898"/>
              <a:ext cx="156116" cy="8777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535259" y="331681"/>
            <a:ext cx="5459141" cy="57986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数据可用性提升</a:t>
            </a:r>
          </a:p>
        </p:txBody>
      </p:sp>
      <p:sp>
        <p:nvSpPr>
          <p:cNvPr id="40" name="TextBox 5"/>
          <p:cNvSpPr txBox="1"/>
          <p:nvPr/>
        </p:nvSpPr>
        <p:spPr>
          <a:xfrm>
            <a:off x="395536" y="818001"/>
            <a:ext cx="8424936" cy="4924684"/>
          </a:xfrm>
          <a:prstGeom prst="rect">
            <a:avLst/>
          </a:prstGeom>
          <a:noFill/>
          <a:ln w="9525">
            <a:noFill/>
          </a:ln>
        </p:spPr>
        <p:txBody>
          <a:bodyPr wrap="square" lIns="162021" tIns="216028" rIns="162021" bIns="216028">
            <a:spAutoFit/>
          </a:bodyPr>
          <a:lstStyle/>
          <a:p>
            <a:pPr marL="270036" indent="-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spc="-75" dirty="0">
                <a:solidFill>
                  <a:srgbClr val="0000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数据变化的发掘与应用</a:t>
            </a:r>
            <a:endParaRPr lang="en-US" altLang="zh-CN" sz="1500" spc="-75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用户多账户的识别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时间戳问题的识别与修复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0036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线性回归模型拟合结果的变化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16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</a:t>
            </a: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</a:t>
            </a:r>
            <a:r>
              <a:rPr lang="en-US" altLang="zh-CN" sz="16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67" y="1769218"/>
            <a:ext cx="3438442" cy="9656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506" y="1817717"/>
            <a:ext cx="5973170" cy="10301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606" y="3329160"/>
            <a:ext cx="6448176" cy="8702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259" y="4934282"/>
            <a:ext cx="5582402" cy="9049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259" y="5732474"/>
            <a:ext cx="5582402" cy="90496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99435" y="5375918"/>
            <a:ext cx="3321037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F-score:</a:t>
            </a:r>
          </a:p>
          <a:p>
            <a:pPr marL="727236" lvl="1" algn="just">
              <a:lnSpc>
                <a:spcPts val="20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0.35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 0.27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1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442</Words>
  <Application>Microsoft Office PowerPoint</Application>
  <PresentationFormat>全屏显示(4:3)</PresentationFormat>
  <Paragraphs>183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宋体</vt:lpstr>
      <vt:lpstr>微软雅黑</vt:lpstr>
      <vt:lpstr>Arial</vt:lpstr>
      <vt:lpstr>Times New Roman</vt:lpstr>
      <vt:lpstr>Wingdings</vt:lpstr>
      <vt:lpstr>Office 主题​​</vt:lpstr>
      <vt:lpstr>开源软件数据的汇聚及其可用性探究</vt:lpstr>
      <vt:lpstr>开源软件数据的产生和价值</vt:lpstr>
      <vt:lpstr>开源软件数据使用的问题与挑战</vt:lpstr>
      <vt:lpstr>开源软件数据汇聚</vt:lpstr>
      <vt:lpstr>高效的数据收集</vt:lpstr>
      <vt:lpstr>数据组织、索引与定制</vt:lpstr>
      <vt:lpstr>开源软件数据使用的问题与挑战</vt:lpstr>
      <vt:lpstr>层次化、多版本化的数据</vt:lpstr>
      <vt:lpstr>数据可用性提升</vt:lpstr>
      <vt:lpstr>数据可用性提升</vt:lpstr>
      <vt:lpstr>数据可用性探索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</dc:creator>
  <cp:lastModifiedBy>微软</cp:lastModifiedBy>
  <cp:revision>73</cp:revision>
  <dcterms:created xsi:type="dcterms:W3CDTF">2018-11-14T08:54:12Z</dcterms:created>
  <dcterms:modified xsi:type="dcterms:W3CDTF">2018-11-24T07:43:45Z</dcterms:modified>
</cp:coreProperties>
</file>