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507" r:id="rId2"/>
    <p:sldId id="1734" r:id="rId3"/>
    <p:sldId id="1735" r:id="rId4"/>
    <p:sldId id="1768" r:id="rId5"/>
    <p:sldId id="1769" r:id="rId6"/>
    <p:sldId id="1770" r:id="rId7"/>
    <p:sldId id="1585" r:id="rId8"/>
    <p:sldId id="1744" r:id="rId9"/>
    <p:sldId id="1762" r:id="rId10"/>
    <p:sldId id="1763" r:id="rId11"/>
    <p:sldId id="1764" r:id="rId12"/>
    <p:sldId id="1773" r:id="rId13"/>
    <p:sldId id="1740" r:id="rId14"/>
    <p:sldId id="1732" r:id="rId15"/>
    <p:sldId id="1741" r:id="rId16"/>
    <p:sldId id="1742" r:id="rId17"/>
    <p:sldId id="1743" r:id="rId18"/>
    <p:sldId id="1774" r:id="rId19"/>
    <p:sldId id="1753" r:id="rId20"/>
    <p:sldId id="1754" r:id="rId21"/>
    <p:sldId id="1755" r:id="rId22"/>
    <p:sldId id="1760" r:id="rId23"/>
    <p:sldId id="1761" r:id="rId24"/>
    <p:sldId id="1730" r:id="rId25"/>
    <p:sldId id="1772" r:id="rId26"/>
    <p:sldId id="1771" r:id="rId27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pitchFamily="3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orient="horz" pos="1670">
          <p15:clr>
            <a:srgbClr val="A4A3A4"/>
          </p15:clr>
        </p15:guide>
        <p15:guide id="3" orient="horz" pos="2601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6600"/>
    <a:srgbClr val="009AD0"/>
    <a:srgbClr val="FF5353"/>
    <a:srgbClr val="99CCFF"/>
    <a:srgbClr val="E3A303"/>
    <a:srgbClr val="CC0000"/>
    <a:srgbClr val="C00000"/>
    <a:srgbClr val="2016B5"/>
    <a:srgbClr val="AD9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5" autoAdjust="0"/>
    <p:restoredTop sz="91521" autoAdjust="0"/>
  </p:normalViewPr>
  <p:slideViewPr>
    <p:cSldViewPr>
      <p:cViewPr varScale="1">
        <p:scale>
          <a:sx n="68" d="100"/>
          <a:sy n="68" d="100"/>
        </p:scale>
        <p:origin x="236" y="66"/>
      </p:cViewPr>
      <p:guideLst>
        <p:guide orient="horz" pos="1933"/>
        <p:guide orient="horz" pos="1670"/>
        <p:guide orient="horz" pos="2601"/>
        <p:guide orient="horz" pos="2114"/>
        <p:guide pos="2840"/>
      </p:guideLst>
    </p:cSldViewPr>
  </p:slideViewPr>
  <p:outlineViewPr>
    <p:cViewPr>
      <p:scale>
        <a:sx n="33" d="100"/>
        <a:sy n="33" d="100"/>
      </p:scale>
      <p:origin x="0" y="4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30" y="108"/>
      </p:cViewPr>
      <p:guideLst>
        <p:guide orient="horz" pos="307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26" cy="4995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t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66" y="0"/>
            <a:ext cx="2962226" cy="4995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7922"/>
            <a:ext cx="2962226" cy="4995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b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66" y="9477922"/>
            <a:ext cx="2962226" cy="4995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fld id="{3115AC1A-4486-4343-94E4-1BB55AFF30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952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26" cy="4995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t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66" y="0"/>
            <a:ext cx="2962226" cy="4995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9300"/>
            <a:ext cx="4986338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101" y="4739757"/>
            <a:ext cx="5467989" cy="4490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922"/>
            <a:ext cx="2962226" cy="4995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b" anchorCtr="0" compatLnSpc="1"/>
          <a:lstStyle>
            <a:lvl1pPr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66" y="9477922"/>
            <a:ext cx="2962226" cy="4995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25" tIns="45962" rIns="91925" bIns="45962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fld id="{A6D46AA3-FA0D-4CEF-9121-03BCDA6694F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63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3925" y="749300"/>
            <a:ext cx="4986338" cy="3740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16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个人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5571382-9BDC-462F-B5E4-FBDA46381EEE}" type="datetime1">
              <a:rPr lang="zh-CN" altLang="en-US"/>
              <a:t>2018-11-24</a:t>
            </a:fld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92BF16BF-D09B-4631-89FB-A242545824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7707747" cy="620688"/>
          </a:xfrm>
        </p:spPr>
        <p:txBody>
          <a:bodyPr/>
          <a:lstStyle>
            <a:lvl1pPr algn="l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21210"/>
            <a:ext cx="866915" cy="2019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>
              <a:defRPr lang="zh-CN" altLang="en-US" sz="1000" b="1" smtClean="0">
                <a:solidFill>
                  <a:srgbClr val="B2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第 </a:t>
            </a:r>
            <a:fld id="{F294C1FE-75BB-4979-8E7C-39D8DC972F6A}" type="slidenum">
              <a:rPr lang="en-US" altLang="zh-CN" dirty="0" smtClean="0"/>
              <a:t>‹#›</a:t>
            </a:fld>
            <a:r>
              <a:rPr lang="zh-CN" altLang="en-US" dirty="0"/>
              <a:t> 页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688"/>
          </a:xfrm>
        </p:spPr>
        <p:txBody>
          <a:bodyPr/>
          <a:lstStyle>
            <a:lvl1pPr algn="l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21210"/>
            <a:ext cx="866915" cy="2019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>
              <a:defRPr lang="zh-CN" altLang="en-US" sz="1000" b="1" smtClean="0">
                <a:solidFill>
                  <a:srgbClr val="B2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第 </a:t>
            </a:r>
            <a:fld id="{F294C1FE-75BB-4979-8E7C-39D8DC972F6A}" type="slidenum">
              <a:rPr lang="en-US" altLang="zh-CN" dirty="0" smtClean="0"/>
              <a:t>‹#›</a:t>
            </a:fld>
            <a:r>
              <a:rPr lang="zh-CN" altLang="en-US" dirty="0"/>
              <a:t> 页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066AE"/>
              </a:gs>
              <a:gs pos="100000">
                <a:srgbClr val="0051A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20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1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521210"/>
            <a:ext cx="866915" cy="2019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>
              <a:defRPr lang="zh-CN" altLang="en-US" sz="1000" b="1" smtClean="0">
                <a:solidFill>
                  <a:srgbClr val="B2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第 </a:t>
            </a:r>
            <a:fld id="{F294C1FE-75BB-4979-8E7C-39D8DC972F6A}" type="slidenum">
              <a:rPr lang="en-US" altLang="zh-CN" dirty="0" smtClean="0"/>
              <a:t>‹#›</a:t>
            </a:fld>
            <a:r>
              <a:rPr lang="zh-CN" altLang="en-US" dirty="0"/>
              <a:t> 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anose="02010609060101010101" pitchFamily="36" charset="-122"/>
          <a:ea typeface="黑体" panose="02010609060101010101" pitchFamily="36" charset="-122"/>
          <a:cs typeface="黑体" panose="02010609060101010101" pitchFamily="36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66"/>
        </a:buClr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单圆角矩形 29"/>
          <p:cNvSpPr/>
          <p:nvPr/>
        </p:nvSpPr>
        <p:spPr>
          <a:xfrm>
            <a:off x="-2" y="1378491"/>
            <a:ext cx="9144001" cy="1906494"/>
          </a:xfrm>
          <a:prstGeom prst="round1Rect">
            <a:avLst>
              <a:gd name="adj" fmla="val 35683"/>
            </a:avLst>
          </a:prstGeom>
          <a:solidFill>
            <a:srgbClr val="201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3888" y="1916832"/>
            <a:ext cx="91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开源社区群体智慧汇聚研究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51682"/>
              </p:ext>
            </p:extLst>
          </p:nvPr>
        </p:nvGraphicFramePr>
        <p:xfrm>
          <a:off x="573060" y="4797152"/>
          <a:ext cx="60151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/>
                <a:gridCol w="1376073"/>
                <a:gridCol w="3270940"/>
              </a:tblGrid>
              <a:tr h="38609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北京航空航天大学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蒋竞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A close up of a logo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-78829"/>
            <a:ext cx="2676525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取消关注调查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63" y="908720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发放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份问卷，收到</a:t>
            </a:r>
            <a:r>
              <a:rPr lang="en-US" altLang="zh-CN" dirty="0" smtClean="0"/>
              <a:t>32</a:t>
            </a:r>
            <a:r>
              <a:rPr lang="zh-CN" altLang="en-US" dirty="0" smtClean="0"/>
              <a:t>份回复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21432"/>
              </p:ext>
            </p:extLst>
          </p:nvPr>
        </p:nvGraphicFramePr>
        <p:xfrm>
          <a:off x="441109" y="1634695"/>
          <a:ext cx="659520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18939"/>
                <a:gridCol w="23762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取消关注原因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回复者比例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收到过多的消息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失去兴趣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31.25%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收到太少的消息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18.75%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结束工作合作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18.75%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06463" y="4365104"/>
            <a:ext cx="8229600" cy="1656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 smtClean="0"/>
              <a:t>回归分析属性与取消关系的关系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问卷调查结果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相关参考文献</a:t>
            </a:r>
            <a:endParaRPr lang="zh-CN" altLang="en-US" kern="0" dirty="0"/>
          </a:p>
        </p:txBody>
      </p:sp>
      <p:sp>
        <p:nvSpPr>
          <p:cNvPr id="8" name="椭圆形标注 7"/>
          <p:cNvSpPr/>
          <p:nvPr/>
        </p:nvSpPr>
        <p:spPr>
          <a:xfrm>
            <a:off x="7743171" y="2348880"/>
            <a:ext cx="1152128" cy="1010983"/>
          </a:xfrm>
          <a:prstGeom prst="wedgeEllipseCallout">
            <a:avLst>
              <a:gd name="adj1" fmla="val -105939"/>
              <a:gd name="adj2" fmla="val 1534"/>
            </a:avLst>
          </a:prstGeom>
          <a:solidFill>
            <a:schemeClr val="bg1"/>
          </a:solidFill>
          <a:ln w="19050">
            <a:solidFill>
              <a:srgbClr val="009A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b="1" dirty="0" smtClean="0">
                <a:solidFill>
                  <a:srgbClr val="009A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结论不一致</a:t>
            </a:r>
          </a:p>
        </p:txBody>
      </p:sp>
    </p:spTree>
    <p:extLst>
      <p:ext uri="{BB962C8B-B14F-4D97-AF65-F5344CB8AC3E}">
        <p14:creationId xmlns:p14="http://schemas.microsoft.com/office/powerpoint/2010/main" val="20719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取消关系原因分析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024" y="1268760"/>
            <a:ext cx="3898776" cy="505584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容易引起取消关注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</a:rPr>
              <a:t>开发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活动少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</a:rPr>
              <a:t>编程语言</a:t>
            </a:r>
            <a:r>
              <a:rPr lang="zh-CN" altLang="en-US" sz="2400" dirty="0">
                <a:latin typeface="微软雅黑" panose="020B0503020204020204" pitchFamily="34" charset="-122"/>
              </a:rPr>
              <a:t>相似度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低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</a:rPr>
              <a:t>关注关系不对称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</a:rPr>
              <a:t>参与开源社区时间短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09AD0"/>
                </a:solidFill>
                <a:latin typeface="微软雅黑" panose="020B0503020204020204" pitchFamily="34" charset="-122"/>
              </a:rPr>
              <a:t>被关注者</a:t>
            </a:r>
            <a:r>
              <a:rPr lang="zh-CN" altLang="en-US" sz="2400" dirty="0" smtClean="0">
                <a:solidFill>
                  <a:srgbClr val="009AD0"/>
                </a:solidFill>
                <a:latin typeface="微软雅黑" panose="020B0503020204020204" pitchFamily="34" charset="-122"/>
              </a:rPr>
              <a:t>的粉丝数量多</a:t>
            </a:r>
            <a:endParaRPr lang="en-US" altLang="zh-CN" sz="2400" dirty="0">
              <a:solidFill>
                <a:srgbClr val="009AD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5678"/>
            <a:ext cx="4402832" cy="3547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7" y="4437112"/>
            <a:ext cx="4402833" cy="22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385" y="1414145"/>
            <a:ext cx="7672070" cy="4899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9AD0"/>
                </a:solidFill>
              </a:rPr>
              <a:t>群体</a:t>
            </a:r>
            <a:r>
              <a:rPr lang="zh-CN" altLang="en-US" b="1" dirty="0">
                <a:solidFill>
                  <a:srgbClr val="009AD0"/>
                </a:solidFill>
              </a:rPr>
              <a:t>关注关系取消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群智汇聚中重新评审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9AD0"/>
                </a:solidFill>
              </a:rPr>
              <a:t>群智汇聚的补充</a:t>
            </a:r>
            <a:r>
              <a:rPr lang="zh-CN" altLang="en-US" b="1" dirty="0" smtClean="0">
                <a:solidFill>
                  <a:srgbClr val="009AD0"/>
                </a:solidFill>
              </a:rPr>
              <a:t>信息</a:t>
            </a:r>
            <a:endParaRPr lang="en-US" altLang="zh-CN" b="1" dirty="0" smtClean="0">
              <a:solidFill>
                <a:srgbClr val="009AD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Picture 2" descr="A close up of a logo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01" y="-71844"/>
            <a:ext cx="2676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群体</a:t>
            </a:r>
            <a:r>
              <a:rPr lang="zh-CN" altLang="en-US" dirty="0" smtClean="0"/>
              <a:t>智慧汇聚中的重新评估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31548" y="4505199"/>
            <a:ext cx="8629972" cy="2045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 smtClean="0"/>
              <a:t>预测重新打开的</a:t>
            </a:r>
            <a:r>
              <a:rPr lang="en-US" altLang="zh-CN" kern="0" dirty="0" smtClean="0"/>
              <a:t>Pull request</a:t>
            </a:r>
          </a:p>
          <a:p>
            <a:pPr lvl="1"/>
            <a:r>
              <a:rPr lang="zh-CN" altLang="en-US" sz="2400" kern="0" dirty="0" smtClean="0"/>
              <a:t>重新打开的</a:t>
            </a:r>
            <a:r>
              <a:rPr lang="en-US" altLang="zh-CN" sz="2400" kern="0" dirty="0" smtClean="0"/>
              <a:t>Pull request</a:t>
            </a:r>
            <a:r>
              <a:rPr lang="zh-CN" altLang="en-US" sz="2400" kern="0" dirty="0" smtClean="0"/>
              <a:t>提高软件维护成本，给忙碌的评审者带来额外的工作负担。</a:t>
            </a:r>
            <a:endParaRPr lang="en-US" altLang="zh-CN" sz="2400" kern="0" dirty="0" smtClean="0"/>
          </a:p>
          <a:p>
            <a:pPr lvl="1"/>
            <a:r>
              <a:rPr lang="zh-CN" altLang="en-US" sz="2400" kern="0" dirty="0" smtClean="0"/>
              <a:t>预测重新打开贡献请求，提醒评审者及时加强审查，降低开源软件维护成本。</a:t>
            </a:r>
            <a:endParaRPr lang="zh-CN" altLang="en-US" sz="240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02" y="701409"/>
            <a:ext cx="3049365" cy="404353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2785149-E816-4207-96A7-77A12222739D}"/>
              </a:ext>
            </a:extLst>
          </p:cNvPr>
          <p:cNvGrpSpPr/>
          <p:nvPr/>
        </p:nvGrpSpPr>
        <p:grpSpPr>
          <a:xfrm>
            <a:off x="251520" y="1052736"/>
            <a:ext cx="5112568" cy="2691430"/>
            <a:chOff x="1230288" y="3118865"/>
            <a:chExt cx="5754750" cy="267983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561ED2C8-C86F-4123-8212-4195EB139972}"/>
                </a:ext>
              </a:extLst>
            </p:cNvPr>
            <p:cNvGrpSpPr/>
            <p:nvPr/>
          </p:nvGrpSpPr>
          <p:grpSpPr>
            <a:xfrm>
              <a:off x="1230288" y="3332739"/>
              <a:ext cx="1541512" cy="2252091"/>
              <a:chOff x="755576" y="3332739"/>
              <a:chExt cx="1541512" cy="2252091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xmlns="" id="{A7B3E0D9-9117-4BC1-83EF-7D472815E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76" y="3332739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xmlns="" id="{957A0A96-3024-4674-B13F-D4BD6339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76" y="4130172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xmlns="" id="{205114AF-D4AE-410A-B36B-DE35041BE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576" y="4927605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xmlns="" id="{F0078BCE-4B34-4787-BE0D-537E3E9C8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688" y="3807353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xmlns="" id="{70781843-9CD2-4636-A90B-CF8E9348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688" y="4598992"/>
                <a:ext cx="533400" cy="657225"/>
              </a:xfrm>
              <a:prstGeom prst="rect">
                <a:avLst/>
              </a:prstGeom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4D1D333E-BE30-48F3-8E4D-11EB60452FC2}"/>
                </a:ext>
              </a:extLst>
            </p:cNvPr>
            <p:cNvSpPr/>
            <p:nvPr/>
          </p:nvSpPr>
          <p:spPr bwMode="auto">
            <a:xfrm>
              <a:off x="4283968" y="3118865"/>
              <a:ext cx="540830" cy="2679837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相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关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信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息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3CC40C1-1063-425A-8E3F-5FD297365015}"/>
                </a:ext>
              </a:extLst>
            </p:cNvPr>
            <p:cNvSpPr/>
            <p:nvPr/>
          </p:nvSpPr>
          <p:spPr bwMode="auto">
            <a:xfrm>
              <a:off x="6444208" y="3984880"/>
              <a:ext cx="540830" cy="95628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173E33F6-4ED9-45C2-AAE7-4388122074B5}"/>
                </a:ext>
              </a:extLst>
            </p:cNvPr>
            <p:cNvCxnSpPr>
              <a:stCxn id="20" idx="3"/>
            </p:cNvCxnSpPr>
            <p:nvPr/>
          </p:nvCxnSpPr>
          <p:spPr bwMode="auto">
            <a:xfrm>
              <a:off x="1763688" y="3661352"/>
              <a:ext cx="2520280" cy="14600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C2C8B2EE-28A4-421F-884B-E65302152F00}"/>
                </a:ext>
              </a:extLst>
            </p:cNvPr>
            <p:cNvCxnSpPr>
              <a:stCxn id="23" idx="3"/>
            </p:cNvCxnSpPr>
            <p:nvPr/>
          </p:nvCxnSpPr>
          <p:spPr bwMode="auto">
            <a:xfrm flipV="1">
              <a:off x="2771800" y="4135965"/>
              <a:ext cx="1512168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0A8EF22B-815E-4B2D-A10A-56428D1A3907}"/>
                </a:ext>
              </a:extLst>
            </p:cNvPr>
            <p:cNvCxnSpPr>
              <a:stCxn id="24" idx="3"/>
            </p:cNvCxnSpPr>
            <p:nvPr/>
          </p:nvCxnSpPr>
          <p:spPr bwMode="auto">
            <a:xfrm flipV="1">
              <a:off x="2771800" y="4803027"/>
              <a:ext cx="1512168" cy="124578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569DF0F6-BB45-4CD9-982D-70F66A40FB03}"/>
                </a:ext>
              </a:extLst>
            </p:cNvPr>
            <p:cNvCxnSpPr>
              <a:stCxn id="22" idx="3"/>
            </p:cNvCxnSpPr>
            <p:nvPr/>
          </p:nvCxnSpPr>
          <p:spPr bwMode="auto">
            <a:xfrm flipV="1">
              <a:off x="1763688" y="5051349"/>
              <a:ext cx="2520280" cy="204869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xmlns="" id="{328976B2-92E6-44AA-B529-A27A3E2143DA}"/>
                </a:ext>
              </a:extLst>
            </p:cNvPr>
            <p:cNvCxnSpPr>
              <a:stCxn id="21" idx="3"/>
              <a:endCxn id="10" idx="1"/>
            </p:cNvCxnSpPr>
            <p:nvPr/>
          </p:nvCxnSpPr>
          <p:spPr bwMode="auto">
            <a:xfrm flipV="1">
              <a:off x="1763688" y="4458784"/>
              <a:ext cx="2520280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FC095DD1-1B56-46E0-B17D-7F16D9A8F06E}"/>
                </a:ext>
              </a:extLst>
            </p:cNvPr>
            <p:cNvSpPr txBox="1"/>
            <p:nvPr/>
          </p:nvSpPr>
          <p:spPr>
            <a:xfrm rot="261659">
              <a:off x="2627784" y="333685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提供信息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F6246D67-FAC1-4F18-A2C5-25F215ABBA96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 bwMode="auto">
            <a:xfrm>
              <a:off x="4824798" y="4458784"/>
              <a:ext cx="1619410" cy="424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905E9AEB-C81F-4971-A1FD-85CAE22B2E9F}"/>
                </a:ext>
              </a:extLst>
            </p:cNvPr>
            <p:cNvSpPr txBox="1"/>
            <p:nvPr/>
          </p:nvSpPr>
          <p:spPr>
            <a:xfrm>
              <a:off x="5208442" y="4067780"/>
              <a:ext cx="69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汇聚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6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基于决策树的预测方法</a:t>
            </a:r>
            <a:r>
              <a:rPr lang="en-US" altLang="zh-CN" dirty="0" err="1"/>
              <a:t>DTPre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679576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代码特征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修改文件数、增加代码行数等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评审特征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评审时间、评论数量、关闭状态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开发者特征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 smtClean="0"/>
              <a:t>开发者提交代码的通过率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779212"/>
            <a:ext cx="7344816" cy="28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599456"/>
          </a:xfrm>
        </p:spPr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个开源项目的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100,622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request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0.8%~3.78%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request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重新打开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70230"/>
              </p:ext>
            </p:extLst>
          </p:nvPr>
        </p:nvGraphicFramePr>
        <p:xfrm>
          <a:off x="444874" y="831572"/>
          <a:ext cx="7223470" cy="3348992"/>
        </p:xfrm>
        <a:graphic>
          <a:graphicData uri="http://schemas.openxmlformats.org/drawingml/2006/table">
            <a:tbl>
              <a:tblPr/>
              <a:tblGrid>
                <a:gridCol w="2595095">
                  <a:extLst>
                    <a:ext uri="{9D8B030D-6E8A-4147-A177-3AD203B41FA5}">
                      <a16:colId xmlns="" xmlns:a16="http://schemas.microsoft.com/office/drawing/2014/main" val="567342761"/>
                    </a:ext>
                  </a:extLst>
                </a:gridCol>
                <a:gridCol w="2252111">
                  <a:extLst>
                    <a:ext uri="{9D8B030D-6E8A-4147-A177-3AD203B41FA5}">
                      <a16:colId xmlns="" xmlns:a16="http://schemas.microsoft.com/office/drawing/2014/main" val="927345402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3832627448"/>
                    </a:ext>
                  </a:extLst>
                </a:gridCol>
              </a:tblGrid>
              <a:tr h="4865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项目名称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Pull request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数量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重新打开的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Pull request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数量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比例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2633535"/>
                  </a:ext>
                </a:extLst>
              </a:tr>
              <a:tr h="265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rails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19,190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467/2.43%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1883423"/>
                  </a:ext>
                </a:extLst>
              </a:tr>
              <a:tr h="265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cocos2d-x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14,134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113/0.80%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5340096"/>
                  </a:ext>
                </a:extLst>
              </a:tr>
              <a:tr h="265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symfony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14,569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220/1.37%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3274707"/>
                  </a:ext>
                </a:extLst>
              </a:tr>
              <a:tr h="265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homebrew-cask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31,980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331/1.04%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2513815"/>
                  </a:ext>
                </a:extLst>
              </a:tr>
              <a:tr h="265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zendframework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5,631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213/3.78%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0918045"/>
                  </a:ext>
                </a:extLst>
              </a:tr>
              <a:tr h="2963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angular.js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7,504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223/2.97%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76712929"/>
                  </a:ext>
                </a:extLst>
              </a:tr>
              <a:tr h="2655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twbs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7,614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136/1.79%</a:t>
                      </a: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165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1512168"/>
          </a:xfrm>
        </p:spPr>
        <p:txBody>
          <a:bodyPr/>
          <a:lstStyle/>
          <a:p>
            <a:r>
              <a:rPr lang="en-US" altLang="zh-CN" dirty="0" err="1" smtClean="0"/>
              <a:t>DTPre</a:t>
            </a:r>
            <a:r>
              <a:rPr lang="zh-CN" altLang="en-US" dirty="0" smtClean="0"/>
              <a:t>的平均准确率、召回率和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值达到</a:t>
            </a:r>
            <a:r>
              <a:rPr lang="en-US" altLang="zh-CN" dirty="0" smtClean="0"/>
              <a:t>95.53%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99.01%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97.23%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05421"/>
              </p:ext>
            </p:extLst>
          </p:nvPr>
        </p:nvGraphicFramePr>
        <p:xfrm>
          <a:off x="323528" y="908720"/>
          <a:ext cx="7488832" cy="2807496"/>
        </p:xfrm>
        <a:graphic>
          <a:graphicData uri="http://schemas.openxmlformats.org/drawingml/2006/table">
            <a:tbl>
              <a:tblPr/>
              <a:tblGrid>
                <a:gridCol w="2097936">
                  <a:extLst>
                    <a:ext uri="{9D8B030D-6E8A-4147-A177-3AD203B41FA5}">
                      <a16:colId xmlns="" xmlns:a16="http://schemas.microsoft.com/office/drawing/2014/main" val="553754054"/>
                    </a:ext>
                  </a:extLst>
                </a:gridCol>
                <a:gridCol w="2665075">
                  <a:extLst>
                    <a:ext uri="{9D8B030D-6E8A-4147-A177-3AD203B41FA5}">
                      <a16:colId xmlns="" xmlns:a16="http://schemas.microsoft.com/office/drawing/2014/main" val="1361085762"/>
                    </a:ext>
                  </a:extLst>
                </a:gridCol>
                <a:gridCol w="1176406">
                  <a:extLst>
                    <a:ext uri="{9D8B030D-6E8A-4147-A177-3AD203B41FA5}">
                      <a16:colId xmlns="" xmlns:a16="http://schemas.microsoft.com/office/drawing/2014/main" val="1633788191"/>
                    </a:ext>
                  </a:extLst>
                </a:gridCol>
                <a:gridCol w="1549415">
                  <a:extLst>
                    <a:ext uri="{9D8B030D-6E8A-4147-A177-3AD203B41FA5}">
                      <a16:colId xmlns="" xmlns:a16="http://schemas.microsoft.com/office/drawing/2014/main" val="2119973022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项目名称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准确率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召回率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值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931680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rails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98.13%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99.44%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98.78%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89138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cocos2d-x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98.33%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99.16%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05858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symfony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96.61%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98.28%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8409089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homebrew-cask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95.70%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98.62%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97.14%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7746079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zendframework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95.56%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99.29%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97.39%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5200688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angular.js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95.86%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98.86%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97.34%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150211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bootstrap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88.52%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96.86%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92.50%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3578508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95.53%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99.01%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97.23%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100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机器学习方法的选择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743472"/>
          </a:xfrm>
        </p:spPr>
        <p:txBody>
          <a:bodyPr/>
          <a:lstStyle/>
          <a:p>
            <a:r>
              <a:rPr lang="zh-CN" altLang="en-US" dirty="0" smtClean="0"/>
              <a:t>基于决策树的预测方法，取得最佳的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53513"/>
              </p:ext>
            </p:extLst>
          </p:nvPr>
        </p:nvGraphicFramePr>
        <p:xfrm>
          <a:off x="971600" y="980728"/>
          <a:ext cx="7204460" cy="3163648"/>
        </p:xfrm>
        <a:graphic>
          <a:graphicData uri="http://schemas.openxmlformats.org/drawingml/2006/table">
            <a:tbl>
              <a:tblPr/>
              <a:tblGrid>
                <a:gridCol w="1552620">
                  <a:extLst>
                    <a:ext uri="{9D8B030D-6E8A-4147-A177-3AD203B41FA5}">
                      <a16:colId xmlns="" xmlns:a16="http://schemas.microsoft.com/office/drawing/2014/main" val="4124442239"/>
                    </a:ext>
                  </a:extLst>
                </a:gridCol>
                <a:gridCol w="878121">
                  <a:extLst>
                    <a:ext uri="{9D8B030D-6E8A-4147-A177-3AD203B41FA5}">
                      <a16:colId xmlns="" xmlns:a16="http://schemas.microsoft.com/office/drawing/2014/main" val="123132311"/>
                    </a:ext>
                  </a:extLst>
                </a:gridCol>
                <a:gridCol w="1262687">
                  <a:extLst>
                    <a:ext uri="{9D8B030D-6E8A-4147-A177-3AD203B41FA5}">
                      <a16:colId xmlns="" xmlns:a16="http://schemas.microsoft.com/office/drawing/2014/main" val="1485591122"/>
                    </a:ext>
                  </a:extLst>
                </a:gridCol>
                <a:gridCol w="1200742">
                  <a:extLst>
                    <a:ext uri="{9D8B030D-6E8A-4147-A177-3AD203B41FA5}">
                      <a16:colId xmlns="" xmlns:a16="http://schemas.microsoft.com/office/drawing/2014/main" val="1270746913"/>
                    </a:ext>
                  </a:extLst>
                </a:gridCol>
                <a:gridCol w="1124747">
                  <a:extLst>
                    <a:ext uri="{9D8B030D-6E8A-4147-A177-3AD203B41FA5}">
                      <a16:colId xmlns="" xmlns:a16="http://schemas.microsoft.com/office/drawing/2014/main" val="1665908019"/>
                    </a:ext>
                  </a:extLst>
                </a:gridCol>
                <a:gridCol w="1185543">
                  <a:extLst>
                    <a:ext uri="{9D8B030D-6E8A-4147-A177-3AD203B41FA5}">
                      <a16:colId xmlns="" xmlns:a16="http://schemas.microsoft.com/office/drawing/2014/main" val="625031416"/>
                    </a:ext>
                  </a:extLst>
                </a:gridCol>
              </a:tblGrid>
              <a:tr h="47441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项目名称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决策树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贝叶斯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逻辑回归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支持向量机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7858849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rails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98.78%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88.68%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85.17%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85.82%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96.35%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4036676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cocos2d-x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99.16%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85.71%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34.58%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93.08%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95.56%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7685986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symfony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98.28%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69.09%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43.26%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6.45%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86.31%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5694602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homebrew-cask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97.14%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88.03%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81.93%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80.53%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87.81%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824457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zendframework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97.39%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55.00%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41.66%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72.36%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79.83%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1307987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angular.js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97.34%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71.89%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74.05%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92.01%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090819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bootstrap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92.50%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61.54%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68.39%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80.98%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0975520"/>
                  </a:ext>
                </a:extLst>
              </a:tr>
              <a:tr h="311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9AD0"/>
                          </a:solidFill>
                          <a:effectLst/>
                          <a:latin typeface="Times New Roman" panose="02020603050405020304" pitchFamily="18" charset="0"/>
                        </a:rPr>
                        <a:t>97.23%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68.59%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60.98%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68.35%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88.41%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438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385" y="1414145"/>
            <a:ext cx="7672070" cy="4899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9AD0"/>
                </a:solidFill>
              </a:rPr>
              <a:t>群体</a:t>
            </a:r>
            <a:r>
              <a:rPr lang="zh-CN" altLang="en-US" b="1" dirty="0">
                <a:solidFill>
                  <a:srgbClr val="009AD0"/>
                </a:solidFill>
              </a:rPr>
              <a:t>关注关系取消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9AD0"/>
                </a:solidFill>
              </a:rPr>
              <a:t>群智汇聚中重新评审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群智汇聚的补充</a:t>
            </a:r>
            <a:r>
              <a:rPr lang="zh-CN" altLang="en-US" b="1" dirty="0" smtClean="0">
                <a:solidFill>
                  <a:srgbClr val="C00000"/>
                </a:solidFill>
              </a:rPr>
              <a:t>信息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Picture 2" descr="A close up of a logo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01" y="-71844"/>
            <a:ext cx="2676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代码评审引用链接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19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91245"/>
            <a:ext cx="3103668" cy="41155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293983"/>
            <a:ext cx="5839555" cy="1002977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067944" y="891245"/>
            <a:ext cx="4968552" cy="4402738"/>
          </a:xfrm>
        </p:spPr>
        <p:txBody>
          <a:bodyPr/>
          <a:lstStyle/>
          <a:p>
            <a:r>
              <a:rPr lang="zh-CN" altLang="en-US" dirty="0" smtClean="0"/>
              <a:t>引用链接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/>
              <a:t>人员在评论中添加链接</a:t>
            </a:r>
            <a:r>
              <a:rPr lang="zh-CN" altLang="en-US" dirty="0" smtClean="0"/>
              <a:t>，补充相关信息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研究评审留言的链接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理解代码评审的相关信息</a:t>
            </a:r>
            <a:endParaRPr lang="en-US" altLang="zh-CN" dirty="0" smtClean="0"/>
          </a:p>
          <a:p>
            <a:pPr lvl="1"/>
            <a:r>
              <a:rPr lang="zh-CN" altLang="en-US" dirty="0"/>
              <a:t>促进</a:t>
            </a:r>
            <a:r>
              <a:rPr lang="zh-CN" altLang="en-US" dirty="0" smtClean="0"/>
              <a:t>高效发现相关信息，改善代码评审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3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</a:t>
            </a:r>
            <a:r>
              <a:rPr lang="zh-CN" altLang="en-US" dirty="0"/>
              <a:t>源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激活</a:t>
            </a:r>
            <a:r>
              <a:rPr lang="zh-CN" altLang="en-US" dirty="0"/>
              <a:t>大众创新潜力、提高创新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lvl="1"/>
            <a:r>
              <a:rPr lang="zh-CN" altLang="en-US" dirty="0"/>
              <a:t>互联网时代软件领域开展的大规模协作的成功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著名开源社区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截至</a:t>
            </a:r>
            <a:r>
              <a:rPr lang="en-US" altLang="zh-CN" sz="2400" dirty="0"/>
              <a:t>2018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GitHub</a:t>
            </a:r>
            <a:r>
              <a:rPr lang="zh-CN" altLang="en-US" sz="2400" dirty="0" smtClean="0"/>
              <a:t>托管</a:t>
            </a:r>
            <a:r>
              <a:rPr lang="zh-CN" altLang="en-US" sz="2400" dirty="0"/>
              <a:t>超过</a:t>
            </a:r>
            <a:r>
              <a:rPr lang="en-US" altLang="zh-CN" sz="2400" dirty="0"/>
              <a:t>8500 </a:t>
            </a:r>
            <a:r>
              <a:rPr lang="zh-CN" altLang="en-US" sz="2400" dirty="0"/>
              <a:t>万个软件版本库，约</a:t>
            </a:r>
            <a:r>
              <a:rPr lang="en-US" altLang="zh-CN" sz="2400" dirty="0"/>
              <a:t>2800</a:t>
            </a:r>
            <a:r>
              <a:rPr lang="zh-CN" altLang="en-US" sz="2400" dirty="0"/>
              <a:t>万用户参与开源项目开发和贡献，约</a:t>
            </a:r>
            <a:r>
              <a:rPr lang="en-US" altLang="zh-CN" sz="2400" dirty="0"/>
              <a:t>180</a:t>
            </a:r>
            <a:r>
              <a:rPr lang="zh-CN" altLang="en-US" sz="2400" dirty="0"/>
              <a:t>万公司使用开源</a:t>
            </a:r>
            <a:r>
              <a:rPr lang="zh-CN" altLang="en-US" sz="2400" dirty="0" smtClean="0"/>
              <a:t>资源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开源中国是目前</a:t>
            </a:r>
            <a:r>
              <a:rPr lang="zh-CN" altLang="en-US" sz="2400" dirty="0"/>
              <a:t>国内最大的开源技术</a:t>
            </a:r>
            <a:r>
              <a:rPr lang="zh-CN" altLang="en-US" sz="2400" dirty="0" smtClean="0"/>
              <a:t>社区，为</a:t>
            </a:r>
            <a:r>
              <a:rPr lang="en-US" altLang="zh-CN" sz="2400" dirty="0" smtClean="0"/>
              <a:t>IT</a:t>
            </a:r>
            <a:r>
              <a:rPr lang="zh-CN" altLang="en-US" sz="2400" dirty="0"/>
              <a:t>开发者</a:t>
            </a:r>
            <a:r>
              <a:rPr lang="zh-CN" altLang="en-US" sz="2400" dirty="0" smtClean="0"/>
              <a:t>提供一</a:t>
            </a:r>
            <a:r>
              <a:rPr lang="zh-CN" altLang="en-US" sz="2400" dirty="0"/>
              <a:t>个发现、使用、并交流开源技术的平台。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68" y="3713512"/>
            <a:ext cx="1310828" cy="438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68" y="3628075"/>
            <a:ext cx="1457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链接的使用比例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39" y="4941168"/>
            <a:ext cx="8229600" cy="11521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9AD0"/>
                </a:solidFill>
              </a:rPr>
              <a:t>5.25%</a:t>
            </a:r>
            <a:r>
              <a:rPr lang="zh-CN" altLang="en-US" dirty="0" smtClean="0">
                <a:solidFill>
                  <a:srgbClr val="009AD0"/>
                </a:solidFill>
              </a:rPr>
              <a:t>的</a:t>
            </a:r>
            <a:r>
              <a:rPr lang="en-US" altLang="zh-CN" dirty="0" smtClean="0">
                <a:solidFill>
                  <a:srgbClr val="009AD0"/>
                </a:solidFill>
              </a:rPr>
              <a:t>Pull request</a:t>
            </a:r>
            <a:r>
              <a:rPr lang="zh-CN" altLang="en-US" dirty="0" smtClean="0">
                <a:solidFill>
                  <a:srgbClr val="009AD0"/>
                </a:solidFill>
              </a:rPr>
              <a:t>代码评审留言有链接。</a:t>
            </a:r>
            <a:endParaRPr lang="zh-CN" altLang="en-US" dirty="0">
              <a:solidFill>
                <a:srgbClr val="009AD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74380"/>
              </p:ext>
            </p:extLst>
          </p:nvPr>
        </p:nvGraphicFramePr>
        <p:xfrm>
          <a:off x="323529" y="1124744"/>
          <a:ext cx="7852531" cy="338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1">
                  <a:extLst>
                    <a:ext uri="{9D8B030D-6E8A-4147-A177-3AD203B41FA5}">
                      <a16:colId xmlns="" xmlns:a16="http://schemas.microsoft.com/office/drawing/2014/main" val="1223367337"/>
                    </a:ext>
                  </a:extLst>
                </a:gridCol>
                <a:gridCol w="2044569">
                  <a:extLst>
                    <a:ext uri="{9D8B030D-6E8A-4147-A177-3AD203B41FA5}">
                      <a16:colId xmlns="" xmlns:a16="http://schemas.microsoft.com/office/drawing/2014/main" val="2696172092"/>
                    </a:ext>
                  </a:extLst>
                </a:gridCol>
                <a:gridCol w="1154561">
                  <a:extLst>
                    <a:ext uri="{9D8B030D-6E8A-4147-A177-3AD203B41FA5}">
                      <a16:colId xmlns="" xmlns:a16="http://schemas.microsoft.com/office/drawing/2014/main" val="1193350473"/>
                    </a:ext>
                  </a:extLst>
                </a:gridCol>
                <a:gridCol w="3285250">
                  <a:extLst>
                    <a:ext uri="{9D8B030D-6E8A-4147-A177-3AD203B41FA5}">
                      <a16:colId xmlns="" xmlns:a16="http://schemas.microsoft.com/office/drawing/2014/main" val="2791040780"/>
                    </a:ext>
                  </a:extLst>
                </a:gridCol>
              </a:tblGrid>
              <a:tr h="333046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项目名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Pull request</a:t>
                      </a: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数量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链接数量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带链接的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Pull request</a:t>
                      </a: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数量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971526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angular.js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7,722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517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321 / 4.16%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22327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bitcoin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8,852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914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519 / 5.86%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250913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ceph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20,554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1,323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829 / 4.03%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715114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core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13,681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2,586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865 / 6.32%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9107649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elasticsearch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3,472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114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94 /  2.71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0709348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pydata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5,354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486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305 / 5.7%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1161919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rails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20,842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1,631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973 / 4.67%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6161338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RIOT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7,009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1,202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702 / 10.02%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350902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symfony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16,492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2,175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1,227 / 7.44%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0766512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tgstation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10,832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219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192 / 1.77%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413758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algn="l" fontAlgn="b"/>
                      <a:endParaRPr kumimoji="0" lang="zh-CN" alt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Total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114,810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251,487 / 5.25%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098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链接的类别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936104"/>
          </a:xfrm>
        </p:spPr>
        <p:txBody>
          <a:bodyPr/>
          <a:lstStyle/>
          <a:p>
            <a:r>
              <a:rPr lang="zh-CN" altLang="en-US" sz="2400" dirty="0"/>
              <a:t>内部链接：链接指向的网站为项目内部的其他部分</a:t>
            </a:r>
          </a:p>
          <a:p>
            <a:r>
              <a:rPr lang="zh-CN" altLang="en-US" sz="2400" dirty="0"/>
              <a:t>外部链接：链接指向的网站为项目外部的其他</a:t>
            </a:r>
            <a:r>
              <a:rPr lang="zh-CN" altLang="en-US" sz="2400" dirty="0" smtClean="0"/>
              <a:t>内容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4748"/>
              </p:ext>
            </p:extLst>
          </p:nvPr>
        </p:nvGraphicFramePr>
        <p:xfrm>
          <a:off x="611560" y="1979307"/>
          <a:ext cx="6912768" cy="3389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1223367337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696172092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1193350473"/>
                    </a:ext>
                  </a:extLst>
                </a:gridCol>
              </a:tblGrid>
              <a:tr h="34081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项目名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内部链接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数量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/</a:t>
                      </a: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比例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外部链接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(</a:t>
                      </a: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数量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/</a:t>
                      </a: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比例</a:t>
                      </a: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  <a:endParaRPr kumimoji="0" lang="en-US" altLang="zh-CN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971526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angular.js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225 / 43.52%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292 / 56.48%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22327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bitcoin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504 / 55.14%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410 / 44.86%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250913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ceph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617 / 46.64%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706 / 53.36%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715114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core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1,468 / 56.77%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1118 / 43.23%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9107649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elasticsearch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59 / 51.75%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55 / 48.25%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0709348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pandas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253 / 52.06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%</a:t>
                      </a:r>
                      <a:endParaRPr kumimoji="0" lang="en-US" altLang="zh-CN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233 / 47.94%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1161919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rails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865 / 53.03%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766 / 46.97%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6161338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RIOT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671 / 55.82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%</a:t>
                      </a:r>
                      <a:endParaRPr kumimoji="0" lang="en-US" altLang="zh-CN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531 / 44.18%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350902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symfony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988 / 45.43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%</a:t>
                      </a:r>
                      <a:endParaRPr kumimoji="0" lang="en-US" altLang="zh-CN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1,187 / 54.57%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0766512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tgstation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100 / 45.66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%</a:t>
                      </a:r>
                      <a:endParaRPr kumimoji="0" lang="en-US" altLang="zh-CN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119 / 54.34%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413758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marL="0" marR="0" indent="0" algn="l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Total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5,750 / 51.49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%</a:t>
                      </a:r>
                      <a:endParaRPr kumimoji="0" lang="en-US" altLang="zh-CN" sz="1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5,417 / 48.51%</a:t>
                      </a:r>
                      <a:endParaRPr kumimoji="0" lang="en-US" altLang="zh-C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0989823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59840" y="5589240"/>
            <a:ext cx="8229600" cy="859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 smtClean="0">
                <a:solidFill>
                  <a:srgbClr val="009AD0"/>
                </a:solidFill>
              </a:rPr>
              <a:t>内部</a:t>
            </a:r>
            <a:r>
              <a:rPr lang="zh-CN" altLang="en-US" sz="2800" kern="0" dirty="0">
                <a:solidFill>
                  <a:srgbClr val="009AD0"/>
                </a:solidFill>
              </a:rPr>
              <a:t>链接和外部</a:t>
            </a:r>
            <a:r>
              <a:rPr lang="zh-CN" altLang="en-US" sz="2800" kern="0" dirty="0" smtClean="0">
                <a:solidFill>
                  <a:srgbClr val="009AD0"/>
                </a:solidFill>
              </a:rPr>
              <a:t>链接分别</a:t>
            </a:r>
            <a:r>
              <a:rPr lang="zh-CN" altLang="en-US" sz="2800" kern="0" dirty="0">
                <a:solidFill>
                  <a:srgbClr val="009AD0"/>
                </a:solidFill>
              </a:rPr>
              <a:t>占到</a:t>
            </a:r>
            <a:r>
              <a:rPr lang="en-US" altLang="zh-CN" sz="2800" kern="0" dirty="0">
                <a:solidFill>
                  <a:srgbClr val="009AD0"/>
                </a:solidFill>
              </a:rPr>
              <a:t>51.49% </a:t>
            </a:r>
            <a:r>
              <a:rPr lang="zh-CN" altLang="en-US" sz="2800" kern="0" dirty="0">
                <a:solidFill>
                  <a:srgbClr val="009AD0"/>
                </a:solidFill>
              </a:rPr>
              <a:t>和</a:t>
            </a:r>
            <a:r>
              <a:rPr lang="en-US" altLang="zh-CN" sz="2800" kern="0" dirty="0">
                <a:solidFill>
                  <a:srgbClr val="009AD0"/>
                </a:solidFill>
              </a:rPr>
              <a:t>48.51%</a:t>
            </a:r>
            <a:endParaRPr lang="zh-CN" altLang="en-US" sz="2800" kern="0" dirty="0">
              <a:solidFill>
                <a:srgbClr val="009A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</a:t>
            </a:r>
            <a:r>
              <a:rPr lang="zh-CN" altLang="en-US" dirty="0" smtClean="0"/>
              <a:t>链接的内容类别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386" y="620688"/>
            <a:ext cx="8229600" cy="2016224"/>
          </a:xfrm>
        </p:spPr>
        <p:txBody>
          <a:bodyPr/>
          <a:lstStyle/>
          <a:p>
            <a:r>
              <a:rPr lang="en-US" altLang="zh-CN" sz="1800" dirty="0" smtClean="0"/>
              <a:t>Pull request</a:t>
            </a:r>
            <a:r>
              <a:rPr lang="zh-CN" altLang="en-US" sz="1800" dirty="0" smtClean="0"/>
              <a:t>：请求合并的修改代码</a:t>
            </a:r>
            <a:endParaRPr lang="zh-CN" altLang="en-US" sz="1800" dirty="0"/>
          </a:p>
          <a:p>
            <a:r>
              <a:rPr lang="en-US" altLang="zh-CN" sz="1800" dirty="0" smtClean="0"/>
              <a:t>Issue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讨论</a:t>
            </a:r>
            <a:r>
              <a:rPr lang="zh-CN" altLang="en-US" sz="1800" dirty="0" smtClean="0"/>
              <a:t>报告错误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功能请求等</a:t>
            </a:r>
            <a:endParaRPr lang="zh-CN" altLang="en-US" sz="1800" dirty="0"/>
          </a:p>
          <a:p>
            <a:r>
              <a:rPr lang="en-US" altLang="zh-CN" sz="1800" dirty="0"/>
              <a:t>Blob</a:t>
            </a:r>
            <a:r>
              <a:rPr lang="zh-CN" altLang="en-US" sz="1800" dirty="0" smtClean="0"/>
              <a:t>：</a:t>
            </a:r>
            <a:r>
              <a:rPr lang="en-US" altLang="zh-CN" sz="1800" dirty="0" err="1"/>
              <a:t>Github</a:t>
            </a:r>
            <a:r>
              <a:rPr lang="zh-CN" altLang="en-US" sz="1800" dirty="0"/>
              <a:t>上托管的项目代码库</a:t>
            </a:r>
          </a:p>
          <a:p>
            <a:r>
              <a:rPr lang="en-US" altLang="zh-CN" sz="1800" dirty="0"/>
              <a:t>Commit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开发人员提交的</a:t>
            </a:r>
            <a:r>
              <a:rPr lang="zh-CN" altLang="en-US" sz="1800" dirty="0" smtClean="0"/>
              <a:t>代码</a:t>
            </a:r>
            <a:endParaRPr lang="en-US" altLang="zh-CN" sz="1800" dirty="0" smtClean="0"/>
          </a:p>
          <a:p>
            <a:r>
              <a:rPr lang="en-US" altLang="zh-CN" sz="1800" dirty="0" smtClean="0"/>
              <a:t>Wiki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开发人员编写的使用说明文档（如何使用或者扩展项目</a:t>
            </a:r>
          </a:p>
          <a:p>
            <a:r>
              <a:rPr lang="en-US" altLang="zh-CN" sz="1800" dirty="0" smtClean="0"/>
              <a:t>Other</a:t>
            </a:r>
            <a:r>
              <a:rPr lang="zh-CN" altLang="en-US" sz="1800" dirty="0" smtClean="0"/>
              <a:t>：其它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56990"/>
              </p:ext>
            </p:extLst>
          </p:nvPr>
        </p:nvGraphicFramePr>
        <p:xfrm>
          <a:off x="395536" y="2852936"/>
          <a:ext cx="7560840" cy="3042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205">
                  <a:extLst>
                    <a:ext uri="{9D8B030D-6E8A-4147-A177-3AD203B41FA5}">
                      <a16:colId xmlns="" xmlns:a16="http://schemas.microsoft.com/office/drawing/2014/main" val="1223367337"/>
                    </a:ext>
                  </a:extLst>
                </a:gridCol>
                <a:gridCol w="1406583">
                  <a:extLst>
                    <a:ext uri="{9D8B030D-6E8A-4147-A177-3AD203B41FA5}">
                      <a16:colId xmlns="" xmlns:a16="http://schemas.microsoft.com/office/drawing/2014/main" val="2696172092"/>
                    </a:ext>
                  </a:extLst>
                </a:gridCol>
                <a:gridCol w="813181">
                  <a:extLst>
                    <a:ext uri="{9D8B030D-6E8A-4147-A177-3AD203B41FA5}">
                      <a16:colId xmlns="" xmlns:a16="http://schemas.microsoft.com/office/drawing/2014/main" val="1193350473"/>
                    </a:ext>
                  </a:extLst>
                </a:gridCol>
                <a:gridCol w="1197793">
                  <a:extLst>
                    <a:ext uri="{9D8B030D-6E8A-4147-A177-3AD203B41FA5}">
                      <a16:colId xmlns="" xmlns:a16="http://schemas.microsoft.com/office/drawing/2014/main" val="137108437"/>
                    </a:ext>
                  </a:extLst>
                </a:gridCol>
                <a:gridCol w="967026">
                  <a:extLst>
                    <a:ext uri="{9D8B030D-6E8A-4147-A177-3AD203B41FA5}">
                      <a16:colId xmlns="" xmlns:a16="http://schemas.microsoft.com/office/drawing/2014/main" val="2374882712"/>
                    </a:ext>
                  </a:extLst>
                </a:gridCol>
                <a:gridCol w="818980">
                  <a:extLst>
                    <a:ext uri="{9D8B030D-6E8A-4147-A177-3AD203B41FA5}">
                      <a16:colId xmlns="" xmlns:a16="http://schemas.microsoft.com/office/drawing/2014/main" val="1588359965"/>
                    </a:ext>
                  </a:extLst>
                </a:gridCol>
                <a:gridCol w="1115072">
                  <a:extLst>
                    <a:ext uri="{9D8B030D-6E8A-4147-A177-3AD203B41FA5}">
                      <a16:colId xmlns="" xmlns:a16="http://schemas.microsoft.com/office/drawing/2014/main" val="3329696572"/>
                    </a:ext>
                  </a:extLst>
                </a:gridCol>
              </a:tblGrid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项目名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Pull request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Issue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Blob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Commit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Wiki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Other</a:t>
                      </a:r>
                      <a:endParaRPr kumimoji="0" 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797152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angular.js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51.11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8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28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9.33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0.89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2.67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22327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bitcoin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65.67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0.99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27.98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1.59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3.77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250913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ceph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57.7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38.74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2.59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0.97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715114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core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41.83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12.67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39.1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5.52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0.27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0.61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89107649"/>
                  </a:ext>
                </a:extLst>
              </a:tr>
              <a:tr h="244353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elasticsearch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w Cen MT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27.12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16.95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35.59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16.95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3.39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0709348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pandas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34.39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15.02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44.66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4.74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0.4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0.79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1161919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rails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38.5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3.01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43.93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11.79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2.77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6161338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RIOT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56.04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2.83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27.87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0.75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10.43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2.08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6350902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symfony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47.47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6.38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40.89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2.94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2.32</a:t>
                      </a:r>
                    </a:p>
                  </a:txBody>
                  <a:tcPr marL="2858" marR="2858" marT="2858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0766512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tgstation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51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2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</a:t>
                      </a:r>
                    </a:p>
                  </a:txBody>
                  <a:tcPr marL="2858" marR="2858" marT="2858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413758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ctr" defTabSz="8255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Total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47.79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6.37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37.63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4.97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1.34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w Cen MT" pitchFamily="34" charset="0"/>
                          <a:ea typeface="+mn-ea"/>
                          <a:cs typeface="+mn-cs"/>
                          <a:sym typeface="Helvetica Light"/>
                        </a:rPr>
                        <a:t>1.9</a:t>
                      </a:r>
                    </a:p>
                  </a:txBody>
                  <a:tcPr marL="2858" marR="2858" marT="2858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098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zh-CN" altLang="en-US" dirty="0" smtClean="0"/>
              <a:t>对评估</a:t>
            </a:r>
            <a:r>
              <a:rPr lang="zh-CN" altLang="en-US" dirty="0"/>
              <a:t>时间的影响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864096"/>
          </a:xfrm>
        </p:spPr>
        <p:txBody>
          <a:bodyPr/>
          <a:lstStyle/>
          <a:p>
            <a:r>
              <a:rPr lang="zh-CN" altLang="en-US" sz="2800" dirty="0"/>
              <a:t>评估时间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Pull request</a:t>
            </a:r>
            <a:r>
              <a:rPr lang="zh-CN" altLang="en-US" sz="2800" dirty="0" smtClean="0"/>
              <a:t>创建</a:t>
            </a:r>
            <a:r>
              <a:rPr lang="zh-CN" altLang="en-US" sz="2800" dirty="0"/>
              <a:t>至关闭的时间间隔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" y="1484784"/>
            <a:ext cx="6732240" cy="404278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59840" y="5589240"/>
            <a:ext cx="8229600" cy="859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 smtClean="0">
                <a:solidFill>
                  <a:srgbClr val="009AD0"/>
                </a:solidFill>
              </a:rPr>
              <a:t>带</a:t>
            </a:r>
            <a:r>
              <a:rPr lang="zh-CN" altLang="en-US" sz="2800" kern="0" dirty="0">
                <a:solidFill>
                  <a:srgbClr val="009AD0"/>
                </a:solidFill>
              </a:rPr>
              <a:t>链接</a:t>
            </a:r>
            <a:r>
              <a:rPr lang="zh-CN" altLang="en-US" sz="2800" kern="0" dirty="0" smtClean="0">
                <a:solidFill>
                  <a:srgbClr val="009AD0"/>
                </a:solidFill>
              </a:rPr>
              <a:t>的</a:t>
            </a:r>
            <a:r>
              <a:rPr lang="en-US" altLang="zh-CN" sz="2800" kern="0" dirty="0" smtClean="0">
                <a:solidFill>
                  <a:srgbClr val="009AD0"/>
                </a:solidFill>
              </a:rPr>
              <a:t>Pull request</a:t>
            </a:r>
            <a:r>
              <a:rPr lang="zh-CN" altLang="en-US" sz="2800" kern="0" dirty="0" smtClean="0">
                <a:solidFill>
                  <a:srgbClr val="009AD0"/>
                </a:solidFill>
              </a:rPr>
              <a:t>需要更长</a:t>
            </a:r>
            <a:r>
              <a:rPr lang="zh-CN" altLang="en-US" sz="2800" kern="0" dirty="0">
                <a:solidFill>
                  <a:srgbClr val="009AD0"/>
                </a:solidFill>
              </a:rPr>
              <a:t>的评估时间</a:t>
            </a:r>
          </a:p>
        </p:txBody>
      </p:sp>
    </p:spTree>
    <p:extLst>
      <p:ext uri="{BB962C8B-B14F-4D97-AF65-F5344CB8AC3E}">
        <p14:creationId xmlns:p14="http://schemas.microsoft.com/office/powerpoint/2010/main" val="27482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Jing Jiang, David Lo, Yun Yang, </a:t>
            </a:r>
            <a:r>
              <a:rPr lang="en-US" altLang="zh-CN" sz="1800" dirty="0" err="1"/>
              <a:t>Jianfeng</a:t>
            </a:r>
            <a:r>
              <a:rPr lang="en-US" altLang="zh-CN" sz="1800" dirty="0"/>
              <a:t> Li, Li Zhang. A First Look at Unfollowing Behavior on GitHub. Information and Software Technology, 105: 150–160, 2019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 err="1" smtClean="0"/>
              <a:t>Abdillah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Mohamed, Li Zhang, Jing Jiang, Ahmed </a:t>
            </a:r>
            <a:r>
              <a:rPr lang="en-US" altLang="zh-CN" sz="1800" dirty="0" err="1"/>
              <a:t>Ktob</a:t>
            </a:r>
            <a:r>
              <a:rPr lang="en-US" altLang="zh-CN" sz="1800" dirty="0"/>
              <a:t>. Predicting which pull requests will get reopened in GitHub. Proc. of APSEC, Nara, Japan, December, 2018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Jing Jiang, </a:t>
            </a:r>
            <a:r>
              <a:rPr lang="en-US" altLang="zh-CN" sz="1800" dirty="0" err="1"/>
              <a:t>Jin</a:t>
            </a:r>
            <a:r>
              <a:rPr lang="en-US" altLang="zh-CN" sz="1800" dirty="0"/>
              <a:t> Cao, Li Zhang. An empirical study of link sharing in review comments. Software Mining Track, </a:t>
            </a:r>
            <a:r>
              <a:rPr lang="en-US" altLang="zh-CN" sz="1800" dirty="0" err="1"/>
              <a:t>Nasac</a:t>
            </a:r>
            <a:r>
              <a:rPr lang="en-US" altLang="zh-CN" sz="1800" dirty="0"/>
              <a:t>, 2018</a:t>
            </a:r>
            <a:r>
              <a:rPr lang="en-US" altLang="zh-CN" sz="180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241" y="655818"/>
            <a:ext cx="8229600" cy="5199856"/>
          </a:xfrm>
        </p:spPr>
        <p:txBody>
          <a:bodyPr/>
          <a:lstStyle/>
          <a:p>
            <a:r>
              <a:rPr lang="zh-CN" altLang="en-US" dirty="0"/>
              <a:t>研究取消关注的</a:t>
            </a:r>
            <a:r>
              <a:rPr lang="zh-CN" altLang="en-US" dirty="0" smtClean="0"/>
              <a:t>原因</a:t>
            </a:r>
            <a:endParaRPr lang="en-US" altLang="zh-CN" dirty="0"/>
          </a:p>
          <a:p>
            <a:pPr lvl="1"/>
            <a:r>
              <a:rPr lang="zh-CN" altLang="en-US" dirty="0" smtClean="0"/>
              <a:t>减少开发活动、变化编程语言等可能流失粉丝</a:t>
            </a:r>
            <a:endParaRPr lang="en-US" altLang="zh-CN" dirty="0"/>
          </a:p>
          <a:p>
            <a:pPr lvl="1"/>
            <a:r>
              <a:rPr lang="zh-CN" altLang="en-US" dirty="0" smtClean="0"/>
              <a:t>个人</a:t>
            </a:r>
            <a:r>
              <a:rPr lang="zh-CN" altLang="en-US" dirty="0"/>
              <a:t>到组织的类型</a:t>
            </a:r>
            <a:r>
              <a:rPr lang="zh-CN" altLang="en-US" dirty="0" smtClean="0"/>
              <a:t>转换失去所有粉丝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dirty="0" smtClean="0"/>
              <a:t>提出预测重新打开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及时提醒评审者，加强审查特定</a:t>
            </a:r>
            <a:r>
              <a:rPr lang="en-US" altLang="zh-CN" dirty="0" smtClean="0"/>
              <a:t>Pull request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分析评审留言的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代码评审过程中涉及大量链接，需要更深入</a:t>
            </a:r>
            <a:r>
              <a:rPr lang="zh-CN" altLang="en-US" smtClean="0"/>
              <a:t>研究，更高效</a:t>
            </a:r>
            <a:r>
              <a:rPr lang="zh-CN" altLang="en-US" dirty="0" smtClean="0"/>
              <a:t>发现相关信息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群体智慧汇聚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92692"/>
            <a:ext cx="8229600" cy="2431907"/>
          </a:xfrm>
        </p:spPr>
        <p:txBody>
          <a:bodyPr/>
          <a:lstStyle/>
          <a:p>
            <a:r>
              <a:rPr lang="zh-CN" altLang="en-US" dirty="0" smtClean="0"/>
              <a:t>群体智慧汇聚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不同开发</a:t>
            </a:r>
            <a:r>
              <a:rPr lang="zh-CN" altLang="en-US" dirty="0"/>
              <a:t>者</a:t>
            </a:r>
            <a:r>
              <a:rPr lang="zh-CN" altLang="en-US" dirty="0" smtClean="0"/>
              <a:t>的水平</a:t>
            </a:r>
            <a:r>
              <a:rPr lang="zh-CN" altLang="en-US" dirty="0"/>
              <a:t>、</a:t>
            </a:r>
            <a:r>
              <a:rPr lang="zh-CN" altLang="en-US" dirty="0" smtClean="0"/>
              <a:t>经验存在差异，</a:t>
            </a:r>
            <a:r>
              <a:rPr lang="zh-CN" altLang="en-US" dirty="0"/>
              <a:t>提交</a:t>
            </a:r>
            <a:r>
              <a:rPr lang="zh-CN" altLang="en-US" dirty="0" smtClean="0"/>
              <a:t>的</a:t>
            </a:r>
            <a:r>
              <a:rPr lang="zh-CN" altLang="en-US" dirty="0"/>
              <a:t>信息</a:t>
            </a:r>
            <a:r>
              <a:rPr lang="zh-CN" altLang="en-US" dirty="0" smtClean="0"/>
              <a:t>质量</a:t>
            </a:r>
            <a:r>
              <a:rPr lang="zh-CN" altLang="en-US" dirty="0"/>
              <a:t>参差不齐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汇聚大众碎片</a:t>
            </a:r>
            <a:r>
              <a:rPr lang="zh-CN" altLang="en-US" dirty="0"/>
              <a:t>化创意</a:t>
            </a:r>
            <a:r>
              <a:rPr lang="zh-CN" altLang="en-US" dirty="0" smtClean="0"/>
              <a:t>，凝结</a:t>
            </a:r>
            <a:r>
              <a:rPr lang="zh-CN" altLang="en-US" dirty="0"/>
              <a:t>为高质量、可复用的软件制品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2785149-E816-4207-96A7-77A12222739D}"/>
              </a:ext>
            </a:extLst>
          </p:cNvPr>
          <p:cNvGrpSpPr/>
          <p:nvPr/>
        </p:nvGrpSpPr>
        <p:grpSpPr>
          <a:xfrm>
            <a:off x="1547664" y="1008820"/>
            <a:ext cx="5754750" cy="2679837"/>
            <a:chOff x="1230288" y="3118865"/>
            <a:chExt cx="5754750" cy="267983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561ED2C8-C86F-4123-8212-4195EB139972}"/>
                </a:ext>
              </a:extLst>
            </p:cNvPr>
            <p:cNvGrpSpPr/>
            <p:nvPr/>
          </p:nvGrpSpPr>
          <p:grpSpPr>
            <a:xfrm>
              <a:off x="1230288" y="3332739"/>
              <a:ext cx="1541512" cy="2252091"/>
              <a:chOff x="755576" y="3332739"/>
              <a:chExt cx="1541512" cy="225209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A7B3E0D9-9117-4BC1-83EF-7D472815E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3332739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xmlns="" id="{957A0A96-3024-4674-B13F-D4BD6339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4130172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205114AF-D4AE-410A-B36B-DE35041BE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4927605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xmlns="" id="{F0078BCE-4B34-4787-BE0D-537E3E9C8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3688" y="3807353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xmlns="" id="{70781843-9CD2-4636-A90B-CF8E9348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3688" y="4598992"/>
                <a:ext cx="533400" cy="657225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D1D333E-BE30-48F3-8E4D-11EB60452FC2}"/>
                </a:ext>
              </a:extLst>
            </p:cNvPr>
            <p:cNvSpPr/>
            <p:nvPr/>
          </p:nvSpPr>
          <p:spPr bwMode="auto">
            <a:xfrm>
              <a:off x="4283968" y="3118865"/>
              <a:ext cx="540830" cy="2679837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相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关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信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息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3CC40C1-1063-425A-8E3F-5FD297365015}"/>
                </a:ext>
              </a:extLst>
            </p:cNvPr>
            <p:cNvSpPr/>
            <p:nvPr/>
          </p:nvSpPr>
          <p:spPr bwMode="auto">
            <a:xfrm>
              <a:off x="6444208" y="3984880"/>
              <a:ext cx="540830" cy="95628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73E33F6-4ED9-45C2-AAE7-4388122074B5}"/>
                </a:ext>
              </a:extLst>
            </p:cNvPr>
            <p:cNvCxnSpPr>
              <a:stCxn id="17" idx="3"/>
            </p:cNvCxnSpPr>
            <p:nvPr/>
          </p:nvCxnSpPr>
          <p:spPr bwMode="auto">
            <a:xfrm>
              <a:off x="1763688" y="3661352"/>
              <a:ext cx="2520280" cy="14600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C2C8B2EE-28A4-421F-884B-E65302152F00}"/>
                </a:ext>
              </a:extLst>
            </p:cNvPr>
            <p:cNvCxnSpPr>
              <a:stCxn id="20" idx="3"/>
            </p:cNvCxnSpPr>
            <p:nvPr/>
          </p:nvCxnSpPr>
          <p:spPr bwMode="auto">
            <a:xfrm flipV="1">
              <a:off x="2771800" y="4135965"/>
              <a:ext cx="1512168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0A8EF22B-815E-4B2D-A10A-56428D1A3907}"/>
                </a:ext>
              </a:extLst>
            </p:cNvPr>
            <p:cNvCxnSpPr>
              <a:stCxn id="21" idx="3"/>
            </p:cNvCxnSpPr>
            <p:nvPr/>
          </p:nvCxnSpPr>
          <p:spPr bwMode="auto">
            <a:xfrm flipV="1">
              <a:off x="2771800" y="4803027"/>
              <a:ext cx="1512168" cy="124578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569DF0F6-BB45-4CD9-982D-70F66A40FB03}"/>
                </a:ext>
              </a:extLst>
            </p:cNvPr>
            <p:cNvCxnSpPr>
              <a:stCxn id="19" idx="3"/>
            </p:cNvCxnSpPr>
            <p:nvPr/>
          </p:nvCxnSpPr>
          <p:spPr bwMode="auto">
            <a:xfrm flipV="1">
              <a:off x="1763688" y="5051349"/>
              <a:ext cx="2520280" cy="204869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328976B2-92E6-44AA-B529-A27A3E2143DA}"/>
                </a:ext>
              </a:extLst>
            </p:cNvPr>
            <p:cNvCxnSpPr>
              <a:stCxn id="18" idx="3"/>
              <a:endCxn id="7" idx="1"/>
            </p:cNvCxnSpPr>
            <p:nvPr/>
          </p:nvCxnSpPr>
          <p:spPr bwMode="auto">
            <a:xfrm flipV="1">
              <a:off x="1763688" y="4458784"/>
              <a:ext cx="2520280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FC095DD1-1B56-46E0-B17D-7F16D9A8F06E}"/>
                </a:ext>
              </a:extLst>
            </p:cNvPr>
            <p:cNvSpPr txBox="1"/>
            <p:nvPr/>
          </p:nvSpPr>
          <p:spPr>
            <a:xfrm rot="261659">
              <a:off x="2627784" y="333685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提供信息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6246D67-FAC1-4F18-A2C5-25F215ABBA9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4824798" y="4458784"/>
              <a:ext cx="1619410" cy="424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905E9AEB-C81F-4971-A1FD-85CAE22B2E9F}"/>
                </a:ext>
              </a:extLst>
            </p:cNvPr>
            <p:cNvSpPr txBox="1"/>
            <p:nvPr/>
          </p:nvSpPr>
          <p:spPr>
            <a:xfrm>
              <a:off x="5208442" y="4067780"/>
              <a:ext cx="69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汇聚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4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6075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群体关注关系取消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2785149-E816-4207-96A7-77A12222739D}"/>
              </a:ext>
            </a:extLst>
          </p:cNvPr>
          <p:cNvGrpSpPr/>
          <p:nvPr/>
        </p:nvGrpSpPr>
        <p:grpSpPr>
          <a:xfrm>
            <a:off x="1444811" y="828941"/>
            <a:ext cx="5754750" cy="2679837"/>
            <a:chOff x="1230288" y="3118865"/>
            <a:chExt cx="5754750" cy="267983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561ED2C8-C86F-4123-8212-4195EB139972}"/>
                </a:ext>
              </a:extLst>
            </p:cNvPr>
            <p:cNvGrpSpPr/>
            <p:nvPr/>
          </p:nvGrpSpPr>
          <p:grpSpPr>
            <a:xfrm>
              <a:off x="1230288" y="3332739"/>
              <a:ext cx="1541512" cy="2252091"/>
              <a:chOff x="755576" y="3332739"/>
              <a:chExt cx="1541512" cy="225209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A7B3E0D9-9117-4BC1-83EF-7D472815E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3332739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xmlns="" id="{957A0A96-3024-4674-B13F-D4BD6339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4130172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205114AF-D4AE-410A-B36B-DE35041BE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4927605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xmlns="" id="{F0078BCE-4B34-4787-BE0D-537E3E9C8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3688" y="3807353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xmlns="" id="{70781843-9CD2-4636-A90B-CF8E9348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3688" y="4598992"/>
                <a:ext cx="533400" cy="657225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D1D333E-BE30-48F3-8E4D-11EB60452FC2}"/>
                </a:ext>
              </a:extLst>
            </p:cNvPr>
            <p:cNvSpPr/>
            <p:nvPr/>
          </p:nvSpPr>
          <p:spPr bwMode="auto">
            <a:xfrm>
              <a:off x="4283968" y="3118865"/>
              <a:ext cx="540830" cy="2679837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相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关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信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息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3CC40C1-1063-425A-8E3F-5FD297365015}"/>
                </a:ext>
              </a:extLst>
            </p:cNvPr>
            <p:cNvSpPr/>
            <p:nvPr/>
          </p:nvSpPr>
          <p:spPr bwMode="auto">
            <a:xfrm>
              <a:off x="6444208" y="3984880"/>
              <a:ext cx="540830" cy="95628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73E33F6-4ED9-45C2-AAE7-4388122074B5}"/>
                </a:ext>
              </a:extLst>
            </p:cNvPr>
            <p:cNvCxnSpPr>
              <a:stCxn id="17" idx="3"/>
            </p:cNvCxnSpPr>
            <p:nvPr/>
          </p:nvCxnSpPr>
          <p:spPr bwMode="auto">
            <a:xfrm>
              <a:off x="1763688" y="3661352"/>
              <a:ext cx="2520280" cy="14600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C2C8B2EE-28A4-421F-884B-E65302152F00}"/>
                </a:ext>
              </a:extLst>
            </p:cNvPr>
            <p:cNvCxnSpPr>
              <a:stCxn id="20" idx="3"/>
            </p:cNvCxnSpPr>
            <p:nvPr/>
          </p:nvCxnSpPr>
          <p:spPr bwMode="auto">
            <a:xfrm flipV="1">
              <a:off x="2771800" y="4135965"/>
              <a:ext cx="1512168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0A8EF22B-815E-4B2D-A10A-56428D1A3907}"/>
                </a:ext>
              </a:extLst>
            </p:cNvPr>
            <p:cNvCxnSpPr>
              <a:stCxn id="21" idx="3"/>
            </p:cNvCxnSpPr>
            <p:nvPr/>
          </p:nvCxnSpPr>
          <p:spPr bwMode="auto">
            <a:xfrm flipV="1">
              <a:off x="2771800" y="4803027"/>
              <a:ext cx="1512168" cy="124578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569DF0F6-BB45-4CD9-982D-70F66A40FB03}"/>
                </a:ext>
              </a:extLst>
            </p:cNvPr>
            <p:cNvCxnSpPr>
              <a:stCxn id="19" idx="3"/>
            </p:cNvCxnSpPr>
            <p:nvPr/>
          </p:nvCxnSpPr>
          <p:spPr bwMode="auto">
            <a:xfrm flipV="1">
              <a:off x="1763688" y="5051349"/>
              <a:ext cx="2520280" cy="204869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328976B2-92E6-44AA-B529-A27A3E2143DA}"/>
                </a:ext>
              </a:extLst>
            </p:cNvPr>
            <p:cNvCxnSpPr>
              <a:stCxn id="18" idx="3"/>
              <a:endCxn id="7" idx="1"/>
            </p:cNvCxnSpPr>
            <p:nvPr/>
          </p:nvCxnSpPr>
          <p:spPr bwMode="auto">
            <a:xfrm flipV="1">
              <a:off x="1763688" y="4458784"/>
              <a:ext cx="2520280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FC095DD1-1B56-46E0-B17D-7F16D9A8F06E}"/>
                </a:ext>
              </a:extLst>
            </p:cNvPr>
            <p:cNvSpPr txBox="1"/>
            <p:nvPr/>
          </p:nvSpPr>
          <p:spPr>
            <a:xfrm rot="261659">
              <a:off x="2627784" y="333685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提供信息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6246D67-FAC1-4F18-A2C5-25F215ABBA9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4824798" y="4458784"/>
              <a:ext cx="1619410" cy="424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905E9AEB-C81F-4971-A1FD-85CAE22B2E9F}"/>
                </a:ext>
              </a:extLst>
            </p:cNvPr>
            <p:cNvSpPr txBox="1"/>
            <p:nvPr/>
          </p:nvSpPr>
          <p:spPr>
            <a:xfrm>
              <a:off x="5208442" y="4067780"/>
              <a:ext cx="69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汇聚</a:t>
              </a:r>
            </a:p>
          </p:txBody>
        </p:sp>
      </p:grpSp>
      <p:cxnSp>
        <p:nvCxnSpPr>
          <p:cNvPr id="22" name="直接连接符 21"/>
          <p:cNvCxnSpPr/>
          <p:nvPr/>
        </p:nvCxnSpPr>
        <p:spPr>
          <a:xfrm flipH="1" flipV="1">
            <a:off x="1777629" y="1598408"/>
            <a:ext cx="741412" cy="1460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1"/>
          </p:cNvCxnSpPr>
          <p:nvPr/>
        </p:nvCxnSpPr>
        <p:spPr>
          <a:xfrm flipH="1">
            <a:off x="1831923" y="2637681"/>
            <a:ext cx="621000" cy="2313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836377" y="2281544"/>
            <a:ext cx="741412" cy="146002"/>
          </a:xfrm>
          <a:prstGeom prst="line">
            <a:avLst/>
          </a:prstGeom>
          <a:ln>
            <a:solidFill>
              <a:srgbClr val="FFCCCC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40114"/>
            <a:ext cx="8229600" cy="23844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群体关注关系取消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009AD0"/>
                </a:solidFill>
              </a:rPr>
              <a:t>群智汇聚中重新评审</a:t>
            </a:r>
            <a:endParaRPr lang="en-US" altLang="zh-CN" dirty="0">
              <a:solidFill>
                <a:srgbClr val="009AD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2785149-E816-4207-96A7-77A12222739D}"/>
              </a:ext>
            </a:extLst>
          </p:cNvPr>
          <p:cNvGrpSpPr/>
          <p:nvPr/>
        </p:nvGrpSpPr>
        <p:grpSpPr>
          <a:xfrm>
            <a:off x="611560" y="881586"/>
            <a:ext cx="5112568" cy="2691430"/>
            <a:chOff x="1230288" y="3118865"/>
            <a:chExt cx="5754750" cy="267983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561ED2C8-C86F-4123-8212-4195EB139972}"/>
                </a:ext>
              </a:extLst>
            </p:cNvPr>
            <p:cNvGrpSpPr/>
            <p:nvPr/>
          </p:nvGrpSpPr>
          <p:grpSpPr>
            <a:xfrm>
              <a:off x="1230288" y="3332739"/>
              <a:ext cx="1541512" cy="2252091"/>
              <a:chOff x="755576" y="3332739"/>
              <a:chExt cx="1541512" cy="225209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A7B3E0D9-9117-4BC1-83EF-7D472815E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3332739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xmlns="" id="{957A0A96-3024-4674-B13F-D4BD6339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4130172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205114AF-D4AE-410A-B36B-DE35041BE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576" y="4927605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xmlns="" id="{F0078BCE-4B34-4787-BE0D-537E3E9C8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3688" y="3807353"/>
                <a:ext cx="533400" cy="657225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xmlns="" id="{70781843-9CD2-4636-A90B-CF8E9348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3688" y="4598992"/>
                <a:ext cx="533400" cy="657225"/>
              </a:xfrm>
              <a:prstGeom prst="rect">
                <a:avLst/>
              </a:prstGeom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D1D333E-BE30-48F3-8E4D-11EB60452FC2}"/>
                </a:ext>
              </a:extLst>
            </p:cNvPr>
            <p:cNvSpPr/>
            <p:nvPr/>
          </p:nvSpPr>
          <p:spPr bwMode="auto">
            <a:xfrm>
              <a:off x="4283968" y="3118865"/>
              <a:ext cx="540830" cy="2679837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相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关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信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息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3CC40C1-1063-425A-8E3F-5FD297365015}"/>
                </a:ext>
              </a:extLst>
            </p:cNvPr>
            <p:cNvSpPr/>
            <p:nvPr/>
          </p:nvSpPr>
          <p:spPr bwMode="auto">
            <a:xfrm>
              <a:off x="6444208" y="3984880"/>
              <a:ext cx="540830" cy="95628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rtlCol="0" anchor="t" anchorCtr="1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软</a:t>
              </a:r>
              <a:endParaRPr lang="en-US" altLang="zh-CN" sz="2800" dirty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800" dirty="0"/>
                <a:t>件</a:t>
              </a:r>
              <a:endParaRPr lang="en-US" altLang="zh-CN" sz="28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173E33F6-4ED9-45C2-AAE7-4388122074B5}"/>
                </a:ext>
              </a:extLst>
            </p:cNvPr>
            <p:cNvCxnSpPr>
              <a:stCxn id="17" idx="3"/>
            </p:cNvCxnSpPr>
            <p:nvPr/>
          </p:nvCxnSpPr>
          <p:spPr bwMode="auto">
            <a:xfrm>
              <a:off x="1763688" y="3661352"/>
              <a:ext cx="2520280" cy="14600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C2C8B2EE-28A4-421F-884B-E65302152F00}"/>
                </a:ext>
              </a:extLst>
            </p:cNvPr>
            <p:cNvCxnSpPr>
              <a:stCxn id="20" idx="3"/>
            </p:cNvCxnSpPr>
            <p:nvPr/>
          </p:nvCxnSpPr>
          <p:spPr bwMode="auto">
            <a:xfrm flipV="1">
              <a:off x="2771800" y="4135965"/>
              <a:ext cx="1512168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0A8EF22B-815E-4B2D-A10A-56428D1A3907}"/>
                </a:ext>
              </a:extLst>
            </p:cNvPr>
            <p:cNvCxnSpPr>
              <a:stCxn id="21" idx="3"/>
            </p:cNvCxnSpPr>
            <p:nvPr/>
          </p:nvCxnSpPr>
          <p:spPr bwMode="auto">
            <a:xfrm flipV="1">
              <a:off x="2771800" y="4803027"/>
              <a:ext cx="1512168" cy="124578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569DF0F6-BB45-4CD9-982D-70F66A40FB03}"/>
                </a:ext>
              </a:extLst>
            </p:cNvPr>
            <p:cNvCxnSpPr>
              <a:stCxn id="19" idx="3"/>
            </p:cNvCxnSpPr>
            <p:nvPr/>
          </p:nvCxnSpPr>
          <p:spPr bwMode="auto">
            <a:xfrm flipV="1">
              <a:off x="1763688" y="5051349"/>
              <a:ext cx="2520280" cy="204869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xmlns="" id="{328976B2-92E6-44AA-B529-A27A3E2143DA}"/>
                </a:ext>
              </a:extLst>
            </p:cNvPr>
            <p:cNvCxnSpPr>
              <a:stCxn id="18" idx="3"/>
              <a:endCxn id="7" idx="1"/>
            </p:cNvCxnSpPr>
            <p:nvPr/>
          </p:nvCxnSpPr>
          <p:spPr bwMode="auto">
            <a:xfrm flipV="1">
              <a:off x="1763688" y="4458784"/>
              <a:ext cx="2520280" cy="1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FC095DD1-1B56-46E0-B17D-7F16D9A8F06E}"/>
                </a:ext>
              </a:extLst>
            </p:cNvPr>
            <p:cNvSpPr txBox="1"/>
            <p:nvPr/>
          </p:nvSpPr>
          <p:spPr>
            <a:xfrm rot="261659">
              <a:off x="2627784" y="333685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提供信息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xmlns="" id="{F6246D67-FAC1-4F18-A2C5-25F215ABBA9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4824798" y="4458784"/>
              <a:ext cx="1619410" cy="4240"/>
            </a:xfrm>
            <a:prstGeom prst="straightConnector1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905E9AEB-C81F-4971-A1FD-85CAE22B2E9F}"/>
                </a:ext>
              </a:extLst>
            </p:cNvPr>
            <p:cNvSpPr txBox="1"/>
            <p:nvPr/>
          </p:nvSpPr>
          <p:spPr>
            <a:xfrm>
              <a:off x="5208442" y="4067780"/>
              <a:ext cx="69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汇聚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14" y="692467"/>
            <a:ext cx="2395027" cy="31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40114"/>
            <a:ext cx="8229600" cy="23844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群体关注</a:t>
            </a:r>
            <a:r>
              <a:rPr lang="zh-CN" altLang="en-US" dirty="0" smtClean="0"/>
              <a:t>关系取消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群智汇聚</a:t>
            </a:r>
            <a:r>
              <a:rPr lang="zh-CN" altLang="en-US" dirty="0" smtClean="0"/>
              <a:t>中重新</a:t>
            </a:r>
            <a:r>
              <a:rPr lang="zh-CN" altLang="en-US" dirty="0"/>
              <a:t>评审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9AD0"/>
                </a:solidFill>
              </a:rPr>
              <a:t>群智汇聚的补充信息</a:t>
            </a:r>
            <a:endParaRPr lang="zh-CN" altLang="en-US" dirty="0">
              <a:solidFill>
                <a:srgbClr val="009AD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04340"/>
            <a:ext cx="2226293" cy="2952122"/>
          </a:xfrm>
          <a:prstGeom prst="rect">
            <a:avLst/>
          </a:prstGeom>
        </p:spPr>
      </p:pic>
      <p:sp>
        <p:nvSpPr>
          <p:cNvPr id="24" name="椭圆形标注 23"/>
          <p:cNvSpPr/>
          <p:nvPr/>
        </p:nvSpPr>
        <p:spPr>
          <a:xfrm>
            <a:off x="4211960" y="1244867"/>
            <a:ext cx="1368152" cy="959998"/>
          </a:xfrm>
          <a:prstGeom prst="wedgeEllipseCallout">
            <a:avLst>
              <a:gd name="adj1" fmla="val -105939"/>
              <a:gd name="adj2" fmla="val 1534"/>
            </a:avLst>
          </a:prstGeom>
          <a:solidFill>
            <a:schemeClr val="bg1"/>
          </a:solidFill>
          <a:ln w="19050">
            <a:solidFill>
              <a:srgbClr val="009A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b="1" dirty="0" smtClean="0">
                <a:solidFill>
                  <a:srgbClr val="009A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留言引用链接</a:t>
            </a:r>
            <a:endParaRPr lang="en-US" altLang="zh-CN" sz="1400" b="1" dirty="0" smtClean="0">
              <a:solidFill>
                <a:srgbClr val="009A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9A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补充相关信息</a:t>
            </a:r>
          </a:p>
        </p:txBody>
      </p:sp>
    </p:spTree>
    <p:extLst>
      <p:ext uri="{BB962C8B-B14F-4D97-AF65-F5344CB8AC3E}">
        <p14:creationId xmlns:p14="http://schemas.microsoft.com/office/powerpoint/2010/main" val="27838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385" y="1414145"/>
            <a:ext cx="7672070" cy="4899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群体</a:t>
            </a:r>
            <a:r>
              <a:rPr lang="zh-CN" altLang="en-US" b="1" dirty="0">
                <a:solidFill>
                  <a:srgbClr val="C00000"/>
                </a:solidFill>
              </a:rPr>
              <a:t>关注关系取消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9AD0"/>
                </a:solidFill>
              </a:rPr>
              <a:t>群智汇聚中重新评审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9AD0"/>
                </a:solidFill>
              </a:rPr>
              <a:t>群智汇聚的补充</a:t>
            </a:r>
            <a:r>
              <a:rPr lang="zh-CN" altLang="en-US" b="1" dirty="0" smtClean="0">
                <a:solidFill>
                  <a:srgbClr val="009AD0"/>
                </a:solidFill>
              </a:rPr>
              <a:t>信息</a:t>
            </a:r>
            <a:endParaRPr lang="en-US" altLang="zh-CN" b="1" dirty="0" smtClean="0">
              <a:solidFill>
                <a:srgbClr val="009AD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Picture 2" descr="A close up of a logo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01" y="-71844"/>
            <a:ext cx="2676525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取消关注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5271864"/>
          </a:xfrm>
        </p:spPr>
        <p:txBody>
          <a:bodyPr/>
          <a:lstStyle/>
          <a:p>
            <a:r>
              <a:rPr lang="zh-CN" altLang="en-US" dirty="0" smtClean="0"/>
              <a:t>开发者之间建立关注关系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开发活动通过关注关系传播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关注关系是</a:t>
            </a:r>
            <a:r>
              <a:rPr lang="zh-CN" altLang="en-US" dirty="0" smtClean="0">
                <a:solidFill>
                  <a:srgbClr val="009AD0"/>
                </a:solidFill>
              </a:rPr>
              <a:t>吸引项目贡献者</a:t>
            </a:r>
            <a:r>
              <a:rPr lang="zh-CN" altLang="en-US" dirty="0" smtClean="0"/>
              <a:t>的重要途径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研究取消关注关系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理解取消关注和开发活动的关系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提供建议持续吸引关注者</a:t>
            </a:r>
            <a:endParaRPr lang="en-US" altLang="zh-CN" dirty="0" smtClean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开源社区磁性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69" y="2708920"/>
            <a:ext cx="2343740" cy="28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取消关注基本统计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568810"/>
              </p:ext>
            </p:extLst>
          </p:nvPr>
        </p:nvGraphicFramePr>
        <p:xfrm>
          <a:off x="270785" y="950857"/>
          <a:ext cx="2789047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766"/>
                <a:gridCol w="17802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关注关系数量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2013/05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2,182,845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2015/08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4,045,101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4,292,558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2016/03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4,602,440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 </a:t>
            </a:r>
            <a:fld id="{F294C1FE-75BB-4979-8E7C-39D8DC972F6A}" type="slidenum">
              <a:rPr lang="en-US" altLang="zh-CN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" y="3093889"/>
            <a:ext cx="4288938" cy="285706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13369" y="4313517"/>
            <a:ext cx="4248472" cy="1152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kern="0" dirty="0" smtClean="0">
                <a:solidFill>
                  <a:srgbClr val="009AD0"/>
                </a:solidFill>
              </a:rPr>
              <a:t>2013</a:t>
            </a:r>
            <a:r>
              <a:rPr lang="zh-CN" altLang="en-US" sz="2400" kern="0" dirty="0" smtClean="0">
                <a:solidFill>
                  <a:srgbClr val="009AD0"/>
                </a:solidFill>
              </a:rPr>
              <a:t>年</a:t>
            </a:r>
            <a:r>
              <a:rPr lang="en-US" altLang="zh-CN" sz="2400" kern="0" dirty="0" smtClean="0">
                <a:solidFill>
                  <a:srgbClr val="009AD0"/>
                </a:solidFill>
              </a:rPr>
              <a:t>5</a:t>
            </a:r>
            <a:r>
              <a:rPr lang="zh-CN" altLang="en-US" sz="2400" kern="0" dirty="0" smtClean="0">
                <a:solidFill>
                  <a:srgbClr val="009AD0"/>
                </a:solidFill>
              </a:rPr>
              <a:t>月到</a:t>
            </a:r>
            <a:r>
              <a:rPr lang="en-US" altLang="zh-CN" sz="2400" kern="0" dirty="0" smtClean="0">
                <a:solidFill>
                  <a:srgbClr val="009AD0"/>
                </a:solidFill>
              </a:rPr>
              <a:t>2015</a:t>
            </a:r>
            <a:r>
              <a:rPr lang="zh-CN" altLang="en-US" sz="2400" kern="0" dirty="0" smtClean="0">
                <a:solidFill>
                  <a:srgbClr val="009AD0"/>
                </a:solidFill>
              </a:rPr>
              <a:t>年</a:t>
            </a:r>
            <a:r>
              <a:rPr lang="en-US" altLang="zh-CN" sz="2400" kern="0" dirty="0" smtClean="0">
                <a:solidFill>
                  <a:srgbClr val="009AD0"/>
                </a:solidFill>
              </a:rPr>
              <a:t>8</a:t>
            </a:r>
            <a:r>
              <a:rPr lang="zh-CN" altLang="en-US" sz="2400" kern="0" dirty="0" smtClean="0">
                <a:solidFill>
                  <a:srgbClr val="009AD0"/>
                </a:solidFill>
              </a:rPr>
              <a:t>月，</a:t>
            </a:r>
            <a:r>
              <a:rPr lang="en-US" altLang="zh-CN" sz="2400" kern="0" dirty="0" smtClean="0">
                <a:solidFill>
                  <a:srgbClr val="009AD0"/>
                </a:solidFill>
              </a:rPr>
              <a:t>19.8%</a:t>
            </a:r>
            <a:r>
              <a:rPr lang="zh-CN" altLang="en-US" sz="2400" kern="0" dirty="0" smtClean="0">
                <a:solidFill>
                  <a:srgbClr val="009AD0"/>
                </a:solidFill>
              </a:rPr>
              <a:t>的活跃开发人员存在取消关注</a:t>
            </a:r>
            <a:endParaRPr lang="en-US" altLang="zh-CN" sz="2400" kern="0" dirty="0" smtClean="0">
              <a:solidFill>
                <a:srgbClr val="009AD0"/>
              </a:solidFill>
            </a:endParaRPr>
          </a:p>
        </p:txBody>
      </p:sp>
      <p:graphicFrame>
        <p:nvGraphicFramePr>
          <p:cNvPr id="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023927"/>
              </p:ext>
            </p:extLst>
          </p:nvPr>
        </p:nvGraphicFramePr>
        <p:xfrm>
          <a:off x="3491880" y="1092707"/>
          <a:ext cx="5184576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44216"/>
                <a:gridCol w="1224136"/>
                <a:gridCol w="1224136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新建关系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2013/05-2015/08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2,148,668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286,412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2015/08-2015/11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289,513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42,056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6.88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2015/11-2016/03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357,817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47,935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7.46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5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Navy">
  <a:themeElements>
    <a:clrScheme name="Nav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vy">
      <a:majorFont>
        <a:latin typeface="黑体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wrap="none"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av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1526</Words>
  <Application>Microsoft Office PowerPoint</Application>
  <PresentationFormat>全屏显示(4:3)</PresentationFormat>
  <Paragraphs>507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Helvetica Light</vt:lpstr>
      <vt:lpstr>MS PGothic</vt:lpstr>
      <vt:lpstr>黑体</vt:lpstr>
      <vt:lpstr>宋体</vt:lpstr>
      <vt:lpstr>微软雅黑</vt:lpstr>
      <vt:lpstr>Arial</vt:lpstr>
      <vt:lpstr>Times New Roman</vt:lpstr>
      <vt:lpstr>Tw Cen MT</vt:lpstr>
      <vt:lpstr>Navy</vt:lpstr>
      <vt:lpstr>PowerPoint 演示文稿</vt:lpstr>
      <vt:lpstr>开源软件开发</vt:lpstr>
      <vt:lpstr>群体智慧汇聚</vt:lpstr>
      <vt:lpstr>研究问题</vt:lpstr>
      <vt:lpstr>研究问题</vt:lpstr>
      <vt:lpstr>研究问题</vt:lpstr>
      <vt:lpstr>目录</vt:lpstr>
      <vt:lpstr>取消关注</vt:lpstr>
      <vt:lpstr>取消关注基本统计</vt:lpstr>
      <vt:lpstr>取消关注调查</vt:lpstr>
      <vt:lpstr>取消关系原因分析</vt:lpstr>
      <vt:lpstr>目录</vt:lpstr>
      <vt:lpstr>群体智慧汇聚中的重新评估</vt:lpstr>
      <vt:lpstr>基于决策树的预测方法DTPre</vt:lpstr>
      <vt:lpstr>数据集</vt:lpstr>
      <vt:lpstr>实验结果</vt:lpstr>
      <vt:lpstr>机器学习方法的选择</vt:lpstr>
      <vt:lpstr>目录</vt:lpstr>
      <vt:lpstr>代码评审引用链接</vt:lpstr>
      <vt:lpstr>链接的使用比例</vt:lpstr>
      <vt:lpstr>链接的类别</vt:lpstr>
      <vt:lpstr>内部链接的内容类别</vt:lpstr>
      <vt:lpstr>链接对评估时间的影响</vt:lpstr>
      <vt:lpstr>文献列表</vt:lpstr>
      <vt:lpstr>总结</vt:lpstr>
      <vt:lpstr>谢谢</vt:lpstr>
    </vt:vector>
  </TitlesOfParts>
  <Company>choxp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WWW.SOPPT.CN</dc:title>
  <dc:creator>jixue</dc:creator>
  <cp:lastModifiedBy>jiangjing</cp:lastModifiedBy>
  <cp:revision>5081</cp:revision>
  <cp:lastPrinted>2016-01-31T02:23:00Z</cp:lastPrinted>
  <dcterms:created xsi:type="dcterms:W3CDTF">2009-07-18T09:02:00Z</dcterms:created>
  <dcterms:modified xsi:type="dcterms:W3CDTF">2018-11-24T06:21:53Z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