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5"/>
  </p:notesMasterIdLst>
  <p:sldIdLst>
    <p:sldId id="338" r:id="rId2"/>
    <p:sldId id="256" r:id="rId3"/>
    <p:sldId id="325" r:id="rId4"/>
    <p:sldId id="315" r:id="rId5"/>
    <p:sldId id="316" r:id="rId6"/>
    <p:sldId id="261" r:id="rId7"/>
    <p:sldId id="262" r:id="rId8"/>
    <p:sldId id="263" r:id="rId9"/>
    <p:sldId id="309" r:id="rId10"/>
    <p:sldId id="266" r:id="rId11"/>
    <p:sldId id="265" r:id="rId12"/>
    <p:sldId id="295" r:id="rId13"/>
    <p:sldId id="324" r:id="rId14"/>
    <p:sldId id="282" r:id="rId15"/>
    <p:sldId id="334" r:id="rId16"/>
    <p:sldId id="335" r:id="rId17"/>
    <p:sldId id="296" r:id="rId18"/>
    <p:sldId id="283" r:id="rId19"/>
    <p:sldId id="285" r:id="rId20"/>
    <p:sldId id="286" r:id="rId21"/>
    <p:sldId id="298" r:id="rId22"/>
    <p:sldId id="297" r:id="rId23"/>
    <p:sldId id="312" r:id="rId24"/>
    <p:sldId id="336" r:id="rId25"/>
    <p:sldId id="327" r:id="rId26"/>
    <p:sldId id="326" r:id="rId27"/>
    <p:sldId id="329" r:id="rId28"/>
    <p:sldId id="301" r:id="rId29"/>
    <p:sldId id="302" r:id="rId30"/>
    <p:sldId id="332" r:id="rId31"/>
    <p:sldId id="314" r:id="rId32"/>
    <p:sldId id="291" r:id="rId33"/>
    <p:sldId id="29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1593"/>
    <a:srgbClr val="FFEF03"/>
    <a:srgbClr val="AFEEEE"/>
    <a:srgbClr val="FFF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81491"/>
  </p:normalViewPr>
  <p:slideViewPr>
    <p:cSldViewPr snapToGrid="0" snapToObjects="1">
      <p:cViewPr varScale="1">
        <p:scale>
          <a:sx n="78" d="100"/>
          <a:sy n="78" d="100"/>
        </p:scale>
        <p:origin x="2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44AB0-5C7B-4540-AD7B-9BD0031AB89B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73232-90C3-A24A-9E78-677B6809E4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08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4634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Han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493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005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876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4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002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20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7825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Han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115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385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23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902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233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712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857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83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331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Han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599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693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228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20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Han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22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721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577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0297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889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669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1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615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603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an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37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99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3232-90C3-A24A-9E78-677B6809E45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05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20F0-96E7-AF47-9ECE-7E591B04BD98}" type="datetime1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78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DDB-5642-DE4C-A389-B06734CE2F23}" type="datetime1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16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8A7D-BBBC-524E-9F76-86BF791693F0}" type="datetime1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8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6175-A05A-D54B-BCA3-737030366890}" type="datetime1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73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6401-7F94-4A43-8AA4-9138713EE282}" type="datetime1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0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2DD8-FB6E-304D-B293-2E4076056839}" type="datetime1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51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CB96-3ACF-DF4B-982C-99E431288F63}" type="datetime1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4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FFC4-E3BD-CF43-BC2E-2D537FADA31A}" type="datetime1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5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6CAA-C5A5-744A-84AF-C5EDAD9CF63A}" type="datetime1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11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657-4BCC-4748-8B75-AFC12D7EF087}" type="datetime1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52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D41F-8A15-DF4C-86DB-59F32F9F89D5}" type="datetime1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32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770B5-2327-AE42-880D-F149A5867C04}" type="datetime1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F40C6-3A8C-6548-95CB-C043270FC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806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jpeg"/><Relationship Id="rId4" Type="http://schemas.openxmlformats.org/officeDocument/2006/relationships/hyperlink" Target="http://www.google.com.hk/url?sa=i&amp;rct=j&amp;q=%E7%A4%BE%E4%BA%A4%E7%BD%91%E7%BB%9C&amp;source=images&amp;cd=&amp;cad=rja&amp;docid=SF5crkd0KM96SM&amp;tbnid=JoEtZrXlwj99PM:&amp;ved=0CAUQjRw&amp;url=http://www.newhua.com/2013/0422/210918.shtml&amp;ei=ZaSJUc2HM8mnkQX5xIGQAQ&amp;psig=AFQjCNHvrxmmz7stlUbXde8CsbNTPP6OiA&amp;ust=136806137887871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jpeg"/><Relationship Id="rId4" Type="http://schemas.openxmlformats.org/officeDocument/2006/relationships/hyperlink" Target="http://www.google.com.hk/url?sa=i&amp;rct=j&amp;q=%E7%A4%BE%E4%BA%A4%E7%BD%91%E7%BB%9C&amp;source=images&amp;cd=&amp;cad=rja&amp;docid=SF5crkd0KM96SM&amp;tbnid=JoEtZrXlwj99PM:&amp;ved=0CAUQjRw&amp;url=http://www.newhua.com/2013/0422/210918.shtml&amp;ei=ZaSJUc2HM8mnkQX5xIGQAQ&amp;psig=AFQjCNHvrxmmz7stlUbXde8CsbNTPP6OiA&amp;ust=136806137887871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jpeg"/><Relationship Id="rId4" Type="http://schemas.openxmlformats.org/officeDocument/2006/relationships/hyperlink" Target="http://www.google.com.hk/url?sa=i&amp;rct=j&amp;q=%E7%A4%BE%E4%BA%A4%E7%BD%91%E7%BB%9C&amp;source=images&amp;cd=&amp;cad=rja&amp;docid=SF5crkd0KM96SM&amp;tbnid=JoEtZrXlwj99PM:&amp;ved=0CAUQjRw&amp;url=http://www.newhua.com/2013/0422/210918.shtml&amp;ei=ZaSJUc2HM8mnkQX5xIGQAQ&amp;psig=AFQjCNHvrxmmz7stlUbXde8CsbNTPP6OiA&amp;ust=136806137887871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(null)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3D298-DF9C-FA4A-8B12-1244C718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>
                <a:latin typeface="Candara" panose="020E0502030303020204" pitchFamily="34" charset="0"/>
              </a:rPr>
              <a:t>Chen</a:t>
            </a:r>
            <a:r>
              <a:rPr kumimoji="1" lang="zh-CN" altLang="en-US" b="0" dirty="0">
                <a:latin typeface="Candara" panose="020E0502030303020204" pitchFamily="34" charset="0"/>
              </a:rPr>
              <a:t> </a:t>
            </a:r>
            <a:r>
              <a:rPr kumimoji="1" lang="en-US" altLang="zh-CN" b="0" dirty="0" err="1">
                <a:latin typeface="Candara" panose="020E0502030303020204" pitchFamily="34" charset="0"/>
              </a:rPr>
              <a:t>Zhenpeng</a:t>
            </a:r>
            <a:endParaRPr kumimoji="1" lang="zh-CN" altLang="en-US" b="0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19D29-B831-9D4A-BA68-B46C4A2A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I am a Ph.D. student in the Software Engineering Institute, Peking University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r>
              <a:rPr kumimoji="1" lang="en-US" altLang="zh-CN" dirty="0">
                <a:latin typeface="Candara" panose="020E0502030303020204" pitchFamily="34" charset="0"/>
              </a:rPr>
              <a:t>I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advised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Prof.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Hong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Mei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Prof.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 err="1">
                <a:latin typeface="Candara" panose="020E0502030303020204" pitchFamily="34" charset="0"/>
              </a:rPr>
              <a:t>Xuanzhe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Liu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Research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interest</a:t>
            </a:r>
          </a:p>
          <a:p>
            <a:pPr lvl="1"/>
            <a:r>
              <a:rPr lang="en-US" altLang="zh-CN" dirty="0">
                <a:latin typeface="Candara" panose="020E0502030303020204" pitchFamily="34" charset="0"/>
              </a:rPr>
              <a:t>User behavior mining and profiling</a:t>
            </a:r>
          </a:p>
          <a:p>
            <a:pPr lvl="1"/>
            <a:r>
              <a:rPr lang="en-US" altLang="zh-CN" dirty="0">
                <a:latin typeface="Candara" panose="020E0502030303020204" pitchFamily="34" charset="0"/>
              </a:rPr>
              <a:t>Sentiment analysis</a:t>
            </a:r>
          </a:p>
          <a:p>
            <a:endParaRPr kumimoji="1" lang="en-US" altLang="zh-CN" dirty="0">
              <a:latin typeface="Candara" panose="020E0502030303020204" pitchFamily="34" charset="0"/>
            </a:endParaRPr>
          </a:p>
          <a:p>
            <a:endParaRPr kumimoji="1" lang="en-US" altLang="zh-CN" dirty="0">
              <a:latin typeface="Candara" panose="020E0502030303020204" pitchFamily="34" charset="0"/>
            </a:endParaRPr>
          </a:p>
          <a:p>
            <a:r>
              <a:rPr kumimoji="1" lang="en-US" altLang="zh-CN" dirty="0">
                <a:latin typeface="Candara" panose="020E0502030303020204" pitchFamily="34" charset="0"/>
              </a:rPr>
              <a:t>Homepage: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https://chenzhenpeng18.github.io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09A9DD-6CB1-5B4F-B5E6-4739BCF4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3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623B5-CFB6-424F-BABB-6E7D6AB6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Distinguishing</a:t>
            </a:r>
            <a:r>
              <a:rPr lang="zh-Hans" altLang="en-US" dirty="0"/>
              <a:t> </a:t>
            </a:r>
            <a:r>
              <a:rPr lang="en-US" altLang="zh-Hans" dirty="0"/>
              <a:t>Emojis?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CF440-FA91-8C4B-B051-F5D9DEBC1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kumimoji="1" lang="en-US" altLang="zh-Hans" dirty="0"/>
              <a:t>Mutual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information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(MI)</a:t>
            </a:r>
          </a:p>
          <a:p>
            <a:pPr lvl="1"/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mutual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dependence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between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certain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genders</a:t>
            </a:r>
          </a:p>
          <a:p>
            <a:pPr lvl="1"/>
            <a:r>
              <a:rPr kumimoji="1" lang="en-US" altLang="zh-Hans" dirty="0"/>
              <a:t>Higher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MI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means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informative</a:t>
            </a:r>
          </a:p>
          <a:p>
            <a:pPr marL="0" indent="0">
              <a:buNone/>
            </a:pPr>
            <a:endParaRPr kumimoji="1" lang="en-US" altLang="zh-Hans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73D374-5C88-6645-B00E-7DC44ADEC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49" y="3313648"/>
            <a:ext cx="4844884" cy="3544351"/>
          </a:xfrm>
          <a:prstGeom prst="rect">
            <a:avLst/>
          </a:prstGeom>
        </p:spPr>
      </p:pic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1CF6C88-872A-264F-8A48-0BCDA87B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5A8AA5-5237-D441-B7C2-376E2DD21B40}"/>
              </a:ext>
            </a:extLst>
          </p:cNvPr>
          <p:cNvSpPr txBox="1"/>
          <p:nvPr/>
        </p:nvSpPr>
        <p:spPr>
          <a:xfrm>
            <a:off x="6284731" y="3984412"/>
            <a:ext cx="261481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ans" sz="2800" dirty="0">
                <a:solidFill>
                  <a:srgbClr val="0070C0"/>
                </a:solidFill>
              </a:rPr>
              <a:t>“Male”</a:t>
            </a:r>
            <a:r>
              <a:rPr lang="zh-Hans" altLang="en-US" sz="2800" dirty="0">
                <a:solidFill>
                  <a:srgbClr val="0070C0"/>
                </a:solidFill>
              </a:rPr>
              <a:t> </a:t>
            </a:r>
            <a:r>
              <a:rPr lang="en-US" altLang="zh-Hans" sz="2800" dirty="0">
                <a:solidFill>
                  <a:srgbClr val="0070C0"/>
                </a:solidFill>
              </a:rPr>
              <a:t>emojis</a:t>
            </a:r>
          </a:p>
          <a:p>
            <a:pPr lvl="1"/>
            <a:r>
              <a:rPr lang="zh-Hans" altLang="en-US" sz="2800" dirty="0"/>
              <a:t> ⚽️ 🚬 ♂</a:t>
            </a:r>
            <a:endParaRPr lang="en-US" altLang="zh-CN" sz="2800" dirty="0"/>
          </a:p>
          <a:p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64E00B2-332F-BD4F-A759-0104EB6E4336}"/>
              </a:ext>
            </a:extLst>
          </p:cNvPr>
          <p:cNvSpPr/>
          <p:nvPr/>
        </p:nvSpPr>
        <p:spPr>
          <a:xfrm>
            <a:off x="4735992" y="3383346"/>
            <a:ext cx="1164539" cy="333813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28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FCC67-1AAF-7846-8706-EB616718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7" y="320674"/>
            <a:ext cx="8920124" cy="1325563"/>
          </a:xfrm>
        </p:spPr>
        <p:txBody>
          <a:bodyPr/>
          <a:lstStyle/>
          <a:p>
            <a:r>
              <a:rPr kumimoji="1" lang="en-US" altLang="zh-Hans" dirty="0"/>
              <a:t>Do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Differ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Sentiment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Expression?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1E2A5-F0E0-BE46-BE2E-4E2E8A597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Females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likely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emotional</a:t>
            </a:r>
          </a:p>
          <a:p>
            <a:r>
              <a:rPr kumimoji="1" lang="en-US" altLang="zh-Hans" dirty="0"/>
              <a:t>Expressing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sentiment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function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emojis</a:t>
            </a:r>
            <a:endParaRPr kumimoji="1" lang="en-US" altLang="zh-CN" dirty="0"/>
          </a:p>
          <a:p>
            <a:r>
              <a:rPr kumimoji="1" lang="en-US" altLang="zh-CN" dirty="0"/>
              <a:t>Emoji sentiment </a:t>
            </a:r>
            <a:r>
              <a:rPr kumimoji="1" lang="en-US" altLang="zh-Hans" dirty="0"/>
              <a:t>polarity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measured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LIWC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official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annotations</a:t>
            </a:r>
            <a:endParaRPr kumimoji="1" lang="en-US" altLang="zh-CN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9256A69-82B3-9B48-9996-AA346C359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67918"/>
              </p:ext>
            </p:extLst>
          </p:nvPr>
        </p:nvGraphicFramePr>
        <p:xfrm>
          <a:off x="1169771" y="4116908"/>
          <a:ext cx="680445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114">
                  <a:extLst>
                    <a:ext uri="{9D8B030D-6E8A-4147-A177-3AD203B41FA5}">
                      <a16:colId xmlns:a16="http://schemas.microsoft.com/office/drawing/2014/main" val="631331538"/>
                    </a:ext>
                  </a:extLst>
                </a:gridCol>
                <a:gridCol w="1701114">
                  <a:extLst>
                    <a:ext uri="{9D8B030D-6E8A-4147-A177-3AD203B41FA5}">
                      <a16:colId xmlns:a16="http://schemas.microsoft.com/office/drawing/2014/main" val="2513215274"/>
                    </a:ext>
                  </a:extLst>
                </a:gridCol>
                <a:gridCol w="1701114">
                  <a:extLst>
                    <a:ext uri="{9D8B030D-6E8A-4147-A177-3AD203B41FA5}">
                      <a16:colId xmlns:a16="http://schemas.microsoft.com/office/drawing/2014/main" val="1932923246"/>
                    </a:ext>
                  </a:extLst>
                </a:gridCol>
                <a:gridCol w="1701114">
                  <a:extLst>
                    <a:ext uri="{9D8B030D-6E8A-4147-A177-3AD203B41FA5}">
                      <a16:colId xmlns:a16="http://schemas.microsoft.com/office/drawing/2014/main" val="346789367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U</a:t>
                      </a:r>
                      <a:r>
                        <a:rPr lang="en-US" altLang="zh-Hans" sz="2400" dirty="0"/>
                        <a:t>sage</a:t>
                      </a:r>
                      <a:r>
                        <a:rPr lang="zh-Hans" altLang="en-US" sz="2400" dirty="0"/>
                        <a:t> </a:t>
                      </a:r>
                      <a:r>
                        <a:rPr lang="en-US" altLang="zh-Hans" sz="2400" dirty="0"/>
                        <a:t>proportion</a:t>
                      </a:r>
                      <a:r>
                        <a:rPr lang="zh-Hans" altLang="en-US" sz="2400" dirty="0"/>
                        <a:t> </a:t>
                      </a:r>
                      <a:r>
                        <a:rPr lang="en-US" altLang="zh-Hans" sz="2400" dirty="0"/>
                        <a:t>of</a:t>
                      </a:r>
                      <a:r>
                        <a:rPr lang="zh-Hans" altLang="en-US" sz="2400" dirty="0"/>
                        <a:t> </a:t>
                      </a:r>
                      <a:r>
                        <a:rPr lang="en-US" altLang="zh-Hans" sz="2400" dirty="0"/>
                        <a:t>emotional</a:t>
                      </a:r>
                      <a:r>
                        <a:rPr lang="zh-Hans" altLang="en-US" sz="2400" dirty="0"/>
                        <a:t> </a:t>
                      </a:r>
                      <a:r>
                        <a:rPr lang="en-US" altLang="zh-Hans" sz="2400" dirty="0" err="1"/>
                        <a:t>emojis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2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Female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Male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/>
                        <a:t>p</a:t>
                      </a:r>
                      <a:r>
                        <a:rPr lang="en-US" altLang="zh-Hans" sz="2400" dirty="0"/>
                        <a:t>-value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123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Positive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altLang="zh-Hans" sz="2400" dirty="0">
                          <a:solidFill>
                            <a:srgbClr val="C00000"/>
                          </a:solidFill>
                        </a:rPr>
                        <a:t>0.87%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r>
                        <a:rPr lang="en-US" altLang="zh-Hans" sz="2400" dirty="0"/>
                        <a:t>0.25%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</a:t>
                      </a:r>
                      <a:r>
                        <a:rPr lang="en-US" altLang="zh-Hans" sz="2400" dirty="0"/>
                        <a:t>&lt;0.01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5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Negative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altLang="zh-Hans" sz="2400" dirty="0">
                          <a:solidFill>
                            <a:srgbClr val="C00000"/>
                          </a:solidFill>
                        </a:rPr>
                        <a:t>0.11%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r>
                        <a:rPr lang="en-US" altLang="zh-Hans" sz="2400" dirty="0"/>
                        <a:t>.42%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</a:t>
                      </a:r>
                      <a:r>
                        <a:rPr lang="en-US" altLang="zh-Hans" sz="2400" dirty="0"/>
                        <a:t>&lt;0.01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017289"/>
                  </a:ext>
                </a:extLst>
              </a:tr>
            </a:tbl>
          </a:graphicData>
        </a:graphic>
      </p:graphicFrame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DE2086E-0395-BC4F-9DDA-00CAC8B0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0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591D4-88CE-2449-A6E4-9BCB8E7C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Findings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FD984-6836-C646-BFC2-0623C479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74387" cy="4351338"/>
          </a:xfrm>
        </p:spPr>
        <p:txBody>
          <a:bodyPr/>
          <a:lstStyle/>
          <a:p>
            <a:r>
              <a:rPr kumimoji="1" lang="en-US" altLang="zh-CN" dirty="0"/>
              <a:t>G</a:t>
            </a:r>
            <a:r>
              <a:rPr kumimoji="1" lang="en-US" altLang="zh-Hans" dirty="0"/>
              <a:t>ender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differences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usage</a:t>
            </a:r>
          </a:p>
          <a:p>
            <a:pPr lvl="1"/>
            <a:r>
              <a:rPr kumimoji="1" lang="en-US" altLang="zh-Hans" dirty="0"/>
              <a:t>Usage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frequency: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females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emojis</a:t>
            </a:r>
          </a:p>
          <a:p>
            <a:pPr lvl="1"/>
            <a:r>
              <a:rPr kumimoji="1" lang="en-US" altLang="zh-Hans" dirty="0"/>
              <a:t>Emoji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preferences: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females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prefer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fancy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emojis</a:t>
            </a:r>
          </a:p>
          <a:p>
            <a:pPr lvl="1"/>
            <a:r>
              <a:rPr kumimoji="1" lang="en-US" altLang="zh-Hans" dirty="0"/>
              <a:t>Sentiment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expression: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females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emotional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emojis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D6F9511B-CC8F-894D-981C-E9CC8BA4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DE2DC-FBE7-6B48-9B64-F1ABBE6D2627}"/>
              </a:ext>
            </a:extLst>
          </p:cNvPr>
          <p:cNvSpPr txBox="1"/>
          <p:nvPr/>
        </p:nvSpPr>
        <p:spPr>
          <a:xfrm>
            <a:off x="1675213" y="4183396"/>
            <a:ext cx="57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000" b="1" dirty="0">
                <a:solidFill>
                  <a:srgbClr val="0070C0"/>
                </a:solidFill>
              </a:rPr>
              <a:t>Sufficient</a:t>
            </a:r>
            <a:r>
              <a:rPr kumimoji="1" lang="zh-Hans" altLang="en-US" sz="4000" b="1" dirty="0">
                <a:solidFill>
                  <a:srgbClr val="0070C0"/>
                </a:solidFill>
              </a:rPr>
              <a:t> </a:t>
            </a:r>
            <a:r>
              <a:rPr kumimoji="1" lang="en-US" altLang="zh-Hans" sz="4000" b="1" dirty="0">
                <a:solidFill>
                  <a:srgbClr val="0070C0"/>
                </a:solidFill>
              </a:rPr>
              <a:t>to</a:t>
            </a:r>
            <a:r>
              <a:rPr kumimoji="1" lang="zh-Hans" altLang="en-US" sz="4000" b="1" dirty="0">
                <a:solidFill>
                  <a:srgbClr val="0070C0"/>
                </a:solidFill>
              </a:rPr>
              <a:t> </a:t>
            </a:r>
            <a:r>
              <a:rPr kumimoji="1" lang="en-US" altLang="zh-Hans" sz="4000" b="1" dirty="0">
                <a:solidFill>
                  <a:srgbClr val="0070C0"/>
                </a:solidFill>
              </a:rPr>
              <a:t>Infer</a:t>
            </a:r>
            <a:r>
              <a:rPr kumimoji="1" lang="zh-Hans" altLang="en-US" sz="4000" b="1" dirty="0">
                <a:solidFill>
                  <a:srgbClr val="0070C0"/>
                </a:solidFill>
              </a:rPr>
              <a:t> </a:t>
            </a:r>
            <a:r>
              <a:rPr kumimoji="1" lang="en-US" altLang="zh-Hans" sz="4000" b="1" dirty="0">
                <a:solidFill>
                  <a:srgbClr val="0070C0"/>
                </a:solidFill>
              </a:rPr>
              <a:t>Gender?</a:t>
            </a:r>
            <a:endParaRPr kumimoji="1" lang="zh-CN" alt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2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E9C4D-25AF-A844-908E-AE5F647A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Additional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Advantages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3C4F131-A2DA-C44A-A353-0018D06C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13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6A261B-7ECB-4449-AE41-6A00A423D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4" t="3309" r="12717"/>
          <a:stretch/>
        </p:blipFill>
        <p:spPr>
          <a:xfrm>
            <a:off x="735136" y="2018763"/>
            <a:ext cx="3446933" cy="20836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A1AAAC-0DD0-C447-BDE1-FE59ED0AB857}"/>
              </a:ext>
            </a:extLst>
          </p:cNvPr>
          <p:cNvSpPr txBox="1"/>
          <p:nvPr/>
        </p:nvSpPr>
        <p:spPr>
          <a:xfrm>
            <a:off x="520040" y="4290712"/>
            <a:ext cx="3880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b="1" dirty="0">
                <a:solidFill>
                  <a:srgbClr val="C00000"/>
                </a:solidFill>
              </a:rPr>
              <a:t>Popular</a:t>
            </a:r>
            <a:r>
              <a:rPr kumimoji="1" lang="zh-Hans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Hans" sz="2800" b="1" dirty="0">
                <a:solidFill>
                  <a:srgbClr val="C00000"/>
                </a:solidFill>
              </a:rPr>
              <a:t>across</a:t>
            </a:r>
            <a:r>
              <a:rPr kumimoji="1" lang="zh-Hans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Hans" sz="2800" b="1" dirty="0">
                <a:solidFill>
                  <a:srgbClr val="C00000"/>
                </a:solidFill>
              </a:rPr>
              <a:t>the</a:t>
            </a:r>
            <a:r>
              <a:rPr kumimoji="1" lang="zh-Hans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Hans" sz="2800" b="1" dirty="0">
                <a:solidFill>
                  <a:srgbClr val="C00000"/>
                </a:solidFill>
              </a:rPr>
              <a:t>world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FC6B62-FC3B-6D40-9D10-5DE359FFDB01}"/>
              </a:ext>
            </a:extLst>
          </p:cNvPr>
          <p:cNvSpPr txBox="1"/>
          <p:nvPr/>
        </p:nvSpPr>
        <p:spPr>
          <a:xfrm>
            <a:off x="199009" y="5194453"/>
            <a:ext cx="4777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en-US" altLang="zh-CN" sz="2800" b="1" dirty="0">
                <a:solidFill>
                  <a:srgbClr val="0070C0"/>
                </a:solidFill>
              </a:rPr>
              <a:t>G</a:t>
            </a:r>
            <a:r>
              <a:rPr kumimoji="1" lang="en-US" altLang="zh-Hans" sz="2800" b="1" dirty="0">
                <a:solidFill>
                  <a:srgbClr val="0070C0"/>
                </a:solidFill>
              </a:rPr>
              <a:t>eneralizable</a:t>
            </a:r>
            <a:r>
              <a:rPr kumimoji="1" lang="zh-Hans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Hans" sz="2800" b="1" dirty="0">
                <a:solidFill>
                  <a:srgbClr val="0070C0"/>
                </a:solidFill>
              </a:rPr>
              <a:t>to</a:t>
            </a:r>
            <a:r>
              <a:rPr kumimoji="1" lang="zh-Hans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Hans" sz="2800" b="1" dirty="0">
                <a:solidFill>
                  <a:srgbClr val="0070C0"/>
                </a:solidFill>
              </a:rPr>
              <a:t>languages</a:t>
            </a:r>
            <a:r>
              <a:rPr kumimoji="1" lang="zh-Hans" altLang="en-US" sz="2800" b="1" dirty="0">
                <a:solidFill>
                  <a:srgbClr val="0070C0"/>
                </a:solidFill>
              </a:rPr>
              <a:t> </a:t>
            </a:r>
            <a:endParaRPr kumimoji="1"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25" name="圆角矩形标注 24">
            <a:extLst>
              <a:ext uri="{FF2B5EF4-FFF2-40B4-BE49-F238E27FC236}">
                <a16:creationId xmlns:a16="http://schemas.microsoft.com/office/drawing/2014/main" id="{2C4BEE6C-211B-6F4E-BD64-57C3E84EFDE5}"/>
              </a:ext>
            </a:extLst>
          </p:cNvPr>
          <p:cNvSpPr/>
          <p:nvPr/>
        </p:nvSpPr>
        <p:spPr>
          <a:xfrm>
            <a:off x="4928142" y="2043473"/>
            <a:ext cx="3598022" cy="1717589"/>
          </a:xfrm>
          <a:prstGeom prst="wedgeRoundRectCallout">
            <a:avLst>
              <a:gd name="adj1" fmla="val 43677"/>
              <a:gd name="adj2" fmla="val 69694"/>
              <a:gd name="adj3" fmla="val 1666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4C934A-4B26-E440-9F81-98A60A689835}"/>
              </a:ext>
            </a:extLst>
          </p:cNvPr>
          <p:cNvSpPr txBox="1"/>
          <p:nvPr/>
        </p:nvSpPr>
        <p:spPr>
          <a:xfrm>
            <a:off x="5009060" y="2191125"/>
            <a:ext cx="4110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will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attend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exciting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Conference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at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a.m.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zh-Hans" altLang="en-US" sz="2000" dirty="0"/>
              <a:t>😍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You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can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contact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me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that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time!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zh-Hans" altLang="en-US" sz="2000" dirty="0"/>
              <a:t>☺️ ☺️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My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phone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number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kumimoji="1" lang="zh-Han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000" dirty="0">
                <a:solidFill>
                  <a:schemeClr val="bg1">
                    <a:lumMod val="75000"/>
                  </a:schemeClr>
                </a:solidFill>
              </a:rPr>
              <a:t>15655555555</a:t>
            </a:r>
            <a:endParaRPr kumimoji="1" lang="zh-CN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907E8C-3B81-D548-9EAD-C62E619A51A8}"/>
              </a:ext>
            </a:extLst>
          </p:cNvPr>
          <p:cNvSpPr txBox="1"/>
          <p:nvPr/>
        </p:nvSpPr>
        <p:spPr>
          <a:xfrm>
            <a:off x="5009060" y="4275480"/>
            <a:ext cx="3746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b="1" dirty="0">
                <a:solidFill>
                  <a:srgbClr val="C00000"/>
                </a:solidFill>
              </a:rPr>
              <a:t>Emojis</a:t>
            </a:r>
            <a:r>
              <a:rPr kumimoji="1" lang="zh-Hans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Hans" sz="2800" b="1" dirty="0">
                <a:solidFill>
                  <a:srgbClr val="C00000"/>
                </a:solidFill>
              </a:rPr>
              <a:t>rather</a:t>
            </a:r>
            <a:r>
              <a:rPr kumimoji="1" lang="zh-Hans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Hans" sz="2800" b="1" dirty="0">
                <a:solidFill>
                  <a:srgbClr val="C00000"/>
                </a:solidFill>
              </a:rPr>
              <a:t>than</a:t>
            </a:r>
            <a:r>
              <a:rPr kumimoji="1" lang="zh-Hans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Hans" sz="2800" b="1" dirty="0">
                <a:solidFill>
                  <a:srgbClr val="C00000"/>
                </a:solidFill>
              </a:rPr>
              <a:t>texts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4D0DF4D-56BC-0842-9A08-08B082A2FAAE}"/>
              </a:ext>
            </a:extLst>
          </p:cNvPr>
          <p:cNvSpPr txBox="1"/>
          <p:nvPr/>
        </p:nvSpPr>
        <p:spPr>
          <a:xfrm>
            <a:off x="4993831" y="5194453"/>
            <a:ext cx="377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ea"/>
              <a:buAutoNum type="circleNumDbPlain" startAt="2"/>
            </a:pPr>
            <a:r>
              <a:rPr kumimoji="1" lang="en-US" altLang="zh-Hans" sz="2800" b="1" dirty="0">
                <a:solidFill>
                  <a:srgbClr val="0070C0"/>
                </a:solidFill>
              </a:rPr>
              <a:t>Alleviate</a:t>
            </a:r>
            <a:r>
              <a:rPr kumimoji="1" lang="zh-Hans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Hans" sz="2800" b="1" dirty="0">
                <a:solidFill>
                  <a:srgbClr val="0070C0"/>
                </a:solidFill>
              </a:rPr>
              <a:t>privacy</a:t>
            </a:r>
            <a:r>
              <a:rPr kumimoji="1" lang="zh-Hans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Hans" sz="2800" b="1" dirty="0">
                <a:solidFill>
                  <a:srgbClr val="0070C0"/>
                </a:solidFill>
              </a:rPr>
              <a:t>risk</a:t>
            </a:r>
          </a:p>
        </p:txBody>
      </p:sp>
    </p:spTree>
    <p:extLst>
      <p:ext uri="{BB962C8B-B14F-4D97-AF65-F5344CB8AC3E}">
        <p14:creationId xmlns:p14="http://schemas.microsoft.com/office/powerpoint/2010/main" val="111641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5" grpId="0" animBg="1"/>
      <p:bldP spid="24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03FAA-1B8F-3845-A923-5FB8D412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Workflow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Gender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Inference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DEA6A65-0915-DF46-AECD-840DC4C93F28}"/>
              </a:ext>
            </a:extLst>
          </p:cNvPr>
          <p:cNvGrpSpPr/>
          <p:nvPr/>
        </p:nvGrpSpPr>
        <p:grpSpPr>
          <a:xfrm>
            <a:off x="759754" y="1542938"/>
            <a:ext cx="7624491" cy="4611463"/>
            <a:chOff x="1548715" y="1230704"/>
            <a:chExt cx="7624491" cy="461146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5880A0E-3B3B-E747-A049-AE0A8FE0E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5288" y="1230704"/>
              <a:ext cx="278931" cy="455183"/>
            </a:xfrm>
            <a:prstGeom prst="rect">
              <a:avLst/>
            </a:prstGeom>
          </p:spPr>
        </p:pic>
        <p:pic>
          <p:nvPicPr>
            <p:cNvPr id="6" name="Picture 9" descr="http://upload.newhua.com/2013/0422/1366597804427.jpg">
              <a:hlinkClick r:id="rId4"/>
              <a:extLst>
                <a:ext uri="{FF2B5EF4-FFF2-40B4-BE49-F238E27FC236}">
                  <a16:creationId xmlns:a16="http://schemas.microsoft.com/office/drawing/2014/main" id="{F68C7B59-2830-4C47-87F1-C5DC7AA2D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 t="12560" b="9644"/>
            <a:stretch>
              <a:fillRect/>
            </a:stretch>
          </p:blipFill>
          <p:spPr bwMode="auto">
            <a:xfrm>
              <a:off x="1726300" y="3652207"/>
              <a:ext cx="719183" cy="503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磁盘 6">
              <a:extLst>
                <a:ext uri="{FF2B5EF4-FFF2-40B4-BE49-F238E27FC236}">
                  <a16:creationId xmlns:a16="http://schemas.microsoft.com/office/drawing/2014/main" id="{7CCF602B-0466-1548-874C-86698165848F}"/>
                </a:ext>
              </a:extLst>
            </p:cNvPr>
            <p:cNvSpPr/>
            <p:nvPr/>
          </p:nvSpPr>
          <p:spPr>
            <a:xfrm>
              <a:off x="1548715" y="3895181"/>
              <a:ext cx="1058722" cy="675078"/>
            </a:xfrm>
            <a:prstGeom prst="flowChartMagneticDisk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Han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Training</a:t>
              </a:r>
              <a:r>
                <a:rPr kumimoji="1" lang="zh-Hans" altLang="en-U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Users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" name="肘形连接符 7">
              <a:extLst>
                <a:ext uri="{FF2B5EF4-FFF2-40B4-BE49-F238E27FC236}">
                  <a16:creationId xmlns:a16="http://schemas.microsoft.com/office/drawing/2014/main" id="{A4F5C033-DE14-E84E-9CBD-23F3480A4903}"/>
                </a:ext>
              </a:extLst>
            </p:cNvPr>
            <p:cNvCxnSpPr>
              <a:cxnSpLocks/>
              <a:stCxn id="13" idx="1"/>
              <a:endCxn id="7" idx="1"/>
            </p:cNvCxnSpPr>
            <p:nvPr/>
          </p:nvCxnSpPr>
          <p:spPr>
            <a:xfrm rot="10800000" flipV="1">
              <a:off x="2078077" y="2359065"/>
              <a:ext cx="1655931" cy="1536115"/>
            </a:xfrm>
            <a:prstGeom prst="bentConnector2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EAEB8E8-6187-4C44-B7D7-55E29F557A28}"/>
                </a:ext>
              </a:extLst>
            </p:cNvPr>
            <p:cNvSpPr txBox="1"/>
            <p:nvPr/>
          </p:nvSpPr>
          <p:spPr>
            <a:xfrm>
              <a:off x="5562850" y="5288169"/>
              <a:ext cx="159939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>
                  <a:latin typeface="Arial" charset="0"/>
                  <a:ea typeface="Arial" charset="0"/>
                  <a:cs typeface="Arial" charset="0"/>
                </a:rPr>
                <a:t>Training</a:t>
              </a:r>
              <a:r>
                <a:rPr kumimoji="1" lang="zh-CN" altLang="en-US" sz="1500" b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500" b="1" dirty="0">
                  <a:latin typeface="Arial" charset="0"/>
                  <a:ea typeface="Arial" charset="0"/>
                  <a:cs typeface="Arial" charset="0"/>
                </a:rPr>
                <a:t>&amp;</a:t>
              </a:r>
              <a:r>
                <a:rPr kumimoji="1" lang="zh-CN" altLang="en-US" sz="1500" b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500" b="1" dirty="0">
                  <a:latin typeface="Arial" charset="0"/>
                  <a:ea typeface="Arial" charset="0"/>
                  <a:cs typeface="Arial" charset="0"/>
                </a:rPr>
                <a:t>Learning</a:t>
              </a:r>
              <a:endParaRPr kumimoji="1" lang="zh-CN" altLang="en-US" sz="15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B91FCF-F1DE-424B-A958-359EBB1E5FD7}"/>
                </a:ext>
              </a:extLst>
            </p:cNvPr>
            <p:cNvCxnSpPr/>
            <p:nvPr/>
          </p:nvCxnSpPr>
          <p:spPr>
            <a:xfrm>
              <a:off x="5373819" y="1559345"/>
              <a:ext cx="44488" cy="392012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CC3ED67-720A-BB4C-B6E8-32D2CD1D549A}"/>
                </a:ext>
              </a:extLst>
            </p:cNvPr>
            <p:cNvSpPr/>
            <p:nvPr/>
          </p:nvSpPr>
          <p:spPr>
            <a:xfrm>
              <a:off x="3833007" y="2135447"/>
              <a:ext cx="1265344" cy="444514"/>
            </a:xfrm>
            <a:prstGeom prst="ellips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Han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Gender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60D751E-10E4-754C-B5CC-55102B804E45}"/>
                </a:ext>
              </a:extLst>
            </p:cNvPr>
            <p:cNvSpPr/>
            <p:nvPr/>
          </p:nvSpPr>
          <p:spPr>
            <a:xfrm>
              <a:off x="3827896" y="3450667"/>
              <a:ext cx="1265344" cy="44451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 err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FeatureN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8FB0DFB-002B-C347-85F4-284EE47BE2EA}"/>
                </a:ext>
              </a:extLst>
            </p:cNvPr>
            <p:cNvSpPr/>
            <p:nvPr/>
          </p:nvSpPr>
          <p:spPr>
            <a:xfrm>
              <a:off x="3734007" y="2019304"/>
              <a:ext cx="1504355" cy="6795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5BB2379-67DA-3645-9D0F-2E48B4376969}"/>
                </a:ext>
              </a:extLst>
            </p:cNvPr>
            <p:cNvSpPr/>
            <p:nvPr/>
          </p:nvSpPr>
          <p:spPr>
            <a:xfrm>
              <a:off x="3827897" y="4059849"/>
              <a:ext cx="1265344" cy="44451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Feature2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F9CDEC5-B687-FC42-8F52-7469EF53493F}"/>
                </a:ext>
              </a:extLst>
            </p:cNvPr>
            <p:cNvSpPr/>
            <p:nvPr/>
          </p:nvSpPr>
          <p:spPr>
            <a:xfrm>
              <a:off x="3833007" y="4605985"/>
              <a:ext cx="1265344" cy="44451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Feature1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756C459-4A72-9343-9737-940EB04AA9E6}"/>
                </a:ext>
              </a:extLst>
            </p:cNvPr>
            <p:cNvSpPr/>
            <p:nvPr/>
          </p:nvSpPr>
          <p:spPr>
            <a:xfrm>
              <a:off x="5732705" y="2040970"/>
              <a:ext cx="1304557" cy="271992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702302AB-6525-0C43-9F08-747F9DF25421}"/>
                </a:ext>
              </a:extLst>
            </p:cNvPr>
            <p:cNvCxnSpPr/>
            <p:nvPr/>
          </p:nvCxnSpPr>
          <p:spPr>
            <a:xfrm flipH="1">
              <a:off x="7200138" y="1569261"/>
              <a:ext cx="1297" cy="390513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E2AF954-AFA3-124C-959B-3D286E5FEB91}"/>
                </a:ext>
              </a:extLst>
            </p:cNvPr>
            <p:cNvSpPr/>
            <p:nvPr/>
          </p:nvSpPr>
          <p:spPr>
            <a:xfrm>
              <a:off x="3734007" y="3376830"/>
              <a:ext cx="1500933" cy="175207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30C510A-FBE3-644C-B1B8-D905A3E40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3593" y="1332110"/>
              <a:ext cx="957611" cy="957611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E825F94-7435-384C-8A57-342FE4D7F1F3}"/>
                </a:ext>
              </a:extLst>
            </p:cNvPr>
            <p:cNvSpPr txBox="1"/>
            <p:nvPr/>
          </p:nvSpPr>
          <p:spPr>
            <a:xfrm>
              <a:off x="3551889" y="5444489"/>
              <a:ext cx="202731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>
                  <a:latin typeface="Arial" charset="0"/>
                  <a:ea typeface="Arial" charset="0"/>
                  <a:cs typeface="Arial" charset="0"/>
                </a:rPr>
                <a:t>Formulation</a:t>
              </a:r>
              <a:endParaRPr kumimoji="1" lang="zh-CN" altLang="en-US" sz="15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40F3610-A9F1-5F41-82DA-CC971C159028}"/>
                </a:ext>
              </a:extLst>
            </p:cNvPr>
            <p:cNvCxnSpPr/>
            <p:nvPr/>
          </p:nvCxnSpPr>
          <p:spPr>
            <a:xfrm>
              <a:off x="3501669" y="1569261"/>
              <a:ext cx="44488" cy="392012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>
              <a:extLst>
                <a:ext uri="{FF2B5EF4-FFF2-40B4-BE49-F238E27FC236}">
                  <a16:creationId xmlns:a16="http://schemas.microsoft.com/office/drawing/2014/main" id="{51A391DF-4764-C447-A43A-9F718F8544D4}"/>
                </a:ext>
              </a:extLst>
            </p:cNvPr>
            <p:cNvCxnSpPr>
              <a:cxnSpLocks/>
              <a:stCxn id="16" idx="1"/>
              <a:endCxn id="13" idx="3"/>
            </p:cNvCxnSpPr>
            <p:nvPr/>
          </p:nvCxnSpPr>
          <p:spPr>
            <a:xfrm rot="10800000">
              <a:off x="5238363" y="2359067"/>
              <a:ext cx="494343" cy="104186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79838962-778C-AF42-AF21-62186C3F205D}"/>
                </a:ext>
              </a:extLst>
            </p:cNvPr>
            <p:cNvCxnSpPr>
              <a:stCxn id="16" idx="1"/>
              <a:endCxn id="18" idx="3"/>
            </p:cNvCxnSpPr>
            <p:nvPr/>
          </p:nvCxnSpPr>
          <p:spPr>
            <a:xfrm rot="10800000" flipV="1">
              <a:off x="5234940" y="3400931"/>
              <a:ext cx="497765" cy="85193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14BD743-646E-5B4F-B3D2-10027244B07D}"/>
                </a:ext>
              </a:extLst>
            </p:cNvPr>
            <p:cNvSpPr/>
            <p:nvPr/>
          </p:nvSpPr>
          <p:spPr>
            <a:xfrm>
              <a:off x="5874006" y="3098223"/>
              <a:ext cx="1054430" cy="33802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Han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GBC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91F5133-A932-2E43-8597-9356E4F236D2}"/>
                </a:ext>
              </a:extLst>
            </p:cNvPr>
            <p:cNvSpPr/>
            <p:nvPr/>
          </p:nvSpPr>
          <p:spPr>
            <a:xfrm>
              <a:off x="5874006" y="2679598"/>
              <a:ext cx="1054430" cy="33802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RF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44FC76-B56E-774C-80AA-DD52C3F44C98}"/>
                </a:ext>
              </a:extLst>
            </p:cNvPr>
            <p:cNvSpPr/>
            <p:nvPr/>
          </p:nvSpPr>
          <p:spPr>
            <a:xfrm>
              <a:off x="5874006" y="2274868"/>
              <a:ext cx="1054430" cy="33802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Ridge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9E63A62-6C70-7347-A4AB-2FF9501F31C9}"/>
                </a:ext>
              </a:extLst>
            </p:cNvPr>
            <p:cNvSpPr txBox="1"/>
            <p:nvPr/>
          </p:nvSpPr>
          <p:spPr>
            <a:xfrm>
              <a:off x="5711344" y="4044239"/>
              <a:ext cx="1304558" cy="7155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350" i="1" dirty="0">
                  <a:latin typeface="Arial" charset="0"/>
                  <a:ea typeface="Arial" charset="0"/>
                  <a:cs typeface="Arial" charset="0"/>
                </a:rPr>
                <a:t>Machine</a:t>
              </a:r>
              <a:r>
                <a:rPr kumimoji="1" lang="zh-CN" altLang="en-US" sz="135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i="1" dirty="0">
                  <a:latin typeface="Arial" charset="0"/>
                  <a:ea typeface="Arial" charset="0"/>
                  <a:cs typeface="Arial" charset="0"/>
                </a:rPr>
                <a:t>Learning</a:t>
              </a:r>
              <a:r>
                <a:rPr kumimoji="1" lang="zh-CN" altLang="en-US" sz="135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i="1" dirty="0">
                  <a:latin typeface="Arial" charset="0"/>
                  <a:ea typeface="Arial" charset="0"/>
                  <a:cs typeface="Arial" charset="0"/>
                </a:rPr>
                <a:t>Models</a:t>
              </a:r>
              <a:endParaRPr kumimoji="1" lang="zh-CN" altLang="en-US" sz="135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CA93BB5-C47A-F949-BF14-A015B179BBC8}"/>
                </a:ext>
              </a:extLst>
            </p:cNvPr>
            <p:cNvSpPr/>
            <p:nvPr/>
          </p:nvSpPr>
          <p:spPr>
            <a:xfrm>
              <a:off x="7827580" y="1723558"/>
              <a:ext cx="847325" cy="31095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25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FeatureN</a:t>
              </a:r>
              <a:endParaRPr kumimoji="1" lang="zh-CN" altLang="en-US" sz="825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60B6C99-852B-FD40-B7DC-97F5E5D97D90}"/>
                </a:ext>
              </a:extLst>
            </p:cNvPr>
            <p:cNvSpPr/>
            <p:nvPr/>
          </p:nvSpPr>
          <p:spPr>
            <a:xfrm>
              <a:off x="7587394" y="3410055"/>
              <a:ext cx="1254089" cy="53052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Prediction</a:t>
              </a:r>
              <a:r>
                <a:rPr kumimoji="1" lang="zh-CN" altLang="en-U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Model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7A07CEF-ADD5-5F45-927D-6B0DDC86BABC}"/>
                </a:ext>
              </a:extLst>
            </p:cNvPr>
            <p:cNvSpPr/>
            <p:nvPr/>
          </p:nvSpPr>
          <p:spPr bwMode="auto">
            <a:xfrm>
              <a:off x="3683164" y="5464186"/>
              <a:ext cx="257606" cy="2576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" sz="1350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zh-CN" altLang="en-US" sz="135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188D230-FEA0-1249-853C-D1EDB044A1E5}"/>
                </a:ext>
              </a:extLst>
            </p:cNvPr>
            <p:cNvSpPr/>
            <p:nvPr/>
          </p:nvSpPr>
          <p:spPr bwMode="auto">
            <a:xfrm>
              <a:off x="5597250" y="5464186"/>
              <a:ext cx="257606" cy="2576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" sz="1350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135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C2C0608-C16D-E24E-905D-EC612A1101E3}"/>
                </a:ext>
              </a:extLst>
            </p:cNvPr>
            <p:cNvSpPr/>
            <p:nvPr/>
          </p:nvSpPr>
          <p:spPr bwMode="auto">
            <a:xfrm>
              <a:off x="7507883" y="5432092"/>
              <a:ext cx="257606" cy="2576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" sz="1350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kumimoji="1" lang="zh-CN" altLang="en-US" sz="135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8EB2186-CD92-A549-8D06-7CF7B2BDC586}"/>
                </a:ext>
              </a:extLst>
            </p:cNvPr>
            <p:cNvSpPr txBox="1"/>
            <p:nvPr/>
          </p:nvSpPr>
          <p:spPr>
            <a:xfrm>
              <a:off x="7458474" y="5421708"/>
              <a:ext cx="171473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kumimoji="1" lang="en-US" altLang="zh-Hans" sz="1500" b="1" dirty="0">
                  <a:latin typeface="Arial" charset="0"/>
                  <a:ea typeface="Arial" charset="0"/>
                  <a:cs typeface="Arial" charset="0"/>
                </a:rPr>
                <a:t>rediction</a:t>
              </a:r>
              <a:endParaRPr kumimoji="1" lang="zh-CN" altLang="en-US" sz="15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5A605A9-C083-1D41-8BB4-8FAF110B01AF}"/>
                </a:ext>
              </a:extLst>
            </p:cNvPr>
            <p:cNvSpPr txBox="1"/>
            <p:nvPr/>
          </p:nvSpPr>
          <p:spPr>
            <a:xfrm>
              <a:off x="3526177" y="1655438"/>
              <a:ext cx="19283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Hans" sz="1200" i="1" dirty="0">
                  <a:latin typeface="Arial" charset="0"/>
                  <a:cs typeface="Arial" charset="0"/>
                </a:rPr>
                <a:t>self-</a:t>
              </a:r>
              <a:r>
                <a:rPr kumimoji="1" lang="en-US" altLang="zh-CN" sz="1200" i="1" dirty="0">
                  <a:latin typeface="Arial" charset="0"/>
                  <a:cs typeface="Arial" charset="0"/>
                </a:rPr>
                <a:t>reported</a:t>
              </a:r>
              <a:r>
                <a:rPr kumimoji="1" lang="zh-Hans" altLang="en-US" sz="1200" i="1" dirty="0">
                  <a:latin typeface="Arial" charset="0"/>
                  <a:cs typeface="Arial" charset="0"/>
                </a:rPr>
                <a:t> </a:t>
              </a:r>
              <a:r>
                <a:rPr kumimoji="1" lang="en-US" altLang="zh-CN" sz="1200" i="1" dirty="0">
                  <a:latin typeface="Arial" charset="0"/>
                  <a:cs typeface="Arial" charset="0"/>
                </a:rPr>
                <a:t>g</a:t>
              </a:r>
              <a:r>
                <a:rPr kumimoji="1" lang="en-US" altLang="zh-Hans" sz="1200" i="1" dirty="0">
                  <a:latin typeface="Arial" charset="0"/>
                  <a:cs typeface="Arial" charset="0"/>
                </a:rPr>
                <a:t>ender</a:t>
              </a:r>
              <a:endParaRPr kumimoji="1" lang="zh-CN" altLang="en-US" sz="1200" i="1" dirty="0">
                <a:latin typeface="Arial" charset="0"/>
                <a:cs typeface="Arial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9475C49-9D25-B048-A15B-F601639F2F23}"/>
                </a:ext>
              </a:extLst>
            </p:cNvPr>
            <p:cNvSpPr/>
            <p:nvPr/>
          </p:nvSpPr>
          <p:spPr>
            <a:xfrm>
              <a:off x="7827580" y="1978576"/>
              <a:ext cx="847325" cy="31095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25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Feature2</a:t>
              </a:r>
              <a:endParaRPr kumimoji="1" lang="zh-CN" altLang="en-US" sz="825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4CC937C-7D90-4744-9775-D32BAC920284}"/>
                </a:ext>
              </a:extLst>
            </p:cNvPr>
            <p:cNvSpPr/>
            <p:nvPr/>
          </p:nvSpPr>
          <p:spPr>
            <a:xfrm>
              <a:off x="7827579" y="2233594"/>
              <a:ext cx="847325" cy="31095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25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Feature1</a:t>
              </a:r>
              <a:endParaRPr kumimoji="1" lang="zh-CN" altLang="en-US" sz="825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165E37D-16B3-654C-BBAC-9C360B4B557D}"/>
                </a:ext>
              </a:extLst>
            </p:cNvPr>
            <p:cNvSpPr/>
            <p:nvPr/>
          </p:nvSpPr>
          <p:spPr>
            <a:xfrm>
              <a:off x="7724026" y="1540702"/>
              <a:ext cx="1054430" cy="115812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FC4AEB7-F3EC-A54E-BA29-0C160FA6A8AA}"/>
                </a:ext>
              </a:extLst>
            </p:cNvPr>
            <p:cNvSpPr txBox="1"/>
            <p:nvPr/>
          </p:nvSpPr>
          <p:spPr>
            <a:xfrm>
              <a:off x="7107878" y="2679598"/>
              <a:ext cx="2060180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350" b="1" i="1" dirty="0">
                  <a:latin typeface="Arial" charset="0"/>
                  <a:ea typeface="Arial" charset="0"/>
                  <a:cs typeface="Arial" charset="0"/>
                </a:rPr>
                <a:t>Features</a:t>
              </a:r>
              <a:r>
                <a:rPr kumimoji="1" lang="zh-CN" altLang="en-US" sz="1350" b="1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b="1" i="1" dirty="0"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kumimoji="1" lang="zh-CN" altLang="en-US" sz="1350" b="1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b="1" i="1" dirty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kumimoji="1" lang="zh-CN" altLang="en-US" sz="1350" b="1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b="1" i="1" dirty="0">
                  <a:latin typeface="Arial" charset="0"/>
                  <a:ea typeface="Arial" charset="0"/>
                  <a:cs typeface="Arial" charset="0"/>
                </a:rPr>
                <a:t>new</a:t>
              </a:r>
              <a:r>
                <a:rPr kumimoji="1" lang="zh-CN" altLang="en-US" sz="1350" b="1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1350" b="1" i="1" dirty="0">
                  <a:latin typeface="Arial" charset="0"/>
                  <a:ea typeface="Arial" charset="0"/>
                  <a:cs typeface="Arial" charset="0"/>
                </a:rPr>
                <a:t>user</a:t>
              </a:r>
              <a:endParaRPr kumimoji="1" lang="zh-CN" altLang="en-US" b="1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211A1CB-848A-0D4B-A69B-178504D81FA3}"/>
                </a:ext>
              </a:extLst>
            </p:cNvPr>
            <p:cNvSpPr txBox="1"/>
            <p:nvPr/>
          </p:nvSpPr>
          <p:spPr>
            <a:xfrm>
              <a:off x="3652460" y="5117235"/>
              <a:ext cx="168507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s" sz="1200" i="1" dirty="0">
                  <a:latin typeface="Arial" charset="0"/>
                  <a:ea typeface="Arial" charset="0"/>
                  <a:cs typeface="Arial" charset="0"/>
                </a:rPr>
                <a:t>Emoji-usage</a:t>
              </a:r>
              <a:r>
                <a:rPr kumimoji="1" lang="en-US" altLang="zh-CN" sz="1200" i="1" dirty="0">
                  <a:latin typeface="Arial" charset="0"/>
                  <a:ea typeface="Arial" charset="0"/>
                  <a:cs typeface="Arial" charset="0"/>
                </a:rPr>
                <a:t> Features</a:t>
              </a:r>
              <a:endParaRPr kumimoji="1" lang="zh-CN" altLang="en-US" sz="150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60B88E7F-ACA2-4940-B527-F929F28B6853}"/>
                </a:ext>
              </a:extLst>
            </p:cNvPr>
            <p:cNvCxnSpPr>
              <a:stCxn id="24" idx="3"/>
              <a:endCxn id="29" idx="1"/>
            </p:cNvCxnSpPr>
            <p:nvPr/>
          </p:nvCxnSpPr>
          <p:spPr>
            <a:xfrm>
              <a:off x="6928436" y="3267234"/>
              <a:ext cx="658958" cy="40808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F412C24E-20B8-6242-8AAC-272BC248ED5F}"/>
                </a:ext>
              </a:extLst>
            </p:cNvPr>
            <p:cNvCxnSpPr>
              <a:endCxn id="29" idx="0"/>
            </p:cNvCxnSpPr>
            <p:nvPr/>
          </p:nvCxnSpPr>
          <p:spPr>
            <a:xfrm flipH="1">
              <a:off x="8214439" y="2956597"/>
              <a:ext cx="3040" cy="45345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C1D846D-9AFA-2440-8F30-C7D502CDB4F8}"/>
                </a:ext>
              </a:extLst>
            </p:cNvPr>
            <p:cNvSpPr txBox="1"/>
            <p:nvPr/>
          </p:nvSpPr>
          <p:spPr>
            <a:xfrm>
              <a:off x="6770529" y="3814457"/>
              <a:ext cx="981359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s" sz="1050" i="1" dirty="0">
                  <a:latin typeface="Arial" charset="0"/>
                  <a:ea typeface="Arial" charset="0"/>
                  <a:cs typeface="Arial" charset="0"/>
                </a:rPr>
                <a:t>Classification</a:t>
              </a:r>
              <a:endParaRPr kumimoji="1" lang="zh-CN" altLang="en-US" sz="135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F2FE7AC2-92F8-984A-AA2D-E03B5997790F}"/>
                </a:ext>
              </a:extLst>
            </p:cNvPr>
            <p:cNvSpPr/>
            <p:nvPr/>
          </p:nvSpPr>
          <p:spPr>
            <a:xfrm>
              <a:off x="7429269" y="4597354"/>
              <a:ext cx="1553996" cy="69081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9C903FDE-0944-E542-BDF8-70D38DEBBFD7}"/>
                </a:ext>
              </a:extLst>
            </p:cNvPr>
            <p:cNvCxnSpPr>
              <a:stCxn id="29" idx="2"/>
            </p:cNvCxnSpPr>
            <p:nvPr/>
          </p:nvCxnSpPr>
          <p:spPr>
            <a:xfrm>
              <a:off x="8214439" y="3940581"/>
              <a:ext cx="0" cy="61489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62B7641-81A8-4445-A3B1-72933987C68A}"/>
                </a:ext>
              </a:extLst>
            </p:cNvPr>
            <p:cNvSpPr txBox="1"/>
            <p:nvPr/>
          </p:nvSpPr>
          <p:spPr>
            <a:xfrm>
              <a:off x="2441731" y="3825738"/>
              <a:ext cx="1273877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50" i="1" dirty="0">
                  <a:latin typeface="Arial" charset="0"/>
                  <a:ea typeface="Arial" charset="0"/>
                  <a:cs typeface="Arial" charset="0"/>
                </a:rPr>
                <a:t>Extract</a:t>
              </a:r>
              <a:r>
                <a:rPr kumimoji="1" lang="zh-CN" altLang="en-US" sz="105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050" i="1" dirty="0">
                  <a:latin typeface="Arial" charset="0"/>
                  <a:ea typeface="Arial" charset="0"/>
                  <a:cs typeface="Arial" charset="0"/>
                </a:rPr>
                <a:t>&amp;</a:t>
              </a:r>
              <a:r>
                <a:rPr kumimoji="1" lang="zh-Hans" altLang="en-US" sz="105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050" i="1" dirty="0">
                  <a:latin typeface="Arial" charset="0"/>
                  <a:ea typeface="Arial" charset="0"/>
                  <a:cs typeface="Arial" charset="0"/>
                </a:rPr>
                <a:t>Synthesize</a:t>
              </a:r>
              <a:endParaRPr kumimoji="1" lang="zh-CN" altLang="en-US" sz="135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DE32A22-A091-0445-8103-C77E22F0B312}"/>
                </a:ext>
              </a:extLst>
            </p:cNvPr>
            <p:cNvSpPr txBox="1"/>
            <p:nvPr/>
          </p:nvSpPr>
          <p:spPr>
            <a:xfrm>
              <a:off x="8148735" y="4124598"/>
              <a:ext cx="78579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i="1" dirty="0">
                  <a:latin typeface="Arial" charset="0"/>
                  <a:ea typeface="Arial" charset="0"/>
                  <a:cs typeface="Arial" charset="0"/>
                </a:rPr>
                <a:t>Predicting</a:t>
              </a:r>
              <a:endParaRPr kumimoji="1" lang="zh-CN" altLang="en-US" sz="135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2242C84-9778-8241-B5E6-9F33E03F0ACF}"/>
                </a:ext>
              </a:extLst>
            </p:cNvPr>
            <p:cNvSpPr txBox="1"/>
            <p:nvPr/>
          </p:nvSpPr>
          <p:spPr>
            <a:xfrm>
              <a:off x="8220580" y="3061249"/>
              <a:ext cx="48442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i="1" dirty="0">
                  <a:latin typeface="Arial" charset="0"/>
                  <a:ea typeface="Arial" charset="0"/>
                  <a:cs typeface="Arial" charset="0"/>
                </a:rPr>
                <a:t>Input</a:t>
              </a:r>
              <a:endParaRPr kumimoji="1" lang="zh-CN" altLang="en-US" sz="135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AB4CBCD-CC1F-BF43-8FB7-8D74FCF9BE18}"/>
                </a:ext>
              </a:extLst>
            </p:cNvPr>
            <p:cNvSpPr txBox="1"/>
            <p:nvPr/>
          </p:nvSpPr>
          <p:spPr>
            <a:xfrm>
              <a:off x="4205522" y="3831270"/>
              <a:ext cx="4924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is-IS" altLang="zh-CN" sz="1200" b="1" i="1">
                  <a:latin typeface="Arial" charset="0"/>
                  <a:ea typeface="Arial" charset="0"/>
                  <a:cs typeface="Arial" charset="0"/>
                </a:rPr>
                <a:t>……</a:t>
              </a:r>
              <a:endParaRPr kumimoji="1" lang="zh-CN" altLang="en-US" sz="1500" b="1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923ECEF-8479-1D45-A4D8-44B37382C2F6}"/>
                </a:ext>
              </a:extLst>
            </p:cNvPr>
            <p:cNvSpPr txBox="1"/>
            <p:nvPr/>
          </p:nvSpPr>
          <p:spPr>
            <a:xfrm>
              <a:off x="6106338" y="3790522"/>
              <a:ext cx="4924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is-IS" altLang="zh-CN" sz="1200" b="1" i="1">
                  <a:latin typeface="Arial" charset="0"/>
                  <a:ea typeface="Arial" charset="0"/>
                  <a:cs typeface="Arial" charset="0"/>
                </a:rPr>
                <a:t>……</a:t>
              </a:r>
              <a:endParaRPr kumimoji="1" lang="zh-CN" altLang="en-US" sz="1500" b="1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3E18D02-6003-C647-BD82-E30036B7F036}"/>
                </a:ext>
              </a:extLst>
            </p:cNvPr>
            <p:cNvSpPr/>
            <p:nvPr/>
          </p:nvSpPr>
          <p:spPr>
            <a:xfrm>
              <a:off x="7786255" y="4800051"/>
              <a:ext cx="85792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Hans" sz="1500" b="1" dirty="0">
                  <a:latin typeface="Arial" charset="0"/>
                  <a:ea typeface="Arial" charset="0"/>
                  <a:cs typeface="Arial" charset="0"/>
                </a:rPr>
                <a:t>Gender</a:t>
              </a:r>
              <a:endParaRPr kumimoji="1" lang="en-US" altLang="zh-CN" sz="15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FB562996-1A67-664E-B6EB-DB703E0BFF4F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2627104" y="4233690"/>
              <a:ext cx="1106903" cy="1917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9904373-95DB-0B46-B249-6D8106EFC75A}"/>
                </a:ext>
              </a:extLst>
            </p:cNvPr>
            <p:cNvSpPr/>
            <p:nvPr/>
          </p:nvSpPr>
          <p:spPr>
            <a:xfrm>
              <a:off x="5860300" y="3519584"/>
              <a:ext cx="1054430" cy="33802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Han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SVC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3" name="幻灯片编号占位符 52">
            <a:extLst>
              <a:ext uri="{FF2B5EF4-FFF2-40B4-BE49-F238E27FC236}">
                <a16:creationId xmlns:a16="http://schemas.microsoft.com/office/drawing/2014/main" id="{1AE1320D-F378-A148-BEB7-648D346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9184AB1C-ADB3-F44B-BF15-3E1864515302}"/>
              </a:ext>
            </a:extLst>
          </p:cNvPr>
          <p:cNvSpPr/>
          <p:nvPr/>
        </p:nvSpPr>
        <p:spPr>
          <a:xfrm>
            <a:off x="628650" y="1690689"/>
            <a:ext cx="3919926" cy="4665662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29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03FAA-1B8F-3845-A923-5FB8D412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Workflow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Gender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Inference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DEA6A65-0915-DF46-AECD-840DC4C93F28}"/>
              </a:ext>
            </a:extLst>
          </p:cNvPr>
          <p:cNvGrpSpPr/>
          <p:nvPr/>
        </p:nvGrpSpPr>
        <p:grpSpPr>
          <a:xfrm>
            <a:off x="759754" y="1542938"/>
            <a:ext cx="7624491" cy="4611463"/>
            <a:chOff x="1548715" y="1230704"/>
            <a:chExt cx="7624491" cy="461146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5880A0E-3B3B-E747-A049-AE0A8FE0E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5288" y="1230704"/>
              <a:ext cx="278931" cy="455183"/>
            </a:xfrm>
            <a:prstGeom prst="rect">
              <a:avLst/>
            </a:prstGeom>
          </p:spPr>
        </p:pic>
        <p:pic>
          <p:nvPicPr>
            <p:cNvPr id="6" name="Picture 9" descr="http://upload.newhua.com/2013/0422/1366597804427.jpg">
              <a:hlinkClick r:id="rId4"/>
              <a:extLst>
                <a:ext uri="{FF2B5EF4-FFF2-40B4-BE49-F238E27FC236}">
                  <a16:creationId xmlns:a16="http://schemas.microsoft.com/office/drawing/2014/main" id="{F68C7B59-2830-4C47-87F1-C5DC7AA2D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 t="12560" b="9644"/>
            <a:stretch>
              <a:fillRect/>
            </a:stretch>
          </p:blipFill>
          <p:spPr bwMode="auto">
            <a:xfrm>
              <a:off x="1726300" y="3652207"/>
              <a:ext cx="719183" cy="503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磁盘 6">
              <a:extLst>
                <a:ext uri="{FF2B5EF4-FFF2-40B4-BE49-F238E27FC236}">
                  <a16:creationId xmlns:a16="http://schemas.microsoft.com/office/drawing/2014/main" id="{7CCF602B-0466-1548-874C-86698165848F}"/>
                </a:ext>
              </a:extLst>
            </p:cNvPr>
            <p:cNvSpPr/>
            <p:nvPr/>
          </p:nvSpPr>
          <p:spPr>
            <a:xfrm>
              <a:off x="1548715" y="3895181"/>
              <a:ext cx="1058722" cy="675078"/>
            </a:xfrm>
            <a:prstGeom prst="flowChartMagneticDisk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Han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Training</a:t>
              </a:r>
              <a:r>
                <a:rPr kumimoji="1" lang="zh-Hans" altLang="en-U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Users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" name="肘形连接符 7">
              <a:extLst>
                <a:ext uri="{FF2B5EF4-FFF2-40B4-BE49-F238E27FC236}">
                  <a16:creationId xmlns:a16="http://schemas.microsoft.com/office/drawing/2014/main" id="{A4F5C033-DE14-E84E-9CBD-23F3480A4903}"/>
                </a:ext>
              </a:extLst>
            </p:cNvPr>
            <p:cNvCxnSpPr>
              <a:cxnSpLocks/>
              <a:stCxn id="13" idx="1"/>
              <a:endCxn id="7" idx="1"/>
            </p:cNvCxnSpPr>
            <p:nvPr/>
          </p:nvCxnSpPr>
          <p:spPr>
            <a:xfrm rot="10800000" flipV="1">
              <a:off x="2078077" y="2359065"/>
              <a:ext cx="1655931" cy="1536115"/>
            </a:xfrm>
            <a:prstGeom prst="bentConnector2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EAEB8E8-6187-4C44-B7D7-55E29F557A28}"/>
                </a:ext>
              </a:extLst>
            </p:cNvPr>
            <p:cNvSpPr txBox="1"/>
            <p:nvPr/>
          </p:nvSpPr>
          <p:spPr>
            <a:xfrm>
              <a:off x="5562850" y="5288169"/>
              <a:ext cx="159939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>
                  <a:latin typeface="Arial" charset="0"/>
                  <a:ea typeface="Arial" charset="0"/>
                  <a:cs typeface="Arial" charset="0"/>
                </a:rPr>
                <a:t>Training</a:t>
              </a:r>
              <a:r>
                <a:rPr kumimoji="1" lang="zh-CN" altLang="en-US" sz="1500" b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500" b="1" dirty="0">
                  <a:latin typeface="Arial" charset="0"/>
                  <a:ea typeface="Arial" charset="0"/>
                  <a:cs typeface="Arial" charset="0"/>
                </a:rPr>
                <a:t>&amp;</a:t>
              </a:r>
              <a:r>
                <a:rPr kumimoji="1" lang="zh-CN" altLang="en-US" sz="1500" b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500" b="1" dirty="0">
                  <a:latin typeface="Arial" charset="0"/>
                  <a:ea typeface="Arial" charset="0"/>
                  <a:cs typeface="Arial" charset="0"/>
                </a:rPr>
                <a:t>Learning</a:t>
              </a:r>
              <a:endParaRPr kumimoji="1" lang="zh-CN" altLang="en-US" sz="15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B91FCF-F1DE-424B-A958-359EBB1E5FD7}"/>
                </a:ext>
              </a:extLst>
            </p:cNvPr>
            <p:cNvCxnSpPr/>
            <p:nvPr/>
          </p:nvCxnSpPr>
          <p:spPr>
            <a:xfrm>
              <a:off x="5373819" y="1559345"/>
              <a:ext cx="44488" cy="392012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CC3ED67-720A-BB4C-B6E8-32D2CD1D549A}"/>
                </a:ext>
              </a:extLst>
            </p:cNvPr>
            <p:cNvSpPr/>
            <p:nvPr/>
          </p:nvSpPr>
          <p:spPr>
            <a:xfrm>
              <a:off x="3833007" y="2135447"/>
              <a:ext cx="1265344" cy="444514"/>
            </a:xfrm>
            <a:prstGeom prst="ellips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Han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Gender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60D751E-10E4-754C-B5CC-55102B804E45}"/>
                </a:ext>
              </a:extLst>
            </p:cNvPr>
            <p:cNvSpPr/>
            <p:nvPr/>
          </p:nvSpPr>
          <p:spPr>
            <a:xfrm>
              <a:off x="3827896" y="3450667"/>
              <a:ext cx="1265344" cy="44451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 err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FeatureN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8FB0DFB-002B-C347-85F4-284EE47BE2EA}"/>
                </a:ext>
              </a:extLst>
            </p:cNvPr>
            <p:cNvSpPr/>
            <p:nvPr/>
          </p:nvSpPr>
          <p:spPr>
            <a:xfrm>
              <a:off x="3734007" y="2019304"/>
              <a:ext cx="1504355" cy="6795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5BB2379-67DA-3645-9D0F-2E48B4376969}"/>
                </a:ext>
              </a:extLst>
            </p:cNvPr>
            <p:cNvSpPr/>
            <p:nvPr/>
          </p:nvSpPr>
          <p:spPr>
            <a:xfrm>
              <a:off x="3827897" y="4059849"/>
              <a:ext cx="1265344" cy="44451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Feature2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F9CDEC5-B687-FC42-8F52-7469EF53493F}"/>
                </a:ext>
              </a:extLst>
            </p:cNvPr>
            <p:cNvSpPr/>
            <p:nvPr/>
          </p:nvSpPr>
          <p:spPr>
            <a:xfrm>
              <a:off x="3833007" y="4605985"/>
              <a:ext cx="1265344" cy="44451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Feature1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756C459-4A72-9343-9737-940EB04AA9E6}"/>
                </a:ext>
              </a:extLst>
            </p:cNvPr>
            <p:cNvSpPr/>
            <p:nvPr/>
          </p:nvSpPr>
          <p:spPr>
            <a:xfrm>
              <a:off x="5732705" y="2040970"/>
              <a:ext cx="1304557" cy="271992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702302AB-6525-0C43-9F08-747F9DF25421}"/>
                </a:ext>
              </a:extLst>
            </p:cNvPr>
            <p:cNvCxnSpPr/>
            <p:nvPr/>
          </p:nvCxnSpPr>
          <p:spPr>
            <a:xfrm flipH="1">
              <a:off x="7200138" y="1569261"/>
              <a:ext cx="1297" cy="390513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E2AF954-AFA3-124C-959B-3D286E5FEB91}"/>
                </a:ext>
              </a:extLst>
            </p:cNvPr>
            <p:cNvSpPr/>
            <p:nvPr/>
          </p:nvSpPr>
          <p:spPr>
            <a:xfrm>
              <a:off x="3734007" y="3376830"/>
              <a:ext cx="1500933" cy="175207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30C510A-FBE3-644C-B1B8-D905A3E40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3593" y="1332110"/>
              <a:ext cx="957611" cy="957611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E825F94-7435-384C-8A57-342FE4D7F1F3}"/>
                </a:ext>
              </a:extLst>
            </p:cNvPr>
            <p:cNvSpPr txBox="1"/>
            <p:nvPr/>
          </p:nvSpPr>
          <p:spPr>
            <a:xfrm>
              <a:off x="3551889" y="5444489"/>
              <a:ext cx="202731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>
                  <a:latin typeface="Arial" charset="0"/>
                  <a:ea typeface="Arial" charset="0"/>
                  <a:cs typeface="Arial" charset="0"/>
                </a:rPr>
                <a:t>Formulation</a:t>
              </a:r>
              <a:endParaRPr kumimoji="1" lang="zh-CN" altLang="en-US" sz="15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40F3610-A9F1-5F41-82DA-CC971C159028}"/>
                </a:ext>
              </a:extLst>
            </p:cNvPr>
            <p:cNvCxnSpPr/>
            <p:nvPr/>
          </p:nvCxnSpPr>
          <p:spPr>
            <a:xfrm>
              <a:off x="3501669" y="1569261"/>
              <a:ext cx="44488" cy="392012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>
              <a:extLst>
                <a:ext uri="{FF2B5EF4-FFF2-40B4-BE49-F238E27FC236}">
                  <a16:creationId xmlns:a16="http://schemas.microsoft.com/office/drawing/2014/main" id="{51A391DF-4764-C447-A43A-9F718F8544D4}"/>
                </a:ext>
              </a:extLst>
            </p:cNvPr>
            <p:cNvCxnSpPr>
              <a:cxnSpLocks/>
              <a:stCxn id="16" idx="1"/>
              <a:endCxn id="13" idx="3"/>
            </p:cNvCxnSpPr>
            <p:nvPr/>
          </p:nvCxnSpPr>
          <p:spPr>
            <a:xfrm rot="10800000">
              <a:off x="5238363" y="2359067"/>
              <a:ext cx="494343" cy="104186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79838962-778C-AF42-AF21-62186C3F205D}"/>
                </a:ext>
              </a:extLst>
            </p:cNvPr>
            <p:cNvCxnSpPr>
              <a:stCxn id="16" idx="1"/>
              <a:endCxn id="18" idx="3"/>
            </p:cNvCxnSpPr>
            <p:nvPr/>
          </p:nvCxnSpPr>
          <p:spPr>
            <a:xfrm rot="10800000" flipV="1">
              <a:off x="5234940" y="3400931"/>
              <a:ext cx="497765" cy="85193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14BD743-646E-5B4F-B3D2-10027244B07D}"/>
                </a:ext>
              </a:extLst>
            </p:cNvPr>
            <p:cNvSpPr/>
            <p:nvPr/>
          </p:nvSpPr>
          <p:spPr>
            <a:xfrm>
              <a:off x="5874006" y="3098223"/>
              <a:ext cx="1054430" cy="33802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Han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GBC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91F5133-A932-2E43-8597-9356E4F236D2}"/>
                </a:ext>
              </a:extLst>
            </p:cNvPr>
            <p:cNvSpPr/>
            <p:nvPr/>
          </p:nvSpPr>
          <p:spPr>
            <a:xfrm>
              <a:off x="5874006" y="2679598"/>
              <a:ext cx="1054430" cy="33802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RF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44FC76-B56E-774C-80AA-DD52C3F44C98}"/>
                </a:ext>
              </a:extLst>
            </p:cNvPr>
            <p:cNvSpPr/>
            <p:nvPr/>
          </p:nvSpPr>
          <p:spPr>
            <a:xfrm>
              <a:off x="5874006" y="2274868"/>
              <a:ext cx="1054430" cy="33802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Ridge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9E63A62-6C70-7347-A4AB-2FF9501F31C9}"/>
                </a:ext>
              </a:extLst>
            </p:cNvPr>
            <p:cNvSpPr txBox="1"/>
            <p:nvPr/>
          </p:nvSpPr>
          <p:spPr>
            <a:xfrm>
              <a:off x="5711344" y="4044239"/>
              <a:ext cx="1304558" cy="7155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350" i="1" dirty="0">
                  <a:latin typeface="Arial" charset="0"/>
                  <a:ea typeface="Arial" charset="0"/>
                  <a:cs typeface="Arial" charset="0"/>
                </a:rPr>
                <a:t>Machine</a:t>
              </a:r>
              <a:r>
                <a:rPr kumimoji="1" lang="zh-CN" altLang="en-US" sz="135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i="1" dirty="0">
                  <a:latin typeface="Arial" charset="0"/>
                  <a:ea typeface="Arial" charset="0"/>
                  <a:cs typeface="Arial" charset="0"/>
                </a:rPr>
                <a:t>Learning</a:t>
              </a:r>
              <a:r>
                <a:rPr kumimoji="1" lang="zh-CN" altLang="en-US" sz="135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i="1" dirty="0">
                  <a:latin typeface="Arial" charset="0"/>
                  <a:ea typeface="Arial" charset="0"/>
                  <a:cs typeface="Arial" charset="0"/>
                </a:rPr>
                <a:t>Models</a:t>
              </a:r>
              <a:endParaRPr kumimoji="1" lang="zh-CN" altLang="en-US" sz="135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CA93BB5-C47A-F949-BF14-A015B179BBC8}"/>
                </a:ext>
              </a:extLst>
            </p:cNvPr>
            <p:cNvSpPr/>
            <p:nvPr/>
          </p:nvSpPr>
          <p:spPr>
            <a:xfrm>
              <a:off x="7827580" y="1723558"/>
              <a:ext cx="847325" cy="31095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25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FeatureN</a:t>
              </a:r>
              <a:endParaRPr kumimoji="1" lang="zh-CN" altLang="en-US" sz="825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60B6C99-852B-FD40-B7DC-97F5E5D97D90}"/>
                </a:ext>
              </a:extLst>
            </p:cNvPr>
            <p:cNvSpPr/>
            <p:nvPr/>
          </p:nvSpPr>
          <p:spPr>
            <a:xfrm>
              <a:off x="7587394" y="3410055"/>
              <a:ext cx="1254089" cy="53052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Prediction</a:t>
              </a:r>
              <a:r>
                <a:rPr kumimoji="1" lang="zh-CN" altLang="en-U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Model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7A07CEF-ADD5-5F45-927D-6B0DDC86BABC}"/>
                </a:ext>
              </a:extLst>
            </p:cNvPr>
            <p:cNvSpPr/>
            <p:nvPr/>
          </p:nvSpPr>
          <p:spPr bwMode="auto">
            <a:xfrm>
              <a:off x="3683164" y="5464186"/>
              <a:ext cx="257606" cy="2576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" sz="1350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zh-CN" altLang="en-US" sz="135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188D230-FEA0-1249-853C-D1EDB044A1E5}"/>
                </a:ext>
              </a:extLst>
            </p:cNvPr>
            <p:cNvSpPr/>
            <p:nvPr/>
          </p:nvSpPr>
          <p:spPr bwMode="auto">
            <a:xfrm>
              <a:off x="5597250" y="5464186"/>
              <a:ext cx="257606" cy="2576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" sz="1350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135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C2C0608-C16D-E24E-905D-EC612A1101E3}"/>
                </a:ext>
              </a:extLst>
            </p:cNvPr>
            <p:cNvSpPr/>
            <p:nvPr/>
          </p:nvSpPr>
          <p:spPr bwMode="auto">
            <a:xfrm>
              <a:off x="7507883" y="5432092"/>
              <a:ext cx="257606" cy="2576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" sz="1350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kumimoji="1" lang="zh-CN" altLang="en-US" sz="135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8EB2186-CD92-A549-8D06-7CF7B2BDC586}"/>
                </a:ext>
              </a:extLst>
            </p:cNvPr>
            <p:cNvSpPr txBox="1"/>
            <p:nvPr/>
          </p:nvSpPr>
          <p:spPr>
            <a:xfrm>
              <a:off x="7458474" y="5421708"/>
              <a:ext cx="171473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kumimoji="1" lang="en-US" altLang="zh-Hans" sz="1500" b="1" dirty="0">
                  <a:latin typeface="Arial" charset="0"/>
                  <a:ea typeface="Arial" charset="0"/>
                  <a:cs typeface="Arial" charset="0"/>
                </a:rPr>
                <a:t>rediction</a:t>
              </a:r>
              <a:endParaRPr kumimoji="1" lang="zh-CN" altLang="en-US" sz="15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5A605A9-C083-1D41-8BB4-8FAF110B01AF}"/>
                </a:ext>
              </a:extLst>
            </p:cNvPr>
            <p:cNvSpPr txBox="1"/>
            <p:nvPr/>
          </p:nvSpPr>
          <p:spPr>
            <a:xfrm>
              <a:off x="3526177" y="1655438"/>
              <a:ext cx="19283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Hans" sz="1200" i="1" dirty="0">
                  <a:latin typeface="Arial" charset="0"/>
                  <a:cs typeface="Arial" charset="0"/>
                </a:rPr>
                <a:t>self-</a:t>
              </a:r>
              <a:r>
                <a:rPr kumimoji="1" lang="en-US" altLang="zh-CN" sz="1200" i="1" dirty="0">
                  <a:latin typeface="Arial" charset="0"/>
                  <a:cs typeface="Arial" charset="0"/>
                </a:rPr>
                <a:t>reported</a:t>
              </a:r>
              <a:r>
                <a:rPr kumimoji="1" lang="zh-Hans" altLang="en-US" sz="1200" i="1" dirty="0">
                  <a:latin typeface="Arial" charset="0"/>
                  <a:cs typeface="Arial" charset="0"/>
                </a:rPr>
                <a:t> </a:t>
              </a:r>
              <a:r>
                <a:rPr kumimoji="1" lang="en-US" altLang="zh-CN" sz="1200" i="1" dirty="0">
                  <a:latin typeface="Arial" charset="0"/>
                  <a:cs typeface="Arial" charset="0"/>
                </a:rPr>
                <a:t>g</a:t>
              </a:r>
              <a:r>
                <a:rPr kumimoji="1" lang="en-US" altLang="zh-Hans" sz="1200" i="1" dirty="0">
                  <a:latin typeface="Arial" charset="0"/>
                  <a:cs typeface="Arial" charset="0"/>
                </a:rPr>
                <a:t>ender</a:t>
              </a:r>
              <a:endParaRPr kumimoji="1" lang="zh-CN" altLang="en-US" sz="1200" i="1" dirty="0">
                <a:latin typeface="Arial" charset="0"/>
                <a:cs typeface="Arial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9475C49-9D25-B048-A15B-F601639F2F23}"/>
                </a:ext>
              </a:extLst>
            </p:cNvPr>
            <p:cNvSpPr/>
            <p:nvPr/>
          </p:nvSpPr>
          <p:spPr>
            <a:xfrm>
              <a:off x="7827580" y="1978576"/>
              <a:ext cx="847325" cy="31095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25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Feature2</a:t>
              </a:r>
              <a:endParaRPr kumimoji="1" lang="zh-CN" altLang="en-US" sz="825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4CC937C-7D90-4744-9775-D32BAC920284}"/>
                </a:ext>
              </a:extLst>
            </p:cNvPr>
            <p:cNvSpPr/>
            <p:nvPr/>
          </p:nvSpPr>
          <p:spPr>
            <a:xfrm>
              <a:off x="7827579" y="2233594"/>
              <a:ext cx="847325" cy="31095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25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Feature1</a:t>
              </a:r>
              <a:endParaRPr kumimoji="1" lang="zh-CN" altLang="en-US" sz="825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165E37D-16B3-654C-BBAC-9C360B4B557D}"/>
                </a:ext>
              </a:extLst>
            </p:cNvPr>
            <p:cNvSpPr/>
            <p:nvPr/>
          </p:nvSpPr>
          <p:spPr>
            <a:xfrm>
              <a:off x="7724026" y="1540702"/>
              <a:ext cx="1054430" cy="115812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FC4AEB7-F3EC-A54E-BA29-0C160FA6A8AA}"/>
                </a:ext>
              </a:extLst>
            </p:cNvPr>
            <p:cNvSpPr txBox="1"/>
            <p:nvPr/>
          </p:nvSpPr>
          <p:spPr>
            <a:xfrm>
              <a:off x="7107878" y="2679598"/>
              <a:ext cx="2060180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350" b="1" i="1" dirty="0">
                  <a:latin typeface="Arial" charset="0"/>
                  <a:ea typeface="Arial" charset="0"/>
                  <a:cs typeface="Arial" charset="0"/>
                </a:rPr>
                <a:t>Features</a:t>
              </a:r>
              <a:r>
                <a:rPr kumimoji="1" lang="zh-CN" altLang="en-US" sz="1350" b="1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b="1" i="1" dirty="0"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kumimoji="1" lang="zh-CN" altLang="en-US" sz="1350" b="1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b="1" i="1" dirty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kumimoji="1" lang="zh-CN" altLang="en-US" sz="1350" b="1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b="1" i="1" dirty="0">
                  <a:latin typeface="Arial" charset="0"/>
                  <a:ea typeface="Arial" charset="0"/>
                  <a:cs typeface="Arial" charset="0"/>
                </a:rPr>
                <a:t>new</a:t>
              </a:r>
              <a:r>
                <a:rPr kumimoji="1" lang="zh-CN" altLang="en-US" sz="1350" b="1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1350" b="1" i="1" dirty="0">
                  <a:latin typeface="Arial" charset="0"/>
                  <a:ea typeface="Arial" charset="0"/>
                  <a:cs typeface="Arial" charset="0"/>
                </a:rPr>
                <a:t>user</a:t>
              </a:r>
              <a:endParaRPr kumimoji="1" lang="zh-CN" altLang="en-US" b="1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211A1CB-848A-0D4B-A69B-178504D81FA3}"/>
                </a:ext>
              </a:extLst>
            </p:cNvPr>
            <p:cNvSpPr txBox="1"/>
            <p:nvPr/>
          </p:nvSpPr>
          <p:spPr>
            <a:xfrm>
              <a:off x="3652460" y="5117235"/>
              <a:ext cx="168507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s" sz="1200" i="1" dirty="0">
                  <a:latin typeface="Arial" charset="0"/>
                  <a:ea typeface="Arial" charset="0"/>
                  <a:cs typeface="Arial" charset="0"/>
                </a:rPr>
                <a:t>Emoji-usage</a:t>
              </a:r>
              <a:r>
                <a:rPr kumimoji="1" lang="en-US" altLang="zh-CN" sz="1200" i="1" dirty="0">
                  <a:latin typeface="Arial" charset="0"/>
                  <a:ea typeface="Arial" charset="0"/>
                  <a:cs typeface="Arial" charset="0"/>
                </a:rPr>
                <a:t> Features</a:t>
              </a:r>
              <a:endParaRPr kumimoji="1" lang="zh-CN" altLang="en-US" sz="150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60B88E7F-ACA2-4940-B527-F929F28B6853}"/>
                </a:ext>
              </a:extLst>
            </p:cNvPr>
            <p:cNvCxnSpPr>
              <a:stCxn id="24" idx="3"/>
              <a:endCxn id="29" idx="1"/>
            </p:cNvCxnSpPr>
            <p:nvPr/>
          </p:nvCxnSpPr>
          <p:spPr>
            <a:xfrm>
              <a:off x="6928436" y="3267234"/>
              <a:ext cx="658958" cy="40808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F412C24E-20B8-6242-8AAC-272BC248ED5F}"/>
                </a:ext>
              </a:extLst>
            </p:cNvPr>
            <p:cNvCxnSpPr>
              <a:endCxn id="29" idx="0"/>
            </p:cNvCxnSpPr>
            <p:nvPr/>
          </p:nvCxnSpPr>
          <p:spPr>
            <a:xfrm flipH="1">
              <a:off x="8214439" y="2956597"/>
              <a:ext cx="3040" cy="45345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C1D846D-9AFA-2440-8F30-C7D502CDB4F8}"/>
                </a:ext>
              </a:extLst>
            </p:cNvPr>
            <p:cNvSpPr txBox="1"/>
            <p:nvPr/>
          </p:nvSpPr>
          <p:spPr>
            <a:xfrm>
              <a:off x="6770529" y="3814457"/>
              <a:ext cx="981359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s" sz="1050" i="1" dirty="0">
                  <a:latin typeface="Arial" charset="0"/>
                  <a:ea typeface="Arial" charset="0"/>
                  <a:cs typeface="Arial" charset="0"/>
                </a:rPr>
                <a:t>Classification</a:t>
              </a:r>
              <a:endParaRPr kumimoji="1" lang="zh-CN" altLang="en-US" sz="135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F2FE7AC2-92F8-984A-AA2D-E03B5997790F}"/>
                </a:ext>
              </a:extLst>
            </p:cNvPr>
            <p:cNvSpPr/>
            <p:nvPr/>
          </p:nvSpPr>
          <p:spPr>
            <a:xfrm>
              <a:off x="7429269" y="4597354"/>
              <a:ext cx="1553996" cy="69081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9C903FDE-0944-E542-BDF8-70D38DEBBFD7}"/>
                </a:ext>
              </a:extLst>
            </p:cNvPr>
            <p:cNvCxnSpPr>
              <a:stCxn id="29" idx="2"/>
            </p:cNvCxnSpPr>
            <p:nvPr/>
          </p:nvCxnSpPr>
          <p:spPr>
            <a:xfrm>
              <a:off x="8214439" y="3940581"/>
              <a:ext cx="0" cy="61489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62B7641-81A8-4445-A3B1-72933987C68A}"/>
                </a:ext>
              </a:extLst>
            </p:cNvPr>
            <p:cNvSpPr txBox="1"/>
            <p:nvPr/>
          </p:nvSpPr>
          <p:spPr>
            <a:xfrm>
              <a:off x="2441731" y="3825738"/>
              <a:ext cx="1273877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50" i="1" dirty="0">
                  <a:latin typeface="Arial" charset="0"/>
                  <a:ea typeface="Arial" charset="0"/>
                  <a:cs typeface="Arial" charset="0"/>
                </a:rPr>
                <a:t>Extract</a:t>
              </a:r>
              <a:r>
                <a:rPr kumimoji="1" lang="zh-CN" altLang="en-US" sz="105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050" i="1" dirty="0">
                  <a:latin typeface="Arial" charset="0"/>
                  <a:ea typeface="Arial" charset="0"/>
                  <a:cs typeface="Arial" charset="0"/>
                </a:rPr>
                <a:t>&amp;</a:t>
              </a:r>
              <a:r>
                <a:rPr kumimoji="1" lang="zh-Hans" altLang="en-US" sz="105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050" i="1" dirty="0">
                  <a:latin typeface="Arial" charset="0"/>
                  <a:ea typeface="Arial" charset="0"/>
                  <a:cs typeface="Arial" charset="0"/>
                </a:rPr>
                <a:t>Synthesize</a:t>
              </a:r>
              <a:endParaRPr kumimoji="1" lang="zh-CN" altLang="en-US" sz="135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DE32A22-A091-0445-8103-C77E22F0B312}"/>
                </a:ext>
              </a:extLst>
            </p:cNvPr>
            <p:cNvSpPr txBox="1"/>
            <p:nvPr/>
          </p:nvSpPr>
          <p:spPr>
            <a:xfrm>
              <a:off x="8148735" y="4124598"/>
              <a:ext cx="78579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i="1" dirty="0">
                  <a:latin typeface="Arial" charset="0"/>
                  <a:ea typeface="Arial" charset="0"/>
                  <a:cs typeface="Arial" charset="0"/>
                </a:rPr>
                <a:t>Predicting</a:t>
              </a:r>
              <a:endParaRPr kumimoji="1" lang="zh-CN" altLang="en-US" sz="135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2242C84-9778-8241-B5E6-9F33E03F0ACF}"/>
                </a:ext>
              </a:extLst>
            </p:cNvPr>
            <p:cNvSpPr txBox="1"/>
            <p:nvPr/>
          </p:nvSpPr>
          <p:spPr>
            <a:xfrm>
              <a:off x="8220580" y="3061249"/>
              <a:ext cx="48442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i="1" dirty="0">
                  <a:latin typeface="Arial" charset="0"/>
                  <a:ea typeface="Arial" charset="0"/>
                  <a:cs typeface="Arial" charset="0"/>
                </a:rPr>
                <a:t>Input</a:t>
              </a:r>
              <a:endParaRPr kumimoji="1" lang="zh-CN" altLang="en-US" sz="135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AB4CBCD-CC1F-BF43-8FB7-8D74FCF9BE18}"/>
                </a:ext>
              </a:extLst>
            </p:cNvPr>
            <p:cNvSpPr txBox="1"/>
            <p:nvPr/>
          </p:nvSpPr>
          <p:spPr>
            <a:xfrm>
              <a:off x="4205522" y="3831270"/>
              <a:ext cx="4924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is-IS" altLang="zh-CN" sz="1200" b="1" i="1">
                  <a:latin typeface="Arial" charset="0"/>
                  <a:ea typeface="Arial" charset="0"/>
                  <a:cs typeface="Arial" charset="0"/>
                </a:rPr>
                <a:t>……</a:t>
              </a:r>
              <a:endParaRPr kumimoji="1" lang="zh-CN" altLang="en-US" sz="1500" b="1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923ECEF-8479-1D45-A4D8-44B37382C2F6}"/>
                </a:ext>
              </a:extLst>
            </p:cNvPr>
            <p:cNvSpPr txBox="1"/>
            <p:nvPr/>
          </p:nvSpPr>
          <p:spPr>
            <a:xfrm>
              <a:off x="6106338" y="3790522"/>
              <a:ext cx="4924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is-IS" altLang="zh-CN" sz="1200" b="1" i="1">
                  <a:latin typeface="Arial" charset="0"/>
                  <a:ea typeface="Arial" charset="0"/>
                  <a:cs typeface="Arial" charset="0"/>
                </a:rPr>
                <a:t>……</a:t>
              </a:r>
              <a:endParaRPr kumimoji="1" lang="zh-CN" altLang="en-US" sz="1500" b="1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3E18D02-6003-C647-BD82-E30036B7F036}"/>
                </a:ext>
              </a:extLst>
            </p:cNvPr>
            <p:cNvSpPr/>
            <p:nvPr/>
          </p:nvSpPr>
          <p:spPr>
            <a:xfrm>
              <a:off x="7786255" y="4800051"/>
              <a:ext cx="85792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Hans" sz="1500" b="1" dirty="0">
                  <a:latin typeface="Arial" charset="0"/>
                  <a:ea typeface="Arial" charset="0"/>
                  <a:cs typeface="Arial" charset="0"/>
                </a:rPr>
                <a:t>Gender</a:t>
              </a:r>
              <a:endParaRPr kumimoji="1" lang="en-US" altLang="zh-CN" sz="15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FB562996-1A67-664E-B6EB-DB703E0BFF4F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2627104" y="4233690"/>
              <a:ext cx="1106903" cy="1917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9904373-95DB-0B46-B249-6D8106EFC75A}"/>
                </a:ext>
              </a:extLst>
            </p:cNvPr>
            <p:cNvSpPr/>
            <p:nvPr/>
          </p:nvSpPr>
          <p:spPr>
            <a:xfrm>
              <a:off x="5860300" y="3519584"/>
              <a:ext cx="1054430" cy="33802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Han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SVC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3" name="幻灯片编号占位符 52">
            <a:extLst>
              <a:ext uri="{FF2B5EF4-FFF2-40B4-BE49-F238E27FC236}">
                <a16:creationId xmlns:a16="http://schemas.microsoft.com/office/drawing/2014/main" id="{1AE1320D-F378-A148-BEB7-648D346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F7A75EA3-270D-1C40-806B-B4FE29C42ED5}"/>
              </a:ext>
            </a:extLst>
          </p:cNvPr>
          <p:cNvSpPr/>
          <p:nvPr/>
        </p:nvSpPr>
        <p:spPr>
          <a:xfrm>
            <a:off x="4486195" y="1542938"/>
            <a:ext cx="2065643" cy="4813413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2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03FAA-1B8F-3845-A923-5FB8D412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Workflow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Gender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Inference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DEA6A65-0915-DF46-AECD-840DC4C93F28}"/>
              </a:ext>
            </a:extLst>
          </p:cNvPr>
          <p:cNvGrpSpPr/>
          <p:nvPr/>
        </p:nvGrpSpPr>
        <p:grpSpPr>
          <a:xfrm>
            <a:off x="759754" y="1542938"/>
            <a:ext cx="7624491" cy="4611463"/>
            <a:chOff x="1548715" y="1230704"/>
            <a:chExt cx="7624491" cy="461146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5880A0E-3B3B-E747-A049-AE0A8FE0E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5288" y="1230704"/>
              <a:ext cx="278931" cy="455183"/>
            </a:xfrm>
            <a:prstGeom prst="rect">
              <a:avLst/>
            </a:prstGeom>
          </p:spPr>
        </p:pic>
        <p:pic>
          <p:nvPicPr>
            <p:cNvPr id="6" name="Picture 9" descr="http://upload.newhua.com/2013/0422/1366597804427.jpg">
              <a:hlinkClick r:id="rId4"/>
              <a:extLst>
                <a:ext uri="{FF2B5EF4-FFF2-40B4-BE49-F238E27FC236}">
                  <a16:creationId xmlns:a16="http://schemas.microsoft.com/office/drawing/2014/main" id="{F68C7B59-2830-4C47-87F1-C5DC7AA2D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 t="12560" b="9644"/>
            <a:stretch>
              <a:fillRect/>
            </a:stretch>
          </p:blipFill>
          <p:spPr bwMode="auto">
            <a:xfrm>
              <a:off x="1726300" y="3652207"/>
              <a:ext cx="719183" cy="503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磁盘 6">
              <a:extLst>
                <a:ext uri="{FF2B5EF4-FFF2-40B4-BE49-F238E27FC236}">
                  <a16:creationId xmlns:a16="http://schemas.microsoft.com/office/drawing/2014/main" id="{7CCF602B-0466-1548-874C-86698165848F}"/>
                </a:ext>
              </a:extLst>
            </p:cNvPr>
            <p:cNvSpPr/>
            <p:nvPr/>
          </p:nvSpPr>
          <p:spPr>
            <a:xfrm>
              <a:off x="1548715" y="3895181"/>
              <a:ext cx="1058722" cy="675078"/>
            </a:xfrm>
            <a:prstGeom prst="flowChartMagneticDisk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Han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Training</a:t>
              </a:r>
              <a:r>
                <a:rPr kumimoji="1" lang="zh-Hans" altLang="en-U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Users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" name="肘形连接符 7">
              <a:extLst>
                <a:ext uri="{FF2B5EF4-FFF2-40B4-BE49-F238E27FC236}">
                  <a16:creationId xmlns:a16="http://schemas.microsoft.com/office/drawing/2014/main" id="{A4F5C033-DE14-E84E-9CBD-23F3480A4903}"/>
                </a:ext>
              </a:extLst>
            </p:cNvPr>
            <p:cNvCxnSpPr>
              <a:cxnSpLocks/>
              <a:stCxn id="13" idx="1"/>
              <a:endCxn id="7" idx="1"/>
            </p:cNvCxnSpPr>
            <p:nvPr/>
          </p:nvCxnSpPr>
          <p:spPr>
            <a:xfrm rot="10800000" flipV="1">
              <a:off x="2078077" y="2359065"/>
              <a:ext cx="1655931" cy="1536115"/>
            </a:xfrm>
            <a:prstGeom prst="bentConnector2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EAEB8E8-6187-4C44-B7D7-55E29F557A28}"/>
                </a:ext>
              </a:extLst>
            </p:cNvPr>
            <p:cNvSpPr txBox="1"/>
            <p:nvPr/>
          </p:nvSpPr>
          <p:spPr>
            <a:xfrm>
              <a:off x="5562850" y="5288169"/>
              <a:ext cx="159939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>
                  <a:latin typeface="Arial" charset="0"/>
                  <a:ea typeface="Arial" charset="0"/>
                  <a:cs typeface="Arial" charset="0"/>
                </a:rPr>
                <a:t>Training</a:t>
              </a:r>
              <a:r>
                <a:rPr kumimoji="1" lang="zh-CN" altLang="en-US" sz="1500" b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500" b="1" dirty="0">
                  <a:latin typeface="Arial" charset="0"/>
                  <a:ea typeface="Arial" charset="0"/>
                  <a:cs typeface="Arial" charset="0"/>
                </a:rPr>
                <a:t>&amp;</a:t>
              </a:r>
              <a:r>
                <a:rPr kumimoji="1" lang="zh-CN" altLang="en-US" sz="1500" b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500" b="1" dirty="0">
                  <a:latin typeface="Arial" charset="0"/>
                  <a:ea typeface="Arial" charset="0"/>
                  <a:cs typeface="Arial" charset="0"/>
                </a:rPr>
                <a:t>Learning</a:t>
              </a:r>
              <a:endParaRPr kumimoji="1" lang="zh-CN" altLang="en-US" sz="15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B91FCF-F1DE-424B-A958-359EBB1E5FD7}"/>
                </a:ext>
              </a:extLst>
            </p:cNvPr>
            <p:cNvCxnSpPr/>
            <p:nvPr/>
          </p:nvCxnSpPr>
          <p:spPr>
            <a:xfrm>
              <a:off x="5373819" y="1559345"/>
              <a:ext cx="44488" cy="392012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CC3ED67-720A-BB4C-B6E8-32D2CD1D549A}"/>
                </a:ext>
              </a:extLst>
            </p:cNvPr>
            <p:cNvSpPr/>
            <p:nvPr/>
          </p:nvSpPr>
          <p:spPr>
            <a:xfrm>
              <a:off x="3833007" y="2135447"/>
              <a:ext cx="1265344" cy="444514"/>
            </a:xfrm>
            <a:prstGeom prst="ellips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Han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Gender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60D751E-10E4-754C-B5CC-55102B804E45}"/>
                </a:ext>
              </a:extLst>
            </p:cNvPr>
            <p:cNvSpPr/>
            <p:nvPr/>
          </p:nvSpPr>
          <p:spPr>
            <a:xfrm>
              <a:off x="3827896" y="3450667"/>
              <a:ext cx="1265344" cy="44451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 err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FeatureN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8FB0DFB-002B-C347-85F4-284EE47BE2EA}"/>
                </a:ext>
              </a:extLst>
            </p:cNvPr>
            <p:cNvSpPr/>
            <p:nvPr/>
          </p:nvSpPr>
          <p:spPr>
            <a:xfrm>
              <a:off x="3734007" y="2019304"/>
              <a:ext cx="1504355" cy="6795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5BB2379-67DA-3645-9D0F-2E48B4376969}"/>
                </a:ext>
              </a:extLst>
            </p:cNvPr>
            <p:cNvSpPr/>
            <p:nvPr/>
          </p:nvSpPr>
          <p:spPr>
            <a:xfrm>
              <a:off x="3827897" y="4059849"/>
              <a:ext cx="1265344" cy="44451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Feature2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F9CDEC5-B687-FC42-8F52-7469EF53493F}"/>
                </a:ext>
              </a:extLst>
            </p:cNvPr>
            <p:cNvSpPr/>
            <p:nvPr/>
          </p:nvSpPr>
          <p:spPr>
            <a:xfrm>
              <a:off x="3833007" y="4605985"/>
              <a:ext cx="1265344" cy="44451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Feature1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756C459-4A72-9343-9737-940EB04AA9E6}"/>
                </a:ext>
              </a:extLst>
            </p:cNvPr>
            <p:cNvSpPr/>
            <p:nvPr/>
          </p:nvSpPr>
          <p:spPr>
            <a:xfrm>
              <a:off x="5732705" y="2040970"/>
              <a:ext cx="1304557" cy="271992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702302AB-6525-0C43-9F08-747F9DF25421}"/>
                </a:ext>
              </a:extLst>
            </p:cNvPr>
            <p:cNvCxnSpPr/>
            <p:nvPr/>
          </p:nvCxnSpPr>
          <p:spPr>
            <a:xfrm flipH="1">
              <a:off x="7200138" y="1569261"/>
              <a:ext cx="1297" cy="390513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E2AF954-AFA3-124C-959B-3D286E5FEB91}"/>
                </a:ext>
              </a:extLst>
            </p:cNvPr>
            <p:cNvSpPr/>
            <p:nvPr/>
          </p:nvSpPr>
          <p:spPr>
            <a:xfrm>
              <a:off x="3734007" y="3376830"/>
              <a:ext cx="1500933" cy="175207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30C510A-FBE3-644C-B1B8-D905A3E40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3593" y="1332110"/>
              <a:ext cx="957611" cy="957611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E825F94-7435-384C-8A57-342FE4D7F1F3}"/>
                </a:ext>
              </a:extLst>
            </p:cNvPr>
            <p:cNvSpPr txBox="1"/>
            <p:nvPr/>
          </p:nvSpPr>
          <p:spPr>
            <a:xfrm>
              <a:off x="3551889" y="5444489"/>
              <a:ext cx="202731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>
                  <a:latin typeface="Arial" charset="0"/>
                  <a:ea typeface="Arial" charset="0"/>
                  <a:cs typeface="Arial" charset="0"/>
                </a:rPr>
                <a:t>Formulation</a:t>
              </a:r>
              <a:endParaRPr kumimoji="1" lang="zh-CN" altLang="en-US" sz="15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40F3610-A9F1-5F41-82DA-CC971C159028}"/>
                </a:ext>
              </a:extLst>
            </p:cNvPr>
            <p:cNvCxnSpPr/>
            <p:nvPr/>
          </p:nvCxnSpPr>
          <p:spPr>
            <a:xfrm>
              <a:off x="3501669" y="1569261"/>
              <a:ext cx="44488" cy="392012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>
              <a:extLst>
                <a:ext uri="{FF2B5EF4-FFF2-40B4-BE49-F238E27FC236}">
                  <a16:creationId xmlns:a16="http://schemas.microsoft.com/office/drawing/2014/main" id="{51A391DF-4764-C447-A43A-9F718F8544D4}"/>
                </a:ext>
              </a:extLst>
            </p:cNvPr>
            <p:cNvCxnSpPr>
              <a:cxnSpLocks/>
              <a:stCxn id="16" idx="1"/>
              <a:endCxn id="13" idx="3"/>
            </p:cNvCxnSpPr>
            <p:nvPr/>
          </p:nvCxnSpPr>
          <p:spPr>
            <a:xfrm rot="10800000">
              <a:off x="5238363" y="2359067"/>
              <a:ext cx="494343" cy="104186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79838962-778C-AF42-AF21-62186C3F205D}"/>
                </a:ext>
              </a:extLst>
            </p:cNvPr>
            <p:cNvCxnSpPr>
              <a:stCxn id="16" idx="1"/>
              <a:endCxn id="18" idx="3"/>
            </p:cNvCxnSpPr>
            <p:nvPr/>
          </p:nvCxnSpPr>
          <p:spPr>
            <a:xfrm rot="10800000" flipV="1">
              <a:off x="5234940" y="3400931"/>
              <a:ext cx="497765" cy="85193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14BD743-646E-5B4F-B3D2-10027244B07D}"/>
                </a:ext>
              </a:extLst>
            </p:cNvPr>
            <p:cNvSpPr/>
            <p:nvPr/>
          </p:nvSpPr>
          <p:spPr>
            <a:xfrm>
              <a:off x="5874006" y="3098223"/>
              <a:ext cx="1054430" cy="33802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Han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GBC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91F5133-A932-2E43-8597-9356E4F236D2}"/>
                </a:ext>
              </a:extLst>
            </p:cNvPr>
            <p:cNvSpPr/>
            <p:nvPr/>
          </p:nvSpPr>
          <p:spPr>
            <a:xfrm>
              <a:off x="5874006" y="2679598"/>
              <a:ext cx="1054430" cy="33802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RF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44FC76-B56E-774C-80AA-DD52C3F44C98}"/>
                </a:ext>
              </a:extLst>
            </p:cNvPr>
            <p:cNvSpPr/>
            <p:nvPr/>
          </p:nvSpPr>
          <p:spPr>
            <a:xfrm>
              <a:off x="5874006" y="2274868"/>
              <a:ext cx="1054430" cy="33802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Ridge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9E63A62-6C70-7347-A4AB-2FF9501F31C9}"/>
                </a:ext>
              </a:extLst>
            </p:cNvPr>
            <p:cNvSpPr txBox="1"/>
            <p:nvPr/>
          </p:nvSpPr>
          <p:spPr>
            <a:xfrm>
              <a:off x="5711344" y="4044239"/>
              <a:ext cx="1304558" cy="7155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350" i="1" dirty="0">
                  <a:latin typeface="Arial" charset="0"/>
                  <a:ea typeface="Arial" charset="0"/>
                  <a:cs typeface="Arial" charset="0"/>
                </a:rPr>
                <a:t>Machine</a:t>
              </a:r>
              <a:r>
                <a:rPr kumimoji="1" lang="zh-CN" altLang="en-US" sz="135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i="1" dirty="0">
                  <a:latin typeface="Arial" charset="0"/>
                  <a:ea typeface="Arial" charset="0"/>
                  <a:cs typeface="Arial" charset="0"/>
                </a:rPr>
                <a:t>Learning</a:t>
              </a:r>
              <a:r>
                <a:rPr kumimoji="1" lang="zh-CN" altLang="en-US" sz="135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i="1" dirty="0">
                  <a:latin typeface="Arial" charset="0"/>
                  <a:ea typeface="Arial" charset="0"/>
                  <a:cs typeface="Arial" charset="0"/>
                </a:rPr>
                <a:t>Models</a:t>
              </a:r>
              <a:endParaRPr kumimoji="1" lang="zh-CN" altLang="en-US" sz="135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CA93BB5-C47A-F949-BF14-A015B179BBC8}"/>
                </a:ext>
              </a:extLst>
            </p:cNvPr>
            <p:cNvSpPr/>
            <p:nvPr/>
          </p:nvSpPr>
          <p:spPr>
            <a:xfrm>
              <a:off x="7827580" y="1723558"/>
              <a:ext cx="847325" cy="31095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25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FeatureN</a:t>
              </a:r>
              <a:endParaRPr kumimoji="1" lang="zh-CN" altLang="en-US" sz="825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60B6C99-852B-FD40-B7DC-97F5E5D97D90}"/>
                </a:ext>
              </a:extLst>
            </p:cNvPr>
            <p:cNvSpPr/>
            <p:nvPr/>
          </p:nvSpPr>
          <p:spPr>
            <a:xfrm>
              <a:off x="7587394" y="3410055"/>
              <a:ext cx="1254089" cy="53052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Prediction</a:t>
              </a:r>
              <a:r>
                <a:rPr kumimoji="1" lang="zh-CN" altLang="en-U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Model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7A07CEF-ADD5-5F45-927D-6B0DDC86BABC}"/>
                </a:ext>
              </a:extLst>
            </p:cNvPr>
            <p:cNvSpPr/>
            <p:nvPr/>
          </p:nvSpPr>
          <p:spPr bwMode="auto">
            <a:xfrm>
              <a:off x="3683164" y="5464186"/>
              <a:ext cx="257606" cy="2576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" sz="1350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zh-CN" altLang="en-US" sz="135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188D230-FEA0-1249-853C-D1EDB044A1E5}"/>
                </a:ext>
              </a:extLst>
            </p:cNvPr>
            <p:cNvSpPr/>
            <p:nvPr/>
          </p:nvSpPr>
          <p:spPr bwMode="auto">
            <a:xfrm>
              <a:off x="5597250" y="5464186"/>
              <a:ext cx="257606" cy="2576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" sz="1350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135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C2C0608-C16D-E24E-905D-EC612A1101E3}"/>
                </a:ext>
              </a:extLst>
            </p:cNvPr>
            <p:cNvSpPr/>
            <p:nvPr/>
          </p:nvSpPr>
          <p:spPr bwMode="auto">
            <a:xfrm>
              <a:off x="7507883" y="5432092"/>
              <a:ext cx="257606" cy="2576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" sz="1350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kumimoji="1" lang="zh-CN" altLang="en-US" sz="135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8EB2186-CD92-A549-8D06-7CF7B2BDC586}"/>
                </a:ext>
              </a:extLst>
            </p:cNvPr>
            <p:cNvSpPr txBox="1"/>
            <p:nvPr/>
          </p:nvSpPr>
          <p:spPr>
            <a:xfrm>
              <a:off x="7458474" y="5421708"/>
              <a:ext cx="171473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kumimoji="1" lang="en-US" altLang="zh-Hans" sz="1500" b="1" dirty="0">
                  <a:latin typeface="Arial" charset="0"/>
                  <a:ea typeface="Arial" charset="0"/>
                  <a:cs typeface="Arial" charset="0"/>
                </a:rPr>
                <a:t>rediction</a:t>
              </a:r>
              <a:endParaRPr kumimoji="1" lang="zh-CN" altLang="en-US" sz="15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5A605A9-C083-1D41-8BB4-8FAF110B01AF}"/>
                </a:ext>
              </a:extLst>
            </p:cNvPr>
            <p:cNvSpPr txBox="1"/>
            <p:nvPr/>
          </p:nvSpPr>
          <p:spPr>
            <a:xfrm>
              <a:off x="3526177" y="1655438"/>
              <a:ext cx="19283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Hans" sz="1200" i="1" dirty="0">
                  <a:latin typeface="Arial" charset="0"/>
                  <a:cs typeface="Arial" charset="0"/>
                </a:rPr>
                <a:t>self-</a:t>
              </a:r>
              <a:r>
                <a:rPr kumimoji="1" lang="en-US" altLang="zh-CN" sz="1200" i="1" dirty="0">
                  <a:latin typeface="Arial" charset="0"/>
                  <a:cs typeface="Arial" charset="0"/>
                </a:rPr>
                <a:t>reported</a:t>
              </a:r>
              <a:r>
                <a:rPr kumimoji="1" lang="zh-Hans" altLang="en-US" sz="1200" i="1" dirty="0">
                  <a:latin typeface="Arial" charset="0"/>
                  <a:cs typeface="Arial" charset="0"/>
                </a:rPr>
                <a:t> </a:t>
              </a:r>
              <a:r>
                <a:rPr kumimoji="1" lang="en-US" altLang="zh-CN" sz="1200" i="1" dirty="0">
                  <a:latin typeface="Arial" charset="0"/>
                  <a:cs typeface="Arial" charset="0"/>
                </a:rPr>
                <a:t>g</a:t>
              </a:r>
              <a:r>
                <a:rPr kumimoji="1" lang="en-US" altLang="zh-Hans" sz="1200" i="1" dirty="0">
                  <a:latin typeface="Arial" charset="0"/>
                  <a:cs typeface="Arial" charset="0"/>
                </a:rPr>
                <a:t>ender</a:t>
              </a:r>
              <a:endParaRPr kumimoji="1" lang="zh-CN" altLang="en-US" sz="1200" i="1" dirty="0">
                <a:latin typeface="Arial" charset="0"/>
                <a:cs typeface="Arial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9475C49-9D25-B048-A15B-F601639F2F23}"/>
                </a:ext>
              </a:extLst>
            </p:cNvPr>
            <p:cNvSpPr/>
            <p:nvPr/>
          </p:nvSpPr>
          <p:spPr>
            <a:xfrm>
              <a:off x="7827580" y="1978576"/>
              <a:ext cx="847325" cy="31095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25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Feature2</a:t>
              </a:r>
              <a:endParaRPr kumimoji="1" lang="zh-CN" altLang="en-US" sz="825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4CC937C-7D90-4744-9775-D32BAC920284}"/>
                </a:ext>
              </a:extLst>
            </p:cNvPr>
            <p:cNvSpPr/>
            <p:nvPr/>
          </p:nvSpPr>
          <p:spPr>
            <a:xfrm>
              <a:off x="7827579" y="2233594"/>
              <a:ext cx="847325" cy="31095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25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Feature1</a:t>
              </a:r>
              <a:endParaRPr kumimoji="1" lang="zh-CN" altLang="en-US" sz="825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165E37D-16B3-654C-BBAC-9C360B4B557D}"/>
                </a:ext>
              </a:extLst>
            </p:cNvPr>
            <p:cNvSpPr/>
            <p:nvPr/>
          </p:nvSpPr>
          <p:spPr>
            <a:xfrm>
              <a:off x="7724026" y="1540702"/>
              <a:ext cx="1054430" cy="115812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FC4AEB7-F3EC-A54E-BA29-0C160FA6A8AA}"/>
                </a:ext>
              </a:extLst>
            </p:cNvPr>
            <p:cNvSpPr txBox="1"/>
            <p:nvPr/>
          </p:nvSpPr>
          <p:spPr>
            <a:xfrm>
              <a:off x="7107878" y="2679598"/>
              <a:ext cx="2060180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350" b="1" i="1" dirty="0">
                  <a:latin typeface="Arial" charset="0"/>
                  <a:ea typeface="Arial" charset="0"/>
                  <a:cs typeface="Arial" charset="0"/>
                </a:rPr>
                <a:t>Features</a:t>
              </a:r>
              <a:r>
                <a:rPr kumimoji="1" lang="zh-CN" altLang="en-US" sz="1350" b="1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b="1" i="1" dirty="0"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kumimoji="1" lang="zh-CN" altLang="en-US" sz="1350" b="1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b="1" i="1" dirty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kumimoji="1" lang="zh-CN" altLang="en-US" sz="1350" b="1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350" b="1" i="1" dirty="0">
                  <a:latin typeface="Arial" charset="0"/>
                  <a:ea typeface="Arial" charset="0"/>
                  <a:cs typeface="Arial" charset="0"/>
                </a:rPr>
                <a:t>new</a:t>
              </a:r>
              <a:r>
                <a:rPr kumimoji="1" lang="zh-CN" altLang="en-US" sz="1350" b="1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1350" b="1" i="1" dirty="0">
                  <a:latin typeface="Arial" charset="0"/>
                  <a:ea typeface="Arial" charset="0"/>
                  <a:cs typeface="Arial" charset="0"/>
                </a:rPr>
                <a:t>user</a:t>
              </a:r>
              <a:endParaRPr kumimoji="1" lang="zh-CN" altLang="en-US" b="1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211A1CB-848A-0D4B-A69B-178504D81FA3}"/>
                </a:ext>
              </a:extLst>
            </p:cNvPr>
            <p:cNvSpPr txBox="1"/>
            <p:nvPr/>
          </p:nvSpPr>
          <p:spPr>
            <a:xfrm>
              <a:off x="3652460" y="5117235"/>
              <a:ext cx="168507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s" sz="1200" i="1" dirty="0">
                  <a:latin typeface="Arial" charset="0"/>
                  <a:ea typeface="Arial" charset="0"/>
                  <a:cs typeface="Arial" charset="0"/>
                </a:rPr>
                <a:t>Emoji-usage</a:t>
              </a:r>
              <a:r>
                <a:rPr kumimoji="1" lang="en-US" altLang="zh-CN" sz="1200" i="1" dirty="0">
                  <a:latin typeface="Arial" charset="0"/>
                  <a:ea typeface="Arial" charset="0"/>
                  <a:cs typeface="Arial" charset="0"/>
                </a:rPr>
                <a:t> Features</a:t>
              </a:r>
              <a:endParaRPr kumimoji="1" lang="zh-CN" altLang="en-US" sz="150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60B88E7F-ACA2-4940-B527-F929F28B6853}"/>
                </a:ext>
              </a:extLst>
            </p:cNvPr>
            <p:cNvCxnSpPr>
              <a:stCxn id="24" idx="3"/>
              <a:endCxn id="29" idx="1"/>
            </p:cNvCxnSpPr>
            <p:nvPr/>
          </p:nvCxnSpPr>
          <p:spPr>
            <a:xfrm>
              <a:off x="6928436" y="3267234"/>
              <a:ext cx="658958" cy="40808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F412C24E-20B8-6242-8AAC-272BC248ED5F}"/>
                </a:ext>
              </a:extLst>
            </p:cNvPr>
            <p:cNvCxnSpPr>
              <a:endCxn id="29" idx="0"/>
            </p:cNvCxnSpPr>
            <p:nvPr/>
          </p:nvCxnSpPr>
          <p:spPr>
            <a:xfrm flipH="1">
              <a:off x="8214439" y="2956597"/>
              <a:ext cx="3040" cy="45345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C1D846D-9AFA-2440-8F30-C7D502CDB4F8}"/>
                </a:ext>
              </a:extLst>
            </p:cNvPr>
            <p:cNvSpPr txBox="1"/>
            <p:nvPr/>
          </p:nvSpPr>
          <p:spPr>
            <a:xfrm>
              <a:off x="6770529" y="3814457"/>
              <a:ext cx="981359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s" sz="1050" i="1" dirty="0">
                  <a:latin typeface="Arial" charset="0"/>
                  <a:ea typeface="Arial" charset="0"/>
                  <a:cs typeface="Arial" charset="0"/>
                </a:rPr>
                <a:t>Classification</a:t>
              </a:r>
              <a:endParaRPr kumimoji="1" lang="zh-CN" altLang="en-US" sz="135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F2FE7AC2-92F8-984A-AA2D-E03B5997790F}"/>
                </a:ext>
              </a:extLst>
            </p:cNvPr>
            <p:cNvSpPr/>
            <p:nvPr/>
          </p:nvSpPr>
          <p:spPr>
            <a:xfrm>
              <a:off x="7429269" y="4597354"/>
              <a:ext cx="1553996" cy="69081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9C903FDE-0944-E542-BDF8-70D38DEBBFD7}"/>
                </a:ext>
              </a:extLst>
            </p:cNvPr>
            <p:cNvCxnSpPr>
              <a:stCxn id="29" idx="2"/>
            </p:cNvCxnSpPr>
            <p:nvPr/>
          </p:nvCxnSpPr>
          <p:spPr>
            <a:xfrm>
              <a:off x="8214439" y="3940581"/>
              <a:ext cx="0" cy="61489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62B7641-81A8-4445-A3B1-72933987C68A}"/>
                </a:ext>
              </a:extLst>
            </p:cNvPr>
            <p:cNvSpPr txBox="1"/>
            <p:nvPr/>
          </p:nvSpPr>
          <p:spPr>
            <a:xfrm>
              <a:off x="2441731" y="3825738"/>
              <a:ext cx="1273877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50" i="1" dirty="0">
                  <a:latin typeface="Arial" charset="0"/>
                  <a:ea typeface="Arial" charset="0"/>
                  <a:cs typeface="Arial" charset="0"/>
                </a:rPr>
                <a:t>Extract</a:t>
              </a:r>
              <a:r>
                <a:rPr kumimoji="1" lang="zh-CN" altLang="en-US" sz="105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050" i="1" dirty="0">
                  <a:latin typeface="Arial" charset="0"/>
                  <a:ea typeface="Arial" charset="0"/>
                  <a:cs typeface="Arial" charset="0"/>
                </a:rPr>
                <a:t>&amp;</a:t>
              </a:r>
              <a:r>
                <a:rPr kumimoji="1" lang="zh-Hans" altLang="en-US" sz="105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CN" sz="1050" i="1" dirty="0">
                  <a:latin typeface="Arial" charset="0"/>
                  <a:ea typeface="Arial" charset="0"/>
                  <a:cs typeface="Arial" charset="0"/>
                </a:rPr>
                <a:t>Synthesize</a:t>
              </a:r>
              <a:endParaRPr kumimoji="1" lang="zh-CN" altLang="en-US" sz="135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DE32A22-A091-0445-8103-C77E22F0B312}"/>
                </a:ext>
              </a:extLst>
            </p:cNvPr>
            <p:cNvSpPr txBox="1"/>
            <p:nvPr/>
          </p:nvSpPr>
          <p:spPr>
            <a:xfrm>
              <a:off x="8148735" y="4124598"/>
              <a:ext cx="78579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i="1" dirty="0">
                  <a:latin typeface="Arial" charset="0"/>
                  <a:ea typeface="Arial" charset="0"/>
                  <a:cs typeface="Arial" charset="0"/>
                </a:rPr>
                <a:t>Predicting</a:t>
              </a:r>
              <a:endParaRPr kumimoji="1" lang="zh-CN" altLang="en-US" sz="135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2242C84-9778-8241-B5E6-9F33E03F0ACF}"/>
                </a:ext>
              </a:extLst>
            </p:cNvPr>
            <p:cNvSpPr txBox="1"/>
            <p:nvPr/>
          </p:nvSpPr>
          <p:spPr>
            <a:xfrm>
              <a:off x="8220580" y="3061249"/>
              <a:ext cx="48442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i="1" dirty="0">
                  <a:latin typeface="Arial" charset="0"/>
                  <a:ea typeface="Arial" charset="0"/>
                  <a:cs typeface="Arial" charset="0"/>
                </a:rPr>
                <a:t>Input</a:t>
              </a:r>
              <a:endParaRPr kumimoji="1" lang="zh-CN" altLang="en-US" sz="1350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AB4CBCD-CC1F-BF43-8FB7-8D74FCF9BE18}"/>
                </a:ext>
              </a:extLst>
            </p:cNvPr>
            <p:cNvSpPr txBox="1"/>
            <p:nvPr/>
          </p:nvSpPr>
          <p:spPr>
            <a:xfrm>
              <a:off x="4205522" y="3831270"/>
              <a:ext cx="4924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is-IS" altLang="zh-CN" sz="1200" b="1" i="1">
                  <a:latin typeface="Arial" charset="0"/>
                  <a:ea typeface="Arial" charset="0"/>
                  <a:cs typeface="Arial" charset="0"/>
                </a:rPr>
                <a:t>……</a:t>
              </a:r>
              <a:endParaRPr kumimoji="1" lang="zh-CN" altLang="en-US" sz="1500" b="1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923ECEF-8479-1D45-A4D8-44B37382C2F6}"/>
                </a:ext>
              </a:extLst>
            </p:cNvPr>
            <p:cNvSpPr txBox="1"/>
            <p:nvPr/>
          </p:nvSpPr>
          <p:spPr>
            <a:xfrm>
              <a:off x="6106338" y="3790522"/>
              <a:ext cx="4924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is-IS" altLang="zh-CN" sz="1200" b="1" i="1">
                  <a:latin typeface="Arial" charset="0"/>
                  <a:ea typeface="Arial" charset="0"/>
                  <a:cs typeface="Arial" charset="0"/>
                </a:rPr>
                <a:t>……</a:t>
              </a:r>
              <a:endParaRPr kumimoji="1" lang="zh-CN" altLang="en-US" sz="1500" b="1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3E18D02-6003-C647-BD82-E30036B7F036}"/>
                </a:ext>
              </a:extLst>
            </p:cNvPr>
            <p:cNvSpPr/>
            <p:nvPr/>
          </p:nvSpPr>
          <p:spPr>
            <a:xfrm>
              <a:off x="7786255" y="4800051"/>
              <a:ext cx="85792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Hans" sz="1500" b="1" dirty="0">
                  <a:latin typeface="Arial" charset="0"/>
                  <a:ea typeface="Arial" charset="0"/>
                  <a:cs typeface="Arial" charset="0"/>
                </a:rPr>
                <a:t>Gender</a:t>
              </a:r>
              <a:endParaRPr kumimoji="1" lang="en-US" altLang="zh-CN" sz="15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FB562996-1A67-664E-B6EB-DB703E0BFF4F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2627104" y="4233690"/>
              <a:ext cx="1106903" cy="1917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9904373-95DB-0B46-B249-6D8106EFC75A}"/>
                </a:ext>
              </a:extLst>
            </p:cNvPr>
            <p:cNvSpPr/>
            <p:nvPr/>
          </p:nvSpPr>
          <p:spPr>
            <a:xfrm>
              <a:off x="5860300" y="3519584"/>
              <a:ext cx="1054430" cy="33802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Hans" sz="135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SVC</a:t>
              </a:r>
              <a:endParaRPr kumimoji="1" lang="zh-CN" altLang="en-US" sz="135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3" name="幻灯片编号占位符 52">
            <a:extLst>
              <a:ext uri="{FF2B5EF4-FFF2-40B4-BE49-F238E27FC236}">
                <a16:creationId xmlns:a16="http://schemas.microsoft.com/office/drawing/2014/main" id="{1AE1320D-F378-A148-BEB7-648D346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F5B41993-1C0B-5948-9945-DBAD6528ACE0}"/>
              </a:ext>
            </a:extLst>
          </p:cNvPr>
          <p:cNvSpPr/>
          <p:nvPr/>
        </p:nvSpPr>
        <p:spPr>
          <a:xfrm>
            <a:off x="6269662" y="1410346"/>
            <a:ext cx="2065643" cy="4932462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37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9634-7506-5142-BC77-CE74D0D9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Experiment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Setup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B8524F9E-F2AD-024E-99A0-DED6110E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5" name="罐形 4">
            <a:extLst>
              <a:ext uri="{FF2B5EF4-FFF2-40B4-BE49-F238E27FC236}">
                <a16:creationId xmlns:a16="http://schemas.microsoft.com/office/drawing/2014/main" id="{A038A499-59B0-6143-8083-1C0BCEE6BF9A}"/>
              </a:ext>
            </a:extLst>
          </p:cNvPr>
          <p:cNvSpPr/>
          <p:nvPr/>
        </p:nvSpPr>
        <p:spPr>
          <a:xfrm>
            <a:off x="3869870" y="3053277"/>
            <a:ext cx="1306285" cy="834099"/>
          </a:xfrm>
          <a:prstGeom prst="can">
            <a:avLst>
              <a:gd name="adj" fmla="val 35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Total</a:t>
            </a:r>
            <a:endParaRPr kumimoji="1" lang="zh-CN" altLang="en-US" sz="2000" dirty="0">
              <a:solidFill>
                <a:schemeClr val="tx1"/>
              </a:solidFill>
              <a:latin typeface="Calisto MT" charset="0"/>
              <a:ea typeface="Calisto MT" charset="0"/>
              <a:cs typeface="Calisto MT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A6F9E6-3FD2-A34A-B778-E5926132F063}"/>
              </a:ext>
            </a:extLst>
          </p:cNvPr>
          <p:cNvSpPr txBox="1"/>
          <p:nvPr/>
        </p:nvSpPr>
        <p:spPr>
          <a:xfrm>
            <a:off x="3074860" y="2277470"/>
            <a:ext cx="2994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Hans" sz="2000" dirty="0">
                <a:latin typeface="Calisto MT" charset="0"/>
                <a:ea typeface="Calisto MT" charset="0"/>
                <a:cs typeface="Calisto MT" charset="0"/>
              </a:rPr>
              <a:t>39,372</a:t>
            </a:r>
            <a:r>
              <a:rPr kumimoji="1" lang="en-US" altLang="zh-CN" sz="2000" dirty="0"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latin typeface="Calisto MT" charset="0"/>
                <a:ea typeface="Calisto MT" charset="0"/>
                <a:cs typeface="Calisto MT" charset="0"/>
              </a:rPr>
              <a:t>user</a:t>
            </a:r>
            <a:r>
              <a:rPr kumimoji="1" lang="en-US" altLang="zh-CN" sz="2000" dirty="0">
                <a:latin typeface="Calisto MT" charset="0"/>
                <a:ea typeface="Calisto MT" charset="0"/>
                <a:cs typeface="Calisto MT" charset="0"/>
              </a:rPr>
              <a:t>s </a:t>
            </a:r>
            <a:r>
              <a:rPr kumimoji="1" lang="en-US" altLang="zh-Hans" sz="2000" dirty="0">
                <a:latin typeface="Calisto MT" charset="0"/>
                <a:ea typeface="Calisto MT" charset="0"/>
                <a:cs typeface="Calisto MT" charset="0"/>
              </a:rPr>
              <a:t>with</a:t>
            </a:r>
            <a:r>
              <a:rPr kumimoji="1" lang="en-US" altLang="zh-CN" sz="2000" dirty="0">
                <a:latin typeface="Calisto MT" charset="0"/>
                <a:ea typeface="Calisto MT" charset="0"/>
                <a:cs typeface="Calisto MT" charset="0"/>
              </a:rPr>
              <a:t> at least </a:t>
            </a:r>
          </a:p>
          <a:p>
            <a:pPr algn="ctr"/>
            <a:r>
              <a:rPr kumimoji="1" lang="en-US" altLang="zh-Hans" sz="2000" dirty="0">
                <a:latin typeface="Calisto MT" charset="0"/>
                <a:ea typeface="Calisto MT" charset="0"/>
                <a:cs typeface="Calisto MT" charset="0"/>
              </a:rPr>
              <a:t>100</a:t>
            </a:r>
            <a:r>
              <a:rPr kumimoji="1" lang="zh-Hans" altLang="en-US" sz="2000" dirty="0"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latin typeface="Calisto MT" charset="0"/>
                <a:ea typeface="Calisto MT" charset="0"/>
                <a:cs typeface="Calisto MT" charset="0"/>
              </a:rPr>
              <a:t>emoji-messages</a:t>
            </a:r>
            <a:endParaRPr kumimoji="1" lang="zh-CN" altLang="en-US" sz="2000" dirty="0">
              <a:latin typeface="Calisto MT" charset="0"/>
              <a:ea typeface="Calisto MT" charset="0"/>
              <a:cs typeface="Calisto MT" charset="0"/>
            </a:endParaRPr>
          </a:p>
        </p:txBody>
      </p:sp>
      <p:sp>
        <p:nvSpPr>
          <p:cNvPr id="7" name="罐形 6">
            <a:extLst>
              <a:ext uri="{FF2B5EF4-FFF2-40B4-BE49-F238E27FC236}">
                <a16:creationId xmlns:a16="http://schemas.microsoft.com/office/drawing/2014/main" id="{D3679327-63A7-A940-9822-A3C52BE972D7}"/>
              </a:ext>
            </a:extLst>
          </p:cNvPr>
          <p:cNvSpPr/>
          <p:nvPr/>
        </p:nvSpPr>
        <p:spPr>
          <a:xfrm>
            <a:off x="1752600" y="4234377"/>
            <a:ext cx="1306285" cy="834099"/>
          </a:xfrm>
          <a:prstGeom prst="can">
            <a:avLst>
              <a:gd name="adj" fmla="val 3500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Train</a:t>
            </a:r>
            <a:endParaRPr kumimoji="1" lang="zh-CN" altLang="en-US" sz="2000" dirty="0">
              <a:solidFill>
                <a:srgbClr val="0070C0"/>
              </a:solidFill>
              <a:latin typeface="Calisto MT" charset="0"/>
              <a:ea typeface="Calisto MT" charset="0"/>
              <a:cs typeface="Calisto MT" charset="0"/>
            </a:endParaRPr>
          </a:p>
        </p:txBody>
      </p:sp>
      <p:sp>
        <p:nvSpPr>
          <p:cNvPr id="8" name="左箭头 7">
            <a:extLst>
              <a:ext uri="{FF2B5EF4-FFF2-40B4-BE49-F238E27FC236}">
                <a16:creationId xmlns:a16="http://schemas.microsoft.com/office/drawing/2014/main" id="{5BB9D986-8292-2841-AAAF-6B35D3BA9ECA}"/>
              </a:ext>
            </a:extLst>
          </p:cNvPr>
          <p:cNvSpPr/>
          <p:nvPr/>
        </p:nvSpPr>
        <p:spPr>
          <a:xfrm rot="19229619">
            <a:off x="3116937" y="3891142"/>
            <a:ext cx="653142" cy="41705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箭头 8">
            <a:extLst>
              <a:ext uri="{FF2B5EF4-FFF2-40B4-BE49-F238E27FC236}">
                <a16:creationId xmlns:a16="http://schemas.microsoft.com/office/drawing/2014/main" id="{D7AB2D71-7D6D-6749-A24D-14FDEEEF015D}"/>
              </a:ext>
            </a:extLst>
          </p:cNvPr>
          <p:cNvSpPr/>
          <p:nvPr/>
        </p:nvSpPr>
        <p:spPr>
          <a:xfrm rot="13393599">
            <a:off x="5272094" y="3891142"/>
            <a:ext cx="653142" cy="41705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4AFD76-0596-F14A-8847-9D273065E6FA}"/>
              </a:ext>
            </a:extLst>
          </p:cNvPr>
          <p:cNvSpPr txBox="1"/>
          <p:nvPr/>
        </p:nvSpPr>
        <p:spPr>
          <a:xfrm>
            <a:off x="1284569" y="3470326"/>
            <a:ext cx="2242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Randomly select</a:t>
            </a:r>
            <a:r>
              <a:rPr kumimoji="1" lang="en-US" altLang="zh-Hans" sz="2000" dirty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ed</a:t>
            </a:r>
            <a:endParaRPr kumimoji="1" lang="en-US" altLang="zh-CN" sz="2000" dirty="0">
              <a:solidFill>
                <a:srgbClr val="0070C0"/>
              </a:solidFill>
              <a:latin typeface="Calisto MT" charset="0"/>
              <a:ea typeface="Calisto MT" charset="0"/>
              <a:cs typeface="Calisto MT" charset="0"/>
            </a:endParaRPr>
          </a:p>
          <a:p>
            <a:pPr algn="ctr"/>
            <a:r>
              <a:rPr kumimoji="1" lang="en-US" altLang="zh-Hans" sz="2000" dirty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31,872</a:t>
            </a:r>
            <a:r>
              <a:rPr kumimoji="1" lang="en-US" altLang="zh-CN" sz="2000" dirty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user</a:t>
            </a:r>
            <a:r>
              <a:rPr kumimoji="1" lang="en-US" altLang="zh-CN" sz="2000" dirty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s</a:t>
            </a:r>
            <a:endParaRPr kumimoji="1" lang="zh-CN" altLang="en-US" sz="2000" dirty="0">
              <a:solidFill>
                <a:srgbClr val="0070C0"/>
              </a:solidFill>
              <a:latin typeface="Calisto MT" charset="0"/>
              <a:ea typeface="Calisto MT" charset="0"/>
              <a:cs typeface="Calisto MT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9ED0D5-BC35-4648-A84D-29A850CE51C3}"/>
              </a:ext>
            </a:extLst>
          </p:cNvPr>
          <p:cNvSpPr txBox="1"/>
          <p:nvPr/>
        </p:nvSpPr>
        <p:spPr>
          <a:xfrm>
            <a:off x="6023659" y="3470326"/>
            <a:ext cx="1396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00B050"/>
                </a:solidFill>
                <a:latin typeface="Calisto MT" charset="0"/>
                <a:ea typeface="Calisto MT" charset="0"/>
                <a:cs typeface="Calisto MT" charset="0"/>
              </a:rPr>
              <a:t>The </a:t>
            </a:r>
            <a:r>
              <a:rPr kumimoji="1" lang="en-US" altLang="zh-Hans" sz="2000" dirty="0">
                <a:solidFill>
                  <a:srgbClr val="00B050"/>
                </a:solidFill>
                <a:latin typeface="Calisto MT" charset="0"/>
                <a:ea typeface="Calisto MT" charset="0"/>
                <a:cs typeface="Calisto MT" charset="0"/>
              </a:rPr>
              <a:t>r</a:t>
            </a:r>
            <a:r>
              <a:rPr kumimoji="1" lang="en-US" altLang="zh-CN" sz="2000" dirty="0">
                <a:solidFill>
                  <a:srgbClr val="00B050"/>
                </a:solidFill>
                <a:latin typeface="Calisto MT" charset="0"/>
                <a:ea typeface="Calisto MT" charset="0"/>
                <a:cs typeface="Calisto MT" charset="0"/>
              </a:rPr>
              <a:t>est</a:t>
            </a:r>
          </a:p>
          <a:p>
            <a:pPr algn="ctr"/>
            <a:r>
              <a:rPr kumimoji="1" lang="en-US" altLang="zh-CN" sz="2000" dirty="0">
                <a:solidFill>
                  <a:srgbClr val="00B050"/>
                </a:solidFill>
                <a:latin typeface="Calisto MT" charset="0"/>
                <a:ea typeface="Calisto MT" charset="0"/>
                <a:cs typeface="Calisto MT" charset="0"/>
              </a:rPr>
              <a:t>7,</a:t>
            </a:r>
            <a:r>
              <a:rPr kumimoji="1" lang="en-US" altLang="zh-Hans" sz="2000" dirty="0">
                <a:solidFill>
                  <a:srgbClr val="00B050"/>
                </a:solidFill>
                <a:latin typeface="Calisto MT" charset="0"/>
                <a:ea typeface="Calisto MT" charset="0"/>
                <a:cs typeface="Calisto MT" charset="0"/>
              </a:rPr>
              <a:t>500</a:t>
            </a:r>
            <a:r>
              <a:rPr kumimoji="1" lang="en-US" altLang="zh-CN" sz="2000" dirty="0">
                <a:solidFill>
                  <a:srgbClr val="00B050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rgbClr val="00B050"/>
                </a:solidFill>
                <a:latin typeface="Calisto MT" charset="0"/>
                <a:ea typeface="Calisto MT" charset="0"/>
                <a:cs typeface="Calisto MT" charset="0"/>
              </a:rPr>
              <a:t>user</a:t>
            </a:r>
            <a:r>
              <a:rPr kumimoji="1" lang="en-US" altLang="zh-CN" sz="2000" dirty="0">
                <a:solidFill>
                  <a:srgbClr val="00B050"/>
                </a:solidFill>
                <a:latin typeface="Calisto MT" charset="0"/>
                <a:ea typeface="Calisto MT" charset="0"/>
                <a:cs typeface="Calisto MT" charset="0"/>
              </a:rPr>
              <a:t>s</a:t>
            </a:r>
            <a:endParaRPr kumimoji="1" lang="zh-CN" altLang="en-US" sz="2000" dirty="0">
              <a:solidFill>
                <a:srgbClr val="00B050"/>
              </a:solidFill>
              <a:latin typeface="Calisto MT" charset="0"/>
              <a:ea typeface="Calisto MT" charset="0"/>
              <a:cs typeface="Calisto MT" charset="0"/>
            </a:endParaRPr>
          </a:p>
        </p:txBody>
      </p:sp>
      <p:sp>
        <p:nvSpPr>
          <p:cNvPr id="12" name="罐形 11">
            <a:extLst>
              <a:ext uri="{FF2B5EF4-FFF2-40B4-BE49-F238E27FC236}">
                <a16:creationId xmlns:a16="http://schemas.microsoft.com/office/drawing/2014/main" id="{0A02960E-B85E-BE44-800C-78AD3B402F63}"/>
              </a:ext>
            </a:extLst>
          </p:cNvPr>
          <p:cNvSpPr/>
          <p:nvPr/>
        </p:nvSpPr>
        <p:spPr>
          <a:xfrm>
            <a:off x="6055633" y="4234377"/>
            <a:ext cx="1306285" cy="834099"/>
          </a:xfrm>
          <a:prstGeom prst="can">
            <a:avLst>
              <a:gd name="adj" fmla="val 35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solidFill>
                  <a:srgbClr val="00B050"/>
                </a:solidFill>
                <a:latin typeface="Calisto MT" charset="0"/>
                <a:ea typeface="Calisto MT" charset="0"/>
                <a:cs typeface="Calisto MT" charset="0"/>
              </a:rPr>
              <a:t>Test</a:t>
            </a:r>
            <a:endParaRPr kumimoji="1" lang="zh-CN" altLang="en-US" sz="2000" dirty="0">
              <a:solidFill>
                <a:srgbClr val="00B050"/>
              </a:solidFill>
              <a:latin typeface="Calisto MT" charset="0"/>
              <a:ea typeface="Calisto MT" charset="0"/>
              <a:cs typeface="Calisto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D1668-E769-4A48-B157-EE8510BC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Hans" dirty="0"/>
              <a:t>moji-Usage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Features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855D7-C0C0-6445-B003-D415C538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1,370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features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from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3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dimensions</a:t>
            </a:r>
            <a:endParaRPr kumimoji="1"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95D7ABC-255F-F848-A078-9E95318EC877}"/>
              </a:ext>
            </a:extLst>
          </p:cNvPr>
          <p:cNvGrpSpPr/>
          <p:nvPr/>
        </p:nvGrpSpPr>
        <p:grpSpPr>
          <a:xfrm>
            <a:off x="1315844" y="3429951"/>
            <a:ext cx="5306068" cy="1611570"/>
            <a:chOff x="1315844" y="3429951"/>
            <a:chExt cx="5306068" cy="161157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DC6A65F-3C0C-2844-871F-096F0452F2D4}"/>
                </a:ext>
              </a:extLst>
            </p:cNvPr>
            <p:cNvSpPr txBox="1"/>
            <p:nvPr/>
          </p:nvSpPr>
          <p:spPr>
            <a:xfrm>
              <a:off x="1315844" y="4025858"/>
              <a:ext cx="53060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sz="2000" dirty="0"/>
                <a:t>T</a:t>
              </a:r>
              <a:r>
                <a:rPr kumimoji="1" lang="en-US" altLang="zh-Hans" sz="2000" dirty="0"/>
                <a:t>he</a:t>
              </a:r>
              <a:r>
                <a:rPr kumimoji="1" lang="zh-Hans" altLang="en-US" sz="2000" dirty="0"/>
                <a:t> </a:t>
              </a:r>
              <a:r>
                <a:rPr kumimoji="1" lang="en-US" altLang="zh-Hans" sz="2000" dirty="0"/>
                <a:t>proportion</a:t>
              </a:r>
              <a:r>
                <a:rPr kumimoji="1" lang="zh-Hans" altLang="en-US" sz="2000" dirty="0"/>
                <a:t> </a:t>
              </a:r>
              <a:r>
                <a:rPr kumimoji="1" lang="en-US" altLang="zh-Hans" sz="2000" dirty="0"/>
                <a:t>of</a:t>
              </a:r>
              <a:r>
                <a:rPr kumimoji="1" lang="zh-Hans" altLang="en-US" sz="2000" dirty="0"/>
                <a:t> </a:t>
              </a:r>
              <a:r>
                <a:rPr kumimoji="1" lang="en-US" altLang="zh-Hans" sz="2000" dirty="0"/>
                <a:t>emoji</a:t>
              </a:r>
              <a:r>
                <a:rPr kumimoji="1" lang="zh-Hans" altLang="en-US" sz="2000" dirty="0"/>
                <a:t> </a:t>
              </a:r>
              <a:r>
                <a:rPr kumimoji="1" lang="en-US" altLang="zh-Hans" sz="2000" dirty="0"/>
                <a:t>messages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Hans" sz="2000" dirty="0"/>
                <a:t>T</a:t>
              </a:r>
              <a:r>
                <a:rPr lang="en-US" altLang="zh-CN" sz="2000" dirty="0"/>
                <a:t>he average number of emojis in </a:t>
              </a:r>
              <a:r>
                <a:rPr lang="en-US" altLang="zh-Hans" sz="2000" dirty="0"/>
                <a:t>one</a:t>
              </a:r>
              <a:r>
                <a:rPr lang="en-US" altLang="zh-CN" sz="2000" dirty="0"/>
                <a:t> message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Hans" sz="2000" dirty="0"/>
                <a:t>……</a:t>
              </a:r>
              <a:endParaRPr lang="en-US" altLang="zh-CN" sz="2000" dirty="0"/>
            </a:p>
          </p:txBody>
        </p:sp>
        <p:sp>
          <p:nvSpPr>
            <p:cNvPr id="6" name="下箭头 5">
              <a:extLst>
                <a:ext uri="{FF2B5EF4-FFF2-40B4-BE49-F238E27FC236}">
                  <a16:creationId xmlns:a16="http://schemas.microsoft.com/office/drawing/2014/main" id="{09297D09-D95F-4E4F-A390-28A95EAF8C2D}"/>
                </a:ext>
              </a:extLst>
            </p:cNvPr>
            <p:cNvSpPr/>
            <p:nvPr/>
          </p:nvSpPr>
          <p:spPr>
            <a:xfrm>
              <a:off x="2563704" y="3429951"/>
              <a:ext cx="352643" cy="490651"/>
            </a:xfrm>
            <a:prstGeom prst="downArrow">
              <a:avLst/>
            </a:prstGeom>
            <a:solidFill>
              <a:srgbClr val="FFF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41F3CA3C-9E94-AB4C-886E-1B0EAE67D696}"/>
              </a:ext>
            </a:extLst>
          </p:cNvPr>
          <p:cNvSpPr/>
          <p:nvPr/>
        </p:nvSpPr>
        <p:spPr>
          <a:xfrm>
            <a:off x="1114982" y="2625988"/>
            <a:ext cx="3250085" cy="669027"/>
          </a:xfrm>
          <a:prstGeom prst="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Emoji</a:t>
            </a:r>
            <a:r>
              <a:rPr kumimoji="1" lang="zh-Hans" altLang="en-U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Frequency</a:t>
            </a:r>
            <a:endParaRPr kumimoji="1" lang="zh-CN" altLang="en-US" sz="2000" dirty="0">
              <a:solidFill>
                <a:schemeClr val="tx1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82D76B68-B857-F44A-BF58-6232672A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45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D1668-E769-4A48-B157-EE8510BC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Hans" dirty="0"/>
              <a:t>moji-Usage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Features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855D7-C0C0-6445-B003-D415C538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1,370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from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3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dimensions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4A6F04-7301-BF47-9484-6B76B64612B3}"/>
              </a:ext>
            </a:extLst>
          </p:cNvPr>
          <p:cNvSpPr/>
          <p:nvPr/>
        </p:nvSpPr>
        <p:spPr>
          <a:xfrm>
            <a:off x="4740430" y="2715961"/>
            <a:ext cx="3250085" cy="661632"/>
          </a:xfrm>
          <a:prstGeom prst="rect">
            <a:avLst/>
          </a:prstGeom>
          <a:solidFill>
            <a:srgbClr val="FFE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Emoji</a:t>
            </a:r>
            <a:r>
              <a:rPr kumimoji="1" lang="zh-Hans" altLang="en-U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Preferences</a:t>
            </a:r>
            <a:endParaRPr kumimoji="1" lang="zh-CN" altLang="en-US" sz="2000" dirty="0">
              <a:solidFill>
                <a:schemeClr val="tx1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ABC271B-4154-0F45-9313-D121ECF1314F}"/>
              </a:ext>
            </a:extLst>
          </p:cNvPr>
          <p:cNvGrpSpPr/>
          <p:nvPr/>
        </p:nvGrpSpPr>
        <p:grpSpPr>
          <a:xfrm>
            <a:off x="3757577" y="3510643"/>
            <a:ext cx="5215787" cy="954784"/>
            <a:chOff x="3757577" y="3510643"/>
            <a:chExt cx="5215787" cy="954784"/>
          </a:xfrm>
        </p:grpSpPr>
        <p:sp>
          <p:nvSpPr>
            <p:cNvPr id="8" name="下箭头 7">
              <a:extLst>
                <a:ext uri="{FF2B5EF4-FFF2-40B4-BE49-F238E27FC236}">
                  <a16:creationId xmlns:a16="http://schemas.microsoft.com/office/drawing/2014/main" id="{658EB2C6-0358-7D4B-BAB9-62191C7D398E}"/>
                </a:ext>
              </a:extLst>
            </p:cNvPr>
            <p:cNvSpPr/>
            <p:nvPr/>
          </p:nvSpPr>
          <p:spPr>
            <a:xfrm>
              <a:off x="6189150" y="3510643"/>
              <a:ext cx="352643" cy="490651"/>
            </a:xfrm>
            <a:prstGeom prst="downArrow">
              <a:avLst/>
            </a:prstGeom>
            <a:solidFill>
              <a:srgbClr val="FFE4E1"/>
            </a:solidFill>
            <a:ln>
              <a:solidFill>
                <a:srgbClr val="FFE4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6B2FFC3-E67D-8A45-9609-D9D3AF0D9893}"/>
                </a:ext>
              </a:extLst>
            </p:cNvPr>
            <p:cNvSpPr txBox="1"/>
            <p:nvPr/>
          </p:nvSpPr>
          <p:spPr>
            <a:xfrm>
              <a:off x="3757577" y="4065317"/>
              <a:ext cx="52157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/>
                <a:t>T</a:t>
              </a:r>
              <a:r>
                <a:rPr kumimoji="1" lang="en-US" altLang="zh-Hans" sz="2000" dirty="0"/>
                <a:t>he</a:t>
              </a:r>
              <a:r>
                <a:rPr kumimoji="1" lang="zh-Hans" altLang="en-US" sz="2000" dirty="0"/>
                <a:t> </a:t>
              </a:r>
              <a:r>
                <a:rPr lang="en-US" altLang="zh-CN" sz="2000" dirty="0"/>
                <a:t>usage proportion of each emoji to all </a:t>
              </a:r>
              <a:r>
                <a:rPr lang="en-US" altLang="zh-CN" sz="2000" dirty="0" err="1"/>
                <a:t>emojis</a:t>
              </a:r>
              <a:endParaRPr lang="en-US" altLang="zh-CN" sz="2000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67F75B1-DE04-EE4E-B6DE-0F69B915F9AE}"/>
              </a:ext>
            </a:extLst>
          </p:cNvPr>
          <p:cNvSpPr/>
          <p:nvPr/>
        </p:nvSpPr>
        <p:spPr>
          <a:xfrm>
            <a:off x="770596" y="2708566"/>
            <a:ext cx="3250085" cy="669027"/>
          </a:xfrm>
          <a:prstGeom prst="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Emoji</a:t>
            </a:r>
            <a:r>
              <a:rPr kumimoji="1" lang="zh-Hans" altLang="en-U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Frequency</a:t>
            </a:r>
            <a:r>
              <a:rPr kumimoji="1" lang="en-US" altLang="zh-CN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 </a:t>
            </a:r>
            <a:endParaRPr kumimoji="1" lang="zh-CN" altLang="en-US" sz="2000" dirty="0">
              <a:solidFill>
                <a:schemeClr val="tx1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7E622E65-F753-1248-8D76-29AD5E7E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25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6AE74-9BD1-A84B-A079-933BDA57C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45274"/>
            <a:ext cx="8229600" cy="1730859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Through a Gender Lens: Learning Usage Pa</a:t>
            </a:r>
            <a:r>
              <a:rPr lang="en-US" altLang="zh-Hans" sz="3200" b="1" dirty="0"/>
              <a:t>tt</a:t>
            </a:r>
            <a:r>
              <a:rPr lang="en-US" altLang="zh-CN" sz="3200" b="1" dirty="0"/>
              <a:t>erns of </a:t>
            </a:r>
            <a:r>
              <a:rPr lang="en-US" altLang="zh-CN" sz="3200" b="1" dirty="0" err="1"/>
              <a:t>Emojis</a:t>
            </a:r>
            <a:r>
              <a:rPr lang="en-US" altLang="zh-CN" sz="3200" b="1" dirty="0"/>
              <a:t> from Large-Scale Android Users </a:t>
            </a:r>
            <a:endParaRPr kumimoji="1" lang="zh-CN" altLang="en-US" sz="32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F101D9-24B2-9643-A2D7-0F12B5FA0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70998"/>
            <a:ext cx="6858000" cy="1388831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Zhenpeng</a:t>
            </a:r>
            <a:r>
              <a:rPr lang="en-US" altLang="zh-CN" b="1" dirty="0"/>
              <a:t> Chen</a:t>
            </a:r>
            <a:r>
              <a:rPr lang="en-US" altLang="zh-CN" dirty="0"/>
              <a:t>, Xuan Lu, Wei Ai, </a:t>
            </a:r>
            <a:r>
              <a:rPr lang="en-US" altLang="zh-CN" dirty="0" err="1"/>
              <a:t>Huoran</a:t>
            </a:r>
            <a:r>
              <a:rPr lang="en-US" altLang="zh-CN" dirty="0"/>
              <a:t> Li, </a:t>
            </a:r>
          </a:p>
          <a:p>
            <a:r>
              <a:rPr lang="en-US" altLang="zh-CN" dirty="0" err="1"/>
              <a:t>Qiaozhu</a:t>
            </a:r>
            <a:r>
              <a:rPr lang="en-US" altLang="zh-CN" dirty="0"/>
              <a:t> Mei, </a:t>
            </a:r>
            <a:r>
              <a:rPr lang="en-US" altLang="zh-CN" dirty="0" err="1"/>
              <a:t>Xuanzhe</a:t>
            </a:r>
            <a:r>
              <a:rPr lang="en-US" altLang="zh-CN" dirty="0"/>
              <a:t> Liu </a:t>
            </a:r>
          </a:p>
          <a:p>
            <a:r>
              <a:rPr kumimoji="1" lang="en-US" altLang="zh-CN" dirty="0"/>
              <a:t>WWW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2018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6AF54E-E43C-6643-ABBA-7096ED4CCA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07" y="5666713"/>
            <a:ext cx="1852613" cy="5212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C65624-7062-B649-92A6-E248305D65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27" y="5731947"/>
            <a:ext cx="3764485" cy="3907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E7604A-695A-114D-B4E6-513DE4B85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08" y="5510236"/>
            <a:ext cx="1956816" cy="8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09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D1668-E769-4A48-B157-EE8510BC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Hans" dirty="0"/>
              <a:t>moji-Usage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Features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855D7-C0C0-6445-B003-D415C538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1,370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from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3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dimensions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9CD148-1FE0-9347-8406-7AB35292596A}"/>
              </a:ext>
            </a:extLst>
          </p:cNvPr>
          <p:cNvSpPr/>
          <p:nvPr/>
        </p:nvSpPr>
        <p:spPr>
          <a:xfrm>
            <a:off x="770596" y="2708566"/>
            <a:ext cx="3250085" cy="669027"/>
          </a:xfrm>
          <a:prstGeom prst="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Emoji</a:t>
            </a:r>
            <a:r>
              <a:rPr kumimoji="1" lang="zh-Hans" altLang="en-U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Frequency</a:t>
            </a:r>
            <a:endParaRPr kumimoji="1" lang="zh-CN" altLang="en-US" sz="2000" dirty="0">
              <a:solidFill>
                <a:schemeClr val="tx1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4A6F04-7301-BF47-9484-6B76B64612B3}"/>
              </a:ext>
            </a:extLst>
          </p:cNvPr>
          <p:cNvSpPr/>
          <p:nvPr/>
        </p:nvSpPr>
        <p:spPr>
          <a:xfrm>
            <a:off x="4740430" y="2715961"/>
            <a:ext cx="3250085" cy="661632"/>
          </a:xfrm>
          <a:prstGeom prst="rect">
            <a:avLst/>
          </a:prstGeom>
          <a:solidFill>
            <a:srgbClr val="FFE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Emoji</a:t>
            </a:r>
            <a:r>
              <a:rPr kumimoji="1" lang="zh-Hans" altLang="en-U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Preference</a:t>
            </a:r>
            <a:endParaRPr kumimoji="1" lang="zh-CN" altLang="en-US" sz="2000" dirty="0">
              <a:solidFill>
                <a:schemeClr val="tx1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B02991-53E7-9E46-BB7B-4709AAD0D7AD}"/>
              </a:ext>
            </a:extLst>
          </p:cNvPr>
          <p:cNvSpPr/>
          <p:nvPr/>
        </p:nvSpPr>
        <p:spPr>
          <a:xfrm>
            <a:off x="2946957" y="3926020"/>
            <a:ext cx="3250085" cy="669027"/>
          </a:xfrm>
          <a:prstGeom prst="rect">
            <a:avLst/>
          </a:prstGeom>
          <a:solidFill>
            <a:srgbClr val="AF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Sentiment</a:t>
            </a:r>
            <a:r>
              <a:rPr kumimoji="1" lang="zh-Hans" altLang="en-U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Expression</a:t>
            </a:r>
            <a:endParaRPr kumimoji="1" lang="en-US" altLang="zh-CN" sz="2000" dirty="0">
              <a:solidFill>
                <a:schemeClr val="tx1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FD86D3-363E-FC4B-BB97-7E2A562E72C7}"/>
              </a:ext>
            </a:extLst>
          </p:cNvPr>
          <p:cNvGrpSpPr/>
          <p:nvPr/>
        </p:nvGrpSpPr>
        <p:grpSpPr>
          <a:xfrm>
            <a:off x="770596" y="4650028"/>
            <a:ext cx="7251985" cy="1661063"/>
            <a:chOff x="770596" y="4650028"/>
            <a:chExt cx="7251985" cy="1661063"/>
          </a:xfrm>
        </p:grpSpPr>
        <p:sp>
          <p:nvSpPr>
            <p:cNvPr id="11" name="下箭头 10">
              <a:extLst>
                <a:ext uri="{FF2B5EF4-FFF2-40B4-BE49-F238E27FC236}">
                  <a16:creationId xmlns:a16="http://schemas.microsoft.com/office/drawing/2014/main" id="{6CA6D134-D389-0741-A918-D1D926455259}"/>
                </a:ext>
              </a:extLst>
            </p:cNvPr>
            <p:cNvSpPr/>
            <p:nvPr/>
          </p:nvSpPr>
          <p:spPr>
            <a:xfrm>
              <a:off x="4395677" y="4650028"/>
              <a:ext cx="352643" cy="490651"/>
            </a:xfrm>
            <a:prstGeom prst="downArrow">
              <a:avLst/>
            </a:prstGeom>
            <a:solidFill>
              <a:srgbClr val="AF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327E462-DBBE-0246-AEA5-E842759C4BD6}"/>
                </a:ext>
              </a:extLst>
            </p:cNvPr>
            <p:cNvSpPr txBox="1"/>
            <p:nvPr/>
          </p:nvSpPr>
          <p:spPr>
            <a:xfrm>
              <a:off x="770596" y="5295428"/>
              <a:ext cx="7251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The proportion of positive</a:t>
              </a:r>
              <a:r>
                <a:rPr lang="en-US" altLang="zh-Hans" sz="2000" dirty="0"/>
                <a:t>/negative</a:t>
              </a:r>
              <a:r>
                <a:rPr lang="en-US" altLang="zh-CN" sz="2000" dirty="0"/>
                <a:t> emojis in total emoji usage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Hans" sz="2000" dirty="0"/>
                <a:t>T</a:t>
              </a:r>
              <a:r>
                <a:rPr lang="en-US" altLang="zh-CN" sz="2000" dirty="0"/>
                <a:t>he proportion of messages containing positive</a:t>
              </a:r>
              <a:r>
                <a:rPr lang="en-US" altLang="zh-Hans" sz="2000" dirty="0"/>
                <a:t>/negative</a:t>
              </a:r>
              <a:r>
                <a:rPr lang="en-US" altLang="zh-CN" sz="2000" dirty="0"/>
                <a:t> emojis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Hans" sz="2000" dirty="0"/>
                <a:t>……</a:t>
              </a:r>
              <a:r>
                <a:rPr lang="en-US" altLang="zh-CN" sz="2000" dirty="0"/>
                <a:t> </a:t>
              </a:r>
            </a:p>
          </p:txBody>
        </p:sp>
      </p:grp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A5714AD2-BEF8-3F45-810B-11E61B06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9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56FAD-94EA-DD44-99A5-103704D2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Machine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Learning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Algorithms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BED7EFF8-4126-394A-90ED-017A3A0E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6A727E0-FA4E-2640-867A-C6BFBB80DED1}"/>
              </a:ext>
            </a:extLst>
          </p:cNvPr>
          <p:cNvSpPr/>
          <p:nvPr/>
        </p:nvSpPr>
        <p:spPr>
          <a:xfrm>
            <a:off x="318685" y="1896036"/>
            <a:ext cx="3943350" cy="152909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400" dirty="0">
                <a:solidFill>
                  <a:srgbClr val="C00000"/>
                </a:solidFill>
                <a:latin typeface="Yanone Kaffeesatz" charset="0"/>
                <a:ea typeface="Yanone Kaffeesatz" charset="0"/>
                <a:cs typeface="Yanone Kaffeesatz" charset="0"/>
              </a:rPr>
              <a:t>Linear</a:t>
            </a:r>
            <a:r>
              <a:rPr kumimoji="1" lang="zh-Hans" altLang="en-US" sz="2400" dirty="0">
                <a:solidFill>
                  <a:srgbClr val="C00000"/>
                </a:solidFill>
                <a:latin typeface="Yanone Kaffeesatz" charset="0"/>
                <a:ea typeface="Yanone Kaffeesatz" charset="0"/>
                <a:cs typeface="Yanone Kaffeesatz" charset="0"/>
              </a:rPr>
              <a:t> </a:t>
            </a:r>
            <a:r>
              <a:rPr kumimoji="1" lang="en-US" altLang="zh-Hans" sz="2400" dirty="0">
                <a:solidFill>
                  <a:srgbClr val="C00000"/>
                </a:solidFill>
                <a:latin typeface="Yanone Kaffeesatz" charset="0"/>
                <a:ea typeface="Yanone Kaffeesatz" charset="0"/>
                <a:cs typeface="Yanone Kaffeesatz" charset="0"/>
              </a:rPr>
              <a:t>Model</a:t>
            </a:r>
            <a:endParaRPr kumimoji="1" lang="en-US" altLang="zh-CN" dirty="0">
              <a:solidFill>
                <a:schemeClr val="tx1"/>
              </a:solidFill>
              <a:latin typeface="Calisto MT" charset="0"/>
              <a:ea typeface="Calisto MT" charset="0"/>
              <a:cs typeface="Calisto MT" charset="0"/>
            </a:endParaRPr>
          </a:p>
          <a:p>
            <a:pPr algn="ctr"/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Ridge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Classifier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(Ridge)</a:t>
            </a:r>
            <a:endParaRPr kumimoji="1" lang="zh-CN" altLang="en-US" sz="2800" dirty="0">
              <a:solidFill>
                <a:schemeClr val="tx1"/>
              </a:solidFill>
              <a:latin typeface="Calisto MT" charset="0"/>
              <a:ea typeface="Calisto MT" charset="0"/>
              <a:cs typeface="Calisto MT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9641F6F-731D-0F4D-9FCD-116435A406F6}"/>
              </a:ext>
            </a:extLst>
          </p:cNvPr>
          <p:cNvSpPr/>
          <p:nvPr/>
        </p:nvSpPr>
        <p:spPr>
          <a:xfrm>
            <a:off x="4571999" y="1880538"/>
            <a:ext cx="4253435" cy="1529090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Tree</a:t>
            </a:r>
            <a:r>
              <a:rPr kumimoji="1" lang="zh-Hans" altLang="en-U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 </a:t>
            </a:r>
            <a:r>
              <a:rPr kumimoji="1" lang="en-US" altLang="zh-Han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Model</a:t>
            </a:r>
            <a:endParaRPr kumimoji="1" lang="en-US" altLang="zh-CN" dirty="0">
              <a:solidFill>
                <a:schemeClr val="tx1"/>
              </a:solidFill>
              <a:latin typeface="Calisto MT" charset="0"/>
              <a:ea typeface="Calisto MT" charset="0"/>
              <a:cs typeface="Calisto MT" charset="0"/>
            </a:endParaRPr>
          </a:p>
          <a:p>
            <a:pPr algn="ctr"/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Random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Forest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Classifier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(RF)</a:t>
            </a:r>
          </a:p>
          <a:p>
            <a:pPr algn="ctr"/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Gradient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Boosting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Classifier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(GBC)</a:t>
            </a:r>
            <a:endParaRPr kumimoji="1" lang="zh-CN" altLang="en-US" sz="2800" dirty="0">
              <a:solidFill>
                <a:schemeClr val="tx1"/>
              </a:solidFill>
              <a:latin typeface="Calisto MT" charset="0"/>
              <a:ea typeface="Calisto MT" charset="0"/>
              <a:cs typeface="Calisto MT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84AB539-B599-514B-AE20-69E3CBD3D6A7}"/>
              </a:ext>
            </a:extLst>
          </p:cNvPr>
          <p:cNvSpPr/>
          <p:nvPr/>
        </p:nvSpPr>
        <p:spPr>
          <a:xfrm>
            <a:off x="2509213" y="3775946"/>
            <a:ext cx="3784611" cy="1505956"/>
          </a:xfrm>
          <a:prstGeom prst="round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400" dirty="0">
                <a:solidFill>
                  <a:schemeClr val="accent2">
                    <a:lumMod val="50000"/>
                  </a:schemeClr>
                </a:solidFill>
                <a:latin typeface="Yanone Kaffeesatz" charset="0"/>
                <a:ea typeface="Yanone Kaffeesatz" charset="0"/>
                <a:cs typeface="Yanone Kaffeesatz" charset="0"/>
              </a:rPr>
              <a:t>SVM</a:t>
            </a:r>
            <a:r>
              <a:rPr kumimoji="1" lang="zh-Hans" altLang="en-US" sz="2400" dirty="0">
                <a:solidFill>
                  <a:schemeClr val="accent2">
                    <a:lumMod val="50000"/>
                  </a:schemeClr>
                </a:solidFill>
                <a:latin typeface="Yanone Kaffeesatz" charset="0"/>
                <a:ea typeface="Yanone Kaffeesatz" charset="0"/>
                <a:cs typeface="Yanone Kaffeesatz" charset="0"/>
              </a:rPr>
              <a:t> </a:t>
            </a:r>
            <a:r>
              <a:rPr kumimoji="1" lang="en-US" altLang="zh-Hans" sz="2400" dirty="0">
                <a:solidFill>
                  <a:schemeClr val="accent2">
                    <a:lumMod val="50000"/>
                  </a:schemeClr>
                </a:solidFill>
                <a:latin typeface="Yanone Kaffeesatz" charset="0"/>
                <a:ea typeface="Yanone Kaffeesatz" charset="0"/>
                <a:cs typeface="Yanone Kaffeesatz" charset="0"/>
              </a:rPr>
              <a:t>Model</a:t>
            </a:r>
            <a:endParaRPr kumimoji="1" lang="en-US" altLang="zh-CN" dirty="0">
              <a:solidFill>
                <a:schemeClr val="tx1"/>
              </a:solidFill>
              <a:latin typeface="Calisto MT" charset="0"/>
              <a:ea typeface="Calisto MT" charset="0"/>
              <a:cs typeface="Calisto MT" charset="0"/>
            </a:endParaRPr>
          </a:p>
          <a:p>
            <a:pPr algn="ctr"/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Support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Vector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Classifier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(SVC)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endParaRPr kumimoji="1" lang="zh-CN" altLang="en-US" sz="2000" dirty="0">
              <a:solidFill>
                <a:schemeClr val="tx1"/>
              </a:solidFill>
              <a:latin typeface="Calisto MT" charset="0"/>
              <a:ea typeface="Calisto MT" charset="0"/>
              <a:cs typeface="Calisto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21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5954E-63B0-2546-B557-8B6E2858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Metrics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Baseline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E8484-5CE6-E247-8803-F44ED439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3434"/>
          </a:xfrm>
        </p:spPr>
        <p:txBody>
          <a:bodyPr>
            <a:normAutofit/>
          </a:bodyPr>
          <a:lstStyle/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  <a:p>
            <a:r>
              <a:rPr kumimoji="1" lang="en-US" altLang="zh-Hans" dirty="0"/>
              <a:t>Gender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distribution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test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naïve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baselines</a:t>
            </a:r>
          </a:p>
          <a:p>
            <a:pPr lvl="1"/>
            <a:r>
              <a:rPr kumimoji="1" lang="en-US" altLang="zh-Hans" dirty="0"/>
              <a:t>65.3%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females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34.7%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males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2654263-8E34-E14C-9748-2AF7EED1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B310FDB-6252-2546-8758-130326E8DA27}"/>
              </a:ext>
            </a:extLst>
          </p:cNvPr>
          <p:cNvSpPr/>
          <p:nvPr/>
        </p:nvSpPr>
        <p:spPr>
          <a:xfrm>
            <a:off x="418663" y="2242779"/>
            <a:ext cx="4208929" cy="211951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400" dirty="0">
                <a:solidFill>
                  <a:srgbClr val="C00000"/>
                </a:solidFill>
                <a:latin typeface="Yanone Kaffeesatz" charset="0"/>
                <a:ea typeface="Yanone Kaffeesatz" charset="0"/>
                <a:cs typeface="Yanone Kaffeesatz" charset="0"/>
              </a:rPr>
              <a:t>Accuracy</a:t>
            </a:r>
            <a:endParaRPr kumimoji="1" lang="en-US" altLang="zh-CN" sz="2400" dirty="0">
              <a:solidFill>
                <a:srgbClr val="C00000"/>
              </a:solidFill>
              <a:latin typeface="Yanone Kaffeesatz" charset="0"/>
              <a:ea typeface="Yanone Kaffeesatz" charset="0"/>
              <a:cs typeface="Yanone Kaffeesatz" charset="0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Calisto MT" charset="0"/>
              <a:ea typeface="Calisto MT" charset="0"/>
              <a:cs typeface="Calisto MT" charset="0"/>
            </a:endParaRPr>
          </a:p>
          <a:p>
            <a:pPr algn="ctr"/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Overall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performance</a:t>
            </a:r>
            <a:endParaRPr kumimoji="1" lang="zh-CN" altLang="en-US" sz="2800" dirty="0">
              <a:solidFill>
                <a:schemeClr val="tx1"/>
              </a:solidFill>
              <a:latin typeface="Calisto MT" charset="0"/>
              <a:ea typeface="Calisto MT" charset="0"/>
              <a:cs typeface="Calisto MT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F10BFE3-C559-C049-9BC1-2FA5CF2D9CA3}"/>
              </a:ext>
            </a:extLst>
          </p:cNvPr>
          <p:cNvSpPr/>
          <p:nvPr/>
        </p:nvSpPr>
        <p:spPr>
          <a:xfrm>
            <a:off x="4745254" y="2242780"/>
            <a:ext cx="4036042" cy="2119513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Prec</a:t>
            </a:r>
            <a:r>
              <a:rPr kumimoji="1" lang="en-US" altLang="zh-Han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i</a:t>
            </a:r>
            <a:r>
              <a:rPr kumimoji="1" lang="en-US" altLang="zh-CN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sion</a:t>
            </a:r>
            <a:r>
              <a:rPr kumimoji="1" lang="zh-Hans" altLang="en-U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 </a:t>
            </a:r>
            <a:r>
              <a:rPr kumimoji="1" lang="en-US" altLang="zh-Han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of</a:t>
            </a:r>
            <a:r>
              <a:rPr kumimoji="1" lang="zh-Hans" altLang="en-U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 </a:t>
            </a:r>
            <a:r>
              <a:rPr kumimoji="1" lang="en-US" altLang="zh-Han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Females</a:t>
            </a:r>
            <a:r>
              <a:rPr kumimoji="1" lang="zh-Hans" altLang="en-U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 </a:t>
            </a:r>
            <a:r>
              <a:rPr kumimoji="1" lang="en-US" altLang="zh-Han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/</a:t>
            </a:r>
            <a:r>
              <a:rPr kumimoji="1" lang="zh-Hans" altLang="en-U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 </a:t>
            </a:r>
            <a:r>
              <a:rPr kumimoji="1" lang="en-US" altLang="zh-Han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Males</a:t>
            </a:r>
            <a:r>
              <a:rPr kumimoji="1" lang="en-US" altLang="zh-CN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 </a:t>
            </a:r>
          </a:p>
          <a:p>
            <a:pPr algn="ctr"/>
            <a:r>
              <a:rPr kumimoji="1" lang="en-US" altLang="zh-Han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(</a:t>
            </a:r>
            <a:r>
              <a:rPr kumimoji="1" lang="en-US" altLang="zh-Hans" sz="2400" dirty="0" err="1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Precision_F</a:t>
            </a:r>
            <a:r>
              <a:rPr kumimoji="1" lang="en-US" altLang="zh-Han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 </a:t>
            </a:r>
            <a:r>
              <a:rPr kumimoji="1" lang="zh-Hans" altLang="en-U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 </a:t>
            </a:r>
            <a:r>
              <a:rPr kumimoji="1" lang="en-US" altLang="zh-Han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/</a:t>
            </a:r>
            <a:r>
              <a:rPr kumimoji="1" lang="zh-Hans" altLang="en-U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 </a:t>
            </a:r>
            <a:r>
              <a:rPr kumimoji="1" lang="en-US" altLang="zh-Hans" sz="2400" dirty="0" err="1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Precision_M</a:t>
            </a:r>
            <a:r>
              <a:rPr kumimoji="1" lang="en-US" altLang="zh-CN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)</a:t>
            </a:r>
          </a:p>
          <a:p>
            <a:pPr algn="ctr"/>
            <a:endParaRPr kumimoji="1" lang="en-US" altLang="zh-CN" dirty="0">
              <a:solidFill>
                <a:schemeClr val="tx1"/>
              </a:solidFill>
              <a:latin typeface="Calisto MT" charset="0"/>
              <a:ea typeface="Calisto MT" charset="0"/>
              <a:cs typeface="Calisto MT" charset="0"/>
            </a:endParaRPr>
          </a:p>
          <a:p>
            <a:pPr algn="ctr"/>
            <a:r>
              <a:rPr kumimoji="1" lang="en-US" altLang="zh-Hans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Performance</a:t>
            </a:r>
            <a:r>
              <a:rPr kumimoji="1" lang="zh-Hans" altLang="en-US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on</a:t>
            </a:r>
            <a:r>
              <a:rPr kumimoji="1" lang="zh-Hans" altLang="en-US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females</a:t>
            </a:r>
            <a:r>
              <a:rPr kumimoji="1" lang="zh-Hans" altLang="en-US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and</a:t>
            </a:r>
            <a:r>
              <a:rPr kumimoji="1" lang="zh-Hans" altLang="en-US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males</a:t>
            </a:r>
            <a:endParaRPr kumimoji="1" lang="en-US" altLang="zh-CN" dirty="0">
              <a:solidFill>
                <a:schemeClr val="tx1"/>
              </a:solidFill>
              <a:latin typeface="Calisto MT" charset="0"/>
              <a:ea typeface="Calisto MT" charset="0"/>
              <a:cs typeface="Calisto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6E983-DAD0-444E-9420-F680EDDB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687EC-1DC4-F740-B050-634A627A5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kumimoji="1" lang="en-US" altLang="zh-Hans" dirty="0"/>
              <a:t>All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four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algorithms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outperform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baseline</a:t>
            </a:r>
          </a:p>
          <a:p>
            <a:r>
              <a:rPr kumimoji="1" lang="en-US" altLang="zh-Hans" dirty="0"/>
              <a:t>Gradient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boosting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classifier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performs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best</a:t>
            </a:r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D59FB3E-C933-9040-A510-C98AC9D8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35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6E983-DAD0-444E-9420-F680EDDB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687EC-1DC4-F740-B050-634A627A5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Hans" dirty="0"/>
              <a:t>All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four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algorithms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outperform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baseline</a:t>
            </a:r>
          </a:p>
          <a:p>
            <a:r>
              <a:rPr kumimoji="1" lang="en-US" altLang="zh-Hans" dirty="0"/>
              <a:t>Gradient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boosting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classifier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performs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best</a:t>
            </a:r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  <a:p>
            <a:r>
              <a:rPr kumimoji="1" lang="en-US" altLang="zh-Hans" dirty="0"/>
              <a:t>Encouraging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performance</a:t>
            </a:r>
          </a:p>
          <a:p>
            <a:pPr lvl="1"/>
            <a:r>
              <a:rPr kumimoji="1" lang="en-US" altLang="zh-Hans" dirty="0"/>
              <a:t>High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accuracy</a:t>
            </a:r>
          </a:p>
          <a:p>
            <a:pPr lvl="1"/>
            <a:r>
              <a:rPr kumimoji="1" lang="en-US" altLang="zh-Hans" dirty="0"/>
              <a:t>Balanced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performance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females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males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D59FB3E-C933-9040-A510-C98AC9D8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24</a:t>
            </a:fld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1C0934A-5CD9-B842-97A6-9F07BC6BBC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6324" y="3111599"/>
          <a:ext cx="699135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7838">
                  <a:extLst>
                    <a:ext uri="{9D8B030D-6E8A-4147-A177-3AD203B41FA5}">
                      <a16:colId xmlns:a16="http://schemas.microsoft.com/office/drawing/2014/main" val="631331538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2513215274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1932923246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3467893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Accuracy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 err="1"/>
                        <a:t>Precision_F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i="0" dirty="0" err="1"/>
                        <a:t>Precision_M</a:t>
                      </a:r>
                      <a:endParaRPr lang="zh-CN" altLang="en-US" sz="2400" i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23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GBC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>
                          <a:solidFill>
                            <a:srgbClr val="C00000"/>
                          </a:solidFill>
                        </a:rPr>
                        <a:t>81.1%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>
                          <a:solidFill>
                            <a:srgbClr val="C00000"/>
                          </a:solidFill>
                        </a:rPr>
                        <a:t>82.6%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>
                          <a:solidFill>
                            <a:srgbClr val="C00000"/>
                          </a:solidFill>
                        </a:rPr>
                        <a:t>77.5%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7405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Baseline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65.3%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65.3%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34.7%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01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429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E1533-9BC3-CA45-ACF6-F5F27857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09" y="392584"/>
            <a:ext cx="8236381" cy="1325563"/>
          </a:xfrm>
        </p:spPr>
        <p:txBody>
          <a:bodyPr/>
          <a:lstStyle/>
          <a:p>
            <a:r>
              <a:rPr kumimoji="1" lang="en-US" altLang="zh-Hans" dirty="0"/>
              <a:t>Comparable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with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Text-Based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DC3FB-2E2F-4043-81F8-E8AE21FB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ans" dirty="0"/>
              <a:t>Comparing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[Sap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al.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2014]</a:t>
            </a:r>
          </a:p>
          <a:p>
            <a:pPr lvl="1"/>
            <a:r>
              <a:rPr lang="en-US" altLang="zh-Hans" dirty="0"/>
              <a:t>Proposed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English</a:t>
            </a:r>
          </a:p>
          <a:p>
            <a:pPr lvl="1"/>
            <a:r>
              <a:rPr lang="en-US" altLang="zh-Hans" dirty="0"/>
              <a:t>U</a:t>
            </a:r>
            <a:r>
              <a:rPr lang="en-US" altLang="zh-CN" dirty="0"/>
              <a:t>nigram frequency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features</a:t>
            </a:r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B6215A-A5AB-564E-A477-5469D0849823}"/>
              </a:ext>
            </a:extLst>
          </p:cNvPr>
          <p:cNvSpPr/>
          <p:nvPr/>
        </p:nvSpPr>
        <p:spPr>
          <a:xfrm>
            <a:off x="111512" y="6244179"/>
            <a:ext cx="8920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Maarten</a:t>
            </a:r>
            <a:r>
              <a:rPr lang="zh-Hans" altLang="en-US" sz="1600" dirty="0"/>
              <a:t> </a:t>
            </a:r>
            <a:r>
              <a:rPr lang="en-US" altLang="zh-CN" sz="1600" dirty="0"/>
              <a:t>Sap</a:t>
            </a:r>
            <a:r>
              <a:rPr lang="zh-Hans" altLang="en-US" sz="1600" dirty="0"/>
              <a:t> </a:t>
            </a:r>
            <a:r>
              <a:rPr lang="en-US" altLang="zh-Hans" sz="1600" dirty="0"/>
              <a:t>et</a:t>
            </a:r>
            <a:r>
              <a:rPr lang="zh-Hans" altLang="en-US" sz="1600" dirty="0"/>
              <a:t> </a:t>
            </a:r>
            <a:r>
              <a:rPr lang="en-US" altLang="zh-Hans" sz="1600" dirty="0"/>
              <a:t>al</a:t>
            </a:r>
            <a:r>
              <a:rPr lang="en-US" altLang="zh-CN" sz="1600" dirty="0"/>
              <a:t>. 2014. </a:t>
            </a:r>
            <a:r>
              <a:rPr lang="en-US" altLang="zh-Hans" sz="1600" dirty="0"/>
              <a:t>“</a:t>
            </a:r>
            <a:r>
              <a:rPr lang="en-US" altLang="zh-CN" sz="1600" dirty="0"/>
              <a:t>Developing age and gender predictive lexica over social media</a:t>
            </a:r>
            <a:r>
              <a:rPr lang="en-US" altLang="zh-Hans" sz="1600" dirty="0"/>
              <a:t>”</a:t>
            </a:r>
            <a:r>
              <a:rPr lang="en-US" altLang="zh-CN" sz="1600" dirty="0"/>
              <a:t>. In Proceedings of the 2014 Conference on Empirical Methods in Natural Language Processing</a:t>
            </a:r>
            <a:r>
              <a:rPr lang="en-US" altLang="zh-Hans" sz="1600" dirty="0"/>
              <a:t>.</a:t>
            </a:r>
            <a:endParaRPr lang="en-US" altLang="zh-CN" sz="16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AD59341-96FD-6642-9219-4A0E612A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25</a:t>
            </a:fld>
            <a:endParaRPr kumimoji="1"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28C06D0-2EB7-A14C-82DF-09FD04E66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15096"/>
              </p:ext>
            </p:extLst>
          </p:nvPr>
        </p:nvGraphicFramePr>
        <p:xfrm>
          <a:off x="790833" y="3491701"/>
          <a:ext cx="7562334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457">
                  <a:extLst>
                    <a:ext uri="{9D8B030D-6E8A-4147-A177-3AD203B41FA5}">
                      <a16:colId xmlns:a16="http://schemas.microsoft.com/office/drawing/2014/main" val="631331538"/>
                    </a:ext>
                  </a:extLst>
                </a:gridCol>
                <a:gridCol w="1908959">
                  <a:extLst>
                    <a:ext uri="{9D8B030D-6E8A-4147-A177-3AD203B41FA5}">
                      <a16:colId xmlns:a16="http://schemas.microsoft.com/office/drawing/2014/main" val="2513215274"/>
                    </a:ext>
                  </a:extLst>
                </a:gridCol>
                <a:gridCol w="1908959">
                  <a:extLst>
                    <a:ext uri="{9D8B030D-6E8A-4147-A177-3AD203B41FA5}">
                      <a16:colId xmlns:a16="http://schemas.microsoft.com/office/drawing/2014/main" val="1932923246"/>
                    </a:ext>
                  </a:extLst>
                </a:gridCol>
                <a:gridCol w="1908959">
                  <a:extLst>
                    <a:ext uri="{9D8B030D-6E8A-4147-A177-3AD203B41FA5}">
                      <a16:colId xmlns:a16="http://schemas.microsoft.com/office/drawing/2014/main" val="3467893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Accuracy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 err="1"/>
                        <a:t>Precision_F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i="0" dirty="0" err="1"/>
                        <a:t>Precision_M</a:t>
                      </a:r>
                      <a:endParaRPr lang="zh-CN" altLang="en-US" sz="2400" i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23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Emoji</a:t>
                      </a:r>
                      <a:r>
                        <a:rPr lang="zh-Hans" altLang="en-US" sz="2400" dirty="0"/>
                        <a:t> </a:t>
                      </a:r>
                      <a:r>
                        <a:rPr lang="en-US" altLang="zh-Hans" sz="2400" dirty="0"/>
                        <a:t>Model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>
                          <a:solidFill>
                            <a:srgbClr val="C00000"/>
                          </a:solidFill>
                        </a:rPr>
                        <a:t>73.6%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>
                          <a:solidFill>
                            <a:srgbClr val="C00000"/>
                          </a:solidFill>
                        </a:rPr>
                        <a:t>73.8%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72.8%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7405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Text</a:t>
                      </a:r>
                      <a:r>
                        <a:rPr lang="zh-Hans" altLang="en-US" sz="2400" dirty="0"/>
                        <a:t> </a:t>
                      </a:r>
                      <a:r>
                        <a:rPr lang="en-US" altLang="zh-Hans" sz="2400" dirty="0"/>
                        <a:t>Model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71.8%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70.6%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>
                          <a:solidFill>
                            <a:srgbClr val="C00000"/>
                          </a:solidFill>
                        </a:rPr>
                        <a:t>87.7%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01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1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A8F28-0A05-5549-AF09-9B71A709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</a:t>
            </a:r>
            <a:r>
              <a:rPr kumimoji="1" lang="en-US" altLang="zh-Hans" dirty="0"/>
              <a:t>eneralization: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Text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019D83E-C235-094E-8921-EB98E5C9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6165" y="6504635"/>
            <a:ext cx="2057400" cy="365125"/>
          </a:xfrm>
        </p:spPr>
        <p:txBody>
          <a:bodyPr/>
          <a:lstStyle/>
          <a:p>
            <a:fld id="{A50F40C6-3A8C-6548-95CB-C043270FC56E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062796-D97F-9B4D-9DA9-17B8A9B780CF}"/>
              </a:ext>
            </a:extLst>
          </p:cNvPr>
          <p:cNvSpPr txBox="1"/>
          <p:nvPr/>
        </p:nvSpPr>
        <p:spPr>
          <a:xfrm>
            <a:off x="566864" y="2060537"/>
            <a:ext cx="3523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I am so excited to attend </a:t>
            </a:r>
            <a:r>
              <a:rPr kumimoji="1" lang="en-US" altLang="zh-Hans" sz="2200" dirty="0" err="1"/>
              <a:t>T</a:t>
            </a:r>
            <a:r>
              <a:rPr kumimoji="1" lang="en-US" altLang="zh-CN" sz="2200" dirty="0" err="1"/>
              <a:t>he</a:t>
            </a:r>
            <a:r>
              <a:rPr kumimoji="1" lang="en-US" altLang="zh-Hans" sz="2200" dirty="0" err="1"/>
              <a:t>WebConf</a:t>
            </a:r>
            <a:r>
              <a:rPr kumimoji="1" lang="zh-Hans" altLang="en-US" sz="2200" dirty="0"/>
              <a:t> </a:t>
            </a:r>
            <a:r>
              <a:rPr kumimoji="1" lang="en-US" altLang="zh-Hans" sz="2200" dirty="0"/>
              <a:t>😊😊</a:t>
            </a:r>
            <a:endParaRPr kumimoji="1" lang="zh-CN" altLang="en-US" sz="2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2E42C6-B88C-7F4A-B275-8FDEF895BED7}"/>
              </a:ext>
            </a:extLst>
          </p:cNvPr>
          <p:cNvSpPr txBox="1"/>
          <p:nvPr/>
        </p:nvSpPr>
        <p:spPr>
          <a:xfrm>
            <a:off x="518208" y="3146717"/>
            <a:ext cx="35232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/>
              <a:t>私</a:t>
            </a:r>
            <a:r>
              <a:rPr kumimoji="1" lang="ja-JP" altLang="en-US" sz="2100"/>
              <a:t>は</a:t>
            </a:r>
            <a:r>
              <a:rPr kumimoji="1" lang="en-US" altLang="zh-Hans" sz="2100" dirty="0" err="1"/>
              <a:t>TheWebConf</a:t>
            </a:r>
            <a:r>
              <a:rPr kumimoji="1" lang="ja-JP" altLang="en-US" sz="2100"/>
              <a:t>に</a:t>
            </a:r>
            <a:r>
              <a:rPr kumimoji="1" lang="zh-CN" altLang="en-US" sz="2100" dirty="0"/>
              <a:t>参加</a:t>
            </a:r>
            <a:r>
              <a:rPr kumimoji="1" lang="ja-JP" altLang="en-US" sz="2100"/>
              <a:t>することに</a:t>
            </a:r>
            <a:r>
              <a:rPr kumimoji="1" lang="zh-CN" altLang="en-US" sz="2100" dirty="0"/>
              <a:t>非常</a:t>
            </a:r>
            <a:r>
              <a:rPr kumimoji="1" lang="ja-JP" altLang="en-US" sz="2100"/>
              <a:t>に</a:t>
            </a:r>
            <a:r>
              <a:rPr kumimoji="1" lang="zh-CN" altLang="en-US" sz="2100" dirty="0"/>
              <a:t>興奮</a:t>
            </a:r>
            <a:r>
              <a:rPr kumimoji="1" lang="ja-JP" altLang="en-US" sz="2100"/>
              <a:t>しています</a:t>
            </a:r>
            <a:r>
              <a:rPr kumimoji="1" lang="en-US" altLang="zh-Hans" sz="2100" dirty="0"/>
              <a:t>😊😊</a:t>
            </a:r>
            <a:endParaRPr kumimoji="1" lang="en-US" altLang="zh-CN" sz="2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EEBC09-170D-3D42-A9C1-4399EB4F528B}"/>
              </a:ext>
            </a:extLst>
          </p:cNvPr>
          <p:cNvSpPr txBox="1"/>
          <p:nvPr/>
        </p:nvSpPr>
        <p:spPr>
          <a:xfrm>
            <a:off x="450244" y="5742835"/>
            <a:ext cx="3659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00" dirty="0"/>
              <a:t>Saya </a:t>
            </a:r>
            <a:r>
              <a:rPr kumimoji="1" lang="en-US" altLang="zh-CN" sz="2100" dirty="0" err="1"/>
              <a:t>sangat</a:t>
            </a:r>
            <a:r>
              <a:rPr kumimoji="1" lang="en-US" altLang="zh-CN" sz="2100" dirty="0"/>
              <a:t> </a:t>
            </a:r>
            <a:r>
              <a:rPr kumimoji="1" lang="en-US" altLang="zh-CN" sz="2100" dirty="0" err="1"/>
              <a:t>bersemangat</a:t>
            </a:r>
            <a:r>
              <a:rPr kumimoji="1" lang="en-US" altLang="zh-CN" sz="2100" dirty="0"/>
              <a:t> </a:t>
            </a:r>
            <a:r>
              <a:rPr kumimoji="1" lang="en-US" altLang="zh-CN" sz="2100" dirty="0" err="1"/>
              <a:t>untuk</a:t>
            </a:r>
            <a:r>
              <a:rPr kumimoji="1" lang="en-US" altLang="zh-CN" sz="2100" dirty="0"/>
              <a:t> </a:t>
            </a:r>
            <a:r>
              <a:rPr kumimoji="1" lang="en-US" altLang="zh-CN" sz="2100" dirty="0" err="1"/>
              <a:t>menghadiri</a:t>
            </a:r>
            <a:r>
              <a:rPr kumimoji="1" lang="en-US" altLang="zh-CN" sz="2100" dirty="0"/>
              <a:t> </a:t>
            </a:r>
            <a:r>
              <a:rPr kumimoji="1" lang="en-US" altLang="zh-Hans" sz="2100" dirty="0" err="1"/>
              <a:t>TheWebConf</a:t>
            </a:r>
            <a:r>
              <a:rPr kumimoji="1" lang="en-US" altLang="zh-Hans" sz="2100" dirty="0"/>
              <a:t>😊😊</a:t>
            </a:r>
            <a:endParaRPr kumimoji="1" lang="zh-CN" altLang="en-US" sz="2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EA9CED-E47A-DD43-9911-3327D5FFDE2E}"/>
              </a:ext>
            </a:extLst>
          </p:cNvPr>
          <p:cNvSpPr txBox="1"/>
          <p:nvPr/>
        </p:nvSpPr>
        <p:spPr>
          <a:xfrm>
            <a:off x="473876" y="4439596"/>
            <a:ext cx="3813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/>
              <a:t>Je</a:t>
            </a:r>
            <a:r>
              <a:rPr kumimoji="1" lang="en-US" altLang="zh-CN" sz="2200" dirty="0"/>
              <a:t> </a:t>
            </a:r>
            <a:r>
              <a:rPr kumimoji="1" lang="en-US" altLang="zh-CN" sz="2200" dirty="0" err="1"/>
              <a:t>suis</a:t>
            </a:r>
            <a:r>
              <a:rPr kumimoji="1" lang="en-US" altLang="zh-CN" sz="2200" dirty="0"/>
              <a:t> </a:t>
            </a:r>
            <a:r>
              <a:rPr kumimoji="1" lang="en-US" altLang="zh-CN" sz="2200" dirty="0" err="1"/>
              <a:t>tellement</a:t>
            </a:r>
            <a:r>
              <a:rPr kumimoji="1" lang="en-US" altLang="zh-CN" sz="2200" dirty="0"/>
              <a:t> </a:t>
            </a:r>
            <a:r>
              <a:rPr kumimoji="1" lang="en-US" altLang="zh-CN" sz="2200" dirty="0" err="1"/>
              <a:t>excitée</a:t>
            </a:r>
            <a:r>
              <a:rPr kumimoji="1" lang="en-US" altLang="zh-CN" sz="2200" dirty="0"/>
              <a:t> </a:t>
            </a:r>
            <a:r>
              <a:rPr kumimoji="1" lang="en-US" altLang="zh-CN" sz="2200" dirty="0" err="1"/>
              <a:t>d‘assister</a:t>
            </a:r>
            <a:r>
              <a:rPr kumimoji="1" lang="en-US" altLang="zh-CN" sz="2200" dirty="0"/>
              <a:t> au </a:t>
            </a:r>
            <a:r>
              <a:rPr kumimoji="1" lang="en-US" altLang="zh-Hans" sz="2200" dirty="0" err="1"/>
              <a:t>TheWebConf</a:t>
            </a:r>
            <a:r>
              <a:rPr kumimoji="1" lang="en-US" altLang="zh-Hans" sz="2200" dirty="0"/>
              <a:t>😊😊</a:t>
            </a:r>
            <a:endParaRPr kumimoji="1" lang="en-US" altLang="zh-CN" sz="2200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C64AC42-3271-4C4C-B952-F0EB588CCCF4}"/>
              </a:ext>
            </a:extLst>
          </p:cNvPr>
          <p:cNvSpPr/>
          <p:nvPr/>
        </p:nvSpPr>
        <p:spPr>
          <a:xfrm>
            <a:off x="469556" y="1973909"/>
            <a:ext cx="3620527" cy="9641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FBA7C83-BA41-5341-BB14-23F915F4E957}"/>
              </a:ext>
            </a:extLst>
          </p:cNvPr>
          <p:cNvSpPr/>
          <p:nvPr/>
        </p:nvSpPr>
        <p:spPr>
          <a:xfrm>
            <a:off x="469555" y="3117828"/>
            <a:ext cx="3620527" cy="106486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948424A-C970-324B-9417-E84C96B18297}"/>
              </a:ext>
            </a:extLst>
          </p:cNvPr>
          <p:cNvSpPr/>
          <p:nvPr/>
        </p:nvSpPr>
        <p:spPr>
          <a:xfrm>
            <a:off x="469554" y="4393333"/>
            <a:ext cx="3620527" cy="9641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964DF2FB-ACE3-C34D-A21F-04814FED337B}"/>
              </a:ext>
            </a:extLst>
          </p:cNvPr>
          <p:cNvSpPr/>
          <p:nvPr/>
        </p:nvSpPr>
        <p:spPr>
          <a:xfrm>
            <a:off x="469554" y="5656992"/>
            <a:ext cx="3620527" cy="9641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71BFAF2-FC74-3A41-B64D-5CEF1FA59C0E}"/>
              </a:ext>
            </a:extLst>
          </p:cNvPr>
          <p:cNvSpPr/>
          <p:nvPr/>
        </p:nvSpPr>
        <p:spPr>
          <a:xfrm>
            <a:off x="4287782" y="1973909"/>
            <a:ext cx="2754362" cy="96411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400" b="1" dirty="0">
                <a:solidFill>
                  <a:srgbClr val="0070C0"/>
                </a:solidFill>
              </a:rPr>
              <a:t>English</a:t>
            </a:r>
            <a:r>
              <a:rPr kumimoji="1" lang="zh-Hans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Hans" sz="2400" b="1" dirty="0">
                <a:solidFill>
                  <a:srgbClr val="0070C0"/>
                </a:solidFill>
              </a:rPr>
              <a:t>Model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C8F060-B388-174E-93DB-187CF02F66C0}"/>
              </a:ext>
            </a:extLst>
          </p:cNvPr>
          <p:cNvSpPr/>
          <p:nvPr/>
        </p:nvSpPr>
        <p:spPr>
          <a:xfrm>
            <a:off x="4287782" y="3189021"/>
            <a:ext cx="2754362" cy="96411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400" b="1" dirty="0">
                <a:solidFill>
                  <a:srgbClr val="0070C0"/>
                </a:solidFill>
              </a:rPr>
              <a:t>Japanese</a:t>
            </a:r>
            <a:r>
              <a:rPr kumimoji="1" lang="zh-Hans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Hans" sz="2400" b="1" dirty="0">
                <a:solidFill>
                  <a:srgbClr val="0070C0"/>
                </a:solidFill>
              </a:rPr>
              <a:t>Model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E352F65-7E0E-4843-9F5C-E42B465E5434}"/>
              </a:ext>
            </a:extLst>
          </p:cNvPr>
          <p:cNvSpPr/>
          <p:nvPr/>
        </p:nvSpPr>
        <p:spPr>
          <a:xfrm>
            <a:off x="4287782" y="4331341"/>
            <a:ext cx="2754362" cy="96411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400" b="1" dirty="0">
                <a:solidFill>
                  <a:srgbClr val="0070C0"/>
                </a:solidFill>
              </a:rPr>
              <a:t>French</a:t>
            </a:r>
            <a:r>
              <a:rPr kumimoji="1" lang="zh-Hans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Hans" sz="2400" b="1" dirty="0">
                <a:solidFill>
                  <a:srgbClr val="0070C0"/>
                </a:solidFill>
              </a:rPr>
              <a:t>Model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C05FC38-6F67-D14D-9DB7-43231D992329}"/>
              </a:ext>
            </a:extLst>
          </p:cNvPr>
          <p:cNvSpPr/>
          <p:nvPr/>
        </p:nvSpPr>
        <p:spPr>
          <a:xfrm>
            <a:off x="4287782" y="5595000"/>
            <a:ext cx="2754362" cy="96411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400" b="1" dirty="0">
                <a:solidFill>
                  <a:srgbClr val="0070C0"/>
                </a:solidFill>
              </a:rPr>
              <a:t>Indonesian</a:t>
            </a:r>
            <a:r>
              <a:rPr kumimoji="1" lang="zh-Hans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Hans" sz="2400" b="1" dirty="0">
                <a:solidFill>
                  <a:srgbClr val="0070C0"/>
                </a:solidFill>
              </a:rPr>
              <a:t>Model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4E8983-F29F-4346-A5B7-D7AA1E76C3B5}"/>
              </a:ext>
            </a:extLst>
          </p:cNvPr>
          <p:cNvSpPr txBox="1"/>
          <p:nvPr/>
        </p:nvSpPr>
        <p:spPr>
          <a:xfrm>
            <a:off x="4213639" y="1418462"/>
            <a:ext cx="2744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Mo</a:t>
            </a:r>
            <a:r>
              <a:rPr kumimoji="1" lang="en-US" altLang="zh-Hans" sz="2800" b="1" dirty="0"/>
              <a:t>dels</a:t>
            </a:r>
            <a:r>
              <a:rPr kumimoji="1" lang="zh-Hans" altLang="en-US" sz="2800" b="1" dirty="0"/>
              <a:t> </a:t>
            </a:r>
            <a:r>
              <a:rPr kumimoji="1" lang="en-US" altLang="zh-Hans" sz="2800" b="1" dirty="0"/>
              <a:t>We</a:t>
            </a:r>
            <a:r>
              <a:rPr kumimoji="1" lang="zh-Hans" altLang="en-US" sz="2800" b="1" dirty="0"/>
              <a:t> </a:t>
            </a:r>
            <a:r>
              <a:rPr kumimoji="1" lang="en-US" altLang="zh-Hans" sz="2800" b="1" dirty="0"/>
              <a:t>Need</a:t>
            </a:r>
            <a:endParaRPr kumimoji="1" lang="zh-CN" altLang="en-US" sz="28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8BEDDC8-85C4-7343-9A4C-8A8757CAEC50}"/>
              </a:ext>
            </a:extLst>
          </p:cNvPr>
          <p:cNvSpPr txBox="1"/>
          <p:nvPr/>
        </p:nvSpPr>
        <p:spPr>
          <a:xfrm>
            <a:off x="7042143" y="1418462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</a:t>
            </a:r>
            <a:r>
              <a:rPr kumimoji="1" lang="en-US" altLang="zh-Hans" sz="2800" b="1" dirty="0"/>
              <a:t>erformance</a:t>
            </a:r>
            <a:endParaRPr kumimoji="1" lang="zh-CN" altLang="en-US" sz="28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8D8496-EB81-4244-B472-5CFA03C6C08D}"/>
              </a:ext>
            </a:extLst>
          </p:cNvPr>
          <p:cNvSpPr txBox="1"/>
          <p:nvPr/>
        </p:nvSpPr>
        <p:spPr>
          <a:xfrm>
            <a:off x="7755024" y="207481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 dirty="0"/>
              <a:t>👍</a:t>
            </a:r>
            <a:endParaRPr kumimoji="1" lang="zh-CN" altLang="en-US" sz="3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685EB8-E1A5-CF4A-A712-F6EB639D366D}"/>
              </a:ext>
            </a:extLst>
          </p:cNvPr>
          <p:cNvSpPr txBox="1"/>
          <p:nvPr/>
        </p:nvSpPr>
        <p:spPr>
          <a:xfrm>
            <a:off x="7755024" y="448869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 dirty="0"/>
              <a:t>👎</a:t>
            </a:r>
            <a:endParaRPr kumimoji="1" lang="zh-CN" altLang="en-US" sz="3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3C0883F-F392-8148-9D3D-5D0D8BA2C330}"/>
              </a:ext>
            </a:extLst>
          </p:cNvPr>
          <p:cNvSpPr txBox="1"/>
          <p:nvPr/>
        </p:nvSpPr>
        <p:spPr>
          <a:xfrm>
            <a:off x="7755024" y="331967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 dirty="0"/>
              <a:t>👎</a:t>
            </a:r>
            <a:endParaRPr kumimoji="1" lang="zh-CN" altLang="en-US" sz="3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268EE59-574E-E84F-A737-B3E60035473E}"/>
              </a:ext>
            </a:extLst>
          </p:cNvPr>
          <p:cNvSpPr txBox="1"/>
          <p:nvPr/>
        </p:nvSpPr>
        <p:spPr>
          <a:xfrm>
            <a:off x="7755024" y="57938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 dirty="0"/>
              <a:t>👎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8737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A8F28-0A05-5549-AF09-9B71A709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</a:t>
            </a:r>
            <a:r>
              <a:rPr kumimoji="1" lang="en-US" altLang="zh-Hans" dirty="0"/>
              <a:t>eneralization: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019D83E-C235-094E-8921-EB98E5C9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6165" y="6504635"/>
            <a:ext cx="2057400" cy="365125"/>
          </a:xfrm>
        </p:spPr>
        <p:txBody>
          <a:bodyPr/>
          <a:lstStyle/>
          <a:p>
            <a:fld id="{A50F40C6-3A8C-6548-95CB-C043270FC56E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990B07-689B-5D43-95A2-58515A449860}"/>
              </a:ext>
            </a:extLst>
          </p:cNvPr>
          <p:cNvSpPr txBox="1"/>
          <p:nvPr/>
        </p:nvSpPr>
        <p:spPr>
          <a:xfrm>
            <a:off x="4361928" y="3567076"/>
            <a:ext cx="467086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r>
              <a:rPr lang="zh-Hans" altLang="en-US" sz="4800" b="1" dirty="0">
                <a:solidFill>
                  <a:srgbClr val="0070C0"/>
                </a:solidFill>
                <a:latin typeface="Bradley Hand" charset="0"/>
                <a:ea typeface="Bradley Hand" charset="0"/>
                <a:cs typeface="Bradley Hand" charset="0"/>
                <a:sym typeface="Helvetica Light"/>
              </a:rPr>
              <a:t>🗣 </a:t>
            </a:r>
            <a:r>
              <a:rPr kumimoji="0" lang="en-US" altLang="zh-CN" sz="4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Bradley Hand" charset="0"/>
                <a:cs typeface="Bradley Hand" charset="0"/>
                <a:sym typeface="Helvetica Light"/>
              </a:rPr>
              <a:t>One</a:t>
            </a:r>
            <a:r>
              <a:rPr kumimoji="0" lang="en-US" altLang="zh-CN" sz="4800" b="1" i="0" u="none" strike="noStrike" cap="none" spc="0" normalizeH="0" dirty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Bradley Hand" charset="0"/>
                <a:cs typeface="Bradley Hand" charset="0"/>
                <a:sym typeface="Helvetica Light"/>
              </a:rPr>
              <a:t> </a:t>
            </a:r>
            <a:r>
              <a:rPr kumimoji="0" lang="en-US" altLang="zh-Hans" sz="4800" b="1" i="0" u="none" strike="noStrike" cap="none" spc="0" normalizeH="0" dirty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Bradley Hand" charset="0"/>
                <a:cs typeface="Bradley Hand" charset="0"/>
                <a:sym typeface="Helvetica Light"/>
              </a:rPr>
              <a:t>F</a:t>
            </a:r>
            <a:r>
              <a:rPr kumimoji="0" lang="en-US" altLang="zh-CN" sz="4800" b="1" i="0" u="none" strike="noStrike" cap="none" spc="0" normalizeH="0" dirty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Bradley Hand" charset="0"/>
                <a:cs typeface="Bradley Hand" charset="0"/>
                <a:sym typeface="Helvetica Light"/>
              </a:rPr>
              <a:t>its </a:t>
            </a:r>
            <a:r>
              <a:rPr lang="en-US" altLang="zh-Hans" sz="4800" b="1" dirty="0">
                <a:solidFill>
                  <a:srgbClr val="0070C0"/>
                </a:solidFill>
                <a:ea typeface="Bradley Hand" charset="0"/>
                <a:cs typeface="Bradley Hand" charset="0"/>
                <a:sym typeface="Helvetica Light"/>
              </a:rPr>
              <a:t>A</a:t>
            </a:r>
            <a:r>
              <a:rPr kumimoji="0" lang="en-US" altLang="zh-CN" sz="4800" b="1" i="0" u="none" strike="noStrike" cap="none" spc="0" normalizeH="0" dirty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Bradley Hand" charset="0"/>
                <a:cs typeface="Bradley Hand" charset="0"/>
                <a:sym typeface="Helvetica Light"/>
              </a:rPr>
              <a:t>ll</a:t>
            </a:r>
            <a:r>
              <a:rPr kumimoji="0" lang="zh-Hans" altLang="en-US" sz="4800" b="1" i="0" u="none" strike="noStrike" cap="none" spc="0" normalizeH="0" dirty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Bradley Hand" charset="0"/>
                <a:cs typeface="Bradley Hand" charset="0"/>
                <a:sym typeface="Helvetica Light"/>
              </a:rPr>
              <a:t> </a:t>
            </a:r>
            <a:r>
              <a:rPr lang="zh-Hans" altLang="en-US" sz="4800" b="1" dirty="0">
                <a:solidFill>
                  <a:srgbClr val="0070C0"/>
                </a:solidFill>
                <a:ea typeface="Bradley Hand" charset="0"/>
                <a:cs typeface="Bradley Hand" charset="0"/>
                <a:sym typeface="Helvetica Light"/>
              </a:rPr>
              <a:t>！</a:t>
            </a:r>
            <a:r>
              <a:rPr kumimoji="0" lang="zh-Hans" altLang="en-US" sz="4800" b="1" i="0" u="none" strike="noStrike" cap="none" spc="0" normalizeH="0" dirty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Bradley Hand" charset="0"/>
                <a:cs typeface="Bradley Hand" charset="0"/>
                <a:sym typeface="Helvetica Light"/>
              </a:rPr>
              <a:t> 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ea typeface="Bradley Hand" charset="0"/>
              <a:cs typeface="Bradley Hand" charset="0"/>
              <a:sym typeface="Helvetica Ligh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8E72FB-1547-384D-86C4-ADFDD06E6348}"/>
              </a:ext>
            </a:extLst>
          </p:cNvPr>
          <p:cNvSpPr txBox="1"/>
          <p:nvPr/>
        </p:nvSpPr>
        <p:spPr>
          <a:xfrm>
            <a:off x="566864" y="2060537"/>
            <a:ext cx="3523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chemeClr val="bg1">
                    <a:lumMod val="75000"/>
                  </a:schemeClr>
                </a:solidFill>
              </a:rPr>
              <a:t>I am so excited to attend </a:t>
            </a:r>
            <a:r>
              <a:rPr kumimoji="1" lang="en-US" altLang="zh-Hans" sz="2200" dirty="0" err="1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kumimoji="1" lang="en-US" altLang="zh-CN" sz="2200" dirty="0" err="1">
                <a:solidFill>
                  <a:schemeClr val="bg1">
                    <a:lumMod val="75000"/>
                  </a:schemeClr>
                </a:solidFill>
              </a:rPr>
              <a:t>he</a:t>
            </a:r>
            <a:r>
              <a:rPr kumimoji="1" lang="en-US" altLang="zh-Hans" sz="2200" dirty="0" err="1">
                <a:solidFill>
                  <a:schemeClr val="bg1">
                    <a:lumMod val="75000"/>
                  </a:schemeClr>
                </a:solidFill>
              </a:rPr>
              <a:t>WebConf</a:t>
            </a:r>
            <a:r>
              <a:rPr kumimoji="1" lang="zh-Hans" altLang="en-US" sz="2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200" dirty="0"/>
              <a:t>😊😊</a:t>
            </a:r>
            <a:endParaRPr kumimoji="1" lang="zh-CN" altLang="en-US" sz="2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E2AA7F-D63A-D54B-BD75-62048135C7EB}"/>
              </a:ext>
            </a:extLst>
          </p:cNvPr>
          <p:cNvSpPr txBox="1"/>
          <p:nvPr/>
        </p:nvSpPr>
        <p:spPr>
          <a:xfrm>
            <a:off x="518208" y="3146717"/>
            <a:ext cx="35232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>
                <a:solidFill>
                  <a:schemeClr val="bg1">
                    <a:lumMod val="75000"/>
                  </a:schemeClr>
                </a:solidFill>
              </a:rPr>
              <a:t>私</a:t>
            </a:r>
            <a:r>
              <a:rPr kumimoji="1" lang="ja-JP" altLang="en-US" sz="2100">
                <a:solidFill>
                  <a:schemeClr val="bg1">
                    <a:lumMod val="75000"/>
                  </a:schemeClr>
                </a:solidFill>
              </a:rPr>
              <a:t>は</a:t>
            </a:r>
            <a:r>
              <a:rPr kumimoji="1" lang="en-US" altLang="zh-Hans" sz="2100" dirty="0" err="1">
                <a:solidFill>
                  <a:schemeClr val="bg1">
                    <a:lumMod val="75000"/>
                  </a:schemeClr>
                </a:solidFill>
              </a:rPr>
              <a:t>TheWebConf</a:t>
            </a:r>
            <a:r>
              <a:rPr kumimoji="1" lang="ja-JP" altLang="en-US" sz="2100">
                <a:solidFill>
                  <a:schemeClr val="bg1">
                    <a:lumMod val="75000"/>
                  </a:schemeClr>
                </a:solidFill>
              </a:rPr>
              <a:t>に</a:t>
            </a:r>
            <a:r>
              <a:rPr kumimoji="1" lang="zh-CN" altLang="en-US" sz="2100" dirty="0">
                <a:solidFill>
                  <a:schemeClr val="bg1">
                    <a:lumMod val="75000"/>
                  </a:schemeClr>
                </a:solidFill>
              </a:rPr>
              <a:t>参加</a:t>
            </a:r>
            <a:r>
              <a:rPr kumimoji="1" lang="ja-JP" altLang="en-US" sz="2100">
                <a:solidFill>
                  <a:schemeClr val="bg1">
                    <a:lumMod val="75000"/>
                  </a:schemeClr>
                </a:solidFill>
              </a:rPr>
              <a:t>することに</a:t>
            </a:r>
            <a:r>
              <a:rPr kumimoji="1" lang="zh-CN" altLang="en-US" sz="2100" dirty="0">
                <a:solidFill>
                  <a:schemeClr val="bg1">
                    <a:lumMod val="75000"/>
                  </a:schemeClr>
                </a:solidFill>
              </a:rPr>
              <a:t>非常</a:t>
            </a:r>
            <a:r>
              <a:rPr kumimoji="1" lang="ja-JP" altLang="en-US" sz="2100">
                <a:solidFill>
                  <a:schemeClr val="bg1">
                    <a:lumMod val="75000"/>
                  </a:schemeClr>
                </a:solidFill>
              </a:rPr>
              <a:t>に</a:t>
            </a:r>
            <a:r>
              <a:rPr kumimoji="1" lang="zh-CN" altLang="en-US" sz="2100" dirty="0">
                <a:solidFill>
                  <a:schemeClr val="bg1">
                    <a:lumMod val="75000"/>
                  </a:schemeClr>
                </a:solidFill>
              </a:rPr>
              <a:t>興奮</a:t>
            </a:r>
            <a:r>
              <a:rPr kumimoji="1" lang="ja-JP" altLang="en-US" sz="2100">
                <a:solidFill>
                  <a:schemeClr val="bg1">
                    <a:lumMod val="75000"/>
                  </a:schemeClr>
                </a:solidFill>
              </a:rPr>
              <a:t>しています</a:t>
            </a:r>
            <a:r>
              <a:rPr kumimoji="1" lang="en-US" altLang="zh-Hans" sz="2100" dirty="0"/>
              <a:t>😊😊</a:t>
            </a:r>
            <a:endParaRPr kumimoji="1" lang="en-US" altLang="zh-CN" sz="21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702B94-6181-564F-B1D1-EF8C838522AB}"/>
              </a:ext>
            </a:extLst>
          </p:cNvPr>
          <p:cNvSpPr txBox="1"/>
          <p:nvPr/>
        </p:nvSpPr>
        <p:spPr>
          <a:xfrm>
            <a:off x="450244" y="5742835"/>
            <a:ext cx="3659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00" dirty="0">
                <a:solidFill>
                  <a:schemeClr val="bg1">
                    <a:lumMod val="75000"/>
                  </a:schemeClr>
                </a:solidFill>
              </a:rPr>
              <a:t>Saya </a:t>
            </a:r>
            <a:r>
              <a:rPr kumimoji="1" lang="en-US" altLang="zh-CN" sz="2100" dirty="0" err="1">
                <a:solidFill>
                  <a:schemeClr val="bg1">
                    <a:lumMod val="75000"/>
                  </a:schemeClr>
                </a:solidFill>
              </a:rPr>
              <a:t>sangat</a:t>
            </a:r>
            <a:r>
              <a:rPr kumimoji="1" lang="en-US" altLang="zh-CN" sz="21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sz="2100" dirty="0" err="1">
                <a:solidFill>
                  <a:schemeClr val="bg1">
                    <a:lumMod val="75000"/>
                  </a:schemeClr>
                </a:solidFill>
              </a:rPr>
              <a:t>bersemangat</a:t>
            </a:r>
            <a:r>
              <a:rPr kumimoji="1" lang="en-US" altLang="zh-CN" sz="21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sz="2100" dirty="0" err="1">
                <a:solidFill>
                  <a:schemeClr val="bg1">
                    <a:lumMod val="75000"/>
                  </a:schemeClr>
                </a:solidFill>
              </a:rPr>
              <a:t>untuk</a:t>
            </a:r>
            <a:r>
              <a:rPr kumimoji="1" lang="en-US" altLang="zh-CN" sz="21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sz="2100" dirty="0" err="1">
                <a:solidFill>
                  <a:schemeClr val="bg1">
                    <a:lumMod val="75000"/>
                  </a:schemeClr>
                </a:solidFill>
              </a:rPr>
              <a:t>menghadiri</a:t>
            </a:r>
            <a:r>
              <a:rPr kumimoji="1" lang="en-US" altLang="zh-CN" sz="21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Hans" sz="2100" dirty="0" err="1">
                <a:solidFill>
                  <a:schemeClr val="bg1">
                    <a:lumMod val="75000"/>
                  </a:schemeClr>
                </a:solidFill>
              </a:rPr>
              <a:t>TheWebConf</a:t>
            </a:r>
            <a:r>
              <a:rPr kumimoji="1" lang="en-US" altLang="zh-Hans" sz="2100" dirty="0"/>
              <a:t>😊😊</a:t>
            </a:r>
            <a:endParaRPr kumimoji="1" lang="zh-CN" altLang="en-US" sz="21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8C56218-1743-444C-9B67-13936E2796F3}"/>
              </a:ext>
            </a:extLst>
          </p:cNvPr>
          <p:cNvSpPr txBox="1"/>
          <p:nvPr/>
        </p:nvSpPr>
        <p:spPr>
          <a:xfrm>
            <a:off x="473876" y="4439596"/>
            <a:ext cx="3813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>
                <a:solidFill>
                  <a:schemeClr val="bg1">
                    <a:lumMod val="75000"/>
                  </a:schemeClr>
                </a:solidFill>
              </a:rPr>
              <a:t>Je</a:t>
            </a:r>
            <a:r>
              <a:rPr kumimoji="1" lang="en-US" altLang="zh-CN" sz="2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sz="2200" dirty="0" err="1">
                <a:solidFill>
                  <a:schemeClr val="bg1">
                    <a:lumMod val="75000"/>
                  </a:schemeClr>
                </a:solidFill>
              </a:rPr>
              <a:t>suis</a:t>
            </a:r>
            <a:r>
              <a:rPr kumimoji="1" lang="en-US" altLang="zh-CN" sz="2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sz="2200" dirty="0" err="1">
                <a:solidFill>
                  <a:schemeClr val="bg1">
                    <a:lumMod val="75000"/>
                  </a:schemeClr>
                </a:solidFill>
              </a:rPr>
              <a:t>tellement</a:t>
            </a:r>
            <a:r>
              <a:rPr kumimoji="1" lang="en-US" altLang="zh-CN" sz="2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sz="2200" dirty="0" err="1">
                <a:solidFill>
                  <a:schemeClr val="bg1">
                    <a:lumMod val="75000"/>
                  </a:schemeClr>
                </a:solidFill>
              </a:rPr>
              <a:t>excitée</a:t>
            </a:r>
            <a:r>
              <a:rPr kumimoji="1" lang="en-US" altLang="zh-CN" sz="2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sz="2200" dirty="0" err="1">
                <a:solidFill>
                  <a:schemeClr val="bg1">
                    <a:lumMod val="75000"/>
                  </a:schemeClr>
                </a:solidFill>
              </a:rPr>
              <a:t>d‘assister</a:t>
            </a:r>
            <a:r>
              <a:rPr kumimoji="1" lang="en-US" altLang="zh-CN" sz="2200" dirty="0">
                <a:solidFill>
                  <a:schemeClr val="bg1">
                    <a:lumMod val="75000"/>
                  </a:schemeClr>
                </a:solidFill>
              </a:rPr>
              <a:t> au </a:t>
            </a:r>
            <a:r>
              <a:rPr kumimoji="1" lang="en-US" altLang="zh-Hans" sz="2200" dirty="0" err="1">
                <a:solidFill>
                  <a:schemeClr val="bg1">
                    <a:lumMod val="75000"/>
                  </a:schemeClr>
                </a:solidFill>
              </a:rPr>
              <a:t>TheWebConf</a:t>
            </a:r>
            <a:r>
              <a:rPr kumimoji="1" lang="en-US" altLang="zh-Hans" sz="2200" dirty="0"/>
              <a:t>😊😊</a:t>
            </a:r>
            <a:endParaRPr kumimoji="1" lang="en-US" altLang="zh-CN" sz="2200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CCA9DCCB-EA08-6848-8B81-2BB31EC0F57E}"/>
              </a:ext>
            </a:extLst>
          </p:cNvPr>
          <p:cNvSpPr/>
          <p:nvPr/>
        </p:nvSpPr>
        <p:spPr>
          <a:xfrm>
            <a:off x="469556" y="1973909"/>
            <a:ext cx="3620527" cy="9641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B81FE54C-E000-0D43-B3CA-10E0B3198AEE}"/>
              </a:ext>
            </a:extLst>
          </p:cNvPr>
          <p:cNvSpPr/>
          <p:nvPr/>
        </p:nvSpPr>
        <p:spPr>
          <a:xfrm>
            <a:off x="469555" y="3117828"/>
            <a:ext cx="3620527" cy="106486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6673EDE-683F-4C49-AA60-FF584C2BD866}"/>
              </a:ext>
            </a:extLst>
          </p:cNvPr>
          <p:cNvSpPr/>
          <p:nvPr/>
        </p:nvSpPr>
        <p:spPr>
          <a:xfrm>
            <a:off x="469554" y="4393333"/>
            <a:ext cx="3620527" cy="9641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B5C4D633-FBE0-1441-B241-BCB465A98B77}"/>
              </a:ext>
            </a:extLst>
          </p:cNvPr>
          <p:cNvSpPr/>
          <p:nvPr/>
        </p:nvSpPr>
        <p:spPr>
          <a:xfrm>
            <a:off x="469554" y="5656992"/>
            <a:ext cx="3620527" cy="9641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81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E86C1-D2C2-614D-BF48-4EF81A00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Representative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Languages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CF339-05A4-E948-9776-503CF8EA7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10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non-English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languages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with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users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B980B9A-5F46-264A-BD66-53E3059B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CCC4F10-F90D-2349-BA08-8A674EE1DB49}"/>
              </a:ext>
            </a:extLst>
          </p:cNvPr>
          <p:cNvSpPr/>
          <p:nvPr/>
        </p:nvSpPr>
        <p:spPr>
          <a:xfrm>
            <a:off x="1422724" y="2644496"/>
            <a:ext cx="3182712" cy="1775804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400" dirty="0">
                <a:solidFill>
                  <a:srgbClr val="C00000"/>
                </a:solidFill>
                <a:latin typeface="Yanone Kaffeesatz" charset="0"/>
                <a:ea typeface="Yanone Kaffeesatz" charset="0"/>
                <a:cs typeface="Yanone Kaffeesatz" charset="0"/>
              </a:rPr>
              <a:t>Indo-European</a:t>
            </a:r>
            <a:endParaRPr kumimoji="1" lang="en-US" altLang="zh-CN" sz="2400" dirty="0">
              <a:solidFill>
                <a:srgbClr val="C00000"/>
              </a:solidFill>
              <a:latin typeface="Yanone Kaffeesatz" charset="0"/>
              <a:ea typeface="Yanone Kaffeesatz" charset="0"/>
              <a:cs typeface="Yanone Kaffeesatz" charset="0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Calisto MT" charset="0"/>
              <a:ea typeface="Calisto MT" charset="0"/>
              <a:cs typeface="Calisto MT" charset="0"/>
            </a:endParaRPr>
          </a:p>
          <a:p>
            <a:pPr algn="ctr"/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Spanish,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Portuguese,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French,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Italian,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German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B35A2E9-0902-0A42-96C7-0AF913E1D299}"/>
              </a:ext>
            </a:extLst>
          </p:cNvPr>
          <p:cNvSpPr/>
          <p:nvPr/>
        </p:nvSpPr>
        <p:spPr>
          <a:xfrm>
            <a:off x="4752007" y="2655876"/>
            <a:ext cx="3182712" cy="1762357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400" dirty="0">
                <a:solidFill>
                  <a:srgbClr val="0070C0"/>
                </a:solidFill>
                <a:latin typeface="Yanone Kaffeesatz" charset="0"/>
                <a:ea typeface="Yanone Kaffeesatz" charset="0"/>
                <a:cs typeface="Yanone Kaffeesatz" charset="0"/>
              </a:rPr>
              <a:t>Austronesian</a:t>
            </a:r>
            <a:endParaRPr kumimoji="1" lang="en-US" altLang="zh-CN" sz="2400" dirty="0">
              <a:solidFill>
                <a:srgbClr val="0070C0"/>
              </a:solidFill>
              <a:latin typeface="Yanone Kaffeesatz" charset="0"/>
              <a:ea typeface="Yanone Kaffeesatz" charset="0"/>
              <a:cs typeface="Yanone Kaffeesatz" charset="0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Calisto MT" charset="0"/>
              <a:ea typeface="Calisto MT" charset="0"/>
              <a:cs typeface="Calisto MT" charset="0"/>
            </a:endParaRPr>
          </a:p>
          <a:p>
            <a:pPr algn="ctr"/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Tagalog,</a:t>
            </a:r>
            <a:r>
              <a:rPr kumimoji="1" lang="zh-Hans" altLang="en-U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Indonesian, Malay  </a:t>
            </a:r>
          </a:p>
          <a:p>
            <a:pPr algn="ctr"/>
            <a:endParaRPr kumimoji="1" lang="en-US" altLang="zh-Hans" sz="2000" dirty="0">
              <a:solidFill>
                <a:schemeClr val="tx1"/>
              </a:solidFill>
              <a:latin typeface="Calisto MT" charset="0"/>
              <a:ea typeface="Calisto MT" charset="0"/>
              <a:cs typeface="Calisto MT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1B7F192F-5DC1-5E42-9C88-05EB44B1DF41}"/>
              </a:ext>
            </a:extLst>
          </p:cNvPr>
          <p:cNvSpPr/>
          <p:nvPr/>
        </p:nvSpPr>
        <p:spPr>
          <a:xfrm>
            <a:off x="1422724" y="4540998"/>
            <a:ext cx="3182712" cy="1725659"/>
          </a:xfrm>
          <a:prstGeom prst="round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400" dirty="0">
                <a:solidFill>
                  <a:schemeClr val="accent2">
                    <a:lumMod val="50000"/>
                  </a:schemeClr>
                </a:solidFill>
                <a:latin typeface="Yanone Kaffeesatz" charset="0"/>
                <a:ea typeface="Yanone Kaffeesatz" charset="0"/>
                <a:cs typeface="Yanone Kaffeesatz" charset="0"/>
              </a:rPr>
              <a:t>Afro-Asiatic</a:t>
            </a:r>
            <a:endParaRPr kumimoji="1" lang="en-US" altLang="zh-CN" sz="2400" dirty="0">
              <a:solidFill>
                <a:schemeClr val="accent2">
                  <a:lumMod val="50000"/>
                </a:schemeClr>
              </a:solidFill>
              <a:latin typeface="Yanone Kaffeesatz" charset="0"/>
              <a:ea typeface="Yanone Kaffeesatz" charset="0"/>
              <a:cs typeface="Yanone Kaffeesatz" charset="0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Calisto MT" charset="0"/>
              <a:ea typeface="Calisto MT" charset="0"/>
              <a:cs typeface="Calisto MT" charset="0"/>
            </a:endParaRPr>
          </a:p>
          <a:p>
            <a:pPr algn="ctr"/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Arabic 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584468D-06ED-B645-9DE3-E35203E07024}"/>
              </a:ext>
            </a:extLst>
          </p:cNvPr>
          <p:cNvSpPr/>
          <p:nvPr/>
        </p:nvSpPr>
        <p:spPr>
          <a:xfrm>
            <a:off x="4752007" y="4586241"/>
            <a:ext cx="3182712" cy="1725658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400" dirty="0">
                <a:solidFill>
                  <a:srgbClr val="00B050"/>
                </a:solidFill>
                <a:latin typeface="Yanone Kaffeesatz" charset="0"/>
                <a:ea typeface="Yanone Kaffeesatz" charset="0"/>
                <a:cs typeface="Yanone Kaffeesatz" charset="0"/>
              </a:rPr>
              <a:t>Tai-Kadai</a:t>
            </a:r>
            <a:endParaRPr kumimoji="1" lang="en-US" altLang="zh-CN" sz="2400" dirty="0">
              <a:solidFill>
                <a:srgbClr val="00B050"/>
              </a:solidFill>
              <a:latin typeface="Yanone Kaffeesatz" charset="0"/>
              <a:ea typeface="Yanone Kaffeesatz" charset="0"/>
              <a:cs typeface="Yanone Kaffeesatz" charset="0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Calisto MT" charset="0"/>
              <a:ea typeface="Calisto MT" charset="0"/>
              <a:cs typeface="Calisto MT" charset="0"/>
            </a:endParaRPr>
          </a:p>
          <a:p>
            <a:pPr algn="ctr"/>
            <a:r>
              <a:rPr kumimoji="1" lang="en-US" altLang="zh-Hans" sz="2000" dirty="0">
                <a:solidFill>
                  <a:schemeClr val="tx1"/>
                </a:solidFill>
                <a:latin typeface="Calisto MT" charset="0"/>
                <a:ea typeface="Calisto MT" charset="0"/>
                <a:cs typeface="Calisto MT" charset="0"/>
              </a:rPr>
              <a:t>Thai </a:t>
            </a:r>
          </a:p>
        </p:txBody>
      </p:sp>
    </p:spTree>
    <p:extLst>
      <p:ext uri="{BB962C8B-B14F-4D97-AF65-F5344CB8AC3E}">
        <p14:creationId xmlns:p14="http://schemas.microsoft.com/office/powerpoint/2010/main" val="41813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E86C1-D2C2-614D-BF48-4EF81A00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Hans" dirty="0"/>
              <a:t>erformance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Different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Language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CF339-05A4-E948-9776-503CF8EA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1836"/>
            <a:ext cx="7886700" cy="4949640"/>
          </a:xfrm>
        </p:spPr>
        <p:txBody>
          <a:bodyPr>
            <a:normAutofit/>
          </a:bodyPr>
          <a:lstStyle/>
          <a:p>
            <a:r>
              <a:rPr kumimoji="1" lang="en-US" altLang="zh-Hans" dirty="0"/>
              <a:t>Our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significantly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outperforms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baseline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10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language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B980B9A-5F46-264A-BD66-53E3059B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FA31FEF-549F-E543-A48F-4158003A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819463"/>
              </p:ext>
            </p:extLst>
          </p:nvPr>
        </p:nvGraphicFramePr>
        <p:xfrm>
          <a:off x="1076323" y="3355521"/>
          <a:ext cx="699135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7838">
                  <a:extLst>
                    <a:ext uri="{9D8B030D-6E8A-4147-A177-3AD203B41FA5}">
                      <a16:colId xmlns:a16="http://schemas.microsoft.com/office/drawing/2014/main" val="631331538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2513215274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1932923246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3467893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Accuracy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 err="1"/>
                        <a:t>Precision_F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i="0" dirty="0" err="1"/>
                        <a:t>Precision_M</a:t>
                      </a:r>
                      <a:endParaRPr lang="zh-CN" altLang="en-US" sz="2400" i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23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GBC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>
                          <a:solidFill>
                            <a:srgbClr val="C00000"/>
                          </a:solidFill>
                        </a:rPr>
                        <a:t>84.1%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86.3%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79.3%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7405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Baseline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66.1%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66.1%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33.9%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017289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F97A04F-DF92-1340-ABFC-F5916F2370D1}"/>
              </a:ext>
            </a:extLst>
          </p:cNvPr>
          <p:cNvSpPr txBox="1"/>
          <p:nvPr/>
        </p:nvSpPr>
        <p:spPr>
          <a:xfrm>
            <a:off x="3719104" y="2722228"/>
            <a:ext cx="1720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kumimoji="1" lang="en-US" altLang="zh-Hans" sz="2400" dirty="0">
                <a:solidFill>
                  <a:schemeClr val="accent2">
                    <a:lumMod val="50000"/>
                  </a:schemeClr>
                </a:solidFill>
              </a:rPr>
              <a:t>talian</a:t>
            </a:r>
            <a:r>
              <a:rPr kumimoji="1" lang="zh-Hans" alt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kumimoji="1" lang="en-US" altLang="zh-Hans" sz="2400" dirty="0">
                <a:solidFill>
                  <a:schemeClr val="accent2">
                    <a:lumMod val="50000"/>
                  </a:schemeClr>
                </a:solidFill>
              </a:rPr>
              <a:t>Users</a:t>
            </a:r>
            <a:endParaRPr kumimoji="1"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2F4CE-0D8C-984F-ABC7-22922017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Hans" dirty="0"/>
              <a:t>hy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Genders?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04077-4D24-FE4B-92F9-186AB41B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3758"/>
            <a:ext cx="7886700" cy="4351338"/>
          </a:xfrm>
        </p:spPr>
        <p:txBody>
          <a:bodyPr>
            <a:normAutofit/>
          </a:bodyPr>
          <a:lstStyle/>
          <a:p>
            <a:r>
              <a:rPr kumimoji="1" lang="en-US" altLang="zh-Hans" dirty="0"/>
              <a:t>Provide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gender-customized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service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improve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service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quality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6D407FCD-0E7C-4044-94F0-0DDD4DDB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3</a:t>
            </a:fld>
            <a:endParaRPr kumimoji="1"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6797610-13BC-A04C-B2C8-8A174BF240C9}"/>
              </a:ext>
            </a:extLst>
          </p:cNvPr>
          <p:cNvGrpSpPr/>
          <p:nvPr/>
        </p:nvGrpSpPr>
        <p:grpSpPr>
          <a:xfrm>
            <a:off x="915102" y="2536186"/>
            <a:ext cx="3656867" cy="4185290"/>
            <a:chOff x="3316404" y="1353066"/>
            <a:chExt cx="3225003" cy="384816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ECE07B0-77EF-884E-8CA6-87D357D318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t="2935" r="-580" b="7443"/>
            <a:stretch/>
          </p:blipFill>
          <p:spPr>
            <a:xfrm>
              <a:off x="3316404" y="1353066"/>
              <a:ext cx="2429257" cy="3848162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6024851-1753-7045-BF08-D1666267EBE3}"/>
                </a:ext>
              </a:extLst>
            </p:cNvPr>
            <p:cNvSpPr/>
            <p:nvPr/>
          </p:nvSpPr>
          <p:spPr>
            <a:xfrm>
              <a:off x="3978876" y="1628904"/>
              <a:ext cx="1124465" cy="236965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CDB660B-DF03-374C-8F37-23E196AA468A}"/>
                </a:ext>
              </a:extLst>
            </p:cNvPr>
            <p:cNvSpPr txBox="1"/>
            <p:nvPr/>
          </p:nvSpPr>
          <p:spPr>
            <a:xfrm>
              <a:off x="5103341" y="1593497"/>
              <a:ext cx="1438066" cy="282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70C0"/>
                  </a:solidFill>
                </a:rPr>
                <a:t>G</a:t>
              </a:r>
              <a:r>
                <a:rPr kumimoji="1" lang="en-US" altLang="zh-Hans" sz="1400" dirty="0">
                  <a:solidFill>
                    <a:srgbClr val="0070C0"/>
                  </a:solidFill>
                </a:rPr>
                <a:t>uess</a:t>
              </a:r>
              <a:r>
                <a:rPr kumimoji="1" lang="zh-Hans" altLang="en-US" sz="1400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Hans" sz="1400" dirty="0">
                  <a:solidFill>
                    <a:srgbClr val="0070C0"/>
                  </a:solidFill>
                </a:rPr>
                <a:t>what</a:t>
              </a:r>
              <a:r>
                <a:rPr kumimoji="1" lang="zh-Hans" altLang="en-US" sz="1400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Hans" sz="1400" dirty="0">
                  <a:solidFill>
                    <a:srgbClr val="0070C0"/>
                  </a:solidFill>
                </a:rPr>
                <a:t>you</a:t>
              </a:r>
              <a:r>
                <a:rPr kumimoji="1" lang="zh-Hans" altLang="en-US" sz="1400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Hans" sz="1400" dirty="0">
                  <a:solidFill>
                    <a:srgbClr val="0070C0"/>
                  </a:solidFill>
                </a:rPr>
                <a:t>like</a:t>
              </a:r>
              <a:endParaRPr kumimoji="1" lang="zh-CN" alt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D86D164-EC00-654C-B9BE-03BC0C9E2033}"/>
              </a:ext>
            </a:extLst>
          </p:cNvPr>
          <p:cNvSpPr txBox="1"/>
          <p:nvPr/>
        </p:nvSpPr>
        <p:spPr>
          <a:xfrm>
            <a:off x="4571969" y="2841567"/>
            <a:ext cx="3688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Hans" sz="2800" dirty="0">
                <a:solidFill>
                  <a:srgbClr val="0070C0"/>
                </a:solidFill>
              </a:rPr>
              <a:t>Shopping</a:t>
            </a:r>
            <a:r>
              <a:rPr kumimoji="1" lang="zh-Hans" altLang="en-US" sz="2800" dirty="0">
                <a:solidFill>
                  <a:srgbClr val="0070C0"/>
                </a:solidFill>
              </a:rPr>
              <a:t> </a:t>
            </a:r>
            <a:r>
              <a:rPr kumimoji="1" lang="en-US" altLang="zh-Hans" sz="2800" dirty="0">
                <a:solidFill>
                  <a:srgbClr val="0070C0"/>
                </a:solidFill>
              </a:rPr>
              <a:t>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Hans" sz="2800" dirty="0">
                <a:solidFill>
                  <a:srgbClr val="0070C0"/>
                </a:solidFill>
              </a:rPr>
              <a:t>Precision</a:t>
            </a:r>
            <a:r>
              <a:rPr kumimoji="1" lang="zh-Hans" altLang="en-US" sz="2800" dirty="0">
                <a:solidFill>
                  <a:srgbClr val="0070C0"/>
                </a:solidFill>
              </a:rPr>
              <a:t> </a:t>
            </a:r>
            <a:r>
              <a:rPr kumimoji="1" lang="en-US" altLang="zh-Hans" sz="2800" dirty="0">
                <a:solidFill>
                  <a:srgbClr val="0070C0"/>
                </a:solidFill>
              </a:rPr>
              <a:t>marketing</a:t>
            </a:r>
            <a:endParaRPr kumimoji="1" lang="zh-CN" altLang="en-US" sz="2800" dirty="0">
              <a:solidFill>
                <a:srgbClr val="0070C0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9B50B58-B59C-4A4F-9842-4B606FFD390C}"/>
              </a:ext>
            </a:extLst>
          </p:cNvPr>
          <p:cNvGrpSpPr/>
          <p:nvPr/>
        </p:nvGrpSpPr>
        <p:grpSpPr>
          <a:xfrm>
            <a:off x="4798477" y="4164223"/>
            <a:ext cx="3421117" cy="1913890"/>
            <a:chOff x="4798477" y="4164223"/>
            <a:chExt cx="3421117" cy="1913890"/>
          </a:xfrm>
        </p:grpSpPr>
        <p:sp>
          <p:nvSpPr>
            <p:cNvPr id="13" name="爆炸形 1 12">
              <a:extLst>
                <a:ext uri="{FF2B5EF4-FFF2-40B4-BE49-F238E27FC236}">
                  <a16:creationId xmlns:a16="http://schemas.microsoft.com/office/drawing/2014/main" id="{4A8AA975-042B-8B42-AF99-697FE6BB45D5}"/>
                </a:ext>
              </a:extLst>
            </p:cNvPr>
            <p:cNvSpPr/>
            <p:nvPr/>
          </p:nvSpPr>
          <p:spPr>
            <a:xfrm>
              <a:off x="4798477" y="4164223"/>
              <a:ext cx="914400" cy="914400"/>
            </a:xfrm>
            <a:prstGeom prst="irregularSeal1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BD93A9C-85F2-CB4A-BC77-CA2BE6E629BA}"/>
                </a:ext>
              </a:extLst>
            </p:cNvPr>
            <p:cNvSpPr txBox="1"/>
            <p:nvPr/>
          </p:nvSpPr>
          <p:spPr>
            <a:xfrm>
              <a:off x="5107395" y="5124006"/>
              <a:ext cx="311219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Hans" sz="2800" dirty="0">
                  <a:solidFill>
                    <a:srgbClr val="C00000"/>
                  </a:solidFill>
                </a:rPr>
                <a:t>Gender</a:t>
              </a:r>
              <a:r>
                <a:rPr kumimoji="1" lang="zh-Hans" altLang="en-US" sz="2800" dirty="0">
                  <a:solidFill>
                    <a:srgbClr val="C00000"/>
                  </a:solidFill>
                </a:rPr>
                <a:t> </a:t>
              </a:r>
              <a:r>
                <a:rPr kumimoji="1" lang="en-US" altLang="zh-Hans" sz="2800" dirty="0">
                  <a:solidFill>
                    <a:srgbClr val="C00000"/>
                  </a:solidFill>
                </a:rPr>
                <a:t>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Hans" sz="2800" dirty="0">
                  <a:solidFill>
                    <a:srgbClr val="C00000"/>
                  </a:solidFill>
                </a:rPr>
                <a:t>Gender</a:t>
              </a:r>
              <a:r>
                <a:rPr kumimoji="1" lang="zh-Hans" altLang="en-US" sz="2800" dirty="0">
                  <a:solidFill>
                    <a:srgbClr val="C00000"/>
                  </a:solidFill>
                </a:rPr>
                <a:t> </a:t>
              </a:r>
              <a:r>
                <a:rPr kumimoji="1" lang="en-US" altLang="zh-Hans" sz="2800" dirty="0">
                  <a:solidFill>
                    <a:srgbClr val="C00000"/>
                  </a:solidFill>
                </a:rPr>
                <a:t>inference</a:t>
              </a:r>
              <a:endParaRPr kumimoji="1"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4F85689-C9A5-BC4D-85EA-053997120D7D}"/>
                </a:ext>
              </a:extLst>
            </p:cNvPr>
            <p:cNvSpPr txBox="1"/>
            <p:nvPr/>
          </p:nvSpPr>
          <p:spPr>
            <a:xfrm>
              <a:off x="5733802" y="4342165"/>
              <a:ext cx="19625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C00000"/>
                  </a:solidFill>
                </a:rPr>
                <a:t>H</a:t>
              </a:r>
              <a:r>
                <a:rPr kumimoji="1" lang="en-US" altLang="zh-Hans" sz="2800" b="1" dirty="0">
                  <a:solidFill>
                    <a:srgbClr val="C00000"/>
                  </a:solidFill>
                </a:rPr>
                <a:t>OT</a:t>
              </a:r>
              <a:r>
                <a:rPr kumimoji="1" lang="zh-Hans" altLang="en-US" sz="2800" b="1" dirty="0">
                  <a:solidFill>
                    <a:srgbClr val="C00000"/>
                  </a:solidFill>
                </a:rPr>
                <a:t> </a:t>
              </a:r>
              <a:r>
                <a:rPr kumimoji="1" lang="en-US" altLang="zh-Hans" sz="2800" b="1" dirty="0">
                  <a:solidFill>
                    <a:srgbClr val="C00000"/>
                  </a:solidFill>
                </a:rPr>
                <a:t>TOPICS</a:t>
              </a:r>
              <a:endParaRPr kumimoji="1" lang="zh-CN" altLang="en-US" sz="28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74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E86C1-D2C2-614D-BF48-4EF81A00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Hans" dirty="0"/>
              <a:t>erformance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Different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Language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CF339-05A4-E948-9776-503CF8EA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1836"/>
            <a:ext cx="7886700" cy="4949640"/>
          </a:xfrm>
        </p:spPr>
        <p:txBody>
          <a:bodyPr>
            <a:normAutofit/>
          </a:bodyPr>
          <a:lstStyle/>
          <a:p>
            <a:r>
              <a:rPr kumimoji="1" lang="en-US" altLang="zh-Hans" dirty="0"/>
              <a:t>Our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significantly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outperforms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baseline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10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language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B980B9A-5F46-264A-BD66-53E3059B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30</a:t>
            </a:fld>
            <a:endParaRPr kumimoji="1"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4CC3665-B6F1-9844-80E2-5E57F50A1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68932"/>
              </p:ext>
            </p:extLst>
          </p:nvPr>
        </p:nvGraphicFramePr>
        <p:xfrm>
          <a:off x="1083889" y="3329870"/>
          <a:ext cx="699135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7838">
                  <a:extLst>
                    <a:ext uri="{9D8B030D-6E8A-4147-A177-3AD203B41FA5}">
                      <a16:colId xmlns:a16="http://schemas.microsoft.com/office/drawing/2014/main" val="631331538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2513215274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1932923246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3467893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Accuracy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 err="1"/>
                        <a:t>Precision_F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i="0" dirty="0" err="1"/>
                        <a:t>Precision_M</a:t>
                      </a:r>
                      <a:endParaRPr lang="zh-CN" altLang="en-US" sz="2400" i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23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GBC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>
                          <a:solidFill>
                            <a:srgbClr val="C00000"/>
                          </a:solidFill>
                        </a:rPr>
                        <a:t>76.4%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>
                          <a:solidFill>
                            <a:srgbClr val="0070C0"/>
                          </a:solidFill>
                        </a:rPr>
                        <a:t>69.0%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>
                          <a:solidFill>
                            <a:srgbClr val="0070C0"/>
                          </a:solidFill>
                        </a:rPr>
                        <a:t>85.4%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7405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Baseline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55.5%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44.5%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55.5%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01728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0A262EC4-8213-D54B-8614-6C5F8173A17F}"/>
              </a:ext>
            </a:extLst>
          </p:cNvPr>
          <p:cNvSpPr txBox="1"/>
          <p:nvPr/>
        </p:nvSpPr>
        <p:spPr>
          <a:xfrm>
            <a:off x="3711538" y="2704088"/>
            <a:ext cx="17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 dirty="0">
                <a:solidFill>
                  <a:schemeClr val="accent2">
                    <a:lumMod val="50000"/>
                  </a:schemeClr>
                </a:solidFill>
              </a:rPr>
              <a:t>Arabic</a:t>
            </a:r>
            <a:r>
              <a:rPr kumimoji="1" lang="zh-Hans" alt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kumimoji="1" lang="en-US" altLang="zh-Hans" sz="2400" dirty="0">
                <a:solidFill>
                  <a:schemeClr val="accent2">
                    <a:lumMod val="50000"/>
                  </a:schemeClr>
                </a:solidFill>
              </a:rPr>
              <a:t>Users</a:t>
            </a:r>
            <a:endParaRPr kumimoji="1"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41800B-247D-D849-ADAC-363247CCD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43" y="4865587"/>
            <a:ext cx="2617917" cy="17452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EC038-C5C7-2B42-AAC1-B96519441362}"/>
              </a:ext>
            </a:extLst>
          </p:cNvPr>
          <p:cNvSpPr txBox="1"/>
          <p:nvPr/>
        </p:nvSpPr>
        <p:spPr>
          <a:xfrm>
            <a:off x="4042829" y="5251621"/>
            <a:ext cx="4300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2400" dirty="0"/>
              <a:t>Culture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2400" dirty="0"/>
              <a:t>Stricter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self-censored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online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behaviors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26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61921-C40B-594F-AD4D-4B1658DA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Lower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Privacy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Risk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A7E60-B285-EB46-BBC2-AD8D4C3C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6C41279E-BEB6-9A40-969F-6AA066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31</a:t>
            </a:fld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5CE12C8-696B-004F-92D0-1E0776D86F69}"/>
              </a:ext>
            </a:extLst>
          </p:cNvPr>
          <p:cNvSpPr/>
          <p:nvPr/>
        </p:nvSpPr>
        <p:spPr>
          <a:xfrm>
            <a:off x="4744995" y="2846291"/>
            <a:ext cx="4015946" cy="23311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A0988F-C77B-254D-BEE4-4B19972CD855}"/>
              </a:ext>
            </a:extLst>
          </p:cNvPr>
          <p:cNvSpPr txBox="1"/>
          <p:nvPr/>
        </p:nvSpPr>
        <p:spPr>
          <a:xfrm>
            <a:off x="1520665" y="2110131"/>
            <a:ext cx="2085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/>
              <a:t>T</a:t>
            </a:r>
            <a:r>
              <a:rPr kumimoji="1" lang="en-US" altLang="zh-Hans" sz="3200" b="1" dirty="0"/>
              <a:t>ext</a:t>
            </a:r>
            <a:r>
              <a:rPr kumimoji="1" lang="zh-Hans" altLang="en-US" sz="3200" b="1" dirty="0"/>
              <a:t> </a:t>
            </a:r>
            <a:r>
              <a:rPr kumimoji="1" lang="en-US" altLang="zh-Hans" sz="3200" b="1" dirty="0"/>
              <a:t>Model</a:t>
            </a:r>
            <a:endParaRPr kumimoji="1" lang="zh-CN" altLang="en-US" sz="32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B60D40-EE12-3943-A503-FDF844E54437}"/>
              </a:ext>
            </a:extLst>
          </p:cNvPr>
          <p:cNvSpPr txBox="1"/>
          <p:nvPr/>
        </p:nvSpPr>
        <p:spPr>
          <a:xfrm>
            <a:off x="5580211" y="2110131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b="1" dirty="0"/>
              <a:t>Emoji</a:t>
            </a:r>
            <a:r>
              <a:rPr kumimoji="1" lang="zh-Hans" altLang="en-US" sz="3200" b="1" dirty="0"/>
              <a:t> </a:t>
            </a:r>
            <a:r>
              <a:rPr kumimoji="1" lang="en-US" altLang="zh-Hans" sz="3200" b="1" dirty="0"/>
              <a:t>Model</a:t>
            </a:r>
            <a:endParaRPr kumimoji="1" lang="zh-CN" altLang="en-US" sz="32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3213AAD-31EC-934C-A9E2-C2EB91A3DC4C}"/>
              </a:ext>
            </a:extLst>
          </p:cNvPr>
          <p:cNvGrpSpPr/>
          <p:nvPr/>
        </p:nvGrpSpPr>
        <p:grpSpPr>
          <a:xfrm>
            <a:off x="556054" y="2804937"/>
            <a:ext cx="4015946" cy="2372544"/>
            <a:chOff x="556054" y="2804937"/>
            <a:chExt cx="4015946" cy="2372544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C0E0175F-7408-7E4C-BA53-510F63C15C70}"/>
                </a:ext>
              </a:extLst>
            </p:cNvPr>
            <p:cNvSpPr/>
            <p:nvPr/>
          </p:nvSpPr>
          <p:spPr>
            <a:xfrm>
              <a:off x="556054" y="2804937"/>
              <a:ext cx="4015946" cy="237254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BDCC376-81B6-6744-A26E-E8F04C34F912}"/>
                </a:ext>
              </a:extLst>
            </p:cNvPr>
            <p:cNvSpPr txBox="1"/>
            <p:nvPr/>
          </p:nvSpPr>
          <p:spPr>
            <a:xfrm>
              <a:off x="648759" y="4205956"/>
              <a:ext cx="26697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s" sz="3600" dirty="0">
                  <a:solidFill>
                    <a:srgbClr val="FFC000"/>
                  </a:solidFill>
                </a:rPr>
                <a:t>@</a:t>
              </a:r>
              <a:r>
                <a:rPr kumimoji="1" lang="en-US" altLang="zh-Hans" sz="3600" dirty="0" err="1">
                  <a:solidFill>
                    <a:srgbClr val="FFC000"/>
                  </a:solidFill>
                </a:rPr>
                <a:t>yahoo.com</a:t>
              </a:r>
              <a:endParaRPr kumimoji="1" lang="zh-CN" altLang="en-US" sz="3600" dirty="0">
                <a:solidFill>
                  <a:srgbClr val="FFC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F6C8D04-731B-B345-B4A7-D132869892AE}"/>
                </a:ext>
              </a:extLst>
            </p:cNvPr>
            <p:cNvSpPr txBox="1"/>
            <p:nvPr/>
          </p:nvSpPr>
          <p:spPr>
            <a:xfrm>
              <a:off x="643760" y="3571108"/>
              <a:ext cx="14269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s" sz="3600" dirty="0">
                  <a:solidFill>
                    <a:srgbClr val="00B0F0"/>
                  </a:solidFill>
                </a:rPr>
                <a:t>names</a:t>
              </a:r>
              <a:endParaRPr kumimoji="1" lang="zh-CN" altLang="en-US" sz="3600" dirty="0">
                <a:solidFill>
                  <a:srgbClr val="00B0F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FD44C6F-DDBE-934C-BAC9-83E3E4EB0E3B}"/>
                </a:ext>
              </a:extLst>
            </p:cNvPr>
            <p:cNvSpPr txBox="1"/>
            <p:nvPr/>
          </p:nvSpPr>
          <p:spPr>
            <a:xfrm>
              <a:off x="2434974" y="3404640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s" sz="4800" dirty="0">
                  <a:solidFill>
                    <a:srgbClr val="FF0000"/>
                  </a:solidFill>
                </a:rPr>
                <a:t>$</a:t>
              </a:r>
              <a:endParaRPr kumimoji="1" lang="zh-CN" altLang="en-US" sz="48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570C681-6AA4-9642-8C76-1635F200E8AE}"/>
                </a:ext>
              </a:extLst>
            </p:cNvPr>
            <p:cNvSpPr txBox="1"/>
            <p:nvPr/>
          </p:nvSpPr>
          <p:spPr>
            <a:xfrm>
              <a:off x="2911032" y="2820590"/>
              <a:ext cx="9657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s" sz="3600" dirty="0">
                  <a:solidFill>
                    <a:schemeClr val="accent1">
                      <a:lumMod val="75000"/>
                    </a:schemeClr>
                  </a:solidFill>
                </a:rPr>
                <a:t>http</a:t>
              </a:r>
              <a:endParaRPr kumimoji="1" lang="zh-CN" altLang="en-US" sz="3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A75582C-3E97-7648-8C01-7FD60B0B2E20}"/>
                </a:ext>
              </a:extLst>
            </p:cNvPr>
            <p:cNvSpPr txBox="1"/>
            <p:nvPr/>
          </p:nvSpPr>
          <p:spPr>
            <a:xfrm>
              <a:off x="3004822" y="3609775"/>
              <a:ext cx="12029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600" dirty="0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kumimoji="1" lang="en-US" altLang="zh-Hans" sz="3600" dirty="0">
                  <a:solidFill>
                    <a:schemeClr val="accent6">
                      <a:lumMod val="75000"/>
                    </a:schemeClr>
                  </a:solidFill>
                </a:rPr>
                <a:t>ates</a:t>
              </a:r>
              <a:endParaRPr kumimoji="1" lang="zh-CN" altLang="en-US" sz="3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1E3934F-C030-5948-86E0-776B28A98672}"/>
                </a:ext>
              </a:extLst>
            </p:cNvPr>
            <p:cNvSpPr txBox="1"/>
            <p:nvPr/>
          </p:nvSpPr>
          <p:spPr>
            <a:xfrm>
              <a:off x="3289321" y="4244623"/>
              <a:ext cx="10422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s" sz="3600" dirty="0">
                  <a:solidFill>
                    <a:schemeClr val="accent2">
                      <a:lumMod val="75000"/>
                    </a:schemeClr>
                  </a:solidFill>
                </a:rPr>
                <a:t>time</a:t>
              </a:r>
              <a:endParaRPr kumimoji="1" lang="zh-CN" altLang="en-US" sz="3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135EFF9-02D4-5F49-B506-C408699679A7}"/>
                </a:ext>
              </a:extLst>
            </p:cNvPr>
            <p:cNvSpPr txBox="1"/>
            <p:nvPr/>
          </p:nvSpPr>
          <p:spPr>
            <a:xfrm>
              <a:off x="1015616" y="2904387"/>
              <a:ext cx="1842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s" sz="3600" dirty="0">
                  <a:solidFill>
                    <a:srgbClr val="921593"/>
                  </a:solidFill>
                </a:rPr>
                <a:t>numbers</a:t>
              </a:r>
              <a:endParaRPr kumimoji="1" lang="zh-CN" altLang="en-US" sz="3600" dirty="0">
                <a:solidFill>
                  <a:srgbClr val="921593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197C9E9-2196-A649-8657-6D97332A5C22}"/>
              </a:ext>
            </a:extLst>
          </p:cNvPr>
          <p:cNvSpPr txBox="1"/>
          <p:nvPr/>
        </p:nvSpPr>
        <p:spPr>
          <a:xfrm>
            <a:off x="4900180" y="3089264"/>
            <a:ext cx="4110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will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attend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the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exciting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Web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Conference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at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8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a.m.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zh-Hans" altLang="en-US" sz="2400" dirty="0">
                <a:latin typeface="Candara" panose="020E0502030303020204" pitchFamily="34" charset="0"/>
              </a:rPr>
              <a:t>😍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You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can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contact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me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that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time!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zh-Hans" altLang="en-US" sz="2400" dirty="0">
                <a:latin typeface="Candara" panose="020E0502030303020204" pitchFamily="34" charset="0"/>
              </a:rPr>
              <a:t>☺️ ☺️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My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phone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number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is</a:t>
            </a:r>
            <a:r>
              <a:rPr kumimoji="1" lang="zh-Hans" altLang="en-U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15655555555</a:t>
            </a:r>
            <a:endParaRPr kumimoji="1" lang="zh-CN" altLang="en-US" sz="2400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08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AF12C-B366-C647-B2FF-8690FFB3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</a:t>
            </a:r>
            <a:r>
              <a:rPr kumimoji="1" lang="en-US" altLang="zh-Hans" dirty="0"/>
              <a:t>imitations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Study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E1AA8-64E1-1240-B903-FBC24ADA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ans" dirty="0"/>
              <a:t>We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consider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only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females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males</a:t>
            </a:r>
          </a:p>
          <a:p>
            <a:r>
              <a:rPr kumimoji="1" lang="en-US" altLang="zh-Hans" dirty="0"/>
              <a:t>We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focus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only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Kika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Keyboard</a:t>
            </a:r>
          </a:p>
          <a:p>
            <a:r>
              <a:rPr kumimoji="1" lang="en-US" altLang="zh-Hans" dirty="0"/>
              <a:t>We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focus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only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Android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users</a:t>
            </a:r>
          </a:p>
          <a:p>
            <a:pPr lvl="1"/>
            <a:r>
              <a:rPr kumimoji="1" lang="en-US" altLang="zh-Hans" dirty="0"/>
              <a:t>D</a:t>
            </a:r>
            <a:r>
              <a:rPr kumimoji="1" lang="en-US" altLang="zh-CN" dirty="0"/>
              <a:t>ifferent emoji rendering</a:t>
            </a:r>
            <a:r>
              <a:rPr kumimoji="1" lang="en-US" altLang="zh-Hans" dirty="0"/>
              <a:t>s</a:t>
            </a:r>
            <a:r>
              <a:rPr kumimoji="1" lang="en-US" altLang="zh-CN" dirty="0"/>
              <a:t> across platforms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give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rise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different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usages</a:t>
            </a:r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4B8DA86-86AC-E94B-9D4B-FD6D8470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1680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918EC-380D-9343-BFC0-07D13573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Hans" dirty="0"/>
              <a:t>ake-Away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EC4BC-FC59-D142-9CEF-919FF354F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9886" cy="4351338"/>
          </a:xfrm>
        </p:spPr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Hans" dirty="0"/>
              <a:t>ignificant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gender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differences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usage</a:t>
            </a:r>
          </a:p>
          <a:p>
            <a:pPr lvl="1"/>
            <a:r>
              <a:rPr kumimoji="1" lang="en-US" altLang="zh-Hans" dirty="0"/>
              <a:t>Usage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frequency: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females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emojis</a:t>
            </a:r>
          </a:p>
          <a:p>
            <a:pPr lvl="1"/>
            <a:r>
              <a:rPr kumimoji="1" lang="en-US" altLang="zh-Hans" dirty="0"/>
              <a:t>Emoji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preferences: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females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prefer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fancy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emojis</a:t>
            </a:r>
          </a:p>
          <a:p>
            <a:pPr lvl="1"/>
            <a:r>
              <a:rPr kumimoji="1" lang="en-US" altLang="zh-Hans" dirty="0"/>
              <a:t>Sentiment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expression: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females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emotional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emojis</a:t>
            </a:r>
            <a:endParaRPr kumimoji="1" lang="zh-CN" altLang="en-US" dirty="0"/>
          </a:p>
          <a:p>
            <a:r>
              <a:rPr kumimoji="1" lang="en-US" altLang="zh-CN" dirty="0"/>
              <a:t>S</a:t>
            </a:r>
            <a:r>
              <a:rPr kumimoji="1" lang="en-US" altLang="zh-Hans" dirty="0"/>
              <a:t>ufficient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infer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gender</a:t>
            </a:r>
          </a:p>
          <a:p>
            <a:pPr lvl="1"/>
            <a:r>
              <a:rPr kumimoji="1" lang="en-US" altLang="zh-Hans" dirty="0"/>
              <a:t>Comparable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performance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with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text-based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</a:t>
            </a:r>
          </a:p>
          <a:p>
            <a:pPr lvl="1"/>
            <a:r>
              <a:rPr kumimoji="1" lang="en-US" altLang="zh-Hans" dirty="0"/>
              <a:t>Generalizable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languages</a:t>
            </a:r>
          </a:p>
          <a:p>
            <a:pPr lvl="1"/>
            <a:r>
              <a:rPr kumimoji="1" lang="en-US" altLang="zh-Hans" dirty="0"/>
              <a:t>Low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privacy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risk</a:t>
            </a:r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BCC36C78-DD7C-1243-93B3-B54C9A11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33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759983-9F28-6F4A-B98D-C7B8BEB466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74" y="6169898"/>
            <a:ext cx="1852613" cy="5212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6C0E96-89E7-164F-9ECB-E4C736A5FA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45" y="6240792"/>
            <a:ext cx="3764485" cy="39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2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0B2D4-6DDE-3D40-8839-99D5F847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F2F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Communication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5CB0F-A3D5-AF4B-A6EA-CF4AE36DA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2243561-7EAD-DF40-B14A-DC67843F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77742D-14DD-AE4C-9DEE-483BD8291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50" y="1587500"/>
            <a:ext cx="2857500" cy="2857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E90ED4-91B1-954A-B9B1-FDA96B245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587500"/>
            <a:ext cx="4089400" cy="28575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6CED000-225D-3F4D-8A8C-2D3D5BC42311}"/>
              </a:ext>
            </a:extLst>
          </p:cNvPr>
          <p:cNvSpPr txBox="1"/>
          <p:nvPr/>
        </p:nvSpPr>
        <p:spPr>
          <a:xfrm>
            <a:off x="1222857" y="4826528"/>
            <a:ext cx="330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C00000"/>
                </a:solidFill>
              </a:rPr>
              <a:t>M</a:t>
            </a:r>
            <a:r>
              <a:rPr kumimoji="1" lang="en-US" altLang="zh-Hans" sz="3600" b="1" dirty="0">
                <a:solidFill>
                  <a:srgbClr val="C00000"/>
                </a:solidFill>
              </a:rPr>
              <a:t>ore</a:t>
            </a:r>
            <a:r>
              <a:rPr kumimoji="1" lang="zh-Hans" altLang="en-US" sz="3600" b="1" dirty="0">
                <a:solidFill>
                  <a:srgbClr val="C00000"/>
                </a:solidFill>
              </a:rPr>
              <a:t> </a:t>
            </a:r>
            <a:r>
              <a:rPr kumimoji="1" lang="en-US" altLang="zh-Hans" sz="3600" b="1" dirty="0">
                <a:solidFill>
                  <a:srgbClr val="C00000"/>
                </a:solidFill>
              </a:rPr>
              <a:t>emotional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B72458E-DA60-6B49-8C3B-313E46F4CA63}"/>
              </a:ext>
            </a:extLst>
          </p:cNvPr>
          <p:cNvSpPr/>
          <p:nvPr/>
        </p:nvSpPr>
        <p:spPr>
          <a:xfrm>
            <a:off x="2014151" y="1825625"/>
            <a:ext cx="630195" cy="954645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4253C9B-99A6-D345-A519-658B4F65DB2D}"/>
              </a:ext>
            </a:extLst>
          </p:cNvPr>
          <p:cNvSpPr/>
          <p:nvPr/>
        </p:nvSpPr>
        <p:spPr>
          <a:xfrm>
            <a:off x="2957383" y="1989118"/>
            <a:ext cx="630195" cy="954645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3774CB5-4CAD-5249-9DB9-16675FC86017}"/>
              </a:ext>
            </a:extLst>
          </p:cNvPr>
          <p:cNvSpPr/>
          <p:nvPr/>
        </p:nvSpPr>
        <p:spPr>
          <a:xfrm>
            <a:off x="2329248" y="2735155"/>
            <a:ext cx="543869" cy="775751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4997DC5-09C0-524B-9196-A6370737913C}"/>
              </a:ext>
            </a:extLst>
          </p:cNvPr>
          <p:cNvSpPr/>
          <p:nvPr/>
        </p:nvSpPr>
        <p:spPr>
          <a:xfrm>
            <a:off x="3071082" y="3022868"/>
            <a:ext cx="722442" cy="606417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94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5F4F5-FCA5-EA46-9C0A-BA184F6D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Online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Communication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6CD33E0-8AE7-0C49-8B37-38B27A55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5E9B27F-EDF4-7642-A418-799547E8F723}"/>
              </a:ext>
            </a:extLst>
          </p:cNvPr>
          <p:cNvSpPr/>
          <p:nvPr/>
        </p:nvSpPr>
        <p:spPr>
          <a:xfrm>
            <a:off x="1223319" y="3008541"/>
            <a:ext cx="3064476" cy="86497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B</a:t>
            </a:r>
            <a:r>
              <a:rPr kumimoji="1" lang="en-US" altLang="zh-Hans" sz="2800" dirty="0">
                <a:solidFill>
                  <a:schemeClr val="tx1"/>
                </a:solidFill>
              </a:rPr>
              <a:t>ody</a:t>
            </a:r>
            <a:r>
              <a:rPr kumimoji="1" lang="zh-Hans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Hans" sz="2800" dirty="0">
                <a:solidFill>
                  <a:schemeClr val="tx1"/>
                </a:solidFill>
              </a:rPr>
              <a:t>Languages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9EEEEBE-B319-CE48-AD94-FA900950128B}"/>
              </a:ext>
            </a:extLst>
          </p:cNvPr>
          <p:cNvSpPr/>
          <p:nvPr/>
        </p:nvSpPr>
        <p:spPr>
          <a:xfrm>
            <a:off x="1223319" y="1983696"/>
            <a:ext cx="3064476" cy="86497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800" dirty="0">
                <a:solidFill>
                  <a:schemeClr val="tx1"/>
                </a:solidFill>
              </a:rPr>
              <a:t>Facial</a:t>
            </a:r>
            <a:r>
              <a:rPr kumimoji="1" lang="zh-Hans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Hans" sz="2800" dirty="0">
                <a:solidFill>
                  <a:schemeClr val="tx1"/>
                </a:solidFill>
              </a:rPr>
              <a:t>Expressions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5427AD-EF1A-184B-B244-2E688DE14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351" y="2547538"/>
            <a:ext cx="891746" cy="89174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3A27165-4B43-2E41-90C5-E8D022FC3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5" y="2557619"/>
            <a:ext cx="891746" cy="89174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11344B4-6F66-704B-8E3F-4EC01660A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260" y="4367094"/>
            <a:ext cx="1074754" cy="107475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9D1897C-DC98-1D4B-97A5-A9DBC8751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175" y="4367093"/>
            <a:ext cx="1538092" cy="1074754"/>
          </a:xfrm>
          <a:prstGeom prst="rect">
            <a:avLst/>
          </a:prstGeom>
        </p:spPr>
      </p:pic>
      <p:sp>
        <p:nvSpPr>
          <p:cNvPr id="21" name="燕尾形箭头 20">
            <a:extLst>
              <a:ext uri="{FF2B5EF4-FFF2-40B4-BE49-F238E27FC236}">
                <a16:creationId xmlns:a16="http://schemas.microsoft.com/office/drawing/2014/main" id="{3599BC77-C0D4-2347-BDAC-D18118C19B72}"/>
              </a:ext>
            </a:extLst>
          </p:cNvPr>
          <p:cNvSpPr/>
          <p:nvPr/>
        </p:nvSpPr>
        <p:spPr>
          <a:xfrm>
            <a:off x="4572000" y="4649884"/>
            <a:ext cx="914400" cy="560173"/>
          </a:xfrm>
          <a:prstGeom prst="notch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B1DE79-4F8D-C446-B3CE-DCE2C7AC952D}"/>
              </a:ext>
            </a:extLst>
          </p:cNvPr>
          <p:cNvSpPr/>
          <p:nvPr/>
        </p:nvSpPr>
        <p:spPr>
          <a:xfrm>
            <a:off x="4619524" y="4242750"/>
            <a:ext cx="81935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Han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Hans" alt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55809C-A934-3841-A8BF-690A01B3D384}"/>
              </a:ext>
            </a:extLst>
          </p:cNvPr>
          <p:cNvSpPr txBox="1"/>
          <p:nvPr/>
        </p:nvSpPr>
        <p:spPr>
          <a:xfrm>
            <a:off x="5862271" y="4364249"/>
            <a:ext cx="3048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3200" dirty="0">
                <a:solidFill>
                  <a:srgbClr val="C00000"/>
                </a:solidFill>
              </a:rPr>
              <a:t>Differences</a:t>
            </a:r>
            <a:r>
              <a:rPr kumimoji="1" lang="zh-Hans" altLang="en-US" sz="3200" dirty="0">
                <a:solidFill>
                  <a:srgbClr val="C00000"/>
                </a:solidFill>
              </a:rPr>
              <a:t> </a:t>
            </a:r>
            <a:r>
              <a:rPr kumimoji="1" lang="en-US" altLang="zh-Hans" sz="3200" dirty="0">
                <a:solidFill>
                  <a:srgbClr val="C00000"/>
                </a:solidFill>
              </a:rPr>
              <a:t>in</a:t>
            </a:r>
            <a:r>
              <a:rPr kumimoji="1" lang="zh-Hans" altLang="en-US" sz="3200" dirty="0">
                <a:solidFill>
                  <a:srgbClr val="C00000"/>
                </a:solidFill>
              </a:rPr>
              <a:t> </a:t>
            </a:r>
            <a:r>
              <a:rPr kumimoji="1" lang="en-US" altLang="zh-Hans" sz="3200" dirty="0">
                <a:solidFill>
                  <a:srgbClr val="C00000"/>
                </a:solidFill>
              </a:rPr>
              <a:t>Emoji</a:t>
            </a:r>
            <a:r>
              <a:rPr kumimoji="1" lang="zh-Hans" altLang="en-US" sz="3200" dirty="0">
                <a:solidFill>
                  <a:srgbClr val="C00000"/>
                </a:solidFill>
              </a:rPr>
              <a:t> </a:t>
            </a:r>
            <a:r>
              <a:rPr kumimoji="1" lang="en-US" altLang="zh-Hans" sz="3200" dirty="0">
                <a:solidFill>
                  <a:srgbClr val="C00000"/>
                </a:solidFill>
              </a:rPr>
              <a:t>Usage?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BED574-D041-1040-A757-8E0E8AB160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1538" r="53372" b="20655"/>
          <a:stretch/>
        </p:blipFill>
        <p:spPr>
          <a:xfrm>
            <a:off x="4376587" y="2643517"/>
            <a:ext cx="1004544" cy="7957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7F7599-3DBF-9D40-891E-32CE3A1E6D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319" t="7909" r="7517" b="56131"/>
          <a:stretch/>
        </p:blipFill>
        <p:spPr>
          <a:xfrm>
            <a:off x="7735598" y="2721449"/>
            <a:ext cx="1004544" cy="7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3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3F375-9727-E34A-B5B5-43B1D838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</a:t>
            </a:r>
            <a:r>
              <a:rPr kumimoji="1" lang="en-US" altLang="zh-Hans" dirty="0"/>
              <a:t>esearch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Questions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779C0-08B9-574C-BE36-EFC0F778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Do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female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have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significant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differences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usage?</a:t>
            </a:r>
          </a:p>
          <a:p>
            <a:r>
              <a:rPr kumimoji="1" lang="en-US" altLang="zh-Hans" dirty="0"/>
              <a:t>If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yes,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such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difference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sufficient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machine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learning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algorithm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infer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gender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users</a:t>
            </a:r>
            <a:r>
              <a:rPr kumimoji="1" lang="zh-Hans" altLang="en-US" dirty="0"/>
              <a:t> </a:t>
            </a:r>
            <a:r>
              <a:rPr kumimoji="1" lang="en-US" altLang="zh-Hans" b="1" dirty="0"/>
              <a:t>purely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based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their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usage?</a:t>
            </a:r>
            <a:endParaRPr kumimoji="1" lang="zh-CN" altLang="en-US" dirty="0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642B602A-A2FE-0242-980F-1FF74455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2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38743-B3D9-4043-86EA-EDE67D01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Hans" dirty="0"/>
              <a:t>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Collection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E03DF-DCC4-F745-A84A-5A5AD04D2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ans" dirty="0" err="1"/>
              <a:t>Kika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Keyboard</a:t>
            </a:r>
          </a:p>
          <a:p>
            <a:r>
              <a:rPr kumimoji="1" lang="en-US" altLang="zh-Hans" dirty="0"/>
              <a:t>Data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set</a:t>
            </a:r>
          </a:p>
          <a:p>
            <a:pPr lvl="1"/>
            <a:r>
              <a:rPr kumimoji="1" lang="en-US" altLang="zh-Hans" dirty="0"/>
              <a:t>134,419</a:t>
            </a:r>
            <a:r>
              <a:rPr kumimoji="1" lang="zh-Hans" altLang="en-US" dirty="0"/>
              <a:t> </a:t>
            </a:r>
            <a:r>
              <a:rPr lang="en-US" altLang="zh-CN" dirty="0"/>
              <a:t>anonymized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users</a:t>
            </a:r>
          </a:p>
          <a:p>
            <a:pPr lvl="1"/>
            <a:r>
              <a:rPr kumimoji="1" lang="en-US" altLang="zh-Hans" dirty="0"/>
              <a:t>401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million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messages</a:t>
            </a:r>
          </a:p>
          <a:p>
            <a:pPr lvl="1"/>
            <a:r>
              <a:rPr kumimoji="1" lang="en-US" altLang="zh-Hans" dirty="0"/>
              <a:t>Dec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4,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2016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27,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2017</a:t>
            </a:r>
          </a:p>
          <a:p>
            <a:pPr lvl="1"/>
            <a:r>
              <a:rPr kumimoji="1" lang="en-US" altLang="zh-Hans" dirty="0"/>
              <a:t>Gender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limited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female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male</a:t>
            </a:r>
          </a:p>
          <a:p>
            <a:pPr lvl="1"/>
            <a:r>
              <a:rPr kumimoji="1" lang="en-US" altLang="zh-Hans" dirty="0"/>
              <a:t>183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countries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58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languages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12EAF05-DF66-A748-AA4B-B8AA9CD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10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D2D17-6696-7643-ADE4-E450F68F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Who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B4CD7-1C3F-7F4F-9B29-6A3136F1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08629"/>
          </a:xfrm>
        </p:spPr>
        <p:txBody>
          <a:bodyPr>
            <a:normAutofit/>
          </a:bodyPr>
          <a:lstStyle/>
          <a:p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percentage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messages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containing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</a:t>
            </a:r>
            <a:r>
              <a:rPr kumimoji="1" lang="en-US" altLang="zh-Hans" dirty="0"/>
              <a:t>emales: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7.96%,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males: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7.02%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(</a:t>
            </a:r>
            <a:r>
              <a:rPr kumimoji="1" lang="en-US" altLang="zh-Hans" i="1" dirty="0"/>
              <a:t>p</a:t>
            </a:r>
            <a:r>
              <a:rPr kumimoji="1" lang="en-US" altLang="zh-Hans" dirty="0"/>
              <a:t>-value&lt;&lt;0.01)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483D20-86C4-5141-AAAB-11D196ACD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1" y="3007518"/>
            <a:ext cx="4605919" cy="3243119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2BF3159D-B076-624B-8490-F93C13751FD2}"/>
              </a:ext>
            </a:extLst>
          </p:cNvPr>
          <p:cNvGrpSpPr/>
          <p:nvPr/>
        </p:nvGrpSpPr>
        <p:grpSpPr>
          <a:xfrm>
            <a:off x="1613441" y="3765751"/>
            <a:ext cx="1954048" cy="1968862"/>
            <a:chOff x="1279808" y="2971129"/>
            <a:chExt cx="1954048" cy="196886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AD477F5-A30B-104E-BA33-930E5787269D}"/>
                </a:ext>
              </a:extLst>
            </p:cNvPr>
            <p:cNvGrpSpPr/>
            <p:nvPr/>
          </p:nvGrpSpPr>
          <p:grpSpPr>
            <a:xfrm>
              <a:off x="1990260" y="3155795"/>
              <a:ext cx="1243596" cy="1784196"/>
              <a:chOff x="1990260" y="3155795"/>
              <a:chExt cx="1243596" cy="1784196"/>
            </a:xfrm>
          </p:grpSpPr>
          <p:cxnSp>
            <p:nvCxnSpPr>
              <p:cNvPr id="6" name="直线连接符 5">
                <a:extLst>
                  <a:ext uri="{FF2B5EF4-FFF2-40B4-BE49-F238E27FC236}">
                    <a16:creationId xmlns:a16="http://schemas.microsoft.com/office/drawing/2014/main" id="{1FCF0DE3-6A72-5444-AF6B-A3A85BA842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3854" y="3155795"/>
                <a:ext cx="0" cy="1784196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连接符 7">
                <a:extLst>
                  <a:ext uri="{FF2B5EF4-FFF2-40B4-BE49-F238E27FC236}">
                    <a16:creationId xmlns:a16="http://schemas.microsoft.com/office/drawing/2014/main" id="{DA319383-7D8C-9047-9812-11A6F3AD6D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0260" y="3155795"/>
                <a:ext cx="124359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FEB29F5F-B32C-DE42-8B1A-23C1F1DF8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0260" y="3508916"/>
                <a:ext cx="1243595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4455E3C-2AC0-7342-9F31-37536A0EE451}"/>
                </a:ext>
              </a:extLst>
            </p:cNvPr>
            <p:cNvSpPr txBox="1"/>
            <p:nvPr/>
          </p:nvSpPr>
          <p:spPr>
            <a:xfrm>
              <a:off x="1279809" y="297112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00B050"/>
                  </a:solidFill>
                </a:rPr>
                <a:t>0</a:t>
              </a:r>
              <a:r>
                <a:rPr kumimoji="1" lang="en-US" altLang="zh-Hans" b="1" dirty="0">
                  <a:solidFill>
                    <a:srgbClr val="00B050"/>
                  </a:solidFill>
                </a:rPr>
                <a:t>.708</a:t>
              </a:r>
              <a:endParaRPr kumimoji="1"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8675A3D-3C22-D641-AFD3-4FEF65AC23F7}"/>
                </a:ext>
              </a:extLst>
            </p:cNvPr>
            <p:cNvSpPr txBox="1"/>
            <p:nvPr/>
          </p:nvSpPr>
          <p:spPr>
            <a:xfrm>
              <a:off x="1279808" y="3324250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00B050"/>
                  </a:solidFill>
                </a:rPr>
                <a:t>0</a:t>
              </a:r>
              <a:r>
                <a:rPr kumimoji="1" lang="en-US" altLang="zh-Hans" b="1" dirty="0">
                  <a:solidFill>
                    <a:srgbClr val="00B050"/>
                  </a:solidFill>
                </a:rPr>
                <a:t>.561</a:t>
              </a:r>
              <a:endParaRPr kumimoji="1" lang="zh-CN" alt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8B385D1-DB9C-0243-B99E-0197D214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8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623B5-CFB6-424F-BABB-6E7D6AB6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Do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Prefer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Different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Emojis?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CF440-FA91-8C4B-B051-F5D9DEBC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Hans" sz="3200" dirty="0"/>
              <a:t>Similarity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in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frequently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used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emojis</a:t>
            </a:r>
          </a:p>
          <a:p>
            <a:r>
              <a:rPr kumimoji="1" lang="en-US" altLang="zh-Hans" sz="3200" dirty="0"/>
              <a:t>Differences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still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exist</a:t>
            </a:r>
          </a:p>
          <a:p>
            <a:endParaRPr kumimoji="1" lang="en-US" altLang="zh-Hans" sz="32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32CC03-50B1-944F-B008-91D921F1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26" y="1825625"/>
            <a:ext cx="7419748" cy="312217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96060EFB-D696-BE48-A77B-B30A1486DFDB}"/>
              </a:ext>
            </a:extLst>
          </p:cNvPr>
          <p:cNvGrpSpPr/>
          <p:nvPr/>
        </p:nvGrpSpPr>
        <p:grpSpPr>
          <a:xfrm>
            <a:off x="1427355" y="2107580"/>
            <a:ext cx="3482237" cy="2274850"/>
            <a:chOff x="1427355" y="2107580"/>
            <a:chExt cx="3482237" cy="227485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67AD97B-6F80-6644-B336-BBC37A36EB2F}"/>
                </a:ext>
              </a:extLst>
            </p:cNvPr>
            <p:cNvSpPr/>
            <p:nvPr/>
          </p:nvSpPr>
          <p:spPr>
            <a:xfrm>
              <a:off x="1427355" y="2319453"/>
              <a:ext cx="959005" cy="669073"/>
            </a:xfrm>
            <a:prstGeom prst="ellipse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CB3CD5-6A36-6349-96A6-BCF76D108F7B}"/>
                </a:ext>
              </a:extLst>
            </p:cNvPr>
            <p:cNvSpPr/>
            <p:nvPr/>
          </p:nvSpPr>
          <p:spPr>
            <a:xfrm>
              <a:off x="4181708" y="3765395"/>
              <a:ext cx="713677" cy="617035"/>
            </a:xfrm>
            <a:prstGeom prst="ellipse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DE4BA8E-B9AF-D34D-B3AA-5EC2DD11C05B}"/>
                </a:ext>
              </a:extLst>
            </p:cNvPr>
            <p:cNvSpPr txBox="1"/>
            <p:nvPr/>
          </p:nvSpPr>
          <p:spPr>
            <a:xfrm>
              <a:off x="2129883" y="2107580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B050"/>
                  </a:solidFill>
                </a:rPr>
                <a:t>3</a:t>
              </a:r>
              <a:r>
                <a:rPr kumimoji="1" lang="en-US" altLang="zh-Hans" sz="2000" b="1" dirty="0">
                  <a:solidFill>
                    <a:srgbClr val="00B050"/>
                  </a:solidFill>
                </a:rPr>
                <a:t>.2%</a:t>
              </a:r>
              <a:endParaRPr kumimoji="1" lang="zh-CN" altLang="en-US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CA04899-6C6F-1444-8F6B-6190871CFCC7}"/>
                </a:ext>
              </a:extLst>
            </p:cNvPr>
            <p:cNvSpPr txBox="1"/>
            <p:nvPr/>
          </p:nvSpPr>
          <p:spPr>
            <a:xfrm>
              <a:off x="4221583" y="3365072"/>
              <a:ext cx="6880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s" sz="2000" b="1" dirty="0">
                  <a:solidFill>
                    <a:srgbClr val="00B050"/>
                  </a:solidFill>
                </a:rPr>
                <a:t>&lt;</a:t>
              </a:r>
              <a:r>
                <a:rPr kumimoji="1" lang="zh-Hans" altLang="en-US" sz="2000" b="1" dirty="0">
                  <a:solidFill>
                    <a:srgbClr val="00B050"/>
                  </a:solidFill>
                </a:rPr>
                <a:t> </a:t>
              </a:r>
              <a:r>
                <a:rPr kumimoji="1" lang="en-US" altLang="zh-Hans" sz="2000" b="1" dirty="0">
                  <a:solidFill>
                    <a:srgbClr val="00B050"/>
                  </a:solidFill>
                </a:rPr>
                <a:t>3%</a:t>
              </a:r>
              <a:endParaRPr kumimoji="1" lang="zh-CN" altLang="en-US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CDA0FFE5-B31F-2443-BFC4-B7317E74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0C6-3A8C-6548-95CB-C043270FC56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3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4539</TotalTime>
  <Words>1238</Words>
  <Application>Microsoft Macintosh PowerPoint</Application>
  <PresentationFormat>全屏显示(4:3)</PresentationFormat>
  <Paragraphs>479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等线</vt:lpstr>
      <vt:lpstr>等线 Light</vt:lpstr>
      <vt:lpstr>宋体</vt:lpstr>
      <vt:lpstr>Yanone Kaffeesatz</vt:lpstr>
      <vt:lpstr>游ゴシック</vt:lpstr>
      <vt:lpstr>Arial</vt:lpstr>
      <vt:lpstr>Bradley Hand</vt:lpstr>
      <vt:lpstr>Calibri</vt:lpstr>
      <vt:lpstr>Calibri Light</vt:lpstr>
      <vt:lpstr>Calisto MT</vt:lpstr>
      <vt:lpstr>Candara</vt:lpstr>
      <vt:lpstr>Helvetica Light</vt:lpstr>
      <vt:lpstr>Palatino</vt:lpstr>
      <vt:lpstr>Times New Roman</vt:lpstr>
      <vt:lpstr>Office 主题​​</vt:lpstr>
      <vt:lpstr>Chen Zhenpeng</vt:lpstr>
      <vt:lpstr>Through a Gender Lens: Learning Usage Patterns of Emojis from Large-Scale Android Users </vt:lpstr>
      <vt:lpstr>Why Genders?</vt:lpstr>
      <vt:lpstr>F2F Communication</vt:lpstr>
      <vt:lpstr>Online Communication</vt:lpstr>
      <vt:lpstr>Research Questions</vt:lpstr>
      <vt:lpstr>Data Collection</vt:lpstr>
      <vt:lpstr>Who Tend to Use More Emojis?</vt:lpstr>
      <vt:lpstr>Do They Prefer Different Emojis?</vt:lpstr>
      <vt:lpstr>Are There Distinguishing Emojis?</vt:lpstr>
      <vt:lpstr>Do They Differ in Sentiment Expression?</vt:lpstr>
      <vt:lpstr>Findings</vt:lpstr>
      <vt:lpstr>Additional Advantages</vt:lpstr>
      <vt:lpstr>Workflow of Gender Inference</vt:lpstr>
      <vt:lpstr>Workflow of Gender Inference</vt:lpstr>
      <vt:lpstr>Workflow of Gender Inference</vt:lpstr>
      <vt:lpstr>Experiment Setup</vt:lpstr>
      <vt:lpstr>Emoji-Usage Features</vt:lpstr>
      <vt:lpstr>Emoji-Usage Features</vt:lpstr>
      <vt:lpstr>Emoji-Usage Features</vt:lpstr>
      <vt:lpstr>Machine Learning Algorithms</vt:lpstr>
      <vt:lpstr>Metrics and Baseline</vt:lpstr>
      <vt:lpstr>Results</vt:lpstr>
      <vt:lpstr>Results</vt:lpstr>
      <vt:lpstr>Comparable with Text-Based Model</vt:lpstr>
      <vt:lpstr>Generalization: Text Model</vt:lpstr>
      <vt:lpstr>Generalization: Emoji Model</vt:lpstr>
      <vt:lpstr>Representative Languages</vt:lpstr>
      <vt:lpstr>Performance on Different Language users</vt:lpstr>
      <vt:lpstr>Performance on Different Language users</vt:lpstr>
      <vt:lpstr>Lower Privacy Risk</vt:lpstr>
      <vt:lpstr>Limitations of This Study</vt:lpstr>
      <vt:lpstr>Take-Away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621</cp:revision>
  <cp:lastPrinted>2018-04-26T23:10:34Z</cp:lastPrinted>
  <dcterms:created xsi:type="dcterms:W3CDTF">2018-03-28T06:29:10Z</dcterms:created>
  <dcterms:modified xsi:type="dcterms:W3CDTF">2018-11-24T08:40:48Z</dcterms:modified>
</cp:coreProperties>
</file>