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57" r:id="rId5"/>
    <p:sldId id="269" r:id="rId6"/>
    <p:sldId id="340" r:id="rId7"/>
    <p:sldId id="341" r:id="rId8"/>
    <p:sldId id="387" r:id="rId9"/>
    <p:sldId id="343" r:id="rId10"/>
    <p:sldId id="344" r:id="rId11"/>
    <p:sldId id="402" r:id="rId12"/>
    <p:sldId id="347" r:id="rId13"/>
    <p:sldId id="348" r:id="rId14"/>
    <p:sldId id="349" r:id="rId15"/>
    <p:sldId id="356" r:id="rId16"/>
    <p:sldId id="357" r:id="rId17"/>
    <p:sldId id="358" r:id="rId18"/>
    <p:sldId id="359" r:id="rId19"/>
    <p:sldId id="400" r:id="rId20"/>
    <p:sldId id="389" r:id="rId21"/>
    <p:sldId id="391" r:id="rId22"/>
    <p:sldId id="394" r:id="rId23"/>
    <p:sldId id="396" r:id="rId24"/>
    <p:sldId id="397" r:id="rId25"/>
    <p:sldId id="401" r:id="rId26"/>
    <p:sldId id="399" r:id="rId27"/>
    <p:sldId id="392" r:id="rId28"/>
    <p:sldId id="395" r:id="rId29"/>
    <p:sldId id="393" r:id="rId30"/>
    <p:sldId id="383" r:id="rId31"/>
    <p:sldId id="337" r:id="rId32"/>
    <p:sldId id="338" r:id="rId33"/>
    <p:sldId id="34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98"/>
    <p:restoredTop sz="93692"/>
  </p:normalViewPr>
  <p:slideViewPr>
    <p:cSldViewPr snapToGrid="0" snapToObjects="1">
      <p:cViewPr varScale="1">
        <p:scale>
          <a:sx n="88" d="100"/>
          <a:sy n="88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wena\Documents\HKUST\PQE\bibliograph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wena\Dropbox\Research\Fall@16\PatchStudy\FinalRepair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Trend</a:t>
            </a:r>
          </a:p>
        </c:rich>
      </c:tx>
      <c:layout>
        <c:manualLayout>
          <c:xMode val="edge"/>
          <c:yMode val="edge"/>
          <c:x val="0.46796998031560294"/>
          <c:y val="4.1777051552499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Publication'!$C$11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cat>
            <c:numRef>
              <c:f>'Number of Publication'!$D$5:$O$5</c:f>
              <c:numCache>
                <c:formatCode>General</c:formatCod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numCache>
            </c:numRef>
          </c:cat>
          <c:val>
            <c:numRef>
              <c:f>'Number of Publication'!$D$11:$O$11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10</c:v>
                </c:pt>
                <c:pt idx="10">
                  <c:v>13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F9-4CE3-A72A-F30611C14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5911328"/>
        <c:axId val="745910672"/>
      </c:barChart>
      <c:catAx>
        <c:axId val="74591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10672"/>
        <c:crosses val="autoZero"/>
        <c:auto val="1"/>
        <c:lblAlgn val="ctr"/>
        <c:lblOffset val="100"/>
        <c:tickMarkSkip val="1"/>
        <c:noMultiLvlLbl val="1"/>
      </c:catAx>
      <c:valAx>
        <c:axId val="7459106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tx1"/>
                    </a:solidFill>
                  </a:rPr>
                  <a:t>Number</a:t>
                </a:r>
                <a:r>
                  <a:rPr lang="en-US" sz="1800" baseline="0" dirty="0">
                    <a:solidFill>
                      <a:schemeClr val="tx1"/>
                    </a:solidFill>
                  </a:rPr>
                  <a:t> of Paper</a:t>
                </a:r>
                <a:endParaRPr lang="en-US" sz="18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1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  <a:prstDash val="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Number</a:t>
            </a:r>
            <a:r>
              <a:rPr lang="en-US" sz="1800" baseline="0" dirty="0">
                <a:solidFill>
                  <a:schemeClr val="tx1"/>
                </a:solidFill>
              </a:rPr>
              <a:t> of Repaired Bugs</a:t>
            </a:r>
            <a:endParaRPr lang="en-US" sz="1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BaseLine!$F$16</c:f>
              <c:strCache>
                <c:ptCount val="1"/>
                <c:pt idx="0">
                  <c:v>Chart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BaseLine!$G$15:$L$15</c:f>
              <c:strCache>
                <c:ptCount val="6"/>
                <c:pt idx="0">
                  <c:v>CapGen</c:v>
                </c:pt>
                <c:pt idx="1">
                  <c:v>HistoricalFix</c:v>
                </c:pt>
                <c:pt idx="2">
                  <c:v>jGenProg</c:v>
                </c:pt>
                <c:pt idx="3">
                  <c:v>Par</c:v>
                </c:pt>
                <c:pt idx="4">
                  <c:v>ACS</c:v>
                </c:pt>
                <c:pt idx="5">
                  <c:v>Nopol</c:v>
                </c:pt>
              </c:strCache>
            </c:strRef>
          </c:cat>
          <c:val>
            <c:numRef>
              <c:f>BaseLine!$G$16:$L$16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6-4264-BD3B-948B01196CAC}"/>
            </c:ext>
          </c:extLst>
        </c:ser>
        <c:ser>
          <c:idx val="1"/>
          <c:order val="1"/>
          <c:tx>
            <c:strRef>
              <c:f>BaseLine!$F$17</c:f>
              <c:strCache>
                <c:ptCount val="1"/>
                <c:pt idx="0">
                  <c:v>Lang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BaseLine!$G$15:$L$15</c:f>
              <c:strCache>
                <c:ptCount val="6"/>
                <c:pt idx="0">
                  <c:v>CapGen</c:v>
                </c:pt>
                <c:pt idx="1">
                  <c:v>HistoricalFix</c:v>
                </c:pt>
                <c:pt idx="2">
                  <c:v>jGenProg</c:v>
                </c:pt>
                <c:pt idx="3">
                  <c:v>Par</c:v>
                </c:pt>
                <c:pt idx="4">
                  <c:v>ACS</c:v>
                </c:pt>
                <c:pt idx="5">
                  <c:v>Nopol</c:v>
                </c:pt>
              </c:strCache>
            </c:strRef>
          </c:cat>
          <c:val>
            <c:numRef>
              <c:f>BaseLine!$G$17:$L$17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86-4264-BD3B-948B01196CAC}"/>
            </c:ext>
          </c:extLst>
        </c:ser>
        <c:ser>
          <c:idx val="2"/>
          <c:order val="2"/>
          <c:tx>
            <c:strRef>
              <c:f>BaseLine!$F$18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BaseLine!$G$15:$L$15</c:f>
              <c:strCache>
                <c:ptCount val="6"/>
                <c:pt idx="0">
                  <c:v>CapGen</c:v>
                </c:pt>
                <c:pt idx="1">
                  <c:v>HistoricalFix</c:v>
                </c:pt>
                <c:pt idx="2">
                  <c:v>jGenProg</c:v>
                </c:pt>
                <c:pt idx="3">
                  <c:v>Par</c:v>
                </c:pt>
                <c:pt idx="4">
                  <c:v>ACS</c:v>
                </c:pt>
                <c:pt idx="5">
                  <c:v>Nopol</c:v>
                </c:pt>
              </c:strCache>
            </c:strRef>
          </c:cat>
          <c:val>
            <c:numRef>
              <c:f>BaseLine!$G$18:$L$18</c:f>
              <c:numCache>
                <c:formatCode>General</c:formatCode>
                <c:ptCount val="6"/>
                <c:pt idx="0">
                  <c:v>12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12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86-4264-BD3B-948B01196CAC}"/>
            </c:ext>
          </c:extLst>
        </c:ser>
        <c:ser>
          <c:idx val="3"/>
          <c:order val="3"/>
          <c:tx>
            <c:strRef>
              <c:f>BaseLine!$F$19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BaseLine!$G$15:$L$15</c:f>
              <c:strCache>
                <c:ptCount val="6"/>
                <c:pt idx="0">
                  <c:v>CapGen</c:v>
                </c:pt>
                <c:pt idx="1">
                  <c:v>HistoricalFix</c:v>
                </c:pt>
                <c:pt idx="2">
                  <c:v>jGenProg</c:v>
                </c:pt>
                <c:pt idx="3">
                  <c:v>Par</c:v>
                </c:pt>
                <c:pt idx="4">
                  <c:v>ACS</c:v>
                </c:pt>
                <c:pt idx="5">
                  <c:v>Nopol</c:v>
                </c:pt>
              </c:strCache>
            </c:strRef>
          </c:cat>
          <c:val>
            <c:numRef>
              <c:f>BaseLine!$G$19:$L$19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86-4264-BD3B-948B01196CAC}"/>
            </c:ext>
          </c:extLst>
        </c:ser>
        <c:ser>
          <c:idx val="4"/>
          <c:order val="4"/>
          <c:tx>
            <c:strRef>
              <c:f>BaseLine!$F$20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BaseLine!$G$15:$L$15</c:f>
              <c:strCache>
                <c:ptCount val="6"/>
                <c:pt idx="0">
                  <c:v>CapGen</c:v>
                </c:pt>
                <c:pt idx="1">
                  <c:v>HistoricalFix</c:v>
                </c:pt>
                <c:pt idx="2">
                  <c:v>jGenProg</c:v>
                </c:pt>
                <c:pt idx="3">
                  <c:v>Par</c:v>
                </c:pt>
                <c:pt idx="4">
                  <c:v>ACS</c:v>
                </c:pt>
                <c:pt idx="5">
                  <c:v>Nopol</c:v>
                </c:pt>
              </c:strCache>
            </c:strRef>
          </c:cat>
          <c:val>
            <c:numRef>
              <c:f>BaseLine!$G$20:$L$20</c:f>
              <c:numCache>
                <c:formatCode>General</c:formatCode>
                <c:ptCount val="6"/>
                <c:pt idx="0">
                  <c:v>21</c:v>
                </c:pt>
                <c:pt idx="1">
                  <c:v>10</c:v>
                </c:pt>
                <c:pt idx="2">
                  <c:v>5</c:v>
                </c:pt>
                <c:pt idx="3">
                  <c:v>3</c:v>
                </c:pt>
                <c:pt idx="4">
                  <c:v>18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6-4264-BD3B-948B01196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233064"/>
        <c:axId val="336234376"/>
      </c:barChart>
      <c:catAx>
        <c:axId val="33623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34376"/>
        <c:crosses val="autoZero"/>
        <c:auto val="1"/>
        <c:lblAlgn val="ctr"/>
        <c:lblOffset val="100"/>
        <c:noMultiLvlLbl val="0"/>
      </c:catAx>
      <c:valAx>
        <c:axId val="33623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3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F4-4669-98A5-29156515872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F4-4669-98A5-29156515872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F4-4669-98A5-29156515872C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F4-4669-98A5-29156515872C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DF4-4669-98A5-29156515872C}"/>
              </c:ext>
            </c:extLst>
          </c:dPt>
          <c:cat>
            <c:strRef>
              <c:f>Sheet1!$C$9:$C$13</c:f>
              <c:strCache>
                <c:ptCount val="5"/>
                <c:pt idx="0">
                  <c:v>CapGen</c:v>
                </c:pt>
                <c:pt idx="1">
                  <c:v>HDRepair</c:v>
                </c:pt>
                <c:pt idx="2">
                  <c:v>jGenProg</c:v>
                </c:pt>
                <c:pt idx="3">
                  <c:v>ACS</c:v>
                </c:pt>
                <c:pt idx="4">
                  <c:v>Nopol</c:v>
                </c:pt>
              </c:strCache>
            </c:strRef>
          </c:cat>
          <c:val>
            <c:numRef>
              <c:f>Sheet1!$D$9:$D$13</c:f>
              <c:numCache>
                <c:formatCode>0.00%</c:formatCode>
                <c:ptCount val="5"/>
                <c:pt idx="0" formatCode="0%">
                  <c:v>0.84</c:v>
                </c:pt>
                <c:pt idx="1">
                  <c:v>0.56499999999999995</c:v>
                </c:pt>
                <c:pt idx="2">
                  <c:v>0.185</c:v>
                </c:pt>
                <c:pt idx="3">
                  <c:v>0.78300000000000003</c:v>
                </c:pt>
                <c:pt idx="4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F4-4669-98A5-291565158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-27"/>
        <c:axId val="559838896"/>
        <c:axId val="559837256"/>
      </c:barChart>
      <c:catAx>
        <c:axId val="55983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37256"/>
        <c:crosses val="autoZero"/>
        <c:auto val="1"/>
        <c:lblAlgn val="ctr"/>
        <c:lblOffset val="100"/>
        <c:noMultiLvlLbl val="0"/>
      </c:catAx>
      <c:valAx>
        <c:axId val="559837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38896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Number of Repaired Bugs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IF-Related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ConCap</c:v>
                </c:pt>
                <c:pt idx="1">
                  <c:v>SimFix</c:v>
                </c:pt>
                <c:pt idx="2">
                  <c:v>ACS</c:v>
                </c:pt>
                <c:pt idx="3">
                  <c:v>Elixir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11</c:v>
                </c:pt>
                <c:pt idx="2">
                  <c:v>12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B-A848-A3DB-9A58D5A2E3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ConCap</c:v>
                </c:pt>
                <c:pt idx="1">
                  <c:v>SimFix</c:v>
                </c:pt>
                <c:pt idx="2">
                  <c:v>ACS</c:v>
                </c:pt>
                <c:pt idx="3">
                  <c:v>Elixir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28</c:v>
                </c:pt>
                <c:pt idx="1">
                  <c:v>28</c:v>
                </c:pt>
                <c:pt idx="2">
                  <c:v>17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5B-A848-A3DB-9A58D5A2E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91504"/>
        <c:axId val="122792064"/>
      </c:barChart>
      <c:catAx>
        <c:axId val="12279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92064"/>
        <c:crosses val="autoZero"/>
        <c:auto val="1"/>
        <c:lblAlgn val="ctr"/>
        <c:lblOffset val="100"/>
        <c:noMultiLvlLbl val="0"/>
      </c:catAx>
      <c:valAx>
        <c:axId val="1227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9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effectLst/>
              </a:rPr>
              <a:t>Precision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IF-Related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ConCap</c:v>
                </c:pt>
                <c:pt idx="1">
                  <c:v>SimFix</c:v>
                </c:pt>
                <c:pt idx="2">
                  <c:v>ACS</c:v>
                </c:pt>
                <c:pt idx="3">
                  <c:v>Elixir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41</c:v>
                </c:pt>
                <c:pt idx="2">
                  <c:v>71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C-5347-A53B-2C30D3C02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ConCap</c:v>
                </c:pt>
                <c:pt idx="1">
                  <c:v>SimFix</c:v>
                </c:pt>
                <c:pt idx="2">
                  <c:v>ACS</c:v>
                </c:pt>
                <c:pt idx="3">
                  <c:v>Elixir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</c:v>
                </c:pt>
                <c:pt idx="1">
                  <c:v>60</c:v>
                </c:pt>
                <c:pt idx="2">
                  <c:v>74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7C-5347-A53B-2C30D3C02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94864"/>
        <c:axId val="122795424"/>
      </c:barChart>
      <c:catAx>
        <c:axId val="12279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95424"/>
        <c:crosses val="autoZero"/>
        <c:auto val="1"/>
        <c:lblAlgn val="ctr"/>
        <c:lblOffset val="100"/>
        <c:noMultiLvlLbl val="0"/>
      </c:catAx>
      <c:valAx>
        <c:axId val="1227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9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FE97-7F65-5049-98FA-AB8207CCC186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BB92-347B-4045-9435-2CBF352F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is always</a:t>
            </a:r>
            <a:r>
              <a:rPr lang="en-US" baseline="0" dirty="0"/>
              <a:t> shipped with bugs, and it requires a large amount of manual effort for debugging.</a:t>
            </a:r>
          </a:p>
          <a:p>
            <a:r>
              <a:rPr lang="en-US" baseline="0" dirty="0"/>
              <a:t>A study reported that the estimated cost of debugging is 312 billion US dollars per year, and developers spend 50% of the time in debugging.</a:t>
            </a:r>
          </a:p>
          <a:p>
            <a:r>
              <a:rPr lang="en-US" baseline="0" dirty="0"/>
              <a:t>Therefore, we have put lots of efforts in researches about how to automate these debugging process.</a:t>
            </a:r>
          </a:p>
          <a:p>
            <a:r>
              <a:rPr lang="en-US" baseline="0" dirty="0"/>
              <a:t>We have developed tools to predict defects automatically, detect bugs automatically and also to automatically locate bugs.</a:t>
            </a:r>
          </a:p>
          <a:p>
            <a:r>
              <a:rPr lang="en-US" baseline="0" dirty="0"/>
              <a:t>Our ultimate goal is to erase these bugs. However, whether it is feasible and how to do it remains unknown.</a:t>
            </a:r>
          </a:p>
          <a:p>
            <a:r>
              <a:rPr lang="en-US" baseline="0" dirty="0"/>
              <a:t>Therefore, lots of efforts have been put into the researches about automated bug repair recently.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219E-3631-4172-8049-9FAFFEB461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our observations, we design CapGen, an context aware patch generation approach.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prioritize mutation operators. We first identify the source node and the target node. </a:t>
            </a:r>
          </a:p>
          <a:p>
            <a:r>
              <a:rPr lang="en-US" dirty="0"/>
              <a:t>We then augment the mutation operators with specific AST node types. </a:t>
            </a:r>
          </a:p>
          <a:p>
            <a:r>
              <a:rPr lang="en-US" dirty="0"/>
              <a:t>For example, we insert a specific source node type under another specific target node type. </a:t>
            </a:r>
          </a:p>
          <a:p>
            <a:r>
              <a:rPr lang="en-US" dirty="0"/>
              <a:t>However, there are 86 distinct node types defined in JDT.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8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 challenges, we leverage over 700 open source projects, and over 3000 real bug fixes extracted their version histories. </a:t>
            </a:r>
          </a:p>
          <a:p>
            <a:r>
              <a:rPr lang="en-US" dirty="0"/>
              <a:t>We then learn the real repair actions, mutation operators, from those real bug fixes, and finally select the top 30 mutation operators. </a:t>
            </a:r>
          </a:p>
          <a:p>
            <a:r>
              <a:rPr lang="en-US" dirty="0"/>
              <a:t>Here, we show some top ranked examples of the insertion operators. </a:t>
            </a:r>
          </a:p>
          <a:p>
            <a:r>
              <a:rPr lang="en-US" dirty="0"/>
              <a:t>In total, these mutation operators cover 56.6% of the mutation operators that have been observed in practice.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prioritize the fixing ingredients, recall that our intuition is that a fixing ingredient should be applied to the location with similar contexts compared with the location where it is extracted. </a:t>
            </a:r>
          </a:p>
          <a:p>
            <a:r>
              <a:rPr lang="en-US" dirty="0"/>
              <a:t>Based on such intuition, we design three context-aware models, which are the variable context, genealogy context and dependency context. </a:t>
            </a:r>
          </a:p>
          <a:p>
            <a:r>
              <a:rPr lang="en-US" dirty="0"/>
              <a:t>Our intuition is confirmed by an empirical study, which show that indeed they should share high context similarity.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4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219E-3631-4172-8049-9FAFFEB461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8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problem was first formulated in 2005.</a:t>
            </a:r>
          </a:p>
          <a:p>
            <a:r>
              <a:rPr lang="en-US" dirty="0"/>
              <a:t>We can see the tren</a:t>
            </a:r>
            <a:r>
              <a:rPr lang="en-US" baseline="0" dirty="0"/>
              <a:t>d of this topic by means of the number of related papers published on top venue conferences.</a:t>
            </a:r>
          </a:p>
          <a:p>
            <a:r>
              <a:rPr lang="en-US" baseline="0" dirty="0"/>
              <a:t>During the last five years, the number keeps increasing, and there are 13 APR papers in the last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219E-3631-4172-8049-9FAFFEB461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2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Rewriting</a:t>
            </a:r>
            <a:r>
              <a:rPr lang="en-US" baseline="0" dirty="0"/>
              <a:t> rule: </a:t>
            </a:r>
            <a:r>
              <a:rPr lang="zh-CN" altLang="en-US" baseline="0" dirty="0"/>
              <a:t>定义搜索空间。</a:t>
            </a:r>
            <a:r>
              <a:rPr lang="en-US" altLang="zh-CN" baseline="0" dirty="0"/>
              <a:t>ML</a:t>
            </a:r>
            <a:r>
              <a:rPr lang="zh-CN" altLang="en-US" baseline="0" dirty="0"/>
              <a:t>：提供</a:t>
            </a:r>
            <a:r>
              <a:rPr lang="zh-CN" altLang="en-US" baseline="0"/>
              <a:t>概率。约束：尽早过滤非法展开项，避免不必要计算。搜索：把问题规模限制一定范围内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2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6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0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5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9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Subjects</a:t>
            </a:r>
            <a:r>
              <a:rPr lang="zh-CN" altLang="en-US"/>
              <a:t>提一下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6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3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first</a:t>
            </a:r>
            <a:r>
              <a:rPr lang="en-US" baseline="0" dirty="0"/>
              <a:t> introduce some core concepts required for understanding automated program repair techniques.</a:t>
            </a:r>
          </a:p>
          <a:p>
            <a:r>
              <a:rPr lang="en-US" baseline="0" dirty="0"/>
              <a:t>The buggy program plus a test suite which reveals the bug.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219E-3631-4172-8049-9FAFFEB461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0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introducing automated program repair, we introduce the Abstract Syntax Tree since all the modifications are based on the tree structure of the source code. </a:t>
            </a:r>
          </a:p>
          <a:p>
            <a:r>
              <a:rPr lang="en-US" dirty="0"/>
              <a:t>Here, we show a small piece of code and the corresponding 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75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1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our observations, we design CapGen, an context aware patch generation approach.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219E-3631-4172-8049-9FAFFEB461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steps in order to generate a patch to repair a buggy program. </a:t>
            </a:r>
          </a:p>
          <a:p>
            <a:r>
              <a:rPr lang="en-US" dirty="0"/>
              <a:t>First, we need to choose a buggy location, we then choose a mutation operator, which makes some modifications to the chosen buggy location. </a:t>
            </a:r>
          </a:p>
          <a:p>
            <a:r>
              <a:rPr lang="en-US" dirty="0"/>
              <a:t>Finally, we need to choose a fixing ingredient in order to generate the patch. </a:t>
            </a:r>
          </a:p>
          <a:p>
            <a:r>
              <a:rPr lang="en-US" dirty="0"/>
              <a:t>Actually, these three steps determines the three spaces, which are the fault space, fix space, and the ingredient space. </a:t>
            </a:r>
          </a:p>
          <a:p>
            <a:r>
              <a:rPr lang="en-US" dirty="0"/>
              <a:t>These three spaces collectively determines the search space of search based automated program repair. </a:t>
            </a:r>
          </a:p>
          <a:p>
            <a:r>
              <a:rPr lang="en-US" dirty="0"/>
              <a:t>Therefore, there are two challenges for existing program repair techniques. </a:t>
            </a:r>
          </a:p>
          <a:p>
            <a:r>
              <a:rPr lang="en-US" dirty="0"/>
              <a:t>First is that the correct patches are outside of the search space. </a:t>
            </a:r>
          </a:p>
          <a:p>
            <a:r>
              <a:rPr lang="en-US" dirty="0"/>
              <a:t>The second is that the search space is huge, therefore, the correct patches can not be successfully identified during a time budget.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challenge, we made some interesting observations.</a:t>
            </a:r>
          </a:p>
          <a:p>
            <a:r>
              <a:rPr lang="en-US" dirty="0"/>
              <a:t>Here, we show an example of an real bug. </a:t>
            </a:r>
          </a:p>
          <a:p>
            <a:r>
              <a:rPr lang="en-US" dirty="0"/>
              <a:t>The return statement at line 417 is buggy, and thus the return expression should be replaced with another method call. </a:t>
            </a:r>
          </a:p>
          <a:p>
            <a:r>
              <a:rPr lang="en-US" dirty="0"/>
              <a:t>Actually, the fixing ingredient exist in the same program at somewhere else. </a:t>
            </a:r>
          </a:p>
          <a:p>
            <a:endParaRPr lang="en-US" dirty="0"/>
          </a:p>
          <a:p>
            <a:r>
              <a:rPr lang="en-US" dirty="0"/>
              <a:t>2. If we work at the statement level, in which we replace line 417 with either line 422 or 442, we can not successfully repair the bug. </a:t>
            </a:r>
          </a:p>
          <a:p>
            <a:r>
              <a:rPr lang="en-US" dirty="0"/>
              <a:t>Actually, we need to work at a finer granularity. In which case, we need to extract the partial expressions from line 422 or 442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 back to our previous example, to fix the buggy return statement, we can choose different types of expressions to replace it. </a:t>
            </a:r>
          </a:p>
          <a:p>
            <a:r>
              <a:rPr lang="en-US" dirty="0"/>
              <a:t>As pointed out by a recent study, the syntactic usage of code elements is highly contextual.</a:t>
            </a:r>
          </a:p>
          <a:p>
            <a:r>
              <a:rPr lang="en-US" dirty="0"/>
              <a:t>For example, under the context of return statement, identifiers have 27.2% to be selected as the ingredient.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show our observations towards the ingredient space.</a:t>
            </a:r>
          </a:p>
          <a:p>
            <a:r>
              <a:rPr lang="en-US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further investigating the context information between the buggy location and the location where the correct fixing ingredients reside.</a:t>
            </a:r>
          </a:p>
          <a:p>
            <a:r>
              <a:rPr lang="en-US" altLang="zh-CN" dirty="0"/>
              <a:t>We found that they share substantial similar contexts. </a:t>
            </a:r>
          </a:p>
          <a:p>
            <a:r>
              <a:rPr lang="en-US" altLang="zh-CN" dirty="0"/>
              <a:t>For example, both of the expressions are used under return statement.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76BC2-8FE5-4FFD-B865-ED7AAFBCC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6FC6-6F77-DC46-B90F-39A1B77D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34821-9D90-F143-B3B8-2B947D101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083D-3E44-2441-A18C-57BF6DE9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C2AD-4883-0946-B54A-DD64A8FA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8E3-D29F-D44B-81D6-FA5E67B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F39-4457-194B-A4C9-1673F352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A9464-B438-0243-872F-C97F8516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23A7-7C9A-3F44-9AD7-30EAE6B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5555-ED76-3C4C-B725-ADF99ED7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BA6E-B6EF-C542-A27D-1593E6F3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E6D83-AF4B-A246-A48D-3DC98B3B7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806D-4F29-2947-8F9D-61433185C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2F9D-D34E-0644-8257-7F30D89A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2A2-AC65-5041-968D-14C177AB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03D1-B023-6F41-A2BF-266D7D70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099-F483-6749-B8C0-09252C70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B3AE-6142-1542-AD8D-E1BE18FE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FF25-86A5-F541-89F0-BEEE07B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B6FE-815E-CB4A-A937-A3F3B180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B79F-BC6A-B046-8E65-167BCE68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38EE-61DC-764B-B682-5E2D10EC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4F2A-AAF1-E646-9FD8-AD700B50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D5E7-C72C-8B47-A458-42CA1FD5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9E77-221D-3049-BE28-334CCF26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1114-78DE-604A-94DD-8255AC7E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7E3-04BB-364D-B176-2D236DFD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1AA2-E8AC-8C4C-BA4E-5323341E5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DB4E-B31C-054A-8650-3BACA6FA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0F85-56BB-FE44-A2EF-912C56E7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DA9E-4C99-6443-AE07-096EF680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22D2-726F-364B-B90E-BD5FEDC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1C5C-17F5-1242-A8A8-1BA82BF3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C323-7570-8645-A0E2-7228BBA2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51E71-8ABD-764F-9D6D-E6861C24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71554-AB5E-D746-ACD7-DF171A806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0CAF-E2CE-F641-9DE7-9687C757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ACA55-2482-DE46-B5F6-31D02261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4A44A-88D2-8747-A18A-DF1F1511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59180-D8AB-9445-883D-1396F506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1012-6C49-ED48-95FF-FC369D57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8050-BE23-DC49-8FB8-69F04E08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1CD5F-07A6-3046-B0E2-A302B617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9CBAE-172B-DD4E-9DAC-B5AC374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0515E-B04C-944C-BBE0-B1D57110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5CF71-9D01-EF46-973E-5BB0008D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E64D1-88AC-714F-A58C-76EA5A84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BCB0-75BE-C047-974B-9E350376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6D0-3D73-4C4E-833C-1EF71541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458A-18EE-544E-80B5-9227C0F3E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0B6F-3CA9-E540-A6FA-1ACAE5F8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8ACB-2FF3-3A46-9D38-32A2670D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069D-1308-1949-9E7D-04372DF3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D87A-ED62-3A4B-A5CD-B0941AA7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CF602-7099-9E4E-B51B-2722DD74C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A478-866D-C341-9549-F399B69C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9266-936C-4547-B0C2-42F414D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ECB0B-55BB-1246-AB99-7E3D359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C48D5-4B1F-2041-B6AF-5D2EE7C1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72D04-3961-B749-A3A5-FE9DA112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62B2-045E-B340-AF7C-B04CB0E6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CC8F-941B-1145-BC2B-B9295A58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EE30-A5BF-204E-8BD2-ACCADBC02F73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0F47-DAC0-C048-BAF4-041ED25E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EF11-4DDB-2B48-B6D5-0A4396C8B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090-F0C6-E04E-8CE1-ABCBB808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chart" Target="../charts/chart2.xml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chart" Target="../charts/chart3.xml"/><Relationship Id="rId4" Type="http://schemas.openxmlformats.org/officeDocument/2006/relationships/image" Target="../media/image360.png"/><Relationship Id="rId9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4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Relationship Id="rId9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256A4-DD79-5E4A-B669-44BE2B75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2" y="32461"/>
            <a:ext cx="7330550" cy="1114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C64E60-A38A-414B-B233-AD20D8324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014" y="32461"/>
            <a:ext cx="1114244" cy="1114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1140F-B409-0347-B4A9-B5491D48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439" y="136525"/>
            <a:ext cx="3087792" cy="9405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DA7F49-19EF-9747-9843-E306586316B8}"/>
              </a:ext>
            </a:extLst>
          </p:cNvPr>
          <p:cNvSpPr/>
          <p:nvPr/>
        </p:nvSpPr>
        <p:spPr>
          <a:xfrm>
            <a:off x="1094199" y="1490402"/>
            <a:ext cx="97259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0"/>
              </a:rPr>
              <a:t>Context</a:t>
            </a:r>
            <a:r>
              <a:rPr lang="en-US" altLang="zh-CN" sz="4000" dirty="0">
                <a:latin typeface="Gill Sans MT" panose="020B0502020104020203" pitchFamily="34" charset="0"/>
              </a:rPr>
              <a:t>-Based</a:t>
            </a:r>
            <a:r>
              <a:rPr lang="zh-CN" altLang="en-US" sz="4000" dirty="0">
                <a:latin typeface="Gill Sans MT" panose="020B0502020104020203" pitchFamily="34" charset="0"/>
              </a:rPr>
              <a:t> </a:t>
            </a:r>
            <a:endParaRPr lang="en-US" altLang="zh-CN" sz="4000" dirty="0">
              <a:latin typeface="Gill Sans MT" panose="020B0502020104020203" pitchFamily="34" charset="0"/>
            </a:endParaRPr>
          </a:p>
          <a:p>
            <a:pPr algn="ctr"/>
            <a:r>
              <a:rPr lang="en-US" sz="4000" dirty="0">
                <a:latin typeface="Gill Sans MT" panose="020B0502020104020203" pitchFamily="34" charset="0"/>
              </a:rPr>
              <a:t>Automated Program Repair</a:t>
            </a:r>
            <a:r>
              <a:rPr lang="zh-CN" altLang="en-US" sz="4000" dirty="0">
                <a:latin typeface="Gill Sans MT" panose="020B0502020104020203" pitchFamily="34" charset="0"/>
              </a:rPr>
              <a:t> </a:t>
            </a:r>
            <a:r>
              <a:rPr lang="en-US" altLang="zh-CN" sz="4000" dirty="0">
                <a:latin typeface="Gill Sans MT" panose="020B0502020104020203" pitchFamily="34" charset="0"/>
              </a:rPr>
              <a:t>Techniques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9A788-A841-0A49-B49C-82AE53A052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0" t="21036" r="13090" b="20642"/>
          <a:stretch/>
        </p:blipFill>
        <p:spPr>
          <a:xfrm>
            <a:off x="3719934" y="3253890"/>
            <a:ext cx="1168372" cy="1325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9058E-C165-9E4F-9E6C-D2281B144643}"/>
              </a:ext>
            </a:extLst>
          </p:cNvPr>
          <p:cNvSpPr txBox="1"/>
          <p:nvPr/>
        </p:nvSpPr>
        <p:spPr>
          <a:xfrm>
            <a:off x="3581590" y="4631691"/>
            <a:ext cx="155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Ming Wen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8" name="Picture 7" descr="C:\Users\mwena\AppData\Local\Temp\WeChat Files\590727505116740702.jpg">
            <a:extLst>
              <a:ext uri="{FF2B5EF4-FFF2-40B4-BE49-F238E27FC236}">
                <a16:creationId xmlns:a16="http://schemas.microsoft.com/office/drawing/2014/main" id="{A3BC8B6D-F050-9A4E-B5C7-2FB8F485845E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" b="4624"/>
          <a:stretch/>
        </p:blipFill>
        <p:spPr bwMode="auto">
          <a:xfrm>
            <a:off x="7072596" y="3157538"/>
            <a:ext cx="1097442" cy="1422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0DAC8-C714-0442-B03D-4CA69DD5B01F}"/>
              </a:ext>
            </a:extLst>
          </p:cNvPr>
          <p:cNvSpPr txBox="1"/>
          <p:nvPr/>
        </p:nvSpPr>
        <p:spPr>
          <a:xfrm>
            <a:off x="7072596" y="4631691"/>
            <a:ext cx="155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Bo Wang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D29C-224E-864F-935B-5CA982D7B350}"/>
              </a:ext>
            </a:extLst>
          </p:cNvPr>
          <p:cNvSpPr/>
          <p:nvPr/>
        </p:nvSpPr>
        <p:spPr>
          <a:xfrm>
            <a:off x="5491186" y="6324538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2018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-11-24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0278A-0848-0441-8E74-A09110F25B44}"/>
              </a:ext>
            </a:extLst>
          </p:cNvPr>
          <p:cNvSpPr txBox="1"/>
          <p:nvPr/>
        </p:nvSpPr>
        <p:spPr>
          <a:xfrm>
            <a:off x="3306005" y="5145456"/>
            <a:ext cx="3164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Supervisor: </a:t>
            </a:r>
          </a:p>
          <a:p>
            <a:r>
              <a:rPr lang="en-US" altLang="zh-CN" sz="2400" dirty="0">
                <a:latin typeface="Gill Sans MT" panose="020B0502020104020203" pitchFamily="34" charset="0"/>
              </a:rPr>
              <a:t>Prof. Shing-Chi Cheung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2F3D8-D770-5B41-82F9-D0E95FDB4460}"/>
              </a:ext>
            </a:extLst>
          </p:cNvPr>
          <p:cNvSpPr txBox="1"/>
          <p:nvPr/>
        </p:nvSpPr>
        <p:spPr>
          <a:xfrm>
            <a:off x="6844994" y="5145456"/>
            <a:ext cx="3164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Supervisor: </a:t>
            </a:r>
          </a:p>
          <a:p>
            <a:r>
              <a:rPr lang="en-US" altLang="zh-CN" sz="2400" dirty="0">
                <a:latin typeface="Gill Sans MT" panose="020B0502020104020203" pitchFamily="34" charset="0"/>
              </a:rPr>
              <a:t>Prof. Yingfei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Xiong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495497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Observation of Ingredient Space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6AD11-DF56-4ED8-8E45-C882BB205264}"/>
              </a:ext>
            </a:extLst>
          </p:cNvPr>
          <p:cNvSpPr/>
          <p:nvPr/>
        </p:nvSpPr>
        <p:spPr>
          <a:xfrm>
            <a:off x="3328388" y="3524404"/>
            <a:ext cx="2182275" cy="617376"/>
          </a:xfrm>
          <a:prstGeom prst="rect">
            <a:avLst/>
          </a:prstGeom>
          <a:solidFill>
            <a:srgbClr val="BAE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19F5BC-A1DD-4749-B246-70CF7D2DBFB0}"/>
              </a:ext>
            </a:extLst>
          </p:cNvPr>
          <p:cNvSpPr/>
          <p:nvPr/>
        </p:nvSpPr>
        <p:spPr>
          <a:xfrm>
            <a:off x="9242621" y="3006897"/>
            <a:ext cx="2182275" cy="617376"/>
          </a:xfrm>
          <a:prstGeom prst="rect">
            <a:avLst/>
          </a:prstGeom>
          <a:solidFill>
            <a:srgbClr val="BAE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71400-65F7-4852-B182-E3FC0BD191C4}"/>
              </a:ext>
            </a:extLst>
          </p:cNvPr>
          <p:cNvSpPr/>
          <p:nvPr/>
        </p:nvSpPr>
        <p:spPr>
          <a:xfrm>
            <a:off x="3328388" y="1563286"/>
            <a:ext cx="7396762" cy="617376"/>
          </a:xfrm>
          <a:prstGeom prst="rect">
            <a:avLst/>
          </a:prstGeom>
          <a:solidFill>
            <a:srgbClr val="BAE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69E0B7-82E8-4256-BBA1-EBCDCAE11975}"/>
              </a:ext>
            </a:extLst>
          </p:cNvPr>
          <p:cNvGrpSpPr/>
          <p:nvPr/>
        </p:nvGrpSpPr>
        <p:grpSpPr>
          <a:xfrm>
            <a:off x="1158199" y="1678674"/>
            <a:ext cx="9380579" cy="461665"/>
            <a:chOff x="890178" y="4142050"/>
            <a:chExt cx="938057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DB092A-D9FC-44B1-84B9-CE74A69948CF}"/>
                    </a:ext>
                  </a:extLst>
                </p:cNvPr>
                <p:cNvSpPr txBox="1"/>
                <p:nvPr/>
              </p:nvSpPr>
              <p:spPr>
                <a:xfrm>
                  <a:off x="1780356" y="4151930"/>
                  <a:ext cx="84904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𝒓𝒆𝒕𝒖𝒓𝒏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𝑖𝑠𝑁𝑎𝑁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 &amp;&amp;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𝑖𝑠𝑁𝑎𝑁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)) ||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 ==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5C4E15-BF10-48A2-A5D4-A9CC5F265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356" y="4151930"/>
                  <a:ext cx="849040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7" r="-144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95C1AF-C23E-420B-B2D0-98264B79864F}"/>
                </a:ext>
              </a:extLst>
            </p:cNvPr>
            <p:cNvSpPr txBox="1"/>
            <p:nvPr/>
          </p:nvSpPr>
          <p:spPr>
            <a:xfrm>
              <a:off x="890178" y="4142050"/>
              <a:ext cx="99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417: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671B643-6689-491C-B491-A785B312952C}"/>
              </a:ext>
            </a:extLst>
          </p:cNvPr>
          <p:cNvSpPr/>
          <p:nvPr/>
        </p:nvSpPr>
        <p:spPr>
          <a:xfrm>
            <a:off x="628021" y="1563286"/>
            <a:ext cx="10550770" cy="1205035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3">
            <a:extLst>
              <a:ext uri="{FF2B5EF4-FFF2-40B4-BE49-F238E27FC236}">
                <a16:creationId xmlns:a16="http://schemas.microsoft.com/office/drawing/2014/main" id="{E038B9E3-510A-426B-95E6-8E08FCE1FE43}"/>
              </a:ext>
            </a:extLst>
          </p:cNvPr>
          <p:cNvSpPr/>
          <p:nvPr/>
        </p:nvSpPr>
        <p:spPr>
          <a:xfrm>
            <a:off x="3466680" y="2243114"/>
            <a:ext cx="1889091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Method Invocation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283D8C-1889-45FA-8513-0A3F6AAA4A06}"/>
              </a:ext>
            </a:extLst>
          </p:cNvPr>
          <p:cNvSpPr/>
          <p:nvPr/>
        </p:nvSpPr>
        <p:spPr>
          <a:xfrm>
            <a:off x="5510663" y="2227725"/>
            <a:ext cx="3950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Gill Sans MT" panose="020B0502020104020203" pitchFamily="34" charset="0"/>
              </a:rPr>
              <a:t>Method#1, Method#2,  Method#3,…..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2C68C8-A262-41F0-B77A-B3A757F3DA58}"/>
                  </a:ext>
                </a:extLst>
              </p:cNvPr>
              <p:cNvSpPr txBox="1"/>
              <p:nvPr/>
            </p:nvSpPr>
            <p:spPr>
              <a:xfrm>
                <a:off x="2108905" y="3133408"/>
                <a:ext cx="7227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𝐷𝑜𝑢𝑏𝑙𝑒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𝑖𝑠𝑁𝑎𝑁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 &amp;&amp;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𝐷𝑜𝑢𝑏𝑙𝑒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𝑖𝑠𝑁𝑎𝑁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)) ||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2C68C8-A262-41F0-B77A-B3A757F3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05" y="3133408"/>
                <a:ext cx="7227683" cy="369332"/>
              </a:xfrm>
              <a:prstGeom prst="rect">
                <a:avLst/>
              </a:prstGeom>
              <a:blipFill>
                <a:blip r:embed="rId4"/>
                <a:stretch>
                  <a:fillRect l="-422" r="-101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8081B49-7FCD-429E-9861-D57039ED9BE7}"/>
              </a:ext>
            </a:extLst>
          </p:cNvPr>
          <p:cNvGrpSpPr/>
          <p:nvPr/>
        </p:nvGrpSpPr>
        <p:grpSpPr>
          <a:xfrm>
            <a:off x="1158199" y="3062739"/>
            <a:ext cx="10100790" cy="530032"/>
            <a:chOff x="764338" y="4610063"/>
            <a:chExt cx="10100790" cy="5300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CD51EF-7E87-4CA9-869E-F4D37465399B}"/>
                </a:ext>
              </a:extLst>
            </p:cNvPr>
            <p:cNvSpPr txBox="1"/>
            <p:nvPr/>
          </p:nvSpPr>
          <p:spPr>
            <a:xfrm>
              <a:off x="764338" y="4678430"/>
              <a:ext cx="1062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422: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299BE51-C508-48D2-8CB7-29ACFCBF490C}"/>
                    </a:ext>
                  </a:extLst>
                </p:cNvPr>
                <p:cNvSpPr/>
                <p:nvPr/>
              </p:nvSpPr>
              <p:spPr>
                <a:xfrm>
                  <a:off x="8830781" y="4610063"/>
                  <a:ext cx="20343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𝒆𝒒𝒖𝒂𝒍𝒔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299BE51-C508-48D2-8CB7-29ACFCBF49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781" y="4610063"/>
                  <a:ext cx="203434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695" r="-11078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EB6568-63B6-4071-BBBB-F19270E0F389}"/>
              </a:ext>
            </a:extLst>
          </p:cNvPr>
          <p:cNvGrpSpPr/>
          <p:nvPr/>
        </p:nvGrpSpPr>
        <p:grpSpPr>
          <a:xfrm>
            <a:off x="1158199" y="3626356"/>
            <a:ext cx="4204536" cy="463324"/>
            <a:chOff x="940184" y="5220158"/>
            <a:chExt cx="4204536" cy="46332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1AE84FE-1053-44C6-9A7C-18B0791C1C2A}"/>
                </a:ext>
              </a:extLst>
            </p:cNvPr>
            <p:cNvSpPr txBox="1"/>
            <p:nvPr/>
          </p:nvSpPr>
          <p:spPr>
            <a:xfrm>
              <a:off x="940184" y="5220158"/>
              <a:ext cx="1173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442: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79FEA4A-9782-4E1A-AD58-AF705F16406E}"/>
                    </a:ext>
                  </a:extLst>
                </p:cNvPr>
                <p:cNvSpPr/>
                <p:nvPr/>
              </p:nvSpPr>
              <p:spPr>
                <a:xfrm>
                  <a:off x="3110373" y="5221817"/>
                  <a:ext cx="20343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𝒆𝒒𝒖𝒂𝒍𝒔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79FEA4A-9782-4E1A-AD58-AF705F164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373" y="5221817"/>
                  <a:ext cx="203434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695" r="-10778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1D7A50-44C0-4BE4-8B17-D2D2BA692985}"/>
                  </a:ext>
                </a:extLst>
              </p:cNvPr>
              <p:cNvSpPr txBox="1"/>
              <p:nvPr/>
            </p:nvSpPr>
            <p:spPr>
              <a:xfrm>
                <a:off x="2155371" y="3657858"/>
                <a:ext cx="8299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𝐹𝑎𝑠𝑡𝑀𝑎𝑡h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&lt;=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𝑒𝑝𝑠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1D7A50-44C0-4BE4-8B17-D2D2BA69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1" y="3657858"/>
                <a:ext cx="8299067" cy="369332"/>
              </a:xfrm>
              <a:prstGeom prst="rect">
                <a:avLst/>
              </a:prstGeom>
              <a:blipFill>
                <a:blip r:embed="rId7"/>
                <a:stretch>
                  <a:fillRect l="-117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FB9F2D17-07F3-419E-9767-43E066423535}"/>
              </a:ext>
            </a:extLst>
          </p:cNvPr>
          <p:cNvSpPr/>
          <p:nvPr/>
        </p:nvSpPr>
        <p:spPr>
          <a:xfrm>
            <a:off x="628020" y="4473415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Gill Sans MT" panose="020B0502020104020203" pitchFamily="34" charset="0"/>
              </a:rPr>
              <a:t>Both of the expressions are used under return statement</a:t>
            </a:r>
            <a:r>
              <a:rPr lang="en-US" sz="2800" i="1" dirty="0">
                <a:latin typeface="Gill Sans MT" panose="020B0502020104020203" pitchFamily="34" charset="0"/>
              </a:rPr>
              <a:t>.</a:t>
            </a:r>
            <a:endParaRPr lang="en-US" sz="28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245295-7D38-4B87-9AC5-C71A583AC9DD}"/>
              </a:ext>
            </a:extLst>
          </p:cNvPr>
          <p:cNvSpPr/>
          <p:nvPr/>
        </p:nvSpPr>
        <p:spPr>
          <a:xfrm>
            <a:off x="628020" y="5020041"/>
            <a:ext cx="8531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Gill Sans MT" panose="020B0502020104020203" pitchFamily="34" charset="0"/>
              </a:rPr>
              <a:t>Both of the expressions use similar variables (e.g., x, y)</a:t>
            </a:r>
            <a:endParaRPr lang="en-US" sz="2800" i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AF1650-69FE-4A77-AA6B-E380A561F001}"/>
              </a:ext>
            </a:extLst>
          </p:cNvPr>
          <p:cNvGrpSpPr/>
          <p:nvPr/>
        </p:nvGrpSpPr>
        <p:grpSpPr>
          <a:xfrm>
            <a:off x="734702" y="5720305"/>
            <a:ext cx="10817219" cy="954107"/>
            <a:chOff x="734702" y="5720305"/>
            <a:chExt cx="10817219" cy="95410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E99701-0039-4C1C-BE6A-1BF3F4B2704A}"/>
                </a:ext>
              </a:extLst>
            </p:cNvPr>
            <p:cNvSpPr/>
            <p:nvPr/>
          </p:nvSpPr>
          <p:spPr>
            <a:xfrm>
              <a:off x="2669269" y="5720305"/>
              <a:ext cx="888265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latin typeface="Gill Sans MT" panose="020B0502020104020203" pitchFamily="34" charset="0"/>
                </a:rPr>
                <a:t>A fixing ingredient should be applied to the location with similar contexts compared with the location where it is extracted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1BB18D-79F2-41C1-B4C9-77833A13685B}"/>
                </a:ext>
              </a:extLst>
            </p:cNvPr>
            <p:cNvSpPr/>
            <p:nvPr/>
          </p:nvSpPr>
          <p:spPr>
            <a:xfrm>
              <a:off x="734702" y="5847246"/>
              <a:ext cx="1840858" cy="7381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latin typeface="Gill Sans MT" panose="020B0502020104020203" pitchFamily="34" charset="0"/>
                </a:rPr>
                <a:t>Intuition</a:t>
              </a:r>
            </a:p>
          </p:txBody>
        </p:sp>
      </p:grp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1451EE5F-8F79-4703-B528-FC0A781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221CA4-BAC4-4F64-8954-B4E21B04D6E5}" type="slidenum">
              <a:rPr lang="en-US" smtClean="0"/>
              <a:t>10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38C4B5-34B3-0848-AFF5-CF424157F912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2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8" grpId="0"/>
      <p:bldP spid="59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33A2B4-8D1D-4F40-8E78-221DCE638539}"/>
              </a:ext>
            </a:extLst>
          </p:cNvPr>
          <p:cNvSpPr/>
          <p:nvPr/>
        </p:nvSpPr>
        <p:spPr>
          <a:xfrm>
            <a:off x="780422" y="1177458"/>
            <a:ext cx="1844026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Gill Sans MT" panose="020B0502020104020203" pitchFamily="34" charset="0"/>
              </a:rPr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67B020-ECCC-4616-B033-C2FB299EC6FF}"/>
              </a:ext>
            </a:extLst>
          </p:cNvPr>
          <p:cNvSpPr/>
          <p:nvPr/>
        </p:nvSpPr>
        <p:spPr>
          <a:xfrm>
            <a:off x="1332870" y="2162015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It works at the Expression level.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71456-ED0F-464E-8D48-51C2FCD68229}"/>
              </a:ext>
            </a:extLst>
          </p:cNvPr>
          <p:cNvSpPr/>
          <p:nvPr/>
        </p:nvSpPr>
        <p:spPr>
          <a:xfrm>
            <a:off x="1468441" y="2671606"/>
            <a:ext cx="7209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     AST Nodes (e.g.,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Type</a:t>
            </a:r>
            <a:r>
              <a:rPr lang="en-US" sz="2400" i="1" dirty="0"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Expression</a:t>
            </a:r>
            <a:r>
              <a:rPr lang="en-US" sz="2400" i="1" dirty="0">
                <a:latin typeface="Gill Sans MT" panose="020B0502020104020203" pitchFamily="34" charset="0"/>
              </a:rPr>
              <a:t>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Statement</a:t>
            </a:r>
            <a:r>
              <a:rPr lang="en-US" sz="2400" i="1" dirty="0">
                <a:latin typeface="Gill Sans MT" panose="020B0502020104020203" pitchFamily="34" charset="0"/>
              </a:rPr>
              <a:t>) are    </a:t>
            </a:r>
          </a:p>
          <a:p>
            <a:r>
              <a:rPr lang="en-US" sz="2400" i="1" dirty="0">
                <a:latin typeface="Gill Sans MT" panose="020B0502020104020203" pitchFamily="34" charset="0"/>
              </a:rPr>
              <a:t>    extracted as fixing ingredients.</a:t>
            </a:r>
            <a:endParaRPr lang="en-US" sz="24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253ADA-4905-43EE-BF80-FCA10F9A6145}"/>
              </a:ext>
            </a:extLst>
          </p:cNvPr>
          <p:cNvSpPr/>
          <p:nvPr/>
        </p:nvSpPr>
        <p:spPr>
          <a:xfrm>
            <a:off x="1332870" y="3607910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Gill Sans MT" panose="020B0502020104020203" pitchFamily="34" charset="0"/>
              </a:rPr>
              <a:t>It leverages </a:t>
            </a:r>
            <a:r>
              <a:rPr lang="en-US" sz="2800" i="1" dirty="0" err="1">
                <a:latin typeface="Gill Sans MT" panose="020B0502020104020203" pitchFamily="34" charset="0"/>
              </a:rPr>
              <a:t>Gzoltar</a:t>
            </a:r>
            <a:r>
              <a:rPr lang="en-US" sz="2800" i="1" dirty="0">
                <a:latin typeface="Gill Sans MT" panose="020B0502020104020203" pitchFamily="34" charset="0"/>
              </a:rPr>
              <a:t> to generate the fault space.</a:t>
            </a:r>
            <a:endParaRPr lang="en-US" sz="2800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D4537C-1884-499F-91FD-47F605554BD6}"/>
              </a:ext>
            </a:extLst>
          </p:cNvPr>
          <p:cNvSpPr/>
          <p:nvPr/>
        </p:nvSpPr>
        <p:spPr>
          <a:xfrm>
            <a:off x="1332870" y="4199369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Gill Sans MT" panose="020B0502020104020203" pitchFamily="34" charset="0"/>
              </a:rPr>
              <a:t>Fixing ingredients are extracted from the buggy source file.</a:t>
            </a:r>
            <a:endParaRPr lang="en-US" sz="2800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CC33E-CDD8-43B6-9E63-BE63B7795578}"/>
              </a:ext>
            </a:extLst>
          </p:cNvPr>
          <p:cNvSpPr/>
          <p:nvPr/>
        </p:nvSpPr>
        <p:spPr>
          <a:xfrm>
            <a:off x="1332870" y="4790828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It prioritizes the mutation operators.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6B36EB-5BCF-42D1-A541-1C09A775FB11}"/>
              </a:ext>
            </a:extLst>
          </p:cNvPr>
          <p:cNvSpPr/>
          <p:nvPr/>
        </p:nvSpPr>
        <p:spPr>
          <a:xfrm>
            <a:off x="1332870" y="5382287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It prioritizes the fixing ingredients.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ED0CFF-D69B-4D7F-80F4-82BE725AF269}"/>
              </a:ext>
            </a:extLst>
          </p:cNvPr>
          <p:cNvSpPr/>
          <p:nvPr/>
        </p:nvSpPr>
        <p:spPr>
          <a:xfrm>
            <a:off x="8482342" y="5045632"/>
            <a:ext cx="3709658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Gill Sans MT" panose="020B0502020104020203" pitchFamily="34" charset="0"/>
              </a:rPr>
              <a:t>Context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D87A36-E99C-4CF0-A3A8-AEBC8F980F30}"/>
              </a:ext>
            </a:extLst>
          </p:cNvPr>
          <p:cNvSpPr/>
          <p:nvPr/>
        </p:nvSpPr>
        <p:spPr>
          <a:xfrm>
            <a:off x="9144000" y="2527702"/>
            <a:ext cx="3048000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dirty="0">
                <a:latin typeface="Gill Sans MT" panose="020B0502020104020203" pitchFamily="34" charset="0"/>
              </a:rPr>
              <a:t>Finer Granularity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BD0C9-4DEC-4AEB-B50E-7C5AE411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F4E5EE-C7C7-E541-8233-FEA6E439C85B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73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22E1B5-5010-4580-B40D-311B59A03A93}"/>
              </a:ext>
            </a:extLst>
          </p:cNvPr>
          <p:cNvSpPr/>
          <p:nvPr/>
        </p:nvSpPr>
        <p:spPr>
          <a:xfrm>
            <a:off x="1494673" y="1875932"/>
            <a:ext cx="1609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Target Node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E24D0-63D7-4476-89B6-5332A7909162}"/>
              </a:ext>
            </a:extLst>
          </p:cNvPr>
          <p:cNvSpPr/>
          <p:nvPr/>
        </p:nvSpPr>
        <p:spPr>
          <a:xfrm>
            <a:off x="2533067" y="2437368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Source Node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4EDBF-8F01-4FCD-86D6-D2C2F21BDDD3}"/>
              </a:ext>
            </a:extLst>
          </p:cNvPr>
          <p:cNvSpPr/>
          <p:nvPr/>
        </p:nvSpPr>
        <p:spPr>
          <a:xfrm>
            <a:off x="1580145" y="5090045"/>
            <a:ext cx="754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panose="020B0502020104020203" pitchFamily="34" charset="0"/>
              </a:rPr>
              <a:t>There are </a:t>
            </a:r>
            <a:r>
              <a:rPr lang="en-US" altLang="zh-CN" sz="2400" dirty="0">
                <a:latin typeface="Gill Sans MT" panose="020B0502020104020203" pitchFamily="34" charset="0"/>
              </a:rPr>
              <a:t>substantial</a:t>
            </a:r>
            <a:r>
              <a:rPr lang="en-US" sz="2400" dirty="0">
                <a:latin typeface="Gill Sans MT" panose="020B0502020104020203" pitchFamily="34" charset="0"/>
              </a:rPr>
              <a:t> distinct node types defined in JDT.</a:t>
            </a: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B171F1A4-CE17-4DCD-97A3-BA54EEF4D44D}"/>
              </a:ext>
            </a:extLst>
          </p:cNvPr>
          <p:cNvSpPr/>
          <p:nvPr/>
        </p:nvSpPr>
        <p:spPr>
          <a:xfrm>
            <a:off x="1669264" y="4415097"/>
            <a:ext cx="1534560" cy="42656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 Challenge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DD92C2-02EA-41E3-9A15-7C03FF9103FA}"/>
              </a:ext>
            </a:extLst>
          </p:cNvPr>
          <p:cNvSpPr/>
          <p:nvPr/>
        </p:nvSpPr>
        <p:spPr>
          <a:xfrm>
            <a:off x="1586717" y="5612942"/>
            <a:ext cx="6121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panose="020B0502020104020203" pitchFamily="34" charset="0"/>
              </a:rPr>
              <a:t>How to select effective mutation operators.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1CD695-825F-4F4F-BB3D-27DAC2745934}"/>
              </a:ext>
            </a:extLst>
          </p:cNvPr>
          <p:cNvSpPr/>
          <p:nvPr/>
        </p:nvSpPr>
        <p:spPr>
          <a:xfrm>
            <a:off x="1586717" y="6135839"/>
            <a:ext cx="4910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panose="020B0502020104020203" pitchFamily="34" charset="0"/>
              </a:rPr>
              <a:t>How to keep a tractable fix space.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12295E-6C8A-4FFD-A57D-163CBF17C1E8}"/>
              </a:ext>
            </a:extLst>
          </p:cNvPr>
          <p:cNvGrpSpPr/>
          <p:nvPr/>
        </p:nvGrpSpPr>
        <p:grpSpPr>
          <a:xfrm>
            <a:off x="624439" y="2216163"/>
            <a:ext cx="1585604" cy="1272929"/>
            <a:chOff x="1203159" y="1608794"/>
            <a:chExt cx="1509103" cy="121151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24FFB6-E438-4646-975A-C96555667701}"/>
                </a:ext>
              </a:extLst>
            </p:cNvPr>
            <p:cNvSpPr/>
            <p:nvPr/>
          </p:nvSpPr>
          <p:spPr>
            <a:xfrm>
              <a:off x="1608795" y="1608794"/>
              <a:ext cx="336884" cy="336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A33C08-8C2F-4AFE-BB70-3B41B8F4505F}"/>
                </a:ext>
              </a:extLst>
            </p:cNvPr>
            <p:cNvSpPr/>
            <p:nvPr/>
          </p:nvSpPr>
          <p:spPr>
            <a:xfrm>
              <a:off x="1203159" y="2043076"/>
              <a:ext cx="336884" cy="336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F14A67-0382-44C3-AB9C-94FB1445F308}"/>
                </a:ext>
              </a:extLst>
            </p:cNvPr>
            <p:cNvSpPr/>
            <p:nvPr/>
          </p:nvSpPr>
          <p:spPr>
            <a:xfrm>
              <a:off x="1993805" y="2043076"/>
              <a:ext cx="336884" cy="336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A7FD0E-7708-4AA1-91CF-22E8E451E170}"/>
                </a:ext>
              </a:extLst>
            </p:cNvPr>
            <p:cNvSpPr/>
            <p:nvPr/>
          </p:nvSpPr>
          <p:spPr>
            <a:xfrm>
              <a:off x="1592630" y="2483424"/>
              <a:ext cx="336884" cy="336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3F7DEE-894C-4AD3-BBEC-FB047C7FACB9}"/>
                </a:ext>
              </a:extLst>
            </p:cNvPr>
            <p:cNvSpPr/>
            <p:nvPr/>
          </p:nvSpPr>
          <p:spPr>
            <a:xfrm>
              <a:off x="2375378" y="2483424"/>
              <a:ext cx="336884" cy="3368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1432CC-F68D-417A-9523-CD55151546E2}"/>
                </a:ext>
              </a:extLst>
            </p:cNvPr>
            <p:cNvCxnSpPr>
              <a:stCxn id="21" idx="3"/>
              <a:endCxn id="22" idx="7"/>
            </p:cNvCxnSpPr>
            <p:nvPr/>
          </p:nvCxnSpPr>
          <p:spPr>
            <a:xfrm flipH="1">
              <a:off x="1490707" y="1896342"/>
              <a:ext cx="167424" cy="1960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FA3DD7-1580-4F01-8855-31F649C95062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1896343" y="1896342"/>
              <a:ext cx="146798" cy="1960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02B6578-1D61-465D-B396-793F78A9C104}"/>
                </a:ext>
              </a:extLst>
            </p:cNvPr>
            <p:cNvCxnSpPr>
              <a:stCxn id="23" idx="3"/>
              <a:endCxn id="24" idx="7"/>
            </p:cNvCxnSpPr>
            <p:nvPr/>
          </p:nvCxnSpPr>
          <p:spPr>
            <a:xfrm flipH="1">
              <a:off x="1880178" y="2330624"/>
              <a:ext cx="162963" cy="2021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D3DB2B-58D1-49D4-9673-A035071FA133}"/>
                </a:ext>
              </a:extLst>
            </p:cNvPr>
            <p:cNvCxnSpPr>
              <a:stCxn id="23" idx="5"/>
              <a:endCxn id="25" idx="1"/>
            </p:cNvCxnSpPr>
            <p:nvPr/>
          </p:nvCxnSpPr>
          <p:spPr>
            <a:xfrm>
              <a:off x="2281353" y="2330624"/>
              <a:ext cx="143361" cy="202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CBAD02-0B9E-4377-9411-E21663F57DB6}"/>
              </a:ext>
            </a:extLst>
          </p:cNvPr>
          <p:cNvGrpSpPr/>
          <p:nvPr/>
        </p:nvGrpSpPr>
        <p:grpSpPr>
          <a:xfrm>
            <a:off x="1407245" y="2391356"/>
            <a:ext cx="2335107" cy="1095151"/>
            <a:chOff x="1253914" y="1492213"/>
            <a:chExt cx="2335107" cy="109515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049BD2-4203-479B-A16C-5F04130F7E17}"/>
                </a:ext>
              </a:extLst>
            </p:cNvPr>
            <p:cNvSpPr/>
            <p:nvPr/>
          </p:nvSpPr>
          <p:spPr>
            <a:xfrm>
              <a:off x="3235059" y="2233402"/>
              <a:ext cx="353962" cy="3539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C194564-DC0E-4C5A-B746-692F0FC37FF4}"/>
                </a:ext>
              </a:extLst>
            </p:cNvPr>
            <p:cNvGrpSpPr/>
            <p:nvPr/>
          </p:nvGrpSpPr>
          <p:grpSpPr>
            <a:xfrm>
              <a:off x="1253914" y="1492213"/>
              <a:ext cx="2032982" cy="1095151"/>
              <a:chOff x="1253914" y="1492213"/>
              <a:chExt cx="2032982" cy="1095151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EB85E41-8723-4446-9B32-B0076E4FB9A0}"/>
                  </a:ext>
                </a:extLst>
              </p:cNvPr>
              <p:cNvSpPr/>
              <p:nvPr/>
            </p:nvSpPr>
            <p:spPr>
              <a:xfrm>
                <a:off x="2085193" y="1802921"/>
                <a:ext cx="353962" cy="35396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73AAB0A-BEF9-4810-8626-1EC4F23BE661}"/>
                  </a:ext>
                </a:extLst>
              </p:cNvPr>
              <p:cNvSpPr/>
              <p:nvPr/>
            </p:nvSpPr>
            <p:spPr>
              <a:xfrm>
                <a:off x="2513934" y="2233402"/>
                <a:ext cx="353962" cy="35396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F22BFBA-C5FA-4848-B063-DCA37AE479C5}"/>
                  </a:ext>
                </a:extLst>
              </p:cNvPr>
              <p:cNvCxnSpPr>
                <a:stCxn id="43" idx="5"/>
                <a:endCxn id="44" idx="1"/>
              </p:cNvCxnSpPr>
              <p:nvPr/>
            </p:nvCxnSpPr>
            <p:spPr>
              <a:xfrm>
                <a:off x="2387318" y="2105046"/>
                <a:ext cx="178453" cy="18019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FA4C705-F60E-4933-A80C-5DC7B78DF7E7}"/>
                  </a:ext>
                </a:extLst>
              </p:cNvPr>
              <p:cNvCxnSpPr>
                <a:cxnSpLocks/>
                <a:stCxn id="48" idx="6"/>
                <a:endCxn id="43" idx="1"/>
              </p:cNvCxnSpPr>
              <p:nvPr/>
            </p:nvCxnSpPr>
            <p:spPr>
              <a:xfrm>
                <a:off x="1253914" y="1492213"/>
                <a:ext cx="883116" cy="3625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D87F81D-5EE1-4899-9BA3-0D097B51D261}"/>
                  </a:ext>
                </a:extLst>
              </p:cNvPr>
              <p:cNvCxnSpPr>
                <a:stCxn id="43" idx="6"/>
                <a:endCxn id="41" idx="1"/>
              </p:cNvCxnSpPr>
              <p:nvPr/>
            </p:nvCxnSpPr>
            <p:spPr>
              <a:xfrm>
                <a:off x="2439155" y="1979902"/>
                <a:ext cx="847741" cy="3053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3D83AAAE-7200-4EF7-970A-202B7B3DB184}"/>
              </a:ext>
            </a:extLst>
          </p:cNvPr>
          <p:cNvSpPr/>
          <p:nvPr/>
        </p:nvSpPr>
        <p:spPr>
          <a:xfrm>
            <a:off x="1053283" y="2214375"/>
            <a:ext cx="353962" cy="3539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95E9B0-0786-41E9-8EC9-B9FDFAD4F389}"/>
              </a:ext>
            </a:extLst>
          </p:cNvPr>
          <p:cNvSpPr/>
          <p:nvPr/>
        </p:nvSpPr>
        <p:spPr>
          <a:xfrm>
            <a:off x="4560088" y="2021127"/>
            <a:ext cx="6765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Augmented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mutation operators </a:t>
            </a:r>
            <a:r>
              <a:rPr lang="en-US" sz="2400" i="1" dirty="0">
                <a:latin typeface="Gill Sans MT" panose="020B0502020104020203" pitchFamily="34" charset="0"/>
              </a:rPr>
              <a:t>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AST Node Types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02F242-849D-4710-A17C-8CA07F4F5BE5}"/>
              </a:ext>
            </a:extLst>
          </p:cNvPr>
          <p:cNvSpPr/>
          <p:nvPr/>
        </p:nvSpPr>
        <p:spPr>
          <a:xfrm>
            <a:off x="4547273" y="2621292"/>
            <a:ext cx="6765759" cy="1504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Gill Sans MT" panose="020B0502020104020203" pitchFamily="34" charset="0"/>
              </a:rPr>
              <a:t>Replace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[Target Node Type] </a:t>
            </a:r>
            <a:r>
              <a:rPr lang="en-US" sz="2400" i="1" dirty="0">
                <a:latin typeface="Gill Sans MT" panose="020B0502020104020203" pitchFamily="34" charset="0"/>
              </a:rPr>
              <a:t>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[Source Node Type]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Gill Sans MT" panose="020B0502020104020203" pitchFamily="34" charset="0"/>
              </a:rPr>
              <a:t>Insert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[Source Node Type] </a:t>
            </a:r>
            <a:r>
              <a:rPr lang="en-US" sz="2400" i="1" dirty="0">
                <a:latin typeface="Gill Sans MT" panose="020B0502020104020203" pitchFamily="34" charset="0"/>
              </a:rPr>
              <a:t>under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[Target Node Type]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Gill Sans MT" panose="020B0502020104020203" pitchFamily="34" charset="0"/>
              </a:rPr>
              <a:t>Delete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[Source Node Type] </a:t>
            </a:r>
            <a:r>
              <a:rPr lang="en-US" sz="2400" i="1" dirty="0">
                <a:latin typeface="Gill Sans MT" panose="020B0502020104020203" pitchFamily="34" charset="0"/>
              </a:rPr>
              <a:t>under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[Target Node Type]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5C4988-05DF-4B5C-A524-1983A4EDD42F}"/>
              </a:ext>
            </a:extLst>
          </p:cNvPr>
          <p:cNvSpPr/>
          <p:nvPr/>
        </p:nvSpPr>
        <p:spPr>
          <a:xfrm>
            <a:off x="1669264" y="3682491"/>
            <a:ext cx="1327979" cy="3704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Gill Sans MT" panose="020B0502020104020203" pitchFamily="34" charset="0"/>
              </a:rPr>
              <a:t>Insertion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E74F66-185A-4771-BA00-F51210DAA403}"/>
              </a:ext>
            </a:extLst>
          </p:cNvPr>
          <p:cNvSpPr/>
          <p:nvPr/>
        </p:nvSpPr>
        <p:spPr>
          <a:xfrm>
            <a:off x="-1" y="977800"/>
            <a:ext cx="621792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Context-Aware Operators Prioritization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014C3-1DA9-4620-84EE-EB38C36B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12</a:t>
            </a:fld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08AEEAB-CFED-1F4B-B337-B7947DA5D018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27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8" grpId="0"/>
      <p:bldP spid="19" grpId="0"/>
      <p:bldP spid="48" grpId="0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E74F66-185A-4771-BA00-F51210DAA403}"/>
              </a:ext>
            </a:extLst>
          </p:cNvPr>
          <p:cNvSpPr/>
          <p:nvPr/>
        </p:nvSpPr>
        <p:spPr>
          <a:xfrm>
            <a:off x="-1" y="977800"/>
            <a:ext cx="621792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Context-Aware Operators Prioritization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79C79C-34F6-4034-9572-815D6C3D2C32}"/>
              </a:ext>
            </a:extLst>
          </p:cNvPr>
          <p:cNvGrpSpPr/>
          <p:nvPr/>
        </p:nvGrpSpPr>
        <p:grpSpPr>
          <a:xfrm>
            <a:off x="528744" y="1747903"/>
            <a:ext cx="1872613" cy="1907621"/>
            <a:chOff x="1472541" y="1987307"/>
            <a:chExt cx="1872613" cy="1907621"/>
          </a:xfrm>
        </p:grpSpPr>
        <p:pic>
          <p:nvPicPr>
            <p:cNvPr id="34" name="Picture 4" descr="Image result for github">
              <a:extLst>
                <a:ext uri="{FF2B5EF4-FFF2-40B4-BE49-F238E27FC236}">
                  <a16:creationId xmlns:a16="http://schemas.microsoft.com/office/drawing/2014/main" id="{1E0B1CF4-DBA4-4C65-B5FC-DAFEEFBEC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541" y="1987307"/>
              <a:ext cx="1872613" cy="74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Image result for sourceforge">
              <a:extLst>
                <a:ext uri="{FF2B5EF4-FFF2-40B4-BE49-F238E27FC236}">
                  <a16:creationId xmlns:a16="http://schemas.microsoft.com/office/drawing/2014/main" id="{CF07C55D-E8A4-47EF-B386-20547D009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652" y="2649058"/>
              <a:ext cx="1661160" cy="124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C71672-7E78-4C98-BF18-E57AA221C427}"/>
              </a:ext>
            </a:extLst>
          </p:cNvPr>
          <p:cNvGrpSpPr/>
          <p:nvPr/>
        </p:nvGrpSpPr>
        <p:grpSpPr>
          <a:xfrm>
            <a:off x="2539468" y="1927285"/>
            <a:ext cx="3775121" cy="2451286"/>
            <a:chOff x="3729217" y="2606637"/>
            <a:chExt cx="3775121" cy="2451286"/>
          </a:xfrm>
        </p:grpSpPr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C1B923ED-2550-415A-BF90-C214FE055EF7}"/>
                </a:ext>
              </a:extLst>
            </p:cNvPr>
            <p:cNvSpPr/>
            <p:nvPr/>
          </p:nvSpPr>
          <p:spPr>
            <a:xfrm rot="16200000">
              <a:off x="3898774" y="2972167"/>
              <a:ext cx="450850" cy="789964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447012F-D99A-4F7F-8DD8-AED8E282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496" y="2606637"/>
              <a:ext cx="1707808" cy="1707808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9BFB674-5D9D-4FC2-8724-7C1B8858D17A}"/>
                </a:ext>
              </a:extLst>
            </p:cNvPr>
            <p:cNvSpPr/>
            <p:nvPr/>
          </p:nvSpPr>
          <p:spPr>
            <a:xfrm>
              <a:off x="3993246" y="4226926"/>
              <a:ext cx="35110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ill Sans MT" panose="020B0502020104020203" pitchFamily="34" charset="0"/>
                </a:rPr>
                <a:t>Over 3,000 </a:t>
              </a:r>
            </a:p>
            <a:p>
              <a:pPr algn="ctr"/>
              <a:r>
                <a:rPr lang="en-US" altLang="zh-CN" sz="2400" dirty="0">
                  <a:latin typeface="Gill Sans MT" panose="020B0502020104020203" pitchFamily="34" charset="0"/>
                </a:rPr>
                <a:t>Real Bug Fixes </a:t>
              </a:r>
              <a:endParaRPr lang="en-US" sz="24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64E56A-E4C7-4F51-8566-E3ABAC4D51D0}"/>
              </a:ext>
            </a:extLst>
          </p:cNvPr>
          <p:cNvGrpSpPr/>
          <p:nvPr/>
        </p:nvGrpSpPr>
        <p:grpSpPr>
          <a:xfrm>
            <a:off x="5739841" y="1747903"/>
            <a:ext cx="4213149" cy="2627322"/>
            <a:chOff x="7219848" y="2409616"/>
            <a:chExt cx="4213149" cy="2627322"/>
          </a:xfrm>
        </p:grpSpPr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DD6F8873-E3C9-498F-840B-09E97F966ABA}"/>
                </a:ext>
              </a:extLst>
            </p:cNvPr>
            <p:cNvSpPr/>
            <p:nvPr/>
          </p:nvSpPr>
          <p:spPr>
            <a:xfrm rot="16200000">
              <a:off x="7389405" y="2982647"/>
              <a:ext cx="450850" cy="789964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2" descr="Image result for deep learning">
              <a:extLst>
                <a:ext uri="{FF2B5EF4-FFF2-40B4-BE49-F238E27FC236}">
                  <a16:creationId xmlns:a16="http://schemas.microsoft.com/office/drawing/2014/main" id="{27566CD7-29B7-4962-A890-55F2C3BE1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098" y="2409616"/>
              <a:ext cx="2025956" cy="1736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9B8B9E-9379-48EB-9D9B-2B8205BE8088}"/>
                </a:ext>
              </a:extLst>
            </p:cNvPr>
            <p:cNvSpPr/>
            <p:nvPr/>
          </p:nvSpPr>
          <p:spPr>
            <a:xfrm>
              <a:off x="7464827" y="4205941"/>
              <a:ext cx="39681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0"/>
                </a:rPr>
                <a:t>Learn the Real Repair Actions (Mutation Operators)</a:t>
              </a:r>
              <a:endParaRPr lang="en-US" sz="2400" dirty="0"/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31B825D-A40D-43EB-BEB0-BB2F1D44B2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1600" y="4392018"/>
          <a:ext cx="9448799" cy="178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4849">
                  <a:extLst>
                    <a:ext uri="{9D8B030D-6E8A-4147-A177-3AD203B41FA5}">
                      <a16:colId xmlns:a16="http://schemas.microsoft.com/office/drawing/2014/main" val="843282371"/>
                    </a:ext>
                  </a:extLst>
                </a:gridCol>
                <a:gridCol w="1461755">
                  <a:extLst>
                    <a:ext uri="{9D8B030D-6E8A-4147-A177-3AD203B41FA5}">
                      <a16:colId xmlns:a16="http://schemas.microsoft.com/office/drawing/2014/main" val="1837608361"/>
                    </a:ext>
                  </a:extLst>
                </a:gridCol>
                <a:gridCol w="2012195">
                  <a:extLst>
                    <a:ext uri="{9D8B030D-6E8A-4147-A177-3AD203B41FA5}">
                      <a16:colId xmlns:a16="http://schemas.microsoft.com/office/drawing/2014/main" val="1389624131"/>
                    </a:ext>
                  </a:extLst>
                </a:gridCol>
              </a:tblGrid>
              <a:tr h="48415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Mutation Operator</a:t>
                      </a:r>
                    </a:p>
                  </a:txBody>
                  <a:tcPr marL="7620" marR="7620" marT="76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7620" marR="7620" marT="76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Probability</a:t>
                      </a:r>
                    </a:p>
                  </a:txBody>
                  <a:tcPr marL="7620" marR="7620" marT="76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84478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zh-CN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insert</a:t>
                      </a:r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EXPRESSION_STATEMENT</a:t>
                      </a:r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under</a:t>
                      </a: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 METHOD_DECLARATION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260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0.081504702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extLst>
                  <a:ext uri="{0D108BD9-81ED-4DB2-BD59-A6C34878D82A}">
                    <a16:rowId xmlns:a16="http://schemas.microsoft.com/office/drawing/2014/main" val="17162874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zh-CN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insert</a:t>
                      </a:r>
                      <a:r>
                        <a:rPr lang="en-US" altLang="zh-CN" sz="160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SIMPLE_NAME </a:t>
                      </a:r>
                      <a:r>
                        <a:rPr lang="en-US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under</a:t>
                      </a: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 METHOD_INVOCATION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0.031347962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extLst>
                  <a:ext uri="{0D108BD9-81ED-4DB2-BD59-A6C34878D82A}">
                    <a16:rowId xmlns:a16="http://schemas.microsoft.com/office/drawing/2014/main" val="2864506727"/>
                  </a:ext>
                </a:extLst>
              </a:tr>
              <a:tr h="486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zh-CN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insert</a:t>
                      </a:r>
                      <a:r>
                        <a:rPr lang="en-US" altLang="zh-CN" sz="160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EXPRESSION_STATEMENT </a:t>
                      </a:r>
                      <a:r>
                        <a:rPr lang="en-US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under</a:t>
                      </a: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 IF_STATEMENT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Gill Sans MT" panose="020B0502020104020203" pitchFamily="34" charset="0"/>
                        </a:rPr>
                        <a:t>0.030407524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375" marR="7375" marT="7375" marB="44251" anchor="b"/>
                </a:tc>
                <a:extLst>
                  <a:ext uri="{0D108BD9-81ED-4DB2-BD59-A6C34878D82A}">
                    <a16:rowId xmlns:a16="http://schemas.microsoft.com/office/drawing/2014/main" val="165423067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647884D6-42A2-4608-ABD5-0EF623D7E39D}"/>
              </a:ext>
            </a:extLst>
          </p:cNvPr>
          <p:cNvSpPr/>
          <p:nvPr/>
        </p:nvSpPr>
        <p:spPr>
          <a:xfrm>
            <a:off x="-59236" y="3547574"/>
            <a:ext cx="3511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Gill Sans MT" panose="020B0502020104020203" pitchFamily="34" charset="0"/>
              </a:rPr>
              <a:t>Over 700 </a:t>
            </a:r>
          </a:p>
          <a:p>
            <a:pPr algn="ctr"/>
            <a:r>
              <a:rPr lang="en-US" altLang="zh-CN" sz="2400" dirty="0">
                <a:latin typeface="Gill Sans MT" panose="020B0502020104020203" pitchFamily="34" charset="0"/>
              </a:rPr>
              <a:t>Open-Source Projects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70B06-5066-45D0-9AB6-739C102FBB8D}"/>
              </a:ext>
            </a:extLst>
          </p:cNvPr>
          <p:cNvSpPr/>
          <p:nvPr/>
        </p:nvSpPr>
        <p:spPr>
          <a:xfrm>
            <a:off x="1279760" y="6150323"/>
            <a:ext cx="1202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In total </a:t>
            </a:r>
            <a:r>
              <a:rPr lang="en-US" sz="2800" dirty="0">
                <a:solidFill>
                  <a:schemeClr val="tx2"/>
                </a:solidFill>
                <a:latin typeface="Gill Sans MT" panose="020B0502020104020203" pitchFamily="34" charset="0"/>
              </a:rPr>
              <a:t>56.58% </a:t>
            </a:r>
            <a:r>
              <a:rPr lang="en-US" sz="2800" dirty="0">
                <a:latin typeface="Gill Sans MT" panose="020B0502020104020203" pitchFamily="34" charset="0"/>
              </a:rPr>
              <a:t>of the mutation operations have been covered.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22D6248-D211-4250-98DA-6EDFD5F4D1E2}"/>
              </a:ext>
            </a:extLst>
          </p:cNvPr>
          <p:cNvGrpSpPr/>
          <p:nvPr/>
        </p:nvGrpSpPr>
        <p:grpSpPr>
          <a:xfrm>
            <a:off x="8902141" y="2147462"/>
            <a:ext cx="3336121" cy="1200329"/>
            <a:chOff x="8810701" y="1377842"/>
            <a:chExt cx="3336121" cy="120032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A59669-5D1D-4D33-9790-18C918C13C3E}"/>
                </a:ext>
              </a:extLst>
            </p:cNvPr>
            <p:cNvSpPr/>
            <p:nvPr/>
          </p:nvSpPr>
          <p:spPr>
            <a:xfrm>
              <a:off x="9600665" y="1377842"/>
              <a:ext cx="254615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ill Sans MT" panose="020B0502020104020203" pitchFamily="34" charset="0"/>
                </a:rPr>
                <a:t>We Select the </a:t>
              </a:r>
            </a:p>
            <a:p>
              <a:pPr algn="ctr"/>
              <a:r>
                <a:rPr lang="en-US" altLang="zh-CN" sz="2400" dirty="0">
                  <a:latin typeface="Gill Sans MT" panose="020B0502020104020203" pitchFamily="34" charset="0"/>
                </a:rPr>
                <a:t>Top </a:t>
              </a:r>
              <a:r>
                <a:rPr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30</a:t>
              </a:r>
              <a:r>
                <a:rPr lang="en-US" altLang="zh-CN" sz="2400" dirty="0">
                  <a:latin typeface="Gill Sans MT" panose="020B0502020104020203" pitchFamily="34" charset="0"/>
                </a:rPr>
                <a:t> Mutation Operators </a:t>
              </a:r>
              <a:endParaRPr lang="en-US" sz="2400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E5E788B6-DA3B-490C-871B-0BA7F1970352}"/>
                </a:ext>
              </a:extLst>
            </p:cNvPr>
            <p:cNvSpPr/>
            <p:nvPr/>
          </p:nvSpPr>
          <p:spPr>
            <a:xfrm rot="16200000">
              <a:off x="8980258" y="1523195"/>
              <a:ext cx="450850" cy="789964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C37EB-FEC0-4C81-A474-4854C693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13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B61E80-C834-2F4E-AD81-771E947D446E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9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E74F66-185A-4771-BA00-F51210DAA403}"/>
              </a:ext>
            </a:extLst>
          </p:cNvPr>
          <p:cNvSpPr/>
          <p:nvPr/>
        </p:nvSpPr>
        <p:spPr>
          <a:xfrm>
            <a:off x="-1" y="977800"/>
            <a:ext cx="621792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Context-Aware Ingredients Prioritization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7092C7-0078-4265-904E-7CFB6F638E50}"/>
              </a:ext>
            </a:extLst>
          </p:cNvPr>
          <p:cNvGrpSpPr/>
          <p:nvPr/>
        </p:nvGrpSpPr>
        <p:grpSpPr>
          <a:xfrm>
            <a:off x="4189445" y="2748904"/>
            <a:ext cx="3524977" cy="983346"/>
            <a:chOff x="593313" y="4056324"/>
            <a:chExt cx="3524977" cy="98334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41AA28F2-2875-4FF5-B28C-B0A533F0047A}"/>
                </a:ext>
              </a:extLst>
            </p:cNvPr>
            <p:cNvSpPr/>
            <p:nvPr/>
          </p:nvSpPr>
          <p:spPr>
            <a:xfrm>
              <a:off x="593313" y="4056324"/>
              <a:ext cx="3524977" cy="983346"/>
            </a:xfrm>
            <a:prstGeom prst="chevron">
              <a:avLst>
                <a:gd name="adj" fmla="val 1624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687C4C-4883-4B02-AF5E-7BBF1065C324}"/>
                </a:ext>
              </a:extLst>
            </p:cNvPr>
            <p:cNvSpPr/>
            <p:nvPr/>
          </p:nvSpPr>
          <p:spPr>
            <a:xfrm>
              <a:off x="930814" y="4157462"/>
              <a:ext cx="304679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</a:rPr>
                <a:t>Genealogy Context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34209D-DD47-445D-A88B-82CE5216C7BC}"/>
              </a:ext>
            </a:extLst>
          </p:cNvPr>
          <p:cNvGrpSpPr/>
          <p:nvPr/>
        </p:nvGrpSpPr>
        <p:grpSpPr>
          <a:xfrm>
            <a:off x="861290" y="2748905"/>
            <a:ext cx="3524977" cy="1055242"/>
            <a:chOff x="3914702" y="4051628"/>
            <a:chExt cx="3524977" cy="1055538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ABE0247-EAAE-4660-812D-A58F4D8B1B81}"/>
                </a:ext>
              </a:extLst>
            </p:cNvPr>
            <p:cNvSpPr/>
            <p:nvPr/>
          </p:nvSpPr>
          <p:spPr>
            <a:xfrm>
              <a:off x="3914702" y="4051628"/>
              <a:ext cx="3524977" cy="983278"/>
            </a:xfrm>
            <a:prstGeom prst="chevron">
              <a:avLst>
                <a:gd name="adj" fmla="val 1624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749A4D-6CA0-4067-BFB8-22F6A274F9E4}"/>
                </a:ext>
              </a:extLst>
            </p:cNvPr>
            <p:cNvSpPr/>
            <p:nvPr/>
          </p:nvSpPr>
          <p:spPr>
            <a:xfrm>
              <a:off x="4353809" y="4152792"/>
              <a:ext cx="2662204" cy="95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</a:rPr>
                <a:t>Variable Context</a:t>
              </a:r>
            </a:p>
            <a:p>
              <a:endParaRPr lang="en-US" sz="28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530DC5-6B39-4325-B33F-E129C47424D8}"/>
              </a:ext>
            </a:extLst>
          </p:cNvPr>
          <p:cNvGrpSpPr/>
          <p:nvPr/>
        </p:nvGrpSpPr>
        <p:grpSpPr>
          <a:xfrm>
            <a:off x="7517600" y="2748904"/>
            <a:ext cx="3524977" cy="1052414"/>
            <a:chOff x="7236091" y="4054097"/>
            <a:chExt cx="3524977" cy="1052414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02F34D8F-3D63-4966-BB0F-8E52FF377EDC}"/>
                </a:ext>
              </a:extLst>
            </p:cNvPr>
            <p:cNvSpPr/>
            <p:nvPr/>
          </p:nvSpPr>
          <p:spPr>
            <a:xfrm>
              <a:off x="7236091" y="4054097"/>
              <a:ext cx="3524977" cy="983346"/>
            </a:xfrm>
            <a:prstGeom prst="chevron">
              <a:avLst>
                <a:gd name="adj" fmla="val 1624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0527D6-41C7-41BC-8D6D-78652000BC18}"/>
                </a:ext>
              </a:extLst>
            </p:cNvPr>
            <p:cNvSpPr/>
            <p:nvPr/>
          </p:nvSpPr>
          <p:spPr>
            <a:xfrm>
              <a:off x="7432913" y="4152404"/>
              <a:ext cx="332815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</a:rPr>
                <a:t>Dependency Context</a:t>
              </a:r>
            </a:p>
            <a:p>
              <a:endParaRPr lang="en-US" sz="28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06304B-FC2E-4361-BE60-8E5095F38779}"/>
              </a:ext>
            </a:extLst>
          </p:cNvPr>
          <p:cNvGrpSpPr/>
          <p:nvPr/>
        </p:nvGrpSpPr>
        <p:grpSpPr>
          <a:xfrm>
            <a:off x="861290" y="1658532"/>
            <a:ext cx="10817219" cy="954107"/>
            <a:chOff x="734702" y="5720305"/>
            <a:chExt cx="10817219" cy="9541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9D7670-FA39-495C-AAEC-2D3A7F61678D}"/>
                </a:ext>
              </a:extLst>
            </p:cNvPr>
            <p:cNvSpPr/>
            <p:nvPr/>
          </p:nvSpPr>
          <p:spPr>
            <a:xfrm>
              <a:off x="2669269" y="5720305"/>
              <a:ext cx="888265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latin typeface="Gill Sans MT" panose="020B0502020104020203" pitchFamily="34" charset="0"/>
                </a:rPr>
                <a:t>A fixing ingredient should be applied to the location with similar contexts compared with the location where it is extracted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F47CD0-E241-4944-B520-AAAE34F0BEA7}"/>
                </a:ext>
              </a:extLst>
            </p:cNvPr>
            <p:cNvSpPr/>
            <p:nvPr/>
          </p:nvSpPr>
          <p:spPr>
            <a:xfrm>
              <a:off x="734702" y="5847246"/>
              <a:ext cx="1840858" cy="7381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latin typeface="Gill Sans MT" panose="020B0502020104020203" pitchFamily="34" charset="0"/>
                </a:rPr>
                <a:t>Intuition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BB4FED6-5F74-40B6-8CB7-125492720CB5}"/>
              </a:ext>
            </a:extLst>
          </p:cNvPr>
          <p:cNvGrpSpPr/>
          <p:nvPr/>
        </p:nvGrpSpPr>
        <p:grpSpPr>
          <a:xfrm>
            <a:off x="1300397" y="3274345"/>
            <a:ext cx="8979470" cy="403718"/>
            <a:chOff x="1300397" y="3274345"/>
            <a:chExt cx="8979470" cy="4037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EF56B3-B9FB-454A-8E00-7C9D2303967B}"/>
                </a:ext>
              </a:extLst>
            </p:cNvPr>
            <p:cNvSpPr/>
            <p:nvPr/>
          </p:nvSpPr>
          <p:spPr>
            <a:xfrm>
              <a:off x="1300397" y="3277953"/>
              <a:ext cx="25557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rPr>
                <a:t>Variable Usage Similarity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6B133-F242-49A2-8007-81011165787C}"/>
                </a:ext>
              </a:extLst>
            </p:cNvPr>
            <p:cNvSpPr/>
            <p:nvPr/>
          </p:nvSpPr>
          <p:spPr>
            <a:xfrm>
              <a:off x="4583089" y="3274345"/>
              <a:ext cx="24507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rPr>
                <a:t>AST Structure Similarity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027925-A49F-45D7-9A8B-85F454DFF7C7}"/>
                </a:ext>
              </a:extLst>
            </p:cNvPr>
            <p:cNvSpPr/>
            <p:nvPr/>
          </p:nvSpPr>
          <p:spPr>
            <a:xfrm>
              <a:off x="7714421" y="3274345"/>
              <a:ext cx="25654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rPr>
                <a:t>Code Semantic Similarity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CB9A-FF8B-4672-BA76-B2F9F2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CA1F2-1E73-41A3-B59F-9517D5A43158}"/>
              </a:ext>
            </a:extLst>
          </p:cNvPr>
          <p:cNvGrpSpPr/>
          <p:nvPr/>
        </p:nvGrpSpPr>
        <p:grpSpPr>
          <a:xfrm>
            <a:off x="5705099" y="4316040"/>
            <a:ext cx="3688080" cy="1983860"/>
            <a:chOff x="5705099" y="4316040"/>
            <a:chExt cx="3688080" cy="198386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72065EE-DD74-419C-B03C-83903377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9598" y="4316040"/>
              <a:ext cx="1536006" cy="1536006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B53489-4289-4BBE-8E75-A93A6121F587}"/>
                </a:ext>
              </a:extLst>
            </p:cNvPr>
            <p:cNvSpPr/>
            <p:nvPr/>
          </p:nvSpPr>
          <p:spPr>
            <a:xfrm>
              <a:off x="5705099" y="5838235"/>
              <a:ext cx="3688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ill Sans MT" panose="020B0502020104020203" pitchFamily="34" charset="0"/>
                </a:rPr>
                <a:t>Over 3,000 Real Bug Fixes </a:t>
              </a:r>
              <a:endParaRPr lang="en-US" sz="24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5A26DCB-7F49-44DF-B68B-89C9EBE6EA6F}"/>
              </a:ext>
            </a:extLst>
          </p:cNvPr>
          <p:cNvSpPr/>
          <p:nvPr/>
        </p:nvSpPr>
        <p:spPr>
          <a:xfrm>
            <a:off x="2081912" y="4483878"/>
            <a:ext cx="3360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latin typeface="Gill Sans MT" panose="020B0502020104020203" pitchFamily="34" charset="0"/>
              </a:rPr>
              <a:t>Our intuition is </a:t>
            </a:r>
            <a:r>
              <a:rPr lang="en-US" altLang="zh-CN" sz="2800" dirty="0">
                <a:solidFill>
                  <a:schemeClr val="tx2"/>
                </a:solidFill>
                <a:latin typeface="Gill Sans MT" panose="020B0502020104020203" pitchFamily="34" charset="0"/>
              </a:rPr>
              <a:t>confirmed</a:t>
            </a:r>
            <a:r>
              <a:rPr lang="en-US" altLang="zh-CN" sz="2800" dirty="0">
                <a:latin typeface="Gill Sans MT" panose="020B0502020104020203" pitchFamily="34" charset="0"/>
              </a:rPr>
              <a:t> by an empirical study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9A0BE55-68AB-6D4C-8E7D-1CAF6C2DA04B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5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A0FF326-CBA7-417A-AD15-B824F357F11A}"/>
              </a:ext>
            </a:extLst>
          </p:cNvPr>
          <p:cNvSpPr/>
          <p:nvPr/>
        </p:nvSpPr>
        <p:spPr>
          <a:xfrm>
            <a:off x="780422" y="1177458"/>
            <a:ext cx="1591938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Gill Sans MT" panose="020B0502020104020203" pitchFamily="34" charset="0"/>
              </a:rPr>
              <a:t>CapGen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8EBE32-3365-47A3-B423-4FD54DA50AD1}"/>
              </a:ext>
            </a:extLst>
          </p:cNvPr>
          <p:cNvSpPr/>
          <p:nvPr/>
        </p:nvSpPr>
        <p:spPr>
          <a:xfrm>
            <a:off x="2691912" y="1177458"/>
            <a:ext cx="1090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dirty="0">
                <a:latin typeface="Gill Sans MT" panose="020B0502020104020203" pitchFamily="34" charset="0"/>
              </a:rPr>
              <a:t>ontext-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2800" i="1" dirty="0">
                <a:latin typeface="Gill Sans MT" panose="020B0502020104020203" pitchFamily="34" charset="0"/>
              </a:rPr>
              <a:t>ware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i="1" dirty="0">
                <a:latin typeface="Gill Sans MT" panose="020B0502020104020203" pitchFamily="34" charset="0"/>
              </a:rPr>
              <a:t>atch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2800" i="1" dirty="0" err="1">
                <a:latin typeface="Gill Sans MT" panose="020B0502020104020203" pitchFamily="34" charset="0"/>
              </a:rPr>
              <a:t>eration</a:t>
            </a:r>
            <a:r>
              <a:rPr lang="en-US" sz="2800" i="1" dirty="0">
                <a:latin typeface="Gill Sans MT" panose="020B0502020104020203" pitchFamily="34" charset="0"/>
              </a:rPr>
              <a:t> Approach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628045-FBD9-446E-86EA-75F8A2C6A6E5}"/>
                  </a:ext>
                </a:extLst>
              </p:cNvPr>
              <p:cNvSpPr txBox="1"/>
              <p:nvPr/>
            </p:nvSpPr>
            <p:spPr>
              <a:xfrm>
                <a:off x="1658620" y="4290060"/>
                <a:ext cx="9526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𝒐𝒓𝒓𝒆𝒄𝒕𝒏𝒆𝒔𝒔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𝑭𝑳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𝑭𝒓𝒆𝒒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𝑪𝒐𝒏𝒕𝒆𝒙𝒕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628045-FBD9-446E-86EA-75F8A2C6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20" y="4290060"/>
                <a:ext cx="9526775" cy="369332"/>
              </a:xfrm>
              <a:prstGeom prst="rect">
                <a:avLst/>
              </a:prstGeom>
              <a:blipFill>
                <a:blip r:embed="rId3"/>
                <a:stretch>
                  <a:fillRect l="-256" r="-70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66E6F5-FE00-40B4-A4B3-11EFD73B7C30}"/>
                  </a:ext>
                </a:extLst>
              </p:cNvPr>
              <p:cNvSpPr txBox="1"/>
              <p:nvPr/>
            </p:nvSpPr>
            <p:spPr>
              <a:xfrm>
                <a:off x="1658620" y="4846320"/>
                <a:ext cx="7750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𝑪𝒐𝒏𝒕𝒆𝒙𝒕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𝑽𝒂𝒓𝒊𝒂𝒃𝒍𝒆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𝑮𝒆𝒏𝒆𝒐𝒍𝒐𝒈𝒚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𝑫𝒆𝒑𝒆𝒏𝒅𝒆𝒏𝒄𝒚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66E6F5-FE00-40B4-A4B3-11EFD73B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20" y="4846320"/>
                <a:ext cx="7750070" cy="369332"/>
              </a:xfrm>
              <a:prstGeom prst="rect">
                <a:avLst/>
              </a:prstGeom>
              <a:blipFill>
                <a:blip r:embed="rId4"/>
                <a:stretch>
                  <a:fillRect l="-393" r="-94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CF280148-B187-480E-A174-94D742E80AD5}"/>
              </a:ext>
            </a:extLst>
          </p:cNvPr>
          <p:cNvSpPr/>
          <p:nvPr/>
        </p:nvSpPr>
        <p:spPr>
          <a:xfrm>
            <a:off x="1190881" y="2638443"/>
            <a:ext cx="4298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Choosing a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Target Node T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0BF7B8-DF74-4A0A-9942-1684AB22C87E}"/>
              </a:ext>
            </a:extLst>
          </p:cNvPr>
          <p:cNvSpPr/>
          <p:nvPr/>
        </p:nvSpPr>
        <p:spPr>
          <a:xfrm>
            <a:off x="1190881" y="2994134"/>
            <a:ext cx="519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Choosing a </a:t>
            </a:r>
            <a:r>
              <a:rPr lang="en-US" sz="2400" i="1" dirty="0">
                <a:solidFill>
                  <a:schemeClr val="accent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Mutation Operator M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A164D9-F6B1-4456-B292-888983B9DA73}"/>
              </a:ext>
            </a:extLst>
          </p:cNvPr>
          <p:cNvSpPr/>
          <p:nvPr/>
        </p:nvSpPr>
        <p:spPr>
          <a:xfrm>
            <a:off x="1190881" y="3342667"/>
            <a:ext cx="4304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Choosing a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Source Node 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2DB81-6830-4771-B2E5-A62266E0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BEFFC1-8FEA-7044-8319-F89D74064EE9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47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Experimental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Setup</a:t>
            </a:r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D4F4AF-7779-4C0B-9C81-1733E79748B8}"/>
              </a:ext>
            </a:extLst>
          </p:cNvPr>
          <p:cNvGrpSpPr/>
          <p:nvPr/>
        </p:nvGrpSpPr>
        <p:grpSpPr>
          <a:xfrm>
            <a:off x="0" y="1089641"/>
            <a:ext cx="2857500" cy="954107"/>
            <a:chOff x="0" y="1089641"/>
            <a:chExt cx="2857500" cy="9541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989C93-1E1C-452D-BC8E-63305B54B7CF}"/>
                </a:ext>
              </a:extLst>
            </p:cNvPr>
            <p:cNvSpPr/>
            <p:nvPr/>
          </p:nvSpPr>
          <p:spPr>
            <a:xfrm>
              <a:off x="0" y="1089641"/>
              <a:ext cx="2857500" cy="5470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CA77EE-0EB8-47A5-A92F-FAA20CDCDC80}"/>
                </a:ext>
              </a:extLst>
            </p:cNvPr>
            <p:cNvSpPr/>
            <p:nvPr/>
          </p:nvSpPr>
          <p:spPr>
            <a:xfrm>
              <a:off x="67970" y="1089641"/>
              <a:ext cx="137409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Subjects</a:t>
              </a:r>
              <a:endParaRPr lang="en-US" sz="2800" dirty="0">
                <a:solidFill>
                  <a:schemeClr val="bg1"/>
                </a:solidFill>
              </a:endParaRPr>
            </a:p>
            <a:p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E873-4E05-4F08-9375-2690C5E7C971}"/>
              </a:ext>
            </a:extLst>
          </p:cNvPr>
          <p:cNvSpPr/>
          <p:nvPr/>
        </p:nvSpPr>
        <p:spPr>
          <a:xfrm>
            <a:off x="7802772" y="2043748"/>
            <a:ext cx="3886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 benchmark Defects4J, which contains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224</a:t>
            </a:r>
            <a:r>
              <a:rPr lang="en-US" sz="2400" dirty="0">
                <a:latin typeface="Gill Sans MT" panose="020B0502020104020203" pitchFamily="34" charset="0"/>
              </a:rPr>
              <a:t> real software bugs 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7C66E-3083-4EA8-A683-1DBC947271E5}"/>
              </a:ext>
            </a:extLst>
          </p:cNvPr>
          <p:cNvSpPr/>
          <p:nvPr/>
        </p:nvSpPr>
        <p:spPr>
          <a:xfrm>
            <a:off x="888057" y="3597156"/>
            <a:ext cx="5211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The time budget is set to 90 minutes 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8E088-E401-4245-9E06-582481DDFD30}"/>
              </a:ext>
            </a:extLst>
          </p:cNvPr>
          <p:cNvSpPr/>
          <p:nvPr/>
        </p:nvSpPr>
        <p:spPr>
          <a:xfrm>
            <a:off x="888057" y="4058821"/>
            <a:ext cx="9261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CapGen keeps validating candidate patches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prioritized</a:t>
            </a:r>
            <a:r>
              <a:rPr lang="en-US" altLang="zh-CN" sz="2400" dirty="0">
                <a:latin typeface="Gill Sans MT" panose="020B0502020104020203" pitchFamily="34" charset="0"/>
              </a:rPr>
              <a:t> by their scores until it finds a patch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passing all tests </a:t>
            </a:r>
            <a:r>
              <a:rPr lang="en-US" altLang="zh-CN" sz="2400" dirty="0">
                <a:latin typeface="Gill Sans MT" panose="020B0502020104020203" pitchFamily="34" charset="0"/>
              </a:rPr>
              <a:t>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timeout</a:t>
            </a:r>
            <a:r>
              <a:rPr lang="en-US" altLang="zh-CN" sz="2400" dirty="0">
                <a:latin typeface="Gill Sans MT" panose="020B0502020104020203" pitchFamily="34" charset="0"/>
              </a:rPr>
              <a:t>.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0BB81-C317-440C-B75E-49AD0A6E266E}"/>
              </a:ext>
            </a:extLst>
          </p:cNvPr>
          <p:cNvGrpSpPr/>
          <p:nvPr/>
        </p:nvGrpSpPr>
        <p:grpSpPr>
          <a:xfrm>
            <a:off x="1298876" y="4889818"/>
            <a:ext cx="7610687" cy="461665"/>
            <a:chOff x="6884061" y="5652588"/>
            <a:chExt cx="7610687" cy="461665"/>
          </a:xfrm>
        </p:grpSpPr>
        <p:sp>
          <p:nvSpPr>
            <p:cNvPr id="19" name="Sun 18">
              <a:extLst>
                <a:ext uri="{FF2B5EF4-FFF2-40B4-BE49-F238E27FC236}">
                  <a16:creationId xmlns:a16="http://schemas.microsoft.com/office/drawing/2014/main" id="{FD622996-B59D-4AA1-AD65-94B392321808}"/>
                </a:ext>
              </a:extLst>
            </p:cNvPr>
            <p:cNvSpPr/>
            <p:nvPr/>
          </p:nvSpPr>
          <p:spPr>
            <a:xfrm>
              <a:off x="6884061" y="5712830"/>
              <a:ext cx="341182" cy="341182"/>
            </a:xfrm>
            <a:prstGeom prst="su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57CC38-835F-456E-B5D0-EA917B5065A1}"/>
                </a:ext>
              </a:extLst>
            </p:cNvPr>
            <p:cNvSpPr/>
            <p:nvPr/>
          </p:nvSpPr>
          <p:spPr>
            <a:xfrm>
              <a:off x="7327890" y="5652588"/>
              <a:ext cx="71668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Implausible Patches: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those do not pass the test suite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4D7BC1-9453-4546-AF23-436A69D062EF}"/>
              </a:ext>
            </a:extLst>
          </p:cNvPr>
          <p:cNvGrpSpPr/>
          <p:nvPr/>
        </p:nvGrpSpPr>
        <p:grpSpPr>
          <a:xfrm>
            <a:off x="1298876" y="5749768"/>
            <a:ext cx="11077367" cy="461665"/>
            <a:chOff x="6884061" y="5585873"/>
            <a:chExt cx="11077367" cy="461665"/>
          </a:xfrm>
        </p:grpSpPr>
        <p:sp>
          <p:nvSpPr>
            <p:cNvPr id="23" name="Sun 22">
              <a:extLst>
                <a:ext uri="{FF2B5EF4-FFF2-40B4-BE49-F238E27FC236}">
                  <a16:creationId xmlns:a16="http://schemas.microsoft.com/office/drawing/2014/main" id="{476DA7DA-B4C2-4D9F-A207-4DF2F48586C4}"/>
                </a:ext>
              </a:extLst>
            </p:cNvPr>
            <p:cNvSpPr/>
            <p:nvPr/>
          </p:nvSpPr>
          <p:spPr>
            <a:xfrm>
              <a:off x="6884061" y="5646115"/>
              <a:ext cx="341182" cy="341182"/>
            </a:xfrm>
            <a:prstGeom prst="su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99BD64-6B09-41D7-9B86-8E2B8E7FC9EA}"/>
                </a:ext>
              </a:extLst>
            </p:cNvPr>
            <p:cNvSpPr/>
            <p:nvPr/>
          </p:nvSpPr>
          <p:spPr>
            <a:xfrm>
              <a:off x="7327889" y="5585873"/>
              <a:ext cx="106335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Correct Patches: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those are semantically the same with the developers’ patches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DD9423-C562-4F23-859B-5BF7F1992F7F}"/>
              </a:ext>
            </a:extLst>
          </p:cNvPr>
          <p:cNvGrpSpPr/>
          <p:nvPr/>
        </p:nvGrpSpPr>
        <p:grpSpPr>
          <a:xfrm>
            <a:off x="1298876" y="5321481"/>
            <a:ext cx="11240542" cy="461665"/>
            <a:chOff x="6884061" y="5585873"/>
            <a:chExt cx="11240542" cy="461665"/>
          </a:xfrm>
        </p:grpSpPr>
        <p:sp>
          <p:nvSpPr>
            <p:cNvPr id="26" name="Sun 25">
              <a:extLst>
                <a:ext uri="{FF2B5EF4-FFF2-40B4-BE49-F238E27FC236}">
                  <a16:creationId xmlns:a16="http://schemas.microsoft.com/office/drawing/2014/main" id="{ECAE9497-AA4C-4167-B53C-831CA45A9862}"/>
                </a:ext>
              </a:extLst>
            </p:cNvPr>
            <p:cNvSpPr/>
            <p:nvPr/>
          </p:nvSpPr>
          <p:spPr>
            <a:xfrm>
              <a:off x="6884061" y="5646115"/>
              <a:ext cx="341182" cy="341182"/>
            </a:xfrm>
            <a:prstGeom prst="su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6D6DD1-C961-4A0C-821A-88692C52D351}"/>
                </a:ext>
              </a:extLst>
            </p:cNvPr>
            <p:cNvSpPr/>
            <p:nvPr/>
          </p:nvSpPr>
          <p:spPr>
            <a:xfrm>
              <a:off x="7327888" y="5585873"/>
              <a:ext cx="107967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Incorrect Plausible Patch: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those pass the test suite but are incorrect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6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overfitting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) 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9D332E5-3C72-47A0-8171-4721F214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7" y="1800318"/>
            <a:ext cx="6429651" cy="17968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31F7E-0FCC-43BE-B1BF-4DC79E86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Evaluation Results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70955-F27A-4C2F-AF99-B515581FE09B}"/>
              </a:ext>
            </a:extLst>
          </p:cNvPr>
          <p:cNvSpPr/>
          <p:nvPr/>
        </p:nvSpPr>
        <p:spPr>
          <a:xfrm>
            <a:off x="0" y="1089641"/>
            <a:ext cx="897636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[RQ1] </a:t>
            </a:r>
            <a:r>
              <a:rPr lang="en-US" altLang="zh-CN" sz="2800" dirty="0">
                <a:latin typeface="Gill Sans MT" panose="020B0502020104020203" pitchFamily="34" charset="0"/>
              </a:rPr>
              <a:t>How effectively does CapGen fix real world bugs? 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EF385B-7DFF-4980-A985-7795A42EEB94}"/>
              </a:ext>
            </a:extLst>
          </p:cNvPr>
          <p:cNvSpPr/>
          <p:nvPr/>
        </p:nvSpPr>
        <p:spPr>
          <a:xfrm>
            <a:off x="1233497" y="1898897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CapGen generates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plausible</a:t>
            </a:r>
            <a:r>
              <a:rPr lang="en-US" altLang="zh-CN" sz="2400" dirty="0">
                <a:latin typeface="Gill Sans MT" panose="020B0502020104020203" pitchFamily="34" charset="0"/>
              </a:rPr>
              <a:t> 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25</a:t>
            </a:r>
            <a:r>
              <a:rPr lang="en-US" altLang="zh-CN" sz="2400" dirty="0">
                <a:latin typeface="Gill Sans MT" panose="020B0502020104020203" pitchFamily="34" charset="0"/>
              </a:rPr>
              <a:t> bugs. 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3B528E-1126-42BB-A043-904EFF3EDA05}"/>
              </a:ext>
            </a:extLst>
          </p:cNvPr>
          <p:cNvSpPr/>
          <p:nvPr/>
        </p:nvSpPr>
        <p:spPr>
          <a:xfrm>
            <a:off x="1233495" y="2753893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CapGen generates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correct</a:t>
            </a:r>
            <a:r>
              <a:rPr lang="en-US" altLang="zh-CN" sz="2400" dirty="0">
                <a:latin typeface="Gill Sans MT" panose="020B0502020104020203" pitchFamily="34" charset="0"/>
              </a:rPr>
              <a:t> 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22</a:t>
            </a:r>
            <a:r>
              <a:rPr lang="en-US" altLang="zh-CN" sz="2400" dirty="0">
                <a:latin typeface="Gill Sans MT" panose="020B0502020104020203" pitchFamily="34" charset="0"/>
              </a:rPr>
              <a:t> bugs. 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22CAED-03ED-4BDC-B3C9-D07D1B38D471}"/>
              </a:ext>
            </a:extLst>
          </p:cNvPr>
          <p:cNvSpPr/>
          <p:nvPr/>
        </p:nvSpPr>
        <p:spPr>
          <a:xfrm>
            <a:off x="1233494" y="3584890"/>
            <a:ext cx="10353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CapGen ranks the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correct</a:t>
            </a:r>
            <a:r>
              <a:rPr lang="en-US" altLang="zh-CN" sz="2400" dirty="0">
                <a:latin typeface="Gill Sans MT" panose="020B0502020104020203" pitchFamily="34" charset="0"/>
              </a:rPr>
              <a:t> patch in prior to all other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incorrect plausible </a:t>
            </a:r>
            <a:r>
              <a:rPr lang="en-US" altLang="zh-CN" sz="2400" dirty="0">
                <a:latin typeface="Gill Sans MT" panose="020B0502020104020203" pitchFamily="34" charset="0"/>
              </a:rPr>
              <a:t>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21</a:t>
            </a:r>
            <a:r>
              <a:rPr lang="en-US" altLang="zh-CN" sz="2400" dirty="0">
                <a:latin typeface="Gill Sans MT" panose="020B0502020104020203" pitchFamily="34" charset="0"/>
              </a:rPr>
              <a:t> bugs, thus achieving a precision of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84.00%</a:t>
            </a:r>
            <a:r>
              <a:rPr lang="en-US" altLang="zh-CN" sz="2400" dirty="0">
                <a:latin typeface="Gill Sans MT" panose="020B0502020104020203" pitchFamily="34" charset="0"/>
              </a:rPr>
              <a:t> (21/25).  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27979-16CD-4C3A-8695-FD8E7C73AEA7}"/>
              </a:ext>
            </a:extLst>
          </p:cNvPr>
          <p:cNvSpPr/>
          <p:nvPr/>
        </p:nvSpPr>
        <p:spPr>
          <a:xfrm>
            <a:off x="1233494" y="5156021"/>
            <a:ext cx="10353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98.79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%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(164/166) of the incorrect plausible patches are ranked after the correct ones.</a:t>
            </a: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D8D741-2CAF-4E96-9012-0AE5BF916D99}"/>
              </a:ext>
            </a:extLst>
          </p:cNvPr>
          <p:cNvSpPr/>
          <p:nvPr/>
        </p:nvSpPr>
        <p:spPr>
          <a:xfrm>
            <a:off x="1563851" y="4437366"/>
            <a:ext cx="8672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Gill Sans MT" panose="020B0502020104020203" pitchFamily="34" charset="0"/>
              </a:rPr>
              <a:t>90.48%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of them require a fixing ingredient finer than the statement level 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30AD9-2FAB-4546-B707-23940F59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Evaluation Results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70955-F27A-4C2F-AF99-B515581FE09B}"/>
              </a:ext>
            </a:extLst>
          </p:cNvPr>
          <p:cNvSpPr/>
          <p:nvPr/>
        </p:nvSpPr>
        <p:spPr>
          <a:xfrm>
            <a:off x="0" y="1089641"/>
            <a:ext cx="897636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[RQ2] </a:t>
            </a:r>
            <a:r>
              <a:rPr lang="en-US" altLang="zh-CN" sz="2800" dirty="0">
                <a:latin typeface="Gill Sans MT" panose="020B0502020104020203" pitchFamily="34" charset="0"/>
              </a:rPr>
              <a:t>Can CapGen outperform existing approaches? 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5C528FD-4AEB-4A9E-9786-3C76E24DCB0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969" y="2278829"/>
          <a:ext cx="5090598" cy="328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6211C73-387A-492F-941C-F2A0367CB919}"/>
              </a:ext>
            </a:extLst>
          </p:cNvPr>
          <p:cNvGrpSpPr/>
          <p:nvPr/>
        </p:nvGrpSpPr>
        <p:grpSpPr>
          <a:xfrm>
            <a:off x="7600867" y="2278829"/>
            <a:ext cx="4164790" cy="1523673"/>
            <a:chOff x="7611141" y="1670677"/>
            <a:chExt cx="4164790" cy="1523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161A77-508A-4CBB-A55E-C605D4FFC0A6}"/>
                </a:ext>
              </a:extLst>
            </p:cNvPr>
            <p:cNvGrpSpPr/>
            <p:nvPr/>
          </p:nvGrpSpPr>
          <p:grpSpPr>
            <a:xfrm>
              <a:off x="8144189" y="1987061"/>
              <a:ext cx="2824946" cy="1207289"/>
              <a:chOff x="2204250" y="2627194"/>
              <a:chExt cx="5124678" cy="22415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7BCDD1-AF9B-4CAE-B5DC-D1A5D191ACD8}"/>
                  </a:ext>
                </a:extLst>
              </p:cNvPr>
              <p:cNvGrpSpPr/>
              <p:nvPr/>
            </p:nvGrpSpPr>
            <p:grpSpPr>
              <a:xfrm>
                <a:off x="2204250" y="2627194"/>
                <a:ext cx="5124678" cy="2241534"/>
                <a:chOff x="4305010" y="2447469"/>
                <a:chExt cx="3097455" cy="124140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F71619F-9E22-4695-B81E-D3FE33B232BB}"/>
                    </a:ext>
                  </a:extLst>
                </p:cNvPr>
                <p:cNvGrpSpPr/>
                <p:nvPr/>
              </p:nvGrpSpPr>
              <p:grpSpPr>
                <a:xfrm>
                  <a:off x="4305010" y="2447469"/>
                  <a:ext cx="3097455" cy="1241405"/>
                  <a:chOff x="4318658" y="2317815"/>
                  <a:chExt cx="3097455" cy="1241405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977B011-E25C-4179-8954-93947C2E6BB6}"/>
                      </a:ext>
                    </a:extLst>
                  </p:cNvPr>
                  <p:cNvSpPr/>
                  <p:nvPr/>
                </p:nvSpPr>
                <p:spPr>
                  <a:xfrm>
                    <a:off x="4318658" y="2317815"/>
                    <a:ext cx="2064970" cy="1241404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2086E92-70A9-48E9-8AB9-E25AD384D3F6}"/>
                      </a:ext>
                    </a:extLst>
                  </p:cNvPr>
                  <p:cNvSpPr/>
                  <p:nvPr/>
                </p:nvSpPr>
                <p:spPr>
                  <a:xfrm>
                    <a:off x="5351143" y="2317816"/>
                    <a:ext cx="2064970" cy="124140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7990C86-9351-43A6-978E-ECC2C1B44794}"/>
                    </a:ext>
                  </a:extLst>
                </p:cNvPr>
                <p:cNvSpPr/>
                <p:nvPr/>
              </p:nvSpPr>
              <p:spPr>
                <a:xfrm>
                  <a:off x="5337496" y="2533561"/>
                  <a:ext cx="1032485" cy="1069220"/>
                </a:xfrm>
                <a:custGeom>
                  <a:avLst/>
                  <a:gdLst>
                    <a:gd name="connsiteX0" fmla="*/ 516243 w 1032485"/>
                    <a:gd name="connsiteY0" fmla="*/ 0 h 1069220"/>
                    <a:gd name="connsiteX1" fmla="*/ 577273 w 1032485"/>
                    <a:gd name="connsiteY1" fmla="*/ 19914 h 1069220"/>
                    <a:gd name="connsiteX2" fmla="*/ 1032485 w 1032485"/>
                    <a:gd name="connsiteY2" fmla="*/ 534610 h 1069220"/>
                    <a:gd name="connsiteX3" fmla="*/ 577273 w 1032485"/>
                    <a:gd name="connsiteY3" fmla="*/ 1049306 h 1069220"/>
                    <a:gd name="connsiteX4" fmla="*/ 516243 w 1032485"/>
                    <a:gd name="connsiteY4" fmla="*/ 1069220 h 1069220"/>
                    <a:gd name="connsiteX5" fmla="*/ 455213 w 1032485"/>
                    <a:gd name="connsiteY5" fmla="*/ 1049306 h 1069220"/>
                    <a:gd name="connsiteX6" fmla="*/ 0 w 1032485"/>
                    <a:gd name="connsiteY6" fmla="*/ 534610 h 1069220"/>
                    <a:gd name="connsiteX7" fmla="*/ 455213 w 1032485"/>
                    <a:gd name="connsiteY7" fmla="*/ 19914 h 106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2485" h="1069220">
                      <a:moveTo>
                        <a:pt x="516243" y="0"/>
                      </a:moveTo>
                      <a:lnTo>
                        <a:pt x="577273" y="19914"/>
                      </a:lnTo>
                      <a:cubicBezTo>
                        <a:pt x="851915" y="131459"/>
                        <a:pt x="1032485" y="320358"/>
                        <a:pt x="1032485" y="534610"/>
                      </a:cubicBezTo>
                      <a:cubicBezTo>
                        <a:pt x="1032485" y="748863"/>
                        <a:pt x="851915" y="937761"/>
                        <a:pt x="577273" y="1049306"/>
                      </a:cubicBezTo>
                      <a:lnTo>
                        <a:pt x="516243" y="1069220"/>
                      </a:lnTo>
                      <a:lnTo>
                        <a:pt x="455213" y="1049306"/>
                      </a:lnTo>
                      <a:cubicBezTo>
                        <a:pt x="180570" y="937761"/>
                        <a:pt x="0" y="748863"/>
                        <a:pt x="0" y="534610"/>
                      </a:cubicBezTo>
                      <a:cubicBezTo>
                        <a:pt x="0" y="320358"/>
                        <a:pt x="180570" y="131459"/>
                        <a:pt x="455213" y="19914"/>
                      </a:cubicBezTo>
                      <a:close/>
                    </a:path>
                  </a:pathLst>
                </a:custGeom>
                <a:pattFill prst="openDmnd">
                  <a:fgClr>
                    <a:schemeClr val="accent6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1FDA43F-29A8-4ED1-8AC2-10D6A6948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614" y="3344304"/>
                    <a:ext cx="503079" cy="800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121EA81-A669-4FA2-AFB5-293EA922DF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614" y="3344304"/>
                    <a:ext cx="503079" cy="80001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7F557B-291C-4C94-99C9-208F083782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577" y="3344304"/>
                    <a:ext cx="863669" cy="800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A34C728-9135-4B5C-8581-1DBFFDF6F8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577" y="3344304"/>
                    <a:ext cx="863669" cy="80001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DD3E2BC-664B-43AF-A7D5-44964B2A6E7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932" y="3446567"/>
                    <a:ext cx="503079" cy="800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A22E4DE-460C-4422-BF71-71F5A816DF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932" y="3446567"/>
                    <a:ext cx="503079" cy="8000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3E4F11-14EB-4A10-9688-D24C398605B3}"/>
                </a:ext>
              </a:extLst>
            </p:cNvPr>
            <p:cNvSpPr/>
            <p:nvPr/>
          </p:nvSpPr>
          <p:spPr>
            <a:xfrm>
              <a:off x="7611141" y="1780069"/>
              <a:ext cx="10413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rPr>
                <a:t>CapGen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8BACBE-CC4F-4D31-B0B4-0436D49B74E7}"/>
                </a:ext>
              </a:extLst>
            </p:cNvPr>
            <p:cNvSpPr/>
            <p:nvPr/>
          </p:nvSpPr>
          <p:spPr>
            <a:xfrm>
              <a:off x="10283215" y="1670677"/>
              <a:ext cx="1492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Gill Sans MT" panose="020B0502020104020203" pitchFamily="34" charset="0"/>
                </a:rPr>
                <a:t>HistoricalFix</a:t>
              </a:r>
              <a:endParaRPr lang="en-US" sz="2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53FA82-14F0-44C0-8746-E2CDA32EC92C}"/>
              </a:ext>
            </a:extLst>
          </p:cNvPr>
          <p:cNvGrpSpPr/>
          <p:nvPr/>
        </p:nvGrpSpPr>
        <p:grpSpPr>
          <a:xfrm>
            <a:off x="7600867" y="4194398"/>
            <a:ext cx="3357994" cy="1523673"/>
            <a:chOff x="7611141" y="1670677"/>
            <a:chExt cx="3357994" cy="15236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9AC695-8C46-4E90-91ED-ECC0A051C47B}"/>
                </a:ext>
              </a:extLst>
            </p:cNvPr>
            <p:cNvGrpSpPr/>
            <p:nvPr/>
          </p:nvGrpSpPr>
          <p:grpSpPr>
            <a:xfrm>
              <a:off x="8144189" y="1987061"/>
              <a:ext cx="2824946" cy="1207289"/>
              <a:chOff x="2204250" y="2627194"/>
              <a:chExt cx="5124678" cy="224153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ACC711F-FA0B-402E-B3A9-73E9098B06DF}"/>
                  </a:ext>
                </a:extLst>
              </p:cNvPr>
              <p:cNvGrpSpPr/>
              <p:nvPr/>
            </p:nvGrpSpPr>
            <p:grpSpPr>
              <a:xfrm>
                <a:off x="2204250" y="2627194"/>
                <a:ext cx="5124678" cy="2241534"/>
                <a:chOff x="4305010" y="2447469"/>
                <a:chExt cx="3097455" cy="124140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C54A0CE-14ED-45AD-9426-4CB745BBFF11}"/>
                    </a:ext>
                  </a:extLst>
                </p:cNvPr>
                <p:cNvGrpSpPr/>
                <p:nvPr/>
              </p:nvGrpSpPr>
              <p:grpSpPr>
                <a:xfrm>
                  <a:off x="4305010" y="2447469"/>
                  <a:ext cx="3097455" cy="1241405"/>
                  <a:chOff x="4318658" y="2317815"/>
                  <a:chExt cx="3097455" cy="1241405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89FF95FC-56D0-42A5-9756-A9F7D881BC0E}"/>
                      </a:ext>
                    </a:extLst>
                  </p:cNvPr>
                  <p:cNvSpPr/>
                  <p:nvPr/>
                </p:nvSpPr>
                <p:spPr>
                  <a:xfrm>
                    <a:off x="4318658" y="2317815"/>
                    <a:ext cx="2064970" cy="1241404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F77EDA4-D163-4C1F-A584-A795D439F140}"/>
                      </a:ext>
                    </a:extLst>
                  </p:cNvPr>
                  <p:cNvSpPr/>
                  <p:nvPr/>
                </p:nvSpPr>
                <p:spPr>
                  <a:xfrm>
                    <a:off x="5351143" y="2317816"/>
                    <a:ext cx="2064970" cy="124140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DA6C77F-7C6B-45B2-9392-479A11A1384A}"/>
                    </a:ext>
                  </a:extLst>
                </p:cNvPr>
                <p:cNvSpPr/>
                <p:nvPr/>
              </p:nvSpPr>
              <p:spPr>
                <a:xfrm>
                  <a:off x="5337496" y="2533561"/>
                  <a:ext cx="1032485" cy="1069220"/>
                </a:xfrm>
                <a:custGeom>
                  <a:avLst/>
                  <a:gdLst>
                    <a:gd name="connsiteX0" fmla="*/ 516243 w 1032485"/>
                    <a:gd name="connsiteY0" fmla="*/ 0 h 1069220"/>
                    <a:gd name="connsiteX1" fmla="*/ 577273 w 1032485"/>
                    <a:gd name="connsiteY1" fmla="*/ 19914 h 1069220"/>
                    <a:gd name="connsiteX2" fmla="*/ 1032485 w 1032485"/>
                    <a:gd name="connsiteY2" fmla="*/ 534610 h 1069220"/>
                    <a:gd name="connsiteX3" fmla="*/ 577273 w 1032485"/>
                    <a:gd name="connsiteY3" fmla="*/ 1049306 h 1069220"/>
                    <a:gd name="connsiteX4" fmla="*/ 516243 w 1032485"/>
                    <a:gd name="connsiteY4" fmla="*/ 1069220 h 1069220"/>
                    <a:gd name="connsiteX5" fmla="*/ 455213 w 1032485"/>
                    <a:gd name="connsiteY5" fmla="*/ 1049306 h 1069220"/>
                    <a:gd name="connsiteX6" fmla="*/ 0 w 1032485"/>
                    <a:gd name="connsiteY6" fmla="*/ 534610 h 1069220"/>
                    <a:gd name="connsiteX7" fmla="*/ 455213 w 1032485"/>
                    <a:gd name="connsiteY7" fmla="*/ 19914 h 106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2485" h="1069220">
                      <a:moveTo>
                        <a:pt x="516243" y="0"/>
                      </a:moveTo>
                      <a:lnTo>
                        <a:pt x="577273" y="19914"/>
                      </a:lnTo>
                      <a:cubicBezTo>
                        <a:pt x="851915" y="131459"/>
                        <a:pt x="1032485" y="320358"/>
                        <a:pt x="1032485" y="534610"/>
                      </a:cubicBezTo>
                      <a:cubicBezTo>
                        <a:pt x="1032485" y="748863"/>
                        <a:pt x="851915" y="937761"/>
                        <a:pt x="577273" y="1049306"/>
                      </a:cubicBezTo>
                      <a:lnTo>
                        <a:pt x="516243" y="1069220"/>
                      </a:lnTo>
                      <a:lnTo>
                        <a:pt x="455213" y="1049306"/>
                      </a:lnTo>
                      <a:cubicBezTo>
                        <a:pt x="180570" y="937761"/>
                        <a:pt x="0" y="748863"/>
                        <a:pt x="0" y="534610"/>
                      </a:cubicBezTo>
                      <a:cubicBezTo>
                        <a:pt x="0" y="320358"/>
                        <a:pt x="180570" y="131459"/>
                        <a:pt x="455213" y="19914"/>
                      </a:cubicBezTo>
                      <a:close/>
                    </a:path>
                  </a:pathLst>
                </a:custGeom>
                <a:pattFill prst="openDmnd">
                  <a:fgClr>
                    <a:schemeClr val="accent6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7537B4-0FDD-4A7B-8C56-B5A683622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614" y="3344304"/>
                    <a:ext cx="863669" cy="800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64DB7B-A941-4388-B905-41E415D1AD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614" y="3344304"/>
                    <a:ext cx="863669" cy="8000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EA04873-1624-4B02-8202-151B0A78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577" y="3344304"/>
                    <a:ext cx="863669" cy="800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48EE74D-A5D2-4187-97D9-471BA97F92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577" y="3344304"/>
                    <a:ext cx="863669" cy="8000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2973BAF-EE1A-4B9D-A5D9-2EBC4DC36E5A}"/>
                      </a:ext>
                    </a:extLst>
                  </p:cNvPr>
                  <p:cNvSpPr txBox="1"/>
                  <p:nvPr/>
                </p:nvSpPr>
                <p:spPr>
                  <a:xfrm>
                    <a:off x="4627932" y="3446567"/>
                    <a:ext cx="503079" cy="800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EEEC265-BEE5-4292-9344-E4F407BFB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932" y="3446567"/>
                    <a:ext cx="503079" cy="8000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236CB0-2AA5-4534-8FE6-5654C61F77E8}"/>
                </a:ext>
              </a:extLst>
            </p:cNvPr>
            <p:cNvSpPr/>
            <p:nvPr/>
          </p:nvSpPr>
          <p:spPr>
            <a:xfrm>
              <a:off x="7611141" y="1780069"/>
              <a:ext cx="10413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rPr>
                <a:t>CapGen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7E508D-3732-458E-AF92-0E3DBA757A8B}"/>
                </a:ext>
              </a:extLst>
            </p:cNvPr>
            <p:cNvSpPr/>
            <p:nvPr/>
          </p:nvSpPr>
          <p:spPr>
            <a:xfrm>
              <a:off x="10283215" y="1670677"/>
              <a:ext cx="6440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0"/>
                </a:rPr>
                <a:t>ACS</a:t>
              </a:r>
              <a:endParaRPr lang="en-US" sz="20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C401786-CA1F-4A5A-ACD1-193F2B51AB51}"/>
              </a:ext>
            </a:extLst>
          </p:cNvPr>
          <p:cNvSpPr/>
          <p:nvPr/>
        </p:nvSpPr>
        <p:spPr>
          <a:xfrm>
            <a:off x="145100" y="5830532"/>
            <a:ext cx="12046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CapGen outperforms existing approaches (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number of correctly repaired bugs </a:t>
            </a:r>
            <a:r>
              <a:rPr lang="en-US" altLang="zh-CN" sz="2000" dirty="0">
                <a:latin typeface="Gill Sans MT" panose="020B0502020104020203" pitchFamily="34" charset="0"/>
              </a:rPr>
              <a:t>&amp;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precision</a:t>
            </a:r>
            <a:r>
              <a:rPr lang="en-US" altLang="zh-CN" sz="2400" dirty="0">
                <a:latin typeface="Gill Sans MT" panose="020B0502020104020203" pitchFamily="34" charset="0"/>
              </a:rPr>
              <a:t>). 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550BC8-3613-4BDF-A3B5-F0227A3B8B23}"/>
              </a:ext>
            </a:extLst>
          </p:cNvPr>
          <p:cNvSpPr/>
          <p:nvPr/>
        </p:nvSpPr>
        <p:spPr>
          <a:xfrm>
            <a:off x="145100" y="6292197"/>
            <a:ext cx="798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CapGen complements well to existing approaches.</a:t>
            </a:r>
            <a:endParaRPr lang="en-US" sz="2400" dirty="0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FB0DEFCB-4672-40BC-BDF7-BD2AC2A879D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85833" y="2278829"/>
          <a:ext cx="2133602" cy="3590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DC123F58-D861-44E3-B593-9E4CDCCAD02C}"/>
              </a:ext>
            </a:extLst>
          </p:cNvPr>
          <p:cNvSpPr/>
          <p:nvPr/>
        </p:nvSpPr>
        <p:spPr>
          <a:xfrm>
            <a:off x="145100" y="1690377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Five state-of-the-art approaches: </a:t>
            </a:r>
            <a:r>
              <a:rPr lang="en-US" altLang="zh-CN" sz="2400" dirty="0" err="1">
                <a:solidFill>
                  <a:schemeClr val="tx2"/>
                </a:solidFill>
                <a:latin typeface="Gill Sans MT" panose="020B0502020104020203" pitchFamily="34" charset="0"/>
              </a:rPr>
              <a:t>HistoricalFix</a:t>
            </a:r>
            <a:r>
              <a:rPr lang="en-US" altLang="zh-CN" sz="2400" dirty="0">
                <a:latin typeface="Gill Sans MT" panose="020B0502020104020203" pitchFamily="34" charset="0"/>
              </a:rPr>
              <a:t>, 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ACS</a:t>
            </a:r>
            <a:r>
              <a:rPr lang="en-US" altLang="zh-CN" sz="2400" dirty="0">
                <a:latin typeface="Gill Sans MT" panose="020B0502020104020203" pitchFamily="34" charset="0"/>
              </a:rPr>
              <a:t>,  </a:t>
            </a:r>
            <a:r>
              <a:rPr lang="en-US" altLang="zh-CN" sz="2400" dirty="0" err="1">
                <a:solidFill>
                  <a:schemeClr val="tx2"/>
                </a:solidFill>
                <a:latin typeface="Gill Sans MT" panose="020B0502020104020203" pitchFamily="34" charset="0"/>
              </a:rPr>
              <a:t>JGenProg</a:t>
            </a:r>
            <a:r>
              <a:rPr lang="en-US" altLang="zh-CN" sz="2400" dirty="0">
                <a:latin typeface="Gill Sans MT" panose="020B0502020104020203" pitchFamily="34" charset="0"/>
              </a:rPr>
              <a:t>, 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Par</a:t>
            </a:r>
            <a:r>
              <a:rPr lang="en-US" altLang="zh-CN" sz="2400" dirty="0">
                <a:latin typeface="Gill Sans MT" panose="020B0502020104020203" pitchFamily="34" charset="0"/>
              </a:rPr>
              <a:t> and  </a:t>
            </a:r>
            <a:r>
              <a:rPr lang="en-US" altLang="zh-CN" sz="2400" dirty="0" err="1">
                <a:solidFill>
                  <a:schemeClr val="tx2"/>
                </a:solidFill>
                <a:latin typeface="Gill Sans MT" panose="020B0502020104020203" pitchFamily="34" charset="0"/>
              </a:rPr>
              <a:t>Nopol</a:t>
            </a:r>
            <a:r>
              <a:rPr lang="en-US" altLang="zh-CN" sz="2400" dirty="0">
                <a:latin typeface="Gill Sans MT" panose="020B0502020104020203" pitchFamily="34" charset="0"/>
              </a:rPr>
              <a:t>. 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7A5DD-57D0-4F1A-9E0F-1112F841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41" grpId="0"/>
      <p:bldP spid="42" grpId="0"/>
      <p:bldGraphic spid="43" grpId="0">
        <p:bldAsOne/>
      </p:bldGraphic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96E2-F129-40BA-AE53-0816021D4FFC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021469" y="1524567"/>
            <a:ext cx="9628450" cy="1635570"/>
            <a:chOff x="983636" y="2739004"/>
            <a:chExt cx="9628450" cy="1635570"/>
          </a:xfrm>
        </p:grpSpPr>
        <p:grpSp>
          <p:nvGrpSpPr>
            <p:cNvPr id="51" name="Group 50"/>
            <p:cNvGrpSpPr/>
            <p:nvPr/>
          </p:nvGrpSpPr>
          <p:grpSpPr>
            <a:xfrm>
              <a:off x="983636" y="2739004"/>
              <a:ext cx="9628450" cy="1138249"/>
              <a:chOff x="968901" y="5275460"/>
              <a:chExt cx="9628450" cy="1138249"/>
            </a:xfrm>
          </p:grpSpPr>
          <p:sp>
            <p:nvSpPr>
              <p:cNvPr id="27" name="Rounded Rectangle 3"/>
              <p:cNvSpPr/>
              <p:nvPr/>
            </p:nvSpPr>
            <p:spPr>
              <a:xfrm>
                <a:off x="968901" y="5275461"/>
                <a:ext cx="2057634" cy="113824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1.Fault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Localization</a:t>
                </a:r>
              </a:p>
            </p:txBody>
          </p:sp>
          <p:cxnSp>
            <p:nvCxnSpPr>
              <p:cNvPr id="28" name="Straight Arrow Connector 27"/>
              <p:cNvCxnSpPr>
                <a:stCxn id="27" idx="3"/>
                <a:endCxn id="29" idx="1"/>
              </p:cNvCxnSpPr>
              <p:nvPr/>
            </p:nvCxnSpPr>
            <p:spPr>
              <a:xfrm>
                <a:off x="3026535" y="5844585"/>
                <a:ext cx="38406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5"/>
              <p:cNvSpPr/>
              <p:nvPr/>
            </p:nvSpPr>
            <p:spPr>
              <a:xfrm>
                <a:off x="3410603" y="5275460"/>
                <a:ext cx="2134599" cy="1138249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2.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Patch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Generation</a:t>
                </a:r>
                <a:endParaRPr lang="en-US" sz="2400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3"/>
                <a:endCxn id="31" idx="1"/>
              </p:cNvCxnSpPr>
              <p:nvPr/>
            </p:nvCxnSpPr>
            <p:spPr>
              <a:xfrm>
                <a:off x="5545202" y="5844585"/>
                <a:ext cx="35903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7"/>
              <p:cNvSpPr/>
              <p:nvPr/>
            </p:nvSpPr>
            <p:spPr>
              <a:xfrm>
                <a:off x="5904238" y="5275460"/>
                <a:ext cx="2318096" cy="1138249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3.Patch Prioritization</a:t>
                </a:r>
              </a:p>
            </p:txBody>
          </p:sp>
          <p:cxnSp>
            <p:nvCxnSpPr>
              <p:cNvPr id="32" name="Straight Arrow Connector 31"/>
              <p:cNvCxnSpPr>
                <a:stCxn id="31" idx="3"/>
                <a:endCxn id="33" idx="1"/>
              </p:cNvCxnSpPr>
              <p:nvPr/>
            </p:nvCxnSpPr>
            <p:spPr>
              <a:xfrm>
                <a:off x="8222334" y="5844585"/>
                <a:ext cx="3173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9"/>
              <p:cNvSpPr/>
              <p:nvPr/>
            </p:nvSpPr>
            <p:spPr>
              <a:xfrm>
                <a:off x="8539717" y="5275461"/>
                <a:ext cx="2057634" cy="113824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4.Validation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333168" y="3912909"/>
              <a:ext cx="5171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The General Steps of Search-Based APR</a:t>
              </a:r>
            </a:p>
          </p:txBody>
        </p:sp>
      </p:grp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24F5BF30-AD79-6F4E-BAB4-2169D14DE204}"/>
              </a:ext>
            </a:extLst>
          </p:cNvPr>
          <p:cNvSpPr/>
          <p:nvPr/>
        </p:nvSpPr>
        <p:spPr>
          <a:xfrm>
            <a:off x="3341001" y="3487921"/>
            <a:ext cx="2134599" cy="58093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ConCap</a:t>
            </a:r>
            <a:endParaRPr lang="en-US" altLang="zh-CN" sz="2400" dirty="0">
              <a:solidFill>
                <a:schemeClr val="bg1"/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11611-F694-0442-9FEE-CE3B830C3D01}"/>
              </a:ext>
            </a:extLst>
          </p:cNvPr>
          <p:cNvSpPr/>
          <p:nvPr/>
        </p:nvSpPr>
        <p:spPr>
          <a:xfrm>
            <a:off x="3243388" y="4316180"/>
            <a:ext cx="4027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Driven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by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a Synthesis Model</a:t>
            </a:r>
            <a:r>
              <a:rPr lang="zh-CN" altLang="en-US" sz="2000" dirty="0">
                <a:latin typeface="Gill Sans MT" panose="020B0502020104020203" pitchFamily="34" charset="0"/>
              </a:rPr>
              <a:t>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Learned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from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Open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Source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Projects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2FBAF-993E-074A-9085-BA931FD7B9EB}"/>
              </a:ext>
            </a:extLst>
          </p:cNvPr>
          <p:cNvSpPr/>
          <p:nvPr/>
        </p:nvSpPr>
        <p:spPr>
          <a:xfrm>
            <a:off x="2576582" y="574835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FBDA6-B495-B540-AB48-0A78D6E8C6B3}"/>
              </a:ext>
            </a:extLst>
          </p:cNvPr>
          <p:cNvSpPr/>
          <p:nvPr/>
        </p:nvSpPr>
        <p:spPr>
          <a:xfrm>
            <a:off x="3243388" y="5471357"/>
            <a:ext cx="4226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Ranked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by a Learned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Machine Learning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Model to Synthesize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Possible AST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95A30F3-E1C8-B84A-86DC-C90CC00D7958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Search-based Automated Program Repair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3BA344-DECC-714F-9142-C5ABA3823D29}"/>
              </a:ext>
            </a:extLst>
          </p:cNvPr>
          <p:cNvSpPr/>
          <p:nvPr/>
        </p:nvSpPr>
        <p:spPr>
          <a:xfrm>
            <a:off x="1" y="4419672"/>
            <a:ext cx="3079104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Patch</a:t>
            </a:r>
            <a:r>
              <a:rPr lang="zh-CN" alt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Generation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0EBF17-4895-BB48-B78A-F6FD67E22438}"/>
              </a:ext>
            </a:extLst>
          </p:cNvPr>
          <p:cNvSpPr/>
          <p:nvPr/>
        </p:nvSpPr>
        <p:spPr>
          <a:xfrm>
            <a:off x="1" y="5560012"/>
            <a:ext cx="3079105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Patch</a:t>
            </a:r>
            <a:r>
              <a:rPr lang="zh-CN" alt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Prioritization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293BE4-ED4B-9A47-A61C-AB5D734CEAC3}"/>
              </a:ext>
            </a:extLst>
          </p:cNvPr>
          <p:cNvSpPr/>
          <p:nvPr/>
        </p:nvSpPr>
        <p:spPr>
          <a:xfrm>
            <a:off x="8433593" y="4254624"/>
            <a:ext cx="3758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F</a:t>
            </a:r>
            <a:r>
              <a:rPr lang="en-US" altLang="zh-CN" sz="2400" dirty="0">
                <a:latin typeface="Gill Sans MT" panose="020B0502020104020203" pitchFamily="34" charset="0"/>
              </a:rPr>
              <a:t>ocus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on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Repairing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b="1" i="1" dirty="0">
                <a:solidFill>
                  <a:schemeClr val="accent1"/>
                </a:solidFill>
                <a:latin typeface="Gill Sans MT" panose="020B0502020104020203" pitchFamily="34" charset="0"/>
              </a:rPr>
              <a:t>If-Statement</a:t>
            </a:r>
            <a:r>
              <a:rPr lang="zh-CN" altLang="en-US" sz="2400" b="1" i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Related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Bugs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312919-EB5B-FE4D-9345-083B1CEF814C}"/>
              </a:ext>
            </a:extLst>
          </p:cNvPr>
          <p:cNvSpPr/>
          <p:nvPr/>
        </p:nvSpPr>
        <p:spPr>
          <a:xfrm>
            <a:off x="8433594" y="5321068"/>
            <a:ext cx="3218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  <a:latin typeface="Gill Sans MT" panose="020B0502020104020203" pitchFamily="34" charset="0"/>
              </a:rPr>
              <a:t>64%</a:t>
            </a:r>
            <a:r>
              <a:rPr lang="zh-CN" altLang="en-US" sz="2400" b="1" i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of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the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bugs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are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related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to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If-Statement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7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2193" y="327003"/>
            <a:ext cx="11206447" cy="73389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Automated Software Engineering</a:t>
            </a:r>
          </a:p>
        </p:txBody>
      </p:sp>
      <p:pic>
        <p:nvPicPr>
          <p:cNvPr id="4" name="Picture 2" descr="http://alistapart.com/d/ALA328_debugging_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9" y="1504029"/>
            <a:ext cx="4951430" cy="25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789181" y="1637316"/>
            <a:ext cx="6242417" cy="2624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The estimated cost of debugging is </a:t>
            </a:r>
            <a:r>
              <a:rPr lang="en-US" sz="28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US$312 billion </a:t>
            </a:r>
            <a:r>
              <a:rPr lang="en-US" sz="2800" dirty="0">
                <a:latin typeface="Gill Sans MT" panose="020B0502020104020203" pitchFamily="34" charset="0"/>
              </a:rPr>
              <a:t>per year</a:t>
            </a:r>
            <a:r>
              <a:rPr lang="en-US" sz="2800" baseline="300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Developers spend </a:t>
            </a:r>
            <a:r>
              <a:rPr lang="en-US" sz="28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50%</a:t>
            </a:r>
            <a:r>
              <a:rPr lang="en-US" sz="2800" dirty="0">
                <a:latin typeface="Gill Sans MT" panose="020B0502020104020203" pitchFamily="34" charset="0"/>
              </a:rPr>
              <a:t> of their time debugging</a:t>
            </a:r>
            <a:r>
              <a:rPr lang="en-US" sz="2800" baseline="300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359" y="6097513"/>
            <a:ext cx="964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Britton, Tom, et al. "Reversible debugging software."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Judge Bus. School, Univ. Cambridge, Cambridge, UK, Tech. Rep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(2013).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25124" y="4682176"/>
            <a:ext cx="2340445" cy="981012"/>
          </a:xfrm>
          <a:prstGeom prst="roundRect">
            <a:avLst>
              <a:gd name="adj" fmla="val 80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rPr>
              <a:t>Automated Bug Detection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051646" y="4668897"/>
            <a:ext cx="2521105" cy="981012"/>
          </a:xfrm>
          <a:prstGeom prst="roundRect">
            <a:avLst>
              <a:gd name="adj" fmla="val 8025"/>
            </a:avLst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Automated Bug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Repair?</a:t>
            </a:r>
          </a:p>
        </p:txBody>
      </p:sp>
      <p:pic>
        <p:nvPicPr>
          <p:cNvPr id="1032" name="Picture 8" descr="Image result for question mark fl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819">
            <a:off x="10903885" y="4380241"/>
            <a:ext cx="964972" cy="18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96E2-F129-40BA-AE53-0816021D4FFC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402193" y="4682176"/>
            <a:ext cx="2340445" cy="981012"/>
          </a:xfrm>
          <a:prstGeom prst="roundRect">
            <a:avLst>
              <a:gd name="adj" fmla="val 80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rPr>
              <a:t>Automated Bug Prediction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048055" y="4668897"/>
            <a:ext cx="2521105" cy="981012"/>
          </a:xfrm>
          <a:prstGeom prst="roundRect">
            <a:avLst>
              <a:gd name="adj" fmla="val 80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rPr>
              <a:t>Automated Bug Localization</a:t>
            </a:r>
          </a:p>
        </p:txBody>
      </p:sp>
    </p:spTree>
    <p:extLst>
      <p:ext uri="{BB962C8B-B14F-4D97-AF65-F5344CB8AC3E}">
        <p14:creationId xmlns:p14="http://schemas.microsoft.com/office/powerpoint/2010/main" val="10025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/>
      <p:bldP spid="11" grpId="0" animBg="1"/>
      <p:bldP spid="13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6BD6C2-1AD6-4431-A71B-D02543284C34}"/>
              </a:ext>
            </a:extLst>
          </p:cNvPr>
          <p:cNvGrpSpPr/>
          <p:nvPr/>
        </p:nvGrpSpPr>
        <p:grpSpPr>
          <a:xfrm>
            <a:off x="469388" y="1650375"/>
            <a:ext cx="12013557" cy="523220"/>
            <a:chOff x="469388" y="1197360"/>
            <a:chExt cx="12013557" cy="523220"/>
          </a:xfrm>
        </p:grpSpPr>
        <p:sp>
          <p:nvSpPr>
            <p:cNvPr id="86" name="Rounded Rectangle 3">
              <a:extLst>
                <a:ext uri="{FF2B5EF4-FFF2-40B4-BE49-F238E27FC236}">
                  <a16:creationId xmlns:a16="http://schemas.microsoft.com/office/drawing/2014/main" id="{1E5156B6-F470-4C2E-ABED-EEBC1E016C75}"/>
                </a:ext>
              </a:extLst>
            </p:cNvPr>
            <p:cNvSpPr/>
            <p:nvPr/>
          </p:nvSpPr>
          <p:spPr>
            <a:xfrm>
              <a:off x="469388" y="1272597"/>
              <a:ext cx="1319121" cy="426565"/>
            </a:xfrm>
            <a:prstGeom prst="roundRect">
              <a:avLst>
                <a:gd name="adj" fmla="val 8370"/>
              </a:avLst>
            </a:prstGeom>
            <a:solidFill>
              <a:schemeClr val="accent2">
                <a:lumMod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Challenge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C2A23B-14D7-4445-A120-C9815AA982D6}"/>
                </a:ext>
              </a:extLst>
            </p:cNvPr>
            <p:cNvSpPr/>
            <p:nvPr/>
          </p:nvSpPr>
          <p:spPr>
            <a:xfrm>
              <a:off x="1994155" y="1197360"/>
              <a:ext cx="104887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How to </a:t>
              </a:r>
              <a:r>
                <a:rPr lang="en-US" altLang="zh-CN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synthesize</a:t>
              </a:r>
              <a:r>
                <a:rPr lang="en-US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 correct </a:t>
              </a:r>
              <a:r>
                <a:rPr lang="en-US" altLang="zh-CN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conditions</a:t>
              </a:r>
              <a:r>
                <a:rPr lang="en-US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 from a huge search space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0" y="977800"/>
            <a:ext cx="216408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Motivation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C03301-3865-4AD5-ADD4-72A0E5E5BCE6}"/>
              </a:ext>
            </a:extLst>
          </p:cNvPr>
          <p:cNvSpPr/>
          <p:nvPr/>
        </p:nvSpPr>
        <p:spPr>
          <a:xfrm>
            <a:off x="1788509" y="3018323"/>
            <a:ext cx="8797332" cy="83099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Existing approaches use machine learning methods to rank the patches via their correctness probabilities</a:t>
            </a: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76822" y="2352979"/>
            <a:ext cx="9387981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 For current approaches work on </a:t>
            </a: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finer granularities </a:t>
            </a:r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  </a:t>
            </a: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huge search space</a:t>
            </a:r>
            <a:endParaRPr lang="en-US" sz="2400" i="1" dirty="0">
              <a:solidFill>
                <a:schemeClr val="accent4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F55210-2C69-44F5-9DAC-09F89325015D}"/>
              </a:ext>
            </a:extLst>
          </p:cNvPr>
          <p:cNvSpPr/>
          <p:nvPr/>
        </p:nvSpPr>
        <p:spPr>
          <a:xfrm>
            <a:off x="107628" y="4826071"/>
            <a:ext cx="3458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Existing approaches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44DD51-29DD-4F7B-A199-0C306429DA2D}"/>
              </a:ext>
            </a:extLst>
          </p:cNvPr>
          <p:cNvSpPr/>
          <p:nvPr/>
        </p:nvSpPr>
        <p:spPr>
          <a:xfrm>
            <a:off x="3353039" y="4117883"/>
            <a:ext cx="4898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Rank all the integrated patches : Elixir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D78AF083-326F-4BA6-95F0-77CA4D647B79}"/>
              </a:ext>
            </a:extLst>
          </p:cNvPr>
          <p:cNvSpPr/>
          <p:nvPr/>
        </p:nvSpPr>
        <p:spPr>
          <a:xfrm>
            <a:off x="2925984" y="4342365"/>
            <a:ext cx="427055" cy="1564285"/>
          </a:xfrm>
          <a:prstGeom prst="leftBrace">
            <a:avLst>
              <a:gd name="adj1" fmla="val 0"/>
              <a:gd name="adj2" fmla="val 50000"/>
            </a:avLst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287C56-FAFF-4524-BD3D-AAF41439BDF3}"/>
              </a:ext>
            </a:extLst>
          </p:cNvPr>
          <p:cNvSpPr/>
          <p:nvPr/>
        </p:nvSpPr>
        <p:spPr>
          <a:xfrm>
            <a:off x="3222256" y="5591800"/>
            <a:ext cx="492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Rank the abstract patches: Prophet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86879-25C5-4E48-8014-1874F1B8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20</a:t>
            </a:fld>
            <a:endParaRPr lang="en-US"/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1E5156B6-F470-4C2E-ABED-EEBC1E016C75}"/>
              </a:ext>
            </a:extLst>
          </p:cNvPr>
          <p:cNvSpPr/>
          <p:nvPr/>
        </p:nvSpPr>
        <p:spPr>
          <a:xfrm>
            <a:off x="508255" y="3045792"/>
            <a:ext cx="1166310" cy="426565"/>
          </a:xfrm>
          <a:prstGeom prst="roundRect">
            <a:avLst>
              <a:gd name="adj" fmla="val 8370"/>
            </a:avLst>
          </a:prstGeom>
          <a:solidFill>
            <a:schemeClr val="accent2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Solution</a:t>
            </a: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6944DD51-29DD-4F7B-A199-0C306429DA2D}"/>
              </a:ext>
            </a:extLst>
          </p:cNvPr>
          <p:cNvSpPr/>
          <p:nvPr/>
        </p:nvSpPr>
        <p:spPr>
          <a:xfrm>
            <a:off x="7657427" y="4845146"/>
            <a:ext cx="4898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Is there any solution can improve?</a:t>
            </a: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1E5156B6-F470-4C2E-ABED-EEBC1E016C75}"/>
              </a:ext>
            </a:extLst>
          </p:cNvPr>
          <p:cNvSpPr/>
          <p:nvPr/>
        </p:nvSpPr>
        <p:spPr>
          <a:xfrm>
            <a:off x="8136543" y="4135432"/>
            <a:ext cx="3940367" cy="426565"/>
          </a:xfrm>
          <a:prstGeom prst="roundRect">
            <a:avLst>
              <a:gd name="adj" fmla="val 8370"/>
            </a:avLst>
          </a:prstGeom>
          <a:solidFill>
            <a:schemeClr val="accent2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Simple grammar, Simple learning</a:t>
            </a: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1E5156B6-F470-4C2E-ABED-EEBC1E016C75}"/>
              </a:ext>
            </a:extLst>
          </p:cNvPr>
          <p:cNvSpPr/>
          <p:nvPr/>
        </p:nvSpPr>
        <p:spPr>
          <a:xfrm>
            <a:off x="8136542" y="5700114"/>
            <a:ext cx="3940367" cy="426565"/>
          </a:xfrm>
          <a:prstGeom prst="roundRect">
            <a:avLst>
              <a:gd name="adj" fmla="val 8370"/>
            </a:avLst>
          </a:prstGeom>
          <a:solidFill>
            <a:schemeClr val="accent2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Ingredients is unable to distinct</a:t>
            </a:r>
          </a:p>
        </p:txBody>
      </p:sp>
    </p:spTree>
    <p:extLst>
      <p:ext uri="{BB962C8B-B14F-4D97-AF65-F5344CB8AC3E}">
        <p14:creationId xmlns:p14="http://schemas.microsoft.com/office/powerpoint/2010/main" val="36012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  <p:bldP spid="37" grpId="0"/>
      <p:bldP spid="39" grpId="0" animBg="1"/>
      <p:bldP spid="40" grpId="0"/>
      <p:bldP spid="46" grpId="0" animBg="1"/>
      <p:bldP spid="47" grpId="0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6BD6C2-1AD6-4431-A71B-D02543284C34}"/>
              </a:ext>
            </a:extLst>
          </p:cNvPr>
          <p:cNvGrpSpPr/>
          <p:nvPr/>
        </p:nvGrpSpPr>
        <p:grpSpPr>
          <a:xfrm>
            <a:off x="139700" y="1660219"/>
            <a:ext cx="11843130" cy="523220"/>
            <a:chOff x="469388" y="1207204"/>
            <a:chExt cx="11775125" cy="523220"/>
          </a:xfrm>
        </p:grpSpPr>
        <p:sp>
          <p:nvSpPr>
            <p:cNvPr id="86" name="Rounded Rectangle 3">
              <a:extLst>
                <a:ext uri="{FF2B5EF4-FFF2-40B4-BE49-F238E27FC236}">
                  <a16:creationId xmlns:a16="http://schemas.microsoft.com/office/drawing/2014/main" id="{1E5156B6-F470-4C2E-ABED-EEBC1E016C75}"/>
                </a:ext>
              </a:extLst>
            </p:cNvPr>
            <p:cNvSpPr/>
            <p:nvPr/>
          </p:nvSpPr>
          <p:spPr>
            <a:xfrm>
              <a:off x="469388" y="1272597"/>
              <a:ext cx="1334012" cy="426565"/>
            </a:xfrm>
            <a:prstGeom prst="roundRect">
              <a:avLst>
                <a:gd name="adj" fmla="val 8370"/>
              </a:avLst>
            </a:prstGeom>
            <a:solidFill>
              <a:schemeClr val="accent2">
                <a:lumMod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Challenge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C2A23B-14D7-4445-A120-C9815AA982D6}"/>
                </a:ext>
              </a:extLst>
            </p:cNvPr>
            <p:cNvSpPr/>
            <p:nvPr/>
          </p:nvSpPr>
          <p:spPr>
            <a:xfrm>
              <a:off x="1762456" y="1207204"/>
              <a:ext cx="104820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Given a code context, estimate the probabilities of the patches within a space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3566567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Learning to Synthesize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80820" y="2516970"/>
            <a:ext cx="6464481" cy="1130401"/>
            <a:chOff x="2773679" y="2519651"/>
            <a:chExt cx="6464481" cy="11304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679" y="2519651"/>
              <a:ext cx="6464481" cy="1130401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4013200" y="3045502"/>
              <a:ext cx="5207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: Shape 95">
            <a:extLst>
              <a:ext uri="{FF2B5EF4-FFF2-40B4-BE49-F238E27FC236}">
                <a16:creationId xmlns:a16="http://schemas.microsoft.com/office/drawing/2014/main" id="{E2587B60-ECA6-4584-8F35-C90608701C59}"/>
              </a:ext>
            </a:extLst>
          </p:cNvPr>
          <p:cNvSpPr/>
          <p:nvPr/>
        </p:nvSpPr>
        <p:spPr>
          <a:xfrm rot="5400000">
            <a:off x="4740905" y="24026"/>
            <a:ext cx="658582" cy="5379012"/>
          </a:xfrm>
          <a:custGeom>
            <a:avLst/>
            <a:gdLst>
              <a:gd name="connsiteX0" fmla="*/ 729529 w 729529"/>
              <a:gd name="connsiteY0" fmla="*/ 0 h 3078051"/>
              <a:gd name="connsiteX1" fmla="*/ 1873 w 729529"/>
              <a:gd name="connsiteY1" fmla="*/ 1049628 h 3078051"/>
              <a:gd name="connsiteX2" fmla="*/ 504149 w 729529"/>
              <a:gd name="connsiteY2" fmla="*/ 3078051 h 3078051"/>
              <a:gd name="connsiteX3" fmla="*/ 504149 w 729529"/>
              <a:gd name="connsiteY3" fmla="*/ 3078051 h 3078051"/>
              <a:gd name="connsiteX0" fmla="*/ 697782 w 697782"/>
              <a:gd name="connsiteY0" fmla="*/ 0 h 3078051"/>
              <a:gd name="connsiteX1" fmla="*/ 2323 w 697782"/>
              <a:gd name="connsiteY1" fmla="*/ 1423116 h 3078051"/>
              <a:gd name="connsiteX2" fmla="*/ 472402 w 697782"/>
              <a:gd name="connsiteY2" fmla="*/ 3078051 h 3078051"/>
              <a:gd name="connsiteX3" fmla="*/ 472402 w 697782"/>
              <a:gd name="connsiteY3" fmla="*/ 3078051 h 3078051"/>
              <a:gd name="connsiteX0" fmla="*/ 697481 w 697481"/>
              <a:gd name="connsiteY0" fmla="*/ 0 h 3078051"/>
              <a:gd name="connsiteX1" fmla="*/ 2022 w 697481"/>
              <a:gd name="connsiteY1" fmla="*/ 1423116 h 3078051"/>
              <a:gd name="connsiteX2" fmla="*/ 472101 w 697481"/>
              <a:gd name="connsiteY2" fmla="*/ 3078051 h 3078051"/>
              <a:gd name="connsiteX3" fmla="*/ 472101 w 697481"/>
              <a:gd name="connsiteY3" fmla="*/ 3078051 h 3078051"/>
              <a:gd name="connsiteX0" fmla="*/ 697481 w 697481"/>
              <a:gd name="connsiteY0" fmla="*/ 0 h 3212975"/>
              <a:gd name="connsiteX1" fmla="*/ 2022 w 697481"/>
              <a:gd name="connsiteY1" fmla="*/ 1423116 h 3212975"/>
              <a:gd name="connsiteX2" fmla="*/ 472101 w 697481"/>
              <a:gd name="connsiteY2" fmla="*/ 3078051 h 3212975"/>
              <a:gd name="connsiteX3" fmla="*/ 639527 w 697481"/>
              <a:gd name="connsiteY3" fmla="*/ 3123127 h 3212975"/>
              <a:gd name="connsiteX0" fmla="*/ 697481 w 697481"/>
              <a:gd name="connsiteY0" fmla="*/ 0 h 3078051"/>
              <a:gd name="connsiteX1" fmla="*/ 2022 w 697481"/>
              <a:gd name="connsiteY1" fmla="*/ 1423116 h 3078051"/>
              <a:gd name="connsiteX2" fmla="*/ 472101 w 697481"/>
              <a:gd name="connsiteY2" fmla="*/ 3078051 h 3078051"/>
              <a:gd name="connsiteX0" fmla="*/ 697930 w 697930"/>
              <a:gd name="connsiteY0" fmla="*/ 0 h 3007217"/>
              <a:gd name="connsiteX1" fmla="*/ 2471 w 697930"/>
              <a:gd name="connsiteY1" fmla="*/ 1423116 h 3007217"/>
              <a:gd name="connsiteX2" fmla="*/ 472550 w 697930"/>
              <a:gd name="connsiteY2" fmla="*/ 3007217 h 300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930" h="3007217">
                <a:moveTo>
                  <a:pt x="697930" y="0"/>
                </a:moveTo>
                <a:cubicBezTo>
                  <a:pt x="352883" y="268310"/>
                  <a:pt x="40034" y="921913"/>
                  <a:pt x="2471" y="1423116"/>
                </a:cubicBezTo>
                <a:cubicBezTo>
                  <a:pt x="-35092" y="1924319"/>
                  <a:pt x="366299" y="2723882"/>
                  <a:pt x="472550" y="300721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1" y="2685346"/>
            <a:ext cx="4223129" cy="1277054"/>
          </a:xfrm>
          <a:prstGeom prst="rect">
            <a:avLst/>
          </a:prstGeom>
        </p:spPr>
      </p:pic>
      <p:grpSp>
        <p:nvGrpSpPr>
          <p:cNvPr id="25" name="Group 84">
            <a:extLst>
              <a:ext uri="{FF2B5EF4-FFF2-40B4-BE49-F238E27FC236}">
                <a16:creationId xmlns:a16="http://schemas.microsoft.com/office/drawing/2014/main" id="{DB6BD6C2-1AD6-4431-A71B-D02543284C34}"/>
              </a:ext>
            </a:extLst>
          </p:cNvPr>
          <p:cNvGrpSpPr/>
          <p:nvPr/>
        </p:nvGrpSpPr>
        <p:grpSpPr>
          <a:xfrm>
            <a:off x="139700" y="4418349"/>
            <a:ext cx="12052300" cy="523220"/>
            <a:chOff x="469388" y="1215405"/>
            <a:chExt cx="12867577" cy="523220"/>
          </a:xfrm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1E5156B6-F470-4C2E-ABED-EEBC1E016C75}"/>
                </a:ext>
              </a:extLst>
            </p:cNvPr>
            <p:cNvSpPr/>
            <p:nvPr/>
          </p:nvSpPr>
          <p:spPr>
            <a:xfrm>
              <a:off x="469388" y="1272597"/>
              <a:ext cx="2392582" cy="426565"/>
            </a:xfrm>
            <a:prstGeom prst="roundRect">
              <a:avLst>
                <a:gd name="adj" fmla="val 8370"/>
              </a:avLst>
            </a:prstGeom>
            <a:solidFill>
              <a:schemeClr val="accent2">
                <a:lumMod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Formally speaking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86">
                  <a:extLst>
                    <a:ext uri="{FF2B5EF4-FFF2-40B4-BE49-F238E27FC236}">
                      <a16:creationId xmlns:a16="http://schemas.microsoft.com/office/drawing/2014/main" id="{C3C2A23B-14D7-4445-A120-C9815AA982D6}"/>
                    </a:ext>
                  </a:extLst>
                </p:cNvPr>
                <p:cNvSpPr/>
                <p:nvPr/>
              </p:nvSpPr>
              <p:spPr>
                <a:xfrm>
                  <a:off x="2957007" y="1215405"/>
                  <a:ext cx="1037995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/>
                    <a:t>How to estimate the conditional probability </a:t>
                  </a: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𝑃𝑟𝑜𝑔</m:t>
                      </m:r>
                      <m:r>
                        <a:rPr lang="en-US" altLang="zh-CN" sz="280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80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altLang="zh-CN" sz="280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29" name="Rectangle 8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3C2A23B-14D7-4445-A120-C9815AA98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007" y="1215405"/>
                  <a:ext cx="10379958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4" t="-11628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69389" y="5116442"/>
            <a:ext cx="2680212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Learning to Synthesize</a:t>
            </a:r>
          </a:p>
        </p:txBody>
      </p:sp>
      <p:sp>
        <p:nvSpPr>
          <p:cNvPr id="34" name="Left Brace 38">
            <a:extLst>
              <a:ext uri="{FF2B5EF4-FFF2-40B4-BE49-F238E27FC236}">
                <a16:creationId xmlns:a16="http://schemas.microsoft.com/office/drawing/2014/main" id="{D78AF083-326F-4BA6-95F0-77CA4D647B79}"/>
              </a:ext>
            </a:extLst>
          </p:cNvPr>
          <p:cNvSpPr/>
          <p:nvPr/>
        </p:nvSpPr>
        <p:spPr>
          <a:xfrm>
            <a:off x="3353038" y="5023712"/>
            <a:ext cx="427055" cy="1564285"/>
          </a:xfrm>
          <a:prstGeom prst="leftBrace">
            <a:avLst>
              <a:gd name="adj1" fmla="val 0"/>
              <a:gd name="adj2" fmla="val 19961"/>
            </a:avLst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113060" y="5023712"/>
            <a:ext cx="19956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Rewriting rules</a:t>
            </a:r>
          </a:p>
        </p:txBody>
      </p: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7059460" y="5023712"/>
            <a:ext cx="14368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Constraints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113060" y="6161432"/>
            <a:ext cx="21353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Machine learning</a:t>
            </a: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7059460" y="6161432"/>
            <a:ext cx="9669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Search </a:t>
            </a:r>
          </a:p>
        </p:txBody>
      </p:sp>
    </p:spTree>
    <p:extLst>
      <p:ext uri="{BB962C8B-B14F-4D97-AF65-F5344CB8AC3E}">
        <p14:creationId xmlns:p14="http://schemas.microsoft.com/office/powerpoint/2010/main" val="23469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575310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Learning to Synthesize: rewriting rule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52931" y="1769806"/>
            <a:ext cx="19956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Rewriting rules</a:t>
            </a:r>
          </a:p>
        </p:txBody>
      </p:sp>
      <p:sp>
        <p:nvSpPr>
          <p:cNvPr id="21" name="Left Brace 38">
            <a:extLst>
              <a:ext uri="{FF2B5EF4-FFF2-40B4-BE49-F238E27FC236}">
                <a16:creationId xmlns:a16="http://schemas.microsoft.com/office/drawing/2014/main" id="{D78AF083-326F-4BA6-95F0-77CA4D647B79}"/>
              </a:ext>
            </a:extLst>
          </p:cNvPr>
          <p:cNvSpPr/>
          <p:nvPr/>
        </p:nvSpPr>
        <p:spPr>
          <a:xfrm>
            <a:off x="2540238" y="1831559"/>
            <a:ext cx="427055" cy="782143"/>
          </a:xfrm>
          <a:prstGeom prst="leftBrace">
            <a:avLst>
              <a:gd name="adj1" fmla="val 0"/>
              <a:gd name="adj2" fmla="val 19961"/>
            </a:avLst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3058960" y="1648792"/>
            <a:ext cx="207490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Syntax grammar</a:t>
            </a:r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3058960" y="2430935"/>
            <a:ext cx="16019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Search order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69001" y="2999040"/>
            <a:ext cx="8335432" cy="1515533"/>
            <a:chOff x="2069001" y="2999040"/>
            <a:chExt cx="8335432" cy="151553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001" y="2999040"/>
              <a:ext cx="8335432" cy="1515533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/>
          </p:nvCxnSpPr>
          <p:spPr>
            <a:xfrm flipV="1">
              <a:off x="2967293" y="4094603"/>
              <a:ext cx="1313834" cy="110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52931" y="4868017"/>
            <a:ext cx="5298372" cy="1182035"/>
            <a:chOff x="452931" y="4868017"/>
            <a:chExt cx="5298372" cy="1182035"/>
          </a:xfrm>
        </p:grpSpPr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791655" y="5587874"/>
              <a:ext cx="3771864" cy="462178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674564" y="4868017"/>
              <a:ext cx="1883884" cy="5313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90">
              <a:extLst>
                <a:ext uri="{FF2B5EF4-FFF2-40B4-BE49-F238E27FC236}">
                  <a16:creationId xmlns:a16="http://schemas.microsoft.com/office/drawing/2014/main" id="{76534F8D-79B3-4FA0-8149-519BA6468A6B}"/>
                </a:ext>
              </a:extLst>
            </p:cNvPr>
            <p:cNvGrpSpPr/>
            <p:nvPr/>
          </p:nvGrpSpPr>
          <p:grpSpPr>
            <a:xfrm>
              <a:off x="452931" y="4927479"/>
              <a:ext cx="3426963" cy="471881"/>
              <a:chOff x="890178" y="4131834"/>
              <a:chExt cx="3426963" cy="471881"/>
            </a:xfrm>
          </p:grpSpPr>
          <p:sp>
            <p:nvSpPr>
              <p:cNvPr id="12" name="TextBox 91">
                <a:extLst>
                  <a:ext uri="{FF2B5EF4-FFF2-40B4-BE49-F238E27FC236}">
                    <a16:creationId xmlns:a16="http://schemas.microsoft.com/office/drawing/2014/main" id="{6F56443F-F5E6-4762-8520-F2113F89E026}"/>
                  </a:ext>
                </a:extLst>
              </p:cNvPr>
              <p:cNvSpPr txBox="1"/>
              <p:nvPr/>
            </p:nvSpPr>
            <p:spPr>
              <a:xfrm>
                <a:off x="1780356" y="4131834"/>
                <a:ext cx="2536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(a0 &gt; overflow) {</a:t>
                </a:r>
              </a:p>
            </p:txBody>
          </p:sp>
          <p:sp>
            <p:nvSpPr>
              <p:cNvPr id="13" name="TextBox 92">
                <a:extLst>
                  <a:ext uri="{FF2B5EF4-FFF2-40B4-BE49-F238E27FC236}">
                    <a16:creationId xmlns:a16="http://schemas.microsoft.com/office/drawing/2014/main" id="{B4DAD069-C340-40E0-AD65-EADD42F3FF66}"/>
                  </a:ext>
                </a:extLst>
              </p:cNvPr>
              <p:cNvSpPr txBox="1"/>
              <p:nvPr/>
            </p:nvSpPr>
            <p:spPr>
              <a:xfrm>
                <a:off x="890178" y="4142050"/>
                <a:ext cx="997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181:</a:t>
                </a:r>
              </a:p>
            </p:txBody>
          </p:sp>
        </p:grpSp>
        <p:grpSp>
          <p:nvGrpSpPr>
            <p:cNvPr id="14" name="Group 93">
              <a:extLst>
                <a:ext uri="{FF2B5EF4-FFF2-40B4-BE49-F238E27FC236}">
                  <a16:creationId xmlns:a16="http://schemas.microsoft.com/office/drawing/2014/main" id="{78541003-02CE-49B0-8399-9DF037DFFF17}"/>
                </a:ext>
              </a:extLst>
            </p:cNvPr>
            <p:cNvGrpSpPr/>
            <p:nvPr/>
          </p:nvGrpSpPr>
          <p:grpSpPr>
            <a:xfrm>
              <a:off x="452931" y="5359780"/>
              <a:ext cx="5298372" cy="689759"/>
              <a:chOff x="414599" y="4452841"/>
              <a:chExt cx="5298372" cy="689759"/>
            </a:xfrm>
          </p:grpSpPr>
          <p:grpSp>
            <p:nvGrpSpPr>
              <p:cNvPr id="15" name="Group 94">
                <a:extLst>
                  <a:ext uri="{FF2B5EF4-FFF2-40B4-BE49-F238E27FC236}">
                    <a16:creationId xmlns:a16="http://schemas.microsoft.com/office/drawing/2014/main" id="{61EE77D1-24E0-44DF-8BC2-8F529F8263AB}"/>
                  </a:ext>
                </a:extLst>
              </p:cNvPr>
              <p:cNvGrpSpPr/>
              <p:nvPr/>
            </p:nvGrpSpPr>
            <p:grpSpPr>
              <a:xfrm>
                <a:off x="1304777" y="4452841"/>
                <a:ext cx="4408194" cy="626173"/>
                <a:chOff x="1304777" y="4452841"/>
                <a:chExt cx="4408194" cy="626173"/>
              </a:xfrm>
            </p:grpSpPr>
            <p:sp>
              <p:nvSpPr>
                <p:cNvPr id="18" name="Arrow: Down 96">
                  <a:extLst>
                    <a:ext uri="{FF2B5EF4-FFF2-40B4-BE49-F238E27FC236}">
                      <a16:creationId xmlns:a16="http://schemas.microsoft.com/office/drawing/2014/main" id="{F0AB5F08-BF69-47B9-8253-13288F17BEF5}"/>
                    </a:ext>
                  </a:extLst>
                </p:cNvPr>
                <p:cNvSpPr/>
                <p:nvPr/>
              </p:nvSpPr>
              <p:spPr>
                <a:xfrm>
                  <a:off x="2264332" y="4452841"/>
                  <a:ext cx="308837" cy="242467"/>
                </a:xfrm>
                <a:prstGeom prst="downArrow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" name="TextBox 97">
                  <a:extLst>
                    <a:ext uri="{FF2B5EF4-FFF2-40B4-BE49-F238E27FC236}">
                      <a16:creationId xmlns:a16="http://schemas.microsoft.com/office/drawing/2014/main" id="{AA422380-65E5-4E74-8754-61BB2808F9D6}"/>
                    </a:ext>
                  </a:extLst>
                </p:cNvPr>
                <p:cNvSpPr txBox="1"/>
                <p:nvPr/>
              </p:nvSpPr>
              <p:spPr>
                <a:xfrm>
                  <a:off x="1304777" y="4709682"/>
                  <a:ext cx="44081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if </a:t>
                  </a:r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 </a:t>
                  </a:r>
                  <a:r>
                    <a:rPr lang="en-US" altLang="zh-CN" sz="24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FastMath.abs</a:t>
                  </a:r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(a0) &gt; overflow)</a:t>
                  </a:r>
                </a:p>
              </p:txBody>
            </p:sp>
          </p:grpSp>
          <p:sp>
            <p:nvSpPr>
              <p:cNvPr id="16" name="TextBox 95">
                <a:extLst>
                  <a:ext uri="{FF2B5EF4-FFF2-40B4-BE49-F238E27FC236}">
                    <a16:creationId xmlns:a16="http://schemas.microsoft.com/office/drawing/2014/main" id="{D7A9DFBF-13AB-44CF-9D82-4E303DE85302}"/>
                  </a:ext>
                </a:extLst>
              </p:cNvPr>
              <p:cNvSpPr txBox="1"/>
              <p:nvPr/>
            </p:nvSpPr>
            <p:spPr>
              <a:xfrm>
                <a:off x="414599" y="4680935"/>
                <a:ext cx="997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181: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44339" y="4572211"/>
                <a:ext cx="45600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“&gt;12”</a:t>
                </a:r>
                <a:br>
                  <a:rPr lang="en-US" altLang="zh-CN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“&gt;0”</a:t>
                </a:r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39" y="4572211"/>
                <a:ext cx="4560094" cy="2031325"/>
              </a:xfrm>
              <a:prstGeom prst="rect">
                <a:avLst/>
              </a:prstGeom>
              <a:blipFill rotWithShape="0">
                <a:blip r:embed="rId4"/>
                <a:stretch>
                  <a:fillRect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7549860" y="4572211"/>
            <a:ext cx="207490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Syntax grammar</a:t>
            </a:r>
          </a:p>
        </p:txBody>
      </p:sp>
      <p:sp>
        <p:nvSpPr>
          <p:cNvPr id="5" name="矩形 4"/>
          <p:cNvSpPr/>
          <p:nvPr/>
        </p:nvSpPr>
        <p:spPr>
          <a:xfrm>
            <a:off x="-52435" y="3261582"/>
            <a:ext cx="24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Math-26 from Defects4J</a:t>
            </a:r>
          </a:p>
          <a:p>
            <a:r>
              <a:rPr lang="en-US" altLang="zh-CN" i="1" dirty="0">
                <a:latin typeface="Gill Sans MT" panose="020B0502020104020203" pitchFamily="34" charset="0"/>
              </a:rPr>
              <a:t>Uniquely fixed by </a:t>
            </a:r>
            <a:r>
              <a:rPr lang="en-US" altLang="zh-CN" i="1" dirty="0" err="1">
                <a:latin typeface="Gill Sans MT" panose="020B0502020104020203" pitchFamily="34" charset="0"/>
              </a:rPr>
              <a:t>ConCap</a:t>
            </a:r>
            <a:endParaRPr lang="en-US" altLang="zh-CN" i="1" dirty="0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5334000" y="6351624"/>
            <a:ext cx="6858000" cy="393700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Space: Abstract all the variables of all the existing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7064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 animBg="1"/>
      <p:bldP spid="22" grpId="0" animBg="1"/>
      <p:bldP spid="24" grpId="0" animBg="1"/>
      <p:bldP spid="3" grpId="0"/>
      <p:bldP spid="25" grpId="0" animBg="1"/>
      <p:bldP spid="5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575310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Learning to Synthesize: rewriting rule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272" y="1674838"/>
            <a:ext cx="5298372" cy="479341"/>
            <a:chOff x="147272" y="1674838"/>
            <a:chExt cx="5298372" cy="479341"/>
          </a:xfrm>
        </p:grpSpPr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502168" y="1674838"/>
              <a:ext cx="3771864" cy="462178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93">
              <a:extLst>
                <a:ext uri="{FF2B5EF4-FFF2-40B4-BE49-F238E27FC236}">
                  <a16:creationId xmlns:a16="http://schemas.microsoft.com/office/drawing/2014/main" id="{78541003-02CE-49B0-8399-9DF037DFFF17}"/>
                </a:ext>
              </a:extLst>
            </p:cNvPr>
            <p:cNvGrpSpPr/>
            <p:nvPr/>
          </p:nvGrpSpPr>
          <p:grpSpPr>
            <a:xfrm>
              <a:off x="147272" y="1692514"/>
              <a:ext cx="5298372" cy="461665"/>
              <a:chOff x="414599" y="4680935"/>
              <a:chExt cx="5298372" cy="461665"/>
            </a:xfrm>
          </p:grpSpPr>
          <p:sp>
            <p:nvSpPr>
              <p:cNvPr id="19" name="TextBox 97">
                <a:extLst>
                  <a:ext uri="{FF2B5EF4-FFF2-40B4-BE49-F238E27FC236}">
                    <a16:creationId xmlns:a16="http://schemas.microsoft.com/office/drawing/2014/main" id="{AA422380-65E5-4E74-8754-61BB2808F9D6}"/>
                  </a:ext>
                </a:extLst>
              </p:cNvPr>
              <p:cNvSpPr txBox="1"/>
              <p:nvPr/>
            </p:nvSpPr>
            <p:spPr>
              <a:xfrm>
                <a:off x="1304777" y="4709682"/>
                <a:ext cx="4408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FastMath.abs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(a0) &gt; overflow)</a:t>
                </a:r>
              </a:p>
            </p:txBody>
          </p:sp>
          <p:sp>
            <p:nvSpPr>
              <p:cNvPr id="16" name="TextBox 95">
                <a:extLst>
                  <a:ext uri="{FF2B5EF4-FFF2-40B4-BE49-F238E27FC236}">
                    <a16:creationId xmlns:a16="http://schemas.microsoft.com/office/drawing/2014/main" id="{D7A9DFBF-13AB-44CF-9D82-4E303DE85302}"/>
                  </a:ext>
                </a:extLst>
              </p:cNvPr>
              <p:cNvSpPr txBox="1"/>
              <p:nvPr/>
            </p:nvSpPr>
            <p:spPr>
              <a:xfrm>
                <a:off x="414599" y="4680935"/>
                <a:ext cx="997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181: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-1" y="3076579"/>
                <a:ext cx="45600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“&gt;12”</a:t>
                </a:r>
                <a:br>
                  <a:rPr lang="en-US" altLang="zh-CN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“&gt;0”</a:t>
                </a:r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76579"/>
                <a:ext cx="4560094" cy="2031325"/>
              </a:xfrm>
              <a:prstGeom prst="rect">
                <a:avLst/>
              </a:prstGeom>
              <a:blipFill rotWithShape="0">
                <a:blip r:embed="rId3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0" y="2346399"/>
            <a:ext cx="207490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Syntax grammar</a:t>
            </a: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805917" y="2392822"/>
            <a:ext cx="16019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Search order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679899" y="3465475"/>
            <a:ext cx="3474444" cy="2250807"/>
            <a:chOff x="4679899" y="3465475"/>
            <a:chExt cx="3474444" cy="2250807"/>
          </a:xfrm>
        </p:grpSpPr>
        <p:sp>
          <p:nvSpPr>
            <p:cNvPr id="84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7043925" y="5330741"/>
              <a:ext cx="930670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6419666" y="5288304"/>
              <a:ext cx="236106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6407857" y="4669576"/>
              <a:ext cx="236106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679899" y="3465475"/>
              <a:ext cx="3474444" cy="2192226"/>
              <a:chOff x="6821376" y="3214975"/>
              <a:chExt cx="3474444" cy="219222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869626" y="3214975"/>
                <a:ext cx="2541145" cy="987058"/>
                <a:chOff x="6326490" y="3547872"/>
                <a:chExt cx="2541145" cy="987058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7443216" y="3547872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E</a:t>
                  </a:r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6326490" y="4165533"/>
                      <a:ext cx="2541145" cy="3693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𝐹𝑎𝑠𝑡𝑀𝑎𝑡h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br>
                        <a:rPr lang="en-US" altLang="zh-CN" i="1" dirty="0"/>
                      </a:b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490" y="4165533"/>
                      <a:ext cx="2541145" cy="36939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直接箭头连接符 38"/>
                <p:cNvCxnSpPr>
                  <a:stCxn id="36" idx="2"/>
                  <a:endCxn id="37" idx="0"/>
                </p:cNvCxnSpPr>
                <p:nvPr/>
              </p:nvCxnSpPr>
              <p:spPr>
                <a:xfrm>
                  <a:off x="7591654" y="3917204"/>
                  <a:ext cx="5409" cy="248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821376" y="4435220"/>
                    <a:ext cx="2637645" cy="3693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𝐹𝑎𝑠𝑡𝑀𝑎𝑡h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br>
                      <a:rPr lang="en-US" altLang="zh-CN" i="1" dirty="0"/>
                    </a:b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1376" y="4435220"/>
                    <a:ext cx="2637645" cy="3693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接箭头连接符 48"/>
              <p:cNvCxnSpPr>
                <a:stCxn id="37" idx="2"/>
                <a:endCxn id="48" idx="0"/>
              </p:cNvCxnSpPr>
              <p:nvPr/>
            </p:nvCxnSpPr>
            <p:spPr>
              <a:xfrm>
                <a:off x="8140199" y="4202033"/>
                <a:ext cx="0" cy="233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869626" y="5037804"/>
                    <a:ext cx="3426194" cy="3693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𝐹𝑎𝑠𝑡𝑀𝑎𝑡h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𝑜𝑣𝑒𝑟𝑓𝑙𝑜𝑤</m:t>
                          </m:r>
                        </m:oMath>
                      </m:oMathPara>
                    </a14:m>
                    <a:br>
                      <a:rPr lang="en-US" altLang="zh-CN" i="1" dirty="0"/>
                    </a:b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626" y="5037804"/>
                    <a:ext cx="3426194" cy="3693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接箭头连接符 56"/>
              <p:cNvCxnSpPr>
                <a:stCxn id="48" idx="2"/>
              </p:cNvCxnSpPr>
              <p:nvPr/>
            </p:nvCxnSpPr>
            <p:spPr>
              <a:xfrm>
                <a:off x="8140199" y="4804617"/>
                <a:ext cx="0" cy="283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文本框 58"/>
          <p:cNvSpPr txBox="1"/>
          <p:nvPr/>
        </p:nvSpPr>
        <p:spPr>
          <a:xfrm>
            <a:off x="4615115" y="2905884"/>
            <a:ext cx="275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ill Sans MT" panose="020B0502020104020203" pitchFamily="34" charset="0"/>
              </a:rPr>
              <a:t>Top-down: </a:t>
            </a:r>
          </a:p>
          <a:p>
            <a:r>
              <a:rPr lang="en-US" altLang="zh-CN" dirty="0">
                <a:latin typeface="Gill Sans MT" panose="020B0502020104020203" pitchFamily="34" charset="0"/>
              </a:rPr>
              <a:t>Unfold an </a:t>
            </a:r>
            <a:r>
              <a:rPr lang="en-US" altLang="zh-CN" dirty="0" err="1">
                <a:latin typeface="Gill Sans MT" panose="020B0502020104020203" pitchFamily="34" charset="0"/>
              </a:rPr>
              <a:t>unterminal</a:t>
            </a:r>
            <a:r>
              <a:rPr lang="en-US" altLang="zh-CN" dirty="0">
                <a:latin typeface="Gill Sans MT" panose="020B0502020104020203" pitchFamily="34" charset="0"/>
              </a:rPr>
              <a:t> token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553932" y="2905871"/>
            <a:ext cx="476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ill Sans MT" panose="020B0502020104020203" pitchFamily="34" charset="0"/>
              </a:rPr>
              <a:t>Bottom-up:</a:t>
            </a:r>
            <a:endParaRPr lang="en-US" altLang="zh-CN" dirty="0">
              <a:latin typeface="Gill Sans MT" panose="020B0502020104020203" pitchFamily="34" charset="0"/>
            </a:endParaRPr>
          </a:p>
          <a:p>
            <a:r>
              <a:rPr lang="en-US" altLang="zh-CN" dirty="0">
                <a:latin typeface="Gill Sans MT" panose="020B0502020104020203" pitchFamily="34" charset="0"/>
              </a:rPr>
              <a:t>Expand a terminal token, then complete the expr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962784" y="3501277"/>
            <a:ext cx="4167936" cy="2808800"/>
            <a:chOff x="7962784" y="3501277"/>
            <a:chExt cx="4167936" cy="2808800"/>
          </a:xfrm>
        </p:grpSpPr>
        <p:sp>
          <p:nvSpPr>
            <p:cNvPr id="89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0133680" y="5315505"/>
              <a:ext cx="308473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9937213" y="4722363"/>
              <a:ext cx="308473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9324727" y="3501277"/>
              <a:ext cx="296876" cy="392848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1064240" y="5347661"/>
              <a:ext cx="900078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62784" y="3508820"/>
              <a:ext cx="4167936" cy="2801257"/>
              <a:chOff x="7962784" y="3508820"/>
              <a:chExt cx="4167936" cy="2801257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962784" y="3508820"/>
                <a:ext cx="4167936" cy="2192226"/>
                <a:chOff x="6629817" y="3214975"/>
                <a:chExt cx="4167936" cy="2192226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7789173" y="3214975"/>
                  <a:ext cx="702052" cy="987058"/>
                  <a:chOff x="7246037" y="3547872"/>
                  <a:chExt cx="702052" cy="987058"/>
                </a:xfrm>
              </p:grpSpPr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7390917" y="3547872"/>
                    <a:ext cx="412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a0</a:t>
                    </a:r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7246037" y="4165533"/>
                        <a:ext cx="702052" cy="369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m:oMathPara>
                        </a14:m>
                        <a:br>
                          <a:rPr lang="en-US" altLang="zh-CN" i="1" dirty="0"/>
                        </a:br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6037" y="4165533"/>
                        <a:ext cx="702052" cy="36939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直接箭头连接符 68"/>
                  <p:cNvCxnSpPr>
                    <a:stCxn id="67" idx="2"/>
                    <a:endCxn id="68" idx="0"/>
                  </p:cNvCxnSpPr>
                  <p:nvPr/>
                </p:nvCxnSpPr>
                <p:spPr>
                  <a:xfrm>
                    <a:off x="7597063" y="3917204"/>
                    <a:ext cx="0" cy="24832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6629817" y="4436051"/>
                      <a:ext cx="3020763" cy="3693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𝐹𝑎𝑠𝑡𝑀𝑎𝑡h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br>
                        <a:rPr lang="en-US" altLang="zh-CN" i="1" dirty="0"/>
                      </a:b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3" name="文本框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817" y="4436051"/>
                      <a:ext cx="3020763" cy="36939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直接箭头连接符 63"/>
                <p:cNvCxnSpPr>
                  <a:stCxn id="68" idx="2"/>
                  <a:endCxn id="63" idx="0"/>
                </p:cNvCxnSpPr>
                <p:nvPr/>
              </p:nvCxnSpPr>
              <p:spPr>
                <a:xfrm>
                  <a:off x="8140199" y="4202033"/>
                  <a:ext cx="0" cy="2340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869626" y="5037804"/>
                      <a:ext cx="3928127" cy="3693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𝐹𝑎𝑠𝑡𝑀𝑎𝑡h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𝑜𝑣𝑒𝑟𝑓𝑙𝑜𝑤</m:t>
                            </m:r>
                          </m:oMath>
                        </m:oMathPara>
                      </a14:m>
                      <a:br>
                        <a:rPr lang="en-US" altLang="zh-CN" i="1" dirty="0"/>
                      </a:b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9626" y="5037804"/>
                      <a:ext cx="3928127" cy="36939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直接箭头连接符 65"/>
                <p:cNvCxnSpPr>
                  <a:stCxn id="63" idx="2"/>
                </p:cNvCxnSpPr>
                <p:nvPr/>
              </p:nvCxnSpPr>
              <p:spPr>
                <a:xfrm>
                  <a:off x="8140199" y="4805448"/>
                  <a:ext cx="0" cy="2830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箭头连接符 78"/>
              <p:cNvCxnSpPr/>
              <p:nvPr/>
            </p:nvCxnSpPr>
            <p:spPr>
              <a:xfrm>
                <a:off x="9481007" y="5657701"/>
                <a:ext cx="0" cy="283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9324727" y="594074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2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6" grpId="0" animBg="1"/>
      <p:bldP spid="59" grpId="0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6141752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Learning to Synthesize: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machine learning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272" y="1674838"/>
            <a:ext cx="5298372" cy="479341"/>
            <a:chOff x="147272" y="1674838"/>
            <a:chExt cx="5298372" cy="479341"/>
          </a:xfrm>
        </p:grpSpPr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502168" y="1674838"/>
              <a:ext cx="3771864" cy="462178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93">
              <a:extLst>
                <a:ext uri="{FF2B5EF4-FFF2-40B4-BE49-F238E27FC236}">
                  <a16:creationId xmlns:a16="http://schemas.microsoft.com/office/drawing/2014/main" id="{78541003-02CE-49B0-8399-9DF037DFFF17}"/>
                </a:ext>
              </a:extLst>
            </p:cNvPr>
            <p:cNvGrpSpPr/>
            <p:nvPr/>
          </p:nvGrpSpPr>
          <p:grpSpPr>
            <a:xfrm>
              <a:off x="147272" y="1692514"/>
              <a:ext cx="5298372" cy="461665"/>
              <a:chOff x="414599" y="4680935"/>
              <a:chExt cx="5298372" cy="461665"/>
            </a:xfrm>
          </p:grpSpPr>
          <p:sp>
            <p:nvSpPr>
              <p:cNvPr id="19" name="TextBox 97">
                <a:extLst>
                  <a:ext uri="{FF2B5EF4-FFF2-40B4-BE49-F238E27FC236}">
                    <a16:creationId xmlns:a16="http://schemas.microsoft.com/office/drawing/2014/main" id="{AA422380-65E5-4E74-8754-61BB2808F9D6}"/>
                  </a:ext>
                </a:extLst>
              </p:cNvPr>
              <p:cNvSpPr txBox="1"/>
              <p:nvPr/>
            </p:nvSpPr>
            <p:spPr>
              <a:xfrm>
                <a:off x="1304777" y="4709682"/>
                <a:ext cx="4408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FastMath.abs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(a0) &gt; overflow)</a:t>
                </a:r>
              </a:p>
            </p:txBody>
          </p:sp>
          <p:sp>
            <p:nvSpPr>
              <p:cNvPr id="16" name="TextBox 95">
                <a:extLst>
                  <a:ext uri="{FF2B5EF4-FFF2-40B4-BE49-F238E27FC236}">
                    <a16:creationId xmlns:a16="http://schemas.microsoft.com/office/drawing/2014/main" id="{D7A9DFBF-13AB-44CF-9D82-4E303DE85302}"/>
                  </a:ext>
                </a:extLst>
              </p:cNvPr>
              <p:cNvSpPr txBox="1"/>
              <p:nvPr/>
            </p:nvSpPr>
            <p:spPr>
              <a:xfrm>
                <a:off x="414599" y="4680935"/>
                <a:ext cx="997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181: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-1" y="3076579"/>
                <a:ext cx="45600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“&gt;12”</a:t>
                </a:r>
                <a:br>
                  <a:rPr lang="en-US" altLang="zh-CN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“&gt;0”</a:t>
                </a:r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r>
                  <a:rPr lang="en-US" altLang="zh-CN" i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76579"/>
                <a:ext cx="4560094" cy="2031325"/>
              </a:xfrm>
              <a:prstGeom prst="rect">
                <a:avLst/>
              </a:prstGeom>
              <a:blipFill rotWithShape="0">
                <a:blip r:embed="rId3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0" y="2346399"/>
            <a:ext cx="207490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Syntax grammar</a:t>
            </a: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805917" y="2392822"/>
            <a:ext cx="1601940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Search order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679899" y="3004053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Gill Sans MT" panose="020B0502020104020203" pitchFamily="34" charset="0"/>
              </a:rPr>
              <a:t>Top-down</a:t>
            </a:r>
            <a:endParaRPr lang="zh-CN" altLang="en-US" b="1" dirty="0">
              <a:latin typeface="Gill Sans MT" panose="020B05020201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7040" y="6047467"/>
            <a:ext cx="11803428" cy="412936"/>
            <a:chOff x="147272" y="6109310"/>
            <a:chExt cx="11803428" cy="412936"/>
          </a:xfrm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9908020" y="6136705"/>
              <a:ext cx="1750580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6742195" y="6136705"/>
              <a:ext cx="1258805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4746310" y="6136705"/>
              <a:ext cx="1037141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7">
              <a:extLst>
                <a:ext uri="{FF2B5EF4-FFF2-40B4-BE49-F238E27FC236}">
                  <a16:creationId xmlns:a16="http://schemas.microsoft.com/office/drawing/2014/main" id="{AA422380-65E5-4E74-8754-61BB2808F9D6}"/>
                </a:ext>
              </a:extLst>
            </p:cNvPr>
            <p:cNvSpPr txBox="1"/>
            <p:nvPr/>
          </p:nvSpPr>
          <p:spPr>
            <a:xfrm>
              <a:off x="147272" y="6109310"/>
              <a:ext cx="118034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FastMath.abs</a:t>
              </a:r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(a0) &gt; overflow: P(E| context) P(a0 | E, context) P(overview | a0, E, context)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9006716" y="3280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728149" y="4083136"/>
                <a:ext cx="2541145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𝐹𝑎𝑠𝑡𝑀𝑎𝑡h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49" y="4083136"/>
                <a:ext cx="2541145" cy="3693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stCxn id="36" idx="2"/>
            <a:endCxn id="37" idx="0"/>
          </p:cNvCxnSpPr>
          <p:nvPr/>
        </p:nvCxnSpPr>
        <p:spPr>
          <a:xfrm flipH="1">
            <a:off x="5998722" y="3650141"/>
            <a:ext cx="3156432" cy="43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723384" y="5041496"/>
            <a:ext cx="3060068" cy="786792"/>
            <a:chOff x="2723384" y="5041496"/>
            <a:chExt cx="3060068" cy="786792"/>
          </a:xfrm>
        </p:grpSpPr>
        <p:cxnSp>
          <p:nvCxnSpPr>
            <p:cNvPr id="77" name="直接箭头连接符 76"/>
            <p:cNvCxnSpPr/>
            <p:nvPr/>
          </p:nvCxnSpPr>
          <p:spPr>
            <a:xfrm flipH="1">
              <a:off x="4611332" y="5041496"/>
              <a:ext cx="1" cy="372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4623685" y="5442747"/>
              <a:ext cx="236106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2723384" y="5414463"/>
                  <a:ext cx="3060068" cy="36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𝐹𝑎𝑠𝑡𝑀𝑎𝑡h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br>
                    <a:rPr lang="en-US" altLang="zh-CN" i="1" dirty="0"/>
                  </a:br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384" y="5414463"/>
                  <a:ext cx="3060068" cy="3693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箭头连接符 41"/>
          <p:cNvCxnSpPr>
            <a:stCxn id="36" idx="2"/>
          </p:cNvCxnSpPr>
          <p:nvPr/>
        </p:nvCxnSpPr>
        <p:spPr>
          <a:xfrm>
            <a:off x="9155154" y="3650141"/>
            <a:ext cx="0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707923" y="4030085"/>
                <a:ext cx="853567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923" y="4030085"/>
                <a:ext cx="853567" cy="369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6" idx="2"/>
          </p:cNvCxnSpPr>
          <p:nvPr/>
        </p:nvCxnSpPr>
        <p:spPr>
          <a:xfrm>
            <a:off x="9155154" y="3650141"/>
            <a:ext cx="1248106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9978495" y="4030085"/>
                <a:ext cx="842090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495" y="4030085"/>
                <a:ext cx="842090" cy="369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36" idx="2"/>
          </p:cNvCxnSpPr>
          <p:nvPr/>
        </p:nvCxnSpPr>
        <p:spPr>
          <a:xfrm>
            <a:off x="9155154" y="3650141"/>
            <a:ext cx="2082436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000119" y="401567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…….</a:t>
            </a:r>
            <a:br>
              <a:rPr lang="en-US" altLang="zh-CN" i="1" dirty="0"/>
            </a:b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61370" y="4074307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41860" y="40351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655249" y="40315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62280" y="4346723"/>
            <a:ext cx="6074591" cy="972901"/>
            <a:chOff x="4571787" y="4608145"/>
            <a:chExt cx="6074591" cy="972901"/>
          </a:xfrm>
        </p:grpSpPr>
        <p:sp>
          <p:nvSpPr>
            <p:cNvPr id="82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4719712" y="4917196"/>
              <a:ext cx="236106" cy="385541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71787" y="4608145"/>
              <a:ext cx="6074591" cy="972901"/>
              <a:chOff x="4388817" y="4359150"/>
              <a:chExt cx="6074591" cy="972901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4388817" y="4685720"/>
                <a:ext cx="4203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/>
                  <a:t>a0</a:t>
                </a:r>
                <a:br>
                  <a:rPr lang="en-US" altLang="zh-CN" i="1" dirty="0"/>
                </a:br>
                <a:endParaRPr lang="zh-CN" altLang="en-US" dirty="0"/>
              </a:p>
            </p:txBody>
          </p:sp>
          <p:cxnSp>
            <p:nvCxnSpPr>
              <p:cNvPr id="49" name="直接箭头连接符 48"/>
              <p:cNvCxnSpPr>
                <a:endCxn id="48" idx="0"/>
              </p:cNvCxnSpPr>
              <p:nvPr/>
            </p:nvCxnSpPr>
            <p:spPr>
              <a:xfrm flipH="1">
                <a:off x="4598971" y="4407021"/>
                <a:ext cx="1852673" cy="27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endCxn id="76" idx="0"/>
              </p:cNvCxnSpPr>
              <p:nvPr/>
            </p:nvCxnSpPr>
            <p:spPr>
              <a:xfrm>
                <a:off x="6541115" y="4407021"/>
                <a:ext cx="981979" cy="240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5235037" y="468441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/>
                  <a:t>r0</a:t>
                </a:r>
                <a:endParaRPr lang="zh-CN" altLang="en-US" dirty="0"/>
              </a:p>
            </p:txBody>
          </p:sp>
          <p:cxnSp>
            <p:nvCxnSpPr>
              <p:cNvPr id="73" name="直接箭头连接符 72"/>
              <p:cNvCxnSpPr>
                <a:endCxn id="72" idx="0"/>
              </p:cNvCxnSpPr>
              <p:nvPr/>
            </p:nvCxnSpPr>
            <p:spPr>
              <a:xfrm flipH="1">
                <a:off x="5425153" y="4416926"/>
                <a:ext cx="1074229" cy="267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/>
              <p:cNvSpPr txBox="1"/>
              <p:nvPr/>
            </p:nvSpPr>
            <p:spPr>
              <a:xfrm>
                <a:off x="5951635" y="4682723"/>
                <a:ext cx="1000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/>
                  <a:t>overflow</a:t>
                </a:r>
                <a:endParaRPr lang="zh-CN" altLang="en-US" dirty="0"/>
              </a:p>
            </p:txBody>
          </p:sp>
          <p:cxnSp>
            <p:nvCxnSpPr>
              <p:cNvPr id="75" name="直接箭头连接符 74"/>
              <p:cNvCxnSpPr>
                <a:endCxn id="74" idx="0"/>
              </p:cNvCxnSpPr>
              <p:nvPr/>
            </p:nvCxnSpPr>
            <p:spPr>
              <a:xfrm flipH="1">
                <a:off x="6451644" y="4389429"/>
                <a:ext cx="39536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7351412" y="46477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/>
                  <a:t>…</a:t>
                </a:r>
                <a:endParaRPr lang="zh-CN" altLang="en-US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702325" y="4710973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0.5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475223" y="4689520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0.3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783641" y="4700861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0.1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8806347" y="4654025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…</a:t>
                </a:r>
                <a:endParaRPr lang="zh-CN" altLang="en-US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0024690" y="469445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/>
                  <a:t>…</a:t>
                </a:r>
                <a:endParaRPr lang="zh-CN" altLang="en-US" dirty="0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>
                <a:off x="8932410" y="4379376"/>
                <a:ext cx="0" cy="374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>
                <a:off x="10170663" y="4359150"/>
                <a:ext cx="0" cy="374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 flipH="1">
                <a:off x="8684496" y="4379376"/>
                <a:ext cx="249842" cy="274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>
              <a:xfrm>
                <a:off x="8947278" y="4389429"/>
                <a:ext cx="238876" cy="240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 flipH="1">
                <a:off x="9889321" y="4379256"/>
                <a:ext cx="277622" cy="30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10166943" y="4379256"/>
                <a:ext cx="296465" cy="30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6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6" grpId="0" animBg="1"/>
      <p:bldP spid="59" grpId="0"/>
      <p:bldP spid="36" grpId="0"/>
      <p:bldP spid="37" grpId="0"/>
      <p:bldP spid="45" grpId="0"/>
      <p:bldP spid="50" grpId="0"/>
      <p:bldP spid="54" grpId="0"/>
      <p:bldP spid="11" grpId="0"/>
      <p:bldP spid="6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6141752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Learning to Synthesize: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machine learning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99589" y="15248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121022" y="2327137"/>
                <a:ext cx="2541145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𝐹𝑎𝑠𝑡𝑀𝑎𝑡h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22" y="2327137"/>
                <a:ext cx="2541145" cy="369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stCxn id="36" idx="2"/>
            <a:endCxn id="37" idx="0"/>
          </p:cNvCxnSpPr>
          <p:nvPr/>
        </p:nvCxnSpPr>
        <p:spPr>
          <a:xfrm flipH="1">
            <a:off x="4391595" y="1894142"/>
            <a:ext cx="3156432" cy="43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20352" y="2954974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a0</a:t>
            </a:r>
            <a:br>
              <a:rPr lang="en-US" altLang="zh-CN" i="1" dirty="0"/>
            </a:br>
            <a:endParaRPr lang="zh-CN" altLang="en-US" dirty="0"/>
          </a:p>
        </p:txBody>
      </p:sp>
      <p:cxnSp>
        <p:nvCxnSpPr>
          <p:cNvPr id="49" name="直接箭头连接符 48"/>
          <p:cNvCxnSpPr>
            <a:endCxn id="48" idx="0"/>
          </p:cNvCxnSpPr>
          <p:nvPr/>
        </p:nvCxnSpPr>
        <p:spPr>
          <a:xfrm flipH="1">
            <a:off x="2930506" y="2676275"/>
            <a:ext cx="1852673" cy="27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76" idx="0"/>
          </p:cNvCxnSpPr>
          <p:nvPr/>
        </p:nvCxnSpPr>
        <p:spPr>
          <a:xfrm>
            <a:off x="4844517" y="2687640"/>
            <a:ext cx="1071450" cy="20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2"/>
          </p:cNvCxnSpPr>
          <p:nvPr/>
        </p:nvCxnSpPr>
        <p:spPr>
          <a:xfrm>
            <a:off x="7548027" y="1894142"/>
            <a:ext cx="0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100796" y="2274086"/>
                <a:ext cx="853567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796" y="2274086"/>
                <a:ext cx="853567" cy="369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6" idx="2"/>
          </p:cNvCxnSpPr>
          <p:nvPr/>
        </p:nvCxnSpPr>
        <p:spPr>
          <a:xfrm>
            <a:off x="7548027" y="1894142"/>
            <a:ext cx="1248106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371368" y="2274086"/>
                <a:ext cx="842090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68" y="2274086"/>
                <a:ext cx="842090" cy="369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36" idx="2"/>
          </p:cNvCxnSpPr>
          <p:nvPr/>
        </p:nvCxnSpPr>
        <p:spPr>
          <a:xfrm>
            <a:off x="7548027" y="1894142"/>
            <a:ext cx="2082436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392992" y="2259671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…….</a:t>
            </a:r>
            <a:br>
              <a:rPr lang="en-US" altLang="zh-CN" i="1" dirty="0"/>
            </a:b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54243" y="231830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834733" y="22791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048122" y="227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7910" y="292841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r0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endCxn id="72" idx="0"/>
          </p:cNvCxnSpPr>
          <p:nvPr/>
        </p:nvCxnSpPr>
        <p:spPr>
          <a:xfrm flipH="1">
            <a:off x="3818026" y="2687640"/>
            <a:ext cx="1016094" cy="2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344508" y="2926724"/>
            <a:ext cx="10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overflow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endCxn id="74" idx="0"/>
          </p:cNvCxnSpPr>
          <p:nvPr/>
        </p:nvCxnSpPr>
        <p:spPr>
          <a:xfrm>
            <a:off x="4834119" y="2696534"/>
            <a:ext cx="10398" cy="23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744285" y="28917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3095198" y="2954974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931490" y="2944862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225825" y="2944862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199220" y="2898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…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8417563" y="293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…</a:t>
            </a:r>
            <a:endParaRPr lang="zh-CN" altLang="en-US" dirty="0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7325283" y="2623377"/>
            <a:ext cx="0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8563536" y="2603151"/>
            <a:ext cx="0" cy="3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7077369" y="2623377"/>
            <a:ext cx="249842" cy="27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7340151" y="2633430"/>
            <a:ext cx="238876" cy="24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8282194" y="2623257"/>
            <a:ext cx="277622" cy="30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8559816" y="2623257"/>
            <a:ext cx="296465" cy="30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9C53FD05-8FFB-5647-87ED-1EA74104D745}"/>
              </a:ext>
            </a:extLst>
          </p:cNvPr>
          <p:cNvSpPr/>
          <p:nvPr/>
        </p:nvSpPr>
        <p:spPr>
          <a:xfrm>
            <a:off x="95679" y="1678852"/>
            <a:ext cx="4457002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A probability</a:t>
            </a:r>
            <a:r>
              <a:rPr lang="zh-CN" alt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is</a:t>
            </a:r>
            <a:r>
              <a:rPr lang="zh-CN" alt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learned</a:t>
            </a:r>
            <a:r>
              <a:rPr lang="zh-CN" alt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by</a:t>
            </a:r>
            <a:r>
              <a:rPr lang="zh-CN" alt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a</a:t>
            </a:r>
            <a:r>
              <a:rPr lang="zh-CN" alt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model</a:t>
            </a:r>
            <a:r>
              <a:rPr lang="zh-CN" alt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endParaRPr lang="en-US" sz="2400" i="1" dirty="0">
              <a:solidFill>
                <a:schemeClr val="bg1"/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" name="Rectangle 86">
            <a:extLst>
              <a:ext uri="{FF2B5EF4-FFF2-40B4-BE49-F238E27FC236}">
                <a16:creationId xmlns:a16="http://schemas.microsoft.com/office/drawing/2014/main" id="{AF7F9B89-D398-CA49-9A70-5F4B4FB0E126}"/>
              </a:ext>
            </a:extLst>
          </p:cNvPr>
          <p:cNvSpPr/>
          <p:nvPr/>
        </p:nvSpPr>
        <p:spPr>
          <a:xfrm>
            <a:off x="414624" y="5407670"/>
            <a:ext cx="7281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Features </a:t>
            </a:r>
            <a:r>
              <a:rPr lang="en-US" altLang="zh-CN" sz="2800" i="1" dirty="0">
                <a:latin typeface="+mj-lt"/>
                <a:cs typeface="Courier New" panose="02070309020205020404" pitchFamily="49" charset="0"/>
              </a:rPr>
              <a:t>are</a:t>
            </a:r>
            <a:r>
              <a:rPr lang="en-US" altLang="zh-CN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 extracted from</a:t>
            </a:r>
            <a:r>
              <a:rPr lang="zh-CN" alt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the</a:t>
            </a:r>
            <a:r>
              <a:rPr lang="zh-CN" alt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buggy</a:t>
            </a:r>
            <a:r>
              <a:rPr lang="zh-CN" alt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We train a model for each expansion grammar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54243" y="3593603"/>
            <a:ext cx="1545680" cy="381497"/>
            <a:chOff x="5554243" y="3593603"/>
            <a:chExt cx="1545680" cy="381497"/>
          </a:xfrm>
        </p:grpSpPr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6108538" y="3647791"/>
              <a:ext cx="736762" cy="327309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5554243" y="3593603"/>
              <a:ext cx="1545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P(E| context) </a:t>
              </a:r>
              <a:endParaRPr lang="zh-CN" altLang="en-US" dirty="0"/>
            </a:p>
          </p:txBody>
        </p:sp>
      </p:grpSp>
      <p:sp>
        <p:nvSpPr>
          <p:cNvPr id="43" name="Freeform: Shape 96">
            <a:extLst>
              <a:ext uri="{FF2B5EF4-FFF2-40B4-BE49-F238E27FC236}">
                <a16:creationId xmlns:a16="http://schemas.microsoft.com/office/drawing/2014/main" id="{763F3CB6-764E-403C-BDCE-A3F3745F01F7}"/>
              </a:ext>
            </a:extLst>
          </p:cNvPr>
          <p:cNvSpPr/>
          <p:nvPr/>
        </p:nvSpPr>
        <p:spPr>
          <a:xfrm>
            <a:off x="5956088" y="2569335"/>
            <a:ext cx="660123" cy="1031970"/>
          </a:xfrm>
          <a:custGeom>
            <a:avLst/>
            <a:gdLst>
              <a:gd name="connsiteX0" fmla="*/ 0 w 2079055"/>
              <a:gd name="connsiteY0" fmla="*/ 0 h 3226158"/>
              <a:gd name="connsiteX1" fmla="*/ 1796603 w 2079055"/>
              <a:gd name="connsiteY1" fmla="*/ 1236372 h 3226158"/>
              <a:gd name="connsiteX2" fmla="*/ 2073498 w 2079055"/>
              <a:gd name="connsiteY2" fmla="*/ 3226158 h 3226158"/>
              <a:gd name="connsiteX3" fmla="*/ 2073498 w 2079055"/>
              <a:gd name="connsiteY3" fmla="*/ 3226158 h 3226158"/>
              <a:gd name="connsiteX0" fmla="*/ 0 w 2093676"/>
              <a:gd name="connsiteY0" fmla="*/ 0 h 3373549"/>
              <a:gd name="connsiteX1" fmla="*/ 1796603 w 2093676"/>
              <a:gd name="connsiteY1" fmla="*/ 1236372 h 3373549"/>
              <a:gd name="connsiteX2" fmla="*/ 2073498 w 2093676"/>
              <a:gd name="connsiteY2" fmla="*/ 3226158 h 3373549"/>
              <a:gd name="connsiteX3" fmla="*/ 1596979 w 2093676"/>
              <a:gd name="connsiteY3" fmla="*/ 3226158 h 3373549"/>
              <a:gd name="connsiteX0" fmla="*/ 0 w 1883798"/>
              <a:gd name="connsiteY0" fmla="*/ 0 h 3226158"/>
              <a:gd name="connsiteX1" fmla="*/ 1796603 w 1883798"/>
              <a:gd name="connsiteY1" fmla="*/ 1236372 h 3226158"/>
              <a:gd name="connsiteX2" fmla="*/ 1596979 w 1883798"/>
              <a:gd name="connsiteY2" fmla="*/ 3226158 h 3226158"/>
              <a:gd name="connsiteX0" fmla="*/ 0 w 1925378"/>
              <a:gd name="connsiteY0" fmla="*/ 0 h 3226158"/>
              <a:gd name="connsiteX1" fmla="*/ 1796603 w 1925378"/>
              <a:gd name="connsiteY1" fmla="*/ 1236372 h 3226158"/>
              <a:gd name="connsiteX2" fmla="*/ 1596979 w 1925378"/>
              <a:gd name="connsiteY2" fmla="*/ 3226158 h 322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378" h="3226158">
                <a:moveTo>
                  <a:pt x="0" y="0"/>
                </a:moveTo>
                <a:cubicBezTo>
                  <a:pt x="725510" y="349339"/>
                  <a:pt x="1530440" y="698679"/>
                  <a:pt x="1796603" y="1236372"/>
                </a:cubicBezTo>
                <a:cubicBezTo>
                  <a:pt x="2062766" y="1774065"/>
                  <a:pt x="1876826" y="2824497"/>
                  <a:pt x="1596979" y="322615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479" y="3581438"/>
            <a:ext cx="4789762" cy="87086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4598" y="3626779"/>
            <a:ext cx="1936812" cy="369332"/>
            <a:chOff x="424598" y="3626779"/>
            <a:chExt cx="1936812" cy="369332"/>
          </a:xfrm>
        </p:grpSpPr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14971400-65F7-4852-B182-E3FC0BD191C4}"/>
                </a:ext>
              </a:extLst>
            </p:cNvPr>
            <p:cNvSpPr/>
            <p:nvPr/>
          </p:nvSpPr>
          <p:spPr>
            <a:xfrm>
              <a:off x="1149916" y="3651974"/>
              <a:ext cx="175892" cy="327309"/>
            </a:xfrm>
            <a:prstGeom prst="rect">
              <a:avLst/>
            </a:prstGeom>
            <a:solidFill>
              <a:srgbClr val="BAE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24598" y="3626779"/>
              <a:ext cx="193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P(a0 | E, context) </a:t>
              </a:r>
              <a:endParaRPr lang="zh-CN" altLang="en-US" dirty="0"/>
            </a:p>
          </p:txBody>
        </p:sp>
      </p:grpSp>
      <p:sp>
        <p:nvSpPr>
          <p:cNvPr id="59" name="Freeform: Shape 95">
            <a:extLst>
              <a:ext uri="{FF2B5EF4-FFF2-40B4-BE49-F238E27FC236}">
                <a16:creationId xmlns:a16="http://schemas.microsoft.com/office/drawing/2014/main" id="{E2587B60-ECA6-4584-8F35-C90608701C59}"/>
              </a:ext>
            </a:extLst>
          </p:cNvPr>
          <p:cNvSpPr/>
          <p:nvPr/>
        </p:nvSpPr>
        <p:spPr>
          <a:xfrm rot="3580135">
            <a:off x="2012029" y="2461373"/>
            <a:ext cx="396947" cy="1670659"/>
          </a:xfrm>
          <a:custGeom>
            <a:avLst/>
            <a:gdLst>
              <a:gd name="connsiteX0" fmla="*/ 729529 w 729529"/>
              <a:gd name="connsiteY0" fmla="*/ 0 h 3078051"/>
              <a:gd name="connsiteX1" fmla="*/ 1873 w 729529"/>
              <a:gd name="connsiteY1" fmla="*/ 1049628 h 3078051"/>
              <a:gd name="connsiteX2" fmla="*/ 504149 w 729529"/>
              <a:gd name="connsiteY2" fmla="*/ 3078051 h 3078051"/>
              <a:gd name="connsiteX3" fmla="*/ 504149 w 729529"/>
              <a:gd name="connsiteY3" fmla="*/ 3078051 h 3078051"/>
              <a:gd name="connsiteX0" fmla="*/ 697782 w 697782"/>
              <a:gd name="connsiteY0" fmla="*/ 0 h 3078051"/>
              <a:gd name="connsiteX1" fmla="*/ 2323 w 697782"/>
              <a:gd name="connsiteY1" fmla="*/ 1423116 h 3078051"/>
              <a:gd name="connsiteX2" fmla="*/ 472402 w 697782"/>
              <a:gd name="connsiteY2" fmla="*/ 3078051 h 3078051"/>
              <a:gd name="connsiteX3" fmla="*/ 472402 w 697782"/>
              <a:gd name="connsiteY3" fmla="*/ 3078051 h 3078051"/>
              <a:gd name="connsiteX0" fmla="*/ 697481 w 697481"/>
              <a:gd name="connsiteY0" fmla="*/ 0 h 3078051"/>
              <a:gd name="connsiteX1" fmla="*/ 2022 w 697481"/>
              <a:gd name="connsiteY1" fmla="*/ 1423116 h 3078051"/>
              <a:gd name="connsiteX2" fmla="*/ 472101 w 697481"/>
              <a:gd name="connsiteY2" fmla="*/ 3078051 h 3078051"/>
              <a:gd name="connsiteX3" fmla="*/ 472101 w 697481"/>
              <a:gd name="connsiteY3" fmla="*/ 3078051 h 3078051"/>
              <a:gd name="connsiteX0" fmla="*/ 697481 w 697481"/>
              <a:gd name="connsiteY0" fmla="*/ 0 h 3212975"/>
              <a:gd name="connsiteX1" fmla="*/ 2022 w 697481"/>
              <a:gd name="connsiteY1" fmla="*/ 1423116 h 3212975"/>
              <a:gd name="connsiteX2" fmla="*/ 472101 w 697481"/>
              <a:gd name="connsiteY2" fmla="*/ 3078051 h 3212975"/>
              <a:gd name="connsiteX3" fmla="*/ 639527 w 697481"/>
              <a:gd name="connsiteY3" fmla="*/ 3123127 h 3212975"/>
              <a:gd name="connsiteX0" fmla="*/ 697481 w 697481"/>
              <a:gd name="connsiteY0" fmla="*/ 0 h 3078051"/>
              <a:gd name="connsiteX1" fmla="*/ 2022 w 697481"/>
              <a:gd name="connsiteY1" fmla="*/ 1423116 h 3078051"/>
              <a:gd name="connsiteX2" fmla="*/ 472101 w 697481"/>
              <a:gd name="connsiteY2" fmla="*/ 3078051 h 3078051"/>
              <a:gd name="connsiteX0" fmla="*/ 697930 w 697930"/>
              <a:gd name="connsiteY0" fmla="*/ 0 h 3007217"/>
              <a:gd name="connsiteX1" fmla="*/ 2471 w 697930"/>
              <a:gd name="connsiteY1" fmla="*/ 1423116 h 3007217"/>
              <a:gd name="connsiteX2" fmla="*/ 472550 w 697930"/>
              <a:gd name="connsiteY2" fmla="*/ 3007217 h 300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930" h="3007217">
                <a:moveTo>
                  <a:pt x="697930" y="0"/>
                </a:moveTo>
                <a:cubicBezTo>
                  <a:pt x="352883" y="268310"/>
                  <a:pt x="40034" y="921913"/>
                  <a:pt x="2471" y="1423116"/>
                </a:cubicBezTo>
                <a:cubicBezTo>
                  <a:pt x="-35092" y="1924319"/>
                  <a:pt x="366299" y="2723882"/>
                  <a:pt x="472550" y="300721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424598" y="4220902"/>
                <a:ext cx="342420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𝐹𝑎𝑠𝑡𝑀𝑎𝑡h</m:t>
                    </m:r>
                    <m:r>
                      <a:rPr lang="en-US" altLang="zh-CN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latin typeface="Gill Sans MT" panose="020B0502020104020203" pitchFamily="34" charset="0"/>
                  </a:rPr>
                  <a:t>features: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b="1" dirty="0" err="1">
                    <a:solidFill>
                      <a:schemeClr val="accent4">
                        <a:lumMod val="50000"/>
                      </a:schemeClr>
                    </a:solidFill>
                  </a:rPr>
                  <a:t>MethodInvocation</a:t>
                </a:r>
                <a:endParaRPr lang="en-US" altLang="zh-CN" b="1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4">
                        <a:lumMod val="50000"/>
                      </a:schemeClr>
                    </a:solidFill>
                  </a:rPr>
                  <a:t>Greater-than</a:t>
                </a:r>
                <a:b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…</a:t>
                </a:r>
                <a:endParaRPr lang="zh-CN" alt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8" y="4220902"/>
                <a:ext cx="3424207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604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5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3" grpId="0" animBg="1"/>
      <p:bldP spid="59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>
                <a:latin typeface="Gill Sans MT" panose="020B0502020104020203" pitchFamily="34" charset="0"/>
              </a:rPr>
              <a:t>ConCap</a:t>
            </a:r>
            <a:r>
              <a:rPr lang="en-US" altLang="zh-CN" sz="3200" dirty="0">
                <a:latin typeface="Gill Sans MT" panose="020B0502020104020203" pitchFamily="34" charset="0"/>
              </a:rPr>
              <a:t>: Repair Conditions via Learning to Synthesize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6742324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Learning to Synthesize: constrains and search</a:t>
            </a:r>
          </a:p>
        </p:txBody>
      </p: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286439" y="1745533"/>
            <a:ext cx="1288973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Constrains</a:t>
            </a: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311442" y="3990828"/>
            <a:ext cx="1936406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Search method</a:t>
            </a:r>
          </a:p>
        </p:txBody>
      </p:sp>
      <p:sp>
        <p:nvSpPr>
          <p:cNvPr id="42" name="Rectangle 86">
            <a:extLst>
              <a:ext uri="{FF2B5EF4-FFF2-40B4-BE49-F238E27FC236}">
                <a16:creationId xmlns:a16="http://schemas.microsoft.com/office/drawing/2014/main" id="{C3C2A23B-14D7-4445-A120-C9815AA982D6}"/>
              </a:ext>
            </a:extLst>
          </p:cNvPr>
          <p:cNvSpPr/>
          <p:nvPr/>
        </p:nvSpPr>
        <p:spPr>
          <a:xfrm>
            <a:off x="285134" y="2239136"/>
            <a:ext cx="5862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Type constrains to filter illegal options </a:t>
            </a:r>
          </a:p>
        </p:txBody>
      </p:sp>
      <p:sp>
        <p:nvSpPr>
          <p:cNvPr id="43" name="Rectangle 86">
            <a:extLst>
              <a:ext uri="{FF2B5EF4-FFF2-40B4-BE49-F238E27FC236}">
                <a16:creationId xmlns:a16="http://schemas.microsoft.com/office/drawing/2014/main" id="{C3C2A23B-14D7-4445-A120-C9815AA982D6}"/>
              </a:ext>
            </a:extLst>
          </p:cNvPr>
          <p:cNvSpPr/>
          <p:nvPr/>
        </p:nvSpPr>
        <p:spPr>
          <a:xfrm>
            <a:off x="285134" y="4456710"/>
            <a:ext cx="631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Beam search, only remain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top K</a:t>
            </a:r>
            <a:r>
              <a:rPr lang="en-US" sz="2800" i="1" dirty="0">
                <a:latin typeface="Gill Sans MT" panose="020B0502020104020203" pitchFamily="34" charset="0"/>
                <a:cs typeface="Courier New" panose="02070309020205020404" pitchFamily="49" charset="0"/>
              </a:rPr>
              <a:t> expansions</a:t>
            </a:r>
          </a:p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The space is restricted </a:t>
            </a:r>
          </a:p>
        </p:txBody>
      </p:sp>
      <p:sp>
        <p:nvSpPr>
          <p:cNvPr id="54" name="Rectangle 70">
            <a:extLst>
              <a:ext uri="{FF2B5EF4-FFF2-40B4-BE49-F238E27FC236}">
                <a16:creationId xmlns:a16="http://schemas.microsoft.com/office/drawing/2014/main" id="{B81BB18D-79F2-41C1-B4C9-77833A13685B}"/>
              </a:ext>
            </a:extLst>
          </p:cNvPr>
          <p:cNvSpPr/>
          <p:nvPr/>
        </p:nvSpPr>
        <p:spPr>
          <a:xfrm>
            <a:off x="65868" y="5589734"/>
            <a:ext cx="3445684" cy="473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Gill Sans MT" panose="020B0502020104020203" pitchFamily="34" charset="0"/>
              </a:rPr>
              <a:t>If we only remain Top 3…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29237" y="4254677"/>
            <a:ext cx="7236424" cy="2085910"/>
            <a:chOff x="3929237" y="4254677"/>
            <a:chExt cx="7236424" cy="2085910"/>
          </a:xfrm>
        </p:grpSpPr>
        <p:sp>
          <p:nvSpPr>
            <p:cNvPr id="11" name="文本框 10"/>
            <p:cNvSpPr txBox="1"/>
            <p:nvPr/>
          </p:nvSpPr>
          <p:spPr>
            <a:xfrm>
              <a:off x="8612489" y="425467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333922" y="5057004"/>
                  <a:ext cx="2541145" cy="36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𝐹𝑎𝑠𝑡𝑀𝑎𝑡h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br>
                    <a:rPr lang="en-US" altLang="zh-CN" i="1" dirty="0"/>
                  </a:br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922" y="5057004"/>
                  <a:ext cx="2541145" cy="3693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11" idx="2"/>
              <a:endCxn id="12" idx="0"/>
            </p:cNvCxnSpPr>
            <p:nvPr/>
          </p:nvCxnSpPr>
          <p:spPr>
            <a:xfrm flipH="1">
              <a:off x="5604495" y="4624009"/>
              <a:ext cx="3156432" cy="432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929237" y="5694256"/>
              <a:ext cx="4203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a0</a:t>
              </a:r>
              <a:br>
                <a:rPr lang="en-US" altLang="zh-CN" i="1" dirty="0"/>
              </a:br>
              <a:endParaRPr lang="zh-CN" altLang="en-US" dirty="0"/>
            </a:p>
          </p:txBody>
        </p:sp>
        <p:cxnSp>
          <p:nvCxnSpPr>
            <p:cNvPr id="15" name="直接箭头连接符 14"/>
            <p:cNvCxnSpPr>
              <a:endCxn id="14" idx="0"/>
            </p:cNvCxnSpPr>
            <p:nvPr/>
          </p:nvCxnSpPr>
          <p:spPr>
            <a:xfrm flipH="1">
              <a:off x="4139391" y="5415557"/>
              <a:ext cx="1852673" cy="27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34" idx="0"/>
            </p:cNvCxnSpPr>
            <p:nvPr/>
          </p:nvCxnSpPr>
          <p:spPr>
            <a:xfrm>
              <a:off x="6057417" y="5417507"/>
              <a:ext cx="1071450" cy="20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2"/>
            </p:cNvCxnSpPr>
            <p:nvPr/>
          </p:nvCxnSpPr>
          <p:spPr>
            <a:xfrm>
              <a:off x="8760927" y="4624009"/>
              <a:ext cx="0" cy="374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13696" y="5003953"/>
                  <a:ext cx="853567" cy="36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br>
                    <a:rPr lang="en-US" altLang="zh-CN" i="1" dirty="0"/>
                  </a:br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696" y="5003953"/>
                  <a:ext cx="853567" cy="3693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11" idx="2"/>
            </p:cNvCxnSpPr>
            <p:nvPr/>
          </p:nvCxnSpPr>
          <p:spPr>
            <a:xfrm>
              <a:off x="8760927" y="4624009"/>
              <a:ext cx="1248106" cy="374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584268" y="5003953"/>
                  <a:ext cx="842090" cy="36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br>
                    <a:rPr lang="en-US" altLang="zh-CN" i="1" dirty="0"/>
                  </a:b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268" y="5003953"/>
                  <a:ext cx="842090" cy="3693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11" idx="2"/>
            </p:cNvCxnSpPr>
            <p:nvPr/>
          </p:nvCxnSpPr>
          <p:spPr>
            <a:xfrm>
              <a:off x="8760927" y="4624009"/>
              <a:ext cx="2082436" cy="374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0605892" y="4989538"/>
              <a:ext cx="559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…….</a:t>
              </a:r>
              <a:br>
                <a:rPr lang="en-US" altLang="zh-CN" i="1" dirty="0"/>
              </a:b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7143" y="504817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047633" y="50090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261022" y="500539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840810" y="5658278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r0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endCxn id="30" idx="0"/>
            </p:cNvCxnSpPr>
            <p:nvPr/>
          </p:nvCxnSpPr>
          <p:spPr>
            <a:xfrm flipH="1">
              <a:off x="5030926" y="5417507"/>
              <a:ext cx="1016094" cy="240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557408" y="5656591"/>
              <a:ext cx="1000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overflow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endCxn id="32" idx="0"/>
            </p:cNvCxnSpPr>
            <p:nvPr/>
          </p:nvCxnSpPr>
          <p:spPr>
            <a:xfrm>
              <a:off x="6047019" y="5426401"/>
              <a:ext cx="10398" cy="23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957185" y="56216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…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08098" y="568484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080996" y="5663388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389414" y="56852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40661" y="5631102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…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630463" y="56683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…</a:t>
              </a:r>
              <a:endParaRPr lang="zh-CN" altLang="en-US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8538183" y="5353244"/>
              <a:ext cx="0" cy="374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9776436" y="5333018"/>
              <a:ext cx="0" cy="374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51" idx="0"/>
            </p:cNvCxnSpPr>
            <p:nvPr/>
          </p:nvCxnSpPr>
          <p:spPr>
            <a:xfrm flipH="1">
              <a:off x="8159943" y="5353244"/>
              <a:ext cx="380168" cy="31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39" idx="0"/>
            </p:cNvCxnSpPr>
            <p:nvPr/>
          </p:nvCxnSpPr>
          <p:spPr>
            <a:xfrm>
              <a:off x="8553051" y="5363297"/>
              <a:ext cx="659292" cy="26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9495094" y="5353124"/>
              <a:ext cx="277622" cy="301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9772716" y="5353124"/>
              <a:ext cx="296465" cy="301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681551" y="566776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r0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921737" y="567287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317857" y="5677096"/>
              <a:ext cx="4203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a0</a:t>
              </a:r>
              <a:br>
                <a:rPr lang="en-US" altLang="zh-CN" i="1" dirty="0"/>
              </a:b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603588" y="567472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0.5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27796" y="5963540"/>
            <a:ext cx="5656287" cy="923330"/>
            <a:chOff x="3627796" y="5963540"/>
            <a:chExt cx="5656287" cy="923330"/>
          </a:xfrm>
        </p:grpSpPr>
        <p:sp>
          <p:nvSpPr>
            <p:cNvPr id="58" name="文本框 57"/>
            <p:cNvSpPr txBox="1"/>
            <p:nvPr/>
          </p:nvSpPr>
          <p:spPr>
            <a:xfrm>
              <a:off x="3627796" y="5963540"/>
              <a:ext cx="90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0.4*0.5=0.2</a:t>
              </a:r>
            </a:p>
            <a:p>
              <a:r>
                <a:rPr lang="en-US" altLang="zh-CN" b="1" i="1" dirty="0">
                  <a:solidFill>
                    <a:srgbClr val="FF0000"/>
                  </a:solidFill>
                </a:rPr>
                <a:t>1st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741778" y="5963540"/>
              <a:ext cx="1066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0.4*0.3</a:t>
              </a:r>
            </a:p>
            <a:p>
              <a:r>
                <a:rPr lang="en-US" altLang="zh-CN" dirty="0"/>
                <a:t>=0.12</a:t>
              </a:r>
            </a:p>
            <a:p>
              <a:r>
                <a:rPr lang="en-US" altLang="zh-CN" b="1" i="1" dirty="0">
                  <a:solidFill>
                    <a:srgbClr val="FF0000"/>
                  </a:solidFill>
                </a:rPr>
                <a:t>2nd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844153" y="5963540"/>
              <a:ext cx="11503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0.4*0.1</a:t>
              </a:r>
            </a:p>
            <a:p>
              <a:r>
                <a:rPr lang="en-US" altLang="zh-CN" dirty="0"/>
                <a:t>=0.04</a:t>
              </a:r>
            </a:p>
            <a:p>
              <a:r>
                <a:rPr lang="en-US" altLang="zh-CN" b="1" i="1" dirty="0">
                  <a:solidFill>
                    <a:srgbClr val="FF0000"/>
                  </a:solidFill>
                </a:rPr>
                <a:t>5th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300549" y="5963540"/>
              <a:ext cx="1097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0.2*0.7</a:t>
              </a:r>
            </a:p>
            <a:p>
              <a:r>
                <a:rPr lang="en-US" altLang="zh-CN" dirty="0"/>
                <a:t>=0.14</a:t>
              </a:r>
            </a:p>
            <a:p>
              <a:r>
                <a:rPr lang="en-US" altLang="zh-CN" dirty="0"/>
                <a:t> </a:t>
              </a:r>
              <a:r>
                <a:rPr lang="en-US" altLang="zh-CN" b="1" i="1" dirty="0">
                  <a:solidFill>
                    <a:srgbClr val="FF0000"/>
                  </a:solidFill>
                </a:rPr>
                <a:t>3rd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375094" y="5963540"/>
              <a:ext cx="90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0.2*0.5</a:t>
              </a:r>
            </a:p>
            <a:p>
              <a:r>
                <a:rPr lang="en-US" altLang="zh-CN" dirty="0"/>
                <a:t>=0.1</a:t>
              </a:r>
            </a:p>
            <a:p>
              <a:r>
                <a:rPr lang="en-US" altLang="zh-CN" b="1" i="1" dirty="0">
                  <a:solidFill>
                    <a:srgbClr val="FF0000"/>
                  </a:solidFill>
                </a:rPr>
                <a:t>4th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493" y="6211678"/>
            <a:ext cx="318073" cy="33537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727" y="6211279"/>
            <a:ext cx="318073" cy="33537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6199" y="6211280"/>
            <a:ext cx="318073" cy="33537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942762" y="2035721"/>
            <a:ext cx="4238042" cy="1218808"/>
            <a:chOff x="6022980" y="2072278"/>
            <a:chExt cx="4238042" cy="1218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6957185" y="2072278"/>
                  <a:ext cx="853567" cy="36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br>
                    <a:rPr lang="en-US" altLang="zh-CN" i="1" dirty="0"/>
                  </a:br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185" y="2072278"/>
                  <a:ext cx="853567" cy="369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/>
            <p:cNvSpPr txBox="1"/>
            <p:nvPr/>
          </p:nvSpPr>
          <p:spPr>
            <a:xfrm>
              <a:off x="6022980" y="2921754"/>
              <a:ext cx="1348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int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zh-CN" dirty="0">
                  <a:latin typeface="Gill Sans MT" panose="020B0502020104020203" pitchFamily="34" charset="0"/>
                </a:rPr>
                <a:t>a0</a:t>
              </a:r>
              <a:endParaRPr lang="zh-CN" altLang="en-US" dirty="0">
                <a:latin typeface="Gill Sans MT" panose="020B0502020104020203" pitchFamily="34" charset="0"/>
              </a:endParaRPr>
            </a:p>
          </p:txBody>
        </p:sp>
        <p:cxnSp>
          <p:nvCxnSpPr>
            <p:cNvPr id="57" name="直接箭头连接符 56"/>
            <p:cNvCxnSpPr>
              <a:stCxn id="55" idx="2"/>
            </p:cNvCxnSpPr>
            <p:nvPr/>
          </p:nvCxnSpPr>
          <p:spPr>
            <a:xfrm>
              <a:off x="7383969" y="2441675"/>
              <a:ext cx="0" cy="454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2"/>
            </p:cNvCxnSpPr>
            <p:nvPr/>
          </p:nvCxnSpPr>
          <p:spPr>
            <a:xfrm flipH="1">
              <a:off x="6557425" y="2441675"/>
              <a:ext cx="826544" cy="49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5" idx="2"/>
            </p:cNvCxnSpPr>
            <p:nvPr/>
          </p:nvCxnSpPr>
          <p:spPr>
            <a:xfrm>
              <a:off x="7383969" y="2441675"/>
              <a:ext cx="1354196" cy="454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7059721" y="2896122"/>
              <a:ext cx="1348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Object </a:t>
              </a:r>
              <a:r>
                <a:rPr lang="en-US" altLang="zh-CN" dirty="0">
                  <a:latin typeface="Gill Sans MT" panose="020B0502020104020203" pitchFamily="34" charset="0"/>
                </a:rPr>
                <a:t>this</a:t>
              </a:r>
              <a:endParaRPr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492892" y="2896122"/>
              <a:ext cx="1768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double </a:t>
              </a:r>
              <a:r>
                <a:rPr lang="en-US" altLang="zh-CN" dirty="0">
                  <a:latin typeface="Gill Sans MT" panose="020B0502020104020203" pitchFamily="34" charset="0"/>
                </a:rPr>
                <a:t>overflow</a:t>
              </a:r>
              <a:endParaRPr lang="zh-CN" alt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412" y="3277526"/>
            <a:ext cx="318073" cy="335379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5046" y="3313373"/>
            <a:ext cx="318073" cy="3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2" grpId="0"/>
      <p:bldP spid="43" grpId="0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ll Sans MT" panose="020B0502020104020203" pitchFamily="34" charset="0"/>
              </a:rPr>
              <a:t>ConCap</a:t>
            </a:r>
            <a:r>
              <a:rPr lang="en-US" dirty="0">
                <a:latin typeface="Gill Sans MT" panose="020B0502020104020203" pitchFamily="34" charset="0"/>
              </a:rPr>
              <a:t>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Evaluation Results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70955-F27A-4C2F-AF99-B515581FE09B}"/>
              </a:ext>
            </a:extLst>
          </p:cNvPr>
          <p:cNvSpPr/>
          <p:nvPr/>
        </p:nvSpPr>
        <p:spPr>
          <a:xfrm>
            <a:off x="0" y="1089641"/>
            <a:ext cx="897636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[RQ1] Which rewriting rule is better</a:t>
            </a:r>
            <a:r>
              <a:rPr lang="en-US" altLang="zh-CN" sz="2800" dirty="0">
                <a:latin typeface="Gill Sans MT" panose="020B0502020104020203" pitchFamily="34" charset="0"/>
              </a:rPr>
              <a:t>? 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EF385B-7DFF-4980-A985-7795A42EEB94}"/>
              </a:ext>
            </a:extLst>
          </p:cNvPr>
          <p:cNvSpPr/>
          <p:nvPr/>
        </p:nvSpPr>
        <p:spPr>
          <a:xfrm>
            <a:off x="1233497" y="2053780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A comparison of 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3 types </a:t>
            </a:r>
            <a:r>
              <a:rPr lang="en-US" altLang="zh-CN" sz="2400" dirty="0">
                <a:latin typeface="Gill Sans MT" panose="020B0502020104020203" pitchFamily="34" charset="0"/>
              </a:rPr>
              <a:t>of rewriting rules, by generating 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1040</a:t>
            </a:r>
            <a:r>
              <a:rPr lang="en-US" altLang="zh-CN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if</a:t>
            </a:r>
            <a:r>
              <a:rPr lang="en-US" altLang="zh-CN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conditions</a:t>
            </a:r>
            <a:r>
              <a:rPr lang="en-US" altLang="zh-CN" sz="2400" dirty="0">
                <a:latin typeface="Gill Sans MT" panose="020B0502020104020203" pitchFamily="34" charset="0"/>
              </a:rPr>
              <a:t>.  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27979-16CD-4C3A-8695-FD8E7C73AEA7}"/>
              </a:ext>
            </a:extLst>
          </p:cNvPr>
          <p:cNvSpPr/>
          <p:nvPr/>
        </p:nvSpPr>
        <p:spPr>
          <a:xfrm>
            <a:off x="1233497" y="6027003"/>
            <a:ext cx="10353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The bottom-up rule </a:t>
            </a:r>
            <a:r>
              <a:rPr lang="en-US" sz="2400" dirty="0">
                <a:latin typeface="Gill Sans MT" panose="020B0502020104020203" pitchFamily="34" charset="0"/>
              </a:rPr>
              <a:t>achieves the best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 complex grammar is not always the best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30AD9-2FAB-4546-B707-23940F59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4548823"/>
            <a:ext cx="10982325" cy="1466850"/>
          </a:xfrm>
          <a:prstGeom prst="rect">
            <a:avLst/>
          </a:prstGeom>
        </p:spPr>
      </p:pic>
      <p:sp>
        <p:nvSpPr>
          <p:cNvPr id="12" name="Rectangle 28">
            <a:extLst>
              <a:ext uri="{FF2B5EF4-FFF2-40B4-BE49-F238E27FC236}">
                <a16:creationId xmlns:a16="http://schemas.microsoft.com/office/drawing/2014/main" id="{BCEF385B-7DFF-4980-A985-7795A42EEB94}"/>
              </a:ext>
            </a:extLst>
          </p:cNvPr>
          <p:cNvSpPr/>
          <p:nvPr/>
        </p:nvSpPr>
        <p:spPr>
          <a:xfrm>
            <a:off x="1233497" y="2475664"/>
            <a:ext cx="10353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Bottom-up</a:t>
            </a:r>
            <a:r>
              <a:rPr lang="en-US" sz="2400" dirty="0"/>
              <a:t> vs.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top-down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/>
              <a:t>same grammar, different order.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/>
              <a:t>Which order is better?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Top-down</a:t>
            </a:r>
            <a:r>
              <a:rPr lang="en-US" sz="2400" dirty="0"/>
              <a:t> vs.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recursive</a:t>
            </a:r>
            <a:r>
              <a:rPr lang="en-US" sz="2400" dirty="0">
                <a:latin typeface="Gill Sans MT" panose="020B0502020104020203" pitchFamily="34" charset="0"/>
              </a:rPr>
              <a:t>:</a:t>
            </a:r>
            <a:r>
              <a:rPr lang="en-US" sz="2400" dirty="0"/>
              <a:t> same order, the recursive order has a more complex grammar.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/>
              <a:t>Is a more complex grammar better?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CEF385B-7DFF-4980-A985-7795A42EEB94}"/>
              </a:ext>
            </a:extLst>
          </p:cNvPr>
          <p:cNvSpPr/>
          <p:nvPr/>
        </p:nvSpPr>
        <p:spPr>
          <a:xfrm>
            <a:off x="1233497" y="1659266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Subjects: same as </a:t>
            </a:r>
            <a:r>
              <a:rPr lang="en-US" sz="2400" dirty="0" err="1"/>
              <a:t>CapGen</a:t>
            </a:r>
            <a:r>
              <a:rPr lang="en-US" sz="2400" dirty="0"/>
              <a:t>, 4 open-source projects from Defects4J </a:t>
            </a:r>
          </a:p>
        </p:txBody>
      </p:sp>
    </p:spTree>
    <p:extLst>
      <p:ext uri="{BB962C8B-B14F-4D97-AF65-F5344CB8AC3E}">
        <p14:creationId xmlns:p14="http://schemas.microsoft.com/office/powerpoint/2010/main" val="8368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12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ll Sans MT" panose="020B0502020104020203" pitchFamily="34" charset="0"/>
              </a:rPr>
              <a:t>ConCap</a:t>
            </a:r>
            <a:r>
              <a:rPr lang="en-US" dirty="0">
                <a:latin typeface="Gill Sans MT" panose="020B0502020104020203" pitchFamily="34" charset="0"/>
              </a:rPr>
              <a:t>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Evaluation Results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70955-F27A-4C2F-AF99-B515581FE09B}"/>
              </a:ext>
            </a:extLst>
          </p:cNvPr>
          <p:cNvSpPr/>
          <p:nvPr/>
        </p:nvSpPr>
        <p:spPr>
          <a:xfrm>
            <a:off x="0" y="1089641"/>
            <a:ext cx="897636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[RQ2] </a:t>
            </a:r>
            <a:r>
              <a:rPr lang="en-US" altLang="zh-CN" sz="2800" dirty="0">
                <a:latin typeface="Gill Sans MT" panose="020B0502020104020203" pitchFamily="34" charset="0"/>
              </a:rPr>
              <a:t>How effectively does </a:t>
            </a:r>
            <a:r>
              <a:rPr lang="en-US" altLang="zh-CN" sz="28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800" dirty="0">
                <a:latin typeface="Gill Sans MT" panose="020B0502020104020203" pitchFamily="34" charset="0"/>
              </a:rPr>
              <a:t> fix real world bugs? 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EF385B-7DFF-4980-A985-7795A42EEB94}"/>
              </a:ext>
            </a:extLst>
          </p:cNvPr>
          <p:cNvSpPr/>
          <p:nvPr/>
        </p:nvSpPr>
        <p:spPr>
          <a:xfrm>
            <a:off x="2427443" y="2004102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generates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plausible</a:t>
            </a:r>
            <a:r>
              <a:rPr lang="en-US" altLang="zh-CN" sz="2400" dirty="0">
                <a:latin typeface="Gill Sans MT" panose="020B0502020104020203" pitchFamily="34" charset="0"/>
              </a:rPr>
              <a:t> 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27</a:t>
            </a:r>
            <a:r>
              <a:rPr lang="en-US" altLang="zh-CN" sz="2400" dirty="0">
                <a:latin typeface="Gill Sans MT" panose="020B0502020104020203" pitchFamily="34" charset="0"/>
              </a:rPr>
              <a:t> bugs. 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3B528E-1126-42BB-A043-904EFF3EDA05}"/>
              </a:ext>
            </a:extLst>
          </p:cNvPr>
          <p:cNvSpPr/>
          <p:nvPr/>
        </p:nvSpPr>
        <p:spPr>
          <a:xfrm>
            <a:off x="2427443" y="2602385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generates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correct</a:t>
            </a:r>
            <a:r>
              <a:rPr lang="en-US" altLang="zh-CN" sz="2400" dirty="0">
                <a:latin typeface="Gill Sans MT" panose="020B0502020104020203" pitchFamily="34" charset="0"/>
              </a:rPr>
              <a:t> 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22</a:t>
            </a:r>
            <a:r>
              <a:rPr lang="en-US" altLang="zh-CN" sz="2400" dirty="0">
                <a:latin typeface="Gill Sans MT" panose="020B0502020104020203" pitchFamily="34" charset="0"/>
              </a:rPr>
              <a:t> bugs. 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22CAED-03ED-4BDC-B3C9-D07D1B38D471}"/>
              </a:ext>
            </a:extLst>
          </p:cNvPr>
          <p:cNvSpPr/>
          <p:nvPr/>
        </p:nvSpPr>
        <p:spPr>
          <a:xfrm>
            <a:off x="2427443" y="3195605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achieves a precision of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81.00%</a:t>
            </a:r>
            <a:r>
              <a:rPr lang="en-US" altLang="zh-CN" sz="2400" dirty="0">
                <a:latin typeface="Gill Sans MT" panose="020B0502020104020203" pitchFamily="34" charset="0"/>
              </a:rPr>
              <a:t> (22/27).  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30AD9-2FAB-4546-B707-23940F59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28</a:t>
            </a:fld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-1" y="2029982"/>
            <a:ext cx="2325997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143 IF-related bugs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BCEF385B-7DFF-4980-A985-7795A42EEB94}"/>
              </a:ext>
            </a:extLst>
          </p:cNvPr>
          <p:cNvSpPr/>
          <p:nvPr/>
        </p:nvSpPr>
        <p:spPr>
          <a:xfrm>
            <a:off x="2427444" y="4167196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generates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plausible</a:t>
            </a:r>
            <a:r>
              <a:rPr lang="en-US" altLang="zh-CN" sz="2400" dirty="0">
                <a:latin typeface="Gill Sans MT" panose="020B0502020104020203" pitchFamily="34" charset="0"/>
              </a:rPr>
              <a:t> 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37</a:t>
            </a:r>
            <a:r>
              <a:rPr lang="en-US" altLang="zh-CN" sz="2400" dirty="0">
                <a:latin typeface="Gill Sans MT" panose="020B0502020104020203" pitchFamily="34" charset="0"/>
              </a:rPr>
              <a:t> bugs. </a:t>
            </a:r>
            <a:endParaRPr lang="en-US" sz="2400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73B528E-1126-42BB-A043-904EFF3EDA05}"/>
              </a:ext>
            </a:extLst>
          </p:cNvPr>
          <p:cNvSpPr/>
          <p:nvPr/>
        </p:nvSpPr>
        <p:spPr>
          <a:xfrm>
            <a:off x="2427444" y="4765479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generates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correct</a:t>
            </a:r>
            <a:r>
              <a:rPr lang="en-US" altLang="zh-CN" sz="2400" dirty="0">
                <a:latin typeface="Gill Sans MT" panose="020B0502020104020203" pitchFamily="34" charset="0"/>
              </a:rPr>
              <a:t> patches for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28</a:t>
            </a:r>
            <a:r>
              <a:rPr lang="en-US" altLang="zh-CN" sz="2400" dirty="0">
                <a:latin typeface="Gill Sans MT" panose="020B0502020104020203" pitchFamily="34" charset="0"/>
              </a:rPr>
              <a:t> bugs. </a:t>
            </a:r>
            <a:endParaRPr lang="en-US" sz="2400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0222CAED-03ED-4BDC-B3C9-D07D1B38D471}"/>
              </a:ext>
            </a:extLst>
          </p:cNvPr>
          <p:cNvSpPr/>
          <p:nvPr/>
        </p:nvSpPr>
        <p:spPr>
          <a:xfrm>
            <a:off x="2427444" y="5358699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achieves a precision of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</a:rPr>
              <a:t>76.00%</a:t>
            </a:r>
            <a:r>
              <a:rPr lang="en-US" altLang="zh-CN" sz="2400" dirty="0">
                <a:latin typeface="Gill Sans MT" panose="020B0502020104020203" pitchFamily="34" charset="0"/>
              </a:rPr>
              <a:t> (28/37).  </a:t>
            </a:r>
            <a:endParaRPr lang="en-US" sz="2400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0" y="4193076"/>
            <a:ext cx="2325997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224 general bugs</a:t>
            </a:r>
          </a:p>
        </p:txBody>
      </p:sp>
    </p:spTree>
    <p:extLst>
      <p:ext uri="{BB962C8B-B14F-4D97-AF65-F5344CB8AC3E}">
        <p14:creationId xmlns:p14="http://schemas.microsoft.com/office/powerpoint/2010/main" val="43644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10" grpId="0" animBg="1"/>
      <p:bldP spid="11" grpId="0"/>
      <p:bldP spid="12" grpId="0"/>
      <p:bldP spid="13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ll Sans MT" panose="020B0502020104020203" pitchFamily="34" charset="0"/>
              </a:rPr>
              <a:t>ConCap</a:t>
            </a:r>
            <a:r>
              <a:rPr lang="en-US" dirty="0">
                <a:latin typeface="Gill Sans MT" panose="020B0502020104020203" pitchFamily="34" charset="0"/>
              </a:rPr>
              <a:t>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Evaluation Results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70955-F27A-4C2F-AF99-B515581FE09B}"/>
              </a:ext>
            </a:extLst>
          </p:cNvPr>
          <p:cNvSpPr/>
          <p:nvPr/>
        </p:nvSpPr>
        <p:spPr>
          <a:xfrm>
            <a:off x="0" y="1089641"/>
            <a:ext cx="897636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[RQ3] </a:t>
            </a:r>
            <a:r>
              <a:rPr lang="en-US" altLang="zh-CN" sz="2800" dirty="0">
                <a:latin typeface="Gill Sans MT" panose="020B0502020104020203" pitchFamily="34" charset="0"/>
              </a:rPr>
              <a:t>Can </a:t>
            </a:r>
            <a:r>
              <a:rPr lang="en-US" altLang="zh-CN" sz="28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800" dirty="0">
                <a:latin typeface="Gill Sans MT" panose="020B0502020104020203" pitchFamily="34" charset="0"/>
              </a:rPr>
              <a:t> outperform existing approaches? 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401786-CA1F-4A5A-ACD1-193F2B51AB51}"/>
              </a:ext>
            </a:extLst>
          </p:cNvPr>
          <p:cNvSpPr/>
          <p:nvPr/>
        </p:nvSpPr>
        <p:spPr>
          <a:xfrm>
            <a:off x="145101" y="5544130"/>
            <a:ext cx="12046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fixes more bugs, achieves the highest patch number (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number of correctly repaired bugs in both general and IF-related bugs </a:t>
            </a:r>
            <a:r>
              <a:rPr lang="en-US" altLang="zh-CN" sz="2000" dirty="0">
                <a:latin typeface="Gill Sans MT" panose="020B0502020104020203" pitchFamily="34" charset="0"/>
              </a:rPr>
              <a:t>&amp;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precision of IF-related bugs</a:t>
            </a:r>
            <a:r>
              <a:rPr lang="en-US" altLang="zh-CN" sz="2400" dirty="0">
                <a:latin typeface="Gill Sans MT" panose="020B0502020104020203" pitchFamily="34" charset="0"/>
              </a:rPr>
              <a:t>). 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550BC8-3613-4BDF-A3B5-F0227A3B8B23}"/>
              </a:ext>
            </a:extLst>
          </p:cNvPr>
          <p:cNvSpPr/>
          <p:nvPr/>
        </p:nvSpPr>
        <p:spPr>
          <a:xfrm>
            <a:off x="145101" y="6333166"/>
            <a:ext cx="9481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latin typeface="Gill Sans MT" panose="020B0502020104020203" pitchFamily="34" charset="0"/>
              </a:rPr>
              <a:t>ConCap</a:t>
            </a:r>
            <a:r>
              <a:rPr lang="en-US" altLang="zh-CN" sz="2400" dirty="0">
                <a:latin typeface="Gill Sans MT" panose="020B0502020104020203" pitchFamily="34" charset="0"/>
              </a:rPr>
              <a:t> complements well to existing approaches. (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8 newly fixed bugs</a:t>
            </a:r>
            <a:r>
              <a:rPr lang="en-US" altLang="zh-CN" sz="2400" dirty="0">
                <a:latin typeface="Gill Sans MT" panose="020B0502020104020203" pitchFamily="34" charset="0"/>
              </a:rPr>
              <a:t>)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23F58-D861-44E3-B593-9E4CDCCAD02C}"/>
              </a:ext>
            </a:extLst>
          </p:cNvPr>
          <p:cNvSpPr/>
          <p:nvPr/>
        </p:nvSpPr>
        <p:spPr>
          <a:xfrm>
            <a:off x="145100" y="1690377"/>
            <a:ext cx="10353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pitchFamily="34" charset="0"/>
              </a:rPr>
              <a:t>All the state-of-the-art approaches:  </a:t>
            </a:r>
            <a:r>
              <a:rPr lang="en-US" altLang="zh-CN" sz="2400" dirty="0" err="1">
                <a:latin typeface="Gill Sans MT" panose="020B0502020104020203" pitchFamily="34" charset="0"/>
              </a:rPr>
              <a:t>SimFix</a:t>
            </a:r>
            <a:r>
              <a:rPr lang="en-US" altLang="zh-CN" sz="2400" dirty="0">
                <a:latin typeface="Gill Sans MT" panose="020B0502020104020203" pitchFamily="34" charset="0"/>
              </a:rPr>
              <a:t>,  ACS, Elixir and others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7A5DD-57D0-4F1A-9E0F-1112F841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915" y="2215145"/>
            <a:ext cx="3443437" cy="3451578"/>
          </a:xfrm>
          <a:prstGeom prst="rect">
            <a:avLst/>
          </a:prstGeom>
        </p:spPr>
      </p:pic>
      <p:graphicFrame>
        <p:nvGraphicFramePr>
          <p:cNvPr id="29" name="图表 28"/>
          <p:cNvGraphicFramePr/>
          <p:nvPr>
            <p:extLst/>
          </p:nvPr>
        </p:nvGraphicFramePr>
        <p:xfrm>
          <a:off x="145101" y="2101496"/>
          <a:ext cx="3766499" cy="3408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图表 44"/>
          <p:cNvGraphicFramePr/>
          <p:nvPr>
            <p:extLst/>
          </p:nvPr>
        </p:nvGraphicFramePr>
        <p:xfrm>
          <a:off x="3961089" y="2101496"/>
          <a:ext cx="3766499" cy="3408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V="1">
            <a:off x="8267700" y="3779478"/>
            <a:ext cx="342900" cy="463126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32" grpId="0"/>
      <p:bldGraphic spid="29" grpId="0">
        <p:bldAsOne/>
      </p:bldGraphic>
      <p:bldGraphic spid="4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2193" y="327003"/>
            <a:ext cx="11206447" cy="73389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Automated Program Repair (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APR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192" y="1145681"/>
            <a:ext cx="11721228" cy="210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indent="-27432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This problem was first formulated in 2005 [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CAV 2005</a:t>
            </a:r>
            <a:r>
              <a:rPr lang="en-US" sz="2800" dirty="0">
                <a:latin typeface="Gill Sans MT" panose="020B0502020104020203" pitchFamily="34" charset="0"/>
              </a:rPr>
              <a:t>].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 Sans MT" panose="020B0502020104020203" pitchFamily="34" charset="0"/>
            </a:endParaRPr>
          </a:p>
          <a:p>
            <a:pPr marL="182880" indent="-27432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It is in 2009 that </a:t>
            </a:r>
            <a:r>
              <a:rPr lang="en-US" sz="2800" dirty="0">
                <a:solidFill>
                  <a:schemeClr val="tx2"/>
                </a:solidFill>
                <a:latin typeface="Gill Sans MT" panose="020B0502020104020203" pitchFamily="34" charset="0"/>
              </a:rPr>
              <a:t>GenProg</a:t>
            </a:r>
            <a:r>
              <a:rPr lang="en-US" sz="2800" dirty="0">
                <a:latin typeface="Gill Sans MT" panose="020B0502020104020203" pitchFamily="34" charset="0"/>
              </a:rPr>
              <a:t> was proposed, since which APR has gain huge attention in software engineering community [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ICSE 2009</a:t>
            </a:r>
            <a:r>
              <a:rPr lang="en-US" sz="2800" dirty="0">
                <a:latin typeface="Gill Sans MT" panose="020B0502020104020203" pitchFamily="34" charset="0"/>
              </a:rPr>
              <a:t>].</a:t>
            </a:r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/>
          </p:nvPr>
        </p:nvGraphicFramePr>
        <p:xfrm>
          <a:off x="718979" y="3243756"/>
          <a:ext cx="7661906" cy="311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96E2-F129-40BA-AE53-0816021D4FFC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0885" y="4359944"/>
            <a:ext cx="352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Publications selected from: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ICSE, FSE,  ASE, ISSTA,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TSE, PLDI, POPL 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6" grpId="0">
        <p:bldAsOne/>
      </p:bldGraphic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C8E34A-6DDA-46A5-A9B8-11B8AD385DBD}"/>
              </a:ext>
            </a:extLst>
          </p:cNvPr>
          <p:cNvSpPr txBox="1">
            <a:spLocks/>
          </p:cNvSpPr>
          <p:nvPr/>
        </p:nvSpPr>
        <p:spPr>
          <a:xfrm>
            <a:off x="3395345" y="1880533"/>
            <a:ext cx="4648200" cy="3562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Thanks!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Q &amp; A</a:t>
            </a:r>
          </a:p>
        </p:txBody>
      </p:sp>
      <p:pic>
        <p:nvPicPr>
          <p:cNvPr id="5" name="Picture 4" descr="Image result for question mark flat">
            <a:extLst>
              <a:ext uri="{FF2B5EF4-FFF2-40B4-BE49-F238E27FC236}">
                <a16:creationId xmlns:a16="http://schemas.microsoft.com/office/drawing/2014/main" id="{50045540-CB2C-432D-880A-ADDC88DAC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716663">
            <a:off x="6618558" y="2132760"/>
            <a:ext cx="1907483" cy="36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26F17-9054-4EF7-B943-7F2CB1BD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6053AE4F-50F7-4AA6-8A19-81DB7631E63E}"/>
              </a:ext>
            </a:extLst>
          </p:cNvPr>
          <p:cNvSpPr/>
          <p:nvPr/>
        </p:nvSpPr>
        <p:spPr>
          <a:xfrm>
            <a:off x="0" y="1089641"/>
            <a:ext cx="426720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Abstract </a:t>
            </a:r>
            <a:r>
              <a:rPr lang="fr-FR" sz="28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Syntax</a:t>
            </a: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Tree</a:t>
            </a: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(AST)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984ECE-8F53-477C-91E7-F5270481CAF1}"/>
              </a:ext>
            </a:extLst>
          </p:cNvPr>
          <p:cNvGrpSpPr/>
          <p:nvPr/>
        </p:nvGrpSpPr>
        <p:grpSpPr>
          <a:xfrm>
            <a:off x="3049802" y="4326298"/>
            <a:ext cx="8552997" cy="2261688"/>
            <a:chOff x="3049802" y="4326298"/>
            <a:chExt cx="8552997" cy="22616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4C2418-217C-4E2E-8E4B-4469DDF28515}"/>
                </a:ext>
              </a:extLst>
            </p:cNvPr>
            <p:cNvSpPr/>
            <p:nvPr/>
          </p:nvSpPr>
          <p:spPr>
            <a:xfrm>
              <a:off x="3049802" y="4487285"/>
              <a:ext cx="7432621" cy="2100701"/>
            </a:xfrm>
            <a:custGeom>
              <a:avLst/>
              <a:gdLst>
                <a:gd name="connsiteX0" fmla="*/ 5931700 w 8278478"/>
                <a:gd name="connsiteY0" fmla="*/ 14837 h 2067523"/>
                <a:gd name="connsiteX1" fmla="*/ 4484562 w 8278478"/>
                <a:gd name="connsiteY1" fmla="*/ 595282 h 2067523"/>
                <a:gd name="connsiteX2" fmla="*/ 2496736 w 8278478"/>
                <a:gd name="connsiteY2" fmla="*/ 650941 h 2067523"/>
                <a:gd name="connsiteX3" fmla="*/ 755400 w 8278478"/>
                <a:gd name="connsiteY3" fmla="*/ 1024653 h 2067523"/>
                <a:gd name="connsiteX4" fmla="*/ 413494 w 8278478"/>
                <a:gd name="connsiteY4" fmla="*/ 1915199 h 2067523"/>
                <a:gd name="connsiteX5" fmla="*/ 6480340 w 8278478"/>
                <a:gd name="connsiteY5" fmla="*/ 2034468 h 2067523"/>
                <a:gd name="connsiteX6" fmla="*/ 8245529 w 8278478"/>
                <a:gd name="connsiteY6" fmla="*/ 1557390 h 2067523"/>
                <a:gd name="connsiteX7" fmla="*/ 7506058 w 8278478"/>
                <a:gd name="connsiteY7" fmla="*/ 293133 h 2067523"/>
                <a:gd name="connsiteX8" fmla="*/ 5931700 w 8278478"/>
                <a:gd name="connsiteY8" fmla="*/ 14837 h 2067523"/>
                <a:gd name="connsiteX0" fmla="*/ 5931700 w 8270365"/>
                <a:gd name="connsiteY0" fmla="*/ 4802 h 2057488"/>
                <a:gd name="connsiteX1" fmla="*/ 4484562 w 8270365"/>
                <a:gd name="connsiteY1" fmla="*/ 585247 h 2057488"/>
                <a:gd name="connsiteX2" fmla="*/ 2496736 w 8270365"/>
                <a:gd name="connsiteY2" fmla="*/ 640906 h 2057488"/>
                <a:gd name="connsiteX3" fmla="*/ 755400 w 8270365"/>
                <a:gd name="connsiteY3" fmla="*/ 1014618 h 2057488"/>
                <a:gd name="connsiteX4" fmla="*/ 413494 w 8270365"/>
                <a:gd name="connsiteY4" fmla="*/ 1905164 h 2057488"/>
                <a:gd name="connsiteX5" fmla="*/ 6480340 w 8270365"/>
                <a:gd name="connsiteY5" fmla="*/ 2024433 h 2057488"/>
                <a:gd name="connsiteX6" fmla="*/ 8245529 w 8270365"/>
                <a:gd name="connsiteY6" fmla="*/ 1547355 h 2057488"/>
                <a:gd name="connsiteX7" fmla="*/ 7283421 w 8270365"/>
                <a:gd name="connsiteY7" fmla="*/ 378513 h 2057488"/>
                <a:gd name="connsiteX8" fmla="*/ 5931700 w 8270365"/>
                <a:gd name="connsiteY8" fmla="*/ 4802 h 2057488"/>
                <a:gd name="connsiteX0" fmla="*/ 5931700 w 7993452"/>
                <a:gd name="connsiteY0" fmla="*/ 4117 h 2072687"/>
                <a:gd name="connsiteX1" fmla="*/ 4484562 w 7993452"/>
                <a:gd name="connsiteY1" fmla="*/ 584562 h 2072687"/>
                <a:gd name="connsiteX2" fmla="*/ 2496736 w 7993452"/>
                <a:gd name="connsiteY2" fmla="*/ 640221 h 2072687"/>
                <a:gd name="connsiteX3" fmla="*/ 755400 w 7993452"/>
                <a:gd name="connsiteY3" fmla="*/ 1013933 h 2072687"/>
                <a:gd name="connsiteX4" fmla="*/ 413494 w 7993452"/>
                <a:gd name="connsiteY4" fmla="*/ 1904479 h 2072687"/>
                <a:gd name="connsiteX5" fmla="*/ 6480340 w 7993452"/>
                <a:gd name="connsiteY5" fmla="*/ 2023748 h 2072687"/>
                <a:gd name="connsiteX6" fmla="*/ 7959282 w 7993452"/>
                <a:gd name="connsiteY6" fmla="*/ 1331985 h 2072687"/>
                <a:gd name="connsiteX7" fmla="*/ 7283421 w 7993452"/>
                <a:gd name="connsiteY7" fmla="*/ 377828 h 2072687"/>
                <a:gd name="connsiteX8" fmla="*/ 5931700 w 7993452"/>
                <a:gd name="connsiteY8" fmla="*/ 4117 h 2072687"/>
                <a:gd name="connsiteX0" fmla="*/ 5931700 w 7959578"/>
                <a:gd name="connsiteY0" fmla="*/ 4117 h 2072687"/>
                <a:gd name="connsiteX1" fmla="*/ 4484562 w 7959578"/>
                <a:gd name="connsiteY1" fmla="*/ 584562 h 2072687"/>
                <a:gd name="connsiteX2" fmla="*/ 2496736 w 7959578"/>
                <a:gd name="connsiteY2" fmla="*/ 640221 h 2072687"/>
                <a:gd name="connsiteX3" fmla="*/ 755400 w 7959578"/>
                <a:gd name="connsiteY3" fmla="*/ 1013933 h 2072687"/>
                <a:gd name="connsiteX4" fmla="*/ 413494 w 7959578"/>
                <a:gd name="connsiteY4" fmla="*/ 1904479 h 2072687"/>
                <a:gd name="connsiteX5" fmla="*/ 6480340 w 7959578"/>
                <a:gd name="connsiteY5" fmla="*/ 2023748 h 2072687"/>
                <a:gd name="connsiteX6" fmla="*/ 7959282 w 7959578"/>
                <a:gd name="connsiteY6" fmla="*/ 1331985 h 2072687"/>
                <a:gd name="connsiteX7" fmla="*/ 7283421 w 7959578"/>
                <a:gd name="connsiteY7" fmla="*/ 377828 h 2072687"/>
                <a:gd name="connsiteX8" fmla="*/ 5931700 w 7959578"/>
                <a:gd name="connsiteY8" fmla="*/ 4117 h 2072687"/>
                <a:gd name="connsiteX0" fmla="*/ 5931700 w 7959578"/>
                <a:gd name="connsiteY0" fmla="*/ 4117 h 2072687"/>
                <a:gd name="connsiteX1" fmla="*/ 4484562 w 7959578"/>
                <a:gd name="connsiteY1" fmla="*/ 584562 h 2072687"/>
                <a:gd name="connsiteX2" fmla="*/ 2496736 w 7959578"/>
                <a:gd name="connsiteY2" fmla="*/ 640221 h 2072687"/>
                <a:gd name="connsiteX3" fmla="*/ 755400 w 7959578"/>
                <a:gd name="connsiteY3" fmla="*/ 1013933 h 2072687"/>
                <a:gd name="connsiteX4" fmla="*/ 413494 w 7959578"/>
                <a:gd name="connsiteY4" fmla="*/ 1904479 h 2072687"/>
                <a:gd name="connsiteX5" fmla="*/ 6480340 w 7959578"/>
                <a:gd name="connsiteY5" fmla="*/ 2023748 h 2072687"/>
                <a:gd name="connsiteX6" fmla="*/ 7959282 w 7959578"/>
                <a:gd name="connsiteY6" fmla="*/ 1331985 h 2072687"/>
                <a:gd name="connsiteX7" fmla="*/ 7283421 w 7959578"/>
                <a:gd name="connsiteY7" fmla="*/ 377828 h 2072687"/>
                <a:gd name="connsiteX8" fmla="*/ 5931700 w 7959578"/>
                <a:gd name="connsiteY8" fmla="*/ 4117 h 2072687"/>
                <a:gd name="connsiteX0" fmla="*/ 5627836 w 7655714"/>
                <a:gd name="connsiteY0" fmla="*/ 4117 h 2099617"/>
                <a:gd name="connsiteX1" fmla="*/ 4180698 w 7655714"/>
                <a:gd name="connsiteY1" fmla="*/ 584562 h 2099617"/>
                <a:gd name="connsiteX2" fmla="*/ 2192872 w 7655714"/>
                <a:gd name="connsiteY2" fmla="*/ 640221 h 2099617"/>
                <a:gd name="connsiteX3" fmla="*/ 451536 w 7655714"/>
                <a:gd name="connsiteY3" fmla="*/ 1013933 h 2099617"/>
                <a:gd name="connsiteX4" fmla="*/ 515147 w 7655714"/>
                <a:gd name="connsiteY4" fmla="*/ 1968090 h 2099617"/>
                <a:gd name="connsiteX5" fmla="*/ 6176476 w 7655714"/>
                <a:gd name="connsiteY5" fmla="*/ 2023748 h 2099617"/>
                <a:gd name="connsiteX6" fmla="*/ 7655418 w 7655714"/>
                <a:gd name="connsiteY6" fmla="*/ 1331985 h 2099617"/>
                <a:gd name="connsiteX7" fmla="*/ 6979557 w 7655714"/>
                <a:gd name="connsiteY7" fmla="*/ 377828 h 2099617"/>
                <a:gd name="connsiteX8" fmla="*/ 5627836 w 7655714"/>
                <a:gd name="connsiteY8" fmla="*/ 4117 h 2099617"/>
                <a:gd name="connsiteX0" fmla="*/ 5580093 w 7607971"/>
                <a:gd name="connsiteY0" fmla="*/ 4117 h 2283529"/>
                <a:gd name="connsiteX1" fmla="*/ 4132955 w 7607971"/>
                <a:gd name="connsiteY1" fmla="*/ 584562 h 2283529"/>
                <a:gd name="connsiteX2" fmla="*/ 2145129 w 7607971"/>
                <a:gd name="connsiteY2" fmla="*/ 640221 h 2283529"/>
                <a:gd name="connsiteX3" fmla="*/ 403793 w 7607971"/>
                <a:gd name="connsiteY3" fmla="*/ 1013933 h 2283529"/>
                <a:gd name="connsiteX4" fmla="*/ 467404 w 7607971"/>
                <a:gd name="connsiteY4" fmla="*/ 1968090 h 2283529"/>
                <a:gd name="connsiteX5" fmla="*/ 6128733 w 7607971"/>
                <a:gd name="connsiteY5" fmla="*/ 2023748 h 2283529"/>
                <a:gd name="connsiteX6" fmla="*/ 7607675 w 7607971"/>
                <a:gd name="connsiteY6" fmla="*/ 1331985 h 2283529"/>
                <a:gd name="connsiteX7" fmla="*/ 6931814 w 7607971"/>
                <a:gd name="connsiteY7" fmla="*/ 377828 h 2283529"/>
                <a:gd name="connsiteX8" fmla="*/ 5580093 w 7607971"/>
                <a:gd name="connsiteY8" fmla="*/ 4117 h 2283529"/>
                <a:gd name="connsiteX0" fmla="*/ 5383885 w 7411763"/>
                <a:gd name="connsiteY0" fmla="*/ 4117 h 2164208"/>
                <a:gd name="connsiteX1" fmla="*/ 3936747 w 7411763"/>
                <a:gd name="connsiteY1" fmla="*/ 584562 h 2164208"/>
                <a:gd name="connsiteX2" fmla="*/ 1948921 w 7411763"/>
                <a:gd name="connsiteY2" fmla="*/ 640221 h 2164208"/>
                <a:gd name="connsiteX3" fmla="*/ 207585 w 7411763"/>
                <a:gd name="connsiteY3" fmla="*/ 1013933 h 2164208"/>
                <a:gd name="connsiteX4" fmla="*/ 271196 w 7411763"/>
                <a:gd name="connsiteY4" fmla="*/ 1968090 h 2164208"/>
                <a:gd name="connsiteX5" fmla="*/ 5932525 w 7411763"/>
                <a:gd name="connsiteY5" fmla="*/ 2023748 h 2164208"/>
                <a:gd name="connsiteX6" fmla="*/ 7411467 w 7411763"/>
                <a:gd name="connsiteY6" fmla="*/ 1331985 h 2164208"/>
                <a:gd name="connsiteX7" fmla="*/ 6735606 w 7411763"/>
                <a:gd name="connsiteY7" fmla="*/ 377828 h 2164208"/>
                <a:gd name="connsiteX8" fmla="*/ 5383885 w 7411763"/>
                <a:gd name="connsiteY8" fmla="*/ 4117 h 2164208"/>
                <a:gd name="connsiteX0" fmla="*/ 5407412 w 7435290"/>
                <a:gd name="connsiteY0" fmla="*/ 4117 h 2131965"/>
                <a:gd name="connsiteX1" fmla="*/ 3960274 w 7435290"/>
                <a:gd name="connsiteY1" fmla="*/ 584562 h 2131965"/>
                <a:gd name="connsiteX2" fmla="*/ 1972448 w 7435290"/>
                <a:gd name="connsiteY2" fmla="*/ 640221 h 2131965"/>
                <a:gd name="connsiteX3" fmla="*/ 231112 w 7435290"/>
                <a:gd name="connsiteY3" fmla="*/ 1013933 h 2131965"/>
                <a:gd name="connsiteX4" fmla="*/ 294723 w 7435290"/>
                <a:gd name="connsiteY4" fmla="*/ 1968090 h 2131965"/>
                <a:gd name="connsiteX5" fmla="*/ 5956052 w 7435290"/>
                <a:gd name="connsiteY5" fmla="*/ 2023748 h 2131965"/>
                <a:gd name="connsiteX6" fmla="*/ 7434994 w 7435290"/>
                <a:gd name="connsiteY6" fmla="*/ 1331985 h 2131965"/>
                <a:gd name="connsiteX7" fmla="*/ 6759133 w 7435290"/>
                <a:gd name="connsiteY7" fmla="*/ 377828 h 2131965"/>
                <a:gd name="connsiteX8" fmla="*/ 5407412 w 7435290"/>
                <a:gd name="connsiteY8" fmla="*/ 4117 h 2131965"/>
                <a:gd name="connsiteX0" fmla="*/ 5405450 w 7433328"/>
                <a:gd name="connsiteY0" fmla="*/ 4117 h 2131965"/>
                <a:gd name="connsiteX1" fmla="*/ 3958312 w 7433328"/>
                <a:gd name="connsiteY1" fmla="*/ 584562 h 2131965"/>
                <a:gd name="connsiteX2" fmla="*/ 1938681 w 7433328"/>
                <a:gd name="connsiteY2" fmla="*/ 711783 h 2131965"/>
                <a:gd name="connsiteX3" fmla="*/ 229150 w 7433328"/>
                <a:gd name="connsiteY3" fmla="*/ 1013933 h 2131965"/>
                <a:gd name="connsiteX4" fmla="*/ 292761 w 7433328"/>
                <a:gd name="connsiteY4" fmla="*/ 1968090 h 2131965"/>
                <a:gd name="connsiteX5" fmla="*/ 5954090 w 7433328"/>
                <a:gd name="connsiteY5" fmla="*/ 2023748 h 2131965"/>
                <a:gd name="connsiteX6" fmla="*/ 7433032 w 7433328"/>
                <a:gd name="connsiteY6" fmla="*/ 1331985 h 2131965"/>
                <a:gd name="connsiteX7" fmla="*/ 6757171 w 7433328"/>
                <a:gd name="connsiteY7" fmla="*/ 377828 h 2131965"/>
                <a:gd name="connsiteX8" fmla="*/ 5405450 w 7433328"/>
                <a:gd name="connsiteY8" fmla="*/ 4117 h 2131965"/>
                <a:gd name="connsiteX0" fmla="*/ 5405450 w 7433328"/>
                <a:gd name="connsiteY0" fmla="*/ 4117 h 2131965"/>
                <a:gd name="connsiteX1" fmla="*/ 3958312 w 7433328"/>
                <a:gd name="connsiteY1" fmla="*/ 584562 h 2131965"/>
                <a:gd name="connsiteX2" fmla="*/ 1938681 w 7433328"/>
                <a:gd name="connsiteY2" fmla="*/ 711783 h 2131965"/>
                <a:gd name="connsiteX3" fmla="*/ 229150 w 7433328"/>
                <a:gd name="connsiteY3" fmla="*/ 1013933 h 2131965"/>
                <a:gd name="connsiteX4" fmla="*/ 292761 w 7433328"/>
                <a:gd name="connsiteY4" fmla="*/ 1968090 h 2131965"/>
                <a:gd name="connsiteX5" fmla="*/ 5954090 w 7433328"/>
                <a:gd name="connsiteY5" fmla="*/ 2023748 h 2131965"/>
                <a:gd name="connsiteX6" fmla="*/ 7433032 w 7433328"/>
                <a:gd name="connsiteY6" fmla="*/ 1331985 h 2131965"/>
                <a:gd name="connsiteX7" fmla="*/ 6757171 w 7433328"/>
                <a:gd name="connsiteY7" fmla="*/ 377828 h 2131965"/>
                <a:gd name="connsiteX8" fmla="*/ 5405450 w 7433328"/>
                <a:gd name="connsiteY8" fmla="*/ 4117 h 2131965"/>
                <a:gd name="connsiteX0" fmla="*/ 5402434 w 7430312"/>
                <a:gd name="connsiteY0" fmla="*/ 4117 h 2099617"/>
                <a:gd name="connsiteX1" fmla="*/ 3955296 w 7430312"/>
                <a:gd name="connsiteY1" fmla="*/ 584562 h 2099617"/>
                <a:gd name="connsiteX2" fmla="*/ 1935665 w 7430312"/>
                <a:gd name="connsiteY2" fmla="*/ 711783 h 2099617"/>
                <a:gd name="connsiteX3" fmla="*/ 226134 w 7430312"/>
                <a:gd name="connsiteY3" fmla="*/ 1013933 h 2099617"/>
                <a:gd name="connsiteX4" fmla="*/ 289745 w 7430312"/>
                <a:gd name="connsiteY4" fmla="*/ 1968090 h 2099617"/>
                <a:gd name="connsiteX5" fmla="*/ 5951074 w 7430312"/>
                <a:gd name="connsiteY5" fmla="*/ 2023748 h 2099617"/>
                <a:gd name="connsiteX6" fmla="*/ 7430016 w 7430312"/>
                <a:gd name="connsiteY6" fmla="*/ 1331985 h 2099617"/>
                <a:gd name="connsiteX7" fmla="*/ 6754155 w 7430312"/>
                <a:gd name="connsiteY7" fmla="*/ 377828 h 2099617"/>
                <a:gd name="connsiteX8" fmla="*/ 5402434 w 7430312"/>
                <a:gd name="connsiteY8" fmla="*/ 4117 h 2099617"/>
                <a:gd name="connsiteX0" fmla="*/ 5402434 w 7430312"/>
                <a:gd name="connsiteY0" fmla="*/ 4117 h 2061490"/>
                <a:gd name="connsiteX1" fmla="*/ 3955296 w 7430312"/>
                <a:gd name="connsiteY1" fmla="*/ 584562 h 2061490"/>
                <a:gd name="connsiteX2" fmla="*/ 1935665 w 7430312"/>
                <a:gd name="connsiteY2" fmla="*/ 711783 h 2061490"/>
                <a:gd name="connsiteX3" fmla="*/ 226134 w 7430312"/>
                <a:gd name="connsiteY3" fmla="*/ 1013933 h 2061490"/>
                <a:gd name="connsiteX4" fmla="*/ 289745 w 7430312"/>
                <a:gd name="connsiteY4" fmla="*/ 1968090 h 2061490"/>
                <a:gd name="connsiteX5" fmla="*/ 5951074 w 7430312"/>
                <a:gd name="connsiteY5" fmla="*/ 2023748 h 2061490"/>
                <a:gd name="connsiteX6" fmla="*/ 7430016 w 7430312"/>
                <a:gd name="connsiteY6" fmla="*/ 1331985 h 2061490"/>
                <a:gd name="connsiteX7" fmla="*/ 6754155 w 7430312"/>
                <a:gd name="connsiteY7" fmla="*/ 377828 h 2061490"/>
                <a:gd name="connsiteX8" fmla="*/ 5402434 w 7430312"/>
                <a:gd name="connsiteY8" fmla="*/ 4117 h 2061490"/>
                <a:gd name="connsiteX0" fmla="*/ 5402434 w 7430312"/>
                <a:gd name="connsiteY0" fmla="*/ 4117 h 2069401"/>
                <a:gd name="connsiteX1" fmla="*/ 3955296 w 7430312"/>
                <a:gd name="connsiteY1" fmla="*/ 584562 h 2069401"/>
                <a:gd name="connsiteX2" fmla="*/ 1935665 w 7430312"/>
                <a:gd name="connsiteY2" fmla="*/ 711783 h 2069401"/>
                <a:gd name="connsiteX3" fmla="*/ 226134 w 7430312"/>
                <a:gd name="connsiteY3" fmla="*/ 1013933 h 2069401"/>
                <a:gd name="connsiteX4" fmla="*/ 289745 w 7430312"/>
                <a:gd name="connsiteY4" fmla="*/ 1968090 h 2069401"/>
                <a:gd name="connsiteX5" fmla="*/ 5951074 w 7430312"/>
                <a:gd name="connsiteY5" fmla="*/ 2023748 h 2069401"/>
                <a:gd name="connsiteX6" fmla="*/ 7430016 w 7430312"/>
                <a:gd name="connsiteY6" fmla="*/ 1331985 h 2069401"/>
                <a:gd name="connsiteX7" fmla="*/ 6754155 w 7430312"/>
                <a:gd name="connsiteY7" fmla="*/ 377828 h 2069401"/>
                <a:gd name="connsiteX8" fmla="*/ 5402434 w 7430312"/>
                <a:gd name="connsiteY8" fmla="*/ 4117 h 2069401"/>
                <a:gd name="connsiteX0" fmla="*/ 5402434 w 7430312"/>
                <a:gd name="connsiteY0" fmla="*/ 4117 h 2069401"/>
                <a:gd name="connsiteX1" fmla="*/ 3955296 w 7430312"/>
                <a:gd name="connsiteY1" fmla="*/ 584562 h 2069401"/>
                <a:gd name="connsiteX2" fmla="*/ 1935665 w 7430312"/>
                <a:gd name="connsiteY2" fmla="*/ 711783 h 2069401"/>
                <a:gd name="connsiteX3" fmla="*/ 226134 w 7430312"/>
                <a:gd name="connsiteY3" fmla="*/ 1013933 h 2069401"/>
                <a:gd name="connsiteX4" fmla="*/ 289745 w 7430312"/>
                <a:gd name="connsiteY4" fmla="*/ 1968090 h 2069401"/>
                <a:gd name="connsiteX5" fmla="*/ 5951074 w 7430312"/>
                <a:gd name="connsiteY5" fmla="*/ 2023748 h 2069401"/>
                <a:gd name="connsiteX6" fmla="*/ 7430016 w 7430312"/>
                <a:gd name="connsiteY6" fmla="*/ 1331985 h 2069401"/>
                <a:gd name="connsiteX7" fmla="*/ 6754155 w 7430312"/>
                <a:gd name="connsiteY7" fmla="*/ 377828 h 2069401"/>
                <a:gd name="connsiteX8" fmla="*/ 5402434 w 7430312"/>
                <a:gd name="connsiteY8" fmla="*/ 4117 h 2069401"/>
                <a:gd name="connsiteX0" fmla="*/ 5402434 w 7430016"/>
                <a:gd name="connsiteY0" fmla="*/ 4117 h 2069401"/>
                <a:gd name="connsiteX1" fmla="*/ 3955296 w 7430016"/>
                <a:gd name="connsiteY1" fmla="*/ 584562 h 2069401"/>
                <a:gd name="connsiteX2" fmla="*/ 1935665 w 7430016"/>
                <a:gd name="connsiteY2" fmla="*/ 711783 h 2069401"/>
                <a:gd name="connsiteX3" fmla="*/ 226134 w 7430016"/>
                <a:gd name="connsiteY3" fmla="*/ 1013933 h 2069401"/>
                <a:gd name="connsiteX4" fmla="*/ 289745 w 7430016"/>
                <a:gd name="connsiteY4" fmla="*/ 1968090 h 2069401"/>
                <a:gd name="connsiteX5" fmla="*/ 5951074 w 7430016"/>
                <a:gd name="connsiteY5" fmla="*/ 2023748 h 2069401"/>
                <a:gd name="connsiteX6" fmla="*/ 7430016 w 7430016"/>
                <a:gd name="connsiteY6" fmla="*/ 1331985 h 2069401"/>
                <a:gd name="connsiteX7" fmla="*/ 6754155 w 7430016"/>
                <a:gd name="connsiteY7" fmla="*/ 377828 h 2069401"/>
                <a:gd name="connsiteX8" fmla="*/ 5402434 w 7430016"/>
                <a:gd name="connsiteY8" fmla="*/ 4117 h 2069401"/>
                <a:gd name="connsiteX0" fmla="*/ 5402434 w 7430016"/>
                <a:gd name="connsiteY0" fmla="*/ 4117 h 2099617"/>
                <a:gd name="connsiteX1" fmla="*/ 3955296 w 7430016"/>
                <a:gd name="connsiteY1" fmla="*/ 584562 h 2099617"/>
                <a:gd name="connsiteX2" fmla="*/ 1935665 w 7430016"/>
                <a:gd name="connsiteY2" fmla="*/ 711783 h 2099617"/>
                <a:gd name="connsiteX3" fmla="*/ 226134 w 7430016"/>
                <a:gd name="connsiteY3" fmla="*/ 1013933 h 2099617"/>
                <a:gd name="connsiteX4" fmla="*/ 289745 w 7430016"/>
                <a:gd name="connsiteY4" fmla="*/ 1968090 h 2099617"/>
                <a:gd name="connsiteX5" fmla="*/ 5951074 w 7430016"/>
                <a:gd name="connsiteY5" fmla="*/ 2023748 h 2099617"/>
                <a:gd name="connsiteX6" fmla="*/ 7430016 w 7430016"/>
                <a:gd name="connsiteY6" fmla="*/ 1331985 h 2099617"/>
                <a:gd name="connsiteX7" fmla="*/ 6754155 w 7430016"/>
                <a:gd name="connsiteY7" fmla="*/ 377828 h 2099617"/>
                <a:gd name="connsiteX8" fmla="*/ 5402434 w 7430016"/>
                <a:gd name="connsiteY8" fmla="*/ 4117 h 2099617"/>
                <a:gd name="connsiteX0" fmla="*/ 5402434 w 7430016"/>
                <a:gd name="connsiteY0" fmla="*/ 4117 h 2099617"/>
                <a:gd name="connsiteX1" fmla="*/ 3955296 w 7430016"/>
                <a:gd name="connsiteY1" fmla="*/ 584562 h 2099617"/>
                <a:gd name="connsiteX2" fmla="*/ 1935665 w 7430016"/>
                <a:gd name="connsiteY2" fmla="*/ 711783 h 2099617"/>
                <a:gd name="connsiteX3" fmla="*/ 226134 w 7430016"/>
                <a:gd name="connsiteY3" fmla="*/ 1013933 h 2099617"/>
                <a:gd name="connsiteX4" fmla="*/ 289745 w 7430016"/>
                <a:gd name="connsiteY4" fmla="*/ 1968090 h 2099617"/>
                <a:gd name="connsiteX5" fmla="*/ 5951074 w 7430016"/>
                <a:gd name="connsiteY5" fmla="*/ 2023748 h 2099617"/>
                <a:gd name="connsiteX6" fmla="*/ 7430016 w 7430016"/>
                <a:gd name="connsiteY6" fmla="*/ 1331985 h 2099617"/>
                <a:gd name="connsiteX7" fmla="*/ 6754155 w 7430016"/>
                <a:gd name="connsiteY7" fmla="*/ 377828 h 2099617"/>
                <a:gd name="connsiteX8" fmla="*/ 5402434 w 7430016"/>
                <a:gd name="connsiteY8" fmla="*/ 4117 h 2099617"/>
                <a:gd name="connsiteX0" fmla="*/ 5402434 w 7430016"/>
                <a:gd name="connsiteY0" fmla="*/ 18730 h 2114230"/>
                <a:gd name="connsiteX1" fmla="*/ 3955296 w 7430016"/>
                <a:gd name="connsiteY1" fmla="*/ 599175 h 2114230"/>
                <a:gd name="connsiteX2" fmla="*/ 1935665 w 7430016"/>
                <a:gd name="connsiteY2" fmla="*/ 726396 h 2114230"/>
                <a:gd name="connsiteX3" fmla="*/ 226134 w 7430016"/>
                <a:gd name="connsiteY3" fmla="*/ 1028546 h 2114230"/>
                <a:gd name="connsiteX4" fmla="*/ 289745 w 7430016"/>
                <a:gd name="connsiteY4" fmla="*/ 1982703 h 2114230"/>
                <a:gd name="connsiteX5" fmla="*/ 5951074 w 7430016"/>
                <a:gd name="connsiteY5" fmla="*/ 2038361 h 2114230"/>
                <a:gd name="connsiteX6" fmla="*/ 7430016 w 7430016"/>
                <a:gd name="connsiteY6" fmla="*/ 1346598 h 2114230"/>
                <a:gd name="connsiteX7" fmla="*/ 6754155 w 7430016"/>
                <a:gd name="connsiteY7" fmla="*/ 392441 h 2114230"/>
                <a:gd name="connsiteX8" fmla="*/ 5402434 w 7430016"/>
                <a:gd name="connsiteY8" fmla="*/ 18730 h 2114230"/>
                <a:gd name="connsiteX0" fmla="*/ 5402434 w 7430016"/>
                <a:gd name="connsiteY0" fmla="*/ 3046 h 2098546"/>
                <a:gd name="connsiteX1" fmla="*/ 3955296 w 7430016"/>
                <a:gd name="connsiteY1" fmla="*/ 583491 h 2098546"/>
                <a:gd name="connsiteX2" fmla="*/ 1935665 w 7430016"/>
                <a:gd name="connsiteY2" fmla="*/ 710712 h 2098546"/>
                <a:gd name="connsiteX3" fmla="*/ 226134 w 7430016"/>
                <a:gd name="connsiteY3" fmla="*/ 1012862 h 2098546"/>
                <a:gd name="connsiteX4" fmla="*/ 289745 w 7430016"/>
                <a:gd name="connsiteY4" fmla="*/ 1967019 h 2098546"/>
                <a:gd name="connsiteX5" fmla="*/ 5951074 w 7430016"/>
                <a:gd name="connsiteY5" fmla="*/ 2022677 h 2098546"/>
                <a:gd name="connsiteX6" fmla="*/ 7430016 w 7430016"/>
                <a:gd name="connsiteY6" fmla="*/ 1330914 h 2098546"/>
                <a:gd name="connsiteX7" fmla="*/ 6754155 w 7430016"/>
                <a:gd name="connsiteY7" fmla="*/ 376757 h 2098546"/>
                <a:gd name="connsiteX8" fmla="*/ 5402434 w 7430016"/>
                <a:gd name="connsiteY8" fmla="*/ 3046 h 2098546"/>
                <a:gd name="connsiteX0" fmla="*/ 5402434 w 7430016"/>
                <a:gd name="connsiteY0" fmla="*/ 5201 h 2100701"/>
                <a:gd name="connsiteX1" fmla="*/ 3955296 w 7430016"/>
                <a:gd name="connsiteY1" fmla="*/ 585646 h 2100701"/>
                <a:gd name="connsiteX2" fmla="*/ 1935665 w 7430016"/>
                <a:gd name="connsiteY2" fmla="*/ 712867 h 2100701"/>
                <a:gd name="connsiteX3" fmla="*/ 226134 w 7430016"/>
                <a:gd name="connsiteY3" fmla="*/ 1015017 h 2100701"/>
                <a:gd name="connsiteX4" fmla="*/ 289745 w 7430016"/>
                <a:gd name="connsiteY4" fmla="*/ 1969174 h 2100701"/>
                <a:gd name="connsiteX5" fmla="*/ 5951074 w 7430016"/>
                <a:gd name="connsiteY5" fmla="*/ 2024832 h 2100701"/>
                <a:gd name="connsiteX6" fmla="*/ 7430016 w 7430016"/>
                <a:gd name="connsiteY6" fmla="*/ 1333069 h 2100701"/>
                <a:gd name="connsiteX7" fmla="*/ 6770057 w 7430016"/>
                <a:gd name="connsiteY7" fmla="*/ 331204 h 2100701"/>
                <a:gd name="connsiteX8" fmla="*/ 5402434 w 7430016"/>
                <a:gd name="connsiteY8" fmla="*/ 5201 h 2100701"/>
                <a:gd name="connsiteX0" fmla="*/ 5402434 w 7432621"/>
                <a:gd name="connsiteY0" fmla="*/ 5201 h 2100701"/>
                <a:gd name="connsiteX1" fmla="*/ 3955296 w 7432621"/>
                <a:gd name="connsiteY1" fmla="*/ 585646 h 2100701"/>
                <a:gd name="connsiteX2" fmla="*/ 1935665 w 7432621"/>
                <a:gd name="connsiteY2" fmla="*/ 712867 h 2100701"/>
                <a:gd name="connsiteX3" fmla="*/ 226134 w 7432621"/>
                <a:gd name="connsiteY3" fmla="*/ 1015017 h 2100701"/>
                <a:gd name="connsiteX4" fmla="*/ 289745 w 7432621"/>
                <a:gd name="connsiteY4" fmla="*/ 1969174 h 2100701"/>
                <a:gd name="connsiteX5" fmla="*/ 5951074 w 7432621"/>
                <a:gd name="connsiteY5" fmla="*/ 2024832 h 2100701"/>
                <a:gd name="connsiteX6" fmla="*/ 7430016 w 7432621"/>
                <a:gd name="connsiteY6" fmla="*/ 1333069 h 2100701"/>
                <a:gd name="connsiteX7" fmla="*/ 6770057 w 7432621"/>
                <a:gd name="connsiteY7" fmla="*/ 331204 h 2100701"/>
                <a:gd name="connsiteX8" fmla="*/ 5402434 w 7432621"/>
                <a:gd name="connsiteY8" fmla="*/ 5201 h 210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32621" h="2100701">
                  <a:moveTo>
                    <a:pt x="5402434" y="5201"/>
                  </a:moveTo>
                  <a:cubicBezTo>
                    <a:pt x="4933307" y="47608"/>
                    <a:pt x="4533091" y="467702"/>
                    <a:pt x="3955296" y="585646"/>
                  </a:cubicBezTo>
                  <a:cubicBezTo>
                    <a:pt x="3377501" y="703590"/>
                    <a:pt x="2565143" y="681062"/>
                    <a:pt x="1935665" y="712867"/>
                  </a:cubicBezTo>
                  <a:cubicBezTo>
                    <a:pt x="1306187" y="744672"/>
                    <a:pt x="500454" y="805633"/>
                    <a:pt x="226134" y="1015017"/>
                  </a:cubicBezTo>
                  <a:cubicBezTo>
                    <a:pt x="-48186" y="1224402"/>
                    <a:pt x="-123722" y="1800871"/>
                    <a:pt x="289745" y="1969174"/>
                  </a:cubicBezTo>
                  <a:cubicBezTo>
                    <a:pt x="703212" y="2137477"/>
                    <a:pt x="4761029" y="2130850"/>
                    <a:pt x="5951074" y="2024832"/>
                  </a:cubicBezTo>
                  <a:cubicBezTo>
                    <a:pt x="7141119" y="1918815"/>
                    <a:pt x="7465797" y="1678950"/>
                    <a:pt x="7430016" y="1333069"/>
                  </a:cubicBezTo>
                  <a:cubicBezTo>
                    <a:pt x="7322673" y="581671"/>
                    <a:pt x="6956912" y="473001"/>
                    <a:pt x="6770057" y="331204"/>
                  </a:cubicBezTo>
                  <a:cubicBezTo>
                    <a:pt x="6583202" y="189407"/>
                    <a:pt x="5871561" y="-37206"/>
                    <a:pt x="5402434" y="520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94ED46-C1ED-4DE7-84C4-4AA115195A84}"/>
                </a:ext>
              </a:extLst>
            </p:cNvPr>
            <p:cNvSpPr/>
            <p:nvPr/>
          </p:nvSpPr>
          <p:spPr>
            <a:xfrm>
              <a:off x="9888868" y="4326298"/>
              <a:ext cx="17139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If-Statements</a:t>
              </a:r>
              <a:endParaRPr lang="en-US" sz="2400" i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3BD50E-C1DD-4D13-8578-39BEB5862CEC}"/>
              </a:ext>
            </a:extLst>
          </p:cNvPr>
          <p:cNvGrpSpPr/>
          <p:nvPr/>
        </p:nvGrpSpPr>
        <p:grpSpPr>
          <a:xfrm>
            <a:off x="450778" y="2572686"/>
            <a:ext cx="9795761" cy="3496521"/>
            <a:chOff x="470097" y="1587452"/>
            <a:chExt cx="9795761" cy="34965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F7A247-ED5F-44F3-81FF-2905DE90A806}"/>
                </a:ext>
              </a:extLst>
            </p:cNvPr>
            <p:cNvGrpSpPr/>
            <p:nvPr/>
          </p:nvGrpSpPr>
          <p:grpSpPr>
            <a:xfrm>
              <a:off x="2054221" y="1587452"/>
              <a:ext cx="1543725" cy="245252"/>
              <a:chOff x="3133791" y="971929"/>
              <a:chExt cx="1543725" cy="245252"/>
            </a:xfrm>
          </p:grpSpPr>
          <p:sp>
            <p:nvSpPr>
              <p:cNvPr id="92" name="Rectangle: Top Corners Rounded 91">
                <a:extLst>
                  <a:ext uri="{FF2B5EF4-FFF2-40B4-BE49-F238E27FC236}">
                    <a16:creationId xmlns:a16="http://schemas.microsoft.com/office/drawing/2014/main" id="{2B754393-93E1-4F22-994D-468FDCBDD2D2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93" name="Rectangle: Top Corners Rounded 92">
                <a:extLst>
                  <a:ext uri="{FF2B5EF4-FFF2-40B4-BE49-F238E27FC236}">
                    <a16:creationId xmlns:a16="http://schemas.microsoft.com/office/drawing/2014/main" id="{7CC15C78-36FB-45F4-BF51-BCC91BF9580A}"/>
                  </a:ext>
                </a:extLst>
              </p:cNvPr>
              <p:cNvSpPr/>
              <p:nvPr/>
            </p:nvSpPr>
            <p:spPr>
              <a:xfrm rot="5400000">
                <a:off x="3899202" y="438866"/>
                <a:ext cx="245252" cy="131137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CompilationUnit</a:t>
                </a:r>
                <a:endParaRPr lang="en-US" sz="2400" b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DA88D9-6D1A-410E-8C3F-37FABF9F66AA}"/>
                </a:ext>
              </a:extLst>
            </p:cNvPr>
            <p:cNvGrpSpPr/>
            <p:nvPr/>
          </p:nvGrpSpPr>
          <p:grpSpPr>
            <a:xfrm>
              <a:off x="2054221" y="2129996"/>
              <a:ext cx="1543725" cy="245252"/>
              <a:chOff x="3133791" y="971929"/>
              <a:chExt cx="1543725" cy="245252"/>
            </a:xfrm>
          </p:grpSpPr>
          <p:sp>
            <p:nvSpPr>
              <p:cNvPr id="90" name="Rectangle: Top Corners Rounded 89">
                <a:extLst>
                  <a:ext uri="{FF2B5EF4-FFF2-40B4-BE49-F238E27FC236}">
                    <a16:creationId xmlns:a16="http://schemas.microsoft.com/office/drawing/2014/main" id="{D14B473A-ABDD-4F99-B698-61E12C900132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91" name="Rectangle: Top Corners Rounded 90">
                <a:extLst>
                  <a:ext uri="{FF2B5EF4-FFF2-40B4-BE49-F238E27FC236}">
                    <a16:creationId xmlns:a16="http://schemas.microsoft.com/office/drawing/2014/main" id="{3D650344-76B0-4C2E-B12F-C8117312F91F}"/>
                  </a:ext>
                </a:extLst>
              </p:cNvPr>
              <p:cNvSpPr/>
              <p:nvPr/>
            </p:nvSpPr>
            <p:spPr>
              <a:xfrm rot="5400000">
                <a:off x="3899202" y="438866"/>
                <a:ext cx="245252" cy="131137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TypeDeclaration</a:t>
                </a:r>
                <a:endParaRPr lang="en-US" sz="24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00EB4C-BD8C-44A4-B9DB-E5C6064DB690}"/>
                </a:ext>
              </a:extLst>
            </p:cNvPr>
            <p:cNvGrpSpPr/>
            <p:nvPr/>
          </p:nvGrpSpPr>
          <p:grpSpPr>
            <a:xfrm>
              <a:off x="470097" y="2672540"/>
              <a:ext cx="1535745" cy="245252"/>
              <a:chOff x="3133791" y="971929"/>
              <a:chExt cx="1535745" cy="245252"/>
            </a:xfrm>
          </p:grpSpPr>
          <p:sp>
            <p:nvSpPr>
              <p:cNvPr id="88" name="Rectangle: Top Corners Rounded 87">
                <a:extLst>
                  <a:ext uri="{FF2B5EF4-FFF2-40B4-BE49-F238E27FC236}">
                    <a16:creationId xmlns:a16="http://schemas.microsoft.com/office/drawing/2014/main" id="{443B754B-2AF6-4994-8471-38A8772373CC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89" name="Rectangle: Top Corners Rounded 88">
                <a:extLst>
                  <a:ext uri="{FF2B5EF4-FFF2-40B4-BE49-F238E27FC236}">
                    <a16:creationId xmlns:a16="http://schemas.microsoft.com/office/drawing/2014/main" id="{D9095592-475F-452C-B887-DFD1F03D5011}"/>
                  </a:ext>
                </a:extLst>
              </p:cNvPr>
              <p:cNvSpPr/>
              <p:nvPr/>
            </p:nvSpPr>
            <p:spPr>
              <a:xfrm rot="5400000">
                <a:off x="3895212" y="442857"/>
                <a:ext cx="245252" cy="130339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Modifier:Public</a:t>
                </a:r>
                <a:endParaRPr lang="en-US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212B6E-B3E4-41C0-B82D-C7ABA8A3041B}"/>
                </a:ext>
              </a:extLst>
            </p:cNvPr>
            <p:cNvGrpSpPr/>
            <p:nvPr/>
          </p:nvGrpSpPr>
          <p:grpSpPr>
            <a:xfrm>
              <a:off x="2054221" y="2672539"/>
              <a:ext cx="1543725" cy="245252"/>
              <a:chOff x="3133791" y="971929"/>
              <a:chExt cx="1543725" cy="245252"/>
            </a:xfrm>
          </p:grpSpPr>
          <p:sp>
            <p:nvSpPr>
              <p:cNvPr id="86" name="Rectangle: Top Corners Rounded 85">
                <a:extLst>
                  <a:ext uri="{FF2B5EF4-FFF2-40B4-BE49-F238E27FC236}">
                    <a16:creationId xmlns:a16="http://schemas.microsoft.com/office/drawing/2014/main" id="{9AA42703-8346-44D1-87E0-A60192A66E85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87" name="Rectangle: Top Corners Rounded 86">
                <a:extLst>
                  <a:ext uri="{FF2B5EF4-FFF2-40B4-BE49-F238E27FC236}">
                    <a16:creationId xmlns:a16="http://schemas.microsoft.com/office/drawing/2014/main" id="{720C342B-75A1-4323-A29C-A7CAFF312962}"/>
                  </a:ext>
                </a:extLst>
              </p:cNvPr>
              <p:cNvSpPr/>
              <p:nvPr/>
            </p:nvSpPr>
            <p:spPr>
              <a:xfrm rot="5400000">
                <a:off x="3899202" y="438866"/>
                <a:ext cx="245252" cy="131137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SimpleName:Test</a:t>
                </a:r>
                <a:endParaRPr lang="en-US" sz="2400" b="1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B65097-2F13-4392-B50F-44499DC11F24}"/>
                </a:ext>
              </a:extLst>
            </p:cNvPr>
            <p:cNvGrpSpPr/>
            <p:nvPr/>
          </p:nvGrpSpPr>
          <p:grpSpPr>
            <a:xfrm>
              <a:off x="3638345" y="2672538"/>
              <a:ext cx="1744682" cy="245252"/>
              <a:chOff x="3133791" y="971929"/>
              <a:chExt cx="1623344" cy="245252"/>
            </a:xfrm>
          </p:grpSpPr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7272237A-2CFF-4C96-84AD-6D523F31F45F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85" name="Rectangle: Top Corners Rounded 84">
                <a:extLst>
                  <a:ext uri="{FF2B5EF4-FFF2-40B4-BE49-F238E27FC236}">
                    <a16:creationId xmlns:a16="http://schemas.microsoft.com/office/drawing/2014/main" id="{8FB5FF1A-12E1-4A95-8D7A-41795E787592}"/>
                  </a:ext>
                </a:extLst>
              </p:cNvPr>
              <p:cNvSpPr/>
              <p:nvPr/>
            </p:nvSpPr>
            <p:spPr>
              <a:xfrm rot="5400000">
                <a:off x="3939012" y="399057"/>
                <a:ext cx="245252" cy="1390995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MethodDeclaration</a:t>
                </a:r>
                <a:endParaRPr lang="en-US" b="1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CED9B0-FCD6-472D-8660-6249F8688CCB}"/>
                </a:ext>
              </a:extLst>
            </p:cNvPr>
            <p:cNvGrpSpPr/>
            <p:nvPr/>
          </p:nvGrpSpPr>
          <p:grpSpPr>
            <a:xfrm>
              <a:off x="470097" y="3215082"/>
              <a:ext cx="1627845" cy="245252"/>
              <a:chOff x="3133791" y="971929"/>
              <a:chExt cx="1627845" cy="245252"/>
            </a:xfrm>
          </p:grpSpPr>
          <p:sp>
            <p:nvSpPr>
              <p:cNvPr id="82" name="Rectangle: Top Corners Rounded 81">
                <a:extLst>
                  <a:ext uri="{FF2B5EF4-FFF2-40B4-BE49-F238E27FC236}">
                    <a16:creationId xmlns:a16="http://schemas.microsoft.com/office/drawing/2014/main" id="{93F5F251-117B-4865-B347-54E80CC8DE1B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2CB684F5-103D-4473-8A28-D207C59CB5C2}"/>
                  </a:ext>
                </a:extLst>
              </p:cNvPr>
              <p:cNvSpPr/>
              <p:nvPr/>
            </p:nvSpPr>
            <p:spPr>
              <a:xfrm rot="5400000">
                <a:off x="3941262" y="396807"/>
                <a:ext cx="245252" cy="139549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Modifier:Public</a:t>
                </a:r>
                <a:endParaRPr lang="en-US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8E29C47-693E-4110-80BF-7802950D5A69}"/>
                </a:ext>
              </a:extLst>
            </p:cNvPr>
            <p:cNvGrpSpPr/>
            <p:nvPr/>
          </p:nvGrpSpPr>
          <p:grpSpPr>
            <a:xfrm>
              <a:off x="2168037" y="3218439"/>
              <a:ext cx="1724507" cy="245252"/>
              <a:chOff x="3133791" y="971929"/>
              <a:chExt cx="1724507" cy="245252"/>
            </a:xfrm>
          </p:grpSpPr>
          <p:sp>
            <p:nvSpPr>
              <p:cNvPr id="80" name="Rectangle: Top Corners Rounded 79">
                <a:extLst>
                  <a:ext uri="{FF2B5EF4-FFF2-40B4-BE49-F238E27FC236}">
                    <a16:creationId xmlns:a16="http://schemas.microsoft.com/office/drawing/2014/main" id="{E7DF632A-DC5A-46DE-81A4-A2E0FD8BB3E1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81" name="Rectangle: Top Corners Rounded 80">
                <a:extLst>
                  <a:ext uri="{FF2B5EF4-FFF2-40B4-BE49-F238E27FC236}">
                    <a16:creationId xmlns:a16="http://schemas.microsoft.com/office/drawing/2014/main" id="{BF193EB7-2515-4D78-B3A9-01136D28CF26}"/>
                  </a:ext>
                </a:extLst>
              </p:cNvPr>
              <p:cNvSpPr/>
              <p:nvPr/>
            </p:nvSpPr>
            <p:spPr>
              <a:xfrm rot="5400000">
                <a:off x="3989593" y="348475"/>
                <a:ext cx="245252" cy="149215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SimpleType:String</a:t>
                </a:r>
                <a:endParaRPr lang="en-US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7C3D7F8-99EB-440D-ACF2-8F173FCE4E5B}"/>
                </a:ext>
              </a:extLst>
            </p:cNvPr>
            <p:cNvGrpSpPr/>
            <p:nvPr/>
          </p:nvGrpSpPr>
          <p:grpSpPr>
            <a:xfrm>
              <a:off x="3959743" y="3211718"/>
              <a:ext cx="1465584" cy="245252"/>
              <a:chOff x="3133791" y="971929"/>
              <a:chExt cx="1363657" cy="245252"/>
            </a:xfrm>
          </p:grpSpPr>
          <p:sp>
            <p:nvSpPr>
              <p:cNvPr id="78" name="Rectangle: Top Corners Rounded 77">
                <a:extLst>
                  <a:ext uri="{FF2B5EF4-FFF2-40B4-BE49-F238E27FC236}">
                    <a16:creationId xmlns:a16="http://schemas.microsoft.com/office/drawing/2014/main" id="{BC1E46E2-F8F2-4998-845B-4E5672CC14F5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79" name="Rectangle: Top Corners Rounded 78">
                <a:extLst>
                  <a:ext uri="{FF2B5EF4-FFF2-40B4-BE49-F238E27FC236}">
                    <a16:creationId xmlns:a16="http://schemas.microsoft.com/office/drawing/2014/main" id="{AF0B08EC-E55B-472F-A67C-D0C198D1FC21}"/>
                  </a:ext>
                </a:extLst>
              </p:cNvPr>
              <p:cNvSpPr/>
              <p:nvPr/>
            </p:nvSpPr>
            <p:spPr>
              <a:xfrm rot="5400000">
                <a:off x="3809168" y="528901"/>
                <a:ext cx="245252" cy="1131308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SimpleName:foo</a:t>
                </a:r>
                <a:endParaRPr lang="en-US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D7EFB4-580A-47FB-9DC9-D3D61531B3CB}"/>
                </a:ext>
              </a:extLst>
            </p:cNvPr>
            <p:cNvGrpSpPr/>
            <p:nvPr/>
          </p:nvGrpSpPr>
          <p:grpSpPr>
            <a:xfrm>
              <a:off x="5515099" y="3219451"/>
              <a:ext cx="2380333" cy="245252"/>
              <a:chOff x="3133791" y="971929"/>
              <a:chExt cx="2380333" cy="245252"/>
            </a:xfrm>
          </p:grpSpPr>
          <p:sp>
            <p:nvSpPr>
              <p:cNvPr id="76" name="Rectangle: Top Corners Rounded 75">
                <a:extLst>
                  <a:ext uri="{FF2B5EF4-FFF2-40B4-BE49-F238E27FC236}">
                    <a16:creationId xmlns:a16="http://schemas.microsoft.com/office/drawing/2014/main" id="{F101BECB-1C0A-46E7-96A9-F73F77F9DB25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77" name="Rectangle: Top Corners Rounded 76">
                <a:extLst>
                  <a:ext uri="{FF2B5EF4-FFF2-40B4-BE49-F238E27FC236}">
                    <a16:creationId xmlns:a16="http://schemas.microsoft.com/office/drawing/2014/main" id="{17F5BD29-894C-4ECE-9B4F-4D27FB5922C2}"/>
                  </a:ext>
                </a:extLst>
              </p:cNvPr>
              <p:cNvSpPr/>
              <p:nvPr/>
            </p:nvSpPr>
            <p:spPr>
              <a:xfrm rot="5400000">
                <a:off x="4317506" y="20563"/>
                <a:ext cx="245252" cy="214798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SingleVariableDeclaration</a:t>
                </a:r>
                <a:endParaRPr lang="en-US" b="1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55DD6C-EA6A-467B-8C13-C738FDCC1A11}"/>
                </a:ext>
              </a:extLst>
            </p:cNvPr>
            <p:cNvGrpSpPr/>
            <p:nvPr/>
          </p:nvGrpSpPr>
          <p:grpSpPr>
            <a:xfrm>
              <a:off x="7980204" y="3211719"/>
              <a:ext cx="853441" cy="245254"/>
              <a:chOff x="3095227" y="971928"/>
              <a:chExt cx="794087" cy="245254"/>
            </a:xfrm>
          </p:grpSpPr>
          <p:sp>
            <p:nvSpPr>
              <p:cNvPr id="74" name="Rectangle: Top Corners Rounded 73">
                <a:extLst>
                  <a:ext uri="{FF2B5EF4-FFF2-40B4-BE49-F238E27FC236}">
                    <a16:creationId xmlns:a16="http://schemas.microsoft.com/office/drawing/2014/main" id="{965D9224-1EF5-4A28-A0DB-390CEA4BBED8}"/>
                  </a:ext>
                </a:extLst>
              </p:cNvPr>
              <p:cNvSpPr/>
              <p:nvPr/>
            </p:nvSpPr>
            <p:spPr>
              <a:xfrm rot="16200000">
                <a:off x="3108058" y="959099"/>
                <a:ext cx="245252" cy="270913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75" name="Rectangle: Top Corners Rounded 74">
                <a:extLst>
                  <a:ext uri="{FF2B5EF4-FFF2-40B4-BE49-F238E27FC236}">
                    <a16:creationId xmlns:a16="http://schemas.microsoft.com/office/drawing/2014/main" id="{19B70FF6-266A-4E30-9BB9-AEBAFC35CB95}"/>
                  </a:ext>
                </a:extLst>
              </p:cNvPr>
              <p:cNvSpPr/>
              <p:nvPr/>
            </p:nvSpPr>
            <p:spPr>
              <a:xfrm rot="5400000">
                <a:off x="3505101" y="832967"/>
                <a:ext cx="245252" cy="52317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b="1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046A4D-E166-4B96-8EF1-75DE5989018A}"/>
                </a:ext>
              </a:extLst>
            </p:cNvPr>
            <p:cNvGrpSpPr/>
            <p:nvPr/>
          </p:nvGrpSpPr>
          <p:grpSpPr>
            <a:xfrm>
              <a:off x="2005842" y="3757621"/>
              <a:ext cx="1765630" cy="245690"/>
              <a:chOff x="3041691" y="971929"/>
              <a:chExt cx="1765630" cy="245690"/>
            </a:xfrm>
          </p:grpSpPr>
          <p:sp>
            <p:nvSpPr>
              <p:cNvPr id="72" name="Rectangle: Top Corners Rounded 71">
                <a:extLst>
                  <a:ext uri="{FF2B5EF4-FFF2-40B4-BE49-F238E27FC236}">
                    <a16:creationId xmlns:a16="http://schemas.microsoft.com/office/drawing/2014/main" id="{FDC56890-3F0F-4CEA-9894-6E4A23EB489E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73" name="Rectangle: Top Corners Rounded 72">
                <a:extLst>
                  <a:ext uri="{FF2B5EF4-FFF2-40B4-BE49-F238E27FC236}">
                    <a16:creationId xmlns:a16="http://schemas.microsoft.com/office/drawing/2014/main" id="{ECBFEBBB-80A1-4444-A0EF-835C86B5F2A0}"/>
                  </a:ext>
                </a:extLst>
              </p:cNvPr>
              <p:cNvSpPr/>
              <p:nvPr/>
            </p:nvSpPr>
            <p:spPr>
              <a:xfrm rot="5400000">
                <a:off x="3953856" y="364153"/>
                <a:ext cx="245252" cy="146167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SimpleName:String</a:t>
                </a:r>
                <a:endParaRPr lang="en-US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774CA6-30BB-4BD8-8A76-E177A85FF094}"/>
                </a:ext>
              </a:extLst>
            </p:cNvPr>
            <p:cNvGrpSpPr/>
            <p:nvPr/>
          </p:nvGrpSpPr>
          <p:grpSpPr>
            <a:xfrm>
              <a:off x="4473617" y="3749210"/>
              <a:ext cx="1753228" cy="245264"/>
              <a:chOff x="3041691" y="971917"/>
              <a:chExt cx="1753228" cy="245264"/>
            </a:xfrm>
          </p:grpSpPr>
          <p:sp>
            <p:nvSpPr>
              <p:cNvPr id="70" name="Rectangle: Top Corners Rounded 69">
                <a:extLst>
                  <a:ext uri="{FF2B5EF4-FFF2-40B4-BE49-F238E27FC236}">
                    <a16:creationId xmlns:a16="http://schemas.microsoft.com/office/drawing/2014/main" id="{7921AB82-0CD2-41CD-9CBB-73FD92AAFF09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  <p:sp>
            <p:nvSpPr>
              <p:cNvPr id="71" name="Rectangle: Top Corners Rounded 70">
                <a:extLst>
                  <a:ext uri="{FF2B5EF4-FFF2-40B4-BE49-F238E27FC236}">
                    <a16:creationId xmlns:a16="http://schemas.microsoft.com/office/drawing/2014/main" id="{7F99B2CC-EB7B-49DB-8CF5-2A51AC38642D}"/>
                  </a:ext>
                </a:extLst>
              </p:cNvPr>
              <p:cNvSpPr/>
              <p:nvPr/>
            </p:nvSpPr>
            <p:spPr>
              <a:xfrm rot="5400000">
                <a:off x="3944511" y="366761"/>
                <a:ext cx="245252" cy="145556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PrimitiveType:Int</a:t>
                </a:r>
                <a:endParaRPr lang="en-US" b="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72F6F6-C0B1-44C8-A594-AC19DD1A2AAF}"/>
                </a:ext>
              </a:extLst>
            </p:cNvPr>
            <p:cNvGrpSpPr/>
            <p:nvPr/>
          </p:nvGrpSpPr>
          <p:grpSpPr>
            <a:xfrm>
              <a:off x="6355277" y="3751265"/>
              <a:ext cx="1443478" cy="245252"/>
              <a:chOff x="3041691" y="971929"/>
              <a:chExt cx="1443478" cy="245252"/>
            </a:xfrm>
          </p:grpSpPr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B1F8A7F2-C2AC-44C9-ACA3-9065E6BEDC32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sp>
            <p:nvSpPr>
              <p:cNvPr id="69" name="Rectangle: Top Corners Rounded 68">
                <a:extLst>
                  <a:ext uri="{FF2B5EF4-FFF2-40B4-BE49-F238E27FC236}">
                    <a16:creationId xmlns:a16="http://schemas.microsoft.com/office/drawing/2014/main" id="{36BE5CA7-9DB4-496D-9759-9CE0A585600F}"/>
                  </a:ext>
                </a:extLst>
              </p:cNvPr>
              <p:cNvSpPr/>
              <p:nvPr/>
            </p:nvSpPr>
            <p:spPr>
              <a:xfrm rot="5400000">
                <a:off x="3803029" y="535040"/>
                <a:ext cx="245252" cy="111902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SimpleName:i</a:t>
                </a:r>
                <a:endParaRPr lang="en-US" b="1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72FB09-9A46-4853-88F6-20FBA3A63189}"/>
                </a:ext>
              </a:extLst>
            </p:cNvPr>
            <p:cNvGrpSpPr/>
            <p:nvPr/>
          </p:nvGrpSpPr>
          <p:grpSpPr>
            <a:xfrm>
              <a:off x="7963471" y="3757608"/>
              <a:ext cx="1329494" cy="245253"/>
              <a:chOff x="3041691" y="971928"/>
              <a:chExt cx="1329494" cy="245253"/>
            </a:xfrm>
          </p:grpSpPr>
          <p:sp>
            <p:nvSpPr>
              <p:cNvPr id="66" name="Rectangle: Top Corners Rounded 65">
                <a:extLst>
                  <a:ext uri="{FF2B5EF4-FFF2-40B4-BE49-F238E27FC236}">
                    <a16:creationId xmlns:a16="http://schemas.microsoft.com/office/drawing/2014/main" id="{834B1AED-5B69-4D36-A9F6-55B494B7E39D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</p:txBody>
          </p:sp>
          <p:sp>
            <p:nvSpPr>
              <p:cNvPr id="67" name="Rectangle: Top Corners Rounded 66">
                <a:extLst>
                  <a:ext uri="{FF2B5EF4-FFF2-40B4-BE49-F238E27FC236}">
                    <a16:creationId xmlns:a16="http://schemas.microsoft.com/office/drawing/2014/main" id="{BF41D7A6-A5E4-4937-B3D6-FEE88037F26A}"/>
                  </a:ext>
                </a:extLst>
              </p:cNvPr>
              <p:cNvSpPr/>
              <p:nvPr/>
            </p:nvSpPr>
            <p:spPr>
              <a:xfrm rot="5400000">
                <a:off x="3736123" y="582118"/>
                <a:ext cx="245252" cy="1024872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IfStatement</a:t>
                </a:r>
                <a:endParaRPr lang="en-US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026EC3B-93FA-4BDD-BE5C-8AD7E502580B}"/>
                </a:ext>
              </a:extLst>
            </p:cNvPr>
            <p:cNvGrpSpPr/>
            <p:nvPr/>
          </p:nvGrpSpPr>
          <p:grpSpPr>
            <a:xfrm>
              <a:off x="6836065" y="4300151"/>
              <a:ext cx="1648292" cy="245252"/>
              <a:chOff x="3041691" y="971929"/>
              <a:chExt cx="1648292" cy="245252"/>
            </a:xfrm>
          </p:grpSpPr>
          <p:sp>
            <p:nvSpPr>
              <p:cNvPr id="64" name="Rectangle: Top Corners Rounded 63">
                <a:extLst>
                  <a:ext uri="{FF2B5EF4-FFF2-40B4-BE49-F238E27FC236}">
                    <a16:creationId xmlns:a16="http://schemas.microsoft.com/office/drawing/2014/main" id="{B5986723-A9F1-46F9-A0B4-3038C15D089C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</p:txBody>
          </p:sp>
          <p:sp>
            <p:nvSpPr>
              <p:cNvPr id="65" name="Rectangle: Top Corners Rounded 64">
                <a:extLst>
                  <a:ext uri="{FF2B5EF4-FFF2-40B4-BE49-F238E27FC236}">
                    <a16:creationId xmlns:a16="http://schemas.microsoft.com/office/drawing/2014/main" id="{0F528780-E6FC-4477-A6E2-C949AC200628}"/>
                  </a:ext>
                </a:extLst>
              </p:cNvPr>
              <p:cNvSpPr/>
              <p:nvPr/>
            </p:nvSpPr>
            <p:spPr>
              <a:xfrm rot="5400000">
                <a:off x="3895276" y="422473"/>
                <a:ext cx="245252" cy="134416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ReturnStatement</a:t>
                </a:r>
                <a:endParaRPr lang="en-US" b="1" dirty="0"/>
              </a:p>
            </p:txBody>
          </p:sp>
        </p:grp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3E93AEAF-965D-4266-A27C-9519B4DA96E3}"/>
                </a:ext>
              </a:extLst>
            </p:cNvPr>
            <p:cNvSpPr/>
            <p:nvPr/>
          </p:nvSpPr>
          <p:spPr>
            <a:xfrm rot="16200000">
              <a:off x="8666094" y="4256171"/>
              <a:ext cx="245252" cy="324448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05FB23-15E5-45FA-B375-5791EDA16691}"/>
                </a:ext>
              </a:extLst>
            </p:cNvPr>
            <p:cNvGrpSpPr/>
            <p:nvPr/>
          </p:nvGrpSpPr>
          <p:grpSpPr>
            <a:xfrm>
              <a:off x="3232654" y="4838717"/>
              <a:ext cx="1379192" cy="245256"/>
              <a:chOff x="3041691" y="971925"/>
              <a:chExt cx="1379192" cy="245256"/>
            </a:xfrm>
          </p:grpSpPr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A15E711A-3D19-4658-83DE-2F87DED2D8F2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F97E7379-A114-41AB-A4E8-73E40B8D2B2E}"/>
                  </a:ext>
                </a:extLst>
              </p:cNvPr>
              <p:cNvSpPr/>
              <p:nvPr/>
            </p:nvSpPr>
            <p:spPr>
              <a:xfrm rot="5400000">
                <a:off x="3753088" y="549382"/>
                <a:ext cx="245252" cy="1090338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SimpleName:i</a:t>
                </a:r>
                <a:endParaRPr lang="en-US" b="1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621F06-A8D4-4D92-AA2E-185F3D6D7DE9}"/>
                </a:ext>
              </a:extLst>
            </p:cNvPr>
            <p:cNvGrpSpPr/>
            <p:nvPr/>
          </p:nvGrpSpPr>
          <p:grpSpPr>
            <a:xfrm>
              <a:off x="4706439" y="4834341"/>
              <a:ext cx="1591974" cy="245255"/>
              <a:chOff x="3041691" y="971926"/>
              <a:chExt cx="1591974" cy="245255"/>
            </a:xfrm>
          </p:grpSpPr>
          <p:sp>
            <p:nvSpPr>
              <p:cNvPr id="60" name="Rectangle: Top Corners Rounded 59">
                <a:extLst>
                  <a:ext uri="{FF2B5EF4-FFF2-40B4-BE49-F238E27FC236}">
                    <a16:creationId xmlns:a16="http://schemas.microsoft.com/office/drawing/2014/main" id="{994C1F92-F656-45CE-9969-09C1DEE3D50D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</p:txBody>
          </p:sp>
          <p:sp>
            <p:nvSpPr>
              <p:cNvPr id="61" name="Rectangle: Top Corners Rounded 60">
                <a:extLst>
                  <a:ext uri="{FF2B5EF4-FFF2-40B4-BE49-F238E27FC236}">
                    <a16:creationId xmlns:a16="http://schemas.microsoft.com/office/drawing/2014/main" id="{B62DC728-155A-4BC2-991F-C1CB45E6BE5E}"/>
                  </a:ext>
                </a:extLst>
              </p:cNvPr>
              <p:cNvSpPr/>
              <p:nvPr/>
            </p:nvSpPr>
            <p:spPr>
              <a:xfrm rot="5400000">
                <a:off x="3856036" y="439548"/>
                <a:ext cx="245252" cy="131000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NumberLiteral:0</a:t>
                </a:r>
                <a:endParaRPr lang="en-US" b="1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6FBC407-81C9-4F42-8E01-DC73FCB66A8D}"/>
                </a:ext>
              </a:extLst>
            </p:cNvPr>
            <p:cNvGrpSpPr/>
            <p:nvPr/>
          </p:nvGrpSpPr>
          <p:grpSpPr>
            <a:xfrm>
              <a:off x="6549819" y="4838308"/>
              <a:ext cx="1761446" cy="245604"/>
              <a:chOff x="3041691" y="971929"/>
              <a:chExt cx="1761446" cy="245604"/>
            </a:xfrm>
          </p:grpSpPr>
          <p:sp>
            <p:nvSpPr>
              <p:cNvPr id="58" name="Rectangle: Top Corners Rounded 57">
                <a:extLst>
                  <a:ext uri="{FF2B5EF4-FFF2-40B4-BE49-F238E27FC236}">
                    <a16:creationId xmlns:a16="http://schemas.microsoft.com/office/drawing/2014/main" id="{26777F6B-2C19-450C-AF96-EE089F3034FB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59" name="Rectangle: Top Corners Rounded 58">
                <a:extLst>
                  <a:ext uri="{FF2B5EF4-FFF2-40B4-BE49-F238E27FC236}">
                    <a16:creationId xmlns:a16="http://schemas.microsoft.com/office/drawing/2014/main" id="{B263880D-49CC-4577-8D02-E44474A3D2DD}"/>
                  </a:ext>
                </a:extLst>
              </p:cNvPr>
              <p:cNvSpPr/>
              <p:nvPr/>
            </p:nvSpPr>
            <p:spPr>
              <a:xfrm rot="5400000">
                <a:off x="3942495" y="356890"/>
                <a:ext cx="245424" cy="1475861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SingleLiteral:Bar</a:t>
                </a:r>
                <a:endParaRPr lang="en-US" b="1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802B5D-4E07-4171-B17B-69C70DF2D5DC}"/>
                </a:ext>
              </a:extLst>
            </p:cNvPr>
            <p:cNvGrpSpPr/>
            <p:nvPr/>
          </p:nvGrpSpPr>
          <p:grpSpPr>
            <a:xfrm>
              <a:off x="4888715" y="4295768"/>
              <a:ext cx="1863947" cy="245252"/>
              <a:chOff x="2862605" y="971928"/>
              <a:chExt cx="1863947" cy="245252"/>
            </a:xfrm>
          </p:grpSpPr>
          <p:sp>
            <p:nvSpPr>
              <p:cNvPr id="56" name="Rectangle: Top Corners Rounded 55">
                <a:extLst>
                  <a:ext uri="{FF2B5EF4-FFF2-40B4-BE49-F238E27FC236}">
                    <a16:creationId xmlns:a16="http://schemas.microsoft.com/office/drawing/2014/main" id="{B60E3ACA-4452-4E8C-8C07-40771E3513AD}"/>
                  </a:ext>
                </a:extLst>
              </p:cNvPr>
              <p:cNvSpPr/>
              <p:nvPr/>
            </p:nvSpPr>
            <p:spPr>
              <a:xfrm rot="16200000">
                <a:off x="2902203" y="932330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57" name="Rectangle: Top Corners Rounded 56">
                <a:extLst>
                  <a:ext uri="{FF2B5EF4-FFF2-40B4-BE49-F238E27FC236}">
                    <a16:creationId xmlns:a16="http://schemas.microsoft.com/office/drawing/2014/main" id="{7A828148-ECDE-4742-B3A9-CD77B636BE61}"/>
                  </a:ext>
                </a:extLst>
              </p:cNvPr>
              <p:cNvSpPr/>
              <p:nvPr/>
            </p:nvSpPr>
            <p:spPr>
              <a:xfrm rot="5400000">
                <a:off x="3818479" y="309107"/>
                <a:ext cx="245252" cy="157089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InfixExpression:==</a:t>
                </a:r>
                <a:endParaRPr lang="en-US" b="1" dirty="0"/>
              </a:p>
            </p:txBody>
          </p:sp>
        </p:grp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23E337C2-92AC-434B-BEDC-148C509A047D}"/>
                </a:ext>
              </a:extLst>
            </p:cNvPr>
            <p:cNvSpPr/>
            <p:nvPr/>
          </p:nvSpPr>
          <p:spPr>
            <a:xfrm rot="5400000">
              <a:off x="9468554" y="3763914"/>
              <a:ext cx="245252" cy="130895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ReturnStatement</a:t>
              </a:r>
              <a:endParaRPr lang="en-US" b="1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521251-BF01-4C12-8182-38EDF52FA130}"/>
                </a:ext>
              </a:extLst>
            </p:cNvPr>
            <p:cNvGrpSpPr/>
            <p:nvPr/>
          </p:nvGrpSpPr>
          <p:grpSpPr>
            <a:xfrm>
              <a:off x="8444012" y="4833973"/>
              <a:ext cx="1821846" cy="245256"/>
              <a:chOff x="3041690" y="971926"/>
              <a:chExt cx="1775335" cy="245256"/>
            </a:xfrm>
          </p:grpSpPr>
          <p:sp>
            <p:nvSpPr>
              <p:cNvPr id="54" name="Rectangle: Top Corners Rounded 53">
                <a:extLst>
                  <a:ext uri="{FF2B5EF4-FFF2-40B4-BE49-F238E27FC236}">
                    <a16:creationId xmlns:a16="http://schemas.microsoft.com/office/drawing/2014/main" id="{DBC33088-A1E5-4F70-AE7F-6B0EAF9AECB0}"/>
                  </a:ext>
                </a:extLst>
              </p:cNvPr>
              <p:cNvSpPr/>
              <p:nvPr/>
            </p:nvSpPr>
            <p:spPr>
              <a:xfrm rot="16200000">
                <a:off x="3083027" y="930593"/>
                <a:ext cx="245252" cy="327925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</p:txBody>
          </p:sp>
          <p:sp>
            <p:nvSpPr>
              <p:cNvPr id="55" name="Rectangle: Top Corners Rounded 54">
                <a:extLst>
                  <a:ext uri="{FF2B5EF4-FFF2-40B4-BE49-F238E27FC236}">
                    <a16:creationId xmlns:a16="http://schemas.microsoft.com/office/drawing/2014/main" id="{E15A5854-53DD-42B3-8EEC-2A7B794E0450}"/>
                  </a:ext>
                </a:extLst>
              </p:cNvPr>
              <p:cNvSpPr/>
              <p:nvPr/>
            </p:nvSpPr>
            <p:spPr>
              <a:xfrm rot="5400000">
                <a:off x="3944437" y="344590"/>
                <a:ext cx="245252" cy="149992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SingleLiteral:Foo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</a:t>
                </a:r>
                <a:endParaRPr lang="en-US" b="1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749155B-0465-49C5-95AD-56FBDBA35807}"/>
                </a:ext>
              </a:extLst>
            </p:cNvPr>
            <p:cNvCxnSpPr>
              <a:stCxn id="93" idx="0"/>
              <a:endCxn id="91" idx="2"/>
            </p:cNvCxnSpPr>
            <p:nvPr/>
          </p:nvCxnSpPr>
          <p:spPr>
            <a:xfrm>
              <a:off x="2942258" y="1832704"/>
              <a:ext cx="0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08FC6B-971D-40E6-A409-2BBE14DAF7D8}"/>
                </a:ext>
              </a:extLst>
            </p:cNvPr>
            <p:cNvCxnSpPr/>
            <p:nvPr/>
          </p:nvCxnSpPr>
          <p:spPr>
            <a:xfrm>
              <a:off x="2942258" y="2375248"/>
              <a:ext cx="0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D964B2-D396-4DDD-99BC-162BD40B9BC5}"/>
                </a:ext>
              </a:extLst>
            </p:cNvPr>
            <p:cNvCxnSpPr>
              <a:stCxn id="91" idx="0"/>
              <a:endCxn id="89" idx="2"/>
            </p:cNvCxnSpPr>
            <p:nvPr/>
          </p:nvCxnSpPr>
          <p:spPr>
            <a:xfrm flipH="1">
              <a:off x="1354144" y="2375248"/>
              <a:ext cx="1588114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5044AC5-7A8C-43FA-B0D8-E351C7506B68}"/>
                </a:ext>
              </a:extLst>
            </p:cNvPr>
            <p:cNvCxnSpPr>
              <a:stCxn id="91" idx="0"/>
              <a:endCxn id="85" idx="2"/>
            </p:cNvCxnSpPr>
            <p:nvPr/>
          </p:nvCxnSpPr>
          <p:spPr>
            <a:xfrm>
              <a:off x="2942258" y="2375248"/>
              <a:ext cx="1693285" cy="2972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46E613-162E-44DD-BF73-0935DB504E85}"/>
                </a:ext>
              </a:extLst>
            </p:cNvPr>
            <p:cNvCxnSpPr>
              <a:stCxn id="85" idx="0"/>
              <a:endCxn id="83" idx="2"/>
            </p:cNvCxnSpPr>
            <p:nvPr/>
          </p:nvCxnSpPr>
          <p:spPr>
            <a:xfrm flipH="1">
              <a:off x="1400194" y="2917790"/>
              <a:ext cx="3235351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D224BE-81F5-47B2-8AF1-3316260CC7DD}"/>
                </a:ext>
              </a:extLst>
            </p:cNvPr>
            <p:cNvCxnSpPr>
              <a:stCxn id="85" idx="0"/>
              <a:endCxn id="81" idx="2"/>
            </p:cNvCxnSpPr>
            <p:nvPr/>
          </p:nvCxnSpPr>
          <p:spPr>
            <a:xfrm flipH="1">
              <a:off x="3146465" y="2917790"/>
              <a:ext cx="1489080" cy="300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84E582-0690-4BA8-B15C-D4B48B773ABB}"/>
                </a:ext>
              </a:extLst>
            </p:cNvPr>
            <p:cNvCxnSpPr>
              <a:stCxn id="85" idx="0"/>
            </p:cNvCxnSpPr>
            <p:nvPr/>
          </p:nvCxnSpPr>
          <p:spPr>
            <a:xfrm flipH="1">
              <a:off x="4635543" y="2917790"/>
              <a:ext cx="2" cy="292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68C77D6-6105-4E54-BD22-852AA9CF8E78}"/>
                </a:ext>
              </a:extLst>
            </p:cNvPr>
            <p:cNvCxnSpPr>
              <a:stCxn id="85" idx="0"/>
              <a:endCxn id="77" idx="2"/>
            </p:cNvCxnSpPr>
            <p:nvPr/>
          </p:nvCxnSpPr>
          <p:spPr>
            <a:xfrm>
              <a:off x="4635545" y="2917790"/>
              <a:ext cx="2185895" cy="301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C7A2243-1D46-4F25-8A07-1045B0B2ABF6}"/>
                </a:ext>
              </a:extLst>
            </p:cNvPr>
            <p:cNvCxnSpPr>
              <a:stCxn id="85" idx="0"/>
              <a:endCxn id="75" idx="2"/>
            </p:cNvCxnSpPr>
            <p:nvPr/>
          </p:nvCxnSpPr>
          <p:spPr>
            <a:xfrm>
              <a:off x="4635545" y="2917790"/>
              <a:ext cx="3916961" cy="293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1DC6DE-EC38-4326-8CB5-57C46AD80FDA}"/>
                </a:ext>
              </a:extLst>
            </p:cNvPr>
            <p:cNvCxnSpPr/>
            <p:nvPr/>
          </p:nvCxnSpPr>
          <p:spPr>
            <a:xfrm>
              <a:off x="2951603" y="3463691"/>
              <a:ext cx="0" cy="283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9FB619-0575-4B73-8A79-3B089491AFBF}"/>
                </a:ext>
              </a:extLst>
            </p:cNvPr>
            <p:cNvCxnSpPr>
              <a:stCxn id="77" idx="0"/>
              <a:endCxn id="71" idx="2"/>
            </p:cNvCxnSpPr>
            <p:nvPr/>
          </p:nvCxnSpPr>
          <p:spPr>
            <a:xfrm flipH="1">
              <a:off x="5499063" y="3464703"/>
              <a:ext cx="1322377" cy="284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856162-C83F-4079-8ACC-02FEF9E8432C}"/>
                </a:ext>
              </a:extLst>
            </p:cNvPr>
            <p:cNvCxnSpPr>
              <a:stCxn id="77" idx="0"/>
              <a:endCxn id="69" idx="2"/>
            </p:cNvCxnSpPr>
            <p:nvPr/>
          </p:nvCxnSpPr>
          <p:spPr>
            <a:xfrm>
              <a:off x="6821440" y="3464703"/>
              <a:ext cx="417801" cy="28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498270-BDFF-45E0-A1DB-44358F4371CB}"/>
                </a:ext>
              </a:extLst>
            </p:cNvPr>
            <p:cNvCxnSpPr>
              <a:stCxn id="75" idx="0"/>
            </p:cNvCxnSpPr>
            <p:nvPr/>
          </p:nvCxnSpPr>
          <p:spPr>
            <a:xfrm>
              <a:off x="8552506" y="3456972"/>
              <a:ext cx="0" cy="292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C89878-993F-480C-8B1A-8152D6A153A7}"/>
                </a:ext>
              </a:extLst>
            </p:cNvPr>
            <p:cNvCxnSpPr>
              <a:stCxn id="67" idx="0"/>
              <a:endCxn id="57" idx="2"/>
            </p:cNvCxnSpPr>
            <p:nvPr/>
          </p:nvCxnSpPr>
          <p:spPr>
            <a:xfrm flipH="1">
              <a:off x="5967215" y="4002860"/>
              <a:ext cx="2813314" cy="292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788EC83-D2CA-477F-ACB3-C6B24554D32A}"/>
                </a:ext>
              </a:extLst>
            </p:cNvPr>
            <p:cNvCxnSpPr>
              <a:stCxn id="67" idx="0"/>
              <a:endCxn id="65" idx="2"/>
            </p:cNvCxnSpPr>
            <p:nvPr/>
          </p:nvCxnSpPr>
          <p:spPr>
            <a:xfrm flipH="1">
              <a:off x="7812276" y="4002860"/>
              <a:ext cx="968253" cy="297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E7017D-0C0A-404F-8779-D5438F608DB2}"/>
                </a:ext>
              </a:extLst>
            </p:cNvPr>
            <p:cNvCxnSpPr>
              <a:stCxn id="67" idx="0"/>
            </p:cNvCxnSpPr>
            <p:nvPr/>
          </p:nvCxnSpPr>
          <p:spPr>
            <a:xfrm>
              <a:off x="8780529" y="4002860"/>
              <a:ext cx="683256" cy="292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1CCC96-FE4F-4BAC-809E-9A2E9D537B4E}"/>
                </a:ext>
              </a:extLst>
            </p:cNvPr>
            <p:cNvCxnSpPr>
              <a:endCxn id="63" idx="2"/>
            </p:cNvCxnSpPr>
            <p:nvPr/>
          </p:nvCxnSpPr>
          <p:spPr>
            <a:xfrm flipH="1">
              <a:off x="4066677" y="4541434"/>
              <a:ext cx="1667244" cy="297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5A4C28-C5DD-4CA7-BAC8-590270666F15}"/>
                </a:ext>
              </a:extLst>
            </p:cNvPr>
            <p:cNvCxnSpPr/>
            <p:nvPr/>
          </p:nvCxnSpPr>
          <p:spPr>
            <a:xfrm>
              <a:off x="5817532" y="4545403"/>
              <a:ext cx="0" cy="271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BA7F8D4-370C-4EAA-BA62-28EC51374474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7573108" y="4558089"/>
              <a:ext cx="227" cy="280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CEC1B15-FEB2-4A6E-B08D-81FD6FAF0A03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9587934" y="4541020"/>
              <a:ext cx="3246" cy="289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5139AC0-0574-4465-A910-16631E195423}"/>
              </a:ext>
            </a:extLst>
          </p:cNvPr>
          <p:cNvSpPr/>
          <p:nvPr/>
        </p:nvSpPr>
        <p:spPr>
          <a:xfrm>
            <a:off x="5066546" y="1456449"/>
            <a:ext cx="4207100" cy="1754326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foo(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"Bar"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   else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"Foo!"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EBA159-4BBF-409E-98D8-44A0D27CE9F2}"/>
              </a:ext>
            </a:extLst>
          </p:cNvPr>
          <p:cNvGrpSpPr/>
          <p:nvPr/>
        </p:nvGrpSpPr>
        <p:grpSpPr>
          <a:xfrm>
            <a:off x="5908933" y="2253803"/>
            <a:ext cx="3711573" cy="3541690"/>
            <a:chOff x="5908933" y="2253803"/>
            <a:chExt cx="3711573" cy="354169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2587B60-ECA6-4584-8F35-C90608701C59}"/>
                </a:ext>
              </a:extLst>
            </p:cNvPr>
            <p:cNvSpPr/>
            <p:nvPr/>
          </p:nvSpPr>
          <p:spPr>
            <a:xfrm>
              <a:off x="5908933" y="2253803"/>
              <a:ext cx="697930" cy="3007217"/>
            </a:xfrm>
            <a:custGeom>
              <a:avLst/>
              <a:gdLst>
                <a:gd name="connsiteX0" fmla="*/ 729529 w 729529"/>
                <a:gd name="connsiteY0" fmla="*/ 0 h 3078051"/>
                <a:gd name="connsiteX1" fmla="*/ 1873 w 729529"/>
                <a:gd name="connsiteY1" fmla="*/ 1049628 h 3078051"/>
                <a:gd name="connsiteX2" fmla="*/ 504149 w 729529"/>
                <a:gd name="connsiteY2" fmla="*/ 3078051 h 3078051"/>
                <a:gd name="connsiteX3" fmla="*/ 504149 w 729529"/>
                <a:gd name="connsiteY3" fmla="*/ 3078051 h 3078051"/>
                <a:gd name="connsiteX0" fmla="*/ 697782 w 697782"/>
                <a:gd name="connsiteY0" fmla="*/ 0 h 3078051"/>
                <a:gd name="connsiteX1" fmla="*/ 2323 w 697782"/>
                <a:gd name="connsiteY1" fmla="*/ 1423116 h 3078051"/>
                <a:gd name="connsiteX2" fmla="*/ 472402 w 697782"/>
                <a:gd name="connsiteY2" fmla="*/ 3078051 h 3078051"/>
                <a:gd name="connsiteX3" fmla="*/ 472402 w 697782"/>
                <a:gd name="connsiteY3" fmla="*/ 3078051 h 3078051"/>
                <a:gd name="connsiteX0" fmla="*/ 697481 w 697481"/>
                <a:gd name="connsiteY0" fmla="*/ 0 h 3078051"/>
                <a:gd name="connsiteX1" fmla="*/ 2022 w 697481"/>
                <a:gd name="connsiteY1" fmla="*/ 1423116 h 3078051"/>
                <a:gd name="connsiteX2" fmla="*/ 472101 w 697481"/>
                <a:gd name="connsiteY2" fmla="*/ 3078051 h 3078051"/>
                <a:gd name="connsiteX3" fmla="*/ 472101 w 697481"/>
                <a:gd name="connsiteY3" fmla="*/ 3078051 h 3078051"/>
                <a:gd name="connsiteX0" fmla="*/ 697481 w 697481"/>
                <a:gd name="connsiteY0" fmla="*/ 0 h 3212975"/>
                <a:gd name="connsiteX1" fmla="*/ 2022 w 697481"/>
                <a:gd name="connsiteY1" fmla="*/ 1423116 h 3212975"/>
                <a:gd name="connsiteX2" fmla="*/ 472101 w 697481"/>
                <a:gd name="connsiteY2" fmla="*/ 3078051 h 3212975"/>
                <a:gd name="connsiteX3" fmla="*/ 639527 w 697481"/>
                <a:gd name="connsiteY3" fmla="*/ 3123127 h 3212975"/>
                <a:gd name="connsiteX0" fmla="*/ 697481 w 697481"/>
                <a:gd name="connsiteY0" fmla="*/ 0 h 3078051"/>
                <a:gd name="connsiteX1" fmla="*/ 2022 w 697481"/>
                <a:gd name="connsiteY1" fmla="*/ 1423116 h 3078051"/>
                <a:gd name="connsiteX2" fmla="*/ 472101 w 697481"/>
                <a:gd name="connsiteY2" fmla="*/ 3078051 h 3078051"/>
                <a:gd name="connsiteX0" fmla="*/ 697930 w 697930"/>
                <a:gd name="connsiteY0" fmla="*/ 0 h 3007217"/>
                <a:gd name="connsiteX1" fmla="*/ 2471 w 697930"/>
                <a:gd name="connsiteY1" fmla="*/ 1423116 h 3007217"/>
                <a:gd name="connsiteX2" fmla="*/ 472550 w 697930"/>
                <a:gd name="connsiteY2" fmla="*/ 3007217 h 30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930" h="3007217">
                  <a:moveTo>
                    <a:pt x="697930" y="0"/>
                  </a:moveTo>
                  <a:cubicBezTo>
                    <a:pt x="352883" y="268310"/>
                    <a:pt x="40034" y="921913"/>
                    <a:pt x="2471" y="1423116"/>
                  </a:cubicBezTo>
                  <a:cubicBezTo>
                    <a:pt x="-35092" y="1924319"/>
                    <a:pt x="366299" y="2723882"/>
                    <a:pt x="472550" y="3007217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63F3CB6-764E-403C-BDCE-A3F3745F01F7}"/>
                </a:ext>
              </a:extLst>
            </p:cNvPr>
            <p:cNvSpPr/>
            <p:nvPr/>
          </p:nvSpPr>
          <p:spPr>
            <a:xfrm>
              <a:off x="7695128" y="2569335"/>
              <a:ext cx="1925378" cy="3226158"/>
            </a:xfrm>
            <a:custGeom>
              <a:avLst/>
              <a:gdLst>
                <a:gd name="connsiteX0" fmla="*/ 0 w 2079055"/>
                <a:gd name="connsiteY0" fmla="*/ 0 h 3226158"/>
                <a:gd name="connsiteX1" fmla="*/ 1796603 w 2079055"/>
                <a:gd name="connsiteY1" fmla="*/ 1236372 h 3226158"/>
                <a:gd name="connsiteX2" fmla="*/ 2073498 w 2079055"/>
                <a:gd name="connsiteY2" fmla="*/ 3226158 h 3226158"/>
                <a:gd name="connsiteX3" fmla="*/ 2073498 w 2079055"/>
                <a:gd name="connsiteY3" fmla="*/ 3226158 h 3226158"/>
                <a:gd name="connsiteX0" fmla="*/ 0 w 2093676"/>
                <a:gd name="connsiteY0" fmla="*/ 0 h 3373549"/>
                <a:gd name="connsiteX1" fmla="*/ 1796603 w 2093676"/>
                <a:gd name="connsiteY1" fmla="*/ 1236372 h 3373549"/>
                <a:gd name="connsiteX2" fmla="*/ 2073498 w 2093676"/>
                <a:gd name="connsiteY2" fmla="*/ 3226158 h 3373549"/>
                <a:gd name="connsiteX3" fmla="*/ 1596979 w 2093676"/>
                <a:gd name="connsiteY3" fmla="*/ 3226158 h 3373549"/>
                <a:gd name="connsiteX0" fmla="*/ 0 w 1883798"/>
                <a:gd name="connsiteY0" fmla="*/ 0 h 3226158"/>
                <a:gd name="connsiteX1" fmla="*/ 1796603 w 1883798"/>
                <a:gd name="connsiteY1" fmla="*/ 1236372 h 3226158"/>
                <a:gd name="connsiteX2" fmla="*/ 1596979 w 1883798"/>
                <a:gd name="connsiteY2" fmla="*/ 3226158 h 3226158"/>
                <a:gd name="connsiteX0" fmla="*/ 0 w 1925378"/>
                <a:gd name="connsiteY0" fmla="*/ 0 h 3226158"/>
                <a:gd name="connsiteX1" fmla="*/ 1796603 w 1925378"/>
                <a:gd name="connsiteY1" fmla="*/ 1236372 h 3226158"/>
                <a:gd name="connsiteX2" fmla="*/ 1596979 w 1925378"/>
                <a:gd name="connsiteY2" fmla="*/ 3226158 h 322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5378" h="3226158">
                  <a:moveTo>
                    <a:pt x="0" y="0"/>
                  </a:moveTo>
                  <a:cubicBezTo>
                    <a:pt x="725510" y="349339"/>
                    <a:pt x="1530440" y="698679"/>
                    <a:pt x="1796603" y="1236372"/>
                  </a:cubicBezTo>
                  <a:cubicBezTo>
                    <a:pt x="2062766" y="1774065"/>
                    <a:pt x="1876826" y="2824497"/>
                    <a:pt x="1596979" y="3226158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A28166-35FC-4074-8A19-D0FC71DEBA24}"/>
                </a:ext>
              </a:extLst>
            </p:cNvPr>
            <p:cNvSpPr/>
            <p:nvPr/>
          </p:nvSpPr>
          <p:spPr>
            <a:xfrm>
              <a:off x="6809005" y="2281296"/>
              <a:ext cx="698031" cy="2975020"/>
            </a:xfrm>
            <a:custGeom>
              <a:avLst/>
              <a:gdLst>
                <a:gd name="connsiteX0" fmla="*/ 729529 w 729529"/>
                <a:gd name="connsiteY0" fmla="*/ 0 h 3078051"/>
                <a:gd name="connsiteX1" fmla="*/ 1873 w 729529"/>
                <a:gd name="connsiteY1" fmla="*/ 1049628 h 3078051"/>
                <a:gd name="connsiteX2" fmla="*/ 504149 w 729529"/>
                <a:gd name="connsiteY2" fmla="*/ 3078051 h 3078051"/>
                <a:gd name="connsiteX3" fmla="*/ 504149 w 729529"/>
                <a:gd name="connsiteY3" fmla="*/ 3078051 h 3078051"/>
                <a:gd name="connsiteX0" fmla="*/ 697782 w 697782"/>
                <a:gd name="connsiteY0" fmla="*/ 0 h 3078051"/>
                <a:gd name="connsiteX1" fmla="*/ 2323 w 697782"/>
                <a:gd name="connsiteY1" fmla="*/ 1423116 h 3078051"/>
                <a:gd name="connsiteX2" fmla="*/ 472402 w 697782"/>
                <a:gd name="connsiteY2" fmla="*/ 3078051 h 3078051"/>
                <a:gd name="connsiteX3" fmla="*/ 472402 w 697782"/>
                <a:gd name="connsiteY3" fmla="*/ 3078051 h 3078051"/>
                <a:gd name="connsiteX0" fmla="*/ 697481 w 697481"/>
                <a:gd name="connsiteY0" fmla="*/ 0 h 3078051"/>
                <a:gd name="connsiteX1" fmla="*/ 2022 w 697481"/>
                <a:gd name="connsiteY1" fmla="*/ 1423116 h 3078051"/>
                <a:gd name="connsiteX2" fmla="*/ 472101 w 697481"/>
                <a:gd name="connsiteY2" fmla="*/ 3078051 h 3078051"/>
                <a:gd name="connsiteX3" fmla="*/ 472101 w 697481"/>
                <a:gd name="connsiteY3" fmla="*/ 3078051 h 3078051"/>
                <a:gd name="connsiteX0" fmla="*/ 697481 w 697481"/>
                <a:gd name="connsiteY0" fmla="*/ 0 h 3240039"/>
                <a:gd name="connsiteX1" fmla="*/ 2022 w 697481"/>
                <a:gd name="connsiteY1" fmla="*/ 1423116 h 3240039"/>
                <a:gd name="connsiteX2" fmla="*/ 472101 w 697481"/>
                <a:gd name="connsiteY2" fmla="*/ 3078051 h 3240039"/>
                <a:gd name="connsiteX3" fmla="*/ 568693 w 697481"/>
                <a:gd name="connsiteY3" fmla="*/ 3206840 h 3240039"/>
                <a:gd name="connsiteX0" fmla="*/ 697481 w 697481"/>
                <a:gd name="connsiteY0" fmla="*/ 0 h 3078051"/>
                <a:gd name="connsiteX1" fmla="*/ 2022 w 697481"/>
                <a:gd name="connsiteY1" fmla="*/ 1423116 h 3078051"/>
                <a:gd name="connsiteX2" fmla="*/ 472101 w 697481"/>
                <a:gd name="connsiteY2" fmla="*/ 3078051 h 3078051"/>
                <a:gd name="connsiteX0" fmla="*/ 698031 w 698031"/>
                <a:gd name="connsiteY0" fmla="*/ 0 h 2975020"/>
                <a:gd name="connsiteX1" fmla="*/ 2572 w 698031"/>
                <a:gd name="connsiteY1" fmla="*/ 1423116 h 2975020"/>
                <a:gd name="connsiteX2" fmla="*/ 466212 w 698031"/>
                <a:gd name="connsiteY2" fmla="*/ 2975020 h 29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031" h="2975020">
                  <a:moveTo>
                    <a:pt x="698031" y="0"/>
                  </a:moveTo>
                  <a:cubicBezTo>
                    <a:pt x="352984" y="268310"/>
                    <a:pt x="41208" y="927279"/>
                    <a:pt x="2572" y="1423116"/>
                  </a:cubicBezTo>
                  <a:cubicBezTo>
                    <a:pt x="-36064" y="1918953"/>
                    <a:pt x="371767" y="2677733"/>
                    <a:pt x="466212" y="297502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6E362-AE91-41BE-A351-7330E26A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31</a:t>
            </a:fld>
            <a:endParaRPr lang="en-US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1B5FEEA1-9B5C-BA45-B1B0-FE53CC09E176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Search-based Automated Program Repair</a:t>
            </a:r>
          </a:p>
        </p:txBody>
      </p:sp>
    </p:spTree>
    <p:extLst>
      <p:ext uri="{BB962C8B-B14F-4D97-AF65-F5344CB8AC3E}">
        <p14:creationId xmlns:p14="http://schemas.microsoft.com/office/powerpoint/2010/main" val="39380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0013 -0.1212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606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6053AE4F-50F7-4AA6-8A19-81DB7631E63E}"/>
              </a:ext>
            </a:extLst>
          </p:cNvPr>
          <p:cNvSpPr/>
          <p:nvPr/>
        </p:nvSpPr>
        <p:spPr>
          <a:xfrm>
            <a:off x="0" y="1089641"/>
            <a:ext cx="426720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Abstract </a:t>
            </a:r>
            <a:r>
              <a:rPr lang="fr-FR" sz="28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Syntax</a:t>
            </a: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Tree</a:t>
            </a:r>
            <a:r>
              <a:rPr lang="fr-FR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(AST)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963CA1-FB84-4932-9030-B43BE30C79C7}"/>
              </a:ext>
            </a:extLst>
          </p:cNvPr>
          <p:cNvGrpSpPr/>
          <p:nvPr/>
        </p:nvGrpSpPr>
        <p:grpSpPr>
          <a:xfrm>
            <a:off x="466018" y="1738427"/>
            <a:ext cx="9795761" cy="3496521"/>
            <a:chOff x="470097" y="1587452"/>
            <a:chExt cx="9795761" cy="349652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454E29-F0A7-4786-A851-30D49D83ECD3}"/>
                </a:ext>
              </a:extLst>
            </p:cNvPr>
            <p:cNvGrpSpPr/>
            <p:nvPr/>
          </p:nvGrpSpPr>
          <p:grpSpPr>
            <a:xfrm>
              <a:off x="2054221" y="1587452"/>
              <a:ext cx="1543725" cy="245252"/>
              <a:chOff x="3133791" y="971929"/>
              <a:chExt cx="1543725" cy="245252"/>
            </a:xfrm>
          </p:grpSpPr>
          <p:sp>
            <p:nvSpPr>
              <p:cNvPr id="181" name="Rectangle: Top Corners Rounded 180">
                <a:extLst>
                  <a:ext uri="{FF2B5EF4-FFF2-40B4-BE49-F238E27FC236}">
                    <a16:creationId xmlns:a16="http://schemas.microsoft.com/office/drawing/2014/main" id="{EE3BD0BA-43D5-44D2-A3E7-A35D6F6503C5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82" name="Rectangle: Top Corners Rounded 181">
                <a:extLst>
                  <a:ext uri="{FF2B5EF4-FFF2-40B4-BE49-F238E27FC236}">
                    <a16:creationId xmlns:a16="http://schemas.microsoft.com/office/drawing/2014/main" id="{274C244A-5AE6-4A8B-A13B-CB38A67A5F90}"/>
                  </a:ext>
                </a:extLst>
              </p:cNvPr>
              <p:cNvSpPr/>
              <p:nvPr/>
            </p:nvSpPr>
            <p:spPr>
              <a:xfrm rot="5400000">
                <a:off x="3899202" y="438866"/>
                <a:ext cx="245252" cy="131137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CompilationUnit</a:t>
                </a:r>
                <a:endParaRPr lang="en-US" sz="2400" b="1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C1AAEA3-4191-4EC6-A4C6-6254A2A6A9EE}"/>
                </a:ext>
              </a:extLst>
            </p:cNvPr>
            <p:cNvGrpSpPr/>
            <p:nvPr/>
          </p:nvGrpSpPr>
          <p:grpSpPr>
            <a:xfrm>
              <a:off x="2054221" y="2129996"/>
              <a:ext cx="1543725" cy="245252"/>
              <a:chOff x="3133791" y="971929"/>
              <a:chExt cx="1543725" cy="245252"/>
            </a:xfrm>
          </p:grpSpPr>
          <p:sp>
            <p:nvSpPr>
              <p:cNvPr id="179" name="Rectangle: Top Corners Rounded 178">
                <a:extLst>
                  <a:ext uri="{FF2B5EF4-FFF2-40B4-BE49-F238E27FC236}">
                    <a16:creationId xmlns:a16="http://schemas.microsoft.com/office/drawing/2014/main" id="{5E26FED9-E4A5-4D6D-BBFF-0F7135C94CD3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180" name="Rectangle: Top Corners Rounded 179">
                <a:extLst>
                  <a:ext uri="{FF2B5EF4-FFF2-40B4-BE49-F238E27FC236}">
                    <a16:creationId xmlns:a16="http://schemas.microsoft.com/office/drawing/2014/main" id="{CF46DC14-586F-4131-B61F-1C2E9FCCC22E}"/>
                  </a:ext>
                </a:extLst>
              </p:cNvPr>
              <p:cNvSpPr/>
              <p:nvPr/>
            </p:nvSpPr>
            <p:spPr>
              <a:xfrm rot="5400000">
                <a:off x="3899202" y="438866"/>
                <a:ext cx="245252" cy="131137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TypeDeclaration</a:t>
                </a:r>
                <a:endParaRPr lang="en-US" sz="2400" b="1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B7E332E-5D50-482C-8144-BD91595D7566}"/>
                </a:ext>
              </a:extLst>
            </p:cNvPr>
            <p:cNvGrpSpPr/>
            <p:nvPr/>
          </p:nvGrpSpPr>
          <p:grpSpPr>
            <a:xfrm>
              <a:off x="470097" y="2672540"/>
              <a:ext cx="1535745" cy="245252"/>
              <a:chOff x="3133791" y="971929"/>
              <a:chExt cx="1535745" cy="245252"/>
            </a:xfrm>
          </p:grpSpPr>
          <p:sp>
            <p:nvSpPr>
              <p:cNvPr id="177" name="Rectangle: Top Corners Rounded 176">
                <a:extLst>
                  <a:ext uri="{FF2B5EF4-FFF2-40B4-BE49-F238E27FC236}">
                    <a16:creationId xmlns:a16="http://schemas.microsoft.com/office/drawing/2014/main" id="{15155D20-E7EC-476F-8027-09AC092C9232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78" name="Rectangle: Top Corners Rounded 177">
                <a:extLst>
                  <a:ext uri="{FF2B5EF4-FFF2-40B4-BE49-F238E27FC236}">
                    <a16:creationId xmlns:a16="http://schemas.microsoft.com/office/drawing/2014/main" id="{0D12B610-3B90-498B-B913-E5E6F91E4B5E}"/>
                  </a:ext>
                </a:extLst>
              </p:cNvPr>
              <p:cNvSpPr/>
              <p:nvPr/>
            </p:nvSpPr>
            <p:spPr>
              <a:xfrm rot="5400000">
                <a:off x="3895212" y="442857"/>
                <a:ext cx="245252" cy="130339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Modifier:Public</a:t>
                </a:r>
                <a:endParaRPr lang="en-US" sz="2400" b="1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653234E-B277-44D8-8ADC-5BDDBD867DA5}"/>
                </a:ext>
              </a:extLst>
            </p:cNvPr>
            <p:cNvGrpSpPr/>
            <p:nvPr/>
          </p:nvGrpSpPr>
          <p:grpSpPr>
            <a:xfrm>
              <a:off x="2054221" y="2672539"/>
              <a:ext cx="1543725" cy="245252"/>
              <a:chOff x="3133791" y="971929"/>
              <a:chExt cx="1543725" cy="245252"/>
            </a:xfrm>
          </p:grpSpPr>
          <p:sp>
            <p:nvSpPr>
              <p:cNvPr id="175" name="Rectangle: Top Corners Rounded 174">
                <a:extLst>
                  <a:ext uri="{FF2B5EF4-FFF2-40B4-BE49-F238E27FC236}">
                    <a16:creationId xmlns:a16="http://schemas.microsoft.com/office/drawing/2014/main" id="{EF36FBC6-2BC8-46D1-A34A-2C353ABC7ECC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176" name="Rectangle: Top Corners Rounded 175">
                <a:extLst>
                  <a:ext uri="{FF2B5EF4-FFF2-40B4-BE49-F238E27FC236}">
                    <a16:creationId xmlns:a16="http://schemas.microsoft.com/office/drawing/2014/main" id="{CF046FB6-9F76-4078-9AB9-62F5CED3D325}"/>
                  </a:ext>
                </a:extLst>
              </p:cNvPr>
              <p:cNvSpPr/>
              <p:nvPr/>
            </p:nvSpPr>
            <p:spPr>
              <a:xfrm rot="5400000">
                <a:off x="3899202" y="438866"/>
                <a:ext cx="245252" cy="131137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SimpleName:Test</a:t>
                </a:r>
                <a:endParaRPr lang="en-US" sz="2400" b="1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2ABC23C-32D7-4545-820C-0F97D97FEBDB}"/>
                </a:ext>
              </a:extLst>
            </p:cNvPr>
            <p:cNvGrpSpPr/>
            <p:nvPr/>
          </p:nvGrpSpPr>
          <p:grpSpPr>
            <a:xfrm>
              <a:off x="3638345" y="2672538"/>
              <a:ext cx="1744682" cy="245252"/>
              <a:chOff x="3133791" y="971929"/>
              <a:chExt cx="1623344" cy="245252"/>
            </a:xfrm>
          </p:grpSpPr>
          <p:sp>
            <p:nvSpPr>
              <p:cNvPr id="173" name="Rectangle: Top Corners Rounded 172">
                <a:extLst>
                  <a:ext uri="{FF2B5EF4-FFF2-40B4-BE49-F238E27FC236}">
                    <a16:creationId xmlns:a16="http://schemas.microsoft.com/office/drawing/2014/main" id="{48D7445A-D026-4123-87AB-279E42434BCD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74" name="Rectangle: Top Corners Rounded 173">
                <a:extLst>
                  <a:ext uri="{FF2B5EF4-FFF2-40B4-BE49-F238E27FC236}">
                    <a16:creationId xmlns:a16="http://schemas.microsoft.com/office/drawing/2014/main" id="{E2068CCD-8F55-4F71-A268-94C57552A27D}"/>
                  </a:ext>
                </a:extLst>
              </p:cNvPr>
              <p:cNvSpPr/>
              <p:nvPr/>
            </p:nvSpPr>
            <p:spPr>
              <a:xfrm rot="5400000">
                <a:off x="3939012" y="399057"/>
                <a:ext cx="245252" cy="1390995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MethodDeclaration</a:t>
                </a:r>
                <a:endParaRPr lang="en-US" b="1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5340F87-674F-446F-A79E-804E4D80B9D7}"/>
                </a:ext>
              </a:extLst>
            </p:cNvPr>
            <p:cNvGrpSpPr/>
            <p:nvPr/>
          </p:nvGrpSpPr>
          <p:grpSpPr>
            <a:xfrm>
              <a:off x="470097" y="3215082"/>
              <a:ext cx="1627845" cy="245252"/>
              <a:chOff x="3133791" y="971929"/>
              <a:chExt cx="1627845" cy="245252"/>
            </a:xfrm>
          </p:grpSpPr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3A0C674F-6591-4864-BE1E-F324162B1058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1AE8AFD5-929D-495F-BF59-3277F0FD1F75}"/>
                  </a:ext>
                </a:extLst>
              </p:cNvPr>
              <p:cNvSpPr/>
              <p:nvPr/>
            </p:nvSpPr>
            <p:spPr>
              <a:xfrm rot="5400000">
                <a:off x="3941262" y="396807"/>
                <a:ext cx="245252" cy="139549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Modifier:Public</a:t>
                </a:r>
                <a:endParaRPr lang="en-US" b="1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9F14CF6-F970-4769-8E30-FE7A500277C0}"/>
                </a:ext>
              </a:extLst>
            </p:cNvPr>
            <p:cNvGrpSpPr/>
            <p:nvPr/>
          </p:nvGrpSpPr>
          <p:grpSpPr>
            <a:xfrm>
              <a:off x="2168037" y="3218439"/>
              <a:ext cx="1724507" cy="245252"/>
              <a:chOff x="3133791" y="971929"/>
              <a:chExt cx="1724507" cy="245252"/>
            </a:xfrm>
          </p:grpSpPr>
          <p:sp>
            <p:nvSpPr>
              <p:cNvPr id="169" name="Rectangle: Top Corners Rounded 168">
                <a:extLst>
                  <a:ext uri="{FF2B5EF4-FFF2-40B4-BE49-F238E27FC236}">
                    <a16:creationId xmlns:a16="http://schemas.microsoft.com/office/drawing/2014/main" id="{482CB7F4-8404-4067-A75D-A002F3F69470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70" name="Rectangle: Top Corners Rounded 169">
                <a:extLst>
                  <a:ext uri="{FF2B5EF4-FFF2-40B4-BE49-F238E27FC236}">
                    <a16:creationId xmlns:a16="http://schemas.microsoft.com/office/drawing/2014/main" id="{626B7E5E-4D9F-44D1-827F-42542EC55592}"/>
                  </a:ext>
                </a:extLst>
              </p:cNvPr>
              <p:cNvSpPr/>
              <p:nvPr/>
            </p:nvSpPr>
            <p:spPr>
              <a:xfrm rot="5400000">
                <a:off x="3989593" y="348475"/>
                <a:ext cx="245252" cy="149215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SimpleType:String</a:t>
                </a:r>
                <a:endParaRPr lang="en-US" b="1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25CA33-C1C0-434B-8915-4B1B2BA9268B}"/>
                </a:ext>
              </a:extLst>
            </p:cNvPr>
            <p:cNvGrpSpPr/>
            <p:nvPr/>
          </p:nvGrpSpPr>
          <p:grpSpPr>
            <a:xfrm>
              <a:off x="3959743" y="3211718"/>
              <a:ext cx="1465584" cy="245252"/>
              <a:chOff x="3133791" y="971929"/>
              <a:chExt cx="1363657" cy="245252"/>
            </a:xfrm>
          </p:grpSpPr>
          <p:sp>
            <p:nvSpPr>
              <p:cNvPr id="167" name="Rectangle: Top Corners Rounded 166">
                <a:extLst>
                  <a:ext uri="{FF2B5EF4-FFF2-40B4-BE49-F238E27FC236}">
                    <a16:creationId xmlns:a16="http://schemas.microsoft.com/office/drawing/2014/main" id="{DF204CA9-0099-4AE7-81F3-5568FA9D750A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168" name="Rectangle: Top Corners Rounded 167">
                <a:extLst>
                  <a:ext uri="{FF2B5EF4-FFF2-40B4-BE49-F238E27FC236}">
                    <a16:creationId xmlns:a16="http://schemas.microsoft.com/office/drawing/2014/main" id="{06724BBD-77E9-4735-BA12-757C146DB131}"/>
                  </a:ext>
                </a:extLst>
              </p:cNvPr>
              <p:cNvSpPr/>
              <p:nvPr/>
            </p:nvSpPr>
            <p:spPr>
              <a:xfrm rot="5400000">
                <a:off x="3809168" y="528901"/>
                <a:ext cx="245252" cy="1131308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SimpleName:foo</a:t>
                </a:r>
                <a:endParaRPr lang="en-US" b="1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65A161A-F4EA-4DF4-8E8F-6D8DD4B6A16A}"/>
                </a:ext>
              </a:extLst>
            </p:cNvPr>
            <p:cNvGrpSpPr/>
            <p:nvPr/>
          </p:nvGrpSpPr>
          <p:grpSpPr>
            <a:xfrm>
              <a:off x="5515099" y="3219451"/>
              <a:ext cx="2380333" cy="245252"/>
              <a:chOff x="3133791" y="971929"/>
              <a:chExt cx="2380333" cy="245252"/>
            </a:xfrm>
          </p:grpSpPr>
          <p:sp>
            <p:nvSpPr>
              <p:cNvPr id="165" name="Rectangle: Top Corners Rounded 164">
                <a:extLst>
                  <a:ext uri="{FF2B5EF4-FFF2-40B4-BE49-F238E27FC236}">
                    <a16:creationId xmlns:a16="http://schemas.microsoft.com/office/drawing/2014/main" id="{5687B39F-D635-4163-806A-D2FB0110CEC0}"/>
                  </a:ext>
                </a:extLst>
              </p:cNvPr>
              <p:cNvSpPr/>
              <p:nvPr/>
            </p:nvSpPr>
            <p:spPr>
              <a:xfrm rot="16200000">
                <a:off x="3127339" y="978381"/>
                <a:ext cx="245252" cy="2323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166" name="Rectangle: Top Corners Rounded 165">
                <a:extLst>
                  <a:ext uri="{FF2B5EF4-FFF2-40B4-BE49-F238E27FC236}">
                    <a16:creationId xmlns:a16="http://schemas.microsoft.com/office/drawing/2014/main" id="{91F68EDA-AA12-4915-9B15-5A114FDA5A5F}"/>
                  </a:ext>
                </a:extLst>
              </p:cNvPr>
              <p:cNvSpPr/>
              <p:nvPr/>
            </p:nvSpPr>
            <p:spPr>
              <a:xfrm rot="5400000">
                <a:off x="4317506" y="20563"/>
                <a:ext cx="245252" cy="214798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SingleVariableDeclaration</a:t>
                </a:r>
                <a:endParaRPr lang="en-US" b="1" dirty="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934F9C0-BB01-4879-8894-4835A8649CDA}"/>
                </a:ext>
              </a:extLst>
            </p:cNvPr>
            <p:cNvGrpSpPr/>
            <p:nvPr/>
          </p:nvGrpSpPr>
          <p:grpSpPr>
            <a:xfrm>
              <a:off x="7980204" y="3211719"/>
              <a:ext cx="853441" cy="245254"/>
              <a:chOff x="3095227" y="971928"/>
              <a:chExt cx="794087" cy="245254"/>
            </a:xfrm>
          </p:grpSpPr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43D3BA9C-9650-427C-AB25-0E99634DE9AE}"/>
                  </a:ext>
                </a:extLst>
              </p:cNvPr>
              <p:cNvSpPr/>
              <p:nvPr/>
            </p:nvSpPr>
            <p:spPr>
              <a:xfrm rot="16200000">
                <a:off x="3108058" y="959099"/>
                <a:ext cx="245252" cy="270913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BBF81BB6-CCC4-48A1-BBE8-E68E047D5B3E}"/>
                  </a:ext>
                </a:extLst>
              </p:cNvPr>
              <p:cNvSpPr/>
              <p:nvPr/>
            </p:nvSpPr>
            <p:spPr>
              <a:xfrm rot="5400000">
                <a:off x="3505101" y="832967"/>
                <a:ext cx="245252" cy="52317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b="1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CAE3FA9-1765-40EB-B005-03DEEC8FA37C}"/>
                </a:ext>
              </a:extLst>
            </p:cNvPr>
            <p:cNvGrpSpPr/>
            <p:nvPr/>
          </p:nvGrpSpPr>
          <p:grpSpPr>
            <a:xfrm>
              <a:off x="2005842" y="3757621"/>
              <a:ext cx="1765630" cy="245690"/>
              <a:chOff x="3041691" y="971929"/>
              <a:chExt cx="1765630" cy="245690"/>
            </a:xfrm>
          </p:grpSpPr>
          <p:sp>
            <p:nvSpPr>
              <p:cNvPr id="161" name="Rectangle: Top Corners Rounded 160">
                <a:extLst>
                  <a:ext uri="{FF2B5EF4-FFF2-40B4-BE49-F238E27FC236}">
                    <a16:creationId xmlns:a16="http://schemas.microsoft.com/office/drawing/2014/main" id="{805DF7BF-10FA-4210-A92F-B156550BA4FC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162" name="Rectangle: Top Corners Rounded 161">
                <a:extLst>
                  <a:ext uri="{FF2B5EF4-FFF2-40B4-BE49-F238E27FC236}">
                    <a16:creationId xmlns:a16="http://schemas.microsoft.com/office/drawing/2014/main" id="{8B6FDE52-F5F8-4272-8145-DD9E80422C03}"/>
                  </a:ext>
                </a:extLst>
              </p:cNvPr>
              <p:cNvSpPr/>
              <p:nvPr/>
            </p:nvSpPr>
            <p:spPr>
              <a:xfrm rot="5400000">
                <a:off x="3953856" y="364153"/>
                <a:ext cx="245252" cy="146167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SimpleName:String</a:t>
                </a:r>
                <a:endParaRPr lang="en-US" b="1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B28EC20-2B0D-44C1-9498-53FEDEF88861}"/>
                </a:ext>
              </a:extLst>
            </p:cNvPr>
            <p:cNvGrpSpPr/>
            <p:nvPr/>
          </p:nvGrpSpPr>
          <p:grpSpPr>
            <a:xfrm>
              <a:off x="4473617" y="3749210"/>
              <a:ext cx="1753228" cy="245264"/>
              <a:chOff x="3041691" y="971917"/>
              <a:chExt cx="1753228" cy="245264"/>
            </a:xfrm>
          </p:grpSpPr>
          <p:sp>
            <p:nvSpPr>
              <p:cNvPr id="159" name="Rectangle: Top Corners Rounded 158">
                <a:extLst>
                  <a:ext uri="{FF2B5EF4-FFF2-40B4-BE49-F238E27FC236}">
                    <a16:creationId xmlns:a16="http://schemas.microsoft.com/office/drawing/2014/main" id="{20D5FF12-59B6-4297-9FD2-908764D8040D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  <p:sp>
            <p:nvSpPr>
              <p:cNvPr id="160" name="Rectangle: Top Corners Rounded 159">
                <a:extLst>
                  <a:ext uri="{FF2B5EF4-FFF2-40B4-BE49-F238E27FC236}">
                    <a16:creationId xmlns:a16="http://schemas.microsoft.com/office/drawing/2014/main" id="{EB5B0BB3-0C4D-4E44-9D3D-CF4D902348A2}"/>
                  </a:ext>
                </a:extLst>
              </p:cNvPr>
              <p:cNvSpPr/>
              <p:nvPr/>
            </p:nvSpPr>
            <p:spPr>
              <a:xfrm rot="5400000">
                <a:off x="3944511" y="366761"/>
                <a:ext cx="245252" cy="145556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PrimitiveType:Int</a:t>
                </a:r>
                <a:endParaRPr lang="en-US" b="1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2E1FCC2-FF08-4FCA-A1B6-4AF0AC9F73D1}"/>
                </a:ext>
              </a:extLst>
            </p:cNvPr>
            <p:cNvGrpSpPr/>
            <p:nvPr/>
          </p:nvGrpSpPr>
          <p:grpSpPr>
            <a:xfrm>
              <a:off x="6355277" y="3751265"/>
              <a:ext cx="1443478" cy="245252"/>
              <a:chOff x="3041691" y="971929"/>
              <a:chExt cx="1443478" cy="245252"/>
            </a:xfrm>
          </p:grpSpPr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00E07DBD-5C94-4B19-8EA8-B7D40B4A9F3E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sp>
            <p:nvSpPr>
              <p:cNvPr id="158" name="Rectangle: Top Corners Rounded 157">
                <a:extLst>
                  <a:ext uri="{FF2B5EF4-FFF2-40B4-BE49-F238E27FC236}">
                    <a16:creationId xmlns:a16="http://schemas.microsoft.com/office/drawing/2014/main" id="{6E9F6C23-9A31-4F69-901E-6988D3489F0B}"/>
                  </a:ext>
                </a:extLst>
              </p:cNvPr>
              <p:cNvSpPr/>
              <p:nvPr/>
            </p:nvSpPr>
            <p:spPr>
              <a:xfrm rot="5400000">
                <a:off x="3803029" y="535040"/>
                <a:ext cx="245252" cy="111902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SimpleName:i</a:t>
                </a:r>
                <a:endParaRPr lang="en-US" b="1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066F164-09B5-444F-B1A9-B9B11CE75E6E}"/>
                </a:ext>
              </a:extLst>
            </p:cNvPr>
            <p:cNvGrpSpPr/>
            <p:nvPr/>
          </p:nvGrpSpPr>
          <p:grpSpPr>
            <a:xfrm>
              <a:off x="7963471" y="3757608"/>
              <a:ext cx="1329494" cy="245253"/>
              <a:chOff x="3041691" y="971928"/>
              <a:chExt cx="1329494" cy="245253"/>
            </a:xfrm>
          </p:grpSpPr>
          <p:sp>
            <p:nvSpPr>
              <p:cNvPr id="155" name="Rectangle: Top Corners Rounded 154">
                <a:extLst>
                  <a:ext uri="{FF2B5EF4-FFF2-40B4-BE49-F238E27FC236}">
                    <a16:creationId xmlns:a16="http://schemas.microsoft.com/office/drawing/2014/main" id="{E181C387-7B3B-430C-98BA-A2BC3ECA2C92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</p:txBody>
          </p: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id="{DD2E1E33-978F-40E3-9755-112A0C8EFB9F}"/>
                  </a:ext>
                </a:extLst>
              </p:cNvPr>
              <p:cNvSpPr/>
              <p:nvPr/>
            </p:nvSpPr>
            <p:spPr>
              <a:xfrm rot="5400000">
                <a:off x="3736123" y="582118"/>
                <a:ext cx="245252" cy="1024872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IfStatement</a:t>
                </a:r>
                <a:endParaRPr lang="en-US" b="1" dirty="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3573401-FAB1-4EE6-9788-917D8C44DAD9}"/>
                </a:ext>
              </a:extLst>
            </p:cNvPr>
            <p:cNvGrpSpPr/>
            <p:nvPr/>
          </p:nvGrpSpPr>
          <p:grpSpPr>
            <a:xfrm>
              <a:off x="6836065" y="4300151"/>
              <a:ext cx="1648292" cy="245252"/>
              <a:chOff x="3041691" y="971929"/>
              <a:chExt cx="1648292" cy="245252"/>
            </a:xfrm>
          </p:grpSpPr>
          <p:sp>
            <p:nvSpPr>
              <p:cNvPr id="153" name="Rectangle: Top Corners Rounded 152">
                <a:extLst>
                  <a:ext uri="{FF2B5EF4-FFF2-40B4-BE49-F238E27FC236}">
                    <a16:creationId xmlns:a16="http://schemas.microsoft.com/office/drawing/2014/main" id="{6DFBC292-8FFF-48CF-85F8-3F50116DA800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</p:txBody>
          </p:sp>
          <p:sp>
            <p:nvSpPr>
              <p:cNvPr id="154" name="Rectangle: Top Corners Rounded 153">
                <a:extLst>
                  <a:ext uri="{FF2B5EF4-FFF2-40B4-BE49-F238E27FC236}">
                    <a16:creationId xmlns:a16="http://schemas.microsoft.com/office/drawing/2014/main" id="{DB4F10DB-ED55-4E38-846D-73798F88A519}"/>
                  </a:ext>
                </a:extLst>
              </p:cNvPr>
              <p:cNvSpPr/>
              <p:nvPr/>
            </p:nvSpPr>
            <p:spPr>
              <a:xfrm rot="5400000">
                <a:off x="3895276" y="422473"/>
                <a:ext cx="245252" cy="134416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ReturnStatement</a:t>
                </a:r>
                <a:endParaRPr lang="en-US" b="1" dirty="0"/>
              </a:p>
            </p:txBody>
          </p:sp>
        </p:grpSp>
        <p:sp>
          <p:nvSpPr>
            <p:cNvPr id="116" name="Rectangle: Top Corners Rounded 115">
              <a:extLst>
                <a:ext uri="{FF2B5EF4-FFF2-40B4-BE49-F238E27FC236}">
                  <a16:creationId xmlns:a16="http://schemas.microsoft.com/office/drawing/2014/main" id="{4D43F017-C6AA-46F4-80C8-5460F2D596F6}"/>
                </a:ext>
              </a:extLst>
            </p:cNvPr>
            <p:cNvSpPr/>
            <p:nvPr/>
          </p:nvSpPr>
          <p:spPr>
            <a:xfrm rot="16200000">
              <a:off x="8666094" y="4256171"/>
              <a:ext cx="245252" cy="324448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A8AE3F7-B265-4C55-B999-D579B5FC5067}"/>
                </a:ext>
              </a:extLst>
            </p:cNvPr>
            <p:cNvGrpSpPr/>
            <p:nvPr/>
          </p:nvGrpSpPr>
          <p:grpSpPr>
            <a:xfrm>
              <a:off x="3232654" y="4838717"/>
              <a:ext cx="1379192" cy="245256"/>
              <a:chOff x="3041691" y="971925"/>
              <a:chExt cx="1379192" cy="245256"/>
            </a:xfrm>
          </p:grpSpPr>
          <p:sp>
            <p:nvSpPr>
              <p:cNvPr id="151" name="Rectangle: Top Corners Rounded 150">
                <a:extLst>
                  <a:ext uri="{FF2B5EF4-FFF2-40B4-BE49-F238E27FC236}">
                    <a16:creationId xmlns:a16="http://schemas.microsoft.com/office/drawing/2014/main" id="{521ACB91-3B55-42AF-91F2-BD01073B3ED1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</p:txBody>
          </p:sp>
          <p:sp>
            <p:nvSpPr>
              <p:cNvPr id="152" name="Rectangle: Top Corners Rounded 151">
                <a:extLst>
                  <a:ext uri="{FF2B5EF4-FFF2-40B4-BE49-F238E27FC236}">
                    <a16:creationId xmlns:a16="http://schemas.microsoft.com/office/drawing/2014/main" id="{F2629FBC-AB6F-4011-ABE1-545612CB94F3}"/>
                  </a:ext>
                </a:extLst>
              </p:cNvPr>
              <p:cNvSpPr/>
              <p:nvPr/>
            </p:nvSpPr>
            <p:spPr>
              <a:xfrm rot="5400000">
                <a:off x="3753088" y="549382"/>
                <a:ext cx="245252" cy="1090338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SimpleName:i</a:t>
                </a:r>
                <a:endParaRPr lang="en-US" b="1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BFA688B-D2E9-4F85-B46A-93F5FE045F45}"/>
                </a:ext>
              </a:extLst>
            </p:cNvPr>
            <p:cNvGrpSpPr/>
            <p:nvPr/>
          </p:nvGrpSpPr>
          <p:grpSpPr>
            <a:xfrm>
              <a:off x="4706439" y="4834341"/>
              <a:ext cx="1591974" cy="245255"/>
              <a:chOff x="3041691" y="971926"/>
              <a:chExt cx="1591974" cy="245255"/>
            </a:xfrm>
          </p:grpSpPr>
          <p:sp>
            <p:nvSpPr>
              <p:cNvPr id="149" name="Rectangle: Top Corners Rounded 148">
                <a:extLst>
                  <a:ext uri="{FF2B5EF4-FFF2-40B4-BE49-F238E27FC236}">
                    <a16:creationId xmlns:a16="http://schemas.microsoft.com/office/drawing/2014/main" id="{693335F3-9F5F-47E9-AFE6-8B2DF8317B8B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</p:txBody>
          </p:sp>
          <p:sp>
            <p:nvSpPr>
              <p:cNvPr id="150" name="Rectangle: Top Corners Rounded 149">
                <a:extLst>
                  <a:ext uri="{FF2B5EF4-FFF2-40B4-BE49-F238E27FC236}">
                    <a16:creationId xmlns:a16="http://schemas.microsoft.com/office/drawing/2014/main" id="{687AA206-AEB6-4099-BEE8-31AA824E6721}"/>
                  </a:ext>
                </a:extLst>
              </p:cNvPr>
              <p:cNvSpPr/>
              <p:nvPr/>
            </p:nvSpPr>
            <p:spPr>
              <a:xfrm rot="5400000">
                <a:off x="3856036" y="439548"/>
                <a:ext cx="245252" cy="1310007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NumberLiteral:0</a:t>
                </a:r>
                <a:endParaRPr lang="en-US" b="1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B5C7F3E-8C64-4F2C-89D6-4E8B0B3CEE47}"/>
                </a:ext>
              </a:extLst>
            </p:cNvPr>
            <p:cNvGrpSpPr/>
            <p:nvPr/>
          </p:nvGrpSpPr>
          <p:grpSpPr>
            <a:xfrm>
              <a:off x="6549819" y="4838308"/>
              <a:ext cx="1761446" cy="245604"/>
              <a:chOff x="3041691" y="971929"/>
              <a:chExt cx="1761446" cy="245604"/>
            </a:xfrm>
          </p:grpSpPr>
          <p:sp>
            <p:nvSpPr>
              <p:cNvPr id="147" name="Rectangle: Top Corners Rounded 146">
                <a:extLst>
                  <a:ext uri="{FF2B5EF4-FFF2-40B4-BE49-F238E27FC236}">
                    <a16:creationId xmlns:a16="http://schemas.microsoft.com/office/drawing/2014/main" id="{46DB6985-CCF4-4DBB-AE73-1A3380FC1488}"/>
                  </a:ext>
                </a:extLst>
              </p:cNvPr>
              <p:cNvSpPr/>
              <p:nvPr/>
            </p:nvSpPr>
            <p:spPr>
              <a:xfrm rot="16200000">
                <a:off x="3081289" y="932331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148" name="Rectangle: Top Corners Rounded 147">
                <a:extLst>
                  <a:ext uri="{FF2B5EF4-FFF2-40B4-BE49-F238E27FC236}">
                    <a16:creationId xmlns:a16="http://schemas.microsoft.com/office/drawing/2014/main" id="{35124B0A-9503-451D-ABA8-5C8D3EE79AE9}"/>
                  </a:ext>
                </a:extLst>
              </p:cNvPr>
              <p:cNvSpPr/>
              <p:nvPr/>
            </p:nvSpPr>
            <p:spPr>
              <a:xfrm rot="5400000">
                <a:off x="3942495" y="356890"/>
                <a:ext cx="245424" cy="1475861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SingleLiteral:Bar</a:t>
                </a:r>
                <a:endParaRPr lang="en-US" b="1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D8277AE-3C8A-4316-9254-601A3BEE0CDE}"/>
                </a:ext>
              </a:extLst>
            </p:cNvPr>
            <p:cNvGrpSpPr/>
            <p:nvPr/>
          </p:nvGrpSpPr>
          <p:grpSpPr>
            <a:xfrm>
              <a:off x="4888715" y="4295768"/>
              <a:ext cx="1863947" cy="245252"/>
              <a:chOff x="2862605" y="971928"/>
              <a:chExt cx="1863947" cy="245252"/>
            </a:xfrm>
          </p:grpSpPr>
          <p:sp>
            <p:nvSpPr>
              <p:cNvPr id="145" name="Rectangle: Top Corners Rounded 144">
                <a:extLst>
                  <a:ext uri="{FF2B5EF4-FFF2-40B4-BE49-F238E27FC236}">
                    <a16:creationId xmlns:a16="http://schemas.microsoft.com/office/drawing/2014/main" id="{0931FFD7-3216-49F3-96E3-DA275A8C819C}"/>
                  </a:ext>
                </a:extLst>
              </p:cNvPr>
              <p:cNvSpPr/>
              <p:nvPr/>
            </p:nvSpPr>
            <p:spPr>
              <a:xfrm rot="16200000">
                <a:off x="2902203" y="932330"/>
                <a:ext cx="245252" cy="324448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146" name="Rectangle: Top Corners Rounded 145">
                <a:extLst>
                  <a:ext uri="{FF2B5EF4-FFF2-40B4-BE49-F238E27FC236}">
                    <a16:creationId xmlns:a16="http://schemas.microsoft.com/office/drawing/2014/main" id="{61B04173-7767-467C-AAAD-378003012B31}"/>
                  </a:ext>
                </a:extLst>
              </p:cNvPr>
              <p:cNvSpPr/>
              <p:nvPr/>
            </p:nvSpPr>
            <p:spPr>
              <a:xfrm rot="5400000">
                <a:off x="3818479" y="309107"/>
                <a:ext cx="245252" cy="157089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InfixExpression:==</a:t>
                </a:r>
                <a:endParaRPr lang="en-US" b="1" dirty="0"/>
              </a:p>
            </p:txBody>
          </p:sp>
        </p:grpSp>
        <p:sp>
          <p:nvSpPr>
            <p:cNvPr id="121" name="Rectangle: Top Corners Rounded 120">
              <a:extLst>
                <a:ext uri="{FF2B5EF4-FFF2-40B4-BE49-F238E27FC236}">
                  <a16:creationId xmlns:a16="http://schemas.microsoft.com/office/drawing/2014/main" id="{89D67F7F-F78E-44DF-A240-80446EC1786D}"/>
                </a:ext>
              </a:extLst>
            </p:cNvPr>
            <p:cNvSpPr/>
            <p:nvPr/>
          </p:nvSpPr>
          <p:spPr>
            <a:xfrm rot="5400000">
              <a:off x="9468554" y="3763914"/>
              <a:ext cx="245252" cy="130895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ReturnStatement</a:t>
              </a:r>
              <a:endParaRPr lang="en-US" b="1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2CD2D3-0E24-46B1-8F3C-4A7C92157738}"/>
                </a:ext>
              </a:extLst>
            </p:cNvPr>
            <p:cNvGrpSpPr/>
            <p:nvPr/>
          </p:nvGrpSpPr>
          <p:grpSpPr>
            <a:xfrm>
              <a:off x="8444012" y="4833973"/>
              <a:ext cx="1821846" cy="245256"/>
              <a:chOff x="3041690" y="971926"/>
              <a:chExt cx="1775335" cy="245256"/>
            </a:xfrm>
          </p:grpSpPr>
          <p:sp>
            <p:nvSpPr>
              <p:cNvPr id="143" name="Rectangle: Top Corners Rounded 142">
                <a:extLst>
                  <a:ext uri="{FF2B5EF4-FFF2-40B4-BE49-F238E27FC236}">
                    <a16:creationId xmlns:a16="http://schemas.microsoft.com/office/drawing/2014/main" id="{2D2059BD-7E62-4D8F-909B-B2761776EA56}"/>
                  </a:ext>
                </a:extLst>
              </p:cNvPr>
              <p:cNvSpPr/>
              <p:nvPr/>
            </p:nvSpPr>
            <p:spPr>
              <a:xfrm rot="16200000">
                <a:off x="3083027" y="930593"/>
                <a:ext cx="245252" cy="327925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1A43D73F-A08B-4074-A045-ACC26A875300}"/>
                  </a:ext>
                </a:extLst>
              </p:cNvPr>
              <p:cNvSpPr/>
              <p:nvPr/>
            </p:nvSpPr>
            <p:spPr>
              <a:xfrm rot="5400000">
                <a:off x="3944437" y="344590"/>
                <a:ext cx="245252" cy="1499924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SingleLiteral:Foo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</a:t>
                </a:r>
                <a:endParaRPr lang="en-US" b="1" dirty="0"/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161F43F-E7AC-498D-A736-5AE8885AB8E2}"/>
                </a:ext>
              </a:extLst>
            </p:cNvPr>
            <p:cNvCxnSpPr>
              <a:stCxn id="182" idx="0"/>
              <a:endCxn id="180" idx="2"/>
            </p:cNvCxnSpPr>
            <p:nvPr/>
          </p:nvCxnSpPr>
          <p:spPr>
            <a:xfrm>
              <a:off x="2942258" y="1832704"/>
              <a:ext cx="0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8FCF437-00E0-4823-8769-5E5AED50F84E}"/>
                </a:ext>
              </a:extLst>
            </p:cNvPr>
            <p:cNvCxnSpPr/>
            <p:nvPr/>
          </p:nvCxnSpPr>
          <p:spPr>
            <a:xfrm>
              <a:off x="2942258" y="2375248"/>
              <a:ext cx="0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1AAA98E-73F1-49C9-BA82-78951AB7543A}"/>
                </a:ext>
              </a:extLst>
            </p:cNvPr>
            <p:cNvCxnSpPr>
              <a:stCxn id="180" idx="0"/>
              <a:endCxn id="178" idx="2"/>
            </p:cNvCxnSpPr>
            <p:nvPr/>
          </p:nvCxnSpPr>
          <p:spPr>
            <a:xfrm flipH="1">
              <a:off x="1354144" y="2375248"/>
              <a:ext cx="1588114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F029388-8408-4A5D-825C-CAED894FCC2D}"/>
                </a:ext>
              </a:extLst>
            </p:cNvPr>
            <p:cNvCxnSpPr>
              <a:stCxn id="180" idx="0"/>
              <a:endCxn id="174" idx="2"/>
            </p:cNvCxnSpPr>
            <p:nvPr/>
          </p:nvCxnSpPr>
          <p:spPr>
            <a:xfrm>
              <a:off x="2942258" y="2375248"/>
              <a:ext cx="1693285" cy="2972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38F20FE-60CF-498E-A2D4-157CE14BBF1B}"/>
                </a:ext>
              </a:extLst>
            </p:cNvPr>
            <p:cNvCxnSpPr>
              <a:stCxn id="174" idx="0"/>
              <a:endCxn id="172" idx="2"/>
            </p:cNvCxnSpPr>
            <p:nvPr/>
          </p:nvCxnSpPr>
          <p:spPr>
            <a:xfrm flipH="1">
              <a:off x="1400194" y="2917790"/>
              <a:ext cx="3235351" cy="297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16DB7FE-810F-4AAD-9B37-9EA4D8A0D9CC}"/>
                </a:ext>
              </a:extLst>
            </p:cNvPr>
            <p:cNvCxnSpPr>
              <a:stCxn id="174" idx="0"/>
              <a:endCxn id="170" idx="2"/>
            </p:cNvCxnSpPr>
            <p:nvPr/>
          </p:nvCxnSpPr>
          <p:spPr>
            <a:xfrm flipH="1">
              <a:off x="3146465" y="2917790"/>
              <a:ext cx="1489080" cy="300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1030187-12CF-47FA-976A-5167398AD4D5}"/>
                </a:ext>
              </a:extLst>
            </p:cNvPr>
            <p:cNvCxnSpPr>
              <a:stCxn id="174" idx="0"/>
            </p:cNvCxnSpPr>
            <p:nvPr/>
          </p:nvCxnSpPr>
          <p:spPr>
            <a:xfrm flipH="1">
              <a:off x="4635543" y="2917790"/>
              <a:ext cx="2" cy="292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EDBF561-B68A-4724-8236-1BAC8FDD0C03}"/>
                </a:ext>
              </a:extLst>
            </p:cNvPr>
            <p:cNvCxnSpPr>
              <a:stCxn id="174" idx="0"/>
              <a:endCxn id="166" idx="2"/>
            </p:cNvCxnSpPr>
            <p:nvPr/>
          </p:nvCxnSpPr>
          <p:spPr>
            <a:xfrm>
              <a:off x="4635545" y="2917790"/>
              <a:ext cx="2185895" cy="301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80B39B4-2E5C-42BC-A33B-04DF23247FF3}"/>
                </a:ext>
              </a:extLst>
            </p:cNvPr>
            <p:cNvCxnSpPr>
              <a:stCxn id="174" idx="0"/>
              <a:endCxn id="164" idx="2"/>
            </p:cNvCxnSpPr>
            <p:nvPr/>
          </p:nvCxnSpPr>
          <p:spPr>
            <a:xfrm>
              <a:off x="4635545" y="2917790"/>
              <a:ext cx="3916961" cy="293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DAE3538-5DBE-43DF-8FFA-8FF1FD0AE204}"/>
                </a:ext>
              </a:extLst>
            </p:cNvPr>
            <p:cNvCxnSpPr/>
            <p:nvPr/>
          </p:nvCxnSpPr>
          <p:spPr>
            <a:xfrm>
              <a:off x="2951603" y="3463691"/>
              <a:ext cx="0" cy="283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E8B0F71-3067-4B4C-A5CB-0359E9CA3E88}"/>
                </a:ext>
              </a:extLst>
            </p:cNvPr>
            <p:cNvCxnSpPr>
              <a:stCxn id="166" idx="0"/>
              <a:endCxn id="160" idx="2"/>
            </p:cNvCxnSpPr>
            <p:nvPr/>
          </p:nvCxnSpPr>
          <p:spPr>
            <a:xfrm flipH="1">
              <a:off x="5499063" y="3464703"/>
              <a:ext cx="1322377" cy="284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DA323E-7A18-4AEA-A9EE-1576BC40D9A3}"/>
                </a:ext>
              </a:extLst>
            </p:cNvPr>
            <p:cNvCxnSpPr>
              <a:stCxn id="166" idx="0"/>
              <a:endCxn id="158" idx="2"/>
            </p:cNvCxnSpPr>
            <p:nvPr/>
          </p:nvCxnSpPr>
          <p:spPr>
            <a:xfrm>
              <a:off x="6821440" y="3464703"/>
              <a:ext cx="417801" cy="28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B867102-DEF7-4EA7-B2FB-A30D89F43834}"/>
                </a:ext>
              </a:extLst>
            </p:cNvPr>
            <p:cNvCxnSpPr>
              <a:stCxn id="164" idx="0"/>
            </p:cNvCxnSpPr>
            <p:nvPr/>
          </p:nvCxnSpPr>
          <p:spPr>
            <a:xfrm>
              <a:off x="8552506" y="3456972"/>
              <a:ext cx="0" cy="292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A6B24FA-BCF3-4576-96CF-644115DED853}"/>
                </a:ext>
              </a:extLst>
            </p:cNvPr>
            <p:cNvCxnSpPr>
              <a:stCxn id="156" idx="0"/>
              <a:endCxn id="146" idx="2"/>
            </p:cNvCxnSpPr>
            <p:nvPr/>
          </p:nvCxnSpPr>
          <p:spPr>
            <a:xfrm flipH="1">
              <a:off x="5967215" y="4002860"/>
              <a:ext cx="2813314" cy="292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65A2D43-C899-42B5-A6EF-BACF7A6B3EC1}"/>
                </a:ext>
              </a:extLst>
            </p:cNvPr>
            <p:cNvCxnSpPr>
              <a:stCxn id="156" idx="0"/>
              <a:endCxn id="154" idx="2"/>
            </p:cNvCxnSpPr>
            <p:nvPr/>
          </p:nvCxnSpPr>
          <p:spPr>
            <a:xfrm flipH="1">
              <a:off x="7812276" y="4002860"/>
              <a:ext cx="968253" cy="297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2FD01CD-890D-4B0B-9DF6-15AAEA599086}"/>
                </a:ext>
              </a:extLst>
            </p:cNvPr>
            <p:cNvCxnSpPr>
              <a:stCxn id="156" idx="0"/>
            </p:cNvCxnSpPr>
            <p:nvPr/>
          </p:nvCxnSpPr>
          <p:spPr>
            <a:xfrm>
              <a:off x="8780529" y="4002860"/>
              <a:ext cx="683256" cy="292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37F6B1-4AE9-4E6A-B19B-7756AB057F6B}"/>
                </a:ext>
              </a:extLst>
            </p:cNvPr>
            <p:cNvCxnSpPr>
              <a:endCxn id="152" idx="2"/>
            </p:cNvCxnSpPr>
            <p:nvPr/>
          </p:nvCxnSpPr>
          <p:spPr>
            <a:xfrm flipH="1">
              <a:off x="4066677" y="4541434"/>
              <a:ext cx="1667244" cy="297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8CB96A6-884A-43C3-BB4A-E5C327BCA629}"/>
                </a:ext>
              </a:extLst>
            </p:cNvPr>
            <p:cNvCxnSpPr/>
            <p:nvPr/>
          </p:nvCxnSpPr>
          <p:spPr>
            <a:xfrm>
              <a:off x="5817532" y="4545403"/>
              <a:ext cx="0" cy="271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DCE5B50-15F3-4A49-A801-EAAB3D238118}"/>
                </a:ext>
              </a:extLst>
            </p:cNvPr>
            <p:cNvCxnSpPr>
              <a:endCxn id="148" idx="2"/>
            </p:cNvCxnSpPr>
            <p:nvPr/>
          </p:nvCxnSpPr>
          <p:spPr>
            <a:xfrm>
              <a:off x="7573108" y="4558089"/>
              <a:ext cx="227" cy="280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27F7F9E-3983-4B24-8477-287AF4CA51B1}"/>
                </a:ext>
              </a:extLst>
            </p:cNvPr>
            <p:cNvCxnSpPr>
              <a:stCxn id="121" idx="0"/>
            </p:cNvCxnSpPr>
            <p:nvPr/>
          </p:nvCxnSpPr>
          <p:spPr>
            <a:xfrm flipH="1">
              <a:off x="9587934" y="4541020"/>
              <a:ext cx="3246" cy="289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FB68C2-42AE-4611-9787-32A2E890D2EF}"/>
              </a:ext>
            </a:extLst>
          </p:cNvPr>
          <p:cNvSpPr/>
          <p:nvPr/>
        </p:nvSpPr>
        <p:spPr>
          <a:xfrm>
            <a:off x="912622" y="5547592"/>
            <a:ext cx="10589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APR focus on two categories of nodes: </a:t>
            </a:r>
            <a:r>
              <a:rPr lang="en-US" sz="2800" b="1" i="1" dirty="0">
                <a:solidFill>
                  <a:schemeClr val="tx2"/>
                </a:solidFill>
                <a:latin typeface="Gill Sans MT" panose="020B0502020104020203" pitchFamily="34" charset="0"/>
              </a:rPr>
              <a:t>Statement</a:t>
            </a:r>
            <a:r>
              <a:rPr lang="zh-CN" altLang="en-US" sz="2800" dirty="0">
                <a:latin typeface="Gill Sans MT" panose="020B0502020104020203" pitchFamily="34" charset="0"/>
              </a:rPr>
              <a:t> </a:t>
            </a:r>
            <a:r>
              <a:rPr lang="en-US" altLang="zh-CN" sz="2800" dirty="0">
                <a:latin typeface="Gill Sans MT" panose="020B0502020104020203" pitchFamily="34" charset="0"/>
              </a:rPr>
              <a:t>and</a:t>
            </a:r>
            <a:r>
              <a:rPr lang="zh-CN" altLang="en-US" sz="2800" dirty="0">
                <a:latin typeface="Gill Sans MT" panose="020B0502020104020203" pitchFamily="34" charset="0"/>
              </a:rPr>
              <a:t> </a:t>
            </a:r>
            <a:r>
              <a:rPr lang="en-US" sz="2800" b="1" i="1" dirty="0">
                <a:solidFill>
                  <a:schemeClr val="tx2"/>
                </a:solidFill>
                <a:latin typeface="Gill Sans MT" panose="020B0502020104020203" pitchFamily="34" charset="0"/>
              </a:rPr>
              <a:t>Expression</a:t>
            </a:r>
            <a:r>
              <a:rPr lang="en-US" altLang="zh-CN" sz="2800" dirty="0">
                <a:latin typeface="Gill Sans MT" panose="020B0502020104020203" pitchFamily="34" charset="0"/>
              </a:rPr>
              <a:t>.</a:t>
            </a:r>
            <a:endParaRPr lang="en-US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Especially focus on </a:t>
            </a:r>
            <a:r>
              <a:rPr lang="en-US" sz="2800" b="1" i="1" dirty="0">
                <a:solidFill>
                  <a:schemeClr val="tx2"/>
                </a:solidFill>
                <a:latin typeface="Gill Sans MT" panose="020B0502020104020203" pitchFamily="34" charset="0"/>
              </a:rPr>
              <a:t>If-Statement </a:t>
            </a:r>
            <a:r>
              <a:rPr lang="en-US" sz="2800" dirty="0">
                <a:latin typeface="Gill Sans MT" panose="020B0502020104020203" pitchFamily="34" charset="0"/>
              </a:rPr>
              <a:t>and </a:t>
            </a:r>
            <a:r>
              <a:rPr lang="en-US" sz="2800" b="1" i="1" dirty="0">
                <a:solidFill>
                  <a:schemeClr val="tx2"/>
                </a:solidFill>
                <a:latin typeface="Gill Sans MT" panose="020B0502020104020203" pitchFamily="34" charset="0"/>
              </a:rPr>
              <a:t>If-Condition Expression</a:t>
            </a:r>
            <a:r>
              <a:rPr lang="en-US" sz="2800" i="1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71DBA-B2F0-446A-9268-9A0E6876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32</a:t>
            </a:fld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D0E9A500-1DE0-DA41-A0A9-2464BAA8CF9A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Search-based Automated Program Repair</a:t>
            </a:r>
          </a:p>
        </p:txBody>
      </p:sp>
    </p:spTree>
    <p:extLst>
      <p:ext uri="{BB962C8B-B14F-4D97-AF65-F5344CB8AC3E}">
        <p14:creationId xmlns:p14="http://schemas.microsoft.com/office/powerpoint/2010/main" val="20520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33A2B4-8D1D-4F40-8E78-221DCE638539}"/>
              </a:ext>
            </a:extLst>
          </p:cNvPr>
          <p:cNvSpPr/>
          <p:nvPr/>
        </p:nvSpPr>
        <p:spPr>
          <a:xfrm>
            <a:off x="780422" y="1177458"/>
            <a:ext cx="1591938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Gill Sans MT" panose="020B0502020104020203" pitchFamily="34" charset="0"/>
              </a:rPr>
              <a:t>CapGen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67B020-ECCC-4616-B033-C2FB299EC6FF}"/>
              </a:ext>
            </a:extLst>
          </p:cNvPr>
          <p:cNvSpPr/>
          <p:nvPr/>
        </p:nvSpPr>
        <p:spPr>
          <a:xfrm>
            <a:off x="1332870" y="2162015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It works at the Expression level.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71456-ED0F-464E-8D48-51C2FCD68229}"/>
              </a:ext>
            </a:extLst>
          </p:cNvPr>
          <p:cNvSpPr/>
          <p:nvPr/>
        </p:nvSpPr>
        <p:spPr>
          <a:xfrm>
            <a:off x="1468441" y="2671606"/>
            <a:ext cx="7209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     AST Nodes (e.g.,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Type</a:t>
            </a:r>
            <a:r>
              <a:rPr lang="en-US" sz="2400" i="1" dirty="0"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Expression</a:t>
            </a:r>
            <a:r>
              <a:rPr lang="en-US" sz="2400" i="1" dirty="0">
                <a:latin typeface="Gill Sans MT" panose="020B0502020104020203" pitchFamily="34" charset="0"/>
              </a:rPr>
              <a:t>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Statement</a:t>
            </a:r>
            <a:r>
              <a:rPr lang="en-US" sz="2400" i="1" dirty="0">
                <a:latin typeface="Gill Sans MT" panose="020B0502020104020203" pitchFamily="34" charset="0"/>
              </a:rPr>
              <a:t>) are    </a:t>
            </a:r>
          </a:p>
          <a:p>
            <a:r>
              <a:rPr lang="en-US" sz="2400" i="1" dirty="0">
                <a:latin typeface="Gill Sans MT" panose="020B0502020104020203" pitchFamily="34" charset="0"/>
              </a:rPr>
              <a:t>    extracted as fixing ingredients.</a:t>
            </a:r>
            <a:endParaRPr lang="en-US" sz="24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253ADA-4905-43EE-BF80-FCA10F9A6145}"/>
              </a:ext>
            </a:extLst>
          </p:cNvPr>
          <p:cNvSpPr/>
          <p:nvPr/>
        </p:nvSpPr>
        <p:spPr>
          <a:xfrm>
            <a:off x="1332870" y="3607910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Gill Sans MT" panose="020B0502020104020203" pitchFamily="34" charset="0"/>
              </a:rPr>
              <a:t>It leverages </a:t>
            </a:r>
            <a:r>
              <a:rPr lang="en-US" sz="2800" i="1" dirty="0" err="1">
                <a:latin typeface="Gill Sans MT" panose="020B0502020104020203" pitchFamily="34" charset="0"/>
              </a:rPr>
              <a:t>Gzoltar</a:t>
            </a:r>
            <a:r>
              <a:rPr lang="en-US" sz="2800" i="1" dirty="0">
                <a:latin typeface="Gill Sans MT" panose="020B0502020104020203" pitchFamily="34" charset="0"/>
              </a:rPr>
              <a:t> to generate the fault space.</a:t>
            </a:r>
            <a:endParaRPr lang="en-US" sz="2800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D4537C-1884-499F-91FD-47F605554BD6}"/>
              </a:ext>
            </a:extLst>
          </p:cNvPr>
          <p:cNvSpPr/>
          <p:nvPr/>
        </p:nvSpPr>
        <p:spPr>
          <a:xfrm>
            <a:off x="1332870" y="4199369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Gill Sans MT" panose="020B0502020104020203" pitchFamily="34" charset="0"/>
              </a:rPr>
              <a:t>Fixing ingredients are extracted from the buggy source file.</a:t>
            </a:r>
            <a:endParaRPr lang="en-US" sz="2800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CC33E-CDD8-43B6-9E63-BE63B7795578}"/>
              </a:ext>
            </a:extLst>
          </p:cNvPr>
          <p:cNvSpPr/>
          <p:nvPr/>
        </p:nvSpPr>
        <p:spPr>
          <a:xfrm>
            <a:off x="1332870" y="4790828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It prioritizes the mutation operators.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6B36EB-5BCF-42D1-A541-1C09A775FB11}"/>
              </a:ext>
            </a:extLst>
          </p:cNvPr>
          <p:cNvSpPr/>
          <p:nvPr/>
        </p:nvSpPr>
        <p:spPr>
          <a:xfrm>
            <a:off x="1332870" y="5382287"/>
            <a:ext cx="995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It prioritizes the fixing ingredients.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ED0CFF-D69B-4D7F-80F4-82BE725AF269}"/>
              </a:ext>
            </a:extLst>
          </p:cNvPr>
          <p:cNvSpPr/>
          <p:nvPr/>
        </p:nvSpPr>
        <p:spPr>
          <a:xfrm>
            <a:off x="8482342" y="5045632"/>
            <a:ext cx="3709658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Gill Sans MT" panose="020B0502020104020203" pitchFamily="34" charset="0"/>
              </a:rPr>
              <a:t>Context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D87A36-E99C-4CF0-A3A8-AEBC8F980F30}"/>
              </a:ext>
            </a:extLst>
          </p:cNvPr>
          <p:cNvSpPr/>
          <p:nvPr/>
        </p:nvSpPr>
        <p:spPr>
          <a:xfrm>
            <a:off x="9144000" y="2527702"/>
            <a:ext cx="3048000" cy="523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dirty="0">
                <a:latin typeface="Gill Sans MT" panose="020B0502020104020203" pitchFamily="34" charset="0"/>
              </a:rPr>
              <a:t>Finer Granularity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12B02-67C2-4585-B1F4-C36D7C6F7285}"/>
              </a:ext>
            </a:extLst>
          </p:cNvPr>
          <p:cNvSpPr/>
          <p:nvPr/>
        </p:nvSpPr>
        <p:spPr>
          <a:xfrm>
            <a:off x="2691912" y="1177458"/>
            <a:ext cx="1090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dirty="0">
                <a:latin typeface="Gill Sans MT" panose="020B0502020104020203" pitchFamily="34" charset="0"/>
              </a:rPr>
              <a:t>ontext-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2800" i="1" dirty="0">
                <a:latin typeface="Gill Sans MT" panose="020B0502020104020203" pitchFamily="34" charset="0"/>
              </a:rPr>
              <a:t>ware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i="1" dirty="0">
                <a:latin typeface="Gill Sans MT" panose="020B0502020104020203" pitchFamily="34" charset="0"/>
              </a:rPr>
              <a:t>atch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2800" i="1" dirty="0" err="1">
                <a:latin typeface="Gill Sans MT" panose="020B0502020104020203" pitchFamily="34" charset="0"/>
              </a:rPr>
              <a:t>eration</a:t>
            </a:r>
            <a:r>
              <a:rPr lang="en-US" sz="2800" i="1" dirty="0">
                <a:latin typeface="Gill Sans MT" panose="020B0502020104020203" pitchFamily="34" charset="0"/>
              </a:rPr>
              <a:t> Approach</a:t>
            </a:r>
            <a:endParaRPr lang="en-US" sz="28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BD0C9-4DEC-4AEB-B50E-7C5AE411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33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144C9B-111A-D240-A37F-054D78C81860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92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94" y="327003"/>
            <a:ext cx="5665546" cy="73389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Core Concepts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194" y="1387905"/>
            <a:ext cx="9589593" cy="280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A program is buggy if the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expected behavior </a:t>
            </a:r>
            <a:r>
              <a:rPr lang="en-US" sz="2800" dirty="0">
                <a:latin typeface="Gill Sans MT" panose="020B0502020104020203" pitchFamily="34" charset="0"/>
              </a:rPr>
              <a:t>is deviated from what is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actually observed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In automated program repair, the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expected behavior </a:t>
            </a:r>
            <a:r>
              <a:rPr lang="en-US" sz="2800" dirty="0">
                <a:latin typeface="Gill Sans MT" panose="020B0502020104020203" pitchFamily="34" charset="0"/>
              </a:rPr>
              <a:t>is usually specified by the provided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test suite</a:t>
            </a:r>
            <a:r>
              <a:rPr lang="en-US" sz="2800" dirty="0">
                <a:latin typeface="Gill Sans MT" panose="020B0502020104020203" pitchFamily="34" charset="0"/>
              </a:rPr>
              <a:t>, deviation is observed if any test case fails.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A program is regarded as buggy if it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fails</a:t>
            </a:r>
            <a:r>
              <a:rPr lang="en-US" sz="2800" dirty="0">
                <a:latin typeface="Gill Sans MT" panose="020B0502020104020203" pitchFamily="34" charset="0"/>
              </a:rPr>
              <a:t> at least one test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 Sans MT" panose="020B0502020104020203" pitchFamily="34" charset="0"/>
            </a:endParaRPr>
          </a:p>
        </p:txBody>
      </p:sp>
      <p:pic>
        <p:nvPicPr>
          <p:cNvPr id="2050" name="Picture 2" descr="Image result for software 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345" y="1238879"/>
            <a:ext cx="1128366" cy="9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20187" y="6372133"/>
            <a:ext cx="2743200" cy="365125"/>
          </a:xfrm>
        </p:spPr>
        <p:txBody>
          <a:bodyPr/>
          <a:lstStyle/>
          <a:p>
            <a:fld id="{179396E2-F129-40BA-AE53-0816021D4FFC}" type="slidenum">
              <a:rPr lang="en-US" smtClean="0"/>
              <a:t>4</a:t>
            </a:fld>
            <a:endParaRPr lang="en-US" dirty="0"/>
          </a:p>
        </p:txBody>
      </p:sp>
      <p:pic>
        <p:nvPicPr>
          <p:cNvPr id="2056" name="Picture 8" descr="Image result for junit test sui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678" y="2325361"/>
            <a:ext cx="1326184" cy="132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62094" y="4297807"/>
            <a:ext cx="3220751" cy="1384995"/>
            <a:chOff x="3935691" y="4110456"/>
            <a:chExt cx="3220751" cy="1384995"/>
          </a:xfrm>
        </p:grpSpPr>
        <p:sp>
          <p:nvSpPr>
            <p:cNvPr id="35" name="Arrow: Right 34"/>
            <p:cNvSpPr/>
            <p:nvPr/>
          </p:nvSpPr>
          <p:spPr>
            <a:xfrm>
              <a:off x="3996024" y="4724012"/>
              <a:ext cx="3089000" cy="171438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35691" y="4110456"/>
              <a:ext cx="322075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Gill Sans MT" panose="020B0502020104020203" pitchFamily="34" charset="0"/>
                </a:rPr>
                <a:t>Automated Program</a:t>
              </a:r>
            </a:p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Gill Sans MT" panose="020B0502020104020203" pitchFamily="34" charset="0"/>
                </a:rPr>
                <a:t>Repair (APR)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6162" y="3967702"/>
            <a:ext cx="4599144" cy="2312154"/>
            <a:chOff x="856162" y="3745065"/>
            <a:chExt cx="4599144" cy="2312154"/>
          </a:xfrm>
        </p:grpSpPr>
        <p:grpSp>
          <p:nvGrpSpPr>
            <p:cNvPr id="10" name="Group 9"/>
            <p:cNvGrpSpPr/>
            <p:nvPr/>
          </p:nvGrpSpPr>
          <p:grpSpPr>
            <a:xfrm>
              <a:off x="1782859" y="3745065"/>
              <a:ext cx="1745271" cy="1905832"/>
              <a:chOff x="2454583" y="4915302"/>
              <a:chExt cx="1148516" cy="12541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3488" y="4915302"/>
                <a:ext cx="309611" cy="30839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3488" y="5227714"/>
                <a:ext cx="309611" cy="30710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3488" y="5544398"/>
                <a:ext cx="309611" cy="30710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3488" y="5861082"/>
                <a:ext cx="309611" cy="308397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2454583" y="5188265"/>
                <a:ext cx="763242" cy="766604"/>
                <a:chOff x="2974112" y="1907928"/>
                <a:chExt cx="1664510" cy="1966933"/>
              </a:xfrm>
            </p:grpSpPr>
            <p:pic>
              <p:nvPicPr>
                <p:cNvPr id="31" name="Picture 4" descr="https://upload.wikimedia.org/wikipedia/commons/thumb/7/7e/Essay.svg/2000px-Essay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4112" y="1907928"/>
                  <a:ext cx="1512112" cy="1814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31" descr="https://upload.wikimedia.org/wikipedia/commons/thumb/7/7e/Essay.svg/2000px-Essay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6511" y="2060327"/>
                  <a:ext cx="1512111" cy="18145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" name="Rectangle 3"/>
            <p:cNvSpPr/>
            <p:nvPr/>
          </p:nvSpPr>
          <p:spPr>
            <a:xfrm>
              <a:off x="856162" y="5595554"/>
              <a:ext cx="45991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[</a:t>
              </a:r>
              <a:r>
                <a:rPr lang="en-US" sz="2400" b="1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Input: </a:t>
              </a:r>
              <a:r>
                <a:rPr lang="en-US" sz="2400" i="1" dirty="0">
                  <a:latin typeface="Gill Sans MT" panose="020B0502020104020203" pitchFamily="34" charset="0"/>
                </a:rPr>
                <a:t>Buggy Program+ A Test Suite</a:t>
              </a:r>
              <a:r>
                <a:rPr 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]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43644" y="3967702"/>
            <a:ext cx="3655103" cy="2312153"/>
            <a:chOff x="6818155" y="3745065"/>
            <a:chExt cx="3655103" cy="231215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6111" y="4228043"/>
              <a:ext cx="470954" cy="46910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5638" y="4704665"/>
              <a:ext cx="470954" cy="469107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18155" y="3745065"/>
              <a:ext cx="3655103" cy="2312153"/>
              <a:chOff x="6818155" y="3745065"/>
              <a:chExt cx="3655103" cy="231215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191321" y="3745065"/>
                <a:ext cx="1745271" cy="1905832"/>
                <a:chOff x="2454583" y="4915302"/>
                <a:chExt cx="1148516" cy="1254177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93488" y="4915302"/>
                  <a:ext cx="309611" cy="308397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93488" y="5861082"/>
                  <a:ext cx="309611" cy="308397"/>
                </a:xfrm>
                <a:prstGeom prst="rect">
                  <a:avLst/>
                </a:prstGeom>
              </p:spPr>
            </p:pic>
            <p:grpSp>
              <p:nvGrpSpPr>
                <p:cNvPr id="39" name="Group 38"/>
                <p:cNvGrpSpPr/>
                <p:nvPr/>
              </p:nvGrpSpPr>
              <p:grpSpPr>
                <a:xfrm>
                  <a:off x="2454583" y="5188265"/>
                  <a:ext cx="763242" cy="766604"/>
                  <a:chOff x="2974112" y="1907928"/>
                  <a:chExt cx="1664510" cy="1966933"/>
                </a:xfrm>
              </p:grpSpPr>
              <p:pic>
                <p:nvPicPr>
                  <p:cNvPr id="40" name="Picture 4" descr="https://upload.wikimedia.org/wikipedia/commons/thumb/7/7e/Essay.svg/2000px-Essay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74112" y="1907928"/>
                    <a:ext cx="1512112" cy="18145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" name="Picture 40" descr="https://upload.wikimedia.org/wikipedia/commons/thumb/7/7e/Essay.svg/2000px-Essay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6511" y="2060327"/>
                    <a:ext cx="1512111" cy="18145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6818155" y="5595553"/>
                <a:ext cx="3655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[</a:t>
                </a:r>
                <a:r>
                  <a:rPr lang="en-US" sz="2400" b="1" i="1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Output:</a:t>
                </a:r>
                <a:r>
                  <a:rPr lang="en-US" sz="2400" i="1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The Fixed Program</a:t>
                </a:r>
                <a:r>
                  <a:rPr lang="en-US" sz="2400" i="1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]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1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96E2-F129-40BA-AE53-0816021D4FF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021469" y="1524567"/>
            <a:ext cx="9628450" cy="1635570"/>
            <a:chOff x="983636" y="2739004"/>
            <a:chExt cx="9628450" cy="1635570"/>
          </a:xfrm>
        </p:grpSpPr>
        <p:grpSp>
          <p:nvGrpSpPr>
            <p:cNvPr id="51" name="Group 50"/>
            <p:cNvGrpSpPr/>
            <p:nvPr/>
          </p:nvGrpSpPr>
          <p:grpSpPr>
            <a:xfrm>
              <a:off x="983636" y="2739004"/>
              <a:ext cx="9628450" cy="1138249"/>
              <a:chOff x="968901" y="5275460"/>
              <a:chExt cx="9628450" cy="1138249"/>
            </a:xfrm>
          </p:grpSpPr>
          <p:sp>
            <p:nvSpPr>
              <p:cNvPr id="27" name="Rounded Rectangle 3"/>
              <p:cNvSpPr/>
              <p:nvPr/>
            </p:nvSpPr>
            <p:spPr>
              <a:xfrm>
                <a:off x="968901" y="5275461"/>
                <a:ext cx="2057634" cy="113824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1.Fault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Localization</a:t>
                </a:r>
              </a:p>
            </p:txBody>
          </p:sp>
          <p:cxnSp>
            <p:nvCxnSpPr>
              <p:cNvPr id="28" name="Straight Arrow Connector 27"/>
              <p:cNvCxnSpPr>
                <a:stCxn id="27" idx="3"/>
                <a:endCxn id="29" idx="1"/>
              </p:cNvCxnSpPr>
              <p:nvPr/>
            </p:nvCxnSpPr>
            <p:spPr>
              <a:xfrm>
                <a:off x="3026535" y="5844585"/>
                <a:ext cx="38406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5"/>
              <p:cNvSpPr/>
              <p:nvPr/>
            </p:nvSpPr>
            <p:spPr>
              <a:xfrm>
                <a:off x="3410603" y="5275460"/>
                <a:ext cx="2134599" cy="1138249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2.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Patch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Generation</a:t>
                </a:r>
                <a:endParaRPr lang="en-US" sz="2400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3"/>
                <a:endCxn id="31" idx="1"/>
              </p:cNvCxnSpPr>
              <p:nvPr/>
            </p:nvCxnSpPr>
            <p:spPr>
              <a:xfrm>
                <a:off x="5545202" y="5844585"/>
                <a:ext cx="35903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7"/>
              <p:cNvSpPr/>
              <p:nvPr/>
            </p:nvSpPr>
            <p:spPr>
              <a:xfrm>
                <a:off x="5904238" y="5275460"/>
                <a:ext cx="2318096" cy="1138249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3. Patch Prioritization</a:t>
                </a:r>
              </a:p>
            </p:txBody>
          </p:sp>
          <p:cxnSp>
            <p:nvCxnSpPr>
              <p:cNvPr id="32" name="Straight Arrow Connector 31"/>
              <p:cNvCxnSpPr>
                <a:stCxn id="31" idx="3"/>
                <a:endCxn id="33" idx="1"/>
              </p:cNvCxnSpPr>
              <p:nvPr/>
            </p:nvCxnSpPr>
            <p:spPr>
              <a:xfrm>
                <a:off x="8222334" y="5844585"/>
                <a:ext cx="3173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9"/>
              <p:cNvSpPr/>
              <p:nvPr/>
            </p:nvSpPr>
            <p:spPr>
              <a:xfrm>
                <a:off x="8539717" y="5275461"/>
                <a:ext cx="2057634" cy="113824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4. Patch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ill Sans MT" panose="020B0502020104020203" pitchFamily="34" charset="0"/>
                    <a:cs typeface="Courier New" panose="02070309020205020404" pitchFamily="49" charset="0"/>
                  </a:rPr>
                  <a:t>Validation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333168" y="3912909"/>
              <a:ext cx="5171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The General Steps of Search-Based APR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24B7E-6DB3-294D-85A0-80681ED1483B}"/>
              </a:ext>
            </a:extLst>
          </p:cNvPr>
          <p:cNvSpPr/>
          <p:nvPr/>
        </p:nvSpPr>
        <p:spPr>
          <a:xfrm>
            <a:off x="1" y="4419672"/>
            <a:ext cx="3079104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Patch</a:t>
            </a:r>
            <a:r>
              <a:rPr lang="zh-CN" alt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Generation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25F9B-A13A-934A-8CB3-9ADBC64921EA}"/>
              </a:ext>
            </a:extLst>
          </p:cNvPr>
          <p:cNvSpPr/>
          <p:nvPr/>
        </p:nvSpPr>
        <p:spPr>
          <a:xfrm>
            <a:off x="1" y="5560012"/>
            <a:ext cx="3079105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Patch</a:t>
            </a:r>
            <a:r>
              <a:rPr lang="zh-CN" alt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Prioritization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5A97C70B-5360-7C48-A536-E41F219D5804}"/>
              </a:ext>
            </a:extLst>
          </p:cNvPr>
          <p:cNvSpPr/>
          <p:nvPr/>
        </p:nvSpPr>
        <p:spPr>
          <a:xfrm>
            <a:off x="3966305" y="3492092"/>
            <a:ext cx="2134599" cy="58093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CapGen</a:t>
            </a:r>
            <a:endParaRPr lang="en-US" altLang="zh-CN" sz="3200" dirty="0">
              <a:solidFill>
                <a:schemeClr val="bg1"/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24F5BF30-AD79-6F4E-BAB4-2169D14DE204}"/>
              </a:ext>
            </a:extLst>
          </p:cNvPr>
          <p:cNvSpPr/>
          <p:nvPr/>
        </p:nvSpPr>
        <p:spPr>
          <a:xfrm>
            <a:off x="7705183" y="3492092"/>
            <a:ext cx="2134599" cy="58093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ConCap</a:t>
            </a:r>
            <a:endParaRPr lang="en-US" altLang="zh-CN" sz="2400" dirty="0">
              <a:solidFill>
                <a:schemeClr val="bg1"/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19981-AD52-D44F-BB07-D76FBA519BF8}"/>
              </a:ext>
            </a:extLst>
          </p:cNvPr>
          <p:cNvSpPr/>
          <p:nvPr/>
        </p:nvSpPr>
        <p:spPr>
          <a:xfrm>
            <a:off x="3371001" y="4327016"/>
            <a:ext cx="404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Driven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by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Mutation</a:t>
            </a:r>
            <a:r>
              <a:rPr lang="zh-CN" altLang="en-US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Operators</a:t>
            </a:r>
            <a:r>
              <a:rPr lang="zh-CN" altLang="en-US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Learned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from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Open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Source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Projects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11611-F694-0442-9FEE-CE3B830C3D01}"/>
              </a:ext>
            </a:extLst>
          </p:cNvPr>
          <p:cNvSpPr/>
          <p:nvPr/>
        </p:nvSpPr>
        <p:spPr>
          <a:xfrm>
            <a:off x="7607570" y="4320351"/>
            <a:ext cx="4027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Driven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by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a Synthesis Model</a:t>
            </a:r>
            <a:r>
              <a:rPr lang="zh-CN" altLang="en-US" sz="2000" dirty="0">
                <a:latin typeface="Gill Sans MT" panose="020B0502020104020203" pitchFamily="34" charset="0"/>
              </a:rPr>
              <a:t>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Learned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from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Open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Source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Projects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47F35-4E6F-1343-AB94-8993C8421914}"/>
              </a:ext>
            </a:extLst>
          </p:cNvPr>
          <p:cNvSpPr/>
          <p:nvPr/>
        </p:nvSpPr>
        <p:spPr>
          <a:xfrm>
            <a:off x="3371001" y="5475528"/>
            <a:ext cx="4225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Ranked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by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the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Likelihood of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Operator 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Space </a:t>
            </a:r>
            <a:r>
              <a:rPr lang="en-US" altLang="zh-CN" sz="2000" dirty="0">
                <a:latin typeface="Gill Sans MT" panose="020B0502020104020203" pitchFamily="34" charset="0"/>
              </a:rPr>
              <a:t>and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Ingredients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2FBAF-993E-074A-9085-BA931FD7B9EB}"/>
              </a:ext>
            </a:extLst>
          </p:cNvPr>
          <p:cNvSpPr/>
          <p:nvPr/>
        </p:nvSpPr>
        <p:spPr>
          <a:xfrm>
            <a:off x="7675055" y="547552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FBDA6-B495-B540-AB48-0A78D6E8C6B3}"/>
              </a:ext>
            </a:extLst>
          </p:cNvPr>
          <p:cNvSpPr/>
          <p:nvPr/>
        </p:nvSpPr>
        <p:spPr>
          <a:xfrm>
            <a:off x="7607570" y="5475528"/>
            <a:ext cx="4226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Ranked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by a Learned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Machine Learning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Model to Synthesize </a:t>
            </a:r>
            <a:r>
              <a:rPr lang="en-US" altLang="zh-CN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Possible AST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95A30F3-E1C8-B84A-86DC-C90CC00D7958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43980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Search-based Automated Program Repair</a:t>
            </a:r>
          </a:p>
        </p:txBody>
      </p:sp>
    </p:spTree>
    <p:extLst>
      <p:ext uri="{BB962C8B-B14F-4D97-AF65-F5344CB8AC3E}">
        <p14:creationId xmlns:p14="http://schemas.microsoft.com/office/powerpoint/2010/main" val="22105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" grpId="0"/>
      <p:bldP spid="21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21431B0-82A1-4200-858B-4AF6688DE214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E7D9BC0B-B5C4-4182-979F-AA33D36DB311}"/>
              </a:ext>
            </a:extLst>
          </p:cNvPr>
          <p:cNvSpPr/>
          <p:nvPr/>
        </p:nvSpPr>
        <p:spPr>
          <a:xfrm>
            <a:off x="2728825" y="3312371"/>
            <a:ext cx="1611205" cy="426565"/>
          </a:xfrm>
          <a:prstGeom prst="roundRect">
            <a:avLst>
              <a:gd name="adj" fmla="val 8370"/>
            </a:avLst>
          </a:prstGeom>
          <a:solidFill>
            <a:schemeClr val="tx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 Fix</a:t>
            </a:r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Space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C9515E-A730-4FF6-AFE6-C18289512772}"/>
              </a:ext>
            </a:extLst>
          </p:cNvPr>
          <p:cNvSpPr/>
          <p:nvPr/>
        </p:nvSpPr>
        <p:spPr>
          <a:xfrm>
            <a:off x="864382" y="3046541"/>
            <a:ext cx="1669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Choosing a </a:t>
            </a:r>
          </a:p>
          <a:p>
            <a:pPr algn="r"/>
            <a:r>
              <a:rPr lang="en-US" sz="2400" b="1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Mutation </a:t>
            </a:r>
          </a:p>
          <a:p>
            <a:pPr algn="r"/>
            <a:r>
              <a:rPr lang="en-US" sz="2400" b="1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Operator </a:t>
            </a: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7163B199-AD82-455B-B98A-D5129AFFF442}"/>
              </a:ext>
            </a:extLst>
          </p:cNvPr>
          <p:cNvSpPr/>
          <p:nvPr/>
        </p:nvSpPr>
        <p:spPr>
          <a:xfrm>
            <a:off x="2728826" y="4651059"/>
            <a:ext cx="2363874" cy="426565"/>
          </a:xfrm>
          <a:prstGeom prst="roundRect">
            <a:avLst>
              <a:gd name="adj" fmla="val 8370"/>
            </a:avLst>
          </a:prstGeom>
          <a:solidFill>
            <a:schemeClr val="tx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 Ingredients Space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9213E2-F3AA-444B-9E95-238BD9C88D41}"/>
              </a:ext>
            </a:extLst>
          </p:cNvPr>
          <p:cNvSpPr/>
          <p:nvPr/>
        </p:nvSpPr>
        <p:spPr>
          <a:xfrm>
            <a:off x="-79077" y="4472398"/>
            <a:ext cx="25271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Choosing a</a:t>
            </a:r>
            <a:r>
              <a:rPr lang="zh-CN" alt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Fixing</a:t>
            </a:r>
            <a:r>
              <a:rPr lang="zh-CN" altLang="en-US" sz="2400" b="1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Ingredient</a:t>
            </a:r>
            <a:endParaRPr lang="en-US" sz="2400" b="1" i="1" dirty="0">
              <a:solidFill>
                <a:schemeClr val="tx2"/>
              </a:solidFill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3">
            <a:extLst>
              <a:ext uri="{FF2B5EF4-FFF2-40B4-BE49-F238E27FC236}">
                <a16:creationId xmlns:a16="http://schemas.microsoft.com/office/drawing/2014/main" id="{3FB51BA4-C81C-48DF-AE5E-8F73A716AE15}"/>
              </a:ext>
            </a:extLst>
          </p:cNvPr>
          <p:cNvSpPr/>
          <p:nvPr/>
        </p:nvSpPr>
        <p:spPr>
          <a:xfrm>
            <a:off x="2735025" y="2011661"/>
            <a:ext cx="1532747" cy="426565"/>
          </a:xfrm>
          <a:prstGeom prst="roundRect">
            <a:avLst>
              <a:gd name="adj" fmla="val 8370"/>
            </a:avLst>
          </a:prstGeom>
          <a:solidFill>
            <a:schemeClr val="tx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Fault Space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A86012-ACB2-4A43-8D94-C9C8B7B7785D}"/>
              </a:ext>
            </a:extLst>
          </p:cNvPr>
          <p:cNvSpPr/>
          <p:nvPr/>
        </p:nvSpPr>
        <p:spPr>
          <a:xfrm>
            <a:off x="-79078" y="1694117"/>
            <a:ext cx="2527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Choosing a </a:t>
            </a:r>
            <a:r>
              <a:rPr lang="en-US" sz="2400" b="1" i="1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Location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1B148B-55DE-446A-9CE9-723B85585E0D}"/>
              </a:ext>
            </a:extLst>
          </p:cNvPr>
          <p:cNvGrpSpPr/>
          <p:nvPr/>
        </p:nvGrpSpPr>
        <p:grpSpPr>
          <a:xfrm>
            <a:off x="6324768" y="1952217"/>
            <a:ext cx="817030" cy="387541"/>
            <a:chOff x="7270299" y="1792110"/>
            <a:chExt cx="817030" cy="387541"/>
          </a:xfrm>
          <a:solidFill>
            <a:schemeClr val="tx2"/>
          </a:solidFill>
        </p:grpSpPr>
        <p:sp>
          <p:nvSpPr>
            <p:cNvPr id="51" name="Sun 50">
              <a:extLst>
                <a:ext uri="{FF2B5EF4-FFF2-40B4-BE49-F238E27FC236}">
                  <a16:creationId xmlns:a16="http://schemas.microsoft.com/office/drawing/2014/main" id="{4EFE4EA9-9720-417D-9EA2-206FD9098A1F}"/>
                </a:ext>
              </a:extLst>
            </p:cNvPr>
            <p:cNvSpPr/>
            <p:nvPr/>
          </p:nvSpPr>
          <p:spPr>
            <a:xfrm>
              <a:off x="7270299" y="1838469"/>
              <a:ext cx="341182" cy="341182"/>
            </a:xfrm>
            <a:prstGeom prst="su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Sun 51">
              <a:extLst>
                <a:ext uri="{FF2B5EF4-FFF2-40B4-BE49-F238E27FC236}">
                  <a16:creationId xmlns:a16="http://schemas.microsoft.com/office/drawing/2014/main" id="{45A9E3C6-24DE-439C-B854-5E4B5FA625DB}"/>
                </a:ext>
              </a:extLst>
            </p:cNvPr>
            <p:cNvSpPr/>
            <p:nvPr/>
          </p:nvSpPr>
          <p:spPr>
            <a:xfrm>
              <a:off x="7746147" y="1792110"/>
              <a:ext cx="341182" cy="341182"/>
            </a:xfrm>
            <a:prstGeom prst="su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0E41120-3F53-45A1-BEFC-E8F822EB04D5}"/>
              </a:ext>
            </a:extLst>
          </p:cNvPr>
          <p:cNvGrpSpPr/>
          <p:nvPr/>
        </p:nvGrpSpPr>
        <p:grpSpPr>
          <a:xfrm>
            <a:off x="3246919" y="2639967"/>
            <a:ext cx="2274325" cy="1848913"/>
            <a:chOff x="3246919" y="2639967"/>
            <a:chExt cx="2274325" cy="184891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DDB938B5-094C-4059-A28D-C9771B9A36DC}"/>
                </a:ext>
              </a:extLst>
            </p:cNvPr>
            <p:cNvSpPr/>
            <p:nvPr/>
          </p:nvSpPr>
          <p:spPr>
            <a:xfrm>
              <a:off x="3246919" y="2639967"/>
              <a:ext cx="508958" cy="508958"/>
            </a:xfrm>
            <a:prstGeom prst="mathMultiply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87E8A227-9A53-4FED-8148-7B012820F33B}"/>
                </a:ext>
              </a:extLst>
            </p:cNvPr>
            <p:cNvSpPr/>
            <p:nvPr/>
          </p:nvSpPr>
          <p:spPr>
            <a:xfrm>
              <a:off x="3246919" y="3979922"/>
              <a:ext cx="508958" cy="508958"/>
            </a:xfrm>
            <a:prstGeom prst="mathMultiply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5D58EC8E-5888-4E59-BF4E-0B16C1C1223B}"/>
                </a:ext>
              </a:extLst>
            </p:cNvPr>
            <p:cNvSpPr/>
            <p:nvPr/>
          </p:nvSpPr>
          <p:spPr>
            <a:xfrm rot="5400000">
              <a:off x="4885469" y="2994695"/>
              <a:ext cx="414921" cy="856628"/>
            </a:xfrm>
            <a:prstGeom prst="upArrow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98CB50-627B-4808-9086-25EA78E61B04}"/>
              </a:ext>
            </a:extLst>
          </p:cNvPr>
          <p:cNvGrpSpPr/>
          <p:nvPr/>
        </p:nvGrpSpPr>
        <p:grpSpPr>
          <a:xfrm>
            <a:off x="5803286" y="2440240"/>
            <a:ext cx="1919939" cy="2517349"/>
            <a:chOff x="5803286" y="2440240"/>
            <a:chExt cx="1919939" cy="251734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4C11E68-9EC6-4829-A82B-676DD52EF21D}"/>
                </a:ext>
              </a:extLst>
            </p:cNvPr>
            <p:cNvGrpSpPr/>
            <p:nvPr/>
          </p:nvGrpSpPr>
          <p:grpSpPr>
            <a:xfrm>
              <a:off x="5907386" y="2584191"/>
              <a:ext cx="1653408" cy="1570056"/>
              <a:chOff x="7032662" y="2535756"/>
              <a:chExt cx="1653408" cy="1570056"/>
            </a:xfrm>
          </p:grpSpPr>
          <p:sp>
            <p:nvSpPr>
              <p:cNvPr id="61" name="Sun 60">
                <a:extLst>
                  <a:ext uri="{FF2B5EF4-FFF2-40B4-BE49-F238E27FC236}">
                    <a16:creationId xmlns:a16="http://schemas.microsoft.com/office/drawing/2014/main" id="{F039ACD4-6E64-4C4A-B677-48A8A76CE952}"/>
                  </a:ext>
                </a:extLst>
              </p:cNvPr>
              <p:cNvSpPr/>
              <p:nvPr/>
            </p:nvSpPr>
            <p:spPr>
              <a:xfrm>
                <a:off x="7032662" y="3276607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un 61">
                <a:extLst>
                  <a:ext uri="{FF2B5EF4-FFF2-40B4-BE49-F238E27FC236}">
                    <a16:creationId xmlns:a16="http://schemas.microsoft.com/office/drawing/2014/main" id="{0529FE06-44AE-4F86-BF4D-9B8332FF8A4F}"/>
                  </a:ext>
                </a:extLst>
              </p:cNvPr>
              <p:cNvSpPr/>
              <p:nvPr/>
            </p:nvSpPr>
            <p:spPr>
              <a:xfrm>
                <a:off x="7585605" y="2942281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un 62">
                <a:extLst>
                  <a:ext uri="{FF2B5EF4-FFF2-40B4-BE49-F238E27FC236}">
                    <a16:creationId xmlns:a16="http://schemas.microsoft.com/office/drawing/2014/main" id="{ED98D475-F34A-4E4E-8609-BED744935CA9}"/>
                  </a:ext>
                </a:extLst>
              </p:cNvPr>
              <p:cNvSpPr/>
              <p:nvPr/>
            </p:nvSpPr>
            <p:spPr>
              <a:xfrm>
                <a:off x="7506944" y="3353350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Sun 63">
                <a:extLst>
                  <a:ext uri="{FF2B5EF4-FFF2-40B4-BE49-F238E27FC236}">
                    <a16:creationId xmlns:a16="http://schemas.microsoft.com/office/drawing/2014/main" id="{5ADFBF8B-6FFB-4882-84F3-F63D312AB5F2}"/>
                  </a:ext>
                </a:extLst>
              </p:cNvPr>
              <p:cNvSpPr/>
              <p:nvPr/>
            </p:nvSpPr>
            <p:spPr>
              <a:xfrm>
                <a:off x="7981226" y="3276607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Sun 64">
                <a:extLst>
                  <a:ext uri="{FF2B5EF4-FFF2-40B4-BE49-F238E27FC236}">
                    <a16:creationId xmlns:a16="http://schemas.microsoft.com/office/drawing/2014/main" id="{E4F4FCD1-340D-4928-A9DA-B03B9854EEB5}"/>
                  </a:ext>
                </a:extLst>
              </p:cNvPr>
              <p:cNvSpPr/>
              <p:nvPr/>
            </p:nvSpPr>
            <p:spPr>
              <a:xfrm>
                <a:off x="7901659" y="3764630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un 65">
                <a:extLst>
                  <a:ext uri="{FF2B5EF4-FFF2-40B4-BE49-F238E27FC236}">
                    <a16:creationId xmlns:a16="http://schemas.microsoft.com/office/drawing/2014/main" id="{CFAF43CE-F8C0-4A05-BF79-5FAC0CAE393C}"/>
                  </a:ext>
                </a:extLst>
              </p:cNvPr>
              <p:cNvSpPr/>
              <p:nvPr/>
            </p:nvSpPr>
            <p:spPr>
              <a:xfrm>
                <a:off x="7108862" y="2810113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un 66">
                <a:extLst>
                  <a:ext uri="{FF2B5EF4-FFF2-40B4-BE49-F238E27FC236}">
                    <a16:creationId xmlns:a16="http://schemas.microsoft.com/office/drawing/2014/main" id="{AE938243-3ECE-489E-AE27-039497361D9F}"/>
                  </a:ext>
                </a:extLst>
              </p:cNvPr>
              <p:cNvSpPr/>
              <p:nvPr/>
            </p:nvSpPr>
            <p:spPr>
              <a:xfrm>
                <a:off x="7586936" y="2535756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un 67">
                <a:extLst>
                  <a:ext uri="{FF2B5EF4-FFF2-40B4-BE49-F238E27FC236}">
                    <a16:creationId xmlns:a16="http://schemas.microsoft.com/office/drawing/2014/main" id="{FAEF3DF6-6FD6-4269-AF93-CA9B1303F1D0}"/>
                  </a:ext>
                </a:extLst>
              </p:cNvPr>
              <p:cNvSpPr/>
              <p:nvPr/>
            </p:nvSpPr>
            <p:spPr>
              <a:xfrm>
                <a:off x="8300310" y="2942281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un 68">
                <a:extLst>
                  <a:ext uri="{FF2B5EF4-FFF2-40B4-BE49-F238E27FC236}">
                    <a16:creationId xmlns:a16="http://schemas.microsoft.com/office/drawing/2014/main" id="{1346880F-DA7E-4EC8-BA9B-ADFE47CE92C6}"/>
                  </a:ext>
                </a:extLst>
              </p:cNvPr>
              <p:cNvSpPr/>
              <p:nvPr/>
            </p:nvSpPr>
            <p:spPr>
              <a:xfrm>
                <a:off x="7319354" y="3756812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un 69">
                <a:extLst>
                  <a:ext uri="{FF2B5EF4-FFF2-40B4-BE49-F238E27FC236}">
                    <a16:creationId xmlns:a16="http://schemas.microsoft.com/office/drawing/2014/main" id="{62234E18-AB30-4CDE-BADB-91A1DD64D7A7}"/>
                  </a:ext>
                </a:extLst>
              </p:cNvPr>
              <p:cNvSpPr/>
              <p:nvPr/>
            </p:nvSpPr>
            <p:spPr>
              <a:xfrm>
                <a:off x="8344888" y="3526387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4EBCA68-49B0-4FB6-8F90-33C3B3488DBB}"/>
                </a:ext>
              </a:extLst>
            </p:cNvPr>
            <p:cNvSpPr/>
            <p:nvPr/>
          </p:nvSpPr>
          <p:spPr>
            <a:xfrm>
              <a:off x="5803286" y="2440240"/>
              <a:ext cx="1919939" cy="1919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C477B6-1B09-4D60-A1C2-DE2B22B30009}"/>
                </a:ext>
              </a:extLst>
            </p:cNvPr>
            <p:cNvSpPr/>
            <p:nvPr/>
          </p:nvSpPr>
          <p:spPr>
            <a:xfrm>
              <a:off x="5922411" y="4495924"/>
              <a:ext cx="1800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Search Space</a:t>
              </a:r>
              <a:endParaRPr lang="en-US" sz="2400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537115D-5A91-4D3A-926D-4AC5ED285CBD}"/>
              </a:ext>
            </a:extLst>
          </p:cNvPr>
          <p:cNvSpPr/>
          <p:nvPr/>
        </p:nvSpPr>
        <p:spPr>
          <a:xfrm>
            <a:off x="8071728" y="2894446"/>
            <a:ext cx="3450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The correct patches are outside of the search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AA845F-49AB-4073-B535-FF55F23E97D1}"/>
              </a:ext>
            </a:extLst>
          </p:cNvPr>
          <p:cNvSpPr/>
          <p:nvPr/>
        </p:nvSpPr>
        <p:spPr>
          <a:xfrm>
            <a:off x="8071728" y="4681189"/>
            <a:ext cx="3617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The search space is huge</a:t>
            </a:r>
          </a:p>
        </p:txBody>
      </p:sp>
      <p:sp>
        <p:nvSpPr>
          <p:cNvPr id="73" name="Sun 72">
            <a:extLst>
              <a:ext uri="{FF2B5EF4-FFF2-40B4-BE49-F238E27FC236}">
                <a16:creationId xmlns:a16="http://schemas.microsoft.com/office/drawing/2014/main" id="{BD65A63D-258B-414B-8E5F-2A5A41C57652}"/>
              </a:ext>
            </a:extLst>
          </p:cNvPr>
          <p:cNvSpPr/>
          <p:nvPr/>
        </p:nvSpPr>
        <p:spPr>
          <a:xfrm>
            <a:off x="6861783" y="2684380"/>
            <a:ext cx="341182" cy="341182"/>
          </a:xfrm>
          <a:prstGeom prst="su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E2293B-4A4D-48E3-A1C8-7A4355D57A51}"/>
              </a:ext>
            </a:extLst>
          </p:cNvPr>
          <p:cNvSpPr/>
          <p:nvPr/>
        </p:nvSpPr>
        <p:spPr>
          <a:xfrm>
            <a:off x="7984882" y="517701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75" name="Rounded Rectangle 3">
            <a:extLst>
              <a:ext uri="{FF2B5EF4-FFF2-40B4-BE49-F238E27FC236}">
                <a16:creationId xmlns:a16="http://schemas.microsoft.com/office/drawing/2014/main" id="{A1481021-61AF-43CD-9857-FAA1C1B444C1}"/>
              </a:ext>
            </a:extLst>
          </p:cNvPr>
          <p:cNvSpPr/>
          <p:nvPr/>
        </p:nvSpPr>
        <p:spPr>
          <a:xfrm>
            <a:off x="8194101" y="2300774"/>
            <a:ext cx="1769536" cy="426565"/>
          </a:xfrm>
          <a:prstGeom prst="roundRect">
            <a:avLst>
              <a:gd name="adj" fmla="val 8370"/>
            </a:avLst>
          </a:prstGeom>
          <a:solidFill>
            <a:schemeClr val="accent2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Challenge#1</a:t>
            </a:r>
          </a:p>
        </p:txBody>
      </p:sp>
      <p:sp>
        <p:nvSpPr>
          <p:cNvPr id="76" name="Rounded Rectangle 3">
            <a:extLst>
              <a:ext uri="{FF2B5EF4-FFF2-40B4-BE49-F238E27FC236}">
                <a16:creationId xmlns:a16="http://schemas.microsoft.com/office/drawing/2014/main" id="{83213CAD-EA2C-4F10-8EAD-B6E5942C5065}"/>
              </a:ext>
            </a:extLst>
          </p:cNvPr>
          <p:cNvSpPr/>
          <p:nvPr/>
        </p:nvSpPr>
        <p:spPr>
          <a:xfrm>
            <a:off x="8194101" y="4207228"/>
            <a:ext cx="1769536" cy="426565"/>
          </a:xfrm>
          <a:prstGeom prst="roundRect">
            <a:avLst>
              <a:gd name="adj" fmla="val 8370"/>
            </a:avLst>
          </a:prstGeom>
          <a:solidFill>
            <a:schemeClr val="accent2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Challenge#2</a:t>
            </a:r>
          </a:p>
        </p:txBody>
      </p:sp>
      <p:pic>
        <p:nvPicPr>
          <p:cNvPr id="77" name="Picture 2" descr="Related image">
            <a:extLst>
              <a:ext uri="{FF2B5EF4-FFF2-40B4-BE49-F238E27FC236}">
                <a16:creationId xmlns:a16="http://schemas.microsoft.com/office/drawing/2014/main" id="{0C66D1CE-273D-410A-B288-B3722811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97" y="5115792"/>
            <a:ext cx="1662562" cy="16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C290E8C-3558-477F-B5CD-F6DD51C70EEE}"/>
              </a:ext>
            </a:extLst>
          </p:cNvPr>
          <p:cNvGrpSpPr/>
          <p:nvPr/>
        </p:nvGrpSpPr>
        <p:grpSpPr>
          <a:xfrm>
            <a:off x="8103035" y="1164213"/>
            <a:ext cx="11077367" cy="872698"/>
            <a:chOff x="8386656" y="136525"/>
            <a:chExt cx="11077367" cy="87269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3E314-96DD-4BEF-9F4D-795786BBD3C5}"/>
                </a:ext>
              </a:extLst>
            </p:cNvPr>
            <p:cNvGrpSpPr/>
            <p:nvPr/>
          </p:nvGrpSpPr>
          <p:grpSpPr>
            <a:xfrm>
              <a:off x="8386656" y="136525"/>
              <a:ext cx="7610687" cy="461665"/>
              <a:chOff x="6884061" y="5652588"/>
              <a:chExt cx="7610687" cy="461665"/>
            </a:xfrm>
          </p:grpSpPr>
          <p:sp>
            <p:nvSpPr>
              <p:cNvPr id="83" name="Sun 82">
                <a:extLst>
                  <a:ext uri="{FF2B5EF4-FFF2-40B4-BE49-F238E27FC236}">
                    <a16:creationId xmlns:a16="http://schemas.microsoft.com/office/drawing/2014/main" id="{E40C1C92-8384-4DBB-B424-36124A1CF57F}"/>
                  </a:ext>
                </a:extLst>
              </p:cNvPr>
              <p:cNvSpPr/>
              <p:nvPr/>
            </p:nvSpPr>
            <p:spPr>
              <a:xfrm>
                <a:off x="6884061" y="5712830"/>
                <a:ext cx="341182" cy="341182"/>
              </a:xfrm>
              <a:prstGeom prst="su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EEFA6AE-B450-40C1-A92A-EBEECA70443D}"/>
                  </a:ext>
                </a:extLst>
              </p:cNvPr>
              <p:cNvSpPr/>
              <p:nvPr/>
            </p:nvSpPr>
            <p:spPr>
              <a:xfrm>
                <a:off x="7327890" y="5652588"/>
                <a:ext cx="71668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Gill Sans MT" panose="020B0502020104020203" pitchFamily="34" charset="0"/>
                    <a:cs typeface="Courier New" panose="02070309020205020404" pitchFamily="49" charset="0"/>
                  </a:rPr>
                  <a:t>Candidate</a:t>
                </a:r>
                <a:r>
                  <a:rPr lang="en-US" sz="2400" dirty="0">
                    <a:latin typeface="Gill Sans MT" panose="020B0502020104020203" pitchFamily="34" charset="0"/>
                    <a:cs typeface="Courier New" panose="02070309020205020404" pitchFamily="49" charset="0"/>
                  </a:rPr>
                  <a:t> Patches</a:t>
                </a: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6BA6F3B-BF65-4475-9978-E82CEDFC41B1}"/>
                </a:ext>
              </a:extLst>
            </p:cNvPr>
            <p:cNvGrpSpPr/>
            <p:nvPr/>
          </p:nvGrpSpPr>
          <p:grpSpPr>
            <a:xfrm>
              <a:off x="8386656" y="547558"/>
              <a:ext cx="11077367" cy="461665"/>
              <a:chOff x="6884061" y="5216786"/>
              <a:chExt cx="11077367" cy="461665"/>
            </a:xfrm>
          </p:grpSpPr>
          <p:sp>
            <p:nvSpPr>
              <p:cNvPr id="81" name="Sun 80">
                <a:extLst>
                  <a:ext uri="{FF2B5EF4-FFF2-40B4-BE49-F238E27FC236}">
                    <a16:creationId xmlns:a16="http://schemas.microsoft.com/office/drawing/2014/main" id="{3451B780-876D-4EB3-A2B4-F78F3FB02CAB}"/>
                  </a:ext>
                </a:extLst>
              </p:cNvPr>
              <p:cNvSpPr/>
              <p:nvPr/>
            </p:nvSpPr>
            <p:spPr>
              <a:xfrm>
                <a:off x="6884061" y="5277028"/>
                <a:ext cx="341182" cy="341182"/>
              </a:xfrm>
              <a:prstGeom prst="sun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ADBA3A-7789-4CE3-8BC0-413D1F38082D}"/>
                  </a:ext>
                </a:extLst>
              </p:cNvPr>
              <p:cNvSpPr/>
              <p:nvPr/>
            </p:nvSpPr>
            <p:spPr>
              <a:xfrm>
                <a:off x="7327889" y="5216786"/>
                <a:ext cx="106335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Gill Sans MT" panose="020B0502020104020203" pitchFamily="34" charset="0"/>
                    <a:cs typeface="Courier New" panose="02070309020205020404" pitchFamily="49" charset="0"/>
                  </a:rPr>
                  <a:t>Correct Patches</a:t>
                </a: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A02E8-1FF8-4400-8251-912457C2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6</a:t>
            </a:fld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838B0B9-365C-154A-95D5-E004F1A1E676}"/>
              </a:ext>
            </a:extLst>
          </p:cNvPr>
          <p:cNvSpPr/>
          <p:nvPr/>
        </p:nvSpPr>
        <p:spPr>
          <a:xfrm>
            <a:off x="0" y="977800"/>
            <a:ext cx="2859314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Patch</a:t>
            </a:r>
            <a:r>
              <a:rPr lang="zh-CN" altLang="en-US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Generation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9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47" grpId="0"/>
      <p:bldP spid="48" grpId="0" animBg="1"/>
      <p:bldP spid="49" grpId="0"/>
      <p:bldP spid="71" grpId="0"/>
      <p:bldP spid="72" grpId="0"/>
      <p:bldP spid="73" grpId="0" animBg="1"/>
      <p:bldP spid="74" grpId="0"/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B6BD6C2-1AD6-4431-A71B-D02543284C34}"/>
              </a:ext>
            </a:extLst>
          </p:cNvPr>
          <p:cNvGrpSpPr/>
          <p:nvPr/>
        </p:nvGrpSpPr>
        <p:grpSpPr>
          <a:xfrm>
            <a:off x="469388" y="1677284"/>
            <a:ext cx="9975874" cy="523220"/>
            <a:chOff x="469388" y="1224269"/>
            <a:chExt cx="9975874" cy="523220"/>
          </a:xfrm>
        </p:grpSpPr>
        <p:sp>
          <p:nvSpPr>
            <p:cNvPr id="86" name="Rounded Rectangle 3">
              <a:extLst>
                <a:ext uri="{FF2B5EF4-FFF2-40B4-BE49-F238E27FC236}">
                  <a16:creationId xmlns:a16="http://schemas.microsoft.com/office/drawing/2014/main" id="{1E5156B6-F470-4C2E-ABED-EEBC1E016C75}"/>
                </a:ext>
              </a:extLst>
            </p:cNvPr>
            <p:cNvSpPr/>
            <p:nvPr/>
          </p:nvSpPr>
          <p:spPr>
            <a:xfrm>
              <a:off x="469388" y="1272597"/>
              <a:ext cx="1769536" cy="426565"/>
            </a:xfrm>
            <a:prstGeom prst="roundRect">
              <a:avLst>
                <a:gd name="adj" fmla="val 8370"/>
              </a:avLst>
            </a:prstGeom>
            <a:solidFill>
              <a:schemeClr val="accent2">
                <a:lumMod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Challenge#1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C2A23B-14D7-4445-A120-C9815AA982D6}"/>
                </a:ext>
              </a:extLst>
            </p:cNvPr>
            <p:cNvSpPr/>
            <p:nvPr/>
          </p:nvSpPr>
          <p:spPr>
            <a:xfrm>
              <a:off x="2366738" y="1224269"/>
              <a:ext cx="80785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The correct patches are outside of the search space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3F042F-0479-4CCB-8F40-4AB21C605A57}"/>
              </a:ext>
            </a:extLst>
          </p:cNvPr>
          <p:cNvGrpSpPr/>
          <p:nvPr/>
        </p:nvGrpSpPr>
        <p:grpSpPr>
          <a:xfrm>
            <a:off x="469388" y="2478906"/>
            <a:ext cx="8044462" cy="763061"/>
            <a:chOff x="130372" y="3150712"/>
            <a:chExt cx="8044462" cy="76306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C7791C-D03D-4732-8C18-C505AB14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2" y="3150712"/>
              <a:ext cx="2670709" cy="763061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ABB5DDF-AB5D-478C-AF72-5878E7FF0C27}"/>
                </a:ext>
              </a:extLst>
            </p:cNvPr>
            <p:cNvSpPr/>
            <p:nvPr/>
          </p:nvSpPr>
          <p:spPr>
            <a:xfrm>
              <a:off x="2414411" y="3452108"/>
              <a:ext cx="57604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Apache Commons Math (63 from Defects4J)</a:t>
              </a:r>
              <a:endParaRPr lang="en-US" sz="2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534F8D-79B3-4FA0-8149-519BA6468A6B}"/>
              </a:ext>
            </a:extLst>
          </p:cNvPr>
          <p:cNvGrpSpPr/>
          <p:nvPr/>
        </p:nvGrpSpPr>
        <p:grpSpPr>
          <a:xfrm>
            <a:off x="600516" y="3549830"/>
            <a:ext cx="9380579" cy="471881"/>
            <a:chOff x="890178" y="4131834"/>
            <a:chExt cx="9380579" cy="4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F56443F-F5E6-4762-8520-F2113F89E026}"/>
                    </a:ext>
                  </a:extLst>
                </p:cNvPr>
                <p:cNvSpPr txBox="1"/>
                <p:nvPr/>
              </p:nvSpPr>
              <p:spPr>
                <a:xfrm>
                  <a:off x="1780356" y="4131834"/>
                  <a:ext cx="84904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𝒓𝒆𝒕𝒖𝒓𝒏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𝑖𝑠𝑁𝑎𝑁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 &amp;&amp;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𝑖𝑠𝑁𝑎𝑁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)) ||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 ==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02DF3BB-F850-4C38-8165-54675E370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356" y="4131834"/>
                  <a:ext cx="849040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7" r="-144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4DAD069-C340-40E0-AD65-EADD42F3FF66}"/>
                </a:ext>
              </a:extLst>
            </p:cNvPr>
            <p:cNvSpPr txBox="1"/>
            <p:nvPr/>
          </p:nvSpPr>
          <p:spPr>
            <a:xfrm>
              <a:off x="890178" y="4142050"/>
              <a:ext cx="99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417: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8541003-02CE-49B0-8399-9DF037DFFF17}"/>
              </a:ext>
            </a:extLst>
          </p:cNvPr>
          <p:cNvGrpSpPr/>
          <p:nvPr/>
        </p:nvGrpSpPr>
        <p:grpSpPr>
          <a:xfrm>
            <a:off x="600516" y="3950338"/>
            <a:ext cx="4237248" cy="721552"/>
            <a:chOff x="414599" y="4421048"/>
            <a:chExt cx="4237248" cy="72155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1EE77D1-24E0-44DF-8BC2-8F529F8263AB}"/>
                </a:ext>
              </a:extLst>
            </p:cNvPr>
            <p:cNvGrpSpPr/>
            <p:nvPr/>
          </p:nvGrpSpPr>
          <p:grpSpPr>
            <a:xfrm>
              <a:off x="1304777" y="4421048"/>
              <a:ext cx="3347070" cy="657966"/>
              <a:chOff x="1304777" y="4421048"/>
              <a:chExt cx="3347070" cy="657966"/>
            </a:xfrm>
          </p:grpSpPr>
          <p:sp>
            <p:nvSpPr>
              <p:cNvPr id="97" name="Arrow: Down 96">
                <a:extLst>
                  <a:ext uri="{FF2B5EF4-FFF2-40B4-BE49-F238E27FC236}">
                    <a16:creationId xmlns:a16="http://schemas.microsoft.com/office/drawing/2014/main" id="{F0AB5F08-BF69-47B9-8253-13288F17BEF5}"/>
                  </a:ext>
                </a:extLst>
              </p:cNvPr>
              <p:cNvSpPr/>
              <p:nvPr/>
            </p:nvSpPr>
            <p:spPr>
              <a:xfrm>
                <a:off x="3173729" y="4421048"/>
                <a:ext cx="308837" cy="242467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AA422380-65E5-4E74-8754-61BB2808F9D6}"/>
                      </a:ext>
                    </a:extLst>
                  </p:cNvPr>
                  <p:cNvSpPr txBox="1"/>
                  <p:nvPr/>
                </p:nvSpPr>
                <p:spPr>
                  <a:xfrm>
                    <a:off x="1304777" y="4709682"/>
                    <a:ext cx="334707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𝒓𝒆𝒕𝒖𝒓𝒏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𝑒𝑞𝑢𝑎𝑙𝑠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1)</m:t>
                          </m:r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1EAE274-DB31-4D8B-A88A-C3D38DBAA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777" y="4709682"/>
                    <a:ext cx="33470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7" r="-27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A9DFBF-13AB-44CF-9D82-4E303DE85302}"/>
                </a:ext>
              </a:extLst>
            </p:cNvPr>
            <p:cNvSpPr txBox="1"/>
            <p:nvPr/>
          </p:nvSpPr>
          <p:spPr>
            <a:xfrm>
              <a:off x="414599" y="4680935"/>
              <a:ext cx="997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417: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A7AA19-0F99-44A4-8A3C-3A392481702D}"/>
                  </a:ext>
                </a:extLst>
              </p:cNvPr>
              <p:cNvSpPr txBox="1"/>
              <p:nvPr/>
            </p:nvSpPr>
            <p:spPr>
              <a:xfrm>
                <a:off x="1551222" y="5508106"/>
                <a:ext cx="7227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𝐷𝑜𝑢𝑏𝑙𝑒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𝑖𝑠𝑁𝑎𝑁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 &amp;&amp;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𝐷𝑜𝑢𝑏𝑙𝑒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𝑖𝑠𝑁𝑎𝑁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)) ||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A7AA19-0F99-44A4-8A3C-3A3924817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22" y="5508106"/>
                <a:ext cx="7227683" cy="369332"/>
              </a:xfrm>
              <a:prstGeom prst="rect">
                <a:avLst/>
              </a:prstGeom>
              <a:blipFill>
                <a:blip r:embed="rId6"/>
                <a:stretch>
                  <a:fillRect l="-422" r="-109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C818253E-B8B5-49B4-A449-33B7344C8F59}"/>
              </a:ext>
            </a:extLst>
          </p:cNvPr>
          <p:cNvGrpSpPr/>
          <p:nvPr/>
        </p:nvGrpSpPr>
        <p:grpSpPr>
          <a:xfrm>
            <a:off x="600516" y="5437437"/>
            <a:ext cx="10100790" cy="530032"/>
            <a:chOff x="764338" y="4610063"/>
            <a:chExt cx="10100790" cy="5300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D56B39F-B7EA-4FE1-8B15-646381AAE01D}"/>
                </a:ext>
              </a:extLst>
            </p:cNvPr>
            <p:cNvSpPr txBox="1"/>
            <p:nvPr/>
          </p:nvSpPr>
          <p:spPr>
            <a:xfrm>
              <a:off x="764338" y="4678430"/>
              <a:ext cx="1062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422: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E92B71A-86EF-4D43-B4C4-9D20F482E2F5}"/>
                    </a:ext>
                  </a:extLst>
                </p:cNvPr>
                <p:cNvSpPr/>
                <p:nvPr/>
              </p:nvSpPr>
              <p:spPr>
                <a:xfrm>
                  <a:off x="8830781" y="4610063"/>
                  <a:ext cx="20343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𝒆𝒒𝒖𝒂𝒍𝒔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B768539-6A7D-4A4D-8F92-7D12F60B32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781" y="4610063"/>
                  <a:ext cx="203434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111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3ADC1B8-E01D-4F4B-ACB5-A47537E8C7CB}"/>
              </a:ext>
            </a:extLst>
          </p:cNvPr>
          <p:cNvGrpSpPr/>
          <p:nvPr/>
        </p:nvGrpSpPr>
        <p:grpSpPr>
          <a:xfrm>
            <a:off x="600516" y="6001054"/>
            <a:ext cx="4204536" cy="463324"/>
            <a:chOff x="940184" y="5220158"/>
            <a:chExt cx="4204536" cy="46332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0713097-A7E7-4961-A843-70AF02EA4643}"/>
                </a:ext>
              </a:extLst>
            </p:cNvPr>
            <p:cNvSpPr txBox="1"/>
            <p:nvPr/>
          </p:nvSpPr>
          <p:spPr>
            <a:xfrm>
              <a:off x="940184" y="5220158"/>
              <a:ext cx="1173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442: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B1B9AC9-ECFF-4386-A458-B284AB7E2DAA}"/>
                    </a:ext>
                  </a:extLst>
                </p:cNvPr>
                <p:cNvSpPr/>
                <p:nvPr/>
              </p:nvSpPr>
              <p:spPr>
                <a:xfrm>
                  <a:off x="3110373" y="5221817"/>
                  <a:ext cx="20343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𝒆𝒒𝒖𝒂𝒍𝒔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51C9C94-6E11-4233-8B89-CDEABBE43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373" y="5221817"/>
                  <a:ext cx="203434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703" r="-11111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FC0F0DA-3173-4F93-B3DC-1DEDA6752BDF}"/>
                  </a:ext>
                </a:extLst>
              </p:cNvPr>
              <p:cNvSpPr txBox="1"/>
              <p:nvPr/>
            </p:nvSpPr>
            <p:spPr>
              <a:xfrm>
                <a:off x="1588709" y="6055385"/>
                <a:ext cx="8299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𝐹𝑎𝑠𝑡𝑀𝑎𝑡h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&lt;=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𝑒𝑝𝑠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FC0F0DA-3173-4F93-B3DC-1DEDA6752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09" y="6055385"/>
                <a:ext cx="8299067" cy="369332"/>
              </a:xfrm>
              <a:prstGeom prst="rect">
                <a:avLst/>
              </a:prstGeom>
              <a:blipFill>
                <a:blip r:embed="rId9"/>
                <a:stretch>
                  <a:fillRect l="-117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3">
            <a:extLst>
              <a:ext uri="{FF2B5EF4-FFF2-40B4-BE49-F238E27FC236}">
                <a16:creationId xmlns:a16="http://schemas.microsoft.com/office/drawing/2014/main" id="{CBCEA379-C093-4202-AFE8-AA58EEA2D135}"/>
              </a:ext>
            </a:extLst>
          </p:cNvPr>
          <p:cNvSpPr/>
          <p:nvPr/>
        </p:nvSpPr>
        <p:spPr>
          <a:xfrm>
            <a:off x="469388" y="4830064"/>
            <a:ext cx="2238643" cy="426565"/>
          </a:xfrm>
          <a:prstGeom prst="roundRect">
            <a:avLst>
              <a:gd name="adj" fmla="val 8370"/>
            </a:avLst>
          </a:prstGeom>
          <a:solidFill>
            <a:schemeClr val="tx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Fixing Ingredients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0" y="977800"/>
            <a:ext cx="216408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Motivation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EF57D-2B73-4418-AEC6-1697E0CA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7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47AFEF7-7237-6D49-A999-C14C4C871523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88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  <p:bldP spid="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B6BD6C2-1AD6-4431-A71B-D02543284C34}"/>
              </a:ext>
            </a:extLst>
          </p:cNvPr>
          <p:cNvGrpSpPr/>
          <p:nvPr/>
        </p:nvGrpSpPr>
        <p:grpSpPr>
          <a:xfrm>
            <a:off x="469388" y="1677284"/>
            <a:ext cx="9975874" cy="523220"/>
            <a:chOff x="469388" y="1224269"/>
            <a:chExt cx="9975874" cy="523220"/>
          </a:xfrm>
        </p:grpSpPr>
        <p:sp>
          <p:nvSpPr>
            <p:cNvPr id="86" name="Rounded Rectangle 3">
              <a:extLst>
                <a:ext uri="{FF2B5EF4-FFF2-40B4-BE49-F238E27FC236}">
                  <a16:creationId xmlns:a16="http://schemas.microsoft.com/office/drawing/2014/main" id="{1E5156B6-F470-4C2E-ABED-EEBC1E016C75}"/>
                </a:ext>
              </a:extLst>
            </p:cNvPr>
            <p:cNvSpPr/>
            <p:nvPr/>
          </p:nvSpPr>
          <p:spPr>
            <a:xfrm>
              <a:off x="469388" y="1272597"/>
              <a:ext cx="1769536" cy="426565"/>
            </a:xfrm>
            <a:prstGeom prst="roundRect">
              <a:avLst>
                <a:gd name="adj" fmla="val 8370"/>
              </a:avLst>
            </a:prstGeom>
            <a:solidFill>
              <a:schemeClr val="accent2">
                <a:lumMod val="50000"/>
              </a:schemeClr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Challenge#1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C2A23B-14D7-4445-A120-C9815AA982D6}"/>
                </a:ext>
              </a:extLst>
            </p:cNvPr>
            <p:cNvSpPr/>
            <p:nvPr/>
          </p:nvSpPr>
          <p:spPr>
            <a:xfrm>
              <a:off x="2366738" y="1224269"/>
              <a:ext cx="80785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>
                  <a:latin typeface="Gill Sans MT" panose="020B0502020104020203" pitchFamily="34" charset="0"/>
                  <a:cs typeface="Courier New" panose="02070309020205020404" pitchFamily="49" charset="0"/>
                </a:rPr>
                <a:t>The correct patches are outside of the search space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0" y="977800"/>
            <a:ext cx="2164080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Motivation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C03301-3865-4AD5-ADD4-72A0E5E5BCE6}"/>
              </a:ext>
            </a:extLst>
          </p:cNvPr>
          <p:cNvSpPr/>
          <p:nvPr/>
        </p:nvSpPr>
        <p:spPr>
          <a:xfrm>
            <a:off x="359126" y="2932019"/>
            <a:ext cx="8797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Further increase the search space, thus increasing the </a:t>
            </a:r>
            <a:r>
              <a:rPr lang="en-US" sz="2400" i="1" dirty="0">
                <a:solidFill>
                  <a:schemeClr val="bg1"/>
                </a:solidFill>
                <a:highlight>
                  <a:srgbClr val="800000"/>
                </a:highlight>
                <a:latin typeface="Gill Sans MT" panose="020B0502020104020203" pitchFamily="34" charset="0"/>
              </a:rPr>
              <a:t>Challenge#2</a:t>
            </a:r>
            <a:r>
              <a:rPr lang="en-US" sz="2400" i="1" dirty="0">
                <a:highlight>
                  <a:srgbClr val="800000"/>
                </a:highlight>
                <a:latin typeface="Gill Sans MT" panose="020B0502020104020203" pitchFamily="34" charset="0"/>
              </a:rPr>
              <a:t> </a:t>
            </a:r>
            <a:endParaRPr lang="en-US" sz="2400" i="1" dirty="0">
              <a:highlight>
                <a:srgbClr val="800000"/>
              </a:highlight>
            </a:endParaRP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1B6CFA2D-B541-4AB3-9805-E29C0A0F4BD3}"/>
              </a:ext>
            </a:extLst>
          </p:cNvPr>
          <p:cNvSpPr/>
          <p:nvPr/>
        </p:nvSpPr>
        <p:spPr>
          <a:xfrm>
            <a:off x="476822" y="2352979"/>
            <a:ext cx="6943179" cy="426565"/>
          </a:xfrm>
          <a:prstGeom prst="roundRect">
            <a:avLst>
              <a:gd name="adj" fmla="val 8370"/>
            </a:avLst>
          </a:pr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 Working on finer granularities such as the expression level</a:t>
            </a:r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D34BC9FE-0145-41E8-A654-0D57BE1EB9D7}"/>
              </a:ext>
            </a:extLst>
          </p:cNvPr>
          <p:cNvSpPr/>
          <p:nvPr/>
        </p:nvSpPr>
        <p:spPr>
          <a:xfrm>
            <a:off x="1559701" y="3671440"/>
            <a:ext cx="2114448" cy="426565"/>
          </a:xfrm>
          <a:prstGeom prst="roundRect">
            <a:avLst>
              <a:gd name="adj" fmla="val 8370"/>
            </a:avLst>
          </a:prstGeom>
          <a:solidFill>
            <a:schemeClr val="tx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Fault Space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78B88A-A07A-47D6-9C10-591F35409C02}"/>
              </a:ext>
            </a:extLst>
          </p:cNvPr>
          <p:cNvGrpSpPr/>
          <p:nvPr/>
        </p:nvGrpSpPr>
        <p:grpSpPr>
          <a:xfrm>
            <a:off x="3812022" y="3617289"/>
            <a:ext cx="2713839" cy="508958"/>
            <a:chOff x="2933651" y="4647197"/>
            <a:chExt cx="2713839" cy="508958"/>
          </a:xfrm>
        </p:grpSpPr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C14B5538-61B7-464B-80BC-B8D886318506}"/>
                </a:ext>
              </a:extLst>
            </p:cNvPr>
            <p:cNvSpPr/>
            <p:nvPr/>
          </p:nvSpPr>
          <p:spPr>
            <a:xfrm>
              <a:off x="2933651" y="4647197"/>
              <a:ext cx="508958" cy="508958"/>
            </a:xfrm>
            <a:prstGeom prst="mathMultiply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12455817-17E9-42B6-8AA1-EF6F7AECFC83}"/>
                </a:ext>
              </a:extLst>
            </p:cNvPr>
            <p:cNvSpPr/>
            <p:nvPr/>
          </p:nvSpPr>
          <p:spPr>
            <a:xfrm>
              <a:off x="3580483" y="4701348"/>
              <a:ext cx="2067007" cy="426565"/>
            </a:xfrm>
            <a:prstGeom prst="roundRect">
              <a:avLst>
                <a:gd name="adj" fmla="val 8370"/>
              </a:avLst>
            </a:prstGeom>
            <a:solidFill>
              <a:schemeClr val="tx2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Fix</a:t>
              </a:r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Space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6744C0-220B-45B7-9978-EB2AA2FA6765}"/>
              </a:ext>
            </a:extLst>
          </p:cNvPr>
          <p:cNvGrpSpPr/>
          <p:nvPr/>
        </p:nvGrpSpPr>
        <p:grpSpPr>
          <a:xfrm>
            <a:off x="6663735" y="3630243"/>
            <a:ext cx="3201068" cy="508958"/>
            <a:chOff x="4989057" y="4676097"/>
            <a:chExt cx="3201068" cy="508958"/>
          </a:xfrm>
        </p:grpSpPr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83516FD5-5D62-4305-BB94-C95B64EB9706}"/>
                </a:ext>
              </a:extLst>
            </p:cNvPr>
            <p:cNvSpPr/>
            <p:nvPr/>
          </p:nvSpPr>
          <p:spPr>
            <a:xfrm>
              <a:off x="4989057" y="4676097"/>
              <a:ext cx="508958" cy="508958"/>
            </a:xfrm>
            <a:prstGeom prst="mathMultiply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C0DDAFE1-6DD8-4B36-BAF0-6353CB1F78E1}"/>
                </a:ext>
              </a:extLst>
            </p:cNvPr>
            <p:cNvSpPr/>
            <p:nvPr/>
          </p:nvSpPr>
          <p:spPr>
            <a:xfrm>
              <a:off x="5611774" y="4702418"/>
              <a:ext cx="2578351" cy="426565"/>
            </a:xfrm>
            <a:prstGeom prst="roundRect">
              <a:avLst>
                <a:gd name="adj" fmla="val 8370"/>
              </a:avLst>
            </a:prstGeom>
            <a:solidFill>
              <a:schemeClr val="tx2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Ingredients Space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3F55210-2C69-44F5-9DAC-09F89325015D}"/>
              </a:ext>
            </a:extLst>
          </p:cNvPr>
          <p:cNvSpPr/>
          <p:nvPr/>
        </p:nvSpPr>
        <p:spPr>
          <a:xfrm>
            <a:off x="4215114" y="4456739"/>
            <a:ext cx="3458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How to select a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good</a:t>
            </a: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 mutation operator?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44DD51-29DD-4F7B-A199-0C306429DA2D}"/>
              </a:ext>
            </a:extLst>
          </p:cNvPr>
          <p:cNvSpPr/>
          <p:nvPr/>
        </p:nvSpPr>
        <p:spPr>
          <a:xfrm>
            <a:off x="7286452" y="4456739"/>
            <a:ext cx="3283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How to find a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good</a:t>
            </a:r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 fixing ingredient?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0FE7B-9295-4D27-98CA-86E238F80F96}"/>
              </a:ext>
            </a:extLst>
          </p:cNvPr>
          <p:cNvGrpSpPr/>
          <p:nvPr/>
        </p:nvGrpSpPr>
        <p:grpSpPr>
          <a:xfrm>
            <a:off x="4709533" y="5312986"/>
            <a:ext cx="4926320" cy="1209187"/>
            <a:chOff x="4697278" y="4666547"/>
            <a:chExt cx="4926320" cy="1209187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D78AF083-326F-4BA6-95F0-77CA4D647B79}"/>
                </a:ext>
              </a:extLst>
            </p:cNvPr>
            <p:cNvSpPr/>
            <p:nvPr/>
          </p:nvSpPr>
          <p:spPr>
            <a:xfrm rot="16200000">
              <a:off x="6820164" y="3238425"/>
              <a:ext cx="427055" cy="3283299"/>
            </a:xfrm>
            <a:prstGeom prst="leftBrac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287C56-FAFF-4524-BD3D-AAF41439BDF3}"/>
                </a:ext>
              </a:extLst>
            </p:cNvPr>
            <p:cNvSpPr/>
            <p:nvPr/>
          </p:nvSpPr>
          <p:spPr>
            <a:xfrm>
              <a:off x="4697278" y="5044737"/>
              <a:ext cx="49263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Can be </a:t>
              </a:r>
              <a:r>
                <a:rPr lang="en-US" sz="2400" dirty="0">
                  <a:solidFill>
                    <a:schemeClr val="tx2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prioritized</a:t>
              </a:r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 via leveraging contextual information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F7BFF-BB27-4515-80AF-D1993B8E1219}"/>
              </a:ext>
            </a:extLst>
          </p:cNvPr>
          <p:cNvSpPr/>
          <p:nvPr/>
        </p:nvSpPr>
        <p:spPr>
          <a:xfrm>
            <a:off x="1167815" y="4479092"/>
            <a:ext cx="3458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Courier New" panose="02070309020205020404" pitchFamily="49" charset="0"/>
              </a:rPr>
              <a:t>How to select a suspicious location?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AB2258-793C-46F9-A3AF-5BBC45C71F72}"/>
              </a:ext>
            </a:extLst>
          </p:cNvPr>
          <p:cNvGrpSpPr/>
          <p:nvPr/>
        </p:nvGrpSpPr>
        <p:grpSpPr>
          <a:xfrm>
            <a:off x="712801" y="5312985"/>
            <a:ext cx="3800604" cy="1421219"/>
            <a:chOff x="690498" y="4968404"/>
            <a:chExt cx="3800604" cy="142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4A26FB0-B86E-46E3-BCE4-ADD01C93DC03}"/>
                    </a:ext>
                  </a:extLst>
                </p:cNvPr>
                <p:cNvSpPr/>
                <p:nvPr/>
              </p:nvSpPr>
              <p:spPr>
                <a:xfrm>
                  <a:off x="1766206" y="6020291"/>
                  <a:ext cx="1355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&lt;</m:t>
                        </m:r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𝑠𝑢𝑠𝑝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&gt;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1CD8F6F-52D9-40E2-8115-E9818A188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206" y="6020291"/>
                  <a:ext cx="13553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C1F785-4B45-4AC7-AC05-C8B43D1C3DF8}"/>
                </a:ext>
              </a:extLst>
            </p:cNvPr>
            <p:cNvSpPr/>
            <p:nvPr/>
          </p:nvSpPr>
          <p:spPr>
            <a:xfrm>
              <a:off x="690498" y="5330649"/>
              <a:ext cx="38006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Prioritized</a:t>
              </a:r>
              <a:r>
                <a:rPr lang="en-US" sz="2400" dirty="0">
                  <a:solidFill>
                    <a:schemeClr val="accent6"/>
                  </a:solidFill>
                  <a:latin typeface="Gill Sans MT" panose="020B0502020104020203" pitchFamily="34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latin typeface="Gill Sans MT" panose="020B0502020104020203" pitchFamily="34" charset="0"/>
                  <a:cs typeface="Courier New" panose="02070309020205020404" pitchFamily="49" charset="0"/>
                </a:rPr>
                <a:t>by fault localization techniques</a:t>
              </a:r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293F8C85-B097-4B28-83E9-EA6A10283BEB}"/>
                </a:ext>
              </a:extLst>
            </p:cNvPr>
            <p:cNvSpPr/>
            <p:nvPr/>
          </p:nvSpPr>
          <p:spPr>
            <a:xfrm>
              <a:off x="2296985" y="4968404"/>
              <a:ext cx="293815" cy="37819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86879-25C5-4E48-8014-1874F1B8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8</a:t>
            </a:fld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8E31606-2021-FC41-91DB-74BF709B38B6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59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6" grpId="0"/>
      <p:bldP spid="37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C809C282-C51A-4318-A510-0C1AAE427B9A}"/>
              </a:ext>
            </a:extLst>
          </p:cNvPr>
          <p:cNvSpPr/>
          <p:nvPr/>
        </p:nvSpPr>
        <p:spPr>
          <a:xfrm>
            <a:off x="-1" y="977800"/>
            <a:ext cx="4954971" cy="5470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Observation of Fix Space</a:t>
            </a:r>
            <a:endParaRPr lang="fr-FR" sz="28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5B485C-6ABB-4A0A-9E21-A8DA381DC2A9}"/>
              </a:ext>
            </a:extLst>
          </p:cNvPr>
          <p:cNvSpPr/>
          <p:nvPr/>
        </p:nvSpPr>
        <p:spPr>
          <a:xfrm>
            <a:off x="820616" y="1959956"/>
            <a:ext cx="1276142" cy="3704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Gill Sans MT" panose="020B0502020104020203" pitchFamily="34" charset="0"/>
              </a:rPr>
              <a:t>Example</a:t>
            </a: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A7352754-CCAD-4482-AFB7-32EC224BF246}"/>
              </a:ext>
            </a:extLst>
          </p:cNvPr>
          <p:cNvSpPr/>
          <p:nvPr/>
        </p:nvSpPr>
        <p:spPr>
          <a:xfrm>
            <a:off x="3659274" y="3092727"/>
            <a:ext cx="1889091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Method Invocation</a:t>
            </a:r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9AABCF20-616A-4DDC-8854-26C5E788AD52}"/>
              </a:ext>
            </a:extLst>
          </p:cNvPr>
          <p:cNvSpPr/>
          <p:nvPr/>
        </p:nvSpPr>
        <p:spPr>
          <a:xfrm>
            <a:off x="5715838" y="3092727"/>
            <a:ext cx="1354854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Identifiers</a:t>
            </a: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05357E3-FB38-40CB-81DD-47BD17F0FC86}"/>
              </a:ext>
            </a:extLst>
          </p:cNvPr>
          <p:cNvSpPr/>
          <p:nvPr/>
        </p:nvSpPr>
        <p:spPr>
          <a:xfrm>
            <a:off x="7188757" y="3092727"/>
            <a:ext cx="1841362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Boolean Values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E5288-302F-49F9-9AC3-0B676D0EC090}"/>
              </a:ext>
            </a:extLst>
          </p:cNvPr>
          <p:cNvSpPr/>
          <p:nvPr/>
        </p:nvSpPr>
        <p:spPr>
          <a:xfrm>
            <a:off x="725506" y="3917754"/>
            <a:ext cx="1090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Gill Sans MT" panose="020B0502020104020203" pitchFamily="34" charset="0"/>
              </a:rPr>
              <a:t>The syntactic usage of code elements is highly contextual [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Qiu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et.al., JSS’2017</a:t>
            </a:r>
            <a:r>
              <a:rPr lang="en-US" sz="2800" i="1" dirty="0">
                <a:latin typeface="Gill Sans MT" panose="020B0502020104020203" pitchFamily="34" charset="0"/>
              </a:rPr>
              <a:t>]</a:t>
            </a:r>
            <a:endParaRPr lang="en-US" sz="28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9202DA-6A61-43D8-8337-81455917BFC0}"/>
              </a:ext>
            </a:extLst>
          </p:cNvPr>
          <p:cNvSpPr/>
          <p:nvPr/>
        </p:nvSpPr>
        <p:spPr>
          <a:xfrm>
            <a:off x="857459" y="4577260"/>
            <a:ext cx="1314659" cy="3704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Gill Sans MT" panose="020B0502020104020203" pitchFamily="34" charset="0"/>
              </a:rPr>
              <a:t>  Return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0A32DF-F1CB-4E80-887B-BE04004915EE}"/>
              </a:ext>
            </a:extLst>
          </p:cNvPr>
          <p:cNvSpPr/>
          <p:nvPr/>
        </p:nvSpPr>
        <p:spPr>
          <a:xfrm>
            <a:off x="2172119" y="4577260"/>
            <a:ext cx="1891436" cy="370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Gill Sans MT" panose="020B0502020104020203" pitchFamily="34" charset="0"/>
              </a:rPr>
              <a:t>  </a:t>
            </a: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Expression</a:t>
            </a:r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D4F08BBF-1232-412A-A23E-97E0595CA53D}"/>
              </a:ext>
            </a:extLst>
          </p:cNvPr>
          <p:cNvSpPr/>
          <p:nvPr/>
        </p:nvSpPr>
        <p:spPr>
          <a:xfrm>
            <a:off x="2440410" y="5170268"/>
            <a:ext cx="1354854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Identifiers</a:t>
            </a:r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37349ADB-F98A-46DB-A4C3-E860DBACFA42}"/>
              </a:ext>
            </a:extLst>
          </p:cNvPr>
          <p:cNvSpPr/>
          <p:nvPr/>
        </p:nvSpPr>
        <p:spPr>
          <a:xfrm>
            <a:off x="2440410" y="5673730"/>
            <a:ext cx="1889091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Method Invocation</a:t>
            </a:r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7DC6B0FF-A9BB-4962-BD1D-36584AABDA31}"/>
              </a:ext>
            </a:extLst>
          </p:cNvPr>
          <p:cNvSpPr/>
          <p:nvPr/>
        </p:nvSpPr>
        <p:spPr>
          <a:xfrm>
            <a:off x="2440410" y="6177192"/>
            <a:ext cx="1841362" cy="369332"/>
          </a:xfrm>
          <a:prstGeom prst="roundRect">
            <a:avLst>
              <a:gd name="adj" fmla="val 837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000" i="1" dirty="0">
                <a:solidFill>
                  <a:srgbClr val="00206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 Boolean Values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D88207-DC7B-47AD-9DAE-CEDBB4F7A163}"/>
              </a:ext>
            </a:extLst>
          </p:cNvPr>
          <p:cNvSpPr/>
          <p:nvPr/>
        </p:nvSpPr>
        <p:spPr>
          <a:xfrm>
            <a:off x="4475635" y="5093324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ill Sans MT" panose="020B0502020104020203" pitchFamily="34" charset="0"/>
              </a:rPr>
              <a:t>27.2%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DCD17-F534-4302-9252-F2BD6C9100CD}"/>
              </a:ext>
            </a:extLst>
          </p:cNvPr>
          <p:cNvSpPr/>
          <p:nvPr/>
        </p:nvSpPr>
        <p:spPr>
          <a:xfrm>
            <a:off x="4475635" y="5584535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ill Sans MT" panose="020B0502020104020203" pitchFamily="34" charset="0"/>
              </a:rPr>
              <a:t>24.4%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85DBF5-D1CE-4A6B-96F2-E06515E4248F}"/>
              </a:ext>
            </a:extLst>
          </p:cNvPr>
          <p:cNvSpPr/>
          <p:nvPr/>
        </p:nvSpPr>
        <p:spPr>
          <a:xfrm>
            <a:off x="4475635" y="6077543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ill Sans MT" panose="020B0502020104020203" pitchFamily="34" charset="0"/>
              </a:rPr>
              <a:t>6.2%</a:t>
            </a:r>
            <a:endParaRPr lang="en-US" sz="28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1ACEC1-E988-461E-8DB5-5430F1FF0D46}"/>
              </a:ext>
            </a:extLst>
          </p:cNvPr>
          <p:cNvSpPr/>
          <p:nvPr/>
        </p:nvSpPr>
        <p:spPr>
          <a:xfrm>
            <a:off x="2200929" y="2363702"/>
            <a:ext cx="1276142" cy="684055"/>
          </a:xfrm>
          <a:custGeom>
            <a:avLst/>
            <a:gdLst>
              <a:gd name="connsiteX0" fmla="*/ 283633 w 1498600"/>
              <a:gd name="connsiteY0" fmla="*/ 317715 h 919137"/>
              <a:gd name="connsiteX1" fmla="*/ 368300 w 1498600"/>
              <a:gd name="connsiteY1" fmla="*/ 288082 h 919137"/>
              <a:gd name="connsiteX2" fmla="*/ 444500 w 1498600"/>
              <a:gd name="connsiteY2" fmla="*/ 241515 h 919137"/>
              <a:gd name="connsiteX3" fmla="*/ 482600 w 1498600"/>
              <a:gd name="connsiteY3" fmla="*/ 237282 h 919137"/>
              <a:gd name="connsiteX4" fmla="*/ 516466 w 1498600"/>
              <a:gd name="connsiteY4" fmla="*/ 224582 h 919137"/>
              <a:gd name="connsiteX5" fmla="*/ 546100 w 1498600"/>
              <a:gd name="connsiteY5" fmla="*/ 220348 h 919137"/>
              <a:gd name="connsiteX6" fmla="*/ 575733 w 1498600"/>
              <a:gd name="connsiteY6" fmla="*/ 199182 h 919137"/>
              <a:gd name="connsiteX7" fmla="*/ 651933 w 1498600"/>
              <a:gd name="connsiteY7" fmla="*/ 194948 h 919137"/>
              <a:gd name="connsiteX8" fmla="*/ 732366 w 1498600"/>
              <a:gd name="connsiteY8" fmla="*/ 182248 h 919137"/>
              <a:gd name="connsiteX9" fmla="*/ 846666 w 1498600"/>
              <a:gd name="connsiteY9" fmla="*/ 165315 h 919137"/>
              <a:gd name="connsiteX10" fmla="*/ 1181100 w 1498600"/>
              <a:gd name="connsiteY10" fmla="*/ 173782 h 919137"/>
              <a:gd name="connsiteX11" fmla="*/ 1219200 w 1498600"/>
              <a:gd name="connsiteY11" fmla="*/ 178015 h 919137"/>
              <a:gd name="connsiteX12" fmla="*/ 1240366 w 1498600"/>
              <a:gd name="connsiteY12" fmla="*/ 194948 h 919137"/>
              <a:gd name="connsiteX13" fmla="*/ 1274233 w 1498600"/>
              <a:gd name="connsiteY13" fmla="*/ 203415 h 919137"/>
              <a:gd name="connsiteX14" fmla="*/ 1346200 w 1498600"/>
              <a:gd name="connsiteY14" fmla="*/ 220348 h 919137"/>
              <a:gd name="connsiteX15" fmla="*/ 1388533 w 1498600"/>
              <a:gd name="connsiteY15" fmla="*/ 245748 h 919137"/>
              <a:gd name="connsiteX16" fmla="*/ 1418166 w 1498600"/>
              <a:gd name="connsiteY16" fmla="*/ 258448 h 919137"/>
              <a:gd name="connsiteX17" fmla="*/ 1435100 w 1498600"/>
              <a:gd name="connsiteY17" fmla="*/ 271148 h 919137"/>
              <a:gd name="connsiteX18" fmla="*/ 1460500 w 1498600"/>
              <a:gd name="connsiteY18" fmla="*/ 296548 h 919137"/>
              <a:gd name="connsiteX19" fmla="*/ 1477433 w 1498600"/>
              <a:gd name="connsiteY19" fmla="*/ 326182 h 919137"/>
              <a:gd name="connsiteX20" fmla="*/ 1485900 w 1498600"/>
              <a:gd name="connsiteY20" fmla="*/ 338882 h 919137"/>
              <a:gd name="connsiteX21" fmla="*/ 1498600 w 1498600"/>
              <a:gd name="connsiteY21" fmla="*/ 381215 h 919137"/>
              <a:gd name="connsiteX22" fmla="*/ 1485900 w 1498600"/>
              <a:gd name="connsiteY22" fmla="*/ 512448 h 919137"/>
              <a:gd name="connsiteX23" fmla="*/ 1481666 w 1498600"/>
              <a:gd name="connsiteY23" fmla="*/ 533615 h 919137"/>
              <a:gd name="connsiteX24" fmla="*/ 1468966 w 1498600"/>
              <a:gd name="connsiteY24" fmla="*/ 546315 h 919137"/>
              <a:gd name="connsiteX25" fmla="*/ 1460500 w 1498600"/>
              <a:gd name="connsiteY25" fmla="*/ 559015 h 919137"/>
              <a:gd name="connsiteX26" fmla="*/ 1439333 w 1498600"/>
              <a:gd name="connsiteY26" fmla="*/ 580182 h 919137"/>
              <a:gd name="connsiteX27" fmla="*/ 1405466 w 1498600"/>
              <a:gd name="connsiteY27" fmla="*/ 626748 h 919137"/>
              <a:gd name="connsiteX28" fmla="*/ 1375833 w 1498600"/>
              <a:gd name="connsiteY28" fmla="*/ 639448 h 919137"/>
              <a:gd name="connsiteX29" fmla="*/ 1346200 w 1498600"/>
              <a:gd name="connsiteY29" fmla="*/ 656382 h 919137"/>
              <a:gd name="connsiteX30" fmla="*/ 1278466 w 1498600"/>
              <a:gd name="connsiteY30" fmla="*/ 698715 h 919137"/>
              <a:gd name="connsiteX31" fmla="*/ 1227666 w 1498600"/>
              <a:gd name="connsiteY31" fmla="*/ 719882 h 919137"/>
              <a:gd name="connsiteX32" fmla="*/ 1164166 w 1498600"/>
              <a:gd name="connsiteY32" fmla="*/ 753748 h 919137"/>
              <a:gd name="connsiteX33" fmla="*/ 1092200 w 1498600"/>
              <a:gd name="connsiteY33" fmla="*/ 779148 h 919137"/>
              <a:gd name="connsiteX34" fmla="*/ 1032933 w 1498600"/>
              <a:gd name="connsiteY34" fmla="*/ 808782 h 919137"/>
              <a:gd name="connsiteX35" fmla="*/ 859366 w 1498600"/>
              <a:gd name="connsiteY35" fmla="*/ 846882 h 919137"/>
              <a:gd name="connsiteX36" fmla="*/ 787400 w 1498600"/>
              <a:gd name="connsiteY36" fmla="*/ 863815 h 919137"/>
              <a:gd name="connsiteX37" fmla="*/ 651933 w 1498600"/>
              <a:gd name="connsiteY37" fmla="*/ 901915 h 919137"/>
              <a:gd name="connsiteX38" fmla="*/ 537633 w 1498600"/>
              <a:gd name="connsiteY38" fmla="*/ 906148 h 919137"/>
              <a:gd name="connsiteX39" fmla="*/ 503766 w 1498600"/>
              <a:gd name="connsiteY39" fmla="*/ 918848 h 919137"/>
              <a:gd name="connsiteX40" fmla="*/ 156633 w 1498600"/>
              <a:gd name="connsiteY40" fmla="*/ 901915 h 919137"/>
              <a:gd name="connsiteX41" fmla="*/ 88900 w 1498600"/>
              <a:gd name="connsiteY41" fmla="*/ 859582 h 919137"/>
              <a:gd name="connsiteX42" fmla="*/ 76200 w 1498600"/>
              <a:gd name="connsiteY42" fmla="*/ 842648 h 919137"/>
              <a:gd name="connsiteX43" fmla="*/ 25400 w 1498600"/>
              <a:gd name="connsiteY43" fmla="*/ 796082 h 919137"/>
              <a:gd name="connsiteX44" fmla="*/ 16933 w 1498600"/>
              <a:gd name="connsiteY44" fmla="*/ 770682 h 919137"/>
              <a:gd name="connsiteX45" fmla="*/ 12700 w 1498600"/>
              <a:gd name="connsiteY45" fmla="*/ 749515 h 919137"/>
              <a:gd name="connsiteX46" fmla="*/ 0 w 1498600"/>
              <a:gd name="connsiteY46" fmla="*/ 719882 h 919137"/>
              <a:gd name="connsiteX47" fmla="*/ 21166 w 1498600"/>
              <a:gd name="connsiteY47" fmla="*/ 465882 h 919137"/>
              <a:gd name="connsiteX48" fmla="*/ 50800 w 1498600"/>
              <a:gd name="connsiteY48" fmla="*/ 444715 h 919137"/>
              <a:gd name="connsiteX49" fmla="*/ 203200 w 1498600"/>
              <a:gd name="connsiteY49" fmla="*/ 292315 h 919137"/>
              <a:gd name="connsiteX50" fmla="*/ 330200 w 1498600"/>
              <a:gd name="connsiteY50" fmla="*/ 199182 h 919137"/>
              <a:gd name="connsiteX51" fmla="*/ 478366 w 1498600"/>
              <a:gd name="connsiteY51" fmla="*/ 148382 h 919137"/>
              <a:gd name="connsiteX52" fmla="*/ 867833 w 1498600"/>
              <a:gd name="connsiteY52" fmla="*/ 46782 h 919137"/>
              <a:gd name="connsiteX53" fmla="*/ 1032933 w 1498600"/>
              <a:gd name="connsiteY53" fmla="*/ 25615 h 919137"/>
              <a:gd name="connsiteX54" fmla="*/ 1231900 w 1498600"/>
              <a:gd name="connsiteY54" fmla="*/ 215 h 9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498600" h="919137">
                <a:moveTo>
                  <a:pt x="283633" y="317715"/>
                </a:moveTo>
                <a:cubicBezTo>
                  <a:pt x="350789" y="288934"/>
                  <a:pt x="321699" y="295848"/>
                  <a:pt x="368300" y="288082"/>
                </a:cubicBezTo>
                <a:cubicBezTo>
                  <a:pt x="391970" y="270867"/>
                  <a:pt x="414912" y="248912"/>
                  <a:pt x="444500" y="241515"/>
                </a:cubicBezTo>
                <a:cubicBezTo>
                  <a:pt x="456897" y="238416"/>
                  <a:pt x="469900" y="238693"/>
                  <a:pt x="482600" y="237282"/>
                </a:cubicBezTo>
                <a:cubicBezTo>
                  <a:pt x="493889" y="233049"/>
                  <a:pt x="504817" y="227689"/>
                  <a:pt x="516466" y="224582"/>
                </a:cubicBezTo>
                <a:cubicBezTo>
                  <a:pt x="526107" y="222011"/>
                  <a:pt x="536928" y="224279"/>
                  <a:pt x="546100" y="220348"/>
                </a:cubicBezTo>
                <a:cubicBezTo>
                  <a:pt x="557257" y="215566"/>
                  <a:pt x="563930" y="202015"/>
                  <a:pt x="575733" y="199182"/>
                </a:cubicBezTo>
                <a:cubicBezTo>
                  <a:pt x="600470" y="193245"/>
                  <a:pt x="626563" y="196827"/>
                  <a:pt x="651933" y="194948"/>
                </a:cubicBezTo>
                <a:cubicBezTo>
                  <a:pt x="703240" y="191147"/>
                  <a:pt x="678736" y="190945"/>
                  <a:pt x="732366" y="182248"/>
                </a:cubicBezTo>
                <a:cubicBezTo>
                  <a:pt x="770385" y="176083"/>
                  <a:pt x="846666" y="165315"/>
                  <a:pt x="846666" y="165315"/>
                </a:cubicBezTo>
                <a:lnTo>
                  <a:pt x="1181100" y="173782"/>
                </a:lnTo>
                <a:cubicBezTo>
                  <a:pt x="1193871" y="174217"/>
                  <a:pt x="1207166" y="173717"/>
                  <a:pt x="1219200" y="178015"/>
                </a:cubicBezTo>
                <a:cubicBezTo>
                  <a:pt x="1227709" y="181054"/>
                  <a:pt x="1232162" y="191162"/>
                  <a:pt x="1240366" y="194948"/>
                </a:cubicBezTo>
                <a:cubicBezTo>
                  <a:pt x="1250931" y="199824"/>
                  <a:pt x="1262989" y="200417"/>
                  <a:pt x="1274233" y="203415"/>
                </a:cubicBezTo>
                <a:cubicBezTo>
                  <a:pt x="1330120" y="218319"/>
                  <a:pt x="1276398" y="206389"/>
                  <a:pt x="1346200" y="220348"/>
                </a:cubicBezTo>
                <a:cubicBezTo>
                  <a:pt x="1384907" y="239702"/>
                  <a:pt x="1337449" y="215097"/>
                  <a:pt x="1388533" y="245748"/>
                </a:cubicBezTo>
                <a:cubicBezTo>
                  <a:pt x="1401613" y="253596"/>
                  <a:pt x="1405025" y="254068"/>
                  <a:pt x="1418166" y="258448"/>
                </a:cubicBezTo>
                <a:cubicBezTo>
                  <a:pt x="1423811" y="262681"/>
                  <a:pt x="1430111" y="266159"/>
                  <a:pt x="1435100" y="271148"/>
                </a:cubicBezTo>
                <a:cubicBezTo>
                  <a:pt x="1466605" y="302653"/>
                  <a:pt x="1430570" y="276596"/>
                  <a:pt x="1460500" y="296548"/>
                </a:cubicBezTo>
                <a:cubicBezTo>
                  <a:pt x="1466144" y="306426"/>
                  <a:pt x="1471580" y="316426"/>
                  <a:pt x="1477433" y="326182"/>
                </a:cubicBezTo>
                <a:cubicBezTo>
                  <a:pt x="1480051" y="330545"/>
                  <a:pt x="1483834" y="334233"/>
                  <a:pt x="1485900" y="338882"/>
                </a:cubicBezTo>
                <a:cubicBezTo>
                  <a:pt x="1491786" y="352126"/>
                  <a:pt x="1495082" y="367147"/>
                  <a:pt x="1498600" y="381215"/>
                </a:cubicBezTo>
                <a:cubicBezTo>
                  <a:pt x="1494367" y="424959"/>
                  <a:pt x="1490754" y="468768"/>
                  <a:pt x="1485900" y="512448"/>
                </a:cubicBezTo>
                <a:cubicBezTo>
                  <a:pt x="1485105" y="519599"/>
                  <a:pt x="1484884" y="527179"/>
                  <a:pt x="1481666" y="533615"/>
                </a:cubicBezTo>
                <a:cubicBezTo>
                  <a:pt x="1478989" y="538970"/>
                  <a:pt x="1472799" y="541716"/>
                  <a:pt x="1468966" y="546315"/>
                </a:cubicBezTo>
                <a:cubicBezTo>
                  <a:pt x="1465709" y="550224"/>
                  <a:pt x="1463850" y="555186"/>
                  <a:pt x="1460500" y="559015"/>
                </a:cubicBezTo>
                <a:cubicBezTo>
                  <a:pt x="1453929" y="566524"/>
                  <a:pt x="1445652" y="572459"/>
                  <a:pt x="1439333" y="580182"/>
                </a:cubicBezTo>
                <a:cubicBezTo>
                  <a:pt x="1432769" y="588205"/>
                  <a:pt x="1415100" y="619742"/>
                  <a:pt x="1405466" y="626748"/>
                </a:cubicBezTo>
                <a:cubicBezTo>
                  <a:pt x="1396775" y="633069"/>
                  <a:pt x="1385445" y="634642"/>
                  <a:pt x="1375833" y="639448"/>
                </a:cubicBezTo>
                <a:cubicBezTo>
                  <a:pt x="1365657" y="644536"/>
                  <a:pt x="1355770" y="650230"/>
                  <a:pt x="1346200" y="656382"/>
                </a:cubicBezTo>
                <a:cubicBezTo>
                  <a:pt x="1306367" y="681989"/>
                  <a:pt x="1325235" y="676444"/>
                  <a:pt x="1278466" y="698715"/>
                </a:cubicBezTo>
                <a:cubicBezTo>
                  <a:pt x="1261904" y="706602"/>
                  <a:pt x="1244194" y="711924"/>
                  <a:pt x="1227666" y="719882"/>
                </a:cubicBezTo>
                <a:cubicBezTo>
                  <a:pt x="1206052" y="730289"/>
                  <a:pt x="1186144" y="744133"/>
                  <a:pt x="1164166" y="753748"/>
                </a:cubicBezTo>
                <a:cubicBezTo>
                  <a:pt x="1140860" y="763944"/>
                  <a:pt x="1115660" y="769310"/>
                  <a:pt x="1092200" y="779148"/>
                </a:cubicBezTo>
                <a:cubicBezTo>
                  <a:pt x="1071831" y="787690"/>
                  <a:pt x="1054141" y="802612"/>
                  <a:pt x="1032933" y="808782"/>
                </a:cubicBezTo>
                <a:cubicBezTo>
                  <a:pt x="976058" y="825328"/>
                  <a:pt x="917165" y="833927"/>
                  <a:pt x="859366" y="846882"/>
                </a:cubicBezTo>
                <a:cubicBezTo>
                  <a:pt x="835319" y="852272"/>
                  <a:pt x="810922" y="856464"/>
                  <a:pt x="787400" y="863815"/>
                </a:cubicBezTo>
                <a:cubicBezTo>
                  <a:pt x="760264" y="872295"/>
                  <a:pt x="680819" y="898556"/>
                  <a:pt x="651933" y="901915"/>
                </a:cubicBezTo>
                <a:cubicBezTo>
                  <a:pt x="614062" y="906318"/>
                  <a:pt x="575733" y="904737"/>
                  <a:pt x="537633" y="906148"/>
                </a:cubicBezTo>
                <a:cubicBezTo>
                  <a:pt x="526344" y="910381"/>
                  <a:pt x="515823" y="918848"/>
                  <a:pt x="503766" y="918848"/>
                </a:cubicBezTo>
                <a:cubicBezTo>
                  <a:pt x="251694" y="918848"/>
                  <a:pt x="281644" y="922748"/>
                  <a:pt x="156633" y="901915"/>
                </a:cubicBezTo>
                <a:cubicBezTo>
                  <a:pt x="131318" y="891066"/>
                  <a:pt x="106878" y="883553"/>
                  <a:pt x="88900" y="859582"/>
                </a:cubicBezTo>
                <a:cubicBezTo>
                  <a:pt x="84667" y="853937"/>
                  <a:pt x="81401" y="847416"/>
                  <a:pt x="76200" y="842648"/>
                </a:cubicBezTo>
                <a:cubicBezTo>
                  <a:pt x="17972" y="789272"/>
                  <a:pt x="54138" y="834399"/>
                  <a:pt x="25400" y="796082"/>
                </a:cubicBezTo>
                <a:cubicBezTo>
                  <a:pt x="22578" y="787615"/>
                  <a:pt x="19281" y="779292"/>
                  <a:pt x="16933" y="770682"/>
                </a:cubicBezTo>
                <a:cubicBezTo>
                  <a:pt x="15040" y="763740"/>
                  <a:pt x="14975" y="756341"/>
                  <a:pt x="12700" y="749515"/>
                </a:cubicBezTo>
                <a:cubicBezTo>
                  <a:pt x="9302" y="739320"/>
                  <a:pt x="4233" y="729760"/>
                  <a:pt x="0" y="719882"/>
                </a:cubicBezTo>
                <a:cubicBezTo>
                  <a:pt x="7055" y="635215"/>
                  <a:pt x="5742" y="549430"/>
                  <a:pt x="21166" y="465882"/>
                </a:cubicBezTo>
                <a:cubicBezTo>
                  <a:pt x="23370" y="453945"/>
                  <a:pt x="42498" y="453571"/>
                  <a:pt x="50800" y="444715"/>
                </a:cubicBezTo>
                <a:cubicBezTo>
                  <a:pt x="215190" y="269365"/>
                  <a:pt x="83586" y="378548"/>
                  <a:pt x="203200" y="292315"/>
                </a:cubicBezTo>
                <a:cubicBezTo>
                  <a:pt x="245784" y="261615"/>
                  <a:pt x="281818" y="219554"/>
                  <a:pt x="330200" y="199182"/>
                </a:cubicBezTo>
                <a:cubicBezTo>
                  <a:pt x="525733" y="116851"/>
                  <a:pt x="307490" y="203916"/>
                  <a:pt x="478366" y="148382"/>
                </a:cubicBezTo>
                <a:cubicBezTo>
                  <a:pt x="665319" y="87623"/>
                  <a:pt x="562721" y="85900"/>
                  <a:pt x="867833" y="46782"/>
                </a:cubicBezTo>
                <a:cubicBezTo>
                  <a:pt x="922866" y="39726"/>
                  <a:pt x="978122" y="34228"/>
                  <a:pt x="1032933" y="25615"/>
                </a:cubicBezTo>
                <a:cubicBezTo>
                  <a:pt x="1221870" y="-4075"/>
                  <a:pt x="1101602" y="215"/>
                  <a:pt x="1231900" y="215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00E718E-7EA5-4ABC-9365-1BA09EE034AC}"/>
              </a:ext>
            </a:extLst>
          </p:cNvPr>
          <p:cNvSpPr/>
          <p:nvPr/>
        </p:nvSpPr>
        <p:spPr>
          <a:xfrm>
            <a:off x="3613085" y="2865291"/>
            <a:ext cx="2046376" cy="684055"/>
          </a:xfrm>
          <a:custGeom>
            <a:avLst/>
            <a:gdLst>
              <a:gd name="connsiteX0" fmla="*/ 283633 w 1498600"/>
              <a:gd name="connsiteY0" fmla="*/ 317715 h 919137"/>
              <a:gd name="connsiteX1" fmla="*/ 368300 w 1498600"/>
              <a:gd name="connsiteY1" fmla="*/ 288082 h 919137"/>
              <a:gd name="connsiteX2" fmla="*/ 444500 w 1498600"/>
              <a:gd name="connsiteY2" fmla="*/ 241515 h 919137"/>
              <a:gd name="connsiteX3" fmla="*/ 482600 w 1498600"/>
              <a:gd name="connsiteY3" fmla="*/ 237282 h 919137"/>
              <a:gd name="connsiteX4" fmla="*/ 516466 w 1498600"/>
              <a:gd name="connsiteY4" fmla="*/ 224582 h 919137"/>
              <a:gd name="connsiteX5" fmla="*/ 546100 w 1498600"/>
              <a:gd name="connsiteY5" fmla="*/ 220348 h 919137"/>
              <a:gd name="connsiteX6" fmla="*/ 575733 w 1498600"/>
              <a:gd name="connsiteY6" fmla="*/ 199182 h 919137"/>
              <a:gd name="connsiteX7" fmla="*/ 651933 w 1498600"/>
              <a:gd name="connsiteY7" fmla="*/ 194948 h 919137"/>
              <a:gd name="connsiteX8" fmla="*/ 732366 w 1498600"/>
              <a:gd name="connsiteY8" fmla="*/ 182248 h 919137"/>
              <a:gd name="connsiteX9" fmla="*/ 846666 w 1498600"/>
              <a:gd name="connsiteY9" fmla="*/ 165315 h 919137"/>
              <a:gd name="connsiteX10" fmla="*/ 1181100 w 1498600"/>
              <a:gd name="connsiteY10" fmla="*/ 173782 h 919137"/>
              <a:gd name="connsiteX11" fmla="*/ 1219200 w 1498600"/>
              <a:gd name="connsiteY11" fmla="*/ 178015 h 919137"/>
              <a:gd name="connsiteX12" fmla="*/ 1240366 w 1498600"/>
              <a:gd name="connsiteY12" fmla="*/ 194948 h 919137"/>
              <a:gd name="connsiteX13" fmla="*/ 1274233 w 1498600"/>
              <a:gd name="connsiteY13" fmla="*/ 203415 h 919137"/>
              <a:gd name="connsiteX14" fmla="*/ 1346200 w 1498600"/>
              <a:gd name="connsiteY14" fmla="*/ 220348 h 919137"/>
              <a:gd name="connsiteX15" fmla="*/ 1388533 w 1498600"/>
              <a:gd name="connsiteY15" fmla="*/ 245748 h 919137"/>
              <a:gd name="connsiteX16" fmla="*/ 1418166 w 1498600"/>
              <a:gd name="connsiteY16" fmla="*/ 258448 h 919137"/>
              <a:gd name="connsiteX17" fmla="*/ 1435100 w 1498600"/>
              <a:gd name="connsiteY17" fmla="*/ 271148 h 919137"/>
              <a:gd name="connsiteX18" fmla="*/ 1460500 w 1498600"/>
              <a:gd name="connsiteY18" fmla="*/ 296548 h 919137"/>
              <a:gd name="connsiteX19" fmla="*/ 1477433 w 1498600"/>
              <a:gd name="connsiteY19" fmla="*/ 326182 h 919137"/>
              <a:gd name="connsiteX20" fmla="*/ 1485900 w 1498600"/>
              <a:gd name="connsiteY20" fmla="*/ 338882 h 919137"/>
              <a:gd name="connsiteX21" fmla="*/ 1498600 w 1498600"/>
              <a:gd name="connsiteY21" fmla="*/ 381215 h 919137"/>
              <a:gd name="connsiteX22" fmla="*/ 1485900 w 1498600"/>
              <a:gd name="connsiteY22" fmla="*/ 512448 h 919137"/>
              <a:gd name="connsiteX23" fmla="*/ 1481666 w 1498600"/>
              <a:gd name="connsiteY23" fmla="*/ 533615 h 919137"/>
              <a:gd name="connsiteX24" fmla="*/ 1468966 w 1498600"/>
              <a:gd name="connsiteY24" fmla="*/ 546315 h 919137"/>
              <a:gd name="connsiteX25" fmla="*/ 1460500 w 1498600"/>
              <a:gd name="connsiteY25" fmla="*/ 559015 h 919137"/>
              <a:gd name="connsiteX26" fmla="*/ 1439333 w 1498600"/>
              <a:gd name="connsiteY26" fmla="*/ 580182 h 919137"/>
              <a:gd name="connsiteX27" fmla="*/ 1405466 w 1498600"/>
              <a:gd name="connsiteY27" fmla="*/ 626748 h 919137"/>
              <a:gd name="connsiteX28" fmla="*/ 1375833 w 1498600"/>
              <a:gd name="connsiteY28" fmla="*/ 639448 h 919137"/>
              <a:gd name="connsiteX29" fmla="*/ 1346200 w 1498600"/>
              <a:gd name="connsiteY29" fmla="*/ 656382 h 919137"/>
              <a:gd name="connsiteX30" fmla="*/ 1278466 w 1498600"/>
              <a:gd name="connsiteY30" fmla="*/ 698715 h 919137"/>
              <a:gd name="connsiteX31" fmla="*/ 1227666 w 1498600"/>
              <a:gd name="connsiteY31" fmla="*/ 719882 h 919137"/>
              <a:gd name="connsiteX32" fmla="*/ 1164166 w 1498600"/>
              <a:gd name="connsiteY32" fmla="*/ 753748 h 919137"/>
              <a:gd name="connsiteX33" fmla="*/ 1092200 w 1498600"/>
              <a:gd name="connsiteY33" fmla="*/ 779148 h 919137"/>
              <a:gd name="connsiteX34" fmla="*/ 1032933 w 1498600"/>
              <a:gd name="connsiteY34" fmla="*/ 808782 h 919137"/>
              <a:gd name="connsiteX35" fmla="*/ 859366 w 1498600"/>
              <a:gd name="connsiteY35" fmla="*/ 846882 h 919137"/>
              <a:gd name="connsiteX36" fmla="*/ 787400 w 1498600"/>
              <a:gd name="connsiteY36" fmla="*/ 863815 h 919137"/>
              <a:gd name="connsiteX37" fmla="*/ 651933 w 1498600"/>
              <a:gd name="connsiteY37" fmla="*/ 901915 h 919137"/>
              <a:gd name="connsiteX38" fmla="*/ 537633 w 1498600"/>
              <a:gd name="connsiteY38" fmla="*/ 906148 h 919137"/>
              <a:gd name="connsiteX39" fmla="*/ 503766 w 1498600"/>
              <a:gd name="connsiteY39" fmla="*/ 918848 h 919137"/>
              <a:gd name="connsiteX40" fmla="*/ 156633 w 1498600"/>
              <a:gd name="connsiteY40" fmla="*/ 901915 h 919137"/>
              <a:gd name="connsiteX41" fmla="*/ 88900 w 1498600"/>
              <a:gd name="connsiteY41" fmla="*/ 859582 h 919137"/>
              <a:gd name="connsiteX42" fmla="*/ 76200 w 1498600"/>
              <a:gd name="connsiteY42" fmla="*/ 842648 h 919137"/>
              <a:gd name="connsiteX43" fmla="*/ 25400 w 1498600"/>
              <a:gd name="connsiteY43" fmla="*/ 796082 h 919137"/>
              <a:gd name="connsiteX44" fmla="*/ 16933 w 1498600"/>
              <a:gd name="connsiteY44" fmla="*/ 770682 h 919137"/>
              <a:gd name="connsiteX45" fmla="*/ 12700 w 1498600"/>
              <a:gd name="connsiteY45" fmla="*/ 749515 h 919137"/>
              <a:gd name="connsiteX46" fmla="*/ 0 w 1498600"/>
              <a:gd name="connsiteY46" fmla="*/ 719882 h 919137"/>
              <a:gd name="connsiteX47" fmla="*/ 21166 w 1498600"/>
              <a:gd name="connsiteY47" fmla="*/ 465882 h 919137"/>
              <a:gd name="connsiteX48" fmla="*/ 50800 w 1498600"/>
              <a:gd name="connsiteY48" fmla="*/ 444715 h 919137"/>
              <a:gd name="connsiteX49" fmla="*/ 203200 w 1498600"/>
              <a:gd name="connsiteY49" fmla="*/ 292315 h 919137"/>
              <a:gd name="connsiteX50" fmla="*/ 330200 w 1498600"/>
              <a:gd name="connsiteY50" fmla="*/ 199182 h 919137"/>
              <a:gd name="connsiteX51" fmla="*/ 478366 w 1498600"/>
              <a:gd name="connsiteY51" fmla="*/ 148382 h 919137"/>
              <a:gd name="connsiteX52" fmla="*/ 867833 w 1498600"/>
              <a:gd name="connsiteY52" fmla="*/ 46782 h 919137"/>
              <a:gd name="connsiteX53" fmla="*/ 1032933 w 1498600"/>
              <a:gd name="connsiteY53" fmla="*/ 25615 h 919137"/>
              <a:gd name="connsiteX54" fmla="*/ 1231900 w 1498600"/>
              <a:gd name="connsiteY54" fmla="*/ 215 h 9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498600" h="919137">
                <a:moveTo>
                  <a:pt x="283633" y="317715"/>
                </a:moveTo>
                <a:cubicBezTo>
                  <a:pt x="350789" y="288934"/>
                  <a:pt x="321699" y="295848"/>
                  <a:pt x="368300" y="288082"/>
                </a:cubicBezTo>
                <a:cubicBezTo>
                  <a:pt x="391970" y="270867"/>
                  <a:pt x="414912" y="248912"/>
                  <a:pt x="444500" y="241515"/>
                </a:cubicBezTo>
                <a:cubicBezTo>
                  <a:pt x="456897" y="238416"/>
                  <a:pt x="469900" y="238693"/>
                  <a:pt x="482600" y="237282"/>
                </a:cubicBezTo>
                <a:cubicBezTo>
                  <a:pt x="493889" y="233049"/>
                  <a:pt x="504817" y="227689"/>
                  <a:pt x="516466" y="224582"/>
                </a:cubicBezTo>
                <a:cubicBezTo>
                  <a:pt x="526107" y="222011"/>
                  <a:pt x="536928" y="224279"/>
                  <a:pt x="546100" y="220348"/>
                </a:cubicBezTo>
                <a:cubicBezTo>
                  <a:pt x="557257" y="215566"/>
                  <a:pt x="563930" y="202015"/>
                  <a:pt x="575733" y="199182"/>
                </a:cubicBezTo>
                <a:cubicBezTo>
                  <a:pt x="600470" y="193245"/>
                  <a:pt x="626563" y="196827"/>
                  <a:pt x="651933" y="194948"/>
                </a:cubicBezTo>
                <a:cubicBezTo>
                  <a:pt x="703240" y="191147"/>
                  <a:pt x="678736" y="190945"/>
                  <a:pt x="732366" y="182248"/>
                </a:cubicBezTo>
                <a:cubicBezTo>
                  <a:pt x="770385" y="176083"/>
                  <a:pt x="846666" y="165315"/>
                  <a:pt x="846666" y="165315"/>
                </a:cubicBezTo>
                <a:lnTo>
                  <a:pt x="1181100" y="173782"/>
                </a:lnTo>
                <a:cubicBezTo>
                  <a:pt x="1193871" y="174217"/>
                  <a:pt x="1207166" y="173717"/>
                  <a:pt x="1219200" y="178015"/>
                </a:cubicBezTo>
                <a:cubicBezTo>
                  <a:pt x="1227709" y="181054"/>
                  <a:pt x="1232162" y="191162"/>
                  <a:pt x="1240366" y="194948"/>
                </a:cubicBezTo>
                <a:cubicBezTo>
                  <a:pt x="1250931" y="199824"/>
                  <a:pt x="1262989" y="200417"/>
                  <a:pt x="1274233" y="203415"/>
                </a:cubicBezTo>
                <a:cubicBezTo>
                  <a:pt x="1330120" y="218319"/>
                  <a:pt x="1276398" y="206389"/>
                  <a:pt x="1346200" y="220348"/>
                </a:cubicBezTo>
                <a:cubicBezTo>
                  <a:pt x="1384907" y="239702"/>
                  <a:pt x="1337449" y="215097"/>
                  <a:pt x="1388533" y="245748"/>
                </a:cubicBezTo>
                <a:cubicBezTo>
                  <a:pt x="1401613" y="253596"/>
                  <a:pt x="1405025" y="254068"/>
                  <a:pt x="1418166" y="258448"/>
                </a:cubicBezTo>
                <a:cubicBezTo>
                  <a:pt x="1423811" y="262681"/>
                  <a:pt x="1430111" y="266159"/>
                  <a:pt x="1435100" y="271148"/>
                </a:cubicBezTo>
                <a:cubicBezTo>
                  <a:pt x="1466605" y="302653"/>
                  <a:pt x="1430570" y="276596"/>
                  <a:pt x="1460500" y="296548"/>
                </a:cubicBezTo>
                <a:cubicBezTo>
                  <a:pt x="1466144" y="306426"/>
                  <a:pt x="1471580" y="316426"/>
                  <a:pt x="1477433" y="326182"/>
                </a:cubicBezTo>
                <a:cubicBezTo>
                  <a:pt x="1480051" y="330545"/>
                  <a:pt x="1483834" y="334233"/>
                  <a:pt x="1485900" y="338882"/>
                </a:cubicBezTo>
                <a:cubicBezTo>
                  <a:pt x="1491786" y="352126"/>
                  <a:pt x="1495082" y="367147"/>
                  <a:pt x="1498600" y="381215"/>
                </a:cubicBezTo>
                <a:cubicBezTo>
                  <a:pt x="1494367" y="424959"/>
                  <a:pt x="1490754" y="468768"/>
                  <a:pt x="1485900" y="512448"/>
                </a:cubicBezTo>
                <a:cubicBezTo>
                  <a:pt x="1485105" y="519599"/>
                  <a:pt x="1484884" y="527179"/>
                  <a:pt x="1481666" y="533615"/>
                </a:cubicBezTo>
                <a:cubicBezTo>
                  <a:pt x="1478989" y="538970"/>
                  <a:pt x="1472799" y="541716"/>
                  <a:pt x="1468966" y="546315"/>
                </a:cubicBezTo>
                <a:cubicBezTo>
                  <a:pt x="1465709" y="550224"/>
                  <a:pt x="1463850" y="555186"/>
                  <a:pt x="1460500" y="559015"/>
                </a:cubicBezTo>
                <a:cubicBezTo>
                  <a:pt x="1453929" y="566524"/>
                  <a:pt x="1445652" y="572459"/>
                  <a:pt x="1439333" y="580182"/>
                </a:cubicBezTo>
                <a:cubicBezTo>
                  <a:pt x="1432769" y="588205"/>
                  <a:pt x="1415100" y="619742"/>
                  <a:pt x="1405466" y="626748"/>
                </a:cubicBezTo>
                <a:cubicBezTo>
                  <a:pt x="1396775" y="633069"/>
                  <a:pt x="1385445" y="634642"/>
                  <a:pt x="1375833" y="639448"/>
                </a:cubicBezTo>
                <a:cubicBezTo>
                  <a:pt x="1365657" y="644536"/>
                  <a:pt x="1355770" y="650230"/>
                  <a:pt x="1346200" y="656382"/>
                </a:cubicBezTo>
                <a:cubicBezTo>
                  <a:pt x="1306367" y="681989"/>
                  <a:pt x="1325235" y="676444"/>
                  <a:pt x="1278466" y="698715"/>
                </a:cubicBezTo>
                <a:cubicBezTo>
                  <a:pt x="1261904" y="706602"/>
                  <a:pt x="1244194" y="711924"/>
                  <a:pt x="1227666" y="719882"/>
                </a:cubicBezTo>
                <a:cubicBezTo>
                  <a:pt x="1206052" y="730289"/>
                  <a:pt x="1186144" y="744133"/>
                  <a:pt x="1164166" y="753748"/>
                </a:cubicBezTo>
                <a:cubicBezTo>
                  <a:pt x="1140860" y="763944"/>
                  <a:pt x="1115660" y="769310"/>
                  <a:pt x="1092200" y="779148"/>
                </a:cubicBezTo>
                <a:cubicBezTo>
                  <a:pt x="1071831" y="787690"/>
                  <a:pt x="1054141" y="802612"/>
                  <a:pt x="1032933" y="808782"/>
                </a:cubicBezTo>
                <a:cubicBezTo>
                  <a:pt x="976058" y="825328"/>
                  <a:pt x="917165" y="833927"/>
                  <a:pt x="859366" y="846882"/>
                </a:cubicBezTo>
                <a:cubicBezTo>
                  <a:pt x="835319" y="852272"/>
                  <a:pt x="810922" y="856464"/>
                  <a:pt x="787400" y="863815"/>
                </a:cubicBezTo>
                <a:cubicBezTo>
                  <a:pt x="760264" y="872295"/>
                  <a:pt x="680819" y="898556"/>
                  <a:pt x="651933" y="901915"/>
                </a:cubicBezTo>
                <a:cubicBezTo>
                  <a:pt x="614062" y="906318"/>
                  <a:pt x="575733" y="904737"/>
                  <a:pt x="537633" y="906148"/>
                </a:cubicBezTo>
                <a:cubicBezTo>
                  <a:pt x="526344" y="910381"/>
                  <a:pt x="515823" y="918848"/>
                  <a:pt x="503766" y="918848"/>
                </a:cubicBezTo>
                <a:cubicBezTo>
                  <a:pt x="251694" y="918848"/>
                  <a:pt x="281644" y="922748"/>
                  <a:pt x="156633" y="901915"/>
                </a:cubicBezTo>
                <a:cubicBezTo>
                  <a:pt x="131318" y="891066"/>
                  <a:pt x="106878" y="883553"/>
                  <a:pt x="88900" y="859582"/>
                </a:cubicBezTo>
                <a:cubicBezTo>
                  <a:pt x="84667" y="853937"/>
                  <a:pt x="81401" y="847416"/>
                  <a:pt x="76200" y="842648"/>
                </a:cubicBezTo>
                <a:cubicBezTo>
                  <a:pt x="17972" y="789272"/>
                  <a:pt x="54138" y="834399"/>
                  <a:pt x="25400" y="796082"/>
                </a:cubicBezTo>
                <a:cubicBezTo>
                  <a:pt x="22578" y="787615"/>
                  <a:pt x="19281" y="779292"/>
                  <a:pt x="16933" y="770682"/>
                </a:cubicBezTo>
                <a:cubicBezTo>
                  <a:pt x="15040" y="763740"/>
                  <a:pt x="14975" y="756341"/>
                  <a:pt x="12700" y="749515"/>
                </a:cubicBezTo>
                <a:cubicBezTo>
                  <a:pt x="9302" y="739320"/>
                  <a:pt x="4233" y="729760"/>
                  <a:pt x="0" y="719882"/>
                </a:cubicBezTo>
                <a:cubicBezTo>
                  <a:pt x="7055" y="635215"/>
                  <a:pt x="5742" y="549430"/>
                  <a:pt x="21166" y="465882"/>
                </a:cubicBezTo>
                <a:cubicBezTo>
                  <a:pt x="23370" y="453945"/>
                  <a:pt x="42498" y="453571"/>
                  <a:pt x="50800" y="444715"/>
                </a:cubicBezTo>
                <a:cubicBezTo>
                  <a:pt x="215190" y="269365"/>
                  <a:pt x="83586" y="378548"/>
                  <a:pt x="203200" y="292315"/>
                </a:cubicBezTo>
                <a:cubicBezTo>
                  <a:pt x="245784" y="261615"/>
                  <a:pt x="281818" y="219554"/>
                  <a:pt x="330200" y="199182"/>
                </a:cubicBezTo>
                <a:cubicBezTo>
                  <a:pt x="525733" y="116851"/>
                  <a:pt x="307490" y="203916"/>
                  <a:pt x="478366" y="148382"/>
                </a:cubicBezTo>
                <a:cubicBezTo>
                  <a:pt x="665319" y="87623"/>
                  <a:pt x="562721" y="85900"/>
                  <a:pt x="867833" y="46782"/>
                </a:cubicBezTo>
                <a:cubicBezTo>
                  <a:pt x="922866" y="39726"/>
                  <a:pt x="978122" y="34228"/>
                  <a:pt x="1032933" y="25615"/>
                </a:cubicBezTo>
                <a:cubicBezTo>
                  <a:pt x="1221870" y="-4075"/>
                  <a:pt x="1101602" y="215"/>
                  <a:pt x="1231900" y="215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8A58-CD7A-495E-8DEC-C0DFCF6DF416}"/>
              </a:ext>
            </a:extLst>
          </p:cNvPr>
          <p:cNvGrpSpPr/>
          <p:nvPr/>
        </p:nvGrpSpPr>
        <p:grpSpPr>
          <a:xfrm>
            <a:off x="3346905" y="1725271"/>
            <a:ext cx="4224841" cy="1151700"/>
            <a:chOff x="3154311" y="875658"/>
            <a:chExt cx="4224841" cy="1151700"/>
          </a:xfrm>
        </p:grpSpPr>
        <p:sp>
          <p:nvSpPr>
            <p:cNvPr id="41" name="Arrow: Striped Right 40">
              <a:extLst>
                <a:ext uri="{FF2B5EF4-FFF2-40B4-BE49-F238E27FC236}">
                  <a16:creationId xmlns:a16="http://schemas.microsoft.com/office/drawing/2014/main" id="{406D09F7-ABF5-4072-9B1F-0E0102374D8C}"/>
                </a:ext>
              </a:extLst>
            </p:cNvPr>
            <p:cNvSpPr/>
            <p:nvPr/>
          </p:nvSpPr>
          <p:spPr>
            <a:xfrm rot="17223700">
              <a:off x="4303136" y="1498796"/>
              <a:ext cx="732366" cy="324757"/>
            </a:xfrm>
            <a:prstGeom prst="strip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Striped Right 41">
              <a:extLst>
                <a:ext uri="{FF2B5EF4-FFF2-40B4-BE49-F238E27FC236}">
                  <a16:creationId xmlns:a16="http://schemas.microsoft.com/office/drawing/2014/main" id="{AD439889-E4F9-4276-AA95-C5540FD0620D}"/>
                </a:ext>
              </a:extLst>
            </p:cNvPr>
            <p:cNvSpPr/>
            <p:nvPr/>
          </p:nvSpPr>
          <p:spPr>
            <a:xfrm rot="20707573">
              <a:off x="3154311" y="1182355"/>
              <a:ext cx="1382505" cy="324757"/>
            </a:xfrm>
            <a:prstGeom prst="strip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849E7A-4AB0-4C3F-B695-9F3DB04AF5C5}"/>
                </a:ext>
              </a:extLst>
            </p:cNvPr>
            <p:cNvSpPr/>
            <p:nvPr/>
          </p:nvSpPr>
          <p:spPr>
            <a:xfrm>
              <a:off x="4588782" y="875658"/>
              <a:ext cx="2790370" cy="3704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Context Information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4266CAE-C8E6-47F5-BE57-5AB11C202DBB}"/>
              </a:ext>
            </a:extLst>
          </p:cNvPr>
          <p:cNvSpPr/>
          <p:nvPr/>
        </p:nvSpPr>
        <p:spPr>
          <a:xfrm>
            <a:off x="6486171" y="5212065"/>
            <a:ext cx="4514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Augmented with those context, we can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prioritize</a:t>
            </a:r>
            <a:r>
              <a:rPr lang="en-US" sz="2400" i="1" dirty="0">
                <a:latin typeface="Gill Sans MT" panose="020B0502020104020203" pitchFamily="34" charset="0"/>
              </a:rPr>
              <a:t> mutation operators</a:t>
            </a:r>
            <a:endParaRPr lang="en-US" sz="2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9020AD-61DF-4A14-8DA4-F76AFACE677C}"/>
              </a:ext>
            </a:extLst>
          </p:cNvPr>
          <p:cNvGrpSpPr/>
          <p:nvPr/>
        </p:nvGrpSpPr>
        <p:grpSpPr>
          <a:xfrm>
            <a:off x="1350793" y="2528287"/>
            <a:ext cx="9380579" cy="461665"/>
            <a:chOff x="890178" y="4142050"/>
            <a:chExt cx="938057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7E018D4-F3A0-4E30-8753-AF5209839B48}"/>
                    </a:ext>
                  </a:extLst>
                </p:cNvPr>
                <p:cNvSpPr txBox="1"/>
                <p:nvPr/>
              </p:nvSpPr>
              <p:spPr>
                <a:xfrm>
                  <a:off x="1780356" y="4151930"/>
                  <a:ext cx="84904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𝒓𝒆𝒕𝒖𝒓𝒏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𝑖𝑠𝑁𝑎𝑁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 &amp;&amp;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𝑖𝑠𝑁𝑎𝑁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)) ||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 ==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5C4E15-BF10-48A2-A5D4-A9CC5F265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356" y="4151930"/>
                  <a:ext cx="849040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7" r="-144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79482C-7C0C-4D78-8B3E-81FC8E333065}"/>
                </a:ext>
              </a:extLst>
            </p:cNvPr>
            <p:cNvSpPr txBox="1"/>
            <p:nvPr/>
          </p:nvSpPr>
          <p:spPr>
            <a:xfrm>
              <a:off x="890178" y="4142050"/>
              <a:ext cx="99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417: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3B3B021-A172-4079-9DB9-29529408F9B9}"/>
              </a:ext>
            </a:extLst>
          </p:cNvPr>
          <p:cNvSpPr/>
          <p:nvPr/>
        </p:nvSpPr>
        <p:spPr>
          <a:xfrm>
            <a:off x="820615" y="2412899"/>
            <a:ext cx="10550770" cy="1205035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C61D7-E876-4631-B1C9-1BC4A9EF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6556-3180-4E33-BD45-938CEAD96A86}" type="slidenum">
              <a:rPr lang="en-US" smtClean="0"/>
              <a:t>9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531FB69E-C766-514F-A2AC-B2F7EDBC8272}"/>
              </a:ext>
            </a:extLst>
          </p:cNvPr>
          <p:cNvSpPr txBox="1">
            <a:spLocks/>
          </p:cNvSpPr>
          <p:nvPr/>
        </p:nvSpPr>
        <p:spPr>
          <a:xfrm>
            <a:off x="624439" y="-111092"/>
            <a:ext cx="10729361" cy="143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CapGen: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sz="3600" i="1" dirty="0">
                <a:latin typeface="Gill Sans MT" panose="020B0502020104020203" pitchFamily="34" charset="0"/>
              </a:rPr>
              <a:t>ontext-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sz="3600" i="1" dirty="0">
                <a:latin typeface="Gill Sans MT" panose="020B0502020104020203" pitchFamily="34" charset="0"/>
              </a:rPr>
              <a:t>ware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3600" i="1" dirty="0">
                <a:latin typeface="Gill Sans MT" panose="020B0502020104020203" pitchFamily="34" charset="0"/>
              </a:rPr>
              <a:t>atch </a:t>
            </a:r>
            <a:r>
              <a:rPr lang="en-US" sz="3600" i="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GEN</a:t>
            </a:r>
            <a:r>
              <a:rPr lang="en-US" sz="3600" i="1" dirty="0" err="1">
                <a:latin typeface="Gill Sans MT" panose="020B0502020104020203" pitchFamily="34" charset="0"/>
              </a:rPr>
              <a:t>eration</a:t>
            </a:r>
            <a:r>
              <a:rPr lang="en-US" sz="3600" i="1" dirty="0">
                <a:latin typeface="Gill Sans MT" panose="020B0502020104020203" pitchFamily="34" charset="0"/>
              </a:rPr>
              <a:t> Approach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981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3534</Words>
  <Application>Microsoft Macintosh PowerPoint</Application>
  <PresentationFormat>Widescreen</PresentationFormat>
  <Paragraphs>663</Paragraphs>
  <Slides>33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Gill Sans MT</vt:lpstr>
      <vt:lpstr>Wingdings</vt:lpstr>
      <vt:lpstr>Office Theme</vt:lpstr>
      <vt:lpstr>PowerPoint Presentation</vt:lpstr>
      <vt:lpstr>Automated Software Engineering</vt:lpstr>
      <vt:lpstr>Automated Program Repair (APR)</vt:lpstr>
      <vt:lpstr>Core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2018-11-22T12:20:36Z</dcterms:created>
  <dcterms:modified xsi:type="dcterms:W3CDTF">2018-11-24T06:18:02Z</dcterms:modified>
</cp:coreProperties>
</file>