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304" r:id="rId4"/>
    <p:sldId id="266" r:id="rId5"/>
    <p:sldId id="268" r:id="rId6"/>
    <p:sldId id="283" r:id="rId7"/>
    <p:sldId id="284" r:id="rId8"/>
    <p:sldId id="262" r:id="rId9"/>
    <p:sldId id="298" r:id="rId10"/>
    <p:sldId id="271" r:id="rId11"/>
    <p:sldId id="309" r:id="rId12"/>
    <p:sldId id="308" r:id="rId13"/>
    <p:sldId id="315" r:id="rId14"/>
    <p:sldId id="316" r:id="rId15"/>
    <p:sldId id="312" r:id="rId16"/>
    <p:sldId id="305" r:id="rId17"/>
    <p:sldId id="282" r:id="rId18"/>
    <p:sldId id="285" r:id="rId19"/>
    <p:sldId id="286" r:id="rId20"/>
    <p:sldId id="287" r:id="rId21"/>
    <p:sldId id="261" r:id="rId22"/>
    <p:sldId id="288" r:id="rId23"/>
    <p:sldId id="31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74" autoAdjust="0"/>
  </p:normalViewPr>
  <p:slideViewPr>
    <p:cSldViewPr snapToGrid="0">
      <p:cViewPr varScale="1">
        <p:scale>
          <a:sx n="88" d="100"/>
          <a:sy n="88" d="100"/>
        </p:scale>
        <p:origin x="141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Qiao" userId="026cb3c4b49aed3e" providerId="LiveId" clId="{F496A47D-1DE0-48A7-ACAD-8854C5F70D52}"/>
    <pc:docChg chg="undo custSel addSld delSld modSld">
      <pc:chgData name="Huang Qiao" userId="026cb3c4b49aed3e" providerId="LiveId" clId="{F496A47D-1DE0-48A7-ACAD-8854C5F70D52}" dt="2018-08-30T12:28:01.194" v="1759" actId="1076"/>
      <pc:docMkLst>
        <pc:docMk/>
      </pc:docMkLst>
      <pc:sldChg chg="addSp delSp modSp">
        <pc:chgData name="Huang Qiao" userId="026cb3c4b49aed3e" providerId="LiveId" clId="{F496A47D-1DE0-48A7-ACAD-8854C5F70D52}" dt="2018-08-28T02:55:07.049" v="61" actId="1076"/>
        <pc:sldMkLst>
          <pc:docMk/>
          <pc:sldMk cId="2582235673" sldId="256"/>
        </pc:sldMkLst>
        <pc:spChg chg="mod">
          <ac:chgData name="Huang Qiao" userId="026cb3c4b49aed3e" providerId="LiveId" clId="{F496A47D-1DE0-48A7-ACAD-8854C5F70D52}" dt="2018-08-28T02:45:10.925" v="9" actId="1076"/>
          <ac:spMkLst>
            <pc:docMk/>
            <pc:sldMk cId="2582235673" sldId="256"/>
            <ac:spMk id="2" creationId="{E5D97F76-9D78-4319-ADF0-E50B2BDAD4A6}"/>
          </ac:spMkLst>
        </pc:spChg>
        <pc:spChg chg="mod">
          <ac:chgData name="Huang Qiao" userId="026cb3c4b49aed3e" providerId="LiveId" clId="{F496A47D-1DE0-48A7-ACAD-8854C5F70D52}" dt="2018-08-28T02:45:27.158" v="15" actId="1076"/>
          <ac:spMkLst>
            <pc:docMk/>
            <pc:sldMk cId="2582235673" sldId="256"/>
            <ac:spMk id="3" creationId="{37BCFBE0-05E8-4FA8-8BF9-D1C782FD6FFD}"/>
          </ac:spMkLst>
        </pc:spChg>
        <pc:spChg chg="mod">
          <ac:chgData name="Huang Qiao" userId="026cb3c4b49aed3e" providerId="LiveId" clId="{F496A47D-1DE0-48A7-ACAD-8854C5F70D52}" dt="2018-08-28T02:55:07.049" v="61" actId="1076"/>
          <ac:spMkLst>
            <pc:docMk/>
            <pc:sldMk cId="2582235673" sldId="256"/>
            <ac:spMk id="12" creationId="{7589ED4A-E0E6-4A83-947F-9EA3F6B216C3}"/>
          </ac:spMkLst>
        </pc:spChg>
        <pc:grpChg chg="del">
          <ac:chgData name="Huang Qiao" userId="026cb3c4b49aed3e" providerId="LiveId" clId="{F496A47D-1DE0-48A7-ACAD-8854C5F70D52}" dt="2018-08-28T02:45:35.237" v="16" actId="165"/>
          <ac:grpSpMkLst>
            <pc:docMk/>
            <pc:sldMk cId="2582235673" sldId="256"/>
            <ac:grpSpMk id="11" creationId="{F88B8A2E-520B-4CF2-AAB0-83050977E7B4}"/>
          </ac:grpSpMkLst>
        </pc:grpChg>
        <pc:picChg chg="add mod">
          <ac:chgData name="Huang Qiao" userId="026cb3c4b49aed3e" providerId="LiveId" clId="{F496A47D-1DE0-48A7-ACAD-8854C5F70D52}" dt="2018-08-28T02:55:07.049" v="61" actId="1076"/>
          <ac:picMkLst>
            <pc:docMk/>
            <pc:sldMk cId="2582235673" sldId="256"/>
            <ac:picMk id="5" creationId="{3ED981FE-F8A3-4095-A4D5-5F06E69CA27E}"/>
          </ac:picMkLst>
        </pc:picChg>
        <pc:picChg chg="del mod topLvl">
          <ac:chgData name="Huang Qiao" userId="026cb3c4b49aed3e" providerId="LiveId" clId="{F496A47D-1DE0-48A7-ACAD-8854C5F70D52}" dt="2018-08-28T02:45:40.750" v="17" actId="478"/>
          <ac:picMkLst>
            <pc:docMk/>
            <pc:sldMk cId="2582235673" sldId="256"/>
            <ac:picMk id="6" creationId="{7010C58F-5B48-45D0-BFD6-E2CDBAF298BF}"/>
          </ac:picMkLst>
        </pc:picChg>
        <pc:picChg chg="del mod topLvl">
          <ac:chgData name="Huang Qiao" userId="026cb3c4b49aed3e" providerId="LiveId" clId="{F496A47D-1DE0-48A7-ACAD-8854C5F70D52}" dt="2018-08-28T02:45:40.750" v="17" actId="478"/>
          <ac:picMkLst>
            <pc:docMk/>
            <pc:sldMk cId="2582235673" sldId="256"/>
            <ac:picMk id="8" creationId="{0157B337-E746-47F6-AFD3-B9CDA3D51157}"/>
          </ac:picMkLst>
        </pc:picChg>
        <pc:picChg chg="del mod topLvl">
          <ac:chgData name="Huang Qiao" userId="026cb3c4b49aed3e" providerId="LiveId" clId="{F496A47D-1DE0-48A7-ACAD-8854C5F70D52}" dt="2018-08-28T02:45:40.750" v="17" actId="478"/>
          <ac:picMkLst>
            <pc:docMk/>
            <pc:sldMk cId="2582235673" sldId="256"/>
            <ac:picMk id="9" creationId="{B361DB79-31F6-4D37-A754-A67E83F27D8A}"/>
          </ac:picMkLst>
        </pc:picChg>
        <pc:picChg chg="del mod topLvl">
          <ac:chgData name="Huang Qiao" userId="026cb3c4b49aed3e" providerId="LiveId" clId="{F496A47D-1DE0-48A7-ACAD-8854C5F70D52}" dt="2018-08-28T02:45:40.750" v="17" actId="478"/>
          <ac:picMkLst>
            <pc:docMk/>
            <pc:sldMk cId="2582235673" sldId="256"/>
            <ac:picMk id="10" creationId="{68BC6083-3B54-42C5-B291-DD99C628EE40}"/>
          </ac:picMkLst>
        </pc:picChg>
        <pc:picChg chg="add mod">
          <ac:chgData name="Huang Qiao" userId="026cb3c4b49aed3e" providerId="LiveId" clId="{F496A47D-1DE0-48A7-ACAD-8854C5F70D52}" dt="2018-08-28T02:55:07.049" v="61" actId="1076"/>
          <ac:picMkLst>
            <pc:docMk/>
            <pc:sldMk cId="2582235673" sldId="256"/>
            <ac:picMk id="13" creationId="{4496CC5B-DCF8-4557-B1D0-A953D3F068C3}"/>
          </ac:picMkLst>
        </pc:picChg>
        <pc:picChg chg="add mod">
          <ac:chgData name="Huang Qiao" userId="026cb3c4b49aed3e" providerId="LiveId" clId="{F496A47D-1DE0-48A7-ACAD-8854C5F70D52}" dt="2018-08-28T02:55:07.049" v="61" actId="1076"/>
          <ac:picMkLst>
            <pc:docMk/>
            <pc:sldMk cId="2582235673" sldId="256"/>
            <ac:picMk id="14" creationId="{72E129EE-0AF3-4D5A-A038-8C51AA4EE18C}"/>
          </ac:picMkLst>
        </pc:picChg>
        <pc:picChg chg="add mod">
          <ac:chgData name="Huang Qiao" userId="026cb3c4b49aed3e" providerId="LiveId" clId="{F496A47D-1DE0-48A7-ACAD-8854C5F70D52}" dt="2018-08-28T02:55:07.049" v="61" actId="1076"/>
          <ac:picMkLst>
            <pc:docMk/>
            <pc:sldMk cId="2582235673" sldId="256"/>
            <ac:picMk id="15" creationId="{863A364C-257B-45FF-B901-872C084BD55F}"/>
          </ac:picMkLst>
        </pc:picChg>
        <pc:picChg chg="add mod">
          <ac:chgData name="Huang Qiao" userId="026cb3c4b49aed3e" providerId="LiveId" clId="{F496A47D-1DE0-48A7-ACAD-8854C5F70D52}" dt="2018-08-28T02:55:07.049" v="61" actId="1076"/>
          <ac:picMkLst>
            <pc:docMk/>
            <pc:sldMk cId="2582235673" sldId="256"/>
            <ac:picMk id="16" creationId="{5298E00D-92C5-41C7-8EDC-DBD55B780BDB}"/>
          </ac:picMkLst>
        </pc:picChg>
        <pc:picChg chg="add mod">
          <ac:chgData name="Huang Qiao" userId="026cb3c4b49aed3e" providerId="LiveId" clId="{F496A47D-1DE0-48A7-ACAD-8854C5F70D52}" dt="2018-08-28T02:55:07.049" v="61" actId="1076"/>
          <ac:picMkLst>
            <pc:docMk/>
            <pc:sldMk cId="2582235673" sldId="256"/>
            <ac:picMk id="17" creationId="{753A7CAD-B8B6-49E9-B313-BA7BF155EF4D}"/>
          </ac:picMkLst>
        </pc:picChg>
        <pc:picChg chg="add mod">
          <ac:chgData name="Huang Qiao" userId="026cb3c4b49aed3e" providerId="LiveId" clId="{F496A47D-1DE0-48A7-ACAD-8854C5F70D52}" dt="2018-08-28T02:55:07.049" v="61" actId="1076"/>
          <ac:picMkLst>
            <pc:docMk/>
            <pc:sldMk cId="2582235673" sldId="256"/>
            <ac:picMk id="18" creationId="{1C1A2CE1-2406-4FC0-864D-9BEE13EBCCAF}"/>
          </ac:picMkLst>
        </pc:picChg>
        <pc:picChg chg="add mod">
          <ac:chgData name="Huang Qiao" userId="026cb3c4b49aed3e" providerId="LiveId" clId="{F496A47D-1DE0-48A7-ACAD-8854C5F70D52}" dt="2018-08-28T02:55:07.049" v="61" actId="1076"/>
          <ac:picMkLst>
            <pc:docMk/>
            <pc:sldMk cId="2582235673" sldId="256"/>
            <ac:picMk id="19" creationId="{9C99EA99-2A1C-479B-B82D-E44494EA7BD3}"/>
          </ac:picMkLst>
        </pc:picChg>
        <pc:picChg chg="add mod">
          <ac:chgData name="Huang Qiao" userId="026cb3c4b49aed3e" providerId="LiveId" clId="{F496A47D-1DE0-48A7-ACAD-8854C5F70D52}" dt="2018-08-28T02:55:07.049" v="61" actId="1076"/>
          <ac:picMkLst>
            <pc:docMk/>
            <pc:sldMk cId="2582235673" sldId="256"/>
            <ac:picMk id="20" creationId="{58CF19E6-07D8-43EB-8239-1D83AF8C5CF6}"/>
          </ac:picMkLst>
        </pc:picChg>
        <pc:picChg chg="add mod">
          <ac:chgData name="Huang Qiao" userId="026cb3c4b49aed3e" providerId="LiveId" clId="{F496A47D-1DE0-48A7-ACAD-8854C5F70D52}" dt="2018-08-28T02:55:07.049" v="61" actId="1076"/>
          <ac:picMkLst>
            <pc:docMk/>
            <pc:sldMk cId="2582235673" sldId="256"/>
            <ac:picMk id="21" creationId="{78EE4F89-F95C-4662-8B0E-D7856308EA29}"/>
          </ac:picMkLst>
        </pc:picChg>
        <pc:picChg chg="add mod">
          <ac:chgData name="Huang Qiao" userId="026cb3c4b49aed3e" providerId="LiveId" clId="{F496A47D-1DE0-48A7-ACAD-8854C5F70D52}" dt="2018-08-28T02:54:57.515" v="60" actId="571"/>
          <ac:picMkLst>
            <pc:docMk/>
            <pc:sldMk cId="2582235673" sldId="256"/>
            <ac:picMk id="22" creationId="{4CD395E7-DF12-4238-9629-98D2D62D55C6}"/>
          </ac:picMkLst>
        </pc:picChg>
        <pc:picChg chg="add mod">
          <ac:chgData name="Huang Qiao" userId="026cb3c4b49aed3e" providerId="LiveId" clId="{F496A47D-1DE0-48A7-ACAD-8854C5F70D52}" dt="2018-08-28T02:54:57.515" v="60" actId="571"/>
          <ac:picMkLst>
            <pc:docMk/>
            <pc:sldMk cId="2582235673" sldId="256"/>
            <ac:picMk id="23" creationId="{193B48CE-8606-4A58-A77D-3B8DA4E2E614}"/>
          </ac:picMkLst>
        </pc:picChg>
        <pc:picChg chg="add mod">
          <ac:chgData name="Huang Qiao" userId="026cb3c4b49aed3e" providerId="LiveId" clId="{F496A47D-1DE0-48A7-ACAD-8854C5F70D52}" dt="2018-08-28T02:54:57.515" v="60" actId="571"/>
          <ac:picMkLst>
            <pc:docMk/>
            <pc:sldMk cId="2582235673" sldId="256"/>
            <ac:picMk id="24" creationId="{030A1E6D-D772-48B8-9AC1-B96851AF7CEC}"/>
          </ac:picMkLst>
        </pc:picChg>
        <pc:picChg chg="add mod">
          <ac:chgData name="Huang Qiao" userId="026cb3c4b49aed3e" providerId="LiveId" clId="{F496A47D-1DE0-48A7-ACAD-8854C5F70D52}" dt="2018-08-28T02:54:57.515" v="60" actId="571"/>
          <ac:picMkLst>
            <pc:docMk/>
            <pc:sldMk cId="2582235673" sldId="256"/>
            <ac:picMk id="25" creationId="{3B35FE84-15FF-466D-97AF-5980958D6BF9}"/>
          </ac:picMkLst>
        </pc:picChg>
        <pc:picChg chg="add mod">
          <ac:chgData name="Huang Qiao" userId="026cb3c4b49aed3e" providerId="LiveId" clId="{F496A47D-1DE0-48A7-ACAD-8854C5F70D52}" dt="2018-08-28T02:54:57.515" v="60" actId="571"/>
          <ac:picMkLst>
            <pc:docMk/>
            <pc:sldMk cId="2582235673" sldId="256"/>
            <ac:picMk id="26" creationId="{62BF180C-C54F-4A04-8471-2A0AD64C4FAD}"/>
          </ac:picMkLst>
        </pc:picChg>
        <pc:picChg chg="add mod">
          <ac:chgData name="Huang Qiao" userId="026cb3c4b49aed3e" providerId="LiveId" clId="{F496A47D-1DE0-48A7-ACAD-8854C5F70D52}" dt="2018-08-28T02:54:57.515" v="60" actId="571"/>
          <ac:picMkLst>
            <pc:docMk/>
            <pc:sldMk cId="2582235673" sldId="256"/>
            <ac:picMk id="27" creationId="{CD1D975D-7F40-4F11-83BA-6515601B6CE1}"/>
          </ac:picMkLst>
        </pc:picChg>
      </pc:sldChg>
      <pc:sldChg chg="modSp modAnim">
        <pc:chgData name="Huang Qiao" userId="026cb3c4b49aed3e" providerId="LiveId" clId="{F496A47D-1DE0-48A7-ACAD-8854C5F70D52}" dt="2018-08-30T12:12:17.184" v="1647" actId="20577"/>
        <pc:sldMkLst>
          <pc:docMk/>
          <pc:sldMk cId="1389949413" sldId="271"/>
        </pc:sldMkLst>
        <pc:spChg chg="mod">
          <ac:chgData name="Huang Qiao" userId="026cb3c4b49aed3e" providerId="LiveId" clId="{F496A47D-1DE0-48A7-ACAD-8854C5F70D52}" dt="2018-08-30T12:12:17.184" v="1647" actId="20577"/>
          <ac:spMkLst>
            <pc:docMk/>
            <pc:sldMk cId="1389949413" sldId="271"/>
            <ac:spMk id="3" creationId="{38F84106-DFE0-45B5-AFA4-7404C578FF32}"/>
          </ac:spMkLst>
        </pc:spChg>
      </pc:sldChg>
      <pc:sldChg chg="addSp modSp modAnim">
        <pc:chgData name="Huang Qiao" userId="026cb3c4b49aed3e" providerId="LiveId" clId="{F496A47D-1DE0-48A7-ACAD-8854C5F70D52}" dt="2018-08-28T02:59:50.997" v="161"/>
        <pc:sldMkLst>
          <pc:docMk/>
          <pc:sldMk cId="437759413" sldId="283"/>
        </pc:sldMkLst>
        <pc:spChg chg="add mod ord">
          <ac:chgData name="Huang Qiao" userId="026cb3c4b49aed3e" providerId="LiveId" clId="{F496A47D-1DE0-48A7-ACAD-8854C5F70D52}" dt="2018-08-28T02:59:21.827" v="157" actId="14100"/>
          <ac:spMkLst>
            <pc:docMk/>
            <pc:sldMk cId="437759413" sldId="283"/>
            <ac:spMk id="3" creationId="{B382C10C-EB6A-4B95-895E-6AF7621712CA}"/>
          </ac:spMkLst>
        </pc:spChg>
        <pc:spChg chg="add mod">
          <ac:chgData name="Huang Qiao" userId="026cb3c4b49aed3e" providerId="LiveId" clId="{F496A47D-1DE0-48A7-ACAD-8854C5F70D52}" dt="2018-08-28T02:58:08.565" v="139" actId="1076"/>
          <ac:spMkLst>
            <pc:docMk/>
            <pc:sldMk cId="437759413" sldId="283"/>
            <ac:spMk id="32" creationId="{6308541E-BD0B-454D-854D-AF9BF23118A1}"/>
          </ac:spMkLst>
        </pc:spChg>
        <pc:spChg chg="add mod">
          <ac:chgData name="Huang Qiao" userId="026cb3c4b49aed3e" providerId="LiveId" clId="{F496A47D-1DE0-48A7-ACAD-8854C5F70D52}" dt="2018-08-28T02:59:31.826" v="160" actId="14100"/>
          <ac:spMkLst>
            <pc:docMk/>
            <pc:sldMk cId="437759413" sldId="283"/>
            <ac:spMk id="37" creationId="{80D30928-0257-4294-B0F0-26D79392E5D0}"/>
          </ac:spMkLst>
        </pc:spChg>
        <pc:picChg chg="mod">
          <ac:chgData name="Huang Qiao" userId="026cb3c4b49aed3e" providerId="LiveId" clId="{F496A47D-1DE0-48A7-ACAD-8854C5F70D52}" dt="2018-08-28T02:59:09.427" v="155" actId="1076"/>
          <ac:picMkLst>
            <pc:docMk/>
            <pc:sldMk cId="437759413" sldId="283"/>
            <ac:picMk id="5" creationId="{E978D597-EEB6-459E-95A5-89F52F055267}"/>
          </ac:picMkLst>
        </pc:picChg>
        <pc:cxnChg chg="mod">
          <ac:chgData name="Huang Qiao" userId="026cb3c4b49aed3e" providerId="LiveId" clId="{F496A47D-1DE0-48A7-ACAD-8854C5F70D52}" dt="2018-08-28T02:59:09.427" v="155" actId="1076"/>
          <ac:cxnSpMkLst>
            <pc:docMk/>
            <pc:sldMk cId="437759413" sldId="283"/>
            <ac:cxnSpMk id="55" creationId="{D255E829-0B90-4331-8653-8049E152B27A}"/>
          </ac:cxnSpMkLst>
        </pc:cxnChg>
      </pc:sldChg>
      <pc:sldChg chg="modSp add modAnim">
        <pc:chgData name="Huang Qiao" userId="026cb3c4b49aed3e" providerId="LiveId" clId="{F496A47D-1DE0-48A7-ACAD-8854C5F70D52}" dt="2018-08-28T03:08:45.525" v="406" actId="114"/>
        <pc:sldMkLst>
          <pc:docMk/>
          <pc:sldMk cId="4059788831" sldId="284"/>
        </pc:sldMkLst>
        <pc:spChg chg="mod">
          <ac:chgData name="Huang Qiao" userId="026cb3c4b49aed3e" providerId="LiveId" clId="{F496A47D-1DE0-48A7-ACAD-8854C5F70D52}" dt="2018-08-28T03:00:39.206" v="189" actId="113"/>
          <ac:spMkLst>
            <pc:docMk/>
            <pc:sldMk cId="4059788831" sldId="284"/>
            <ac:spMk id="2" creationId="{1A352385-45EF-475C-BCD7-16D243C3F0AC}"/>
          </ac:spMkLst>
        </pc:spChg>
        <pc:spChg chg="mod">
          <ac:chgData name="Huang Qiao" userId="026cb3c4b49aed3e" providerId="LiveId" clId="{F496A47D-1DE0-48A7-ACAD-8854C5F70D52}" dt="2018-08-28T03:08:45.525" v="406" actId="114"/>
          <ac:spMkLst>
            <pc:docMk/>
            <pc:sldMk cId="4059788831" sldId="284"/>
            <ac:spMk id="3" creationId="{CE3252A4-B3E1-482E-A2CE-96A9AF1E77A4}"/>
          </ac:spMkLst>
        </pc:spChg>
      </pc:sldChg>
      <pc:sldChg chg="modSp add">
        <pc:chgData name="Huang Qiao" userId="026cb3c4b49aed3e" providerId="LiveId" clId="{F496A47D-1DE0-48A7-ACAD-8854C5F70D52}" dt="2018-08-30T12:06:33.193" v="1611" actId="113"/>
        <pc:sldMkLst>
          <pc:docMk/>
          <pc:sldMk cId="4243964026" sldId="288"/>
        </pc:sldMkLst>
        <pc:spChg chg="mod">
          <ac:chgData name="Huang Qiao" userId="026cb3c4b49aed3e" providerId="LiveId" clId="{F496A47D-1DE0-48A7-ACAD-8854C5F70D52}" dt="2018-08-30T12:05:43.405" v="1589" actId="113"/>
          <ac:spMkLst>
            <pc:docMk/>
            <pc:sldMk cId="4243964026" sldId="288"/>
            <ac:spMk id="2" creationId="{F1A0BF36-2982-4C36-84A6-9DFBCDE06035}"/>
          </ac:spMkLst>
        </pc:spChg>
        <pc:spChg chg="mod">
          <ac:chgData name="Huang Qiao" userId="026cb3c4b49aed3e" providerId="LiveId" clId="{F496A47D-1DE0-48A7-ACAD-8854C5F70D52}" dt="2018-08-30T12:06:33.193" v="1611" actId="113"/>
          <ac:spMkLst>
            <pc:docMk/>
            <pc:sldMk cId="4243964026" sldId="288"/>
            <ac:spMk id="3" creationId="{EA3AE8E5-3811-475C-A98B-D4A63189367E}"/>
          </ac:spMkLst>
        </pc:spChg>
      </pc:sldChg>
    </pc:docChg>
  </pc:docChgLst>
  <pc:docChgLst>
    <pc:chgData name="Huang Qiao" userId="026cb3c4b49aed3e" providerId="LiveId" clId="{6ACE9964-4F37-4D19-909F-8298B177D750}"/>
    <pc:docChg chg="undo custSel addSld delSld modSld">
      <pc:chgData name="Huang Qiao" userId="026cb3c4b49aed3e" providerId="LiveId" clId="{6ACE9964-4F37-4D19-909F-8298B177D750}" dt="2018-11-21T11:27:19.727" v="3290" actId="20577"/>
      <pc:docMkLst>
        <pc:docMk/>
      </pc:docMkLst>
      <pc:sldChg chg="modSp">
        <pc:chgData name="Huang Qiao" userId="026cb3c4b49aed3e" providerId="LiveId" clId="{6ACE9964-4F37-4D19-909F-8298B177D750}" dt="2018-11-18T07:43:39.315" v="6" actId="207"/>
        <pc:sldMkLst>
          <pc:docMk/>
          <pc:sldMk cId="2582235673" sldId="256"/>
        </pc:sldMkLst>
        <pc:spChg chg="mod">
          <ac:chgData name="Huang Qiao" userId="026cb3c4b49aed3e" providerId="LiveId" clId="{6ACE9964-4F37-4D19-909F-8298B177D750}" dt="2018-11-18T07:43:39.315" v="6" actId="207"/>
          <ac:spMkLst>
            <pc:docMk/>
            <pc:sldMk cId="2582235673" sldId="256"/>
            <ac:spMk id="3" creationId="{37BCFBE0-05E8-4FA8-8BF9-D1C782FD6FFD}"/>
          </ac:spMkLst>
        </pc:spChg>
      </pc:sldChg>
      <pc:sldChg chg="modSp modAnim">
        <pc:chgData name="Huang Qiao" userId="026cb3c4b49aed3e" providerId="LiveId" clId="{6ACE9964-4F37-4D19-909F-8298B177D750}" dt="2018-11-21T05:45:44.768" v="1397" actId="20577"/>
        <pc:sldMkLst>
          <pc:docMk/>
          <pc:sldMk cId="3617596268" sldId="262"/>
        </pc:sldMkLst>
        <pc:spChg chg="mod">
          <ac:chgData name="Huang Qiao" userId="026cb3c4b49aed3e" providerId="LiveId" clId="{6ACE9964-4F37-4D19-909F-8298B177D750}" dt="2018-11-21T05:45:44.768" v="1397" actId="20577"/>
          <ac:spMkLst>
            <pc:docMk/>
            <pc:sldMk cId="3617596268" sldId="262"/>
            <ac:spMk id="3" creationId="{17F70182-178C-4969-B96F-5AF244F3AF60}"/>
          </ac:spMkLst>
        </pc:spChg>
      </pc:sldChg>
      <pc:sldChg chg="del">
        <pc:chgData name="Huang Qiao" userId="026cb3c4b49aed3e" providerId="LiveId" clId="{6ACE9964-4F37-4D19-909F-8298B177D750}" dt="2018-11-21T04:56:59.920" v="246" actId="2696"/>
        <pc:sldMkLst>
          <pc:docMk/>
          <pc:sldMk cId="2876126974" sldId="289"/>
        </pc:sldMkLst>
      </pc:sldChg>
      <pc:sldChg chg="modSp del modNotesTx">
        <pc:chgData name="Huang Qiao" userId="026cb3c4b49aed3e" providerId="LiveId" clId="{6ACE9964-4F37-4D19-909F-8298B177D750}" dt="2018-11-21T08:16:06.071" v="2225" actId="2696"/>
        <pc:sldMkLst>
          <pc:docMk/>
          <pc:sldMk cId="2375238720" sldId="303"/>
        </pc:sldMkLst>
        <pc:spChg chg="mod">
          <ac:chgData name="Huang Qiao" userId="026cb3c4b49aed3e" providerId="LiveId" clId="{6ACE9964-4F37-4D19-909F-8298B177D750}" dt="2018-11-21T05:49:22.003" v="1425" actId="113"/>
          <ac:spMkLst>
            <pc:docMk/>
            <pc:sldMk cId="2375238720" sldId="303"/>
            <ac:spMk id="2" creationId="{A53DD8EE-5422-4EC9-BB94-46347F4DC408}"/>
          </ac:spMkLst>
        </pc:spChg>
        <pc:spChg chg="mod">
          <ac:chgData name="Huang Qiao" userId="026cb3c4b49aed3e" providerId="LiveId" clId="{6ACE9964-4F37-4D19-909F-8298B177D750}" dt="2018-11-21T08:14:13.516" v="2206"/>
          <ac:spMkLst>
            <pc:docMk/>
            <pc:sldMk cId="2375238720" sldId="303"/>
            <ac:spMk id="3" creationId="{3CD76380-ECB5-4E09-8469-0A11F2F83ABA}"/>
          </ac:spMkLst>
        </pc:spChg>
      </pc:sldChg>
      <pc:sldChg chg="modSp">
        <pc:chgData name="Huang Qiao" userId="026cb3c4b49aed3e" providerId="LiveId" clId="{6ACE9964-4F37-4D19-909F-8298B177D750}" dt="2018-11-21T05:47:29.378" v="1424" actId="207"/>
        <pc:sldMkLst>
          <pc:docMk/>
          <pc:sldMk cId="80083507" sldId="304"/>
        </pc:sldMkLst>
        <pc:spChg chg="mod">
          <ac:chgData name="Huang Qiao" userId="026cb3c4b49aed3e" providerId="LiveId" clId="{6ACE9964-4F37-4D19-909F-8298B177D750}" dt="2018-11-21T05:47:29.378" v="1424" actId="207"/>
          <ac:spMkLst>
            <pc:docMk/>
            <pc:sldMk cId="80083507" sldId="304"/>
            <ac:spMk id="3" creationId="{A4ACD7A8-8D15-42D6-A23D-6A29D3EC30E7}"/>
          </ac:spMkLst>
        </pc:spChg>
      </pc:sldChg>
      <pc:sldChg chg="modSp add modNotesTx">
        <pc:chgData name="Huang Qiao" userId="026cb3c4b49aed3e" providerId="LiveId" clId="{6ACE9964-4F37-4D19-909F-8298B177D750}" dt="2018-11-21T10:47:14.666" v="2996" actId="948"/>
        <pc:sldMkLst>
          <pc:docMk/>
          <pc:sldMk cId="1393381144" sldId="305"/>
        </pc:sldMkLst>
        <pc:spChg chg="mod">
          <ac:chgData name="Huang Qiao" userId="026cb3c4b49aed3e" providerId="LiveId" clId="{6ACE9964-4F37-4D19-909F-8298B177D750}" dt="2018-11-21T05:26:34.557" v="991" actId="113"/>
          <ac:spMkLst>
            <pc:docMk/>
            <pc:sldMk cId="1393381144" sldId="305"/>
            <ac:spMk id="2" creationId="{EA286BA1-2042-45D9-B067-B7B99D08545B}"/>
          </ac:spMkLst>
        </pc:spChg>
        <pc:spChg chg="mod">
          <ac:chgData name="Huang Qiao" userId="026cb3c4b49aed3e" providerId="LiveId" clId="{6ACE9964-4F37-4D19-909F-8298B177D750}" dt="2018-11-21T10:47:14.666" v="2996" actId="948"/>
          <ac:spMkLst>
            <pc:docMk/>
            <pc:sldMk cId="1393381144" sldId="305"/>
            <ac:spMk id="3" creationId="{05B3E461-7832-4059-B26F-38FCFB0C7D56}"/>
          </ac:spMkLst>
        </pc:spChg>
      </pc:sldChg>
      <pc:sldChg chg="modSp add del">
        <pc:chgData name="Huang Qiao" userId="026cb3c4b49aed3e" providerId="LiveId" clId="{6ACE9964-4F37-4D19-909F-8298B177D750}" dt="2018-11-21T08:16:06.086" v="2226" actId="2696"/>
        <pc:sldMkLst>
          <pc:docMk/>
          <pc:sldMk cId="3747786676" sldId="306"/>
        </pc:sldMkLst>
        <pc:spChg chg="mod">
          <ac:chgData name="Huang Qiao" userId="026cb3c4b49aed3e" providerId="LiveId" clId="{6ACE9964-4F37-4D19-909F-8298B177D750}" dt="2018-11-21T05:49:24.425" v="1426" actId="113"/>
          <ac:spMkLst>
            <pc:docMk/>
            <pc:sldMk cId="3747786676" sldId="306"/>
            <ac:spMk id="2" creationId="{7ACFE9AA-9F30-47AE-BCE8-2B50081F8E5D}"/>
          </ac:spMkLst>
        </pc:spChg>
        <pc:spChg chg="mod">
          <ac:chgData name="Huang Qiao" userId="026cb3c4b49aed3e" providerId="LiveId" clId="{6ACE9964-4F37-4D19-909F-8298B177D750}" dt="2018-11-21T08:15:15.264" v="2220" actId="20577"/>
          <ac:spMkLst>
            <pc:docMk/>
            <pc:sldMk cId="3747786676" sldId="306"/>
            <ac:spMk id="3" creationId="{2E2D6164-198D-4100-9413-3ED214A7F21A}"/>
          </ac:spMkLst>
        </pc:spChg>
      </pc:sldChg>
      <pc:sldChg chg="modSp add del">
        <pc:chgData name="Huang Qiao" userId="026cb3c4b49aed3e" providerId="LiveId" clId="{6ACE9964-4F37-4D19-909F-8298B177D750}" dt="2018-11-21T08:16:06.102" v="2227" actId="2696"/>
        <pc:sldMkLst>
          <pc:docMk/>
          <pc:sldMk cId="2794207625" sldId="307"/>
        </pc:sldMkLst>
        <pc:spChg chg="mod">
          <ac:chgData name="Huang Qiao" userId="026cb3c4b49aed3e" providerId="LiveId" clId="{6ACE9964-4F37-4D19-909F-8298B177D750}" dt="2018-11-21T05:49:26.237" v="1427" actId="113"/>
          <ac:spMkLst>
            <pc:docMk/>
            <pc:sldMk cId="2794207625" sldId="307"/>
            <ac:spMk id="2" creationId="{D9B51729-F1AD-4752-B073-9F5A6CE155B2}"/>
          </ac:spMkLst>
        </pc:spChg>
        <pc:spChg chg="mod">
          <ac:chgData name="Huang Qiao" userId="026cb3c4b49aed3e" providerId="LiveId" clId="{6ACE9964-4F37-4D19-909F-8298B177D750}" dt="2018-11-21T08:15:22.708" v="2221" actId="20577"/>
          <ac:spMkLst>
            <pc:docMk/>
            <pc:sldMk cId="2794207625" sldId="307"/>
            <ac:spMk id="3" creationId="{3BAB3C2E-5558-40B5-BC05-B906A7DB35F0}"/>
          </ac:spMkLst>
        </pc:spChg>
      </pc:sldChg>
      <pc:sldChg chg="modSp add modNotesTx">
        <pc:chgData name="Huang Qiao" userId="026cb3c4b49aed3e" providerId="LiveId" clId="{6ACE9964-4F37-4D19-909F-8298B177D750}" dt="2018-11-21T11:27:19.727" v="3290" actId="20577"/>
        <pc:sldMkLst>
          <pc:docMk/>
          <pc:sldMk cId="1130586200" sldId="308"/>
        </pc:sldMkLst>
        <pc:spChg chg="mod">
          <ac:chgData name="Huang Qiao" userId="026cb3c4b49aed3e" providerId="LiveId" clId="{6ACE9964-4F37-4D19-909F-8298B177D750}" dt="2018-11-21T08:03:55.852" v="1858" actId="1076"/>
          <ac:spMkLst>
            <pc:docMk/>
            <pc:sldMk cId="1130586200" sldId="308"/>
            <ac:spMk id="2" creationId="{3961F1EE-8C76-49EB-8D1E-26ABF617FEB5}"/>
          </ac:spMkLst>
        </pc:spChg>
        <pc:spChg chg="mod">
          <ac:chgData name="Huang Qiao" userId="026cb3c4b49aed3e" providerId="LiveId" clId="{6ACE9964-4F37-4D19-909F-8298B177D750}" dt="2018-11-21T08:15:48.711" v="2224" actId="20577"/>
          <ac:spMkLst>
            <pc:docMk/>
            <pc:sldMk cId="1130586200" sldId="308"/>
            <ac:spMk id="3" creationId="{D8C21D0E-5B61-4129-B278-45F4FB9E4A97}"/>
          </ac:spMkLst>
        </pc:spChg>
      </pc:sldChg>
      <pc:sldChg chg="delSp modSp add">
        <pc:chgData name="Huang Qiao" userId="026cb3c4b49aed3e" providerId="LiveId" clId="{6ACE9964-4F37-4D19-909F-8298B177D750}" dt="2018-11-21T06:33:31.697" v="1634" actId="122"/>
        <pc:sldMkLst>
          <pc:docMk/>
          <pc:sldMk cId="2624842309" sldId="309"/>
        </pc:sldMkLst>
        <pc:spChg chg="mod">
          <ac:chgData name="Huang Qiao" userId="026cb3c4b49aed3e" providerId="LiveId" clId="{6ACE9964-4F37-4D19-909F-8298B177D750}" dt="2018-11-21T06:33:31.697" v="1634" actId="122"/>
          <ac:spMkLst>
            <pc:docMk/>
            <pc:sldMk cId="2624842309" sldId="309"/>
            <ac:spMk id="2" creationId="{CBFA7FEF-CDE5-43FA-A5F3-DCF6AC8C8DF1}"/>
          </ac:spMkLst>
        </pc:spChg>
        <pc:spChg chg="del">
          <ac:chgData name="Huang Qiao" userId="026cb3c4b49aed3e" providerId="LiveId" clId="{6ACE9964-4F37-4D19-909F-8298B177D750}" dt="2018-11-21T06:30:02.334" v="1560" actId="478"/>
          <ac:spMkLst>
            <pc:docMk/>
            <pc:sldMk cId="2624842309" sldId="309"/>
            <ac:spMk id="3" creationId="{05B5E9F8-2552-492C-8323-5258CEAFBABD}"/>
          </ac:spMkLst>
        </pc:spChg>
      </pc:sldChg>
      <pc:sldChg chg="modSp add modNotesTx">
        <pc:chgData name="Huang Qiao" userId="026cb3c4b49aed3e" providerId="LiveId" clId="{6ACE9964-4F37-4D19-909F-8298B177D750}" dt="2018-11-21T11:03:18.244" v="3027" actId="20577"/>
        <pc:sldMkLst>
          <pc:docMk/>
          <pc:sldMk cId="3469336665" sldId="310"/>
        </pc:sldMkLst>
        <pc:spChg chg="mod">
          <ac:chgData name="Huang Qiao" userId="026cb3c4b49aed3e" providerId="LiveId" clId="{6ACE9964-4F37-4D19-909F-8298B177D750}" dt="2018-11-21T08:03:19.728" v="1850" actId="113"/>
          <ac:spMkLst>
            <pc:docMk/>
            <pc:sldMk cId="3469336665" sldId="310"/>
            <ac:spMk id="2" creationId="{7CB7439B-589F-4152-8F1A-EC39EBCBB91D}"/>
          </ac:spMkLst>
        </pc:spChg>
        <pc:spChg chg="mod">
          <ac:chgData name="Huang Qiao" userId="026cb3c4b49aed3e" providerId="LiveId" clId="{6ACE9964-4F37-4D19-909F-8298B177D750}" dt="2018-11-21T08:08:04.734" v="2071" actId="207"/>
          <ac:spMkLst>
            <pc:docMk/>
            <pc:sldMk cId="3469336665" sldId="310"/>
            <ac:spMk id="3" creationId="{85E6F2EB-7B3C-4947-A521-105B2FBB12F1}"/>
          </ac:spMkLst>
        </pc:spChg>
      </pc:sldChg>
      <pc:sldChg chg="modSp add">
        <pc:chgData name="Huang Qiao" userId="026cb3c4b49aed3e" providerId="LiveId" clId="{6ACE9964-4F37-4D19-909F-8298B177D750}" dt="2018-11-21T08:14:07.326" v="2204"/>
        <pc:sldMkLst>
          <pc:docMk/>
          <pc:sldMk cId="2896347080" sldId="311"/>
        </pc:sldMkLst>
        <pc:spChg chg="mod">
          <ac:chgData name="Huang Qiao" userId="026cb3c4b49aed3e" providerId="LiveId" clId="{6ACE9964-4F37-4D19-909F-8298B177D750}" dt="2018-11-21T08:04:16.074" v="1859" actId="113"/>
          <ac:spMkLst>
            <pc:docMk/>
            <pc:sldMk cId="2896347080" sldId="311"/>
            <ac:spMk id="2" creationId="{2D6FC8EF-F3FC-4BA7-BEF2-7BCC884BC50E}"/>
          </ac:spMkLst>
        </pc:spChg>
        <pc:spChg chg="mod">
          <ac:chgData name="Huang Qiao" userId="026cb3c4b49aed3e" providerId="LiveId" clId="{6ACE9964-4F37-4D19-909F-8298B177D750}" dt="2018-11-21T08:14:07.326" v="2204"/>
          <ac:spMkLst>
            <pc:docMk/>
            <pc:sldMk cId="2896347080" sldId="311"/>
            <ac:spMk id="3" creationId="{1D69F6C0-F3AB-4529-9CDD-FFE3994F50F2}"/>
          </ac:spMkLst>
        </pc:spChg>
      </pc:sldChg>
      <pc:sldChg chg="modSp add del">
        <pc:chgData name="Huang Qiao" userId="026cb3c4b49aed3e" providerId="LiveId" clId="{6ACE9964-4F37-4D19-909F-8298B177D750}" dt="2018-11-21T10:31:34.272" v="2385" actId="2696"/>
        <pc:sldMkLst>
          <pc:docMk/>
          <pc:sldMk cId="1613736418" sldId="312"/>
        </pc:sldMkLst>
        <pc:spChg chg="mod">
          <ac:chgData name="Huang Qiao" userId="026cb3c4b49aed3e" providerId="LiveId" clId="{6ACE9964-4F37-4D19-909F-8298B177D750}" dt="2018-11-21T08:11:30.133" v="2188" actId="113"/>
          <ac:spMkLst>
            <pc:docMk/>
            <pc:sldMk cId="1613736418" sldId="312"/>
            <ac:spMk id="2" creationId="{D099A35A-D65D-4C0E-82A2-AD96077B72AA}"/>
          </ac:spMkLst>
        </pc:spChg>
        <pc:spChg chg="mod">
          <ac:chgData name="Huang Qiao" userId="026cb3c4b49aed3e" providerId="LiveId" clId="{6ACE9964-4F37-4D19-909F-8298B177D750}" dt="2018-11-21T08:23:47.394" v="2261" actId="20577"/>
          <ac:spMkLst>
            <pc:docMk/>
            <pc:sldMk cId="1613736418" sldId="312"/>
            <ac:spMk id="3" creationId="{D22565D6-8B31-4385-BD31-564ED8A93D69}"/>
          </ac:spMkLst>
        </pc:spChg>
      </pc:sldChg>
      <pc:sldChg chg="add">
        <pc:chgData name="Huang Qiao" userId="026cb3c4b49aed3e" providerId="LiveId" clId="{6ACE9964-4F37-4D19-909F-8298B177D750}" dt="2018-11-21T10:31:35.584" v="2386"/>
        <pc:sldMkLst>
          <pc:docMk/>
          <pc:sldMk cId="3252319589" sldId="312"/>
        </pc:sldMkLst>
      </pc:sldChg>
      <pc:sldChg chg="addSp delSp modSp add">
        <pc:chgData name="Huang Qiao" userId="026cb3c4b49aed3e" providerId="LiveId" clId="{6ACE9964-4F37-4D19-909F-8298B177D750}" dt="2018-11-21T10:50:45.047" v="3010" actId="1076"/>
        <pc:sldMkLst>
          <pc:docMk/>
          <pc:sldMk cId="2852018777" sldId="313"/>
        </pc:sldMkLst>
        <pc:spChg chg="mod">
          <ac:chgData name="Huang Qiao" userId="026cb3c4b49aed3e" providerId="LiveId" clId="{6ACE9964-4F37-4D19-909F-8298B177D750}" dt="2018-11-21T10:49:53.929" v="3003"/>
          <ac:spMkLst>
            <pc:docMk/>
            <pc:sldMk cId="2852018777" sldId="313"/>
            <ac:spMk id="2" creationId="{C7FAEC3C-01BE-4DD3-905A-BE2355E1A7C2}"/>
          </ac:spMkLst>
        </pc:spChg>
        <pc:spChg chg="del">
          <ac:chgData name="Huang Qiao" userId="026cb3c4b49aed3e" providerId="LiveId" clId="{6ACE9964-4F37-4D19-909F-8298B177D750}" dt="2018-11-21T10:49:47.271" v="2998"/>
          <ac:spMkLst>
            <pc:docMk/>
            <pc:sldMk cId="2852018777" sldId="313"/>
            <ac:spMk id="3" creationId="{DFEFB239-9DC7-4301-985A-C56D78A0AF52}"/>
          </ac:spMkLst>
        </pc:spChg>
        <pc:picChg chg="add mod modCrop">
          <ac:chgData name="Huang Qiao" userId="026cb3c4b49aed3e" providerId="LiveId" clId="{6ACE9964-4F37-4D19-909F-8298B177D750}" dt="2018-11-21T10:50:45.047" v="3010" actId="1076"/>
          <ac:picMkLst>
            <pc:docMk/>
            <pc:sldMk cId="2852018777" sldId="313"/>
            <ac:picMk id="6" creationId="{67B6BA6F-F5E7-4BCD-9408-1A41BBFB65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F51CA-BC1D-4907-85B6-01CE01E188F5}"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02478-87B0-4F0F-83C9-20C0B24B73EE}" type="slidenum">
              <a:rPr lang="zh-CN" altLang="en-US" smtClean="0"/>
              <a:t>‹#›</a:t>
            </a:fld>
            <a:endParaRPr lang="zh-CN" altLang="en-US"/>
          </a:p>
        </p:txBody>
      </p:sp>
    </p:spTree>
    <p:extLst>
      <p:ext uri="{BB962C8B-B14F-4D97-AF65-F5344CB8AC3E}">
        <p14:creationId xmlns:p14="http://schemas.microsoft.com/office/powerpoint/2010/main" val="15968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大家下午好，我叫黄乔，来自浙江大学，今天我的报告分两块，第一块是介绍我们发表在今年</a:t>
            </a:r>
            <a:r>
              <a:rPr lang="en-US" altLang="zh-CN" b="1" dirty="0"/>
              <a:t>ASE</a:t>
            </a:r>
            <a:r>
              <a:rPr lang="zh-CN" altLang="en-US" b="1" dirty="0"/>
              <a:t>会议上的一篇关于</a:t>
            </a:r>
            <a:r>
              <a:rPr lang="en-US" altLang="zh-CN" b="1" dirty="0"/>
              <a:t>API</a:t>
            </a:r>
            <a:r>
              <a:rPr lang="zh-CN" altLang="en-US" b="1" dirty="0"/>
              <a:t>推荐的论文，第二块是想结合我读博期间发表的其他几篇论文，和大家分享做研究过程中我总结的成功失败的经验教训。</a:t>
            </a:r>
          </a:p>
        </p:txBody>
      </p:sp>
      <p:sp>
        <p:nvSpPr>
          <p:cNvPr id="4" name="灯片编号占位符 3"/>
          <p:cNvSpPr>
            <a:spLocks noGrp="1"/>
          </p:cNvSpPr>
          <p:nvPr>
            <p:ph type="sldNum" sz="quarter" idx="10"/>
          </p:nvPr>
        </p:nvSpPr>
        <p:spPr/>
        <p:txBody>
          <a:bodyPr/>
          <a:lstStyle/>
          <a:p>
            <a:fld id="{09402478-87B0-4F0F-83C9-20C0B24B73EE}" type="slidenum">
              <a:rPr lang="zh-CN" altLang="en-US" smtClean="0"/>
              <a:t>1</a:t>
            </a:fld>
            <a:endParaRPr lang="zh-CN" altLang="en-US"/>
          </a:p>
        </p:txBody>
      </p:sp>
    </p:spTree>
    <p:extLst>
      <p:ext uri="{BB962C8B-B14F-4D97-AF65-F5344CB8AC3E}">
        <p14:creationId xmlns:p14="http://schemas.microsoft.com/office/powerpoint/2010/main" val="3953489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t>
            </a:r>
            <a:r>
              <a:rPr lang="zh-CN" altLang="en-US" dirty="0"/>
              <a:t>：并没有进一步挖掘</a:t>
            </a:r>
            <a:r>
              <a:rPr lang="en-US" altLang="zh-CN" dirty="0"/>
              <a:t>SATD</a:t>
            </a:r>
            <a:r>
              <a:rPr lang="zh-CN" altLang="en-US" dirty="0"/>
              <a:t>的特点，也不知道这个分类在实际应用中有啥用？</a:t>
            </a:r>
            <a:endParaRPr lang="en-US" altLang="zh-CN" dirty="0"/>
          </a:p>
          <a:p>
            <a:endParaRPr lang="en-US" altLang="zh-CN" dirty="0"/>
          </a:p>
          <a:p>
            <a:r>
              <a:rPr lang="en-US" altLang="zh-CN" dirty="0"/>
              <a:t>EMSE</a:t>
            </a:r>
            <a:r>
              <a:rPr lang="zh-CN" altLang="en-US" dirty="0"/>
              <a:t>运气比较好，给了一轮大修的机会，评审的意见超级多，</a:t>
            </a:r>
            <a:r>
              <a:rPr lang="en-US" altLang="zh-CN" dirty="0"/>
              <a:t>rebuttal letter</a:t>
            </a:r>
            <a:r>
              <a:rPr lang="zh-CN" altLang="en-US" dirty="0"/>
              <a:t>我写了</a:t>
            </a:r>
            <a:r>
              <a:rPr lang="en-US" altLang="zh-CN" dirty="0"/>
              <a:t>30</a:t>
            </a:r>
            <a:r>
              <a:rPr lang="zh-CN" altLang="en-US" dirty="0"/>
              <a:t>多页</a:t>
            </a:r>
            <a:r>
              <a:rPr lang="en-US" altLang="zh-CN" dirty="0"/>
              <a:t>word</a:t>
            </a:r>
            <a:r>
              <a:rPr lang="zh-CN" altLang="en-US" dirty="0"/>
              <a:t>文档才搞定所有意见。在修改过程中，可以明显感受到评审非常</a:t>
            </a:r>
            <a:r>
              <a:rPr lang="en-US" altLang="zh-CN" dirty="0"/>
              <a:t>nice</a:t>
            </a:r>
            <a:r>
              <a:rPr lang="zh-CN" altLang="en-US" dirty="0"/>
              <a:t>，他们意见虽然多，但每一条都是在帮助我改进论文。</a:t>
            </a:r>
            <a:endParaRPr lang="en-US" altLang="zh-CN" dirty="0"/>
          </a:p>
          <a:p>
            <a:endParaRPr lang="en-US" altLang="zh-CN" dirty="0"/>
          </a:p>
          <a:p>
            <a:r>
              <a:rPr lang="zh-CN" altLang="en-US" dirty="0"/>
              <a:t>让我印象比较深的有这么几条意见：第一条是考虑到我用了</a:t>
            </a:r>
            <a:r>
              <a:rPr lang="en-US" altLang="zh-CN" dirty="0"/>
              <a:t>feature selection</a:t>
            </a:r>
            <a:r>
              <a:rPr lang="zh-CN" altLang="en-US" dirty="0"/>
              <a:t>技术，评审就让我展示一下到底哪些关键词是</a:t>
            </a:r>
            <a:r>
              <a:rPr lang="en-US" altLang="zh-CN" dirty="0"/>
              <a:t>SATD comment</a:t>
            </a:r>
            <a:r>
              <a:rPr lang="zh-CN" altLang="en-US" dirty="0"/>
              <a:t>里面经常出现的，从而就可以针对程序员写</a:t>
            </a:r>
            <a:r>
              <a:rPr lang="en-US" altLang="zh-CN" dirty="0"/>
              <a:t>SATD comment</a:t>
            </a:r>
            <a:r>
              <a:rPr lang="zh-CN" altLang="en-US" dirty="0"/>
              <a:t>的</a:t>
            </a:r>
            <a:r>
              <a:rPr lang="en-US" altLang="zh-CN" dirty="0"/>
              <a:t>pattern</a:t>
            </a:r>
            <a:r>
              <a:rPr lang="zh-CN" altLang="en-US" dirty="0"/>
              <a:t>做一些讨论。</a:t>
            </a:r>
            <a:endParaRPr lang="en-US" altLang="zh-CN" dirty="0"/>
          </a:p>
          <a:p>
            <a:endParaRPr lang="en-US" altLang="zh-CN" dirty="0"/>
          </a:p>
          <a:p>
            <a:r>
              <a:rPr lang="zh-CN" altLang="en-US" dirty="0"/>
              <a:t>第二条是让我加一些关于</a:t>
            </a:r>
            <a:r>
              <a:rPr lang="en-US" altLang="zh-CN" dirty="0"/>
              <a:t>implication</a:t>
            </a:r>
            <a:r>
              <a:rPr lang="zh-CN" altLang="en-US" dirty="0"/>
              <a:t>的讨论，比如我们的研究对学术界和工业界有哪些启发，能带来什么价值，等等。</a:t>
            </a:r>
            <a:endParaRPr lang="en-US" altLang="zh-CN" dirty="0"/>
          </a:p>
          <a:p>
            <a:endParaRPr lang="en-US" altLang="zh-CN" dirty="0"/>
          </a:p>
          <a:p>
            <a:r>
              <a:rPr lang="zh-CN" altLang="en-US" dirty="0"/>
              <a:t>第三条是关于一个实际应用场景的讨论，假设我们的算法做成工具部署了，那么随着项目的不断发展，会有很多新的</a:t>
            </a:r>
            <a:r>
              <a:rPr lang="en-US" altLang="zh-CN" dirty="0"/>
              <a:t>SATD comment</a:t>
            </a:r>
            <a:r>
              <a:rPr lang="zh-CN" altLang="en-US" dirty="0"/>
              <a:t>被识别出来，如果把这些新的数据补充到我们的训练数据里，对模型又会有什么影响？</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9402478-87B0-4F0F-83C9-20C0B24B73EE}" type="slidenum">
              <a:rPr lang="zh-CN" altLang="en-US" smtClean="0"/>
              <a:t>12</a:t>
            </a:fld>
            <a:endParaRPr lang="zh-CN" altLang="en-US"/>
          </a:p>
        </p:txBody>
      </p:sp>
    </p:spTree>
    <p:extLst>
      <p:ext uri="{BB962C8B-B14F-4D97-AF65-F5344CB8AC3E}">
        <p14:creationId xmlns:p14="http://schemas.microsoft.com/office/powerpoint/2010/main" val="173564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这篇论文也是我刚开始读博时完成的一篇论文，主要</a:t>
            </a:r>
            <a:r>
              <a:rPr lang="zh-CN" altLang="zh-CN" sz="1200" kern="1200" dirty="0">
                <a:solidFill>
                  <a:schemeClr val="tx1"/>
                </a:solidFill>
                <a:effectLst/>
                <a:latin typeface="+mn-lt"/>
                <a:ea typeface="+mn-ea"/>
                <a:cs typeface="+mn-cs"/>
              </a:rPr>
              <a:t>提出</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一种多分类算法，</a:t>
            </a:r>
            <a:r>
              <a:rPr lang="zh-CN" altLang="en-US" sz="1200" kern="1200" dirty="0">
                <a:solidFill>
                  <a:schemeClr val="tx1"/>
                </a:solidFill>
                <a:effectLst/>
                <a:latin typeface="+mn-lt"/>
                <a:ea typeface="+mn-ea"/>
                <a:cs typeface="+mn-cs"/>
              </a:rPr>
              <a:t>根据一个</a:t>
            </a:r>
            <a:r>
              <a:rPr lang="en-US" altLang="zh-CN" sz="1200" kern="1200" dirty="0">
                <a:solidFill>
                  <a:schemeClr val="tx1"/>
                </a:solidFill>
                <a:effectLst/>
                <a:latin typeface="+mn-lt"/>
                <a:ea typeface="+mn-ea"/>
                <a:cs typeface="+mn-cs"/>
              </a:rPr>
              <a:t>bug report</a:t>
            </a:r>
            <a:r>
              <a:rPr lang="zh-CN" altLang="en-US" sz="1200" kern="1200" dirty="0">
                <a:solidFill>
                  <a:schemeClr val="tx1"/>
                </a:solidFill>
                <a:effectLst/>
                <a:latin typeface="+mn-lt"/>
                <a:ea typeface="+mn-ea"/>
                <a:cs typeface="+mn-cs"/>
              </a:rPr>
              <a:t>的内容来预测</a:t>
            </a:r>
            <a:r>
              <a:rPr lang="zh-CN" altLang="zh-CN" sz="1200" kern="1200" dirty="0">
                <a:solidFill>
                  <a:schemeClr val="tx1"/>
                </a:solidFill>
                <a:effectLst/>
                <a:latin typeface="+mn-lt"/>
                <a:ea typeface="+mn-ea"/>
                <a:cs typeface="+mn-cs"/>
              </a:rPr>
              <a:t>哪些</a:t>
            </a:r>
            <a:r>
              <a:rPr lang="en-US" altLang="zh-CN" sz="1200" kern="1200" dirty="0">
                <a:solidFill>
                  <a:schemeClr val="tx1"/>
                </a:solidFill>
                <a:effectLst/>
                <a:latin typeface="+mn-lt"/>
                <a:ea typeface="+mn-ea"/>
                <a:cs typeface="+mn-cs"/>
              </a:rPr>
              <a:t>package</a:t>
            </a:r>
            <a:r>
              <a:rPr lang="zh-CN" altLang="en-US" sz="1200" kern="1200" dirty="0">
                <a:solidFill>
                  <a:schemeClr val="tx1"/>
                </a:solidFill>
                <a:effectLst/>
                <a:latin typeface="+mn-lt"/>
                <a:ea typeface="+mn-ea"/>
                <a:cs typeface="+mn-cs"/>
              </a:rPr>
              <a:t>受到这个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的影响。这篇论文在创新性上有所欠缺，第一个版本投的</a:t>
            </a:r>
            <a:r>
              <a:rPr lang="en-US" altLang="zh-CN" sz="1200" kern="1200" dirty="0">
                <a:solidFill>
                  <a:schemeClr val="tx1"/>
                </a:solidFill>
                <a:effectLst/>
                <a:latin typeface="+mn-lt"/>
                <a:ea typeface="+mn-ea"/>
                <a:cs typeface="+mn-cs"/>
              </a:rPr>
              <a:t>SANER</a:t>
            </a:r>
            <a:r>
              <a:rPr lang="zh-CN" altLang="en-US" sz="1200" kern="1200" dirty="0">
                <a:solidFill>
                  <a:schemeClr val="tx1"/>
                </a:solidFill>
                <a:effectLst/>
                <a:latin typeface="+mn-lt"/>
                <a:ea typeface="+mn-ea"/>
                <a:cs typeface="+mn-cs"/>
              </a:rPr>
              <a:t>直接被拒，主要是实验设计和论文写作存在许多小问题，另一块就是缺少和</a:t>
            </a:r>
            <a:r>
              <a:rPr lang="en-US" altLang="zh-CN" sz="1200" kern="1200" dirty="0">
                <a:solidFill>
                  <a:schemeClr val="tx1"/>
                </a:solidFill>
                <a:effectLst/>
                <a:latin typeface="+mn-lt"/>
                <a:ea typeface="+mn-ea"/>
                <a:cs typeface="+mn-cs"/>
              </a:rPr>
              <a:t>bug localization</a:t>
            </a:r>
            <a:r>
              <a:rPr lang="zh-CN" altLang="en-US" sz="1200" kern="1200" dirty="0">
                <a:solidFill>
                  <a:schemeClr val="tx1"/>
                </a:solidFill>
                <a:effectLst/>
                <a:latin typeface="+mn-lt"/>
                <a:ea typeface="+mn-ea"/>
                <a:cs typeface="+mn-cs"/>
              </a:rPr>
              <a:t>相关论文的对比。</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根据这些意见，我把论文大修之后改投</a:t>
            </a:r>
            <a:r>
              <a:rPr lang="en-US" altLang="zh-CN" sz="1200" kern="1200" dirty="0">
                <a:solidFill>
                  <a:schemeClr val="tx1"/>
                </a:solidFill>
                <a:effectLst/>
                <a:latin typeface="+mn-lt"/>
                <a:ea typeface="+mn-ea"/>
                <a:cs typeface="+mn-cs"/>
              </a:rPr>
              <a:t>MSR</a:t>
            </a:r>
            <a:r>
              <a:rPr lang="zh-CN" altLang="en-US" sz="1200" kern="1200" dirty="0">
                <a:solidFill>
                  <a:schemeClr val="tx1"/>
                </a:solidFill>
                <a:effectLst/>
                <a:latin typeface="+mn-lt"/>
                <a:ea typeface="+mn-ea"/>
                <a:cs typeface="+mn-cs"/>
              </a:rPr>
              <a:t>，三个评审有一个</a:t>
            </a:r>
            <a:r>
              <a:rPr lang="en-US" altLang="zh-CN" sz="1200" kern="1200" dirty="0">
                <a:solidFill>
                  <a:schemeClr val="tx1"/>
                </a:solidFill>
                <a:effectLst/>
                <a:latin typeface="+mn-lt"/>
                <a:ea typeface="+mn-ea"/>
                <a:cs typeface="+mn-cs"/>
              </a:rPr>
              <a:t>reject</a:t>
            </a:r>
            <a:r>
              <a:rPr lang="zh-CN" altLang="en-US"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weak accept</a:t>
            </a:r>
            <a:r>
              <a:rPr lang="zh-CN" altLang="en-US" sz="1200" kern="1200" dirty="0">
                <a:solidFill>
                  <a:schemeClr val="tx1"/>
                </a:solidFill>
                <a:effectLst/>
                <a:latin typeface="+mn-lt"/>
                <a:ea typeface="+mn-ea"/>
                <a:cs typeface="+mn-cs"/>
              </a:rPr>
              <a:t>和一个</a:t>
            </a:r>
            <a:r>
              <a:rPr lang="en-US" altLang="zh-CN" sz="1200" kern="1200" dirty="0">
                <a:solidFill>
                  <a:schemeClr val="tx1"/>
                </a:solidFill>
                <a:effectLst/>
                <a:latin typeface="+mn-lt"/>
                <a:ea typeface="+mn-ea"/>
                <a:cs typeface="+mn-cs"/>
              </a:rPr>
              <a:t>strong accept</a:t>
            </a:r>
            <a:r>
              <a:rPr lang="zh-CN" altLang="en-US" sz="1200" kern="1200" dirty="0">
                <a:solidFill>
                  <a:schemeClr val="tx1"/>
                </a:solidFill>
                <a:effectLst/>
                <a:latin typeface="+mn-lt"/>
                <a:ea typeface="+mn-ea"/>
                <a:cs typeface="+mn-cs"/>
              </a:rPr>
              <a:t>，然后我是那一年</a:t>
            </a:r>
            <a:r>
              <a:rPr lang="en-US" altLang="zh-CN" sz="1200" kern="1200" dirty="0">
                <a:solidFill>
                  <a:schemeClr val="tx1"/>
                </a:solidFill>
                <a:effectLst/>
                <a:latin typeface="+mn-lt"/>
                <a:ea typeface="+mn-ea"/>
                <a:cs typeface="+mn-cs"/>
              </a:rPr>
              <a:t>MSR</a:t>
            </a:r>
            <a:r>
              <a:rPr lang="zh-CN" altLang="en-US" sz="1200" kern="1200" dirty="0">
                <a:solidFill>
                  <a:schemeClr val="tx1"/>
                </a:solidFill>
                <a:effectLst/>
                <a:latin typeface="+mn-lt"/>
                <a:ea typeface="+mn-ea"/>
                <a:cs typeface="+mn-cs"/>
              </a:rPr>
              <a:t>所有论文里唯一一篇拿到一个</a:t>
            </a:r>
            <a:r>
              <a:rPr lang="en-US" altLang="zh-CN" sz="1200" kern="1200" dirty="0">
                <a:solidFill>
                  <a:schemeClr val="tx1"/>
                </a:solidFill>
                <a:effectLst/>
                <a:latin typeface="+mn-lt"/>
                <a:ea typeface="+mn-ea"/>
                <a:cs typeface="+mn-cs"/>
              </a:rPr>
              <a:t>strong accept</a:t>
            </a:r>
            <a:r>
              <a:rPr lang="zh-CN" altLang="en-US" sz="1200" kern="1200" dirty="0">
                <a:solidFill>
                  <a:schemeClr val="tx1"/>
                </a:solidFill>
                <a:effectLst/>
                <a:latin typeface="+mn-lt"/>
                <a:ea typeface="+mn-ea"/>
                <a:cs typeface="+mn-cs"/>
              </a:rPr>
              <a:t>仍然被拒的论文。原因就是</a:t>
            </a:r>
            <a:r>
              <a:rPr lang="en-US" altLang="zh-CN" sz="1200" kern="1200" dirty="0">
                <a:solidFill>
                  <a:schemeClr val="tx1"/>
                </a:solidFill>
                <a:effectLst/>
                <a:latin typeface="+mn-lt"/>
                <a:ea typeface="+mn-ea"/>
                <a:cs typeface="+mn-cs"/>
              </a:rPr>
              <a:t>PC meeting</a:t>
            </a:r>
            <a:r>
              <a:rPr lang="zh-CN" altLang="en-US" sz="1200" kern="1200" dirty="0">
                <a:solidFill>
                  <a:schemeClr val="tx1"/>
                </a:solidFill>
                <a:effectLst/>
                <a:latin typeface="+mn-lt"/>
                <a:ea typeface="+mn-ea"/>
                <a:cs typeface="+mn-cs"/>
              </a:rPr>
              <a:t>讨论的时候，给</a:t>
            </a:r>
            <a:r>
              <a:rPr lang="en-US" altLang="zh-CN" sz="1200" kern="1200" dirty="0">
                <a:solidFill>
                  <a:schemeClr val="tx1"/>
                </a:solidFill>
                <a:effectLst/>
                <a:latin typeface="+mn-lt"/>
                <a:ea typeface="+mn-ea"/>
                <a:cs typeface="+mn-cs"/>
              </a:rPr>
              <a:t>reject</a:t>
            </a:r>
            <a:r>
              <a:rPr lang="zh-CN" altLang="en-US" sz="1200" kern="1200" dirty="0">
                <a:solidFill>
                  <a:schemeClr val="tx1"/>
                </a:solidFill>
                <a:effectLst/>
                <a:latin typeface="+mn-lt"/>
                <a:ea typeface="+mn-ea"/>
                <a:cs typeface="+mn-cs"/>
              </a:rPr>
              <a:t>的那个评审一直强调我们这篇论文的</a:t>
            </a:r>
            <a:r>
              <a:rPr lang="en-US" altLang="zh-CN" sz="1200" kern="1200" dirty="0">
                <a:solidFill>
                  <a:schemeClr val="tx1"/>
                </a:solidFill>
                <a:effectLst/>
                <a:latin typeface="+mn-lt"/>
                <a:ea typeface="+mn-ea"/>
                <a:cs typeface="+mn-cs"/>
              </a:rPr>
              <a:t>contribution</a:t>
            </a:r>
            <a:r>
              <a:rPr lang="zh-CN" altLang="en-US" sz="1200" kern="1200" dirty="0">
                <a:solidFill>
                  <a:schemeClr val="tx1"/>
                </a:solidFill>
                <a:effectLst/>
                <a:latin typeface="+mn-lt"/>
                <a:ea typeface="+mn-ea"/>
                <a:cs typeface="+mn-cs"/>
              </a:rPr>
              <a:t>不够明显，另外一个致命缺陷就是我们评估算法的时候是根据</a:t>
            </a:r>
            <a:r>
              <a:rPr lang="en-US" altLang="zh-CN" sz="1200" kern="1200" dirty="0">
                <a:solidFill>
                  <a:schemeClr val="tx1"/>
                </a:solidFill>
                <a:effectLst/>
                <a:latin typeface="+mn-lt"/>
                <a:ea typeface="+mn-ea"/>
                <a:cs typeface="+mn-cs"/>
              </a:rPr>
              <a:t>top-5</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top-10</a:t>
            </a:r>
            <a:r>
              <a:rPr lang="zh-CN" altLang="en-US" sz="1200" kern="1200" dirty="0">
                <a:solidFill>
                  <a:schemeClr val="tx1"/>
                </a:solidFill>
                <a:effectLst/>
                <a:latin typeface="+mn-lt"/>
                <a:ea typeface="+mn-ea"/>
                <a:cs typeface="+mn-cs"/>
              </a:rPr>
              <a:t>的推荐结果来评估的。</a:t>
            </a:r>
            <a:r>
              <a:rPr lang="en-US" altLang="zh-CN" sz="1200" kern="1200" dirty="0">
                <a:solidFill>
                  <a:schemeClr val="tx1"/>
                </a:solidFill>
                <a:effectLst/>
                <a:latin typeface="+mn-lt"/>
                <a:ea typeface="+mn-ea"/>
                <a:cs typeface="+mn-cs"/>
              </a:rPr>
              <a:t>Reviewer</a:t>
            </a:r>
            <a:r>
              <a:rPr lang="zh-CN" altLang="en-US" sz="1200" kern="1200" dirty="0">
                <a:solidFill>
                  <a:schemeClr val="tx1"/>
                </a:solidFill>
                <a:effectLst/>
                <a:latin typeface="+mn-lt"/>
                <a:ea typeface="+mn-ea"/>
                <a:cs typeface="+mn-cs"/>
              </a:rPr>
              <a:t>就问，在真实应用场景下，为什么不关注</a:t>
            </a:r>
            <a:r>
              <a:rPr lang="en-US" altLang="zh-CN" sz="1200" kern="1200" dirty="0">
                <a:solidFill>
                  <a:schemeClr val="tx1"/>
                </a:solidFill>
                <a:effectLst/>
                <a:latin typeface="+mn-lt"/>
                <a:ea typeface="+mn-ea"/>
                <a:cs typeface="+mn-cs"/>
              </a:rPr>
              <a:t>top-1</a:t>
            </a:r>
            <a:r>
              <a:rPr lang="zh-CN" altLang="en-US" sz="1200" kern="1200" dirty="0">
                <a:solidFill>
                  <a:schemeClr val="tx1"/>
                </a:solidFill>
                <a:effectLst/>
                <a:latin typeface="+mn-lt"/>
                <a:ea typeface="+mn-ea"/>
                <a:cs typeface="+mn-cs"/>
              </a:rPr>
              <a:t>的结果，我们推荐</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个甚至</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package</a:t>
            </a:r>
            <a:r>
              <a:rPr lang="zh-CN" altLang="en-US" sz="1200" kern="1200" dirty="0">
                <a:solidFill>
                  <a:schemeClr val="tx1"/>
                </a:solidFill>
                <a:effectLst/>
                <a:latin typeface="+mn-lt"/>
                <a:ea typeface="+mn-ea"/>
                <a:cs typeface="+mn-cs"/>
              </a:rPr>
              <a:t>真的有用吗？会不会反而是浪费时间，增加负担？</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我很感激</a:t>
            </a:r>
            <a:r>
              <a:rPr lang="en-US" altLang="zh-CN" sz="1200" kern="1200" dirty="0">
                <a:solidFill>
                  <a:schemeClr val="tx1"/>
                </a:solidFill>
                <a:effectLst/>
                <a:latin typeface="+mn-lt"/>
                <a:ea typeface="+mn-ea"/>
                <a:cs typeface="+mn-cs"/>
              </a:rPr>
              <a:t>MSR</a:t>
            </a:r>
            <a:r>
              <a:rPr lang="zh-CN" altLang="en-US" sz="1200" kern="1200" dirty="0">
                <a:solidFill>
                  <a:schemeClr val="tx1"/>
                </a:solidFill>
                <a:effectLst/>
                <a:latin typeface="+mn-lt"/>
                <a:ea typeface="+mn-ea"/>
                <a:cs typeface="+mn-cs"/>
              </a:rPr>
              <a:t>的评审，给了我很大的启发，</a:t>
            </a:r>
            <a:r>
              <a:rPr lang="en-US" altLang="zh-CN" sz="1200" b="1" kern="1200" dirty="0">
                <a:solidFill>
                  <a:schemeClr val="tx1"/>
                </a:solidFill>
                <a:effectLst/>
                <a:latin typeface="+mn-lt"/>
                <a:ea typeface="+mn-ea"/>
                <a:cs typeface="+mn-cs"/>
              </a:rPr>
              <a:t>TODO</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最后我们根据</a:t>
            </a:r>
            <a:r>
              <a:rPr lang="en-US" altLang="zh-CN" sz="1200" kern="1200" dirty="0">
                <a:solidFill>
                  <a:schemeClr val="tx1"/>
                </a:solidFill>
                <a:effectLst/>
                <a:latin typeface="+mn-lt"/>
                <a:ea typeface="+mn-ea"/>
                <a:cs typeface="+mn-cs"/>
              </a:rPr>
              <a:t>MSR</a:t>
            </a:r>
            <a:r>
              <a:rPr lang="zh-CN" altLang="en-US" sz="1200" kern="1200" dirty="0">
                <a:solidFill>
                  <a:schemeClr val="tx1"/>
                </a:solidFill>
                <a:effectLst/>
                <a:latin typeface="+mn-lt"/>
                <a:ea typeface="+mn-ea"/>
                <a:cs typeface="+mn-cs"/>
              </a:rPr>
              <a:t>评审的意见做了一些修改之后改投</a:t>
            </a:r>
            <a:r>
              <a:rPr lang="en-US" altLang="zh-CN" sz="1200" kern="1200" dirty="0">
                <a:solidFill>
                  <a:schemeClr val="tx1"/>
                </a:solidFill>
                <a:effectLst/>
                <a:latin typeface="+mn-lt"/>
                <a:ea typeface="+mn-ea"/>
                <a:cs typeface="+mn-cs"/>
              </a:rPr>
              <a:t>ISSRE</a:t>
            </a:r>
            <a:r>
              <a:rPr lang="zh-CN" altLang="en-US" sz="1200" kern="1200" dirty="0">
                <a:solidFill>
                  <a:schemeClr val="tx1"/>
                </a:solidFill>
                <a:effectLst/>
                <a:latin typeface="+mn-lt"/>
                <a:ea typeface="+mn-ea"/>
                <a:cs typeface="+mn-cs"/>
              </a:rPr>
              <a:t>会议，这个会议是有</a:t>
            </a:r>
            <a:r>
              <a:rPr lang="en-US" altLang="zh-CN" sz="1200" kern="1200" dirty="0">
                <a:solidFill>
                  <a:schemeClr val="tx1"/>
                </a:solidFill>
                <a:effectLst/>
                <a:latin typeface="+mn-lt"/>
                <a:ea typeface="+mn-ea"/>
                <a:cs typeface="+mn-cs"/>
              </a:rPr>
              <a:t>rebuttal</a:t>
            </a:r>
            <a:r>
              <a:rPr lang="zh-CN" altLang="en-US" sz="1200" kern="1200" dirty="0">
                <a:solidFill>
                  <a:schemeClr val="tx1"/>
                </a:solidFill>
                <a:effectLst/>
                <a:latin typeface="+mn-lt"/>
                <a:ea typeface="+mn-ea"/>
                <a:cs typeface="+mn-cs"/>
              </a:rPr>
              <a:t>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9402478-87B0-4F0F-83C9-20C0B24B73EE}" type="slidenum">
              <a:rPr lang="zh-CN" altLang="en-US" smtClean="0"/>
              <a:t>13</a:t>
            </a:fld>
            <a:endParaRPr lang="zh-CN" altLang="en-US"/>
          </a:p>
        </p:txBody>
      </p:sp>
    </p:spTree>
    <p:extLst>
      <p:ext uri="{BB962C8B-B14F-4D97-AF65-F5344CB8AC3E}">
        <p14:creationId xmlns:p14="http://schemas.microsoft.com/office/powerpoint/2010/main" val="4159772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ASE </a:t>
            </a:r>
            <a:r>
              <a:rPr lang="zh-CN" altLang="en-US" dirty="0"/>
              <a:t>优点：手工标注了大量数据，改进了</a:t>
            </a:r>
            <a:r>
              <a:rPr lang="en-US" altLang="zh-CN" dirty="0"/>
              <a:t>intention</a:t>
            </a:r>
            <a:r>
              <a:rPr lang="zh-CN" altLang="en-US" dirty="0"/>
              <a:t>分类，实验数据详实</a:t>
            </a:r>
            <a:endParaRPr lang="en-US" altLang="zh-CN" dirty="0"/>
          </a:p>
          <a:p>
            <a:r>
              <a:rPr lang="zh-CN" altLang="en-US" dirty="0"/>
              <a:t>缺点：蹭热点，问题本身不够有创新性，是</a:t>
            </a:r>
            <a:r>
              <a:rPr lang="en-US" altLang="zh-CN" dirty="0"/>
              <a:t>incremental work</a:t>
            </a:r>
            <a:endParaRPr lang="zh-CN" altLang="en-US" dirty="0"/>
          </a:p>
        </p:txBody>
      </p:sp>
      <p:sp>
        <p:nvSpPr>
          <p:cNvPr id="4" name="灯片编号占位符 3"/>
          <p:cNvSpPr>
            <a:spLocks noGrp="1"/>
          </p:cNvSpPr>
          <p:nvPr>
            <p:ph type="sldNum" sz="quarter" idx="5"/>
          </p:nvPr>
        </p:nvSpPr>
        <p:spPr/>
        <p:txBody>
          <a:bodyPr/>
          <a:lstStyle/>
          <a:p>
            <a:fld id="{09402478-87B0-4F0F-83C9-20C0B24B73EE}" type="slidenum">
              <a:rPr lang="zh-CN" altLang="en-US" smtClean="0"/>
              <a:t>14</a:t>
            </a:fld>
            <a:endParaRPr lang="zh-CN" altLang="en-US"/>
          </a:p>
        </p:txBody>
      </p:sp>
    </p:spTree>
    <p:extLst>
      <p:ext uri="{BB962C8B-B14F-4D97-AF65-F5344CB8AC3E}">
        <p14:creationId xmlns:p14="http://schemas.microsoft.com/office/powerpoint/2010/main" val="2082265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是否过度追逐复杂的深度学习算法，而忽略了对软件工程问题本身的思考</a:t>
            </a:r>
          </a:p>
        </p:txBody>
      </p:sp>
      <p:sp>
        <p:nvSpPr>
          <p:cNvPr id="4" name="灯片编号占位符 3"/>
          <p:cNvSpPr>
            <a:spLocks noGrp="1"/>
          </p:cNvSpPr>
          <p:nvPr>
            <p:ph type="sldNum" sz="quarter" idx="5"/>
          </p:nvPr>
        </p:nvSpPr>
        <p:spPr/>
        <p:txBody>
          <a:bodyPr/>
          <a:lstStyle/>
          <a:p>
            <a:fld id="{09402478-87B0-4F0F-83C9-20C0B24B73EE}" type="slidenum">
              <a:rPr lang="zh-CN" altLang="en-US" smtClean="0"/>
              <a:t>16</a:t>
            </a:fld>
            <a:endParaRPr lang="zh-CN" altLang="en-US"/>
          </a:p>
        </p:txBody>
      </p:sp>
    </p:spTree>
    <p:extLst>
      <p:ext uri="{BB962C8B-B14F-4D97-AF65-F5344CB8AC3E}">
        <p14:creationId xmlns:p14="http://schemas.microsoft.com/office/powerpoint/2010/main" val="260001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of my presentation today, thank you!</a:t>
            </a:r>
            <a:endParaRPr lang="zh-CN" altLang="en-US" dirty="0"/>
          </a:p>
        </p:txBody>
      </p:sp>
      <p:sp>
        <p:nvSpPr>
          <p:cNvPr id="4" name="灯片编号占位符 3"/>
          <p:cNvSpPr>
            <a:spLocks noGrp="1"/>
          </p:cNvSpPr>
          <p:nvPr>
            <p:ph type="sldNum" sz="quarter" idx="10"/>
          </p:nvPr>
        </p:nvSpPr>
        <p:spPr/>
        <p:txBody>
          <a:bodyPr/>
          <a:lstStyle/>
          <a:p>
            <a:fld id="{09402478-87B0-4F0F-83C9-20C0B24B73EE}" type="slidenum">
              <a:rPr lang="zh-CN" altLang="en-US" smtClean="0"/>
              <a:t>17</a:t>
            </a:fld>
            <a:endParaRPr lang="zh-CN" altLang="en-US"/>
          </a:p>
        </p:txBody>
      </p:sp>
    </p:spTree>
    <p:extLst>
      <p:ext uri="{BB962C8B-B14F-4D97-AF65-F5344CB8AC3E}">
        <p14:creationId xmlns:p14="http://schemas.microsoft.com/office/powerpoint/2010/main" val="3375961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presenting the experiment, here I introduce how we collect our dataset.</a:t>
            </a:r>
          </a:p>
          <a:p>
            <a:endParaRPr lang="en-US" altLang="zh-CN" dirty="0"/>
          </a:p>
          <a:p>
            <a:r>
              <a:rPr lang="en-US" altLang="zh-CN" dirty="0"/>
              <a:t>We first </a:t>
            </a:r>
            <a:r>
              <a:rPr lang="en-US" altLang="zh-CN" dirty="0" err="1"/>
              <a:t>xtract</a:t>
            </a:r>
            <a:r>
              <a:rPr lang="en-US" altLang="zh-CN" dirty="0"/>
              <a:t> more than 1 million java-tagged questions from Stack Overflow. The textual content in these questions would be used as a text corpus for training word embedding.</a:t>
            </a:r>
          </a:p>
          <a:p>
            <a:endParaRPr lang="en-US" altLang="zh-CN" dirty="0"/>
          </a:p>
          <a:p>
            <a:r>
              <a:rPr lang="en-US" altLang="zh-CN" dirty="0"/>
              <a:t>Then we extract more than 100K questions that contains API entities in their answers. These questions would be used as our knowledge base for similar question retrieval. This knowledge base also contains the description of all Java API classes and methods extracted from Oracle’s Java API documentation.</a:t>
            </a:r>
          </a:p>
          <a:p>
            <a:endParaRPr lang="en-US" altLang="zh-CN" dirty="0"/>
          </a:p>
          <a:p>
            <a:r>
              <a:rPr lang="en-US" altLang="zh-CN" dirty="0"/>
              <a:t>Next, to build a testing dataset for evaluation, we select the API-related questions that are voted by at least 5 developers and their accepted answers should contain API entity. In this way, we get about 3K questions and we randomly select 1K of them. Then we manually check the title of each question and remove unqualified questions that are not seeking for an API to solve a programming task. In this way, we get 469 questions. Finally, we further check the answers of these questions to label the ground-truth API and further remove a small number of unqualified questions. </a:t>
            </a:r>
          </a:p>
          <a:p>
            <a:endParaRPr lang="en-US" altLang="zh-CN" dirty="0"/>
          </a:p>
          <a:p>
            <a:r>
              <a:rPr lang="en-US" altLang="zh-CN" dirty="0"/>
              <a:t>In this way, we got 413 questions for testing and these questions along with their duplicate questions are not included in our knowledge base.</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9402478-87B0-4F0F-83C9-20C0B24B73EE}" type="slidenum">
              <a:rPr lang="zh-CN" altLang="en-US" smtClean="0"/>
              <a:t>21</a:t>
            </a:fld>
            <a:endParaRPr lang="zh-CN" altLang="en-US"/>
          </a:p>
        </p:txBody>
      </p:sp>
    </p:spTree>
    <p:extLst>
      <p:ext uri="{BB962C8B-B14F-4D97-AF65-F5344CB8AC3E}">
        <p14:creationId xmlns:p14="http://schemas.microsoft.com/office/powerpoint/2010/main" val="3434632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首先介绍一下研究背景，</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9402478-87B0-4F0F-83C9-20C0B24B73EE}" type="slidenum">
              <a:rPr lang="zh-CN" altLang="en-US" smtClean="0"/>
              <a:t>2</a:t>
            </a:fld>
            <a:endParaRPr lang="zh-CN" altLang="en-US"/>
          </a:p>
        </p:txBody>
      </p:sp>
    </p:spTree>
    <p:extLst>
      <p:ext uri="{BB962C8B-B14F-4D97-AF65-F5344CB8AC3E}">
        <p14:creationId xmlns:p14="http://schemas.microsoft.com/office/powerpoint/2010/main" val="223129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首先介绍一下问题定义，</a:t>
            </a:r>
            <a:r>
              <a:rPr lang="en-US" altLang="zh-CN" dirty="0"/>
              <a:t>BIKER</a:t>
            </a:r>
            <a:r>
              <a:rPr lang="zh-CN" altLang="en-US" dirty="0"/>
              <a:t>接受的输入是用自然语言描述的编程任务，比如</a:t>
            </a:r>
            <a:r>
              <a:rPr lang="en-US" altLang="zh-CN" dirty="0"/>
              <a:t>Java</a:t>
            </a:r>
            <a:r>
              <a:rPr lang="zh-CN" altLang="en-US" dirty="0"/>
              <a:t>如何将数组所有元素初始化为</a:t>
            </a:r>
            <a:r>
              <a:rPr lang="en-US" altLang="zh-CN" dirty="0"/>
              <a:t>false</a:t>
            </a:r>
            <a:r>
              <a:rPr lang="zh-CN" altLang="en-US" dirty="0"/>
              <a:t>？输出是相关</a:t>
            </a:r>
            <a:r>
              <a:rPr lang="en-US" altLang="zh-CN" dirty="0"/>
              <a:t>API</a:t>
            </a:r>
            <a:r>
              <a:rPr lang="zh-CN" altLang="en-US" dirty="0"/>
              <a:t>的推荐结果，比如这个例子下会优先推荐</a:t>
            </a:r>
            <a:r>
              <a:rPr lang="en-US" altLang="zh-CN" dirty="0"/>
              <a:t>Arrays</a:t>
            </a:r>
            <a:r>
              <a:rPr lang="zh-CN" altLang="en-US" dirty="0"/>
              <a:t>这个类下面的</a:t>
            </a:r>
            <a:r>
              <a:rPr lang="en-US" altLang="zh-CN" dirty="0"/>
              <a:t>fill</a:t>
            </a:r>
            <a:r>
              <a:rPr lang="zh-CN" altLang="en-US" dirty="0"/>
              <a:t>方法</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要解决这个问题，一个直接的做法是，利用信息检索算法，直接从</a:t>
            </a:r>
            <a:r>
              <a:rPr lang="en-US" altLang="zh-CN" dirty="0"/>
              <a:t>API</a:t>
            </a:r>
            <a:r>
              <a:rPr lang="zh-CN" altLang="en-US" dirty="0"/>
              <a:t>文档中根据</a:t>
            </a:r>
            <a:r>
              <a:rPr lang="en-US" altLang="zh-CN" dirty="0"/>
              <a:t>API</a:t>
            </a:r>
            <a:r>
              <a:rPr lang="zh-CN" altLang="en-US" dirty="0"/>
              <a:t>功能描述与用户查询语句的文本相似度来检索出合适的</a:t>
            </a:r>
            <a:r>
              <a:rPr lang="en-US" altLang="zh-CN" dirty="0"/>
              <a:t>API</a:t>
            </a:r>
            <a:r>
              <a:rPr lang="zh-CN" altLang="en-US" dirty="0"/>
              <a:t>。</a:t>
            </a:r>
            <a:r>
              <a:rPr lang="zh-CN" altLang="en-US" b="1" dirty="0"/>
              <a:t>比如在这个例子里，</a:t>
            </a:r>
            <a:r>
              <a:rPr lang="en-US" altLang="zh-CN" b="1" dirty="0" err="1"/>
              <a:t>arrays.fill</a:t>
            </a:r>
            <a:r>
              <a:rPr lang="zh-CN" altLang="en-US" b="1" dirty="0"/>
              <a:t>的文档描述和查询语句很明显是语义相似的，但表达语义的具体用词会有所区别，比如问题说的是</a:t>
            </a:r>
            <a:r>
              <a:rPr lang="en-US" altLang="zh-CN" b="1" dirty="0"/>
              <a:t>initialize</a:t>
            </a:r>
            <a:r>
              <a:rPr lang="zh-CN" altLang="en-US" b="1" dirty="0"/>
              <a:t>初始化，文档里说的是</a:t>
            </a:r>
            <a:r>
              <a:rPr lang="en-US" altLang="zh-CN" b="1" dirty="0"/>
              <a:t>assign</a:t>
            </a:r>
            <a:r>
              <a:rPr lang="zh-CN" altLang="en-US" b="1" dirty="0"/>
              <a:t>赋值，类似的还有</a:t>
            </a:r>
            <a:r>
              <a:rPr lang="en-US" altLang="zh-CN" b="1" dirty="0"/>
              <a:t>value</a:t>
            </a:r>
            <a:r>
              <a:rPr lang="zh-CN" altLang="en-US" b="1" dirty="0"/>
              <a:t>和</a:t>
            </a:r>
            <a:r>
              <a:rPr lang="en-US" altLang="zh-CN" b="1" dirty="0"/>
              <a:t>element</a:t>
            </a:r>
            <a:r>
              <a:rPr lang="zh-CN" altLang="en-US" b="1" dirty="0"/>
              <a:t>，</a:t>
            </a:r>
            <a:r>
              <a:rPr lang="en-US" altLang="zh-CN" b="1" dirty="0"/>
              <a:t>false</a:t>
            </a:r>
            <a:r>
              <a:rPr lang="zh-CN" altLang="en-US" b="1" dirty="0"/>
              <a:t>和</a:t>
            </a:r>
            <a:r>
              <a:rPr lang="en-US" altLang="zh-CN" b="1" dirty="0" err="1"/>
              <a:t>boolean</a:t>
            </a:r>
            <a:r>
              <a:rPr lang="zh-CN" altLang="en-US" b="1" dirty="0"/>
              <a:t>的对应，这种问题我们已经有比较成熟的解决方案，就是用基于神经网络的</a:t>
            </a:r>
            <a:r>
              <a:rPr lang="en-US" altLang="zh-CN" b="1" dirty="0"/>
              <a:t>word embedding</a:t>
            </a:r>
            <a:r>
              <a:rPr lang="zh-CN" altLang="en-US" b="1" dirty="0"/>
              <a:t>，具体技术我就不详细介绍了，总之我们把一个大的语料库交给</a:t>
            </a:r>
            <a:r>
              <a:rPr lang="en-US" altLang="zh-CN" b="1" dirty="0"/>
              <a:t>word embedding</a:t>
            </a:r>
            <a:r>
              <a:rPr lang="zh-CN" altLang="en-US" b="1" dirty="0"/>
              <a:t>训练之后，就可以捕捉到</a:t>
            </a:r>
            <a:r>
              <a:rPr lang="en-US" altLang="zh-CN" b="1" dirty="0"/>
              <a:t>false</a:t>
            </a:r>
            <a:r>
              <a:rPr lang="zh-CN" altLang="en-US" b="1" dirty="0"/>
              <a:t>和</a:t>
            </a:r>
            <a:r>
              <a:rPr lang="en-US" altLang="zh-CN" b="1" dirty="0" err="1"/>
              <a:t>boolean</a:t>
            </a:r>
            <a:r>
              <a:rPr lang="zh-CN" altLang="en-US" b="1" dirty="0"/>
              <a:t>是语义相似的词语，从而进一步得出这个查询语句跟</a:t>
            </a:r>
            <a:r>
              <a:rPr lang="en-US" altLang="zh-CN" b="1" dirty="0"/>
              <a:t>API</a:t>
            </a:r>
            <a:r>
              <a:rPr lang="zh-CN" altLang="en-US" b="1" dirty="0"/>
              <a:t>文档描述是语义相似的。</a:t>
            </a:r>
          </a:p>
          <a:p>
            <a:endParaRPr lang="zh-CN" altLang="en-US" dirty="0"/>
          </a:p>
        </p:txBody>
      </p:sp>
      <p:sp>
        <p:nvSpPr>
          <p:cNvPr id="4" name="灯片编号占位符 3"/>
          <p:cNvSpPr>
            <a:spLocks noGrp="1"/>
          </p:cNvSpPr>
          <p:nvPr>
            <p:ph type="sldNum" sz="quarter" idx="5"/>
          </p:nvPr>
        </p:nvSpPr>
        <p:spPr/>
        <p:txBody>
          <a:bodyPr/>
          <a:lstStyle/>
          <a:p>
            <a:fld id="{09402478-87B0-4F0F-83C9-20C0B24B73EE}" type="slidenum">
              <a:rPr lang="zh-CN" altLang="en-US" smtClean="0"/>
              <a:t>3</a:t>
            </a:fld>
            <a:endParaRPr lang="zh-CN" altLang="en-US"/>
          </a:p>
        </p:txBody>
      </p:sp>
    </p:spTree>
    <p:extLst>
      <p:ext uri="{BB962C8B-B14F-4D97-AF65-F5344CB8AC3E}">
        <p14:creationId xmlns:p14="http://schemas.microsoft.com/office/powerpoint/2010/main" val="165638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但是，直接从</a:t>
            </a:r>
            <a:r>
              <a:rPr lang="en-US" altLang="zh-CN" dirty="0"/>
              <a:t>API</a:t>
            </a:r>
            <a:r>
              <a:rPr lang="zh-CN" altLang="en-US" dirty="0"/>
              <a:t>文档中检索</a:t>
            </a:r>
            <a:r>
              <a:rPr lang="en-US" altLang="zh-CN" dirty="0"/>
              <a:t>API</a:t>
            </a:r>
            <a:r>
              <a:rPr lang="zh-CN" altLang="en-US" dirty="0"/>
              <a:t>，还有一个更难的问题，就是任务描述与</a:t>
            </a:r>
            <a:r>
              <a:rPr lang="en-US" altLang="zh-CN" dirty="0"/>
              <a:t>API</a:t>
            </a:r>
            <a:r>
              <a:rPr lang="zh-CN" altLang="en-US" dirty="0"/>
              <a:t>文档之间的知识鸿沟</a:t>
            </a:r>
            <a:endParaRPr lang="en-US" altLang="zh-CN" dirty="0"/>
          </a:p>
          <a:p>
            <a:endParaRPr lang="en-US" altLang="zh-CN" dirty="0"/>
          </a:p>
          <a:p>
            <a:endParaRPr lang="en-US" altLang="zh-CN" dirty="0"/>
          </a:p>
          <a:p>
            <a:r>
              <a:rPr lang="zh-CN" altLang="en-US" dirty="0"/>
              <a:t>从这个例子可以看出，</a:t>
            </a:r>
            <a:r>
              <a:rPr lang="en-US" altLang="zh-CN" dirty="0"/>
              <a:t>API</a:t>
            </a:r>
            <a:r>
              <a:rPr lang="zh-CN" altLang="en-US" dirty="0"/>
              <a:t>文档重点描述的是</a:t>
            </a:r>
            <a:r>
              <a:rPr lang="en-US" altLang="zh-CN" dirty="0"/>
              <a:t>API</a:t>
            </a:r>
            <a:r>
              <a:rPr lang="zh-CN" altLang="en-US" dirty="0"/>
              <a:t>的结构信息与基本功能，而查询语句中涉及到的核心概念或者任务目标往往是</a:t>
            </a:r>
            <a:r>
              <a:rPr lang="en-US" altLang="zh-CN" dirty="0"/>
              <a:t>API</a:t>
            </a:r>
            <a:r>
              <a:rPr lang="zh-CN" altLang="en-US" dirty="0"/>
              <a:t>文档所缺失的，这个我们就把它叫做知识鸿沟</a:t>
            </a:r>
            <a:endParaRPr lang="en-US" altLang="zh-CN" dirty="0"/>
          </a:p>
        </p:txBody>
      </p:sp>
      <p:sp>
        <p:nvSpPr>
          <p:cNvPr id="4" name="灯片编号占位符 3"/>
          <p:cNvSpPr>
            <a:spLocks noGrp="1"/>
          </p:cNvSpPr>
          <p:nvPr>
            <p:ph type="sldNum" sz="quarter" idx="10"/>
          </p:nvPr>
        </p:nvSpPr>
        <p:spPr/>
        <p:txBody>
          <a:bodyPr/>
          <a:lstStyle/>
          <a:p>
            <a:fld id="{09402478-87B0-4F0F-83C9-20C0B24B73EE}" type="slidenum">
              <a:rPr lang="zh-CN" altLang="en-US" smtClean="0"/>
              <a:t>4</a:t>
            </a:fld>
            <a:endParaRPr lang="zh-CN" altLang="en-US"/>
          </a:p>
        </p:txBody>
      </p:sp>
    </p:spTree>
    <p:extLst>
      <p:ext uri="{BB962C8B-B14F-4D97-AF65-F5344CB8AC3E}">
        <p14:creationId xmlns:p14="http://schemas.microsoft.com/office/powerpoint/2010/main" val="212965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dirty="0"/>
              <a:t>BIKER</a:t>
            </a:r>
            <a:r>
              <a:rPr lang="zh-CN" altLang="en-US" sz="1000" b="0" dirty="0"/>
              <a:t>的设计灵感来自于程序员的真实搜索行为，我们通过调查问卷发现，程序员在搜索</a:t>
            </a:r>
            <a:r>
              <a:rPr lang="en-US" altLang="zh-CN" sz="1000" b="0" dirty="0"/>
              <a:t>API</a:t>
            </a:r>
            <a:r>
              <a:rPr lang="zh-CN" altLang="en-US" sz="1000" b="0" dirty="0"/>
              <a:t>的时候，优先选择不是直接查文档，而是通过搜索引擎，比如</a:t>
            </a:r>
            <a:r>
              <a:rPr lang="en-US" altLang="zh-CN" sz="1000" b="0" dirty="0"/>
              <a:t>Google</a:t>
            </a:r>
            <a:r>
              <a:rPr lang="zh-CN" altLang="en-US" sz="1000" b="0" dirty="0"/>
              <a:t>来查找答案。大多数情况下，</a:t>
            </a:r>
            <a:r>
              <a:rPr lang="en-US" altLang="zh-CN" sz="1000" b="0" dirty="0"/>
              <a:t>Google</a:t>
            </a:r>
            <a:r>
              <a:rPr lang="zh-CN" altLang="en-US" sz="1000" b="0" dirty="0"/>
              <a:t>的第一个搜索结果往往是一组</a:t>
            </a:r>
            <a:r>
              <a:rPr lang="en-US" altLang="zh-CN" sz="1000" b="0" dirty="0"/>
              <a:t>Stack Overflow</a:t>
            </a:r>
            <a:r>
              <a:rPr lang="zh-CN" altLang="en-US" sz="1000" b="0" dirty="0"/>
              <a:t>上与它的查询比较相似的问题链接，当然，</a:t>
            </a:r>
            <a:r>
              <a:rPr lang="en-US" altLang="zh-CN" sz="1000" b="0" dirty="0"/>
              <a:t>Google</a:t>
            </a:r>
            <a:r>
              <a:rPr lang="zh-CN" altLang="en-US" sz="1000" b="0" dirty="0"/>
              <a:t>也会提供一些其他的信息源，比如技术博客。总的来说，</a:t>
            </a:r>
            <a:r>
              <a:rPr lang="en-US" altLang="zh-CN" sz="1000" b="0" dirty="0"/>
              <a:t>Stack Overflow</a:t>
            </a:r>
            <a:r>
              <a:rPr lang="zh-CN" altLang="en-US" sz="1000" b="0" dirty="0"/>
              <a:t>是程序员浏览最多的信息源，有些程序员甚至绕过</a:t>
            </a:r>
            <a:r>
              <a:rPr lang="en-US" altLang="zh-CN" sz="1000" b="0" dirty="0"/>
              <a:t>google</a:t>
            </a:r>
            <a:r>
              <a:rPr lang="zh-CN" altLang="en-US" sz="1000" b="0" dirty="0"/>
              <a:t>直接在</a:t>
            </a:r>
            <a:r>
              <a:rPr lang="en-US" altLang="zh-CN" sz="1000" b="0" dirty="0"/>
              <a:t>SO</a:t>
            </a:r>
            <a:r>
              <a:rPr lang="zh-CN" altLang="en-US" sz="1000" b="0" dirty="0"/>
              <a:t>上面搜索。通过浏览这些相似问题下的讨论，可以找到一些候选</a:t>
            </a:r>
            <a:r>
              <a:rPr lang="en-US" altLang="zh-CN" sz="1000" b="0" dirty="0"/>
              <a:t>API</a:t>
            </a:r>
            <a:r>
              <a:rPr lang="zh-CN" altLang="en-US" sz="1000" b="0" dirty="0"/>
              <a:t>，然后再通过查阅文档，进一步确定</a:t>
            </a:r>
            <a:r>
              <a:rPr lang="en-US" altLang="zh-CN" sz="1000" b="0" dirty="0"/>
              <a:t>API</a:t>
            </a:r>
            <a:r>
              <a:rPr lang="zh-CN" altLang="en-US" sz="1000" b="0" dirty="0"/>
              <a:t>的使用场景是否能满足自己的需求。</a:t>
            </a:r>
            <a:endParaRPr lang="en-US" altLang="zh-CN" sz="1000" b="0" dirty="0"/>
          </a:p>
          <a:p>
            <a:endParaRPr lang="en-US" altLang="zh-CN" sz="1000" b="0" dirty="0"/>
          </a:p>
          <a:p>
            <a:endParaRPr lang="en-US" altLang="zh-CN" sz="1000" b="0" dirty="0"/>
          </a:p>
          <a:p>
            <a:endParaRPr lang="en-US" altLang="zh-CN" sz="1000" b="0" dirty="0"/>
          </a:p>
          <a:p>
            <a:endParaRPr lang="en-US" altLang="zh-CN" sz="1000" b="0" dirty="0"/>
          </a:p>
        </p:txBody>
      </p:sp>
      <p:sp>
        <p:nvSpPr>
          <p:cNvPr id="4" name="灯片编号占位符 3"/>
          <p:cNvSpPr>
            <a:spLocks noGrp="1"/>
          </p:cNvSpPr>
          <p:nvPr>
            <p:ph type="sldNum" sz="quarter" idx="10"/>
          </p:nvPr>
        </p:nvSpPr>
        <p:spPr/>
        <p:txBody>
          <a:bodyPr/>
          <a:lstStyle/>
          <a:p>
            <a:fld id="{09402478-87B0-4F0F-83C9-20C0B24B73EE}" type="slidenum">
              <a:rPr lang="zh-CN" altLang="en-US" smtClean="0"/>
              <a:t>5</a:t>
            </a:fld>
            <a:endParaRPr lang="zh-CN" altLang="en-US"/>
          </a:p>
        </p:txBody>
      </p:sp>
    </p:spTree>
    <p:extLst>
      <p:ext uri="{BB962C8B-B14F-4D97-AF65-F5344CB8AC3E}">
        <p14:creationId xmlns:p14="http://schemas.microsoft.com/office/powerpoint/2010/main" val="2129894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基于以上发现，我们设计了一套模拟程序员搜索行为的</a:t>
            </a:r>
            <a:r>
              <a:rPr lang="en-US" altLang="zh-CN" dirty="0"/>
              <a:t>API</a:t>
            </a:r>
            <a:r>
              <a:rPr lang="zh-CN" altLang="en-US" dirty="0"/>
              <a:t>推荐算法。首先我们从</a:t>
            </a:r>
            <a:r>
              <a:rPr lang="en-US" altLang="zh-CN" dirty="0"/>
              <a:t>Stack Overflow</a:t>
            </a:r>
            <a:r>
              <a:rPr lang="zh-CN" altLang="en-US" dirty="0"/>
              <a:t>的官方数据集里抽取出跟</a:t>
            </a:r>
            <a:r>
              <a:rPr lang="en-US" altLang="zh-CN" dirty="0"/>
              <a:t>Java API</a:t>
            </a:r>
            <a:r>
              <a:rPr lang="zh-CN" altLang="en-US" dirty="0"/>
              <a:t>相关的问题，这里所说的</a:t>
            </a:r>
            <a:r>
              <a:rPr lang="en-US" altLang="zh-CN" dirty="0"/>
              <a:t>API</a:t>
            </a:r>
            <a:r>
              <a:rPr lang="zh-CN" altLang="en-US" dirty="0"/>
              <a:t>相关问题是指这个问题的最佳答案里有明确提到</a:t>
            </a:r>
            <a:r>
              <a:rPr lang="en-US" altLang="zh-CN" dirty="0"/>
              <a:t>Java API</a:t>
            </a:r>
            <a:r>
              <a:rPr lang="zh-CN" altLang="en-US" dirty="0"/>
              <a:t>。我们总共提取了大约</a:t>
            </a:r>
            <a:r>
              <a:rPr lang="en-US" altLang="zh-CN" dirty="0"/>
              <a:t>12</a:t>
            </a:r>
            <a:r>
              <a:rPr lang="zh-CN" altLang="en-US" dirty="0"/>
              <a:t>万个</a:t>
            </a:r>
            <a:r>
              <a:rPr lang="en-US" altLang="zh-CN" dirty="0"/>
              <a:t>API</a:t>
            </a:r>
            <a:r>
              <a:rPr lang="zh-CN" altLang="en-US" dirty="0"/>
              <a:t>问题作为知识库，当用户输入查询语句后，我们通过信息检索算法抽取出</a:t>
            </a:r>
            <a:r>
              <a:rPr lang="en-US" altLang="zh-CN" dirty="0"/>
              <a:t>K</a:t>
            </a:r>
            <a:r>
              <a:rPr lang="zh-CN" altLang="en-US" dirty="0"/>
              <a:t>个相似的</a:t>
            </a:r>
            <a:r>
              <a:rPr lang="en-US" altLang="zh-CN" dirty="0"/>
              <a:t>API</a:t>
            </a:r>
            <a:r>
              <a:rPr lang="zh-CN" altLang="en-US" dirty="0"/>
              <a:t>搜索问题，这里我们用到了</a:t>
            </a:r>
            <a:r>
              <a:rPr lang="en-US" altLang="zh-CN" dirty="0"/>
              <a:t>word embedding</a:t>
            </a:r>
            <a:r>
              <a:rPr lang="zh-CN" altLang="en-US" dirty="0"/>
              <a:t>技术来解决同义词问题。我们通过手工分析发现，开发者在答案里提到一个重要的</a:t>
            </a:r>
            <a:r>
              <a:rPr lang="en-US" altLang="zh-CN" dirty="0"/>
              <a:t>API</a:t>
            </a:r>
            <a:r>
              <a:rPr lang="zh-CN" altLang="en-US" dirty="0"/>
              <a:t>的时候，通常会用</a:t>
            </a:r>
            <a:r>
              <a:rPr lang="en-US" altLang="zh-CN" dirty="0"/>
              <a:t>HTML</a:t>
            </a:r>
            <a:r>
              <a:rPr lang="zh-CN" altLang="en-US" dirty="0"/>
              <a:t>标签高亮或者用超链接</a:t>
            </a:r>
            <a:r>
              <a:rPr lang="en-US" altLang="zh-CN" dirty="0"/>
              <a:t>link</a:t>
            </a:r>
            <a:r>
              <a:rPr lang="zh-CN" altLang="en-US" dirty="0"/>
              <a:t>到对应的</a:t>
            </a:r>
            <a:r>
              <a:rPr lang="en-US" altLang="zh-CN" dirty="0"/>
              <a:t>API</a:t>
            </a:r>
            <a:r>
              <a:rPr lang="zh-CN" altLang="en-US" dirty="0"/>
              <a:t>文档地址，因此我们可以利用正则表达式等手段从每个问题的答案里抽取出一系列候选</a:t>
            </a:r>
            <a:r>
              <a:rPr lang="en-US" altLang="zh-CN" dirty="0"/>
              <a:t>API</a:t>
            </a:r>
            <a:r>
              <a:rPr lang="zh-CN" altLang="en-US" dirty="0"/>
              <a:t>。接下来我们需要计算每个</a:t>
            </a:r>
            <a:r>
              <a:rPr lang="en-US" altLang="zh-CN" dirty="0"/>
              <a:t>API</a:t>
            </a:r>
            <a:r>
              <a:rPr lang="zh-CN" altLang="en-US" dirty="0"/>
              <a:t>与</a:t>
            </a:r>
            <a:r>
              <a:rPr lang="en-US" altLang="zh-CN" dirty="0"/>
              <a:t>query</a:t>
            </a:r>
            <a:r>
              <a:rPr lang="zh-CN" altLang="en-US" dirty="0"/>
              <a:t>之间的相关度，这里我们既考虑</a:t>
            </a:r>
            <a:r>
              <a:rPr lang="zh-CN" altLang="en-US" b="0" dirty="0"/>
              <a:t>了</a:t>
            </a:r>
            <a:r>
              <a:rPr lang="zh-CN" altLang="en-US" b="0" dirty="0">
                <a:solidFill>
                  <a:srgbClr val="FF0000"/>
                </a:solidFill>
              </a:rPr>
              <a:t>一个</a:t>
            </a:r>
            <a:r>
              <a:rPr lang="en-US" altLang="zh-CN" b="0" dirty="0">
                <a:solidFill>
                  <a:srgbClr val="FF0000"/>
                </a:solidFill>
              </a:rPr>
              <a:t>API</a:t>
            </a:r>
            <a:r>
              <a:rPr lang="zh-CN" altLang="en-US" b="0" dirty="0">
                <a:solidFill>
                  <a:srgbClr val="FF0000"/>
                </a:solidFill>
              </a:rPr>
              <a:t>在多个问题里出现的频率，也考虑了</a:t>
            </a:r>
            <a:r>
              <a:rPr lang="en-US" altLang="zh-CN" b="0" dirty="0">
                <a:solidFill>
                  <a:srgbClr val="FF0000"/>
                </a:solidFill>
              </a:rPr>
              <a:t>API</a:t>
            </a:r>
            <a:r>
              <a:rPr lang="zh-CN" altLang="en-US" b="0" dirty="0">
                <a:solidFill>
                  <a:srgbClr val="FF0000"/>
                </a:solidFill>
              </a:rPr>
              <a:t>本身的文档描述与用户查询的文本相似度，得到这个</a:t>
            </a:r>
            <a:r>
              <a:rPr lang="en-US" altLang="zh-CN" b="0" dirty="0">
                <a:solidFill>
                  <a:srgbClr val="FF0000"/>
                </a:solidFill>
              </a:rPr>
              <a:t>ranking list</a:t>
            </a:r>
            <a:r>
              <a:rPr lang="zh-CN" altLang="en-US" b="0" dirty="0">
                <a:solidFill>
                  <a:srgbClr val="FF0000"/>
                </a:solidFill>
              </a:rPr>
              <a:t>之后，我们就可以直接把结果返回给用户了。</a:t>
            </a:r>
            <a:endParaRPr lang="en-US" altLang="zh-CN" b="0" dirty="0">
              <a:solidFill>
                <a:srgbClr val="FF0000"/>
              </a:solidFill>
            </a:endParaRPr>
          </a:p>
          <a:p>
            <a:endParaRPr lang="en-US" altLang="zh-CN" b="0" dirty="0">
              <a:solidFill>
                <a:srgbClr val="FF0000"/>
              </a:solidFill>
            </a:endParaRPr>
          </a:p>
          <a:p>
            <a:r>
              <a:rPr lang="zh-CN" altLang="en-US" b="0" dirty="0">
                <a:solidFill>
                  <a:srgbClr val="FF0000"/>
                </a:solidFill>
              </a:rPr>
              <a:t>人机交互问题，算法不是百分之百准确的，</a:t>
            </a:r>
            <a:r>
              <a:rPr lang="en-US" altLang="zh-CN" b="1" dirty="0">
                <a:solidFill>
                  <a:srgbClr val="FF0000"/>
                </a:solidFill>
              </a:rPr>
              <a:t>1. </a:t>
            </a:r>
            <a:r>
              <a:rPr lang="zh-CN" altLang="en-US" b="1" dirty="0">
                <a:solidFill>
                  <a:srgbClr val="FF0000"/>
                </a:solidFill>
              </a:rPr>
              <a:t>不能确定</a:t>
            </a:r>
            <a:r>
              <a:rPr lang="en-US" altLang="zh-CN" b="1" dirty="0">
                <a:solidFill>
                  <a:srgbClr val="FF0000"/>
                </a:solidFill>
              </a:rPr>
              <a:t>top-1</a:t>
            </a:r>
            <a:r>
              <a:rPr lang="zh-CN" altLang="en-US" b="1" dirty="0">
                <a:solidFill>
                  <a:srgbClr val="FF0000"/>
                </a:solidFill>
              </a:rPr>
              <a:t>是否准确，</a:t>
            </a:r>
            <a:r>
              <a:rPr lang="en-US" altLang="zh-CN" b="1" dirty="0">
                <a:solidFill>
                  <a:srgbClr val="FF0000"/>
                </a:solidFill>
              </a:rPr>
              <a:t>2.</a:t>
            </a:r>
            <a:r>
              <a:rPr lang="zh-CN" altLang="en-US" b="1" dirty="0">
                <a:solidFill>
                  <a:srgbClr val="FF0000"/>
                </a:solidFill>
              </a:rPr>
              <a:t> 只有</a:t>
            </a:r>
            <a:r>
              <a:rPr lang="en-US" altLang="zh-CN" b="1" dirty="0">
                <a:solidFill>
                  <a:srgbClr val="FF0000"/>
                </a:solidFill>
              </a:rPr>
              <a:t>API</a:t>
            </a:r>
            <a:r>
              <a:rPr lang="zh-CN" altLang="en-US" b="1" dirty="0">
                <a:solidFill>
                  <a:srgbClr val="FF0000"/>
                </a:solidFill>
              </a:rPr>
              <a:t>函数名，不知道用法</a:t>
            </a:r>
            <a:endParaRPr lang="en-US" altLang="zh-CN" b="1" dirty="0">
              <a:solidFill>
                <a:srgbClr val="FF0000"/>
              </a:solidFill>
            </a:endParaRPr>
          </a:p>
          <a:p>
            <a:endParaRPr lang="en-US" altLang="zh-CN" b="1" dirty="0">
              <a:solidFill>
                <a:srgbClr val="FF0000"/>
              </a:solidFill>
            </a:endParaRPr>
          </a:p>
          <a:p>
            <a:r>
              <a:rPr lang="zh-CN" altLang="en-US" b="0" dirty="0">
                <a:solidFill>
                  <a:srgbClr val="FF0000"/>
                </a:solidFill>
              </a:rPr>
              <a:t>因此，为了提升推荐结果的可解释性，帮助程序员更快更准地找到合适的</a:t>
            </a:r>
            <a:r>
              <a:rPr lang="en-US" altLang="zh-CN" b="0" dirty="0">
                <a:solidFill>
                  <a:srgbClr val="FF0000"/>
                </a:solidFill>
              </a:rPr>
              <a:t>API</a:t>
            </a:r>
            <a:r>
              <a:rPr lang="zh-CN" altLang="en-US" b="0" dirty="0">
                <a:solidFill>
                  <a:srgbClr val="FF0000"/>
                </a:solidFill>
              </a:rPr>
              <a:t>，我们在</a:t>
            </a:r>
            <a:r>
              <a:rPr lang="en-US" altLang="zh-CN" b="0" dirty="0">
                <a:solidFill>
                  <a:srgbClr val="FF0000"/>
                </a:solidFill>
              </a:rPr>
              <a:t>API</a:t>
            </a:r>
            <a:r>
              <a:rPr lang="zh-CN" altLang="en-US" b="0" dirty="0">
                <a:solidFill>
                  <a:srgbClr val="FF0000"/>
                </a:solidFill>
              </a:rPr>
              <a:t>推荐结果的基础上，</a:t>
            </a:r>
            <a:endParaRPr lang="en-US" altLang="zh-CN" b="0" dirty="0">
              <a:solidFill>
                <a:srgbClr val="FF0000"/>
              </a:solidFill>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9402478-87B0-4F0F-83C9-20C0B24B73EE}" type="slidenum">
              <a:rPr lang="zh-CN" altLang="en-US" smtClean="0"/>
              <a:t>6</a:t>
            </a:fld>
            <a:endParaRPr lang="zh-CN" altLang="en-US"/>
          </a:p>
        </p:txBody>
      </p:sp>
    </p:spTree>
    <p:extLst>
      <p:ext uri="{BB962C8B-B14F-4D97-AF65-F5344CB8AC3E}">
        <p14:creationId xmlns:p14="http://schemas.microsoft.com/office/powerpoint/2010/main" val="426086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compare our approach with 2 baselines.</a:t>
            </a:r>
            <a:r>
              <a:rPr lang="zh-CN" altLang="en-US" dirty="0"/>
              <a:t> </a:t>
            </a:r>
            <a:r>
              <a:rPr lang="en-US" altLang="zh-CN" dirty="0"/>
              <a:t>The</a:t>
            </a:r>
            <a:r>
              <a:rPr lang="zh-CN" altLang="en-US" dirty="0"/>
              <a:t> </a:t>
            </a:r>
            <a:r>
              <a:rPr lang="en-US" altLang="zh-CN" dirty="0"/>
              <a:t>first</a:t>
            </a:r>
            <a:r>
              <a:rPr lang="zh-CN" altLang="en-US" dirty="0"/>
              <a:t> </a:t>
            </a:r>
            <a:r>
              <a:rPr lang="en-US" altLang="zh-CN" dirty="0"/>
              <a:t>baseline</a:t>
            </a:r>
            <a:r>
              <a:rPr lang="zh-CN" altLang="en-US" dirty="0"/>
              <a:t> </a:t>
            </a:r>
            <a:r>
              <a:rPr lang="en-US" altLang="zh-CN" dirty="0"/>
              <a:t>is</a:t>
            </a:r>
            <a:r>
              <a:rPr lang="zh-CN" altLang="en-US" dirty="0"/>
              <a:t> </a:t>
            </a:r>
            <a:r>
              <a:rPr lang="en-US" altLang="zh-CN" dirty="0"/>
              <a:t>RACK,</a:t>
            </a:r>
            <a:r>
              <a:rPr lang="zh-CN" altLang="en-US" dirty="0"/>
              <a:t> </a:t>
            </a:r>
            <a:r>
              <a:rPr lang="en-US" altLang="zh-CN" dirty="0"/>
              <a:t>proposed by Rahman et al., in SANER. They used SO posts to build a keyword-API mapping database but they didn’t leverage API document. Besides their approach only supports API recommendation at class-level. For example, given the query how to initialize all values in an array to false, the class-level only recommends the class Arrays, while method-level would recommend </a:t>
            </a:r>
            <a:r>
              <a:rPr lang="en-US" altLang="zh-CN" dirty="0" err="1"/>
              <a:t>Arrays.fill</a:t>
            </a:r>
            <a:r>
              <a:rPr lang="en-US" altLang="zh-CN" dirty="0"/>
              <a:t>. They also published a testing dataset including 150 questions selected from Java tutorial sites, and this dataset is also used for evaluation in our paper.</a:t>
            </a:r>
          </a:p>
          <a:p>
            <a:endParaRPr lang="en-US" altLang="zh-CN" dirty="0"/>
          </a:p>
          <a:p>
            <a:r>
              <a:rPr lang="en-US" altLang="zh-CN" dirty="0"/>
              <a:t>The second baseline is </a:t>
            </a:r>
            <a:r>
              <a:rPr lang="en-US" altLang="zh-CN" dirty="0" err="1"/>
              <a:t>DeepAPI</a:t>
            </a:r>
            <a:r>
              <a:rPr lang="en-US" altLang="zh-CN" dirty="0"/>
              <a:t>, proposed by Gu et al., in FSE. Their approach is based on seq2seq model, a kind of deep neural network, and the model is trained with a large number of annotated API sequences from code repositories. The model receives a natural language query and outputs a sequence of API methods.</a:t>
            </a:r>
          </a:p>
        </p:txBody>
      </p:sp>
      <p:sp>
        <p:nvSpPr>
          <p:cNvPr id="4" name="灯片编号占位符 3"/>
          <p:cNvSpPr>
            <a:spLocks noGrp="1"/>
          </p:cNvSpPr>
          <p:nvPr>
            <p:ph type="sldNum" sz="quarter" idx="10"/>
          </p:nvPr>
        </p:nvSpPr>
        <p:spPr/>
        <p:txBody>
          <a:bodyPr/>
          <a:lstStyle/>
          <a:p>
            <a:fld id="{09402478-87B0-4F0F-83C9-20C0B24B73EE}" type="slidenum">
              <a:rPr lang="zh-CN" altLang="en-US" smtClean="0"/>
              <a:t>8</a:t>
            </a:fld>
            <a:endParaRPr lang="zh-CN" altLang="en-US"/>
          </a:p>
        </p:txBody>
      </p:sp>
    </p:spTree>
    <p:extLst>
      <p:ext uri="{BB962C8B-B14F-4D97-AF65-F5344CB8AC3E}">
        <p14:creationId xmlns:p14="http://schemas.microsoft.com/office/powerpoint/2010/main" val="2662500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402478-87B0-4F0F-83C9-20C0B24B73EE}" type="slidenum">
              <a:rPr lang="zh-CN" altLang="en-US" smtClean="0"/>
              <a:t>9</a:t>
            </a:fld>
            <a:endParaRPr lang="zh-CN" altLang="en-US"/>
          </a:p>
        </p:txBody>
      </p:sp>
    </p:spTree>
    <p:extLst>
      <p:ext uri="{BB962C8B-B14F-4D97-AF65-F5344CB8AC3E}">
        <p14:creationId xmlns:p14="http://schemas.microsoft.com/office/powerpoint/2010/main" val="356465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conclusion, in this paper, we first XXX</a:t>
            </a:r>
          </a:p>
          <a:p>
            <a:endParaRPr lang="en-US" altLang="zh-CN" dirty="0"/>
          </a:p>
          <a:p>
            <a:r>
              <a:rPr lang="en-US" altLang="zh-CN" dirty="0"/>
              <a:t>Inspired by this study, we proposed XXX</a:t>
            </a:r>
          </a:p>
          <a:p>
            <a:endParaRPr lang="en-US" altLang="zh-CN" dirty="0"/>
          </a:p>
          <a:p>
            <a:r>
              <a:rPr lang="en-US" altLang="zh-CN" dirty="0"/>
              <a:t>Finally, our XXX</a:t>
            </a:r>
          </a:p>
          <a:p>
            <a:endParaRPr lang="en-US" altLang="zh-CN" dirty="0"/>
          </a:p>
          <a:p>
            <a:r>
              <a:rPr lang="en-US" altLang="zh-CN" dirty="0"/>
              <a:t>In future work, we plan to implement our approach as an automated tool in the form of a plugin for a web browser of IDE, we also plan to extend our approach to support more programming languages.</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9402478-87B0-4F0F-83C9-20C0B24B73EE}" type="slidenum">
              <a:rPr lang="zh-CN" altLang="en-US" smtClean="0"/>
              <a:t>10</a:t>
            </a:fld>
            <a:endParaRPr lang="zh-CN" altLang="en-US"/>
          </a:p>
        </p:txBody>
      </p:sp>
    </p:spTree>
    <p:extLst>
      <p:ext uri="{BB962C8B-B14F-4D97-AF65-F5344CB8AC3E}">
        <p14:creationId xmlns:p14="http://schemas.microsoft.com/office/powerpoint/2010/main" val="331758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6ECC9-E283-439B-99FF-92B3EDDBD8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D44437-6192-4164-8BCA-AC98E7A98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B498E6-10B2-424B-9BA1-EBFD17E0EA5B}"/>
              </a:ext>
            </a:extLst>
          </p:cNvPr>
          <p:cNvSpPr>
            <a:spLocks noGrp="1"/>
          </p:cNvSpPr>
          <p:nvPr>
            <p:ph type="dt" sz="half" idx="10"/>
          </p:nvPr>
        </p:nvSpPr>
        <p:spPr/>
        <p:txBody>
          <a:bodyPr/>
          <a:lstStyle/>
          <a:p>
            <a:fld id="{E7DE2AE1-6086-487C-AEB9-17E99CB53620}" type="datetime1">
              <a:rPr lang="zh-CN" altLang="en-US" smtClean="0"/>
              <a:t>2018/11/24</a:t>
            </a:fld>
            <a:endParaRPr lang="zh-CN" altLang="en-US"/>
          </a:p>
        </p:txBody>
      </p:sp>
      <p:sp>
        <p:nvSpPr>
          <p:cNvPr id="5" name="页脚占位符 4">
            <a:extLst>
              <a:ext uri="{FF2B5EF4-FFF2-40B4-BE49-F238E27FC236}">
                <a16:creationId xmlns:a16="http://schemas.microsoft.com/office/drawing/2014/main" id="{709104CA-700B-4CC1-9BBA-299D20E5A0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21474E-ECC6-413A-AE48-74FB082AE397}"/>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420352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CFBDC-E691-450A-ABF0-34A0AD30BC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3F288B-9926-4494-82C0-03F27D09C64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C6F865B-505A-45FF-B8D5-6667D39218F9}"/>
              </a:ext>
            </a:extLst>
          </p:cNvPr>
          <p:cNvSpPr>
            <a:spLocks noGrp="1"/>
          </p:cNvSpPr>
          <p:nvPr>
            <p:ph type="dt" sz="half" idx="10"/>
          </p:nvPr>
        </p:nvSpPr>
        <p:spPr/>
        <p:txBody>
          <a:bodyPr/>
          <a:lstStyle/>
          <a:p>
            <a:fld id="{E7FE732B-6D4C-4005-BC06-E5A0EC247F6C}" type="datetime1">
              <a:rPr lang="zh-CN" altLang="en-US" smtClean="0"/>
              <a:t>2018/11/24</a:t>
            </a:fld>
            <a:endParaRPr lang="zh-CN" altLang="en-US"/>
          </a:p>
        </p:txBody>
      </p:sp>
      <p:sp>
        <p:nvSpPr>
          <p:cNvPr id="5" name="页脚占位符 4">
            <a:extLst>
              <a:ext uri="{FF2B5EF4-FFF2-40B4-BE49-F238E27FC236}">
                <a16:creationId xmlns:a16="http://schemas.microsoft.com/office/drawing/2014/main" id="{057AF143-F7D9-4D53-BE30-D9A7D9B38A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EFC22D-EE93-4855-A1EC-DB5176A57E2F}"/>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151100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846043-1B6F-45EF-A9F0-01D5DCC9FA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615C4EB-3107-4DFD-9CFA-6BFFC7043CE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ACE6992-D696-4D3C-9B39-F30357B5AC91}"/>
              </a:ext>
            </a:extLst>
          </p:cNvPr>
          <p:cNvSpPr>
            <a:spLocks noGrp="1"/>
          </p:cNvSpPr>
          <p:nvPr>
            <p:ph type="dt" sz="half" idx="10"/>
          </p:nvPr>
        </p:nvSpPr>
        <p:spPr/>
        <p:txBody>
          <a:bodyPr/>
          <a:lstStyle/>
          <a:p>
            <a:fld id="{29DB0695-0C18-43CB-A62C-807BB9571823}" type="datetime1">
              <a:rPr lang="zh-CN" altLang="en-US" smtClean="0"/>
              <a:t>2018/11/24</a:t>
            </a:fld>
            <a:endParaRPr lang="zh-CN" altLang="en-US"/>
          </a:p>
        </p:txBody>
      </p:sp>
      <p:sp>
        <p:nvSpPr>
          <p:cNvPr id="5" name="页脚占位符 4">
            <a:extLst>
              <a:ext uri="{FF2B5EF4-FFF2-40B4-BE49-F238E27FC236}">
                <a16:creationId xmlns:a16="http://schemas.microsoft.com/office/drawing/2014/main" id="{C8BF370F-9AD4-445F-A83B-AB9C485BE9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2D8714-9FD0-4F5F-962C-A28FD6FDB3B0}"/>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269680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C9215-81FE-4610-9572-C6849E0A83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EE6AD8-593C-449B-8F18-253BA6979E4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5A21809-0ABC-4468-97CA-9BEE1399B3A3}"/>
              </a:ext>
            </a:extLst>
          </p:cNvPr>
          <p:cNvSpPr>
            <a:spLocks noGrp="1"/>
          </p:cNvSpPr>
          <p:nvPr>
            <p:ph type="dt" sz="half" idx="10"/>
          </p:nvPr>
        </p:nvSpPr>
        <p:spPr/>
        <p:txBody>
          <a:bodyPr/>
          <a:lstStyle/>
          <a:p>
            <a:fld id="{3524C20A-49CD-461A-B1AE-071341C78BF1}" type="datetime1">
              <a:rPr lang="zh-CN" altLang="en-US" smtClean="0"/>
              <a:t>2018/11/24</a:t>
            </a:fld>
            <a:endParaRPr lang="zh-CN" altLang="en-US"/>
          </a:p>
        </p:txBody>
      </p:sp>
      <p:sp>
        <p:nvSpPr>
          <p:cNvPr id="5" name="页脚占位符 4">
            <a:extLst>
              <a:ext uri="{FF2B5EF4-FFF2-40B4-BE49-F238E27FC236}">
                <a16:creationId xmlns:a16="http://schemas.microsoft.com/office/drawing/2014/main" id="{37985131-0603-4FAB-897F-CA3D96682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75D6E7-279D-4D43-B5B8-F71D2C85E8BA}"/>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323208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7ADEF-7CAA-4E16-AE0E-30FBB9E90F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639957-CCA6-468D-B72E-AEDFE043D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51A6D41-C198-4426-ACA5-66507AC8CD95}"/>
              </a:ext>
            </a:extLst>
          </p:cNvPr>
          <p:cNvSpPr>
            <a:spLocks noGrp="1"/>
          </p:cNvSpPr>
          <p:nvPr>
            <p:ph type="dt" sz="half" idx="10"/>
          </p:nvPr>
        </p:nvSpPr>
        <p:spPr/>
        <p:txBody>
          <a:bodyPr/>
          <a:lstStyle/>
          <a:p>
            <a:fld id="{42411C09-68BC-4530-841C-9B3ECDF934B6}" type="datetime1">
              <a:rPr lang="zh-CN" altLang="en-US" smtClean="0"/>
              <a:t>2018/11/24</a:t>
            </a:fld>
            <a:endParaRPr lang="zh-CN" altLang="en-US"/>
          </a:p>
        </p:txBody>
      </p:sp>
      <p:sp>
        <p:nvSpPr>
          <p:cNvPr id="5" name="页脚占位符 4">
            <a:extLst>
              <a:ext uri="{FF2B5EF4-FFF2-40B4-BE49-F238E27FC236}">
                <a16:creationId xmlns:a16="http://schemas.microsoft.com/office/drawing/2014/main" id="{F963AB91-F969-4D1C-8395-9E9AE79232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CF715B-EB64-4728-9C10-D93AD5C93A57}"/>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11948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E4533-83AA-4806-9DB7-6F3F096A56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C2354E-7910-4656-8771-CACC1A89A90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53670E5-DAD1-4A2F-8AD8-5EC585235EC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281FF3F-FE0B-4129-9133-42DDF2B6288F}"/>
              </a:ext>
            </a:extLst>
          </p:cNvPr>
          <p:cNvSpPr>
            <a:spLocks noGrp="1"/>
          </p:cNvSpPr>
          <p:nvPr>
            <p:ph type="dt" sz="half" idx="10"/>
          </p:nvPr>
        </p:nvSpPr>
        <p:spPr/>
        <p:txBody>
          <a:bodyPr/>
          <a:lstStyle/>
          <a:p>
            <a:fld id="{437BD4E6-4846-4C98-A809-0E0B9ABB4CDF}" type="datetime1">
              <a:rPr lang="zh-CN" altLang="en-US" smtClean="0"/>
              <a:t>2018/11/24</a:t>
            </a:fld>
            <a:endParaRPr lang="zh-CN" altLang="en-US"/>
          </a:p>
        </p:txBody>
      </p:sp>
      <p:sp>
        <p:nvSpPr>
          <p:cNvPr id="6" name="页脚占位符 5">
            <a:extLst>
              <a:ext uri="{FF2B5EF4-FFF2-40B4-BE49-F238E27FC236}">
                <a16:creationId xmlns:a16="http://schemas.microsoft.com/office/drawing/2014/main" id="{DFCA2BE6-50FE-42B4-A161-9A94CB478C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E0E8A9-7CA9-4B43-B3ED-AC2C1965FFCD}"/>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249135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29765-BE03-4A1D-AADE-1A214E705C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61680A-7732-40F2-A62D-45D65D316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20CA04-703F-42BE-9617-0207E685251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1BA27E6-27D5-4599-A736-B5F00900D2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130225D-F99E-484F-BFFE-A17D7F3E807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E9BA3EF-FB07-499B-9A3C-A6767C3E032B}"/>
              </a:ext>
            </a:extLst>
          </p:cNvPr>
          <p:cNvSpPr>
            <a:spLocks noGrp="1"/>
          </p:cNvSpPr>
          <p:nvPr>
            <p:ph type="dt" sz="half" idx="10"/>
          </p:nvPr>
        </p:nvSpPr>
        <p:spPr/>
        <p:txBody>
          <a:bodyPr/>
          <a:lstStyle/>
          <a:p>
            <a:fld id="{3E08DFBC-687D-4F0F-BB57-104802E165B9}" type="datetime1">
              <a:rPr lang="zh-CN" altLang="en-US" smtClean="0"/>
              <a:t>2018/11/24</a:t>
            </a:fld>
            <a:endParaRPr lang="zh-CN" altLang="en-US"/>
          </a:p>
        </p:txBody>
      </p:sp>
      <p:sp>
        <p:nvSpPr>
          <p:cNvPr id="8" name="页脚占位符 7">
            <a:extLst>
              <a:ext uri="{FF2B5EF4-FFF2-40B4-BE49-F238E27FC236}">
                <a16:creationId xmlns:a16="http://schemas.microsoft.com/office/drawing/2014/main" id="{B4DE7791-7644-4701-8079-E6D0CE0A58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69912B-AE01-4CF9-9BDC-56B622B37B0D}"/>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318633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986F0-E3EC-4A77-B921-CF61ED73A2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51BA0B-ED2D-479E-8281-F95BD18D026C}"/>
              </a:ext>
            </a:extLst>
          </p:cNvPr>
          <p:cNvSpPr>
            <a:spLocks noGrp="1"/>
          </p:cNvSpPr>
          <p:nvPr>
            <p:ph type="dt" sz="half" idx="10"/>
          </p:nvPr>
        </p:nvSpPr>
        <p:spPr/>
        <p:txBody>
          <a:bodyPr/>
          <a:lstStyle/>
          <a:p>
            <a:fld id="{8D0987FD-1511-4117-84C2-E8D8B1C1B7BF}" type="datetime1">
              <a:rPr lang="zh-CN" altLang="en-US" smtClean="0"/>
              <a:t>2018/11/24</a:t>
            </a:fld>
            <a:endParaRPr lang="zh-CN" altLang="en-US"/>
          </a:p>
        </p:txBody>
      </p:sp>
      <p:sp>
        <p:nvSpPr>
          <p:cNvPr id="4" name="页脚占位符 3">
            <a:extLst>
              <a:ext uri="{FF2B5EF4-FFF2-40B4-BE49-F238E27FC236}">
                <a16:creationId xmlns:a16="http://schemas.microsoft.com/office/drawing/2014/main" id="{1808E992-CC80-4571-BD32-B30185D6D0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992851-50D5-49C5-BBE7-CAAF4A94E613}"/>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380488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06C471-288D-41DC-BBB8-FF68052C63CC}"/>
              </a:ext>
            </a:extLst>
          </p:cNvPr>
          <p:cNvSpPr>
            <a:spLocks noGrp="1"/>
          </p:cNvSpPr>
          <p:nvPr>
            <p:ph type="dt" sz="half" idx="10"/>
          </p:nvPr>
        </p:nvSpPr>
        <p:spPr/>
        <p:txBody>
          <a:bodyPr/>
          <a:lstStyle/>
          <a:p>
            <a:fld id="{FEEFAD10-92E2-4444-A373-A426DCFD7528}" type="datetime1">
              <a:rPr lang="zh-CN" altLang="en-US" smtClean="0"/>
              <a:t>2018/11/24</a:t>
            </a:fld>
            <a:endParaRPr lang="zh-CN" altLang="en-US"/>
          </a:p>
        </p:txBody>
      </p:sp>
      <p:sp>
        <p:nvSpPr>
          <p:cNvPr id="3" name="页脚占位符 2">
            <a:extLst>
              <a:ext uri="{FF2B5EF4-FFF2-40B4-BE49-F238E27FC236}">
                <a16:creationId xmlns:a16="http://schemas.microsoft.com/office/drawing/2014/main" id="{C9F92C6F-0DD9-41CB-850F-B805999CAA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600EB6-65FB-41F6-B0E8-FC5411CD55E0}"/>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349944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7A173-C3FD-499D-9887-E7293EB6D7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05211E-A4F7-438E-94B2-848AB3E8B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105EB01-ED75-4CBD-B87F-B2C66AE6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9A0E7E9-2BF5-48CF-A6D4-3244D2B33DF7}"/>
              </a:ext>
            </a:extLst>
          </p:cNvPr>
          <p:cNvSpPr>
            <a:spLocks noGrp="1"/>
          </p:cNvSpPr>
          <p:nvPr>
            <p:ph type="dt" sz="half" idx="10"/>
          </p:nvPr>
        </p:nvSpPr>
        <p:spPr/>
        <p:txBody>
          <a:bodyPr/>
          <a:lstStyle/>
          <a:p>
            <a:fld id="{F7BB1F13-8FFC-4EA5-88D9-1CB84609876D}" type="datetime1">
              <a:rPr lang="zh-CN" altLang="en-US" smtClean="0"/>
              <a:t>2018/11/24</a:t>
            </a:fld>
            <a:endParaRPr lang="zh-CN" altLang="en-US"/>
          </a:p>
        </p:txBody>
      </p:sp>
      <p:sp>
        <p:nvSpPr>
          <p:cNvPr id="6" name="页脚占位符 5">
            <a:extLst>
              <a:ext uri="{FF2B5EF4-FFF2-40B4-BE49-F238E27FC236}">
                <a16:creationId xmlns:a16="http://schemas.microsoft.com/office/drawing/2014/main" id="{64E332D5-314F-4F9B-BBFA-994F682BE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0DBB36-1E21-4C65-A4BA-E30C9CE66AEB}"/>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368339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C56BB-9DB8-4691-9BFD-5723035B43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E49F9C-AD05-41B0-B149-03CE6FBBE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146318-1F8F-486B-8902-30ED9792E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97FCEA5-56BE-44F8-BCC0-989B04C950CE}"/>
              </a:ext>
            </a:extLst>
          </p:cNvPr>
          <p:cNvSpPr>
            <a:spLocks noGrp="1"/>
          </p:cNvSpPr>
          <p:nvPr>
            <p:ph type="dt" sz="half" idx="10"/>
          </p:nvPr>
        </p:nvSpPr>
        <p:spPr/>
        <p:txBody>
          <a:bodyPr/>
          <a:lstStyle/>
          <a:p>
            <a:fld id="{9C239F91-8949-4193-B242-3E6C7060499B}" type="datetime1">
              <a:rPr lang="zh-CN" altLang="en-US" smtClean="0"/>
              <a:t>2018/11/24</a:t>
            </a:fld>
            <a:endParaRPr lang="zh-CN" altLang="en-US"/>
          </a:p>
        </p:txBody>
      </p:sp>
      <p:sp>
        <p:nvSpPr>
          <p:cNvPr id="6" name="页脚占位符 5">
            <a:extLst>
              <a:ext uri="{FF2B5EF4-FFF2-40B4-BE49-F238E27FC236}">
                <a16:creationId xmlns:a16="http://schemas.microsoft.com/office/drawing/2014/main" id="{75E24406-3768-42CE-8454-45AA32C268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C3AC9C-91C3-4D64-9937-220BD46CC4AE}"/>
              </a:ext>
            </a:extLst>
          </p:cNvPr>
          <p:cNvSpPr>
            <a:spLocks noGrp="1"/>
          </p:cNvSpPr>
          <p:nvPr>
            <p:ph type="sldNum" sz="quarter" idx="12"/>
          </p:nvPr>
        </p:nvSpPr>
        <p:spPr/>
        <p:txBody>
          <a:body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2086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623741-8CF0-4486-BD45-BEAF0E7F1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EF31F0-4246-4BBB-B918-07DE34CA6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1EB5DA-FEC1-4F2F-800C-2CB5B17C7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B30EE-93E3-4D93-B8AE-01366008300C}" type="datetime1">
              <a:rPr lang="zh-CN" altLang="en-US" smtClean="0"/>
              <a:t>2018/11/24</a:t>
            </a:fld>
            <a:endParaRPr lang="zh-CN" altLang="en-US"/>
          </a:p>
        </p:txBody>
      </p:sp>
      <p:sp>
        <p:nvSpPr>
          <p:cNvPr id="5" name="页脚占位符 4">
            <a:extLst>
              <a:ext uri="{FF2B5EF4-FFF2-40B4-BE49-F238E27FC236}">
                <a16:creationId xmlns:a16="http://schemas.microsoft.com/office/drawing/2014/main" id="{67641F45-CED4-4A14-B145-4EAB2E3B9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ED2904-5D5B-4C3C-93B7-D345592ED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DEE69-8168-42B0-987E-3C37E268EB86}" type="slidenum">
              <a:rPr lang="zh-CN" altLang="en-US" smtClean="0"/>
              <a:t>‹#›</a:t>
            </a:fld>
            <a:endParaRPr lang="zh-CN" altLang="en-US"/>
          </a:p>
        </p:txBody>
      </p:sp>
    </p:spTree>
    <p:extLst>
      <p:ext uri="{BB962C8B-B14F-4D97-AF65-F5344CB8AC3E}">
        <p14:creationId xmlns:p14="http://schemas.microsoft.com/office/powerpoint/2010/main" val="321610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emf"/><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97F76-9D78-4319-ADF0-E50B2BDAD4A6}"/>
              </a:ext>
            </a:extLst>
          </p:cNvPr>
          <p:cNvSpPr>
            <a:spLocks noGrp="1"/>
          </p:cNvSpPr>
          <p:nvPr>
            <p:ph type="ctrTitle"/>
          </p:nvPr>
        </p:nvSpPr>
        <p:spPr>
          <a:xfrm>
            <a:off x="494189" y="522142"/>
            <a:ext cx="11203619" cy="1326056"/>
          </a:xfrm>
        </p:spPr>
        <p:txBody>
          <a:bodyPr>
            <a:noAutofit/>
          </a:bodyPr>
          <a:lstStyle/>
          <a:p>
            <a:r>
              <a:rPr lang="en-US" altLang="zh-CN" sz="4000" b="1" dirty="0">
                <a:latin typeface="Arial" panose="020B0604020202020204" pitchFamily="34" charset="0"/>
                <a:cs typeface="Arial" panose="020B0604020202020204" pitchFamily="34" charset="0"/>
              </a:rPr>
              <a:t>API Method Recommendation without Worrying About the Task-API Knowledge Gap </a:t>
            </a:r>
            <a:endParaRPr lang="zh-CN" altLang="en-US" sz="4000" b="1"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37BCFBE0-05E8-4FA8-8BF9-D1C782FD6FFD}"/>
              </a:ext>
            </a:extLst>
          </p:cNvPr>
          <p:cNvSpPr>
            <a:spLocks noGrp="1"/>
          </p:cNvSpPr>
          <p:nvPr>
            <p:ph type="subTitle" idx="1"/>
          </p:nvPr>
        </p:nvSpPr>
        <p:spPr>
          <a:xfrm>
            <a:off x="366319" y="2230479"/>
            <a:ext cx="11459361" cy="747614"/>
          </a:xfrm>
        </p:spPr>
        <p:txBody>
          <a:bodyPr>
            <a:normAutofit/>
          </a:bodyPr>
          <a:lstStyle/>
          <a:p>
            <a:r>
              <a:rPr lang="en-US" altLang="zh-CN" sz="3200" b="1" u="sng" dirty="0">
                <a:latin typeface="Calibri" panose="020F0502020204030204" pitchFamily="34" charset="0"/>
                <a:cs typeface="Calibri" panose="020F0502020204030204" pitchFamily="34" charset="0"/>
              </a:rPr>
              <a:t>Qiao Huang</a:t>
            </a:r>
            <a:r>
              <a:rPr lang="en-US" altLang="zh-CN" sz="3200" b="1" dirty="0">
                <a:latin typeface="Calibri" panose="020F0502020204030204" pitchFamily="34" charset="0"/>
                <a:cs typeface="Calibri" panose="020F0502020204030204" pitchFamily="34" charset="0"/>
              </a:rPr>
              <a:t>, Xin Xia, </a:t>
            </a:r>
            <a:r>
              <a:rPr lang="en-US" altLang="zh-CN" sz="3200" b="1" dirty="0" err="1">
                <a:latin typeface="Calibri" panose="020F0502020204030204" pitchFamily="34" charset="0"/>
                <a:cs typeface="Calibri" panose="020F0502020204030204" pitchFamily="34" charset="0"/>
              </a:rPr>
              <a:t>Zhenchang</a:t>
            </a:r>
            <a:r>
              <a:rPr lang="en-US" altLang="zh-CN" sz="3200" b="1" dirty="0">
                <a:latin typeface="Calibri" panose="020F0502020204030204" pitchFamily="34" charset="0"/>
                <a:cs typeface="Calibri" panose="020F0502020204030204" pitchFamily="34" charset="0"/>
              </a:rPr>
              <a:t> Xing, David Lo and </a:t>
            </a:r>
            <a:r>
              <a:rPr lang="en-US" altLang="zh-CN" sz="3200" b="1" dirty="0" err="1">
                <a:latin typeface="Calibri" panose="020F0502020204030204" pitchFamily="34" charset="0"/>
                <a:cs typeface="Calibri" panose="020F0502020204030204" pitchFamily="34" charset="0"/>
              </a:rPr>
              <a:t>Xinyu</a:t>
            </a:r>
            <a:r>
              <a:rPr lang="en-US" altLang="zh-CN" sz="3200" b="1" dirty="0">
                <a:latin typeface="Calibri" panose="020F0502020204030204" pitchFamily="34" charset="0"/>
                <a:cs typeface="Calibri" panose="020F0502020204030204" pitchFamily="34" charset="0"/>
              </a:rPr>
              <a:t> Wang</a:t>
            </a:r>
          </a:p>
          <a:p>
            <a:endParaRPr lang="en-US" altLang="zh-CN" sz="3200" b="1" dirty="0">
              <a:latin typeface="Calibri" panose="020F0502020204030204" pitchFamily="34" charset="0"/>
              <a:cs typeface="Calibri" panose="020F0502020204030204" pitchFamily="34" charset="0"/>
            </a:endParaRPr>
          </a:p>
          <a:p>
            <a:endParaRPr lang="zh-CN" altLang="en-US" sz="3200" dirty="0"/>
          </a:p>
        </p:txBody>
      </p:sp>
      <p:sp>
        <p:nvSpPr>
          <p:cNvPr id="12" name="灯片编号占位符 11">
            <a:extLst>
              <a:ext uri="{FF2B5EF4-FFF2-40B4-BE49-F238E27FC236}">
                <a16:creationId xmlns:a16="http://schemas.microsoft.com/office/drawing/2014/main" id="{7589ED4A-E0E6-4A83-947F-9EA3F6B216C3}"/>
              </a:ext>
            </a:extLst>
          </p:cNvPr>
          <p:cNvSpPr>
            <a:spLocks noGrp="1"/>
          </p:cNvSpPr>
          <p:nvPr>
            <p:ph type="sldNum" sz="quarter" idx="12"/>
          </p:nvPr>
        </p:nvSpPr>
        <p:spPr>
          <a:xfrm>
            <a:off x="8728046" y="6367332"/>
            <a:ext cx="2743200" cy="365125"/>
          </a:xfrm>
        </p:spPr>
        <p:txBody>
          <a:bodyPr/>
          <a:lstStyle/>
          <a:p>
            <a:fld id="{B5EDEE69-8168-42B0-987E-3C37E268EB86}" type="slidenum">
              <a:rPr lang="zh-CN" altLang="en-US" smtClean="0"/>
              <a:t>1</a:t>
            </a:fld>
            <a:endParaRPr lang="zh-CN" altLang="en-US"/>
          </a:p>
        </p:txBody>
      </p:sp>
      <p:pic>
        <p:nvPicPr>
          <p:cNvPr id="13" name="Picture 2" descr="https://timgsa.baidu.com/timg?image&amp;quality=80&amp;size=b9999_10000&amp;sec=1527040027&amp;di=5294547b0c4fe4147d63bac0f5ffffc4&amp;imgtype=jpg&amp;er=1&amp;src=http%3A%2F%2Fimage.ailiuxue.com%2F2015%2F02%2F25%2F20150225163713006.jpg">
            <a:extLst>
              <a:ext uri="{FF2B5EF4-FFF2-40B4-BE49-F238E27FC236}">
                <a16:creationId xmlns:a16="http://schemas.microsoft.com/office/drawing/2014/main" id="{4496CC5B-DCF8-4557-B1D0-A953D3F06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581" y="4697118"/>
            <a:ext cx="3069404" cy="16549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a:extLst>
              <a:ext uri="{FF2B5EF4-FFF2-40B4-BE49-F238E27FC236}">
                <a16:creationId xmlns:a16="http://schemas.microsoft.com/office/drawing/2014/main" id="{72E129EE-0AF3-4D5A-A038-8C51AA4EE18C}"/>
              </a:ext>
            </a:extLst>
          </p:cNvPr>
          <p:cNvPicPr>
            <a:picLocks noChangeAspect="1"/>
          </p:cNvPicPr>
          <p:nvPr/>
        </p:nvPicPr>
        <p:blipFill>
          <a:blip r:embed="rId4"/>
          <a:stretch>
            <a:fillRect/>
          </a:stretch>
        </p:blipFill>
        <p:spPr>
          <a:xfrm>
            <a:off x="4998857" y="4909910"/>
            <a:ext cx="1843335" cy="1436930"/>
          </a:xfrm>
          <a:prstGeom prst="rect">
            <a:avLst/>
          </a:prstGeom>
        </p:spPr>
      </p:pic>
      <p:pic>
        <p:nvPicPr>
          <p:cNvPr id="15" name="图片 2">
            <a:extLst>
              <a:ext uri="{FF2B5EF4-FFF2-40B4-BE49-F238E27FC236}">
                <a16:creationId xmlns:a16="http://schemas.microsoft.com/office/drawing/2014/main" id="{863A364C-257B-45FF-B901-872C084BD5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667" y="2987118"/>
            <a:ext cx="1417350" cy="17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a:extLst>
              <a:ext uri="{FF2B5EF4-FFF2-40B4-BE49-F238E27FC236}">
                <a16:creationId xmlns:a16="http://schemas.microsoft.com/office/drawing/2014/main" id="{5298E00D-92C5-41C7-8EDC-DBD55B780BD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48197" y="2989075"/>
            <a:ext cx="1552588" cy="170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a:extLst>
              <a:ext uri="{FF2B5EF4-FFF2-40B4-BE49-F238E27FC236}">
                <a16:creationId xmlns:a16="http://schemas.microsoft.com/office/drawing/2014/main" id="{753A7CAD-B8B6-49E9-B313-BA7BF155EF4D}"/>
              </a:ext>
            </a:extLst>
          </p:cNvPr>
          <p:cNvPicPr>
            <a:picLocks noChangeAspect="1"/>
          </p:cNvPicPr>
          <p:nvPr/>
        </p:nvPicPr>
        <p:blipFill>
          <a:blip r:embed="rId7"/>
          <a:stretch>
            <a:fillRect/>
          </a:stretch>
        </p:blipFill>
        <p:spPr>
          <a:xfrm>
            <a:off x="2968575" y="2989075"/>
            <a:ext cx="1710740" cy="1708043"/>
          </a:xfrm>
          <a:prstGeom prst="rect">
            <a:avLst/>
          </a:prstGeom>
        </p:spPr>
      </p:pic>
      <p:pic>
        <p:nvPicPr>
          <p:cNvPr id="18" name="Picture 2" descr="https://timgsa.baidu.com/timg?image&amp;quality=80&amp;size=b9999_10000&amp;sec=1508745930&amp;di=121aa212fba0f3a94f59c4c3cb6683eb&amp;imgtype=jpg&amp;er=1&amp;src=http%3A%2F%2Flittlemissbento.com%2Fwp-content%2Fuploads%2F2014%2F10%2FSMU_logo.png">
            <a:extLst>
              <a:ext uri="{FF2B5EF4-FFF2-40B4-BE49-F238E27FC236}">
                <a16:creationId xmlns:a16="http://schemas.microsoft.com/office/drawing/2014/main" id="{1C1A2CE1-2406-4FC0-864D-9BEE13EBCCA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22928" y="4870770"/>
            <a:ext cx="1923268" cy="16758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image.worldjingsai.com/worldjingsai/university/logo/9001.jpg">
            <a:extLst>
              <a:ext uri="{FF2B5EF4-FFF2-40B4-BE49-F238E27FC236}">
                <a16:creationId xmlns:a16="http://schemas.microsoft.com/office/drawing/2014/main" id="{9C99EA99-2A1C-479B-B82D-E44494EA7BD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4775" y="4794032"/>
            <a:ext cx="1461128" cy="146112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ED981FE-F8A3-4095-A4D5-5F06E69CA27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019" y="2978093"/>
            <a:ext cx="1696641" cy="1710000"/>
          </a:xfrm>
          <a:prstGeom prst="rect">
            <a:avLst/>
          </a:prstGeom>
        </p:spPr>
      </p:pic>
      <p:pic>
        <p:nvPicPr>
          <p:cNvPr id="20" name="图片 19">
            <a:extLst>
              <a:ext uri="{FF2B5EF4-FFF2-40B4-BE49-F238E27FC236}">
                <a16:creationId xmlns:a16="http://schemas.microsoft.com/office/drawing/2014/main" id="{58CF19E6-07D8-43EB-8239-1D83AF8C5CF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55899" y="2978093"/>
            <a:ext cx="1833011" cy="1710000"/>
          </a:xfrm>
          <a:prstGeom prst="rect">
            <a:avLst/>
          </a:prstGeom>
        </p:spPr>
      </p:pic>
      <p:pic>
        <p:nvPicPr>
          <p:cNvPr id="21" name="Picture 2" descr="http://image.worldjingsai.com/worldjingsai/university/logo/9001.jpg">
            <a:extLst>
              <a:ext uri="{FF2B5EF4-FFF2-40B4-BE49-F238E27FC236}">
                <a16:creationId xmlns:a16="http://schemas.microsoft.com/office/drawing/2014/main" id="{78EE4F89-F95C-4662-8B0E-D7856308EA2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41840" y="4870770"/>
            <a:ext cx="1461128" cy="146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3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A5D8B-35E0-44A0-BDAE-38262154CCC6}"/>
              </a:ext>
            </a:extLst>
          </p:cNvPr>
          <p:cNvSpPr>
            <a:spLocks noGrp="1"/>
          </p:cNvSpPr>
          <p:nvPr>
            <p:ph type="title"/>
          </p:nvPr>
        </p:nvSpPr>
        <p:spPr/>
        <p:txBody>
          <a:bodyPr/>
          <a:lstStyle/>
          <a:p>
            <a:r>
              <a:rPr lang="en-US" altLang="zh-CN" b="1" dirty="0"/>
              <a:t>Conclusion</a:t>
            </a:r>
            <a:endParaRPr lang="zh-CN" altLang="en-US" b="1" dirty="0"/>
          </a:p>
        </p:txBody>
      </p:sp>
      <p:sp>
        <p:nvSpPr>
          <p:cNvPr id="3" name="内容占位符 2">
            <a:extLst>
              <a:ext uri="{FF2B5EF4-FFF2-40B4-BE49-F238E27FC236}">
                <a16:creationId xmlns:a16="http://schemas.microsoft.com/office/drawing/2014/main" id="{38F84106-DFE0-45B5-AFA4-7404C578FF32}"/>
              </a:ext>
            </a:extLst>
          </p:cNvPr>
          <p:cNvSpPr>
            <a:spLocks noGrp="1"/>
          </p:cNvSpPr>
          <p:nvPr>
            <p:ph idx="1"/>
          </p:nvPr>
        </p:nvSpPr>
        <p:spPr/>
        <p:txBody>
          <a:bodyPr>
            <a:noAutofit/>
          </a:bodyPr>
          <a:lstStyle/>
          <a:p>
            <a:pPr>
              <a:spcBef>
                <a:spcPts val="2400"/>
              </a:spcBef>
            </a:pPr>
            <a:r>
              <a:rPr lang="en-US" altLang="zh-CN" b="1" dirty="0"/>
              <a:t>We studied developers’ API search behavior</a:t>
            </a:r>
          </a:p>
          <a:p>
            <a:pPr>
              <a:spcBef>
                <a:spcPts val="2400"/>
              </a:spcBef>
            </a:pPr>
            <a:r>
              <a:rPr lang="en-US" altLang="zh-CN" b="1" dirty="0"/>
              <a:t>We proposed an automated approach to recommend APIs by incorporating both SO posts and API-Doc</a:t>
            </a:r>
          </a:p>
          <a:p>
            <a:pPr>
              <a:spcBef>
                <a:spcPts val="2400"/>
              </a:spcBef>
            </a:pPr>
            <a:r>
              <a:rPr lang="en-US" altLang="zh-CN" b="1" dirty="0"/>
              <a:t>Our quantitative evaluation and user study demonstrated the effectiveness of our approach</a:t>
            </a:r>
          </a:p>
          <a:p>
            <a:pPr>
              <a:spcBef>
                <a:spcPts val="2400"/>
              </a:spcBef>
            </a:pPr>
            <a:r>
              <a:rPr lang="en-US" altLang="zh-CN" b="1" dirty="0"/>
              <a:t>Future work: tool implementation, extension for more PLs</a:t>
            </a:r>
          </a:p>
          <a:p>
            <a:pPr>
              <a:spcBef>
                <a:spcPts val="2400"/>
              </a:spcBef>
            </a:pPr>
            <a:r>
              <a:rPr lang="en-US" altLang="zh-CN" b="1" dirty="0"/>
              <a:t>Code: </a:t>
            </a:r>
            <a:r>
              <a:rPr lang="en-US" altLang="zh-CN" b="1" dirty="0">
                <a:solidFill>
                  <a:srgbClr val="FF0000"/>
                </a:solidFill>
              </a:rPr>
              <a:t>https://github.com/tkdsheep/BIKER-ASE2018</a:t>
            </a:r>
            <a:endParaRPr lang="zh-CN" altLang="en-US" b="1" dirty="0">
              <a:solidFill>
                <a:srgbClr val="FF0000"/>
              </a:solidFill>
            </a:endParaRPr>
          </a:p>
          <a:p>
            <a:pPr>
              <a:spcBef>
                <a:spcPts val="2400"/>
              </a:spcBef>
            </a:pPr>
            <a:endParaRPr lang="zh-CN" altLang="en-US" b="1" dirty="0"/>
          </a:p>
        </p:txBody>
      </p:sp>
      <p:sp>
        <p:nvSpPr>
          <p:cNvPr id="5" name="灯片编号占位符 4">
            <a:extLst>
              <a:ext uri="{FF2B5EF4-FFF2-40B4-BE49-F238E27FC236}">
                <a16:creationId xmlns:a16="http://schemas.microsoft.com/office/drawing/2014/main" id="{BAB8BAEF-ADE7-4149-9265-874B0EF45CC5}"/>
              </a:ext>
            </a:extLst>
          </p:cNvPr>
          <p:cNvSpPr>
            <a:spLocks noGrp="1"/>
          </p:cNvSpPr>
          <p:nvPr>
            <p:ph type="sldNum" sz="quarter" idx="12"/>
          </p:nvPr>
        </p:nvSpPr>
        <p:spPr/>
        <p:txBody>
          <a:bodyPr/>
          <a:lstStyle/>
          <a:p>
            <a:fld id="{B5EDEE69-8168-42B0-987E-3C37E268EB86}" type="slidenum">
              <a:rPr lang="zh-CN" altLang="en-US" smtClean="0"/>
              <a:t>10</a:t>
            </a:fld>
            <a:endParaRPr lang="zh-CN" altLang="en-US"/>
          </a:p>
        </p:txBody>
      </p:sp>
    </p:spTree>
    <p:extLst>
      <p:ext uri="{BB962C8B-B14F-4D97-AF65-F5344CB8AC3E}">
        <p14:creationId xmlns:p14="http://schemas.microsoft.com/office/powerpoint/2010/main" val="138994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A7FEF-CDE5-43FA-A5F3-DCF6AC8C8DF1}"/>
              </a:ext>
            </a:extLst>
          </p:cNvPr>
          <p:cNvSpPr>
            <a:spLocks noGrp="1"/>
          </p:cNvSpPr>
          <p:nvPr>
            <p:ph type="title"/>
          </p:nvPr>
        </p:nvSpPr>
        <p:spPr>
          <a:xfrm>
            <a:off x="838200" y="2766218"/>
            <a:ext cx="10515600" cy="1325563"/>
          </a:xfrm>
        </p:spPr>
        <p:txBody>
          <a:bodyPr/>
          <a:lstStyle/>
          <a:p>
            <a:pPr algn="ctr"/>
            <a:r>
              <a:rPr lang="en-US" altLang="zh-CN" b="1" dirty="0"/>
              <a:t>Part2: Sharing My Research Experience </a:t>
            </a:r>
            <a:endParaRPr lang="zh-CN" altLang="en-US" b="1" dirty="0"/>
          </a:p>
        </p:txBody>
      </p:sp>
      <p:sp>
        <p:nvSpPr>
          <p:cNvPr id="4" name="灯片编号占位符 3">
            <a:extLst>
              <a:ext uri="{FF2B5EF4-FFF2-40B4-BE49-F238E27FC236}">
                <a16:creationId xmlns:a16="http://schemas.microsoft.com/office/drawing/2014/main" id="{86F345B5-3954-4468-B9D1-1E03C090A890}"/>
              </a:ext>
            </a:extLst>
          </p:cNvPr>
          <p:cNvSpPr>
            <a:spLocks noGrp="1"/>
          </p:cNvSpPr>
          <p:nvPr>
            <p:ph type="sldNum" sz="quarter" idx="12"/>
          </p:nvPr>
        </p:nvSpPr>
        <p:spPr/>
        <p:txBody>
          <a:bodyPr/>
          <a:lstStyle/>
          <a:p>
            <a:fld id="{B5EDEE69-8168-42B0-987E-3C37E268EB86}" type="slidenum">
              <a:rPr lang="zh-CN" altLang="en-US" smtClean="0"/>
              <a:t>11</a:t>
            </a:fld>
            <a:endParaRPr lang="zh-CN" altLang="en-US"/>
          </a:p>
        </p:txBody>
      </p:sp>
    </p:spTree>
    <p:extLst>
      <p:ext uri="{BB962C8B-B14F-4D97-AF65-F5344CB8AC3E}">
        <p14:creationId xmlns:p14="http://schemas.microsoft.com/office/powerpoint/2010/main" val="262484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1F1EE-8C76-49EB-8D1E-26ABF617FEB5}"/>
              </a:ext>
            </a:extLst>
          </p:cNvPr>
          <p:cNvSpPr>
            <a:spLocks noGrp="1"/>
          </p:cNvSpPr>
          <p:nvPr>
            <p:ph type="title"/>
          </p:nvPr>
        </p:nvSpPr>
        <p:spPr>
          <a:xfrm>
            <a:off x="680357" y="410368"/>
            <a:ext cx="10831286" cy="1325563"/>
          </a:xfrm>
        </p:spPr>
        <p:txBody>
          <a:bodyPr>
            <a:normAutofit/>
          </a:bodyPr>
          <a:lstStyle/>
          <a:p>
            <a:r>
              <a:rPr lang="en-US" altLang="zh-CN" sz="3200" b="1" dirty="0"/>
              <a:t>Identify Self-Admitted Technical Debt (SATD) Using Text Mining</a:t>
            </a:r>
            <a:endParaRPr lang="zh-CN" altLang="en-US" sz="3200" b="1" dirty="0"/>
          </a:p>
        </p:txBody>
      </p:sp>
      <p:sp>
        <p:nvSpPr>
          <p:cNvPr id="3" name="内容占位符 2">
            <a:extLst>
              <a:ext uri="{FF2B5EF4-FFF2-40B4-BE49-F238E27FC236}">
                <a16:creationId xmlns:a16="http://schemas.microsoft.com/office/drawing/2014/main" id="{D8C21D0E-5B61-4129-B278-45F4FB9E4A97}"/>
              </a:ext>
            </a:extLst>
          </p:cNvPr>
          <p:cNvSpPr>
            <a:spLocks noGrp="1"/>
          </p:cNvSpPr>
          <p:nvPr>
            <p:ph idx="1"/>
          </p:nvPr>
        </p:nvSpPr>
        <p:spPr/>
        <p:txBody>
          <a:bodyPr>
            <a:normAutofit/>
          </a:bodyPr>
          <a:lstStyle/>
          <a:p>
            <a:r>
              <a:rPr lang="en-US" altLang="zh-CN" sz="3200" b="1" dirty="0"/>
              <a:t>IEEE Transactions on Reliability, </a:t>
            </a:r>
            <a:r>
              <a:rPr lang="en-US" altLang="zh-CN" sz="3200" b="1" dirty="0">
                <a:solidFill>
                  <a:srgbClr val="FF0000"/>
                </a:solidFill>
              </a:rPr>
              <a:t>Reject</a:t>
            </a:r>
          </a:p>
          <a:p>
            <a:pPr lvl="1"/>
            <a:r>
              <a:rPr lang="en-US" altLang="zh-CN" sz="2800" i="1" dirty="0"/>
              <a:t>SATD is used as an </a:t>
            </a:r>
            <a:r>
              <a:rPr lang="en-US" altLang="zh-CN" sz="2800" b="1" i="1" dirty="0">
                <a:solidFill>
                  <a:srgbClr val="FF0000"/>
                </a:solidFill>
              </a:rPr>
              <a:t>excuse</a:t>
            </a:r>
            <a:r>
              <a:rPr lang="en-US" altLang="zh-CN" sz="2800" i="1" dirty="0"/>
              <a:t> for presenting text mining</a:t>
            </a:r>
          </a:p>
          <a:p>
            <a:pPr>
              <a:lnSpc>
                <a:spcPct val="150000"/>
              </a:lnSpc>
            </a:pPr>
            <a:r>
              <a:rPr lang="en-US" altLang="zh-CN" sz="3200" b="1" dirty="0"/>
              <a:t>EMSE, </a:t>
            </a:r>
            <a:r>
              <a:rPr lang="en-US" altLang="zh-CN" sz="3200" b="1" dirty="0">
                <a:solidFill>
                  <a:srgbClr val="00B050"/>
                </a:solidFill>
              </a:rPr>
              <a:t>Major Revision</a:t>
            </a:r>
          </a:p>
          <a:p>
            <a:pPr lvl="1"/>
            <a:r>
              <a:rPr lang="en-US" altLang="zh-CN" sz="2800" i="1" dirty="0"/>
              <a:t>What’s the top-k Features?</a:t>
            </a:r>
          </a:p>
          <a:p>
            <a:pPr lvl="1"/>
            <a:r>
              <a:rPr lang="en-US" altLang="zh-CN" sz="2800" i="1" dirty="0"/>
              <a:t>Can we update training data?</a:t>
            </a:r>
          </a:p>
          <a:p>
            <a:pPr lvl="1"/>
            <a:r>
              <a:rPr lang="en-US" altLang="zh-CN" sz="2800" i="1" dirty="0"/>
              <a:t>Implications?</a:t>
            </a:r>
          </a:p>
        </p:txBody>
      </p:sp>
      <p:sp>
        <p:nvSpPr>
          <p:cNvPr id="4" name="灯片编号占位符 3">
            <a:extLst>
              <a:ext uri="{FF2B5EF4-FFF2-40B4-BE49-F238E27FC236}">
                <a16:creationId xmlns:a16="http://schemas.microsoft.com/office/drawing/2014/main" id="{AB2C05D1-BCAE-4D7E-8CD5-10288481195F}"/>
              </a:ext>
            </a:extLst>
          </p:cNvPr>
          <p:cNvSpPr>
            <a:spLocks noGrp="1"/>
          </p:cNvSpPr>
          <p:nvPr>
            <p:ph type="sldNum" sz="quarter" idx="12"/>
          </p:nvPr>
        </p:nvSpPr>
        <p:spPr/>
        <p:txBody>
          <a:bodyPr/>
          <a:lstStyle/>
          <a:p>
            <a:fld id="{B5EDEE69-8168-42B0-987E-3C37E268EB86}" type="slidenum">
              <a:rPr lang="zh-CN" altLang="en-US" smtClean="0"/>
              <a:t>12</a:t>
            </a:fld>
            <a:endParaRPr lang="zh-CN" altLang="en-US"/>
          </a:p>
        </p:txBody>
      </p:sp>
    </p:spTree>
    <p:extLst>
      <p:ext uri="{BB962C8B-B14F-4D97-AF65-F5344CB8AC3E}">
        <p14:creationId xmlns:p14="http://schemas.microsoft.com/office/powerpoint/2010/main" val="113058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1F1EE-8C76-49EB-8D1E-26ABF617FEB5}"/>
              </a:ext>
            </a:extLst>
          </p:cNvPr>
          <p:cNvSpPr>
            <a:spLocks noGrp="1"/>
          </p:cNvSpPr>
          <p:nvPr>
            <p:ph type="title"/>
          </p:nvPr>
        </p:nvSpPr>
        <p:spPr>
          <a:xfrm>
            <a:off x="680357" y="410368"/>
            <a:ext cx="10831286" cy="1325563"/>
          </a:xfrm>
        </p:spPr>
        <p:txBody>
          <a:bodyPr>
            <a:normAutofit/>
          </a:bodyPr>
          <a:lstStyle/>
          <a:p>
            <a:r>
              <a:rPr lang="en-US" altLang="zh-CN" sz="3600" b="1" dirty="0"/>
              <a:t>Which Packages Would be Affected by This Bug Report?</a:t>
            </a:r>
            <a:endParaRPr lang="zh-CN" altLang="en-US" sz="3200" b="1" dirty="0"/>
          </a:p>
        </p:txBody>
      </p:sp>
      <p:sp>
        <p:nvSpPr>
          <p:cNvPr id="3" name="内容占位符 2">
            <a:extLst>
              <a:ext uri="{FF2B5EF4-FFF2-40B4-BE49-F238E27FC236}">
                <a16:creationId xmlns:a16="http://schemas.microsoft.com/office/drawing/2014/main" id="{D8C21D0E-5B61-4129-B278-45F4FB9E4A97}"/>
              </a:ext>
            </a:extLst>
          </p:cNvPr>
          <p:cNvSpPr>
            <a:spLocks noGrp="1"/>
          </p:cNvSpPr>
          <p:nvPr>
            <p:ph idx="1"/>
          </p:nvPr>
        </p:nvSpPr>
        <p:spPr/>
        <p:txBody>
          <a:bodyPr>
            <a:normAutofit/>
          </a:bodyPr>
          <a:lstStyle/>
          <a:p>
            <a:r>
              <a:rPr lang="en-US" altLang="zh-CN" sz="3200" b="1" dirty="0"/>
              <a:t>SANER 2017, </a:t>
            </a:r>
            <a:r>
              <a:rPr lang="en-US" altLang="zh-CN" sz="3200" b="1" dirty="0">
                <a:solidFill>
                  <a:srgbClr val="FF0000"/>
                </a:solidFill>
              </a:rPr>
              <a:t>Reject</a:t>
            </a:r>
          </a:p>
          <a:p>
            <a:pPr lvl="1"/>
            <a:r>
              <a:rPr lang="en-US" altLang="zh-CN" sz="2800" i="1" dirty="0"/>
              <a:t>Many small issues about writing</a:t>
            </a:r>
          </a:p>
          <a:p>
            <a:pPr lvl="1"/>
            <a:r>
              <a:rPr lang="en-US" altLang="zh-CN" sz="2800" i="1" dirty="0"/>
              <a:t>No discussion about </a:t>
            </a:r>
            <a:r>
              <a:rPr lang="en-US" altLang="zh-CN" sz="2800" i="1" dirty="0">
                <a:solidFill>
                  <a:srgbClr val="FF0000"/>
                </a:solidFill>
              </a:rPr>
              <a:t>bug localization</a:t>
            </a:r>
          </a:p>
          <a:p>
            <a:pPr>
              <a:lnSpc>
                <a:spcPct val="100000"/>
              </a:lnSpc>
            </a:pPr>
            <a:r>
              <a:rPr lang="en-US" altLang="zh-CN" sz="3200" b="1" dirty="0"/>
              <a:t>MSR 2017, </a:t>
            </a:r>
            <a:r>
              <a:rPr lang="en-US" altLang="zh-CN" sz="3200" b="1" dirty="0">
                <a:solidFill>
                  <a:srgbClr val="FF0000"/>
                </a:solidFill>
              </a:rPr>
              <a:t>Reject</a:t>
            </a:r>
            <a:endParaRPr lang="en-US" altLang="zh-CN" sz="3200" b="1" dirty="0">
              <a:solidFill>
                <a:srgbClr val="00B050"/>
              </a:solidFill>
            </a:endParaRPr>
          </a:p>
          <a:p>
            <a:pPr lvl="1"/>
            <a:r>
              <a:rPr lang="en-US" altLang="zh-CN" sz="2800" b="1" i="1" dirty="0">
                <a:solidFill>
                  <a:srgbClr val="00B050"/>
                </a:solidFill>
              </a:rPr>
              <a:t>Strong Accept</a:t>
            </a:r>
            <a:r>
              <a:rPr lang="en-US" altLang="zh-CN" sz="2800" b="1" i="1" dirty="0"/>
              <a:t>, </a:t>
            </a:r>
            <a:r>
              <a:rPr lang="en-US" altLang="zh-CN" sz="2800" b="1" i="1" dirty="0">
                <a:solidFill>
                  <a:srgbClr val="00B050"/>
                </a:solidFill>
              </a:rPr>
              <a:t>Weak Accept</a:t>
            </a:r>
            <a:r>
              <a:rPr lang="en-US" altLang="zh-CN" sz="2800" b="1" i="1" dirty="0"/>
              <a:t>, </a:t>
            </a:r>
            <a:r>
              <a:rPr lang="en-US" altLang="zh-CN" sz="2800" b="1" i="1" dirty="0">
                <a:solidFill>
                  <a:srgbClr val="FF0000"/>
                </a:solidFill>
              </a:rPr>
              <a:t>Reject</a:t>
            </a:r>
            <a:r>
              <a:rPr lang="en-US" altLang="zh-CN" sz="2800" i="1" dirty="0"/>
              <a:t>, Avg Score 0.7</a:t>
            </a:r>
          </a:p>
          <a:p>
            <a:pPr lvl="1"/>
            <a:r>
              <a:rPr lang="en-US" altLang="zh-CN" sz="2800" i="1" dirty="0"/>
              <a:t>Top-10 packages, </a:t>
            </a:r>
            <a:r>
              <a:rPr lang="en-US" altLang="zh-CN" sz="2800" i="1" dirty="0">
                <a:solidFill>
                  <a:srgbClr val="FF0000"/>
                </a:solidFill>
              </a:rPr>
              <a:t>really useful</a:t>
            </a:r>
            <a:r>
              <a:rPr lang="en-US" altLang="zh-CN" sz="2800" i="1" dirty="0"/>
              <a:t>?</a:t>
            </a:r>
          </a:p>
          <a:p>
            <a:r>
              <a:rPr lang="en-US" altLang="zh-CN" sz="3200" b="1" dirty="0"/>
              <a:t>ISSRE 2017, </a:t>
            </a:r>
            <a:r>
              <a:rPr lang="en-US" altLang="zh-CN" sz="3200" b="1" dirty="0">
                <a:solidFill>
                  <a:srgbClr val="00B050"/>
                </a:solidFill>
              </a:rPr>
              <a:t>Accept</a:t>
            </a:r>
          </a:p>
          <a:p>
            <a:pPr lvl="1"/>
            <a:r>
              <a:rPr lang="en-US" altLang="zh-CN" sz="2800" i="1" dirty="0"/>
              <a:t>Rebuttal letter in </a:t>
            </a:r>
            <a:r>
              <a:rPr lang="en-US" altLang="zh-CN" sz="2800" b="1" i="1" dirty="0"/>
              <a:t>500</a:t>
            </a:r>
            <a:r>
              <a:rPr lang="en-US" altLang="zh-CN" sz="2800" i="1" dirty="0"/>
              <a:t> words</a:t>
            </a:r>
          </a:p>
        </p:txBody>
      </p:sp>
      <p:sp>
        <p:nvSpPr>
          <p:cNvPr id="4" name="灯片编号占位符 3">
            <a:extLst>
              <a:ext uri="{FF2B5EF4-FFF2-40B4-BE49-F238E27FC236}">
                <a16:creationId xmlns:a16="http://schemas.microsoft.com/office/drawing/2014/main" id="{AB2C05D1-BCAE-4D7E-8CD5-10288481195F}"/>
              </a:ext>
            </a:extLst>
          </p:cNvPr>
          <p:cNvSpPr>
            <a:spLocks noGrp="1"/>
          </p:cNvSpPr>
          <p:nvPr>
            <p:ph type="sldNum" sz="quarter" idx="12"/>
          </p:nvPr>
        </p:nvSpPr>
        <p:spPr/>
        <p:txBody>
          <a:bodyPr/>
          <a:lstStyle/>
          <a:p>
            <a:fld id="{B5EDEE69-8168-42B0-987E-3C37E268EB86}" type="slidenum">
              <a:rPr lang="zh-CN" altLang="en-US" smtClean="0"/>
              <a:t>13</a:t>
            </a:fld>
            <a:endParaRPr lang="zh-CN" altLang="en-US"/>
          </a:p>
        </p:txBody>
      </p:sp>
    </p:spTree>
    <p:extLst>
      <p:ext uri="{BB962C8B-B14F-4D97-AF65-F5344CB8AC3E}">
        <p14:creationId xmlns:p14="http://schemas.microsoft.com/office/powerpoint/2010/main" val="17264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FC8EF-F3FC-4BA7-BEF2-7BCC884BC50E}"/>
              </a:ext>
            </a:extLst>
          </p:cNvPr>
          <p:cNvSpPr>
            <a:spLocks noGrp="1"/>
          </p:cNvSpPr>
          <p:nvPr>
            <p:ph type="title"/>
          </p:nvPr>
        </p:nvSpPr>
        <p:spPr/>
        <p:txBody>
          <a:bodyPr/>
          <a:lstStyle/>
          <a:p>
            <a:r>
              <a:rPr lang="en-US" altLang="zh-CN" b="1" dirty="0"/>
              <a:t>Automating Intention Mining</a:t>
            </a:r>
            <a:endParaRPr lang="zh-CN" altLang="en-US" b="1" dirty="0"/>
          </a:p>
        </p:txBody>
      </p:sp>
      <p:sp>
        <p:nvSpPr>
          <p:cNvPr id="3" name="内容占位符 2">
            <a:extLst>
              <a:ext uri="{FF2B5EF4-FFF2-40B4-BE49-F238E27FC236}">
                <a16:creationId xmlns:a16="http://schemas.microsoft.com/office/drawing/2014/main" id="{1D69F6C0-F3AB-4529-9CDD-FFE3994F50F2}"/>
              </a:ext>
            </a:extLst>
          </p:cNvPr>
          <p:cNvSpPr>
            <a:spLocks noGrp="1"/>
          </p:cNvSpPr>
          <p:nvPr>
            <p:ph idx="1"/>
          </p:nvPr>
        </p:nvSpPr>
        <p:spPr/>
        <p:txBody>
          <a:bodyPr>
            <a:normAutofit/>
          </a:bodyPr>
          <a:lstStyle/>
          <a:p>
            <a:r>
              <a:rPr lang="en-US" altLang="zh-CN" sz="3200" b="1" dirty="0"/>
              <a:t>ASE 2017, </a:t>
            </a:r>
            <a:r>
              <a:rPr lang="en-US" altLang="zh-CN" sz="3200" b="1" dirty="0">
                <a:solidFill>
                  <a:srgbClr val="FF0000"/>
                </a:solidFill>
              </a:rPr>
              <a:t>Reject</a:t>
            </a:r>
          </a:p>
          <a:p>
            <a:pPr lvl="1"/>
            <a:r>
              <a:rPr lang="en-US" altLang="zh-CN" sz="2800" i="1" dirty="0"/>
              <a:t>It's not useful to have sentences classified</a:t>
            </a:r>
          </a:p>
          <a:p>
            <a:pPr lvl="1"/>
            <a:r>
              <a:rPr lang="en-US" altLang="zh-CN" sz="2800" i="1" dirty="0"/>
              <a:t>Pick a specific SE task and evaluate how your work affects the task. </a:t>
            </a:r>
            <a:endParaRPr lang="en-US" altLang="zh-CN" sz="2800" b="1" dirty="0">
              <a:solidFill>
                <a:srgbClr val="FF0000"/>
              </a:solidFill>
            </a:endParaRPr>
          </a:p>
          <a:p>
            <a:r>
              <a:rPr lang="en-US" altLang="zh-CN" sz="3200" b="1" dirty="0"/>
              <a:t>TSE, </a:t>
            </a:r>
            <a:r>
              <a:rPr lang="en-US" altLang="zh-CN" sz="3200" b="1" dirty="0">
                <a:solidFill>
                  <a:srgbClr val="00B050"/>
                </a:solidFill>
              </a:rPr>
              <a:t>Major Revision</a:t>
            </a:r>
          </a:p>
          <a:p>
            <a:pPr lvl="1"/>
            <a:r>
              <a:rPr lang="en-US" altLang="zh-CN" sz="2800" i="1" dirty="0"/>
              <a:t>Provide more qualitative analysis</a:t>
            </a:r>
          </a:p>
          <a:p>
            <a:pPr lvl="1"/>
            <a:r>
              <a:rPr lang="en-US" altLang="zh-CN" sz="2800" i="1" dirty="0"/>
              <a:t>Clarify the data collection process</a:t>
            </a:r>
          </a:p>
          <a:p>
            <a:pPr lvl="1"/>
            <a:endParaRPr lang="en-US" altLang="zh-CN" sz="2800" b="1" dirty="0">
              <a:solidFill>
                <a:srgbClr val="00B050"/>
              </a:solidFill>
            </a:endParaRPr>
          </a:p>
        </p:txBody>
      </p:sp>
      <p:sp>
        <p:nvSpPr>
          <p:cNvPr id="4" name="灯片编号占位符 3">
            <a:extLst>
              <a:ext uri="{FF2B5EF4-FFF2-40B4-BE49-F238E27FC236}">
                <a16:creationId xmlns:a16="http://schemas.microsoft.com/office/drawing/2014/main" id="{ADDF8733-720E-491C-B2DF-A745A8977186}"/>
              </a:ext>
            </a:extLst>
          </p:cNvPr>
          <p:cNvSpPr>
            <a:spLocks noGrp="1"/>
          </p:cNvSpPr>
          <p:nvPr>
            <p:ph type="sldNum" sz="quarter" idx="12"/>
          </p:nvPr>
        </p:nvSpPr>
        <p:spPr/>
        <p:txBody>
          <a:bodyPr/>
          <a:lstStyle/>
          <a:p>
            <a:fld id="{B5EDEE69-8168-42B0-987E-3C37E268EB86}" type="slidenum">
              <a:rPr lang="zh-CN" altLang="en-US" smtClean="0"/>
              <a:t>14</a:t>
            </a:fld>
            <a:endParaRPr lang="zh-CN" altLang="en-US"/>
          </a:p>
        </p:txBody>
      </p:sp>
    </p:spTree>
    <p:extLst>
      <p:ext uri="{BB962C8B-B14F-4D97-AF65-F5344CB8AC3E}">
        <p14:creationId xmlns:p14="http://schemas.microsoft.com/office/powerpoint/2010/main" val="301021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9A35A-D65D-4C0E-82A2-AD96077B72AA}"/>
              </a:ext>
            </a:extLst>
          </p:cNvPr>
          <p:cNvSpPr>
            <a:spLocks noGrp="1"/>
          </p:cNvSpPr>
          <p:nvPr>
            <p:ph type="title"/>
          </p:nvPr>
        </p:nvSpPr>
        <p:spPr/>
        <p:txBody>
          <a:bodyPr>
            <a:normAutofit/>
          </a:bodyPr>
          <a:lstStyle/>
          <a:p>
            <a:r>
              <a:rPr lang="en-US" altLang="zh-CN" sz="3600" b="1" dirty="0"/>
              <a:t>Supervised vs Unsupervised Model for Effort Aware Just-In-Time Defect Prediction </a:t>
            </a:r>
            <a:endParaRPr lang="zh-CN" altLang="en-US" sz="3600" b="1" dirty="0"/>
          </a:p>
        </p:txBody>
      </p:sp>
      <p:sp>
        <p:nvSpPr>
          <p:cNvPr id="4" name="灯片编号占位符 3">
            <a:extLst>
              <a:ext uri="{FF2B5EF4-FFF2-40B4-BE49-F238E27FC236}">
                <a16:creationId xmlns:a16="http://schemas.microsoft.com/office/drawing/2014/main" id="{868B85D0-AF93-4E9E-8675-515105778EB7}"/>
              </a:ext>
            </a:extLst>
          </p:cNvPr>
          <p:cNvSpPr>
            <a:spLocks noGrp="1"/>
          </p:cNvSpPr>
          <p:nvPr>
            <p:ph type="sldNum" sz="quarter" idx="12"/>
          </p:nvPr>
        </p:nvSpPr>
        <p:spPr/>
        <p:txBody>
          <a:bodyPr/>
          <a:lstStyle/>
          <a:p>
            <a:fld id="{B5EDEE69-8168-42B0-987E-3C37E268EB86}" type="slidenum">
              <a:rPr lang="zh-CN" altLang="en-US" smtClean="0"/>
              <a:t>15</a:t>
            </a:fld>
            <a:endParaRPr lang="zh-CN" altLang="en-US"/>
          </a:p>
        </p:txBody>
      </p:sp>
      <p:grpSp>
        <p:nvGrpSpPr>
          <p:cNvPr id="47" name="组合 46">
            <a:extLst>
              <a:ext uri="{FF2B5EF4-FFF2-40B4-BE49-F238E27FC236}">
                <a16:creationId xmlns:a16="http://schemas.microsoft.com/office/drawing/2014/main" id="{31E77C9A-E4A2-45CD-B780-986F27E4CEA1}"/>
              </a:ext>
            </a:extLst>
          </p:cNvPr>
          <p:cNvGrpSpPr/>
          <p:nvPr/>
        </p:nvGrpSpPr>
        <p:grpSpPr>
          <a:xfrm>
            <a:off x="838200" y="1538197"/>
            <a:ext cx="10933590" cy="914400"/>
            <a:chOff x="838200" y="1538197"/>
            <a:chExt cx="10933590" cy="914400"/>
          </a:xfrm>
        </p:grpSpPr>
        <p:sp>
          <p:nvSpPr>
            <p:cNvPr id="48" name="文本框 47">
              <a:extLst>
                <a:ext uri="{FF2B5EF4-FFF2-40B4-BE49-F238E27FC236}">
                  <a16:creationId xmlns:a16="http://schemas.microsoft.com/office/drawing/2014/main" id="{7CAE4409-ED84-487D-9FBB-658DBC5E83F4}"/>
                </a:ext>
              </a:extLst>
            </p:cNvPr>
            <p:cNvSpPr txBox="1"/>
            <p:nvPr/>
          </p:nvSpPr>
          <p:spPr>
            <a:xfrm>
              <a:off x="1752600" y="1733787"/>
              <a:ext cx="10019190" cy="523220"/>
            </a:xfrm>
            <a:prstGeom prst="rect">
              <a:avLst/>
            </a:prstGeom>
            <a:noFill/>
          </p:spPr>
          <p:txBody>
            <a:bodyPr wrap="square" rtlCol="0">
              <a:spAutoFit/>
            </a:bodyPr>
            <a:lstStyle/>
            <a:p>
              <a:r>
                <a:rPr lang="en-US" altLang="zh-CN" sz="2800" b="1" dirty="0">
                  <a:solidFill>
                    <a:srgbClr val="FF0000"/>
                  </a:solidFill>
                  <a:latin typeface="Calibri" panose="020F0502020204030204" pitchFamily="34" charset="0"/>
                  <a:cs typeface="Calibri" panose="020F0502020204030204" pitchFamily="34" charset="0"/>
                </a:rPr>
                <a:t>100</a:t>
              </a:r>
              <a:r>
                <a:rPr lang="en-US" altLang="zh-CN" sz="2800" b="1" dirty="0">
                  <a:latin typeface="Calibri" panose="020F0502020204030204" pitchFamily="34" charset="0"/>
                  <a:cs typeface="Calibri" panose="020F0502020204030204" pitchFamily="34" charset="0"/>
                </a:rPr>
                <a:t> changes (</a:t>
              </a:r>
              <a:r>
                <a:rPr lang="en-US" altLang="zh-CN" sz="2800" b="1" dirty="0">
                  <a:solidFill>
                    <a:srgbClr val="FF0000"/>
                  </a:solidFill>
                  <a:latin typeface="Calibri" panose="020F0502020204030204" pitchFamily="34" charset="0"/>
                  <a:cs typeface="Calibri" panose="020F0502020204030204" pitchFamily="34" charset="0"/>
                </a:rPr>
                <a:t>10</a:t>
              </a:r>
              <a:r>
                <a:rPr lang="en-US" altLang="zh-CN" sz="2800" b="1" dirty="0">
                  <a:latin typeface="Calibri" panose="020F0502020204030204" pitchFamily="34" charset="0"/>
                  <a:cs typeface="Calibri" panose="020F0502020204030204" pitchFamily="34" charset="0"/>
                </a:rPr>
                <a:t> are defective), </a:t>
              </a:r>
              <a:r>
                <a:rPr lang="en-US" altLang="zh-CN" sz="2800" b="1" dirty="0">
                  <a:solidFill>
                    <a:srgbClr val="FF0000"/>
                  </a:solidFill>
                  <a:latin typeface="Calibri" panose="020F0502020204030204" pitchFamily="34" charset="0"/>
                  <a:cs typeface="Calibri" panose="020F0502020204030204" pitchFamily="34" charset="0"/>
                </a:rPr>
                <a:t>1000</a:t>
              </a:r>
              <a:r>
                <a:rPr lang="en-US" altLang="zh-CN" sz="2800" b="1" dirty="0">
                  <a:latin typeface="Calibri" panose="020F0502020204030204" pitchFamily="34" charset="0"/>
                  <a:cs typeface="Calibri" panose="020F0502020204030204" pitchFamily="34" charset="0"/>
                </a:rPr>
                <a:t> LOC modified in total</a:t>
              </a:r>
              <a:endParaRPr lang="zh-CN" altLang="en-US" sz="2800" b="1" dirty="0">
                <a:latin typeface="Calibri" panose="020F0502020204030204" pitchFamily="34" charset="0"/>
                <a:cs typeface="Calibri" panose="020F0502020204030204" pitchFamily="34" charset="0"/>
              </a:endParaRPr>
            </a:p>
          </p:txBody>
        </p:sp>
        <p:pic>
          <p:nvPicPr>
            <p:cNvPr id="49" name="图形 48" descr="条形图">
              <a:extLst>
                <a:ext uri="{FF2B5EF4-FFF2-40B4-BE49-F238E27FC236}">
                  <a16:creationId xmlns:a16="http://schemas.microsoft.com/office/drawing/2014/main" id="{6B628772-2391-4BE0-BDE5-DE7AB980AD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538197"/>
              <a:ext cx="914400" cy="914400"/>
            </a:xfrm>
            <a:prstGeom prst="rect">
              <a:avLst/>
            </a:prstGeom>
          </p:spPr>
        </p:pic>
      </p:grpSp>
      <p:sp>
        <p:nvSpPr>
          <p:cNvPr id="50" name="文本框 49">
            <a:extLst>
              <a:ext uri="{FF2B5EF4-FFF2-40B4-BE49-F238E27FC236}">
                <a16:creationId xmlns:a16="http://schemas.microsoft.com/office/drawing/2014/main" id="{A961CA08-7613-4CE0-B0C4-DE46F2F67713}"/>
              </a:ext>
            </a:extLst>
          </p:cNvPr>
          <p:cNvSpPr txBox="1"/>
          <p:nvPr/>
        </p:nvSpPr>
        <p:spPr>
          <a:xfrm>
            <a:off x="838200" y="2863760"/>
            <a:ext cx="2782410" cy="523220"/>
          </a:xfrm>
          <a:prstGeom prst="rect">
            <a:avLst/>
          </a:prstGeom>
          <a:noFill/>
          <a:ln w="38100">
            <a:solidFill>
              <a:schemeClr val="tx1"/>
            </a:solidFill>
          </a:ln>
        </p:spPr>
        <p:txBody>
          <a:bodyPr wrap="square" rtlCol="0">
            <a:spAutoFit/>
          </a:bodyPr>
          <a:lstStyle/>
          <a:p>
            <a:r>
              <a:rPr lang="en-US" altLang="zh-CN" sz="2800" b="1" dirty="0">
                <a:latin typeface="Calibri" panose="020F0502020204030204" pitchFamily="34" charset="0"/>
                <a:cs typeface="Calibri" panose="020F0502020204030204" pitchFamily="34" charset="0"/>
              </a:rPr>
              <a:t>Prediction model</a:t>
            </a:r>
            <a:endParaRPr lang="zh-CN" altLang="en-US" sz="2800" b="1" dirty="0">
              <a:latin typeface="Calibri" panose="020F0502020204030204" pitchFamily="34" charset="0"/>
              <a:cs typeface="Calibri" panose="020F0502020204030204" pitchFamily="34" charset="0"/>
            </a:endParaRPr>
          </a:p>
        </p:txBody>
      </p:sp>
      <p:sp>
        <p:nvSpPr>
          <p:cNvPr id="51" name="文本框 50">
            <a:extLst>
              <a:ext uri="{FF2B5EF4-FFF2-40B4-BE49-F238E27FC236}">
                <a16:creationId xmlns:a16="http://schemas.microsoft.com/office/drawing/2014/main" id="{C388783A-07C0-4FEE-A579-0998F6EF25D6}"/>
              </a:ext>
            </a:extLst>
          </p:cNvPr>
          <p:cNvSpPr txBox="1"/>
          <p:nvPr/>
        </p:nvSpPr>
        <p:spPr>
          <a:xfrm>
            <a:off x="4494795" y="2863760"/>
            <a:ext cx="2398980" cy="523220"/>
          </a:xfrm>
          <a:prstGeom prst="rect">
            <a:avLst/>
          </a:prstGeom>
          <a:noFill/>
          <a:ln w="38100">
            <a:solidFill>
              <a:schemeClr val="tx1"/>
            </a:solidFill>
          </a:ln>
        </p:spPr>
        <p:txBody>
          <a:bodyPr wrap="square" rtlCol="0">
            <a:spAutoFit/>
          </a:bodyPr>
          <a:lstStyle/>
          <a:p>
            <a:r>
              <a:rPr lang="en-US" altLang="zh-CN" sz="2800" b="1" dirty="0">
                <a:latin typeface="Calibri" panose="020F0502020204030204" pitchFamily="34" charset="0"/>
                <a:cs typeface="Calibri" panose="020F0502020204030204" pitchFamily="34" charset="0"/>
              </a:rPr>
              <a:t>Rank by score</a:t>
            </a:r>
            <a:endParaRPr lang="zh-CN" altLang="en-US" sz="2800" b="1" dirty="0">
              <a:latin typeface="Calibri" panose="020F0502020204030204" pitchFamily="34" charset="0"/>
              <a:cs typeface="Calibri" panose="020F0502020204030204" pitchFamily="34" charset="0"/>
            </a:endParaRPr>
          </a:p>
        </p:txBody>
      </p:sp>
      <p:sp>
        <p:nvSpPr>
          <p:cNvPr id="52" name="文本框 51">
            <a:extLst>
              <a:ext uri="{FF2B5EF4-FFF2-40B4-BE49-F238E27FC236}">
                <a16:creationId xmlns:a16="http://schemas.microsoft.com/office/drawing/2014/main" id="{04C4E700-8EF5-419C-BB28-547829C2996B}"/>
              </a:ext>
            </a:extLst>
          </p:cNvPr>
          <p:cNvSpPr txBox="1"/>
          <p:nvPr/>
        </p:nvSpPr>
        <p:spPr>
          <a:xfrm>
            <a:off x="7721356" y="2863760"/>
            <a:ext cx="2630008" cy="523220"/>
          </a:xfrm>
          <a:prstGeom prst="rect">
            <a:avLst/>
          </a:prstGeom>
          <a:noFill/>
          <a:ln w="38100">
            <a:solidFill>
              <a:schemeClr val="tx1"/>
            </a:solidFill>
          </a:ln>
        </p:spPr>
        <p:txBody>
          <a:bodyPr wrap="square" rtlCol="0">
            <a:spAutoFit/>
          </a:bodyPr>
          <a:lstStyle/>
          <a:p>
            <a:r>
              <a:rPr lang="en-US" altLang="zh-CN" sz="2800" b="1" dirty="0">
                <a:latin typeface="Calibri" panose="020F0502020204030204" pitchFamily="34" charset="0"/>
                <a:cs typeface="Calibri" panose="020F0502020204030204" pitchFamily="34" charset="0"/>
              </a:rPr>
              <a:t>Inspect in order</a:t>
            </a:r>
            <a:endParaRPr lang="zh-CN" altLang="en-US" sz="2800" b="1" dirty="0">
              <a:latin typeface="Calibri" panose="020F0502020204030204" pitchFamily="34" charset="0"/>
              <a:cs typeface="Calibri" panose="020F0502020204030204" pitchFamily="34" charset="0"/>
            </a:endParaRPr>
          </a:p>
        </p:txBody>
      </p:sp>
      <p:cxnSp>
        <p:nvCxnSpPr>
          <p:cNvPr id="53" name="直接箭头连接符 52">
            <a:extLst>
              <a:ext uri="{FF2B5EF4-FFF2-40B4-BE49-F238E27FC236}">
                <a16:creationId xmlns:a16="http://schemas.microsoft.com/office/drawing/2014/main" id="{5AC283D6-034D-4167-AAAA-4B04A1120BF1}"/>
              </a:ext>
            </a:extLst>
          </p:cNvPr>
          <p:cNvCxnSpPr>
            <a:cxnSpLocks/>
            <a:stCxn id="50" idx="3"/>
            <a:endCxn id="51" idx="1"/>
          </p:cNvCxnSpPr>
          <p:nvPr/>
        </p:nvCxnSpPr>
        <p:spPr>
          <a:xfrm>
            <a:off x="3620610" y="3125370"/>
            <a:ext cx="874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4D3A65FD-2496-49FD-ADA7-6C85A2E2F5DF}"/>
              </a:ext>
            </a:extLst>
          </p:cNvPr>
          <p:cNvCxnSpPr>
            <a:cxnSpLocks/>
            <a:stCxn id="51" idx="3"/>
            <a:endCxn id="52" idx="1"/>
          </p:cNvCxnSpPr>
          <p:nvPr/>
        </p:nvCxnSpPr>
        <p:spPr>
          <a:xfrm>
            <a:off x="6893775" y="3125370"/>
            <a:ext cx="8275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20C9505D-05B9-4BD8-B479-ABCD712E1459}"/>
              </a:ext>
            </a:extLst>
          </p:cNvPr>
          <p:cNvGrpSpPr/>
          <p:nvPr/>
        </p:nvGrpSpPr>
        <p:grpSpPr>
          <a:xfrm>
            <a:off x="1752600" y="4476872"/>
            <a:ext cx="7883371" cy="522000"/>
            <a:chOff x="1752600" y="4476872"/>
            <a:chExt cx="7883371" cy="522000"/>
          </a:xfrm>
        </p:grpSpPr>
        <p:sp>
          <p:nvSpPr>
            <p:cNvPr id="56" name="矩形 55">
              <a:extLst>
                <a:ext uri="{FF2B5EF4-FFF2-40B4-BE49-F238E27FC236}">
                  <a16:creationId xmlns:a16="http://schemas.microsoft.com/office/drawing/2014/main" id="{4F0A06BA-D4E2-430B-BAA9-DED71501E2FB}"/>
                </a:ext>
              </a:extLst>
            </p:cNvPr>
            <p:cNvSpPr/>
            <p:nvPr/>
          </p:nvSpPr>
          <p:spPr>
            <a:xfrm>
              <a:off x="1752600" y="4476872"/>
              <a:ext cx="7883371" cy="52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B882A832-E0D1-4A6C-BC0C-0BC0C1A5416D}"/>
                </a:ext>
              </a:extLst>
            </p:cNvPr>
            <p:cNvSpPr/>
            <p:nvPr/>
          </p:nvSpPr>
          <p:spPr>
            <a:xfrm>
              <a:off x="1775538" y="4507944"/>
              <a:ext cx="2894116" cy="459856"/>
            </a:xfrm>
            <a:prstGeom prst="rect">
              <a:avLst/>
            </a:prstGeom>
            <a:solidFill>
              <a:srgbClr val="00B0F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3DBEF4CA-31F0-4F07-BD5F-792D4D0D22DE}"/>
                </a:ext>
              </a:extLst>
            </p:cNvPr>
            <p:cNvSpPr/>
            <p:nvPr/>
          </p:nvSpPr>
          <p:spPr>
            <a:xfrm>
              <a:off x="5395402" y="4476872"/>
              <a:ext cx="3589538" cy="522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latin typeface="Calibri" panose="020F0502020204030204" pitchFamily="34" charset="0"/>
                  <a:cs typeface="Calibri" panose="020F0502020204030204" pitchFamily="34" charset="0"/>
                </a:rPr>
                <a:t>40 changes inspected</a:t>
              </a:r>
              <a:endParaRPr lang="zh-CN" altLang="en-US" sz="2800" b="1" dirty="0">
                <a:latin typeface="Calibri" panose="020F0502020204030204" pitchFamily="34" charset="0"/>
                <a:cs typeface="Calibri" panose="020F0502020204030204" pitchFamily="34" charset="0"/>
              </a:endParaRPr>
            </a:p>
          </p:txBody>
        </p:sp>
      </p:grpSp>
      <p:cxnSp>
        <p:nvCxnSpPr>
          <p:cNvPr id="59" name="直接连接符 58">
            <a:extLst>
              <a:ext uri="{FF2B5EF4-FFF2-40B4-BE49-F238E27FC236}">
                <a16:creationId xmlns:a16="http://schemas.microsoft.com/office/drawing/2014/main" id="{9A617CFB-7336-4222-A707-80C1416F7225}"/>
              </a:ext>
            </a:extLst>
          </p:cNvPr>
          <p:cNvCxnSpPr/>
          <p:nvPr/>
        </p:nvCxnSpPr>
        <p:spPr>
          <a:xfrm flipH="1">
            <a:off x="3208538" y="4032988"/>
            <a:ext cx="639192" cy="70488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F728BE4-0B23-4246-B275-514859F73B87}"/>
              </a:ext>
            </a:extLst>
          </p:cNvPr>
          <p:cNvSpPr txBox="1"/>
          <p:nvPr/>
        </p:nvSpPr>
        <p:spPr>
          <a:xfrm>
            <a:off x="3937059" y="3771378"/>
            <a:ext cx="7754832" cy="523220"/>
          </a:xfrm>
          <a:prstGeom prst="rect">
            <a:avLst/>
          </a:prstGeom>
          <a:noFill/>
          <a:ln w="38100">
            <a:noFill/>
          </a:ln>
        </p:spPr>
        <p:txBody>
          <a:bodyPr wrap="square" rtlCol="0">
            <a:spAutoFit/>
          </a:bodyPr>
          <a:lstStyle/>
          <a:p>
            <a:r>
              <a:rPr lang="en-US" altLang="zh-CN" sz="2800" b="1" dirty="0">
                <a:latin typeface="Calibri" panose="020F0502020204030204" pitchFamily="34" charset="0"/>
                <a:cs typeface="Calibri" panose="020F0502020204030204" pitchFamily="34" charset="0"/>
              </a:rPr>
              <a:t>200 LOC modified in total (i.e., inspect 20% LOC)  </a:t>
            </a:r>
            <a:endParaRPr lang="zh-CN" altLang="en-US" sz="2800" b="1" dirty="0">
              <a:latin typeface="Calibri" panose="020F0502020204030204" pitchFamily="34" charset="0"/>
              <a:cs typeface="Calibri" panose="020F0502020204030204" pitchFamily="34" charset="0"/>
            </a:endParaRPr>
          </a:p>
        </p:txBody>
      </p:sp>
      <p:grpSp>
        <p:nvGrpSpPr>
          <p:cNvPr id="61" name="组合 60">
            <a:extLst>
              <a:ext uri="{FF2B5EF4-FFF2-40B4-BE49-F238E27FC236}">
                <a16:creationId xmlns:a16="http://schemas.microsoft.com/office/drawing/2014/main" id="{986C3EE3-0D4D-4DC7-9F17-B65DB10410C3}"/>
              </a:ext>
            </a:extLst>
          </p:cNvPr>
          <p:cNvGrpSpPr/>
          <p:nvPr/>
        </p:nvGrpSpPr>
        <p:grpSpPr>
          <a:xfrm>
            <a:off x="1752600" y="5383879"/>
            <a:ext cx="5223560" cy="523220"/>
            <a:chOff x="1752600" y="5383879"/>
            <a:chExt cx="5223560" cy="523220"/>
          </a:xfrm>
        </p:grpSpPr>
        <p:pic>
          <p:nvPicPr>
            <p:cNvPr id="62" name="图形 61" descr="虫子">
              <a:extLst>
                <a:ext uri="{FF2B5EF4-FFF2-40B4-BE49-F238E27FC236}">
                  <a16:creationId xmlns:a16="http://schemas.microsoft.com/office/drawing/2014/main" id="{D46C3C75-A77B-414B-B71F-63C102B050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2600" y="5383879"/>
              <a:ext cx="522000" cy="522000"/>
            </a:xfrm>
            <a:prstGeom prst="rect">
              <a:avLst/>
            </a:prstGeom>
          </p:spPr>
        </p:pic>
        <p:sp>
          <p:nvSpPr>
            <p:cNvPr id="63" name="文本框 62">
              <a:extLst>
                <a:ext uri="{FF2B5EF4-FFF2-40B4-BE49-F238E27FC236}">
                  <a16:creationId xmlns:a16="http://schemas.microsoft.com/office/drawing/2014/main" id="{F97C3DC1-5DFE-44A4-8FE6-339F9EE3AEF0}"/>
                </a:ext>
              </a:extLst>
            </p:cNvPr>
            <p:cNvSpPr txBox="1"/>
            <p:nvPr/>
          </p:nvSpPr>
          <p:spPr>
            <a:xfrm>
              <a:off x="2325645" y="5383879"/>
              <a:ext cx="4650515" cy="523220"/>
            </a:xfrm>
            <a:prstGeom prst="rect">
              <a:avLst/>
            </a:prstGeom>
            <a:noFill/>
            <a:ln w="38100">
              <a:noFill/>
            </a:ln>
          </p:spPr>
          <p:txBody>
            <a:bodyPr wrap="square" rtlCol="0">
              <a:spAutoFit/>
            </a:bodyPr>
            <a:lstStyle/>
            <a:p>
              <a:r>
                <a:rPr lang="en-US" altLang="zh-CN" sz="2800" b="1" dirty="0">
                  <a:latin typeface="Calibri" panose="020F0502020204030204" pitchFamily="34" charset="0"/>
                  <a:cs typeface="Calibri" panose="020F0502020204030204" pitchFamily="34" charset="0"/>
                </a:rPr>
                <a:t>4 defective changes found</a:t>
              </a:r>
              <a:endParaRPr lang="zh-CN" altLang="en-US" sz="2800" b="1" dirty="0">
                <a:latin typeface="Calibri" panose="020F0502020204030204" pitchFamily="34" charset="0"/>
                <a:cs typeface="Calibri" panose="020F0502020204030204" pitchFamily="34" charset="0"/>
              </a:endParaRPr>
            </a:p>
          </p:txBody>
        </p:sp>
      </p:grpSp>
      <p:grpSp>
        <p:nvGrpSpPr>
          <p:cNvPr id="64" name="组合 63">
            <a:extLst>
              <a:ext uri="{FF2B5EF4-FFF2-40B4-BE49-F238E27FC236}">
                <a16:creationId xmlns:a16="http://schemas.microsoft.com/office/drawing/2014/main" id="{1CBA6243-3646-4C72-8D4D-4E0236DE7AD2}"/>
              </a:ext>
            </a:extLst>
          </p:cNvPr>
          <p:cNvGrpSpPr/>
          <p:nvPr/>
        </p:nvGrpSpPr>
        <p:grpSpPr>
          <a:xfrm>
            <a:off x="1752600" y="6029886"/>
            <a:ext cx="8065551" cy="523220"/>
            <a:chOff x="1752600" y="6029886"/>
            <a:chExt cx="8065551" cy="523220"/>
          </a:xfrm>
        </p:grpSpPr>
        <p:sp>
          <p:nvSpPr>
            <p:cNvPr id="65" name="文本框 64">
              <a:extLst>
                <a:ext uri="{FF2B5EF4-FFF2-40B4-BE49-F238E27FC236}">
                  <a16:creationId xmlns:a16="http://schemas.microsoft.com/office/drawing/2014/main" id="{DD05E170-3AA1-4B50-AEF5-9266047FC6B4}"/>
                </a:ext>
              </a:extLst>
            </p:cNvPr>
            <p:cNvSpPr txBox="1"/>
            <p:nvPr/>
          </p:nvSpPr>
          <p:spPr>
            <a:xfrm>
              <a:off x="2325645" y="6029886"/>
              <a:ext cx="7492506" cy="523220"/>
            </a:xfrm>
            <a:prstGeom prst="rect">
              <a:avLst/>
            </a:prstGeom>
            <a:noFill/>
            <a:ln w="38100">
              <a:noFill/>
            </a:ln>
          </p:spPr>
          <p:txBody>
            <a:bodyPr wrap="square" rtlCol="0">
              <a:spAutoFit/>
            </a:bodyPr>
            <a:lstStyle/>
            <a:p>
              <a:r>
                <a:rPr lang="en-US" altLang="zh-CN" sz="2800" b="1" dirty="0">
                  <a:solidFill>
                    <a:srgbClr val="FF0000"/>
                  </a:solidFill>
                  <a:latin typeface="Calibri" panose="020F0502020204030204" pitchFamily="34" charset="0"/>
                  <a:cs typeface="Calibri" panose="020F0502020204030204" pitchFamily="34" charset="0"/>
                </a:rPr>
                <a:t>Recall</a:t>
              </a:r>
              <a:r>
                <a:rPr lang="en-US" altLang="zh-CN" sz="2800" b="1" dirty="0">
                  <a:latin typeface="Calibri" panose="020F0502020204030204" pitchFamily="34" charset="0"/>
                  <a:cs typeface="Calibri" panose="020F0502020204030204" pitchFamily="34" charset="0"/>
                </a:rPr>
                <a:t> = 4 / 10 = 0.4, the higher recall, the better</a:t>
              </a:r>
              <a:endParaRPr lang="zh-CN" altLang="en-US" sz="2800" b="1" dirty="0">
                <a:latin typeface="Calibri" panose="020F0502020204030204" pitchFamily="34" charset="0"/>
                <a:cs typeface="Calibri" panose="020F0502020204030204" pitchFamily="34" charset="0"/>
              </a:endParaRPr>
            </a:p>
          </p:txBody>
        </p:sp>
        <p:pic>
          <p:nvPicPr>
            <p:cNvPr id="66" name="图形 65" descr="靶心">
              <a:extLst>
                <a:ext uri="{FF2B5EF4-FFF2-40B4-BE49-F238E27FC236}">
                  <a16:creationId xmlns:a16="http://schemas.microsoft.com/office/drawing/2014/main" id="{000DED97-B2DA-42A6-9D27-4924A9DF85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52600" y="6031106"/>
              <a:ext cx="522000" cy="522000"/>
            </a:xfrm>
            <a:prstGeom prst="rect">
              <a:avLst/>
            </a:prstGeom>
          </p:spPr>
        </p:pic>
      </p:grpSp>
    </p:spTree>
    <p:extLst>
      <p:ext uri="{BB962C8B-B14F-4D97-AF65-F5344CB8AC3E}">
        <p14:creationId xmlns:p14="http://schemas.microsoft.com/office/powerpoint/2010/main" val="32523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86BA1-2042-45D9-B067-B7B99D08545B}"/>
              </a:ext>
            </a:extLst>
          </p:cNvPr>
          <p:cNvSpPr>
            <a:spLocks noGrp="1"/>
          </p:cNvSpPr>
          <p:nvPr>
            <p:ph type="title"/>
          </p:nvPr>
        </p:nvSpPr>
        <p:spPr/>
        <p:txBody>
          <a:bodyPr/>
          <a:lstStyle/>
          <a:p>
            <a:r>
              <a:rPr lang="en-US" altLang="zh-CN" b="1" dirty="0"/>
              <a:t>Summary</a:t>
            </a:r>
            <a:endParaRPr lang="zh-CN" altLang="en-US" b="1" dirty="0"/>
          </a:p>
        </p:txBody>
      </p:sp>
      <p:sp>
        <p:nvSpPr>
          <p:cNvPr id="3" name="内容占位符 2">
            <a:extLst>
              <a:ext uri="{FF2B5EF4-FFF2-40B4-BE49-F238E27FC236}">
                <a16:creationId xmlns:a16="http://schemas.microsoft.com/office/drawing/2014/main" id="{05B3E461-7832-4059-B26F-38FCFB0C7D56}"/>
              </a:ext>
            </a:extLst>
          </p:cNvPr>
          <p:cNvSpPr>
            <a:spLocks noGrp="1"/>
          </p:cNvSpPr>
          <p:nvPr>
            <p:ph idx="1"/>
          </p:nvPr>
        </p:nvSpPr>
        <p:spPr/>
        <p:txBody>
          <a:bodyPr/>
          <a:lstStyle/>
          <a:p>
            <a:pPr>
              <a:lnSpc>
                <a:spcPct val="150000"/>
              </a:lnSpc>
            </a:pPr>
            <a:r>
              <a:rPr lang="en-US" altLang="zh-CN" b="1" dirty="0"/>
              <a:t>Which one is more important? Nail or Hammer?</a:t>
            </a:r>
          </a:p>
          <a:p>
            <a:pPr>
              <a:lnSpc>
                <a:spcPct val="150000"/>
              </a:lnSpc>
            </a:pPr>
            <a:r>
              <a:rPr lang="en-US" altLang="zh-CN" b="1" dirty="0"/>
              <a:t>How can developers benefit from our work? How to prove it?</a:t>
            </a:r>
          </a:p>
          <a:p>
            <a:pPr>
              <a:lnSpc>
                <a:spcPct val="150000"/>
              </a:lnSpc>
            </a:pPr>
            <a:r>
              <a:rPr lang="en-US" altLang="zh-CN" b="1" dirty="0"/>
              <a:t>Why does our approach perform better? What’s the weakness?</a:t>
            </a:r>
          </a:p>
          <a:p>
            <a:pPr>
              <a:lnSpc>
                <a:spcPct val="150000"/>
              </a:lnSpc>
            </a:pPr>
            <a:r>
              <a:rPr lang="en-US" altLang="zh-CN" b="1" dirty="0"/>
              <a:t>Is there any other issues when applying our work in real application?</a:t>
            </a:r>
          </a:p>
          <a:p>
            <a:endParaRPr lang="en-US" altLang="zh-CN" b="1" dirty="0"/>
          </a:p>
        </p:txBody>
      </p:sp>
      <p:sp>
        <p:nvSpPr>
          <p:cNvPr id="4" name="灯片编号占位符 3">
            <a:extLst>
              <a:ext uri="{FF2B5EF4-FFF2-40B4-BE49-F238E27FC236}">
                <a16:creationId xmlns:a16="http://schemas.microsoft.com/office/drawing/2014/main" id="{B97EA122-28C4-481F-968A-2FD68BEBFCAE}"/>
              </a:ext>
            </a:extLst>
          </p:cNvPr>
          <p:cNvSpPr>
            <a:spLocks noGrp="1"/>
          </p:cNvSpPr>
          <p:nvPr>
            <p:ph type="sldNum" sz="quarter" idx="12"/>
          </p:nvPr>
        </p:nvSpPr>
        <p:spPr/>
        <p:txBody>
          <a:bodyPr/>
          <a:lstStyle/>
          <a:p>
            <a:fld id="{B5EDEE69-8168-42B0-987E-3C37E268EB86}" type="slidenum">
              <a:rPr lang="zh-CN" altLang="en-US" smtClean="0"/>
              <a:t>16</a:t>
            </a:fld>
            <a:endParaRPr lang="zh-CN" altLang="en-US"/>
          </a:p>
        </p:txBody>
      </p:sp>
    </p:spTree>
    <p:extLst>
      <p:ext uri="{BB962C8B-B14F-4D97-AF65-F5344CB8AC3E}">
        <p14:creationId xmlns:p14="http://schemas.microsoft.com/office/powerpoint/2010/main" val="1393381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1F8AC-C2F0-4250-85E6-3AD107504867}"/>
              </a:ext>
            </a:extLst>
          </p:cNvPr>
          <p:cNvSpPr>
            <a:spLocks noGrp="1"/>
          </p:cNvSpPr>
          <p:nvPr>
            <p:ph type="title"/>
          </p:nvPr>
        </p:nvSpPr>
        <p:spPr>
          <a:xfrm>
            <a:off x="3420626" y="2244167"/>
            <a:ext cx="5009940" cy="2267543"/>
          </a:xfrm>
        </p:spPr>
        <p:txBody>
          <a:bodyPr>
            <a:normAutofit/>
          </a:bodyPr>
          <a:lstStyle/>
          <a:p>
            <a:r>
              <a:rPr lang="en-US" altLang="zh-CN" sz="8000" b="1" dirty="0">
                <a:solidFill>
                  <a:srgbClr val="FF0000"/>
                </a:solidFill>
                <a:latin typeface="Calibri" panose="020F0502020204030204" pitchFamily="34" charset="0"/>
                <a:cs typeface="Calibri" panose="020F0502020204030204" pitchFamily="34" charset="0"/>
              </a:rPr>
              <a:t>Thank you!</a:t>
            </a:r>
            <a:endParaRPr lang="zh-CN" altLang="en-US" sz="8000" b="1" dirty="0">
              <a:solidFill>
                <a:srgbClr val="FF0000"/>
              </a:solidFill>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860513B9-0E30-49F4-9F06-3C1CD93535A5}"/>
              </a:ext>
            </a:extLst>
          </p:cNvPr>
          <p:cNvSpPr>
            <a:spLocks noGrp="1"/>
          </p:cNvSpPr>
          <p:nvPr>
            <p:ph type="sldNum" sz="quarter" idx="12"/>
          </p:nvPr>
        </p:nvSpPr>
        <p:spPr/>
        <p:txBody>
          <a:bodyPr/>
          <a:lstStyle/>
          <a:p>
            <a:fld id="{B5EDEE69-8168-42B0-987E-3C37E268EB86}" type="slidenum">
              <a:rPr lang="zh-CN" altLang="en-US" smtClean="0"/>
              <a:t>17</a:t>
            </a:fld>
            <a:endParaRPr lang="zh-CN" altLang="en-US"/>
          </a:p>
        </p:txBody>
      </p:sp>
    </p:spTree>
    <p:extLst>
      <p:ext uri="{BB962C8B-B14F-4D97-AF65-F5344CB8AC3E}">
        <p14:creationId xmlns:p14="http://schemas.microsoft.com/office/powerpoint/2010/main" val="1957687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1308E-8ABB-4236-B9B1-61475ECB4EFB}"/>
              </a:ext>
            </a:extLst>
          </p:cNvPr>
          <p:cNvSpPr>
            <a:spLocks noGrp="1"/>
          </p:cNvSpPr>
          <p:nvPr>
            <p:ph type="title"/>
          </p:nvPr>
        </p:nvSpPr>
        <p:spPr/>
        <p:txBody>
          <a:bodyPr/>
          <a:lstStyle/>
          <a:p>
            <a:r>
              <a:rPr lang="en-US" altLang="zh-CN" b="1" dirty="0"/>
              <a:t>Heuristic Rules to Detect Candidate APIs </a:t>
            </a:r>
            <a:endParaRPr lang="zh-CN" altLang="en-US" b="1" dirty="0"/>
          </a:p>
        </p:txBody>
      </p:sp>
      <p:sp>
        <p:nvSpPr>
          <p:cNvPr id="3" name="内容占位符 2">
            <a:extLst>
              <a:ext uri="{FF2B5EF4-FFF2-40B4-BE49-F238E27FC236}">
                <a16:creationId xmlns:a16="http://schemas.microsoft.com/office/drawing/2014/main" id="{B7FBD0D1-8905-4A9C-B8C9-9DF6FC4B73CB}"/>
              </a:ext>
            </a:extLst>
          </p:cNvPr>
          <p:cNvSpPr>
            <a:spLocks noGrp="1"/>
          </p:cNvSpPr>
          <p:nvPr>
            <p:ph idx="1"/>
          </p:nvPr>
        </p:nvSpPr>
        <p:spPr/>
        <p:txBody>
          <a:bodyPr/>
          <a:lstStyle/>
          <a:p>
            <a:r>
              <a:rPr lang="en-US" altLang="zh-CN" b="1" i="1" dirty="0"/>
              <a:t>How to generate a random permutation in Java? </a:t>
            </a:r>
          </a:p>
          <a:p>
            <a:endParaRPr lang="en-US" altLang="zh-CN" b="1" i="1" dirty="0"/>
          </a:p>
        </p:txBody>
      </p:sp>
      <p:sp>
        <p:nvSpPr>
          <p:cNvPr id="4" name="灯片编号占位符 3">
            <a:extLst>
              <a:ext uri="{FF2B5EF4-FFF2-40B4-BE49-F238E27FC236}">
                <a16:creationId xmlns:a16="http://schemas.microsoft.com/office/drawing/2014/main" id="{C21BBC6D-531F-474C-A746-7884859752DB}"/>
              </a:ext>
            </a:extLst>
          </p:cNvPr>
          <p:cNvSpPr>
            <a:spLocks noGrp="1"/>
          </p:cNvSpPr>
          <p:nvPr>
            <p:ph type="sldNum" sz="quarter" idx="12"/>
          </p:nvPr>
        </p:nvSpPr>
        <p:spPr/>
        <p:txBody>
          <a:bodyPr/>
          <a:lstStyle/>
          <a:p>
            <a:fld id="{B5EDEE69-8168-42B0-987E-3C37E268EB86}" type="slidenum">
              <a:rPr lang="zh-CN" altLang="en-US" smtClean="0"/>
              <a:t>18</a:t>
            </a:fld>
            <a:endParaRPr lang="zh-CN" altLang="en-US"/>
          </a:p>
        </p:txBody>
      </p:sp>
      <p:pic>
        <p:nvPicPr>
          <p:cNvPr id="5" name="图片 4">
            <a:extLst>
              <a:ext uri="{FF2B5EF4-FFF2-40B4-BE49-F238E27FC236}">
                <a16:creationId xmlns:a16="http://schemas.microsoft.com/office/drawing/2014/main" id="{E5201E6D-218D-4907-9DC1-1ED5476C6A7D}"/>
              </a:ext>
            </a:extLst>
          </p:cNvPr>
          <p:cNvPicPr>
            <a:picLocks noChangeAspect="1"/>
          </p:cNvPicPr>
          <p:nvPr/>
        </p:nvPicPr>
        <p:blipFill>
          <a:blip r:embed="rId2"/>
          <a:stretch>
            <a:fillRect/>
          </a:stretch>
        </p:blipFill>
        <p:spPr>
          <a:xfrm>
            <a:off x="695586" y="2816954"/>
            <a:ext cx="7186685" cy="3328062"/>
          </a:xfrm>
          <a:prstGeom prst="rect">
            <a:avLst/>
          </a:prstGeom>
        </p:spPr>
      </p:pic>
      <p:cxnSp>
        <p:nvCxnSpPr>
          <p:cNvPr id="7" name="直接连接符 6">
            <a:extLst>
              <a:ext uri="{FF2B5EF4-FFF2-40B4-BE49-F238E27FC236}">
                <a16:creationId xmlns:a16="http://schemas.microsoft.com/office/drawing/2014/main" id="{7B9CCBBE-CAFE-4AF0-924C-FA74BA4BA4BE}"/>
              </a:ext>
            </a:extLst>
          </p:cNvPr>
          <p:cNvCxnSpPr>
            <a:cxnSpLocks/>
          </p:cNvCxnSpPr>
          <p:nvPr/>
        </p:nvCxnSpPr>
        <p:spPr>
          <a:xfrm flipV="1">
            <a:off x="6627302" y="2816954"/>
            <a:ext cx="1434518" cy="3942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46ED06C-425F-4DEB-ABEC-8EF194183957}"/>
              </a:ext>
            </a:extLst>
          </p:cNvPr>
          <p:cNvSpPr txBox="1"/>
          <p:nvPr/>
        </p:nvSpPr>
        <p:spPr>
          <a:xfrm>
            <a:off x="8196042" y="2573673"/>
            <a:ext cx="3526873" cy="830997"/>
          </a:xfrm>
          <a:prstGeom prst="rect">
            <a:avLst/>
          </a:prstGeom>
          <a:noFill/>
        </p:spPr>
        <p:txBody>
          <a:bodyPr wrap="square" rtlCol="0">
            <a:spAutoFit/>
          </a:bodyPr>
          <a:lstStyle/>
          <a:p>
            <a:r>
              <a:rPr lang="en-US" altLang="zh-CN" sz="2400" b="1" dirty="0"/>
              <a:t>String in HTML tag </a:t>
            </a:r>
            <a:r>
              <a:rPr lang="en-US" altLang="zh-CN" sz="2400" b="1" dirty="0">
                <a:solidFill>
                  <a:srgbClr val="FF0000"/>
                </a:solidFill>
              </a:rPr>
              <a:t>⟨code⟩ </a:t>
            </a:r>
            <a:r>
              <a:rPr lang="en-US" altLang="zh-CN" sz="2400" b="1" dirty="0"/>
              <a:t>that matches an API name</a:t>
            </a:r>
            <a:endParaRPr lang="zh-CN" altLang="en-US" sz="2400" b="1" dirty="0"/>
          </a:p>
        </p:txBody>
      </p:sp>
      <p:cxnSp>
        <p:nvCxnSpPr>
          <p:cNvPr id="10" name="直接连接符 9">
            <a:extLst>
              <a:ext uri="{FF2B5EF4-FFF2-40B4-BE49-F238E27FC236}">
                <a16:creationId xmlns:a16="http://schemas.microsoft.com/office/drawing/2014/main" id="{FF187E63-6CF4-4BF4-9B39-2CDE3BA6CCFE}"/>
              </a:ext>
            </a:extLst>
          </p:cNvPr>
          <p:cNvCxnSpPr>
            <a:cxnSpLocks/>
          </p:cNvCxnSpPr>
          <p:nvPr/>
        </p:nvCxnSpPr>
        <p:spPr>
          <a:xfrm>
            <a:off x="6350465" y="3861384"/>
            <a:ext cx="1845577" cy="4847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5468633-F699-4126-A09C-B9178A932F33}"/>
              </a:ext>
            </a:extLst>
          </p:cNvPr>
          <p:cNvSpPr txBox="1"/>
          <p:nvPr/>
        </p:nvSpPr>
        <p:spPr>
          <a:xfrm>
            <a:off x="8196042" y="3930641"/>
            <a:ext cx="3526873" cy="830997"/>
          </a:xfrm>
          <a:prstGeom prst="rect">
            <a:avLst/>
          </a:prstGeom>
          <a:noFill/>
        </p:spPr>
        <p:txBody>
          <a:bodyPr wrap="square" rtlCol="0">
            <a:spAutoFit/>
          </a:bodyPr>
          <a:lstStyle/>
          <a:p>
            <a:r>
              <a:rPr lang="en-US" altLang="zh-CN" sz="2400" b="1" dirty="0">
                <a:solidFill>
                  <a:srgbClr val="FF0000"/>
                </a:solidFill>
              </a:rPr>
              <a:t>Hyperlink</a:t>
            </a:r>
            <a:r>
              <a:rPr lang="en-US" altLang="zh-CN" sz="2400" b="1" dirty="0"/>
              <a:t> to Official API documentation</a:t>
            </a:r>
            <a:endParaRPr lang="zh-CN" altLang="en-US" sz="2400" b="1" dirty="0"/>
          </a:p>
        </p:txBody>
      </p:sp>
    </p:spTree>
    <p:extLst>
      <p:ext uri="{BB962C8B-B14F-4D97-AF65-F5344CB8AC3E}">
        <p14:creationId xmlns:p14="http://schemas.microsoft.com/office/powerpoint/2010/main" val="633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E5287-6EA8-4168-90BA-0589990C91B8}"/>
              </a:ext>
            </a:extLst>
          </p:cNvPr>
          <p:cNvSpPr>
            <a:spLocks noGrp="1"/>
          </p:cNvSpPr>
          <p:nvPr>
            <p:ph type="title"/>
          </p:nvPr>
        </p:nvSpPr>
        <p:spPr/>
        <p:txBody>
          <a:bodyPr/>
          <a:lstStyle/>
          <a:p>
            <a:r>
              <a:rPr lang="en-US" altLang="zh-CN" b="1" dirty="0"/>
              <a:t>Similarity Scores between Query and API</a:t>
            </a:r>
            <a:endParaRPr lang="zh-CN" altLang="en-US" b="1" dirty="0"/>
          </a:p>
        </p:txBody>
      </p:sp>
      <p:sp>
        <p:nvSpPr>
          <p:cNvPr id="3" name="内容占位符 2">
            <a:extLst>
              <a:ext uri="{FF2B5EF4-FFF2-40B4-BE49-F238E27FC236}">
                <a16:creationId xmlns:a16="http://schemas.microsoft.com/office/drawing/2014/main" id="{CCF23951-A64F-4C0E-8EC1-FB202C46B1FA}"/>
              </a:ext>
            </a:extLst>
          </p:cNvPr>
          <p:cNvSpPr>
            <a:spLocks noGrp="1"/>
          </p:cNvSpPr>
          <p:nvPr>
            <p:ph idx="1"/>
          </p:nvPr>
        </p:nvSpPr>
        <p:spPr/>
        <p:txBody>
          <a:bodyPr>
            <a:normAutofit/>
          </a:bodyPr>
          <a:lstStyle/>
          <a:p>
            <a:r>
              <a:rPr lang="en-US" altLang="zh-CN" b="1" dirty="0" err="1"/>
              <a:t>SimSO</a:t>
            </a:r>
            <a:r>
              <a:rPr lang="en-US" altLang="zh-CN" b="1" dirty="0"/>
              <a:t>: Based on </a:t>
            </a:r>
            <a:r>
              <a:rPr lang="en-US" altLang="zh-CN" b="1" dirty="0" err="1"/>
              <a:t>StackOverflow</a:t>
            </a:r>
            <a:r>
              <a:rPr lang="en-US" altLang="zh-CN" b="1" dirty="0"/>
              <a:t> posts</a:t>
            </a:r>
          </a:p>
          <a:p>
            <a:endParaRPr lang="en-US" altLang="zh-CN" b="1" dirty="0"/>
          </a:p>
          <a:p>
            <a:endParaRPr lang="en-US" altLang="zh-CN" b="1" dirty="0"/>
          </a:p>
          <a:p>
            <a:endParaRPr lang="en-US" altLang="zh-CN" b="1" dirty="0"/>
          </a:p>
          <a:p>
            <a:r>
              <a:rPr lang="en-US" altLang="zh-CN" b="1" dirty="0" err="1"/>
              <a:t>SimDoc</a:t>
            </a:r>
            <a:r>
              <a:rPr lang="en-US" altLang="zh-CN" b="1" dirty="0"/>
              <a:t>: Based on API documentation</a:t>
            </a:r>
          </a:p>
          <a:p>
            <a:pPr lvl="1"/>
            <a:r>
              <a:rPr lang="en-US" altLang="zh-CN" b="1" dirty="0"/>
              <a:t>Calculating text sim between query and API description</a:t>
            </a:r>
          </a:p>
          <a:p>
            <a:pPr lvl="1"/>
            <a:r>
              <a:rPr lang="en-US" altLang="zh-CN" b="1" dirty="0"/>
              <a:t>The formula is based on Ye et al.’s work in ICSE 2016</a:t>
            </a:r>
          </a:p>
          <a:p>
            <a:pPr lvl="1"/>
            <a:endParaRPr lang="en-US" altLang="zh-CN" b="1" dirty="0"/>
          </a:p>
          <a:p>
            <a:pPr marL="0" indent="0">
              <a:buNone/>
            </a:pPr>
            <a:r>
              <a:rPr lang="en-US" altLang="zh-CN" sz="1600" b="1" dirty="0"/>
              <a:t>Ye, Xin, et al. "From word embeddings to document similarities for improved information retrieval in software engineering." </a:t>
            </a:r>
            <a:r>
              <a:rPr lang="en-US" altLang="zh-CN" sz="1600" b="1" i="1" dirty="0"/>
              <a:t>Proceedings of the 38th international conference on software engineering</a:t>
            </a:r>
            <a:r>
              <a:rPr lang="en-US" altLang="zh-CN" sz="1600" b="1" dirty="0"/>
              <a:t>. ACM, 2016.</a:t>
            </a:r>
            <a:endParaRPr lang="en-US" altLang="zh-CN" b="1" dirty="0"/>
          </a:p>
        </p:txBody>
      </p:sp>
      <p:sp>
        <p:nvSpPr>
          <p:cNvPr id="4" name="灯片编号占位符 3">
            <a:extLst>
              <a:ext uri="{FF2B5EF4-FFF2-40B4-BE49-F238E27FC236}">
                <a16:creationId xmlns:a16="http://schemas.microsoft.com/office/drawing/2014/main" id="{3262399F-1030-4512-A04C-ECC03942BE64}"/>
              </a:ext>
            </a:extLst>
          </p:cNvPr>
          <p:cNvSpPr>
            <a:spLocks noGrp="1"/>
          </p:cNvSpPr>
          <p:nvPr>
            <p:ph type="sldNum" sz="quarter" idx="12"/>
          </p:nvPr>
        </p:nvSpPr>
        <p:spPr/>
        <p:txBody>
          <a:bodyPr/>
          <a:lstStyle/>
          <a:p>
            <a:fld id="{B5EDEE69-8168-42B0-987E-3C37E268EB86}" type="slidenum">
              <a:rPr lang="zh-CN" altLang="en-US" smtClean="0"/>
              <a:t>19</a:t>
            </a:fld>
            <a:endParaRPr lang="zh-CN" altLang="en-US"/>
          </a:p>
        </p:txBody>
      </p:sp>
      <p:pic>
        <p:nvPicPr>
          <p:cNvPr id="8" name="图片 7">
            <a:extLst>
              <a:ext uri="{FF2B5EF4-FFF2-40B4-BE49-F238E27FC236}">
                <a16:creationId xmlns:a16="http://schemas.microsoft.com/office/drawing/2014/main" id="{3B099B97-884C-4FAB-9527-5C21912A63E3}"/>
              </a:ext>
            </a:extLst>
          </p:cNvPr>
          <p:cNvPicPr>
            <a:picLocks noChangeAspect="1"/>
          </p:cNvPicPr>
          <p:nvPr/>
        </p:nvPicPr>
        <p:blipFill>
          <a:blip r:embed="rId2"/>
          <a:stretch>
            <a:fillRect/>
          </a:stretch>
        </p:blipFill>
        <p:spPr>
          <a:xfrm>
            <a:off x="1119296" y="2594809"/>
            <a:ext cx="6661428" cy="825132"/>
          </a:xfrm>
          <a:prstGeom prst="rect">
            <a:avLst/>
          </a:prstGeom>
        </p:spPr>
      </p:pic>
      <p:cxnSp>
        <p:nvCxnSpPr>
          <p:cNvPr id="9" name="直接连接符 8">
            <a:extLst>
              <a:ext uri="{FF2B5EF4-FFF2-40B4-BE49-F238E27FC236}">
                <a16:creationId xmlns:a16="http://schemas.microsoft.com/office/drawing/2014/main" id="{4F2131E8-1E47-48B8-8491-FBCAF0E69161}"/>
              </a:ext>
            </a:extLst>
          </p:cNvPr>
          <p:cNvCxnSpPr>
            <a:cxnSpLocks/>
          </p:cNvCxnSpPr>
          <p:nvPr/>
        </p:nvCxnSpPr>
        <p:spPr>
          <a:xfrm flipV="1">
            <a:off x="5863905" y="2391476"/>
            <a:ext cx="1560352" cy="2123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0464139-C843-4F68-B71A-AADA2D325DF0}"/>
              </a:ext>
            </a:extLst>
          </p:cNvPr>
          <p:cNvSpPr txBox="1"/>
          <p:nvPr/>
        </p:nvSpPr>
        <p:spPr>
          <a:xfrm>
            <a:off x="7488921" y="1943027"/>
            <a:ext cx="3263319" cy="830997"/>
          </a:xfrm>
          <a:prstGeom prst="rect">
            <a:avLst/>
          </a:prstGeom>
          <a:noFill/>
        </p:spPr>
        <p:txBody>
          <a:bodyPr wrap="square" rtlCol="0">
            <a:spAutoFit/>
          </a:bodyPr>
          <a:lstStyle/>
          <a:p>
            <a:r>
              <a:rPr lang="en-US" altLang="zh-CN" sz="2400" b="1" dirty="0"/>
              <a:t>Text sim between </a:t>
            </a:r>
            <a:r>
              <a:rPr lang="en-US" altLang="zh-CN" sz="2400" b="1" dirty="0">
                <a:solidFill>
                  <a:srgbClr val="FF0000"/>
                </a:solidFill>
              </a:rPr>
              <a:t>query</a:t>
            </a:r>
            <a:r>
              <a:rPr lang="en-US" altLang="zh-CN" sz="2400" b="1" dirty="0"/>
              <a:t> and </a:t>
            </a:r>
            <a:r>
              <a:rPr lang="en-US" altLang="zh-CN" sz="2400" b="1" dirty="0">
                <a:solidFill>
                  <a:srgbClr val="FF0000"/>
                </a:solidFill>
              </a:rPr>
              <a:t>question title</a:t>
            </a:r>
            <a:endParaRPr lang="zh-CN" altLang="en-US" sz="2400" b="1" dirty="0">
              <a:solidFill>
                <a:srgbClr val="FF0000"/>
              </a:solidFill>
            </a:endParaRPr>
          </a:p>
        </p:txBody>
      </p:sp>
      <p:cxnSp>
        <p:nvCxnSpPr>
          <p:cNvPr id="13" name="直接连接符 12">
            <a:extLst>
              <a:ext uri="{FF2B5EF4-FFF2-40B4-BE49-F238E27FC236}">
                <a16:creationId xmlns:a16="http://schemas.microsoft.com/office/drawing/2014/main" id="{EC84A5D7-8095-4A2E-AAE7-57BB3E9C5DC1}"/>
              </a:ext>
            </a:extLst>
          </p:cNvPr>
          <p:cNvCxnSpPr>
            <a:cxnSpLocks/>
          </p:cNvCxnSpPr>
          <p:nvPr/>
        </p:nvCxnSpPr>
        <p:spPr>
          <a:xfrm>
            <a:off x="5754848" y="3271706"/>
            <a:ext cx="1879134" cy="2768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A4C4F60-246B-4D71-A0F2-0E261057BA1E}"/>
              </a:ext>
            </a:extLst>
          </p:cNvPr>
          <p:cNvSpPr txBox="1"/>
          <p:nvPr/>
        </p:nvSpPr>
        <p:spPr>
          <a:xfrm>
            <a:off x="7780724" y="3170297"/>
            <a:ext cx="3263319" cy="830997"/>
          </a:xfrm>
          <a:prstGeom prst="rect">
            <a:avLst/>
          </a:prstGeom>
          <a:noFill/>
        </p:spPr>
        <p:txBody>
          <a:bodyPr wrap="square" rtlCol="0">
            <a:spAutoFit/>
          </a:bodyPr>
          <a:lstStyle/>
          <a:p>
            <a:r>
              <a:rPr lang="en-US" altLang="zh-CN" sz="2400" b="1" dirty="0"/>
              <a:t>There are </a:t>
            </a:r>
            <a:r>
              <a:rPr lang="en-US" altLang="zh-CN" sz="2400" b="1" i="1" dirty="0"/>
              <a:t>n</a:t>
            </a:r>
            <a:r>
              <a:rPr lang="en-US" altLang="zh-CN" sz="2400" b="1" dirty="0"/>
              <a:t> questions that mentioned this API</a:t>
            </a:r>
          </a:p>
        </p:txBody>
      </p:sp>
    </p:spTree>
    <p:extLst>
      <p:ext uri="{BB962C8B-B14F-4D97-AF65-F5344CB8AC3E}">
        <p14:creationId xmlns:p14="http://schemas.microsoft.com/office/powerpoint/2010/main" val="122056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6EF1C-0B6B-4F82-9690-C507F43CC218}"/>
              </a:ext>
            </a:extLst>
          </p:cNvPr>
          <p:cNvSpPr>
            <a:spLocks noGrp="1"/>
          </p:cNvSpPr>
          <p:nvPr>
            <p:ph type="title"/>
          </p:nvPr>
        </p:nvSpPr>
        <p:spPr/>
        <p:txBody>
          <a:bodyPr/>
          <a:lstStyle/>
          <a:p>
            <a:r>
              <a:rPr lang="en-US" altLang="zh-CN" b="1" dirty="0"/>
              <a:t>Background</a:t>
            </a:r>
            <a:endParaRPr lang="zh-CN" altLang="en-US" b="1" dirty="0"/>
          </a:p>
        </p:txBody>
      </p:sp>
      <p:sp>
        <p:nvSpPr>
          <p:cNvPr id="3" name="内容占位符 2">
            <a:extLst>
              <a:ext uri="{FF2B5EF4-FFF2-40B4-BE49-F238E27FC236}">
                <a16:creationId xmlns:a16="http://schemas.microsoft.com/office/drawing/2014/main" id="{0B5E8317-0995-478E-9C39-C667187BB201}"/>
              </a:ext>
            </a:extLst>
          </p:cNvPr>
          <p:cNvSpPr>
            <a:spLocks noGrp="1"/>
          </p:cNvSpPr>
          <p:nvPr>
            <p:ph idx="1"/>
          </p:nvPr>
        </p:nvSpPr>
        <p:spPr/>
        <p:txBody>
          <a:bodyPr>
            <a:normAutofit/>
          </a:bodyPr>
          <a:lstStyle/>
          <a:p>
            <a:r>
              <a:rPr lang="en-US" altLang="zh-CN" sz="3600" b="1" dirty="0"/>
              <a:t>Too many APIs in a large library</a:t>
            </a:r>
          </a:p>
          <a:p>
            <a:pPr lvl="1"/>
            <a:r>
              <a:rPr lang="en-US" altLang="zh-CN" sz="3200" b="1" dirty="0"/>
              <a:t>Java SE 8 API, 4K classes, 31K methods</a:t>
            </a:r>
          </a:p>
          <a:p>
            <a:pPr>
              <a:lnSpc>
                <a:spcPct val="150000"/>
              </a:lnSpc>
            </a:pPr>
            <a:r>
              <a:rPr lang="en-US" altLang="zh-CN" sz="3600" b="1" dirty="0"/>
              <a:t>A practical scenario </a:t>
            </a:r>
          </a:p>
          <a:p>
            <a:pPr lvl="1"/>
            <a:r>
              <a:rPr lang="en-US" altLang="zh-CN" sz="3200" b="1" dirty="0"/>
              <a:t>I have a programming task</a:t>
            </a:r>
          </a:p>
          <a:p>
            <a:pPr lvl="1"/>
            <a:r>
              <a:rPr lang="en-US" altLang="zh-CN" sz="3200" b="1" dirty="0"/>
              <a:t>I don’t even know </a:t>
            </a:r>
            <a:r>
              <a:rPr lang="en-US" altLang="zh-CN" sz="3200" b="1" dirty="0">
                <a:solidFill>
                  <a:srgbClr val="FF0000"/>
                </a:solidFill>
              </a:rPr>
              <a:t>which API is worth for investigation</a:t>
            </a:r>
          </a:p>
        </p:txBody>
      </p:sp>
      <p:sp>
        <p:nvSpPr>
          <p:cNvPr id="5" name="灯片编号占位符 4">
            <a:extLst>
              <a:ext uri="{FF2B5EF4-FFF2-40B4-BE49-F238E27FC236}">
                <a16:creationId xmlns:a16="http://schemas.microsoft.com/office/drawing/2014/main" id="{9395B7AA-ABFF-45E6-B3A9-C868336B8B2B}"/>
              </a:ext>
            </a:extLst>
          </p:cNvPr>
          <p:cNvSpPr>
            <a:spLocks noGrp="1"/>
          </p:cNvSpPr>
          <p:nvPr>
            <p:ph type="sldNum" sz="quarter" idx="12"/>
          </p:nvPr>
        </p:nvSpPr>
        <p:spPr/>
        <p:txBody>
          <a:bodyPr/>
          <a:lstStyle/>
          <a:p>
            <a:fld id="{B5EDEE69-8168-42B0-987E-3C37E268EB86}" type="slidenum">
              <a:rPr lang="zh-CN" altLang="en-US" smtClean="0"/>
              <a:t>2</a:t>
            </a:fld>
            <a:endParaRPr lang="zh-CN" altLang="en-US"/>
          </a:p>
        </p:txBody>
      </p:sp>
    </p:spTree>
    <p:extLst>
      <p:ext uri="{BB962C8B-B14F-4D97-AF65-F5344CB8AC3E}">
        <p14:creationId xmlns:p14="http://schemas.microsoft.com/office/powerpoint/2010/main" val="426045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8FC18-4A98-4650-98AB-58A5743FED08}"/>
              </a:ext>
            </a:extLst>
          </p:cNvPr>
          <p:cNvSpPr>
            <a:spLocks noGrp="1"/>
          </p:cNvSpPr>
          <p:nvPr>
            <p:ph type="title"/>
          </p:nvPr>
        </p:nvSpPr>
        <p:spPr/>
        <p:txBody>
          <a:bodyPr/>
          <a:lstStyle/>
          <a:p>
            <a:r>
              <a:rPr lang="en-US" altLang="zh-CN" b="1" dirty="0"/>
              <a:t>Heuristic Rules to Extract Code Snippets</a:t>
            </a:r>
            <a:endParaRPr lang="zh-CN" altLang="en-US" b="1" dirty="0"/>
          </a:p>
        </p:txBody>
      </p:sp>
      <p:sp>
        <p:nvSpPr>
          <p:cNvPr id="3" name="内容占位符 2">
            <a:extLst>
              <a:ext uri="{FF2B5EF4-FFF2-40B4-BE49-F238E27FC236}">
                <a16:creationId xmlns:a16="http://schemas.microsoft.com/office/drawing/2014/main" id="{DF612E4D-2694-42CD-A4F0-10B9EDC7B6F8}"/>
              </a:ext>
            </a:extLst>
          </p:cNvPr>
          <p:cNvSpPr>
            <a:spLocks noGrp="1"/>
          </p:cNvSpPr>
          <p:nvPr>
            <p:ph idx="1"/>
          </p:nvPr>
        </p:nvSpPr>
        <p:spPr/>
        <p:txBody>
          <a:bodyPr/>
          <a:lstStyle/>
          <a:p>
            <a:r>
              <a:rPr lang="en-US" altLang="zh-CN" b="1" dirty="0"/>
              <a:t>LOC &lt;= 5 (for simplicity)</a:t>
            </a:r>
          </a:p>
          <a:p>
            <a:r>
              <a:rPr lang="en-US" altLang="zh-CN" b="1" dirty="0"/>
              <a:t>Contains both the API’s class name and method name</a:t>
            </a:r>
          </a:p>
          <a:p>
            <a:pPr lvl="1"/>
            <a:r>
              <a:rPr lang="en-US" altLang="zh-CN" b="1" dirty="0"/>
              <a:t>For example: </a:t>
            </a:r>
            <a:r>
              <a:rPr lang="en-US" altLang="zh-CN" b="1" i="1" dirty="0" err="1">
                <a:solidFill>
                  <a:srgbClr val="00B050"/>
                </a:solidFill>
              </a:rPr>
              <a:t>DecimalFormat.format</a:t>
            </a:r>
            <a:endParaRPr lang="en-US" altLang="zh-CN" b="1" i="1" dirty="0">
              <a:solidFill>
                <a:srgbClr val="00B050"/>
              </a:solidFill>
            </a:endParaRPr>
          </a:p>
          <a:p>
            <a:endParaRPr lang="en-US" altLang="zh-CN" b="1" dirty="0"/>
          </a:p>
          <a:p>
            <a:endParaRPr lang="en-US" altLang="zh-CN" b="1" dirty="0"/>
          </a:p>
          <a:p>
            <a:endParaRPr lang="en-US" altLang="zh-CN" b="1" dirty="0"/>
          </a:p>
          <a:p>
            <a:endParaRPr lang="en-US" altLang="zh-CN" b="1" dirty="0"/>
          </a:p>
          <a:p>
            <a:r>
              <a:rPr lang="en-US" altLang="zh-CN" b="1" dirty="0"/>
              <a:t>Ranked by their corresponding questions’ sim scores</a:t>
            </a:r>
            <a:endParaRPr lang="zh-CN" altLang="en-US" b="1" dirty="0"/>
          </a:p>
        </p:txBody>
      </p:sp>
      <p:sp>
        <p:nvSpPr>
          <p:cNvPr id="4" name="灯片编号占位符 3">
            <a:extLst>
              <a:ext uri="{FF2B5EF4-FFF2-40B4-BE49-F238E27FC236}">
                <a16:creationId xmlns:a16="http://schemas.microsoft.com/office/drawing/2014/main" id="{36BFE7A1-AA79-4AAC-857B-7FD1BE4D445E}"/>
              </a:ext>
            </a:extLst>
          </p:cNvPr>
          <p:cNvSpPr>
            <a:spLocks noGrp="1"/>
          </p:cNvSpPr>
          <p:nvPr>
            <p:ph type="sldNum" sz="quarter" idx="12"/>
          </p:nvPr>
        </p:nvSpPr>
        <p:spPr/>
        <p:txBody>
          <a:bodyPr/>
          <a:lstStyle/>
          <a:p>
            <a:fld id="{B5EDEE69-8168-42B0-987E-3C37E268EB86}" type="slidenum">
              <a:rPr lang="zh-CN" altLang="en-US" smtClean="0"/>
              <a:t>20</a:t>
            </a:fld>
            <a:endParaRPr lang="zh-CN" altLang="en-US"/>
          </a:p>
        </p:txBody>
      </p:sp>
      <p:pic>
        <p:nvPicPr>
          <p:cNvPr id="5" name="图片 4">
            <a:extLst>
              <a:ext uri="{FF2B5EF4-FFF2-40B4-BE49-F238E27FC236}">
                <a16:creationId xmlns:a16="http://schemas.microsoft.com/office/drawing/2014/main" id="{011CE085-059F-4C86-B076-F7A0A722AAD8}"/>
              </a:ext>
            </a:extLst>
          </p:cNvPr>
          <p:cNvPicPr>
            <a:picLocks noChangeAspect="1"/>
          </p:cNvPicPr>
          <p:nvPr/>
        </p:nvPicPr>
        <p:blipFill>
          <a:blip r:embed="rId2"/>
          <a:stretch>
            <a:fillRect/>
          </a:stretch>
        </p:blipFill>
        <p:spPr>
          <a:xfrm>
            <a:off x="1655210" y="3627104"/>
            <a:ext cx="7667560" cy="1247644"/>
          </a:xfrm>
          <a:prstGeom prst="rect">
            <a:avLst/>
          </a:prstGeom>
        </p:spPr>
      </p:pic>
      <p:cxnSp>
        <p:nvCxnSpPr>
          <p:cNvPr id="6" name="直接连接符 5">
            <a:extLst>
              <a:ext uri="{FF2B5EF4-FFF2-40B4-BE49-F238E27FC236}">
                <a16:creationId xmlns:a16="http://schemas.microsoft.com/office/drawing/2014/main" id="{1C428A09-1E64-49BB-B0D5-3F450F62432B}"/>
              </a:ext>
            </a:extLst>
          </p:cNvPr>
          <p:cNvCxnSpPr>
            <a:cxnSpLocks/>
          </p:cNvCxnSpPr>
          <p:nvPr/>
        </p:nvCxnSpPr>
        <p:spPr>
          <a:xfrm flipV="1">
            <a:off x="3338818" y="3492167"/>
            <a:ext cx="679509" cy="43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D85BEB0-D796-4F85-AB6C-A278CC1F99C5}"/>
              </a:ext>
            </a:extLst>
          </p:cNvPr>
          <p:cNvSpPr txBox="1"/>
          <p:nvPr/>
        </p:nvSpPr>
        <p:spPr>
          <a:xfrm>
            <a:off x="4018327" y="3216884"/>
            <a:ext cx="1589779" cy="461665"/>
          </a:xfrm>
          <a:prstGeom prst="rect">
            <a:avLst/>
          </a:prstGeom>
          <a:noFill/>
        </p:spPr>
        <p:txBody>
          <a:bodyPr wrap="square" rtlCol="0">
            <a:spAutoFit/>
          </a:bodyPr>
          <a:lstStyle/>
          <a:p>
            <a:r>
              <a:rPr lang="en-US" altLang="zh-CN" sz="2400" b="1" dirty="0">
                <a:solidFill>
                  <a:srgbClr val="FF0000"/>
                </a:solidFill>
              </a:rPr>
              <a:t>class name</a:t>
            </a:r>
          </a:p>
        </p:txBody>
      </p:sp>
      <p:cxnSp>
        <p:nvCxnSpPr>
          <p:cNvPr id="10" name="直接连接符 9">
            <a:extLst>
              <a:ext uri="{FF2B5EF4-FFF2-40B4-BE49-F238E27FC236}">
                <a16:creationId xmlns:a16="http://schemas.microsoft.com/office/drawing/2014/main" id="{DD59F45B-049B-427A-A045-A49BC573925D}"/>
              </a:ext>
            </a:extLst>
          </p:cNvPr>
          <p:cNvCxnSpPr>
            <a:cxnSpLocks/>
          </p:cNvCxnSpPr>
          <p:nvPr/>
        </p:nvCxnSpPr>
        <p:spPr>
          <a:xfrm>
            <a:off x="2860646" y="4606300"/>
            <a:ext cx="780176" cy="3805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56656DB-8588-44C5-8DD9-B2F582E98478}"/>
              </a:ext>
            </a:extLst>
          </p:cNvPr>
          <p:cNvSpPr txBox="1"/>
          <p:nvPr/>
        </p:nvSpPr>
        <p:spPr>
          <a:xfrm>
            <a:off x="3678572" y="4756066"/>
            <a:ext cx="1967918" cy="461665"/>
          </a:xfrm>
          <a:prstGeom prst="rect">
            <a:avLst/>
          </a:prstGeom>
          <a:noFill/>
        </p:spPr>
        <p:txBody>
          <a:bodyPr wrap="square" rtlCol="0">
            <a:spAutoFit/>
          </a:bodyPr>
          <a:lstStyle/>
          <a:p>
            <a:r>
              <a:rPr lang="en-US" altLang="zh-CN" sz="2400" b="1" dirty="0">
                <a:solidFill>
                  <a:srgbClr val="FF0000"/>
                </a:solidFill>
              </a:rPr>
              <a:t>method name</a:t>
            </a:r>
          </a:p>
        </p:txBody>
      </p:sp>
    </p:spTree>
    <p:extLst>
      <p:ext uri="{BB962C8B-B14F-4D97-AF65-F5344CB8AC3E}">
        <p14:creationId xmlns:p14="http://schemas.microsoft.com/office/powerpoint/2010/main" val="374667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847CA-2DE8-4E67-8EB3-AFC72A3DAE57}"/>
              </a:ext>
            </a:extLst>
          </p:cNvPr>
          <p:cNvSpPr>
            <a:spLocks noGrp="1"/>
          </p:cNvSpPr>
          <p:nvPr>
            <p:ph type="title"/>
          </p:nvPr>
        </p:nvSpPr>
        <p:spPr/>
        <p:txBody>
          <a:bodyPr/>
          <a:lstStyle/>
          <a:p>
            <a:r>
              <a:rPr lang="en-US" altLang="zh-CN" b="1" dirty="0"/>
              <a:t>Data Collection</a:t>
            </a:r>
            <a:endParaRPr lang="zh-CN" altLang="en-US" b="1" dirty="0"/>
          </a:p>
        </p:txBody>
      </p:sp>
      <p:pic>
        <p:nvPicPr>
          <p:cNvPr id="4" name="图片 3">
            <a:extLst>
              <a:ext uri="{FF2B5EF4-FFF2-40B4-BE49-F238E27FC236}">
                <a16:creationId xmlns:a16="http://schemas.microsoft.com/office/drawing/2014/main" id="{FF83561D-E40D-40CF-8E00-F4E4A352C3F9}"/>
              </a:ext>
            </a:extLst>
          </p:cNvPr>
          <p:cNvPicPr>
            <a:picLocks noChangeAspect="1"/>
          </p:cNvPicPr>
          <p:nvPr/>
        </p:nvPicPr>
        <p:blipFill>
          <a:blip r:embed="rId3"/>
          <a:stretch>
            <a:fillRect/>
          </a:stretch>
        </p:blipFill>
        <p:spPr>
          <a:xfrm>
            <a:off x="114300" y="1751526"/>
            <a:ext cx="925170" cy="832432"/>
          </a:xfrm>
          <a:prstGeom prst="rect">
            <a:avLst/>
          </a:prstGeom>
        </p:spPr>
      </p:pic>
      <p:sp>
        <p:nvSpPr>
          <p:cNvPr id="5" name="文本框 4">
            <a:extLst>
              <a:ext uri="{FF2B5EF4-FFF2-40B4-BE49-F238E27FC236}">
                <a16:creationId xmlns:a16="http://schemas.microsoft.com/office/drawing/2014/main" id="{0C6E3EFE-13CD-4A6E-AC9E-42243636D6E8}"/>
              </a:ext>
            </a:extLst>
          </p:cNvPr>
          <p:cNvSpPr txBox="1"/>
          <p:nvPr/>
        </p:nvSpPr>
        <p:spPr>
          <a:xfrm>
            <a:off x="1608876" y="1690688"/>
            <a:ext cx="2464360" cy="954107"/>
          </a:xfrm>
          <a:prstGeom prst="rect">
            <a:avLst/>
          </a:prstGeom>
          <a:noFill/>
          <a:ln w="28575">
            <a:solidFill>
              <a:schemeClr val="tx1"/>
            </a:solidFill>
          </a:ln>
        </p:spPr>
        <p:txBody>
          <a:bodyPr wrap="square" rtlCol="0">
            <a:spAutoFit/>
          </a:bodyPr>
          <a:lstStyle/>
          <a:p>
            <a:pPr algn="ctr"/>
            <a:r>
              <a:rPr lang="en-US" altLang="zh-CN" sz="2800" b="1" dirty="0"/>
              <a:t>1.3 Million Java Questions</a:t>
            </a:r>
          </a:p>
        </p:txBody>
      </p:sp>
      <p:sp>
        <p:nvSpPr>
          <p:cNvPr id="6" name="文本框 5">
            <a:extLst>
              <a:ext uri="{FF2B5EF4-FFF2-40B4-BE49-F238E27FC236}">
                <a16:creationId xmlns:a16="http://schemas.microsoft.com/office/drawing/2014/main" id="{92828183-3D54-4C5A-BA51-9903F6CAF6BD}"/>
              </a:ext>
            </a:extLst>
          </p:cNvPr>
          <p:cNvSpPr txBox="1"/>
          <p:nvPr/>
        </p:nvSpPr>
        <p:spPr>
          <a:xfrm>
            <a:off x="1463213" y="3259099"/>
            <a:ext cx="2755685" cy="954107"/>
          </a:xfrm>
          <a:prstGeom prst="rect">
            <a:avLst/>
          </a:prstGeom>
          <a:noFill/>
          <a:ln w="28575">
            <a:solidFill>
              <a:schemeClr val="tx1"/>
            </a:solidFill>
          </a:ln>
        </p:spPr>
        <p:txBody>
          <a:bodyPr wrap="square" rtlCol="0">
            <a:spAutoFit/>
          </a:bodyPr>
          <a:lstStyle/>
          <a:p>
            <a:pPr algn="ctr"/>
            <a:r>
              <a:rPr lang="en-US" altLang="zh-CN" sz="2800" b="1" dirty="0"/>
              <a:t>126K API-Related Questions</a:t>
            </a:r>
          </a:p>
        </p:txBody>
      </p:sp>
      <p:cxnSp>
        <p:nvCxnSpPr>
          <p:cNvPr id="8" name="直接箭头连接符 7">
            <a:extLst>
              <a:ext uri="{FF2B5EF4-FFF2-40B4-BE49-F238E27FC236}">
                <a16:creationId xmlns:a16="http://schemas.microsoft.com/office/drawing/2014/main" id="{21868B7E-8AA9-42E1-8AF5-0819D71CB99F}"/>
              </a:ext>
            </a:extLst>
          </p:cNvPr>
          <p:cNvCxnSpPr>
            <a:cxnSpLocks/>
            <a:stCxn id="4" idx="3"/>
            <a:endCxn id="5" idx="1"/>
          </p:cNvCxnSpPr>
          <p:nvPr/>
        </p:nvCxnSpPr>
        <p:spPr>
          <a:xfrm>
            <a:off x="1039470" y="2167742"/>
            <a:ext cx="56940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882AA25-3D73-4753-8D0E-255923461CCA}"/>
              </a:ext>
            </a:extLst>
          </p:cNvPr>
          <p:cNvCxnSpPr>
            <a:cxnSpLocks/>
            <a:stCxn id="5" idx="2"/>
            <a:endCxn id="6" idx="0"/>
          </p:cNvCxnSpPr>
          <p:nvPr/>
        </p:nvCxnSpPr>
        <p:spPr>
          <a:xfrm>
            <a:off x="2841056" y="2644795"/>
            <a:ext cx="0" cy="614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AE8C14F-D193-4146-9CCA-F754EE735B7F}"/>
              </a:ext>
            </a:extLst>
          </p:cNvPr>
          <p:cNvSpPr/>
          <p:nvPr/>
        </p:nvSpPr>
        <p:spPr>
          <a:xfrm>
            <a:off x="5385591" y="1751528"/>
            <a:ext cx="1485900" cy="8324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Text Corpus</a:t>
            </a:r>
            <a:endParaRPr lang="zh-CN" altLang="en-US" sz="2800" b="1" dirty="0">
              <a:solidFill>
                <a:schemeClr val="tx1"/>
              </a:solidFill>
            </a:endParaRPr>
          </a:p>
        </p:txBody>
      </p:sp>
      <p:cxnSp>
        <p:nvCxnSpPr>
          <p:cNvPr id="21" name="直接箭头连接符 20">
            <a:extLst>
              <a:ext uri="{FF2B5EF4-FFF2-40B4-BE49-F238E27FC236}">
                <a16:creationId xmlns:a16="http://schemas.microsoft.com/office/drawing/2014/main" id="{09BAD939-12BD-4345-A3E4-A1ECD6099843}"/>
              </a:ext>
            </a:extLst>
          </p:cNvPr>
          <p:cNvCxnSpPr>
            <a:cxnSpLocks/>
            <a:stCxn id="5" idx="3"/>
            <a:endCxn id="20" idx="1"/>
          </p:cNvCxnSpPr>
          <p:nvPr/>
        </p:nvCxnSpPr>
        <p:spPr>
          <a:xfrm>
            <a:off x="4073236" y="2167742"/>
            <a:ext cx="131235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3B6AF555-0A7C-408E-95CE-1A6C64682446}"/>
              </a:ext>
            </a:extLst>
          </p:cNvPr>
          <p:cNvSpPr/>
          <p:nvPr/>
        </p:nvSpPr>
        <p:spPr>
          <a:xfrm>
            <a:off x="5212162" y="3319937"/>
            <a:ext cx="1832759" cy="8324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Knowledge Base</a:t>
            </a:r>
            <a:endParaRPr lang="zh-CN" altLang="en-US" sz="2800" b="1" dirty="0">
              <a:solidFill>
                <a:schemeClr val="tx1"/>
              </a:solidFill>
            </a:endParaRPr>
          </a:p>
        </p:txBody>
      </p:sp>
      <p:cxnSp>
        <p:nvCxnSpPr>
          <p:cNvPr id="26" name="直接箭头连接符 25">
            <a:extLst>
              <a:ext uri="{FF2B5EF4-FFF2-40B4-BE49-F238E27FC236}">
                <a16:creationId xmlns:a16="http://schemas.microsoft.com/office/drawing/2014/main" id="{D0A3C5ED-8E38-4F31-BE49-4EDFA7141BCA}"/>
              </a:ext>
            </a:extLst>
          </p:cNvPr>
          <p:cNvCxnSpPr>
            <a:cxnSpLocks/>
            <a:stCxn id="6" idx="3"/>
            <a:endCxn id="24" idx="1"/>
          </p:cNvCxnSpPr>
          <p:nvPr/>
        </p:nvCxnSpPr>
        <p:spPr>
          <a:xfrm flipV="1">
            <a:off x="4218898" y="3736152"/>
            <a:ext cx="993264"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642A83C-3640-4482-8575-D74040E0CD97}"/>
              </a:ext>
            </a:extLst>
          </p:cNvPr>
          <p:cNvSpPr txBox="1"/>
          <p:nvPr/>
        </p:nvSpPr>
        <p:spPr>
          <a:xfrm>
            <a:off x="1759448" y="5215932"/>
            <a:ext cx="2163214" cy="523220"/>
          </a:xfrm>
          <a:prstGeom prst="rect">
            <a:avLst/>
          </a:prstGeom>
          <a:noFill/>
          <a:ln w="28575">
            <a:solidFill>
              <a:schemeClr val="tx1"/>
            </a:solidFill>
          </a:ln>
        </p:spPr>
        <p:txBody>
          <a:bodyPr wrap="square" rtlCol="0">
            <a:spAutoFit/>
          </a:bodyPr>
          <a:lstStyle/>
          <a:p>
            <a:pPr algn="ctr"/>
            <a:r>
              <a:rPr lang="en-US" altLang="zh-CN" sz="2800" b="1" dirty="0"/>
              <a:t>1K Questions</a:t>
            </a:r>
          </a:p>
        </p:txBody>
      </p:sp>
      <p:cxnSp>
        <p:nvCxnSpPr>
          <p:cNvPr id="30" name="直接箭头连接符 29">
            <a:extLst>
              <a:ext uri="{FF2B5EF4-FFF2-40B4-BE49-F238E27FC236}">
                <a16:creationId xmlns:a16="http://schemas.microsoft.com/office/drawing/2014/main" id="{A69761E8-4867-4DAC-B01B-F936BB0EF8E8}"/>
              </a:ext>
            </a:extLst>
          </p:cNvPr>
          <p:cNvCxnSpPr>
            <a:cxnSpLocks/>
            <a:stCxn id="6" idx="2"/>
            <a:endCxn id="29" idx="0"/>
          </p:cNvCxnSpPr>
          <p:nvPr/>
        </p:nvCxnSpPr>
        <p:spPr>
          <a:xfrm flipH="1">
            <a:off x="2841055" y="4213206"/>
            <a:ext cx="1" cy="10027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54631E7-1CF7-416D-AFF3-F865B0590071}"/>
              </a:ext>
            </a:extLst>
          </p:cNvPr>
          <p:cNvSpPr txBox="1"/>
          <p:nvPr/>
        </p:nvSpPr>
        <p:spPr>
          <a:xfrm>
            <a:off x="2878527" y="4299070"/>
            <a:ext cx="2507064" cy="830997"/>
          </a:xfrm>
          <a:prstGeom prst="rect">
            <a:avLst/>
          </a:prstGeom>
          <a:noFill/>
        </p:spPr>
        <p:txBody>
          <a:bodyPr wrap="square" rtlCol="0">
            <a:spAutoFit/>
          </a:bodyPr>
          <a:lstStyle/>
          <a:p>
            <a:pPr algn="ctr"/>
            <a:r>
              <a:rPr lang="en-US" altLang="zh-CN" sz="2400" b="1" dirty="0">
                <a:solidFill>
                  <a:srgbClr val="FF0000"/>
                </a:solidFill>
              </a:rPr>
              <a:t>API contained in </a:t>
            </a:r>
          </a:p>
          <a:p>
            <a:pPr algn="ctr"/>
            <a:r>
              <a:rPr lang="en-US" altLang="zh-CN" sz="2400" b="1" dirty="0">
                <a:solidFill>
                  <a:srgbClr val="FF0000"/>
                </a:solidFill>
              </a:rPr>
              <a:t>accepted answer</a:t>
            </a:r>
          </a:p>
        </p:txBody>
      </p:sp>
      <p:sp>
        <p:nvSpPr>
          <p:cNvPr id="39" name="文本框 38">
            <a:extLst>
              <a:ext uri="{FF2B5EF4-FFF2-40B4-BE49-F238E27FC236}">
                <a16:creationId xmlns:a16="http://schemas.microsoft.com/office/drawing/2014/main" id="{6E6F1817-EAB1-4F4C-B2DA-02F327DBCEA4}"/>
              </a:ext>
            </a:extLst>
          </p:cNvPr>
          <p:cNvSpPr txBox="1"/>
          <p:nvPr/>
        </p:nvSpPr>
        <p:spPr>
          <a:xfrm>
            <a:off x="1219284" y="4483736"/>
            <a:ext cx="1540462" cy="461665"/>
          </a:xfrm>
          <a:prstGeom prst="rect">
            <a:avLst/>
          </a:prstGeom>
          <a:noFill/>
        </p:spPr>
        <p:txBody>
          <a:bodyPr wrap="square" rtlCol="0">
            <a:spAutoFit/>
          </a:bodyPr>
          <a:lstStyle/>
          <a:p>
            <a:pPr algn="ctr"/>
            <a:r>
              <a:rPr lang="en-US" altLang="zh-CN" sz="2400" b="1" dirty="0">
                <a:solidFill>
                  <a:srgbClr val="FF0000"/>
                </a:solidFill>
              </a:rPr>
              <a:t>Score &gt;= 5</a:t>
            </a:r>
          </a:p>
        </p:txBody>
      </p:sp>
      <p:sp>
        <p:nvSpPr>
          <p:cNvPr id="40" name="文本框 39">
            <a:extLst>
              <a:ext uri="{FF2B5EF4-FFF2-40B4-BE49-F238E27FC236}">
                <a16:creationId xmlns:a16="http://schemas.microsoft.com/office/drawing/2014/main" id="{D8E0F18F-3B97-4B0F-A5BD-52B06F6B55C0}"/>
              </a:ext>
            </a:extLst>
          </p:cNvPr>
          <p:cNvSpPr txBox="1"/>
          <p:nvPr/>
        </p:nvSpPr>
        <p:spPr>
          <a:xfrm>
            <a:off x="5004269" y="5215932"/>
            <a:ext cx="2330611" cy="523220"/>
          </a:xfrm>
          <a:prstGeom prst="rect">
            <a:avLst/>
          </a:prstGeom>
          <a:noFill/>
          <a:ln w="28575">
            <a:solidFill>
              <a:schemeClr val="tx1"/>
            </a:solidFill>
          </a:ln>
        </p:spPr>
        <p:txBody>
          <a:bodyPr wrap="square" rtlCol="0">
            <a:spAutoFit/>
          </a:bodyPr>
          <a:lstStyle/>
          <a:p>
            <a:pPr algn="ctr"/>
            <a:r>
              <a:rPr lang="en-US" altLang="zh-CN" sz="2800" b="1" dirty="0"/>
              <a:t>469 Questions</a:t>
            </a:r>
          </a:p>
        </p:txBody>
      </p:sp>
      <p:sp>
        <p:nvSpPr>
          <p:cNvPr id="42" name="文本框 41">
            <a:extLst>
              <a:ext uri="{FF2B5EF4-FFF2-40B4-BE49-F238E27FC236}">
                <a16:creationId xmlns:a16="http://schemas.microsoft.com/office/drawing/2014/main" id="{1E535AC7-7DBA-45A3-852D-5469311E5A56}"/>
              </a:ext>
            </a:extLst>
          </p:cNvPr>
          <p:cNvSpPr txBox="1"/>
          <p:nvPr/>
        </p:nvSpPr>
        <p:spPr>
          <a:xfrm>
            <a:off x="8416487" y="5000488"/>
            <a:ext cx="2330611" cy="954107"/>
          </a:xfrm>
          <a:prstGeom prst="rect">
            <a:avLst/>
          </a:prstGeom>
          <a:noFill/>
          <a:ln w="28575">
            <a:solidFill>
              <a:schemeClr val="tx1"/>
            </a:solidFill>
          </a:ln>
        </p:spPr>
        <p:txBody>
          <a:bodyPr wrap="square" rtlCol="0">
            <a:spAutoFit/>
          </a:bodyPr>
          <a:lstStyle/>
          <a:p>
            <a:pPr algn="ctr"/>
            <a:r>
              <a:rPr lang="en-US" altLang="zh-CN" sz="2800" b="1" dirty="0"/>
              <a:t>413 Questions for Testing</a:t>
            </a:r>
          </a:p>
        </p:txBody>
      </p:sp>
      <p:cxnSp>
        <p:nvCxnSpPr>
          <p:cNvPr id="43" name="直接箭头连接符 42">
            <a:extLst>
              <a:ext uri="{FF2B5EF4-FFF2-40B4-BE49-F238E27FC236}">
                <a16:creationId xmlns:a16="http://schemas.microsoft.com/office/drawing/2014/main" id="{78910B8D-34BB-4350-80AA-B99EC06BBAB1}"/>
              </a:ext>
            </a:extLst>
          </p:cNvPr>
          <p:cNvCxnSpPr>
            <a:cxnSpLocks/>
            <a:stCxn id="29" idx="3"/>
            <a:endCxn id="40" idx="1"/>
          </p:cNvCxnSpPr>
          <p:nvPr/>
        </p:nvCxnSpPr>
        <p:spPr>
          <a:xfrm>
            <a:off x="3922662" y="5477542"/>
            <a:ext cx="108160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EA39AEF8-D056-4A61-A9B0-714D7C119F72}"/>
              </a:ext>
            </a:extLst>
          </p:cNvPr>
          <p:cNvCxnSpPr>
            <a:cxnSpLocks/>
            <a:stCxn id="40" idx="3"/>
            <a:endCxn id="42" idx="1"/>
          </p:cNvCxnSpPr>
          <p:nvPr/>
        </p:nvCxnSpPr>
        <p:spPr>
          <a:xfrm>
            <a:off x="7334880" y="5477542"/>
            <a:ext cx="108160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220F662-DF2E-4AE1-B093-115CBB6EBE62}"/>
              </a:ext>
            </a:extLst>
          </p:cNvPr>
          <p:cNvSpPr txBox="1"/>
          <p:nvPr/>
        </p:nvSpPr>
        <p:spPr>
          <a:xfrm>
            <a:off x="3102378" y="5814047"/>
            <a:ext cx="2722173" cy="830997"/>
          </a:xfrm>
          <a:prstGeom prst="rect">
            <a:avLst/>
          </a:prstGeom>
          <a:noFill/>
        </p:spPr>
        <p:txBody>
          <a:bodyPr wrap="square" rtlCol="0">
            <a:spAutoFit/>
          </a:bodyPr>
          <a:lstStyle/>
          <a:p>
            <a:pPr algn="ctr"/>
            <a:r>
              <a:rPr lang="en-US" altLang="zh-CN" sz="2400" b="1" dirty="0">
                <a:solidFill>
                  <a:srgbClr val="FF0000"/>
                </a:solidFill>
              </a:rPr>
              <a:t>Remove unqualified questions</a:t>
            </a:r>
          </a:p>
        </p:txBody>
      </p:sp>
      <p:sp>
        <p:nvSpPr>
          <p:cNvPr id="55" name="文本框 54">
            <a:extLst>
              <a:ext uri="{FF2B5EF4-FFF2-40B4-BE49-F238E27FC236}">
                <a16:creationId xmlns:a16="http://schemas.microsoft.com/office/drawing/2014/main" id="{BA6B2FD3-39E4-4320-A42C-91592B315867}"/>
              </a:ext>
            </a:extLst>
          </p:cNvPr>
          <p:cNvSpPr txBox="1"/>
          <p:nvPr/>
        </p:nvSpPr>
        <p:spPr>
          <a:xfrm>
            <a:off x="7205217" y="5814046"/>
            <a:ext cx="1340931" cy="830997"/>
          </a:xfrm>
          <a:prstGeom prst="rect">
            <a:avLst/>
          </a:prstGeom>
          <a:noFill/>
        </p:spPr>
        <p:txBody>
          <a:bodyPr wrap="square" rtlCol="0">
            <a:spAutoFit/>
          </a:bodyPr>
          <a:lstStyle/>
          <a:p>
            <a:pPr algn="ctr"/>
            <a:r>
              <a:rPr lang="en-US" altLang="zh-CN" sz="2400" b="1" dirty="0">
                <a:solidFill>
                  <a:srgbClr val="FF0000"/>
                </a:solidFill>
              </a:rPr>
              <a:t>Further checking</a:t>
            </a:r>
          </a:p>
        </p:txBody>
      </p:sp>
      <p:pic>
        <p:nvPicPr>
          <p:cNvPr id="3" name="图片 2">
            <a:extLst>
              <a:ext uri="{FF2B5EF4-FFF2-40B4-BE49-F238E27FC236}">
                <a16:creationId xmlns:a16="http://schemas.microsoft.com/office/drawing/2014/main" id="{2AD21B20-E889-4CF0-B8CB-121F1F4F087F}"/>
              </a:ext>
            </a:extLst>
          </p:cNvPr>
          <p:cNvPicPr>
            <a:picLocks noChangeAspect="1"/>
          </p:cNvPicPr>
          <p:nvPr/>
        </p:nvPicPr>
        <p:blipFill>
          <a:blip r:embed="rId4"/>
          <a:stretch>
            <a:fillRect/>
          </a:stretch>
        </p:blipFill>
        <p:spPr>
          <a:xfrm>
            <a:off x="9004170" y="1584133"/>
            <a:ext cx="1155244" cy="1167215"/>
          </a:xfrm>
          <a:prstGeom prst="rect">
            <a:avLst/>
          </a:prstGeom>
        </p:spPr>
      </p:pic>
      <p:sp>
        <p:nvSpPr>
          <p:cNvPr id="23" name="文本框 22">
            <a:extLst>
              <a:ext uri="{FF2B5EF4-FFF2-40B4-BE49-F238E27FC236}">
                <a16:creationId xmlns:a16="http://schemas.microsoft.com/office/drawing/2014/main" id="{204EC89B-4DF9-471F-B9E0-0B5D5D079FF6}"/>
              </a:ext>
            </a:extLst>
          </p:cNvPr>
          <p:cNvSpPr txBox="1"/>
          <p:nvPr/>
        </p:nvSpPr>
        <p:spPr>
          <a:xfrm>
            <a:off x="8416487" y="3259099"/>
            <a:ext cx="2330605" cy="954107"/>
          </a:xfrm>
          <a:prstGeom prst="rect">
            <a:avLst/>
          </a:prstGeom>
          <a:noFill/>
          <a:ln w="28575">
            <a:solidFill>
              <a:schemeClr val="tx1"/>
            </a:solidFill>
          </a:ln>
        </p:spPr>
        <p:txBody>
          <a:bodyPr wrap="square" rtlCol="0">
            <a:spAutoFit/>
          </a:bodyPr>
          <a:lstStyle/>
          <a:p>
            <a:pPr algn="ctr"/>
            <a:r>
              <a:rPr lang="en-US" altLang="zh-CN" sz="2800" b="1" dirty="0"/>
              <a:t>4K Classes</a:t>
            </a:r>
          </a:p>
          <a:p>
            <a:pPr algn="ctr"/>
            <a:r>
              <a:rPr lang="en-US" altLang="zh-CN" sz="2800" b="1" dirty="0"/>
              <a:t>31K Methods</a:t>
            </a:r>
          </a:p>
        </p:txBody>
      </p:sp>
      <p:cxnSp>
        <p:nvCxnSpPr>
          <p:cNvPr id="25" name="直接箭头连接符 24">
            <a:extLst>
              <a:ext uri="{FF2B5EF4-FFF2-40B4-BE49-F238E27FC236}">
                <a16:creationId xmlns:a16="http://schemas.microsoft.com/office/drawing/2014/main" id="{96681D47-A58B-4B55-B476-A7F65FF18B09}"/>
              </a:ext>
            </a:extLst>
          </p:cNvPr>
          <p:cNvCxnSpPr>
            <a:cxnSpLocks/>
            <a:stCxn id="3" idx="2"/>
            <a:endCxn id="23" idx="0"/>
          </p:cNvCxnSpPr>
          <p:nvPr/>
        </p:nvCxnSpPr>
        <p:spPr>
          <a:xfrm flipH="1">
            <a:off x="9581790" y="2751348"/>
            <a:ext cx="2" cy="5077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8F989B2-B408-4539-802B-21B19F48A1E4}"/>
              </a:ext>
            </a:extLst>
          </p:cNvPr>
          <p:cNvCxnSpPr>
            <a:cxnSpLocks/>
            <a:stCxn id="23" idx="1"/>
            <a:endCxn id="24" idx="3"/>
          </p:cNvCxnSpPr>
          <p:nvPr/>
        </p:nvCxnSpPr>
        <p:spPr>
          <a:xfrm flipH="1" flipV="1">
            <a:off x="7044921" y="3736152"/>
            <a:ext cx="137156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灯片编号占位符 12">
            <a:extLst>
              <a:ext uri="{FF2B5EF4-FFF2-40B4-BE49-F238E27FC236}">
                <a16:creationId xmlns:a16="http://schemas.microsoft.com/office/drawing/2014/main" id="{6E910A40-CE7A-434F-953A-FCBE95337504}"/>
              </a:ext>
            </a:extLst>
          </p:cNvPr>
          <p:cNvSpPr>
            <a:spLocks noGrp="1"/>
          </p:cNvSpPr>
          <p:nvPr>
            <p:ph type="sldNum" sz="quarter" idx="12"/>
          </p:nvPr>
        </p:nvSpPr>
        <p:spPr/>
        <p:txBody>
          <a:bodyPr/>
          <a:lstStyle/>
          <a:p>
            <a:fld id="{B5EDEE69-8168-42B0-987E-3C37E268EB86}" type="slidenum">
              <a:rPr lang="zh-CN" altLang="en-US" smtClean="0"/>
              <a:t>21</a:t>
            </a:fld>
            <a:endParaRPr lang="zh-CN" altLang="en-US"/>
          </a:p>
        </p:txBody>
      </p:sp>
    </p:spTree>
    <p:extLst>
      <p:ext uri="{BB962C8B-B14F-4D97-AF65-F5344CB8AC3E}">
        <p14:creationId xmlns:p14="http://schemas.microsoft.com/office/powerpoint/2010/main" val="349522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0" grpId="0" animBg="1"/>
      <p:bldP spid="24" grpId="0" animBg="1"/>
      <p:bldP spid="29" grpId="0" animBg="1"/>
      <p:bldP spid="38" grpId="0"/>
      <p:bldP spid="39" grpId="0"/>
      <p:bldP spid="40" grpId="0" animBg="1"/>
      <p:bldP spid="42" grpId="0" animBg="1"/>
      <p:bldP spid="54" grpId="0"/>
      <p:bldP spid="55"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0BF36-2982-4C36-84A6-9DFBCDE06035}"/>
              </a:ext>
            </a:extLst>
          </p:cNvPr>
          <p:cNvSpPr>
            <a:spLocks noGrp="1"/>
          </p:cNvSpPr>
          <p:nvPr>
            <p:ph type="title"/>
          </p:nvPr>
        </p:nvSpPr>
        <p:spPr/>
        <p:txBody>
          <a:bodyPr/>
          <a:lstStyle/>
          <a:p>
            <a:r>
              <a:rPr lang="en-US" altLang="zh-CN" b="1" dirty="0"/>
              <a:t>Ten Questions in User Study</a:t>
            </a:r>
            <a:endParaRPr lang="zh-CN" altLang="en-US" b="1" dirty="0"/>
          </a:p>
        </p:txBody>
      </p:sp>
      <p:sp>
        <p:nvSpPr>
          <p:cNvPr id="3" name="内容占位符 2">
            <a:extLst>
              <a:ext uri="{FF2B5EF4-FFF2-40B4-BE49-F238E27FC236}">
                <a16:creationId xmlns:a16="http://schemas.microsoft.com/office/drawing/2014/main" id="{EA3AE8E5-3811-475C-A98B-D4A63189367E}"/>
              </a:ext>
            </a:extLst>
          </p:cNvPr>
          <p:cNvSpPr>
            <a:spLocks noGrp="1"/>
          </p:cNvSpPr>
          <p:nvPr>
            <p:ph idx="1"/>
          </p:nvPr>
        </p:nvSpPr>
        <p:spPr/>
        <p:txBody>
          <a:bodyPr>
            <a:normAutofit fontScale="92500" lnSpcReduction="20000"/>
          </a:bodyPr>
          <a:lstStyle/>
          <a:p>
            <a:r>
              <a:rPr lang="en-US" altLang="zh-CN" b="1" dirty="0"/>
              <a:t>Resolving </a:t>
            </a:r>
            <a:r>
              <a:rPr lang="en-US" altLang="zh-CN" b="1" dirty="0" err="1"/>
              <a:t>ip</a:t>
            </a:r>
            <a:r>
              <a:rPr lang="en-US" altLang="zh-CN" b="1" dirty="0"/>
              <a:t>-address of a hostname?</a:t>
            </a:r>
          </a:p>
          <a:p>
            <a:r>
              <a:rPr lang="en-US" altLang="zh-CN" b="1" dirty="0"/>
              <a:t>How to make a list thread-safe for serialization? </a:t>
            </a:r>
          </a:p>
          <a:p>
            <a:r>
              <a:rPr lang="en-US" altLang="zh-CN" b="1" dirty="0"/>
              <a:t>Remove trailing zeros from double?</a:t>
            </a:r>
          </a:p>
          <a:p>
            <a:r>
              <a:rPr lang="en-US" altLang="zh-CN" b="1" dirty="0"/>
              <a:t>How to check whether a class exists?</a:t>
            </a:r>
          </a:p>
          <a:p>
            <a:r>
              <a:rPr lang="en-US" altLang="zh-CN" b="1" dirty="0"/>
              <a:t>Is there any way to find </a:t>
            </a:r>
            <a:r>
              <a:rPr lang="en-US" altLang="zh-CN" b="1" dirty="0" err="1"/>
              <a:t>os</a:t>
            </a:r>
            <a:r>
              <a:rPr lang="en-US" altLang="zh-CN" b="1" dirty="0"/>
              <a:t> name using java?</a:t>
            </a:r>
          </a:p>
          <a:p>
            <a:r>
              <a:rPr lang="en-US" altLang="zh-CN" b="1" dirty="0"/>
              <a:t>Java Fastest way to read through text file with 2 million lines?</a:t>
            </a:r>
          </a:p>
          <a:p>
            <a:r>
              <a:rPr lang="en-US" altLang="zh-CN" b="1" dirty="0"/>
              <a:t>Check if a class is subclass of another class in Java?</a:t>
            </a:r>
          </a:p>
          <a:p>
            <a:r>
              <a:rPr lang="en-US" altLang="zh-CN" b="1" dirty="0"/>
              <a:t>How to generate a random permutation in Java? </a:t>
            </a:r>
          </a:p>
          <a:p>
            <a:r>
              <a:rPr lang="en-US" altLang="zh-CN" b="1" dirty="0"/>
              <a:t>How to initialize all the elements of an array to any specific value in java?</a:t>
            </a:r>
          </a:p>
          <a:p>
            <a:r>
              <a:rPr lang="en-US" altLang="zh-CN" b="1" dirty="0"/>
              <a:t>How to round a number to n decimal places in Java?</a:t>
            </a:r>
            <a:endParaRPr lang="zh-CN" altLang="en-US" b="1" dirty="0"/>
          </a:p>
        </p:txBody>
      </p:sp>
      <p:sp>
        <p:nvSpPr>
          <p:cNvPr id="4" name="灯片编号占位符 3">
            <a:extLst>
              <a:ext uri="{FF2B5EF4-FFF2-40B4-BE49-F238E27FC236}">
                <a16:creationId xmlns:a16="http://schemas.microsoft.com/office/drawing/2014/main" id="{A3C9DC39-064C-4C7B-B192-E5EB61863367}"/>
              </a:ext>
            </a:extLst>
          </p:cNvPr>
          <p:cNvSpPr>
            <a:spLocks noGrp="1"/>
          </p:cNvSpPr>
          <p:nvPr>
            <p:ph type="sldNum" sz="quarter" idx="12"/>
          </p:nvPr>
        </p:nvSpPr>
        <p:spPr/>
        <p:txBody>
          <a:bodyPr/>
          <a:lstStyle/>
          <a:p>
            <a:fld id="{B5EDEE69-8168-42B0-987E-3C37E268EB86}" type="slidenum">
              <a:rPr lang="zh-CN" altLang="en-US" smtClean="0"/>
              <a:t>22</a:t>
            </a:fld>
            <a:endParaRPr lang="zh-CN" altLang="en-US"/>
          </a:p>
        </p:txBody>
      </p:sp>
    </p:spTree>
    <p:extLst>
      <p:ext uri="{BB962C8B-B14F-4D97-AF65-F5344CB8AC3E}">
        <p14:creationId xmlns:p14="http://schemas.microsoft.com/office/powerpoint/2010/main" val="4243964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AEC3C-01BE-4DD3-905A-BE2355E1A7C2}"/>
              </a:ext>
            </a:extLst>
          </p:cNvPr>
          <p:cNvSpPr>
            <a:spLocks noGrp="1"/>
          </p:cNvSpPr>
          <p:nvPr>
            <p:ph type="title"/>
          </p:nvPr>
        </p:nvSpPr>
        <p:spPr/>
        <p:txBody>
          <a:bodyPr/>
          <a:lstStyle/>
          <a:p>
            <a:r>
              <a:rPr lang="en-US" altLang="zh-CN" dirty="0"/>
              <a:t>WeChat</a:t>
            </a:r>
            <a:endParaRPr lang="zh-CN" altLang="en-US" dirty="0"/>
          </a:p>
        </p:txBody>
      </p:sp>
      <p:pic>
        <p:nvPicPr>
          <p:cNvPr id="6" name="内容占位符 5">
            <a:extLst>
              <a:ext uri="{FF2B5EF4-FFF2-40B4-BE49-F238E27FC236}">
                <a16:creationId xmlns:a16="http://schemas.microsoft.com/office/drawing/2014/main" id="{67B6BA6F-F5E7-4BCD-9408-1A41BBFB65B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23" t="23492" r="7344" b="13544"/>
          <a:stretch/>
        </p:blipFill>
        <p:spPr>
          <a:xfrm>
            <a:off x="4327071" y="1690688"/>
            <a:ext cx="3537858" cy="4550230"/>
          </a:xfrm>
        </p:spPr>
      </p:pic>
      <p:sp>
        <p:nvSpPr>
          <p:cNvPr id="4" name="灯片编号占位符 3">
            <a:extLst>
              <a:ext uri="{FF2B5EF4-FFF2-40B4-BE49-F238E27FC236}">
                <a16:creationId xmlns:a16="http://schemas.microsoft.com/office/drawing/2014/main" id="{2ADCFA8C-B9E6-4AE3-BF4A-3E1EA88503EF}"/>
              </a:ext>
            </a:extLst>
          </p:cNvPr>
          <p:cNvSpPr>
            <a:spLocks noGrp="1"/>
          </p:cNvSpPr>
          <p:nvPr>
            <p:ph type="sldNum" sz="quarter" idx="12"/>
          </p:nvPr>
        </p:nvSpPr>
        <p:spPr/>
        <p:txBody>
          <a:bodyPr/>
          <a:lstStyle/>
          <a:p>
            <a:fld id="{B5EDEE69-8168-42B0-987E-3C37E268EB86}" type="slidenum">
              <a:rPr lang="zh-CN" altLang="en-US" smtClean="0"/>
              <a:t>23</a:t>
            </a:fld>
            <a:endParaRPr lang="zh-CN" altLang="en-US"/>
          </a:p>
        </p:txBody>
      </p:sp>
    </p:spTree>
    <p:extLst>
      <p:ext uri="{BB962C8B-B14F-4D97-AF65-F5344CB8AC3E}">
        <p14:creationId xmlns:p14="http://schemas.microsoft.com/office/powerpoint/2010/main" val="10453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3935D-763E-490B-AE05-070DDFD2D3A2}"/>
              </a:ext>
            </a:extLst>
          </p:cNvPr>
          <p:cNvSpPr>
            <a:spLocks noGrp="1"/>
          </p:cNvSpPr>
          <p:nvPr>
            <p:ph type="title"/>
          </p:nvPr>
        </p:nvSpPr>
        <p:spPr/>
        <p:txBody>
          <a:bodyPr/>
          <a:lstStyle/>
          <a:p>
            <a:r>
              <a:rPr lang="en-US" altLang="zh-CN" b="1" dirty="0"/>
              <a:t>Problem Definition</a:t>
            </a:r>
            <a:endParaRPr lang="zh-CN" altLang="en-US" b="1" dirty="0"/>
          </a:p>
        </p:txBody>
      </p:sp>
      <p:sp>
        <p:nvSpPr>
          <p:cNvPr id="3" name="内容占位符 2">
            <a:extLst>
              <a:ext uri="{FF2B5EF4-FFF2-40B4-BE49-F238E27FC236}">
                <a16:creationId xmlns:a16="http://schemas.microsoft.com/office/drawing/2014/main" id="{A4ACD7A8-8D15-42D6-A23D-6A29D3EC30E7}"/>
              </a:ext>
            </a:extLst>
          </p:cNvPr>
          <p:cNvSpPr>
            <a:spLocks noGrp="1"/>
          </p:cNvSpPr>
          <p:nvPr>
            <p:ph idx="1"/>
          </p:nvPr>
        </p:nvSpPr>
        <p:spPr/>
        <p:txBody>
          <a:bodyPr>
            <a:normAutofit/>
          </a:bodyPr>
          <a:lstStyle/>
          <a:p>
            <a:r>
              <a:rPr lang="en-US" altLang="zh-CN" sz="3200" b="1" dirty="0"/>
              <a:t>Input:</a:t>
            </a:r>
            <a:r>
              <a:rPr lang="zh-CN" altLang="en-US" sz="3200" b="1" dirty="0"/>
              <a:t> </a:t>
            </a:r>
            <a:r>
              <a:rPr lang="en-US" altLang="zh-CN" sz="3200" b="1" dirty="0"/>
              <a:t>programming task described in natural language</a:t>
            </a:r>
          </a:p>
          <a:p>
            <a:pPr lvl="1"/>
            <a:r>
              <a:rPr lang="en-US" altLang="zh-CN" sz="2800" b="1" i="1" dirty="0"/>
              <a:t>How to </a:t>
            </a:r>
            <a:r>
              <a:rPr lang="en-US" altLang="zh-CN" sz="2800" b="1" i="1" dirty="0">
                <a:solidFill>
                  <a:srgbClr val="FF0000"/>
                </a:solidFill>
              </a:rPr>
              <a:t>initialize</a:t>
            </a:r>
            <a:r>
              <a:rPr lang="en-US" altLang="zh-CN" sz="2800" b="1" i="1" dirty="0"/>
              <a:t> </a:t>
            </a:r>
            <a:r>
              <a:rPr lang="en-US" altLang="zh-CN" sz="2800" b="1" i="1" dirty="0">
                <a:solidFill>
                  <a:srgbClr val="FF0000"/>
                </a:solidFill>
              </a:rPr>
              <a:t>all values </a:t>
            </a:r>
            <a:r>
              <a:rPr lang="en-US" altLang="zh-CN" sz="2800" b="1" i="1" dirty="0"/>
              <a:t>in an </a:t>
            </a:r>
            <a:r>
              <a:rPr lang="en-US" altLang="zh-CN" sz="2800" b="1" i="1" dirty="0">
                <a:solidFill>
                  <a:srgbClr val="FF0000"/>
                </a:solidFill>
              </a:rPr>
              <a:t>array</a:t>
            </a:r>
            <a:r>
              <a:rPr lang="en-US" altLang="zh-CN" sz="2800" b="1" i="1" dirty="0"/>
              <a:t> to </a:t>
            </a:r>
            <a:r>
              <a:rPr lang="en-US" altLang="zh-CN" sz="2800" b="1" i="1" dirty="0">
                <a:solidFill>
                  <a:srgbClr val="FF0000"/>
                </a:solidFill>
              </a:rPr>
              <a:t>false</a:t>
            </a:r>
            <a:r>
              <a:rPr lang="en-US" altLang="zh-CN" sz="2800" b="1" i="1" dirty="0"/>
              <a:t>?</a:t>
            </a:r>
          </a:p>
          <a:p>
            <a:endParaRPr lang="en-US" altLang="zh-CN" sz="3200" b="1" dirty="0"/>
          </a:p>
          <a:p>
            <a:r>
              <a:rPr lang="en-US" altLang="zh-CN" sz="3200" b="1" dirty="0"/>
              <a:t>Output: API</a:t>
            </a:r>
            <a:r>
              <a:rPr lang="zh-CN" altLang="en-US" sz="3200" b="1" dirty="0"/>
              <a:t> </a:t>
            </a:r>
            <a:r>
              <a:rPr lang="en-US" altLang="zh-CN" sz="3200" b="1" dirty="0"/>
              <a:t>recommendation</a:t>
            </a:r>
            <a:r>
              <a:rPr lang="zh-CN" altLang="en-US" sz="3200" b="1" dirty="0"/>
              <a:t> </a:t>
            </a:r>
            <a:r>
              <a:rPr lang="en-US" altLang="zh-CN" sz="3200" b="1" dirty="0"/>
              <a:t>result</a:t>
            </a:r>
          </a:p>
          <a:p>
            <a:pPr lvl="1"/>
            <a:r>
              <a:rPr lang="en-US" altLang="zh-CN" sz="2800" b="1" i="1" dirty="0"/>
              <a:t>API:</a:t>
            </a:r>
            <a:r>
              <a:rPr lang="en-US" altLang="zh-CN" sz="2800" b="1" i="1" dirty="0">
                <a:solidFill>
                  <a:srgbClr val="FF0000"/>
                </a:solidFill>
              </a:rPr>
              <a:t> </a:t>
            </a:r>
            <a:r>
              <a:rPr lang="en-US" altLang="zh-CN" sz="2800" b="1" i="1" dirty="0" err="1">
                <a:solidFill>
                  <a:srgbClr val="FF0000"/>
                </a:solidFill>
              </a:rPr>
              <a:t>Arrays.fill</a:t>
            </a:r>
            <a:r>
              <a:rPr lang="en-US" altLang="zh-CN" sz="2800" b="1" i="1" dirty="0">
                <a:solidFill>
                  <a:srgbClr val="FF0000"/>
                </a:solidFill>
              </a:rPr>
              <a:t>()</a:t>
            </a:r>
          </a:p>
          <a:p>
            <a:pPr lvl="1"/>
            <a:r>
              <a:rPr lang="en-US" altLang="zh-CN" sz="2800" b="1" i="1" dirty="0"/>
              <a:t>API Document:</a:t>
            </a:r>
            <a:r>
              <a:rPr lang="en-US" altLang="zh-CN" sz="2800" b="1" i="1" dirty="0">
                <a:solidFill>
                  <a:srgbClr val="00B050"/>
                </a:solidFill>
              </a:rPr>
              <a:t> Assigns</a:t>
            </a:r>
            <a:r>
              <a:rPr lang="en-US" altLang="zh-CN" sz="2800" b="1" i="1" dirty="0"/>
              <a:t> the specified </a:t>
            </a:r>
            <a:r>
              <a:rPr lang="en-US" altLang="zh-CN" sz="2800" b="1" i="1" dirty="0" err="1">
                <a:solidFill>
                  <a:srgbClr val="00B050"/>
                </a:solidFill>
              </a:rPr>
              <a:t>boolean</a:t>
            </a:r>
            <a:r>
              <a:rPr lang="en-US" altLang="zh-CN" sz="2800" b="1" i="1" dirty="0"/>
              <a:t> </a:t>
            </a:r>
            <a:r>
              <a:rPr lang="en-US" altLang="zh-CN" sz="2800" b="1" i="1" dirty="0">
                <a:solidFill>
                  <a:srgbClr val="FF0000"/>
                </a:solidFill>
              </a:rPr>
              <a:t>value</a:t>
            </a:r>
            <a:r>
              <a:rPr lang="en-US" altLang="zh-CN" sz="2800" b="1" i="1" dirty="0"/>
              <a:t> to </a:t>
            </a:r>
            <a:r>
              <a:rPr lang="en-US" altLang="zh-CN" sz="2800" b="1" i="1" dirty="0">
                <a:solidFill>
                  <a:srgbClr val="00B050"/>
                </a:solidFill>
              </a:rPr>
              <a:t>each</a:t>
            </a:r>
            <a:r>
              <a:rPr lang="en-US" altLang="zh-CN" sz="2800" b="1" i="1" dirty="0"/>
              <a:t> </a:t>
            </a:r>
            <a:r>
              <a:rPr lang="en-US" altLang="zh-CN" sz="2800" b="1" i="1" dirty="0">
                <a:solidFill>
                  <a:srgbClr val="00B050"/>
                </a:solidFill>
              </a:rPr>
              <a:t>element</a:t>
            </a:r>
            <a:r>
              <a:rPr lang="en-US" altLang="zh-CN" sz="2800" b="1" i="1" dirty="0"/>
              <a:t> of the specified </a:t>
            </a:r>
            <a:r>
              <a:rPr lang="en-US" altLang="zh-CN" sz="2800" b="1" i="1" dirty="0">
                <a:solidFill>
                  <a:srgbClr val="FF0000"/>
                </a:solidFill>
              </a:rPr>
              <a:t>array</a:t>
            </a:r>
            <a:r>
              <a:rPr lang="en-US" altLang="zh-CN" sz="2800" b="1" i="1" dirty="0"/>
              <a:t> of </a:t>
            </a:r>
            <a:r>
              <a:rPr lang="en-US" altLang="zh-CN" sz="2800" b="1" i="1" dirty="0" err="1">
                <a:solidFill>
                  <a:srgbClr val="00B050"/>
                </a:solidFill>
              </a:rPr>
              <a:t>booleans</a:t>
            </a:r>
            <a:endParaRPr lang="en-US" altLang="zh-CN" sz="2800" b="1" i="1" dirty="0">
              <a:solidFill>
                <a:srgbClr val="00B050"/>
              </a:solidFill>
            </a:endParaRPr>
          </a:p>
        </p:txBody>
      </p:sp>
      <p:sp>
        <p:nvSpPr>
          <p:cNvPr id="4" name="灯片编号占位符 3">
            <a:extLst>
              <a:ext uri="{FF2B5EF4-FFF2-40B4-BE49-F238E27FC236}">
                <a16:creationId xmlns:a16="http://schemas.microsoft.com/office/drawing/2014/main" id="{CEAC18A7-4078-419B-BBA1-D9EC27E57572}"/>
              </a:ext>
            </a:extLst>
          </p:cNvPr>
          <p:cNvSpPr>
            <a:spLocks noGrp="1"/>
          </p:cNvSpPr>
          <p:nvPr>
            <p:ph type="sldNum" sz="quarter" idx="12"/>
          </p:nvPr>
        </p:nvSpPr>
        <p:spPr/>
        <p:txBody>
          <a:bodyPr/>
          <a:lstStyle/>
          <a:p>
            <a:fld id="{B5EDEE69-8168-42B0-987E-3C37E268EB86}" type="slidenum">
              <a:rPr lang="zh-CN" altLang="en-US" smtClean="0"/>
              <a:t>3</a:t>
            </a:fld>
            <a:endParaRPr lang="zh-CN" altLang="en-US"/>
          </a:p>
        </p:txBody>
      </p:sp>
    </p:spTree>
    <p:extLst>
      <p:ext uri="{BB962C8B-B14F-4D97-AF65-F5344CB8AC3E}">
        <p14:creationId xmlns:p14="http://schemas.microsoft.com/office/powerpoint/2010/main" val="8008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B4158-6690-42DA-A3A8-4DC82D738E3C}"/>
              </a:ext>
            </a:extLst>
          </p:cNvPr>
          <p:cNvSpPr>
            <a:spLocks noGrp="1"/>
          </p:cNvSpPr>
          <p:nvPr>
            <p:ph type="title"/>
          </p:nvPr>
        </p:nvSpPr>
        <p:spPr/>
        <p:txBody>
          <a:bodyPr/>
          <a:lstStyle/>
          <a:p>
            <a:r>
              <a:rPr lang="en-US" altLang="zh-CN" b="1" dirty="0"/>
              <a:t>Challenge: Task-API Knowledge Gap</a:t>
            </a:r>
            <a:endParaRPr lang="zh-CN" altLang="en-US" b="1" dirty="0"/>
          </a:p>
        </p:txBody>
      </p:sp>
      <p:sp>
        <p:nvSpPr>
          <p:cNvPr id="3" name="内容占位符 2">
            <a:extLst>
              <a:ext uri="{FF2B5EF4-FFF2-40B4-BE49-F238E27FC236}">
                <a16:creationId xmlns:a16="http://schemas.microsoft.com/office/drawing/2014/main" id="{C99E8E99-52C2-4817-98F8-F44678A8D504}"/>
              </a:ext>
            </a:extLst>
          </p:cNvPr>
          <p:cNvSpPr>
            <a:spLocks noGrp="1"/>
          </p:cNvSpPr>
          <p:nvPr>
            <p:ph idx="1"/>
          </p:nvPr>
        </p:nvSpPr>
        <p:spPr/>
        <p:txBody>
          <a:bodyPr>
            <a:normAutofit/>
          </a:bodyPr>
          <a:lstStyle/>
          <a:p>
            <a:pPr>
              <a:lnSpc>
                <a:spcPct val="150000"/>
              </a:lnSpc>
            </a:pPr>
            <a:r>
              <a:rPr lang="en-US" altLang="zh-CN" sz="3200" b="1" dirty="0"/>
              <a:t>How to </a:t>
            </a:r>
            <a:r>
              <a:rPr lang="en-US" altLang="zh-CN" sz="3200" b="1" dirty="0">
                <a:solidFill>
                  <a:srgbClr val="FF0000"/>
                </a:solidFill>
              </a:rPr>
              <a:t>check</a:t>
            </a:r>
            <a:r>
              <a:rPr lang="en-US" altLang="zh-CN" sz="3200" b="1" dirty="0"/>
              <a:t> </a:t>
            </a:r>
            <a:r>
              <a:rPr lang="en-US" altLang="zh-CN" sz="3200" b="1" dirty="0">
                <a:solidFill>
                  <a:srgbClr val="FF0000"/>
                </a:solidFill>
              </a:rPr>
              <a:t>whether</a:t>
            </a:r>
            <a:r>
              <a:rPr lang="en-US" altLang="zh-CN" sz="3200" b="1" dirty="0"/>
              <a:t> a </a:t>
            </a:r>
            <a:r>
              <a:rPr lang="en-US" altLang="zh-CN" sz="3200" b="1" dirty="0">
                <a:solidFill>
                  <a:srgbClr val="FF0000"/>
                </a:solidFill>
              </a:rPr>
              <a:t>class</a:t>
            </a:r>
            <a:r>
              <a:rPr lang="en-US" altLang="zh-CN" sz="3200" b="1" dirty="0"/>
              <a:t> </a:t>
            </a:r>
            <a:r>
              <a:rPr lang="en-US" altLang="zh-CN" sz="3200" b="1" dirty="0">
                <a:solidFill>
                  <a:srgbClr val="FF0000"/>
                </a:solidFill>
              </a:rPr>
              <a:t>exists</a:t>
            </a:r>
            <a:r>
              <a:rPr lang="en-US" altLang="zh-CN" sz="3200" b="1" dirty="0"/>
              <a:t>?</a:t>
            </a:r>
          </a:p>
          <a:p>
            <a:pPr>
              <a:lnSpc>
                <a:spcPct val="150000"/>
              </a:lnSpc>
            </a:pPr>
            <a:r>
              <a:rPr lang="en-US" altLang="zh-CN" sz="3200" b="1" dirty="0"/>
              <a:t>Wrong API: </a:t>
            </a:r>
            <a:r>
              <a:rPr lang="en-US" altLang="zh-CN" sz="3200" b="1" i="1" dirty="0" err="1">
                <a:solidFill>
                  <a:srgbClr val="FF0000"/>
                </a:solidFill>
              </a:rPr>
              <a:t>org.omg.CORBA.Object.is_a</a:t>
            </a:r>
            <a:r>
              <a:rPr lang="en-US" altLang="zh-CN" sz="3200" b="1" i="1" dirty="0">
                <a:solidFill>
                  <a:srgbClr val="FF0000"/>
                </a:solidFill>
              </a:rPr>
              <a:t> </a:t>
            </a:r>
            <a:r>
              <a:rPr lang="en-US" altLang="zh-CN" sz="3200" b="1" dirty="0"/>
              <a:t>(score = 0.669)</a:t>
            </a:r>
          </a:p>
          <a:p>
            <a:pPr lvl="1"/>
            <a:r>
              <a:rPr lang="en-US" altLang="zh-CN" sz="2800" b="1" dirty="0">
                <a:solidFill>
                  <a:srgbClr val="FF0000"/>
                </a:solidFill>
              </a:rPr>
              <a:t>Checks</a:t>
            </a:r>
            <a:r>
              <a:rPr lang="en-US" altLang="zh-CN" sz="2800" b="1" dirty="0"/>
              <a:t> </a:t>
            </a:r>
            <a:r>
              <a:rPr lang="en-US" altLang="zh-CN" sz="2800" b="1" dirty="0">
                <a:solidFill>
                  <a:srgbClr val="FF0000"/>
                </a:solidFill>
              </a:rPr>
              <a:t>whether</a:t>
            </a:r>
            <a:r>
              <a:rPr lang="en-US" altLang="zh-CN" sz="2800" b="1" dirty="0"/>
              <a:t> this </a:t>
            </a:r>
            <a:r>
              <a:rPr lang="en-US" altLang="zh-CN" sz="2800" b="1" dirty="0">
                <a:solidFill>
                  <a:srgbClr val="FF0000"/>
                </a:solidFill>
              </a:rPr>
              <a:t>object</a:t>
            </a:r>
            <a:r>
              <a:rPr lang="en-US" altLang="zh-CN" sz="2800" b="1" dirty="0"/>
              <a:t> is an </a:t>
            </a:r>
            <a:r>
              <a:rPr lang="en-US" altLang="zh-CN" sz="2800" b="1" dirty="0">
                <a:solidFill>
                  <a:srgbClr val="FF0000"/>
                </a:solidFill>
              </a:rPr>
              <a:t>instance</a:t>
            </a:r>
            <a:r>
              <a:rPr lang="en-US" altLang="zh-CN" sz="2800" b="1" dirty="0"/>
              <a:t> of a </a:t>
            </a:r>
            <a:r>
              <a:rPr lang="en-US" altLang="zh-CN" sz="2800" b="1" dirty="0">
                <a:solidFill>
                  <a:srgbClr val="FF0000"/>
                </a:solidFill>
              </a:rPr>
              <a:t>class</a:t>
            </a:r>
            <a:r>
              <a:rPr lang="en-US" altLang="zh-CN" sz="2800" b="1" dirty="0"/>
              <a:t> that implements the given </a:t>
            </a:r>
            <a:r>
              <a:rPr lang="en-US" altLang="zh-CN" sz="2800" b="1" dirty="0">
                <a:solidFill>
                  <a:srgbClr val="FF0000"/>
                </a:solidFill>
              </a:rPr>
              <a:t>interface</a:t>
            </a:r>
          </a:p>
          <a:p>
            <a:pPr>
              <a:lnSpc>
                <a:spcPct val="150000"/>
              </a:lnSpc>
            </a:pPr>
            <a:r>
              <a:rPr lang="pt-BR" altLang="zh-CN" sz="3200" b="1" dirty="0"/>
              <a:t>Correct API: </a:t>
            </a:r>
            <a:r>
              <a:rPr lang="pt-BR" altLang="zh-CN" sz="3200" b="1" i="1" dirty="0">
                <a:solidFill>
                  <a:srgbClr val="FF0000"/>
                </a:solidFill>
              </a:rPr>
              <a:t>java.lang.Class.forName </a:t>
            </a:r>
            <a:r>
              <a:rPr lang="pt-BR" altLang="zh-CN" sz="3200" b="1" dirty="0"/>
              <a:t>(score = 0.377)</a:t>
            </a:r>
          </a:p>
          <a:p>
            <a:pPr lvl="1"/>
            <a:r>
              <a:rPr lang="en-US" altLang="zh-CN" sz="2800" b="1" dirty="0"/>
              <a:t>Returns the </a:t>
            </a:r>
            <a:r>
              <a:rPr lang="en-US" altLang="zh-CN" sz="2800" b="1" dirty="0">
                <a:solidFill>
                  <a:srgbClr val="FF0000"/>
                </a:solidFill>
              </a:rPr>
              <a:t>Class object</a:t>
            </a:r>
            <a:r>
              <a:rPr lang="en-US" altLang="zh-CN" sz="2800" b="1" dirty="0"/>
              <a:t> associated with the </a:t>
            </a:r>
            <a:r>
              <a:rPr lang="en-US" altLang="zh-CN" sz="2800" b="1" dirty="0">
                <a:solidFill>
                  <a:srgbClr val="FF0000"/>
                </a:solidFill>
              </a:rPr>
              <a:t>class</a:t>
            </a:r>
            <a:r>
              <a:rPr lang="en-US" altLang="zh-CN" sz="2800" b="1" dirty="0"/>
              <a:t> with the given string name</a:t>
            </a:r>
          </a:p>
        </p:txBody>
      </p:sp>
      <p:sp>
        <p:nvSpPr>
          <p:cNvPr id="4" name="文本框 3">
            <a:extLst>
              <a:ext uri="{FF2B5EF4-FFF2-40B4-BE49-F238E27FC236}">
                <a16:creationId xmlns:a16="http://schemas.microsoft.com/office/drawing/2014/main" id="{33C83222-A4AD-4731-9682-0A021AC05A35}"/>
              </a:ext>
            </a:extLst>
          </p:cNvPr>
          <p:cNvSpPr txBox="1">
            <a:spLocks noChangeArrowheads="1"/>
          </p:cNvSpPr>
          <p:nvPr/>
        </p:nvSpPr>
        <p:spPr bwMode="auto">
          <a:xfrm rot="21225874">
            <a:off x="879222" y="2767281"/>
            <a:ext cx="10429147" cy="132343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z="4000" b="1" dirty="0">
                <a:solidFill>
                  <a:schemeClr val="bg1"/>
                </a:solidFill>
                <a:ea typeface="宋体" panose="02010600030101010101" pitchFamily="2" charset="-122"/>
              </a:rPr>
              <a:t>API-Doc </a:t>
            </a:r>
            <a:r>
              <a:rPr lang="en-US" altLang="zh-CN" sz="4000" b="1" dirty="0">
                <a:solidFill>
                  <a:schemeClr val="bg1"/>
                </a:solidFill>
              </a:rPr>
              <a:t>describes functionality and structure, but lacks concepts or purposes </a:t>
            </a:r>
            <a:endParaRPr lang="zh-CN" altLang="en-US" sz="4000" b="1" dirty="0">
              <a:solidFill>
                <a:schemeClr val="bg1"/>
              </a:solidFill>
              <a:ea typeface="宋体" panose="02010600030101010101" pitchFamily="2" charset="-122"/>
            </a:endParaRPr>
          </a:p>
        </p:txBody>
      </p:sp>
      <p:sp>
        <p:nvSpPr>
          <p:cNvPr id="6" name="灯片编号占位符 5">
            <a:extLst>
              <a:ext uri="{FF2B5EF4-FFF2-40B4-BE49-F238E27FC236}">
                <a16:creationId xmlns:a16="http://schemas.microsoft.com/office/drawing/2014/main" id="{BA396216-D2B4-48CB-8A1E-696073C534A3}"/>
              </a:ext>
            </a:extLst>
          </p:cNvPr>
          <p:cNvSpPr>
            <a:spLocks noGrp="1"/>
          </p:cNvSpPr>
          <p:nvPr>
            <p:ph type="sldNum" sz="quarter" idx="12"/>
          </p:nvPr>
        </p:nvSpPr>
        <p:spPr/>
        <p:txBody>
          <a:bodyPr/>
          <a:lstStyle/>
          <a:p>
            <a:fld id="{B5EDEE69-8168-42B0-987E-3C37E268EB86}" type="slidenum">
              <a:rPr lang="zh-CN" altLang="en-US" smtClean="0"/>
              <a:t>4</a:t>
            </a:fld>
            <a:endParaRPr lang="zh-CN" altLang="en-US"/>
          </a:p>
        </p:txBody>
      </p:sp>
    </p:spTree>
    <p:extLst>
      <p:ext uri="{BB962C8B-B14F-4D97-AF65-F5344CB8AC3E}">
        <p14:creationId xmlns:p14="http://schemas.microsoft.com/office/powerpoint/2010/main" val="7884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6E53-0AF7-4B31-AEA4-70A87B968BF1}"/>
              </a:ext>
            </a:extLst>
          </p:cNvPr>
          <p:cNvSpPr>
            <a:spLocks noGrp="1"/>
          </p:cNvSpPr>
          <p:nvPr>
            <p:ph type="title"/>
          </p:nvPr>
        </p:nvSpPr>
        <p:spPr/>
        <p:txBody>
          <a:bodyPr/>
          <a:lstStyle/>
          <a:p>
            <a:r>
              <a:rPr lang="en-US" altLang="zh-CN" b="1" dirty="0"/>
              <a:t>How Developers Search for APIs?</a:t>
            </a:r>
            <a:endParaRPr lang="zh-CN" altLang="en-US" b="1" dirty="0"/>
          </a:p>
        </p:txBody>
      </p:sp>
      <p:pic>
        <p:nvPicPr>
          <p:cNvPr id="4" name="图片 3">
            <a:extLst>
              <a:ext uri="{FF2B5EF4-FFF2-40B4-BE49-F238E27FC236}">
                <a16:creationId xmlns:a16="http://schemas.microsoft.com/office/drawing/2014/main" id="{65ADEF07-5B05-40A4-838F-A5A34BE66692}"/>
              </a:ext>
            </a:extLst>
          </p:cNvPr>
          <p:cNvPicPr>
            <a:picLocks noChangeAspect="1"/>
          </p:cNvPicPr>
          <p:nvPr/>
        </p:nvPicPr>
        <p:blipFill>
          <a:blip r:embed="rId3"/>
          <a:stretch>
            <a:fillRect/>
          </a:stretch>
        </p:blipFill>
        <p:spPr>
          <a:xfrm>
            <a:off x="1963159" y="3205450"/>
            <a:ext cx="1255109" cy="447099"/>
          </a:xfrm>
          <a:prstGeom prst="rect">
            <a:avLst/>
          </a:prstGeom>
        </p:spPr>
      </p:pic>
      <p:pic>
        <p:nvPicPr>
          <p:cNvPr id="5" name="图片 4">
            <a:extLst>
              <a:ext uri="{FF2B5EF4-FFF2-40B4-BE49-F238E27FC236}">
                <a16:creationId xmlns:a16="http://schemas.microsoft.com/office/drawing/2014/main" id="{59EE5A72-8BDD-4B06-9385-4B25C37594FE}"/>
              </a:ext>
            </a:extLst>
          </p:cNvPr>
          <p:cNvPicPr>
            <a:picLocks noChangeAspect="1"/>
          </p:cNvPicPr>
          <p:nvPr/>
        </p:nvPicPr>
        <p:blipFill>
          <a:blip r:embed="rId4"/>
          <a:stretch>
            <a:fillRect/>
          </a:stretch>
        </p:blipFill>
        <p:spPr>
          <a:xfrm>
            <a:off x="3763085" y="2968189"/>
            <a:ext cx="1024293" cy="921619"/>
          </a:xfrm>
          <a:prstGeom prst="rect">
            <a:avLst/>
          </a:prstGeom>
          <a:ln>
            <a:solidFill>
              <a:schemeClr val="tx1"/>
            </a:solidFill>
          </a:ln>
        </p:spPr>
      </p:pic>
      <p:sp>
        <p:nvSpPr>
          <p:cNvPr id="7" name="文本框 6">
            <a:extLst>
              <a:ext uri="{FF2B5EF4-FFF2-40B4-BE49-F238E27FC236}">
                <a16:creationId xmlns:a16="http://schemas.microsoft.com/office/drawing/2014/main" id="{B284D667-DFDC-4D05-87EB-CB3FCB9E6B62}"/>
              </a:ext>
            </a:extLst>
          </p:cNvPr>
          <p:cNvSpPr txBox="1"/>
          <p:nvPr/>
        </p:nvSpPr>
        <p:spPr>
          <a:xfrm>
            <a:off x="258057" y="3167390"/>
            <a:ext cx="1160285" cy="523220"/>
          </a:xfrm>
          <a:prstGeom prst="rect">
            <a:avLst/>
          </a:prstGeom>
          <a:noFill/>
        </p:spPr>
        <p:txBody>
          <a:bodyPr wrap="square" rtlCol="0">
            <a:spAutoFit/>
          </a:bodyPr>
          <a:lstStyle/>
          <a:p>
            <a:pPr algn="ctr"/>
            <a:r>
              <a:rPr lang="en-US" altLang="zh-CN" sz="2800" b="1" dirty="0"/>
              <a:t>Query</a:t>
            </a:r>
          </a:p>
        </p:txBody>
      </p:sp>
      <p:cxnSp>
        <p:nvCxnSpPr>
          <p:cNvPr id="13" name="连接符: 肘形 12">
            <a:extLst>
              <a:ext uri="{FF2B5EF4-FFF2-40B4-BE49-F238E27FC236}">
                <a16:creationId xmlns:a16="http://schemas.microsoft.com/office/drawing/2014/main" id="{047A6BF1-C5FA-4050-9768-5BC167A3BC77}"/>
              </a:ext>
            </a:extLst>
          </p:cNvPr>
          <p:cNvCxnSpPr>
            <a:cxnSpLocks/>
            <a:stCxn id="7" idx="2"/>
            <a:endCxn id="5" idx="2"/>
          </p:cNvCxnSpPr>
          <p:nvPr/>
        </p:nvCxnSpPr>
        <p:spPr>
          <a:xfrm rot="16200000" flipH="1">
            <a:off x="2457117" y="2071693"/>
            <a:ext cx="199198" cy="3437032"/>
          </a:xfrm>
          <a:prstGeom prst="bentConnector3">
            <a:avLst>
              <a:gd name="adj1" fmla="val 29822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010784F-824A-40BA-82E6-55F5A2E95B10}"/>
              </a:ext>
            </a:extLst>
          </p:cNvPr>
          <p:cNvCxnSpPr>
            <a:stCxn id="7" idx="3"/>
            <a:endCxn id="4" idx="1"/>
          </p:cNvCxnSpPr>
          <p:nvPr/>
        </p:nvCxnSpPr>
        <p:spPr>
          <a:xfrm>
            <a:off x="1418342" y="3429000"/>
            <a:ext cx="5448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A692D0A-EABF-4F9C-8DC1-F62FAE6F966D}"/>
              </a:ext>
            </a:extLst>
          </p:cNvPr>
          <p:cNvCxnSpPr>
            <a:cxnSpLocks/>
            <a:stCxn id="4" idx="3"/>
            <a:endCxn id="5" idx="1"/>
          </p:cNvCxnSpPr>
          <p:nvPr/>
        </p:nvCxnSpPr>
        <p:spPr>
          <a:xfrm flipV="1">
            <a:off x="3218268" y="3428999"/>
            <a:ext cx="54481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7228C878-99D8-47DA-9168-53799CF3A03C}"/>
              </a:ext>
            </a:extLst>
          </p:cNvPr>
          <p:cNvGrpSpPr/>
          <p:nvPr/>
        </p:nvGrpSpPr>
        <p:grpSpPr>
          <a:xfrm>
            <a:off x="5563011" y="2292855"/>
            <a:ext cx="1340389" cy="2272286"/>
            <a:chOff x="5571371" y="2292856"/>
            <a:chExt cx="1340389" cy="2272286"/>
          </a:xfrm>
        </p:grpSpPr>
        <p:sp>
          <p:nvSpPr>
            <p:cNvPr id="42" name="矩形 41">
              <a:extLst>
                <a:ext uri="{FF2B5EF4-FFF2-40B4-BE49-F238E27FC236}">
                  <a16:creationId xmlns:a16="http://schemas.microsoft.com/office/drawing/2014/main" id="{D378D33B-5C03-497A-9CB9-A6808BD3963D}"/>
                </a:ext>
              </a:extLst>
            </p:cNvPr>
            <p:cNvSpPr/>
            <p:nvPr/>
          </p:nvSpPr>
          <p:spPr>
            <a:xfrm>
              <a:off x="5571371" y="2292856"/>
              <a:ext cx="1340389" cy="227228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3EEA4C53-BE2D-4918-87F6-AF1355127034}"/>
                </a:ext>
              </a:extLst>
            </p:cNvPr>
            <p:cNvGrpSpPr/>
            <p:nvPr/>
          </p:nvGrpSpPr>
          <p:grpSpPr>
            <a:xfrm>
              <a:off x="5650578" y="2330847"/>
              <a:ext cx="1175902" cy="2196301"/>
              <a:chOff x="5879522" y="2087223"/>
              <a:chExt cx="1175902" cy="2196301"/>
            </a:xfrm>
          </p:grpSpPr>
          <p:pic>
            <p:nvPicPr>
              <p:cNvPr id="34" name="图片 33">
                <a:extLst>
                  <a:ext uri="{FF2B5EF4-FFF2-40B4-BE49-F238E27FC236}">
                    <a16:creationId xmlns:a16="http://schemas.microsoft.com/office/drawing/2014/main" id="{CCA57224-B94A-4008-8DA4-A3FEC1D697D5}"/>
                  </a:ext>
                </a:extLst>
              </p:cNvPr>
              <p:cNvPicPr>
                <a:picLocks noChangeAspect="1"/>
              </p:cNvPicPr>
              <p:nvPr/>
            </p:nvPicPr>
            <p:blipFill>
              <a:blip r:embed="rId5"/>
              <a:stretch>
                <a:fillRect/>
              </a:stretch>
            </p:blipFill>
            <p:spPr>
              <a:xfrm>
                <a:off x="5879522" y="2087223"/>
                <a:ext cx="1175902" cy="871236"/>
              </a:xfrm>
              <a:prstGeom prst="rect">
                <a:avLst/>
              </a:prstGeom>
            </p:spPr>
          </p:pic>
          <p:pic>
            <p:nvPicPr>
              <p:cNvPr id="35" name="图片 34">
                <a:extLst>
                  <a:ext uri="{FF2B5EF4-FFF2-40B4-BE49-F238E27FC236}">
                    <a16:creationId xmlns:a16="http://schemas.microsoft.com/office/drawing/2014/main" id="{83494475-CA11-45FA-A049-D10C3F67A06A}"/>
                  </a:ext>
                </a:extLst>
              </p:cNvPr>
              <p:cNvPicPr>
                <a:picLocks noChangeAspect="1"/>
              </p:cNvPicPr>
              <p:nvPr/>
            </p:nvPicPr>
            <p:blipFill>
              <a:blip r:embed="rId5"/>
              <a:stretch>
                <a:fillRect/>
              </a:stretch>
            </p:blipFill>
            <p:spPr>
              <a:xfrm>
                <a:off x="5879522" y="3412288"/>
                <a:ext cx="1175902" cy="871236"/>
              </a:xfrm>
              <a:prstGeom prst="rect">
                <a:avLst/>
              </a:prstGeom>
            </p:spPr>
          </p:pic>
          <p:sp>
            <p:nvSpPr>
              <p:cNvPr id="36" name="文本框 35">
                <a:extLst>
                  <a:ext uri="{FF2B5EF4-FFF2-40B4-BE49-F238E27FC236}">
                    <a16:creationId xmlns:a16="http://schemas.microsoft.com/office/drawing/2014/main" id="{4B860C43-AA60-47FF-B596-FE2C65D946DC}"/>
                  </a:ext>
                </a:extLst>
              </p:cNvPr>
              <p:cNvSpPr txBox="1"/>
              <p:nvPr/>
            </p:nvSpPr>
            <p:spPr>
              <a:xfrm>
                <a:off x="6201723" y="2968189"/>
                <a:ext cx="800219" cy="523220"/>
              </a:xfrm>
              <a:prstGeom prst="rect">
                <a:avLst/>
              </a:prstGeom>
              <a:noFill/>
            </p:spPr>
            <p:txBody>
              <a:bodyPr vert="eaVert" wrap="square" rtlCol="0">
                <a:spAutoFit/>
              </a:bodyPr>
              <a:lstStyle/>
              <a:p>
                <a:r>
                  <a:rPr lang="en-US" altLang="zh-CN" sz="4000" b="1" dirty="0"/>
                  <a:t>…</a:t>
                </a:r>
                <a:endParaRPr lang="zh-CN" altLang="en-US" sz="4000" b="1" dirty="0"/>
              </a:p>
            </p:txBody>
          </p:sp>
        </p:grpSp>
      </p:grpSp>
      <p:cxnSp>
        <p:nvCxnSpPr>
          <p:cNvPr id="38" name="直接箭头连接符 37">
            <a:extLst>
              <a:ext uri="{FF2B5EF4-FFF2-40B4-BE49-F238E27FC236}">
                <a16:creationId xmlns:a16="http://schemas.microsoft.com/office/drawing/2014/main" id="{51942E23-B7C9-4F95-B528-868E27DDF2E7}"/>
              </a:ext>
            </a:extLst>
          </p:cNvPr>
          <p:cNvCxnSpPr>
            <a:cxnSpLocks/>
            <a:stCxn id="5" idx="3"/>
          </p:cNvCxnSpPr>
          <p:nvPr/>
        </p:nvCxnSpPr>
        <p:spPr>
          <a:xfrm>
            <a:off x="4787378" y="3428999"/>
            <a:ext cx="74296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AFAD000-B8DD-4279-860B-17D48E749031}"/>
              </a:ext>
            </a:extLst>
          </p:cNvPr>
          <p:cNvSpPr txBox="1"/>
          <p:nvPr/>
        </p:nvSpPr>
        <p:spPr>
          <a:xfrm>
            <a:off x="5220502" y="4644088"/>
            <a:ext cx="2019334" cy="954107"/>
          </a:xfrm>
          <a:prstGeom prst="rect">
            <a:avLst/>
          </a:prstGeom>
          <a:noFill/>
        </p:spPr>
        <p:txBody>
          <a:bodyPr wrap="square" rtlCol="0">
            <a:spAutoFit/>
          </a:bodyPr>
          <a:lstStyle/>
          <a:p>
            <a:pPr algn="ctr"/>
            <a:r>
              <a:rPr lang="en-US" altLang="zh-CN" sz="2800" b="1" dirty="0"/>
              <a:t>Similar Questions</a:t>
            </a:r>
          </a:p>
        </p:txBody>
      </p:sp>
      <p:grpSp>
        <p:nvGrpSpPr>
          <p:cNvPr id="46" name="组合 45">
            <a:extLst>
              <a:ext uri="{FF2B5EF4-FFF2-40B4-BE49-F238E27FC236}">
                <a16:creationId xmlns:a16="http://schemas.microsoft.com/office/drawing/2014/main" id="{B8C253C1-D411-4C33-9AED-2E041C256BAC}"/>
              </a:ext>
            </a:extLst>
          </p:cNvPr>
          <p:cNvGrpSpPr/>
          <p:nvPr/>
        </p:nvGrpSpPr>
        <p:grpSpPr>
          <a:xfrm>
            <a:off x="7783054" y="1943098"/>
            <a:ext cx="1340393" cy="2971800"/>
            <a:chOff x="8032173" y="2047009"/>
            <a:chExt cx="1340393" cy="2971800"/>
          </a:xfrm>
        </p:grpSpPr>
        <p:sp>
          <p:nvSpPr>
            <p:cNvPr id="47" name="矩形 46">
              <a:extLst>
                <a:ext uri="{FF2B5EF4-FFF2-40B4-BE49-F238E27FC236}">
                  <a16:creationId xmlns:a16="http://schemas.microsoft.com/office/drawing/2014/main" id="{5A31047A-BE81-401D-991A-B9C1E8BF6C39}"/>
                </a:ext>
              </a:extLst>
            </p:cNvPr>
            <p:cNvSpPr/>
            <p:nvPr/>
          </p:nvSpPr>
          <p:spPr>
            <a:xfrm>
              <a:off x="8032173" y="2047009"/>
              <a:ext cx="1340393" cy="29718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9C9E5530-95C9-4884-9BDE-8E679937D97F}"/>
                </a:ext>
              </a:extLst>
            </p:cNvPr>
            <p:cNvGrpSpPr/>
            <p:nvPr/>
          </p:nvGrpSpPr>
          <p:grpSpPr>
            <a:xfrm>
              <a:off x="8212280" y="2152364"/>
              <a:ext cx="974933" cy="2761090"/>
              <a:chOff x="8376885" y="2120216"/>
              <a:chExt cx="974933" cy="2761090"/>
            </a:xfrm>
          </p:grpSpPr>
          <p:sp>
            <p:nvSpPr>
              <p:cNvPr id="49" name="文本框 48">
                <a:extLst>
                  <a:ext uri="{FF2B5EF4-FFF2-40B4-BE49-F238E27FC236}">
                    <a16:creationId xmlns:a16="http://schemas.microsoft.com/office/drawing/2014/main" id="{C13088A4-1412-4F11-B6AA-3F0B8664A2DB}"/>
                  </a:ext>
                </a:extLst>
              </p:cNvPr>
              <p:cNvSpPr txBox="1"/>
              <p:nvPr/>
            </p:nvSpPr>
            <p:spPr>
              <a:xfrm>
                <a:off x="8376887" y="2120216"/>
                <a:ext cx="974931" cy="523220"/>
              </a:xfrm>
              <a:prstGeom prst="rect">
                <a:avLst/>
              </a:prstGeom>
              <a:noFill/>
            </p:spPr>
            <p:txBody>
              <a:bodyPr wrap="square" rtlCol="0">
                <a:spAutoFit/>
              </a:bodyPr>
              <a:lstStyle/>
              <a:p>
                <a:pPr algn="ctr"/>
                <a:r>
                  <a:rPr lang="en-US" altLang="zh-CN" sz="2800" b="1" dirty="0"/>
                  <a:t>API 1</a:t>
                </a:r>
              </a:p>
            </p:txBody>
          </p:sp>
          <p:sp>
            <p:nvSpPr>
              <p:cNvPr id="50" name="文本框 49">
                <a:extLst>
                  <a:ext uri="{FF2B5EF4-FFF2-40B4-BE49-F238E27FC236}">
                    <a16:creationId xmlns:a16="http://schemas.microsoft.com/office/drawing/2014/main" id="{4F0D0E28-EDCF-46C2-AD8C-7514B15321D6}"/>
                  </a:ext>
                </a:extLst>
              </p:cNvPr>
              <p:cNvSpPr txBox="1"/>
              <p:nvPr/>
            </p:nvSpPr>
            <p:spPr>
              <a:xfrm>
                <a:off x="8376886" y="2745086"/>
                <a:ext cx="974931" cy="523220"/>
              </a:xfrm>
              <a:prstGeom prst="rect">
                <a:avLst/>
              </a:prstGeom>
              <a:noFill/>
            </p:spPr>
            <p:txBody>
              <a:bodyPr wrap="square" rtlCol="0">
                <a:spAutoFit/>
              </a:bodyPr>
              <a:lstStyle/>
              <a:p>
                <a:pPr algn="ctr"/>
                <a:r>
                  <a:rPr lang="en-US" altLang="zh-CN" sz="2800" b="1" dirty="0"/>
                  <a:t>API 2</a:t>
                </a:r>
              </a:p>
            </p:txBody>
          </p:sp>
          <p:sp>
            <p:nvSpPr>
              <p:cNvPr id="51" name="文本框 50">
                <a:extLst>
                  <a:ext uri="{FF2B5EF4-FFF2-40B4-BE49-F238E27FC236}">
                    <a16:creationId xmlns:a16="http://schemas.microsoft.com/office/drawing/2014/main" id="{8F2EDF9E-1BCC-4DA1-8ADA-1002B3DA37CC}"/>
                  </a:ext>
                </a:extLst>
              </p:cNvPr>
              <p:cNvSpPr txBox="1"/>
              <p:nvPr/>
            </p:nvSpPr>
            <p:spPr>
              <a:xfrm>
                <a:off x="8376886" y="3369956"/>
                <a:ext cx="974931" cy="523220"/>
              </a:xfrm>
              <a:prstGeom prst="rect">
                <a:avLst/>
              </a:prstGeom>
              <a:noFill/>
            </p:spPr>
            <p:txBody>
              <a:bodyPr wrap="square" rtlCol="0">
                <a:spAutoFit/>
              </a:bodyPr>
              <a:lstStyle/>
              <a:p>
                <a:pPr algn="ctr"/>
                <a:r>
                  <a:rPr lang="en-US" altLang="zh-CN" sz="2800" b="1" dirty="0"/>
                  <a:t>API 3</a:t>
                </a:r>
              </a:p>
            </p:txBody>
          </p:sp>
          <p:sp>
            <p:nvSpPr>
              <p:cNvPr id="52" name="文本框 51">
                <a:extLst>
                  <a:ext uri="{FF2B5EF4-FFF2-40B4-BE49-F238E27FC236}">
                    <a16:creationId xmlns:a16="http://schemas.microsoft.com/office/drawing/2014/main" id="{FE19344C-C21A-424D-A754-AD879EFD548C}"/>
                  </a:ext>
                </a:extLst>
              </p:cNvPr>
              <p:cNvSpPr txBox="1"/>
              <p:nvPr/>
            </p:nvSpPr>
            <p:spPr>
              <a:xfrm>
                <a:off x="8590792" y="3994826"/>
                <a:ext cx="615553" cy="523220"/>
              </a:xfrm>
              <a:prstGeom prst="rect">
                <a:avLst/>
              </a:prstGeom>
              <a:noFill/>
            </p:spPr>
            <p:txBody>
              <a:bodyPr vert="eaVert" wrap="square" rtlCol="0">
                <a:spAutoFit/>
              </a:bodyPr>
              <a:lstStyle/>
              <a:p>
                <a:r>
                  <a:rPr lang="en-US" altLang="zh-CN" sz="2800" b="1" dirty="0"/>
                  <a:t>…</a:t>
                </a:r>
                <a:endParaRPr lang="zh-CN" altLang="en-US" sz="2800" b="1" dirty="0"/>
              </a:p>
            </p:txBody>
          </p:sp>
          <p:sp>
            <p:nvSpPr>
              <p:cNvPr id="53" name="文本框 52">
                <a:extLst>
                  <a:ext uri="{FF2B5EF4-FFF2-40B4-BE49-F238E27FC236}">
                    <a16:creationId xmlns:a16="http://schemas.microsoft.com/office/drawing/2014/main" id="{CC94E641-5C88-461B-BACA-0E3EB43735F9}"/>
                  </a:ext>
                </a:extLst>
              </p:cNvPr>
              <p:cNvSpPr txBox="1"/>
              <p:nvPr/>
            </p:nvSpPr>
            <p:spPr>
              <a:xfrm>
                <a:off x="8376885" y="4358086"/>
                <a:ext cx="974931" cy="523220"/>
              </a:xfrm>
              <a:prstGeom prst="rect">
                <a:avLst/>
              </a:prstGeom>
              <a:noFill/>
            </p:spPr>
            <p:txBody>
              <a:bodyPr wrap="square" rtlCol="0">
                <a:spAutoFit/>
              </a:bodyPr>
              <a:lstStyle/>
              <a:p>
                <a:pPr algn="ctr"/>
                <a:r>
                  <a:rPr lang="en-US" altLang="zh-CN" sz="2800" b="1" dirty="0"/>
                  <a:t>API n</a:t>
                </a:r>
              </a:p>
            </p:txBody>
          </p:sp>
        </p:grpSp>
      </p:grpSp>
      <p:sp>
        <p:nvSpPr>
          <p:cNvPr id="54" name="文本框 53">
            <a:extLst>
              <a:ext uri="{FF2B5EF4-FFF2-40B4-BE49-F238E27FC236}">
                <a16:creationId xmlns:a16="http://schemas.microsoft.com/office/drawing/2014/main" id="{DF6C1F27-487A-4524-ABAC-70E44D7FAE68}"/>
              </a:ext>
            </a:extLst>
          </p:cNvPr>
          <p:cNvSpPr txBox="1"/>
          <p:nvPr/>
        </p:nvSpPr>
        <p:spPr>
          <a:xfrm>
            <a:off x="7177871" y="5074975"/>
            <a:ext cx="2545510" cy="523220"/>
          </a:xfrm>
          <a:prstGeom prst="rect">
            <a:avLst/>
          </a:prstGeom>
          <a:noFill/>
        </p:spPr>
        <p:txBody>
          <a:bodyPr wrap="square" rtlCol="0">
            <a:spAutoFit/>
          </a:bodyPr>
          <a:lstStyle/>
          <a:p>
            <a:pPr algn="ctr"/>
            <a:r>
              <a:rPr lang="en-US" altLang="zh-CN" sz="2800" b="1" dirty="0"/>
              <a:t>Candidate APIs</a:t>
            </a:r>
          </a:p>
        </p:txBody>
      </p:sp>
      <p:cxnSp>
        <p:nvCxnSpPr>
          <p:cNvPr id="55" name="直接箭头连接符 54">
            <a:extLst>
              <a:ext uri="{FF2B5EF4-FFF2-40B4-BE49-F238E27FC236}">
                <a16:creationId xmlns:a16="http://schemas.microsoft.com/office/drawing/2014/main" id="{7EABEBFC-3343-4EC6-B51D-AE74BF408FCE}"/>
              </a:ext>
            </a:extLst>
          </p:cNvPr>
          <p:cNvCxnSpPr>
            <a:cxnSpLocks/>
            <a:stCxn id="42" idx="3"/>
            <a:endCxn id="47" idx="1"/>
          </p:cNvCxnSpPr>
          <p:nvPr/>
        </p:nvCxnSpPr>
        <p:spPr>
          <a:xfrm>
            <a:off x="6903400" y="3428998"/>
            <a:ext cx="87965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8" name="图片 57">
            <a:extLst>
              <a:ext uri="{FF2B5EF4-FFF2-40B4-BE49-F238E27FC236}">
                <a16:creationId xmlns:a16="http://schemas.microsoft.com/office/drawing/2014/main" id="{6DB608FC-1BC2-41D6-9064-35D7E081882E}"/>
              </a:ext>
            </a:extLst>
          </p:cNvPr>
          <p:cNvPicPr>
            <a:picLocks noChangeAspect="1"/>
          </p:cNvPicPr>
          <p:nvPr/>
        </p:nvPicPr>
        <p:blipFill>
          <a:blip r:embed="rId6"/>
          <a:stretch>
            <a:fillRect/>
          </a:stretch>
        </p:blipFill>
        <p:spPr>
          <a:xfrm>
            <a:off x="10067925" y="2494736"/>
            <a:ext cx="2124075" cy="1876425"/>
          </a:xfrm>
          <a:prstGeom prst="rect">
            <a:avLst/>
          </a:prstGeom>
        </p:spPr>
      </p:pic>
      <p:cxnSp>
        <p:nvCxnSpPr>
          <p:cNvPr id="59" name="直接箭头连接符 58">
            <a:extLst>
              <a:ext uri="{FF2B5EF4-FFF2-40B4-BE49-F238E27FC236}">
                <a16:creationId xmlns:a16="http://schemas.microsoft.com/office/drawing/2014/main" id="{997231EE-5E8F-4A30-938F-6A6933C24A00}"/>
              </a:ext>
            </a:extLst>
          </p:cNvPr>
          <p:cNvCxnSpPr>
            <a:cxnSpLocks/>
            <a:stCxn id="47" idx="3"/>
            <a:endCxn id="58" idx="1"/>
          </p:cNvCxnSpPr>
          <p:nvPr/>
        </p:nvCxnSpPr>
        <p:spPr>
          <a:xfrm>
            <a:off x="9123447" y="3428998"/>
            <a:ext cx="944478" cy="39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2" name="图形 61" descr="放大镜">
            <a:extLst>
              <a:ext uri="{FF2B5EF4-FFF2-40B4-BE49-F238E27FC236}">
                <a16:creationId xmlns:a16="http://schemas.microsoft.com/office/drawing/2014/main" id="{227D6B0A-5561-4127-94AB-0AE08F1B6F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03555" y="2772919"/>
            <a:ext cx="540000" cy="540000"/>
          </a:xfrm>
          <a:prstGeom prst="rect">
            <a:avLst/>
          </a:prstGeom>
        </p:spPr>
      </p:pic>
      <p:pic>
        <p:nvPicPr>
          <p:cNvPr id="63" name="图形 62" descr="筛选器">
            <a:extLst>
              <a:ext uri="{FF2B5EF4-FFF2-40B4-BE49-F238E27FC236}">
                <a16:creationId xmlns:a16="http://schemas.microsoft.com/office/drawing/2014/main" id="{A0ADBA6F-F82A-4D3A-B465-0EB16BA6EE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34808" y="2792714"/>
            <a:ext cx="540000" cy="540000"/>
          </a:xfrm>
          <a:prstGeom prst="rect">
            <a:avLst/>
          </a:prstGeom>
        </p:spPr>
      </p:pic>
      <p:sp>
        <p:nvSpPr>
          <p:cNvPr id="8" name="灯片编号占位符 7">
            <a:extLst>
              <a:ext uri="{FF2B5EF4-FFF2-40B4-BE49-F238E27FC236}">
                <a16:creationId xmlns:a16="http://schemas.microsoft.com/office/drawing/2014/main" id="{AEAC7028-59C8-4D10-B0CC-A830945C58F1}"/>
              </a:ext>
            </a:extLst>
          </p:cNvPr>
          <p:cNvSpPr>
            <a:spLocks noGrp="1"/>
          </p:cNvSpPr>
          <p:nvPr>
            <p:ph type="sldNum" sz="quarter" idx="12"/>
          </p:nvPr>
        </p:nvSpPr>
        <p:spPr/>
        <p:txBody>
          <a:bodyPr/>
          <a:lstStyle/>
          <a:p>
            <a:fld id="{B5EDEE69-8168-42B0-987E-3C37E268EB86}" type="slidenum">
              <a:rPr lang="zh-CN" altLang="en-US" smtClean="0"/>
              <a:t>5</a:t>
            </a:fld>
            <a:endParaRPr lang="zh-CN" altLang="en-US"/>
          </a:p>
        </p:txBody>
      </p:sp>
    </p:spTree>
    <p:extLst>
      <p:ext uri="{BB962C8B-B14F-4D97-AF65-F5344CB8AC3E}">
        <p14:creationId xmlns:p14="http://schemas.microsoft.com/office/powerpoint/2010/main" val="1620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4"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360E9-8F4E-43E4-89AC-D98F9A3F1497}"/>
              </a:ext>
            </a:extLst>
          </p:cNvPr>
          <p:cNvSpPr>
            <a:spLocks noGrp="1"/>
          </p:cNvSpPr>
          <p:nvPr>
            <p:ph type="title"/>
          </p:nvPr>
        </p:nvSpPr>
        <p:spPr/>
        <p:txBody>
          <a:bodyPr/>
          <a:lstStyle/>
          <a:p>
            <a:r>
              <a:rPr lang="en-US" altLang="zh-CN" b="1" dirty="0"/>
              <a:t>Overall Framework of Our Approach</a:t>
            </a:r>
            <a:endParaRPr lang="zh-CN" altLang="en-US" dirty="0"/>
          </a:p>
        </p:txBody>
      </p:sp>
      <p:pic>
        <p:nvPicPr>
          <p:cNvPr id="5" name="图片 4">
            <a:extLst>
              <a:ext uri="{FF2B5EF4-FFF2-40B4-BE49-F238E27FC236}">
                <a16:creationId xmlns:a16="http://schemas.microsoft.com/office/drawing/2014/main" id="{E978D597-EEB6-459E-95A5-89F52F055267}"/>
              </a:ext>
            </a:extLst>
          </p:cNvPr>
          <p:cNvPicPr>
            <a:picLocks noChangeAspect="1"/>
          </p:cNvPicPr>
          <p:nvPr/>
        </p:nvPicPr>
        <p:blipFill>
          <a:blip r:embed="rId3"/>
          <a:stretch>
            <a:fillRect/>
          </a:stretch>
        </p:blipFill>
        <p:spPr>
          <a:xfrm>
            <a:off x="0" y="1856247"/>
            <a:ext cx="1243809" cy="1119131"/>
          </a:xfrm>
          <a:prstGeom prst="rect">
            <a:avLst/>
          </a:prstGeom>
        </p:spPr>
      </p:pic>
      <p:sp>
        <p:nvSpPr>
          <p:cNvPr id="7" name="矩形 6">
            <a:extLst>
              <a:ext uri="{FF2B5EF4-FFF2-40B4-BE49-F238E27FC236}">
                <a16:creationId xmlns:a16="http://schemas.microsoft.com/office/drawing/2014/main" id="{5E8F0A28-A608-4D9E-9F7B-313B6B1551FB}"/>
              </a:ext>
            </a:extLst>
          </p:cNvPr>
          <p:cNvSpPr/>
          <p:nvPr/>
        </p:nvSpPr>
        <p:spPr>
          <a:xfrm>
            <a:off x="1852683" y="1999597"/>
            <a:ext cx="1964245" cy="8324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API-Related Questions</a:t>
            </a:r>
            <a:endParaRPr lang="zh-CN" altLang="en-US" sz="2800" b="1" dirty="0">
              <a:solidFill>
                <a:schemeClr val="tx1"/>
              </a:solidFill>
            </a:endParaRPr>
          </a:p>
        </p:txBody>
      </p:sp>
      <p:pic>
        <p:nvPicPr>
          <p:cNvPr id="15" name="图片 14">
            <a:extLst>
              <a:ext uri="{FF2B5EF4-FFF2-40B4-BE49-F238E27FC236}">
                <a16:creationId xmlns:a16="http://schemas.microsoft.com/office/drawing/2014/main" id="{F20FC6ED-8404-4E13-99C3-66D09ABC072B}"/>
              </a:ext>
            </a:extLst>
          </p:cNvPr>
          <p:cNvPicPr>
            <a:picLocks noChangeAspect="1"/>
          </p:cNvPicPr>
          <p:nvPr/>
        </p:nvPicPr>
        <p:blipFill>
          <a:blip r:embed="rId4"/>
          <a:stretch>
            <a:fillRect/>
          </a:stretch>
        </p:blipFill>
        <p:spPr>
          <a:xfrm>
            <a:off x="719233" y="3585497"/>
            <a:ext cx="524576" cy="569798"/>
          </a:xfrm>
          <a:prstGeom prst="rect">
            <a:avLst/>
          </a:prstGeom>
        </p:spPr>
      </p:pic>
      <p:sp>
        <p:nvSpPr>
          <p:cNvPr id="16" name="矩形 15">
            <a:extLst>
              <a:ext uri="{FF2B5EF4-FFF2-40B4-BE49-F238E27FC236}">
                <a16:creationId xmlns:a16="http://schemas.microsoft.com/office/drawing/2014/main" id="{11419005-2B4B-4514-A088-0C11240D748A}"/>
              </a:ext>
            </a:extLst>
          </p:cNvPr>
          <p:cNvSpPr/>
          <p:nvPr/>
        </p:nvSpPr>
        <p:spPr>
          <a:xfrm>
            <a:off x="1852683" y="3454180"/>
            <a:ext cx="1964245" cy="8324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Query</a:t>
            </a:r>
            <a:endParaRPr lang="zh-CN" altLang="en-US" sz="2800" b="1" dirty="0">
              <a:solidFill>
                <a:schemeClr val="tx1"/>
              </a:solidFill>
            </a:endParaRPr>
          </a:p>
        </p:txBody>
      </p:sp>
      <p:cxnSp>
        <p:nvCxnSpPr>
          <p:cNvPr id="20" name="直接箭头连接符 19">
            <a:extLst>
              <a:ext uri="{FF2B5EF4-FFF2-40B4-BE49-F238E27FC236}">
                <a16:creationId xmlns:a16="http://schemas.microsoft.com/office/drawing/2014/main" id="{3712F0F2-6B6C-4DE6-B994-8E5539BE2E70}"/>
              </a:ext>
            </a:extLst>
          </p:cNvPr>
          <p:cNvCxnSpPr>
            <a:cxnSpLocks/>
            <a:stCxn id="15" idx="3"/>
            <a:endCxn id="16" idx="1"/>
          </p:cNvCxnSpPr>
          <p:nvPr/>
        </p:nvCxnSpPr>
        <p:spPr>
          <a:xfrm>
            <a:off x="1243809" y="3870396"/>
            <a:ext cx="6088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53993FD5-41FF-40E6-9ADE-1D23B141FC4D}"/>
              </a:ext>
            </a:extLst>
          </p:cNvPr>
          <p:cNvSpPr/>
          <p:nvPr/>
        </p:nvSpPr>
        <p:spPr>
          <a:xfrm>
            <a:off x="4425802" y="2703730"/>
            <a:ext cx="2151281" cy="8324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Top-K Similar Questions</a:t>
            </a:r>
            <a:endParaRPr lang="zh-CN" altLang="en-US" sz="2800" b="1" dirty="0">
              <a:solidFill>
                <a:schemeClr val="tx1"/>
              </a:solidFill>
            </a:endParaRPr>
          </a:p>
        </p:txBody>
      </p:sp>
      <p:sp>
        <p:nvSpPr>
          <p:cNvPr id="28" name="矩形 27">
            <a:extLst>
              <a:ext uri="{FF2B5EF4-FFF2-40B4-BE49-F238E27FC236}">
                <a16:creationId xmlns:a16="http://schemas.microsoft.com/office/drawing/2014/main" id="{1599490D-C19D-4256-9CC1-B6EA6F61E311}"/>
              </a:ext>
            </a:extLst>
          </p:cNvPr>
          <p:cNvSpPr/>
          <p:nvPr/>
        </p:nvSpPr>
        <p:spPr>
          <a:xfrm>
            <a:off x="7185957" y="2703730"/>
            <a:ext cx="1728356" cy="8324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Candidate APIs</a:t>
            </a:r>
            <a:endParaRPr lang="zh-CN" altLang="en-US" sz="2800" b="1" dirty="0">
              <a:solidFill>
                <a:schemeClr val="tx1"/>
              </a:solidFill>
            </a:endParaRPr>
          </a:p>
        </p:txBody>
      </p:sp>
      <p:sp>
        <p:nvSpPr>
          <p:cNvPr id="30" name="矩形 29">
            <a:extLst>
              <a:ext uri="{FF2B5EF4-FFF2-40B4-BE49-F238E27FC236}">
                <a16:creationId xmlns:a16="http://schemas.microsoft.com/office/drawing/2014/main" id="{BD531C06-A9FC-4752-A665-5E8613119871}"/>
              </a:ext>
            </a:extLst>
          </p:cNvPr>
          <p:cNvSpPr/>
          <p:nvPr/>
        </p:nvSpPr>
        <p:spPr>
          <a:xfrm>
            <a:off x="9523187" y="2703729"/>
            <a:ext cx="1728356" cy="8324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Similarity Scores</a:t>
            </a:r>
            <a:endParaRPr lang="zh-CN" altLang="en-US" sz="2800" b="1" dirty="0">
              <a:solidFill>
                <a:schemeClr val="tx1"/>
              </a:solidFill>
            </a:endParaRPr>
          </a:p>
        </p:txBody>
      </p:sp>
      <p:pic>
        <p:nvPicPr>
          <p:cNvPr id="48" name="图片 47">
            <a:extLst>
              <a:ext uri="{FF2B5EF4-FFF2-40B4-BE49-F238E27FC236}">
                <a16:creationId xmlns:a16="http://schemas.microsoft.com/office/drawing/2014/main" id="{6EB15931-613C-425C-965C-065F725007F2}"/>
              </a:ext>
            </a:extLst>
          </p:cNvPr>
          <p:cNvPicPr>
            <a:picLocks noChangeAspect="1"/>
          </p:cNvPicPr>
          <p:nvPr/>
        </p:nvPicPr>
        <p:blipFill>
          <a:blip r:embed="rId5"/>
          <a:stretch>
            <a:fillRect/>
          </a:stretch>
        </p:blipFill>
        <p:spPr>
          <a:xfrm>
            <a:off x="9984709" y="1219768"/>
            <a:ext cx="1266834" cy="1119131"/>
          </a:xfrm>
          <a:prstGeom prst="rect">
            <a:avLst/>
          </a:prstGeom>
        </p:spPr>
      </p:pic>
      <p:cxnSp>
        <p:nvCxnSpPr>
          <p:cNvPr id="55" name="直接箭头连接符 54">
            <a:extLst>
              <a:ext uri="{FF2B5EF4-FFF2-40B4-BE49-F238E27FC236}">
                <a16:creationId xmlns:a16="http://schemas.microsoft.com/office/drawing/2014/main" id="{D255E829-0B90-4331-8653-8049E152B27A}"/>
              </a:ext>
            </a:extLst>
          </p:cNvPr>
          <p:cNvCxnSpPr>
            <a:cxnSpLocks/>
            <a:stCxn id="5" idx="3"/>
            <a:endCxn id="7" idx="1"/>
          </p:cNvCxnSpPr>
          <p:nvPr/>
        </p:nvCxnSpPr>
        <p:spPr>
          <a:xfrm>
            <a:off x="1243809" y="2415813"/>
            <a:ext cx="6088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01CEED01-C0B7-4140-89F1-BEB8E01AAD49}"/>
              </a:ext>
            </a:extLst>
          </p:cNvPr>
          <p:cNvCxnSpPr>
            <a:cxnSpLocks/>
            <a:stCxn id="7" idx="3"/>
            <a:endCxn id="27" idx="1"/>
          </p:cNvCxnSpPr>
          <p:nvPr/>
        </p:nvCxnSpPr>
        <p:spPr>
          <a:xfrm>
            <a:off x="3816928" y="2415813"/>
            <a:ext cx="608874" cy="70413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78D68572-1FC5-40B9-9B00-36CA2701AF6F}"/>
              </a:ext>
            </a:extLst>
          </p:cNvPr>
          <p:cNvCxnSpPr>
            <a:cxnSpLocks/>
            <a:stCxn id="16" idx="3"/>
            <a:endCxn id="27" idx="1"/>
          </p:cNvCxnSpPr>
          <p:nvPr/>
        </p:nvCxnSpPr>
        <p:spPr>
          <a:xfrm flipV="1">
            <a:off x="3816928" y="3119946"/>
            <a:ext cx="608874" cy="75045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34B24E2-C3C1-4854-83BA-CBC36130033E}"/>
              </a:ext>
            </a:extLst>
          </p:cNvPr>
          <p:cNvCxnSpPr>
            <a:cxnSpLocks/>
            <a:stCxn id="27" idx="3"/>
            <a:endCxn id="28" idx="1"/>
          </p:cNvCxnSpPr>
          <p:nvPr/>
        </p:nvCxnSpPr>
        <p:spPr>
          <a:xfrm>
            <a:off x="6577083" y="3119946"/>
            <a:ext cx="6088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46979DF8-B717-49D9-AEEA-9F24AE1F0F14}"/>
              </a:ext>
            </a:extLst>
          </p:cNvPr>
          <p:cNvCxnSpPr>
            <a:cxnSpLocks/>
            <a:stCxn id="28" idx="3"/>
            <a:endCxn id="30" idx="1"/>
          </p:cNvCxnSpPr>
          <p:nvPr/>
        </p:nvCxnSpPr>
        <p:spPr>
          <a:xfrm flipV="1">
            <a:off x="8914313" y="3119945"/>
            <a:ext cx="60887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id="{14BD8C51-308F-427A-ADBE-AF9A1EE1B364}"/>
              </a:ext>
            </a:extLst>
          </p:cNvPr>
          <p:cNvCxnSpPr>
            <a:cxnSpLocks/>
            <a:stCxn id="27" idx="0"/>
            <a:endCxn id="30" idx="0"/>
          </p:cNvCxnSpPr>
          <p:nvPr/>
        </p:nvCxnSpPr>
        <p:spPr>
          <a:xfrm rot="5400000" flipH="1" flipV="1">
            <a:off x="7944404" y="260769"/>
            <a:ext cx="1" cy="4885922"/>
          </a:xfrm>
          <a:prstGeom prst="bentConnector3">
            <a:avLst>
              <a:gd name="adj1" fmla="val 2286010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F3E59722-5906-43D2-84EE-2252078FA755}"/>
              </a:ext>
            </a:extLst>
          </p:cNvPr>
          <p:cNvCxnSpPr>
            <a:cxnSpLocks/>
            <a:stCxn id="48" idx="2"/>
          </p:cNvCxnSpPr>
          <p:nvPr/>
        </p:nvCxnSpPr>
        <p:spPr>
          <a:xfrm flipH="1">
            <a:off x="10615618" y="2338899"/>
            <a:ext cx="2508" cy="3648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灯片编号占位符 95">
            <a:extLst>
              <a:ext uri="{FF2B5EF4-FFF2-40B4-BE49-F238E27FC236}">
                <a16:creationId xmlns:a16="http://schemas.microsoft.com/office/drawing/2014/main" id="{9B0ADEA2-133D-42A1-B089-5CD326DED8DB}"/>
              </a:ext>
            </a:extLst>
          </p:cNvPr>
          <p:cNvSpPr>
            <a:spLocks noGrp="1"/>
          </p:cNvSpPr>
          <p:nvPr>
            <p:ph type="sldNum" sz="quarter" idx="12"/>
          </p:nvPr>
        </p:nvSpPr>
        <p:spPr/>
        <p:txBody>
          <a:bodyPr/>
          <a:lstStyle/>
          <a:p>
            <a:fld id="{B5EDEE69-8168-42B0-987E-3C37E268EB86}" type="slidenum">
              <a:rPr lang="zh-CN" altLang="en-US" smtClean="0"/>
              <a:t>6</a:t>
            </a:fld>
            <a:endParaRPr lang="zh-CN" altLang="en-US"/>
          </a:p>
        </p:txBody>
      </p:sp>
      <p:sp>
        <p:nvSpPr>
          <p:cNvPr id="97" name="矩形 96">
            <a:extLst>
              <a:ext uri="{FF2B5EF4-FFF2-40B4-BE49-F238E27FC236}">
                <a16:creationId xmlns:a16="http://schemas.microsoft.com/office/drawing/2014/main" id="{26B7AE26-744E-4267-9142-49C51E1FC965}"/>
              </a:ext>
            </a:extLst>
          </p:cNvPr>
          <p:cNvSpPr/>
          <p:nvPr/>
        </p:nvSpPr>
        <p:spPr>
          <a:xfrm>
            <a:off x="9311724" y="4510876"/>
            <a:ext cx="2151281" cy="8324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Ranking List of APIs</a:t>
            </a:r>
            <a:endParaRPr lang="zh-CN" altLang="en-US" sz="2800" b="1" dirty="0">
              <a:solidFill>
                <a:schemeClr val="tx1"/>
              </a:solidFill>
            </a:endParaRPr>
          </a:p>
        </p:txBody>
      </p:sp>
      <p:grpSp>
        <p:nvGrpSpPr>
          <p:cNvPr id="104" name="组合 103">
            <a:extLst>
              <a:ext uri="{FF2B5EF4-FFF2-40B4-BE49-F238E27FC236}">
                <a16:creationId xmlns:a16="http://schemas.microsoft.com/office/drawing/2014/main" id="{C32AF397-3B63-46B8-B10B-AD0F8F413D07}"/>
              </a:ext>
            </a:extLst>
          </p:cNvPr>
          <p:cNvGrpSpPr/>
          <p:nvPr/>
        </p:nvGrpSpPr>
        <p:grpSpPr>
          <a:xfrm>
            <a:off x="4425802" y="4029662"/>
            <a:ext cx="4366097" cy="1794859"/>
            <a:chOff x="4164839" y="4780439"/>
            <a:chExt cx="4366097" cy="1794859"/>
          </a:xfrm>
        </p:grpSpPr>
        <p:sp>
          <p:nvSpPr>
            <p:cNvPr id="101" name="矩形 100">
              <a:extLst>
                <a:ext uri="{FF2B5EF4-FFF2-40B4-BE49-F238E27FC236}">
                  <a16:creationId xmlns:a16="http://schemas.microsoft.com/office/drawing/2014/main" id="{94910DC3-6453-44DF-9ABA-A2EDBC81572B}"/>
                </a:ext>
              </a:extLst>
            </p:cNvPr>
            <p:cNvSpPr/>
            <p:nvPr/>
          </p:nvSpPr>
          <p:spPr>
            <a:xfrm>
              <a:off x="4164840" y="4780439"/>
              <a:ext cx="4366095" cy="59828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6307" tIns="28153" rIns="56307" bIns="28153" numCol="1" spcCol="0" rtlCol="0" fromWordArt="0" anchor="ctr" anchorCtr="0" forceAA="0" compatLnSpc="1">
              <a:prstTxWarp prst="textNoShape">
                <a:avLst/>
              </a:prstTxWarp>
              <a:noAutofit/>
            </a:bodyPr>
            <a:lstStyle/>
            <a:p>
              <a:pPr algn="ctr"/>
              <a:r>
                <a:rPr lang="en-US" altLang="zh-CN" sz="2800" b="1" dirty="0">
                  <a:solidFill>
                    <a:schemeClr val="tx1"/>
                  </a:solidFill>
                </a:rPr>
                <a:t>Code Snippets from SO Posts</a:t>
              </a:r>
              <a:endParaRPr lang="zh-CN" altLang="en-US" sz="2800" b="1" dirty="0">
                <a:solidFill>
                  <a:schemeClr val="tx1"/>
                </a:solidFill>
              </a:endParaRPr>
            </a:p>
          </p:txBody>
        </p:sp>
        <p:sp>
          <p:nvSpPr>
            <p:cNvPr id="102" name="矩形 101">
              <a:extLst>
                <a:ext uri="{FF2B5EF4-FFF2-40B4-BE49-F238E27FC236}">
                  <a16:creationId xmlns:a16="http://schemas.microsoft.com/office/drawing/2014/main" id="{16A5869F-7C97-4BB4-B34D-2E0F1A1F3B0E}"/>
                </a:ext>
              </a:extLst>
            </p:cNvPr>
            <p:cNvSpPr/>
            <p:nvPr/>
          </p:nvSpPr>
          <p:spPr>
            <a:xfrm>
              <a:off x="4164841" y="5378726"/>
              <a:ext cx="4366095" cy="59828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6307" tIns="28153" rIns="56307" bIns="28153" numCol="1" spcCol="0" rtlCol="0" fromWordArt="0" anchor="ctr" anchorCtr="0" forceAA="0" compatLnSpc="1">
              <a:prstTxWarp prst="textNoShape">
                <a:avLst/>
              </a:prstTxWarp>
              <a:noAutofit/>
            </a:bodyPr>
            <a:lstStyle/>
            <a:p>
              <a:pPr algn="ctr"/>
              <a:r>
                <a:rPr lang="en-US" altLang="zh-CN" sz="2800" b="1" dirty="0">
                  <a:solidFill>
                    <a:schemeClr val="tx1"/>
                  </a:solidFill>
                </a:rPr>
                <a:t>Title of Similar Questions</a:t>
              </a:r>
              <a:endParaRPr lang="zh-CN" altLang="en-US" sz="2800" b="1" dirty="0">
                <a:solidFill>
                  <a:schemeClr val="tx1"/>
                </a:solidFill>
              </a:endParaRPr>
            </a:p>
          </p:txBody>
        </p:sp>
        <p:sp>
          <p:nvSpPr>
            <p:cNvPr id="103" name="矩形 102">
              <a:extLst>
                <a:ext uri="{FF2B5EF4-FFF2-40B4-BE49-F238E27FC236}">
                  <a16:creationId xmlns:a16="http://schemas.microsoft.com/office/drawing/2014/main" id="{F6A45DD7-D764-45EF-B5EE-41BB89D3A0D8}"/>
                </a:ext>
              </a:extLst>
            </p:cNvPr>
            <p:cNvSpPr/>
            <p:nvPr/>
          </p:nvSpPr>
          <p:spPr>
            <a:xfrm>
              <a:off x="4164839" y="5977012"/>
              <a:ext cx="4366095" cy="59828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6307" tIns="28153" rIns="56307" bIns="28153" numCol="1" spcCol="0" rtlCol="0" fromWordArt="0" anchor="ctr" anchorCtr="0" forceAA="0" compatLnSpc="1">
              <a:prstTxWarp prst="textNoShape">
                <a:avLst/>
              </a:prstTxWarp>
              <a:noAutofit/>
            </a:bodyPr>
            <a:lstStyle/>
            <a:p>
              <a:pPr algn="ctr"/>
              <a:r>
                <a:rPr lang="en-US" altLang="zh-CN" sz="2800" b="1" dirty="0">
                  <a:solidFill>
                    <a:schemeClr val="tx1"/>
                  </a:solidFill>
                </a:rPr>
                <a:t>Official API description</a:t>
              </a:r>
              <a:endParaRPr lang="zh-CN" altLang="en-US" sz="2800" b="1" dirty="0">
                <a:solidFill>
                  <a:schemeClr val="tx1"/>
                </a:solidFill>
              </a:endParaRPr>
            </a:p>
          </p:txBody>
        </p:sp>
      </p:grpSp>
      <p:cxnSp>
        <p:nvCxnSpPr>
          <p:cNvPr id="105" name="直接箭头连接符 104">
            <a:extLst>
              <a:ext uri="{FF2B5EF4-FFF2-40B4-BE49-F238E27FC236}">
                <a16:creationId xmlns:a16="http://schemas.microsoft.com/office/drawing/2014/main" id="{F30F14B3-3755-40DA-AA1A-5F690B16700D}"/>
              </a:ext>
            </a:extLst>
          </p:cNvPr>
          <p:cNvCxnSpPr>
            <a:cxnSpLocks/>
            <a:stCxn id="97" idx="1"/>
            <a:endCxn id="102" idx="3"/>
          </p:cNvCxnSpPr>
          <p:nvPr/>
        </p:nvCxnSpPr>
        <p:spPr>
          <a:xfrm flipH="1">
            <a:off x="8791899" y="4927092"/>
            <a:ext cx="5198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5BFBDAA6-03A2-4F91-AB95-21CCD2C626C4}"/>
              </a:ext>
            </a:extLst>
          </p:cNvPr>
          <p:cNvCxnSpPr>
            <a:cxnSpLocks/>
            <a:stCxn id="30" idx="2"/>
            <a:endCxn id="97" idx="0"/>
          </p:cNvCxnSpPr>
          <p:nvPr/>
        </p:nvCxnSpPr>
        <p:spPr>
          <a:xfrm>
            <a:off x="10387365" y="3536161"/>
            <a:ext cx="0" cy="9747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肘形 110">
            <a:extLst>
              <a:ext uri="{FF2B5EF4-FFF2-40B4-BE49-F238E27FC236}">
                <a16:creationId xmlns:a16="http://schemas.microsoft.com/office/drawing/2014/main" id="{DA9DCA17-AF93-4231-9F87-7BA469220873}"/>
              </a:ext>
            </a:extLst>
          </p:cNvPr>
          <p:cNvCxnSpPr>
            <a:cxnSpLocks/>
            <a:stCxn id="48" idx="3"/>
            <a:endCxn id="103" idx="2"/>
          </p:cNvCxnSpPr>
          <p:nvPr/>
        </p:nvCxnSpPr>
        <p:spPr>
          <a:xfrm flipH="1">
            <a:off x="6608850" y="1779334"/>
            <a:ext cx="4642693" cy="4045187"/>
          </a:xfrm>
          <a:prstGeom prst="bentConnector4">
            <a:avLst>
              <a:gd name="adj1" fmla="val -12310"/>
              <a:gd name="adj2" fmla="val 11078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连接符: 肘形 118">
            <a:extLst>
              <a:ext uri="{FF2B5EF4-FFF2-40B4-BE49-F238E27FC236}">
                <a16:creationId xmlns:a16="http://schemas.microsoft.com/office/drawing/2014/main" id="{312313EF-5A84-4147-ABBA-181EBB6F69FE}"/>
              </a:ext>
            </a:extLst>
          </p:cNvPr>
          <p:cNvCxnSpPr>
            <a:cxnSpLocks/>
            <a:stCxn id="27" idx="2"/>
            <a:endCxn id="101" idx="0"/>
          </p:cNvCxnSpPr>
          <p:nvPr/>
        </p:nvCxnSpPr>
        <p:spPr>
          <a:xfrm rot="16200000" flipH="1">
            <a:off x="5808397" y="3229208"/>
            <a:ext cx="493500" cy="110740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连接符: 肘形 122">
            <a:extLst>
              <a:ext uri="{FF2B5EF4-FFF2-40B4-BE49-F238E27FC236}">
                <a16:creationId xmlns:a16="http://schemas.microsoft.com/office/drawing/2014/main" id="{832E8802-E338-4059-8703-C899350A61ED}"/>
              </a:ext>
            </a:extLst>
          </p:cNvPr>
          <p:cNvCxnSpPr>
            <a:cxnSpLocks/>
            <a:stCxn id="126" idx="1"/>
            <a:endCxn id="15" idx="2"/>
          </p:cNvCxnSpPr>
          <p:nvPr/>
        </p:nvCxnSpPr>
        <p:spPr>
          <a:xfrm rot="10800000">
            <a:off x="981522" y="4155296"/>
            <a:ext cx="1200395" cy="77179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2C159F20-1E6E-43E6-8605-58439DB05BAB}"/>
              </a:ext>
            </a:extLst>
          </p:cNvPr>
          <p:cNvSpPr/>
          <p:nvPr/>
        </p:nvSpPr>
        <p:spPr>
          <a:xfrm>
            <a:off x="2181916" y="4510876"/>
            <a:ext cx="1296837" cy="8324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Results</a:t>
            </a:r>
            <a:endParaRPr lang="zh-CN" altLang="en-US" sz="2800" b="1" dirty="0">
              <a:solidFill>
                <a:schemeClr val="tx1"/>
              </a:solidFill>
            </a:endParaRPr>
          </a:p>
        </p:txBody>
      </p:sp>
      <p:cxnSp>
        <p:nvCxnSpPr>
          <p:cNvPr id="129" name="直接箭头连接符 128">
            <a:extLst>
              <a:ext uri="{FF2B5EF4-FFF2-40B4-BE49-F238E27FC236}">
                <a16:creationId xmlns:a16="http://schemas.microsoft.com/office/drawing/2014/main" id="{61883DAA-DB9C-4DB6-BEF8-75215DB000FE}"/>
              </a:ext>
            </a:extLst>
          </p:cNvPr>
          <p:cNvCxnSpPr>
            <a:cxnSpLocks/>
            <a:stCxn id="102" idx="1"/>
            <a:endCxn id="126" idx="3"/>
          </p:cNvCxnSpPr>
          <p:nvPr/>
        </p:nvCxnSpPr>
        <p:spPr>
          <a:xfrm flipH="1">
            <a:off x="3478753" y="4927092"/>
            <a:ext cx="9470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308541E-BD0B-454D-854D-AF9BF23118A1}"/>
              </a:ext>
            </a:extLst>
          </p:cNvPr>
          <p:cNvSpPr txBox="1">
            <a:spLocks noChangeArrowheads="1"/>
          </p:cNvSpPr>
          <p:nvPr/>
        </p:nvSpPr>
        <p:spPr bwMode="auto">
          <a:xfrm rot="21406540">
            <a:off x="1273821" y="2666333"/>
            <a:ext cx="9103585" cy="132343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z="4000" b="1" dirty="0">
                <a:solidFill>
                  <a:schemeClr val="bg1"/>
                </a:solidFill>
                <a:ea typeface="宋体" panose="02010600030101010101" pitchFamily="2" charset="-122"/>
              </a:rPr>
              <a:t>BIKER: </a:t>
            </a:r>
            <a:r>
              <a:rPr lang="en-US" altLang="zh-CN" sz="4000" b="1" dirty="0">
                <a:solidFill>
                  <a:srgbClr val="FF0000"/>
                </a:solidFill>
                <a:ea typeface="宋体" panose="02010600030101010101" pitchFamily="2" charset="-122"/>
              </a:rPr>
              <a:t>B</a:t>
            </a:r>
            <a:r>
              <a:rPr lang="en-US" altLang="zh-CN" sz="4000" b="1" dirty="0">
                <a:solidFill>
                  <a:schemeClr val="bg1"/>
                </a:solidFill>
                <a:ea typeface="宋体" panose="02010600030101010101" pitchFamily="2" charset="-122"/>
              </a:rPr>
              <a:t>i-</a:t>
            </a:r>
            <a:r>
              <a:rPr lang="en-US" altLang="zh-CN" sz="4000" b="1" dirty="0">
                <a:solidFill>
                  <a:srgbClr val="FF0000"/>
                </a:solidFill>
                <a:ea typeface="宋体" panose="02010600030101010101" pitchFamily="2" charset="-122"/>
              </a:rPr>
              <a:t>I</a:t>
            </a:r>
            <a:r>
              <a:rPr lang="en-US" altLang="zh-CN" sz="4000" b="1" dirty="0">
                <a:solidFill>
                  <a:schemeClr val="bg1"/>
                </a:solidFill>
                <a:ea typeface="宋体" panose="02010600030101010101" pitchFamily="2" charset="-122"/>
              </a:rPr>
              <a:t>nformation source based </a:t>
            </a:r>
            <a:r>
              <a:rPr lang="en-US" altLang="zh-CN" sz="4000" b="1" dirty="0" err="1">
                <a:solidFill>
                  <a:srgbClr val="FF0000"/>
                </a:solidFill>
                <a:ea typeface="宋体" panose="02010600030101010101" pitchFamily="2" charset="-122"/>
              </a:rPr>
              <a:t>K</a:t>
            </a:r>
            <a:r>
              <a:rPr lang="en-US" altLang="zh-CN" sz="4000" b="1" dirty="0" err="1">
                <a:solidFill>
                  <a:schemeClr val="bg1"/>
                </a:solidFill>
                <a:ea typeface="宋体" panose="02010600030101010101" pitchFamily="2" charset="-122"/>
              </a:rPr>
              <a:t>nowledg</a:t>
            </a:r>
            <a:r>
              <a:rPr lang="en-US" altLang="zh-CN" sz="4000" b="1" dirty="0" err="1">
                <a:solidFill>
                  <a:srgbClr val="FF0000"/>
                </a:solidFill>
                <a:ea typeface="宋体" panose="02010600030101010101" pitchFamily="2" charset="-122"/>
              </a:rPr>
              <a:t>E</a:t>
            </a:r>
            <a:r>
              <a:rPr lang="en-US" altLang="zh-CN" sz="4000" b="1" dirty="0">
                <a:solidFill>
                  <a:schemeClr val="bg1"/>
                </a:solidFill>
                <a:ea typeface="宋体" panose="02010600030101010101" pitchFamily="2" charset="-122"/>
              </a:rPr>
              <a:t> </a:t>
            </a:r>
            <a:r>
              <a:rPr lang="en-US" altLang="zh-CN" sz="4000" b="1" dirty="0">
                <a:solidFill>
                  <a:srgbClr val="FF0000"/>
                </a:solidFill>
                <a:ea typeface="宋体" panose="02010600030101010101" pitchFamily="2" charset="-122"/>
              </a:rPr>
              <a:t>R</a:t>
            </a:r>
            <a:r>
              <a:rPr lang="en-US" altLang="zh-CN" sz="4000" b="1" dirty="0">
                <a:solidFill>
                  <a:schemeClr val="bg1"/>
                </a:solidFill>
                <a:ea typeface="宋体" panose="02010600030101010101" pitchFamily="2" charset="-122"/>
              </a:rPr>
              <a:t>ecommendation</a:t>
            </a:r>
            <a:endParaRPr lang="zh-CN" altLang="en-US" sz="4000" b="1" dirty="0">
              <a:solidFill>
                <a:schemeClr val="bg1"/>
              </a:solidFill>
              <a:ea typeface="宋体" panose="02010600030101010101" pitchFamily="2" charset="-122"/>
            </a:endParaRPr>
          </a:p>
        </p:txBody>
      </p:sp>
      <p:sp>
        <p:nvSpPr>
          <p:cNvPr id="3" name="椭圆 2">
            <a:extLst>
              <a:ext uri="{FF2B5EF4-FFF2-40B4-BE49-F238E27FC236}">
                <a16:creationId xmlns:a16="http://schemas.microsoft.com/office/drawing/2014/main" id="{B382C10C-EB6A-4B95-895E-6AF7621712CA}"/>
              </a:ext>
            </a:extLst>
          </p:cNvPr>
          <p:cNvSpPr/>
          <p:nvPr/>
        </p:nvSpPr>
        <p:spPr>
          <a:xfrm>
            <a:off x="13011" y="1856247"/>
            <a:ext cx="1243809" cy="1471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80D30928-0257-4294-B0F0-26D79392E5D0}"/>
              </a:ext>
            </a:extLst>
          </p:cNvPr>
          <p:cNvSpPr/>
          <p:nvPr/>
        </p:nvSpPr>
        <p:spPr>
          <a:xfrm>
            <a:off x="9836644" y="952643"/>
            <a:ext cx="1548923" cy="15704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775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7" grpId="0" animBg="1"/>
      <p:bldP spid="28" grpId="0" animBg="1"/>
      <p:bldP spid="30" grpId="0" animBg="1"/>
      <p:bldP spid="97" grpId="0" animBg="1"/>
      <p:bldP spid="126" grpId="0" animBg="1"/>
      <p:bldP spid="32" grpId="0" animBg="1"/>
      <p:bldP spid="32" grpId="1" animBg="1"/>
      <p:bldP spid="3"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52385-45EF-475C-BCD7-16D243C3F0AC}"/>
              </a:ext>
            </a:extLst>
          </p:cNvPr>
          <p:cNvSpPr>
            <a:spLocks noGrp="1"/>
          </p:cNvSpPr>
          <p:nvPr>
            <p:ph type="title"/>
          </p:nvPr>
        </p:nvSpPr>
        <p:spPr/>
        <p:txBody>
          <a:bodyPr/>
          <a:lstStyle/>
          <a:p>
            <a:r>
              <a:rPr lang="en-US" altLang="zh-CN" b="1" dirty="0"/>
              <a:t>An Example of API Summary</a:t>
            </a:r>
            <a:endParaRPr lang="zh-CN" altLang="en-US" b="1" dirty="0"/>
          </a:p>
        </p:txBody>
      </p:sp>
      <p:sp>
        <p:nvSpPr>
          <p:cNvPr id="3" name="内容占位符 2">
            <a:extLst>
              <a:ext uri="{FF2B5EF4-FFF2-40B4-BE49-F238E27FC236}">
                <a16:creationId xmlns:a16="http://schemas.microsoft.com/office/drawing/2014/main" id="{CE3252A4-B3E1-482E-A2CE-96A9AF1E77A4}"/>
              </a:ext>
            </a:extLst>
          </p:cNvPr>
          <p:cNvSpPr>
            <a:spLocks noGrp="1"/>
          </p:cNvSpPr>
          <p:nvPr>
            <p:ph idx="1"/>
          </p:nvPr>
        </p:nvSpPr>
        <p:spPr/>
        <p:txBody>
          <a:bodyPr>
            <a:normAutofit lnSpcReduction="10000"/>
          </a:bodyPr>
          <a:lstStyle/>
          <a:p>
            <a:r>
              <a:rPr lang="en-US" altLang="zh-CN" b="1" dirty="0"/>
              <a:t>Query: </a:t>
            </a:r>
            <a:r>
              <a:rPr lang="en-US" altLang="zh-CN" b="1" i="1" u="sng" dirty="0">
                <a:solidFill>
                  <a:srgbClr val="FF0000"/>
                </a:solidFill>
              </a:rPr>
              <a:t>Run </a:t>
            </a:r>
            <a:r>
              <a:rPr lang="en-US" altLang="zh-CN" b="1" i="1" u="sng" dirty="0" err="1">
                <a:solidFill>
                  <a:srgbClr val="FF0000"/>
                </a:solidFill>
              </a:rPr>
              <a:t>linux</a:t>
            </a:r>
            <a:r>
              <a:rPr lang="en-US" altLang="zh-CN" b="1" i="1" u="sng" dirty="0">
                <a:solidFill>
                  <a:srgbClr val="FF0000"/>
                </a:solidFill>
              </a:rPr>
              <a:t> command in java code</a:t>
            </a:r>
          </a:p>
          <a:p>
            <a:r>
              <a:rPr lang="en-US" altLang="zh-CN" b="1" dirty="0"/>
              <a:t>Top-1 API: </a:t>
            </a:r>
            <a:r>
              <a:rPr lang="en-US" altLang="zh-CN" b="1" i="1" dirty="0" err="1">
                <a:solidFill>
                  <a:srgbClr val="00B050"/>
                </a:solidFill>
              </a:rPr>
              <a:t>java.lang.Runtime.exec</a:t>
            </a:r>
            <a:endParaRPr lang="en-US" altLang="zh-CN" b="1" i="1" dirty="0">
              <a:solidFill>
                <a:srgbClr val="00B050"/>
              </a:solidFill>
            </a:endParaRPr>
          </a:p>
          <a:p>
            <a:r>
              <a:rPr lang="en-US" altLang="zh-CN" b="1" dirty="0"/>
              <a:t>Doc:</a:t>
            </a:r>
            <a:r>
              <a:rPr lang="en-US" altLang="zh-CN" b="1" i="1" dirty="0"/>
              <a:t> Executes the specified string command in a separate process</a:t>
            </a:r>
          </a:p>
          <a:p>
            <a:r>
              <a:rPr lang="en-US" altLang="zh-CN" b="1" i="1" dirty="0"/>
              <a:t>Similar Questions</a:t>
            </a:r>
          </a:p>
          <a:p>
            <a:pPr lvl="1"/>
            <a:r>
              <a:rPr lang="en-US" altLang="zh-CN" b="1" dirty="0"/>
              <a:t>1.</a:t>
            </a:r>
            <a:r>
              <a:rPr lang="en-US" altLang="zh-CN" b="1" dirty="0">
                <a:solidFill>
                  <a:srgbClr val="FF0000"/>
                </a:solidFill>
              </a:rPr>
              <a:t> </a:t>
            </a:r>
            <a:r>
              <a:rPr lang="en-US" altLang="zh-CN" b="1" i="1" dirty="0">
                <a:solidFill>
                  <a:srgbClr val="FF0000"/>
                </a:solidFill>
              </a:rPr>
              <a:t>Run</a:t>
            </a:r>
            <a:r>
              <a:rPr lang="en-US" altLang="zh-CN" b="1" i="1" dirty="0"/>
              <a:t> </a:t>
            </a:r>
            <a:r>
              <a:rPr lang="en-US" altLang="zh-CN" b="1" i="1" dirty="0" err="1">
                <a:solidFill>
                  <a:srgbClr val="FF0000"/>
                </a:solidFill>
              </a:rPr>
              <a:t>cmd</a:t>
            </a:r>
            <a:r>
              <a:rPr lang="en-US" altLang="zh-CN" b="1" i="1" dirty="0"/>
              <a:t> commands through java</a:t>
            </a:r>
          </a:p>
          <a:p>
            <a:pPr lvl="1"/>
            <a:r>
              <a:rPr lang="en-US" altLang="zh-CN" b="1" dirty="0"/>
              <a:t>2.</a:t>
            </a:r>
            <a:r>
              <a:rPr lang="en-US" altLang="zh-CN" b="1" dirty="0">
                <a:solidFill>
                  <a:srgbClr val="FF0000"/>
                </a:solidFill>
              </a:rPr>
              <a:t> </a:t>
            </a:r>
            <a:r>
              <a:rPr lang="en-US" altLang="zh-CN" b="1" i="1" dirty="0">
                <a:solidFill>
                  <a:srgbClr val="FF0000"/>
                </a:solidFill>
              </a:rPr>
              <a:t>use </a:t>
            </a:r>
            <a:r>
              <a:rPr lang="en-US" altLang="zh-CN" b="1" i="1" dirty="0" err="1">
                <a:solidFill>
                  <a:srgbClr val="FF0000"/>
                </a:solidFill>
              </a:rPr>
              <a:t>cmd</a:t>
            </a:r>
            <a:r>
              <a:rPr lang="en-US" altLang="zh-CN" b="1" i="1" dirty="0">
                <a:solidFill>
                  <a:srgbClr val="FF0000"/>
                </a:solidFill>
              </a:rPr>
              <a:t> </a:t>
            </a:r>
            <a:r>
              <a:rPr lang="en-US" altLang="zh-CN" b="1" i="1" dirty="0"/>
              <a:t>commands in java program</a:t>
            </a:r>
          </a:p>
          <a:p>
            <a:pPr lvl="1"/>
            <a:r>
              <a:rPr lang="en-US" altLang="zh-CN" b="1" dirty="0"/>
              <a:t>3. </a:t>
            </a:r>
            <a:r>
              <a:rPr lang="en-US" altLang="zh-CN" b="1" i="1" dirty="0"/>
              <a:t>Unable to </a:t>
            </a:r>
            <a:r>
              <a:rPr lang="en-US" altLang="zh-CN" b="1" i="1" dirty="0">
                <a:solidFill>
                  <a:srgbClr val="FF0000"/>
                </a:solidFill>
              </a:rPr>
              <a:t>execute Unix </a:t>
            </a:r>
            <a:r>
              <a:rPr lang="en-US" altLang="zh-CN" b="1" i="1" dirty="0"/>
              <a:t>command through Java code</a:t>
            </a:r>
          </a:p>
          <a:p>
            <a:r>
              <a:rPr lang="en-US" altLang="zh-CN" b="1" i="1" dirty="0"/>
              <a:t>Code Snippets</a:t>
            </a:r>
          </a:p>
          <a:p>
            <a:pPr lvl="1"/>
            <a:r>
              <a:rPr lang="en-US" altLang="zh-CN" b="1" dirty="0"/>
              <a:t>1. </a:t>
            </a:r>
            <a:r>
              <a:rPr lang="en-US" altLang="zh-CN" b="1" i="1" dirty="0"/>
              <a:t>Process p = </a:t>
            </a:r>
            <a:r>
              <a:rPr lang="en-US" altLang="zh-CN" b="1" i="1" dirty="0" err="1">
                <a:solidFill>
                  <a:srgbClr val="00B050"/>
                </a:solidFill>
              </a:rPr>
              <a:t>Runtime.getRuntime</a:t>
            </a:r>
            <a:r>
              <a:rPr lang="en-US" altLang="zh-CN" b="1" i="1" dirty="0">
                <a:solidFill>
                  <a:srgbClr val="00B050"/>
                </a:solidFill>
              </a:rPr>
              <a:t>().exec</a:t>
            </a:r>
            <a:r>
              <a:rPr lang="en-US" altLang="zh-CN" b="1" i="1" dirty="0"/>
              <a:t>(</a:t>
            </a:r>
            <a:r>
              <a:rPr lang="en-US" altLang="zh-CN" b="1" i="1" dirty="0">
                <a:solidFill>
                  <a:srgbClr val="FF0000"/>
                </a:solidFill>
              </a:rPr>
              <a:t>command</a:t>
            </a:r>
            <a:r>
              <a:rPr lang="en-US" altLang="zh-CN" b="1" i="1" dirty="0"/>
              <a:t>); </a:t>
            </a:r>
          </a:p>
          <a:p>
            <a:pPr lvl="1"/>
            <a:r>
              <a:rPr lang="en-US" altLang="zh-CN" b="1" dirty="0"/>
              <a:t>2. </a:t>
            </a:r>
            <a:r>
              <a:rPr lang="en-US" altLang="zh-CN" b="1" i="1" dirty="0" err="1">
                <a:solidFill>
                  <a:srgbClr val="00B050"/>
                </a:solidFill>
              </a:rPr>
              <a:t>Runtime.exec</a:t>
            </a:r>
            <a:r>
              <a:rPr lang="en-US" altLang="zh-CN" b="1" i="1" dirty="0"/>
              <a:t>( </a:t>
            </a:r>
            <a:r>
              <a:rPr lang="en-US" altLang="zh-CN" b="1" i="1" dirty="0">
                <a:solidFill>
                  <a:srgbClr val="FF0000"/>
                </a:solidFill>
              </a:rPr>
              <a:t>-whatever </a:t>
            </a:r>
            <a:r>
              <a:rPr lang="en-US" altLang="zh-CN" b="1" i="1" dirty="0" err="1">
                <a:solidFill>
                  <a:srgbClr val="FF0000"/>
                </a:solidFill>
              </a:rPr>
              <a:t>cmd</a:t>
            </a:r>
            <a:r>
              <a:rPr lang="en-US" altLang="zh-CN" b="1" i="1" dirty="0">
                <a:solidFill>
                  <a:srgbClr val="FF0000"/>
                </a:solidFill>
              </a:rPr>
              <a:t> command you need to execute- </a:t>
            </a:r>
            <a:r>
              <a:rPr lang="en-US" altLang="zh-CN" b="1" i="1" dirty="0"/>
              <a:t>) </a:t>
            </a:r>
            <a:endParaRPr lang="zh-CN" altLang="en-US" b="1" i="1" dirty="0"/>
          </a:p>
        </p:txBody>
      </p:sp>
      <p:sp>
        <p:nvSpPr>
          <p:cNvPr id="4" name="灯片编号占位符 3">
            <a:extLst>
              <a:ext uri="{FF2B5EF4-FFF2-40B4-BE49-F238E27FC236}">
                <a16:creationId xmlns:a16="http://schemas.microsoft.com/office/drawing/2014/main" id="{932E4B1D-A9EA-41A1-89AB-FB403BEAA1B0}"/>
              </a:ext>
            </a:extLst>
          </p:cNvPr>
          <p:cNvSpPr>
            <a:spLocks noGrp="1"/>
          </p:cNvSpPr>
          <p:nvPr>
            <p:ph type="sldNum" sz="quarter" idx="12"/>
          </p:nvPr>
        </p:nvSpPr>
        <p:spPr/>
        <p:txBody>
          <a:bodyPr/>
          <a:lstStyle/>
          <a:p>
            <a:fld id="{B5EDEE69-8168-42B0-987E-3C37E268EB86}" type="slidenum">
              <a:rPr lang="zh-CN" altLang="en-US" smtClean="0"/>
              <a:t>7</a:t>
            </a:fld>
            <a:endParaRPr lang="zh-CN" altLang="en-US"/>
          </a:p>
        </p:txBody>
      </p:sp>
    </p:spTree>
    <p:extLst>
      <p:ext uri="{BB962C8B-B14F-4D97-AF65-F5344CB8AC3E}">
        <p14:creationId xmlns:p14="http://schemas.microsoft.com/office/powerpoint/2010/main" val="405978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9141-B8F9-4217-B507-C3A74B8AE885}"/>
              </a:ext>
            </a:extLst>
          </p:cNvPr>
          <p:cNvSpPr>
            <a:spLocks noGrp="1"/>
          </p:cNvSpPr>
          <p:nvPr>
            <p:ph type="title"/>
          </p:nvPr>
        </p:nvSpPr>
        <p:spPr/>
        <p:txBody>
          <a:bodyPr/>
          <a:lstStyle/>
          <a:p>
            <a:r>
              <a:rPr lang="en-US" altLang="zh-CN" b="1" dirty="0"/>
              <a:t>Baselines</a:t>
            </a:r>
            <a:endParaRPr lang="zh-CN" altLang="en-US" b="1" dirty="0"/>
          </a:p>
        </p:txBody>
      </p:sp>
      <p:sp>
        <p:nvSpPr>
          <p:cNvPr id="3" name="内容占位符 2">
            <a:extLst>
              <a:ext uri="{FF2B5EF4-FFF2-40B4-BE49-F238E27FC236}">
                <a16:creationId xmlns:a16="http://schemas.microsoft.com/office/drawing/2014/main" id="{17F70182-178C-4969-B96F-5AF244F3AF60}"/>
              </a:ext>
            </a:extLst>
          </p:cNvPr>
          <p:cNvSpPr>
            <a:spLocks noGrp="1"/>
          </p:cNvSpPr>
          <p:nvPr>
            <p:ph idx="1"/>
          </p:nvPr>
        </p:nvSpPr>
        <p:spPr/>
        <p:txBody>
          <a:bodyPr>
            <a:normAutofit/>
          </a:bodyPr>
          <a:lstStyle/>
          <a:p>
            <a:r>
              <a:rPr lang="en-US" altLang="zh-CN" sz="3200" b="1" dirty="0"/>
              <a:t>RACK (Rahman et al., SANER 2016)</a:t>
            </a:r>
          </a:p>
          <a:p>
            <a:pPr lvl="1"/>
            <a:r>
              <a:rPr lang="en-US" altLang="zh-CN" sz="2800" b="1" dirty="0"/>
              <a:t>Using SO posts to build a keyword-API mapping database</a:t>
            </a:r>
          </a:p>
          <a:p>
            <a:pPr>
              <a:lnSpc>
                <a:spcPct val="150000"/>
              </a:lnSpc>
            </a:pPr>
            <a:r>
              <a:rPr lang="en-US" altLang="zh-CN" sz="3200" b="1" dirty="0" err="1"/>
              <a:t>DeepAPI</a:t>
            </a:r>
            <a:r>
              <a:rPr lang="en-US" altLang="zh-CN" sz="3200" b="1" dirty="0"/>
              <a:t> (Gu et al., FSE 2016)</a:t>
            </a:r>
          </a:p>
          <a:p>
            <a:pPr lvl="1"/>
            <a:r>
              <a:rPr lang="en-US" altLang="zh-CN" sz="2800" b="1" dirty="0"/>
              <a:t>Based on deep neural network (seq2seq)</a:t>
            </a:r>
          </a:p>
          <a:p>
            <a:pPr lvl="1"/>
            <a:r>
              <a:rPr lang="en-US" altLang="zh-CN" sz="2800" b="1" dirty="0"/>
              <a:t>Training with annotated API sequences from code repositories.</a:t>
            </a:r>
          </a:p>
          <a:p>
            <a:pPr lvl="1"/>
            <a:endParaRPr lang="zh-CN" altLang="en-US" sz="2800" b="1" dirty="0"/>
          </a:p>
        </p:txBody>
      </p:sp>
      <p:sp>
        <p:nvSpPr>
          <p:cNvPr id="5" name="灯片编号占位符 4">
            <a:extLst>
              <a:ext uri="{FF2B5EF4-FFF2-40B4-BE49-F238E27FC236}">
                <a16:creationId xmlns:a16="http://schemas.microsoft.com/office/drawing/2014/main" id="{493A6E96-5300-4120-81C7-91AAE1AEEC55}"/>
              </a:ext>
            </a:extLst>
          </p:cNvPr>
          <p:cNvSpPr>
            <a:spLocks noGrp="1"/>
          </p:cNvSpPr>
          <p:nvPr>
            <p:ph type="sldNum" sz="quarter" idx="12"/>
          </p:nvPr>
        </p:nvSpPr>
        <p:spPr/>
        <p:txBody>
          <a:bodyPr/>
          <a:lstStyle/>
          <a:p>
            <a:fld id="{B5EDEE69-8168-42B0-987E-3C37E268EB86}" type="slidenum">
              <a:rPr lang="zh-CN" altLang="en-US" smtClean="0"/>
              <a:t>8</a:t>
            </a:fld>
            <a:endParaRPr lang="zh-CN" altLang="en-US"/>
          </a:p>
        </p:txBody>
      </p:sp>
    </p:spTree>
    <p:extLst>
      <p:ext uri="{BB962C8B-B14F-4D97-AF65-F5344CB8AC3E}">
        <p14:creationId xmlns:p14="http://schemas.microsoft.com/office/powerpoint/2010/main" val="361759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2063F-00F4-4447-A2CB-04750417AB0B}"/>
              </a:ext>
            </a:extLst>
          </p:cNvPr>
          <p:cNvSpPr>
            <a:spLocks noGrp="1"/>
          </p:cNvSpPr>
          <p:nvPr>
            <p:ph type="title"/>
          </p:nvPr>
        </p:nvSpPr>
        <p:spPr/>
        <p:txBody>
          <a:bodyPr/>
          <a:lstStyle/>
          <a:p>
            <a:r>
              <a:rPr lang="en-US" altLang="zh-CN" b="1" dirty="0"/>
              <a:t>Evaluation Results</a:t>
            </a:r>
            <a:endParaRPr lang="zh-CN" altLang="en-US" b="1" dirty="0"/>
          </a:p>
        </p:txBody>
      </p:sp>
      <p:sp>
        <p:nvSpPr>
          <p:cNvPr id="3" name="内容占位符 2">
            <a:extLst>
              <a:ext uri="{FF2B5EF4-FFF2-40B4-BE49-F238E27FC236}">
                <a16:creationId xmlns:a16="http://schemas.microsoft.com/office/drawing/2014/main" id="{4AFEED8C-D119-48AC-AC5D-58B0015BEBCD}"/>
              </a:ext>
            </a:extLst>
          </p:cNvPr>
          <p:cNvSpPr>
            <a:spLocks noGrp="1"/>
          </p:cNvSpPr>
          <p:nvPr>
            <p:ph idx="1"/>
          </p:nvPr>
        </p:nvSpPr>
        <p:spPr/>
        <p:txBody>
          <a:bodyPr>
            <a:normAutofit/>
          </a:bodyPr>
          <a:lstStyle/>
          <a:p>
            <a:r>
              <a:rPr lang="en-US" altLang="zh-CN" sz="3600" b="1" dirty="0"/>
              <a:t>Quantitative Analysis</a:t>
            </a:r>
          </a:p>
          <a:p>
            <a:pPr lvl="1"/>
            <a:r>
              <a:rPr lang="en-US" altLang="zh-CN" sz="3200" b="1" dirty="0"/>
              <a:t>Improve </a:t>
            </a:r>
            <a:r>
              <a:rPr lang="en-US" altLang="zh-CN" sz="3200" b="1" dirty="0">
                <a:solidFill>
                  <a:srgbClr val="FF0000"/>
                </a:solidFill>
              </a:rPr>
              <a:t>MRR</a:t>
            </a:r>
            <a:r>
              <a:rPr lang="en-US" altLang="zh-CN" sz="3200" b="1" dirty="0"/>
              <a:t> </a:t>
            </a:r>
            <a:r>
              <a:rPr lang="en-US" altLang="zh-CN" sz="3200" b="1"/>
              <a:t>and </a:t>
            </a:r>
            <a:r>
              <a:rPr lang="en-US" altLang="zh-CN" sz="3200" b="1">
                <a:solidFill>
                  <a:srgbClr val="FF0000"/>
                </a:solidFill>
              </a:rPr>
              <a:t>MAP</a:t>
            </a:r>
            <a:r>
              <a:rPr lang="en-US" altLang="zh-CN" sz="3200" b="1"/>
              <a:t> </a:t>
            </a:r>
            <a:r>
              <a:rPr lang="en-US" altLang="zh-CN" sz="3200" b="1" dirty="0"/>
              <a:t>by at least </a:t>
            </a:r>
            <a:r>
              <a:rPr lang="en-US" altLang="zh-CN" sz="3200" b="1" dirty="0">
                <a:solidFill>
                  <a:srgbClr val="FF0000"/>
                </a:solidFill>
              </a:rPr>
              <a:t>50%</a:t>
            </a:r>
            <a:endParaRPr lang="en-US" altLang="zh-CN" sz="3200" b="1" dirty="0"/>
          </a:p>
          <a:p>
            <a:pPr lvl="1"/>
            <a:r>
              <a:rPr lang="en-US" altLang="zh-CN" sz="3200" b="1" dirty="0"/>
              <a:t>Training time </a:t>
            </a:r>
            <a:r>
              <a:rPr lang="en-US" altLang="zh-CN" sz="3200" b="1" dirty="0">
                <a:solidFill>
                  <a:srgbClr val="FF0000"/>
                </a:solidFill>
              </a:rPr>
              <a:t>36min</a:t>
            </a:r>
            <a:r>
              <a:rPr lang="en-US" altLang="zh-CN" sz="3200" b="1" dirty="0"/>
              <a:t> and </a:t>
            </a:r>
            <a:r>
              <a:rPr lang="en-US" altLang="zh-CN" sz="3200" b="1" dirty="0">
                <a:solidFill>
                  <a:srgbClr val="FF0000"/>
                </a:solidFill>
              </a:rPr>
              <a:t>2.8s</a:t>
            </a:r>
            <a:r>
              <a:rPr lang="en-US" altLang="zh-CN" sz="3200" b="1" dirty="0"/>
              <a:t> to process each query</a:t>
            </a:r>
          </a:p>
          <a:p>
            <a:r>
              <a:rPr lang="en-US" altLang="zh-CN" sz="3600" b="1" dirty="0"/>
              <a:t>User Study</a:t>
            </a:r>
          </a:p>
          <a:p>
            <a:pPr lvl="1"/>
            <a:r>
              <a:rPr lang="en-US" altLang="zh-CN" sz="3200" b="1" dirty="0"/>
              <a:t>28 Java developers, 4 groups, 10 questions</a:t>
            </a:r>
          </a:p>
          <a:p>
            <a:pPr lvl="1"/>
            <a:r>
              <a:rPr lang="en-US" altLang="zh-CN" sz="3200" b="1" dirty="0"/>
              <a:t>Improve </a:t>
            </a:r>
            <a:r>
              <a:rPr lang="en-US" altLang="zh-CN" sz="3200" b="1" dirty="0">
                <a:solidFill>
                  <a:srgbClr val="FF0000"/>
                </a:solidFill>
              </a:rPr>
              <a:t>correctness</a:t>
            </a:r>
            <a:r>
              <a:rPr lang="en-US" altLang="zh-CN" sz="3200" b="1" dirty="0"/>
              <a:t> by </a:t>
            </a:r>
            <a:r>
              <a:rPr lang="en-US" altLang="zh-CN" sz="3200" b="1" dirty="0">
                <a:solidFill>
                  <a:srgbClr val="FF0000"/>
                </a:solidFill>
              </a:rPr>
              <a:t>11%</a:t>
            </a:r>
            <a:r>
              <a:rPr lang="en-US" altLang="zh-CN" sz="3200" b="1" dirty="0"/>
              <a:t> and </a:t>
            </a:r>
            <a:r>
              <a:rPr lang="en-US" altLang="zh-CN" sz="3200" b="1" dirty="0">
                <a:solidFill>
                  <a:srgbClr val="FF0000"/>
                </a:solidFill>
              </a:rPr>
              <a:t>completion time </a:t>
            </a:r>
            <a:r>
              <a:rPr lang="en-US" altLang="zh-CN" sz="3200" b="1" dirty="0"/>
              <a:t>by </a:t>
            </a:r>
            <a:r>
              <a:rPr lang="en-US" altLang="zh-CN" sz="3200" b="1" dirty="0">
                <a:solidFill>
                  <a:srgbClr val="FF0000"/>
                </a:solidFill>
              </a:rPr>
              <a:t>28%</a:t>
            </a:r>
          </a:p>
          <a:p>
            <a:pPr lvl="1"/>
            <a:endParaRPr lang="en-US" altLang="zh-CN" sz="2800" b="1" dirty="0"/>
          </a:p>
          <a:p>
            <a:pPr lvl="1"/>
            <a:endParaRPr lang="zh-CN" altLang="en-US" sz="3200" b="1" dirty="0"/>
          </a:p>
        </p:txBody>
      </p:sp>
      <p:sp>
        <p:nvSpPr>
          <p:cNvPr id="4" name="灯片编号占位符 3">
            <a:extLst>
              <a:ext uri="{FF2B5EF4-FFF2-40B4-BE49-F238E27FC236}">
                <a16:creationId xmlns:a16="http://schemas.microsoft.com/office/drawing/2014/main" id="{533DA743-3856-4100-AE64-441847676F26}"/>
              </a:ext>
            </a:extLst>
          </p:cNvPr>
          <p:cNvSpPr>
            <a:spLocks noGrp="1"/>
          </p:cNvSpPr>
          <p:nvPr>
            <p:ph type="sldNum" sz="quarter" idx="12"/>
          </p:nvPr>
        </p:nvSpPr>
        <p:spPr/>
        <p:txBody>
          <a:bodyPr/>
          <a:lstStyle/>
          <a:p>
            <a:fld id="{B5EDEE69-8168-42B0-987E-3C37E268EB86}" type="slidenum">
              <a:rPr lang="zh-CN" altLang="en-US" smtClean="0"/>
              <a:t>9</a:t>
            </a:fld>
            <a:endParaRPr lang="zh-CN" altLang="en-US" dirty="0"/>
          </a:p>
        </p:txBody>
      </p:sp>
    </p:spTree>
    <p:extLst>
      <p:ext uri="{BB962C8B-B14F-4D97-AF65-F5344CB8AC3E}">
        <p14:creationId xmlns:p14="http://schemas.microsoft.com/office/powerpoint/2010/main" val="324185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TotalTime>
  <Words>2899</Words>
  <Application>Microsoft Office PowerPoint</Application>
  <PresentationFormat>宽屏</PresentationFormat>
  <Paragraphs>264</Paragraphs>
  <Slides>23</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宋体</vt:lpstr>
      <vt:lpstr>Arial</vt:lpstr>
      <vt:lpstr>Calibri</vt:lpstr>
      <vt:lpstr>Office 主题​​</vt:lpstr>
      <vt:lpstr>API Method Recommendation without Worrying About the Task-API Knowledge Gap </vt:lpstr>
      <vt:lpstr>Background</vt:lpstr>
      <vt:lpstr>Problem Definition</vt:lpstr>
      <vt:lpstr>Challenge: Task-API Knowledge Gap</vt:lpstr>
      <vt:lpstr>How Developers Search for APIs?</vt:lpstr>
      <vt:lpstr>Overall Framework of Our Approach</vt:lpstr>
      <vt:lpstr>An Example of API Summary</vt:lpstr>
      <vt:lpstr>Baselines</vt:lpstr>
      <vt:lpstr>Evaluation Results</vt:lpstr>
      <vt:lpstr>Conclusion</vt:lpstr>
      <vt:lpstr>Part2: Sharing My Research Experience </vt:lpstr>
      <vt:lpstr>Identify Self-Admitted Technical Debt (SATD) Using Text Mining</vt:lpstr>
      <vt:lpstr>Which Packages Would be Affected by This Bug Report?</vt:lpstr>
      <vt:lpstr>Automating Intention Mining</vt:lpstr>
      <vt:lpstr>Supervised vs Unsupervised Model for Effort Aware Just-In-Time Defect Prediction </vt:lpstr>
      <vt:lpstr>Summary</vt:lpstr>
      <vt:lpstr>Thank you!</vt:lpstr>
      <vt:lpstr>Heuristic Rules to Detect Candidate APIs </vt:lpstr>
      <vt:lpstr>Similarity Scores between Query and API</vt:lpstr>
      <vt:lpstr>Heuristic Rules to Extract Code Snippets</vt:lpstr>
      <vt:lpstr>Data Collection</vt:lpstr>
      <vt:lpstr>Ten Questions in User Study</vt:lpstr>
      <vt:lpstr>WeChat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Method Recommendation without Worrying About the Task-API Knowledge Gap</dc:title>
  <dc:creator>Huang Qiao</dc:creator>
  <cp:lastModifiedBy>Huang Qiao</cp:lastModifiedBy>
  <cp:revision>92</cp:revision>
  <dcterms:created xsi:type="dcterms:W3CDTF">2018-05-02T13:06:30Z</dcterms:created>
  <dcterms:modified xsi:type="dcterms:W3CDTF">2018-11-24T09:04:09Z</dcterms:modified>
</cp:coreProperties>
</file>