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6" r:id="rId4"/>
    <p:sldId id="289" r:id="rId5"/>
    <p:sldId id="290" r:id="rId6"/>
    <p:sldId id="271" r:id="rId7"/>
    <p:sldId id="291" r:id="rId8"/>
    <p:sldId id="312" r:id="rId9"/>
    <p:sldId id="292" r:id="rId10"/>
    <p:sldId id="268" r:id="rId11"/>
    <p:sldId id="307" r:id="rId12"/>
    <p:sldId id="308" r:id="rId13"/>
    <p:sldId id="309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1"/>
    <p:restoredTop sz="70223"/>
  </p:normalViewPr>
  <p:slideViewPr>
    <p:cSldViewPr snapToGrid="0" snapToObjects="1">
      <p:cViewPr varScale="1">
        <p:scale>
          <a:sx n="69" d="100"/>
          <a:sy n="69" d="100"/>
        </p:scale>
        <p:origin x="1552" y="192"/>
      </p:cViewPr>
      <p:guideLst/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EBC11-A7A2-A84D-B57D-5EB2BB562536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A40B7-72AC-F24C-BF76-4CCEA5BF1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浙江大学博士生 刘忠鑫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14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78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80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58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5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2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28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1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27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7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54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3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8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40B7-72AC-F24C-BF76-4CCEA5BF11E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6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44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85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93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6505"/>
            <a:ext cx="10515600" cy="4460458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5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8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4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51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9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5BC5-21CE-1949-B61F-BD65A10B63E0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171A-4213-D646-BDAD-C6510526B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FFF30A4-57BB-9C44-98CD-8375BDA6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615" y="573803"/>
            <a:ext cx="11718524" cy="1592386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SATD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Detector: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A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Text-Mining-Based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br>
              <a:rPr lang="en-US" altLang="zh-CN" sz="4800" b="1" dirty="0">
                <a:solidFill>
                  <a:srgbClr val="FF0000"/>
                </a:solidFill>
              </a:rPr>
            </a:br>
            <a:r>
              <a:rPr lang="en-US" altLang="zh-CN" sz="4800" b="1" dirty="0">
                <a:solidFill>
                  <a:srgbClr val="FF0000"/>
                </a:solidFill>
              </a:rPr>
              <a:t>Self-Admitted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Technical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Debt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Detection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Tool</a:t>
            </a:r>
            <a:endParaRPr lang="zh-CN" alt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1C6236B-5251-3E43-963C-E4BCC6C5870C}"/>
              </a:ext>
            </a:extLst>
          </p:cNvPr>
          <p:cNvSpPr txBox="1">
            <a:spLocks/>
          </p:cNvSpPr>
          <p:nvPr/>
        </p:nvSpPr>
        <p:spPr>
          <a:xfrm>
            <a:off x="344615" y="2683239"/>
            <a:ext cx="11718524" cy="311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/>
              <a:t>Zhongxin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Liu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Qiao</a:t>
            </a:r>
            <a:r>
              <a:rPr lang="en-US" altLang="zh-CN" sz="2800" dirty="0"/>
              <a:t> Huang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, Xin Xia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 Emad Shihab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 David Lo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Shanping</a:t>
            </a:r>
            <a:r>
              <a:rPr lang="en-US" altLang="zh-CN" sz="2800" dirty="0"/>
              <a:t> Li</a:t>
            </a:r>
            <a:r>
              <a:rPr lang="en-US" altLang="zh-CN" sz="2800" baseline="30000" dirty="0"/>
              <a:t>1</a:t>
            </a:r>
          </a:p>
          <a:p>
            <a:endParaRPr lang="en-US" altLang="zh-CN" sz="2800" baseline="30000" dirty="0"/>
          </a:p>
          <a:p>
            <a:r>
              <a:rPr lang="en-US" altLang="zh-CN" sz="2800" baseline="30000" dirty="0"/>
              <a:t>1</a:t>
            </a:r>
            <a:r>
              <a:rPr lang="en-US" altLang="zh-CN" sz="2800" dirty="0"/>
              <a:t>Zhejiang University, China</a:t>
            </a:r>
          </a:p>
          <a:p>
            <a:r>
              <a:rPr lang="en-US" altLang="zh-CN" sz="2800" baseline="30000" dirty="0"/>
              <a:t>2</a:t>
            </a:r>
            <a:r>
              <a:rPr lang="en-US" altLang="zh-CN" sz="2800" dirty="0"/>
              <a:t>Monash</a:t>
            </a:r>
            <a:r>
              <a:rPr lang="zh-CN" altLang="en-US" sz="2800" dirty="0"/>
              <a:t> </a:t>
            </a:r>
            <a:r>
              <a:rPr lang="en-US" altLang="zh-CN" sz="2800" dirty="0"/>
              <a:t>University,</a:t>
            </a:r>
            <a:r>
              <a:rPr lang="zh-CN" altLang="en-US" sz="2800" dirty="0"/>
              <a:t> </a:t>
            </a:r>
            <a:r>
              <a:rPr lang="en-US" altLang="zh-CN" sz="2800" dirty="0"/>
              <a:t>Australia</a:t>
            </a:r>
          </a:p>
          <a:p>
            <a:r>
              <a:rPr lang="en-US" altLang="zh-CN" sz="2800" baseline="30000" dirty="0"/>
              <a:t>3</a:t>
            </a:r>
            <a:r>
              <a:rPr lang="en-US" altLang="zh-CN" sz="2800" dirty="0"/>
              <a:t>Concordia University, Canada</a:t>
            </a:r>
            <a:endParaRPr lang="en-US" altLang="zh-CN" sz="2800" baseline="30000" dirty="0"/>
          </a:p>
          <a:p>
            <a:r>
              <a:rPr lang="en-US" altLang="zh-CN" sz="2800" baseline="30000" dirty="0"/>
              <a:t>4</a:t>
            </a:r>
            <a:r>
              <a:rPr lang="en-US" altLang="zh-CN" sz="2800" dirty="0"/>
              <a:t>Singapore Management University, Singapore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D9761C-E6B3-7E45-A500-EE041DD31151}"/>
              </a:ext>
            </a:extLst>
          </p:cNvPr>
          <p:cNvGrpSpPr/>
          <p:nvPr/>
        </p:nvGrpSpPr>
        <p:grpSpPr>
          <a:xfrm>
            <a:off x="8264983" y="5828168"/>
            <a:ext cx="3713777" cy="977900"/>
            <a:chOff x="8264983" y="5708248"/>
            <a:chExt cx="3713777" cy="977900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3136486F-9F68-6C43-8928-0AE7CE4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983" y="5780649"/>
              <a:ext cx="881252" cy="83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EF011553-0687-3E46-9CBB-23792EE6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3995" y="5787754"/>
              <a:ext cx="864765" cy="81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89BDD1B-85DE-DC49-8424-AA82D827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5705" y="5732130"/>
              <a:ext cx="782438" cy="88162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A78FB21-7F51-7D4E-95DE-5336AB7C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5453" y="5708248"/>
              <a:ext cx="914400" cy="97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75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301A-7F24-44F8-8DA8-24AF5F69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9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Data Statistics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5141C-0BA0-4E9D-9301-EE5EFD39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608914"/>
            <a:ext cx="5929746" cy="4323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8 open source projects (Java)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Manually analyzing 4k comments on average for each project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% of SATD comments is around 4% ~ 21%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Vocabulary size varies from 2k to 4k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35" y="1313234"/>
            <a:ext cx="5419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BC85-ACA1-A949-8C43-FA0045EA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0B0D35-4032-1F40-ABB0-7E04F73F7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75000"/>
              </p:ext>
            </p:extLst>
          </p:nvPr>
        </p:nvGraphicFramePr>
        <p:xfrm>
          <a:off x="777996" y="1790115"/>
          <a:ext cx="1084287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146">
                  <a:extLst>
                    <a:ext uri="{9D8B030D-6E8A-4147-A177-3AD203B41FA5}">
                      <a16:colId xmlns:a16="http://schemas.microsoft.com/office/drawing/2014/main" val="3286004581"/>
                    </a:ext>
                  </a:extLst>
                </a:gridCol>
                <a:gridCol w="1807146">
                  <a:extLst>
                    <a:ext uri="{9D8B030D-6E8A-4147-A177-3AD203B41FA5}">
                      <a16:colId xmlns:a16="http://schemas.microsoft.com/office/drawing/2014/main" val="3644993389"/>
                    </a:ext>
                  </a:extLst>
                </a:gridCol>
                <a:gridCol w="1807146">
                  <a:extLst>
                    <a:ext uri="{9D8B030D-6E8A-4147-A177-3AD203B41FA5}">
                      <a16:colId xmlns:a16="http://schemas.microsoft.com/office/drawing/2014/main" val="698497919"/>
                    </a:ext>
                  </a:extLst>
                </a:gridCol>
                <a:gridCol w="1807146">
                  <a:extLst>
                    <a:ext uri="{9D8B030D-6E8A-4147-A177-3AD203B41FA5}">
                      <a16:colId xmlns:a16="http://schemas.microsoft.com/office/drawing/2014/main" val="1979491432"/>
                    </a:ext>
                  </a:extLst>
                </a:gridCol>
                <a:gridCol w="1807146">
                  <a:extLst>
                    <a:ext uri="{9D8B030D-6E8A-4147-A177-3AD203B41FA5}">
                      <a16:colId xmlns:a16="http://schemas.microsoft.com/office/drawing/2014/main" val="2788238582"/>
                    </a:ext>
                  </a:extLst>
                </a:gridCol>
                <a:gridCol w="1807146">
                  <a:extLst>
                    <a:ext uri="{9D8B030D-6E8A-4147-A177-3AD203B41FA5}">
                      <a16:colId xmlns:a16="http://schemas.microsoft.com/office/drawing/2014/main" val="349986548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Ours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Pattern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NBM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bestSub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NLP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94256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756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537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547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588339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069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717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718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29651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0.737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0.123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0.465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0.576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178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Improv. F1</a:t>
                      </a:r>
                      <a:endParaRPr lang="zh-CN" altLang="en-US" sz="2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zh-CN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499%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58%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28%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697797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21436B-7134-0C42-AABC-6FA4D33EDA82}"/>
              </a:ext>
            </a:extLst>
          </p:cNvPr>
          <p:cNvSpPr txBox="1">
            <a:spLocks/>
          </p:cNvSpPr>
          <p:nvPr/>
        </p:nvSpPr>
        <p:spPr>
          <a:xfrm>
            <a:off x="1559231" y="4929042"/>
            <a:ext cx="10303277" cy="58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90% of SATD comments are not identified by patterns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233090D-F206-E94E-A2F4-00FFFD6B141F}"/>
              </a:ext>
            </a:extLst>
          </p:cNvPr>
          <p:cNvSpPr txBox="1">
            <a:spLocks/>
          </p:cNvSpPr>
          <p:nvPr/>
        </p:nvSpPr>
        <p:spPr>
          <a:xfrm>
            <a:off x="1559231" y="5777143"/>
            <a:ext cx="10303277" cy="58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outperforms other baselines by a substantial margin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id="{F6A43BFE-1DD8-014F-8838-BD1F1F3A6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035" y="5581836"/>
            <a:ext cx="757789" cy="757789"/>
          </a:xfrm>
          <a:prstGeom prst="rect">
            <a:avLst/>
          </a:prstGeom>
        </p:spPr>
      </p:pic>
      <p:pic>
        <p:nvPicPr>
          <p:cNvPr id="8" name="图形 7" descr="指向右边的反手食指">
            <a:extLst>
              <a:ext uri="{FF2B5EF4-FFF2-40B4-BE49-F238E27FC236}">
                <a16:creationId xmlns:a16="http://schemas.microsoft.com/office/drawing/2014/main" id="{932F74E4-C5B7-C645-9519-12CA796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034" y="4757748"/>
            <a:ext cx="757789" cy="7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0C413-C88B-B343-AC93-C3936A9D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F209-1049-AC49-92CA-74B099CD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962"/>
            <a:ext cx="10515600" cy="415636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We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implement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tool,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which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automatically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identify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SATD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comments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manage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IDE.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Our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tool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integrated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other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development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tools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easily.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Our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tool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find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more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SATD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comments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with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high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precision.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51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696" y="2672861"/>
            <a:ext cx="10515600" cy="1027967"/>
          </a:xfrm>
        </p:spPr>
        <p:txBody>
          <a:bodyPr/>
          <a:lstStyle/>
          <a:p>
            <a:pPr algn="ctr"/>
            <a:r>
              <a:rPr kumimoji="1" lang="en-US" altLang="zh-CN" b="1" dirty="0"/>
              <a:t>Thanks!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05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696" y="2672861"/>
            <a:ext cx="10515600" cy="1027967"/>
          </a:xfrm>
        </p:spPr>
        <p:txBody>
          <a:bodyPr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Questions?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2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Debt</a:t>
            </a:r>
            <a:r>
              <a:rPr kumimoji="1" lang="zh-CN" altLang="en-US" dirty="0"/>
              <a:t> </a:t>
            </a:r>
            <a:r>
              <a:rPr kumimoji="1" lang="en-US" altLang="zh-CN" dirty="0"/>
              <a:t>(TD)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50D32F2-7680-144D-A72D-0114A28E6DD8}"/>
              </a:ext>
            </a:extLst>
          </p:cNvPr>
          <p:cNvGrpSpPr/>
          <p:nvPr/>
        </p:nvGrpSpPr>
        <p:grpSpPr>
          <a:xfrm>
            <a:off x="838200" y="1824168"/>
            <a:ext cx="11049000" cy="2937267"/>
            <a:chOff x="838199" y="1377645"/>
            <a:chExt cx="11049000" cy="293726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771" y="1531186"/>
              <a:ext cx="1669869" cy="149195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38199" y="3098709"/>
              <a:ext cx="2323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Deadline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is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close.</a:t>
              </a:r>
              <a:endParaRPr kumimoji="1" lang="zh-CN" altLang="en-US" sz="2400" dirty="0">
                <a:latin typeface="Calibri" panose="020F0502020204030204" pitchFamily="34" charset="0"/>
                <a:ea typeface="Candara" charset="0"/>
                <a:cs typeface="Calibri" panose="020F050202020403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371" y="1650239"/>
              <a:ext cx="1320798" cy="137290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396645" y="3114583"/>
              <a:ext cx="25887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小刘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is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in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a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rush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to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implement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some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features</a:t>
              </a:r>
              <a:endParaRPr kumimoji="1" lang="zh-CN" altLang="en-US" sz="2400" dirty="0">
                <a:latin typeface="Calibri" panose="020F0502020204030204" pitchFamily="34" charset="0"/>
                <a:ea typeface="Candara" charset="0"/>
                <a:cs typeface="Calibri" panose="020F050202020403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736" y="1531187"/>
              <a:ext cx="1594147" cy="149195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526293" y="1377645"/>
              <a:ext cx="1503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i="1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Hardcode</a:t>
              </a:r>
              <a:endParaRPr kumimoji="1" lang="zh-CN" altLang="en-US" sz="2400" i="1" dirty="0">
                <a:latin typeface="Calibri" panose="020F0502020204030204" pitchFamily="34" charset="0"/>
                <a:ea typeface="Candara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09663" y="3270615"/>
              <a:ext cx="2353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Bad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practices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in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小刘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’s</a:t>
              </a:r>
              <a:r>
                <a:rPr kumimoji="1" lang="zh-CN" altLang="en-US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code</a:t>
              </a:r>
              <a:endParaRPr kumimoji="1" lang="zh-CN" altLang="en-US" sz="2400" dirty="0">
                <a:latin typeface="Calibri" panose="020F0502020204030204" pitchFamily="34" charset="0"/>
                <a:ea typeface="Candara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947452" y="1386866"/>
              <a:ext cx="1939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i="1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perf</a:t>
              </a:r>
              <a:r>
                <a:rPr kumimoji="1" lang="zh-CN" altLang="en-US" sz="2400" i="1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i="1" dirty="0">
                  <a:latin typeface="Calibri" panose="020F0502020204030204" pitchFamily="34" charset="0"/>
                  <a:ea typeface="Candara" charset="0"/>
                  <a:cs typeface="Calibri" panose="020F0502020204030204" pitchFamily="34" charset="0"/>
                </a:rPr>
                <a:t>problem</a:t>
              </a:r>
              <a:endParaRPr kumimoji="1" lang="zh-CN" altLang="en-US" sz="2400" i="1" dirty="0">
                <a:latin typeface="Calibri" panose="020F0502020204030204" pitchFamily="34" charset="0"/>
                <a:ea typeface="Candara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2366636" y="5438202"/>
            <a:ext cx="7458728" cy="55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andara" charset="0"/>
                <a:ea typeface="Candara" charset="0"/>
                <a:cs typeface="Candar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ndara" charset="0"/>
                <a:ea typeface="Candara" charset="0"/>
                <a:cs typeface="Candar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ndara" charset="0"/>
                <a:ea typeface="Candara" charset="0"/>
                <a:cs typeface="Candar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 charset="0"/>
                <a:ea typeface="Candara" charset="0"/>
                <a:cs typeface="Candar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 charset="0"/>
                <a:ea typeface="Candara" charset="0"/>
                <a:cs typeface="Candar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kumimoji="1"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debt</a:t>
            </a:r>
            <a:r>
              <a:rPr kumimoji="1"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introduced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138371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93"/>
          </a:xfrm>
        </p:spPr>
        <p:txBody>
          <a:bodyPr/>
          <a:lstStyle/>
          <a:p>
            <a:r>
              <a:rPr kumimoji="1" lang="en-US" altLang="zh-CN" dirty="0"/>
              <a:t>Self-Admitted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Debt</a:t>
            </a:r>
            <a:r>
              <a:rPr kumimoji="1" lang="zh-CN" altLang="en-US" dirty="0"/>
              <a:t> </a:t>
            </a:r>
            <a:r>
              <a:rPr kumimoji="1" lang="en-US" altLang="zh-CN" dirty="0"/>
              <a:t>(SATD)</a:t>
            </a:r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E15CDB0-E8A0-8B46-BEB0-CAEA63160C7E}"/>
              </a:ext>
            </a:extLst>
          </p:cNvPr>
          <p:cNvSpPr txBox="1">
            <a:spLocks/>
          </p:cNvSpPr>
          <p:nvPr/>
        </p:nvSpPr>
        <p:spPr>
          <a:xfrm>
            <a:off x="1752599" y="2087232"/>
            <a:ext cx="10293221" cy="583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Admitted by 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小刘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himself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268AFE7-63E6-5B49-AAB4-839E235161BE}"/>
              </a:ext>
            </a:extLst>
          </p:cNvPr>
          <p:cNvSpPr txBox="1">
            <a:spLocks/>
          </p:cNvSpPr>
          <p:nvPr/>
        </p:nvSpPr>
        <p:spPr>
          <a:xfrm>
            <a:off x="1752600" y="3262313"/>
            <a:ext cx="9500118" cy="58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Recorded in source code comments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内容占位符 4" descr="举起的手">
            <a:extLst>
              <a:ext uri="{FF2B5EF4-FFF2-40B4-BE49-F238E27FC236}">
                <a16:creationId xmlns:a16="http://schemas.microsoft.com/office/drawing/2014/main" id="{677B1E15-5BDC-864E-8F6F-31A555EC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856730"/>
            <a:ext cx="914400" cy="914400"/>
          </a:xfrm>
        </p:spPr>
      </p:pic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F3280778-D2C9-8940-81E7-F3C247383A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199" y="3004711"/>
            <a:ext cx="914400" cy="914400"/>
          </a:xfrm>
          <a:prstGeom prst="rect">
            <a:avLst/>
          </a:prstGeom>
        </p:spPr>
      </p:pic>
      <p:pic>
        <p:nvPicPr>
          <p:cNvPr id="16" name="图形 15" descr="眨眼笑脸，没有填充">
            <a:extLst>
              <a:ext uri="{FF2B5EF4-FFF2-40B4-BE49-F238E27FC236}">
                <a16:creationId xmlns:a16="http://schemas.microsoft.com/office/drawing/2014/main" id="{3333832A-F7D5-DE49-B259-A17A0D5D5E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199" y="4176713"/>
            <a:ext cx="914400" cy="914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572F395-FD9D-E44F-9F09-3F5F3CEAD53C}"/>
              </a:ext>
            </a:extLst>
          </p:cNvPr>
          <p:cNvSpPr/>
          <p:nvPr/>
        </p:nvSpPr>
        <p:spPr>
          <a:xfrm>
            <a:off x="1752599" y="4336959"/>
            <a:ext cx="767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zh-CN" alt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some format checking here</a:t>
            </a:r>
            <a:endParaRPr lang="zh-CN" altLang="en-US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21BA-9039-4F40-8C0E-67CB5973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SATD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Comments?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6CEA93A2-5491-0A46-92AD-D3ABACAF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9339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kumimoji="1"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kumimoji="1"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summarized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Potdar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al.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(ICSME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2014)</a:t>
            </a:r>
          </a:p>
          <a:p>
            <a:pPr lvl="1">
              <a:lnSpc>
                <a:spcPct val="130000"/>
              </a:lnSpc>
            </a:pPr>
            <a:endParaRPr kumimoji="1" lang="en-US" altLang="zh-CN" sz="3200" dirty="0"/>
          </a:p>
          <a:p>
            <a:pPr lvl="1">
              <a:lnSpc>
                <a:spcPct val="130000"/>
              </a:lnSpc>
            </a:pPr>
            <a:endParaRPr kumimoji="1" lang="en-US" altLang="zh-CN" sz="3200" dirty="0"/>
          </a:p>
          <a:p>
            <a:pPr>
              <a:lnSpc>
                <a:spcPct val="130000"/>
              </a:lnSpc>
            </a:pP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Summarizing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effort.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/>
              <a:t>recall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D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ifficult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E42E64C-3228-0A42-B542-42FA6788C76B}"/>
              </a:ext>
            </a:extLst>
          </p:cNvPr>
          <p:cNvGrpSpPr/>
          <p:nvPr/>
        </p:nvGrpSpPr>
        <p:grpSpPr>
          <a:xfrm>
            <a:off x="1510849" y="2940908"/>
            <a:ext cx="3899351" cy="481167"/>
            <a:chOff x="1396549" y="3042539"/>
            <a:chExt cx="3899351" cy="481167"/>
          </a:xfrm>
        </p:grpSpPr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8CC24EBD-1F64-3D4C-9BD0-E50551B2BD59}"/>
                </a:ext>
              </a:extLst>
            </p:cNvPr>
            <p:cNvSpPr txBox="1">
              <a:spLocks/>
            </p:cNvSpPr>
            <p:nvPr/>
          </p:nvSpPr>
          <p:spPr>
            <a:xfrm>
              <a:off x="1886040" y="3042539"/>
              <a:ext cx="3409860" cy="4289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temporary crutch</a:t>
              </a:r>
              <a:endPara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图形 7" descr="拼图">
              <a:extLst>
                <a:ext uri="{FF2B5EF4-FFF2-40B4-BE49-F238E27FC236}">
                  <a16:creationId xmlns:a16="http://schemas.microsoft.com/office/drawing/2014/main" id="{56699A88-4CF0-3A48-AEC5-C4E8F055A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6549" y="3094772"/>
              <a:ext cx="489491" cy="428934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5FFDD1-C759-3346-ABC4-D76F9CF85FFA}"/>
              </a:ext>
            </a:extLst>
          </p:cNvPr>
          <p:cNvGrpSpPr/>
          <p:nvPr/>
        </p:nvGrpSpPr>
        <p:grpSpPr>
          <a:xfrm>
            <a:off x="7368046" y="2940907"/>
            <a:ext cx="2042653" cy="481168"/>
            <a:chOff x="7025146" y="3042538"/>
            <a:chExt cx="2042653" cy="481168"/>
          </a:xfrm>
        </p:grpSpPr>
        <p:sp>
          <p:nvSpPr>
            <p:cNvPr id="18" name="内容占位符 2">
              <a:extLst>
                <a:ext uri="{FF2B5EF4-FFF2-40B4-BE49-F238E27FC236}">
                  <a16:creationId xmlns:a16="http://schemas.microsoft.com/office/drawing/2014/main" id="{D6344CE4-8D3A-0546-976E-775BC56C5208}"/>
                </a:ext>
              </a:extLst>
            </p:cNvPr>
            <p:cNvSpPr txBox="1">
              <a:spLocks/>
            </p:cNvSpPr>
            <p:nvPr/>
          </p:nvSpPr>
          <p:spPr>
            <a:xfrm>
              <a:off x="7514636" y="3042538"/>
              <a:ext cx="1553163" cy="4289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todo</a:t>
              </a:r>
              <a:endPara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图形 7" descr="拼图">
              <a:extLst>
                <a:ext uri="{FF2B5EF4-FFF2-40B4-BE49-F238E27FC236}">
                  <a16:creationId xmlns:a16="http://schemas.microsoft.com/office/drawing/2014/main" id="{5435FA9E-2547-6A45-A08E-5C0E777A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5146" y="3094772"/>
              <a:ext cx="489491" cy="428934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DB30CDA-3B15-DE49-BCC5-485501659482}"/>
              </a:ext>
            </a:extLst>
          </p:cNvPr>
          <p:cNvGrpSpPr/>
          <p:nvPr/>
        </p:nvGrpSpPr>
        <p:grpSpPr>
          <a:xfrm>
            <a:off x="1510849" y="3587968"/>
            <a:ext cx="6318701" cy="608320"/>
            <a:chOff x="1396549" y="3613399"/>
            <a:chExt cx="6318701" cy="608320"/>
          </a:xfrm>
        </p:grpSpPr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DE13F5BA-866F-164D-96D7-AB0527DD83EB}"/>
                </a:ext>
              </a:extLst>
            </p:cNvPr>
            <p:cNvSpPr txBox="1">
              <a:spLocks/>
            </p:cNvSpPr>
            <p:nvPr/>
          </p:nvSpPr>
          <p:spPr>
            <a:xfrm>
              <a:off x="1886040" y="3613399"/>
              <a:ext cx="5829210" cy="6083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remove</a:t>
              </a:r>
              <a:r>
                <a:rPr lang="zh-CN" altLang="en-US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</a:t>
              </a:r>
              <a:r>
                <a:rPr lang="zh-CN" altLang="en-US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before</a:t>
              </a:r>
              <a:r>
                <a:rPr lang="zh-CN" altLang="en-US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</a:t>
              </a:r>
              <a:endPara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图形 7" descr="拼图">
              <a:extLst>
                <a:ext uri="{FF2B5EF4-FFF2-40B4-BE49-F238E27FC236}">
                  <a16:creationId xmlns:a16="http://schemas.microsoft.com/office/drawing/2014/main" id="{E081C4A6-32EB-6F4C-BB83-E03B0EE1D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6549" y="3703093"/>
              <a:ext cx="489491" cy="42893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40A5231-8CB0-DC4A-A383-ECA26513A585}"/>
              </a:ext>
            </a:extLst>
          </p:cNvPr>
          <p:cNvGrpSpPr/>
          <p:nvPr/>
        </p:nvGrpSpPr>
        <p:grpSpPr>
          <a:xfrm>
            <a:off x="7368046" y="3605764"/>
            <a:ext cx="2652254" cy="519882"/>
            <a:chOff x="7025146" y="3612145"/>
            <a:chExt cx="2652254" cy="519882"/>
          </a:xfrm>
        </p:grpSpPr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E52FA574-D84D-5841-B9AD-BE28E791D305}"/>
                </a:ext>
              </a:extLst>
            </p:cNvPr>
            <p:cNvSpPr txBox="1">
              <a:spLocks/>
            </p:cNvSpPr>
            <p:nvPr/>
          </p:nvSpPr>
          <p:spPr>
            <a:xfrm>
              <a:off x="7514636" y="3612145"/>
              <a:ext cx="2162764" cy="4289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fix this crap</a:t>
              </a:r>
              <a:endPara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3" name="图形 7" descr="拼图">
              <a:extLst>
                <a:ext uri="{FF2B5EF4-FFF2-40B4-BE49-F238E27FC236}">
                  <a16:creationId xmlns:a16="http://schemas.microsoft.com/office/drawing/2014/main" id="{7CDFC5D4-C0D8-6D46-ADBD-738262A9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5146" y="3703093"/>
              <a:ext cx="489491" cy="428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33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E53B-E454-9F40-81EC-B2C212B1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BD816-4FD7-0F4A-B1A4-50B55A11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dirty="0"/>
              <a:t>Proposed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text-mining-based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approach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identify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SATD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comments.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(EMSE)</a:t>
            </a:r>
          </a:p>
          <a:p>
            <a:pPr>
              <a:lnSpc>
                <a:spcPct val="130000"/>
              </a:lnSpc>
            </a:pPr>
            <a:endParaRPr kumimoji="1" lang="en-US" altLang="zh-CN" sz="3200" dirty="0"/>
          </a:p>
          <a:p>
            <a:pPr>
              <a:lnSpc>
                <a:spcPct val="130000"/>
              </a:lnSpc>
            </a:pPr>
            <a:r>
              <a:rPr kumimoji="1" lang="en-US" altLang="zh-CN" sz="3200" dirty="0">
                <a:solidFill>
                  <a:srgbClr val="FF0000"/>
                </a:solidFill>
              </a:rPr>
              <a:t>Automatic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identification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Better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586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grpSp>
        <p:nvGrpSpPr>
          <p:cNvPr id="4" name="组合 148">
            <a:extLst>
              <a:ext uri="{FF2B5EF4-FFF2-40B4-BE49-F238E27FC236}">
                <a16:creationId xmlns:a16="http://schemas.microsoft.com/office/drawing/2014/main" id="{AD2355C7-7D41-4B35-92D4-0E5521098792}"/>
              </a:ext>
            </a:extLst>
          </p:cNvPr>
          <p:cNvGrpSpPr/>
          <p:nvPr/>
        </p:nvGrpSpPr>
        <p:grpSpPr>
          <a:xfrm>
            <a:off x="407872" y="1690688"/>
            <a:ext cx="2325579" cy="915374"/>
            <a:chOff x="277242" y="1690688"/>
            <a:chExt cx="2325579" cy="915374"/>
          </a:xfrm>
        </p:grpSpPr>
        <p:grpSp>
          <p:nvGrpSpPr>
            <p:cNvPr id="5" name="组合 8">
              <a:extLst>
                <a:ext uri="{FF2B5EF4-FFF2-40B4-BE49-F238E27FC236}">
                  <a16:creationId xmlns:a16="http://schemas.microsoft.com/office/drawing/2014/main" id="{A00A0C9A-0E0F-4891-BC98-EDC04420E5DD}"/>
                </a:ext>
              </a:extLst>
            </p:cNvPr>
            <p:cNvGrpSpPr/>
            <p:nvPr/>
          </p:nvGrpSpPr>
          <p:grpSpPr>
            <a:xfrm>
              <a:off x="824883" y="2142203"/>
              <a:ext cx="1230299" cy="463859"/>
              <a:chOff x="727229" y="2137298"/>
              <a:chExt cx="1230299" cy="463859"/>
            </a:xfrm>
          </p:grpSpPr>
          <p:pic>
            <p:nvPicPr>
              <p:cNvPr id="7" name="图形 4" descr="数据库">
                <a:extLst>
                  <a:ext uri="{FF2B5EF4-FFF2-40B4-BE49-F238E27FC236}">
                    <a16:creationId xmlns:a16="http://schemas.microsoft.com/office/drawing/2014/main" id="{0464F51E-ECD5-4D99-8CE0-801654811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7229" y="2137298"/>
                <a:ext cx="463859" cy="463859"/>
              </a:xfrm>
              <a:prstGeom prst="rect">
                <a:avLst/>
              </a:prstGeom>
            </p:spPr>
          </p:pic>
          <p:pic>
            <p:nvPicPr>
              <p:cNvPr id="8" name="图形 5" descr="数据库">
                <a:extLst>
                  <a:ext uri="{FF2B5EF4-FFF2-40B4-BE49-F238E27FC236}">
                    <a16:creationId xmlns:a16="http://schemas.microsoft.com/office/drawing/2014/main" id="{D83367A6-F6B9-43B6-B155-32D674B13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0449" y="2137298"/>
                <a:ext cx="463859" cy="463859"/>
              </a:xfrm>
              <a:prstGeom prst="rect">
                <a:avLst/>
              </a:prstGeom>
            </p:spPr>
          </p:pic>
          <p:pic>
            <p:nvPicPr>
              <p:cNvPr id="9" name="图形 6" descr="数据库">
                <a:extLst>
                  <a:ext uri="{FF2B5EF4-FFF2-40B4-BE49-F238E27FC236}">
                    <a16:creationId xmlns:a16="http://schemas.microsoft.com/office/drawing/2014/main" id="{33CB4BA0-F4F3-4512-BE57-2C77BAEE9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93669" y="2137298"/>
                <a:ext cx="463859" cy="463859"/>
              </a:xfrm>
              <a:prstGeom prst="rect">
                <a:avLst/>
              </a:prstGeom>
            </p:spPr>
          </p:pic>
        </p:grpSp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D45936AA-37E4-41FE-8751-08068DACB925}"/>
                </a:ext>
              </a:extLst>
            </p:cNvPr>
            <p:cNvSpPr txBox="1">
              <a:spLocks/>
            </p:cNvSpPr>
            <p:nvPr/>
          </p:nvSpPr>
          <p:spPr>
            <a:xfrm>
              <a:off x="277242" y="1690688"/>
              <a:ext cx="2325579" cy="4564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/>
                <a:t>Source Projects</a:t>
              </a:r>
            </a:p>
          </p:txBody>
        </p:sp>
      </p:grpSp>
      <p:cxnSp>
        <p:nvCxnSpPr>
          <p:cNvPr id="10" name="直接箭头连接符 12">
            <a:extLst>
              <a:ext uri="{FF2B5EF4-FFF2-40B4-BE49-F238E27FC236}">
                <a16:creationId xmlns:a16="http://schemas.microsoft.com/office/drawing/2014/main" id="{0A713DFF-AF31-4432-BB8C-83122760F7E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570663" y="2606062"/>
            <a:ext cx="0" cy="1072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5" descr="齿轮">
            <a:extLst>
              <a:ext uri="{FF2B5EF4-FFF2-40B4-BE49-F238E27FC236}">
                <a16:creationId xmlns:a16="http://schemas.microsoft.com/office/drawing/2014/main" id="{5C0338C6-6AD8-4FE6-8853-1F99F6B48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0663" y="3678157"/>
            <a:ext cx="720000" cy="720000"/>
          </a:xfrm>
          <a:prstGeom prst="rect">
            <a:avLst/>
          </a:prstGeom>
        </p:spPr>
      </p:pic>
      <p:grpSp>
        <p:nvGrpSpPr>
          <p:cNvPr id="12" name="组合 64">
            <a:extLst>
              <a:ext uri="{FF2B5EF4-FFF2-40B4-BE49-F238E27FC236}">
                <a16:creationId xmlns:a16="http://schemas.microsoft.com/office/drawing/2014/main" id="{50ED7E4A-1A94-47C2-91D9-A6546B4A48A6}"/>
              </a:ext>
            </a:extLst>
          </p:cNvPr>
          <p:cNvGrpSpPr/>
          <p:nvPr/>
        </p:nvGrpSpPr>
        <p:grpSpPr>
          <a:xfrm>
            <a:off x="3017929" y="2795557"/>
            <a:ext cx="903466" cy="2406758"/>
            <a:chOff x="2887299" y="2795557"/>
            <a:chExt cx="903466" cy="240675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F864500-B6C2-4B31-BC3E-580A3A5A4B2E}"/>
                </a:ext>
              </a:extLst>
            </p:cNvPr>
            <p:cNvSpPr/>
            <p:nvPr/>
          </p:nvSpPr>
          <p:spPr>
            <a:xfrm>
              <a:off x="2887299" y="2795557"/>
              <a:ext cx="903466" cy="2406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82CB10A4-21F6-4825-8BEC-2F23367321E3}"/>
                </a:ext>
              </a:extLst>
            </p:cNvPr>
            <p:cNvGrpSpPr/>
            <p:nvPr/>
          </p:nvGrpSpPr>
          <p:grpSpPr>
            <a:xfrm>
              <a:off x="3131331" y="3071971"/>
              <a:ext cx="469037" cy="1932372"/>
              <a:chOff x="2598184" y="3116557"/>
              <a:chExt cx="469037" cy="1932372"/>
            </a:xfrm>
          </p:grpSpPr>
          <p:pic>
            <p:nvPicPr>
              <p:cNvPr id="15" name="图形 19" descr="文档">
                <a:extLst>
                  <a:ext uri="{FF2B5EF4-FFF2-40B4-BE49-F238E27FC236}">
                    <a16:creationId xmlns:a16="http://schemas.microsoft.com/office/drawing/2014/main" id="{66B1A0CD-614F-4D59-972B-4AE605BFF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02821" y="3116557"/>
                <a:ext cx="464400" cy="464400"/>
              </a:xfrm>
              <a:prstGeom prst="rect">
                <a:avLst/>
              </a:prstGeom>
            </p:spPr>
          </p:pic>
          <p:pic>
            <p:nvPicPr>
              <p:cNvPr id="16" name="图形 20" descr="文档">
                <a:extLst>
                  <a:ext uri="{FF2B5EF4-FFF2-40B4-BE49-F238E27FC236}">
                    <a16:creationId xmlns:a16="http://schemas.microsoft.com/office/drawing/2014/main" id="{AFC461C9-3582-4598-BF36-AED205EC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02821" y="3850543"/>
                <a:ext cx="464400" cy="464400"/>
              </a:xfrm>
              <a:prstGeom prst="rect">
                <a:avLst/>
              </a:prstGeom>
            </p:spPr>
          </p:pic>
          <p:pic>
            <p:nvPicPr>
              <p:cNvPr id="17" name="图形 21" descr="文档">
                <a:extLst>
                  <a:ext uri="{FF2B5EF4-FFF2-40B4-BE49-F238E27FC236}">
                    <a16:creationId xmlns:a16="http://schemas.microsoft.com/office/drawing/2014/main" id="{F5FBAC84-B291-4829-AF50-0FE1712DD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98184" y="4584529"/>
                <a:ext cx="464400" cy="464400"/>
              </a:xfrm>
              <a:prstGeom prst="rect">
                <a:avLst/>
              </a:prstGeom>
            </p:spPr>
          </p:pic>
        </p:grpSp>
      </p:grpSp>
      <p:cxnSp>
        <p:nvCxnSpPr>
          <p:cNvPr id="18" name="直接箭头连接符 27">
            <a:extLst>
              <a:ext uri="{FF2B5EF4-FFF2-40B4-BE49-F238E27FC236}">
                <a16:creationId xmlns:a16="http://schemas.microsoft.com/office/drawing/2014/main" id="{F37E50D4-DE43-45C5-B635-AF0D6348563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30663" y="4038157"/>
            <a:ext cx="13359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36">
            <a:extLst>
              <a:ext uri="{FF2B5EF4-FFF2-40B4-BE49-F238E27FC236}">
                <a16:creationId xmlns:a16="http://schemas.microsoft.com/office/drawing/2014/main" id="{37E7300B-D510-4E70-AAFA-B0A8E26127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1930663" y="3304171"/>
            <a:ext cx="1335935" cy="7339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39">
            <a:extLst>
              <a:ext uri="{FF2B5EF4-FFF2-40B4-BE49-F238E27FC236}">
                <a16:creationId xmlns:a16="http://schemas.microsoft.com/office/drawing/2014/main" id="{74D5E3F9-7BF6-41A6-9B79-43616762D468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1930663" y="4038157"/>
            <a:ext cx="1331298" cy="7339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形 43" descr="筛选器">
            <a:extLst>
              <a:ext uri="{FF2B5EF4-FFF2-40B4-BE49-F238E27FC236}">
                <a16:creationId xmlns:a16="http://schemas.microsoft.com/office/drawing/2014/main" id="{9FCE708B-C7BE-4A7D-A733-7451F512AC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5770" y="2852890"/>
            <a:ext cx="451281" cy="451281"/>
          </a:xfrm>
          <a:prstGeom prst="rect">
            <a:avLst/>
          </a:prstGeom>
        </p:spPr>
      </p:pic>
      <p:grpSp>
        <p:nvGrpSpPr>
          <p:cNvPr id="23" name="组合 63">
            <a:extLst>
              <a:ext uri="{FF2B5EF4-FFF2-40B4-BE49-F238E27FC236}">
                <a16:creationId xmlns:a16="http://schemas.microsoft.com/office/drawing/2014/main" id="{A4D923DF-D30D-4077-B86B-5D656F0C6DED}"/>
              </a:ext>
            </a:extLst>
          </p:cNvPr>
          <p:cNvGrpSpPr/>
          <p:nvPr/>
        </p:nvGrpSpPr>
        <p:grpSpPr>
          <a:xfrm>
            <a:off x="4916928" y="2795557"/>
            <a:ext cx="903466" cy="2406758"/>
            <a:chOff x="4786298" y="2795557"/>
            <a:chExt cx="903466" cy="240675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B6F7F1-8748-4FCA-9FAF-7D523E166834}"/>
                </a:ext>
              </a:extLst>
            </p:cNvPr>
            <p:cNvSpPr/>
            <p:nvPr/>
          </p:nvSpPr>
          <p:spPr>
            <a:xfrm>
              <a:off x="4786298" y="2795557"/>
              <a:ext cx="903466" cy="2406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形 45" descr="拼图">
              <a:extLst>
                <a:ext uri="{FF2B5EF4-FFF2-40B4-BE49-F238E27FC236}">
                  <a16:creationId xmlns:a16="http://schemas.microsoft.com/office/drawing/2014/main" id="{DAA9BCCB-E234-499B-B15A-EFA141BE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5831" y="3071971"/>
              <a:ext cx="464400" cy="464400"/>
            </a:xfrm>
            <a:prstGeom prst="rect">
              <a:avLst/>
            </a:prstGeom>
          </p:spPr>
        </p:pic>
        <p:pic>
          <p:nvPicPr>
            <p:cNvPr id="26" name="图形 48" descr="拼图">
              <a:extLst>
                <a:ext uri="{FF2B5EF4-FFF2-40B4-BE49-F238E27FC236}">
                  <a16:creationId xmlns:a16="http://schemas.microsoft.com/office/drawing/2014/main" id="{F0A353E4-0015-48F8-B166-194477D73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5831" y="3805957"/>
              <a:ext cx="464400" cy="464400"/>
            </a:xfrm>
            <a:prstGeom prst="rect">
              <a:avLst/>
            </a:prstGeom>
          </p:spPr>
        </p:pic>
        <p:pic>
          <p:nvPicPr>
            <p:cNvPr id="27" name="图形 49" descr="拼图">
              <a:extLst>
                <a:ext uri="{FF2B5EF4-FFF2-40B4-BE49-F238E27FC236}">
                  <a16:creationId xmlns:a16="http://schemas.microsoft.com/office/drawing/2014/main" id="{381025EF-EF71-4359-9D04-CB54CA9E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5831" y="4533926"/>
              <a:ext cx="464400" cy="464400"/>
            </a:xfrm>
            <a:prstGeom prst="rect">
              <a:avLst/>
            </a:prstGeom>
          </p:spPr>
        </p:pic>
      </p:grpSp>
      <p:cxnSp>
        <p:nvCxnSpPr>
          <p:cNvPr id="28" name="直接箭头连接符 50">
            <a:extLst>
              <a:ext uri="{FF2B5EF4-FFF2-40B4-BE49-F238E27FC236}">
                <a16:creationId xmlns:a16="http://schemas.microsoft.com/office/drawing/2014/main" id="{5F016DDA-B26F-4AC8-B180-73E4D3727AF5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30999" y="3304171"/>
            <a:ext cx="1405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53">
            <a:extLst>
              <a:ext uri="{FF2B5EF4-FFF2-40B4-BE49-F238E27FC236}">
                <a16:creationId xmlns:a16="http://schemas.microsoft.com/office/drawing/2014/main" id="{7E882B8C-CAD3-4A8E-90D4-555114777880}"/>
              </a:ext>
            </a:extLst>
          </p:cNvPr>
          <p:cNvCxnSpPr>
            <a:cxnSpLocks/>
          </p:cNvCxnSpPr>
          <p:nvPr/>
        </p:nvCxnSpPr>
        <p:spPr>
          <a:xfrm>
            <a:off x="3726361" y="4038157"/>
            <a:ext cx="1410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6">
            <a:extLst>
              <a:ext uri="{FF2B5EF4-FFF2-40B4-BE49-F238E27FC236}">
                <a16:creationId xmlns:a16="http://schemas.microsoft.com/office/drawing/2014/main" id="{75FA46F1-FDF8-4377-965C-3E597D93C199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726361" y="4766126"/>
            <a:ext cx="1410100" cy="1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60" descr="筛选器">
            <a:extLst>
              <a:ext uri="{FF2B5EF4-FFF2-40B4-BE49-F238E27FC236}">
                <a16:creationId xmlns:a16="http://schemas.microsoft.com/office/drawing/2014/main" id="{A9987771-8E7A-4259-B8E4-7EF4C851F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0728" y="3580957"/>
            <a:ext cx="451281" cy="451281"/>
          </a:xfrm>
          <a:prstGeom prst="rect">
            <a:avLst/>
          </a:prstGeom>
        </p:spPr>
      </p:pic>
      <p:pic>
        <p:nvPicPr>
          <p:cNvPr id="32" name="图形 61" descr="筛选器">
            <a:extLst>
              <a:ext uri="{FF2B5EF4-FFF2-40B4-BE49-F238E27FC236}">
                <a16:creationId xmlns:a16="http://schemas.microsoft.com/office/drawing/2014/main" id="{A5F7A795-236D-4CF5-AA24-6D16E49B5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8089" y="4327690"/>
            <a:ext cx="451281" cy="451281"/>
          </a:xfrm>
          <a:prstGeom prst="rect">
            <a:avLst/>
          </a:prstGeom>
        </p:spPr>
      </p:pic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098B893-F004-4663-B43C-ACE2098AE74C}"/>
              </a:ext>
            </a:extLst>
          </p:cNvPr>
          <p:cNvSpPr txBox="1">
            <a:spLocks/>
          </p:cNvSpPr>
          <p:nvPr/>
        </p:nvSpPr>
        <p:spPr>
          <a:xfrm>
            <a:off x="2630143" y="5225274"/>
            <a:ext cx="2056970" cy="48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Raw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Features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0B235D22-CF90-45DB-8474-CAAFC5513520}"/>
              </a:ext>
            </a:extLst>
          </p:cNvPr>
          <p:cNvSpPr txBox="1">
            <a:spLocks/>
          </p:cNvSpPr>
          <p:nvPr/>
        </p:nvSpPr>
        <p:spPr>
          <a:xfrm>
            <a:off x="4687112" y="5225273"/>
            <a:ext cx="1479045" cy="72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Features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4A81E834-B300-44C8-991B-B08090E3D6FE}"/>
              </a:ext>
            </a:extLst>
          </p:cNvPr>
          <p:cNvSpPr txBox="1">
            <a:spLocks/>
          </p:cNvSpPr>
          <p:nvPr/>
        </p:nvSpPr>
        <p:spPr>
          <a:xfrm>
            <a:off x="3886717" y="1201709"/>
            <a:ext cx="1483185" cy="63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>
              <a:solidFill>
                <a:srgbClr val="0070C0"/>
              </a:solidFill>
            </a:endParaRPr>
          </a:p>
        </p:txBody>
      </p:sp>
      <p:grpSp>
        <p:nvGrpSpPr>
          <p:cNvPr id="36" name="组合 77">
            <a:extLst>
              <a:ext uri="{FF2B5EF4-FFF2-40B4-BE49-F238E27FC236}">
                <a16:creationId xmlns:a16="http://schemas.microsoft.com/office/drawing/2014/main" id="{A2FC6116-02EA-4A0E-81B6-63B9AD3FE397}"/>
              </a:ext>
            </a:extLst>
          </p:cNvPr>
          <p:cNvGrpSpPr/>
          <p:nvPr/>
        </p:nvGrpSpPr>
        <p:grpSpPr>
          <a:xfrm>
            <a:off x="6815927" y="2792598"/>
            <a:ext cx="903466" cy="2406758"/>
            <a:chOff x="6685297" y="2792598"/>
            <a:chExt cx="903466" cy="24067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6984FBD-DF6F-41EA-A430-F2B44CBD426E}"/>
                </a:ext>
              </a:extLst>
            </p:cNvPr>
            <p:cNvSpPr/>
            <p:nvPr/>
          </p:nvSpPr>
          <p:spPr>
            <a:xfrm>
              <a:off x="6685297" y="2792598"/>
              <a:ext cx="903466" cy="2406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形 74" descr="带齿轮的头部">
              <a:extLst>
                <a:ext uri="{FF2B5EF4-FFF2-40B4-BE49-F238E27FC236}">
                  <a16:creationId xmlns:a16="http://schemas.microsoft.com/office/drawing/2014/main" id="{D1DB1211-0AF8-47F8-B23C-8FEDEAE4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04830" y="3071971"/>
              <a:ext cx="464400" cy="464400"/>
            </a:xfrm>
            <a:prstGeom prst="rect">
              <a:avLst/>
            </a:prstGeom>
          </p:spPr>
        </p:pic>
        <p:pic>
          <p:nvPicPr>
            <p:cNvPr id="39" name="图形 75" descr="带齿轮的头部">
              <a:extLst>
                <a:ext uri="{FF2B5EF4-FFF2-40B4-BE49-F238E27FC236}">
                  <a16:creationId xmlns:a16="http://schemas.microsoft.com/office/drawing/2014/main" id="{498F5C49-BA2F-4DB7-92D9-D361EFDC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04830" y="3800038"/>
              <a:ext cx="464400" cy="464400"/>
            </a:xfrm>
            <a:prstGeom prst="rect">
              <a:avLst/>
            </a:prstGeom>
          </p:spPr>
        </p:pic>
        <p:pic>
          <p:nvPicPr>
            <p:cNvPr id="40" name="图形 76" descr="带齿轮的头部">
              <a:extLst>
                <a:ext uri="{FF2B5EF4-FFF2-40B4-BE49-F238E27FC236}">
                  <a16:creationId xmlns:a16="http://schemas.microsoft.com/office/drawing/2014/main" id="{9450FBB9-144F-4D3B-A474-03E1C9305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04830" y="4528105"/>
              <a:ext cx="464400" cy="464400"/>
            </a:xfrm>
            <a:prstGeom prst="rect">
              <a:avLst/>
            </a:prstGeom>
          </p:spPr>
        </p:pic>
      </p:grpSp>
      <p:cxnSp>
        <p:nvCxnSpPr>
          <p:cNvPr id="41" name="直接箭头连接符 78">
            <a:extLst>
              <a:ext uri="{FF2B5EF4-FFF2-40B4-BE49-F238E27FC236}">
                <a16:creationId xmlns:a16="http://schemas.microsoft.com/office/drawing/2014/main" id="{62208E2B-3504-4E1E-8AE6-E65B031A310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600861" y="3304171"/>
            <a:ext cx="1434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4C60C3AA-8E3D-42A5-AF3C-7B742D973F45}"/>
              </a:ext>
            </a:extLst>
          </p:cNvPr>
          <p:cNvSpPr txBox="1">
            <a:spLocks/>
          </p:cNvSpPr>
          <p:nvPr/>
        </p:nvSpPr>
        <p:spPr>
          <a:xfrm>
            <a:off x="6154220" y="5225274"/>
            <a:ext cx="2226879" cy="4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Sub-classifiers</a:t>
            </a:r>
          </a:p>
        </p:txBody>
      </p:sp>
      <p:cxnSp>
        <p:nvCxnSpPr>
          <p:cNvPr id="43" name="直接箭头连接符 82">
            <a:extLst>
              <a:ext uri="{FF2B5EF4-FFF2-40B4-BE49-F238E27FC236}">
                <a16:creationId xmlns:a16="http://schemas.microsoft.com/office/drawing/2014/main" id="{E19DBE83-4E88-4027-9EC5-DF0E4249EEBB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600861" y="4032238"/>
            <a:ext cx="1434599" cy="5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85">
            <a:extLst>
              <a:ext uri="{FF2B5EF4-FFF2-40B4-BE49-F238E27FC236}">
                <a16:creationId xmlns:a16="http://schemas.microsoft.com/office/drawing/2014/main" id="{E863968D-4647-443F-8E59-052DCEA91A44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600861" y="4760305"/>
            <a:ext cx="1434599" cy="5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形 89" descr="齿轮">
            <a:extLst>
              <a:ext uri="{FF2B5EF4-FFF2-40B4-BE49-F238E27FC236}">
                <a16:creationId xmlns:a16="http://schemas.microsoft.com/office/drawing/2014/main" id="{FF048596-9175-48B5-9028-B4FA08FA3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661" y="2826812"/>
            <a:ext cx="464400" cy="464400"/>
          </a:xfrm>
          <a:prstGeom prst="rect">
            <a:avLst/>
          </a:prstGeom>
        </p:spPr>
      </p:pic>
      <p:pic>
        <p:nvPicPr>
          <p:cNvPr id="46" name="图形 90" descr="齿轮">
            <a:extLst>
              <a:ext uri="{FF2B5EF4-FFF2-40B4-BE49-F238E27FC236}">
                <a16:creationId xmlns:a16="http://schemas.microsoft.com/office/drawing/2014/main" id="{B82B86B9-1EEB-4870-A3B9-28D585199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661" y="3547307"/>
            <a:ext cx="464400" cy="464400"/>
          </a:xfrm>
          <a:prstGeom prst="rect">
            <a:avLst/>
          </a:prstGeom>
        </p:spPr>
      </p:pic>
      <p:pic>
        <p:nvPicPr>
          <p:cNvPr id="47" name="图形 91" descr="齿轮">
            <a:extLst>
              <a:ext uri="{FF2B5EF4-FFF2-40B4-BE49-F238E27FC236}">
                <a16:creationId xmlns:a16="http://schemas.microsoft.com/office/drawing/2014/main" id="{44F7FEC2-0278-44A3-A5DA-5602CA6F8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661" y="4283720"/>
            <a:ext cx="464400" cy="464400"/>
          </a:xfrm>
          <a:prstGeom prst="rect">
            <a:avLst/>
          </a:prstGeom>
        </p:spPr>
      </p:pic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CE152C63-CD76-41E8-8FBB-883B3C740D80}"/>
              </a:ext>
            </a:extLst>
          </p:cNvPr>
          <p:cNvSpPr txBox="1">
            <a:spLocks/>
          </p:cNvSpPr>
          <p:nvPr/>
        </p:nvSpPr>
        <p:spPr>
          <a:xfrm>
            <a:off x="5636612" y="2199302"/>
            <a:ext cx="1363096" cy="4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Training</a:t>
            </a:r>
          </a:p>
        </p:txBody>
      </p:sp>
      <p:pic>
        <p:nvPicPr>
          <p:cNvPr id="49" name="图形 94" descr="文档">
            <a:extLst>
              <a:ext uri="{FF2B5EF4-FFF2-40B4-BE49-F238E27FC236}">
                <a16:creationId xmlns:a16="http://schemas.microsoft.com/office/drawing/2014/main" id="{16537EDC-967A-468A-AC5C-A2287505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5429" y="2187934"/>
            <a:ext cx="720000" cy="720000"/>
          </a:xfrm>
          <a:prstGeom prst="rect">
            <a:avLst/>
          </a:prstGeom>
        </p:spPr>
      </p:pic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941EFC3D-C861-418B-8285-923EBB63C0AC}"/>
              </a:ext>
            </a:extLst>
          </p:cNvPr>
          <p:cNvSpPr txBox="1">
            <a:spLocks/>
          </p:cNvSpPr>
          <p:nvPr/>
        </p:nvSpPr>
        <p:spPr>
          <a:xfrm>
            <a:off x="8639801" y="1793387"/>
            <a:ext cx="2451256" cy="4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New Comments</a:t>
            </a:r>
          </a:p>
        </p:txBody>
      </p:sp>
      <p:cxnSp>
        <p:nvCxnSpPr>
          <p:cNvPr id="51" name="直接连接符 105">
            <a:extLst>
              <a:ext uri="{FF2B5EF4-FFF2-40B4-BE49-F238E27FC236}">
                <a16:creationId xmlns:a16="http://schemas.microsoft.com/office/drawing/2014/main" id="{D114E7B4-7D23-4DE3-853C-ABA518DAD614}"/>
              </a:ext>
            </a:extLst>
          </p:cNvPr>
          <p:cNvCxnSpPr>
            <a:cxnSpLocks/>
          </p:cNvCxnSpPr>
          <p:nvPr/>
        </p:nvCxnSpPr>
        <p:spPr>
          <a:xfrm>
            <a:off x="8478753" y="1431318"/>
            <a:ext cx="0" cy="4969482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形 111" descr="用户">
            <a:extLst>
              <a:ext uri="{FF2B5EF4-FFF2-40B4-BE49-F238E27FC236}">
                <a16:creationId xmlns:a16="http://schemas.microsoft.com/office/drawing/2014/main" id="{C98E348D-519B-42FE-AD5F-35D1EDEFE4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05429" y="3670286"/>
            <a:ext cx="720000" cy="720000"/>
          </a:xfrm>
          <a:prstGeom prst="rect">
            <a:avLst/>
          </a:prstGeom>
        </p:spPr>
      </p:pic>
      <p:cxnSp>
        <p:nvCxnSpPr>
          <p:cNvPr id="53" name="连接符: 肘形 112">
            <a:extLst>
              <a:ext uri="{FF2B5EF4-FFF2-40B4-BE49-F238E27FC236}">
                <a16:creationId xmlns:a16="http://schemas.microsoft.com/office/drawing/2014/main" id="{1328BC8D-4C1A-4030-B54C-D374F88B35FF}"/>
              </a:ext>
            </a:extLst>
          </p:cNvPr>
          <p:cNvCxnSpPr>
            <a:cxnSpLocks/>
          </p:cNvCxnSpPr>
          <p:nvPr/>
        </p:nvCxnSpPr>
        <p:spPr>
          <a:xfrm>
            <a:off x="7499860" y="3304171"/>
            <a:ext cx="2005569" cy="726115"/>
          </a:xfrm>
          <a:prstGeom prst="bentConnector3">
            <a:avLst>
              <a:gd name="adj1" fmla="val 318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116">
            <a:extLst>
              <a:ext uri="{FF2B5EF4-FFF2-40B4-BE49-F238E27FC236}">
                <a16:creationId xmlns:a16="http://schemas.microsoft.com/office/drawing/2014/main" id="{B98A398D-2BD7-4251-B01A-6AEF77B5665D}"/>
              </a:ext>
            </a:extLst>
          </p:cNvPr>
          <p:cNvCxnSpPr>
            <a:cxnSpLocks/>
          </p:cNvCxnSpPr>
          <p:nvPr/>
        </p:nvCxnSpPr>
        <p:spPr>
          <a:xfrm flipV="1">
            <a:off x="7499860" y="4030286"/>
            <a:ext cx="2005569" cy="1952"/>
          </a:xfrm>
          <a:prstGeom prst="bentConnector3">
            <a:avLst>
              <a:gd name="adj1" fmla="val 30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123">
            <a:extLst>
              <a:ext uri="{FF2B5EF4-FFF2-40B4-BE49-F238E27FC236}">
                <a16:creationId xmlns:a16="http://schemas.microsoft.com/office/drawing/2014/main" id="{60A42831-B372-4D64-9224-8DD95C2F02D7}"/>
              </a:ext>
            </a:extLst>
          </p:cNvPr>
          <p:cNvCxnSpPr>
            <a:cxnSpLocks/>
          </p:cNvCxnSpPr>
          <p:nvPr/>
        </p:nvCxnSpPr>
        <p:spPr>
          <a:xfrm flipV="1">
            <a:off x="7499860" y="4030286"/>
            <a:ext cx="2005569" cy="730019"/>
          </a:xfrm>
          <a:prstGeom prst="bentConnector3">
            <a:avLst>
              <a:gd name="adj1" fmla="val 318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1EA9F8B9-022E-4337-8ABE-EA33A0F92FA6}"/>
              </a:ext>
            </a:extLst>
          </p:cNvPr>
          <p:cNvSpPr txBox="1">
            <a:spLocks/>
          </p:cNvSpPr>
          <p:nvPr/>
        </p:nvSpPr>
        <p:spPr>
          <a:xfrm>
            <a:off x="10321245" y="3678157"/>
            <a:ext cx="1631735" cy="85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Classifiers Voting</a:t>
            </a:r>
          </a:p>
        </p:txBody>
      </p:sp>
      <p:cxnSp>
        <p:nvCxnSpPr>
          <p:cNvPr id="57" name="直接箭头连接符 128">
            <a:extLst>
              <a:ext uri="{FF2B5EF4-FFF2-40B4-BE49-F238E27FC236}">
                <a16:creationId xmlns:a16="http://schemas.microsoft.com/office/drawing/2014/main" id="{23D4717F-8DFD-4E0C-BDF2-9C819F7D4B92}"/>
              </a:ext>
            </a:extLst>
          </p:cNvPr>
          <p:cNvCxnSpPr>
            <a:cxnSpLocks/>
          </p:cNvCxnSpPr>
          <p:nvPr/>
        </p:nvCxnSpPr>
        <p:spPr>
          <a:xfrm>
            <a:off x="9865429" y="2907934"/>
            <a:ext cx="0" cy="76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31">
            <a:extLst>
              <a:ext uri="{FF2B5EF4-FFF2-40B4-BE49-F238E27FC236}">
                <a16:creationId xmlns:a16="http://schemas.microsoft.com/office/drawing/2014/main" id="{71662A62-4DB4-46B1-9DF0-AE23A27C00BD}"/>
              </a:ext>
            </a:extLst>
          </p:cNvPr>
          <p:cNvCxnSpPr>
            <a:cxnSpLocks/>
          </p:cNvCxnSpPr>
          <p:nvPr/>
        </p:nvCxnSpPr>
        <p:spPr>
          <a:xfrm>
            <a:off x="9865429" y="4390286"/>
            <a:ext cx="0" cy="533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形 135" descr="核对清单">
            <a:extLst>
              <a:ext uri="{FF2B5EF4-FFF2-40B4-BE49-F238E27FC236}">
                <a16:creationId xmlns:a16="http://schemas.microsoft.com/office/drawing/2014/main" id="{36AF7062-282C-4C23-AE48-48073FCB2D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05429" y="4923769"/>
            <a:ext cx="720000" cy="720000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32B391C6-4194-4D24-ACAB-E4B6B47F20A9}"/>
              </a:ext>
            </a:extLst>
          </p:cNvPr>
          <p:cNvSpPr txBox="1">
            <a:spLocks/>
          </p:cNvSpPr>
          <p:nvPr/>
        </p:nvSpPr>
        <p:spPr>
          <a:xfrm>
            <a:off x="10321245" y="4921846"/>
            <a:ext cx="1631735" cy="85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 Results</a:t>
            </a: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444D2C8B-1022-418C-9AA3-74EBD41A7D2F}"/>
              </a:ext>
            </a:extLst>
          </p:cNvPr>
          <p:cNvSpPr txBox="1">
            <a:spLocks/>
          </p:cNvSpPr>
          <p:nvPr/>
        </p:nvSpPr>
        <p:spPr>
          <a:xfrm>
            <a:off x="2784567" y="5918453"/>
            <a:ext cx="3609400" cy="4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Model Building Phase</a:t>
            </a:r>
          </a:p>
        </p:txBody>
      </p: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D6D2404C-5012-4C30-8E37-528EBE2F66E8}"/>
              </a:ext>
            </a:extLst>
          </p:cNvPr>
          <p:cNvSpPr txBox="1">
            <a:spLocks/>
          </p:cNvSpPr>
          <p:nvPr/>
        </p:nvSpPr>
        <p:spPr>
          <a:xfrm>
            <a:off x="8959307" y="5918453"/>
            <a:ext cx="2532243" cy="4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Prediction Phase</a:t>
            </a:r>
          </a:p>
        </p:txBody>
      </p:sp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4A81E834-B300-44C8-991B-B08090E3D6FE}"/>
              </a:ext>
            </a:extLst>
          </p:cNvPr>
          <p:cNvSpPr txBox="1">
            <a:spLocks/>
          </p:cNvSpPr>
          <p:nvPr/>
        </p:nvSpPr>
        <p:spPr>
          <a:xfrm>
            <a:off x="3879607" y="2109779"/>
            <a:ext cx="1497406" cy="78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Feature Selection</a:t>
            </a:r>
          </a:p>
        </p:txBody>
      </p:sp>
      <p:cxnSp>
        <p:nvCxnSpPr>
          <p:cNvPr id="69" name="直线箭头连接符 68"/>
          <p:cNvCxnSpPr>
            <a:stCxn id="35" idx="2"/>
            <a:endCxn id="63" idx="0"/>
          </p:cNvCxnSpPr>
          <p:nvPr/>
        </p:nvCxnSpPr>
        <p:spPr>
          <a:xfrm>
            <a:off x="4628310" y="1832994"/>
            <a:ext cx="0" cy="276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4A81E834-B300-44C8-991B-B08090E3D6FE}"/>
              </a:ext>
            </a:extLst>
          </p:cNvPr>
          <p:cNvSpPr txBox="1">
            <a:spLocks/>
          </p:cNvSpPr>
          <p:nvPr/>
        </p:nvSpPr>
        <p:spPr>
          <a:xfrm>
            <a:off x="6485466" y="5904118"/>
            <a:ext cx="1558030" cy="701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>
              <a:solidFill>
                <a:srgbClr val="0070C0"/>
              </a:solidFill>
            </a:endParaRPr>
          </a:p>
        </p:txBody>
      </p:sp>
      <p:cxnSp>
        <p:nvCxnSpPr>
          <p:cNvPr id="73" name="直线箭头连接符 72"/>
          <p:cNvCxnSpPr>
            <a:stCxn id="79" idx="0"/>
            <a:endCxn id="42" idx="2"/>
          </p:cNvCxnSpPr>
          <p:nvPr/>
        </p:nvCxnSpPr>
        <p:spPr>
          <a:xfrm flipV="1">
            <a:off x="7264482" y="5681694"/>
            <a:ext cx="3178" cy="2437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520650" y="5925471"/>
            <a:ext cx="1487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r>
              <a:rPr lang="zh-CN" alt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Multinomial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825537" y="1102149"/>
            <a:ext cx="1487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zh-CN" alt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Gain,</a:t>
            </a:r>
            <a:r>
              <a:rPr lang="zh-CN" alt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10%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8264806A-9E87-AF47-A868-A7467B131450}"/>
              </a:ext>
            </a:extLst>
          </p:cNvPr>
          <p:cNvSpPr txBox="1">
            <a:spLocks/>
          </p:cNvSpPr>
          <p:nvPr/>
        </p:nvSpPr>
        <p:spPr>
          <a:xfrm>
            <a:off x="174373" y="4427169"/>
            <a:ext cx="2757957" cy="197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zh-CN" sz="2400" b="1" dirty="0"/>
              <a:t>Preprocessing</a:t>
            </a:r>
            <a:endParaRPr lang="en-US" altLang="zh-CN" sz="1800" b="1" dirty="0"/>
          </a:p>
          <a:p>
            <a:pPr marL="108000" indent="-144000"/>
            <a:r>
              <a:rPr lang="en-US" altLang="zh-CN" sz="1800" b="1" dirty="0"/>
              <a:t>Tokenization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Stop-word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Removal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5471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2" grpId="0"/>
      <p:bldP spid="48" grpId="0"/>
      <p:bldP spid="50" grpId="0"/>
      <p:bldP spid="56" grpId="0"/>
      <p:bldP spid="60" grpId="0"/>
      <p:bldP spid="61" grpId="0"/>
      <p:bldP spid="62" grpId="0"/>
      <p:bldP spid="63" grpId="0"/>
      <p:bldP spid="71" grpId="0"/>
      <p:bldP spid="79" grpId="0"/>
      <p:bldP spid="85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C7B9-C975-C940-A7B5-C2F35531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4325-3730-AE46-9AA1-BD3177A9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267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tool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that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automatically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detect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SATD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comments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using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our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text-mining-based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approach.</a:t>
            </a:r>
          </a:p>
          <a:p>
            <a:pPr>
              <a:lnSpc>
                <a:spcPct val="130000"/>
              </a:lnSpc>
            </a:pPr>
            <a:endParaRPr kumimoji="1" lang="en-US" altLang="zh-CN" sz="3200" dirty="0"/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Back-end: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Java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library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Front-end: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Eclipse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21573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B18A-F41A-284C-89C2-76BFE97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AB09B-6AF0-1641-BA56-19F424E0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809"/>
            <a:ext cx="10515600" cy="29146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dirty="0"/>
              <a:t>Implements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our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text-mining-based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approach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Embedded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pre-trained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text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mining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model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2800" dirty="0"/>
              <a:t>Can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integrated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current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dev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tools.</a:t>
            </a:r>
            <a:endParaRPr kumimoji="1" lang="en-US" altLang="zh-CN" sz="3200" dirty="0"/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Users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also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using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their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own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data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train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8D785-8645-8542-BCFB-9C2FBF7CC25A}"/>
              </a:ext>
            </a:extLst>
          </p:cNvPr>
          <p:cNvSpPr txBox="1"/>
          <p:nvPr/>
        </p:nvSpPr>
        <p:spPr>
          <a:xfrm>
            <a:off x="1665514" y="1838248"/>
            <a:ext cx="908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kumimoji="1" lang="en-US" altLang="zh-CN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kumimoji="1"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-US" altLang="zh-CN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Tbabm</a:t>
            </a:r>
            <a:r>
              <a:rPr kumimoji="1"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-US" altLang="zh-CN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SATDDetector</a:t>
            </a:r>
            <a:r>
              <a:rPr kumimoji="1"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-Core</a:t>
            </a:r>
            <a:endParaRPr kumimoji="1" lang="zh-CN" alt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696" y="2672861"/>
            <a:ext cx="10515600" cy="1027967"/>
          </a:xfrm>
        </p:spPr>
        <p:txBody>
          <a:bodyPr/>
          <a:lstStyle/>
          <a:p>
            <a:pPr algn="ctr"/>
            <a:r>
              <a:rPr kumimoji="1" lang="en-US" altLang="zh-CN" b="1" dirty="0"/>
              <a:t>Demonstration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001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433</Words>
  <Application>Microsoft Macintosh PowerPoint</Application>
  <PresentationFormat>宽屏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Arial</vt:lpstr>
      <vt:lpstr>Calibri</vt:lpstr>
      <vt:lpstr>Candara</vt:lpstr>
      <vt:lpstr>Office 主题</vt:lpstr>
      <vt:lpstr>SATD Detector: A Text-Mining-Based  Self-Admitted Technical Debt Detection Tool</vt:lpstr>
      <vt:lpstr>What is Technical Debt (TD) ?</vt:lpstr>
      <vt:lpstr>Self-Admitted Technical Debt (SATD)</vt:lpstr>
      <vt:lpstr>Identify SATD Comments?</vt:lpstr>
      <vt:lpstr>Our Previous Work</vt:lpstr>
      <vt:lpstr>Framework of Our Approach</vt:lpstr>
      <vt:lpstr>SATD Detector</vt:lpstr>
      <vt:lpstr>The Java Library</vt:lpstr>
      <vt:lpstr>Demonstration</vt:lpstr>
      <vt:lpstr>Data Statistics</vt:lpstr>
      <vt:lpstr>Evaluation Results</vt:lpstr>
      <vt:lpstr>Conclusion</vt:lpstr>
      <vt:lpstr>Thanks!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SATD Detecter:  Identifying SATD Using Text Mining</dc:title>
  <dc:creator>刘忠鑫</dc:creator>
  <cp:lastModifiedBy>刘忠鑫</cp:lastModifiedBy>
  <cp:revision>475</cp:revision>
  <dcterms:created xsi:type="dcterms:W3CDTF">2017-09-04T01:13:47Z</dcterms:created>
  <dcterms:modified xsi:type="dcterms:W3CDTF">2018-11-23T16:31:26Z</dcterms:modified>
</cp:coreProperties>
</file>