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256" r:id="rId3"/>
    <p:sldId id="348" r:id="rId5"/>
    <p:sldId id="332" r:id="rId6"/>
    <p:sldId id="309" r:id="rId7"/>
    <p:sldId id="347" r:id="rId8"/>
    <p:sldId id="349" r:id="rId9"/>
    <p:sldId id="350" r:id="rId10"/>
    <p:sldId id="336" r:id="rId11"/>
    <p:sldId id="337" r:id="rId12"/>
    <p:sldId id="346" r:id="rId13"/>
    <p:sldId id="339" r:id="rId14"/>
    <p:sldId id="317" r:id="rId15"/>
    <p:sldId id="279" r:id="rId16"/>
    <p:sldId id="352" r:id="rId17"/>
    <p:sldId id="353" r:id="rId1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85"/>
    <a:srgbClr val="204792"/>
    <a:srgbClr val="767EC7"/>
    <a:srgbClr val="5337FB"/>
    <a:srgbClr val="0099FF"/>
    <a:srgbClr val="FF6699"/>
    <a:srgbClr val="FF0066"/>
    <a:srgbClr val="FF5050"/>
    <a:srgbClr val="EE5D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01" autoAdjust="0"/>
    <p:restoredTop sz="70748" autoAdjust="0"/>
  </p:normalViewPr>
  <p:slideViewPr>
    <p:cSldViewPr snapToGrid="0" snapToObjects="1">
      <p:cViewPr varScale="1">
        <p:scale>
          <a:sx n="65" d="100"/>
          <a:sy n="65" d="100"/>
        </p:scale>
        <p:origin x="-11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BED197-FF0C-5547-ADD6-8C82F14B197E}" type="datetime1">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3ECB3C-05AE-104F-9666-9932C2860D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DA579-7059-3445-8EF6-3C1DF911CB22}" type="datetime1">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CF301-2FBB-6F4F-859A-F470C9D35F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老师同学们大家好，今天我要演示的是我们针对安卓动态加载的隐私泄漏检测工具</a:t>
            </a:r>
            <a:r>
              <a:rPr kumimoji="1" lang="en-US" altLang="zh-CN" dirty="0" smtClean="0"/>
              <a:t>DL</a:t>
            </a:r>
            <a:r>
              <a:rPr kumimoji="1" lang="en-US" altLang="zh-CN" baseline="30000" dirty="0" smtClean="0"/>
              <a:t>2</a:t>
            </a:r>
            <a:endParaRPr kumimoji="1" lang="en-US" altLang="zh-CN" baseline="30000" dirty="0" smtClean="0"/>
          </a:p>
          <a:p>
            <a:r>
              <a:rPr kumimoji="1" lang="zh-CN" altLang="en-US" dirty="0" smtClean="0"/>
              <a:t>我是报告人杨宇飞，来自南京大学，指导老师是潘敏学，张天</a:t>
            </a:r>
            <a:endParaRPr kumimoji="1" lang="zh-CN" altLang="en-US" dirty="0"/>
          </a:p>
        </p:txBody>
      </p:sp>
      <p:sp>
        <p:nvSpPr>
          <p:cNvPr id="4" name="幻灯片编号占位符 3"/>
          <p:cNvSpPr>
            <a:spLocks noGrp="1"/>
          </p:cNvSpPr>
          <p:nvPr>
            <p:ph type="sldNum" sz="quarter" idx="10"/>
          </p:nvPr>
        </p:nvSpPr>
        <p:spPr/>
        <p:txBody>
          <a:bodyPr/>
          <a:lstStyle/>
          <a:p>
            <a:fld id="{83CCF301-2FBB-6F4F-859A-F470C9D35FF9}" type="slidenum">
              <a:rPr kumimoji="1" lang="zh-CN" altLang="en-US" smtClean="0"/>
            </a:fld>
            <a:endParaRPr kumimoji="1" lang="zh-CN" altLang="en-US"/>
          </a:p>
        </p:txBody>
      </p:sp>
      <p:sp>
        <p:nvSpPr>
          <p:cNvPr id="5" name="日期占位符 4"/>
          <p:cNvSpPr>
            <a:spLocks noGrp="1"/>
          </p:cNvSpPr>
          <p:nvPr>
            <p:ph type="dt" idx="11"/>
          </p:nvPr>
        </p:nvSpPr>
        <p:spPr/>
        <p:txBody>
          <a:bodyPr/>
          <a:lstStyle/>
          <a:p>
            <a:fld id="{434563D8-928C-DF45-8F27-55BABDE6915E}" type="datetime1">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这张图表示的是三种工具对于每个应用隐私泄漏检测的结果百分比分布</a:t>
            </a:r>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然后，对工具的运行时间进行了统计，</a:t>
            </a:r>
            <a:endParaRPr kumimoji="1" lang="en-US" altLang="zh-CN" dirty="0" smtClean="0"/>
          </a:p>
          <a:p>
            <a:endParaRPr kumimoji="1"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defRPr/>
            </a:pPr>
            <a:r>
              <a:rPr lang="en-US" altLang="zh-CN" sz="1200" i="1" kern="1200" dirty="0" smtClean="0">
                <a:solidFill>
                  <a:schemeClr val="tx1"/>
                </a:solidFill>
                <a:effectLst/>
                <a:latin typeface="+mn-lt"/>
                <a:ea typeface="+mn-ea"/>
                <a:cs typeface="+mn-cs"/>
              </a:rPr>
              <a:t>On average, it takes DL</a:t>
            </a:r>
            <a:r>
              <a:rPr lang="en-US" altLang="zh-CN" sz="1200" kern="1200" dirty="0" smtClean="0">
                <a:solidFill>
                  <a:schemeClr val="tx1"/>
                </a:solidFill>
                <a:effectLst/>
                <a:latin typeface="+mn-lt"/>
                <a:ea typeface="+mn-ea"/>
                <a:cs typeface="+mn-cs"/>
              </a:rPr>
              <a:t>2 </a:t>
            </a:r>
            <a:r>
              <a:rPr lang="en-US" altLang="zh-CN" sz="1200" i="1" kern="1200" dirty="0" smtClean="0">
                <a:solidFill>
                  <a:schemeClr val="tx1"/>
                </a:solidFill>
                <a:effectLst/>
                <a:latin typeface="+mn-lt"/>
                <a:ea typeface="+mn-ea"/>
                <a:cs typeface="+mn-cs"/>
              </a:rPr>
              <a:t>581.5 seconds to process one subject app and 18.8 seconds to detect one privacy leak hidden by DCL. </a:t>
            </a:r>
            <a:endParaRPr lang="en-US" altLang="zh-CN" sz="1200" i="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kumimoji="1" lang="en-US" altLang="zh-CN" sz="1200" i="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kumimoji="1" lang="en-US" altLang="zh-CN" sz="1200" i="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kumimoji="1" lang="zh-CN" altLang="en-US" sz="1200" i="1" kern="1200" dirty="0" smtClean="0">
                <a:solidFill>
                  <a:schemeClr val="tx1"/>
                </a:solidFill>
                <a:effectLst/>
                <a:latin typeface="+mn-lt"/>
                <a:ea typeface="+mn-ea"/>
                <a:cs typeface="+mn-cs"/>
              </a:rPr>
              <a:t>左边表示的是每个应用的平均检测时间分布，右边表示每个泄漏的平均检测时间分布</a:t>
            </a:r>
            <a:endParaRPr kumimoji="1" lang="en-US" altLang="zh-CN" dirty="0" smtClean="0"/>
          </a:p>
          <a:p>
            <a:endParaRPr kumimoji="1" lang="en-US" altLang="zh-CN" dirty="0" smtClean="0"/>
          </a:p>
          <a:p>
            <a:r>
              <a:rPr kumimoji="1" lang="zh-CN" altLang="en-US" dirty="0" smtClean="0"/>
              <a:t>我们在时间上的优势并不是因为十分突出，但所需时间仍然是用户可接受范围内</a:t>
            </a:r>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smtClean="0"/>
              <a:t>利用静态分析的结果指导动态执行，更有效的触发动态加载行为</a:t>
            </a:r>
            <a:endParaRPr kumimoji="1" lang="en-US" altLang="zh-CN" dirty="0" smtClean="0"/>
          </a:p>
          <a:p>
            <a:pPr marL="228600" indent="-228600">
              <a:buAutoNum type="arabicPeriod"/>
            </a:pPr>
            <a:r>
              <a:rPr kumimoji="1" lang="zh-CN" altLang="en-US" dirty="0" smtClean="0"/>
              <a:t>动态执行保存的结果可以被用来进行静态分析，从而增强原有静态污点分析的能力</a:t>
            </a:r>
            <a:endParaRPr kumimoji="1" lang="en-US" altLang="zh-CN" dirty="0" smtClean="0"/>
          </a:p>
          <a:p>
            <a:pPr marL="228600" indent="-228600">
              <a:buAutoNum type="arabicPeriod"/>
            </a:pPr>
            <a:r>
              <a:rPr kumimoji="1" lang="zh-CN" altLang="en-US" dirty="0" smtClean="0"/>
              <a:t>我们的工具针对动态加载引发的隐私泄漏问题取得了更好的检测效果</a:t>
            </a:r>
            <a:endParaRPr kumimoji="1" lang="en-US" altLang="zh-CN" dirty="0" smtClean="0"/>
          </a:p>
          <a:p>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项目还处于设计阶段，欢迎老师同学提出宝贵意见</a:t>
            </a:r>
            <a:endParaRPr lang="zh-CN" altLang="en-US" dirty="0" smtClean="0"/>
          </a:p>
          <a:p>
            <a:endParaRPr lang="zh-CN" altLang="en-US" dirty="0" smtClean="0"/>
          </a:p>
          <a:p>
            <a:r>
              <a:rPr kumimoji="1" lang="zh-CN" altLang="en-US" dirty="0" smtClean="0"/>
              <a:t>下面我为大家演示一下我们的工具，目前我们的工具还处在原型阶段；</a:t>
            </a:r>
            <a:endParaRPr kumimoji="1" lang="en-US" altLang="zh-CN" dirty="0" smtClean="0"/>
          </a:p>
          <a:p>
            <a:r>
              <a:rPr kumimoji="1" lang="zh-CN" altLang="en-US" dirty="0" smtClean="0"/>
              <a:t>我们可以在</a:t>
            </a:r>
            <a:r>
              <a:rPr kumimoji="1" lang="en-US" altLang="zh-CN" dirty="0" smtClean="0"/>
              <a:t>ide</a:t>
            </a:r>
            <a:r>
              <a:rPr kumimoji="1" lang="zh-CN" altLang="en-US" dirty="0" smtClean="0"/>
              <a:t>中设置要检测的安卓应用文件路径，这里我们设置的是一个含有动态加载隐私泄漏行为的一个应用</a:t>
            </a:r>
            <a:endParaRPr kumimoji="1" lang="en-US" altLang="zh-CN" dirty="0" smtClean="0"/>
          </a:p>
          <a:p>
            <a:r>
              <a:rPr kumimoji="1" lang="zh-CN" altLang="en-US" dirty="0" smtClean="0"/>
              <a:t>点击运行之后就会开始进行分析，经过逆向，静态分析和动态执行之后，我们可以得到刚刚介绍的一系列中间文件；</a:t>
            </a:r>
            <a:endParaRPr kumimoji="1" lang="en-US" altLang="zh-CN" dirty="0" smtClean="0"/>
          </a:p>
          <a:p>
            <a:r>
              <a:rPr kumimoji="1" lang="zh-CN" altLang="en-US" dirty="0" smtClean="0"/>
              <a:t>然后利用这些中间文件，我们可以开始我们的污点分析的工作，同样在</a:t>
            </a:r>
            <a:r>
              <a:rPr kumimoji="1" lang="en-US" altLang="zh-CN" dirty="0" smtClean="0"/>
              <a:t>ide</a:t>
            </a:r>
            <a:r>
              <a:rPr kumimoji="1" lang="zh-CN" altLang="en-US" dirty="0" smtClean="0"/>
              <a:t>中点击运行就可以开始检测过程，</a:t>
            </a:r>
            <a:endParaRPr kumimoji="1" lang="en-US" altLang="zh-CN" dirty="0" smtClean="0"/>
          </a:p>
          <a:p>
            <a:r>
              <a:rPr kumimoji="1" lang="zh-CN" altLang="en-US" dirty="0" smtClean="0"/>
              <a:t>最终，我们可以得到我们的检测结果，对利用动态加载引发的隐私泄漏行为进行检测。</a:t>
            </a:r>
            <a:endParaRPr kumimoji="1" lang="en-US" altLang="zh-CN" dirty="0" smtClean="0"/>
          </a:p>
          <a:p>
            <a:endParaRPr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在我们对实验评估阶段，</a:t>
            </a:r>
            <a:endParaRPr kumimoji="1" lang="en-US" altLang="zh-CN" dirty="0" smtClean="0"/>
          </a:p>
          <a:p>
            <a:r>
              <a:rPr kumimoji="1" lang="zh-CN" altLang="en-US" dirty="0" smtClean="0"/>
              <a:t>我们首先选找到了恶意应用数据集</a:t>
            </a:r>
            <a:r>
              <a:rPr kumimoji="1" lang="en-US" altLang="zh-CN" dirty="0" err="1" smtClean="0"/>
              <a:t>Drebin</a:t>
            </a:r>
            <a:r>
              <a:rPr kumimoji="1" lang="zh-CN" altLang="en-US" dirty="0" smtClean="0"/>
              <a:t>，随机选取了其中</a:t>
            </a:r>
            <a:r>
              <a:rPr kumimoji="1" lang="en-US" altLang="zh-CN" dirty="0" smtClean="0"/>
              <a:t>50</a:t>
            </a:r>
            <a:r>
              <a:rPr kumimoji="1" lang="zh-CN" altLang="en-US" dirty="0" smtClean="0"/>
              <a:t>个包含动态加载的应用，其中</a:t>
            </a:r>
            <a:r>
              <a:rPr kumimoji="1" lang="zh-CN" altLang="zh-CN" dirty="0" smtClean="0"/>
              <a:t>2</a:t>
            </a:r>
            <a:r>
              <a:rPr kumimoji="1" lang="en-US" altLang="zh-CN" dirty="0" smtClean="0"/>
              <a:t>3</a:t>
            </a:r>
            <a:r>
              <a:rPr kumimoji="1" lang="zh-CN" altLang="en-US" dirty="0" smtClean="0"/>
              <a:t>个无法正常运行，</a:t>
            </a:r>
            <a:r>
              <a:rPr kumimoji="1" lang="en-US" altLang="zh-CN" dirty="0" smtClean="0"/>
              <a:t>24</a:t>
            </a:r>
            <a:r>
              <a:rPr kumimoji="1" lang="zh-CN" altLang="en-US" dirty="0" smtClean="0"/>
              <a:t>个均为小说应用使用动态加载加载广告，我们认为</a:t>
            </a:r>
            <a:r>
              <a:rPr kumimoji="1" lang="en-US" altLang="zh-CN" dirty="0" err="1" smtClean="0"/>
              <a:t>Drebin</a:t>
            </a:r>
            <a:r>
              <a:rPr kumimoji="1" lang="zh-CN" altLang="en-US" dirty="0" smtClean="0"/>
              <a:t>不适合作为我们的实验数据集</a:t>
            </a:r>
            <a:endParaRPr kumimoji="1" lang="en-US" altLang="zh-CN" dirty="0" smtClean="0"/>
          </a:p>
          <a:p>
            <a:endParaRPr kumimoji="1" lang="en-US" altLang="zh-CN" dirty="0" smtClean="0"/>
          </a:p>
          <a:p>
            <a:r>
              <a:rPr kumimoji="1" lang="zh-CN" altLang="en-US" dirty="0" smtClean="0"/>
              <a:t>我们发现了</a:t>
            </a:r>
            <a:r>
              <a:rPr kumimoji="1" lang="en-US" altLang="zh-CN" dirty="0" smtClean="0"/>
              <a:t>Mystique-S</a:t>
            </a:r>
            <a:r>
              <a:rPr kumimoji="1" lang="zh-CN" altLang="en-US" dirty="0" smtClean="0"/>
              <a:t>这份工作，该工作通过分析大量恶意软件构建了一个恶意应用的元模型</a:t>
            </a:r>
            <a:endParaRPr kumimoji="1" lang="en-US" altLang="zh-CN" dirty="0" smtClean="0"/>
          </a:p>
          <a:p>
            <a:r>
              <a:rPr kumimoji="1" lang="zh-CN" altLang="en-US" dirty="0" smtClean="0"/>
              <a:t>我们基于模型的构造恶意应用，对现实中热门应用进行来二次构造，在不同的位置插入会执行隐私泄漏的动态加载代码</a:t>
            </a:r>
            <a:endParaRPr kumimoji="1" lang="en-US" altLang="zh-CN" dirty="0" smtClean="0"/>
          </a:p>
          <a:p>
            <a:endParaRPr kumimoji="1" lang="en-US" altLang="zh-CN" dirty="0" smtClean="0"/>
          </a:p>
          <a:p>
            <a:r>
              <a:rPr kumimoji="1" lang="zh-CN" altLang="en-US" dirty="0" smtClean="0"/>
              <a:t>我们的方法首先对一个应用分析其与隐私相关的权限，确定注入的攻击类型，然后根据恶意应用元模型，在模型中定义攻击的位置插入该类型的隐私泄漏攻击。</a:t>
            </a:r>
            <a:endParaRPr kumimoji="1" lang="en-US" altLang="zh-CN" dirty="0" smtClean="0"/>
          </a:p>
          <a:p>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下面我为大家演示一下我们的工具，目前我们的工具还处在原型阶段；</a:t>
            </a:r>
            <a:endParaRPr kumimoji="1" lang="en-US" altLang="zh-CN" dirty="0" smtClean="0"/>
          </a:p>
          <a:p>
            <a:r>
              <a:rPr kumimoji="1" lang="zh-CN" altLang="en-US" dirty="0" smtClean="0"/>
              <a:t>我们可以在</a:t>
            </a:r>
            <a:r>
              <a:rPr kumimoji="1" lang="en-US" altLang="zh-CN" dirty="0" smtClean="0"/>
              <a:t>ide</a:t>
            </a:r>
            <a:r>
              <a:rPr kumimoji="1" lang="zh-CN" altLang="en-US" dirty="0" smtClean="0"/>
              <a:t>中设置要检测的安卓应用文件路径，这里我们设置的是一个含有动态加载隐私泄漏行为的一个应用</a:t>
            </a:r>
            <a:endParaRPr kumimoji="1" lang="en-US" altLang="zh-CN" dirty="0" smtClean="0"/>
          </a:p>
          <a:p>
            <a:r>
              <a:rPr kumimoji="1" lang="zh-CN" altLang="en-US" dirty="0" smtClean="0"/>
              <a:t>点击运行之后就会开始进行分析，经过逆向，静态分析和动态执行之后，我们可以得到刚刚介绍的一系列中间文件；</a:t>
            </a:r>
            <a:endParaRPr kumimoji="1" lang="en-US" altLang="zh-CN" dirty="0" smtClean="0"/>
          </a:p>
          <a:p>
            <a:r>
              <a:rPr kumimoji="1" lang="zh-CN" altLang="en-US" dirty="0" smtClean="0"/>
              <a:t>然后利用这些中间文件，我们可以开始我们的污点分析的工作，同样在</a:t>
            </a:r>
            <a:r>
              <a:rPr kumimoji="1" lang="en-US" altLang="zh-CN" dirty="0" smtClean="0"/>
              <a:t>ide</a:t>
            </a:r>
            <a:r>
              <a:rPr kumimoji="1" lang="zh-CN" altLang="en-US" dirty="0" smtClean="0"/>
              <a:t>中点击运行就可以开始检测过程，</a:t>
            </a:r>
            <a:endParaRPr kumimoji="1" lang="en-US" altLang="zh-CN" dirty="0" smtClean="0"/>
          </a:p>
          <a:p>
            <a:r>
              <a:rPr kumimoji="1" lang="zh-CN" altLang="en-US" dirty="0" smtClean="0"/>
              <a:t>最终，我们可以得到我们的检测结果，对利用动态加载引发的隐私泄漏行为进行检测。</a:t>
            </a:r>
            <a:endParaRPr kumimoji="1" lang="en-US" altLang="zh-CN" dirty="0" smtClean="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effectLst/>
              </a:rPr>
              <a:t>首先，我来简单介绍一下研究背景</a:t>
            </a:r>
            <a:endParaRPr lang="en-US" altLang="zh-CN" sz="1200" dirty="0" smtClean="0">
              <a:effectLst/>
            </a:endParaRPr>
          </a:p>
          <a:p>
            <a:endParaRPr lang="en-US" altLang="zh-CN" sz="1200" dirty="0" smtClean="0">
              <a:effectLst/>
            </a:endParaRPr>
          </a:p>
          <a:p>
            <a:r>
              <a:rPr lang="zh-CN" altLang="en-US" sz="1200" dirty="0" smtClean="0">
                <a:effectLst/>
              </a:rPr>
              <a:t>近年来，</a:t>
            </a:r>
            <a:r>
              <a:rPr lang="en-US" altLang="zh-CN" sz="1200" kern="1200" dirty="0" smtClean="0">
                <a:solidFill>
                  <a:schemeClr val="tx1"/>
                </a:solidFill>
                <a:effectLst/>
                <a:latin typeface="+mn-lt"/>
                <a:ea typeface="+mn-ea"/>
                <a:cs typeface="+mn-cs"/>
              </a:rPr>
              <a:t>Android </a:t>
            </a:r>
            <a:r>
              <a:rPr lang="zh-CN" altLang="en-US" sz="1200" dirty="0" smtClean="0">
                <a:effectLst/>
              </a:rPr>
              <a:t>已经成为了目前最主流的移动系统平台</a:t>
            </a:r>
            <a:endParaRPr lang="en-US" altLang="zh-CN" sz="1200" dirty="0" smtClean="0">
              <a:effectLst/>
            </a:endParaRPr>
          </a:p>
          <a:p>
            <a:r>
              <a:rPr lang="zh-CN" altLang="en-US" sz="1200" dirty="0" smtClean="0">
                <a:effectLst/>
              </a:rPr>
              <a:t>其中也产生了大量的移动应用</a:t>
            </a:r>
            <a:endParaRPr lang="en-US" altLang="zh-CN" sz="1200" dirty="0" smtClean="0">
              <a:effectLst/>
            </a:endParaRPr>
          </a:p>
          <a:p>
            <a:r>
              <a:rPr lang="zh-CN" altLang="en-US" sz="1200" dirty="0" smtClean="0">
                <a:effectLst/>
              </a:rPr>
              <a:t>这些应用在方便了人们的学习生活的同时，也给用户带来安全隐患。</a:t>
            </a:r>
            <a:endParaRPr lang="en-US" altLang="zh-CN" sz="1200" dirty="0" smtClean="0">
              <a:effectLst/>
            </a:endParaRPr>
          </a:p>
          <a:p>
            <a:endParaRPr lang="en-US" altLang="zh-CN" sz="1200" dirty="0" smtClean="0">
              <a:effectLst/>
            </a:endParaRPr>
          </a:p>
          <a:p>
            <a:r>
              <a:rPr lang="zh-CN" altLang="en-US" sz="1200" dirty="0" smtClean="0">
                <a:effectLst/>
              </a:rPr>
              <a:t>隐私泄漏问题是最为常见的恶意行为之一</a:t>
            </a:r>
            <a:r>
              <a:rPr lang="zh-CN" altLang="zh-CN" sz="1200" dirty="0" smtClean="0">
                <a:effectLst/>
              </a:rPr>
              <a:t>，</a:t>
            </a:r>
            <a:r>
              <a:rPr lang="zh-CN" altLang="en-US" sz="1200" dirty="0" smtClean="0">
                <a:effectLst/>
              </a:rPr>
              <a:t>恶意应用可能利用获取到的隐私给用户带来巨大的危害</a:t>
            </a:r>
            <a:endParaRPr lang="en-US" altLang="zh-CN" sz="1200" dirty="0" smtClean="0">
              <a:effectLst/>
            </a:endParaRPr>
          </a:p>
          <a:p>
            <a:endParaRPr lang="en-US" altLang="zh-CN" sz="1200" dirty="0" smtClean="0">
              <a:effectLst/>
            </a:endParaRPr>
          </a:p>
          <a:p>
            <a:r>
              <a:rPr lang="zh-CN" altLang="en-US" sz="1200" dirty="0" smtClean="0">
                <a:effectLst/>
              </a:rPr>
              <a:t>对于这一问题，传统的解决方法主要有：</a:t>
            </a:r>
            <a:r>
              <a:rPr lang="en-US" altLang="zh-CN" sz="1200" dirty="0" smtClean="0">
                <a:effectLst/>
              </a:rPr>
              <a:t>..</a:t>
            </a:r>
            <a:r>
              <a:rPr lang="zh-CN" altLang="en-US" sz="1200" dirty="0" smtClean="0">
                <a:effectLst/>
              </a:rPr>
              <a:t>和</a:t>
            </a:r>
            <a:r>
              <a:rPr lang="en-US" altLang="zh-CN" sz="1200" dirty="0" smtClean="0">
                <a:effectLst/>
              </a:rPr>
              <a:t>..</a:t>
            </a:r>
            <a:endParaRPr lang="en-US" altLang="zh-CN" sz="1200" dirty="0" smtClean="0">
              <a:effectLst/>
            </a:endParaRPr>
          </a:p>
          <a:p>
            <a:r>
              <a:rPr lang="zh-CN" altLang="en-US" sz="1200" dirty="0" smtClean="0">
                <a:effectLst/>
              </a:rPr>
              <a:t>这些方法可以在很大程度上解决隐私泄漏的问题</a:t>
            </a:r>
            <a:endParaRPr lang="en-US" altLang="zh-CN" sz="1200" dirty="0" smtClean="0">
              <a:effectLst/>
            </a:endParaRPr>
          </a:p>
          <a:p>
            <a:endParaRPr lang="en-US" altLang="zh-CN" sz="1200" dirty="0" smtClean="0">
              <a:effectLst/>
            </a:endParaRPr>
          </a:p>
          <a:p>
            <a:r>
              <a:rPr lang="zh-CN" altLang="en-US" sz="1200" dirty="0" smtClean="0">
                <a:effectLst/>
              </a:rPr>
              <a:t>但是安卓提出了动态加载的机制，他可以利用类加载器的方法，加载外部代码或资源</a:t>
            </a:r>
            <a:endParaRPr lang="en-US" altLang="zh-CN" sz="1200" dirty="0" smtClean="0">
              <a:effectLst/>
            </a:endParaRPr>
          </a:p>
          <a:p>
            <a:r>
              <a:rPr lang="zh-CN" altLang="en-US" sz="1200" dirty="0" smtClean="0">
                <a:effectLst/>
              </a:rPr>
              <a:t>恶意应用就可能利用该机制将恶意行为隐藏在外部代码中，从而给传统的检测方法带来挑战</a:t>
            </a:r>
            <a:endParaRPr lang="en-US" altLang="zh-CN" sz="1200" dirty="0" smtClean="0">
              <a:effectLst/>
            </a:endParaRPr>
          </a:p>
          <a:p>
            <a:endParaRPr lang="zh-CN" altLang="en-US" dirty="0" smtClean="0"/>
          </a:p>
          <a:p>
            <a:endParaRPr lang="en-US" altLang="zh-CN" sz="1200" kern="1200" dirty="0" smtClean="0">
              <a:solidFill>
                <a:schemeClr val="tx1"/>
              </a:solidFill>
              <a:effectLst/>
              <a:latin typeface="+mn-lt"/>
              <a:ea typeface="+mn-ea"/>
              <a:cs typeface="+mn-cs"/>
            </a:endParaRPr>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a:t>
            </a:r>
            <a:r>
              <a:rPr kumimoji="1" lang="en-US" altLang="zh-CN" dirty="0" smtClean="0"/>
              <a:t> </a:t>
            </a:r>
            <a:r>
              <a:rPr kumimoji="1" lang="zh-CN" altLang="en-US" dirty="0" smtClean="0"/>
              <a:t>我们用一个实例来简单的说明</a:t>
            </a:r>
            <a:endParaRPr kumimoji="1" lang="en-US" altLang="zh-CN" dirty="0" smtClean="0"/>
          </a:p>
          <a:p>
            <a:r>
              <a:rPr kumimoji="1" lang="zh-CN" altLang="en-US" dirty="0" smtClean="0"/>
              <a:t>这是一个接收短信的方法，其中可以调用一个动态加载过程，</a:t>
            </a:r>
            <a:endParaRPr kumimoji="1" lang="en-US" altLang="zh-CN" dirty="0" smtClean="0"/>
          </a:p>
          <a:p>
            <a:r>
              <a:rPr kumimoji="1" lang="zh-CN" altLang="en-US" dirty="0" smtClean="0"/>
              <a:t>然后会利用动态加载调用一个外部的方法，将收到的短信发送出去；</a:t>
            </a:r>
            <a:endParaRPr kumimoji="1" lang="en-US" altLang="zh-CN" dirty="0" smtClean="0"/>
          </a:p>
          <a:p>
            <a:r>
              <a:rPr kumimoji="1" lang="zh-CN" altLang="en-US" dirty="0" smtClean="0"/>
              <a:t>这样就利用动态加载执行了一个隐私泄露的行为；</a:t>
            </a:r>
            <a:endParaRPr kumimoji="1" lang="en-US" altLang="zh-CN" dirty="0" smtClean="0"/>
          </a:p>
          <a:p>
            <a:endParaRPr kumimoji="1" lang="en-US" altLang="zh-CN" dirty="0" smtClean="0"/>
          </a:p>
          <a:p>
            <a:r>
              <a:rPr kumimoji="1" lang="zh-CN" altLang="en-US" dirty="0" smtClean="0"/>
              <a:t>那么这样的机制就让传统的检测方法无法很好的解决，首先静态污点分析只会对应用内部的代码进行检测，无法获得动态加载执行的方法，也就没有办法对其进行检测；</a:t>
            </a:r>
            <a:endParaRPr kumimoji="1"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defRPr/>
            </a:pPr>
            <a:r>
              <a:rPr kumimoji="1" lang="zh-CN" altLang="en-US" dirty="0" smtClean="0"/>
              <a:t>动态分析虽然可以对动态执行的执行行为进行检测，但是程序往往是具有多个分支的，利用动态分析的方法覆盖所有分支往往需要比较大的开销；</a:t>
            </a:r>
            <a:endParaRPr kumimoji="1" lang="en-US" altLang="zh-CN" dirty="0" smtClean="0"/>
          </a:p>
          <a:p>
            <a:r>
              <a:rPr kumimoji="1" lang="zh-CN" altLang="en-US" dirty="0" smtClean="0"/>
              <a:t>那么像这个例子中展示的隐藏在分支中的动态加载行为就比较难以触发。</a:t>
            </a:r>
            <a:endParaRPr kumimoji="1" lang="en-US" altLang="zh-CN" dirty="0" smtClean="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那么要解决动态加载带来的隐私泄漏问题，我们提出了我们的方法框架；</a:t>
            </a:r>
            <a:endParaRPr kumimoji="1" lang="en-US" altLang="zh-CN" dirty="0" smtClean="0"/>
          </a:p>
          <a:p>
            <a:r>
              <a:rPr kumimoji="1" lang="zh-CN" altLang="en-US" dirty="0" smtClean="0"/>
              <a:t>里面主要包含静态分析，动态执行和污点分析三个部分</a:t>
            </a:r>
            <a:endParaRPr kumimoji="1" lang="en-US" altLang="zh-CN" dirty="0" smtClean="0"/>
          </a:p>
          <a:p>
            <a:endParaRPr kumimoji="1" lang="en-US" altLang="zh-CN" dirty="0" smtClean="0"/>
          </a:p>
          <a:p>
            <a:r>
              <a:rPr kumimoji="1" lang="zh-CN" altLang="en-US" dirty="0" smtClean="0"/>
              <a:t>下面，我们来具体介绍一下我们的实现过程</a:t>
            </a:r>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我们首先对应用进行了逆向，得到字节码文件，配置文件等文件</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由</a:t>
            </a:r>
            <a:r>
              <a:rPr kumimoji="1" lang="en-US" altLang="zh-CN" dirty="0" err="1" smtClean="0"/>
              <a:t>AndroidManifest</a:t>
            </a:r>
            <a:r>
              <a:rPr kumimoji="1" lang="zh-CN" altLang="en-US" dirty="0" smtClean="0"/>
              <a:t>确定分析入口</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由入口点生成函数调用图，将动态加载的</a:t>
            </a:r>
            <a:r>
              <a:rPr kumimoji="1" lang="en-US" altLang="zh-CN" dirty="0" err="1" smtClean="0"/>
              <a:t>api</a:t>
            </a:r>
            <a:r>
              <a:rPr kumimoji="1" lang="zh-CN" altLang="en-US" dirty="0" smtClean="0"/>
              <a:t>设为我们的目标点</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得到由入口点到动态加载的调用序列</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提取调用序列的控制流路径</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保存路径上的事件和约束（</a:t>
            </a:r>
            <a:r>
              <a:rPr lang="zh-CN" altLang="en-US" dirty="0" smtClean="0"/>
              <a:t>保存这些信息为了后续分析使用</a:t>
            </a:r>
            <a:r>
              <a:rPr kumimoji="1" lang="zh-CN" altLang="en-US" dirty="0" smtClean="0"/>
              <a:t>）</a:t>
            </a:r>
            <a:endParaRPr kumimoji="1" lang="en-US" altLang="zh-CN" dirty="0" smtClean="0"/>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effectLst/>
              </a:rPr>
              <a:t>例如，如果动态加载在某个 </a:t>
            </a:r>
            <a:r>
              <a:rPr lang="en-US" altLang="zh-CN" sz="1200" kern="1200" dirty="0" smtClean="0">
                <a:solidFill>
                  <a:schemeClr val="tx1"/>
                </a:solidFill>
                <a:effectLst/>
                <a:latin typeface="+mn-lt"/>
                <a:ea typeface="+mn-ea"/>
                <a:cs typeface="+mn-cs"/>
              </a:rPr>
              <a:t>Activity </a:t>
            </a:r>
            <a:r>
              <a:rPr lang="zh-CN" altLang="en-US" sz="1200" dirty="0" smtClean="0">
                <a:effectLst/>
              </a:rPr>
              <a:t>的 </a:t>
            </a:r>
            <a:r>
              <a:rPr lang="en-US" altLang="zh-CN" sz="1200" kern="1200" dirty="0" err="1" smtClean="0">
                <a:solidFill>
                  <a:schemeClr val="tx1"/>
                </a:solidFill>
                <a:effectLst/>
                <a:latin typeface="+mn-lt"/>
                <a:ea typeface="+mn-ea"/>
                <a:cs typeface="+mn-cs"/>
              </a:rPr>
              <a:t>onCreate</a:t>
            </a:r>
            <a:r>
              <a:rPr lang="en-US" altLang="zh-CN" sz="1200" kern="1200" dirty="0" smtClean="0">
                <a:solidFill>
                  <a:schemeClr val="tx1"/>
                </a:solidFill>
                <a:effectLst/>
                <a:latin typeface="+mn-lt"/>
                <a:ea typeface="+mn-ea"/>
                <a:cs typeface="+mn-cs"/>
              </a:rPr>
              <a:t>()</a:t>
            </a:r>
            <a:r>
              <a:rPr lang="zh-CN" altLang="en-US" sz="1200" dirty="0" smtClean="0">
                <a:effectLst/>
              </a:rPr>
              <a:t>中被调用，我们通过分析，会将保存该 </a:t>
            </a:r>
            <a:r>
              <a:rPr lang="en-US" altLang="zh-CN" sz="1200" kern="1200" dirty="0" smtClean="0">
                <a:solidFill>
                  <a:schemeClr val="tx1"/>
                </a:solidFill>
                <a:effectLst/>
                <a:latin typeface="+mn-lt"/>
                <a:ea typeface="+mn-ea"/>
                <a:cs typeface="+mn-cs"/>
              </a:rPr>
              <a:t>Activity </a:t>
            </a:r>
            <a:r>
              <a:rPr lang="zh-CN" altLang="en-US" sz="1200" dirty="0" smtClean="0">
                <a:effectLst/>
              </a:rPr>
              <a:t>创建事件</a:t>
            </a:r>
            <a:r>
              <a:rPr lang="en-US" altLang="zh-CN" sz="1200" dirty="0" smtClean="0">
                <a:effectLst/>
              </a:rPr>
              <a:t>;</a:t>
            </a:r>
            <a:endParaRPr lang="en-US" altLang="zh-CN" sz="1200" dirty="0" smtClean="0">
              <a:effectLst/>
            </a:endParaRPr>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effectLst/>
              </a:rPr>
              <a:t>或者在某个 </a:t>
            </a:r>
            <a:r>
              <a:rPr lang="en-US" altLang="zh-CN" sz="1200" kern="1200" dirty="0" smtClean="0">
                <a:solidFill>
                  <a:schemeClr val="tx1"/>
                </a:solidFill>
                <a:effectLst/>
                <a:latin typeface="+mn-lt"/>
                <a:ea typeface="+mn-ea"/>
                <a:cs typeface="+mn-cs"/>
              </a:rPr>
              <a:t>Activity </a:t>
            </a:r>
            <a:r>
              <a:rPr lang="zh-CN" altLang="en-US" sz="1200" dirty="0" smtClean="0">
                <a:effectLst/>
              </a:rPr>
              <a:t>的 </a:t>
            </a:r>
            <a:r>
              <a:rPr lang="en-US" altLang="zh-CN" sz="1200" kern="1200" dirty="0" err="1" smtClean="0">
                <a:solidFill>
                  <a:schemeClr val="tx1"/>
                </a:solidFill>
                <a:effectLst/>
                <a:latin typeface="+mn-lt"/>
                <a:ea typeface="+mn-ea"/>
                <a:cs typeface="+mn-cs"/>
              </a:rPr>
              <a:t>onClick</a:t>
            </a:r>
            <a:r>
              <a:rPr lang="en-US" altLang="zh-CN" sz="1200" kern="1200" dirty="0" smtClean="0">
                <a:solidFill>
                  <a:schemeClr val="tx1"/>
                </a:solidFill>
                <a:effectLst/>
                <a:latin typeface="+mn-lt"/>
                <a:ea typeface="+mn-ea"/>
                <a:cs typeface="+mn-cs"/>
              </a:rPr>
              <a:t> </a:t>
            </a:r>
            <a:r>
              <a:rPr lang="zh-CN" altLang="en-US" sz="1200" dirty="0" smtClean="0">
                <a:effectLst/>
              </a:rPr>
              <a:t>事件中调用了动态加载，则会依次记录 </a:t>
            </a:r>
            <a:r>
              <a:rPr lang="en-US" altLang="zh-CN" sz="1200" kern="1200" dirty="0" smtClean="0">
                <a:solidFill>
                  <a:schemeClr val="tx1"/>
                </a:solidFill>
                <a:effectLst/>
                <a:latin typeface="+mn-lt"/>
                <a:ea typeface="+mn-ea"/>
                <a:cs typeface="+mn-cs"/>
              </a:rPr>
              <a:t>Activity </a:t>
            </a:r>
            <a:r>
              <a:rPr lang="zh-CN" altLang="en-US" sz="1200" dirty="0" smtClean="0">
                <a:effectLst/>
              </a:rPr>
              <a:t>创建和点击事件。 </a:t>
            </a:r>
            <a:endParaRPr lang="en-US" altLang="zh-CN" sz="1200" dirty="0" smtClean="0">
              <a:effectLst/>
            </a:endParaRPr>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effectLst/>
              </a:rPr>
              <a:t>同时，我们还会保存路径上要触发动态加载所需要满足的约束，例如，</a:t>
            </a:r>
            <a:endParaRPr lang="en-US" altLang="zh-CN" sz="1200" dirty="0" smtClean="0">
              <a:effectLst/>
            </a:endParaRPr>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effectLst/>
              </a:rPr>
              <a:t>在我们的例子中，只有当短信内容满足一定约束时才会触发动态加载行为，那么，我们就会将这条路径上的约束保存下来。 </a:t>
            </a:r>
            <a:endParaRPr lang="zh-CN" altLang="en-US" dirty="0" smtClean="0"/>
          </a:p>
          <a:p>
            <a:endParaRPr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defRPr/>
            </a:pPr>
            <a:r>
              <a:rPr kumimoji="1" lang="zh-CN" altLang="en-US" dirty="0" smtClean="0"/>
              <a:t>插桩：将动态加载的文件下载到本地；记录加载的文件，类和方法名</a:t>
            </a:r>
            <a:endParaRPr kumimoji="1" lang="en-US" altLang="zh-CN" dirty="0" smtClean="0"/>
          </a:p>
          <a:p>
            <a:pPr marL="0" marR="0" lvl="2" indent="0" algn="l" defTabSz="457200" rtl="0" eaLnBrk="1" fontAlgn="auto" latinLnBrk="0" hangingPunct="1">
              <a:lnSpc>
                <a:spcPct val="100000"/>
              </a:lnSpc>
              <a:spcBef>
                <a:spcPts val="0"/>
              </a:spcBef>
              <a:spcAft>
                <a:spcPts val="0"/>
              </a:spcAft>
              <a:buClrTx/>
              <a:buSzTx/>
              <a:buFontTx/>
              <a:buNone/>
              <a:defRPr/>
            </a:pPr>
            <a:r>
              <a:rPr kumimoji="1" lang="zh-CN" altLang="en-US" dirty="0" smtClean="0"/>
              <a:t>然后利用静态分析保存的路径约束，对其进行求解，得到事件的输入值</a:t>
            </a:r>
            <a:endParaRPr kumimoji="1" lang="en-US" altLang="zh-CN" dirty="0" smtClean="0"/>
          </a:p>
          <a:p>
            <a:pPr marL="0" marR="0" lvl="2" indent="0" algn="l" defTabSz="457200" rtl="0" eaLnBrk="1" fontAlgn="auto" latinLnBrk="0" hangingPunct="1">
              <a:lnSpc>
                <a:spcPct val="100000"/>
              </a:lnSpc>
              <a:spcBef>
                <a:spcPts val="0"/>
              </a:spcBef>
              <a:spcAft>
                <a:spcPts val="0"/>
              </a:spcAft>
              <a:buClrTx/>
              <a:buSzTx/>
              <a:buFontTx/>
              <a:buNone/>
              <a:defRPr/>
            </a:pPr>
            <a:endParaRPr kumimoji="1" lang="en-US" altLang="zh-CN" dirty="0" smtClean="0"/>
          </a:p>
          <a:p>
            <a:pPr marL="228600" indent="-228600">
              <a:buAutoNum type="arabicPeriod"/>
            </a:pPr>
            <a:r>
              <a:rPr kumimoji="1" lang="en-US" altLang="zh-CN" dirty="0" err="1" smtClean="0"/>
              <a:t>DexClassLoader</a:t>
            </a:r>
            <a:r>
              <a:rPr kumimoji="1" lang="zh-CN" altLang="en-US" dirty="0" smtClean="0"/>
              <a:t>函数中需要文件路径参数，然后我们截取这个参数，将该路径文件下载到本地；同理，截取</a:t>
            </a:r>
            <a:r>
              <a:rPr kumimoji="1" lang="en-US" altLang="zh-CN" dirty="0" err="1" smtClean="0"/>
              <a:t>loadClass</a:t>
            </a:r>
            <a:r>
              <a:rPr kumimoji="1" lang="zh-CN" altLang="en-US" dirty="0" smtClean="0"/>
              <a:t>和</a:t>
            </a:r>
            <a:r>
              <a:rPr kumimoji="1" lang="en-US" altLang="zh-CN" dirty="0" err="1" smtClean="0"/>
              <a:t>getMethod</a:t>
            </a:r>
            <a:r>
              <a:rPr kumimoji="1" lang="zh-CN" altLang="en-US" dirty="0" smtClean="0"/>
              <a:t>中的参数，得到加载的类名和方法名</a:t>
            </a:r>
            <a:endParaRPr kumimoji="1" lang="en-US" altLang="zh-CN" dirty="0" smtClean="0"/>
          </a:p>
          <a:p>
            <a:pPr marL="228600" indent="-228600">
              <a:buAutoNum type="arabicPeriod"/>
            </a:pPr>
            <a:r>
              <a:rPr kumimoji="1" lang="zh-CN" altLang="en-US" dirty="0" smtClean="0"/>
              <a:t>根据静态分析信息，调用事件</a:t>
            </a:r>
            <a:r>
              <a:rPr kumimoji="1" lang="en-US" altLang="zh-CN" dirty="0" err="1" smtClean="0"/>
              <a:t>onReice</a:t>
            </a:r>
            <a:r>
              <a:rPr kumimoji="1" lang="zh-CN" altLang="en-US" dirty="0" smtClean="0"/>
              <a:t>对应广播事件，</a:t>
            </a:r>
            <a:endParaRPr kumimoji="1" lang="en-US" altLang="zh-CN" dirty="0" smtClean="0"/>
          </a:p>
          <a:p>
            <a:pPr marL="228600" indent="-228600">
              <a:buAutoNum type="arabicPeriod"/>
            </a:pPr>
            <a:r>
              <a:rPr kumimoji="1" lang="zh-CN" altLang="en-US" dirty="0" smtClean="0"/>
              <a:t>由刚刚的例子可以看出仅靠输入事件往往不足以正确的触发我们希望的位置，因此需要我们对路径上对约束进行求解，生成事件输入</a:t>
            </a:r>
            <a:endParaRPr kumimoji="1" lang="en-US" altLang="zh-CN" dirty="0" smtClean="0"/>
          </a:p>
          <a:p>
            <a:pPr marL="228600" indent="-228600">
              <a:buAutoNum type="arabicPeriod"/>
            </a:pPr>
            <a:r>
              <a:rPr kumimoji="1" lang="en-US" altLang="zh-CN" dirty="0" err="1" smtClean="0"/>
              <a:t>Adb</a:t>
            </a:r>
            <a:r>
              <a:rPr kumimoji="1" lang="zh-CN" altLang="en-US" dirty="0" smtClean="0"/>
              <a:t>（</a:t>
            </a:r>
            <a:r>
              <a:rPr kumimoji="1" lang="en-US" altLang="zh-CN" dirty="0" smtClean="0"/>
              <a:t>Android Debug Bridge</a:t>
            </a:r>
            <a:r>
              <a:rPr kumimoji="1" lang="zh-CN" altLang="en-US" dirty="0" smtClean="0"/>
              <a:t>）是安卓提供可以与安卓模拟器命令行交互的工具，也就是说我们想对模拟器进行什么操作都可以通过命令行的方式执行，比如开启一个</a:t>
            </a:r>
            <a:r>
              <a:rPr kumimoji="1" lang="en-US" altLang="zh-CN" dirty="0" smtClean="0"/>
              <a:t>Activity</a:t>
            </a:r>
            <a:r>
              <a:rPr kumimoji="1" lang="zh-CN" altLang="en-US" dirty="0" smtClean="0"/>
              <a:t>，</a:t>
            </a:r>
            <a:r>
              <a:rPr kumimoji="1" lang="en-US" altLang="zh-CN" dirty="0" smtClean="0"/>
              <a:t>Service</a:t>
            </a:r>
            <a:r>
              <a:rPr kumimoji="1" lang="zh-CN" altLang="en-US" dirty="0" smtClean="0"/>
              <a:t>等，</a:t>
            </a:r>
            <a:endParaRPr kumimoji="1" lang="en-US" altLang="zh-CN" dirty="0" smtClean="0"/>
          </a:p>
          <a:p>
            <a:pPr marL="228600" indent="-228600">
              <a:buAutoNum type="arabicPeriod"/>
            </a:pPr>
            <a:r>
              <a:rPr kumimoji="1" lang="zh-CN" altLang="en-US" dirty="0" smtClean="0"/>
              <a:t>所以，我们利用它直接的执行我们分析得到的事件，发送一个短信内容满足约束的短信</a:t>
            </a:r>
            <a:endParaRPr kumimoji="1" lang="en-US" altLang="zh-CN" dirty="0" smtClean="0"/>
          </a:p>
          <a:p>
            <a:pPr marL="228600" indent="-228600">
              <a:buAutoNum type="arabicPeriod"/>
            </a:pPr>
            <a:r>
              <a:rPr kumimoji="1" lang="zh-CN" altLang="en-US" dirty="0" smtClean="0"/>
              <a:t>这样就可以触发动态加载，保存动态加载的文件及其调用的类名和方法名</a:t>
            </a:r>
            <a:endParaRPr kumimoji="1" lang="en-US" altLang="zh-CN" dirty="0" smtClean="0"/>
          </a:p>
          <a:p>
            <a:pPr marL="0" marR="0" lvl="2" indent="0" algn="l" defTabSz="457200" rtl="0" eaLnBrk="1" fontAlgn="auto" latinLnBrk="0" hangingPunct="1">
              <a:lnSpc>
                <a:spcPct val="100000"/>
              </a:lnSpc>
              <a:spcBef>
                <a:spcPts val="0"/>
              </a:spcBef>
              <a:spcAft>
                <a:spcPts val="0"/>
              </a:spcAft>
              <a:buClrTx/>
              <a:buSzTx/>
              <a:buFontTx/>
              <a:buNone/>
              <a:defRPr/>
            </a:pPr>
            <a:endParaRPr kumimoji="1" lang="en-US" altLang="zh-CN" dirty="0" smtClean="0"/>
          </a:p>
          <a:p>
            <a:endParaRPr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kumimoji="1" lang="zh-CN" altLang="en-US" dirty="0" smtClean="0"/>
              <a:t>然后，我们提出了一中面向路径的污点分析方法，</a:t>
            </a:r>
            <a:endParaRPr kumimoji="1" lang="en-US" altLang="zh-CN" dirty="0" smtClean="0"/>
          </a:p>
          <a:p>
            <a:pPr marL="228600" marR="0" indent="-228600" algn="l" defTabSz="457200" rtl="0" eaLnBrk="1" fontAlgn="auto" latinLnBrk="0" hangingPunct="1">
              <a:lnSpc>
                <a:spcPct val="100000"/>
              </a:lnSpc>
              <a:spcBef>
                <a:spcPts val="0"/>
              </a:spcBef>
              <a:spcAft>
                <a:spcPts val="0"/>
              </a:spcAft>
              <a:buClrTx/>
              <a:buSzTx/>
              <a:buFontTx/>
              <a:buAutoNum type="arabicPeriod"/>
              <a:defRPr/>
            </a:pPr>
            <a:r>
              <a:rPr kumimoji="1" lang="zh-CN" altLang="en-US" dirty="0" smtClean="0"/>
              <a:t>我们首先对第一步静态分析得到路径进行数据流分析，追踪这条路径上隐私数据的传播</a:t>
            </a:r>
            <a:endParaRPr kumimoji="1" lang="en-US" altLang="zh-CN" dirty="0" smtClean="0"/>
          </a:p>
          <a:p>
            <a:pPr marL="228600" indent="-228600">
              <a:buAutoNum type="arabicPeriod"/>
            </a:pPr>
            <a:r>
              <a:rPr kumimoji="1" lang="zh-CN" altLang="en-US" dirty="0" smtClean="0"/>
              <a:t>路径上出现动态加载时，</a:t>
            </a:r>
            <a:r>
              <a:rPr kumimoji="1" lang="zh-CN" altLang="en-US" sz="1600" dirty="0" smtClean="0"/>
              <a:t>我们会根据动态执行保存下来的动态加载信息，找到调用的方法</a:t>
            </a:r>
            <a:r>
              <a:rPr kumimoji="1" lang="zh-CN" altLang="en-US" dirty="0" smtClean="0"/>
              <a:t>，然后利用我们基于</a:t>
            </a:r>
            <a:r>
              <a:rPr kumimoji="1" lang="en-US" altLang="zh-CN" dirty="0" err="1" smtClean="0"/>
              <a:t>FlowDroid</a:t>
            </a:r>
            <a:r>
              <a:rPr kumimoji="1" lang="zh-CN" altLang="en-US" dirty="0" smtClean="0"/>
              <a:t>实现的</a:t>
            </a:r>
            <a:r>
              <a:rPr kumimoji="1" lang="en-US" altLang="zh-CN" dirty="0" err="1" smtClean="0"/>
              <a:t>FlowDroid</a:t>
            </a:r>
            <a:r>
              <a:rPr kumimoji="1" lang="en-US" altLang="zh-CN" dirty="0" smtClean="0"/>
              <a:t>-M</a:t>
            </a:r>
            <a:r>
              <a:rPr kumimoji="1" lang="zh-CN" altLang="en-US" dirty="0" smtClean="0"/>
              <a:t>组件，对外部加载方法进行污点分析，并返回分析结果</a:t>
            </a:r>
            <a:endParaRPr kumimoji="1" lang="en-US" altLang="zh-CN" dirty="0" smtClean="0"/>
          </a:p>
          <a:p>
            <a:pPr marL="228600" indent="-228600">
              <a:buAutoNum type="arabicPeriod"/>
            </a:pPr>
            <a:r>
              <a:rPr kumimoji="1" lang="zh-CN" altLang="en-US" dirty="0" smtClean="0"/>
              <a:t>经过这种方式实现在</a:t>
            </a:r>
            <a:r>
              <a:rPr kumimoji="1" lang="en-US" altLang="zh-CN" dirty="0" smtClean="0"/>
              <a:t>app</a:t>
            </a:r>
            <a:r>
              <a:rPr kumimoji="1" lang="zh-CN" altLang="en-US" dirty="0" smtClean="0"/>
              <a:t>路径和动态加载方法之间敏感数据的追踪，实现对利用动态加载进行隐私泄漏这一问题的检测</a:t>
            </a:r>
            <a:endParaRPr kumimoji="1" lang="en-US" altLang="zh-CN" dirty="0" smtClean="0"/>
          </a:p>
          <a:p>
            <a:endParaRPr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在我们对实验评估阶段，</a:t>
            </a:r>
            <a:endParaRPr kumimoji="1" lang="en-US" altLang="zh-CN" dirty="0" smtClean="0"/>
          </a:p>
          <a:p>
            <a:r>
              <a:rPr kumimoji="1" lang="zh-CN" altLang="en-US" dirty="0" smtClean="0"/>
              <a:t>我们首先选找到了恶意应用数据集</a:t>
            </a:r>
            <a:r>
              <a:rPr kumimoji="1" lang="en-US" altLang="zh-CN" dirty="0" err="1" smtClean="0"/>
              <a:t>Drebin</a:t>
            </a:r>
            <a:r>
              <a:rPr kumimoji="1" lang="zh-CN" altLang="en-US" dirty="0" smtClean="0"/>
              <a:t>，随机选取了其中</a:t>
            </a:r>
            <a:r>
              <a:rPr kumimoji="1" lang="en-US" altLang="zh-CN" dirty="0" smtClean="0"/>
              <a:t>50</a:t>
            </a:r>
            <a:r>
              <a:rPr kumimoji="1" lang="zh-CN" altLang="en-US" dirty="0" smtClean="0"/>
              <a:t>个包含动态加载的应用，其中</a:t>
            </a:r>
            <a:r>
              <a:rPr kumimoji="1" lang="zh-CN" altLang="zh-CN" dirty="0" smtClean="0"/>
              <a:t>2</a:t>
            </a:r>
            <a:r>
              <a:rPr kumimoji="1" lang="en-US" altLang="zh-CN" dirty="0" smtClean="0"/>
              <a:t>3</a:t>
            </a:r>
            <a:r>
              <a:rPr kumimoji="1" lang="zh-CN" altLang="en-US" dirty="0" smtClean="0"/>
              <a:t>个无法正常运行，</a:t>
            </a:r>
            <a:r>
              <a:rPr kumimoji="1" lang="en-US" altLang="zh-CN" dirty="0" smtClean="0"/>
              <a:t>24</a:t>
            </a:r>
            <a:r>
              <a:rPr kumimoji="1" lang="zh-CN" altLang="en-US" dirty="0" smtClean="0"/>
              <a:t>个均为小说应用使用动态加载加载广告，我们认为</a:t>
            </a:r>
            <a:r>
              <a:rPr kumimoji="1" lang="en-US" altLang="zh-CN" dirty="0" err="1" smtClean="0"/>
              <a:t>Drebin</a:t>
            </a:r>
            <a:r>
              <a:rPr kumimoji="1" lang="zh-CN" altLang="en-US" dirty="0" smtClean="0"/>
              <a:t>不适合作为我们的实验数据集</a:t>
            </a:r>
            <a:endParaRPr kumimoji="1" lang="en-US" altLang="zh-CN" dirty="0" smtClean="0"/>
          </a:p>
          <a:p>
            <a:endParaRPr kumimoji="1" lang="en-US" altLang="zh-CN" dirty="0" smtClean="0"/>
          </a:p>
          <a:p>
            <a:r>
              <a:rPr kumimoji="1" lang="zh-CN" altLang="en-US" dirty="0" smtClean="0"/>
              <a:t>我们发现了</a:t>
            </a:r>
            <a:r>
              <a:rPr kumimoji="1" lang="en-US" altLang="zh-CN" dirty="0" smtClean="0"/>
              <a:t>Mystique-S</a:t>
            </a:r>
            <a:r>
              <a:rPr kumimoji="1" lang="zh-CN" altLang="en-US" dirty="0" smtClean="0"/>
              <a:t>这份工作，该工作通过分析大量恶意软件构建了一个恶意应用的元模型</a:t>
            </a:r>
            <a:endParaRPr kumimoji="1" lang="en-US" altLang="zh-CN" dirty="0" smtClean="0"/>
          </a:p>
          <a:p>
            <a:r>
              <a:rPr kumimoji="1" lang="zh-CN" altLang="en-US" dirty="0" smtClean="0"/>
              <a:t>我们基于模型的构造恶意应用，对现实中热门应用进行来二次构造，在不同的位置插入会执行隐私泄漏的动态加载代码</a:t>
            </a:r>
            <a:endParaRPr kumimoji="1" lang="en-US" altLang="zh-CN" dirty="0" smtClean="0"/>
          </a:p>
          <a:p>
            <a:endParaRPr kumimoji="1" lang="en-US" altLang="zh-CN" dirty="0" smtClean="0"/>
          </a:p>
          <a:p>
            <a:r>
              <a:rPr kumimoji="1" lang="zh-CN" altLang="en-US" dirty="0" smtClean="0"/>
              <a:t>我们的方法首先对一个应用分析其与隐私相关的权限，确定注入的攻击类型，然后根据恶意应用元模型，在模型中定义攻击的位置插入该类型的隐私泄漏攻击。</a:t>
            </a:r>
            <a:endParaRPr kumimoji="1" lang="en-US" altLang="zh-CN" dirty="0" smtClean="0"/>
          </a:p>
          <a:p>
            <a:pPr marL="0" marR="0" lvl="1" indent="0" algn="l" defTabSz="457200" rtl="0" eaLnBrk="1" fontAlgn="auto" latinLnBrk="0" hangingPunct="1">
              <a:lnSpc>
                <a:spcPct val="100000"/>
              </a:lnSpc>
              <a:spcBef>
                <a:spcPts val="0"/>
              </a:spcBef>
              <a:spcAft>
                <a:spcPts val="0"/>
              </a:spcAft>
              <a:buClrTx/>
              <a:buSzTx/>
              <a:buFontTx/>
              <a:buNone/>
              <a:defRPr/>
            </a:pPr>
            <a:r>
              <a:rPr kumimoji="1" lang="zh-CN" altLang="en-US" dirty="0" smtClean="0"/>
              <a:t>得到</a:t>
            </a:r>
            <a:r>
              <a:rPr kumimoji="1" lang="en-US" altLang="zh-CN" dirty="0" smtClean="0"/>
              <a:t>88</a:t>
            </a:r>
            <a:r>
              <a:rPr kumimoji="1" lang="zh-CN" altLang="en-US" dirty="0" smtClean="0"/>
              <a:t>个实验应用，共插入来</a:t>
            </a:r>
            <a:r>
              <a:rPr lang="is-IS" altLang="zh-CN" dirty="0" smtClean="0"/>
              <a:t>2578</a:t>
            </a:r>
            <a:r>
              <a:rPr kumimoji="1" lang="zh-CN" altLang="en-US" dirty="0" smtClean="0"/>
              <a:t>个问题</a:t>
            </a:r>
            <a:endParaRPr kumimoji="1" lang="en-US" altLang="zh-CN" dirty="0" smtClean="0"/>
          </a:p>
          <a:p>
            <a:r>
              <a:rPr kumimoji="1" lang="zh-CN" altLang="en-US" dirty="0" smtClean="0"/>
              <a:t>然后我们选择了动态污点分析工具</a:t>
            </a:r>
            <a:r>
              <a:rPr kumimoji="1" lang="en-US" altLang="zh-CN" dirty="0" err="1" smtClean="0"/>
              <a:t>TaintDroid</a:t>
            </a:r>
            <a:r>
              <a:rPr kumimoji="1" lang="zh-CN" altLang="en-US" dirty="0" smtClean="0"/>
              <a:t>和对动态加载的隐私泄漏检测工具</a:t>
            </a:r>
            <a:r>
              <a:rPr kumimoji="1" lang="en-US" altLang="zh-CN" dirty="0" err="1" smtClean="0"/>
              <a:t>DyDroid</a:t>
            </a:r>
            <a:r>
              <a:rPr kumimoji="1" lang="zh-CN" altLang="en-US" dirty="0" smtClean="0"/>
              <a:t>进行比较</a:t>
            </a:r>
            <a:endParaRPr kumimoji="1" lang="en-US" altLang="zh-CN" dirty="0" smtClean="0"/>
          </a:p>
          <a:p>
            <a:r>
              <a:rPr kumimoji="1" lang="zh-CN" altLang="en-US" dirty="0" smtClean="0"/>
              <a:t>在这个实验集上对我们的工作和其他相关工作进行来评估</a:t>
            </a:r>
            <a:endParaRPr kumimoji="1" lang="en-US" altLang="zh-CN" dirty="0" smtClean="0"/>
          </a:p>
          <a:p>
            <a:endParaRPr kumimoji="1" lang="en-US" altLang="zh-CN" dirty="0" smtClean="0"/>
          </a:p>
          <a:p>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日期占位符 3"/>
          <p:cNvSpPr>
            <a:spLocks noGrp="1"/>
          </p:cNvSpPr>
          <p:nvPr>
            <p:ph type="dt" idx="10"/>
          </p:nvPr>
        </p:nvSpPr>
        <p:spPr/>
        <p:txBody>
          <a:bodyPr/>
          <a:lstStyle/>
          <a:p>
            <a:fld id="{30FDA579-7059-3445-8EF6-3C1DF911CB22}" type="datetime1">
              <a:rPr kumimoji="1" lang="zh-CN" altLang="en-US" smtClean="0"/>
            </a:fld>
            <a:endParaRPr kumimoji="1" lang="zh-CN" altLang="en-US"/>
          </a:p>
        </p:txBody>
      </p:sp>
      <p:sp>
        <p:nvSpPr>
          <p:cNvPr id="5" name="幻灯片编号占位符 4"/>
          <p:cNvSpPr>
            <a:spLocks noGrp="1"/>
          </p:cNvSpPr>
          <p:nvPr>
            <p:ph type="sldNum" sz="quarter" idx="11"/>
          </p:nvPr>
        </p:nvSpPr>
        <p:spPr/>
        <p:txBody>
          <a:bodyPr/>
          <a:lstStyle/>
          <a:p>
            <a:fld id="{83CCF301-2FBB-6F4F-859A-F470C9D35FF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A1F49D05-AB4A-A642-B455-8926FC1C8E1F}" type="datetime1">
              <a:rPr kumimoji="1" lang="zh-CN" altLang="en-US" smtClean="0"/>
            </a:fld>
            <a:endParaRPr kumimoji="1" lang="zh-CN" altLang="en-US"/>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endParaRPr kumimoji="1" lang="zh-CN" altLang="en-US"/>
          </a:p>
        </p:txBody>
      </p:sp>
      <p:sp>
        <p:nvSpPr>
          <p:cNvPr id="189445" name="Rectangle 5"/>
          <p:cNvSpPr>
            <a:spLocks noGrp="1" noChangeArrowheads="1"/>
          </p:cNvSpPr>
          <p:nvPr>
            <p:ph type="sldNum" sz="quarter" idx="4"/>
          </p:nvPr>
        </p:nvSpPr>
        <p:spPr/>
        <p:txBody>
          <a:bodyPr/>
          <a:lstStyle>
            <a:lvl1pPr>
              <a:defRPr/>
            </a:lvl1pPr>
          </a:lstStyle>
          <a:p>
            <a:fld id="{4CA4EF33-A686-C14B-B68D-613B319DF6ED}" type="slidenum">
              <a:rPr kumimoji="1" lang="zh-CN" altLang="en-US" smtClean="0"/>
            </a:fld>
            <a:endParaRPr kumimoji="1" lang="zh-CN" altLang="en-US"/>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endParaRPr lang="zh-CN" altLang="zh-CN">
              <a:latin typeface="Arial" panose="020B0604020202020204" pitchFamily="34"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endParaRPr lang="zh-CN" altLang="en-US" noProof="0" smtClean="0"/>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F2976B1-C2B4-D949-9D25-6EF332D9A150}"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2C92C97-A75F-6847-BD43-051CA1B99E3B}"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DF431338-6E84-4542-834D-A793CB8D2332}"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64BA4F2F-FF87-4B42-A477-18977AF77173}"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F727952D-ACD4-8446-AD8D-C84C26CD07C3}"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17DBBE8B-6DD4-8A4A-8327-A9DDD8F69269}" type="datetime1">
              <a:rPr kumimoji="1" lang="zh-CN" altLang="en-US" smtClean="0"/>
            </a:fld>
            <a:endParaRPr kumimoji="1" lang="zh-CN" altLang="en-US"/>
          </a:p>
        </p:txBody>
      </p:sp>
      <p:sp>
        <p:nvSpPr>
          <p:cNvPr id="8" name="页脚占位符 7"/>
          <p:cNvSpPr>
            <a:spLocks noGrp="1"/>
          </p:cNvSpPr>
          <p:nvPr>
            <p:ph type="ftr" sz="quarter" idx="11"/>
          </p:nvPr>
        </p:nvSpPr>
        <p:spPr/>
        <p:txBody>
          <a:bodyPr/>
          <a:lstStyle>
            <a:lvl1pPr>
              <a:defRPr/>
            </a:lvl1pPr>
          </a:lstStyle>
          <a:p>
            <a:endParaRPr kumimoji="1" lang="zh-CN" altLang="en-US"/>
          </a:p>
        </p:txBody>
      </p:sp>
      <p:sp>
        <p:nvSpPr>
          <p:cNvPr id="9" name="灯片编号占位符 8"/>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EBA7C5E-F3E9-FB41-9373-8C72B06D214D}" type="datetime1">
              <a:rPr kumimoji="1" lang="zh-CN" altLang="en-US" smtClean="0"/>
            </a:fld>
            <a:endParaRPr kumimoji="1" lang="zh-CN" altLang="en-US"/>
          </a:p>
        </p:txBody>
      </p:sp>
      <p:sp>
        <p:nvSpPr>
          <p:cNvPr id="4" name="页脚占位符 3"/>
          <p:cNvSpPr>
            <a:spLocks noGrp="1"/>
          </p:cNvSpPr>
          <p:nvPr>
            <p:ph type="ftr" sz="quarter" idx="11"/>
          </p:nvPr>
        </p:nvSpPr>
        <p:spPr/>
        <p:txBody>
          <a:bodyPr/>
          <a:lstStyle>
            <a:lvl1pPr>
              <a:defRPr/>
            </a:lvl1pPr>
          </a:lstStyle>
          <a:p>
            <a:endParaRPr kumimoji="1" lang="zh-CN" altLang="en-US"/>
          </a:p>
        </p:txBody>
      </p:sp>
      <p:sp>
        <p:nvSpPr>
          <p:cNvPr id="5" name="灯片编号占位符 4"/>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2B6FD6B-848A-C043-9068-87D8A260E3EF}"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lvl1pPr>
              <a:defRPr/>
            </a:lvl1pPr>
          </a:lstStyle>
          <a:p>
            <a:endParaRPr kumimoji="1" lang="zh-CN" altLang="en-US"/>
          </a:p>
        </p:txBody>
      </p:sp>
      <p:sp>
        <p:nvSpPr>
          <p:cNvPr id="4" name="灯片编号占位符 3"/>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11AC278-9704-504F-90CE-C78E249CF8E7}"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4E15395-6596-7942-84CD-0743948C8254}"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4CA4EF33-A686-C14B-B68D-613B319DF6E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88422" name="Picture 6" descr="towe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p:spPr>
        <p:txBody>
          <a:bodyPr vert="horz" wrap="square" lIns="91440" tIns="45720" rIns="91440" bIns="45720" numCol="1" anchor="t" anchorCtr="0" compatLnSpc="1"/>
          <a:lstStyle>
            <a:lvl1pPr algn="l">
              <a:defRPr sz="1600">
                <a:latin typeface="+mn-lt"/>
              </a:defRPr>
            </a:lvl1pPr>
          </a:lstStyle>
          <a:p>
            <a:fld id="{4DFA4A3E-5CEE-6B48-B2F0-0534FCC3ABC7}" type="datetime1">
              <a:rPr kumimoji="1" lang="zh-CN" altLang="en-US" smtClean="0"/>
            </a:fld>
            <a:endParaRPr kumimoji="1"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p:spPr>
        <p:txBody>
          <a:bodyPr vert="horz" wrap="square" lIns="91440" tIns="45720" rIns="91440" bIns="45720" numCol="1" anchor="t" anchorCtr="0" compatLnSpc="1"/>
          <a:lstStyle>
            <a:lvl1pPr>
              <a:defRPr sz="1600">
                <a:latin typeface="+mn-lt"/>
              </a:defRPr>
            </a:lvl1pPr>
          </a:lstStyle>
          <a:p>
            <a:endParaRPr kumimoji="1"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p:spPr>
        <p:txBody>
          <a:bodyPr vert="horz" wrap="square" lIns="91440" tIns="45720" rIns="91440" bIns="45720" numCol="1" anchor="t" anchorCtr="0" compatLnSpc="1"/>
          <a:lstStyle>
            <a:lvl1pPr algn="r">
              <a:defRPr sz="1600">
                <a:latin typeface="+mn-lt"/>
              </a:defRPr>
            </a:lvl1pPr>
          </a:lstStyle>
          <a:p>
            <a:fld id="{4CA4EF33-A686-C14B-B68D-613B319DF6ED}" type="slidenum">
              <a:rPr kumimoji="1" lang="zh-CN" altLang="en-US" smtClean="0"/>
            </a:fld>
            <a:endParaRPr kumimoji="1" lang="zh-CN" altLang="en-US"/>
          </a:p>
        </p:txBody>
      </p:sp>
      <p:pic>
        <p:nvPicPr>
          <p:cNvPr id="188426"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p:spPr>
      </p:pic>
      <p:pic>
        <p:nvPicPr>
          <p:cNvPr id="188427" name="Picture 11" descr="校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4543" y="2695095"/>
            <a:ext cx="8065696" cy="584776"/>
          </a:xfrm>
          <a:prstGeom prst="rect">
            <a:avLst/>
          </a:prstGeom>
          <a:noFill/>
        </p:spPr>
        <p:txBody>
          <a:bodyPr wrap="none" rtlCol="0">
            <a:spAutoFit/>
          </a:bodyPr>
          <a:lstStyle/>
          <a:p>
            <a:pPr algn="ctr"/>
            <a:r>
              <a:rPr kumimoji="1" lang="en-US" altLang="zh-CN" sz="3200" dirty="0" smtClean="0"/>
              <a:t>DL</a:t>
            </a:r>
            <a:r>
              <a:rPr kumimoji="1" lang="en-US" altLang="zh-CN" sz="3200" baseline="30000" dirty="0" smtClean="0"/>
              <a:t>2</a:t>
            </a:r>
            <a:r>
              <a:rPr kumimoji="1" lang="en-US" altLang="zh-CN" sz="3200" dirty="0" smtClean="0"/>
              <a:t>: </a:t>
            </a:r>
            <a:r>
              <a:rPr kumimoji="1" lang="zh-CN" altLang="en-US" sz="3200" dirty="0" smtClean="0"/>
              <a:t>针对安卓动态加载的隐私泄漏检测工具</a:t>
            </a:r>
            <a:endParaRPr kumimoji="1" lang="zh-CN" altLang="en-US" sz="3200" dirty="0"/>
          </a:p>
        </p:txBody>
      </p:sp>
      <p:sp>
        <p:nvSpPr>
          <p:cNvPr id="9" name="日期占位符 8"/>
          <p:cNvSpPr>
            <a:spLocks noGrp="1"/>
          </p:cNvSpPr>
          <p:nvPr>
            <p:ph type="dt" sz="half" idx="2"/>
          </p:nvPr>
        </p:nvSpPr>
        <p:spPr>
          <a:xfrm>
            <a:off x="685800" y="6284913"/>
            <a:ext cx="1293813" cy="379656"/>
          </a:xfrm>
        </p:spPr>
        <p:txBody>
          <a:bodyPr/>
          <a:lstStyle/>
          <a:p>
            <a:fld id="{9F1A0CC4-2AD7-B04E-A401-C29F6CAE1564}" type="datetime1">
              <a:rPr kumimoji="1" lang="zh-CN" altLang="en-US" smtClean="0"/>
            </a:fld>
            <a:endParaRPr kumimoji="1" lang="zh-CN" altLang="en-US" dirty="0"/>
          </a:p>
        </p:txBody>
      </p:sp>
      <p:sp>
        <p:nvSpPr>
          <p:cNvPr id="10" name="幻灯片编号占位符 9"/>
          <p:cNvSpPr>
            <a:spLocks noGrp="1"/>
          </p:cNvSpPr>
          <p:nvPr>
            <p:ph type="sldNum" sz="quarter" idx="4"/>
          </p:nvPr>
        </p:nvSpPr>
        <p:spPr/>
        <p:txBody>
          <a:bodyPr/>
          <a:lstStyle/>
          <a:p>
            <a:fld id="{4CA4EF33-A686-C14B-B68D-613B319DF6ED}" type="slidenum">
              <a:rPr kumimoji="1" lang="zh-CN" altLang="en-US" smtClean="0"/>
            </a:fld>
            <a:endParaRPr kumimoji="1" lang="zh-CN" altLang="en-US" dirty="0"/>
          </a:p>
        </p:txBody>
      </p:sp>
      <p:sp>
        <p:nvSpPr>
          <p:cNvPr id="11" name="文本框 10"/>
          <p:cNvSpPr txBox="1"/>
          <p:nvPr/>
        </p:nvSpPr>
        <p:spPr>
          <a:xfrm>
            <a:off x="3275856" y="3717032"/>
            <a:ext cx="2736304" cy="523220"/>
          </a:xfrm>
          <a:prstGeom prst="rect">
            <a:avLst/>
          </a:prstGeom>
          <a:noFill/>
        </p:spPr>
        <p:txBody>
          <a:bodyPr wrap="square" rtlCol="0">
            <a:spAutoFit/>
          </a:bodyPr>
          <a:lstStyle/>
          <a:p>
            <a:pPr algn="ctr"/>
            <a:r>
              <a:rPr lang="zh-CN" altLang="en-US" sz="2800" dirty="0" smtClean="0"/>
              <a:t>南京大学</a:t>
            </a:r>
            <a:endParaRPr lang="zh-CN" altLang="en-US" dirty="0"/>
          </a:p>
        </p:txBody>
      </p:sp>
      <p:sp>
        <p:nvSpPr>
          <p:cNvPr id="12" name="文本框 11"/>
          <p:cNvSpPr txBox="1"/>
          <p:nvPr/>
        </p:nvSpPr>
        <p:spPr>
          <a:xfrm>
            <a:off x="2029941" y="4402900"/>
            <a:ext cx="5328592" cy="646331"/>
          </a:xfrm>
          <a:prstGeom prst="rect">
            <a:avLst/>
          </a:prstGeom>
          <a:noFill/>
        </p:spPr>
        <p:txBody>
          <a:bodyPr wrap="square" rtlCol="0">
            <a:spAutoFit/>
          </a:bodyPr>
          <a:lstStyle/>
          <a:p>
            <a:pPr algn="ctr"/>
            <a:r>
              <a:rPr lang="zh-CN" altLang="en-US" dirty="0" smtClean="0"/>
              <a:t>报告人：杨宇飞</a:t>
            </a:r>
            <a:endParaRPr lang="en-US" altLang="zh-CN" dirty="0" smtClean="0"/>
          </a:p>
          <a:p>
            <a:pPr algn="ctr"/>
            <a:r>
              <a:rPr lang="zh-CN" altLang="en-US" dirty="0" smtClean="0"/>
              <a:t>指导老师：潘敏学，张天，李宣东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71389" y="2759159"/>
            <a:ext cx="5598448" cy="3149762"/>
          </a:xfrm>
          <a:prstGeom prst="rect">
            <a:avLst/>
          </a:prstGeom>
        </p:spPr>
      </p:pic>
      <p:sp>
        <p:nvSpPr>
          <p:cNvPr id="2" name="标题 1"/>
          <p:cNvSpPr>
            <a:spLocks noGrp="1"/>
          </p:cNvSpPr>
          <p:nvPr>
            <p:ph type="title"/>
          </p:nvPr>
        </p:nvSpPr>
        <p:spPr/>
        <p:txBody>
          <a:bodyPr/>
          <a:lstStyle/>
          <a:p>
            <a:r>
              <a:rPr kumimoji="1" lang="zh-CN" altLang="en-US" dirty="0" smtClean="0"/>
              <a:t>实验评估</a:t>
            </a:r>
            <a:endParaRPr kumimoji="1"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7" name="内容占位符 2"/>
          <p:cNvSpPr>
            <a:spLocks noGrp="1"/>
          </p:cNvSpPr>
          <p:nvPr>
            <p:ph idx="1"/>
          </p:nvPr>
        </p:nvSpPr>
        <p:spPr>
          <a:xfrm>
            <a:off x="468313" y="1516309"/>
            <a:ext cx="8142287" cy="4392612"/>
          </a:xfrm>
        </p:spPr>
        <p:txBody>
          <a:bodyPr/>
          <a:lstStyle/>
          <a:p>
            <a:r>
              <a:rPr kumimoji="1" lang="en-US" altLang="zh-CN" dirty="0" smtClean="0"/>
              <a:t>DL</a:t>
            </a:r>
            <a:r>
              <a:rPr kumimoji="1" lang="en-US" altLang="zh-CN" baseline="30000" dirty="0" smtClean="0"/>
              <a:t>2</a:t>
            </a:r>
            <a:r>
              <a:rPr kumimoji="1" lang="zh-CN" altLang="en-US" dirty="0" smtClean="0"/>
              <a:t>检测结果</a:t>
            </a:r>
            <a:endParaRPr kumimoji="1" lang="en-US" altLang="zh-CN" dirty="0" smtClean="0"/>
          </a:p>
          <a:p>
            <a:pPr lvl="1"/>
            <a:r>
              <a:rPr kumimoji="1" lang="zh-CN" altLang="en-US" sz="2200" dirty="0" smtClean="0"/>
              <a:t>检测出数据集中</a:t>
            </a:r>
            <a:r>
              <a:rPr kumimoji="1" lang="en-US" altLang="zh-CN" sz="2200" dirty="0" smtClean="0"/>
              <a:t>42%</a:t>
            </a:r>
            <a:r>
              <a:rPr kumimoji="1" lang="zh-CN" altLang="en-US" sz="2200" dirty="0" smtClean="0"/>
              <a:t>的泄漏，约其他两种的</a:t>
            </a:r>
            <a:r>
              <a:rPr kumimoji="1" lang="en-US" altLang="zh-CN" sz="2200" dirty="0" smtClean="0"/>
              <a:t>2.6</a:t>
            </a:r>
            <a:r>
              <a:rPr kumimoji="1" lang="zh-CN" altLang="en-US" sz="2200" dirty="0" smtClean="0"/>
              <a:t>倍和</a:t>
            </a:r>
            <a:r>
              <a:rPr kumimoji="1" lang="en-US" altLang="zh-CN" sz="2200" dirty="0"/>
              <a:t>3</a:t>
            </a:r>
            <a:r>
              <a:rPr kumimoji="1" lang="zh-CN" altLang="en-US" sz="2200" dirty="0" smtClean="0"/>
              <a:t>倍</a:t>
            </a:r>
            <a:endParaRPr kumimoji="1" lang="zh-CN" altLang="en-US" sz="2200" dirty="0"/>
          </a:p>
        </p:txBody>
      </p:sp>
      <p:sp>
        <p:nvSpPr>
          <p:cNvPr id="9" name="矩形 8"/>
          <p:cNvSpPr/>
          <p:nvPr/>
        </p:nvSpPr>
        <p:spPr bwMode="auto">
          <a:xfrm>
            <a:off x="3934521" y="2780425"/>
            <a:ext cx="1301785" cy="2702973"/>
          </a:xfrm>
          <a:prstGeom prst="rect">
            <a:avLst/>
          </a:prstGeom>
          <a:solidFill>
            <a:schemeClr val="bg1">
              <a:alpha val="0"/>
            </a:scheme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timePerLeak.pd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9240" y="1392479"/>
            <a:ext cx="3840480" cy="5120640"/>
          </a:xfrm>
          <a:prstGeom prst="rect">
            <a:avLst/>
          </a:prstGeom>
        </p:spPr>
      </p:pic>
      <p:pic>
        <p:nvPicPr>
          <p:cNvPr id="8" name="图片 7" descr="timePerAp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84" y="1392479"/>
            <a:ext cx="3840480" cy="5120640"/>
          </a:xfrm>
          <a:prstGeom prst="rect">
            <a:avLst/>
          </a:prstGeom>
        </p:spPr>
      </p:pic>
      <p:sp>
        <p:nvSpPr>
          <p:cNvPr id="2" name="标题 1"/>
          <p:cNvSpPr>
            <a:spLocks noGrp="1"/>
          </p:cNvSpPr>
          <p:nvPr>
            <p:ph type="title"/>
          </p:nvPr>
        </p:nvSpPr>
        <p:spPr/>
        <p:txBody>
          <a:bodyPr/>
          <a:lstStyle/>
          <a:p>
            <a:r>
              <a:rPr kumimoji="1" lang="zh-CN" altLang="en-US" dirty="0" smtClean="0"/>
              <a:t>实验评估</a:t>
            </a:r>
            <a:endParaRPr kumimoji="1" lang="zh-CN" altLang="en-US" dirty="0"/>
          </a:p>
        </p:txBody>
      </p:sp>
      <p:sp>
        <p:nvSpPr>
          <p:cNvPr id="3" name="内容占位符 2"/>
          <p:cNvSpPr>
            <a:spLocks noGrp="1"/>
          </p:cNvSpPr>
          <p:nvPr>
            <p:ph idx="1"/>
          </p:nvPr>
        </p:nvSpPr>
        <p:spPr/>
        <p:txBody>
          <a:bodyPr/>
          <a:lstStyle/>
          <a:p>
            <a:pPr>
              <a:lnSpc>
                <a:spcPct val="150000"/>
              </a:lnSpc>
            </a:pPr>
            <a:r>
              <a:rPr kumimoji="1" lang="en-US" altLang="zh-CN" dirty="0" smtClean="0"/>
              <a:t>DL</a:t>
            </a:r>
            <a:r>
              <a:rPr kumimoji="1" lang="en-US" altLang="zh-CN" baseline="30000" dirty="0" smtClean="0"/>
              <a:t>2</a:t>
            </a:r>
            <a:r>
              <a:rPr kumimoji="1" lang="zh-CN" altLang="en-US" dirty="0" smtClean="0"/>
              <a:t>执行效率</a:t>
            </a:r>
            <a:endParaRPr kumimoji="1" lang="en-US" altLang="zh-CN" dirty="0" smtClean="0"/>
          </a:p>
          <a:p>
            <a:pPr lvl="1">
              <a:lnSpc>
                <a:spcPct val="150000"/>
              </a:lnSpc>
            </a:pPr>
            <a:endParaRPr kumimoji="1" lang="en-US" altLang="zh-CN" dirty="0" smtClean="0"/>
          </a:p>
          <a:p>
            <a:pPr lvl="1">
              <a:lnSpc>
                <a:spcPct val="150000"/>
              </a:lnSpc>
            </a:pPr>
            <a:endParaRPr kumimoji="1" lang="en-US" altLang="zh-CN" dirty="0"/>
          </a:p>
          <a:p>
            <a:pPr lvl="1">
              <a:lnSpc>
                <a:spcPct val="150000"/>
              </a:lnSpc>
            </a:pPr>
            <a:endParaRPr kumimoji="1" lang="en-US" altLang="zh-CN" dirty="0" smtClean="0"/>
          </a:p>
          <a:p>
            <a:pPr lvl="1">
              <a:lnSpc>
                <a:spcPct val="150000"/>
              </a:lnSpc>
            </a:pPr>
            <a:endParaRPr kumimoji="1" lang="en-US" altLang="zh-CN" dirty="0"/>
          </a:p>
          <a:p>
            <a:pPr lvl="1">
              <a:lnSpc>
                <a:spcPct val="150000"/>
              </a:lnSpc>
            </a:pPr>
            <a:endParaRPr kumimoji="1" lang="en-US" altLang="zh-CN" dirty="0" smtClean="0"/>
          </a:p>
          <a:p>
            <a:pPr lvl="1">
              <a:lnSpc>
                <a:spcPct val="150000"/>
              </a:lnSpc>
            </a:pPr>
            <a:r>
              <a:rPr kumimoji="1" lang="en-US" altLang="zh-CN" dirty="0" smtClean="0"/>
              <a:t>Per App: 581.5s   Per Leaks: 18.8s</a:t>
            </a:r>
            <a:endParaRPr kumimoji="1"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6" name="内容占位符 2"/>
          <p:cNvSpPr txBox="1"/>
          <p:nvPr/>
        </p:nvSpPr>
        <p:spPr bwMode="auto">
          <a:xfrm>
            <a:off x="467544" y="1844824"/>
            <a:ext cx="8142287" cy="4249489"/>
          </a:xfrm>
          <a:prstGeom prst="rect">
            <a:avLst/>
          </a:prstGeom>
          <a:noFill/>
          <a:ln>
            <a:noFill/>
          </a:ln>
          <a:effectLst/>
        </p:spPr>
        <p:txBody>
          <a:bodyPr vert="horz" wrap="square" lIns="91440" tIns="45720" rIns="91440" bIns="45720" numCol="1" anchor="t" anchorCtr="0" compatLnSpc="1"/>
          <a:lstStyle>
            <a:lvl1pPr marL="447675" indent="-447675" algn="l" rtl="0" fontAlgn="base">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fontAlgn="base">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fontAlgn="base">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fontAlgn="base">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fontAlgn="base">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0"/>
            <a:r>
              <a:rPr lang="zh-CN" altLang="en-US" sz="2400" b="1" dirty="0" smtClean="0"/>
              <a:t>利用静态分析指导动态执行</a:t>
            </a:r>
            <a:endParaRPr lang="en-US" altLang="zh-CN" sz="2400" b="1" dirty="0" smtClean="0"/>
          </a:p>
          <a:p>
            <a:pPr lvl="1" hangingPunct="0"/>
            <a:endParaRPr lang="en-US" altLang="zh-CN" sz="2000" b="1" dirty="0"/>
          </a:p>
          <a:p>
            <a:pPr hangingPunct="0"/>
            <a:endParaRPr lang="en-US" altLang="zh-CN" sz="2400" b="1" dirty="0"/>
          </a:p>
          <a:p>
            <a:pPr hangingPunct="0"/>
            <a:r>
              <a:rPr lang="zh-CN" altLang="en-US" sz="2400" b="1" dirty="0" smtClean="0"/>
              <a:t>动态执行增强静态污点分析的能力</a:t>
            </a:r>
            <a:endParaRPr lang="en-US" altLang="zh-CN" sz="2400" b="1" dirty="0" smtClean="0"/>
          </a:p>
          <a:p>
            <a:pPr marL="448945" lvl="1" indent="0" hangingPunct="0">
              <a:buNone/>
            </a:pPr>
            <a:endParaRPr lang="en-US" altLang="zh-CN" sz="2000" dirty="0" smtClean="0"/>
          </a:p>
          <a:p>
            <a:pPr marL="448945" lvl="1" indent="0" hangingPunct="0">
              <a:buNone/>
            </a:pPr>
            <a:endParaRPr lang="en-US" altLang="zh-CN" sz="2000" dirty="0" smtClean="0"/>
          </a:p>
          <a:p>
            <a:pPr hangingPunct="0"/>
            <a:r>
              <a:rPr lang="en-US" altLang="zh-CN" sz="2400" b="1" dirty="0" smtClean="0"/>
              <a:t>DL</a:t>
            </a:r>
            <a:r>
              <a:rPr lang="en-US" altLang="zh-CN" sz="2400" b="1" baseline="30000" dirty="0" smtClean="0"/>
              <a:t>2</a:t>
            </a:r>
            <a:r>
              <a:rPr lang="zh-CN" altLang="en-US" sz="2400" b="1" dirty="0" smtClean="0"/>
              <a:t>针对动态加载引发的隐私泄露问题取得更好的检测效果</a:t>
            </a:r>
            <a:endParaRPr lang="en-US" altLang="zh-CN" sz="2400" b="1" dirty="0" smtClean="0"/>
          </a:p>
          <a:p>
            <a:pPr marL="448945" lvl="1" indent="0" hangingPunct="0">
              <a:buNone/>
            </a:pPr>
            <a:endParaRPr lang="en-US" altLang="zh-CN" sz="2000" dirty="0"/>
          </a:p>
          <a:p>
            <a:pPr hangingPunct="0"/>
            <a:endParaRPr lang="en-US" altLang="zh-CN" sz="2400" b="1" dirty="0"/>
          </a:p>
          <a:p>
            <a:pPr hangingPunct="0"/>
            <a:endParaRPr lang="en-US" altLang="zh-CN" sz="2400" b="1" dirty="0" smtClean="0"/>
          </a:p>
          <a:p>
            <a:pPr hangingPunct="0"/>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anim calcmode="lin" valueType="num">
                                      <p:cBhvr>
                                        <p:cTn id="2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5D0B18-464C-A445-BEB2-5804951EBF27}" type="datetime1">
              <a:rPr kumimoji="1" lang="zh-CN" altLang="en-US" smtClean="0"/>
            </a:fld>
            <a:endParaRPr kumimoji="1" lang="zh-CN" altLang="en-US"/>
          </a:p>
        </p:txBody>
      </p:sp>
      <p:sp>
        <p:nvSpPr>
          <p:cNvPr id="6" name="矩形 5"/>
          <p:cNvSpPr/>
          <p:nvPr/>
        </p:nvSpPr>
        <p:spPr>
          <a:xfrm flipH="1">
            <a:off x="2465964" y="2865037"/>
            <a:ext cx="2040997" cy="68563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幻灯片编号占位符 6"/>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8" name="文本框 7"/>
          <p:cNvSpPr txBox="1"/>
          <p:nvPr/>
        </p:nvSpPr>
        <p:spPr>
          <a:xfrm>
            <a:off x="1613180" y="2357205"/>
            <a:ext cx="6130290" cy="1015663"/>
          </a:xfrm>
          <a:prstGeom prst="rect">
            <a:avLst/>
          </a:prstGeom>
          <a:noFill/>
        </p:spPr>
        <p:txBody>
          <a:bodyPr wrap="square" rtlCol="0">
            <a:spAutoFit/>
          </a:bodyPr>
          <a:lstStyle/>
          <a:p>
            <a:pPr algn="ctr"/>
            <a:r>
              <a:rPr lang="zh-CN" altLang="en-US" sz="6000" dirty="0" smtClean="0"/>
              <a:t>谢  谢！</a:t>
            </a:r>
            <a:endParaRPr lang="en-US" altLang="zh-CN" sz="6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内容占位符 2"/>
          <p:cNvSpPr txBox="1"/>
          <p:nvPr/>
        </p:nvSpPr>
        <p:spPr bwMode="auto">
          <a:xfrm>
            <a:off x="620713" y="1518180"/>
            <a:ext cx="8142287" cy="4392612"/>
          </a:xfrm>
          <a:prstGeom prst="rect">
            <a:avLst/>
          </a:prstGeom>
          <a:noFill/>
          <a:ln>
            <a:noFill/>
          </a:ln>
          <a:effectLst/>
        </p:spPr>
        <p:txBody>
          <a:bodyPr vert="horz" wrap="square" lIns="91440" tIns="45720" rIns="91440" bIns="45720" numCol="1" anchor="t" anchorCtr="0" compatLnSpc="1"/>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en-US" altLang="zh-CN" dirty="0" err="1" smtClean="0"/>
              <a:t>GooglePlay</a:t>
            </a:r>
            <a:r>
              <a:rPr kumimoji="1" lang="zh-CN" altLang="en-US" dirty="0" smtClean="0"/>
              <a:t>和</a:t>
            </a:r>
            <a:r>
              <a:rPr kumimoji="1" lang="en-US" altLang="zh-CN" dirty="0" smtClean="0"/>
              <a:t>F-Droid</a:t>
            </a:r>
            <a:r>
              <a:rPr kumimoji="1" lang="zh-CN" altLang="en-US" dirty="0" smtClean="0"/>
              <a:t>中选取</a:t>
            </a:r>
            <a:r>
              <a:rPr kumimoji="1" lang="en-US" altLang="zh-CN" dirty="0" smtClean="0"/>
              <a:t>25</a:t>
            </a:r>
            <a:r>
              <a:rPr kumimoji="1" lang="zh-CN" altLang="en-US" dirty="0" smtClean="0"/>
              <a:t>个热门应用进行二次构造</a:t>
            </a:r>
            <a:endParaRPr kumimoji="1" lang="en-US" altLang="zh-CN" dirty="0" smtClean="0"/>
          </a:p>
          <a:p>
            <a:pPr marL="448945" lvl="1" indent="0">
              <a:buNone/>
            </a:pPr>
            <a:endParaRPr kumimoji="1" lang="en-US" altLang="zh-CN" dirty="0" smtClean="0"/>
          </a:p>
        </p:txBody>
      </p:sp>
      <p:sp>
        <p:nvSpPr>
          <p:cNvPr id="2" name="标题 1"/>
          <p:cNvSpPr>
            <a:spLocks noGrp="1"/>
          </p:cNvSpPr>
          <p:nvPr>
            <p:ph type="title"/>
          </p:nvPr>
        </p:nvSpPr>
        <p:spPr/>
        <p:txBody>
          <a:bodyPr/>
          <a:lstStyle/>
          <a:p>
            <a:r>
              <a:rPr kumimoji="1" lang="zh-CN" altLang="en-US" dirty="0"/>
              <a:t>实验评估</a:t>
            </a:r>
            <a:endParaRPr kumimoji="1"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graphicFrame>
        <p:nvGraphicFramePr>
          <p:cNvPr id="3" name="表格 2"/>
          <p:cNvGraphicFramePr>
            <a:graphicFrameLocks noGrp="1"/>
          </p:cNvGraphicFramePr>
          <p:nvPr/>
        </p:nvGraphicFramePr>
        <p:xfrm>
          <a:off x="2268902" y="3089347"/>
          <a:ext cx="4876800" cy="1854200"/>
        </p:xfrm>
        <a:graphic>
          <a:graphicData uri="http://schemas.openxmlformats.org/drawingml/2006/table">
            <a:tbl>
              <a:tblPr firstRow="1" bandRow="1">
                <a:tableStyleId>{9D7B26C5-4107-4FEC-AEDC-1716B250A1EF}</a:tableStyleId>
              </a:tblPr>
              <a:tblGrid>
                <a:gridCol w="1219200"/>
                <a:gridCol w="1416052"/>
                <a:gridCol w="1406769"/>
                <a:gridCol w="834779"/>
              </a:tblGrid>
              <a:tr h="370840">
                <a:tc>
                  <a:txBody>
                    <a:bodyPr/>
                    <a:lstStyle/>
                    <a:p>
                      <a:r>
                        <a:rPr lang="en-US" altLang="zh-CN" dirty="0" smtClean="0"/>
                        <a:t>APP</a:t>
                      </a:r>
                      <a:endParaRPr lang="zh-CN" altLang="en-US" dirty="0"/>
                    </a:p>
                  </a:txBody>
                  <a:tcPr/>
                </a:tc>
                <a:tc>
                  <a:txBody>
                    <a:bodyPr/>
                    <a:lstStyle/>
                    <a:p>
                      <a:r>
                        <a:rPr lang="en-US" altLang="zh-CN" dirty="0" err="1" smtClean="0"/>
                        <a:t>Src</a:t>
                      </a:r>
                      <a:endParaRPr lang="zh-CN" altLang="en-US" dirty="0"/>
                    </a:p>
                  </a:txBody>
                  <a:tcPr/>
                </a:tc>
                <a:tc>
                  <a:txBody>
                    <a:bodyPr/>
                    <a:lstStyle/>
                    <a:p>
                      <a:r>
                        <a:rPr lang="en-US" altLang="zh-CN" dirty="0" smtClean="0"/>
                        <a:t>Sink</a:t>
                      </a:r>
                      <a:endParaRPr lang="zh-CN" altLang="en-US" dirty="0"/>
                    </a:p>
                  </a:txBody>
                  <a:tcPr/>
                </a:tc>
                <a:tc>
                  <a:txBody>
                    <a:bodyPr/>
                    <a:lstStyle/>
                    <a:p>
                      <a:pPr algn="ctr"/>
                      <a:r>
                        <a:rPr lang="en-US" altLang="zh-CN" dirty="0" smtClean="0"/>
                        <a:t>INJ</a:t>
                      </a:r>
                      <a:endParaRPr lang="zh-CN" altLang="en-US" dirty="0"/>
                    </a:p>
                  </a:txBody>
                  <a:tcPr/>
                </a:tc>
              </a:tr>
              <a:tr h="370840">
                <a:tc rowSpan="4">
                  <a:txBody>
                    <a:bodyPr/>
                    <a:lstStyle/>
                    <a:p>
                      <a:r>
                        <a:rPr lang="en-US" altLang="zh-CN" dirty="0" err="1" smtClean="0"/>
                        <a:t>wikipedia</a:t>
                      </a:r>
                      <a:endParaRPr lang="zh-CN" altLang="en-US" dirty="0"/>
                    </a:p>
                  </a:txBody>
                  <a:tcPr anchor="ctr"/>
                </a:tc>
                <a:tc>
                  <a:txBody>
                    <a:bodyPr/>
                    <a:lstStyle/>
                    <a:p>
                      <a:r>
                        <a:rPr lang="en-US" altLang="zh-CN" dirty="0" smtClean="0"/>
                        <a:t>ACCOUNT</a:t>
                      </a:r>
                      <a:endParaRPr lang="zh-CN" altLang="en-US" dirty="0"/>
                    </a:p>
                  </a:txBody>
                  <a:tcPr/>
                </a:tc>
                <a:tc>
                  <a:txBody>
                    <a:bodyPr/>
                    <a:lstStyle/>
                    <a:p>
                      <a:r>
                        <a:rPr lang="en-US" altLang="zh-CN" dirty="0" smtClean="0"/>
                        <a:t>FILE</a:t>
                      </a:r>
                      <a:endParaRPr lang="zh-CN" altLang="en-US" dirty="0"/>
                    </a:p>
                  </a:txBody>
                  <a:tcPr/>
                </a:tc>
                <a:tc>
                  <a:txBody>
                    <a:bodyPr/>
                    <a:lstStyle/>
                    <a:p>
                      <a:pPr algn="ctr"/>
                      <a:r>
                        <a:rPr lang="en-US" altLang="zh-CN" dirty="0" smtClean="0"/>
                        <a:t>28</a:t>
                      </a:r>
                      <a:endParaRPr lang="zh-CN" altLang="en-US" dirty="0"/>
                    </a:p>
                  </a:txBody>
                  <a:tcPr/>
                </a:tc>
              </a:tr>
              <a:tr h="370840">
                <a:tc vMerge="1">
                  <a:tcPr/>
                </a:tc>
                <a:tc>
                  <a:txBody>
                    <a:bodyPr/>
                    <a:lstStyle/>
                    <a:p>
                      <a:r>
                        <a:rPr lang="en-US" altLang="zh-CN" dirty="0" smtClean="0"/>
                        <a:t>ACCOUNT</a:t>
                      </a:r>
                      <a:endParaRPr lang="zh-CN" altLang="en-US" dirty="0"/>
                    </a:p>
                  </a:txBody>
                  <a:tcPr/>
                </a:tc>
                <a:tc>
                  <a:txBody>
                    <a:bodyPr/>
                    <a:lstStyle/>
                    <a:p>
                      <a:r>
                        <a:rPr lang="en-US" altLang="zh-CN" dirty="0" smtClean="0"/>
                        <a:t>INTERNET</a:t>
                      </a:r>
                      <a:endParaRPr lang="zh-CN" altLang="en-US" dirty="0"/>
                    </a:p>
                  </a:txBody>
                  <a:tcPr/>
                </a:tc>
                <a:tc>
                  <a:txBody>
                    <a:bodyPr/>
                    <a:lstStyle/>
                    <a:p>
                      <a:pPr algn="ctr"/>
                      <a:r>
                        <a:rPr lang="en-US" altLang="zh-CN" dirty="0" smtClean="0"/>
                        <a:t>29</a:t>
                      </a:r>
                      <a:endParaRPr lang="zh-CN" altLang="en-US" dirty="0"/>
                    </a:p>
                  </a:txBody>
                  <a:tcPr/>
                </a:tc>
              </a:tr>
              <a:tr h="370840">
                <a:tc vMerge="1">
                  <a:tcPr/>
                </a:tc>
                <a:tc>
                  <a:txBody>
                    <a:bodyPr/>
                    <a:lstStyle/>
                    <a:p>
                      <a:r>
                        <a:rPr lang="en-US" altLang="zh-CN" dirty="0" smtClean="0"/>
                        <a:t>LOCATION</a:t>
                      </a:r>
                      <a:endParaRPr lang="zh-CN" altLang="en-US" dirty="0"/>
                    </a:p>
                  </a:txBody>
                  <a:tcPr/>
                </a:tc>
                <a:tc>
                  <a:txBody>
                    <a:bodyPr/>
                    <a:lstStyle/>
                    <a:p>
                      <a:r>
                        <a:rPr lang="en-US" altLang="zh-CN" dirty="0" smtClean="0"/>
                        <a:t>FILE</a:t>
                      </a:r>
                      <a:endParaRPr lang="zh-CN" altLang="en-US" dirty="0"/>
                    </a:p>
                  </a:txBody>
                  <a:tcPr/>
                </a:tc>
                <a:tc>
                  <a:txBody>
                    <a:bodyPr/>
                    <a:lstStyle/>
                    <a:p>
                      <a:pPr algn="ctr"/>
                      <a:r>
                        <a:rPr lang="en-US" altLang="zh-CN" dirty="0" smtClean="0"/>
                        <a:t>26</a:t>
                      </a:r>
                      <a:endParaRPr lang="zh-CN" altLang="en-US" dirty="0"/>
                    </a:p>
                  </a:txBody>
                  <a:tcPr/>
                </a:tc>
              </a:tr>
              <a:tr h="370840">
                <a:tc vMerge="1">
                  <a:tcPr/>
                </a:tc>
                <a:tc>
                  <a:txBody>
                    <a:bodyPr/>
                    <a:lstStyle/>
                    <a:p>
                      <a:r>
                        <a:rPr lang="en-US" altLang="zh-CN" dirty="0" smtClean="0"/>
                        <a:t>LOCATION</a:t>
                      </a:r>
                      <a:endParaRPr lang="zh-CN" altLang="en-US" dirty="0"/>
                    </a:p>
                  </a:txBody>
                  <a:tcPr/>
                </a:tc>
                <a:tc>
                  <a:txBody>
                    <a:bodyPr/>
                    <a:lstStyle/>
                    <a:p>
                      <a:r>
                        <a:rPr lang="en-US" altLang="zh-CN" dirty="0" smtClean="0"/>
                        <a:t>INTERNET</a:t>
                      </a:r>
                      <a:endParaRPr lang="zh-CN" altLang="en-US" dirty="0"/>
                    </a:p>
                  </a:txBody>
                  <a:tcPr/>
                </a:tc>
                <a:tc>
                  <a:txBody>
                    <a:bodyPr/>
                    <a:lstStyle/>
                    <a:p>
                      <a:pPr algn="ctr"/>
                      <a:r>
                        <a:rPr lang="en-US" altLang="zh-CN" dirty="0" smtClean="0"/>
                        <a:t>28</a:t>
                      </a:r>
                      <a:endParaRPr lang="zh-C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3f26012b65c7c6228cad169f11b58c43.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5753" y="3095846"/>
            <a:ext cx="3975652" cy="297180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48" y="2610920"/>
            <a:ext cx="4911318" cy="3252742"/>
          </a:xfrm>
          <a:prstGeom prst="rect">
            <a:avLst/>
          </a:prstGeom>
        </p:spPr>
      </p:pic>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7" name="内容占位符 2"/>
          <p:cNvSpPr txBox="1"/>
          <p:nvPr/>
        </p:nvSpPr>
        <p:spPr bwMode="auto">
          <a:xfrm>
            <a:off x="224994" y="1347380"/>
            <a:ext cx="4176464" cy="1800200"/>
          </a:xfrm>
          <a:prstGeom prst="rect">
            <a:avLst/>
          </a:prstGeom>
          <a:noFill/>
          <a:ln>
            <a:noFill/>
          </a:ln>
          <a:effectLst/>
        </p:spPr>
        <p:txBody>
          <a:bodyPr vert="horz" wrap="square" lIns="91440" tIns="45720" rIns="91440" bIns="45720" numCol="1" anchor="t" anchorCtr="0" compatLnSpc="1">
            <a:normAutofit/>
          </a:bodyPr>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nSpc>
                <a:spcPct val="160000"/>
              </a:lnSpc>
            </a:pPr>
            <a:r>
              <a:rPr lang="zh-CN" altLang="en-US" sz="2400" dirty="0" smtClean="0"/>
              <a:t>安卓系统</a:t>
            </a:r>
            <a:endParaRPr lang="en-US" altLang="zh-CN" sz="2400" dirty="0" smtClean="0"/>
          </a:p>
          <a:p>
            <a:pPr lvl="1">
              <a:lnSpc>
                <a:spcPct val="160000"/>
              </a:lnSpc>
            </a:pPr>
            <a:r>
              <a:rPr lang="zh-CN" altLang="en-US" sz="2000" dirty="0" smtClean="0"/>
              <a:t>最主流移动系统平台</a:t>
            </a:r>
            <a:endParaRPr lang="en-US" altLang="zh-CN" sz="2000" dirty="0" smtClean="0"/>
          </a:p>
          <a:p>
            <a:pPr lvl="1">
              <a:lnSpc>
                <a:spcPct val="160000"/>
              </a:lnSpc>
            </a:pPr>
            <a:r>
              <a:rPr lang="zh-CN" altLang="en-US" sz="2000" dirty="0" smtClean="0"/>
              <a:t>产生大量移动应用</a:t>
            </a:r>
            <a:endParaRPr lang="en-US" altLang="zh-CN" sz="2000" dirty="0" smtClean="0"/>
          </a:p>
          <a:p>
            <a:pPr lvl="1">
              <a:lnSpc>
                <a:spcPct val="160000"/>
              </a:lnSpc>
            </a:pPr>
            <a:endParaRPr lang="en-US" altLang="zh-CN" dirty="0" smtClean="0"/>
          </a:p>
          <a:p>
            <a:pPr lvl="1">
              <a:lnSpc>
                <a:spcPct val="160000"/>
              </a:lnSpc>
            </a:pPr>
            <a:endParaRPr lang="en-US" altLang="zh-CN" dirty="0" smtClean="0"/>
          </a:p>
          <a:p>
            <a:pPr marL="0" indent="0">
              <a:buFont typeface="Wingdings" panose="05000000000000000000" pitchFamily="2" charset="2"/>
              <a:buNone/>
            </a:pPr>
            <a:endParaRPr lang="zh-CN" altLang="en-US" dirty="0"/>
          </a:p>
        </p:txBody>
      </p:sp>
      <p:grpSp>
        <p:nvGrpSpPr>
          <p:cNvPr id="8" name="组合 11"/>
          <p:cNvGrpSpPr/>
          <p:nvPr/>
        </p:nvGrpSpPr>
        <p:grpSpPr>
          <a:xfrm>
            <a:off x="3675047" y="1887597"/>
            <a:ext cx="1332501" cy="914594"/>
            <a:chOff x="3239059" y="1722963"/>
            <a:chExt cx="1332501" cy="914594"/>
          </a:xfrm>
        </p:grpSpPr>
        <p:sp>
          <p:nvSpPr>
            <p:cNvPr id="9" name="下箭头 8"/>
            <p:cNvSpPr/>
            <p:nvPr/>
          </p:nvSpPr>
          <p:spPr bwMode="auto">
            <a:xfrm rot="16200000">
              <a:off x="3721950" y="1787947"/>
              <a:ext cx="648717" cy="1050503"/>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10" name="文本框 9"/>
            <p:cNvSpPr txBox="1"/>
            <p:nvPr/>
          </p:nvSpPr>
          <p:spPr>
            <a:xfrm>
              <a:off x="3239059" y="1722963"/>
              <a:ext cx="1300608"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1600" b="1" dirty="0" smtClean="0">
                  <a:solidFill>
                    <a:srgbClr val="292929"/>
                  </a:solidFill>
                  <a:latin typeface="Times New Roman" panose="02020603050405020304" pitchFamily="18" charset="0"/>
                  <a:ea typeface="宋体" panose="02010600030101010101" pitchFamily="2" charset="-122"/>
                </a:rPr>
                <a:t>安全隐患</a:t>
              </a:r>
              <a:endParaRPr kumimoji="0" lang="zh-CN" altLang="en-US" sz="18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grpSp>
      <p:sp>
        <p:nvSpPr>
          <p:cNvPr id="11" name="内容占位符 2"/>
          <p:cNvSpPr txBox="1"/>
          <p:nvPr/>
        </p:nvSpPr>
        <p:spPr bwMode="auto">
          <a:xfrm>
            <a:off x="5292513" y="1347380"/>
            <a:ext cx="4176464" cy="1800200"/>
          </a:xfrm>
          <a:prstGeom prst="rect">
            <a:avLst/>
          </a:prstGeom>
          <a:noFill/>
          <a:ln>
            <a:noFill/>
          </a:ln>
          <a:effectLst/>
        </p:spPr>
        <p:txBody>
          <a:bodyPr vert="horz" wrap="square" lIns="91440" tIns="45720" rIns="91440" bIns="45720" numCol="1" anchor="t" anchorCtr="0" compatLnSpc="1">
            <a:normAutofit/>
          </a:bodyPr>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nSpc>
                <a:spcPct val="160000"/>
              </a:lnSpc>
            </a:pPr>
            <a:r>
              <a:rPr lang="zh-CN" altLang="en-US" sz="2400" dirty="0" smtClean="0"/>
              <a:t>隐私泄漏</a:t>
            </a:r>
            <a:endParaRPr lang="en-US" altLang="zh-CN" sz="2400" dirty="0" smtClean="0"/>
          </a:p>
          <a:p>
            <a:pPr lvl="1">
              <a:lnSpc>
                <a:spcPct val="160000"/>
              </a:lnSpc>
            </a:pPr>
            <a:r>
              <a:rPr lang="zh-CN" altLang="en-US" sz="2000" dirty="0" smtClean="0"/>
              <a:t>最常见</a:t>
            </a:r>
            <a:r>
              <a:rPr lang="zh-CN" altLang="en-US" sz="2000" dirty="0"/>
              <a:t>的恶意行为之一</a:t>
            </a:r>
            <a:endParaRPr lang="en-US" altLang="zh-CN" sz="2000" dirty="0" smtClean="0"/>
          </a:p>
          <a:p>
            <a:pPr lvl="1">
              <a:lnSpc>
                <a:spcPct val="160000"/>
              </a:lnSpc>
            </a:pPr>
            <a:r>
              <a:rPr lang="zh-CN" altLang="en-US" sz="2000" dirty="0" smtClean="0"/>
              <a:t>保护用户隐私至关重要</a:t>
            </a:r>
            <a:endParaRPr lang="en-US" altLang="zh-CN" sz="2000" dirty="0" smtClean="0"/>
          </a:p>
          <a:p>
            <a:pPr lvl="1">
              <a:lnSpc>
                <a:spcPct val="160000"/>
              </a:lnSpc>
            </a:pPr>
            <a:endParaRPr lang="en-US" altLang="zh-CN" dirty="0" smtClean="0"/>
          </a:p>
          <a:p>
            <a:pPr lvl="1">
              <a:lnSpc>
                <a:spcPct val="160000"/>
              </a:lnSpc>
            </a:pPr>
            <a:endParaRPr lang="en-US" altLang="zh-CN" dirty="0" smtClean="0"/>
          </a:p>
          <a:p>
            <a:pPr marL="0" indent="0">
              <a:buFont typeface="Wingdings" panose="05000000000000000000" pitchFamily="2" charset="2"/>
              <a:buNone/>
            </a:pPr>
            <a:endParaRPr lang="zh-CN" altLang="en-US" dirty="0"/>
          </a:p>
        </p:txBody>
      </p:sp>
      <p:grpSp>
        <p:nvGrpSpPr>
          <p:cNvPr id="16" name="组合 13"/>
          <p:cNvGrpSpPr/>
          <p:nvPr/>
        </p:nvGrpSpPr>
        <p:grpSpPr>
          <a:xfrm>
            <a:off x="6548360" y="3015547"/>
            <a:ext cx="879549" cy="1038140"/>
            <a:chOff x="6335204" y="2776104"/>
            <a:chExt cx="879549" cy="1118542"/>
          </a:xfrm>
        </p:grpSpPr>
        <p:sp>
          <p:nvSpPr>
            <p:cNvPr id="17" name="下箭头 16"/>
            <p:cNvSpPr/>
            <p:nvPr/>
          </p:nvSpPr>
          <p:spPr bwMode="auto">
            <a:xfrm>
              <a:off x="6335204" y="2924944"/>
              <a:ext cx="648717" cy="969702"/>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18" name="文本框 17"/>
            <p:cNvSpPr txBox="1"/>
            <p:nvPr/>
          </p:nvSpPr>
          <p:spPr>
            <a:xfrm>
              <a:off x="6783866" y="2776104"/>
              <a:ext cx="430887" cy="1008112"/>
            </a:xfrm>
            <a:prstGeom prst="rect">
              <a:avLst/>
            </a:prstGeom>
            <a:noFill/>
          </p:spPr>
          <p:txBody>
            <a:bodyPr vert="eaVert"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1600" b="1" noProof="0" dirty="0">
                  <a:solidFill>
                    <a:srgbClr val="292929"/>
                  </a:solidFill>
                  <a:latin typeface="Times New Roman" panose="02020603050405020304" pitchFamily="18" charset="0"/>
                  <a:ea typeface="宋体" panose="02010600030101010101" pitchFamily="2" charset="-122"/>
                </a:rPr>
                <a:t>解决</a:t>
              </a:r>
              <a:endParaRPr kumimoji="0" lang="zh-CN" altLang="en-US" sz="16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grpSp>
      <p:sp>
        <p:nvSpPr>
          <p:cNvPr id="19" name="内容占位符 2"/>
          <p:cNvSpPr txBox="1"/>
          <p:nvPr/>
        </p:nvSpPr>
        <p:spPr bwMode="auto">
          <a:xfrm>
            <a:off x="5292513" y="3943665"/>
            <a:ext cx="4176464" cy="1800200"/>
          </a:xfrm>
          <a:prstGeom prst="rect">
            <a:avLst/>
          </a:prstGeom>
          <a:noFill/>
          <a:ln>
            <a:noFill/>
          </a:ln>
          <a:effectLst/>
        </p:spPr>
        <p:txBody>
          <a:bodyPr vert="horz" wrap="square" lIns="91440" tIns="45720" rIns="91440" bIns="45720" numCol="1" anchor="t" anchorCtr="0" compatLnSpc="1">
            <a:normAutofit/>
          </a:bodyPr>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nSpc>
                <a:spcPct val="160000"/>
              </a:lnSpc>
            </a:pPr>
            <a:r>
              <a:rPr lang="zh-CN" altLang="en-US" sz="2400" dirty="0" smtClean="0"/>
              <a:t>传统检测方法</a:t>
            </a:r>
            <a:endParaRPr lang="en-US" altLang="zh-CN" sz="2400" dirty="0" smtClean="0"/>
          </a:p>
          <a:p>
            <a:pPr lvl="1">
              <a:lnSpc>
                <a:spcPct val="160000"/>
              </a:lnSpc>
            </a:pPr>
            <a:r>
              <a:rPr lang="zh-CN" altLang="en-US" sz="2000" dirty="0" smtClean="0"/>
              <a:t>静态污点分析</a:t>
            </a:r>
            <a:endParaRPr lang="en-US" altLang="zh-CN" sz="2000" dirty="0" smtClean="0"/>
          </a:p>
          <a:p>
            <a:pPr lvl="1">
              <a:lnSpc>
                <a:spcPct val="160000"/>
              </a:lnSpc>
            </a:pPr>
            <a:r>
              <a:rPr lang="zh-CN" altLang="en-US" sz="2000" dirty="0" smtClean="0"/>
              <a:t>动态污点分析</a:t>
            </a:r>
            <a:endParaRPr lang="en-US" altLang="zh-CN" sz="2000" dirty="0" smtClean="0"/>
          </a:p>
          <a:p>
            <a:pPr lvl="1">
              <a:lnSpc>
                <a:spcPct val="160000"/>
              </a:lnSpc>
            </a:pPr>
            <a:endParaRPr lang="en-US" altLang="zh-CN" dirty="0" smtClean="0"/>
          </a:p>
          <a:p>
            <a:pPr lvl="1">
              <a:lnSpc>
                <a:spcPct val="160000"/>
              </a:lnSpc>
            </a:pPr>
            <a:endParaRPr lang="en-US" altLang="zh-CN" dirty="0" smtClean="0"/>
          </a:p>
          <a:p>
            <a:pPr marL="0" indent="0">
              <a:buFont typeface="Wingdings" panose="05000000000000000000" pitchFamily="2" charset="2"/>
              <a:buNone/>
            </a:pPr>
            <a:endParaRPr lang="zh-CN" altLang="en-US" dirty="0"/>
          </a:p>
        </p:txBody>
      </p:sp>
      <p:sp>
        <p:nvSpPr>
          <p:cNvPr id="20" name="内容占位符 2"/>
          <p:cNvSpPr txBox="1"/>
          <p:nvPr/>
        </p:nvSpPr>
        <p:spPr bwMode="auto">
          <a:xfrm>
            <a:off x="217544" y="3908040"/>
            <a:ext cx="4914584" cy="2140130"/>
          </a:xfrm>
          <a:prstGeom prst="rect">
            <a:avLst/>
          </a:prstGeom>
          <a:noFill/>
          <a:ln>
            <a:noFill/>
          </a:ln>
          <a:effectLst/>
        </p:spPr>
        <p:txBody>
          <a:bodyPr vert="horz" wrap="square" lIns="91440" tIns="45720" rIns="91440" bIns="45720" numCol="1" anchor="t" anchorCtr="0" compatLnSpc="1">
            <a:normAutofit/>
          </a:bodyPr>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nSpc>
                <a:spcPct val="160000"/>
              </a:lnSpc>
            </a:pPr>
            <a:r>
              <a:rPr lang="zh-CN" altLang="en-US" sz="2400" dirty="0" smtClean="0"/>
              <a:t>动态加载</a:t>
            </a:r>
            <a:endParaRPr lang="en-US" altLang="zh-CN" sz="2400" dirty="0" smtClean="0"/>
          </a:p>
          <a:p>
            <a:pPr lvl="1">
              <a:lnSpc>
                <a:spcPct val="160000"/>
              </a:lnSpc>
            </a:pPr>
            <a:r>
              <a:rPr lang="zh-CN" altLang="en-US" sz="2000" dirty="0" smtClean="0"/>
              <a:t>运行时加载外部代码或资源</a:t>
            </a:r>
            <a:endParaRPr lang="en-US" altLang="zh-CN" sz="2000" dirty="0" smtClean="0"/>
          </a:p>
          <a:p>
            <a:pPr lvl="1">
              <a:lnSpc>
                <a:spcPct val="160000"/>
              </a:lnSpc>
            </a:pPr>
            <a:r>
              <a:rPr lang="zh-CN" altLang="en-US" sz="2000" dirty="0"/>
              <a:t>恶意行为隐藏在</a:t>
            </a:r>
            <a:r>
              <a:rPr lang="zh-CN" altLang="en-US" sz="2000" dirty="0" smtClean="0"/>
              <a:t>外部代码</a:t>
            </a:r>
            <a:endParaRPr lang="en-US" altLang="zh-CN" sz="2000" dirty="0" smtClean="0"/>
          </a:p>
          <a:p>
            <a:pPr lvl="1">
              <a:lnSpc>
                <a:spcPct val="160000"/>
              </a:lnSpc>
            </a:pPr>
            <a:endParaRPr lang="en-US" altLang="zh-CN" dirty="0" smtClean="0"/>
          </a:p>
          <a:p>
            <a:pPr lvl="1">
              <a:lnSpc>
                <a:spcPct val="160000"/>
              </a:lnSpc>
            </a:pPr>
            <a:endParaRPr lang="en-US" altLang="zh-CN" dirty="0" smtClean="0"/>
          </a:p>
          <a:p>
            <a:pPr marL="0" indent="0">
              <a:buFont typeface="Wingdings" panose="05000000000000000000" pitchFamily="2" charset="2"/>
              <a:buNone/>
            </a:pPr>
            <a:endParaRPr lang="zh-CN" altLang="en-US" dirty="0"/>
          </a:p>
        </p:txBody>
      </p:sp>
      <p:sp>
        <p:nvSpPr>
          <p:cNvPr id="21" name="下箭头 20"/>
          <p:cNvSpPr/>
          <p:nvPr/>
        </p:nvSpPr>
        <p:spPr bwMode="auto">
          <a:xfrm rot="5400000">
            <a:off x="4579400" y="4440593"/>
            <a:ext cx="648000" cy="1050503"/>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28" name="文本框 27"/>
          <p:cNvSpPr txBox="1"/>
          <p:nvPr/>
        </p:nvSpPr>
        <p:spPr>
          <a:xfrm>
            <a:off x="4565832" y="4410175"/>
            <a:ext cx="1119454" cy="1107996"/>
          </a:xfrm>
          <a:prstGeom prst="rect">
            <a:avLst/>
          </a:prstGeom>
          <a:noFill/>
        </p:spPr>
        <p:txBody>
          <a:bodyPr wrap="square" rtlCol="0">
            <a:spAutoFit/>
          </a:bodyPr>
          <a:lstStyle/>
          <a:p>
            <a:r>
              <a:rPr kumimoji="1" lang="zh-CN" altLang="en-US" sz="6600" b="1" dirty="0" smtClean="0">
                <a:solidFill>
                  <a:srgbClr val="FF0000"/>
                </a:solidFill>
              </a:rPr>
              <a:t>×</a:t>
            </a:r>
            <a:endParaRPr kumimoji="1" lang="zh-CN" altLang="en-US" sz="6600" b="1" dirty="0">
              <a:solidFill>
                <a:srgbClr val="FF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235" y="4097423"/>
            <a:ext cx="4467389" cy="15488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1000"/>
                                        <p:tgtEl>
                                          <p:spTgt spid="3"/>
                                        </p:tgtEl>
                                      </p:cBhvr>
                                    </p:animEffect>
                                    <p:anim calcmode="lin" valueType="num">
                                      <p:cBhvr>
                                        <p:cTn id="70" dur="1000" fill="hold"/>
                                        <p:tgtEl>
                                          <p:spTgt spid="3"/>
                                        </p:tgtEl>
                                        <p:attrNameLst>
                                          <p:attrName>ppt_x</p:attrName>
                                        </p:attrNameLst>
                                      </p:cBhvr>
                                      <p:tavLst>
                                        <p:tav tm="0">
                                          <p:val>
                                            <p:strVal val="#ppt_x"/>
                                          </p:val>
                                        </p:tav>
                                        <p:tav tm="100000">
                                          <p:val>
                                            <p:strVal val="#ppt_x"/>
                                          </p:val>
                                        </p:tav>
                                      </p:tavLst>
                                    </p:anim>
                                    <p:anim calcmode="lin" valueType="num">
                                      <p:cBhvr>
                                        <p:cTn id="71" dur="1000" fill="hold"/>
                                        <p:tgtEl>
                                          <p:spTgt spid="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3"/>
                                        </p:tgtEl>
                                      </p:cBhvr>
                                    </p:animEffect>
                                    <p:set>
                                      <p:cBhvr>
                                        <p:cTn id="76" dur="1" fill="hold">
                                          <p:stCondLst>
                                            <p:cond delay="499"/>
                                          </p:stCondLst>
                                        </p:cTn>
                                        <p:tgtEl>
                                          <p:spTgt spid="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right)">
                                      <p:cBhvr>
                                        <p:cTn id="81" dur="500"/>
                                        <p:tgtEl>
                                          <p:spTgt spid="28"/>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right)">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9" grpId="0"/>
      <p:bldP spid="20" grpId="0"/>
      <p:bldP spid="21"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F431338-6E84-4542-834D-A793CB8D2332}" type="datetime1">
              <a:rPr kumimoji="1" lang="zh-CN" altLang="en-US" b="1" smtClean="0"/>
            </a:fld>
            <a:endParaRPr kumimoji="1" lang="zh-CN" altLang="en-US" b="1"/>
          </a:p>
        </p:txBody>
      </p:sp>
      <p:sp>
        <p:nvSpPr>
          <p:cNvPr id="5" name="幻灯片编号占位符 4"/>
          <p:cNvSpPr>
            <a:spLocks noGrp="1"/>
          </p:cNvSpPr>
          <p:nvPr>
            <p:ph type="sldNum" sz="quarter" idx="12"/>
          </p:nvPr>
        </p:nvSpPr>
        <p:spPr/>
        <p:txBody>
          <a:bodyPr/>
          <a:lstStyle/>
          <a:p>
            <a:fld id="{4CA4EF33-A686-C14B-B68D-613B319DF6ED}" type="slidenum">
              <a:rPr kumimoji="1" lang="zh-CN" altLang="en-US" b="1" smtClean="0"/>
            </a:fld>
            <a:endParaRPr kumimoji="1" lang="zh-CN" altLang="en-US" b="1"/>
          </a:p>
        </p:txBody>
      </p:sp>
      <p:pic>
        <p:nvPicPr>
          <p:cNvPr id="12" name="图片 11"/>
          <p:cNvPicPr>
            <a:picLocks noChangeAspect="1"/>
          </p:cNvPicPr>
          <p:nvPr/>
        </p:nvPicPr>
        <p:blipFill>
          <a:blip r:embed="rId1"/>
          <a:stretch>
            <a:fillRect/>
          </a:stretch>
        </p:blipFill>
        <p:spPr>
          <a:xfrm>
            <a:off x="4212081" y="4895918"/>
            <a:ext cx="4856132" cy="1221078"/>
          </a:xfrm>
          <a:prstGeom prst="rect">
            <a:avLst/>
          </a:prstGeom>
        </p:spPr>
      </p:pic>
      <p:pic>
        <p:nvPicPr>
          <p:cNvPr id="13" name="图片 12"/>
          <p:cNvPicPr>
            <a:picLocks noChangeAspect="1"/>
          </p:cNvPicPr>
          <p:nvPr/>
        </p:nvPicPr>
        <p:blipFill>
          <a:blip r:embed="rId2"/>
          <a:stretch>
            <a:fillRect/>
          </a:stretch>
        </p:blipFill>
        <p:spPr>
          <a:xfrm>
            <a:off x="4212081" y="1267416"/>
            <a:ext cx="4805075" cy="3577640"/>
          </a:xfrm>
          <a:prstGeom prst="rect">
            <a:avLst/>
          </a:prstGeom>
        </p:spPr>
      </p:pic>
      <p:pic>
        <p:nvPicPr>
          <p:cNvPr id="14" name="内容占位符 5"/>
          <p:cNvPicPr>
            <a:picLocks noChangeAspect="1"/>
          </p:cNvPicPr>
          <p:nvPr/>
        </p:nvPicPr>
        <p:blipFill>
          <a:blip r:embed="rId3"/>
          <a:srcRect l="-49136" r="-49136"/>
          <a:stretch>
            <a:fillRect/>
          </a:stretch>
        </p:blipFill>
        <p:spPr bwMode="auto">
          <a:xfrm>
            <a:off x="-1913581" y="1480319"/>
            <a:ext cx="8142287" cy="4392612"/>
          </a:xfrm>
          <a:prstGeom prst="rect">
            <a:avLst/>
          </a:prstGeom>
          <a:noFill/>
          <a:ln>
            <a:noFill/>
          </a:ln>
          <a:effectLst/>
        </p:spPr>
      </p:pic>
      <p:sp>
        <p:nvSpPr>
          <p:cNvPr id="16" name="矩形 15"/>
          <p:cNvSpPr/>
          <p:nvPr/>
        </p:nvSpPr>
        <p:spPr bwMode="auto">
          <a:xfrm>
            <a:off x="4775199" y="3581400"/>
            <a:ext cx="4241957" cy="419100"/>
          </a:xfrm>
          <a:prstGeom prst="rect">
            <a:avLst/>
          </a:prstGeom>
          <a:solidFill>
            <a:schemeClr val="bg1">
              <a:alpha val="0"/>
            </a:schemeClr>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7" name="曲线连接符 16"/>
          <p:cNvCxnSpPr/>
          <p:nvPr/>
        </p:nvCxnSpPr>
        <p:spPr bwMode="auto">
          <a:xfrm rot="10800000" flipV="1">
            <a:off x="5524500" y="4000499"/>
            <a:ext cx="1346200" cy="895355"/>
          </a:xfrm>
          <a:prstGeom prst="curvedConnector3">
            <a:avLst>
              <a:gd name="adj1" fmla="val 100000"/>
            </a:avLst>
          </a:prstGeom>
          <a:solidFill>
            <a:schemeClr val="bg1"/>
          </a:solidFill>
          <a:ln w="19050" cap="flat" cmpd="sng" algn="ctr">
            <a:solidFill>
              <a:srgbClr val="FF0000"/>
            </a:solidFill>
            <a:prstDash val="solid"/>
            <a:round/>
            <a:headEnd type="none" w="med" len="med"/>
            <a:tailEnd type="arrow"/>
          </a:ln>
          <a:effectLst/>
        </p:spPr>
      </p:cxnSp>
      <p:sp>
        <p:nvSpPr>
          <p:cNvPr id="18" name="矩形 17"/>
          <p:cNvSpPr/>
          <p:nvPr/>
        </p:nvSpPr>
        <p:spPr bwMode="auto">
          <a:xfrm>
            <a:off x="4229495" y="4887588"/>
            <a:ext cx="4830220" cy="1204078"/>
          </a:xfrm>
          <a:prstGeom prst="rect">
            <a:avLst/>
          </a:prstGeom>
          <a:solidFill>
            <a:schemeClr val="bg1">
              <a:alpha val="0"/>
            </a:schemeClr>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文本框 18"/>
          <p:cNvSpPr txBox="1"/>
          <p:nvPr/>
        </p:nvSpPr>
        <p:spPr>
          <a:xfrm>
            <a:off x="5647271" y="4484054"/>
            <a:ext cx="1663596" cy="369332"/>
          </a:xfrm>
          <a:prstGeom prst="rect">
            <a:avLst/>
          </a:prstGeom>
          <a:noFill/>
        </p:spPr>
        <p:txBody>
          <a:bodyPr wrap="square" rtlCol="0">
            <a:spAutoFit/>
          </a:bodyPr>
          <a:lstStyle/>
          <a:p>
            <a:r>
              <a:rPr kumimoji="1" lang="zh-CN" altLang="en-US" b="1" dirty="0" smtClean="0">
                <a:solidFill>
                  <a:srgbClr val="204792"/>
                </a:solidFill>
              </a:rPr>
              <a:t>调用外部方法</a:t>
            </a:r>
            <a:endParaRPr kumimoji="1" lang="zh-CN" altLang="en-US" b="1" dirty="0">
              <a:solidFill>
                <a:srgbClr val="204792"/>
              </a:solidFill>
            </a:endParaRPr>
          </a:p>
        </p:txBody>
      </p:sp>
      <p:sp>
        <p:nvSpPr>
          <p:cNvPr id="20" name="文本框 19"/>
          <p:cNvSpPr txBox="1"/>
          <p:nvPr/>
        </p:nvSpPr>
        <p:spPr>
          <a:xfrm>
            <a:off x="7109935" y="1956504"/>
            <a:ext cx="1663596" cy="369332"/>
          </a:xfrm>
          <a:prstGeom prst="rect">
            <a:avLst/>
          </a:prstGeom>
          <a:noFill/>
        </p:spPr>
        <p:txBody>
          <a:bodyPr wrap="square" rtlCol="0">
            <a:spAutoFit/>
          </a:bodyPr>
          <a:lstStyle/>
          <a:p>
            <a:r>
              <a:rPr kumimoji="1" lang="zh-CN" altLang="en-US" b="1" dirty="0" smtClean="0">
                <a:solidFill>
                  <a:srgbClr val="204792"/>
                </a:solidFill>
              </a:rPr>
              <a:t>动态加载过程</a:t>
            </a:r>
            <a:endParaRPr kumimoji="1" lang="zh-CN" altLang="en-US" b="1" dirty="0">
              <a:solidFill>
                <a:srgbClr val="204792"/>
              </a:solidFill>
            </a:endParaRPr>
          </a:p>
        </p:txBody>
      </p:sp>
      <p:sp>
        <p:nvSpPr>
          <p:cNvPr id="23" name="标题 1"/>
          <p:cNvSpPr>
            <a:spLocks noGrp="1"/>
          </p:cNvSpPr>
          <p:nvPr>
            <p:ph type="title"/>
          </p:nvPr>
        </p:nvSpPr>
        <p:spPr>
          <a:xfrm>
            <a:off x="632116" y="404813"/>
            <a:ext cx="6627812" cy="576262"/>
          </a:xfrm>
        </p:spPr>
        <p:txBody>
          <a:bodyPr/>
          <a:lstStyle/>
          <a:p>
            <a:r>
              <a:rPr kumimoji="1" lang="zh-CN" altLang="en-US" dirty="0" smtClean="0"/>
              <a:t>利用</a:t>
            </a:r>
            <a:r>
              <a:rPr kumimoji="1" lang="en-US" altLang="zh-CN" dirty="0" err="1" smtClean="0"/>
              <a:t>ClassLoader</a:t>
            </a:r>
            <a:r>
              <a:rPr kumimoji="1" lang="zh-CN" altLang="en-US" dirty="0" smtClean="0"/>
              <a:t>隐私泄漏实例</a:t>
            </a:r>
            <a:endParaRPr kumimoji="1" lang="zh-CN" altLang="en-US" dirty="0"/>
          </a:p>
        </p:txBody>
      </p:sp>
      <p:sp>
        <p:nvSpPr>
          <p:cNvPr id="10" name="任意多边形 9"/>
          <p:cNvSpPr/>
          <p:nvPr/>
        </p:nvSpPr>
        <p:spPr bwMode="auto">
          <a:xfrm>
            <a:off x="2929262" y="1562994"/>
            <a:ext cx="1454097" cy="3347138"/>
          </a:xfrm>
          <a:custGeom>
            <a:avLst/>
            <a:gdLst>
              <a:gd name="connsiteX0" fmla="*/ 0 w 1297172"/>
              <a:gd name="connsiteY0" fmla="*/ 3434316 h 3434316"/>
              <a:gd name="connsiteX1" fmla="*/ 1041991 w 1297172"/>
              <a:gd name="connsiteY1" fmla="*/ 2530549 h 3434316"/>
              <a:gd name="connsiteX2" fmla="*/ 542261 w 1297172"/>
              <a:gd name="connsiteY2" fmla="*/ 797442 h 3434316"/>
              <a:gd name="connsiteX3" fmla="*/ 1297172 w 1297172"/>
              <a:gd name="connsiteY3" fmla="*/ 0 h 3434316"/>
              <a:gd name="connsiteX0-1" fmla="*/ 0 w 1286431"/>
              <a:gd name="connsiteY0-2" fmla="*/ 3368243 h 3368243"/>
              <a:gd name="connsiteX1-3" fmla="*/ 1031250 w 1286431"/>
              <a:gd name="connsiteY1-4" fmla="*/ 2530549 h 3368243"/>
              <a:gd name="connsiteX2-5" fmla="*/ 531520 w 1286431"/>
              <a:gd name="connsiteY2-6" fmla="*/ 797442 h 3368243"/>
              <a:gd name="connsiteX3-7" fmla="*/ 1286431 w 1286431"/>
              <a:gd name="connsiteY3-8" fmla="*/ 0 h 3368243"/>
              <a:gd name="connsiteX0-9" fmla="*/ 0 w 1286431"/>
              <a:gd name="connsiteY0-10" fmla="*/ 3368243 h 3368243"/>
              <a:gd name="connsiteX1-11" fmla="*/ 1031250 w 1286431"/>
              <a:gd name="connsiteY1-12" fmla="*/ 2530549 h 3368243"/>
              <a:gd name="connsiteX2-13" fmla="*/ 531520 w 1286431"/>
              <a:gd name="connsiteY2-14" fmla="*/ 797442 h 3368243"/>
              <a:gd name="connsiteX3-15" fmla="*/ 1286431 w 1286431"/>
              <a:gd name="connsiteY3-16" fmla="*/ 0 h 3368243"/>
              <a:gd name="connsiteX0-17" fmla="*/ 0 w 1286431"/>
              <a:gd name="connsiteY0-18" fmla="*/ 3368243 h 3368243"/>
              <a:gd name="connsiteX1-19" fmla="*/ 1031250 w 1286431"/>
              <a:gd name="connsiteY1-20" fmla="*/ 2530549 h 3368243"/>
              <a:gd name="connsiteX2-21" fmla="*/ 531520 w 1286431"/>
              <a:gd name="connsiteY2-22" fmla="*/ 797442 h 3368243"/>
              <a:gd name="connsiteX3-23" fmla="*/ 1286431 w 1286431"/>
              <a:gd name="connsiteY3-24" fmla="*/ 0 h 3368243"/>
              <a:gd name="connsiteX0-25" fmla="*/ 0 w 1404591"/>
              <a:gd name="connsiteY0-26" fmla="*/ 3610511 h 3610511"/>
              <a:gd name="connsiteX1-27" fmla="*/ 1149410 w 1404591"/>
              <a:gd name="connsiteY1-28" fmla="*/ 2530549 h 3610511"/>
              <a:gd name="connsiteX2-29" fmla="*/ 649680 w 1404591"/>
              <a:gd name="connsiteY2-30" fmla="*/ 797442 h 3610511"/>
              <a:gd name="connsiteX3-31" fmla="*/ 1404591 w 1404591"/>
              <a:gd name="connsiteY3-32" fmla="*/ 0 h 3610511"/>
              <a:gd name="connsiteX0-33" fmla="*/ 0 w 1404591"/>
              <a:gd name="connsiteY0-34" fmla="*/ 3610511 h 3625827"/>
              <a:gd name="connsiteX1-35" fmla="*/ 1149410 w 1404591"/>
              <a:gd name="connsiteY1-36" fmla="*/ 2530549 h 3625827"/>
              <a:gd name="connsiteX2-37" fmla="*/ 649680 w 1404591"/>
              <a:gd name="connsiteY2-38" fmla="*/ 797442 h 3625827"/>
              <a:gd name="connsiteX3-39" fmla="*/ 1404591 w 1404591"/>
              <a:gd name="connsiteY3-40" fmla="*/ 0 h 3625827"/>
              <a:gd name="connsiteX0-41" fmla="*/ 0 w 1340140"/>
              <a:gd name="connsiteY0-42" fmla="*/ 3434316 h 3452804"/>
              <a:gd name="connsiteX1-43" fmla="*/ 1084959 w 1340140"/>
              <a:gd name="connsiteY1-44" fmla="*/ 2530549 h 3452804"/>
              <a:gd name="connsiteX2-45" fmla="*/ 585229 w 1340140"/>
              <a:gd name="connsiteY2-46" fmla="*/ 797442 h 3452804"/>
              <a:gd name="connsiteX3-47" fmla="*/ 1340140 w 1340140"/>
              <a:gd name="connsiteY3-48" fmla="*/ 0 h 3452804"/>
              <a:gd name="connsiteX0-49" fmla="*/ 0 w 1340140"/>
              <a:gd name="connsiteY0-50" fmla="*/ 3434316 h 3516114"/>
              <a:gd name="connsiteX1-51" fmla="*/ 1084959 w 1340140"/>
              <a:gd name="connsiteY1-52" fmla="*/ 2530549 h 3516114"/>
              <a:gd name="connsiteX2-53" fmla="*/ 585229 w 1340140"/>
              <a:gd name="connsiteY2-54" fmla="*/ 797442 h 3516114"/>
              <a:gd name="connsiteX3-55" fmla="*/ 1340140 w 1340140"/>
              <a:gd name="connsiteY3-56" fmla="*/ 0 h 3516114"/>
              <a:gd name="connsiteX0-57" fmla="*/ 0 w 1340140"/>
              <a:gd name="connsiteY0-58" fmla="*/ 3434316 h 3461062"/>
              <a:gd name="connsiteX1-59" fmla="*/ 1084959 w 1340140"/>
              <a:gd name="connsiteY1-60" fmla="*/ 2530549 h 3461062"/>
              <a:gd name="connsiteX2-61" fmla="*/ 585229 w 1340140"/>
              <a:gd name="connsiteY2-62" fmla="*/ 797442 h 3461062"/>
              <a:gd name="connsiteX3-63" fmla="*/ 1340140 w 1340140"/>
              <a:gd name="connsiteY3-64" fmla="*/ 0 h 3461062"/>
              <a:gd name="connsiteX0-65" fmla="*/ 0 w 1340140"/>
              <a:gd name="connsiteY0-66" fmla="*/ 3434316 h 3465964"/>
              <a:gd name="connsiteX1-67" fmla="*/ 1181636 w 1340140"/>
              <a:gd name="connsiteY1-68" fmla="*/ 2651684 h 3465964"/>
              <a:gd name="connsiteX2-69" fmla="*/ 585229 w 1340140"/>
              <a:gd name="connsiteY2-70" fmla="*/ 797442 h 3465964"/>
              <a:gd name="connsiteX3-71" fmla="*/ 1340140 w 1340140"/>
              <a:gd name="connsiteY3-72" fmla="*/ 0 h 3465964"/>
              <a:gd name="connsiteX0-73" fmla="*/ 0 w 1340140"/>
              <a:gd name="connsiteY0-74" fmla="*/ 3434316 h 3465964"/>
              <a:gd name="connsiteX1-75" fmla="*/ 1063476 w 1340140"/>
              <a:gd name="connsiteY1-76" fmla="*/ 2651685 h 3465964"/>
              <a:gd name="connsiteX2-77" fmla="*/ 585229 w 1340140"/>
              <a:gd name="connsiteY2-78" fmla="*/ 797442 h 3465964"/>
              <a:gd name="connsiteX3-79" fmla="*/ 1340140 w 1340140"/>
              <a:gd name="connsiteY3-80" fmla="*/ 0 h 3465964"/>
              <a:gd name="connsiteX0-81" fmla="*/ 0 w 1340140"/>
              <a:gd name="connsiteY0-82" fmla="*/ 3434316 h 3466816"/>
              <a:gd name="connsiteX1-83" fmla="*/ 1063476 w 1340140"/>
              <a:gd name="connsiteY1-84" fmla="*/ 2651685 h 3466816"/>
              <a:gd name="connsiteX2-85" fmla="*/ 574487 w 1340140"/>
              <a:gd name="connsiteY2-86" fmla="*/ 687321 h 3466816"/>
              <a:gd name="connsiteX3-87" fmla="*/ 1340140 w 1340140"/>
              <a:gd name="connsiteY3-88" fmla="*/ 0 h 3466816"/>
              <a:gd name="connsiteX0-89" fmla="*/ 0 w 1469041"/>
              <a:gd name="connsiteY0-90" fmla="*/ 3434316 h 3466816"/>
              <a:gd name="connsiteX1-91" fmla="*/ 1063476 w 1469041"/>
              <a:gd name="connsiteY1-92" fmla="*/ 2651685 h 3466816"/>
              <a:gd name="connsiteX2-93" fmla="*/ 574487 w 1469041"/>
              <a:gd name="connsiteY2-94" fmla="*/ 687321 h 3466816"/>
              <a:gd name="connsiteX3-95" fmla="*/ 1469041 w 1469041"/>
              <a:gd name="connsiteY3-96" fmla="*/ 0 h 3466816"/>
              <a:gd name="connsiteX0-97" fmla="*/ 0 w 1469041"/>
              <a:gd name="connsiteY0-98" fmla="*/ 3434316 h 3466642"/>
              <a:gd name="connsiteX1-99" fmla="*/ 1063476 w 1469041"/>
              <a:gd name="connsiteY1-100" fmla="*/ 2651685 h 3466642"/>
              <a:gd name="connsiteX2-101" fmla="*/ 810807 w 1469041"/>
              <a:gd name="connsiteY2-102" fmla="*/ 709345 h 3466642"/>
              <a:gd name="connsiteX3-103" fmla="*/ 1469041 w 1469041"/>
              <a:gd name="connsiteY3-104" fmla="*/ 0 h 3466642"/>
            </a:gdLst>
            <a:ahLst/>
            <a:cxnLst>
              <a:cxn ang="0">
                <a:pos x="connsiteX0-1" y="connsiteY0-2"/>
              </a:cxn>
              <a:cxn ang="0">
                <a:pos x="connsiteX1-3" y="connsiteY1-4"/>
              </a:cxn>
              <a:cxn ang="0">
                <a:pos x="connsiteX2-5" y="connsiteY2-6"/>
              </a:cxn>
              <a:cxn ang="0">
                <a:pos x="connsiteX3-7" y="connsiteY3-8"/>
              </a:cxn>
            </a:cxnLst>
            <a:rect l="l" t="t" r="r" b="b"/>
            <a:pathLst>
              <a:path w="1469041" h="3466642">
                <a:moveTo>
                  <a:pt x="0" y="3434316"/>
                </a:moveTo>
                <a:cubicBezTo>
                  <a:pt x="551002" y="3598611"/>
                  <a:pt x="928342" y="3105847"/>
                  <a:pt x="1063476" y="2651685"/>
                </a:cubicBezTo>
                <a:cubicBezTo>
                  <a:pt x="1198610" y="2197523"/>
                  <a:pt x="743213" y="1151293"/>
                  <a:pt x="810807" y="709345"/>
                </a:cubicBezTo>
                <a:cubicBezTo>
                  <a:pt x="878401" y="267398"/>
                  <a:pt x="1112850" y="187842"/>
                  <a:pt x="1469041" y="0"/>
                </a:cubicBezTo>
              </a:path>
            </a:pathLst>
          </a:custGeom>
          <a:noFill/>
          <a:ln w="19050" cap="flat" cmpd="sng" algn="ctr">
            <a:solidFill>
              <a:srgbClr val="FF0000"/>
            </a:solidFill>
            <a:prstDash val="solid"/>
            <a:round/>
            <a:headEnd type="none" w="med" len="med"/>
            <a:tailEnd type="arrow" w="med" len="med"/>
          </a:ln>
          <a:effectLst/>
        </p:spPr>
        <p:txBody>
          <a:bodyPr rtlCol="0" anchor="ctr"/>
          <a:lstStyle/>
          <a:p>
            <a:pPr algn="ct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par>
                                <p:cTn id="30" presetID="22" presetClass="entr" presetSubtype="1"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par>
                                <p:cTn id="33" presetID="47"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p:bldP spid="20"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7812" y="1696399"/>
            <a:ext cx="7781587" cy="4398730"/>
          </a:xfrm>
          <a:prstGeom prst="rect">
            <a:avLst/>
          </a:prstGeom>
        </p:spPr>
      </p:pic>
      <p:sp>
        <p:nvSpPr>
          <p:cNvPr id="2" name="标题 1"/>
          <p:cNvSpPr>
            <a:spLocks noGrp="1"/>
          </p:cNvSpPr>
          <p:nvPr>
            <p:ph type="title"/>
          </p:nvPr>
        </p:nvSpPr>
        <p:spPr/>
        <p:txBody>
          <a:bodyPr/>
          <a:lstStyle/>
          <a:p>
            <a:r>
              <a:rPr lang="zh-CN" altLang="en-US" dirty="0" smtClean="0"/>
              <a:t>实现方法</a:t>
            </a:r>
            <a:endParaRPr lang="zh-CN" altLang="en-US" dirty="0"/>
          </a:p>
        </p:txBody>
      </p:sp>
      <p:sp>
        <p:nvSpPr>
          <p:cNvPr id="3" name="内容占位符 2"/>
          <p:cNvSpPr>
            <a:spLocks noGrp="1"/>
          </p:cNvSpPr>
          <p:nvPr>
            <p:ph idx="1"/>
          </p:nvPr>
        </p:nvSpPr>
        <p:spPr>
          <a:xfrm>
            <a:off x="315913" y="1257540"/>
            <a:ext cx="8142287" cy="4392612"/>
          </a:xfrm>
        </p:spPr>
        <p:txBody>
          <a:bodyPr/>
          <a:lstStyle/>
          <a:p>
            <a:r>
              <a:rPr lang="en-US" altLang="zh-CN" dirty="0" smtClean="0"/>
              <a:t>DL</a:t>
            </a:r>
            <a:r>
              <a:rPr lang="en-US" altLang="zh-CN" baseline="30000" dirty="0" smtClean="0"/>
              <a:t>2</a:t>
            </a:r>
            <a:r>
              <a:rPr lang="zh-CN" altLang="en-US" dirty="0" smtClean="0"/>
              <a:t>方法架构</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543067" y="1438229"/>
            <a:ext cx="3734378" cy="2324100"/>
            <a:chOff x="4543067" y="1438229"/>
            <a:chExt cx="3734378" cy="2324100"/>
          </a:xfrm>
        </p:grpSpPr>
        <p:pic>
          <p:nvPicPr>
            <p:cNvPr id="11" name="图片 10" descr="无标题.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43067" y="1438229"/>
              <a:ext cx="3568700" cy="2324100"/>
            </a:xfrm>
            <a:prstGeom prst="rect">
              <a:avLst/>
            </a:prstGeom>
          </p:spPr>
        </p:pic>
        <p:sp>
          <p:nvSpPr>
            <p:cNvPr id="38" name="椭圆形标注 37"/>
            <p:cNvSpPr/>
            <p:nvPr/>
          </p:nvSpPr>
          <p:spPr bwMode="auto">
            <a:xfrm>
              <a:off x="7161194" y="2684125"/>
              <a:ext cx="1116251" cy="558800"/>
            </a:xfrm>
            <a:prstGeom prst="wedgeEllipseCallout">
              <a:avLst>
                <a:gd name="adj1" fmla="val -49074"/>
                <a:gd name="adj2" fmla="val 54987"/>
              </a:avLst>
            </a:prstGeom>
            <a:solidFill>
              <a:schemeClr val="bg1">
                <a:alpha val="0"/>
              </a:schemeClr>
            </a:solidFill>
            <a:ln w="9525" cap="flat" cmpd="sng" algn="ctr">
              <a:solidFill>
                <a:srgbClr val="EE5D54"/>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DCL Code</a:t>
              </a:r>
              <a:endPar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grpSp>
      <p:sp>
        <p:nvSpPr>
          <p:cNvPr id="2" name="标题 1"/>
          <p:cNvSpPr>
            <a:spLocks noGrp="1"/>
          </p:cNvSpPr>
          <p:nvPr>
            <p:ph type="title"/>
          </p:nvPr>
        </p:nvSpPr>
        <p:spPr/>
        <p:txBody>
          <a:bodyPr/>
          <a:lstStyle/>
          <a:p>
            <a:r>
              <a:rPr lang="zh-CN" altLang="en-US" dirty="0" smtClean="0"/>
              <a:t>实现方法</a:t>
            </a:r>
            <a:endParaRPr lang="zh-CN" altLang="en-US" dirty="0"/>
          </a:p>
        </p:txBody>
      </p:sp>
      <p:sp>
        <p:nvSpPr>
          <p:cNvPr id="3" name="内容占位符 2"/>
          <p:cNvSpPr>
            <a:spLocks noGrp="1"/>
          </p:cNvSpPr>
          <p:nvPr>
            <p:ph idx="1"/>
          </p:nvPr>
        </p:nvSpPr>
        <p:spPr>
          <a:xfrm>
            <a:off x="468314" y="1484313"/>
            <a:ext cx="2286038" cy="571089"/>
          </a:xfrm>
        </p:spPr>
        <p:txBody>
          <a:bodyPr/>
          <a:lstStyle/>
          <a:p>
            <a:r>
              <a:rPr lang="zh-CN" altLang="en-US" dirty="0" smtClean="0"/>
              <a:t>静态分析</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grpSp>
        <p:nvGrpSpPr>
          <p:cNvPr id="8" name="组合 11"/>
          <p:cNvGrpSpPr/>
          <p:nvPr/>
        </p:nvGrpSpPr>
        <p:grpSpPr>
          <a:xfrm>
            <a:off x="3055099" y="2198429"/>
            <a:ext cx="1576113" cy="958913"/>
            <a:chOff x="3302856" y="1797394"/>
            <a:chExt cx="1576113" cy="958913"/>
          </a:xfrm>
        </p:grpSpPr>
        <p:sp>
          <p:nvSpPr>
            <p:cNvPr id="9" name="下箭头 8"/>
            <p:cNvSpPr/>
            <p:nvPr/>
          </p:nvSpPr>
          <p:spPr bwMode="auto">
            <a:xfrm rot="16200000">
              <a:off x="3757575" y="1906697"/>
              <a:ext cx="648717" cy="1050503"/>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10" name="文本框 9"/>
            <p:cNvSpPr txBox="1"/>
            <p:nvPr/>
          </p:nvSpPr>
          <p:spPr>
            <a:xfrm>
              <a:off x="3302856" y="1797394"/>
              <a:ext cx="1576113"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noProof="0" dirty="0" smtClean="0">
                  <a:solidFill>
                    <a:srgbClr val="292929"/>
                  </a:solidFill>
                  <a:latin typeface="Times New Roman" panose="02020603050405020304" pitchFamily="18" charset="0"/>
                  <a:ea typeface="宋体" panose="02010600030101010101" pitchFamily="2" charset="-122"/>
                </a:rPr>
                <a:t>确定</a:t>
              </a:r>
              <a:r>
                <a:rPr lang="zh-CN" altLang="en-US" b="1" dirty="0" smtClean="0">
                  <a:solidFill>
                    <a:srgbClr val="292929"/>
                  </a:solidFill>
                  <a:latin typeface="Times New Roman" panose="02020603050405020304" pitchFamily="18" charset="0"/>
                  <a:ea typeface="宋体" panose="02010600030101010101" pitchFamily="2" charset="-122"/>
                </a:rPr>
                <a:t>分析入口</a:t>
              </a:r>
              <a:endParaRPr kumimoji="0" lang="zh-CN" altLang="en-US" sz="18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grpSp>
      <p:grpSp>
        <p:nvGrpSpPr>
          <p:cNvPr id="12" name="组合 13"/>
          <p:cNvGrpSpPr/>
          <p:nvPr/>
        </p:nvGrpSpPr>
        <p:grpSpPr>
          <a:xfrm>
            <a:off x="5631157" y="3775903"/>
            <a:ext cx="998299" cy="1038140"/>
            <a:chOff x="6335204" y="2814489"/>
            <a:chExt cx="998299" cy="1118542"/>
          </a:xfrm>
        </p:grpSpPr>
        <p:sp>
          <p:nvSpPr>
            <p:cNvPr id="13" name="下箭头 12"/>
            <p:cNvSpPr/>
            <p:nvPr/>
          </p:nvSpPr>
          <p:spPr bwMode="auto">
            <a:xfrm>
              <a:off x="6335204" y="2924944"/>
              <a:ext cx="648717" cy="969702"/>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14" name="文本框 13"/>
            <p:cNvSpPr txBox="1"/>
            <p:nvPr/>
          </p:nvSpPr>
          <p:spPr>
            <a:xfrm>
              <a:off x="6871838" y="2814489"/>
              <a:ext cx="461665" cy="1118542"/>
            </a:xfrm>
            <a:prstGeom prst="rect">
              <a:avLst/>
            </a:prstGeom>
            <a:noFill/>
          </p:spPr>
          <p:txBody>
            <a:bodyPr vert="eaVert"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noProof="0" dirty="0" smtClean="0">
                  <a:solidFill>
                    <a:srgbClr val="292929"/>
                  </a:solidFill>
                  <a:latin typeface="Times New Roman" panose="02020603050405020304" pitchFamily="18" charset="0"/>
                  <a:ea typeface="宋体" panose="02010600030101010101" pitchFamily="2" charset="-122"/>
                </a:rPr>
                <a:t>调用序列</a:t>
              </a:r>
              <a:endParaRPr kumimoji="0" lang="zh-CN" altLang="en-US" sz="18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grpSp>
      <p:grpSp>
        <p:nvGrpSpPr>
          <p:cNvPr id="19" name="组合 11"/>
          <p:cNvGrpSpPr/>
          <p:nvPr/>
        </p:nvGrpSpPr>
        <p:grpSpPr>
          <a:xfrm>
            <a:off x="2891071" y="4514183"/>
            <a:ext cx="1576113" cy="720000"/>
            <a:chOff x="3006604" y="1899716"/>
            <a:chExt cx="1576113" cy="937313"/>
          </a:xfrm>
        </p:grpSpPr>
        <p:sp>
          <p:nvSpPr>
            <p:cNvPr id="20" name="下箭头 19"/>
            <p:cNvSpPr/>
            <p:nvPr/>
          </p:nvSpPr>
          <p:spPr bwMode="auto">
            <a:xfrm rot="6385994">
              <a:off x="3576626" y="1621230"/>
              <a:ext cx="493532" cy="1050503"/>
            </a:xfrm>
            <a:prstGeom prst="downArrow">
              <a:avLst/>
            </a:prstGeom>
            <a:solidFill>
              <a:schemeClr val="accent1">
                <a:lumMod val="40000"/>
                <a:lumOff val="60000"/>
              </a:schemeClr>
            </a:solidFill>
            <a:ln w="9525" cap="flat" cmpd="sng" algn="ctr">
              <a:noFill/>
              <a:prstDash val="solid"/>
              <a:round/>
              <a:headEnd type="none" w="med" len="med"/>
              <a:tailEnd type="none" w="med" len="med"/>
            </a:ln>
            <a:scene3d>
              <a:camera prst="orthographicFront">
                <a:rot lat="0" lon="0" rev="60000"/>
              </a:camera>
              <a:lightRig rig="threePt" dir="t"/>
            </a:scene3d>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
          <p:nvSpPr>
            <p:cNvPr id="21" name="文本框 20"/>
            <p:cNvSpPr txBox="1"/>
            <p:nvPr/>
          </p:nvSpPr>
          <p:spPr>
            <a:xfrm>
              <a:off x="3006604" y="2467697"/>
              <a:ext cx="1576113"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noProof="0" dirty="0" smtClean="0">
                  <a:solidFill>
                    <a:srgbClr val="292929"/>
                  </a:solidFill>
                  <a:latin typeface="Times New Roman" panose="02020603050405020304" pitchFamily="18" charset="0"/>
                  <a:ea typeface="宋体" panose="02010600030101010101" pitchFamily="2" charset="-122"/>
                </a:rPr>
                <a:t>路径信息</a:t>
              </a:r>
              <a:endParaRPr kumimoji="0" lang="zh-CN" altLang="en-US" sz="18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gr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96" y="3440683"/>
            <a:ext cx="1942857" cy="1866667"/>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681" y="4515010"/>
            <a:ext cx="1942857" cy="1866667"/>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804" y="1757337"/>
            <a:ext cx="2006349" cy="1841270"/>
          </a:xfrm>
          <a:prstGeom prst="rect">
            <a:avLst/>
          </a:prstGeom>
        </p:spPr>
      </p:pic>
      <p:sp>
        <p:nvSpPr>
          <p:cNvPr id="27" name="椭圆 26"/>
          <p:cNvSpPr/>
          <p:nvPr/>
        </p:nvSpPr>
        <p:spPr bwMode="auto">
          <a:xfrm>
            <a:off x="4860381" y="5049958"/>
            <a:ext cx="442800" cy="442800"/>
          </a:xfrm>
          <a:prstGeom prst="ellips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8" name="椭圆 27"/>
          <p:cNvSpPr/>
          <p:nvPr/>
        </p:nvSpPr>
        <p:spPr bwMode="auto">
          <a:xfrm>
            <a:off x="5749170" y="5049958"/>
            <a:ext cx="442800" cy="442800"/>
          </a:xfrm>
          <a:prstGeom prst="ellips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p:cNvSpPr/>
          <p:nvPr/>
        </p:nvSpPr>
        <p:spPr bwMode="auto">
          <a:xfrm>
            <a:off x="6637484" y="5049958"/>
            <a:ext cx="442800" cy="442800"/>
          </a:xfrm>
          <a:prstGeom prst="ellipse">
            <a:avLst/>
          </a:prstGeom>
          <a:solidFill>
            <a:srgbClr val="EE5D54"/>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1" name="直接箭头连接符 30"/>
          <p:cNvCxnSpPr>
            <a:stCxn id="27" idx="6"/>
            <a:endCxn id="28" idx="2"/>
          </p:cNvCxnSpPr>
          <p:nvPr/>
        </p:nvCxnSpPr>
        <p:spPr bwMode="auto">
          <a:xfrm>
            <a:off x="5303181" y="5271358"/>
            <a:ext cx="445989" cy="0"/>
          </a:xfrm>
          <a:prstGeom prst="straightConnector1">
            <a:avLst/>
          </a:prstGeom>
          <a:solidFill>
            <a:schemeClr val="bg1"/>
          </a:solidFill>
          <a:ln w="19050" cap="flat" cmpd="sng" algn="ctr">
            <a:solidFill>
              <a:schemeClr val="tx1">
                <a:lumMod val="75000"/>
                <a:lumOff val="25000"/>
              </a:schemeClr>
            </a:solidFill>
            <a:prstDash val="solid"/>
            <a:round/>
            <a:headEnd type="none" w="med" len="med"/>
            <a:tailEnd type="triangle"/>
          </a:ln>
          <a:effectLst/>
        </p:spPr>
      </p:cxnSp>
      <p:cxnSp>
        <p:nvCxnSpPr>
          <p:cNvPr id="33" name="直接箭头连接符 32"/>
          <p:cNvCxnSpPr>
            <a:stCxn id="28" idx="6"/>
            <a:endCxn id="29" idx="2"/>
          </p:cNvCxnSpPr>
          <p:nvPr/>
        </p:nvCxnSpPr>
        <p:spPr bwMode="auto">
          <a:xfrm>
            <a:off x="6191970" y="5271358"/>
            <a:ext cx="445514" cy="0"/>
          </a:xfrm>
          <a:prstGeom prst="straightConnector1">
            <a:avLst/>
          </a:prstGeom>
          <a:solidFill>
            <a:schemeClr val="bg1"/>
          </a:solidFill>
          <a:ln w="19050" cap="flat" cmpd="sng" algn="ctr">
            <a:solidFill>
              <a:schemeClr val="tx1">
                <a:lumMod val="75000"/>
                <a:lumOff val="25000"/>
              </a:schemeClr>
            </a:solidFill>
            <a:prstDash val="solid"/>
            <a:round/>
            <a:headEnd type="none" w="med" len="med"/>
            <a:tailEnd type="triangle"/>
          </a:ln>
          <a:effectLst/>
        </p:spPr>
      </p:cxnSp>
      <p:sp>
        <p:nvSpPr>
          <p:cNvPr id="37" name="椭圆形标注 36"/>
          <p:cNvSpPr/>
          <p:nvPr/>
        </p:nvSpPr>
        <p:spPr bwMode="auto">
          <a:xfrm>
            <a:off x="7129289" y="4652080"/>
            <a:ext cx="1116251" cy="558800"/>
          </a:xfrm>
          <a:prstGeom prst="wedgeEllipseCallout">
            <a:avLst>
              <a:gd name="adj1" fmla="val -49074"/>
              <a:gd name="adj2" fmla="val 54987"/>
            </a:avLst>
          </a:prstGeom>
          <a:solidFill>
            <a:schemeClr val="bg1">
              <a:alpha val="0"/>
            </a:schemeClr>
          </a:solidFill>
          <a:ln w="9525" cap="flat" cmpd="sng" algn="ctr">
            <a:solidFill>
              <a:srgbClr val="EE5D54"/>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DCL Code</a:t>
            </a:r>
            <a:endPar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
        <p:nvSpPr>
          <p:cNvPr id="42" name="下箭头 41"/>
          <p:cNvSpPr/>
          <p:nvPr/>
        </p:nvSpPr>
        <p:spPr bwMode="auto">
          <a:xfrm rot="4862736">
            <a:off x="3530110" y="5029953"/>
            <a:ext cx="378000" cy="1051200"/>
          </a:xfrm>
          <a:prstGeom prst="downArrow">
            <a:avLst/>
          </a:prstGeom>
          <a:solidFill>
            <a:schemeClr val="accent1">
              <a:lumMod val="40000"/>
              <a:lumOff val="60000"/>
            </a:schemeClr>
          </a:solidFill>
          <a:ln w="9525" cap="flat" cmpd="sng" algn="ctr">
            <a:noFill/>
            <a:prstDash val="solid"/>
            <a:round/>
            <a:headEnd type="none" w="med" len="med"/>
            <a:tailEnd type="none" w="med" len="med"/>
          </a:ln>
          <a:scene3d>
            <a:camera prst="orthographicFront">
              <a:rot lat="0" lon="0" rev="180000"/>
            </a:camera>
            <a:lightRig rig="threePt" dir="t"/>
          </a:scene3d>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CC9900">
                  <a:lumMod val="75000"/>
                </a:srgb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p:tgtEl>
                                          <p:spTgt spid="44"/>
                                        </p:tgtEl>
                                        <p:attrNameLst>
                                          <p:attrName>ppt_x</p:attrName>
                                        </p:attrNameLst>
                                      </p:cBhvr>
                                      <p:tavLst>
                                        <p:tav tm="0">
                                          <p:val>
                                            <p:strVal val="#ppt_x-#ppt_w*1.125000"/>
                                          </p:val>
                                        </p:tav>
                                        <p:tav tm="100000">
                                          <p:val>
                                            <p:strVal val="#ppt_x"/>
                                          </p:val>
                                        </p:tav>
                                      </p:tavLst>
                                    </p:anim>
                                    <p:animEffect transition="in" filter="wipe(right)">
                                      <p:cBhvr>
                                        <p:cTn id="20" dur="10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1000"/>
                                        <p:tgtEl>
                                          <p:spTgt spid="33"/>
                                        </p:tgtEl>
                                      </p:cBhvr>
                                    </p:animEffect>
                                    <p:anim calcmode="lin" valueType="num">
                                      <p:cBhvr>
                                        <p:cTn id="46" dur="1000" fill="hold"/>
                                        <p:tgtEl>
                                          <p:spTgt spid="33"/>
                                        </p:tgtEl>
                                        <p:attrNameLst>
                                          <p:attrName>ppt_x</p:attrName>
                                        </p:attrNameLst>
                                      </p:cBhvr>
                                      <p:tavLst>
                                        <p:tav tm="0">
                                          <p:val>
                                            <p:strVal val="#ppt_x"/>
                                          </p:val>
                                        </p:tav>
                                        <p:tav tm="100000">
                                          <p:val>
                                            <p:strVal val="#ppt_x"/>
                                          </p:val>
                                        </p:tav>
                                      </p:tavLst>
                                    </p:anim>
                                    <p:anim calcmode="lin" valueType="num">
                                      <p:cBhvr>
                                        <p:cTn id="47" dur="1000" fill="hold"/>
                                        <p:tgtEl>
                                          <p:spTgt spid="33"/>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500"/>
                                        <p:tgtEl>
                                          <p:spTgt spid="19"/>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right)">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2"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1000"/>
                                        <p:tgtEl>
                                          <p:spTgt spid="22"/>
                                        </p:tgtEl>
                                        <p:attrNameLst>
                                          <p:attrName>ppt_x</p:attrName>
                                        </p:attrNameLst>
                                      </p:cBhvr>
                                      <p:tavLst>
                                        <p:tav tm="0">
                                          <p:val>
                                            <p:strVal val="#ppt_x+#ppt_w*1.125000"/>
                                          </p:val>
                                        </p:tav>
                                        <p:tav tm="100000">
                                          <p:val>
                                            <p:strVal val="#ppt_x"/>
                                          </p:val>
                                        </p:tav>
                                      </p:tavLst>
                                    </p:anim>
                                    <p:animEffect transition="in" filter="wipe(left)">
                                      <p:cBhvr>
                                        <p:cTn id="71" dur="1000"/>
                                        <p:tgtEl>
                                          <p:spTgt spid="22"/>
                                        </p:tgtEl>
                                      </p:cBhvr>
                                    </p:animEffect>
                                  </p:childTnLst>
                                </p:cTn>
                              </p:par>
                              <p:par>
                                <p:cTn id="72" presetID="12" presetClass="entr" presetSubtype="2"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1000"/>
                                        <p:tgtEl>
                                          <p:spTgt spid="24"/>
                                        </p:tgtEl>
                                        <p:attrNameLst>
                                          <p:attrName>ppt_x</p:attrName>
                                        </p:attrNameLst>
                                      </p:cBhvr>
                                      <p:tavLst>
                                        <p:tav tm="0">
                                          <p:val>
                                            <p:strVal val="#ppt_x+#ppt_w*1.125000"/>
                                          </p:val>
                                        </p:tav>
                                        <p:tav tm="100000">
                                          <p:val>
                                            <p:strVal val="#ppt_x"/>
                                          </p:val>
                                        </p:tav>
                                      </p:tavLst>
                                    </p:anim>
                                    <p:animEffect transition="in" filter="wipe(left)">
                                      <p:cBhvr>
                                        <p:cTn id="7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7"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实现方法</a:t>
            </a:r>
            <a:endParaRPr lang="zh-CN" altLang="en-US" dirty="0"/>
          </a:p>
        </p:txBody>
      </p:sp>
      <p:sp>
        <p:nvSpPr>
          <p:cNvPr id="3" name="内容占位符 2"/>
          <p:cNvSpPr>
            <a:spLocks noGrp="1"/>
          </p:cNvSpPr>
          <p:nvPr>
            <p:ph idx="1"/>
          </p:nvPr>
        </p:nvSpPr>
        <p:spPr>
          <a:xfrm>
            <a:off x="475735" y="1484313"/>
            <a:ext cx="8142287" cy="4392612"/>
          </a:xfrm>
        </p:spPr>
        <p:txBody>
          <a:bodyPr/>
          <a:lstStyle/>
          <a:p>
            <a:r>
              <a:rPr lang="zh-CN" altLang="en-US" dirty="0" smtClean="0"/>
              <a:t>动态执行</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50" name="文本框 49"/>
          <p:cNvSpPr txBox="1"/>
          <p:nvPr/>
        </p:nvSpPr>
        <p:spPr>
          <a:xfrm>
            <a:off x="2149509" y="2209742"/>
            <a:ext cx="4752205" cy="523220"/>
          </a:xfrm>
          <a:prstGeom prst="rect">
            <a:avLst/>
          </a:prstGeom>
          <a:noFill/>
        </p:spPr>
        <p:txBody>
          <a:bodyPr wrap="square" rtlCol="0">
            <a:spAutoFit/>
          </a:bodyPr>
          <a:lstStyle/>
          <a:p>
            <a:pPr marL="0" lvl="1" algn="ctr"/>
            <a:r>
              <a:rPr kumimoji="1" lang="zh-CN" altLang="en-US" sz="2800" dirty="0"/>
              <a:t>在动态加载的</a:t>
            </a:r>
            <a:r>
              <a:rPr kumimoji="1" lang="zh-CN" altLang="en-US" sz="2800" dirty="0" smtClean="0"/>
              <a:t>位置进行插桩</a:t>
            </a:r>
            <a:endParaRPr kumimoji="1" lang="en-US" altLang="zh-CN" sz="1600" dirty="0"/>
          </a:p>
        </p:txBody>
      </p:sp>
      <p:sp>
        <p:nvSpPr>
          <p:cNvPr id="52" name="下箭头 51"/>
          <p:cNvSpPr/>
          <p:nvPr/>
        </p:nvSpPr>
        <p:spPr bwMode="auto">
          <a:xfrm>
            <a:off x="4294526" y="2773454"/>
            <a:ext cx="504701" cy="780316"/>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accent1">
                  <a:lumMod val="75000"/>
                </a:schemeClr>
              </a:solidFill>
              <a:effectLst/>
              <a:latin typeface="Times New Roman" panose="02020603050405020304" pitchFamily="18" charset="0"/>
              <a:ea typeface="宋体" panose="02010600030101010101" pitchFamily="2" charset="-122"/>
            </a:endParaRPr>
          </a:p>
        </p:txBody>
      </p:sp>
      <p:sp>
        <p:nvSpPr>
          <p:cNvPr id="53" name="文本框 52"/>
          <p:cNvSpPr txBox="1"/>
          <p:nvPr/>
        </p:nvSpPr>
        <p:spPr>
          <a:xfrm>
            <a:off x="2159350" y="3594262"/>
            <a:ext cx="4752205" cy="523220"/>
          </a:xfrm>
          <a:prstGeom prst="rect">
            <a:avLst/>
          </a:prstGeom>
          <a:noFill/>
        </p:spPr>
        <p:txBody>
          <a:bodyPr wrap="square" rtlCol="0">
            <a:spAutoFit/>
          </a:bodyPr>
          <a:lstStyle/>
          <a:p>
            <a:pPr marL="0" lvl="1" algn="ctr"/>
            <a:r>
              <a:rPr kumimoji="1" lang="zh-CN" altLang="en-US" sz="2800" dirty="0" smtClean="0"/>
              <a:t>求解约束，生成事件输入值</a:t>
            </a:r>
            <a:endParaRPr kumimoji="1" lang="en-US" altLang="zh-CN" sz="1600" dirty="0"/>
          </a:p>
        </p:txBody>
      </p:sp>
      <p:sp>
        <p:nvSpPr>
          <p:cNvPr id="54" name="下箭头 53"/>
          <p:cNvSpPr/>
          <p:nvPr/>
        </p:nvSpPr>
        <p:spPr bwMode="auto">
          <a:xfrm>
            <a:off x="4294526" y="4157974"/>
            <a:ext cx="504701" cy="780316"/>
          </a:xfrm>
          <a:prstGeom prst="downArrow">
            <a:avLst/>
          </a:prstGeom>
          <a:solidFill>
            <a:schemeClr val="accent1">
              <a:lumMod val="40000"/>
              <a:lumOff val="60000"/>
            </a:schemeClr>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accent1">
                  <a:lumMod val="75000"/>
                </a:schemeClr>
              </a:solidFill>
              <a:effectLst/>
              <a:latin typeface="Times New Roman" panose="02020603050405020304" pitchFamily="18" charset="0"/>
              <a:ea typeface="宋体" panose="02010600030101010101" pitchFamily="2" charset="-122"/>
            </a:endParaRPr>
          </a:p>
        </p:txBody>
      </p:sp>
      <p:sp>
        <p:nvSpPr>
          <p:cNvPr id="55" name="文本框 54"/>
          <p:cNvSpPr txBox="1"/>
          <p:nvPr/>
        </p:nvSpPr>
        <p:spPr>
          <a:xfrm>
            <a:off x="2149508" y="4972932"/>
            <a:ext cx="4752205" cy="523220"/>
          </a:xfrm>
          <a:prstGeom prst="rect">
            <a:avLst/>
          </a:prstGeom>
          <a:noFill/>
        </p:spPr>
        <p:txBody>
          <a:bodyPr wrap="square" rtlCol="0">
            <a:spAutoFit/>
          </a:bodyPr>
          <a:lstStyle/>
          <a:p>
            <a:pPr marL="0" lvl="1" algn="ctr"/>
            <a:r>
              <a:rPr kumimoji="1" lang="zh-CN" altLang="en-US" sz="2800" dirty="0" smtClean="0"/>
              <a:t>执行相应的输入事件</a:t>
            </a:r>
            <a:endParaRPr kumimoji="1" lang="en-US" altLang="zh-CN" sz="16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1000"/>
                                        <p:tgtEl>
                                          <p:spTgt spid="52"/>
                                        </p:tgtEl>
                                      </p:cBhvr>
                                    </p:animEffect>
                                    <p:anim calcmode="lin" valueType="num">
                                      <p:cBhvr>
                                        <p:cTn id="15" dur="1000" fill="hold"/>
                                        <p:tgtEl>
                                          <p:spTgt spid="52"/>
                                        </p:tgtEl>
                                        <p:attrNameLst>
                                          <p:attrName>ppt_x</p:attrName>
                                        </p:attrNameLst>
                                      </p:cBhvr>
                                      <p:tavLst>
                                        <p:tav tm="0">
                                          <p:val>
                                            <p:strVal val="#ppt_x"/>
                                          </p:val>
                                        </p:tav>
                                        <p:tav tm="100000">
                                          <p:val>
                                            <p:strVal val="#ppt_x"/>
                                          </p:val>
                                        </p:tav>
                                      </p:tavLst>
                                    </p:anim>
                                    <p:anim calcmode="lin" valueType="num">
                                      <p:cBhvr>
                                        <p:cTn id="1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anim calcmode="lin" valueType="num">
                                      <p:cBhvr>
                                        <p:cTn id="36" dur="1000" fill="hold"/>
                                        <p:tgtEl>
                                          <p:spTgt spid="55"/>
                                        </p:tgtEl>
                                        <p:attrNameLst>
                                          <p:attrName>ppt_x</p:attrName>
                                        </p:attrNameLst>
                                      </p:cBhvr>
                                      <p:tavLst>
                                        <p:tav tm="0">
                                          <p:val>
                                            <p:strVal val="#ppt_x"/>
                                          </p:val>
                                        </p:tav>
                                        <p:tav tm="100000">
                                          <p:val>
                                            <p:strVal val="#ppt_x"/>
                                          </p:val>
                                        </p:tav>
                                      </p:tavLst>
                                    </p:anim>
                                    <p:anim calcmode="lin" valueType="num">
                                      <p:cBhvr>
                                        <p:cTn id="3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53" grpId="0"/>
      <p:bldP spid="54" grpId="0" animBg="1"/>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面向路径的污点分析</a:t>
            </a:r>
            <a:endParaRPr lang="en-US" altLang="zh-CN" dirty="0" smtClean="0"/>
          </a:p>
          <a:p>
            <a:pPr lvl="1"/>
            <a:endParaRPr lang="zh-CN" altLang="en-US" dirty="0"/>
          </a:p>
        </p:txBody>
      </p:sp>
      <p:sp>
        <p:nvSpPr>
          <p:cNvPr id="2" name="标题 1"/>
          <p:cNvSpPr>
            <a:spLocks noGrp="1"/>
          </p:cNvSpPr>
          <p:nvPr>
            <p:ph type="title"/>
          </p:nvPr>
        </p:nvSpPr>
        <p:spPr/>
        <p:txBody>
          <a:bodyPr/>
          <a:lstStyle/>
          <a:p>
            <a:r>
              <a:rPr lang="zh-CN" altLang="en-US" dirty="0"/>
              <a:t>实现方法</a:t>
            </a:r>
            <a:endParaRPr lang="zh-CN" altLang="en-US" dirty="0"/>
          </a:p>
        </p:txBody>
      </p:sp>
      <p:sp>
        <p:nvSpPr>
          <p:cNvPr id="4" name="日期占位符 3"/>
          <p:cNvSpPr>
            <a:spLocks noGrp="1"/>
          </p:cNvSpPr>
          <p:nvPr>
            <p:ph type="dt" sz="half" idx="10"/>
          </p:nvPr>
        </p:nvSpPr>
        <p:spPr/>
        <p:txBody>
          <a:bodyPr/>
          <a:lstStyle/>
          <a:p>
            <a:fld id="{DF431338-6E84-4542-834D-A793CB8D2332}"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8" name="矩形 7"/>
          <p:cNvSpPr/>
          <p:nvPr/>
        </p:nvSpPr>
        <p:spPr>
          <a:xfrm>
            <a:off x="4447607" y="3244334"/>
            <a:ext cx="248786" cy="369332"/>
          </a:xfrm>
          <a:prstGeom prst="rect">
            <a:avLst/>
          </a:prstGeom>
        </p:spPr>
        <p:txBody>
          <a:bodyPr wrap="none">
            <a:spAutoFit/>
          </a:bodyPr>
          <a:lstStyle/>
          <a:p>
            <a:r>
              <a:rPr lang="zh-CN" altLang="en-US" dirty="0"/>
              <a:t> </a:t>
            </a:r>
            <a:endParaRPr lang="zh-CN" altLang="en-US" dirty="0"/>
          </a:p>
        </p:txBody>
      </p:sp>
      <p:sp>
        <p:nvSpPr>
          <p:cNvPr id="10" name="矩形 9"/>
          <p:cNvSpPr/>
          <p:nvPr/>
        </p:nvSpPr>
        <p:spPr bwMode="auto">
          <a:xfrm>
            <a:off x="2160262" y="2179529"/>
            <a:ext cx="3413820" cy="848545"/>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2451732" y="2197077"/>
            <a:ext cx="2821726" cy="830997"/>
          </a:xfrm>
          <a:prstGeom prst="rect">
            <a:avLst/>
          </a:prstGeom>
          <a:noFill/>
        </p:spPr>
        <p:txBody>
          <a:bodyPr wrap="square" rtlCol="0">
            <a:spAutoFit/>
          </a:bodyPr>
          <a:lstStyle/>
          <a:p>
            <a:pPr algn="ctr"/>
            <a:r>
              <a:rPr lang="zh-CN" altLang="en-US" sz="2400" dirty="0" smtClean="0"/>
              <a:t>在单路径上对敏感数据进行追踪</a:t>
            </a:r>
            <a:endParaRPr lang="zh-CN" altLang="en-US" sz="2400" dirty="0"/>
          </a:p>
        </p:txBody>
      </p:sp>
      <p:sp>
        <p:nvSpPr>
          <p:cNvPr id="21" name="矩形 20"/>
          <p:cNvSpPr/>
          <p:nvPr/>
        </p:nvSpPr>
        <p:spPr bwMode="auto">
          <a:xfrm>
            <a:off x="2160262" y="3688822"/>
            <a:ext cx="3413820" cy="848545"/>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文本框 21"/>
          <p:cNvSpPr txBox="1"/>
          <p:nvPr/>
        </p:nvSpPr>
        <p:spPr>
          <a:xfrm>
            <a:off x="2451732" y="3706370"/>
            <a:ext cx="2821726" cy="830997"/>
          </a:xfrm>
          <a:prstGeom prst="rect">
            <a:avLst/>
          </a:prstGeom>
          <a:noFill/>
        </p:spPr>
        <p:txBody>
          <a:bodyPr wrap="square" rtlCol="0">
            <a:spAutoFit/>
          </a:bodyPr>
          <a:lstStyle/>
          <a:p>
            <a:pPr algn="ctr"/>
            <a:r>
              <a:rPr lang="zh-CN" altLang="en-US" sz="2400" dirty="0" smtClean="0"/>
              <a:t>获取对应的动态</a:t>
            </a:r>
            <a:endParaRPr lang="en-US" altLang="zh-CN" sz="2400" dirty="0" smtClean="0"/>
          </a:p>
          <a:p>
            <a:pPr algn="ctr"/>
            <a:r>
              <a:rPr lang="zh-CN" altLang="en-US" sz="2400" dirty="0" smtClean="0"/>
              <a:t>加载信息</a:t>
            </a:r>
            <a:endParaRPr lang="zh-CN" altLang="en-US" sz="2400" dirty="0"/>
          </a:p>
        </p:txBody>
      </p:sp>
      <p:sp>
        <p:nvSpPr>
          <p:cNvPr id="23" name="矩形 22"/>
          <p:cNvSpPr/>
          <p:nvPr/>
        </p:nvSpPr>
        <p:spPr bwMode="auto">
          <a:xfrm>
            <a:off x="2160262" y="5111040"/>
            <a:ext cx="3413820" cy="848545"/>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4" name="文本框 23"/>
          <p:cNvSpPr txBox="1"/>
          <p:nvPr/>
        </p:nvSpPr>
        <p:spPr>
          <a:xfrm>
            <a:off x="2451732" y="5128588"/>
            <a:ext cx="2821726" cy="830997"/>
          </a:xfrm>
          <a:prstGeom prst="rect">
            <a:avLst/>
          </a:prstGeom>
          <a:noFill/>
        </p:spPr>
        <p:txBody>
          <a:bodyPr wrap="square" rtlCol="0">
            <a:spAutoFit/>
          </a:bodyPr>
          <a:lstStyle/>
          <a:p>
            <a:pPr algn="ctr"/>
            <a:r>
              <a:rPr lang="zh-CN" altLang="en-US" sz="2400" dirty="0" smtClean="0"/>
              <a:t>对动态加载外部</a:t>
            </a:r>
            <a:endParaRPr lang="en-US" altLang="zh-CN" sz="2400" dirty="0" smtClean="0"/>
          </a:p>
          <a:p>
            <a:pPr algn="ctr"/>
            <a:r>
              <a:rPr lang="zh-CN" altLang="en-US" sz="2400" dirty="0" smtClean="0"/>
              <a:t>方法进行污点分析</a:t>
            </a:r>
            <a:endParaRPr lang="zh-CN" altLang="en-US" sz="2400" dirty="0"/>
          </a:p>
        </p:txBody>
      </p:sp>
      <p:cxnSp>
        <p:nvCxnSpPr>
          <p:cNvPr id="26" name="直接箭头连接符 25"/>
          <p:cNvCxnSpPr>
            <a:stCxn id="12" idx="2"/>
            <a:endCxn id="21" idx="0"/>
          </p:cNvCxnSpPr>
          <p:nvPr/>
        </p:nvCxnSpPr>
        <p:spPr bwMode="auto">
          <a:xfrm>
            <a:off x="3862595" y="3028074"/>
            <a:ext cx="4577" cy="660748"/>
          </a:xfrm>
          <a:prstGeom prst="straightConnector1">
            <a:avLst/>
          </a:prstGeom>
          <a:solidFill>
            <a:schemeClr val="bg1"/>
          </a:solidFill>
          <a:ln w="25400" cap="flat" cmpd="sng" algn="ctr">
            <a:solidFill>
              <a:schemeClr val="tx1"/>
            </a:solidFill>
            <a:prstDash val="solid"/>
            <a:round/>
            <a:headEnd type="none" w="med" len="med"/>
            <a:tailEnd type="triangle"/>
          </a:ln>
          <a:effectLst/>
        </p:spPr>
      </p:cxnSp>
      <p:cxnSp>
        <p:nvCxnSpPr>
          <p:cNvPr id="28" name="直接箭头连接符 27"/>
          <p:cNvCxnSpPr>
            <a:stCxn id="22" idx="2"/>
            <a:endCxn id="24" idx="0"/>
          </p:cNvCxnSpPr>
          <p:nvPr/>
        </p:nvCxnSpPr>
        <p:spPr bwMode="auto">
          <a:xfrm>
            <a:off x="3862595" y="4537367"/>
            <a:ext cx="0" cy="591221"/>
          </a:xfrm>
          <a:prstGeom prst="straightConnector1">
            <a:avLst/>
          </a:prstGeom>
          <a:solidFill>
            <a:schemeClr val="bg1"/>
          </a:solidFill>
          <a:ln w="25400" cap="flat" cmpd="sng" algn="ctr">
            <a:solidFill>
              <a:schemeClr val="tx1"/>
            </a:solidFill>
            <a:prstDash val="solid"/>
            <a:round/>
            <a:headEnd type="none" w="med" len="med"/>
            <a:tailEnd type="triangle"/>
          </a:ln>
          <a:effectLst/>
        </p:spPr>
      </p:cxnSp>
      <p:sp>
        <p:nvSpPr>
          <p:cNvPr id="34" name="文本框 33"/>
          <p:cNvSpPr txBox="1"/>
          <p:nvPr/>
        </p:nvSpPr>
        <p:spPr>
          <a:xfrm>
            <a:off x="2315826" y="3022453"/>
            <a:ext cx="1478071" cy="646331"/>
          </a:xfrm>
          <a:prstGeom prst="rect">
            <a:avLst/>
          </a:prstGeom>
          <a:noFill/>
        </p:spPr>
        <p:txBody>
          <a:bodyPr wrap="square" rtlCol="0">
            <a:spAutoFit/>
          </a:bodyPr>
          <a:lstStyle/>
          <a:p>
            <a:pPr algn="ctr"/>
            <a:r>
              <a:rPr lang="zh-CN" altLang="en-US" dirty="0" smtClean="0"/>
              <a:t>发现动态</a:t>
            </a:r>
            <a:endParaRPr lang="en-US" altLang="zh-CN" dirty="0" smtClean="0"/>
          </a:p>
          <a:p>
            <a:pPr algn="ctr"/>
            <a:r>
              <a:rPr lang="zh-CN" altLang="en-US" dirty="0" smtClean="0"/>
              <a:t>加载调用</a:t>
            </a:r>
            <a:endParaRPr lang="zh-CN" altLang="en-US" dirty="0"/>
          </a:p>
        </p:txBody>
      </p:sp>
      <p:cxnSp>
        <p:nvCxnSpPr>
          <p:cNvPr id="43" name="肘形连接符 42"/>
          <p:cNvCxnSpPr>
            <a:stCxn id="23" idx="1"/>
            <a:endCxn id="10" idx="1"/>
          </p:cNvCxnSpPr>
          <p:nvPr/>
        </p:nvCxnSpPr>
        <p:spPr bwMode="auto">
          <a:xfrm rot="10800000">
            <a:off x="2160262" y="2603803"/>
            <a:ext cx="12700" cy="2931511"/>
          </a:xfrm>
          <a:prstGeom prst="bentConnector3">
            <a:avLst>
              <a:gd name="adj1" fmla="val 5252055"/>
            </a:avLst>
          </a:prstGeom>
          <a:solidFill>
            <a:schemeClr val="bg1"/>
          </a:solidFill>
          <a:ln w="25400" cap="flat" cmpd="sng" algn="ctr">
            <a:solidFill>
              <a:schemeClr val="tx1"/>
            </a:solidFill>
            <a:prstDash val="solid"/>
            <a:round/>
            <a:headEnd type="none" w="med" len="med"/>
            <a:tailEnd type="triangle"/>
          </a:ln>
          <a:effectLst/>
        </p:spPr>
      </p:cxnSp>
      <p:sp>
        <p:nvSpPr>
          <p:cNvPr id="45" name="文本框 44"/>
          <p:cNvSpPr txBox="1"/>
          <p:nvPr/>
        </p:nvSpPr>
        <p:spPr>
          <a:xfrm>
            <a:off x="1068040" y="3345618"/>
            <a:ext cx="215106" cy="1200329"/>
          </a:xfrm>
          <a:prstGeom prst="rect">
            <a:avLst/>
          </a:prstGeom>
          <a:noFill/>
        </p:spPr>
        <p:txBody>
          <a:bodyPr wrap="square" rtlCol="0">
            <a:spAutoFit/>
          </a:bodyPr>
          <a:lstStyle/>
          <a:p>
            <a:r>
              <a:rPr lang="zh-CN" altLang="en-US" dirty="0" smtClean="0"/>
              <a:t>结果返回</a:t>
            </a:r>
            <a:endParaRPr lang="zh-CN" altLang="en-US" dirty="0"/>
          </a:p>
        </p:txBody>
      </p:sp>
      <p:sp>
        <p:nvSpPr>
          <p:cNvPr id="46" name="内容占位符 2"/>
          <p:cNvSpPr txBox="1"/>
          <p:nvPr/>
        </p:nvSpPr>
        <p:spPr bwMode="auto">
          <a:xfrm>
            <a:off x="6006854" y="3244334"/>
            <a:ext cx="3030820" cy="1884254"/>
          </a:xfrm>
          <a:prstGeom prst="rect">
            <a:avLst/>
          </a:prstGeom>
          <a:noFill/>
          <a:ln w="25400">
            <a:solidFill>
              <a:schemeClr val="tx1"/>
            </a:solidFill>
            <a:prstDash val="sysDot"/>
          </a:ln>
          <a:effectLst/>
        </p:spPr>
        <p:txBody>
          <a:bodyPr vert="horz" wrap="square" lIns="91440" tIns="45720" rIns="91440" bIns="45720" numCol="1" anchor="t" anchorCtr="0" compatLnSpc="1"/>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0" indent="0" defTabSz="914400">
              <a:buNone/>
            </a:pPr>
            <a:r>
              <a:rPr lang="zh-CN" altLang="en-US" sz="2000" kern="0" dirty="0" smtClean="0"/>
              <a:t>基于</a:t>
            </a:r>
            <a:r>
              <a:rPr lang="en-US" altLang="zh-CN" sz="2000" kern="0" dirty="0" err="1" smtClean="0"/>
              <a:t>FlowDroid</a:t>
            </a:r>
            <a:r>
              <a:rPr lang="zh-CN" altLang="en-US" sz="2000" kern="0" dirty="0" smtClean="0"/>
              <a:t>进行修改</a:t>
            </a:r>
            <a:endParaRPr lang="en-US" altLang="zh-CN" sz="2000" kern="0" dirty="0" smtClean="0"/>
          </a:p>
          <a:p>
            <a:pPr defTabSz="914400"/>
            <a:r>
              <a:rPr lang="zh-CN" altLang="en-US" sz="1800" kern="0" dirty="0" smtClean="0"/>
              <a:t>修改</a:t>
            </a:r>
            <a:r>
              <a:rPr lang="en-US" altLang="zh-CN" sz="1800" kern="0" dirty="0" err="1" smtClean="0"/>
              <a:t>FlowDroid</a:t>
            </a:r>
            <a:r>
              <a:rPr lang="zh-CN" altLang="en-US" sz="1800" kern="0" dirty="0" smtClean="0"/>
              <a:t>输入</a:t>
            </a:r>
            <a:endParaRPr lang="en-US" altLang="zh-CN" sz="1800" kern="0" dirty="0" smtClean="0"/>
          </a:p>
          <a:p>
            <a:pPr defTabSz="914400"/>
            <a:r>
              <a:rPr kumimoji="1" lang="zh-CN" altLang="en-US" sz="1800" dirty="0" smtClean="0"/>
              <a:t>修改</a:t>
            </a:r>
            <a:r>
              <a:rPr kumimoji="1" lang="zh-CN" altLang="en-US" sz="1800" dirty="0"/>
              <a:t>分析</a:t>
            </a:r>
            <a:r>
              <a:rPr kumimoji="1" lang="zh-CN" altLang="en-US" sz="1800" dirty="0" smtClean="0"/>
              <a:t>入口点</a:t>
            </a:r>
            <a:endParaRPr kumimoji="1" lang="en-US" altLang="zh-CN" sz="1800" dirty="0"/>
          </a:p>
          <a:p>
            <a:pPr defTabSz="914400"/>
            <a:r>
              <a:rPr lang="zh-CN" altLang="en-US" sz="1800" dirty="0" smtClean="0"/>
              <a:t>对调用方法的参数和</a:t>
            </a:r>
            <a:endParaRPr lang="en-US" altLang="zh-CN" sz="1800" dirty="0" smtClean="0"/>
          </a:p>
          <a:p>
            <a:pPr marL="7620" indent="0" defTabSz="914400">
              <a:buNone/>
            </a:pPr>
            <a:r>
              <a:rPr lang="en-US" altLang="zh-CN" sz="1800" dirty="0"/>
              <a:t> </a:t>
            </a:r>
            <a:r>
              <a:rPr lang="en-US" altLang="zh-CN" sz="1800" dirty="0" smtClean="0"/>
              <a:t>      </a:t>
            </a:r>
            <a:r>
              <a:rPr lang="zh-CN" altLang="en-US" sz="1800" dirty="0" smtClean="0"/>
              <a:t>返回值进行污点的传播 </a:t>
            </a:r>
            <a:br>
              <a:rPr lang="zh-CN" altLang="en-US" sz="2200" dirty="0" smtClean="0"/>
            </a:br>
            <a:endParaRPr lang="en-US" altLang="zh-CN" sz="2200" kern="0" dirty="0" smtClean="0"/>
          </a:p>
          <a:p>
            <a:pPr lvl="2" defTabSz="914400"/>
            <a:endParaRPr lang="en-US" altLang="zh-CN" sz="1600" kern="0" dirty="0" smtClean="0"/>
          </a:p>
          <a:p>
            <a:pPr lvl="1" defTabSz="914400"/>
            <a:endParaRPr lang="zh-CN" altLang="en-US" kern="0" dirty="0"/>
          </a:p>
        </p:txBody>
      </p:sp>
      <p:cxnSp>
        <p:nvCxnSpPr>
          <p:cNvPr id="48" name="直接连接符 47"/>
          <p:cNvCxnSpPr>
            <a:stCxn id="23" idx="3"/>
            <a:endCxn id="46" idx="1"/>
          </p:cNvCxnSpPr>
          <p:nvPr/>
        </p:nvCxnSpPr>
        <p:spPr bwMode="auto">
          <a:xfrm flipV="1">
            <a:off x="5574082" y="4186461"/>
            <a:ext cx="432772" cy="1348852"/>
          </a:xfrm>
          <a:prstGeom prst="line">
            <a:avLst/>
          </a:prstGeom>
          <a:solidFill>
            <a:schemeClr val="bg1"/>
          </a:solidFill>
          <a:ln w="25400" cap="flat" cmpd="sng" algn="ctr">
            <a:solidFill>
              <a:schemeClr val="tx1"/>
            </a:solidFill>
            <a:prstDash val="sysDot"/>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down)">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grpId="1" nodeType="clickEffect">
                                  <p:stCondLst>
                                    <p:cond delay="0"/>
                                  </p:stCondLst>
                                  <p:childTnLst>
                                    <p:animEffect transition="out" filter="fade">
                                      <p:cBhvr>
                                        <p:cTn id="65" dur="500"/>
                                        <p:tgtEl>
                                          <p:spTgt spid="46"/>
                                        </p:tgtEl>
                                      </p:cBhvr>
                                    </p:animEffect>
                                    <p:anim calcmode="lin" valueType="num">
                                      <p:cBhvr>
                                        <p:cTn id="66" dur="500"/>
                                        <p:tgtEl>
                                          <p:spTgt spid="46"/>
                                        </p:tgtEl>
                                        <p:attrNameLst>
                                          <p:attrName>ppt_x</p:attrName>
                                        </p:attrNameLst>
                                      </p:cBhvr>
                                      <p:tavLst>
                                        <p:tav tm="0">
                                          <p:val>
                                            <p:strVal val="ppt_x"/>
                                          </p:val>
                                        </p:tav>
                                        <p:tav tm="100000">
                                          <p:val>
                                            <p:strVal val="ppt_x"/>
                                          </p:val>
                                        </p:tav>
                                      </p:tavLst>
                                    </p:anim>
                                    <p:anim calcmode="lin" valueType="num">
                                      <p:cBhvr>
                                        <p:cTn id="67" dur="500"/>
                                        <p:tgtEl>
                                          <p:spTgt spid="46"/>
                                        </p:tgtEl>
                                        <p:attrNameLst>
                                          <p:attrName>ppt_y</p:attrName>
                                        </p:attrNameLst>
                                      </p:cBhvr>
                                      <p:tavLst>
                                        <p:tav tm="0">
                                          <p:val>
                                            <p:strVal val="ppt_y"/>
                                          </p:val>
                                        </p:tav>
                                        <p:tav tm="100000">
                                          <p:val>
                                            <p:strVal val="ppt_y+.1"/>
                                          </p:val>
                                        </p:tav>
                                      </p:tavLst>
                                    </p:anim>
                                    <p:set>
                                      <p:cBhvr>
                                        <p:cTn id="68" dur="1" fill="hold">
                                          <p:stCondLst>
                                            <p:cond delay="499"/>
                                          </p:stCondLst>
                                        </p:cTn>
                                        <p:tgtEl>
                                          <p:spTgt spid="46"/>
                                        </p:tgtEl>
                                        <p:attrNameLst>
                                          <p:attrName>style.visibility</p:attrName>
                                        </p:attrNameLst>
                                      </p:cBhvr>
                                      <p:to>
                                        <p:strVal val="hidden"/>
                                      </p:to>
                                    </p:set>
                                  </p:childTnLst>
                                </p:cTn>
                              </p:par>
                              <p:par>
                                <p:cTn id="69" presetID="42" presetClass="exit" presetSubtype="0" fill="hold" nodeType="withEffect">
                                  <p:stCondLst>
                                    <p:cond delay="0"/>
                                  </p:stCondLst>
                                  <p:childTnLst>
                                    <p:animEffect transition="out" filter="fade">
                                      <p:cBhvr>
                                        <p:cTn id="70" dur="500"/>
                                        <p:tgtEl>
                                          <p:spTgt spid="48"/>
                                        </p:tgtEl>
                                      </p:cBhvr>
                                    </p:animEffect>
                                    <p:anim calcmode="lin" valueType="num">
                                      <p:cBhvr>
                                        <p:cTn id="71" dur="500"/>
                                        <p:tgtEl>
                                          <p:spTgt spid="48"/>
                                        </p:tgtEl>
                                        <p:attrNameLst>
                                          <p:attrName>ppt_x</p:attrName>
                                        </p:attrNameLst>
                                      </p:cBhvr>
                                      <p:tavLst>
                                        <p:tav tm="0">
                                          <p:val>
                                            <p:strVal val="ppt_x"/>
                                          </p:val>
                                        </p:tav>
                                        <p:tav tm="100000">
                                          <p:val>
                                            <p:strVal val="ppt_x"/>
                                          </p:val>
                                        </p:tav>
                                      </p:tavLst>
                                    </p:anim>
                                    <p:anim calcmode="lin" valueType="num">
                                      <p:cBhvr>
                                        <p:cTn id="72" dur="500"/>
                                        <p:tgtEl>
                                          <p:spTgt spid="48"/>
                                        </p:tgtEl>
                                        <p:attrNameLst>
                                          <p:attrName>ppt_y</p:attrName>
                                        </p:attrNameLst>
                                      </p:cBhvr>
                                      <p:tavLst>
                                        <p:tav tm="0">
                                          <p:val>
                                            <p:strVal val="ppt_y"/>
                                          </p:val>
                                        </p:tav>
                                        <p:tav tm="100000">
                                          <p:val>
                                            <p:strVal val="ppt_y+.1"/>
                                          </p:val>
                                        </p:tav>
                                      </p:tavLst>
                                    </p:anim>
                                    <p:set>
                                      <p:cBhvr>
                                        <p:cTn id="73" dur="1" fill="hold">
                                          <p:stCondLst>
                                            <p:cond delay="499"/>
                                          </p:stCondLst>
                                        </p:cTn>
                                        <p:tgtEl>
                                          <p:spTgt spid="4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wipe(down)">
                                      <p:cBhvr>
                                        <p:cTn id="78" dur="500"/>
                                        <p:tgtEl>
                                          <p:spTgt spid="4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down)">
                                      <p:cBhvr>
                                        <p:cTn id="8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21" grpId="0" animBg="1"/>
      <p:bldP spid="22" grpId="0"/>
      <p:bldP spid="23" grpId="0" animBg="1"/>
      <p:bldP spid="24" grpId="0"/>
      <p:bldP spid="34" grpId="0"/>
      <p:bldP spid="45" grpId="0"/>
      <p:bldP spid="46" grpId="0" animBg="1"/>
      <p:bldP spid="4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bwMode="auto">
          <a:xfrm>
            <a:off x="620713" y="1518180"/>
            <a:ext cx="8142287" cy="4392612"/>
          </a:xfrm>
          <a:prstGeom prst="rect">
            <a:avLst/>
          </a:prstGeom>
          <a:noFill/>
          <a:ln>
            <a:noFill/>
          </a:ln>
          <a:effectLst/>
        </p:spPr>
        <p:txBody>
          <a:bodyPr vert="horz" wrap="square" lIns="91440" tIns="45720" rIns="91440" bIns="45720" numCol="1" anchor="t" anchorCtr="0" compatLnSpc="1"/>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1" fontAlgn="base" hangingPunct="1">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en-US" altLang="zh-CN" dirty="0" smtClean="0"/>
              <a:t>Data Set</a:t>
            </a:r>
            <a:endParaRPr kumimoji="1" lang="en-US" altLang="zh-CN" dirty="0" smtClean="0"/>
          </a:p>
          <a:p>
            <a:pPr lvl="1"/>
            <a:r>
              <a:rPr kumimoji="1" lang="en-US" altLang="zh-CN" dirty="0" smtClean="0"/>
              <a:t>Mystique-S</a:t>
            </a:r>
            <a:r>
              <a:rPr kumimoji="1" lang="en-US" altLang="zh-CN" baseline="30000" dirty="0" smtClean="0"/>
              <a:t>[1]</a:t>
            </a:r>
            <a:r>
              <a:rPr kumimoji="1" lang="zh-CN" altLang="en-US" dirty="0" smtClean="0"/>
              <a:t>对恶意应用进行分析，提取出恶意应用模型</a:t>
            </a:r>
            <a:endParaRPr kumimoji="1" lang="en-US" altLang="zh-CN" dirty="0" smtClean="0"/>
          </a:p>
          <a:p>
            <a:pPr lvl="1"/>
            <a:r>
              <a:rPr kumimoji="1" lang="en-US" altLang="zh-CN" dirty="0" err="1" smtClean="0"/>
              <a:t>GooglePlay</a:t>
            </a:r>
            <a:r>
              <a:rPr kumimoji="1" lang="zh-CN" altLang="en-US" dirty="0" smtClean="0"/>
              <a:t>和</a:t>
            </a:r>
            <a:r>
              <a:rPr kumimoji="1" lang="en-US" altLang="zh-CN" dirty="0" smtClean="0"/>
              <a:t>F-Droid</a:t>
            </a:r>
            <a:r>
              <a:rPr kumimoji="1" lang="zh-CN" altLang="en-US" dirty="0" smtClean="0"/>
              <a:t>中选取热门应用进行二次构造</a:t>
            </a:r>
            <a:endParaRPr kumimoji="1" lang="en-US" altLang="zh-CN" dirty="0" smtClean="0"/>
          </a:p>
          <a:p>
            <a:pPr lvl="1"/>
            <a:r>
              <a:rPr kumimoji="1" lang="zh-CN" altLang="en-US" dirty="0" smtClean="0"/>
              <a:t>得到</a:t>
            </a:r>
            <a:r>
              <a:rPr kumimoji="1" lang="en-US" altLang="zh-CN" dirty="0"/>
              <a:t>88</a:t>
            </a:r>
            <a:r>
              <a:rPr kumimoji="1" lang="zh-CN" altLang="en-US" dirty="0"/>
              <a:t>个用动态加载进行隐私泄漏的应用，共插入</a:t>
            </a:r>
            <a:r>
              <a:rPr lang="is-IS" altLang="zh-CN" dirty="0"/>
              <a:t>2578 </a:t>
            </a:r>
            <a:r>
              <a:rPr kumimoji="1" lang="zh-CN" altLang="en-US" dirty="0"/>
              <a:t>个隐私泄漏</a:t>
            </a:r>
            <a:r>
              <a:rPr kumimoji="1" lang="zh-CN" altLang="en-US" dirty="0" smtClean="0"/>
              <a:t>问题</a:t>
            </a:r>
            <a:endParaRPr kumimoji="1" lang="en-US" altLang="zh-CN" dirty="0" smtClean="0"/>
          </a:p>
          <a:p>
            <a:pPr lvl="1"/>
            <a:r>
              <a:rPr kumimoji="1" lang="zh-CN" altLang="en-US" dirty="0"/>
              <a:t>实验对比</a:t>
            </a:r>
            <a:r>
              <a:rPr kumimoji="1" lang="zh-CN" altLang="en-US" dirty="0" smtClean="0"/>
              <a:t>工作</a:t>
            </a:r>
            <a:endParaRPr kumimoji="1" lang="en-US" altLang="zh-CN" dirty="0" smtClean="0"/>
          </a:p>
          <a:p>
            <a:pPr lvl="2"/>
            <a:r>
              <a:rPr kumimoji="1" lang="en-US" altLang="zh-CN" dirty="0" err="1" smtClean="0"/>
              <a:t>TaintDroid</a:t>
            </a:r>
            <a:endParaRPr kumimoji="1" lang="en-US" altLang="zh-CN" dirty="0" smtClean="0"/>
          </a:p>
          <a:p>
            <a:pPr lvl="2"/>
            <a:r>
              <a:rPr kumimoji="1" lang="en-US" altLang="zh-CN" dirty="0" err="1" smtClean="0"/>
              <a:t>DyDroid</a:t>
            </a:r>
            <a:endParaRPr kumimoji="1" lang="en-US" altLang="zh-CN" dirty="0"/>
          </a:p>
          <a:p>
            <a:pPr marL="448945" lvl="1" indent="0">
              <a:buNone/>
            </a:pPr>
            <a:endParaRPr kumimoji="1" lang="en-US" altLang="zh-CN" dirty="0"/>
          </a:p>
          <a:p>
            <a:pPr lvl="1"/>
            <a:endParaRPr kumimoji="1" lang="en-US" altLang="zh-CN" dirty="0" smtClean="0"/>
          </a:p>
          <a:p>
            <a:pPr marL="448945" lvl="1" indent="0">
              <a:buNone/>
            </a:pPr>
            <a:endParaRPr kumimoji="1" lang="en-US" altLang="zh-CN" dirty="0" smtClean="0"/>
          </a:p>
        </p:txBody>
      </p:sp>
      <p:sp>
        <p:nvSpPr>
          <p:cNvPr id="2" name="标题 1"/>
          <p:cNvSpPr>
            <a:spLocks noGrp="1"/>
          </p:cNvSpPr>
          <p:nvPr>
            <p:ph type="title"/>
          </p:nvPr>
        </p:nvSpPr>
        <p:spPr/>
        <p:txBody>
          <a:bodyPr/>
          <a:lstStyle/>
          <a:p>
            <a:r>
              <a:rPr kumimoji="1" lang="zh-CN" altLang="en-US" dirty="0"/>
              <a:t>实验评估</a:t>
            </a:r>
            <a:endParaRPr kumimoji="1" lang="zh-CN" altLang="en-US" dirty="0"/>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6" name="日期占位符 3"/>
          <p:cNvSpPr txBox="1"/>
          <p:nvPr/>
        </p:nvSpPr>
        <p:spPr bwMode="auto">
          <a:xfrm>
            <a:off x="2039798" y="6127851"/>
            <a:ext cx="5846464" cy="457200"/>
          </a:xfrm>
          <a:prstGeom prst="rect">
            <a:avLst/>
          </a:prstGeom>
          <a:noFill/>
          <a:ln>
            <a:noFill/>
          </a:ln>
          <a:effectLst/>
        </p:spPr>
        <p:txBody>
          <a:bodyPr vert="horz" wrap="square" lIns="91440" tIns="45720" rIns="91440" bIns="45720" numCol="1" anchor="t" anchorCtr="0" compatLnSpc="1"/>
          <a:lstStyle>
            <a:defPPr>
              <a:defRPr lang="zh-CN"/>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1400" dirty="0" smtClean="0"/>
              <a:t>  </a:t>
            </a:r>
            <a:r>
              <a:rPr kumimoji="1" lang="en-US" altLang="zh-CN" sz="1200" dirty="0" smtClean="0"/>
              <a:t> [1] </a:t>
            </a:r>
            <a:r>
              <a:rPr lang="en-US" altLang="zh-CN" sz="1200" dirty="0"/>
              <a:t>Y. </a:t>
            </a:r>
            <a:r>
              <a:rPr lang="en-US" altLang="zh-CN" sz="1200" dirty="0" err="1"/>
              <a:t>Xue</a:t>
            </a:r>
            <a:r>
              <a:rPr lang="en-US" altLang="zh-CN" sz="1200" dirty="0"/>
              <a:t>, G. </a:t>
            </a:r>
            <a:r>
              <a:rPr lang="en-US" altLang="zh-CN" sz="1200" dirty="0" err="1"/>
              <a:t>Meng</a:t>
            </a:r>
            <a:r>
              <a:rPr lang="en-US" altLang="zh-CN" sz="1200" dirty="0"/>
              <a:t>, Y. Liu, T. H. Tan, H. Chen, J. Sun, and J. Zhang, “Auditing anti-malware tools by evolving android malware and dynamic loading technique.,” </a:t>
            </a:r>
            <a:r>
              <a:rPr lang="en-US" altLang="zh-CN" sz="1200" i="1" dirty="0"/>
              <a:t>IEEE Trans. Information Forensics and Security</a:t>
            </a:r>
            <a:r>
              <a:rPr lang="en-US" altLang="zh-CN" sz="1200" dirty="0"/>
              <a:t>, vol. 12, no. 7, pp. 1529–1544 </a:t>
            </a:r>
            <a:endParaRPr lang="en-US" altLang="zh-CN" sz="1200" dirty="0"/>
          </a:p>
          <a:p>
            <a:endParaRPr lang="en-US" altLang="zh-CN" sz="1400" dirty="0" smtClean="0"/>
          </a:p>
          <a:p>
            <a:endParaRPr kumimoji="1" lang="zh-CN" altLang="en-US" dirty="0"/>
          </a:p>
        </p:txBody>
      </p:sp>
      <p:sp>
        <p:nvSpPr>
          <p:cNvPr id="9" name="日期占位符 3"/>
          <p:cNvSpPr>
            <a:spLocks noGrp="1"/>
          </p:cNvSpPr>
          <p:nvPr>
            <p:ph type="dt" sz="half" idx="10"/>
          </p:nvPr>
        </p:nvSpPr>
        <p:spPr>
          <a:xfrm>
            <a:off x="611188" y="6284913"/>
            <a:ext cx="1293812" cy="457200"/>
          </a:xfrm>
        </p:spPr>
        <p:txBody>
          <a:bodyPr/>
          <a:lstStyle/>
          <a:p>
            <a:fld id="{DF431338-6E84-4542-834D-A793CB8D2332}" type="datetime1">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1000"/>
                                        <p:tgtEl>
                                          <p:spTgt spid="8">
                                            <p:txEl>
                                              <p:pRg st="4" end="4"/>
                                            </p:txEl>
                                          </p:spTgt>
                                        </p:tgtEl>
                                      </p:cBhvr>
                                    </p:animEffect>
                                    <p:anim calcmode="lin" valueType="num">
                                      <p:cBhvr>
                                        <p:cTn id="3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1000"/>
                                        <p:tgtEl>
                                          <p:spTgt spid="8">
                                            <p:txEl>
                                              <p:pRg st="6" end="6"/>
                                            </p:txEl>
                                          </p:spTgt>
                                        </p:tgtEl>
                                      </p:cBhvr>
                                    </p:animEffect>
                                    <p:anim calcmode="lin" valueType="num">
                                      <p:cBhvr>
                                        <p:cTn id="4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468313" y="1707699"/>
            <a:ext cx="8142287" cy="4392612"/>
          </a:xfrm>
        </p:spPr>
        <p:txBody>
          <a:bodyPr/>
          <a:lstStyle/>
          <a:p>
            <a:r>
              <a:rPr kumimoji="1" lang="en-US" altLang="zh-CN" dirty="0" smtClean="0"/>
              <a:t>DL</a:t>
            </a:r>
            <a:r>
              <a:rPr kumimoji="1" lang="en-US" altLang="zh-CN" baseline="30000" dirty="0" smtClean="0"/>
              <a:t>2</a:t>
            </a:r>
            <a:r>
              <a:rPr kumimoji="1" lang="zh-CN" altLang="en-US" dirty="0" smtClean="0"/>
              <a:t>检测结果</a:t>
            </a:r>
            <a:endParaRPr kumimoji="1" lang="en-US" altLang="zh-CN" dirty="0" smtClean="0"/>
          </a:p>
        </p:txBody>
      </p:sp>
      <p:pic>
        <p:nvPicPr>
          <p:cNvPr id="11" name="图片 10"/>
          <p:cNvPicPr>
            <a:picLocks noChangeAspect="1"/>
          </p:cNvPicPr>
          <p:nvPr/>
        </p:nvPicPr>
        <p:blipFill>
          <a:blip r:embed="rId1"/>
          <a:stretch>
            <a:fillRect/>
          </a:stretch>
        </p:blipFill>
        <p:spPr>
          <a:xfrm>
            <a:off x="-20514" y="1502418"/>
            <a:ext cx="9236202" cy="4559808"/>
          </a:xfrm>
          <a:prstGeom prst="rect">
            <a:avLst/>
          </a:prstGeom>
        </p:spPr>
      </p:pic>
      <p:sp>
        <p:nvSpPr>
          <p:cNvPr id="2" name="标题 1"/>
          <p:cNvSpPr>
            <a:spLocks noGrp="1"/>
          </p:cNvSpPr>
          <p:nvPr>
            <p:ph type="title"/>
          </p:nvPr>
        </p:nvSpPr>
        <p:spPr/>
        <p:txBody>
          <a:bodyPr/>
          <a:lstStyle/>
          <a:p>
            <a:r>
              <a:rPr kumimoji="1" lang="zh-CN" altLang="en-US" dirty="0" smtClean="0"/>
              <a:t>实验评估</a:t>
            </a:r>
            <a:endParaRPr kumimoji="1" lang="zh-CN" altLang="en-US" dirty="0"/>
          </a:p>
        </p:txBody>
      </p:sp>
      <p:sp>
        <p:nvSpPr>
          <p:cNvPr id="5" name="幻灯片编号占位符 4"/>
          <p:cNvSpPr>
            <a:spLocks noGrp="1"/>
          </p:cNvSpPr>
          <p:nvPr>
            <p:ph type="sldNum" sz="quarter" idx="12"/>
          </p:nvPr>
        </p:nvSpPr>
        <p:spPr/>
        <p:txBody>
          <a:bodyPr/>
          <a:lstStyle/>
          <a:p>
            <a:fld id="{4CA4EF33-A686-C14B-B68D-613B319DF6ED}" type="slidenum">
              <a:rPr kumimoji="1" lang="zh-CN" altLang="en-US" smtClean="0"/>
            </a:fld>
            <a:endParaRPr kumimoji="1" lang="zh-CN" altLang="en-US"/>
          </a:p>
        </p:txBody>
      </p:sp>
      <p:sp>
        <p:nvSpPr>
          <p:cNvPr id="6" name="矩形 5"/>
          <p:cNvSpPr/>
          <p:nvPr/>
        </p:nvSpPr>
        <p:spPr bwMode="auto">
          <a:xfrm>
            <a:off x="3692771" y="1502418"/>
            <a:ext cx="1569600" cy="4559808"/>
          </a:xfrm>
          <a:prstGeom prst="rect">
            <a:avLst/>
          </a:prstGeom>
          <a:solidFill>
            <a:schemeClr val="bg1">
              <a:alpha val="0"/>
            </a:scheme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3885006" y="1135388"/>
            <a:ext cx="1211384" cy="369332"/>
          </a:xfrm>
          <a:prstGeom prst="rect">
            <a:avLst/>
          </a:prstGeom>
          <a:noFill/>
        </p:spPr>
        <p:txBody>
          <a:bodyPr wrap="square" rtlCol="0">
            <a:spAutoFit/>
          </a:bodyPr>
          <a:lstStyle/>
          <a:p>
            <a:r>
              <a:rPr kumimoji="1" lang="en-US" altLang="zh-CN" dirty="0" smtClean="0">
                <a:solidFill>
                  <a:srgbClr val="FF0000"/>
                </a:solidFill>
              </a:rPr>
              <a:t>APP</a:t>
            </a:r>
            <a:r>
              <a:rPr kumimoji="1" lang="zh-CN" altLang="en-US" dirty="0" smtClean="0">
                <a:solidFill>
                  <a:srgbClr val="FF0000"/>
                </a:solidFill>
              </a:rPr>
              <a:t>信息</a:t>
            </a:r>
            <a:endParaRPr kumimoji="1" lang="zh-CN" altLang="en-US" dirty="0">
              <a:solidFill>
                <a:srgbClr val="FF0000"/>
              </a:solidFill>
            </a:endParaRPr>
          </a:p>
        </p:txBody>
      </p:sp>
      <p:sp>
        <p:nvSpPr>
          <p:cNvPr id="7" name="矩形 6"/>
          <p:cNvSpPr/>
          <p:nvPr/>
        </p:nvSpPr>
        <p:spPr bwMode="auto">
          <a:xfrm>
            <a:off x="5275384" y="1502418"/>
            <a:ext cx="1211386" cy="4550516"/>
          </a:xfrm>
          <a:prstGeom prst="rect">
            <a:avLst/>
          </a:prstGeom>
          <a:solidFill>
            <a:schemeClr val="bg1">
              <a:alpha val="0"/>
            </a:scheme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5288055" y="1144680"/>
            <a:ext cx="1211384" cy="369332"/>
          </a:xfrm>
          <a:prstGeom prst="rect">
            <a:avLst/>
          </a:prstGeom>
          <a:noFill/>
        </p:spPr>
        <p:txBody>
          <a:bodyPr wrap="square" rtlCol="0">
            <a:spAutoFit/>
          </a:bodyPr>
          <a:lstStyle/>
          <a:p>
            <a:r>
              <a:rPr kumimoji="1" lang="zh-CN" altLang="en-US" dirty="0" smtClean="0">
                <a:solidFill>
                  <a:srgbClr val="FF0000"/>
                </a:solidFill>
              </a:rPr>
              <a:t>泄漏类型</a:t>
            </a:r>
            <a:endParaRPr kumimoji="1" lang="zh-CN" altLang="en-US" dirty="0">
              <a:solidFill>
                <a:srgbClr val="FF0000"/>
              </a:solidFill>
            </a:endParaRPr>
          </a:p>
        </p:txBody>
      </p:sp>
      <p:sp>
        <p:nvSpPr>
          <p:cNvPr id="9" name="矩形 8"/>
          <p:cNvSpPr/>
          <p:nvPr/>
        </p:nvSpPr>
        <p:spPr bwMode="auto">
          <a:xfrm>
            <a:off x="6508746" y="1502418"/>
            <a:ext cx="1080000" cy="4550516"/>
          </a:xfrm>
          <a:prstGeom prst="rect">
            <a:avLst/>
          </a:prstGeom>
          <a:solidFill>
            <a:schemeClr val="bg1">
              <a:alpha val="0"/>
            </a:scheme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文本框 9"/>
          <p:cNvSpPr txBox="1"/>
          <p:nvPr/>
        </p:nvSpPr>
        <p:spPr>
          <a:xfrm>
            <a:off x="6487724" y="1144680"/>
            <a:ext cx="1211384" cy="369332"/>
          </a:xfrm>
          <a:prstGeom prst="rect">
            <a:avLst/>
          </a:prstGeom>
          <a:noFill/>
        </p:spPr>
        <p:txBody>
          <a:bodyPr wrap="square" rtlCol="0">
            <a:spAutoFit/>
          </a:bodyPr>
          <a:lstStyle/>
          <a:p>
            <a:r>
              <a:rPr kumimoji="1" lang="zh-CN" altLang="en-US" dirty="0" smtClean="0">
                <a:solidFill>
                  <a:srgbClr val="FF0000"/>
                </a:solidFill>
              </a:rPr>
              <a:t>检测结果</a:t>
            </a:r>
            <a:endParaRPr kumimoji="1" lang="zh-CN" altLang="en-US" dirty="0">
              <a:solidFill>
                <a:srgbClr val="FF0000"/>
              </a:solidFill>
            </a:endParaRPr>
          </a:p>
        </p:txBody>
      </p:sp>
      <p:sp>
        <p:nvSpPr>
          <p:cNvPr id="12" name="矩形 11"/>
          <p:cNvSpPr/>
          <p:nvPr/>
        </p:nvSpPr>
        <p:spPr bwMode="auto">
          <a:xfrm>
            <a:off x="7588746" y="1502418"/>
            <a:ext cx="1430201" cy="4550516"/>
          </a:xfrm>
          <a:prstGeom prst="rect">
            <a:avLst/>
          </a:prstGeom>
          <a:solidFill>
            <a:schemeClr val="bg1">
              <a:alpha val="0"/>
            </a:scheme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13" name="文本框 12"/>
          <p:cNvSpPr txBox="1"/>
          <p:nvPr/>
        </p:nvSpPr>
        <p:spPr>
          <a:xfrm>
            <a:off x="7982187" y="1144680"/>
            <a:ext cx="1211384" cy="369332"/>
          </a:xfrm>
          <a:prstGeom prst="rect">
            <a:avLst/>
          </a:prstGeom>
          <a:noFill/>
        </p:spPr>
        <p:txBody>
          <a:bodyPr wrap="square" rtlCol="0">
            <a:spAutoFit/>
          </a:bodyPr>
          <a:lstStyle/>
          <a:p>
            <a:r>
              <a:rPr kumimoji="1" lang="zh-CN" altLang="en-US" dirty="0" smtClean="0">
                <a:solidFill>
                  <a:srgbClr val="FF0000"/>
                </a:solidFill>
              </a:rPr>
              <a:t>时间</a:t>
            </a:r>
            <a:endParaRPr kumimoji="1"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5" presetID="47"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5" presetID="47"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anim calcmode="lin" valueType="num">
                                      <p:cBhvr>
                                        <p:cTn id="48" dur="500" fill="hold"/>
                                        <p:tgtEl>
                                          <p:spTgt spid="13"/>
                                        </p:tgtEl>
                                        <p:attrNameLst>
                                          <p:attrName>ppt_x</p:attrName>
                                        </p:attrNameLst>
                                      </p:cBhvr>
                                      <p:tavLst>
                                        <p:tav tm="0">
                                          <p:val>
                                            <p:strVal val="#ppt_x"/>
                                          </p:val>
                                        </p:tav>
                                        <p:tav tm="100000">
                                          <p:val>
                                            <p:strVal val="#ppt_x"/>
                                          </p:val>
                                        </p:tav>
                                      </p:tavLst>
                                    </p:anim>
                                    <p:anim calcmode="lin" valueType="num">
                                      <p:cBhvr>
                                        <p:cTn id="4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animBg="1"/>
      <p:bldP spid="8" grpId="0"/>
      <p:bldP spid="9" grpId="0" animBg="1"/>
      <p:bldP spid="10" grpId="0"/>
      <p:bldP spid="12" grpId="0" animBg="1"/>
      <p:bldP spid="13" grpId="0"/>
    </p:bldLst>
  </p:timing>
</p:sld>
</file>

<file path=ppt/theme/theme1.xml><?xml version="1.0" encoding="utf-8"?>
<a:theme xmlns:a="http://schemas.openxmlformats.org/drawingml/2006/main" name="南京大学ppt主题">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solidFill>
          <a:schemeClr val="bg1"/>
        </a:solidFill>
        <a:ln w="9525" cap="flat" cmpd="sng" algn="ctr">
          <a:solidFill>
            <a:schemeClr val="accent1">
              <a:lumMod val="40000"/>
              <a:lumOff val="60000"/>
            </a:schemeClr>
          </a:solidFill>
          <a:prstDash val="solid"/>
          <a:round/>
          <a:headEnd type="none" w="med" len="med"/>
          <a:tailEnd type="none" w="med" len="med"/>
        </a:ln>
      </a:spPr>
      <a:body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南京大学ppt主题.thmx</Template>
  <TotalTime>0</TotalTime>
  <Words>1122</Words>
  <Application>WPS 演示</Application>
  <PresentationFormat>全屏显示(4:3)</PresentationFormat>
  <Paragraphs>271</Paragraphs>
  <Slides>15</Slides>
  <Notes>15</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Times New Roman</vt:lpstr>
      <vt:lpstr>微软雅黑</vt:lpstr>
      <vt:lpstr>Arial Unicode MS</vt:lpstr>
      <vt:lpstr>Calibri</vt:lpstr>
      <vt:lpstr>南京大学ppt主题</vt:lpstr>
      <vt:lpstr>PowerPoint 演示文稿</vt:lpstr>
      <vt:lpstr>研究背景</vt:lpstr>
      <vt:lpstr>利用ClassLoader隐私泄漏实例</vt:lpstr>
      <vt:lpstr>实现方法</vt:lpstr>
      <vt:lpstr>实现方法</vt:lpstr>
      <vt:lpstr>实现方法</vt:lpstr>
      <vt:lpstr>实现方法</vt:lpstr>
      <vt:lpstr>实验评估</vt:lpstr>
      <vt:lpstr>实验评估</vt:lpstr>
      <vt:lpstr>实验评估</vt:lpstr>
      <vt:lpstr>实验评估</vt:lpstr>
      <vt:lpstr>总结</vt:lpstr>
      <vt:lpstr>PowerPoint 演示文稿</vt:lpstr>
      <vt:lpstr>实验评估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nju xu</dc:creator>
  <cp:lastModifiedBy>小聪</cp:lastModifiedBy>
  <cp:revision>470</cp:revision>
  <dcterms:created xsi:type="dcterms:W3CDTF">2017-02-25T07:27:00Z</dcterms:created>
  <dcterms:modified xsi:type="dcterms:W3CDTF">2018-11-28T09:50:33Z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2052-10.1.0.7669</vt:lpwstr>
  </property>
</Properties>
</file>