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745" r:id="rId2"/>
  </p:sldMasterIdLst>
  <p:notesMasterIdLst>
    <p:notesMasterId r:id="rId23"/>
  </p:notesMasterIdLst>
  <p:sldIdLst>
    <p:sldId id="590" r:id="rId3"/>
    <p:sldId id="394" r:id="rId4"/>
    <p:sldId id="619" r:id="rId5"/>
    <p:sldId id="621" r:id="rId6"/>
    <p:sldId id="622" r:id="rId7"/>
    <p:sldId id="623" r:id="rId8"/>
    <p:sldId id="624" r:id="rId9"/>
    <p:sldId id="606" r:id="rId10"/>
    <p:sldId id="635" r:id="rId11"/>
    <p:sldId id="625" r:id="rId12"/>
    <p:sldId id="636" r:id="rId13"/>
    <p:sldId id="637" r:id="rId14"/>
    <p:sldId id="628" r:id="rId15"/>
    <p:sldId id="618" r:id="rId16"/>
    <p:sldId id="630" r:id="rId17"/>
    <p:sldId id="631" r:id="rId18"/>
    <p:sldId id="632" r:id="rId19"/>
    <p:sldId id="633" r:id="rId20"/>
    <p:sldId id="634" r:id="rId21"/>
    <p:sldId id="383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EDEA"/>
    <a:srgbClr val="FF8B8B"/>
    <a:srgbClr val="E7E7F9"/>
    <a:srgbClr val="006C31"/>
    <a:srgbClr val="FBE1DD"/>
    <a:srgbClr val="004620"/>
    <a:srgbClr val="D0D0F4"/>
    <a:srgbClr val="B7FFEE"/>
    <a:srgbClr val="DDDDF7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83948" autoAdjust="0"/>
  </p:normalViewPr>
  <p:slideViewPr>
    <p:cSldViewPr>
      <p:cViewPr varScale="1">
        <p:scale>
          <a:sx n="61" d="100"/>
          <a:sy n="61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0FC008B-C1EE-4B88-9D2B-CAFBC3D868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3658F55-885E-4E4E-B382-3C8C96263C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B275219F-AB77-4647-865B-3A56894A27D8}" type="datetimeFigureOut">
              <a:rPr lang="zh-CN" altLang="en-US"/>
              <a:pPr>
                <a:defRPr/>
              </a:pPr>
              <a:t>2018/11/23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877D47D-37AD-4909-B0E6-34926573FC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9D46C15-9787-4F10-BD9C-0CB62DBE44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56541F9D-C6D2-4726-9C31-D4CF5CE591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2F61AE5-95A4-4774-B25F-CFE598224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E0D6CA2-8364-4084-85EB-8FDF1BEE8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E0F9CC-321D-4B54-ADFD-2D18F6E39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BC26D9-6F86-4BC3-AEA8-F3BAC0F54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0D6CA2-8364-4084-85EB-8FDF1BEE832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D1EC20A3-614E-4B0A-BE3F-287617E9E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90658A7C-93B5-4B03-BB13-142ACDBF6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0C563FC-81CF-47E7-9A69-94C1AB7C7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CE9B00-C9E7-4FC8-9FAA-3E7F73F20223}" type="slidenum">
              <a:rPr lang="zh-CN" altLang="en-US" sz="1200" smtClean="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63E219D-FD04-4141-B8C9-A7DEF13AC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C16A5A8F-8074-4919-9844-BDD84C7E7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B2F90AB-2988-48DE-833C-6075192C9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8EE8BA-2879-4BBB-A6A7-41B7F12E872E}" type="slidenum">
              <a:rPr lang="zh-CN" altLang="en-US" sz="1200" smtClean="0"/>
              <a:pPr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789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63E219D-FD04-4141-B8C9-A7DEF13AC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C16A5A8F-8074-4919-9844-BDD84C7E7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B2F90AB-2988-48DE-833C-6075192C9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8EE8BA-2879-4BBB-A6A7-41B7F12E872E}" type="slidenum">
              <a:rPr lang="zh-CN" altLang="en-US" sz="1200" smtClean="0"/>
              <a:pPr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3690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63E219D-FD04-4141-B8C9-A7DEF13AC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C16A5A8F-8074-4919-9844-BDD84C7E7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B2F90AB-2988-48DE-833C-6075192C9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8EE8BA-2879-4BBB-A6A7-41B7F12E872E}" type="slidenum">
              <a:rPr lang="zh-CN" altLang="en-US" sz="1200" smtClean="0"/>
              <a:pPr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61669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63E219D-FD04-4141-B8C9-A7DEF13AC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C16A5A8F-8074-4919-9844-BDD84C7E7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B2F90AB-2988-48DE-833C-6075192C9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8EE8BA-2879-4BBB-A6A7-41B7F12E872E}" type="slidenum">
              <a:rPr lang="zh-CN" altLang="en-US" sz="1200" smtClean="0"/>
              <a:pPr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74103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B6505E1-F1D6-41C6-BC69-FE3569283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03E95584-EB6A-430E-BFD0-4D8C02500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1EF21237-F28F-4861-A202-60D3E8E0C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7050B1-193A-45B7-A6E1-8C24E1D0C243}" type="slidenum">
              <a:rPr lang="zh-CN" altLang="en-US" sz="1200" smtClean="0"/>
              <a:pPr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2328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4157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300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1010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59428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6137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C32B024-16C9-4543-860D-330AAFBD9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5F8CA34-4608-4CB2-B9FE-C1BCC9D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1B0600D-3698-4326-BA37-9FCCA9804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14B46C-CE59-452A-826F-2C3D3E11686B}" type="slidenum">
              <a:rPr lang="zh-CN" altLang="en-US" sz="1200" smtClean="0"/>
              <a:pPr/>
              <a:t>12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8617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94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53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14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DC60-DCB4-41E4-A4E6-9B0DFB35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D3981-F3BF-498A-8D38-716E1BB8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9E66A-53B7-4660-AC5C-0B987399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6B20-F09E-46E5-94F0-9746F6095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7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50C9A-E4C5-4981-A303-016C3136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2E10-2771-4994-96E5-5E9B34E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27821-CB2A-4AA4-843F-1E66D992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4628C-4602-4C57-94A2-4523C4693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5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C74F6-F8C1-492A-8CB9-849F1B7D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92975-54B9-4B39-A2E7-C461FFDC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17794-B76F-4614-A82A-874928BB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AF50-FFB9-4464-A709-D3E478A967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3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17849FE-1008-4F7E-9C3D-BD61B38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C482232-D77F-41C7-A9DA-A49B7BE3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853FF2-6ECD-4352-846C-164E5441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00B6D-06C0-49B4-BA98-9BDD1A70D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2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A2011DB-130F-4732-A4F4-5D45DF64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030E441-8576-4BE1-81C1-C9DD8880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5B2D137-CDF8-43B8-81E8-7C3A3A1C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B021C-89A5-42B8-BE1C-955086A2E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0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2857B30-239C-4586-8BCD-59C2BF88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3B9DBF0-F7D1-4596-83CB-39525A97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35662F-6B1D-478B-B209-BC32454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5DFBD-2728-4E9E-9CB2-A0D8FA0DA1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12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CB2F98D-8E42-487F-A30B-C7335F04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6A0C5A-11D4-4F03-B62B-60DD1D60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3574B1-E28E-4E6B-A21B-C01E661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D8E3D-1F3F-42B2-B569-372A0533B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C7AE4CC-CFE7-4915-AF32-00F81ECD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A9AB20F-4845-46F1-BABD-33E6F7A6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A26151-244A-4C76-A2BA-14AFB3BA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BB8D7-22AC-4B32-AA8C-F81EC1DC48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2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>
                <a:solidFill>
                  <a:schemeClr val="accent6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>
              <a:buFont typeface="Wingdings" panose="05000000000000000000" pitchFamily="2" charset="2"/>
              <a:buChar char="n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>
              <a:buFont typeface="华文中宋" panose="02010600040101010101" pitchFamily="2" charset="-122"/>
              <a:buChar char="−"/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557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CF0E382-33DE-4B0F-8196-0262FBCD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D1A967A-D336-4B97-B2E7-6880F0F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ADE0C1-94C2-4B64-8690-4385529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A6CAE-8C5C-44D1-8FD3-CF6E630F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B4258-24F1-4CD3-9BD3-7FA3E597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B1EEF-EF74-4AEC-8A53-5BB6C0A2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C1E4E-7E55-4F20-99B9-3258791F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F6AE0-297C-4076-9119-F3F7B7BE1B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03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5B562-7E87-4110-A184-2A19921E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4F9A7-083A-43C0-AAF8-74B4B869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A990-6C5F-4459-85E0-F8408C33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BCFD-2FFD-422D-88DA-3227990A8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07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72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33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81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80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171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51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p1">
            <a:extLst>
              <a:ext uri="{FF2B5EF4-FFF2-40B4-BE49-F238E27FC236}">
                <a16:creationId xmlns:a16="http://schemas.microsoft.com/office/drawing/2014/main" id="{535A95DA-2A90-4267-A728-682CE1A6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669088"/>
            <a:ext cx="361951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8" descr="p1">
            <a:extLst>
              <a:ext uri="{FF2B5EF4-FFF2-40B4-BE49-F238E27FC236}">
                <a16:creationId xmlns:a16="http://schemas.microsoft.com/office/drawing/2014/main" id="{5C020999-866E-4865-B0E3-D1229D93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9" descr="p1">
            <a:extLst>
              <a:ext uri="{FF2B5EF4-FFF2-40B4-BE49-F238E27FC236}">
                <a16:creationId xmlns:a16="http://schemas.microsoft.com/office/drawing/2014/main" id="{E14F7AF1-E90B-47FE-AD73-27AB4617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0" descr="p1">
            <a:extLst>
              <a:ext uri="{FF2B5EF4-FFF2-40B4-BE49-F238E27FC236}">
                <a16:creationId xmlns:a16="http://schemas.microsoft.com/office/drawing/2014/main" id="{E3A978B9-5213-45E9-9764-DED14424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1" descr="p1">
            <a:extLst>
              <a:ext uri="{FF2B5EF4-FFF2-40B4-BE49-F238E27FC236}">
                <a16:creationId xmlns:a16="http://schemas.microsoft.com/office/drawing/2014/main" id="{7F81A60B-2DD9-4E4D-8158-1C6962E3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2" descr="p1">
            <a:extLst>
              <a:ext uri="{FF2B5EF4-FFF2-40B4-BE49-F238E27FC236}">
                <a16:creationId xmlns:a16="http://schemas.microsoft.com/office/drawing/2014/main" id="{25B93F41-E4DF-40BD-9EB6-6E9E78CC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6669088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3" descr="p1">
            <a:extLst>
              <a:ext uri="{FF2B5EF4-FFF2-40B4-BE49-F238E27FC236}">
                <a16:creationId xmlns:a16="http://schemas.microsoft.com/office/drawing/2014/main" id="{3008E0A8-D4F5-4E77-A0B5-30B42897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 descr="p1">
            <a:extLst>
              <a:ext uri="{FF2B5EF4-FFF2-40B4-BE49-F238E27FC236}">
                <a16:creationId xmlns:a16="http://schemas.microsoft.com/office/drawing/2014/main" id="{E1ACB8A0-11F6-4CFA-883C-28A9517D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5" descr="p1">
            <a:extLst>
              <a:ext uri="{FF2B5EF4-FFF2-40B4-BE49-F238E27FC236}">
                <a16:creationId xmlns:a16="http://schemas.microsoft.com/office/drawing/2014/main" id="{DC1C7F3C-5F1F-4E0C-9E7C-F9B7A51E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7" descr="p1">
            <a:extLst>
              <a:ext uri="{FF2B5EF4-FFF2-40B4-BE49-F238E27FC236}">
                <a16:creationId xmlns:a16="http://schemas.microsoft.com/office/drawing/2014/main" id="{34BC0F36-C2D1-4D60-AA43-51B393FC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8" descr="p1">
            <a:extLst>
              <a:ext uri="{FF2B5EF4-FFF2-40B4-BE49-F238E27FC236}">
                <a16:creationId xmlns:a16="http://schemas.microsoft.com/office/drawing/2014/main" id="{529CA5A3-8781-4374-937A-AA888B08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9" descr="p1">
            <a:extLst>
              <a:ext uri="{FF2B5EF4-FFF2-40B4-BE49-F238E27FC236}">
                <a16:creationId xmlns:a16="http://schemas.microsoft.com/office/drawing/2014/main" id="{0657E832-FF64-4131-9BEA-13D9493D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0" descr="p1">
            <a:extLst>
              <a:ext uri="{FF2B5EF4-FFF2-40B4-BE49-F238E27FC236}">
                <a16:creationId xmlns:a16="http://schemas.microsoft.com/office/drawing/2014/main" id="{8EA48431-2F24-427E-A3DD-2E3BED823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1" descr="p1">
            <a:extLst>
              <a:ext uri="{FF2B5EF4-FFF2-40B4-BE49-F238E27FC236}">
                <a16:creationId xmlns:a16="http://schemas.microsoft.com/office/drawing/2014/main" id="{3DC44DF2-82C2-4C7D-A1DB-24BD5A01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32" descr="p1">
            <a:extLst>
              <a:ext uri="{FF2B5EF4-FFF2-40B4-BE49-F238E27FC236}">
                <a16:creationId xmlns:a16="http://schemas.microsoft.com/office/drawing/2014/main" id="{55E25F8A-1473-4DA6-9763-05A81808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33" descr="p1">
            <a:extLst>
              <a:ext uri="{FF2B5EF4-FFF2-40B4-BE49-F238E27FC236}">
                <a16:creationId xmlns:a16="http://schemas.microsoft.com/office/drawing/2014/main" id="{85076D29-82F9-40BB-BE0A-B0D66803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34" descr="p1">
            <a:extLst>
              <a:ext uri="{FF2B5EF4-FFF2-40B4-BE49-F238E27FC236}">
                <a16:creationId xmlns:a16="http://schemas.microsoft.com/office/drawing/2014/main" id="{3D8948A7-6185-4F6F-AA5C-53CA77F0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35" descr="p1">
            <a:extLst>
              <a:ext uri="{FF2B5EF4-FFF2-40B4-BE49-F238E27FC236}">
                <a16:creationId xmlns:a16="http://schemas.microsoft.com/office/drawing/2014/main" id="{B9B4CC82-191B-472F-B272-925EFD2E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669088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36" descr="p1">
            <a:extLst>
              <a:ext uri="{FF2B5EF4-FFF2-40B4-BE49-F238E27FC236}">
                <a16:creationId xmlns:a16="http://schemas.microsoft.com/office/drawing/2014/main" id="{93AA4EBE-D32B-4028-9C9D-1A2B579D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37" descr="p1">
            <a:extLst>
              <a:ext uri="{FF2B5EF4-FFF2-40B4-BE49-F238E27FC236}">
                <a16:creationId xmlns:a16="http://schemas.microsoft.com/office/drawing/2014/main" id="{A857F656-819A-424B-B220-952DAB4E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669088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38" descr="p1">
            <a:extLst>
              <a:ext uri="{FF2B5EF4-FFF2-40B4-BE49-F238E27FC236}">
                <a16:creationId xmlns:a16="http://schemas.microsoft.com/office/drawing/2014/main" id="{26C0DDA9-F846-44D7-9978-52D304DD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669088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39" descr="p1">
            <a:extLst>
              <a:ext uri="{FF2B5EF4-FFF2-40B4-BE49-F238E27FC236}">
                <a16:creationId xmlns:a16="http://schemas.microsoft.com/office/drawing/2014/main" id="{0DF4048F-F50A-4AA3-977C-3F9BC44F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667500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40" descr="p1">
            <a:extLst>
              <a:ext uri="{FF2B5EF4-FFF2-40B4-BE49-F238E27FC236}">
                <a16:creationId xmlns:a16="http://schemas.microsoft.com/office/drawing/2014/main" id="{6F3DE506-485F-43A5-8E54-110AD700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6669088"/>
            <a:ext cx="361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51" descr="p1">
            <a:extLst>
              <a:ext uri="{FF2B5EF4-FFF2-40B4-BE49-F238E27FC236}">
                <a16:creationId xmlns:a16="http://schemas.microsoft.com/office/drawing/2014/main" id="{4BF8E6A3-0645-4158-A3E3-D79293198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667500"/>
            <a:ext cx="3635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52" descr="p1">
            <a:extLst>
              <a:ext uri="{FF2B5EF4-FFF2-40B4-BE49-F238E27FC236}">
                <a16:creationId xmlns:a16="http://schemas.microsoft.com/office/drawing/2014/main" id="{B5784F3F-92A3-4FF5-ADE5-1CF78BF06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667500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53" descr="p1">
            <a:extLst>
              <a:ext uri="{FF2B5EF4-FFF2-40B4-BE49-F238E27FC236}">
                <a16:creationId xmlns:a16="http://schemas.microsoft.com/office/drawing/2014/main" id="{18754938-0AAE-4E74-8D72-7140A0EF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8" y="6667500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54" descr="p1">
            <a:extLst>
              <a:ext uri="{FF2B5EF4-FFF2-40B4-BE49-F238E27FC236}">
                <a16:creationId xmlns:a16="http://schemas.microsoft.com/office/drawing/2014/main" id="{8968D7E0-8A68-475F-89AE-DE7A12D3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6667500"/>
            <a:ext cx="3635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3" name="矩形 1">
            <a:extLst>
              <a:ext uri="{FF2B5EF4-FFF2-40B4-BE49-F238E27FC236}">
                <a16:creationId xmlns:a16="http://schemas.microsoft.com/office/drawing/2014/main" id="{741E4B9B-45BD-4D81-8F6F-D3F360C5C0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288" y="188913"/>
            <a:ext cx="9158288" cy="792162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4679">
                <a:srgbClr val="C00000"/>
              </a:gs>
              <a:gs pos="42180">
                <a:srgbClr val="C00000"/>
              </a:gs>
              <a:gs pos="74001">
                <a:srgbClr val="990000"/>
              </a:gs>
              <a:gs pos="83000">
                <a:srgbClr val="C00000"/>
              </a:gs>
              <a:gs pos="100000">
                <a:srgbClr val="990000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889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8026933A-545C-4CCE-948C-63B69E0E5C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CFDA59BE-784E-4DE7-809F-0BA20697C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F1294-F6FD-4182-9388-83FEDD00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05E1F-AEC1-47EF-AF4B-F7356C7C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E41F-973A-45EC-8C6A-5ADFF7B75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50000"/>
              </a:spcBef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596686-2D61-4850-ABCA-3415223912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6.&#26368;&#32456;&#26448;&#26009;/&#31532;5&#32452;-&#22270;&#20070;&#31649;&#29702;&#26426;&#22120;&#20154;/8.%20&#22270;&#20070;&#33258;&#20027;&#20511;&#38405;&#31995;&#32479;v2.2.mp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88AA0544-4BAC-4FF5-BA4F-EDBD7B1F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1712913"/>
            <a:ext cx="9144000" cy="171608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1200"/>
              </a:spcAft>
              <a:defRPr/>
            </a:pPr>
            <a:r>
              <a:rPr kumimoji="0"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基于小米便签的开源软件阅读维护</a:t>
            </a:r>
            <a:endParaRPr kumimoji="0"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63E93F9-BBE7-444A-A903-841ED1299DAF}"/>
              </a:ext>
            </a:extLst>
          </p:cNvPr>
          <p:cNvSpPr txBox="1">
            <a:spLocks/>
          </p:cNvSpPr>
          <p:nvPr/>
        </p:nvSpPr>
        <p:spPr bwMode="auto">
          <a:xfrm>
            <a:off x="-14288" y="52388"/>
            <a:ext cx="9158288" cy="1522412"/>
          </a:xfrm>
          <a:prstGeom prst="rect">
            <a:avLst/>
          </a:prstGeom>
          <a:solidFill>
            <a:schemeClr val="bg1"/>
          </a:solidFill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0531E8C7-05B1-4C2F-A997-94576228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688"/>
            <a:ext cx="91440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>
            <a:extLst>
              <a:ext uri="{FF2B5EF4-FFF2-40B4-BE49-F238E27FC236}">
                <a16:creationId xmlns:a16="http://schemas.microsoft.com/office/drawing/2014/main" id="{C3070757-A812-443D-90E8-86D9CF2F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4076700"/>
            <a:ext cx="8496300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ea typeface="楷体" panose="02010609060101010101" pitchFamily="49" charset="-122"/>
                <a:cs typeface="Times New Roman" panose="02020603050405020304" pitchFamily="18" charset="0"/>
              </a:rPr>
              <a:t>国防科技大学计算机学院  </a:t>
            </a:r>
            <a:endParaRPr kumimoji="0" lang="en-US" altLang="zh-CN" sz="3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kumimoji="0" lang="zh-CN" altLang="en-US" sz="3200" dirty="0">
                <a:ea typeface="楷体" panose="02010609060101010101" pitchFamily="49" charset="-122"/>
                <a:cs typeface="Times New Roman" panose="02020603050405020304" pitchFamily="18" charset="0"/>
              </a:rPr>
              <a:t>尹良泽</a:t>
            </a:r>
            <a:r>
              <a:rPr kumimoji="0" lang="en-US" altLang="zh-CN" sz="3200" dirty="0"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3200" dirty="0">
                <a:ea typeface="楷体" panose="02010609060101010101" pitchFamily="49" charset="-122"/>
                <a:cs typeface="Times New Roman" panose="02020603050405020304" pitchFamily="18" charset="0"/>
              </a:rPr>
              <a:t>毛新军</a:t>
            </a:r>
            <a:endParaRPr kumimoji="0" lang="en-US" altLang="zh-CN" sz="3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kumimoji="0" lang="en-US" altLang="zh-CN" sz="3200" dirty="0">
                <a:ea typeface="楷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kumimoji="0" lang="zh-CN" altLang="en-US" sz="3200" dirty="0"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3200" dirty="0"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0" lang="zh-CN" altLang="en-US" sz="3200" dirty="0"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3200" dirty="0"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0" lang="zh-CN" altLang="en-US" sz="3200" dirty="0"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</p:spTree>
  </p:cSld>
  <p:clrMapOvr>
    <a:masterClrMapping/>
  </p:clrMapOvr>
  <p:transition spd="slow" advTm="1972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小米便签泛读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FC8FB0A-F2BF-44F2-BCC2-84391DE6193B}"/>
              </a:ext>
            </a:extLst>
          </p:cNvPr>
          <p:cNvSpPr/>
          <p:nvPr/>
        </p:nvSpPr>
        <p:spPr>
          <a:xfrm>
            <a:off x="457200" y="1124744"/>
            <a:ext cx="843528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主要目标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：两人一组，结对完成小米便签的泛读，掌握小米便签的主要功能、框架设计和类设计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1DD8FF9-2564-4C19-9BDA-4960C3C7CE83}"/>
              </a:ext>
            </a:extLst>
          </p:cNvPr>
          <p:cNvSpPr/>
          <p:nvPr/>
        </p:nvSpPr>
        <p:spPr>
          <a:xfrm>
            <a:off x="457200" y="2492896"/>
            <a:ext cx="8435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主要成果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610AA-39AD-4CE8-A2B6-8D9BAAC8122C}"/>
              </a:ext>
            </a:extLst>
          </p:cNvPr>
          <p:cNvSpPr txBox="1"/>
          <p:nvPr/>
        </p:nvSpPr>
        <p:spPr>
          <a:xfrm>
            <a:off x="719115" y="495306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用例图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2A9595F-2B0B-452A-BD91-7871078ED021}"/>
              </a:ext>
            </a:extLst>
          </p:cNvPr>
          <p:cNvSpPr txBox="1"/>
          <p:nvPr/>
        </p:nvSpPr>
        <p:spPr>
          <a:xfrm>
            <a:off x="3599892" y="498007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体系结构图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07A650-E81B-4F6E-B644-B56C93AE6541}"/>
              </a:ext>
            </a:extLst>
          </p:cNvPr>
          <p:cNvSpPr txBox="1"/>
          <p:nvPr/>
        </p:nvSpPr>
        <p:spPr>
          <a:xfrm>
            <a:off x="6372200" y="4797152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关键类间的调用关系图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C53003-1FE6-43FC-9FE2-1A973C49872A}"/>
              </a:ext>
            </a:extLst>
          </p:cNvPr>
          <p:cNvSpPr txBox="1"/>
          <p:nvPr/>
        </p:nvSpPr>
        <p:spPr>
          <a:xfrm>
            <a:off x="1547664" y="5733256"/>
            <a:ext cx="6408712" cy="662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通过泛读，体会高质量软件的设计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A48BA2-BC6E-4DCD-980D-65776A62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01" y="3258699"/>
            <a:ext cx="2534683" cy="15384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EF4D2B-2E07-4561-A61D-FF22E8073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416" y="3233004"/>
            <a:ext cx="2534683" cy="1538453"/>
          </a:xfrm>
          <a:prstGeom prst="rect">
            <a:avLst/>
          </a:prstGeom>
        </p:spPr>
      </p:pic>
      <p:sp>
        <p:nvSpPr>
          <p:cNvPr id="65" name="箭头: 右 64">
            <a:extLst>
              <a:ext uri="{FF2B5EF4-FFF2-40B4-BE49-F238E27FC236}">
                <a16:creationId xmlns:a16="http://schemas.microsoft.com/office/drawing/2014/main" id="{8EDA3D9A-5859-4F4E-8BA4-0FD581BD74B7}"/>
              </a:ext>
            </a:extLst>
          </p:cNvPr>
          <p:cNvSpPr/>
          <p:nvPr/>
        </p:nvSpPr>
        <p:spPr bwMode="auto">
          <a:xfrm>
            <a:off x="5900480" y="3861048"/>
            <a:ext cx="421936" cy="461665"/>
          </a:xfrm>
          <a:prstGeom prst="right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9E9AA4-165C-4248-9F56-A1B88AAD9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7" y="3170410"/>
            <a:ext cx="2125944" cy="1841024"/>
          </a:xfrm>
          <a:prstGeom prst="rect">
            <a:avLst/>
          </a:prstGeom>
        </p:spPr>
      </p:pic>
      <p:sp>
        <p:nvSpPr>
          <p:cNvPr id="66" name="箭头: 右 65">
            <a:extLst>
              <a:ext uri="{FF2B5EF4-FFF2-40B4-BE49-F238E27FC236}">
                <a16:creationId xmlns:a16="http://schemas.microsoft.com/office/drawing/2014/main" id="{7D2534C7-D398-464C-93C6-CB9A01276B61}"/>
              </a:ext>
            </a:extLst>
          </p:cNvPr>
          <p:cNvSpPr/>
          <p:nvPr/>
        </p:nvSpPr>
        <p:spPr bwMode="auto">
          <a:xfrm>
            <a:off x="2627784" y="3861048"/>
            <a:ext cx="504056" cy="461665"/>
          </a:xfrm>
          <a:prstGeom prst="right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0961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小米便签精读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FC8FB0A-F2BF-44F2-BCC2-84391DE6193B}"/>
              </a:ext>
            </a:extLst>
          </p:cNvPr>
          <p:cNvSpPr/>
          <p:nvPr/>
        </p:nvSpPr>
        <p:spPr>
          <a:xfrm>
            <a:off x="457200" y="1124744"/>
            <a:ext cx="843528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主要目标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：结对完成小米便签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3000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行代码的标注（类、方法、语句），掌握具体功能的实现方法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1DD8FF9-2564-4C19-9BDA-4960C3C7CE83}"/>
              </a:ext>
            </a:extLst>
          </p:cNvPr>
          <p:cNvSpPr/>
          <p:nvPr/>
        </p:nvSpPr>
        <p:spPr>
          <a:xfrm>
            <a:off x="457200" y="2492896"/>
            <a:ext cx="8435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主要成果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610AA-39AD-4CE8-A2B6-8D9BAAC8122C}"/>
              </a:ext>
            </a:extLst>
          </p:cNvPr>
          <p:cNvSpPr txBox="1"/>
          <p:nvPr/>
        </p:nvSpPr>
        <p:spPr>
          <a:xfrm>
            <a:off x="1655677" y="49667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代码标注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07A650-E81B-4F6E-B644-B56C93AE6541}"/>
              </a:ext>
            </a:extLst>
          </p:cNvPr>
          <p:cNvSpPr txBox="1"/>
          <p:nvPr/>
        </p:nvSpPr>
        <p:spPr>
          <a:xfrm>
            <a:off x="5436096" y="501317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关键用例顺序图</a:t>
            </a: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E557224C-B43C-4F64-AE8D-9B939F53BE27}"/>
              </a:ext>
            </a:extLst>
          </p:cNvPr>
          <p:cNvSpPr/>
          <p:nvPr/>
        </p:nvSpPr>
        <p:spPr bwMode="auto">
          <a:xfrm>
            <a:off x="4219427" y="3751855"/>
            <a:ext cx="504056" cy="461665"/>
          </a:xfrm>
          <a:prstGeom prst="right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C53003-1FE6-43FC-9FE2-1A973C49872A}"/>
              </a:ext>
            </a:extLst>
          </p:cNvPr>
          <p:cNvSpPr txBox="1"/>
          <p:nvPr/>
        </p:nvSpPr>
        <p:spPr>
          <a:xfrm>
            <a:off x="1187624" y="5661248"/>
            <a:ext cx="6624736" cy="662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通过精读，体会高质量软件的实现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F9AFFC-403E-4B0F-8697-3EA76A89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574" y="2918307"/>
            <a:ext cx="3319834" cy="20948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D6A018-C3AB-471C-B127-3236DD3DE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61" y="3118932"/>
            <a:ext cx="3061618" cy="18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577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小米便签维护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FC8FB0A-F2BF-44F2-BCC2-84391DE6193B}"/>
              </a:ext>
            </a:extLst>
          </p:cNvPr>
          <p:cNvSpPr/>
          <p:nvPr/>
        </p:nvSpPr>
        <p:spPr>
          <a:xfrm>
            <a:off x="457200" y="1124744"/>
            <a:ext cx="843528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主要目标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：结对提出小米便签维护需求，设计实现方案，并基于开源代码或自主实现相应功能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1DD8FF9-2564-4C19-9BDA-4960C3C7CE83}"/>
              </a:ext>
            </a:extLst>
          </p:cNvPr>
          <p:cNvSpPr/>
          <p:nvPr/>
        </p:nvSpPr>
        <p:spPr>
          <a:xfrm>
            <a:off x="457200" y="2492896"/>
            <a:ext cx="8435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主要成果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610AA-39AD-4CE8-A2B6-8D9BAAC8122C}"/>
              </a:ext>
            </a:extLst>
          </p:cNvPr>
          <p:cNvSpPr txBox="1"/>
          <p:nvPr/>
        </p:nvSpPr>
        <p:spPr>
          <a:xfrm>
            <a:off x="1410425" y="494431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维护需求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07A650-E81B-4F6E-B644-B56C93AE6541}"/>
              </a:ext>
            </a:extLst>
          </p:cNvPr>
          <p:cNvSpPr txBox="1"/>
          <p:nvPr/>
        </p:nvSpPr>
        <p:spPr>
          <a:xfrm>
            <a:off x="5296518" y="494431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实现代码</a:t>
            </a: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E557224C-B43C-4F64-AE8D-9B939F53BE27}"/>
              </a:ext>
            </a:extLst>
          </p:cNvPr>
          <p:cNvSpPr/>
          <p:nvPr/>
        </p:nvSpPr>
        <p:spPr bwMode="auto">
          <a:xfrm>
            <a:off x="3995936" y="3852610"/>
            <a:ext cx="648072" cy="461665"/>
          </a:xfrm>
          <a:prstGeom prst="right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C53003-1FE6-43FC-9FE2-1A973C49872A}"/>
              </a:ext>
            </a:extLst>
          </p:cNvPr>
          <p:cNvSpPr txBox="1"/>
          <p:nvPr/>
        </p:nvSpPr>
        <p:spPr>
          <a:xfrm>
            <a:off x="1410425" y="5733256"/>
            <a:ext cx="6473944" cy="662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通过维护，尝试设计实现高质量软件代码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0ED411-6F49-48B3-8632-E71B89DA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24987"/>
            <a:ext cx="2677851" cy="16200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30F473-593C-49B0-B872-49569F1B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93" y="3199280"/>
            <a:ext cx="2677851" cy="15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37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8" name="AutoShape 66">
            <a:extLst>
              <a:ext uri="{FF2B5EF4-FFF2-40B4-BE49-F238E27FC236}">
                <a16:creationId xmlns:a16="http://schemas.microsoft.com/office/drawing/2014/main" id="{0E6F8B64-04C6-4675-A5C1-DCB97DDEB52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Rectangle 67">
            <a:extLst>
              <a:ext uri="{FF2B5EF4-FFF2-40B4-BE49-F238E27FC236}">
                <a16:creationId xmlns:a16="http://schemas.microsoft.com/office/drawing/2014/main" id="{0100C34B-865C-4515-82C4-7DCBF54E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31" y="188640"/>
            <a:ext cx="7615237" cy="760157"/>
          </a:xfrm>
        </p:spPr>
        <p:txBody>
          <a:bodyPr/>
          <a:lstStyle/>
          <a:p>
            <a:r>
              <a:rPr lang="zh-CN" altLang="en-US" dirty="0"/>
              <a:t>报告提纲</a:t>
            </a:r>
            <a:endParaRPr lang="en-US" altLang="zh-CN" dirty="0"/>
          </a:p>
        </p:txBody>
      </p:sp>
      <p:sp>
        <p:nvSpPr>
          <p:cNvPr id="17412" name="Text Box 68">
            <a:extLst>
              <a:ext uri="{FF2B5EF4-FFF2-40B4-BE49-F238E27FC236}">
                <a16:creationId xmlns:a16="http://schemas.microsoft.com/office/drawing/2014/main" id="{BB5168A3-78BA-41AD-84FB-29F0CB3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341" name="AutoShape 69">
            <a:extLst>
              <a:ext uri="{FF2B5EF4-FFF2-40B4-BE49-F238E27FC236}">
                <a16:creationId xmlns:a16="http://schemas.microsoft.com/office/drawing/2014/main" id="{7FC905D5-96E0-4CA0-809B-1393692C1B8F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4" name="AutoShape 70">
            <a:extLst>
              <a:ext uri="{FF2B5EF4-FFF2-40B4-BE49-F238E27FC236}">
                <a16:creationId xmlns:a16="http://schemas.microsoft.com/office/drawing/2014/main" id="{9A7F29A2-8807-460F-A0C7-BA995F729A05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1">
            <a:extLst>
              <a:ext uri="{FF2B5EF4-FFF2-40B4-BE49-F238E27FC236}">
                <a16:creationId xmlns:a16="http://schemas.microsoft.com/office/drawing/2014/main" id="{CB1BC13A-76DD-45A1-A861-4FB3469B6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1135" y="5388222"/>
            <a:ext cx="4319017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实施效果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8" name="AutoShape 73">
            <a:extLst>
              <a:ext uri="{FF2B5EF4-FFF2-40B4-BE49-F238E27FC236}">
                <a16:creationId xmlns:a16="http://schemas.microsoft.com/office/drawing/2014/main" id="{5A8FD918-9098-4EA4-9569-BB81B059DF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40645" y="4181011"/>
            <a:ext cx="4419600" cy="760157"/>
          </a:xfrm>
          <a:prstGeom prst="roundRect">
            <a:avLst>
              <a:gd name="adj" fmla="val 50000"/>
            </a:avLst>
          </a:prstGeom>
          <a:solidFill>
            <a:srgbClr val="FCEDEA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rgbClr val="FF0000"/>
                </a:solidFill>
                <a:ea typeface="楷体_GB2312"/>
              </a:rPr>
              <a:t>实施方案</a:t>
            </a:r>
            <a:endParaRPr lang="en-US" altLang="zh-CN" sz="2800" dirty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20489" name="AutoShape 74">
            <a:extLst>
              <a:ext uri="{FF2B5EF4-FFF2-40B4-BE49-F238E27FC236}">
                <a16:creationId xmlns:a16="http://schemas.microsoft.com/office/drawing/2014/main" id="{95210366-0B25-4135-8805-9EB7D1BCCD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39058" y="2872349"/>
            <a:ext cx="4391025" cy="70066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教学内容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90" name="AutoShape 75">
            <a:extLst>
              <a:ext uri="{FF2B5EF4-FFF2-40B4-BE49-F238E27FC236}">
                <a16:creationId xmlns:a16="http://schemas.microsoft.com/office/drawing/2014/main" id="{96D41A10-DE44-4795-BAE6-29CDCA0A51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90414" y="1643806"/>
            <a:ext cx="4249738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教学目标</a:t>
            </a:r>
          </a:p>
        </p:txBody>
      </p:sp>
      <p:grpSp>
        <p:nvGrpSpPr>
          <p:cNvPr id="17419" name="Group 76">
            <a:extLst>
              <a:ext uri="{FF2B5EF4-FFF2-40B4-BE49-F238E27FC236}">
                <a16:creationId xmlns:a16="http://schemas.microsoft.com/office/drawing/2014/main" id="{8C497C41-9DA9-4FEB-A853-DBAF3E90F503}"/>
              </a:ext>
            </a:extLst>
          </p:cNvPr>
          <p:cNvGrpSpPr>
            <a:grpSpLocks/>
          </p:cNvGrpSpPr>
          <p:nvPr/>
        </p:nvGrpSpPr>
        <p:grpSpPr bwMode="auto">
          <a:xfrm>
            <a:off x="1403077" y="1787227"/>
            <a:ext cx="381000" cy="381000"/>
            <a:chOff x="2078" y="1680"/>
            <a:chExt cx="1615" cy="1615"/>
          </a:xfrm>
        </p:grpSpPr>
        <p:sp>
          <p:nvSpPr>
            <p:cNvPr id="17457" name="Oval 77">
              <a:extLst>
                <a:ext uri="{FF2B5EF4-FFF2-40B4-BE49-F238E27FC236}">
                  <a16:creationId xmlns:a16="http://schemas.microsoft.com/office/drawing/2014/main" id="{3371C3E9-B290-43E8-86F1-6619A5E05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8" name="Oval 78">
              <a:extLst>
                <a:ext uri="{FF2B5EF4-FFF2-40B4-BE49-F238E27FC236}">
                  <a16:creationId xmlns:a16="http://schemas.microsoft.com/office/drawing/2014/main" id="{D6400804-9AE7-4DCD-A49E-8640D391F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1" name="Oval 79">
              <a:extLst>
                <a:ext uri="{FF2B5EF4-FFF2-40B4-BE49-F238E27FC236}">
                  <a16:creationId xmlns:a16="http://schemas.microsoft.com/office/drawing/2014/main" id="{573DBE8B-A19A-4FEF-9961-02DE7C3FF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0" name="Oval 80">
              <a:extLst>
                <a:ext uri="{FF2B5EF4-FFF2-40B4-BE49-F238E27FC236}">
                  <a16:creationId xmlns:a16="http://schemas.microsoft.com/office/drawing/2014/main" id="{290BA048-9E01-4818-808F-E404E31F34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3" name="Oval 81">
              <a:extLst>
                <a:ext uri="{FF2B5EF4-FFF2-40B4-BE49-F238E27FC236}">
                  <a16:creationId xmlns:a16="http://schemas.microsoft.com/office/drawing/2014/main" id="{9FD19BAB-6CF8-4A8D-AA58-1F29ABE4C2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2" name="Oval 82">
              <a:extLst>
                <a:ext uri="{FF2B5EF4-FFF2-40B4-BE49-F238E27FC236}">
                  <a16:creationId xmlns:a16="http://schemas.microsoft.com/office/drawing/2014/main" id="{46236188-E95F-4CD2-87A1-81C261B93F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0" name="Group 83">
            <a:extLst>
              <a:ext uri="{FF2B5EF4-FFF2-40B4-BE49-F238E27FC236}">
                <a16:creationId xmlns:a16="http://schemas.microsoft.com/office/drawing/2014/main" id="{586CE9BF-6879-4071-8D1E-3942121027BE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3088795"/>
            <a:ext cx="381000" cy="381000"/>
            <a:chOff x="2078" y="1680"/>
            <a:chExt cx="1615" cy="1615"/>
          </a:xfrm>
        </p:grpSpPr>
        <p:sp>
          <p:nvSpPr>
            <p:cNvPr id="17451" name="Oval 84">
              <a:extLst>
                <a:ext uri="{FF2B5EF4-FFF2-40B4-BE49-F238E27FC236}">
                  <a16:creationId xmlns:a16="http://schemas.microsoft.com/office/drawing/2014/main" id="{5AB5F8FD-6103-4B8D-A2C3-FCB9822E34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2" name="Oval 85">
              <a:extLst>
                <a:ext uri="{FF2B5EF4-FFF2-40B4-BE49-F238E27FC236}">
                  <a16:creationId xmlns:a16="http://schemas.microsoft.com/office/drawing/2014/main" id="{43ACF1FE-7744-4F7D-9A93-D17FDC6375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8" name="Oval 86">
              <a:extLst>
                <a:ext uri="{FF2B5EF4-FFF2-40B4-BE49-F238E27FC236}">
                  <a16:creationId xmlns:a16="http://schemas.microsoft.com/office/drawing/2014/main" id="{8B8C6756-3733-407E-80A9-E684069CD3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4" name="Oval 87">
              <a:extLst>
                <a:ext uri="{FF2B5EF4-FFF2-40B4-BE49-F238E27FC236}">
                  <a16:creationId xmlns:a16="http://schemas.microsoft.com/office/drawing/2014/main" id="{626D37F8-794D-421C-AB11-DE0F9D60C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0" name="Oval 88">
              <a:extLst>
                <a:ext uri="{FF2B5EF4-FFF2-40B4-BE49-F238E27FC236}">
                  <a16:creationId xmlns:a16="http://schemas.microsoft.com/office/drawing/2014/main" id="{0427C44E-9E81-4A2A-ADB1-929CC7344A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6" name="Oval 89">
              <a:extLst>
                <a:ext uri="{FF2B5EF4-FFF2-40B4-BE49-F238E27FC236}">
                  <a16:creationId xmlns:a16="http://schemas.microsoft.com/office/drawing/2014/main" id="{DA6A51F1-5A53-45C6-8298-719A85093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1" name="Group 90">
            <a:extLst>
              <a:ext uri="{FF2B5EF4-FFF2-40B4-BE49-F238E27FC236}">
                <a16:creationId xmlns:a16="http://schemas.microsoft.com/office/drawing/2014/main" id="{046A3579-D6BF-430F-9125-A701DE9C5ECF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4397456"/>
            <a:ext cx="381000" cy="381000"/>
            <a:chOff x="2078" y="1680"/>
            <a:chExt cx="1615" cy="1615"/>
          </a:xfrm>
        </p:grpSpPr>
        <p:sp>
          <p:nvSpPr>
            <p:cNvPr id="17445" name="Oval 91">
              <a:extLst>
                <a:ext uri="{FF2B5EF4-FFF2-40B4-BE49-F238E27FC236}">
                  <a16:creationId xmlns:a16="http://schemas.microsoft.com/office/drawing/2014/main" id="{94C68FBC-70A6-4B29-9CFA-67FB5EFABE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6" name="Oval 92">
              <a:extLst>
                <a:ext uri="{FF2B5EF4-FFF2-40B4-BE49-F238E27FC236}">
                  <a16:creationId xmlns:a16="http://schemas.microsoft.com/office/drawing/2014/main" id="{D75A52DC-6984-497E-97FE-3362C598B6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5" name="Oval 93">
              <a:extLst>
                <a:ext uri="{FF2B5EF4-FFF2-40B4-BE49-F238E27FC236}">
                  <a16:creationId xmlns:a16="http://schemas.microsoft.com/office/drawing/2014/main" id="{CFC8360A-3C21-490B-A628-421B912500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8" name="Oval 94">
              <a:extLst>
                <a:ext uri="{FF2B5EF4-FFF2-40B4-BE49-F238E27FC236}">
                  <a16:creationId xmlns:a16="http://schemas.microsoft.com/office/drawing/2014/main" id="{F760895A-3612-4770-8460-D566E438A3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7" name="Oval 95">
              <a:extLst>
                <a:ext uri="{FF2B5EF4-FFF2-40B4-BE49-F238E27FC236}">
                  <a16:creationId xmlns:a16="http://schemas.microsoft.com/office/drawing/2014/main" id="{D32EC9B9-60FC-463D-B472-BDFFE19FB5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0" name="Oval 96">
              <a:extLst>
                <a:ext uri="{FF2B5EF4-FFF2-40B4-BE49-F238E27FC236}">
                  <a16:creationId xmlns:a16="http://schemas.microsoft.com/office/drawing/2014/main" id="{80ED89D6-84CE-4800-BAA7-999A9B2FF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2" name="Group 104">
            <a:extLst>
              <a:ext uri="{FF2B5EF4-FFF2-40B4-BE49-F238E27FC236}">
                <a16:creationId xmlns:a16="http://schemas.microsoft.com/office/drawing/2014/main" id="{08F5C681-A696-4CC5-A5A4-80854E4F3C73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533230"/>
            <a:ext cx="347507" cy="381000"/>
            <a:chOff x="2078" y="1680"/>
            <a:chExt cx="1615" cy="1615"/>
          </a:xfrm>
        </p:grpSpPr>
        <p:sp>
          <p:nvSpPr>
            <p:cNvPr id="17439" name="Oval 105">
              <a:extLst>
                <a:ext uri="{FF2B5EF4-FFF2-40B4-BE49-F238E27FC236}">
                  <a16:creationId xmlns:a16="http://schemas.microsoft.com/office/drawing/2014/main" id="{F56093EB-2C0F-4F02-9324-07DD558965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0" name="Oval 106">
              <a:extLst>
                <a:ext uri="{FF2B5EF4-FFF2-40B4-BE49-F238E27FC236}">
                  <a16:creationId xmlns:a16="http://schemas.microsoft.com/office/drawing/2014/main" id="{D75B7ED9-1AC9-48D9-87C1-DD9F691CEB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79" name="Oval 107">
              <a:extLst>
                <a:ext uri="{FF2B5EF4-FFF2-40B4-BE49-F238E27FC236}">
                  <a16:creationId xmlns:a16="http://schemas.microsoft.com/office/drawing/2014/main" id="{92C3D945-9BC8-4131-A3CB-B958073B06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2" name="Oval 108">
              <a:extLst>
                <a:ext uri="{FF2B5EF4-FFF2-40B4-BE49-F238E27FC236}">
                  <a16:creationId xmlns:a16="http://schemas.microsoft.com/office/drawing/2014/main" id="{63043F65-BA4C-4219-8D48-72AE2AAB55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81" name="Oval 109">
              <a:extLst>
                <a:ext uri="{FF2B5EF4-FFF2-40B4-BE49-F238E27FC236}">
                  <a16:creationId xmlns:a16="http://schemas.microsoft.com/office/drawing/2014/main" id="{65BBE017-2186-46A0-973F-82FDFD97F3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4" name="Oval 110">
              <a:extLst>
                <a:ext uri="{FF2B5EF4-FFF2-40B4-BE49-F238E27FC236}">
                  <a16:creationId xmlns:a16="http://schemas.microsoft.com/office/drawing/2014/main" id="{AC25AE56-DC46-4FA0-A775-4C3BA4FD82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1589673"/>
      </p:ext>
    </p:extLst>
  </p:cSld>
  <p:clrMapOvr>
    <a:masterClrMapping/>
  </p:clrMapOvr>
  <p:transition spd="slow" advTm="45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5">
            <a:extLst>
              <a:ext uri="{FF2B5EF4-FFF2-40B4-BE49-F238E27FC236}">
                <a16:creationId xmlns:a16="http://schemas.microsoft.com/office/drawing/2014/main" id="{C37CC23D-63FE-47D1-9281-DB73DEC70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教学实施过程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453501-961F-4417-BB4C-39F75810E69F}"/>
              </a:ext>
            </a:extLst>
          </p:cNvPr>
          <p:cNvGrpSpPr>
            <a:grpSpLocks/>
          </p:cNvGrpSpPr>
          <p:nvPr/>
        </p:nvGrpSpPr>
        <p:grpSpPr bwMode="auto">
          <a:xfrm>
            <a:off x="359568" y="1124744"/>
            <a:ext cx="8424863" cy="1800225"/>
            <a:chOff x="397356" y="4549629"/>
            <a:chExt cx="8424936" cy="1800200"/>
          </a:xfrm>
        </p:grpSpPr>
        <p:grpSp>
          <p:nvGrpSpPr>
            <p:cNvPr id="14" name="组合 28">
              <a:extLst>
                <a:ext uri="{FF2B5EF4-FFF2-40B4-BE49-F238E27FC236}">
                  <a16:creationId xmlns:a16="http://schemas.microsoft.com/office/drawing/2014/main" id="{50EDF93F-9798-40F7-A359-52CA60D35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356" y="4549629"/>
              <a:ext cx="8424936" cy="1800200"/>
              <a:chOff x="359532" y="3789040"/>
              <a:chExt cx="8424936" cy="18002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A104A4-2503-4380-A0D4-0E10FECE6BF2}"/>
                  </a:ext>
                </a:extLst>
              </p:cNvPr>
              <p:cNvSpPr/>
              <p:nvPr/>
            </p:nvSpPr>
            <p:spPr>
              <a:xfrm>
                <a:off x="359532" y="3789040"/>
                <a:ext cx="8424936" cy="1800200"/>
              </a:xfrm>
              <a:prstGeom prst="rect">
                <a:avLst/>
              </a:prstGeom>
              <a:gradFill rotWithShape="1">
                <a:gsLst>
                  <a:gs pos="0">
                    <a:srgbClr val="EB641B">
                      <a:tint val="62000"/>
                      <a:satMod val="180000"/>
                    </a:srgbClr>
                  </a:gs>
                  <a:gs pos="65000">
                    <a:srgbClr val="EB641B">
                      <a:tint val="32000"/>
                      <a:satMod val="250000"/>
                    </a:srgbClr>
                  </a:gs>
                  <a:gs pos="100000">
                    <a:srgbClr val="EB641B">
                      <a:tint val="23000"/>
                      <a:satMod val="30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EB641B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>
                  <a:solidFill>
                    <a:prstClr val="black"/>
                  </a:solidFill>
                  <a:latin typeface="Lucida Sans Unicode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3531CEC-F32F-4ADD-8525-D19CF8D92C7C}"/>
                  </a:ext>
                </a:extLst>
              </p:cNvPr>
              <p:cNvSpPr/>
              <p:nvPr/>
            </p:nvSpPr>
            <p:spPr>
              <a:xfrm>
                <a:off x="469071" y="3911276"/>
                <a:ext cx="1654189" cy="792151"/>
              </a:xfrm>
              <a:prstGeom prst="roundRect">
                <a:avLst/>
              </a:prstGeom>
              <a:gradFill rotWithShape="1">
                <a:gsLst>
                  <a:gs pos="0">
                    <a:srgbClr val="2DA2BF">
                      <a:tint val="62000"/>
                      <a:satMod val="180000"/>
                    </a:srgbClr>
                  </a:gs>
                  <a:gs pos="65000">
                    <a:srgbClr val="2DA2BF">
                      <a:tint val="32000"/>
                      <a:satMod val="250000"/>
                    </a:srgbClr>
                  </a:gs>
                  <a:gs pos="100000">
                    <a:srgbClr val="2DA2BF">
                      <a:tint val="23000"/>
                      <a:satMod val="30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DA2BF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实践</a:t>
                </a:r>
                <a:endParaRPr kumimoji="0" lang="en-US" altLang="zh-CN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06B18EBB-7357-4A68-96AF-07A9278E44D6}"/>
                  </a:ext>
                </a:extLst>
              </p:cNvPr>
              <p:cNvSpPr/>
              <p:nvPr/>
            </p:nvSpPr>
            <p:spPr>
              <a:xfrm>
                <a:off x="3663149" y="3904926"/>
                <a:ext cx="1792303" cy="792151"/>
              </a:xfrm>
              <a:prstGeom prst="roundRect">
                <a:avLst/>
              </a:prstGeom>
              <a:gradFill rotWithShape="1">
                <a:gsLst>
                  <a:gs pos="0">
                    <a:srgbClr val="2DA2BF">
                      <a:tint val="62000"/>
                      <a:satMod val="180000"/>
                    </a:srgbClr>
                  </a:gs>
                  <a:gs pos="65000">
                    <a:srgbClr val="2DA2BF">
                      <a:tint val="32000"/>
                      <a:satMod val="250000"/>
                    </a:srgbClr>
                  </a:gs>
                  <a:gs pos="100000">
                    <a:srgbClr val="2DA2BF">
                      <a:tint val="23000"/>
                      <a:satMod val="30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DA2BF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实践</a:t>
                </a:r>
                <a:endParaRPr kumimoji="0" lang="en-US" altLang="zh-CN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指导与监督</a:t>
                </a:r>
                <a:endParaRPr kumimoji="0" lang="en-US" altLang="zh-CN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BDE83B4A-472E-46C9-B0DB-B5A11685A07C}"/>
                  </a:ext>
                </a:extLst>
              </p:cNvPr>
              <p:cNvSpPr/>
              <p:nvPr/>
            </p:nvSpPr>
            <p:spPr>
              <a:xfrm>
                <a:off x="6879451" y="3911276"/>
                <a:ext cx="1792303" cy="792151"/>
              </a:xfrm>
              <a:prstGeom prst="roundRect">
                <a:avLst/>
              </a:prstGeom>
              <a:gradFill rotWithShape="1">
                <a:gsLst>
                  <a:gs pos="0">
                    <a:srgbClr val="2DA2BF">
                      <a:tint val="62000"/>
                      <a:satMod val="180000"/>
                    </a:srgbClr>
                  </a:gs>
                  <a:gs pos="65000">
                    <a:srgbClr val="2DA2BF">
                      <a:tint val="32000"/>
                      <a:satMod val="250000"/>
                    </a:srgbClr>
                  </a:gs>
                  <a:gs pos="100000">
                    <a:srgbClr val="2DA2BF">
                      <a:tint val="23000"/>
                      <a:satMod val="30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DA2BF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实践</a:t>
                </a:r>
                <a:endParaRPr kumimoji="0" lang="en-US" altLang="zh-CN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点评与考核</a:t>
                </a:r>
              </a:p>
            </p:txBody>
          </p:sp>
          <p:cxnSp>
            <p:nvCxnSpPr>
              <p:cNvPr id="21" name="直接箭头连接符 33">
                <a:extLst>
                  <a:ext uri="{FF2B5EF4-FFF2-40B4-BE49-F238E27FC236}">
                    <a16:creationId xmlns:a16="http://schemas.microsoft.com/office/drawing/2014/main" id="{7102AC58-2475-40F5-8A26-9A7BEF37959A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 bwMode="auto">
              <a:xfrm flipV="1">
                <a:off x="2122748" y="4301696"/>
                <a:ext cx="1540697" cy="5688"/>
              </a:xfrm>
              <a:prstGeom prst="straightConnector1">
                <a:avLst/>
              </a:prstGeom>
              <a:noFill/>
              <a:ln w="34925" algn="ctr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箭头连接符 34">
                <a:extLst>
                  <a:ext uri="{FF2B5EF4-FFF2-40B4-BE49-F238E27FC236}">
                    <a16:creationId xmlns:a16="http://schemas.microsoft.com/office/drawing/2014/main" id="{EA69CAC2-5070-4113-8ACA-3A218B11DA50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 bwMode="auto">
              <a:xfrm>
                <a:off x="5455261" y="4301696"/>
                <a:ext cx="1423935" cy="5688"/>
              </a:xfrm>
              <a:prstGeom prst="straightConnector1">
                <a:avLst/>
              </a:prstGeom>
              <a:noFill/>
              <a:ln w="34925" algn="ctr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23" name="图片 35">
                <a:extLst>
                  <a:ext uri="{FF2B5EF4-FFF2-40B4-BE49-F238E27FC236}">
                    <a16:creationId xmlns:a16="http://schemas.microsoft.com/office/drawing/2014/main" id="{CA80C9FD-9534-4DE8-BDAD-7B69CBDEC5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5555" y="4797152"/>
                <a:ext cx="676510" cy="676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图片 37">
                <a:extLst>
                  <a:ext uri="{FF2B5EF4-FFF2-40B4-BE49-F238E27FC236}">
                    <a16:creationId xmlns:a16="http://schemas.microsoft.com/office/drawing/2014/main" id="{284525C3-A72E-42CE-8BA6-38A0B1CEAD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3162" y="4797152"/>
                <a:ext cx="676510" cy="655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图片 38">
                <a:extLst>
                  <a:ext uri="{FF2B5EF4-FFF2-40B4-BE49-F238E27FC236}">
                    <a16:creationId xmlns:a16="http://schemas.microsoft.com/office/drawing/2014/main" id="{CB0528C5-0F79-417C-A72A-68E2D579C5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4800570"/>
                <a:ext cx="676510" cy="653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图片 40">
              <a:extLst>
                <a:ext uri="{FF2B5EF4-FFF2-40B4-BE49-F238E27FC236}">
                  <a16:creationId xmlns:a16="http://schemas.microsoft.com/office/drawing/2014/main" id="{A062D25E-9FDB-4A1F-B07B-750ABF064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3754" y="5557741"/>
              <a:ext cx="676510" cy="676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图片 41">
              <a:extLst>
                <a:ext uri="{FF2B5EF4-FFF2-40B4-BE49-F238E27FC236}">
                  <a16:creationId xmlns:a16="http://schemas.microsoft.com/office/drawing/2014/main" id="{09B18528-1DEF-4115-BB8F-EF9F32C7E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119" y="5561159"/>
              <a:ext cx="676510" cy="653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1FB4DB-BF49-4088-A41F-14CF7FD1E88A}"/>
              </a:ext>
            </a:extLst>
          </p:cNvPr>
          <p:cNvCxnSpPr>
            <a:cxnSpLocks/>
          </p:cNvCxnSpPr>
          <p:nvPr/>
        </p:nvCxnSpPr>
        <p:spPr>
          <a:xfrm>
            <a:off x="418534" y="5350582"/>
            <a:ext cx="8279358" cy="13977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9BBB22B-C2B5-4AD8-841C-6C6AC0228760}"/>
              </a:ext>
            </a:extLst>
          </p:cNvPr>
          <p:cNvSpPr/>
          <p:nvPr/>
        </p:nvSpPr>
        <p:spPr>
          <a:xfrm>
            <a:off x="395536" y="3769990"/>
            <a:ext cx="160561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代码泛读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0A06AA-83BC-4BBF-9AFB-0B04578E3E7D}"/>
              </a:ext>
            </a:extLst>
          </p:cNvPr>
          <p:cNvSpPr/>
          <p:nvPr/>
        </p:nvSpPr>
        <p:spPr>
          <a:xfrm>
            <a:off x="3035341" y="3774335"/>
            <a:ext cx="1636441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3EF0C6D-FCC1-4C76-A2D0-636F8FA35A8D}"/>
              </a:ext>
            </a:extLst>
          </p:cNvPr>
          <p:cNvSpPr/>
          <p:nvPr/>
        </p:nvSpPr>
        <p:spPr>
          <a:xfrm>
            <a:off x="5647119" y="3774335"/>
            <a:ext cx="1605611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代码维护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11A2C0F-35B7-44D6-BF45-671BA0A282B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001148" y="4238042"/>
            <a:ext cx="1034193" cy="4345"/>
          </a:xfrm>
          <a:prstGeom prst="straightConnector1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5FC8C39-4F00-40F8-9DB6-D00A77660395}"/>
              </a:ext>
            </a:extLst>
          </p:cNvPr>
          <p:cNvCxnSpPr/>
          <p:nvPr/>
        </p:nvCxnSpPr>
        <p:spPr>
          <a:xfrm>
            <a:off x="4671782" y="4265500"/>
            <a:ext cx="997599" cy="0"/>
          </a:xfrm>
          <a:prstGeom prst="straightConnector1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D5CAE71-E27C-406C-AA6D-B4EC9682B23A}"/>
              </a:ext>
            </a:extLst>
          </p:cNvPr>
          <p:cNvCxnSpPr/>
          <p:nvPr/>
        </p:nvCxnSpPr>
        <p:spPr>
          <a:xfrm>
            <a:off x="7271500" y="4265500"/>
            <a:ext cx="997599" cy="0"/>
          </a:xfrm>
          <a:prstGeom prst="straightConnector1">
            <a:avLst/>
          </a:prstGeom>
          <a:ln w="3492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5A459EE-5143-44E3-B35F-FC246FEC9E6F}"/>
              </a:ext>
            </a:extLst>
          </p:cNvPr>
          <p:cNvCxnSpPr/>
          <p:nvPr/>
        </p:nvCxnSpPr>
        <p:spPr>
          <a:xfrm flipV="1">
            <a:off x="2448764" y="4265500"/>
            <a:ext cx="0" cy="675668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86764E4-84C0-4FC1-8A33-197CF9B00760}"/>
              </a:ext>
            </a:extLst>
          </p:cNvPr>
          <p:cNvSpPr txBox="1"/>
          <p:nvPr/>
        </p:nvSpPr>
        <p:spPr>
          <a:xfrm>
            <a:off x="1560396" y="4817379"/>
            <a:ext cx="17767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设计模型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1F18E5-88A5-4123-A7F0-732F398F47C6}"/>
              </a:ext>
            </a:extLst>
          </p:cNvPr>
          <p:cNvCxnSpPr/>
          <p:nvPr/>
        </p:nvCxnSpPr>
        <p:spPr>
          <a:xfrm flipV="1">
            <a:off x="5161439" y="4248298"/>
            <a:ext cx="0" cy="675668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8DF8E26-E2D2-4144-8952-20E7832E4014}"/>
              </a:ext>
            </a:extLst>
          </p:cNvPr>
          <p:cNvSpPr txBox="1"/>
          <p:nvPr/>
        </p:nvSpPr>
        <p:spPr>
          <a:xfrm>
            <a:off x="4259102" y="4847766"/>
            <a:ext cx="17767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代码标注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DF3214-E651-41C0-894E-4FEF059926D7}"/>
              </a:ext>
            </a:extLst>
          </p:cNvPr>
          <p:cNvCxnSpPr/>
          <p:nvPr/>
        </p:nvCxnSpPr>
        <p:spPr>
          <a:xfrm flipV="1">
            <a:off x="7770299" y="4265500"/>
            <a:ext cx="0" cy="675668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34ABED4-F5B4-40E9-8AF0-9C90ABFEB747}"/>
              </a:ext>
            </a:extLst>
          </p:cNvPr>
          <p:cNvCxnSpPr>
            <a:cxnSpLocks/>
          </p:cNvCxnSpPr>
          <p:nvPr/>
        </p:nvCxnSpPr>
        <p:spPr>
          <a:xfrm flipV="1">
            <a:off x="8121828" y="5372198"/>
            <a:ext cx="0" cy="493871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8072CD7-191C-4E6D-A854-8352A93076FE}"/>
              </a:ext>
            </a:extLst>
          </p:cNvPr>
          <p:cNvSpPr txBox="1"/>
          <p:nvPr/>
        </p:nvSpPr>
        <p:spPr>
          <a:xfrm>
            <a:off x="7451181" y="5684635"/>
            <a:ext cx="1341294" cy="675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考核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FEC9DEE-2630-45E5-A58C-37F23956D9E9}"/>
              </a:ext>
            </a:extLst>
          </p:cNvPr>
          <p:cNvCxnSpPr>
            <a:cxnSpLocks/>
          </p:cNvCxnSpPr>
          <p:nvPr/>
        </p:nvCxnSpPr>
        <p:spPr>
          <a:xfrm flipV="1">
            <a:off x="5480107" y="5393223"/>
            <a:ext cx="0" cy="493871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F3B8A23-6777-44B1-B3DA-14BAD49A3FF7}"/>
              </a:ext>
            </a:extLst>
          </p:cNvPr>
          <p:cNvSpPr txBox="1"/>
          <p:nvPr/>
        </p:nvSpPr>
        <p:spPr>
          <a:xfrm>
            <a:off x="4809460" y="5705660"/>
            <a:ext cx="1341294" cy="675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考核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BE6CB1B-9931-4529-9C8F-CAFF90611C1A}"/>
              </a:ext>
            </a:extLst>
          </p:cNvPr>
          <p:cNvCxnSpPr>
            <a:cxnSpLocks/>
          </p:cNvCxnSpPr>
          <p:nvPr/>
        </p:nvCxnSpPr>
        <p:spPr>
          <a:xfrm flipV="1">
            <a:off x="2677542" y="5393223"/>
            <a:ext cx="0" cy="493871"/>
          </a:xfrm>
          <a:prstGeom prst="straightConnector1">
            <a:avLst/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D0FB45F-F9C5-4890-94C8-80FA733150B9}"/>
              </a:ext>
            </a:extLst>
          </p:cNvPr>
          <p:cNvSpPr txBox="1"/>
          <p:nvPr/>
        </p:nvSpPr>
        <p:spPr>
          <a:xfrm>
            <a:off x="2006895" y="5705660"/>
            <a:ext cx="1341294" cy="675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考核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ED3D657-9FF1-4A8E-A4B5-CB18431B6573}"/>
              </a:ext>
            </a:extLst>
          </p:cNvPr>
          <p:cNvSpPr txBox="1"/>
          <p:nvPr/>
        </p:nvSpPr>
        <p:spPr>
          <a:xfrm>
            <a:off x="7164939" y="4834333"/>
            <a:ext cx="121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新代码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BDF07F-32B1-4CDF-8507-1062B7DA50E4}"/>
              </a:ext>
            </a:extLst>
          </p:cNvPr>
          <p:cNvCxnSpPr>
            <a:cxnSpLocks/>
          </p:cNvCxnSpPr>
          <p:nvPr/>
        </p:nvCxnSpPr>
        <p:spPr bwMode="auto">
          <a:xfrm>
            <a:off x="395536" y="3674052"/>
            <a:ext cx="8338323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2" name="直接连接符 8191">
            <a:extLst>
              <a:ext uri="{FF2B5EF4-FFF2-40B4-BE49-F238E27FC236}">
                <a16:creationId xmlns:a16="http://schemas.microsoft.com/office/drawing/2014/main" id="{DA11AE08-36FE-47BE-940E-A192122377B7}"/>
              </a:ext>
            </a:extLst>
          </p:cNvPr>
          <p:cNvCxnSpPr>
            <a:cxnSpLocks/>
          </p:cNvCxnSpPr>
          <p:nvPr/>
        </p:nvCxnSpPr>
        <p:spPr bwMode="auto">
          <a:xfrm>
            <a:off x="8481833" y="3547616"/>
            <a:ext cx="270084" cy="117321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7" name="文本框 8196">
            <a:extLst>
              <a:ext uri="{FF2B5EF4-FFF2-40B4-BE49-F238E27FC236}">
                <a16:creationId xmlns:a16="http://schemas.microsoft.com/office/drawing/2014/main" id="{FDCE349C-ACEC-4DD7-BC72-799086F2227E}"/>
              </a:ext>
            </a:extLst>
          </p:cNvPr>
          <p:cNvSpPr txBox="1"/>
          <p:nvPr/>
        </p:nvSpPr>
        <p:spPr>
          <a:xfrm>
            <a:off x="1560396" y="3170761"/>
            <a:ext cx="610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实践指导、监督与点评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>
            <a:extLst>
              <a:ext uri="{FF2B5EF4-FFF2-40B4-BE49-F238E27FC236}">
                <a16:creationId xmlns:a16="http://schemas.microsoft.com/office/drawing/2014/main" id="{AB7FA77F-6520-4FBC-A900-C33426F5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课程考核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5B9071A-36AC-4E2F-96B5-52BE3ABD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0784"/>
              </p:ext>
            </p:extLst>
          </p:nvPr>
        </p:nvGraphicFramePr>
        <p:xfrm>
          <a:off x="529208" y="2420888"/>
          <a:ext cx="7715200" cy="407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4912620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51320863"/>
                    </a:ext>
                  </a:extLst>
                </a:gridCol>
                <a:gridCol w="3754760">
                  <a:extLst>
                    <a:ext uri="{9D8B030D-6E8A-4147-A177-3AD203B41FA5}">
                      <a16:colId xmlns:a16="http://schemas.microsoft.com/office/drawing/2014/main" val="2242211977"/>
                    </a:ext>
                  </a:extLst>
                </a:gridCol>
              </a:tblGrid>
              <a:tr h="637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所占比例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主要依据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34837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每周提交的报告或代码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每周提交的技术博客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18103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Trustie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CodePedia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活跃度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提交次数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66270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验收演示报告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演示报告效果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629407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成果质量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成果工作量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42838"/>
                  </a:ext>
                </a:extLst>
              </a:tr>
              <a:tr h="6374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0.8-1.2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个人贡献比例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个人完成情况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4597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836C480-86B4-4BD3-96BC-6763FCEF30F1}"/>
              </a:ext>
            </a:extLst>
          </p:cNvPr>
          <p:cNvSpPr/>
          <p:nvPr/>
        </p:nvSpPr>
        <p:spPr>
          <a:xfrm>
            <a:off x="2195736" y="1118446"/>
            <a:ext cx="540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既强调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也关注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中间过程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既依赖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主观判断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也注重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客观数据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既强调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小组成绩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也区分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个人贡献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622F0F-ED90-4994-94CD-F8B04D308070}"/>
              </a:ext>
            </a:extLst>
          </p:cNvPr>
          <p:cNvSpPr txBox="1"/>
          <p:nvPr/>
        </p:nvSpPr>
        <p:spPr>
          <a:xfrm>
            <a:off x="827584" y="1326956"/>
            <a:ext cx="1040965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考核原则</a:t>
            </a:r>
          </a:p>
        </p:txBody>
      </p:sp>
    </p:spTree>
    <p:extLst>
      <p:ext uri="{BB962C8B-B14F-4D97-AF65-F5344CB8AC3E}">
        <p14:creationId xmlns:p14="http://schemas.microsoft.com/office/powerpoint/2010/main" val="29543048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8" name="AutoShape 66">
            <a:extLst>
              <a:ext uri="{FF2B5EF4-FFF2-40B4-BE49-F238E27FC236}">
                <a16:creationId xmlns:a16="http://schemas.microsoft.com/office/drawing/2014/main" id="{0E6F8B64-04C6-4675-A5C1-DCB97DDEB52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Rectangle 67">
            <a:extLst>
              <a:ext uri="{FF2B5EF4-FFF2-40B4-BE49-F238E27FC236}">
                <a16:creationId xmlns:a16="http://schemas.microsoft.com/office/drawing/2014/main" id="{0100C34B-865C-4515-82C4-7DCBF54E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31" y="188640"/>
            <a:ext cx="7615237" cy="760157"/>
          </a:xfrm>
        </p:spPr>
        <p:txBody>
          <a:bodyPr/>
          <a:lstStyle/>
          <a:p>
            <a:r>
              <a:rPr lang="zh-CN" altLang="en-US" dirty="0"/>
              <a:t>报告提纲</a:t>
            </a:r>
            <a:endParaRPr lang="en-US" altLang="zh-CN" dirty="0"/>
          </a:p>
        </p:txBody>
      </p:sp>
      <p:sp>
        <p:nvSpPr>
          <p:cNvPr id="17412" name="Text Box 68">
            <a:extLst>
              <a:ext uri="{FF2B5EF4-FFF2-40B4-BE49-F238E27FC236}">
                <a16:creationId xmlns:a16="http://schemas.microsoft.com/office/drawing/2014/main" id="{BB5168A3-78BA-41AD-84FB-29F0CB3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341" name="AutoShape 69">
            <a:extLst>
              <a:ext uri="{FF2B5EF4-FFF2-40B4-BE49-F238E27FC236}">
                <a16:creationId xmlns:a16="http://schemas.microsoft.com/office/drawing/2014/main" id="{7FC905D5-96E0-4CA0-809B-1393692C1B8F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4" name="AutoShape 70">
            <a:extLst>
              <a:ext uri="{FF2B5EF4-FFF2-40B4-BE49-F238E27FC236}">
                <a16:creationId xmlns:a16="http://schemas.microsoft.com/office/drawing/2014/main" id="{9A7F29A2-8807-460F-A0C7-BA995F729A05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1">
            <a:extLst>
              <a:ext uri="{FF2B5EF4-FFF2-40B4-BE49-F238E27FC236}">
                <a16:creationId xmlns:a16="http://schemas.microsoft.com/office/drawing/2014/main" id="{CB1BC13A-76DD-45A1-A861-4FB3469B6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1135" y="5388222"/>
            <a:ext cx="4319017" cy="705074"/>
          </a:xfrm>
          <a:prstGeom prst="roundRect">
            <a:avLst>
              <a:gd name="adj" fmla="val 50000"/>
            </a:avLst>
          </a:prstGeom>
          <a:solidFill>
            <a:srgbClr val="FCEDEA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rgbClr val="FF0000"/>
                </a:solidFill>
                <a:ea typeface="楷体_GB2312"/>
              </a:rPr>
              <a:t>实施效果</a:t>
            </a:r>
            <a:endParaRPr lang="en-US" altLang="zh-CN" sz="2800" dirty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20488" name="AutoShape 73">
            <a:extLst>
              <a:ext uri="{FF2B5EF4-FFF2-40B4-BE49-F238E27FC236}">
                <a16:creationId xmlns:a16="http://schemas.microsoft.com/office/drawing/2014/main" id="{5A8FD918-9098-4EA4-9569-BB81B059DF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40645" y="4181011"/>
            <a:ext cx="4419600" cy="76015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实施方案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9" name="AutoShape 74">
            <a:extLst>
              <a:ext uri="{FF2B5EF4-FFF2-40B4-BE49-F238E27FC236}">
                <a16:creationId xmlns:a16="http://schemas.microsoft.com/office/drawing/2014/main" id="{95210366-0B25-4135-8805-9EB7D1BCCD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39058" y="2872349"/>
            <a:ext cx="4391025" cy="70066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教学内容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90" name="AutoShape 75">
            <a:extLst>
              <a:ext uri="{FF2B5EF4-FFF2-40B4-BE49-F238E27FC236}">
                <a16:creationId xmlns:a16="http://schemas.microsoft.com/office/drawing/2014/main" id="{96D41A10-DE44-4795-BAE6-29CDCA0A51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90414" y="1643806"/>
            <a:ext cx="4249738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教学目标</a:t>
            </a:r>
          </a:p>
        </p:txBody>
      </p:sp>
      <p:grpSp>
        <p:nvGrpSpPr>
          <p:cNvPr id="17419" name="Group 76">
            <a:extLst>
              <a:ext uri="{FF2B5EF4-FFF2-40B4-BE49-F238E27FC236}">
                <a16:creationId xmlns:a16="http://schemas.microsoft.com/office/drawing/2014/main" id="{8C497C41-9DA9-4FEB-A853-DBAF3E90F503}"/>
              </a:ext>
            </a:extLst>
          </p:cNvPr>
          <p:cNvGrpSpPr>
            <a:grpSpLocks/>
          </p:cNvGrpSpPr>
          <p:nvPr/>
        </p:nvGrpSpPr>
        <p:grpSpPr bwMode="auto">
          <a:xfrm>
            <a:off x="1403077" y="1787227"/>
            <a:ext cx="381000" cy="381000"/>
            <a:chOff x="2078" y="1680"/>
            <a:chExt cx="1615" cy="1615"/>
          </a:xfrm>
        </p:grpSpPr>
        <p:sp>
          <p:nvSpPr>
            <p:cNvPr id="17457" name="Oval 77">
              <a:extLst>
                <a:ext uri="{FF2B5EF4-FFF2-40B4-BE49-F238E27FC236}">
                  <a16:creationId xmlns:a16="http://schemas.microsoft.com/office/drawing/2014/main" id="{3371C3E9-B290-43E8-86F1-6619A5E05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8" name="Oval 78">
              <a:extLst>
                <a:ext uri="{FF2B5EF4-FFF2-40B4-BE49-F238E27FC236}">
                  <a16:creationId xmlns:a16="http://schemas.microsoft.com/office/drawing/2014/main" id="{D6400804-9AE7-4DCD-A49E-8640D391F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1" name="Oval 79">
              <a:extLst>
                <a:ext uri="{FF2B5EF4-FFF2-40B4-BE49-F238E27FC236}">
                  <a16:creationId xmlns:a16="http://schemas.microsoft.com/office/drawing/2014/main" id="{573DBE8B-A19A-4FEF-9961-02DE7C3FF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0" name="Oval 80">
              <a:extLst>
                <a:ext uri="{FF2B5EF4-FFF2-40B4-BE49-F238E27FC236}">
                  <a16:creationId xmlns:a16="http://schemas.microsoft.com/office/drawing/2014/main" id="{290BA048-9E01-4818-808F-E404E31F34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3" name="Oval 81">
              <a:extLst>
                <a:ext uri="{FF2B5EF4-FFF2-40B4-BE49-F238E27FC236}">
                  <a16:creationId xmlns:a16="http://schemas.microsoft.com/office/drawing/2014/main" id="{9FD19BAB-6CF8-4A8D-AA58-1F29ABE4C2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2" name="Oval 82">
              <a:extLst>
                <a:ext uri="{FF2B5EF4-FFF2-40B4-BE49-F238E27FC236}">
                  <a16:creationId xmlns:a16="http://schemas.microsoft.com/office/drawing/2014/main" id="{46236188-E95F-4CD2-87A1-81C261B93F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0" name="Group 83">
            <a:extLst>
              <a:ext uri="{FF2B5EF4-FFF2-40B4-BE49-F238E27FC236}">
                <a16:creationId xmlns:a16="http://schemas.microsoft.com/office/drawing/2014/main" id="{586CE9BF-6879-4071-8D1E-3942121027BE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3088795"/>
            <a:ext cx="381000" cy="381000"/>
            <a:chOff x="2078" y="1680"/>
            <a:chExt cx="1615" cy="1615"/>
          </a:xfrm>
        </p:grpSpPr>
        <p:sp>
          <p:nvSpPr>
            <p:cNvPr id="17451" name="Oval 84">
              <a:extLst>
                <a:ext uri="{FF2B5EF4-FFF2-40B4-BE49-F238E27FC236}">
                  <a16:creationId xmlns:a16="http://schemas.microsoft.com/office/drawing/2014/main" id="{5AB5F8FD-6103-4B8D-A2C3-FCB9822E34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2" name="Oval 85">
              <a:extLst>
                <a:ext uri="{FF2B5EF4-FFF2-40B4-BE49-F238E27FC236}">
                  <a16:creationId xmlns:a16="http://schemas.microsoft.com/office/drawing/2014/main" id="{43ACF1FE-7744-4F7D-9A93-D17FDC6375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8" name="Oval 86">
              <a:extLst>
                <a:ext uri="{FF2B5EF4-FFF2-40B4-BE49-F238E27FC236}">
                  <a16:creationId xmlns:a16="http://schemas.microsoft.com/office/drawing/2014/main" id="{8B8C6756-3733-407E-80A9-E684069CD3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4" name="Oval 87">
              <a:extLst>
                <a:ext uri="{FF2B5EF4-FFF2-40B4-BE49-F238E27FC236}">
                  <a16:creationId xmlns:a16="http://schemas.microsoft.com/office/drawing/2014/main" id="{626D37F8-794D-421C-AB11-DE0F9D60C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0" name="Oval 88">
              <a:extLst>
                <a:ext uri="{FF2B5EF4-FFF2-40B4-BE49-F238E27FC236}">
                  <a16:creationId xmlns:a16="http://schemas.microsoft.com/office/drawing/2014/main" id="{0427C44E-9E81-4A2A-ADB1-929CC7344A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6" name="Oval 89">
              <a:extLst>
                <a:ext uri="{FF2B5EF4-FFF2-40B4-BE49-F238E27FC236}">
                  <a16:creationId xmlns:a16="http://schemas.microsoft.com/office/drawing/2014/main" id="{DA6A51F1-5A53-45C6-8298-719A85093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1" name="Group 90">
            <a:extLst>
              <a:ext uri="{FF2B5EF4-FFF2-40B4-BE49-F238E27FC236}">
                <a16:creationId xmlns:a16="http://schemas.microsoft.com/office/drawing/2014/main" id="{046A3579-D6BF-430F-9125-A701DE9C5ECF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4397456"/>
            <a:ext cx="381000" cy="381000"/>
            <a:chOff x="2078" y="1680"/>
            <a:chExt cx="1615" cy="1615"/>
          </a:xfrm>
        </p:grpSpPr>
        <p:sp>
          <p:nvSpPr>
            <p:cNvPr id="17445" name="Oval 91">
              <a:extLst>
                <a:ext uri="{FF2B5EF4-FFF2-40B4-BE49-F238E27FC236}">
                  <a16:creationId xmlns:a16="http://schemas.microsoft.com/office/drawing/2014/main" id="{94C68FBC-70A6-4B29-9CFA-67FB5EFABE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6" name="Oval 92">
              <a:extLst>
                <a:ext uri="{FF2B5EF4-FFF2-40B4-BE49-F238E27FC236}">
                  <a16:creationId xmlns:a16="http://schemas.microsoft.com/office/drawing/2014/main" id="{D75A52DC-6984-497E-97FE-3362C598B6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5" name="Oval 93">
              <a:extLst>
                <a:ext uri="{FF2B5EF4-FFF2-40B4-BE49-F238E27FC236}">
                  <a16:creationId xmlns:a16="http://schemas.microsoft.com/office/drawing/2014/main" id="{CFC8360A-3C21-490B-A628-421B912500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8" name="Oval 94">
              <a:extLst>
                <a:ext uri="{FF2B5EF4-FFF2-40B4-BE49-F238E27FC236}">
                  <a16:creationId xmlns:a16="http://schemas.microsoft.com/office/drawing/2014/main" id="{F760895A-3612-4770-8460-D566E438A3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7" name="Oval 95">
              <a:extLst>
                <a:ext uri="{FF2B5EF4-FFF2-40B4-BE49-F238E27FC236}">
                  <a16:creationId xmlns:a16="http://schemas.microsoft.com/office/drawing/2014/main" id="{D32EC9B9-60FC-463D-B472-BDFFE19FB5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0" name="Oval 96">
              <a:extLst>
                <a:ext uri="{FF2B5EF4-FFF2-40B4-BE49-F238E27FC236}">
                  <a16:creationId xmlns:a16="http://schemas.microsoft.com/office/drawing/2014/main" id="{80ED89D6-84CE-4800-BAA7-999A9B2FF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2" name="Group 104">
            <a:extLst>
              <a:ext uri="{FF2B5EF4-FFF2-40B4-BE49-F238E27FC236}">
                <a16:creationId xmlns:a16="http://schemas.microsoft.com/office/drawing/2014/main" id="{08F5C681-A696-4CC5-A5A4-80854E4F3C73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533230"/>
            <a:ext cx="347507" cy="381000"/>
            <a:chOff x="2078" y="1680"/>
            <a:chExt cx="1615" cy="1615"/>
          </a:xfrm>
        </p:grpSpPr>
        <p:sp>
          <p:nvSpPr>
            <p:cNvPr id="17439" name="Oval 105">
              <a:extLst>
                <a:ext uri="{FF2B5EF4-FFF2-40B4-BE49-F238E27FC236}">
                  <a16:creationId xmlns:a16="http://schemas.microsoft.com/office/drawing/2014/main" id="{F56093EB-2C0F-4F02-9324-07DD558965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0" name="Oval 106">
              <a:extLst>
                <a:ext uri="{FF2B5EF4-FFF2-40B4-BE49-F238E27FC236}">
                  <a16:creationId xmlns:a16="http://schemas.microsoft.com/office/drawing/2014/main" id="{D75B7ED9-1AC9-48D9-87C1-DD9F691CEB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79" name="Oval 107">
              <a:extLst>
                <a:ext uri="{FF2B5EF4-FFF2-40B4-BE49-F238E27FC236}">
                  <a16:creationId xmlns:a16="http://schemas.microsoft.com/office/drawing/2014/main" id="{92C3D945-9BC8-4131-A3CB-B958073B06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2" name="Oval 108">
              <a:extLst>
                <a:ext uri="{FF2B5EF4-FFF2-40B4-BE49-F238E27FC236}">
                  <a16:creationId xmlns:a16="http://schemas.microsoft.com/office/drawing/2014/main" id="{63043F65-BA4C-4219-8D48-72AE2AAB55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81" name="Oval 109">
              <a:extLst>
                <a:ext uri="{FF2B5EF4-FFF2-40B4-BE49-F238E27FC236}">
                  <a16:creationId xmlns:a16="http://schemas.microsoft.com/office/drawing/2014/main" id="{65BBE017-2186-46A0-973F-82FDFD97F3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4" name="Oval 110">
              <a:extLst>
                <a:ext uri="{FF2B5EF4-FFF2-40B4-BE49-F238E27FC236}">
                  <a16:creationId xmlns:a16="http://schemas.microsoft.com/office/drawing/2014/main" id="{AC25AE56-DC46-4FA0-A775-4C3BA4FD82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923544"/>
      </p:ext>
    </p:extLst>
  </p:cSld>
  <p:clrMapOvr>
    <a:masterClrMapping/>
  </p:clrMapOvr>
  <p:transition spd="slow" advTm="45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>
            <a:extLst>
              <a:ext uri="{FF2B5EF4-FFF2-40B4-BE49-F238E27FC236}">
                <a16:creationId xmlns:a16="http://schemas.microsoft.com/office/drawing/2014/main" id="{AB7FA77F-6520-4FBC-A900-C33426F5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学生对开源软件阅读维护效果的评价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BE5992-68BB-4ABC-83A7-29B8E7335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50473"/>
              </p:ext>
            </p:extLst>
          </p:nvPr>
        </p:nvGraphicFramePr>
        <p:xfrm>
          <a:off x="390365" y="1124744"/>
          <a:ext cx="8363270" cy="529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2193504"/>
                    </a:ext>
                  </a:extLst>
                </a:gridCol>
                <a:gridCol w="2577325">
                  <a:extLst>
                    <a:ext uri="{9D8B030D-6E8A-4147-A177-3AD203B41FA5}">
                      <a16:colId xmlns:a16="http://schemas.microsoft.com/office/drawing/2014/main" val="75433634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5821860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9639498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102176536"/>
                    </a:ext>
                  </a:extLst>
                </a:gridCol>
                <a:gridCol w="1393457">
                  <a:extLst>
                    <a:ext uri="{9D8B030D-6E8A-4147-A177-3AD203B41FA5}">
                      <a16:colId xmlns:a16="http://schemas.microsoft.com/office/drawing/2014/main" val="1977312294"/>
                    </a:ext>
                  </a:extLst>
                </a:gridCol>
              </a:tblGrid>
              <a:tr h="749471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泛读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精读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综合得分</a:t>
                      </a:r>
                      <a:endParaRPr lang="zh-CN" sz="2400" b="1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16941"/>
                  </a:ext>
                </a:extLst>
              </a:tr>
              <a:tr h="648817">
                <a:tc rowSpan="4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较大规模软件开发能力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分析能力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20449"/>
                  </a:ext>
                </a:extLst>
              </a:tr>
              <a:tr h="648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设计能力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51062"/>
                  </a:ext>
                </a:extLst>
              </a:tr>
              <a:tr h="648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22158"/>
                  </a:ext>
                </a:extLst>
              </a:tr>
              <a:tr h="648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sz="2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406159"/>
                  </a:ext>
                </a:extLst>
              </a:tr>
              <a:tr h="648817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素养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代码编程风格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22044"/>
                  </a:ext>
                </a:extLst>
              </a:tr>
              <a:tr h="648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协同开发能力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sz="2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11978"/>
                  </a:ext>
                </a:extLst>
              </a:tr>
              <a:tr h="648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开源软件复用能力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2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4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81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>
            <a:extLst>
              <a:ext uri="{FF2B5EF4-FFF2-40B4-BE49-F238E27FC236}">
                <a16:creationId xmlns:a16="http://schemas.microsoft.com/office/drawing/2014/main" id="{AB7FA77F-6520-4FBC-A900-C33426F5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学生开源软件阅读维护相关数据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438F0BB-F591-46E1-98E5-21F5722D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76666"/>
              </p:ext>
            </p:extLst>
          </p:nvPr>
        </p:nvGraphicFramePr>
        <p:xfrm>
          <a:off x="282352" y="1340768"/>
          <a:ext cx="8579296" cy="3744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6312">
                  <a:extLst>
                    <a:ext uri="{9D8B030D-6E8A-4147-A177-3AD203B41FA5}">
                      <a16:colId xmlns:a16="http://schemas.microsoft.com/office/drawing/2014/main" val="4103271615"/>
                    </a:ext>
                  </a:extLst>
                </a:gridCol>
                <a:gridCol w="1325340">
                  <a:extLst>
                    <a:ext uri="{9D8B030D-6E8A-4147-A177-3AD203B41FA5}">
                      <a16:colId xmlns:a16="http://schemas.microsoft.com/office/drawing/2014/main" val="476129149"/>
                    </a:ext>
                  </a:extLst>
                </a:gridCol>
                <a:gridCol w="1576423">
                  <a:extLst>
                    <a:ext uri="{9D8B030D-6E8A-4147-A177-3AD203B41FA5}">
                      <a16:colId xmlns:a16="http://schemas.microsoft.com/office/drawing/2014/main" val="2934103567"/>
                    </a:ext>
                  </a:extLst>
                </a:gridCol>
                <a:gridCol w="1351221">
                  <a:extLst>
                    <a:ext uri="{9D8B030D-6E8A-4147-A177-3AD203B41FA5}">
                      <a16:colId xmlns:a16="http://schemas.microsoft.com/office/drawing/2014/main" val="536447431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最多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最少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4640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每周课外花费时间（小时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周）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98683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编写代码量（行）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57467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复用开源软件代码量（行）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317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</a:t>
                      </a:r>
                      <a:r>
                        <a:rPr lang="zh-CN" alt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标注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量（行）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731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提交次数（次）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4221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C8CFDA6-156D-42A7-BF0C-9D01E27E2402}"/>
              </a:ext>
            </a:extLst>
          </p:cNvPr>
          <p:cNvSpPr/>
          <p:nvPr/>
        </p:nvSpPr>
        <p:spPr>
          <a:xfrm>
            <a:off x="282352" y="5229200"/>
            <a:ext cx="8404448" cy="12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维护阶段添加的主要功能：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语音输入、手势输入、手势操作、九宫格密码、表达式计算器、重力感应等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36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>
            <a:extLst>
              <a:ext uri="{FF2B5EF4-FFF2-40B4-BE49-F238E27FC236}">
                <a16:creationId xmlns:a16="http://schemas.microsoft.com/office/drawing/2014/main" id="{AB7FA77F-6520-4FBC-A900-C33426F5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学生创意实践项目</a:t>
            </a:r>
          </a:p>
        </p:txBody>
      </p:sp>
      <p:pic>
        <p:nvPicPr>
          <p:cNvPr id="38" name="图片 4">
            <a:hlinkClick r:id="rId3" action="ppaction://hlinkfile"/>
            <a:extLst>
              <a:ext uri="{FF2B5EF4-FFF2-40B4-BE49-F238E27FC236}">
                <a16:creationId xmlns:a16="http://schemas.microsoft.com/office/drawing/2014/main" id="{22682F66-1CA1-40EB-9D29-DACBB354B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3" y="1772816"/>
            <a:ext cx="2574476" cy="31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E4E7B9-CCC6-4C05-B300-188F1C29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33" y="1772815"/>
            <a:ext cx="2296609" cy="30942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D7B26F-0CDF-412A-8E14-00F2328E4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5829" y="1772816"/>
            <a:ext cx="2232248" cy="30942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CD0621-C7BF-41F5-9D3D-AC27EAF24DF1}"/>
              </a:ext>
            </a:extLst>
          </p:cNvPr>
          <p:cNvSpPr txBox="1"/>
          <p:nvPr/>
        </p:nvSpPr>
        <p:spPr>
          <a:xfrm>
            <a:off x="817101" y="1052736"/>
            <a:ext cx="2134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无人值守的图书管理系统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78595C-3BA6-4690-9962-0D96BF704952}"/>
              </a:ext>
            </a:extLst>
          </p:cNvPr>
          <p:cNvSpPr txBox="1"/>
          <p:nvPr/>
        </p:nvSpPr>
        <p:spPr>
          <a:xfrm>
            <a:off x="3688520" y="1064929"/>
            <a:ext cx="2134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多无人机联合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搜寻系统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55BE76-2BD7-4728-8356-4A6B41C0AC33}"/>
              </a:ext>
            </a:extLst>
          </p:cNvPr>
          <p:cNvSpPr txBox="1"/>
          <p:nvPr/>
        </p:nvSpPr>
        <p:spPr>
          <a:xfrm>
            <a:off x="6233225" y="1218817"/>
            <a:ext cx="2371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空巢老人看护系统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590A9A-BB8E-4ED4-8BA8-4F559307CD47}"/>
              </a:ext>
            </a:extLst>
          </p:cNvPr>
          <p:cNvSpPr txBox="1"/>
          <p:nvPr/>
        </p:nvSpPr>
        <p:spPr>
          <a:xfrm>
            <a:off x="546648" y="5128155"/>
            <a:ext cx="80072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学生创意实践项目开发代码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学生创意实践作品获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泛珠三角大学生计算机作品赛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全国银奖、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全国金奖、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全国金奖</a:t>
            </a:r>
          </a:p>
        </p:txBody>
      </p:sp>
    </p:spTree>
    <p:extLst>
      <p:ext uri="{BB962C8B-B14F-4D97-AF65-F5344CB8AC3E}">
        <p14:creationId xmlns:p14="http://schemas.microsoft.com/office/powerpoint/2010/main" val="13048011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8" name="AutoShape 66">
            <a:extLst>
              <a:ext uri="{FF2B5EF4-FFF2-40B4-BE49-F238E27FC236}">
                <a16:creationId xmlns:a16="http://schemas.microsoft.com/office/drawing/2014/main" id="{0E6F8B64-04C6-4675-A5C1-DCB97DDEB52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Rectangle 67">
            <a:extLst>
              <a:ext uri="{FF2B5EF4-FFF2-40B4-BE49-F238E27FC236}">
                <a16:creationId xmlns:a16="http://schemas.microsoft.com/office/drawing/2014/main" id="{0100C34B-865C-4515-82C4-7DCBF54E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31" y="188640"/>
            <a:ext cx="7615237" cy="760157"/>
          </a:xfrm>
        </p:spPr>
        <p:txBody>
          <a:bodyPr/>
          <a:lstStyle/>
          <a:p>
            <a:r>
              <a:rPr lang="zh-CN" altLang="en-US" dirty="0"/>
              <a:t>报告提纲</a:t>
            </a:r>
            <a:endParaRPr lang="en-US" altLang="zh-CN" dirty="0"/>
          </a:p>
        </p:txBody>
      </p:sp>
      <p:sp>
        <p:nvSpPr>
          <p:cNvPr id="17412" name="Text Box 68">
            <a:extLst>
              <a:ext uri="{FF2B5EF4-FFF2-40B4-BE49-F238E27FC236}">
                <a16:creationId xmlns:a16="http://schemas.microsoft.com/office/drawing/2014/main" id="{BB5168A3-78BA-41AD-84FB-29F0CB3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341" name="AutoShape 69">
            <a:extLst>
              <a:ext uri="{FF2B5EF4-FFF2-40B4-BE49-F238E27FC236}">
                <a16:creationId xmlns:a16="http://schemas.microsoft.com/office/drawing/2014/main" id="{7FC905D5-96E0-4CA0-809B-1393692C1B8F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4" name="AutoShape 70">
            <a:extLst>
              <a:ext uri="{FF2B5EF4-FFF2-40B4-BE49-F238E27FC236}">
                <a16:creationId xmlns:a16="http://schemas.microsoft.com/office/drawing/2014/main" id="{9A7F29A2-8807-460F-A0C7-BA995F729A05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1">
            <a:extLst>
              <a:ext uri="{FF2B5EF4-FFF2-40B4-BE49-F238E27FC236}">
                <a16:creationId xmlns:a16="http://schemas.microsoft.com/office/drawing/2014/main" id="{CB1BC13A-76DD-45A1-A861-4FB3469B6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1135" y="5388222"/>
            <a:ext cx="4319017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实施效果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8" name="AutoShape 73">
            <a:extLst>
              <a:ext uri="{FF2B5EF4-FFF2-40B4-BE49-F238E27FC236}">
                <a16:creationId xmlns:a16="http://schemas.microsoft.com/office/drawing/2014/main" id="{5A8FD918-9098-4EA4-9569-BB81B059DF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40645" y="4181011"/>
            <a:ext cx="4419600" cy="76015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实施方案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9" name="AutoShape 74">
            <a:extLst>
              <a:ext uri="{FF2B5EF4-FFF2-40B4-BE49-F238E27FC236}">
                <a16:creationId xmlns:a16="http://schemas.microsoft.com/office/drawing/2014/main" id="{95210366-0B25-4135-8805-9EB7D1BCCD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39058" y="2872349"/>
            <a:ext cx="4391025" cy="70066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教学内容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90" name="AutoShape 75">
            <a:extLst>
              <a:ext uri="{FF2B5EF4-FFF2-40B4-BE49-F238E27FC236}">
                <a16:creationId xmlns:a16="http://schemas.microsoft.com/office/drawing/2014/main" id="{96D41A10-DE44-4795-BAE6-29CDCA0A51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90414" y="1643806"/>
            <a:ext cx="4249738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教学目标</a:t>
            </a:r>
          </a:p>
        </p:txBody>
      </p:sp>
      <p:grpSp>
        <p:nvGrpSpPr>
          <p:cNvPr id="17419" name="Group 76">
            <a:extLst>
              <a:ext uri="{FF2B5EF4-FFF2-40B4-BE49-F238E27FC236}">
                <a16:creationId xmlns:a16="http://schemas.microsoft.com/office/drawing/2014/main" id="{8C497C41-9DA9-4FEB-A853-DBAF3E90F503}"/>
              </a:ext>
            </a:extLst>
          </p:cNvPr>
          <p:cNvGrpSpPr>
            <a:grpSpLocks/>
          </p:cNvGrpSpPr>
          <p:nvPr/>
        </p:nvGrpSpPr>
        <p:grpSpPr bwMode="auto">
          <a:xfrm>
            <a:off x="1403077" y="1787227"/>
            <a:ext cx="381000" cy="381000"/>
            <a:chOff x="2078" y="1680"/>
            <a:chExt cx="1615" cy="1615"/>
          </a:xfrm>
        </p:grpSpPr>
        <p:sp>
          <p:nvSpPr>
            <p:cNvPr id="17457" name="Oval 77">
              <a:extLst>
                <a:ext uri="{FF2B5EF4-FFF2-40B4-BE49-F238E27FC236}">
                  <a16:creationId xmlns:a16="http://schemas.microsoft.com/office/drawing/2014/main" id="{3371C3E9-B290-43E8-86F1-6619A5E05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8" name="Oval 78">
              <a:extLst>
                <a:ext uri="{FF2B5EF4-FFF2-40B4-BE49-F238E27FC236}">
                  <a16:creationId xmlns:a16="http://schemas.microsoft.com/office/drawing/2014/main" id="{D6400804-9AE7-4DCD-A49E-8640D391F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1" name="Oval 79">
              <a:extLst>
                <a:ext uri="{FF2B5EF4-FFF2-40B4-BE49-F238E27FC236}">
                  <a16:creationId xmlns:a16="http://schemas.microsoft.com/office/drawing/2014/main" id="{573DBE8B-A19A-4FEF-9961-02DE7C3FF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0" name="Oval 80">
              <a:extLst>
                <a:ext uri="{FF2B5EF4-FFF2-40B4-BE49-F238E27FC236}">
                  <a16:creationId xmlns:a16="http://schemas.microsoft.com/office/drawing/2014/main" id="{290BA048-9E01-4818-808F-E404E31F34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3" name="Oval 81">
              <a:extLst>
                <a:ext uri="{FF2B5EF4-FFF2-40B4-BE49-F238E27FC236}">
                  <a16:creationId xmlns:a16="http://schemas.microsoft.com/office/drawing/2014/main" id="{9FD19BAB-6CF8-4A8D-AA58-1F29ABE4C2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2" name="Oval 82">
              <a:extLst>
                <a:ext uri="{FF2B5EF4-FFF2-40B4-BE49-F238E27FC236}">
                  <a16:creationId xmlns:a16="http://schemas.microsoft.com/office/drawing/2014/main" id="{46236188-E95F-4CD2-87A1-81C261B93F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0" name="Group 83">
            <a:extLst>
              <a:ext uri="{FF2B5EF4-FFF2-40B4-BE49-F238E27FC236}">
                <a16:creationId xmlns:a16="http://schemas.microsoft.com/office/drawing/2014/main" id="{586CE9BF-6879-4071-8D1E-3942121027BE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3088795"/>
            <a:ext cx="381000" cy="381000"/>
            <a:chOff x="2078" y="1680"/>
            <a:chExt cx="1615" cy="1615"/>
          </a:xfrm>
        </p:grpSpPr>
        <p:sp>
          <p:nvSpPr>
            <p:cNvPr id="17451" name="Oval 84">
              <a:extLst>
                <a:ext uri="{FF2B5EF4-FFF2-40B4-BE49-F238E27FC236}">
                  <a16:creationId xmlns:a16="http://schemas.microsoft.com/office/drawing/2014/main" id="{5AB5F8FD-6103-4B8D-A2C3-FCB9822E34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2" name="Oval 85">
              <a:extLst>
                <a:ext uri="{FF2B5EF4-FFF2-40B4-BE49-F238E27FC236}">
                  <a16:creationId xmlns:a16="http://schemas.microsoft.com/office/drawing/2014/main" id="{43ACF1FE-7744-4F7D-9A93-D17FDC6375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8" name="Oval 86">
              <a:extLst>
                <a:ext uri="{FF2B5EF4-FFF2-40B4-BE49-F238E27FC236}">
                  <a16:creationId xmlns:a16="http://schemas.microsoft.com/office/drawing/2014/main" id="{8B8C6756-3733-407E-80A9-E684069CD3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4" name="Oval 87">
              <a:extLst>
                <a:ext uri="{FF2B5EF4-FFF2-40B4-BE49-F238E27FC236}">
                  <a16:creationId xmlns:a16="http://schemas.microsoft.com/office/drawing/2014/main" id="{626D37F8-794D-421C-AB11-DE0F9D60C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0" name="Oval 88">
              <a:extLst>
                <a:ext uri="{FF2B5EF4-FFF2-40B4-BE49-F238E27FC236}">
                  <a16:creationId xmlns:a16="http://schemas.microsoft.com/office/drawing/2014/main" id="{0427C44E-9E81-4A2A-ADB1-929CC7344A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6" name="Oval 89">
              <a:extLst>
                <a:ext uri="{FF2B5EF4-FFF2-40B4-BE49-F238E27FC236}">
                  <a16:creationId xmlns:a16="http://schemas.microsoft.com/office/drawing/2014/main" id="{DA6A51F1-5A53-45C6-8298-719A85093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1" name="Group 90">
            <a:extLst>
              <a:ext uri="{FF2B5EF4-FFF2-40B4-BE49-F238E27FC236}">
                <a16:creationId xmlns:a16="http://schemas.microsoft.com/office/drawing/2014/main" id="{046A3579-D6BF-430F-9125-A701DE9C5ECF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4397456"/>
            <a:ext cx="381000" cy="381000"/>
            <a:chOff x="2078" y="1680"/>
            <a:chExt cx="1615" cy="1615"/>
          </a:xfrm>
        </p:grpSpPr>
        <p:sp>
          <p:nvSpPr>
            <p:cNvPr id="17445" name="Oval 91">
              <a:extLst>
                <a:ext uri="{FF2B5EF4-FFF2-40B4-BE49-F238E27FC236}">
                  <a16:creationId xmlns:a16="http://schemas.microsoft.com/office/drawing/2014/main" id="{94C68FBC-70A6-4B29-9CFA-67FB5EFABE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6" name="Oval 92">
              <a:extLst>
                <a:ext uri="{FF2B5EF4-FFF2-40B4-BE49-F238E27FC236}">
                  <a16:creationId xmlns:a16="http://schemas.microsoft.com/office/drawing/2014/main" id="{D75A52DC-6984-497E-97FE-3362C598B6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5" name="Oval 93">
              <a:extLst>
                <a:ext uri="{FF2B5EF4-FFF2-40B4-BE49-F238E27FC236}">
                  <a16:creationId xmlns:a16="http://schemas.microsoft.com/office/drawing/2014/main" id="{CFC8360A-3C21-490B-A628-421B912500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8" name="Oval 94">
              <a:extLst>
                <a:ext uri="{FF2B5EF4-FFF2-40B4-BE49-F238E27FC236}">
                  <a16:creationId xmlns:a16="http://schemas.microsoft.com/office/drawing/2014/main" id="{F760895A-3612-4770-8460-D566E438A3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7" name="Oval 95">
              <a:extLst>
                <a:ext uri="{FF2B5EF4-FFF2-40B4-BE49-F238E27FC236}">
                  <a16:creationId xmlns:a16="http://schemas.microsoft.com/office/drawing/2014/main" id="{D32EC9B9-60FC-463D-B472-BDFFE19FB5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0" name="Oval 96">
              <a:extLst>
                <a:ext uri="{FF2B5EF4-FFF2-40B4-BE49-F238E27FC236}">
                  <a16:creationId xmlns:a16="http://schemas.microsoft.com/office/drawing/2014/main" id="{80ED89D6-84CE-4800-BAA7-999A9B2FF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2" name="Group 104">
            <a:extLst>
              <a:ext uri="{FF2B5EF4-FFF2-40B4-BE49-F238E27FC236}">
                <a16:creationId xmlns:a16="http://schemas.microsoft.com/office/drawing/2014/main" id="{08F5C681-A696-4CC5-A5A4-80854E4F3C73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533230"/>
            <a:ext cx="347507" cy="381000"/>
            <a:chOff x="2078" y="1680"/>
            <a:chExt cx="1615" cy="1615"/>
          </a:xfrm>
        </p:grpSpPr>
        <p:sp>
          <p:nvSpPr>
            <p:cNvPr id="17439" name="Oval 105">
              <a:extLst>
                <a:ext uri="{FF2B5EF4-FFF2-40B4-BE49-F238E27FC236}">
                  <a16:creationId xmlns:a16="http://schemas.microsoft.com/office/drawing/2014/main" id="{F56093EB-2C0F-4F02-9324-07DD558965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0" name="Oval 106">
              <a:extLst>
                <a:ext uri="{FF2B5EF4-FFF2-40B4-BE49-F238E27FC236}">
                  <a16:creationId xmlns:a16="http://schemas.microsoft.com/office/drawing/2014/main" id="{D75B7ED9-1AC9-48D9-87C1-DD9F691CEB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79" name="Oval 107">
              <a:extLst>
                <a:ext uri="{FF2B5EF4-FFF2-40B4-BE49-F238E27FC236}">
                  <a16:creationId xmlns:a16="http://schemas.microsoft.com/office/drawing/2014/main" id="{92C3D945-9BC8-4131-A3CB-B958073B06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2" name="Oval 108">
              <a:extLst>
                <a:ext uri="{FF2B5EF4-FFF2-40B4-BE49-F238E27FC236}">
                  <a16:creationId xmlns:a16="http://schemas.microsoft.com/office/drawing/2014/main" id="{63043F65-BA4C-4219-8D48-72AE2AAB55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81" name="Oval 109">
              <a:extLst>
                <a:ext uri="{FF2B5EF4-FFF2-40B4-BE49-F238E27FC236}">
                  <a16:creationId xmlns:a16="http://schemas.microsoft.com/office/drawing/2014/main" id="{65BBE017-2186-46A0-973F-82FDFD97F3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4" name="Oval 110">
              <a:extLst>
                <a:ext uri="{FF2B5EF4-FFF2-40B4-BE49-F238E27FC236}">
                  <a16:creationId xmlns:a16="http://schemas.microsoft.com/office/drawing/2014/main" id="{AC25AE56-DC46-4FA0-A775-4C3BA4FD82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slow" advTm="45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A9651A2-B15E-4A86-959F-99E0DF8878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9BF3B96A-DD1D-4B52-90C1-E391D3BD018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2601913"/>
            <a:ext cx="8229600" cy="165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敬请评委老师批评指正！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8" name="AutoShape 66">
            <a:extLst>
              <a:ext uri="{FF2B5EF4-FFF2-40B4-BE49-F238E27FC236}">
                <a16:creationId xmlns:a16="http://schemas.microsoft.com/office/drawing/2014/main" id="{0E6F8B64-04C6-4675-A5C1-DCB97DDEB52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Rectangle 67">
            <a:extLst>
              <a:ext uri="{FF2B5EF4-FFF2-40B4-BE49-F238E27FC236}">
                <a16:creationId xmlns:a16="http://schemas.microsoft.com/office/drawing/2014/main" id="{0100C34B-865C-4515-82C4-7DCBF54E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31" y="188640"/>
            <a:ext cx="7615237" cy="760157"/>
          </a:xfrm>
        </p:spPr>
        <p:txBody>
          <a:bodyPr/>
          <a:lstStyle/>
          <a:p>
            <a:r>
              <a:rPr lang="zh-CN" altLang="en-US" dirty="0"/>
              <a:t>报告提纲</a:t>
            </a:r>
            <a:endParaRPr lang="en-US" altLang="zh-CN" dirty="0"/>
          </a:p>
        </p:txBody>
      </p:sp>
      <p:sp>
        <p:nvSpPr>
          <p:cNvPr id="17412" name="Text Box 68">
            <a:extLst>
              <a:ext uri="{FF2B5EF4-FFF2-40B4-BE49-F238E27FC236}">
                <a16:creationId xmlns:a16="http://schemas.microsoft.com/office/drawing/2014/main" id="{BB5168A3-78BA-41AD-84FB-29F0CB3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341" name="AutoShape 69">
            <a:extLst>
              <a:ext uri="{FF2B5EF4-FFF2-40B4-BE49-F238E27FC236}">
                <a16:creationId xmlns:a16="http://schemas.microsoft.com/office/drawing/2014/main" id="{7FC905D5-96E0-4CA0-809B-1393692C1B8F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4" name="AutoShape 70">
            <a:extLst>
              <a:ext uri="{FF2B5EF4-FFF2-40B4-BE49-F238E27FC236}">
                <a16:creationId xmlns:a16="http://schemas.microsoft.com/office/drawing/2014/main" id="{9A7F29A2-8807-460F-A0C7-BA995F729A05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1">
            <a:extLst>
              <a:ext uri="{FF2B5EF4-FFF2-40B4-BE49-F238E27FC236}">
                <a16:creationId xmlns:a16="http://schemas.microsoft.com/office/drawing/2014/main" id="{CB1BC13A-76DD-45A1-A861-4FB3469B6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1135" y="5388222"/>
            <a:ext cx="4319017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实施效果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8" name="AutoShape 73">
            <a:extLst>
              <a:ext uri="{FF2B5EF4-FFF2-40B4-BE49-F238E27FC236}">
                <a16:creationId xmlns:a16="http://schemas.microsoft.com/office/drawing/2014/main" id="{5A8FD918-9098-4EA4-9569-BB81B059DF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40645" y="4181011"/>
            <a:ext cx="4419600" cy="76015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实施方案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9" name="AutoShape 74">
            <a:extLst>
              <a:ext uri="{FF2B5EF4-FFF2-40B4-BE49-F238E27FC236}">
                <a16:creationId xmlns:a16="http://schemas.microsoft.com/office/drawing/2014/main" id="{95210366-0B25-4135-8805-9EB7D1BCCD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39058" y="2872349"/>
            <a:ext cx="4391025" cy="70066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教学内容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90" name="AutoShape 75">
            <a:extLst>
              <a:ext uri="{FF2B5EF4-FFF2-40B4-BE49-F238E27FC236}">
                <a16:creationId xmlns:a16="http://schemas.microsoft.com/office/drawing/2014/main" id="{96D41A10-DE44-4795-BAE6-29CDCA0A51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90414" y="1643806"/>
            <a:ext cx="4249738" cy="705074"/>
          </a:xfrm>
          <a:prstGeom prst="roundRect">
            <a:avLst>
              <a:gd name="adj" fmla="val 50000"/>
            </a:avLst>
          </a:prstGeom>
          <a:solidFill>
            <a:srgbClr val="FCEDEA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rgbClr val="FF0000"/>
                </a:solidFill>
                <a:ea typeface="楷体_GB2312"/>
              </a:rPr>
              <a:t>教学目标</a:t>
            </a:r>
          </a:p>
        </p:txBody>
      </p:sp>
      <p:grpSp>
        <p:nvGrpSpPr>
          <p:cNvPr id="17419" name="Group 76">
            <a:extLst>
              <a:ext uri="{FF2B5EF4-FFF2-40B4-BE49-F238E27FC236}">
                <a16:creationId xmlns:a16="http://schemas.microsoft.com/office/drawing/2014/main" id="{8C497C41-9DA9-4FEB-A853-DBAF3E90F503}"/>
              </a:ext>
            </a:extLst>
          </p:cNvPr>
          <p:cNvGrpSpPr>
            <a:grpSpLocks/>
          </p:cNvGrpSpPr>
          <p:nvPr/>
        </p:nvGrpSpPr>
        <p:grpSpPr bwMode="auto">
          <a:xfrm>
            <a:off x="1403077" y="1787227"/>
            <a:ext cx="381000" cy="381000"/>
            <a:chOff x="2078" y="1680"/>
            <a:chExt cx="1615" cy="1615"/>
          </a:xfrm>
        </p:grpSpPr>
        <p:sp>
          <p:nvSpPr>
            <p:cNvPr id="17457" name="Oval 77">
              <a:extLst>
                <a:ext uri="{FF2B5EF4-FFF2-40B4-BE49-F238E27FC236}">
                  <a16:creationId xmlns:a16="http://schemas.microsoft.com/office/drawing/2014/main" id="{3371C3E9-B290-43E8-86F1-6619A5E05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8" name="Oval 78">
              <a:extLst>
                <a:ext uri="{FF2B5EF4-FFF2-40B4-BE49-F238E27FC236}">
                  <a16:creationId xmlns:a16="http://schemas.microsoft.com/office/drawing/2014/main" id="{D6400804-9AE7-4DCD-A49E-8640D391F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1" name="Oval 79">
              <a:extLst>
                <a:ext uri="{FF2B5EF4-FFF2-40B4-BE49-F238E27FC236}">
                  <a16:creationId xmlns:a16="http://schemas.microsoft.com/office/drawing/2014/main" id="{573DBE8B-A19A-4FEF-9961-02DE7C3FF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0" name="Oval 80">
              <a:extLst>
                <a:ext uri="{FF2B5EF4-FFF2-40B4-BE49-F238E27FC236}">
                  <a16:creationId xmlns:a16="http://schemas.microsoft.com/office/drawing/2014/main" id="{290BA048-9E01-4818-808F-E404E31F34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3" name="Oval 81">
              <a:extLst>
                <a:ext uri="{FF2B5EF4-FFF2-40B4-BE49-F238E27FC236}">
                  <a16:creationId xmlns:a16="http://schemas.microsoft.com/office/drawing/2014/main" id="{9FD19BAB-6CF8-4A8D-AA58-1F29ABE4C2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2" name="Oval 82">
              <a:extLst>
                <a:ext uri="{FF2B5EF4-FFF2-40B4-BE49-F238E27FC236}">
                  <a16:creationId xmlns:a16="http://schemas.microsoft.com/office/drawing/2014/main" id="{46236188-E95F-4CD2-87A1-81C261B93F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0" name="Group 83">
            <a:extLst>
              <a:ext uri="{FF2B5EF4-FFF2-40B4-BE49-F238E27FC236}">
                <a16:creationId xmlns:a16="http://schemas.microsoft.com/office/drawing/2014/main" id="{586CE9BF-6879-4071-8D1E-3942121027BE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3088795"/>
            <a:ext cx="381000" cy="381000"/>
            <a:chOff x="2078" y="1680"/>
            <a:chExt cx="1615" cy="1615"/>
          </a:xfrm>
        </p:grpSpPr>
        <p:sp>
          <p:nvSpPr>
            <p:cNvPr id="17451" name="Oval 84">
              <a:extLst>
                <a:ext uri="{FF2B5EF4-FFF2-40B4-BE49-F238E27FC236}">
                  <a16:creationId xmlns:a16="http://schemas.microsoft.com/office/drawing/2014/main" id="{5AB5F8FD-6103-4B8D-A2C3-FCB9822E34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2" name="Oval 85">
              <a:extLst>
                <a:ext uri="{FF2B5EF4-FFF2-40B4-BE49-F238E27FC236}">
                  <a16:creationId xmlns:a16="http://schemas.microsoft.com/office/drawing/2014/main" id="{43ACF1FE-7744-4F7D-9A93-D17FDC6375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8" name="Oval 86">
              <a:extLst>
                <a:ext uri="{FF2B5EF4-FFF2-40B4-BE49-F238E27FC236}">
                  <a16:creationId xmlns:a16="http://schemas.microsoft.com/office/drawing/2014/main" id="{8B8C6756-3733-407E-80A9-E684069CD3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4" name="Oval 87">
              <a:extLst>
                <a:ext uri="{FF2B5EF4-FFF2-40B4-BE49-F238E27FC236}">
                  <a16:creationId xmlns:a16="http://schemas.microsoft.com/office/drawing/2014/main" id="{626D37F8-794D-421C-AB11-DE0F9D60C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0" name="Oval 88">
              <a:extLst>
                <a:ext uri="{FF2B5EF4-FFF2-40B4-BE49-F238E27FC236}">
                  <a16:creationId xmlns:a16="http://schemas.microsoft.com/office/drawing/2014/main" id="{0427C44E-9E81-4A2A-ADB1-929CC7344A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6" name="Oval 89">
              <a:extLst>
                <a:ext uri="{FF2B5EF4-FFF2-40B4-BE49-F238E27FC236}">
                  <a16:creationId xmlns:a16="http://schemas.microsoft.com/office/drawing/2014/main" id="{DA6A51F1-5A53-45C6-8298-719A85093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1" name="Group 90">
            <a:extLst>
              <a:ext uri="{FF2B5EF4-FFF2-40B4-BE49-F238E27FC236}">
                <a16:creationId xmlns:a16="http://schemas.microsoft.com/office/drawing/2014/main" id="{046A3579-D6BF-430F-9125-A701DE9C5ECF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4397456"/>
            <a:ext cx="381000" cy="381000"/>
            <a:chOff x="2078" y="1680"/>
            <a:chExt cx="1615" cy="1615"/>
          </a:xfrm>
        </p:grpSpPr>
        <p:sp>
          <p:nvSpPr>
            <p:cNvPr id="17445" name="Oval 91">
              <a:extLst>
                <a:ext uri="{FF2B5EF4-FFF2-40B4-BE49-F238E27FC236}">
                  <a16:creationId xmlns:a16="http://schemas.microsoft.com/office/drawing/2014/main" id="{94C68FBC-70A6-4B29-9CFA-67FB5EFABE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6" name="Oval 92">
              <a:extLst>
                <a:ext uri="{FF2B5EF4-FFF2-40B4-BE49-F238E27FC236}">
                  <a16:creationId xmlns:a16="http://schemas.microsoft.com/office/drawing/2014/main" id="{D75A52DC-6984-497E-97FE-3362C598B6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5" name="Oval 93">
              <a:extLst>
                <a:ext uri="{FF2B5EF4-FFF2-40B4-BE49-F238E27FC236}">
                  <a16:creationId xmlns:a16="http://schemas.microsoft.com/office/drawing/2014/main" id="{CFC8360A-3C21-490B-A628-421B912500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8" name="Oval 94">
              <a:extLst>
                <a:ext uri="{FF2B5EF4-FFF2-40B4-BE49-F238E27FC236}">
                  <a16:creationId xmlns:a16="http://schemas.microsoft.com/office/drawing/2014/main" id="{F760895A-3612-4770-8460-D566E438A3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7" name="Oval 95">
              <a:extLst>
                <a:ext uri="{FF2B5EF4-FFF2-40B4-BE49-F238E27FC236}">
                  <a16:creationId xmlns:a16="http://schemas.microsoft.com/office/drawing/2014/main" id="{D32EC9B9-60FC-463D-B472-BDFFE19FB5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0" name="Oval 96">
              <a:extLst>
                <a:ext uri="{FF2B5EF4-FFF2-40B4-BE49-F238E27FC236}">
                  <a16:creationId xmlns:a16="http://schemas.microsoft.com/office/drawing/2014/main" id="{80ED89D6-84CE-4800-BAA7-999A9B2FF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2" name="Group 104">
            <a:extLst>
              <a:ext uri="{FF2B5EF4-FFF2-40B4-BE49-F238E27FC236}">
                <a16:creationId xmlns:a16="http://schemas.microsoft.com/office/drawing/2014/main" id="{08F5C681-A696-4CC5-A5A4-80854E4F3C73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533230"/>
            <a:ext cx="347507" cy="381000"/>
            <a:chOff x="2078" y="1680"/>
            <a:chExt cx="1615" cy="1615"/>
          </a:xfrm>
        </p:grpSpPr>
        <p:sp>
          <p:nvSpPr>
            <p:cNvPr id="17439" name="Oval 105">
              <a:extLst>
                <a:ext uri="{FF2B5EF4-FFF2-40B4-BE49-F238E27FC236}">
                  <a16:creationId xmlns:a16="http://schemas.microsoft.com/office/drawing/2014/main" id="{F56093EB-2C0F-4F02-9324-07DD558965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0" name="Oval 106">
              <a:extLst>
                <a:ext uri="{FF2B5EF4-FFF2-40B4-BE49-F238E27FC236}">
                  <a16:creationId xmlns:a16="http://schemas.microsoft.com/office/drawing/2014/main" id="{D75B7ED9-1AC9-48D9-87C1-DD9F691CEB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79" name="Oval 107">
              <a:extLst>
                <a:ext uri="{FF2B5EF4-FFF2-40B4-BE49-F238E27FC236}">
                  <a16:creationId xmlns:a16="http://schemas.microsoft.com/office/drawing/2014/main" id="{92C3D945-9BC8-4131-A3CB-B958073B06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2" name="Oval 108">
              <a:extLst>
                <a:ext uri="{FF2B5EF4-FFF2-40B4-BE49-F238E27FC236}">
                  <a16:creationId xmlns:a16="http://schemas.microsoft.com/office/drawing/2014/main" id="{63043F65-BA4C-4219-8D48-72AE2AAB55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81" name="Oval 109">
              <a:extLst>
                <a:ext uri="{FF2B5EF4-FFF2-40B4-BE49-F238E27FC236}">
                  <a16:creationId xmlns:a16="http://schemas.microsoft.com/office/drawing/2014/main" id="{65BBE017-2186-46A0-973F-82FDFD97F3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4" name="Oval 110">
              <a:extLst>
                <a:ext uri="{FF2B5EF4-FFF2-40B4-BE49-F238E27FC236}">
                  <a16:creationId xmlns:a16="http://schemas.microsoft.com/office/drawing/2014/main" id="{AC25AE56-DC46-4FA0-A775-4C3BA4FD82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877228"/>
      </p:ext>
    </p:extLst>
  </p:cSld>
  <p:clrMapOvr>
    <a:masterClrMapping/>
  </p:clrMapOvr>
  <p:transition spd="slow" advTm="45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传统软工课程实践教学面临挑战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8156FD-1351-4E27-AB05-728EBF24C0A5}"/>
              </a:ext>
            </a:extLst>
          </p:cNvPr>
          <p:cNvSpPr/>
          <p:nvPr/>
        </p:nvSpPr>
        <p:spPr>
          <a:xfrm>
            <a:off x="426947" y="1112004"/>
            <a:ext cx="82296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软件工程课程实践教学的主要目标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：培养学生开发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较大规模高质量软件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的能力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51375D-5E24-4C48-927D-C672C397E4E4}"/>
              </a:ext>
            </a:extLst>
          </p:cNvPr>
          <p:cNvSpPr/>
          <p:nvPr/>
        </p:nvSpPr>
        <p:spPr>
          <a:xfrm>
            <a:off x="426947" y="2491737"/>
            <a:ext cx="8229600" cy="366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学生在课程实践中面临的问题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对较大规模软件开发无从下手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对高质量代码缺乏认识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实际编程经验和技巧欠缺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理论学习与课程实践脱节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利用开源软件能力和团队协同开发能力弱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0885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kumimoji="0"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基于小米便签的开源软件阅读维护</a:t>
            </a:r>
            <a:endParaRPr kumimoji="0"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连接符 2">
            <a:extLst>
              <a:ext uri="{FF2B5EF4-FFF2-40B4-BE49-F238E27FC236}">
                <a16:creationId xmlns:a16="http://schemas.microsoft.com/office/drawing/2014/main" id="{078F8623-2658-4443-8CDC-9CD6A34E9C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2625" y="1820640"/>
            <a:ext cx="6734175" cy="0"/>
          </a:xfrm>
          <a:prstGeom prst="line">
            <a:avLst/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16">
            <a:extLst>
              <a:ext uri="{FF2B5EF4-FFF2-40B4-BE49-F238E27FC236}">
                <a16:creationId xmlns:a16="http://schemas.microsoft.com/office/drawing/2014/main" id="{68BF0837-8764-424B-8209-FFE385AFB1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7032" y="5623286"/>
            <a:ext cx="6721475" cy="3175"/>
          </a:xfrm>
          <a:prstGeom prst="line">
            <a:avLst/>
          </a:prstGeom>
          <a:noFill/>
          <a:ln w="38100" algn="ctr">
            <a:solidFill>
              <a:srgbClr val="006C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33997B-15E1-4D45-BADB-9E50EE6FB6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2338" y="1720627"/>
            <a:ext cx="144462" cy="77788"/>
          </a:xfrm>
          <a:prstGeom prst="line">
            <a:avLst/>
          </a:prstGeom>
          <a:noFill/>
          <a:ln w="38100" algn="ctr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18">
            <a:extLst>
              <a:ext uri="{FF2B5EF4-FFF2-40B4-BE49-F238E27FC236}">
                <a16:creationId xmlns:a16="http://schemas.microsoft.com/office/drawing/2014/main" id="{95A682A3-81B3-4332-8BFF-6C693CCFFD0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82425" y="5633428"/>
            <a:ext cx="72231" cy="131402"/>
          </a:xfrm>
          <a:prstGeom prst="line">
            <a:avLst/>
          </a:prstGeom>
          <a:noFill/>
          <a:ln w="38100" algn="ctr">
            <a:solidFill>
              <a:srgbClr val="006C3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6">
            <a:extLst>
              <a:ext uri="{FF2B5EF4-FFF2-40B4-BE49-F238E27FC236}">
                <a16:creationId xmlns:a16="http://schemas.microsoft.com/office/drawing/2014/main" id="{2A3CF323-1A3B-463E-A772-E6C8A22ED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196752"/>
            <a:ext cx="689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基于开源软件阅读维护培养软件工程能力</a:t>
            </a:r>
          </a:p>
        </p:txBody>
      </p:sp>
      <p:sp>
        <p:nvSpPr>
          <p:cNvPr id="50" name="文本框 21">
            <a:extLst>
              <a:ext uri="{FF2B5EF4-FFF2-40B4-BE49-F238E27FC236}">
                <a16:creationId xmlns:a16="http://schemas.microsoft.com/office/drawing/2014/main" id="{9ED9D94C-0526-4468-AC8F-5814DF993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571" y="5679963"/>
            <a:ext cx="6721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006C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基于群体化方法的软件工程课程实践教学</a:t>
            </a:r>
          </a:p>
        </p:txBody>
      </p:sp>
      <p:sp>
        <p:nvSpPr>
          <p:cNvPr id="51" name="矩形 7">
            <a:extLst>
              <a:ext uri="{FF2B5EF4-FFF2-40B4-BE49-F238E27FC236}">
                <a16:creationId xmlns:a16="http://schemas.microsoft.com/office/drawing/2014/main" id="{3B772563-9353-4AD0-A6A4-CC9B6208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2147906"/>
            <a:ext cx="2102823" cy="532231"/>
          </a:xfrm>
          <a:prstGeom prst="rect">
            <a:avLst/>
          </a:prstGeom>
          <a:solidFill>
            <a:srgbClr val="FBE1DD"/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开源软件</a:t>
            </a:r>
          </a:p>
        </p:txBody>
      </p:sp>
      <p:sp>
        <p:nvSpPr>
          <p:cNvPr id="52" name="矩形 22">
            <a:extLst>
              <a:ext uri="{FF2B5EF4-FFF2-40B4-BE49-F238E27FC236}">
                <a16:creationId xmlns:a16="http://schemas.microsoft.com/office/drawing/2014/main" id="{2F123F60-3339-4EAB-BE23-81CB351B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280" y="2158048"/>
            <a:ext cx="2506120" cy="532231"/>
          </a:xfrm>
          <a:prstGeom prst="rect">
            <a:avLst/>
          </a:prstGeom>
          <a:solidFill>
            <a:srgbClr val="FBE1DD"/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软件需求、设计</a:t>
            </a:r>
          </a:p>
        </p:txBody>
      </p:sp>
      <p:sp>
        <p:nvSpPr>
          <p:cNvPr id="53" name="矩形 23">
            <a:extLst>
              <a:ext uri="{FF2B5EF4-FFF2-40B4-BE49-F238E27FC236}">
                <a16:creationId xmlns:a16="http://schemas.microsoft.com/office/drawing/2014/main" id="{941EA1ED-6AFB-4128-BB97-66D73290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39" y="3303081"/>
            <a:ext cx="4248472" cy="684719"/>
          </a:xfrm>
          <a:prstGeom prst="rect">
            <a:avLst/>
          </a:prstGeom>
          <a:solidFill>
            <a:srgbClr val="D0D0F4"/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需求分析、软件设计方法技术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24">
            <a:extLst>
              <a:ext uri="{FF2B5EF4-FFF2-40B4-BE49-F238E27FC236}">
                <a16:creationId xmlns:a16="http://schemas.microsoft.com/office/drawing/2014/main" id="{42B05408-FDBB-4861-A663-0078FD1C9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717" y="4680263"/>
            <a:ext cx="2102823" cy="544202"/>
          </a:xfrm>
          <a:prstGeom prst="rect">
            <a:avLst/>
          </a:prstGeom>
          <a:solidFill>
            <a:srgbClr val="B7FFEE"/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创意软件</a:t>
            </a:r>
          </a:p>
        </p:txBody>
      </p:sp>
      <p:sp>
        <p:nvSpPr>
          <p:cNvPr id="55" name="矩形 25">
            <a:extLst>
              <a:ext uri="{FF2B5EF4-FFF2-40B4-BE49-F238E27FC236}">
                <a16:creationId xmlns:a16="http://schemas.microsoft.com/office/drawing/2014/main" id="{10E8C2BD-0842-4839-8960-13790466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658731"/>
            <a:ext cx="2506120" cy="601764"/>
          </a:xfrm>
          <a:prstGeom prst="rect">
            <a:avLst/>
          </a:prstGeom>
          <a:solidFill>
            <a:srgbClr val="B7FFEE"/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软件需求、设计</a:t>
            </a:r>
          </a:p>
        </p:txBody>
      </p:sp>
      <p:sp>
        <p:nvSpPr>
          <p:cNvPr id="56" name="虚尾箭头 8">
            <a:extLst>
              <a:ext uri="{FF2B5EF4-FFF2-40B4-BE49-F238E27FC236}">
                <a16:creationId xmlns:a16="http://schemas.microsoft.com/office/drawing/2014/main" id="{61350A84-DF8C-4009-9174-6AC75DDE4892}"/>
              </a:ext>
            </a:extLst>
          </p:cNvPr>
          <p:cNvSpPr/>
          <p:nvPr/>
        </p:nvSpPr>
        <p:spPr bwMode="auto">
          <a:xfrm>
            <a:off x="4532140" y="2219964"/>
            <a:ext cx="1044575" cy="418129"/>
          </a:xfrm>
          <a:prstGeom prst="stripedRightArrow">
            <a:avLst/>
          </a:prstGeom>
          <a:solidFill>
            <a:srgbClr val="FBE1DD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800"/>
          </a:p>
        </p:txBody>
      </p:sp>
      <p:sp>
        <p:nvSpPr>
          <p:cNvPr id="57" name="虚尾箭头 27">
            <a:extLst>
              <a:ext uri="{FF2B5EF4-FFF2-40B4-BE49-F238E27FC236}">
                <a16:creationId xmlns:a16="http://schemas.microsoft.com/office/drawing/2014/main" id="{DCCCE288-6945-4471-9F6D-7C525CDD08C3}"/>
              </a:ext>
            </a:extLst>
          </p:cNvPr>
          <p:cNvSpPr/>
          <p:nvPr/>
        </p:nvSpPr>
        <p:spPr bwMode="auto">
          <a:xfrm>
            <a:off x="4930871" y="4807378"/>
            <a:ext cx="1076847" cy="361663"/>
          </a:xfrm>
          <a:prstGeom prst="stripedRightArrow">
            <a:avLst/>
          </a:prstGeom>
          <a:solidFill>
            <a:srgbClr val="B7FFEE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800"/>
          </a:p>
        </p:txBody>
      </p:sp>
      <p:sp>
        <p:nvSpPr>
          <p:cNvPr id="58" name="文本框 29">
            <a:extLst>
              <a:ext uri="{FF2B5EF4-FFF2-40B4-BE49-F238E27FC236}">
                <a16:creationId xmlns:a16="http://schemas.microsoft.com/office/drawing/2014/main" id="{C3D099C9-D3EB-416E-B758-70ECE2057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4" y="3145913"/>
            <a:ext cx="1737964" cy="9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软件工程理论教学</a:t>
            </a:r>
          </a:p>
        </p:txBody>
      </p:sp>
      <p:sp>
        <p:nvSpPr>
          <p:cNvPr id="59" name="文本框 30">
            <a:extLst>
              <a:ext uri="{FF2B5EF4-FFF2-40B4-BE49-F238E27FC236}">
                <a16:creationId xmlns:a16="http://schemas.microsoft.com/office/drawing/2014/main" id="{C014225D-5134-408D-8695-90E454899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4" y="4459505"/>
            <a:ext cx="1737963" cy="9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创意软件项目实践</a:t>
            </a:r>
          </a:p>
        </p:txBody>
      </p:sp>
      <p:sp>
        <p:nvSpPr>
          <p:cNvPr id="60" name="文本框 9">
            <a:extLst>
              <a:ext uri="{FF2B5EF4-FFF2-40B4-BE49-F238E27FC236}">
                <a16:creationId xmlns:a16="http://schemas.microsoft.com/office/drawing/2014/main" id="{9117CD1E-9974-4128-BF3A-B343DA3D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03896"/>
            <a:ext cx="1737965" cy="98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开源软件阅读维护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FF82DF-6922-4B68-BD83-4344947968C9}"/>
              </a:ext>
            </a:extLst>
          </p:cNvPr>
          <p:cNvSpPr/>
          <p:nvPr/>
        </p:nvSpPr>
        <p:spPr bwMode="auto">
          <a:xfrm>
            <a:off x="2058637" y="4523188"/>
            <a:ext cx="6401795" cy="85772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ED556D-C774-4558-95C5-6E82BF3F1048}"/>
              </a:ext>
            </a:extLst>
          </p:cNvPr>
          <p:cNvSpPr/>
          <p:nvPr/>
        </p:nvSpPr>
        <p:spPr bwMode="auto">
          <a:xfrm>
            <a:off x="2056256" y="2000882"/>
            <a:ext cx="6401795" cy="8577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40537212-D5DF-43EA-AF3F-914E7586877C}"/>
              </a:ext>
            </a:extLst>
          </p:cNvPr>
          <p:cNvSpPr/>
          <p:nvPr/>
        </p:nvSpPr>
        <p:spPr bwMode="auto">
          <a:xfrm>
            <a:off x="3059832" y="2889615"/>
            <a:ext cx="576064" cy="359964"/>
          </a:xfrm>
          <a:prstGeom prst="down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0A089307-87E5-4CAF-A6AE-632736EB81B1}"/>
              </a:ext>
            </a:extLst>
          </p:cNvPr>
          <p:cNvSpPr/>
          <p:nvPr/>
        </p:nvSpPr>
        <p:spPr bwMode="auto">
          <a:xfrm rot="10800000">
            <a:off x="5090216" y="2889615"/>
            <a:ext cx="576064" cy="359964"/>
          </a:xfrm>
          <a:prstGeom prst="down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CB6CC3E7-33F1-4E64-8907-FC6EACBD2201}"/>
              </a:ext>
            </a:extLst>
          </p:cNvPr>
          <p:cNvSpPr/>
          <p:nvPr/>
        </p:nvSpPr>
        <p:spPr bwMode="auto">
          <a:xfrm>
            <a:off x="7120600" y="2922285"/>
            <a:ext cx="576064" cy="1536587"/>
          </a:xfrm>
          <a:prstGeom prst="down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CA32A5D-5C67-4128-BF18-6F2E0B245952}"/>
              </a:ext>
            </a:extLst>
          </p:cNvPr>
          <p:cNvSpPr/>
          <p:nvPr/>
        </p:nvSpPr>
        <p:spPr bwMode="auto">
          <a:xfrm>
            <a:off x="4154543" y="4063004"/>
            <a:ext cx="576064" cy="412996"/>
          </a:xfrm>
          <a:prstGeom prst="downArrow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A205C7-EBD5-4EDF-AD66-05ACA3CCD9BB}"/>
              </a:ext>
            </a:extLst>
          </p:cNvPr>
          <p:cNvSpPr txBox="1"/>
          <p:nvPr/>
        </p:nvSpPr>
        <p:spPr>
          <a:xfrm>
            <a:off x="7524328" y="3429000"/>
            <a:ext cx="87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6BD76EB-32D1-4EFD-AE0D-BA1607C6D6C7}"/>
              </a:ext>
            </a:extLst>
          </p:cNvPr>
          <p:cNvSpPr txBox="1"/>
          <p:nvPr/>
        </p:nvSpPr>
        <p:spPr>
          <a:xfrm>
            <a:off x="4730607" y="4000831"/>
            <a:ext cx="87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ACD07EC-4B29-41F2-BA22-BA1453682AF2}"/>
              </a:ext>
            </a:extLst>
          </p:cNvPr>
          <p:cNvSpPr txBox="1"/>
          <p:nvPr/>
        </p:nvSpPr>
        <p:spPr>
          <a:xfrm>
            <a:off x="2261339" y="2838764"/>
            <a:ext cx="87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8AE03D3-DCE2-452C-9901-FF480070A9B2}"/>
              </a:ext>
            </a:extLst>
          </p:cNvPr>
          <p:cNvSpPr txBox="1"/>
          <p:nvPr/>
        </p:nvSpPr>
        <p:spPr>
          <a:xfrm>
            <a:off x="5655497" y="2864026"/>
            <a:ext cx="87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</a:p>
        </p:txBody>
      </p:sp>
    </p:spTree>
    <p:extLst>
      <p:ext uri="{BB962C8B-B14F-4D97-AF65-F5344CB8AC3E}">
        <p14:creationId xmlns:p14="http://schemas.microsoft.com/office/powerpoint/2010/main" val="14416403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kumimoji="0"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课程案例教学目标</a:t>
            </a:r>
            <a:endParaRPr kumimoji="0"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ED2292-DF44-4D8B-8145-756D7739964B}"/>
              </a:ext>
            </a:extLst>
          </p:cNvPr>
          <p:cNvSpPr/>
          <p:nvPr/>
        </p:nvSpPr>
        <p:spPr>
          <a:xfrm>
            <a:off x="457200" y="1268760"/>
            <a:ext cx="8229600" cy="353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通过阅读维护优秀开源软件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提高学生对较大规模高质量软件的分析、设计、和开发能力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为软件工程理论教学和创意软件项目实践打下良好的基础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1083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8" name="AutoShape 66">
            <a:extLst>
              <a:ext uri="{FF2B5EF4-FFF2-40B4-BE49-F238E27FC236}">
                <a16:creationId xmlns:a16="http://schemas.microsoft.com/office/drawing/2014/main" id="{0E6F8B64-04C6-4675-A5C1-DCB97DDEB52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Rectangle 67">
            <a:extLst>
              <a:ext uri="{FF2B5EF4-FFF2-40B4-BE49-F238E27FC236}">
                <a16:creationId xmlns:a16="http://schemas.microsoft.com/office/drawing/2014/main" id="{0100C34B-865C-4515-82C4-7DCBF54E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31" y="188640"/>
            <a:ext cx="7615237" cy="760157"/>
          </a:xfrm>
        </p:spPr>
        <p:txBody>
          <a:bodyPr/>
          <a:lstStyle/>
          <a:p>
            <a:r>
              <a:rPr lang="zh-CN" altLang="en-US" dirty="0"/>
              <a:t>报告提纲</a:t>
            </a:r>
            <a:endParaRPr lang="en-US" altLang="zh-CN" dirty="0"/>
          </a:p>
        </p:txBody>
      </p:sp>
      <p:sp>
        <p:nvSpPr>
          <p:cNvPr id="17412" name="Text Box 68">
            <a:extLst>
              <a:ext uri="{FF2B5EF4-FFF2-40B4-BE49-F238E27FC236}">
                <a16:creationId xmlns:a16="http://schemas.microsoft.com/office/drawing/2014/main" id="{BB5168A3-78BA-41AD-84FB-29F0CB37D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341" name="AutoShape 69">
            <a:extLst>
              <a:ext uri="{FF2B5EF4-FFF2-40B4-BE49-F238E27FC236}">
                <a16:creationId xmlns:a16="http://schemas.microsoft.com/office/drawing/2014/main" id="{7FC905D5-96E0-4CA0-809B-1393692C1B8F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4" name="AutoShape 70">
            <a:extLst>
              <a:ext uri="{FF2B5EF4-FFF2-40B4-BE49-F238E27FC236}">
                <a16:creationId xmlns:a16="http://schemas.microsoft.com/office/drawing/2014/main" id="{9A7F29A2-8807-460F-A0C7-BA995F729A05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1">
            <a:extLst>
              <a:ext uri="{FF2B5EF4-FFF2-40B4-BE49-F238E27FC236}">
                <a16:creationId xmlns:a16="http://schemas.microsoft.com/office/drawing/2014/main" id="{CB1BC13A-76DD-45A1-A861-4FB3469B6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1135" y="5388222"/>
            <a:ext cx="4319017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实施效果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8" name="AutoShape 73">
            <a:extLst>
              <a:ext uri="{FF2B5EF4-FFF2-40B4-BE49-F238E27FC236}">
                <a16:creationId xmlns:a16="http://schemas.microsoft.com/office/drawing/2014/main" id="{5A8FD918-9098-4EA4-9569-BB81B059DF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40645" y="4181011"/>
            <a:ext cx="4419600" cy="76015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实施方案</a:t>
            </a:r>
            <a:endParaRPr lang="en-US" altLang="zh-CN" sz="2800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20489" name="AutoShape 74">
            <a:extLst>
              <a:ext uri="{FF2B5EF4-FFF2-40B4-BE49-F238E27FC236}">
                <a16:creationId xmlns:a16="http://schemas.microsoft.com/office/drawing/2014/main" id="{95210366-0B25-4135-8805-9EB7D1BCCD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39058" y="2872349"/>
            <a:ext cx="4391025" cy="700667"/>
          </a:xfrm>
          <a:prstGeom prst="roundRect">
            <a:avLst>
              <a:gd name="adj" fmla="val 50000"/>
            </a:avLst>
          </a:prstGeom>
          <a:solidFill>
            <a:srgbClr val="FCEDEA"/>
          </a:solidFill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rgbClr val="FF0000"/>
                </a:solidFill>
                <a:ea typeface="楷体_GB2312"/>
              </a:rPr>
              <a:t>教学内容</a:t>
            </a:r>
            <a:endParaRPr lang="en-US" altLang="zh-CN" sz="2800" dirty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20490" name="AutoShape 75">
            <a:extLst>
              <a:ext uri="{FF2B5EF4-FFF2-40B4-BE49-F238E27FC236}">
                <a16:creationId xmlns:a16="http://schemas.microsoft.com/office/drawing/2014/main" id="{96D41A10-DE44-4795-BAE6-29CDCA0A51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90414" y="1643806"/>
            <a:ext cx="4249738" cy="705074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l">
              <a:defRPr/>
            </a:pP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教学目标</a:t>
            </a:r>
          </a:p>
        </p:txBody>
      </p:sp>
      <p:grpSp>
        <p:nvGrpSpPr>
          <p:cNvPr id="17419" name="Group 76">
            <a:extLst>
              <a:ext uri="{FF2B5EF4-FFF2-40B4-BE49-F238E27FC236}">
                <a16:creationId xmlns:a16="http://schemas.microsoft.com/office/drawing/2014/main" id="{8C497C41-9DA9-4FEB-A853-DBAF3E90F503}"/>
              </a:ext>
            </a:extLst>
          </p:cNvPr>
          <p:cNvGrpSpPr>
            <a:grpSpLocks/>
          </p:cNvGrpSpPr>
          <p:nvPr/>
        </p:nvGrpSpPr>
        <p:grpSpPr bwMode="auto">
          <a:xfrm>
            <a:off x="1403077" y="1787227"/>
            <a:ext cx="381000" cy="381000"/>
            <a:chOff x="2078" y="1680"/>
            <a:chExt cx="1615" cy="1615"/>
          </a:xfrm>
        </p:grpSpPr>
        <p:sp>
          <p:nvSpPr>
            <p:cNvPr id="17457" name="Oval 77">
              <a:extLst>
                <a:ext uri="{FF2B5EF4-FFF2-40B4-BE49-F238E27FC236}">
                  <a16:creationId xmlns:a16="http://schemas.microsoft.com/office/drawing/2014/main" id="{3371C3E9-B290-43E8-86F1-6619A5E05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8" name="Oval 78">
              <a:extLst>
                <a:ext uri="{FF2B5EF4-FFF2-40B4-BE49-F238E27FC236}">
                  <a16:creationId xmlns:a16="http://schemas.microsoft.com/office/drawing/2014/main" id="{D6400804-9AE7-4DCD-A49E-8640D391F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1" name="Oval 79">
              <a:extLst>
                <a:ext uri="{FF2B5EF4-FFF2-40B4-BE49-F238E27FC236}">
                  <a16:creationId xmlns:a16="http://schemas.microsoft.com/office/drawing/2014/main" id="{573DBE8B-A19A-4FEF-9961-02DE7C3FFB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0" name="Oval 80">
              <a:extLst>
                <a:ext uri="{FF2B5EF4-FFF2-40B4-BE49-F238E27FC236}">
                  <a16:creationId xmlns:a16="http://schemas.microsoft.com/office/drawing/2014/main" id="{290BA048-9E01-4818-808F-E404E31F34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3" name="Oval 81">
              <a:extLst>
                <a:ext uri="{FF2B5EF4-FFF2-40B4-BE49-F238E27FC236}">
                  <a16:creationId xmlns:a16="http://schemas.microsoft.com/office/drawing/2014/main" id="{9FD19BAB-6CF8-4A8D-AA58-1F29ABE4C2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62" name="Oval 82">
              <a:extLst>
                <a:ext uri="{FF2B5EF4-FFF2-40B4-BE49-F238E27FC236}">
                  <a16:creationId xmlns:a16="http://schemas.microsoft.com/office/drawing/2014/main" id="{46236188-E95F-4CD2-87A1-81C261B93F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0" name="Group 83">
            <a:extLst>
              <a:ext uri="{FF2B5EF4-FFF2-40B4-BE49-F238E27FC236}">
                <a16:creationId xmlns:a16="http://schemas.microsoft.com/office/drawing/2014/main" id="{586CE9BF-6879-4071-8D1E-3942121027BE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3088795"/>
            <a:ext cx="381000" cy="381000"/>
            <a:chOff x="2078" y="1680"/>
            <a:chExt cx="1615" cy="1615"/>
          </a:xfrm>
        </p:grpSpPr>
        <p:sp>
          <p:nvSpPr>
            <p:cNvPr id="17451" name="Oval 84">
              <a:extLst>
                <a:ext uri="{FF2B5EF4-FFF2-40B4-BE49-F238E27FC236}">
                  <a16:creationId xmlns:a16="http://schemas.microsoft.com/office/drawing/2014/main" id="{5AB5F8FD-6103-4B8D-A2C3-FCB9822E34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52" name="Oval 85">
              <a:extLst>
                <a:ext uri="{FF2B5EF4-FFF2-40B4-BE49-F238E27FC236}">
                  <a16:creationId xmlns:a16="http://schemas.microsoft.com/office/drawing/2014/main" id="{43ACF1FE-7744-4F7D-9A93-D17FDC6375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58" name="Oval 86">
              <a:extLst>
                <a:ext uri="{FF2B5EF4-FFF2-40B4-BE49-F238E27FC236}">
                  <a16:creationId xmlns:a16="http://schemas.microsoft.com/office/drawing/2014/main" id="{8B8C6756-3733-407E-80A9-E684069CD3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4" name="Oval 87">
              <a:extLst>
                <a:ext uri="{FF2B5EF4-FFF2-40B4-BE49-F238E27FC236}">
                  <a16:creationId xmlns:a16="http://schemas.microsoft.com/office/drawing/2014/main" id="{626D37F8-794D-421C-AB11-DE0F9D60C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0" name="Oval 88">
              <a:extLst>
                <a:ext uri="{FF2B5EF4-FFF2-40B4-BE49-F238E27FC236}">
                  <a16:creationId xmlns:a16="http://schemas.microsoft.com/office/drawing/2014/main" id="{0427C44E-9E81-4A2A-ADB1-929CC7344A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6" name="Oval 89">
              <a:extLst>
                <a:ext uri="{FF2B5EF4-FFF2-40B4-BE49-F238E27FC236}">
                  <a16:creationId xmlns:a16="http://schemas.microsoft.com/office/drawing/2014/main" id="{DA6A51F1-5A53-45C6-8298-719A85093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1" name="Group 90">
            <a:extLst>
              <a:ext uri="{FF2B5EF4-FFF2-40B4-BE49-F238E27FC236}">
                <a16:creationId xmlns:a16="http://schemas.microsoft.com/office/drawing/2014/main" id="{046A3579-D6BF-430F-9125-A701DE9C5ECF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4397456"/>
            <a:ext cx="381000" cy="381000"/>
            <a:chOff x="2078" y="1680"/>
            <a:chExt cx="1615" cy="1615"/>
          </a:xfrm>
        </p:grpSpPr>
        <p:sp>
          <p:nvSpPr>
            <p:cNvPr id="17445" name="Oval 91">
              <a:extLst>
                <a:ext uri="{FF2B5EF4-FFF2-40B4-BE49-F238E27FC236}">
                  <a16:creationId xmlns:a16="http://schemas.microsoft.com/office/drawing/2014/main" id="{94C68FBC-70A6-4B29-9CFA-67FB5EFABE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6" name="Oval 92">
              <a:extLst>
                <a:ext uri="{FF2B5EF4-FFF2-40B4-BE49-F238E27FC236}">
                  <a16:creationId xmlns:a16="http://schemas.microsoft.com/office/drawing/2014/main" id="{D75A52DC-6984-497E-97FE-3362C598B6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5" name="Oval 93">
              <a:extLst>
                <a:ext uri="{FF2B5EF4-FFF2-40B4-BE49-F238E27FC236}">
                  <a16:creationId xmlns:a16="http://schemas.microsoft.com/office/drawing/2014/main" id="{CFC8360A-3C21-490B-A628-421B912500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8" name="Oval 94">
              <a:extLst>
                <a:ext uri="{FF2B5EF4-FFF2-40B4-BE49-F238E27FC236}">
                  <a16:creationId xmlns:a16="http://schemas.microsoft.com/office/drawing/2014/main" id="{F760895A-3612-4770-8460-D566E438A3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67" name="Oval 95">
              <a:extLst>
                <a:ext uri="{FF2B5EF4-FFF2-40B4-BE49-F238E27FC236}">
                  <a16:creationId xmlns:a16="http://schemas.microsoft.com/office/drawing/2014/main" id="{D32EC9B9-60FC-463D-B472-BDFFE19FB5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50" name="Oval 96">
              <a:extLst>
                <a:ext uri="{FF2B5EF4-FFF2-40B4-BE49-F238E27FC236}">
                  <a16:creationId xmlns:a16="http://schemas.microsoft.com/office/drawing/2014/main" id="{80ED89D6-84CE-4800-BAA7-999A9B2FF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422" name="Group 104">
            <a:extLst>
              <a:ext uri="{FF2B5EF4-FFF2-40B4-BE49-F238E27FC236}">
                <a16:creationId xmlns:a16="http://schemas.microsoft.com/office/drawing/2014/main" id="{08F5C681-A696-4CC5-A5A4-80854E4F3C73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533230"/>
            <a:ext cx="347507" cy="381000"/>
            <a:chOff x="2078" y="1680"/>
            <a:chExt cx="1615" cy="1615"/>
          </a:xfrm>
        </p:grpSpPr>
        <p:sp>
          <p:nvSpPr>
            <p:cNvPr id="17439" name="Oval 105">
              <a:extLst>
                <a:ext uri="{FF2B5EF4-FFF2-40B4-BE49-F238E27FC236}">
                  <a16:creationId xmlns:a16="http://schemas.microsoft.com/office/drawing/2014/main" id="{F56093EB-2C0F-4F02-9324-07DD558965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0" name="Oval 106">
              <a:extLst>
                <a:ext uri="{FF2B5EF4-FFF2-40B4-BE49-F238E27FC236}">
                  <a16:creationId xmlns:a16="http://schemas.microsoft.com/office/drawing/2014/main" id="{D75B7ED9-1AC9-48D9-87C1-DD9F691CEB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79" name="Oval 107">
              <a:extLst>
                <a:ext uri="{FF2B5EF4-FFF2-40B4-BE49-F238E27FC236}">
                  <a16:creationId xmlns:a16="http://schemas.microsoft.com/office/drawing/2014/main" id="{92C3D945-9BC8-4131-A3CB-B958073B06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2" name="Oval 108">
              <a:extLst>
                <a:ext uri="{FF2B5EF4-FFF2-40B4-BE49-F238E27FC236}">
                  <a16:creationId xmlns:a16="http://schemas.microsoft.com/office/drawing/2014/main" id="{63043F65-BA4C-4219-8D48-72AE2AAB55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381" name="Oval 109">
              <a:extLst>
                <a:ext uri="{FF2B5EF4-FFF2-40B4-BE49-F238E27FC236}">
                  <a16:creationId xmlns:a16="http://schemas.microsoft.com/office/drawing/2014/main" id="{65BBE017-2186-46A0-973F-82FDFD97F3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444" name="Oval 110">
              <a:extLst>
                <a:ext uri="{FF2B5EF4-FFF2-40B4-BE49-F238E27FC236}">
                  <a16:creationId xmlns:a16="http://schemas.microsoft.com/office/drawing/2014/main" id="{AC25AE56-DC46-4FA0-A775-4C3BA4FD82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677660"/>
      </p:ext>
    </p:extLst>
  </p:cSld>
  <p:clrMapOvr>
    <a:masterClrMapping/>
  </p:clrMapOvr>
  <p:transition spd="slow" advTm="45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小米便签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34BB8B-4C91-4C3C-B56C-90D222716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19" y="1308355"/>
            <a:ext cx="3117032" cy="48856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FA93992-CB16-460E-B3F3-2578E00467F9}"/>
              </a:ext>
            </a:extLst>
          </p:cNvPr>
          <p:cNvSpPr/>
          <p:nvPr/>
        </p:nvSpPr>
        <p:spPr>
          <a:xfrm>
            <a:off x="279086" y="1292772"/>
            <a:ext cx="5312462" cy="479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       介：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小米公司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MIUI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团队开发的一款开源移动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代码规模：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个包，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个文件，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9000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行代码，规模适中，适合学生阅读维护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代码质量：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小米团队为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初学者精心设计，在软件设计和代码两个方面都具有较高质量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F44801BB-FA65-4B2B-9012-91F0219D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教学内容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B9CA0F2-C0A0-473B-99E7-04ADD57554EC}"/>
              </a:ext>
            </a:extLst>
          </p:cNvPr>
          <p:cNvSpPr/>
          <p:nvPr/>
        </p:nvSpPr>
        <p:spPr bwMode="auto">
          <a:xfrm>
            <a:off x="1644384" y="1988840"/>
            <a:ext cx="2304256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小米便签泛读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BD69B7-D7F1-402B-8B94-8D6E64D1D46C}"/>
              </a:ext>
            </a:extLst>
          </p:cNvPr>
          <p:cNvSpPr/>
          <p:nvPr/>
        </p:nvSpPr>
        <p:spPr bwMode="auto">
          <a:xfrm>
            <a:off x="1644384" y="3410154"/>
            <a:ext cx="2304256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小米便签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精读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2C09F1D-9A3F-4E60-8E34-18EC3F73CD47}"/>
              </a:ext>
            </a:extLst>
          </p:cNvPr>
          <p:cNvSpPr/>
          <p:nvPr/>
        </p:nvSpPr>
        <p:spPr bwMode="auto">
          <a:xfrm>
            <a:off x="1644384" y="4806342"/>
            <a:ext cx="2304256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小米便签维护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7AB75A-584D-4768-B3E1-75A757D5E7C5}"/>
              </a:ext>
            </a:extLst>
          </p:cNvPr>
          <p:cNvSpPr txBox="1"/>
          <p:nvPr/>
        </p:nvSpPr>
        <p:spPr>
          <a:xfrm>
            <a:off x="277440" y="2022435"/>
            <a:ext cx="1392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阶段一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8283E9A-AE03-4E00-A172-1B1BB0878490}"/>
              </a:ext>
            </a:extLst>
          </p:cNvPr>
          <p:cNvSpPr txBox="1"/>
          <p:nvPr/>
        </p:nvSpPr>
        <p:spPr>
          <a:xfrm>
            <a:off x="1644382" y="1284925"/>
            <a:ext cx="232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实践教学阶段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A68BFF1-124B-45D8-8ED2-D85BA0759282}"/>
              </a:ext>
            </a:extLst>
          </p:cNvPr>
          <p:cNvSpPr txBox="1"/>
          <p:nvPr/>
        </p:nvSpPr>
        <p:spPr>
          <a:xfrm>
            <a:off x="5117192" y="1359609"/>
            <a:ext cx="246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涉及到的知识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EDAA9F3-E374-4182-A46B-946642E24749}"/>
              </a:ext>
            </a:extLst>
          </p:cNvPr>
          <p:cNvSpPr/>
          <p:nvPr/>
        </p:nvSpPr>
        <p:spPr bwMode="auto">
          <a:xfrm>
            <a:off x="4579701" y="3391222"/>
            <a:ext cx="2296554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CodePedia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的代码标注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DDAA3B2-B135-4E64-B796-B87A8719E2C4}"/>
              </a:ext>
            </a:extLst>
          </p:cNvPr>
          <p:cNvSpPr/>
          <p:nvPr/>
        </p:nvSpPr>
        <p:spPr bwMode="auto">
          <a:xfrm>
            <a:off x="4572000" y="1992213"/>
            <a:ext cx="2304255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android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编程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A22D9AC-39A7-4702-8B09-9938AC97E036}"/>
              </a:ext>
            </a:extLst>
          </p:cNvPr>
          <p:cNvSpPr/>
          <p:nvPr/>
        </p:nvSpPr>
        <p:spPr bwMode="auto">
          <a:xfrm>
            <a:off x="4571999" y="4797152"/>
            <a:ext cx="2304255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开源软件复用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8017AA6-195E-4E17-A676-E24B8880216D}"/>
              </a:ext>
            </a:extLst>
          </p:cNvPr>
          <p:cNvSpPr/>
          <p:nvPr/>
        </p:nvSpPr>
        <p:spPr bwMode="auto">
          <a:xfrm>
            <a:off x="6351338" y="2583196"/>
            <a:ext cx="2296554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UML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6F049DA-0DAA-4143-B10B-D85A22108A5C}"/>
              </a:ext>
            </a:extLst>
          </p:cNvPr>
          <p:cNvSpPr/>
          <p:nvPr/>
        </p:nvSpPr>
        <p:spPr bwMode="auto">
          <a:xfrm>
            <a:off x="6437207" y="4202242"/>
            <a:ext cx="2296554" cy="95495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的协同开发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C879396-4269-4F76-B5C5-E19582EE630B}"/>
              </a:ext>
            </a:extLst>
          </p:cNvPr>
          <p:cNvCxnSpPr>
            <a:cxnSpLocks/>
          </p:cNvCxnSpPr>
          <p:nvPr/>
        </p:nvCxnSpPr>
        <p:spPr bwMode="auto">
          <a:xfrm>
            <a:off x="4268202" y="1190329"/>
            <a:ext cx="0" cy="4702416"/>
          </a:xfrm>
          <a:prstGeom prst="line">
            <a:avLst/>
          </a:prstGeom>
          <a:noFill/>
          <a:ln w="38100" cap="flat" cmpd="sng" algn="ctr">
            <a:solidFill>
              <a:srgbClr val="99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3BB032D-F158-433F-B8DF-51E64DC5A9E8}"/>
              </a:ext>
            </a:extLst>
          </p:cNvPr>
          <p:cNvSpPr txBox="1"/>
          <p:nvPr/>
        </p:nvSpPr>
        <p:spPr>
          <a:xfrm>
            <a:off x="251521" y="3429000"/>
            <a:ext cx="1392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阶段二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409C526-A6C1-4EDA-8444-1A393015CBC5}"/>
              </a:ext>
            </a:extLst>
          </p:cNvPr>
          <p:cNvSpPr txBox="1"/>
          <p:nvPr/>
        </p:nvSpPr>
        <p:spPr>
          <a:xfrm>
            <a:off x="251520" y="4859128"/>
            <a:ext cx="1392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</a:p>
        </p:txBody>
      </p:sp>
    </p:spTree>
    <p:extLst>
      <p:ext uri="{BB962C8B-B14F-4D97-AF65-F5344CB8AC3E}">
        <p14:creationId xmlns:p14="http://schemas.microsoft.com/office/powerpoint/2010/main" val="34664478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">
  <a:themeElements>
    <a:clrScheme name="temp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FF00FF"/>
      </a:folHlink>
    </a:clrScheme>
    <a:fontScheme name="te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3399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22793</TotalTime>
  <Words>852</Words>
  <Application>Microsoft Office PowerPoint</Application>
  <PresentationFormat>全屏显示(4:3)</PresentationFormat>
  <Paragraphs>236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黑体</vt:lpstr>
      <vt:lpstr>华文行楷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Courier New</vt:lpstr>
      <vt:lpstr>Lucida Sans Unicode</vt:lpstr>
      <vt:lpstr>Times New Roman</vt:lpstr>
      <vt:lpstr>Wingdings</vt:lpstr>
      <vt:lpstr>temp</vt:lpstr>
      <vt:lpstr>自定义设计方案</vt:lpstr>
      <vt:lpstr>PowerPoint 演示文稿</vt:lpstr>
      <vt:lpstr>报告提纲</vt:lpstr>
      <vt:lpstr>报告提纲</vt:lpstr>
      <vt:lpstr>传统软工课程实践教学面临挑战</vt:lpstr>
      <vt:lpstr>基于小米便签的开源软件阅读维护</vt:lpstr>
      <vt:lpstr>课程案例教学目标</vt:lpstr>
      <vt:lpstr>报告提纲</vt:lpstr>
      <vt:lpstr>小米便签</vt:lpstr>
      <vt:lpstr>教学内容</vt:lpstr>
      <vt:lpstr>小米便签泛读</vt:lpstr>
      <vt:lpstr>小米便签精读</vt:lpstr>
      <vt:lpstr>小米便签维护</vt:lpstr>
      <vt:lpstr>报告提纲</vt:lpstr>
      <vt:lpstr>教学实施过程</vt:lpstr>
      <vt:lpstr>课程考核</vt:lpstr>
      <vt:lpstr>报告提纲</vt:lpstr>
      <vt:lpstr>学生对开源软件阅读维护效果的评价</vt:lpstr>
      <vt:lpstr>学生开源软件阅读维护相关数据</vt:lpstr>
      <vt:lpstr>学生创意实践项目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subject/>
  <dc:creator>ylz08</dc:creator>
  <cp:keywords/>
  <dc:description/>
  <cp:lastModifiedBy>Administrator</cp:lastModifiedBy>
  <cp:revision>2304</cp:revision>
  <dcterms:created xsi:type="dcterms:W3CDTF">2005-10-24T07:00:50Z</dcterms:created>
  <dcterms:modified xsi:type="dcterms:W3CDTF">2018-11-23T03:49:58Z</dcterms:modified>
  <cp:category/>
</cp:coreProperties>
</file>