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6" r:id="rId4"/>
    <p:sldId id="257" r:id="rId5"/>
    <p:sldId id="271" r:id="rId6"/>
    <p:sldId id="326" r:id="rId7"/>
    <p:sldId id="439" r:id="rId8"/>
    <p:sldId id="415" r:id="rId9"/>
    <p:sldId id="438" r:id="rId11"/>
    <p:sldId id="416" r:id="rId12"/>
    <p:sldId id="285" r:id="rId13"/>
    <p:sldId id="331" r:id="rId14"/>
    <p:sldId id="405" r:id="rId15"/>
    <p:sldId id="385" r:id="rId16"/>
    <p:sldId id="408" r:id="rId17"/>
    <p:sldId id="411" r:id="rId18"/>
    <p:sldId id="384" r:id="rId19"/>
    <p:sldId id="386" r:id="rId20"/>
    <p:sldId id="406" r:id="rId21"/>
    <p:sldId id="407" r:id="rId22"/>
    <p:sldId id="412" r:id="rId23"/>
    <p:sldId id="286" r:id="rId24"/>
    <p:sldId id="409" r:id="rId25"/>
    <p:sldId id="410" r:id="rId26"/>
    <p:sldId id="336" r:id="rId27"/>
    <p:sldId id="339" r:id="rId28"/>
    <p:sldId id="348" r:id="rId29"/>
    <p:sldId id="440" r:id="rId30"/>
    <p:sldId id="463" r:id="rId31"/>
    <p:sldId id="279"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941" y="-72"/>
      </p:cViewPr>
      <p:guideLst>
        <p:guide orient="horz" pos="2136"/>
        <p:guide pos="29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72" name="幻灯片图像占位符 3"/>
          <p:cNvSpPr>
            <a:spLocks noGrp="1"/>
          </p:cNvSpPr>
          <p:nvPr>
            <p:ph type="sldImg" idx="2"/>
          </p:nvPr>
        </p:nvSpPr>
        <p:spPr>
          <a:xfrm>
            <a:off x="1143000" y="685800"/>
            <a:ext cx="4572000" cy="3429000"/>
          </a:xfrm>
          <a:prstGeom prst="rect">
            <a:avLst/>
          </a:prstGeom>
          <a:noFill/>
          <a:ln w="12700">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说明：</a:t>
            </a:r>
            <a:endParaRPr lang="zh-CN" altLang="en-US"/>
          </a:p>
          <a:p>
            <a:r>
              <a:rPr lang="en-US" altLang="zh-CN"/>
              <a:t>1</a:t>
            </a:r>
            <a:r>
              <a:rPr lang="zh-CN" altLang="en-US"/>
              <a:t>、需求场景分析，类似于敏捷开发的用户故事，只是更侧重于系统拟解决的真实问题描述；可简化为口头讨论，不一定撰写文档；</a:t>
            </a:r>
            <a:endParaRPr lang="zh-CN" altLang="en-US"/>
          </a:p>
          <a:p>
            <a:r>
              <a:rPr lang="en-US" altLang="zh-CN"/>
              <a:t>2</a:t>
            </a:r>
            <a:r>
              <a:rPr lang="zh-CN" altLang="en-US"/>
              <a:t>、需求说明书围绕用例进行描述，包括各个用例的步骤（流程）分析和说明；</a:t>
            </a:r>
            <a:endParaRPr lang="zh-CN" altLang="en-US"/>
          </a:p>
          <a:p>
            <a:r>
              <a:rPr lang="en-US" altLang="zh-CN"/>
              <a:t>3</a:t>
            </a:r>
            <a:r>
              <a:rPr lang="zh-CN" altLang="en-US"/>
              <a:t>、功能说明书则以界面设计为主，敏捷开发中原型可以替代，不一定撰写文档；</a:t>
            </a:r>
            <a:endParaRPr lang="zh-CN" altLang="en-US"/>
          </a:p>
          <a:p>
            <a:r>
              <a:rPr lang="en-US" altLang="zh-CN"/>
              <a:t>4</a:t>
            </a:r>
            <a:r>
              <a:rPr lang="zh-CN" altLang="en-US"/>
              <a:t>、</a:t>
            </a:r>
            <a:r>
              <a:rPr lang="en-US" altLang="zh-CN"/>
              <a:t>IPO</a:t>
            </a:r>
            <a:r>
              <a:rPr lang="zh-CN" altLang="en-US"/>
              <a:t>表在不涉及复杂算法的系统设计时，可以不要。例子的内容，可以规范界面数据、数据库设计，以及作为软件测试的输入输出依据。一般不建议撰写；</a:t>
            </a:r>
            <a:endParaRPr lang="zh-CN" altLang="en-US"/>
          </a:p>
          <a:p>
            <a:r>
              <a:rPr lang="en-US" altLang="zh-CN"/>
              <a:t>5</a:t>
            </a:r>
            <a:r>
              <a:rPr lang="zh-CN" altLang="en-US"/>
              <a:t>、软件测试课程如果单列一门课，可以简化测试用例的编写，仅仅从需求文档的功能清单和软件可用性角度作验收要求即可，因此只写测试报告就可以了；</a:t>
            </a:r>
            <a:endParaRPr lang="zh-CN" altLang="en-US"/>
          </a:p>
          <a:p>
            <a:r>
              <a:rPr lang="en-US" altLang="zh-CN"/>
              <a:t>6</a:t>
            </a:r>
            <a:r>
              <a:rPr lang="zh-CN" altLang="en-US"/>
              <a:t>、</a:t>
            </a:r>
            <a:r>
              <a:rPr lang="en-US"/>
              <a:t>fan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、迭代开发计划，</a:t>
            </a:r>
            <a:r>
              <a:rPr lang="zh-CN" altLang="en-US">
                <a:latin typeface="Arial" panose="020B0604020202020204" pitchFamily="34" charset="0"/>
                <a:cs typeface="Arial" panose="020B0604020202020204" pitchFamily="34" charset="0"/>
              </a:rPr>
              <a:t>α和β两个版本的验收；</a:t>
            </a:r>
            <a:endParaRPr lang="zh-CN" altLang="en-US">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2</a:t>
            </a:r>
            <a:r>
              <a:rPr lang="zh-CN" altLang="en-US">
                <a:latin typeface="Arial" panose="020B0604020202020204" pitchFamily="34" charset="0"/>
                <a:cs typeface="Arial" panose="020B0604020202020204" pitchFamily="34" charset="0"/>
              </a:rPr>
              <a:t>、个人项目判分标准和结对标准判分标准的探索；</a:t>
            </a:r>
            <a:endParaRPr lang="zh-CN" altLang="en-US">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3</a:t>
            </a:r>
            <a:r>
              <a:rPr lang="zh-CN" altLang="en-US">
                <a:latin typeface="Arial" panose="020B0604020202020204" pitchFamily="34" charset="0"/>
                <a:cs typeface="Arial" panose="020B0604020202020204" pitchFamily="34" charset="0"/>
              </a:rPr>
              <a:t>、代码重复度的自动审查，多个助教自动分工，以及分数平衡；</a:t>
            </a:r>
            <a:endParaRPr lang="zh-CN" altLang="en-US">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4</a:t>
            </a:r>
            <a:r>
              <a:rPr lang="zh-CN" altLang="en-US">
                <a:latin typeface="Arial" panose="020B0604020202020204" pitchFamily="34" charset="0"/>
                <a:cs typeface="Arial" panose="020B0604020202020204" pitchFamily="34" charset="0"/>
              </a:rPr>
              <a:t>、模板化</a:t>
            </a:r>
            <a:r>
              <a:rPr lang="en-US" altLang="zh-CN">
                <a:latin typeface="Arial" panose="020B0604020202020204" pitchFamily="34" charset="0"/>
                <a:cs typeface="Arial" panose="020B0604020202020204" pitchFamily="34" charset="0"/>
              </a:rPr>
              <a:t>16</a:t>
            </a:r>
            <a:r>
              <a:rPr lang="zh-CN" altLang="en-US">
                <a:latin typeface="Arial" panose="020B0604020202020204" pitchFamily="34" charset="0"/>
                <a:cs typeface="Arial" panose="020B0604020202020204" pitchFamily="34" charset="0"/>
              </a:rPr>
              <a:t>周和</a:t>
            </a:r>
            <a:r>
              <a:rPr lang="en-US" altLang="zh-CN">
                <a:latin typeface="Arial" panose="020B0604020202020204" pitchFamily="34" charset="0"/>
                <a:cs typeface="Arial" panose="020B0604020202020204" pitchFamily="34" charset="0"/>
              </a:rPr>
              <a:t>4</a:t>
            </a:r>
            <a:r>
              <a:rPr lang="zh-CN" altLang="en-US">
                <a:latin typeface="Arial" panose="020B0604020202020204" pitchFamily="34" charset="0"/>
                <a:cs typeface="Arial" panose="020B0604020202020204" pitchFamily="34" charset="0"/>
              </a:rPr>
              <a:t>周各阶段任务，并基于模板个性化定制流程和任务。</a:t>
            </a:r>
            <a:endParaRPr lang="zh-CN"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Rectangle 5"/>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0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0" y="0"/>
            <a:chExt cx="528" cy="864"/>
          </a:xfrm>
        </p:grpSpPr>
        <p:sp>
          <p:nvSpPr>
            <p:cNvPr id="1033" name="Oval 9"/>
            <p:cNvSpPr/>
            <p:nvPr/>
          </p:nvSpPr>
          <p:spPr>
            <a:xfrm>
              <a:off x="0" y="0"/>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4" name="Oval 10"/>
            <p:cNvSpPr/>
            <p:nvPr/>
          </p:nvSpPr>
          <p:spPr>
            <a:xfrm>
              <a:off x="112" y="0"/>
              <a:ext cx="79"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5" name="Oval 11"/>
            <p:cNvSpPr/>
            <p:nvPr/>
          </p:nvSpPr>
          <p:spPr>
            <a:xfrm>
              <a:off x="224" y="0"/>
              <a:ext cx="76"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6" name="Oval 12"/>
            <p:cNvSpPr/>
            <p:nvPr/>
          </p:nvSpPr>
          <p:spPr>
            <a:xfrm>
              <a:off x="0" y="112"/>
              <a:ext cx="80" cy="7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7" name="Oval 13"/>
            <p:cNvSpPr/>
            <p:nvPr/>
          </p:nvSpPr>
          <p:spPr>
            <a:xfrm>
              <a:off x="112" y="112"/>
              <a:ext cx="79" cy="7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8" name="Oval 14"/>
            <p:cNvSpPr/>
            <p:nvPr/>
          </p:nvSpPr>
          <p:spPr>
            <a:xfrm>
              <a:off x="224" y="112"/>
              <a:ext cx="76" cy="7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39" name="Oval 15"/>
            <p:cNvSpPr/>
            <p:nvPr/>
          </p:nvSpPr>
          <p:spPr>
            <a:xfrm>
              <a:off x="336" y="112"/>
              <a:ext cx="74" cy="7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0" name="Oval 16"/>
            <p:cNvSpPr/>
            <p:nvPr/>
          </p:nvSpPr>
          <p:spPr>
            <a:xfrm>
              <a:off x="0" y="224"/>
              <a:ext cx="80" cy="74"/>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1" name="Oval 17"/>
            <p:cNvSpPr/>
            <p:nvPr/>
          </p:nvSpPr>
          <p:spPr>
            <a:xfrm>
              <a:off x="112" y="224"/>
              <a:ext cx="79" cy="74"/>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2" name="Oval 18"/>
            <p:cNvSpPr/>
            <p:nvPr/>
          </p:nvSpPr>
          <p:spPr>
            <a:xfrm>
              <a:off x="224" y="224"/>
              <a:ext cx="76" cy="74"/>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3" name="Oval 19"/>
            <p:cNvSpPr/>
            <p:nvPr/>
          </p:nvSpPr>
          <p:spPr>
            <a:xfrm>
              <a:off x="336" y="224"/>
              <a:ext cx="74" cy="74"/>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4" name="Oval 20"/>
            <p:cNvSpPr/>
            <p:nvPr/>
          </p:nvSpPr>
          <p:spPr>
            <a:xfrm>
              <a:off x="448" y="224"/>
              <a:ext cx="80" cy="74"/>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45" name="Oval 21"/>
            <p:cNvSpPr/>
            <p:nvPr/>
          </p:nvSpPr>
          <p:spPr>
            <a:xfrm>
              <a:off x="0" y="336"/>
              <a:ext cx="80" cy="80"/>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1046" name="Oval 22"/>
            <p:cNvSpPr/>
            <p:nvPr/>
          </p:nvSpPr>
          <p:spPr>
            <a:xfrm>
              <a:off x="112" y="336"/>
              <a:ext cx="79"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7" name="Oval 23"/>
            <p:cNvSpPr/>
            <p:nvPr/>
          </p:nvSpPr>
          <p:spPr>
            <a:xfrm>
              <a:off x="224" y="336"/>
              <a:ext cx="76"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48" name="Oval 24"/>
            <p:cNvSpPr/>
            <p:nvPr/>
          </p:nvSpPr>
          <p:spPr>
            <a:xfrm>
              <a:off x="336" y="336"/>
              <a:ext cx="74"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49" name="Oval 25"/>
            <p:cNvSpPr/>
            <p:nvPr/>
          </p:nvSpPr>
          <p:spPr>
            <a:xfrm>
              <a:off x="0" y="448"/>
              <a:ext cx="80"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0" name="Oval 26"/>
            <p:cNvSpPr/>
            <p:nvPr/>
          </p:nvSpPr>
          <p:spPr>
            <a:xfrm>
              <a:off x="112" y="448"/>
              <a:ext cx="79" cy="80"/>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1" name="Oval 27"/>
            <p:cNvSpPr/>
            <p:nvPr/>
          </p:nvSpPr>
          <p:spPr>
            <a:xfrm>
              <a:off x="224" y="448"/>
              <a:ext cx="76"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2" name="Oval 28"/>
            <p:cNvSpPr/>
            <p:nvPr/>
          </p:nvSpPr>
          <p:spPr>
            <a:xfrm>
              <a:off x="336" y="448"/>
              <a:ext cx="74" cy="80"/>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3" name="Oval 29"/>
            <p:cNvSpPr/>
            <p:nvPr/>
          </p:nvSpPr>
          <p:spPr>
            <a:xfrm>
              <a:off x="448" y="448"/>
              <a:ext cx="80"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54" name="Oval 30"/>
            <p:cNvSpPr/>
            <p:nvPr/>
          </p:nvSpPr>
          <p:spPr>
            <a:xfrm>
              <a:off x="0" y="560"/>
              <a:ext cx="80" cy="79"/>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1055" name="Oval 31"/>
            <p:cNvSpPr/>
            <p:nvPr/>
          </p:nvSpPr>
          <p:spPr>
            <a:xfrm>
              <a:off x="112" y="560"/>
              <a:ext cx="79" cy="79"/>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6" name="Oval 32"/>
            <p:cNvSpPr/>
            <p:nvPr/>
          </p:nvSpPr>
          <p:spPr>
            <a:xfrm>
              <a:off x="224" y="560"/>
              <a:ext cx="76" cy="79"/>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7" name="Oval 33"/>
            <p:cNvSpPr/>
            <p:nvPr/>
          </p:nvSpPr>
          <p:spPr>
            <a:xfrm>
              <a:off x="336" y="560"/>
              <a:ext cx="74" cy="79"/>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58" name="Oval 34"/>
            <p:cNvSpPr/>
            <p:nvPr/>
          </p:nvSpPr>
          <p:spPr>
            <a:xfrm>
              <a:off x="0" y="672"/>
              <a:ext cx="80" cy="75"/>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59" name="Oval 35"/>
            <p:cNvSpPr/>
            <p:nvPr/>
          </p:nvSpPr>
          <p:spPr>
            <a:xfrm>
              <a:off x="112" y="672"/>
              <a:ext cx="79" cy="75"/>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1060" name="Oval 36"/>
            <p:cNvSpPr/>
            <p:nvPr/>
          </p:nvSpPr>
          <p:spPr>
            <a:xfrm>
              <a:off x="224" y="672"/>
              <a:ext cx="76" cy="75"/>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1" name="Oval 37"/>
            <p:cNvSpPr/>
            <p:nvPr/>
          </p:nvSpPr>
          <p:spPr>
            <a:xfrm>
              <a:off x="336" y="672"/>
              <a:ext cx="74" cy="75"/>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2" name="Oval 38"/>
            <p:cNvSpPr/>
            <p:nvPr/>
          </p:nvSpPr>
          <p:spPr>
            <a:xfrm>
              <a:off x="112" y="784"/>
              <a:ext cx="79"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1063" name="Oval 39"/>
            <p:cNvSpPr/>
            <p:nvPr/>
          </p:nvSpPr>
          <p:spPr>
            <a:xfrm>
              <a:off x="336" y="784"/>
              <a:ext cx="74" cy="80"/>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ru"/>
  </p:transition>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0" y="0"/>
            <a:chExt cx="843" cy="1379"/>
          </a:xfrm>
        </p:grpSpPr>
        <p:sp>
          <p:nvSpPr>
            <p:cNvPr id="2058" name="Oval 9"/>
            <p:cNvSpPr/>
            <p:nvPr/>
          </p:nvSpPr>
          <p:spPr>
            <a:xfrm>
              <a:off x="0" y="0"/>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59" name="Oval 10"/>
            <p:cNvSpPr/>
            <p:nvPr/>
          </p:nvSpPr>
          <p:spPr>
            <a:xfrm>
              <a:off x="179" y="0"/>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0" name="Oval 11"/>
            <p:cNvSpPr/>
            <p:nvPr/>
          </p:nvSpPr>
          <p:spPr>
            <a:xfrm>
              <a:off x="358" y="0"/>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1" name="Oval 12"/>
            <p:cNvSpPr/>
            <p:nvPr/>
          </p:nvSpPr>
          <p:spPr>
            <a:xfrm>
              <a:off x="0" y="179"/>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2" name="Oval 13"/>
            <p:cNvSpPr/>
            <p:nvPr/>
          </p:nvSpPr>
          <p:spPr>
            <a:xfrm>
              <a:off x="179" y="179"/>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3" name="Oval 14"/>
            <p:cNvSpPr/>
            <p:nvPr/>
          </p:nvSpPr>
          <p:spPr>
            <a:xfrm>
              <a:off x="358" y="179"/>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4" name="Oval 15"/>
            <p:cNvSpPr/>
            <p:nvPr/>
          </p:nvSpPr>
          <p:spPr>
            <a:xfrm>
              <a:off x="537" y="179"/>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5" name="Oval 16"/>
            <p:cNvSpPr/>
            <p:nvPr/>
          </p:nvSpPr>
          <p:spPr>
            <a:xfrm>
              <a:off x="0" y="358"/>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6" name="Oval 17"/>
            <p:cNvSpPr/>
            <p:nvPr/>
          </p:nvSpPr>
          <p:spPr>
            <a:xfrm>
              <a:off x="179" y="358"/>
              <a:ext cx="127" cy="127"/>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67" name="Oval 18"/>
            <p:cNvSpPr/>
            <p:nvPr/>
          </p:nvSpPr>
          <p:spPr>
            <a:xfrm>
              <a:off x="358" y="358"/>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8" name="Oval 19"/>
            <p:cNvSpPr/>
            <p:nvPr/>
          </p:nvSpPr>
          <p:spPr>
            <a:xfrm>
              <a:off x="537" y="358"/>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69" name="Oval 20"/>
            <p:cNvSpPr/>
            <p:nvPr/>
          </p:nvSpPr>
          <p:spPr>
            <a:xfrm>
              <a:off x="716" y="358"/>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0" name="Oval 21"/>
            <p:cNvSpPr/>
            <p:nvPr/>
          </p:nvSpPr>
          <p:spPr>
            <a:xfrm>
              <a:off x="0" y="536"/>
              <a:ext cx="127" cy="128"/>
            </a:xfrm>
            <a:prstGeom prst="ellipse">
              <a:avLst/>
            </a:prstGeom>
            <a:solidFill>
              <a:schemeClr val="tx2"/>
            </a:solidFill>
            <a:ln w="9525">
              <a:noFill/>
            </a:ln>
          </p:spPr>
          <p:txBody>
            <a:bodyPr wrap="none" anchor="ctr"/>
            <a:p>
              <a:pPr lvl="0" eaLnBrk="1" hangingPunct="1"/>
              <a:endParaRPr lang="zh-CN" altLang="en-US" dirty="0">
                <a:latin typeface="Arial" panose="020B0604020202020204" pitchFamily="34" charset="0"/>
              </a:endParaRPr>
            </a:p>
          </p:txBody>
        </p:sp>
        <p:sp>
          <p:nvSpPr>
            <p:cNvPr id="2071" name="Oval 22"/>
            <p:cNvSpPr/>
            <p:nvPr/>
          </p:nvSpPr>
          <p:spPr>
            <a:xfrm>
              <a:off x="179" y="536"/>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2" name="Oval 23"/>
            <p:cNvSpPr/>
            <p:nvPr/>
          </p:nvSpPr>
          <p:spPr>
            <a:xfrm>
              <a:off x="358" y="536"/>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3" name="Oval 24"/>
            <p:cNvSpPr/>
            <p:nvPr/>
          </p:nvSpPr>
          <p:spPr>
            <a:xfrm>
              <a:off x="537" y="536"/>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4" name="Oval 25"/>
            <p:cNvSpPr/>
            <p:nvPr/>
          </p:nvSpPr>
          <p:spPr>
            <a:xfrm>
              <a:off x="0" y="715"/>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5" name="Oval 26"/>
            <p:cNvSpPr/>
            <p:nvPr/>
          </p:nvSpPr>
          <p:spPr>
            <a:xfrm>
              <a:off x="179" y="715"/>
              <a:ext cx="127" cy="128"/>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76" name="Oval 27"/>
            <p:cNvSpPr/>
            <p:nvPr/>
          </p:nvSpPr>
          <p:spPr>
            <a:xfrm>
              <a:off x="358" y="715"/>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7" name="Oval 28"/>
            <p:cNvSpPr/>
            <p:nvPr/>
          </p:nvSpPr>
          <p:spPr>
            <a:xfrm>
              <a:off x="537" y="715"/>
              <a:ext cx="127" cy="128"/>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78" name="Oval 29"/>
            <p:cNvSpPr/>
            <p:nvPr/>
          </p:nvSpPr>
          <p:spPr>
            <a:xfrm>
              <a:off x="716" y="715"/>
              <a:ext cx="127" cy="128"/>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79" name="Oval 30"/>
            <p:cNvSpPr/>
            <p:nvPr/>
          </p:nvSpPr>
          <p:spPr>
            <a:xfrm>
              <a:off x="0" y="894"/>
              <a:ext cx="127" cy="127"/>
            </a:xfrm>
            <a:prstGeom prst="ellipse">
              <a:avLst/>
            </a:prstGeom>
            <a:solidFill>
              <a:schemeClr val="accent2"/>
            </a:solidFill>
            <a:ln w="9525">
              <a:noFill/>
            </a:ln>
          </p:spPr>
          <p:txBody>
            <a:bodyPr wrap="none" anchor="ctr"/>
            <a:p>
              <a:pPr lvl="0" eaLnBrk="1" hangingPunct="1"/>
              <a:endParaRPr lang="zh-CN" altLang="en-US" dirty="0">
                <a:latin typeface="Arial" panose="020B0604020202020204" pitchFamily="34" charset="0"/>
              </a:endParaRPr>
            </a:p>
          </p:txBody>
        </p:sp>
        <p:sp>
          <p:nvSpPr>
            <p:cNvPr id="2080" name="Oval 31"/>
            <p:cNvSpPr/>
            <p:nvPr/>
          </p:nvSpPr>
          <p:spPr>
            <a:xfrm>
              <a:off x="179" y="894"/>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1" name="Oval 32"/>
            <p:cNvSpPr/>
            <p:nvPr/>
          </p:nvSpPr>
          <p:spPr>
            <a:xfrm>
              <a:off x="358" y="894"/>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2" name="Oval 33"/>
            <p:cNvSpPr/>
            <p:nvPr/>
          </p:nvSpPr>
          <p:spPr>
            <a:xfrm>
              <a:off x="537" y="894"/>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3" name="Oval 34"/>
            <p:cNvSpPr/>
            <p:nvPr/>
          </p:nvSpPr>
          <p:spPr>
            <a:xfrm>
              <a:off x="0" y="1073"/>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4" name="Oval 35"/>
            <p:cNvSpPr/>
            <p:nvPr/>
          </p:nvSpPr>
          <p:spPr>
            <a:xfrm>
              <a:off x="179" y="1073"/>
              <a:ext cx="127" cy="127"/>
            </a:xfrm>
            <a:prstGeom prst="ellipse">
              <a:avLst/>
            </a:prstGeom>
            <a:solidFill>
              <a:schemeClr val="accent1"/>
            </a:solidFill>
            <a:ln w="9525">
              <a:noFill/>
            </a:ln>
          </p:spPr>
          <p:txBody>
            <a:bodyPr wrap="none" anchor="ctr"/>
            <a:p>
              <a:pPr lvl="0" eaLnBrk="1" hangingPunct="1"/>
              <a:endParaRPr lang="zh-CN" altLang="en-US" dirty="0">
                <a:latin typeface="Arial" panose="020B0604020202020204" pitchFamily="34" charset="0"/>
              </a:endParaRPr>
            </a:p>
          </p:txBody>
        </p:sp>
        <p:sp>
          <p:nvSpPr>
            <p:cNvPr id="2085" name="Oval 36"/>
            <p:cNvSpPr/>
            <p:nvPr/>
          </p:nvSpPr>
          <p:spPr>
            <a:xfrm>
              <a:off x="358" y="1073"/>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6" name="Oval 37"/>
            <p:cNvSpPr/>
            <p:nvPr/>
          </p:nvSpPr>
          <p:spPr>
            <a:xfrm>
              <a:off x="537" y="1073"/>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7" name="Oval 38"/>
            <p:cNvSpPr/>
            <p:nvPr/>
          </p:nvSpPr>
          <p:spPr>
            <a:xfrm>
              <a:off x="179" y="1252"/>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sp>
          <p:nvSpPr>
            <p:cNvPr id="2088" name="Oval 39"/>
            <p:cNvSpPr/>
            <p:nvPr/>
          </p:nvSpPr>
          <p:spPr>
            <a:xfrm>
              <a:off x="537" y="1252"/>
              <a:ext cx="127" cy="127"/>
            </a:xfrm>
            <a:prstGeom prst="ellipse">
              <a:avLst/>
            </a:prstGeom>
            <a:solidFill>
              <a:schemeClr val="folHlink"/>
            </a:solidFill>
            <a:ln w="9525">
              <a:noFill/>
            </a:ln>
          </p:spPr>
          <p:txBody>
            <a:bodyPr wrap="none" anchor="ctr"/>
            <a:p>
              <a:pPr lvl="0" eaLnBrk="1" hangingPunct="1"/>
              <a:endParaRPr lang="zh-CN" altLang="en-US" dirty="0">
                <a:latin typeface="Arial" panose="020B0604020202020204" pitchFamily="34" charset="0"/>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2053"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dirty="0"/>
              <a:t>单击此处编辑母版标题样式</a:t>
            </a:r>
            <a:endParaRPr lang="zh-CN" altLang="en-US" dirty="0"/>
          </a:p>
        </p:txBody>
      </p:sp>
      <p:sp>
        <p:nvSpPr>
          <p:cNvPr id="2054"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Rectangle 5"/>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0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7"/>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dir="ru"/>
  </p:transition>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45720" y="466725"/>
            <a:ext cx="7052310" cy="2133600"/>
          </a:xfrm>
        </p:spPr>
        <p:txBody>
          <a:bodyPr vert="horz" wrap="square" lIns="91440" tIns="45720" rIns="91440" bIns="45720" anchor="b"/>
          <a:lstStyle>
            <a:lvl1pPr lvl="0">
              <a:defRPr/>
            </a:lvl1pPr>
          </a:lstStyle>
          <a:p>
            <a:pPr lvl="0" algn="ctr" eaLnBrk="1" hangingPunct="1"/>
            <a:r>
              <a:rPr lang="en-US" altLang="zh-CN" sz="3600" dirty="0"/>
              <a:t>“</a:t>
            </a:r>
            <a:r>
              <a:rPr lang="zh-CN" sz="3600" dirty="0"/>
              <a:t>基于</a:t>
            </a:r>
            <a:r>
              <a:rPr lang="en-US" altLang="zh-CN" sz="3600" dirty="0"/>
              <a:t>Web2.0</a:t>
            </a:r>
            <a:r>
              <a:rPr lang="zh-CN" altLang="en-US" sz="3600" dirty="0"/>
              <a:t>的合作式学习平台</a:t>
            </a:r>
            <a:r>
              <a:rPr lang="en-US" altLang="zh-CN" sz="3600" dirty="0"/>
              <a:t>”</a:t>
            </a:r>
            <a:r>
              <a:rPr lang="zh-CN" altLang="en-US" sz="3600" dirty="0"/>
              <a:t>案例</a:t>
            </a:r>
            <a:endParaRPr lang="zh-CN" altLang="en-US" sz="3600" dirty="0"/>
          </a:p>
        </p:txBody>
      </p:sp>
      <p:sp>
        <p:nvSpPr>
          <p:cNvPr id="3075" name="Rectangle 3"/>
          <p:cNvSpPr>
            <a:spLocks noGrp="1"/>
          </p:cNvSpPr>
          <p:nvPr>
            <p:ph type="subTitle"/>
          </p:nvPr>
        </p:nvSpPr>
        <p:spPr>
          <a:xfrm>
            <a:off x="849313" y="3049588"/>
            <a:ext cx="6248400" cy="2362200"/>
          </a:xfrm>
        </p:spPr>
        <p:txBody>
          <a:bodyPr vert="horz" wrap="square" lIns="91440" tIns="45720" rIns="91440" bIns="45720" anchor="t"/>
          <a:lstStyle>
            <a:lvl1pPr marL="0" lvl="0" indent="0" algn="ctr">
              <a:buNone/>
              <a:defRPr/>
            </a:lvl1pPr>
            <a:lvl2pPr marL="344805" lvl="1" indent="0" algn="ctr">
              <a:buNone/>
              <a:defRPr/>
            </a:lvl2pPr>
            <a:lvl3pPr marL="694055" lvl="2" indent="0" algn="ctr">
              <a:buNone/>
              <a:defRPr/>
            </a:lvl3pPr>
            <a:lvl4pPr marL="989330" lvl="3" indent="0" algn="ctr">
              <a:buNone/>
              <a:defRPr/>
            </a:lvl4pPr>
            <a:lvl5pPr marL="1282700" lvl="4" indent="0" algn="ctr">
              <a:buNone/>
              <a:defRPr/>
            </a:lvl5pPr>
          </a:lstStyle>
          <a:p>
            <a:pPr lvl="0" algn="r" eaLnBrk="1" hangingPunct="1">
              <a:lnSpc>
                <a:spcPct val="90000"/>
              </a:lnSpc>
            </a:pPr>
            <a:endParaRPr lang="en-US" altLang="zh-CN" sz="2800" dirty="0"/>
          </a:p>
          <a:p>
            <a:pPr lvl="0" algn="r" eaLnBrk="1" hangingPunct="1">
              <a:lnSpc>
                <a:spcPct val="90000"/>
              </a:lnSpc>
            </a:pPr>
            <a:r>
              <a:rPr lang="zh-CN" altLang="en-US" sz="2800" dirty="0"/>
              <a:t>湖南大学 信息科学与工程学院</a:t>
            </a:r>
            <a:endParaRPr lang="zh-CN" altLang="en-US" sz="2800" dirty="0"/>
          </a:p>
          <a:p>
            <a:pPr lvl="0" algn="r" eaLnBrk="1" hangingPunct="1">
              <a:lnSpc>
                <a:spcPct val="90000"/>
              </a:lnSpc>
            </a:pPr>
            <a:r>
              <a:rPr lang="zh-CN" altLang="en-US" sz="2800" dirty="0"/>
              <a:t>边耐政</a:t>
            </a:r>
            <a:endParaRPr lang="zh-CN" altLang="en-US" sz="2800" dirty="0"/>
          </a:p>
          <a:p>
            <a:pPr lvl="0" algn="r" eaLnBrk="1" hangingPunct="1">
              <a:lnSpc>
                <a:spcPct val="90000"/>
              </a:lnSpc>
            </a:pPr>
            <a:r>
              <a:rPr lang="en-US" altLang="zh-CN" sz="2800" dirty="0"/>
              <a:t>nbian@hnu.edu.cn</a:t>
            </a:r>
            <a:endParaRPr lang="en-US" altLang="zh-CN" sz="2800" dirty="0"/>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2.1 </a:t>
            </a:r>
            <a:r>
              <a:rPr lang="zh-CN" altLang="en-US" dirty="0"/>
              <a:t>十六周团队项目</a:t>
            </a:r>
            <a:endParaRPr lang="zh-CN" altLang="en-US" dirty="0"/>
          </a:p>
        </p:txBody>
      </p:sp>
      <p:graphicFrame>
        <p:nvGraphicFramePr>
          <p:cNvPr id="0" name="表格 -1"/>
          <p:cNvGraphicFramePr/>
          <p:nvPr/>
        </p:nvGraphicFramePr>
        <p:xfrm>
          <a:off x="371475" y="1704340"/>
          <a:ext cx="8304530" cy="4580890"/>
        </p:xfrm>
        <a:graphic>
          <a:graphicData uri="http://schemas.openxmlformats.org/drawingml/2006/table">
            <a:tbl>
              <a:tblPr firstRow="1" bandRow="1">
                <a:tableStyleId>{5940675A-B579-460E-94D1-54222C63F5DA}</a:tableStyleId>
              </a:tblPr>
              <a:tblGrid>
                <a:gridCol w="535305"/>
                <a:gridCol w="3709670"/>
                <a:gridCol w="4059555"/>
              </a:tblGrid>
              <a:tr h="397510">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周数</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工作内容</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答疑</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评审安排</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7195">
                <a:tc>
                  <a:txBody>
                    <a:bodyPr/>
                    <a:p>
                      <a:pPr algn="l">
                        <a:buNone/>
                      </a:pPr>
                      <a:r>
                        <a:rPr lang="en-US" altLang="zh-CN" sz="2000" b="1">
                          <a:latin typeface="宋体" panose="02010600030101010101" pitchFamily="2" charset="-122"/>
                          <a:ea typeface="宋体" panose="02010600030101010101" pitchFamily="2" charset="-122"/>
                          <a:cs typeface="宋体" panose="02010600030101010101" pitchFamily="2" charset="-122"/>
                        </a:rPr>
                        <a:t>  1</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en-US" altLang="zh-CN" sz="2000" b="1">
                          <a:latin typeface="宋体" panose="02010600030101010101" pitchFamily="2" charset="-122"/>
                          <a:ea typeface="宋体" panose="02010600030101010101" pitchFamily="2" charset="-122"/>
                          <a:cs typeface="宋体" panose="02010600030101010101" pitchFamily="2" charset="-122"/>
                        </a:rPr>
                        <a:t>分组和角色确定项目选择</a:t>
                      </a:r>
                      <a:r>
                        <a:rPr lang="zh-CN" altLang="en-US" sz="2000" b="1">
                          <a:latin typeface="宋体" panose="02010600030101010101" pitchFamily="2" charset="-122"/>
                          <a:ea typeface="宋体" panose="02010600030101010101" pitchFamily="2" charset="-122"/>
                          <a:cs typeface="宋体" panose="02010600030101010101" pitchFamily="2" charset="-122"/>
                        </a:rPr>
                        <a:t>，每个项目</a:t>
                      </a:r>
                      <a:r>
                        <a:rPr lang="en-US" altLang="zh-CN" sz="2000" b="1">
                          <a:latin typeface="宋体" panose="02010600030101010101" pitchFamily="2" charset="-122"/>
                          <a:ea typeface="宋体" panose="02010600030101010101" pitchFamily="2" charset="-122"/>
                          <a:cs typeface="宋体" panose="02010600030101010101" pitchFamily="2" charset="-122"/>
                        </a:rPr>
                        <a:t>2</a:t>
                      </a:r>
                      <a:r>
                        <a:rPr lang="zh-CN" altLang="en-US" sz="2000" b="1">
                          <a:latin typeface="宋体" panose="02010600030101010101" pitchFamily="2" charset="-122"/>
                          <a:ea typeface="宋体" panose="02010600030101010101" pitchFamily="2" charset="-122"/>
                          <a:cs typeface="宋体" panose="02010600030101010101" pitchFamily="2" charset="-122"/>
                        </a:rPr>
                        <a:t>页纸需求描述</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290">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2</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与</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提供需求教师</a:t>
                      </a:r>
                      <a:r>
                        <a:rPr lang="zh-CN" altLang="en-US" sz="2000" b="1">
                          <a:latin typeface="宋体" panose="02010600030101010101" pitchFamily="2" charset="-122"/>
                          <a:ea typeface="宋体" panose="02010600030101010101" pitchFamily="2" charset="-122"/>
                          <a:cs typeface="宋体" panose="02010600030101010101" pitchFamily="2" charset="-122"/>
                        </a:rPr>
                        <a:t>沟通需求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每个组自行联系指导老师，</a:t>
                      </a:r>
                      <a:r>
                        <a:rPr lang="en-US" altLang="zh-CN" sz="2000" b="1">
                          <a:latin typeface="宋体" panose="02010600030101010101" pitchFamily="2" charset="-122"/>
                          <a:ea typeface="宋体" panose="02010600030101010101" pitchFamily="2" charset="-122"/>
                          <a:cs typeface="宋体" panose="02010600030101010101" pitchFamily="2" charset="-122"/>
                        </a:rPr>
                        <a:t>2</a:t>
                      </a:r>
                      <a:r>
                        <a:rPr lang="zh-CN" altLang="en-US" sz="2000" b="1">
                          <a:latin typeface="宋体" panose="02010600030101010101" pitchFamily="2" charset="-122"/>
                          <a:ea typeface="宋体" panose="02010600030101010101" pitchFamily="2" charset="-122"/>
                          <a:cs typeface="宋体" panose="02010600030101010101" pitchFamily="2" charset="-122"/>
                        </a:rPr>
                        <a:t>课时</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7715">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3</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Excel</a:t>
                      </a:r>
                      <a:r>
                        <a:rPr lang="zh-CN" altLang="en-US" sz="2000" b="1">
                          <a:latin typeface="宋体" panose="02010600030101010101" pitchFamily="2" charset="-122"/>
                          <a:ea typeface="宋体" panose="02010600030101010101" pitchFamily="2" charset="-122"/>
                          <a:cs typeface="宋体" panose="02010600030101010101" pitchFamily="2" charset="-122"/>
                        </a:rPr>
                        <a:t>原型会议第一次（可自主采用其他展现形式）</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4</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Excel</a:t>
                      </a:r>
                      <a:r>
                        <a:rPr lang="zh-CN" altLang="en-US" sz="2000" b="1">
                          <a:latin typeface="宋体" panose="02010600030101010101" pitchFamily="2" charset="-122"/>
                          <a:ea typeface="宋体" panose="02010600030101010101" pitchFamily="2" charset="-122"/>
                          <a:cs typeface="宋体" panose="02010600030101010101" pitchFamily="2" charset="-122"/>
                        </a:rPr>
                        <a:t>原型会议第二次（可自主采用其他展现形式）</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每个组自行联系指导老师，</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小班讨论课展示，每个班</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5</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HTML</a:t>
                      </a:r>
                      <a:r>
                        <a:rPr lang="zh-CN" altLang="en-US" sz="2000" b="1">
                          <a:latin typeface="宋体" panose="02010600030101010101" pitchFamily="2" charset="-122"/>
                          <a:ea typeface="宋体" panose="02010600030101010101" pitchFamily="2" charset="-122"/>
                          <a:cs typeface="宋体" panose="02010600030101010101" pitchFamily="2" charset="-122"/>
                        </a:rPr>
                        <a:t>原型</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6</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HTML</a:t>
                      </a:r>
                      <a:r>
                        <a:rPr lang="zh-CN" altLang="en-US" sz="2000" b="1">
                          <a:latin typeface="宋体" panose="02010600030101010101" pitchFamily="2" charset="-122"/>
                          <a:ea typeface="宋体" panose="02010600030101010101" pitchFamily="2" charset="-122"/>
                          <a:cs typeface="宋体" panose="02010600030101010101" pitchFamily="2" charset="-122"/>
                        </a:rPr>
                        <a:t>原型评审</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（里程碑</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每个组自行联系指导老师，</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小时</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9100">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7</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迭代开发计划评审</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（里程碑</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8630">
                <a:tc>
                  <a:txBody>
                    <a:bodyPr/>
                    <a:p>
                      <a:pPr indent="0">
                        <a:buNone/>
                      </a:pPr>
                      <a:r>
                        <a:rPr lang="en-US" altLang="zh-CN" sz="2000" b="1">
                          <a:latin typeface="宋体" panose="02010600030101010101" pitchFamily="2" charset="-122"/>
                          <a:ea typeface="宋体" panose="02010600030101010101" pitchFamily="2" charset="-122"/>
                          <a:cs typeface="宋体" panose="02010600030101010101" pitchFamily="2" charset="-122"/>
                        </a:rPr>
                        <a:t>8</a:t>
                      </a:r>
                      <a:endParaRPr lang="en-US" altLang="zh-CN" sz="20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数据库设计评审</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（里程碑</a:t>
                      </a:r>
                      <a:r>
                        <a:rPr lang="en-US" altLang="zh-CN" sz="2000" b="1">
                          <a:solidFill>
                            <a:srgbClr val="FF0000"/>
                          </a:solidFill>
                          <a:latin typeface="宋体" panose="02010600030101010101" pitchFamily="2" charset="-122"/>
                          <a:ea typeface="宋体" panose="02010600030101010101" pitchFamily="2" charset="-122"/>
                          <a:cs typeface="宋体" panose="02010600030101010101" pitchFamily="2" charset="-122"/>
                        </a:rPr>
                        <a:t>-3</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小班讨论课评审，每个班</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20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2.1 </a:t>
            </a:r>
            <a:r>
              <a:rPr lang="zh-CN" altLang="en-US" dirty="0"/>
              <a:t>十六周团队项目</a:t>
            </a:r>
            <a:endParaRPr lang="zh-CN" altLang="en-US" dirty="0"/>
          </a:p>
        </p:txBody>
      </p:sp>
      <p:graphicFrame>
        <p:nvGraphicFramePr>
          <p:cNvPr id="0" name="表格 -1"/>
          <p:cNvGraphicFramePr/>
          <p:nvPr/>
        </p:nvGraphicFramePr>
        <p:xfrm>
          <a:off x="268605" y="1633220"/>
          <a:ext cx="8615045" cy="4963795"/>
        </p:xfrm>
        <a:graphic>
          <a:graphicData uri="http://schemas.openxmlformats.org/drawingml/2006/table">
            <a:tbl>
              <a:tblPr firstRow="1" bandRow="1">
                <a:tableStyleId>{5940675A-B579-460E-94D1-54222C63F5DA}</a:tableStyleId>
              </a:tblPr>
              <a:tblGrid>
                <a:gridCol w="527685"/>
                <a:gridCol w="4643755"/>
                <a:gridCol w="3443605"/>
              </a:tblGrid>
              <a:tr h="309245">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周数</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工作内容</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答疑</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评审安排</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833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9</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第一次迭代开发：编写系统用例总图编写该迭代的主要业务功能的活动图、</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类图和顺序图</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理论课堂上教师点评</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10</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第一次迭代开发评审</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（里程碑</a:t>
                      </a:r>
                      <a:r>
                        <a:rPr lang="en-US" altLang="zh-CN" sz="1800" b="1">
                          <a:solidFill>
                            <a:srgbClr val="FF0000"/>
                          </a:solidFill>
                          <a:latin typeface="宋体" panose="02010600030101010101" pitchFamily="2" charset="-122"/>
                          <a:ea typeface="宋体" panose="02010600030101010101" pitchFamily="2" charset="-122"/>
                          <a:cs typeface="宋体" panose="02010600030101010101" pitchFamily="2" charset="-122"/>
                        </a:rPr>
                        <a:t>-4</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每个组自行联系指导老师，</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11</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第二次迭代开发：编写该迭代的主要业务功能的活动图、</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类图和顺序图</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12</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第二次迭代开发评审</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（里程碑</a:t>
                      </a:r>
                      <a:r>
                        <a:rPr lang="en-US" altLang="zh-CN" sz="1800" b="1">
                          <a:solidFill>
                            <a:srgbClr val="FF0000"/>
                          </a:solidFill>
                          <a:latin typeface="宋体" panose="02010600030101010101" pitchFamily="2" charset="-122"/>
                          <a:ea typeface="宋体" panose="02010600030101010101" pitchFamily="2" charset="-122"/>
                          <a:cs typeface="宋体" panose="02010600030101010101" pitchFamily="2" charset="-122"/>
                        </a:rPr>
                        <a:t>-5</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rPr>
                        <a:t>开发人员资格申请</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小班讨论课展示，每个班</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13</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第三次迭代开发编写该迭代的主要业务功能的活动图、</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类图和</a:t>
                      </a:r>
                      <a:r>
                        <a:rPr lang="zh-CN" altLang="en-US" sz="1800" b="1">
                          <a:latin typeface="宋体" panose="02010600030101010101" pitchFamily="2" charset="-122"/>
                          <a:ea typeface="宋体" panose="02010600030101010101" pitchFamily="2" charset="-122"/>
                          <a:cs typeface="宋体" panose="02010600030101010101" pitchFamily="2" charset="-122"/>
                        </a:rPr>
                        <a:t>顺序图</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14</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第三次迭代开发评审</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（里程碑</a:t>
                      </a:r>
                      <a:r>
                        <a:rPr lang="en-US" altLang="zh-CN" sz="1800" b="1">
                          <a:solidFill>
                            <a:srgbClr val="FF0000"/>
                          </a:solidFill>
                          <a:latin typeface="宋体" panose="02010600030101010101" pitchFamily="2" charset="-122"/>
                          <a:ea typeface="宋体" panose="02010600030101010101" pitchFamily="2" charset="-122"/>
                          <a:cs typeface="宋体" panose="02010600030101010101" pitchFamily="2" charset="-122"/>
                        </a:rPr>
                        <a:t>-6</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rPr>
                        <a:t>开发人员资格审查</a:t>
                      </a:r>
                      <a:endParaRPr lang="zh-CN"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每个组自行联系指导老师，</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909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15</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用户手册和测试报告的编写和评审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Times New Roman" panose="02020603050405020304" pitchFamily="18" charset="0"/>
                          <a:cs typeface="Times New Roman" panose="02020603050405020304" pitchFamily="18" charset="0"/>
                        </a:rPr>
                        <a:t> </a:t>
                      </a:r>
                      <a:endParaRPr lang="en-US" altLang="zh-CN" sz="18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16</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部署服务器，程序稳定期</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小班讨论课展示，每个班</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课时</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245">
                <a:tc>
                  <a:txBody>
                    <a:bodyPr/>
                    <a:p>
                      <a:pPr indent="0">
                        <a:buNone/>
                      </a:pP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项目最终验收</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（里程碑</a:t>
                      </a:r>
                      <a:r>
                        <a:rPr lang="en-US" altLang="zh-CN"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-7</a:t>
                      </a: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验收</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4</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小时，所有老师参加</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2.1 </a:t>
            </a:r>
            <a:r>
              <a:rPr lang="zh-CN" altLang="en-US" dirty="0"/>
              <a:t>十六周团队项目</a:t>
            </a:r>
            <a:endParaRPr lang="zh-CN" altLang="en-US" dirty="0"/>
          </a:p>
        </p:txBody>
      </p:sp>
      <p:graphicFrame>
        <p:nvGraphicFramePr>
          <p:cNvPr id="2" name="表格 1"/>
          <p:cNvGraphicFramePr/>
          <p:nvPr/>
        </p:nvGraphicFramePr>
        <p:xfrm>
          <a:off x="454025" y="1718945"/>
          <a:ext cx="8357870" cy="4483100"/>
        </p:xfrm>
        <a:graphic>
          <a:graphicData uri="http://schemas.openxmlformats.org/drawingml/2006/table">
            <a:tbl>
              <a:tblPr firstRow="1" bandRow="1">
                <a:tableStyleId>{5940675A-B579-460E-94D1-54222C63F5DA}</a:tableStyleId>
              </a:tblPr>
              <a:tblGrid>
                <a:gridCol w="511810"/>
                <a:gridCol w="4625975"/>
                <a:gridCol w="3220085"/>
              </a:tblGrid>
              <a:tr h="243840">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周数</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工作内容</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提交文档及其他</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p>
                      <a:pPr algn="l">
                        <a:buNone/>
                      </a:pPr>
                      <a:r>
                        <a:rPr lang="en-US" altLang="zh-CN" sz="1600" b="1">
                          <a:latin typeface="宋体" panose="02010600030101010101" pitchFamily="2" charset="-122"/>
                          <a:ea typeface="宋体" panose="02010600030101010101" pitchFamily="2" charset="-122"/>
                          <a:cs typeface="宋体" panose="02010600030101010101" pitchFamily="2" charset="-122"/>
                        </a:rPr>
                        <a:t>   1</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en-US" altLang="zh-CN" sz="1600" b="1">
                          <a:latin typeface="宋体" panose="02010600030101010101" pitchFamily="2" charset="-122"/>
                          <a:ea typeface="宋体" panose="02010600030101010101" pitchFamily="2" charset="-122"/>
                          <a:cs typeface="宋体" panose="02010600030101010101" pitchFamily="2" charset="-122"/>
                        </a:rPr>
                        <a:t>分组和角色确定项目选择</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角色分工名单</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4</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Excel</a:t>
                      </a:r>
                      <a:r>
                        <a:rPr lang="zh-CN" altLang="en-US" sz="1600" b="1">
                          <a:latin typeface="宋体" panose="02010600030101010101" pitchFamily="2" charset="-122"/>
                          <a:ea typeface="宋体" panose="02010600030101010101" pitchFamily="2" charset="-122"/>
                          <a:cs typeface="宋体" panose="02010600030101010101" pitchFamily="2" charset="-122"/>
                        </a:rPr>
                        <a:t>原型会议第二次（可自主采用其他展现形式）</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提交原型文件</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6</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HTML</a:t>
                      </a:r>
                      <a:r>
                        <a:rPr lang="zh-CN" altLang="en-US" sz="1600" b="1">
                          <a:latin typeface="宋体" panose="02010600030101010101" pitchFamily="2" charset="-122"/>
                          <a:ea typeface="宋体" panose="02010600030101010101" pitchFamily="2" charset="-122"/>
                          <a:cs typeface="宋体" panose="02010600030101010101" pitchFamily="2" charset="-122"/>
                        </a:rPr>
                        <a:t>原型评审（里程碑</a:t>
                      </a:r>
                      <a:r>
                        <a:rPr lang="en-US" altLang="zh-CN" sz="1600" b="1">
                          <a:latin typeface="宋体" panose="02010600030101010101" pitchFamily="2" charset="-122"/>
                          <a:ea typeface="宋体" panose="02010600030101010101" pitchFamily="2" charset="-122"/>
                          <a:cs typeface="宋体" panose="02010600030101010101" pitchFamily="2" charset="-122"/>
                        </a:rPr>
                        <a:t>-1</a:t>
                      </a:r>
                      <a:r>
                        <a:rPr lang="zh-CN" altLang="en-US" sz="1600" b="1">
                          <a:latin typeface="宋体" panose="02010600030101010101" pitchFamily="2" charset="-122"/>
                          <a:ea typeface="宋体" panose="02010600030101010101" pitchFamily="2" charset="-122"/>
                          <a:cs typeface="宋体" panose="02010600030101010101" pitchFamily="2" charset="-122"/>
                        </a:rPr>
                        <a:t>）</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提交原型文件</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7</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迭代开发计划评审（里程碑</a:t>
                      </a:r>
                      <a:r>
                        <a:rPr lang="en-US" altLang="zh-CN" sz="1600" b="1">
                          <a:latin typeface="宋体" panose="02010600030101010101" pitchFamily="2" charset="-122"/>
                          <a:ea typeface="宋体" panose="02010600030101010101" pitchFamily="2" charset="-122"/>
                          <a:cs typeface="宋体" panose="02010600030101010101" pitchFamily="2" charset="-122"/>
                        </a:rPr>
                        <a:t>-2</a:t>
                      </a:r>
                      <a:r>
                        <a:rPr lang="zh-CN" altLang="en-US" sz="1600" b="1">
                          <a:latin typeface="宋体" panose="02010600030101010101" pitchFamily="2" charset="-122"/>
                          <a:ea typeface="宋体" panose="02010600030101010101" pitchFamily="2" charset="-122"/>
                          <a:cs typeface="宋体" panose="02010600030101010101" pitchFamily="2" charset="-122"/>
                        </a:rPr>
                        <a:t>）</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提交评审后修改的迭代开发计划，提交你需求文档</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860">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8</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数据库设计评审（里程碑</a:t>
                      </a:r>
                      <a:r>
                        <a:rPr lang="en-US" altLang="zh-CN" sz="1600" b="1">
                          <a:latin typeface="宋体" panose="02010600030101010101" pitchFamily="2" charset="-122"/>
                          <a:ea typeface="宋体" panose="02010600030101010101" pitchFamily="2" charset="-122"/>
                          <a:cs typeface="宋体" panose="02010600030101010101" pitchFamily="2" charset="-122"/>
                        </a:rPr>
                        <a:t>-3</a:t>
                      </a:r>
                      <a:r>
                        <a:rPr lang="zh-CN" altLang="en-US" sz="1600" b="1">
                          <a:latin typeface="宋体" panose="02010600030101010101" pitchFamily="2" charset="-122"/>
                          <a:ea typeface="宋体" panose="02010600030101010101" pitchFamily="2" charset="-122"/>
                          <a:cs typeface="宋体" panose="02010600030101010101" pitchFamily="2" charset="-122"/>
                        </a:rPr>
                        <a:t>）</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提交评审后修改的数据库设计文档</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8945">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9</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第一次迭代开发：编写系统总的用例图编写该迭代的主要业务功能的活动图、</a:t>
                      </a:r>
                      <a:r>
                        <a:rPr lang="zh-CN" altLang="en-US" sz="1600" b="1">
                          <a:latin typeface="宋体" panose="02010600030101010101" pitchFamily="2" charset="-122"/>
                          <a:ea typeface="宋体" panose="02010600030101010101" pitchFamily="2" charset="-122"/>
                          <a:cs typeface="宋体" panose="02010600030101010101" pitchFamily="2" charset="-122"/>
                          <a:sym typeface="+mn-ea"/>
                        </a:rPr>
                        <a:t>类图和</a:t>
                      </a:r>
                      <a:r>
                        <a:rPr lang="zh-CN" altLang="en-US" sz="1600" b="1">
                          <a:latin typeface="宋体" panose="02010600030101010101" pitchFamily="2" charset="-122"/>
                          <a:ea typeface="宋体" panose="02010600030101010101" pitchFamily="2" charset="-122"/>
                          <a:cs typeface="宋体" panose="02010600030101010101" pitchFamily="2" charset="-122"/>
                        </a:rPr>
                        <a:t>顺序图</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提交总的用例图、该次迭代的</a:t>
                      </a:r>
                      <a:r>
                        <a:rPr lang="zh-CN" altLang="en-US" sz="1600" b="1">
                          <a:latin typeface="宋体" panose="02010600030101010101" pitchFamily="2" charset="-122"/>
                          <a:ea typeface="宋体" panose="02010600030101010101" pitchFamily="2" charset="-122"/>
                          <a:cs typeface="宋体" panose="02010600030101010101" pitchFamily="2" charset="-122"/>
                          <a:sym typeface="+mn-ea"/>
                        </a:rPr>
                        <a:t>活动图、类图和顺序图</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11</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第二次迭代开发：编写该迭代的主要业务功能的活动图、</a:t>
                      </a:r>
                      <a:r>
                        <a:rPr lang="zh-CN" altLang="en-US" sz="1600" b="1">
                          <a:latin typeface="宋体" panose="02010600030101010101" pitchFamily="2" charset="-122"/>
                          <a:ea typeface="宋体" panose="02010600030101010101" pitchFamily="2" charset="-122"/>
                          <a:cs typeface="宋体" panose="02010600030101010101" pitchFamily="2" charset="-122"/>
                          <a:sym typeface="+mn-ea"/>
                        </a:rPr>
                        <a:t>类图和顺序图</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sym typeface="+mn-ea"/>
                        </a:rPr>
                        <a:t>提交该次迭代的活动图、类图和顺序图</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13</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第三次迭代开发：编写该迭代的主要业务功能的活动图、泳道图、顺序图和类图</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sym typeface="+mn-ea"/>
                        </a:rPr>
                        <a:t>提交该次迭代的活动图、类图和顺序图</a:t>
                      </a:r>
                      <a:endParaRPr lang="zh-CN" altLang="en-US" sz="16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2405">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16</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部署服务器，程序稳定期</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rPr>
                        <a:t>提交用户手册和测试报告</a:t>
                      </a:r>
                      <a:endParaRPr lang="zh-CN"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altLang="zh-CN" sz="1600" b="1">
                          <a:latin typeface="宋体" panose="02010600030101010101" pitchFamily="2" charset="-122"/>
                          <a:ea typeface="宋体" panose="02010600030101010101" pitchFamily="2" charset="-122"/>
                          <a:cs typeface="宋体" panose="02010600030101010101" pitchFamily="2" charset="-122"/>
                        </a:rPr>
                        <a:t>17</a:t>
                      </a:r>
                      <a:endParaRPr lang="en-US" altLang="zh-CN" sz="16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panose="02010600030101010101" pitchFamily="2" charset="-122"/>
                          <a:ea typeface="宋体" panose="02010600030101010101" pitchFamily="2" charset="-122"/>
                          <a:cs typeface="宋体" panose="02010600030101010101" pitchFamily="2" charset="-122"/>
                          <a:sym typeface="+mn-ea"/>
                        </a:rPr>
                        <a:t>项目验收（里程碑</a:t>
                      </a:r>
                      <a:r>
                        <a:rPr lang="en-US" altLang="zh-CN" sz="1600" b="1">
                          <a:latin typeface="宋体" panose="02010600030101010101" pitchFamily="2" charset="-122"/>
                          <a:ea typeface="宋体" panose="02010600030101010101" pitchFamily="2" charset="-122"/>
                          <a:cs typeface="宋体" panose="02010600030101010101" pitchFamily="2" charset="-122"/>
                          <a:sym typeface="+mn-ea"/>
                        </a:rPr>
                        <a:t>-7</a:t>
                      </a:r>
                      <a:r>
                        <a:rPr lang="zh-CN" altLang="en-US" sz="16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1">
                          <a:latin typeface="Times New Roman" panose="02020603050405020304" pitchFamily="18" charset="0"/>
                          <a:cs typeface="Times New Roman" panose="02020603050405020304" pitchFamily="18" charset="0"/>
                        </a:rPr>
                        <a:t> </a:t>
                      </a:r>
                      <a:r>
                        <a:rPr lang="zh-CN" sz="1600" b="1">
                          <a:latin typeface="宋体" panose="02010600030101010101" pitchFamily="2" charset="-122"/>
                          <a:ea typeface="宋体" panose="02010600030101010101" pitchFamily="2" charset="-122"/>
                          <a:cs typeface="宋体" panose="02010600030101010101" pitchFamily="2" charset="-122"/>
                          <a:sym typeface="+mn-ea"/>
                        </a:rPr>
                        <a:t>提交所有源代码和</a:t>
                      </a:r>
                      <a:r>
                        <a:rPr lang="en-US" altLang="zh-CN" sz="1600" b="1">
                          <a:latin typeface="宋体" panose="02010600030101010101" pitchFamily="2" charset="-122"/>
                          <a:ea typeface="宋体" panose="02010600030101010101" pitchFamily="2" charset="-122"/>
                          <a:cs typeface="宋体" panose="02010600030101010101" pitchFamily="2" charset="-122"/>
                          <a:sym typeface="+mn-ea"/>
                        </a:rPr>
                        <a:t>SQL</a:t>
                      </a:r>
                      <a:r>
                        <a:rPr lang="zh-CN" altLang="en-US" sz="1600" b="1">
                          <a:latin typeface="宋体" panose="02010600030101010101" pitchFamily="2" charset="-122"/>
                          <a:ea typeface="宋体" panose="02010600030101010101" pitchFamily="2" charset="-122"/>
                          <a:cs typeface="宋体" panose="02010600030101010101" pitchFamily="2" charset="-122"/>
                          <a:sym typeface="+mn-ea"/>
                        </a:rPr>
                        <a:t>文件</a:t>
                      </a:r>
                      <a:endParaRPr lang="zh-CN" altLang="en-US" sz="16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403225" y="5529580"/>
            <a:ext cx="8417560" cy="645160"/>
          </a:xfrm>
          <a:prstGeom prst="rect">
            <a:avLst/>
          </a:prstGeom>
          <a:noFill/>
        </p:spPr>
        <p:txBody>
          <a:bodyPr wrap="square" rtlCol="0">
            <a:spAutoFit/>
          </a:bodyPr>
          <a:p>
            <a:r>
              <a:rPr lang="en-US" altLang="zh-CN" b="1"/>
              <a:t>*</a:t>
            </a:r>
            <a:r>
              <a:rPr lang="zh-CN" altLang="en-US" b="1"/>
              <a:t>每周一每个人需提交上周总结和本周计划，每个组需提交上周本组会议记录，每个组需提交本组上周总结和本周计划。</a:t>
            </a:r>
            <a:endParaRPr lang="zh-CN" altLang="en-US" b="1"/>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dirty="0">
                <a:sym typeface="+mn-ea"/>
              </a:rPr>
              <a:t>2.1 </a:t>
            </a:r>
            <a:r>
              <a:rPr lang="zh-CN" altLang="en-US" dirty="0">
                <a:sym typeface="+mn-ea"/>
              </a:rPr>
              <a:t>十六周团队项目</a:t>
            </a:r>
            <a:endParaRPr lang="zh-CN" altLang="en-US" dirty="0"/>
          </a:p>
        </p:txBody>
      </p:sp>
      <p:sp>
        <p:nvSpPr>
          <p:cNvPr id="15363" name="内容占位符 2"/>
          <p:cNvSpPr>
            <a:spLocks noGrp="1"/>
          </p:cNvSpPr>
          <p:nvPr>
            <p:ph idx="1"/>
          </p:nvPr>
        </p:nvSpPr>
        <p:spPr>
          <a:xfrm>
            <a:off x="457200" y="1719263"/>
            <a:ext cx="8329613" cy="4781550"/>
          </a:xfrm>
        </p:spPr>
        <p:txBody>
          <a:bodyPr vert="horz" wrap="square" lIns="91440" tIns="45720" rIns="91440" bIns="45720" anchor="t"/>
          <a:p>
            <a:r>
              <a:rPr lang="zh-CN" altLang="en-US" sz="2800" b="1" dirty="0"/>
              <a:t>三门课一个成绩：《软件工程导论》、《软件设计与实现》和《软件文档写作》。同期开设《</a:t>
            </a:r>
            <a:r>
              <a:rPr lang="en-US" altLang="zh-CN" sz="2800" b="1" dirty="0"/>
              <a:t>JavaEE</a:t>
            </a:r>
            <a:r>
              <a:rPr lang="zh-CN" altLang="en-US" sz="2800" b="1" dirty="0"/>
              <a:t>应用与开发》，同一个项目。</a:t>
            </a:r>
            <a:endParaRPr lang="zh-CN" altLang="en-US" sz="2800" b="1" dirty="0"/>
          </a:p>
          <a:p>
            <a:r>
              <a:rPr lang="zh-CN" altLang="en-US" sz="2800" b="1" dirty="0"/>
              <a:t>考核方式</a:t>
            </a:r>
            <a:endParaRPr lang="en-US" altLang="x-none" sz="2800" b="1" dirty="0"/>
          </a:p>
          <a:p>
            <a:pPr lvl="1"/>
            <a:r>
              <a:rPr lang="zh-CN" altLang="en-US" sz="2400" b="1" dirty="0"/>
              <a:t>总成绩</a:t>
            </a:r>
            <a:r>
              <a:rPr lang="en-US" altLang="zh-CN" sz="2400" b="1" dirty="0"/>
              <a:t>=</a:t>
            </a:r>
            <a:r>
              <a:rPr lang="zh-CN" altLang="en-US" sz="2400" b="1" dirty="0"/>
              <a:t>实践成绩</a:t>
            </a:r>
            <a:r>
              <a:rPr lang="en-US" altLang="zh-CN" sz="2400" b="1" dirty="0"/>
              <a:t>(50%)+</a:t>
            </a:r>
            <a:r>
              <a:rPr lang="zh-CN" altLang="en-US" sz="2400" b="1" dirty="0"/>
              <a:t>考试成绩</a:t>
            </a:r>
            <a:r>
              <a:rPr lang="en-US" altLang="zh-CN" sz="2400" b="1" dirty="0"/>
              <a:t>(</a:t>
            </a:r>
            <a:r>
              <a:rPr lang="zh-CN" altLang="en-US" sz="2400" b="1" dirty="0"/>
              <a:t>50</a:t>
            </a:r>
            <a:r>
              <a:rPr lang="en-US" altLang="zh-CN" sz="2400" b="1" dirty="0"/>
              <a:t>%)</a:t>
            </a:r>
            <a:endParaRPr lang="en-US" altLang="zh-CN" sz="2400" b="1" dirty="0"/>
          </a:p>
          <a:p>
            <a:pPr lvl="1"/>
            <a:r>
              <a:rPr lang="zh-CN" altLang="en-US" sz="2400" b="1" dirty="0"/>
              <a:t>实践成绩由团队分和个人分组成。团队分占</a:t>
            </a:r>
            <a:r>
              <a:rPr lang="en-US" altLang="zh-CN" sz="2400" b="1" dirty="0"/>
              <a:t>35%</a:t>
            </a:r>
            <a:r>
              <a:rPr lang="zh-CN" altLang="en-US" sz="2400" b="1" dirty="0"/>
              <a:t>，个人分占</a:t>
            </a:r>
            <a:r>
              <a:rPr lang="en-US" altLang="zh-CN" sz="2400" b="1" dirty="0"/>
              <a:t>15%</a:t>
            </a:r>
            <a:endParaRPr lang="zh-CN" altLang="en-US" sz="2400" b="1" dirty="0"/>
          </a:p>
          <a:p>
            <a:pPr lvl="1"/>
            <a:r>
              <a:rPr lang="zh-CN" altLang="en-US" sz="2400" b="1" dirty="0"/>
              <a:t>个人凭贡献享受团队分：</a:t>
            </a:r>
            <a:r>
              <a:rPr lang="zh-CN" altLang="en-US" sz="2400" b="1" dirty="0">
                <a:sym typeface="+mn-ea"/>
              </a:rPr>
              <a:t>某同学团队分</a:t>
            </a:r>
            <a:r>
              <a:rPr lang="en-US" altLang="zh-CN" sz="2400" b="1" dirty="0">
                <a:sym typeface="+mn-ea"/>
              </a:rPr>
              <a:t>=  </a:t>
            </a:r>
            <a:r>
              <a:rPr lang="zh-CN" altLang="en-US" sz="2400" b="1" dirty="0">
                <a:sym typeface="+mn-ea"/>
              </a:rPr>
              <a:t>团队分 </a:t>
            </a:r>
            <a:r>
              <a:rPr lang="en-US" altLang="zh-CN" sz="2400" b="1" dirty="0">
                <a:sym typeface="+mn-ea"/>
              </a:rPr>
              <a:t>*</a:t>
            </a:r>
            <a:r>
              <a:rPr lang="zh-CN" altLang="en-US" sz="2400" b="1" dirty="0">
                <a:sym typeface="+mn-ea"/>
              </a:rPr>
              <a:t>贡献系数</a:t>
            </a:r>
            <a:r>
              <a:rPr lang="zh-CN" altLang="en-US" sz="2400" b="1" dirty="0"/>
              <a:t>    </a:t>
            </a:r>
            <a:endParaRPr lang="en-US" altLang="x-none" sz="2400" b="1" dirty="0"/>
          </a:p>
          <a:p>
            <a:pPr lvl="1">
              <a:buNone/>
            </a:pPr>
            <a:r>
              <a:rPr lang="en-US" altLang="x-none" sz="2400" b="1" dirty="0"/>
              <a:t>	</a:t>
            </a:r>
            <a:endParaRPr lang="en-US" altLang="x-none" sz="2400" b="1" dirty="0"/>
          </a:p>
        </p:txBody>
      </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dirty="0">
                <a:sym typeface="+mn-ea"/>
              </a:rPr>
              <a:t>2.1 </a:t>
            </a:r>
            <a:r>
              <a:rPr lang="zh-CN" altLang="en-US" dirty="0">
                <a:sym typeface="+mn-ea"/>
              </a:rPr>
              <a:t>十六周团队项目</a:t>
            </a:r>
            <a:endParaRPr lang="zh-CN" altLang="en-US" dirty="0"/>
          </a:p>
        </p:txBody>
      </p:sp>
      <p:graphicFrame>
        <p:nvGraphicFramePr>
          <p:cNvPr id="0" name="表格 -1"/>
          <p:cNvGraphicFramePr/>
          <p:nvPr/>
        </p:nvGraphicFramePr>
        <p:xfrm>
          <a:off x="457200" y="1845945"/>
          <a:ext cx="7900035" cy="4332605"/>
        </p:xfrm>
        <a:graphic>
          <a:graphicData uri="http://schemas.openxmlformats.org/drawingml/2006/table">
            <a:tbl>
              <a:tblPr firstRow="1" bandRow="1">
                <a:tableStyleId>{5940675A-B579-460E-94D1-54222C63F5DA}</a:tableStyleId>
              </a:tblPr>
              <a:tblGrid>
                <a:gridCol w="551180"/>
                <a:gridCol w="3721100"/>
                <a:gridCol w="1413510"/>
                <a:gridCol w="2214245"/>
              </a:tblGrid>
              <a:tr h="318770">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编号</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团队分罚分情况</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罚分额度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备注</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754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未在每周的周一</a:t>
                      </a:r>
                      <a:r>
                        <a:rPr lang="en-US" altLang="zh-CN" sz="1800" b="1">
                          <a:latin typeface="宋体" panose="02010600030101010101" pitchFamily="2" charset="-122"/>
                          <a:ea typeface="宋体" panose="02010600030101010101" pitchFamily="2" charset="-122"/>
                          <a:cs typeface="宋体" panose="02010600030101010101" pitchFamily="2" charset="-122"/>
                        </a:rPr>
                        <a:t>16</a:t>
                      </a:r>
                      <a:r>
                        <a:rPr lang="zh-CN" altLang="en-US" sz="1800" b="1">
                          <a:latin typeface="宋体" panose="02010600030101010101" pitchFamily="2" charset="-122"/>
                          <a:ea typeface="宋体" panose="02010600030101010101" pitchFamily="2" charset="-122"/>
                          <a:cs typeface="宋体" panose="02010600030101010101" pitchFamily="2" charset="-122"/>
                        </a:rPr>
                        <a:t>点（下午</a:t>
                      </a:r>
                      <a:r>
                        <a:rPr lang="en-US" altLang="zh-CN" sz="1800" b="1">
                          <a:latin typeface="宋体" panose="02010600030101010101" pitchFamily="2" charset="-122"/>
                          <a:ea typeface="宋体" panose="02010600030101010101" pitchFamily="2" charset="-122"/>
                          <a:cs typeface="宋体" panose="02010600030101010101" pitchFamily="2" charset="-122"/>
                        </a:rPr>
                        <a:t>4</a:t>
                      </a:r>
                      <a:r>
                        <a:rPr lang="zh-CN" altLang="en-US" sz="1800" b="1">
                          <a:latin typeface="宋体" panose="02010600030101010101" pitchFamily="2" charset="-122"/>
                          <a:ea typeface="宋体" panose="02010600030101010101" pitchFamily="2" charset="-122"/>
                          <a:cs typeface="宋体" panose="02010600030101010101" pitchFamily="2" charset="-122"/>
                        </a:rPr>
                        <a:t>点）前上传本组上一周会议记录</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0.5</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 </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754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2</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未在每周的周一</a:t>
                      </a:r>
                      <a:r>
                        <a:rPr lang="en-US" altLang="zh-CN" sz="1800" b="1">
                          <a:latin typeface="宋体" panose="02010600030101010101" pitchFamily="2" charset="-122"/>
                          <a:ea typeface="宋体" panose="02010600030101010101" pitchFamily="2" charset="-122"/>
                          <a:cs typeface="宋体" panose="02010600030101010101" pitchFamily="2" charset="-122"/>
                        </a:rPr>
                        <a:t>16</a:t>
                      </a:r>
                      <a:r>
                        <a:rPr lang="zh-CN" altLang="en-US" sz="1800" b="1">
                          <a:latin typeface="宋体" panose="02010600030101010101" pitchFamily="2" charset="-122"/>
                          <a:ea typeface="宋体" panose="02010600030101010101" pitchFamily="2" charset="-122"/>
                          <a:cs typeface="宋体" panose="02010600030101010101" pitchFamily="2" charset="-122"/>
                        </a:rPr>
                        <a:t>点（下午</a:t>
                      </a:r>
                      <a:r>
                        <a:rPr lang="en-US" altLang="zh-CN" sz="1800" b="1">
                          <a:latin typeface="宋体" panose="02010600030101010101" pitchFamily="2" charset="-122"/>
                          <a:ea typeface="宋体" panose="02010600030101010101" pitchFamily="2" charset="-122"/>
                          <a:cs typeface="宋体" panose="02010600030101010101" pitchFamily="2" charset="-122"/>
                        </a:rPr>
                        <a:t>4</a:t>
                      </a:r>
                      <a:r>
                        <a:rPr lang="zh-CN" altLang="en-US" sz="1800" b="1">
                          <a:latin typeface="宋体" panose="02010600030101010101" pitchFamily="2" charset="-122"/>
                          <a:ea typeface="宋体" panose="02010600030101010101" pitchFamily="2" charset="-122"/>
                          <a:cs typeface="宋体" panose="02010600030101010101" pitchFamily="2" charset="-122"/>
                        </a:rPr>
                        <a:t>点）前上传个人上一周周报</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0.25</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人次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如果有</a:t>
                      </a:r>
                      <a:r>
                        <a:rPr lang="en-US" altLang="zh-CN" sz="1800" b="1">
                          <a:latin typeface="宋体" panose="02010600030101010101" pitchFamily="2" charset="-122"/>
                          <a:ea typeface="宋体" panose="02010600030101010101" pitchFamily="2" charset="-122"/>
                          <a:cs typeface="宋体" panose="02010600030101010101" pitchFamily="2" charset="-122"/>
                        </a:rPr>
                        <a:t>X</a:t>
                      </a:r>
                      <a:r>
                        <a:rPr lang="zh-CN" altLang="en-US" sz="1800" b="1">
                          <a:latin typeface="宋体" panose="02010600030101010101" pitchFamily="2" charset="-122"/>
                          <a:ea typeface="宋体" panose="02010600030101010101" pitchFamily="2" charset="-122"/>
                          <a:cs typeface="宋体" panose="02010600030101010101" pitchFamily="2" charset="-122"/>
                        </a:rPr>
                        <a:t>位成员未上传将扣除</a:t>
                      </a:r>
                      <a:r>
                        <a:rPr lang="en-US" altLang="zh-CN" sz="1800" b="1">
                          <a:latin typeface="宋体" panose="02010600030101010101" pitchFamily="2" charset="-122"/>
                          <a:ea typeface="宋体" panose="02010600030101010101" pitchFamily="2" charset="-122"/>
                          <a:cs typeface="宋体" panose="02010600030101010101" pitchFamily="2" charset="-122"/>
                        </a:rPr>
                        <a:t>0.25*X</a:t>
                      </a:r>
                      <a:r>
                        <a:rPr lang="zh-CN" altLang="en-US" sz="1800" b="1">
                          <a:latin typeface="宋体" panose="02010600030101010101" pitchFamily="2" charset="-122"/>
                          <a:ea typeface="宋体" panose="02010600030101010101" pitchFamily="2" charset="-122"/>
                          <a:cs typeface="宋体" panose="02010600030101010101" pitchFamily="2" charset="-122"/>
                        </a:rPr>
                        <a:t>分</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754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3</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未在每周的周五</a:t>
                      </a:r>
                      <a:r>
                        <a:rPr lang="en-US" altLang="zh-CN" sz="1800" b="1">
                          <a:latin typeface="宋体" panose="02010600030101010101" pitchFamily="2" charset="-122"/>
                          <a:ea typeface="宋体" panose="02010600030101010101" pitchFamily="2" charset="-122"/>
                          <a:cs typeface="宋体" panose="02010600030101010101" pitchFamily="2" charset="-122"/>
                        </a:rPr>
                        <a:t>16</a:t>
                      </a:r>
                      <a:r>
                        <a:rPr lang="zh-CN" altLang="en-US" sz="1800" b="1">
                          <a:latin typeface="宋体" panose="02010600030101010101" pitchFamily="2" charset="-122"/>
                          <a:ea typeface="宋体" panose="02010600030101010101" pitchFamily="2" charset="-122"/>
                          <a:cs typeface="宋体" panose="02010600030101010101" pitchFamily="2" charset="-122"/>
                        </a:rPr>
                        <a:t>点（下午</a:t>
                      </a:r>
                      <a:r>
                        <a:rPr lang="en-US" altLang="zh-CN" sz="1800" b="1">
                          <a:latin typeface="宋体" panose="02010600030101010101" pitchFamily="2" charset="-122"/>
                          <a:ea typeface="宋体" panose="02010600030101010101" pitchFamily="2" charset="-122"/>
                          <a:cs typeface="宋体" panose="02010600030101010101" pitchFamily="2" charset="-122"/>
                        </a:rPr>
                        <a:t>4</a:t>
                      </a:r>
                      <a:r>
                        <a:rPr lang="zh-CN" altLang="en-US" sz="1800" b="1">
                          <a:latin typeface="宋体" panose="02010600030101010101" pitchFamily="2" charset="-122"/>
                          <a:ea typeface="宋体" panose="02010600030101010101" pitchFamily="2" charset="-122"/>
                          <a:cs typeface="宋体" panose="02010600030101010101" pitchFamily="2" charset="-122"/>
                        </a:rPr>
                        <a:t>点）前</a:t>
                      </a:r>
                      <a:r>
                        <a:rPr lang="en-US" altLang="zh-CN" sz="1800" b="1">
                          <a:latin typeface="宋体" panose="02010600030101010101" pitchFamily="2" charset="-122"/>
                          <a:ea typeface="宋体" panose="02010600030101010101" pitchFamily="2" charset="-122"/>
                          <a:cs typeface="宋体" panose="02010600030101010101" pitchFamily="2" charset="-122"/>
                        </a:rPr>
                        <a:t>PM</a:t>
                      </a:r>
                      <a:r>
                        <a:rPr lang="zh-CN" altLang="en-US" sz="1800" b="1">
                          <a:latin typeface="宋体" panose="02010600030101010101" pitchFamily="2" charset="-122"/>
                          <a:ea typeface="宋体" panose="02010600030101010101" pitchFamily="2" charset="-122"/>
                          <a:cs typeface="宋体" panose="02010600030101010101" pitchFamily="2" charset="-122"/>
                        </a:rPr>
                        <a:t>下达组员的下周工作计划</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0.25</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人次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如果有</a:t>
                      </a:r>
                      <a:r>
                        <a:rPr lang="en-US" altLang="zh-CN" sz="1800" b="1">
                          <a:latin typeface="宋体" panose="02010600030101010101" pitchFamily="2" charset="-122"/>
                          <a:ea typeface="宋体" panose="02010600030101010101" pitchFamily="2" charset="-122"/>
                          <a:cs typeface="宋体" panose="02010600030101010101" pitchFamily="2" charset="-122"/>
                        </a:rPr>
                        <a:t>X</a:t>
                      </a:r>
                      <a:r>
                        <a:rPr lang="zh-CN" altLang="en-US" sz="1800" b="1">
                          <a:latin typeface="宋体" panose="02010600030101010101" pitchFamily="2" charset="-122"/>
                          <a:ea typeface="宋体" panose="02010600030101010101" pitchFamily="2" charset="-122"/>
                          <a:cs typeface="宋体" panose="02010600030101010101" pitchFamily="2" charset="-122"/>
                        </a:rPr>
                        <a:t>位成员未上传将扣除</a:t>
                      </a:r>
                      <a:r>
                        <a:rPr lang="en-US" altLang="zh-CN" sz="1800" b="1">
                          <a:latin typeface="宋体" panose="02010600030101010101" pitchFamily="2" charset="-122"/>
                          <a:ea typeface="宋体" panose="02010600030101010101" pitchFamily="2" charset="-122"/>
                          <a:cs typeface="宋体" panose="02010600030101010101" pitchFamily="2" charset="-122"/>
                        </a:rPr>
                        <a:t>0.25*X</a:t>
                      </a:r>
                      <a:r>
                        <a:rPr lang="zh-CN" altLang="en-US" sz="1800" b="1">
                          <a:latin typeface="宋体" panose="02010600030101010101" pitchFamily="2" charset="-122"/>
                          <a:ea typeface="宋体" panose="02010600030101010101" pitchFamily="2" charset="-122"/>
                          <a:cs typeface="宋体" panose="02010600030101010101" pitchFamily="2" charset="-122"/>
                        </a:rPr>
                        <a:t>分</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4</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上传的文档空洞无物敷衍了事者</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0.25</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文档内容将公示</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677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5</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团队未在截止时间前上传阶段性提交物的截止时间为每次评审前一天的下</a:t>
                      </a:r>
                      <a:r>
                        <a:rPr lang="en-US" altLang="zh-CN" sz="1800" b="1">
                          <a:latin typeface="宋体" panose="02010600030101010101" pitchFamily="2" charset="-122"/>
                          <a:ea typeface="宋体" panose="02010600030101010101" pitchFamily="2" charset="-122"/>
                          <a:cs typeface="宋体" panose="02010600030101010101" pitchFamily="2" charset="-122"/>
                        </a:rPr>
                        <a:t>16</a:t>
                      </a:r>
                      <a:r>
                        <a:rPr lang="zh-CN" altLang="en-US" sz="1800" b="1">
                          <a:latin typeface="宋体" panose="02010600030101010101" pitchFamily="2" charset="-122"/>
                          <a:ea typeface="宋体" panose="02010600030101010101" pitchFamily="2" charset="-122"/>
                          <a:cs typeface="宋体" panose="02010600030101010101" pitchFamily="2" charset="-122"/>
                        </a:rPr>
                        <a:t>点（午</a:t>
                      </a:r>
                      <a:r>
                        <a:rPr lang="en-US" altLang="zh-CN" sz="1800" b="1">
                          <a:latin typeface="宋体" panose="02010600030101010101" pitchFamily="2" charset="-122"/>
                          <a:ea typeface="宋体" panose="02010600030101010101" pitchFamily="2" charset="-122"/>
                          <a:cs typeface="宋体" panose="02010600030101010101" pitchFamily="2" charset="-122"/>
                        </a:rPr>
                        <a:t>4</a:t>
                      </a:r>
                      <a:r>
                        <a:rPr lang="zh-CN" altLang="en-US" sz="1800" b="1">
                          <a:latin typeface="宋体" panose="02010600030101010101" pitchFamily="2" charset="-122"/>
                          <a:ea typeface="宋体" panose="02010600030101010101" pitchFamily="2" charset="-122"/>
                          <a:cs typeface="宋体" panose="02010600030101010101" pitchFamily="2" charset="-122"/>
                        </a:rPr>
                        <a:t>点）前</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例如：数据库设计结束没有提交数据库设计文档的。</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6</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考勤未到</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0.5</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人次</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由值班老师提交名单</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754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7</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验收质量罚分，根据测试报告</a:t>
                      </a:r>
                      <a:r>
                        <a:rPr lang="en-US" altLang="zh-CN" sz="1800" b="1">
                          <a:latin typeface="宋体" panose="02010600030101010101" pitchFamily="2" charset="-122"/>
                          <a:ea typeface="宋体" panose="02010600030101010101" pitchFamily="2" charset="-122"/>
                          <a:cs typeface="宋体" panose="02010600030101010101" pitchFamily="2" charset="-122"/>
                        </a:rPr>
                        <a:t>bug</a:t>
                      </a:r>
                      <a:r>
                        <a:rPr lang="zh-CN" altLang="en-US" sz="1800" b="1">
                          <a:latin typeface="宋体" panose="02010600030101010101" pitchFamily="2" charset="-122"/>
                          <a:ea typeface="宋体" panose="02010600030101010101" pitchFamily="2" charset="-122"/>
                          <a:cs typeface="宋体" panose="02010600030101010101" pitchFamily="2" charset="-122"/>
                        </a:rPr>
                        <a:t>数和验收测试</a:t>
                      </a:r>
                      <a:r>
                        <a:rPr lang="en-US" altLang="zh-CN" sz="1800" b="1">
                          <a:latin typeface="宋体" panose="02010600030101010101" pitchFamily="2" charset="-122"/>
                          <a:ea typeface="宋体" panose="02010600030101010101" pitchFamily="2" charset="-122"/>
                          <a:cs typeface="宋体" panose="02010600030101010101" pitchFamily="2" charset="-122"/>
                        </a:rPr>
                        <a:t>bug</a:t>
                      </a:r>
                      <a:r>
                        <a:rPr lang="zh-CN" altLang="en-US" sz="1800" b="1">
                          <a:latin typeface="宋体" panose="02010600030101010101" pitchFamily="2" charset="-122"/>
                          <a:ea typeface="宋体" panose="02010600030101010101" pitchFamily="2" charset="-122"/>
                          <a:cs typeface="宋体" panose="02010600030101010101" pitchFamily="2" charset="-122"/>
                        </a:rPr>
                        <a:t>数（</a:t>
                      </a:r>
                      <a:r>
                        <a:rPr lang="en-US" altLang="zh-CN" sz="1800" b="1">
                          <a:latin typeface="宋体" panose="02010600030101010101" pitchFamily="2" charset="-122"/>
                          <a:ea typeface="宋体" panose="02010600030101010101" pitchFamily="2" charset="-122"/>
                          <a:cs typeface="宋体" panose="02010600030101010101" pitchFamily="2" charset="-122"/>
                        </a:rPr>
                        <a:t>3</a:t>
                      </a:r>
                      <a:r>
                        <a:rPr lang="zh-CN" altLang="en-US" sz="1800" b="1">
                          <a:latin typeface="宋体" panose="02010600030101010101" pitchFamily="2" charset="-122"/>
                          <a:ea typeface="宋体" panose="02010600030101010101" pitchFamily="2" charset="-122"/>
                          <a:cs typeface="宋体" panose="02010600030101010101" pitchFamily="2" charset="-122"/>
                        </a:rPr>
                        <a:t>倍）</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/Bug</a:t>
                      </a:r>
                      <a:endParaRPr lang="en-US" altLang="zh-CN" sz="1800" b="1">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5</a:t>
                      </a:r>
                      <a:r>
                        <a:rPr lang="zh-CN" altLang="en-US" sz="1800" b="1">
                          <a:latin typeface="宋体" panose="02010600030101010101" pitchFamily="2" charset="-122"/>
                          <a:ea typeface="宋体" panose="02010600030101010101" pitchFamily="2" charset="-122"/>
                          <a:cs typeface="宋体" panose="02010600030101010101" pitchFamily="2" charset="-122"/>
                        </a:rPr>
                        <a:t>分</a:t>
                      </a:r>
                      <a:r>
                        <a:rPr lang="en-US" altLang="zh-CN" sz="1800" b="1">
                          <a:latin typeface="宋体" panose="02010600030101010101" pitchFamily="2" charset="-122"/>
                          <a:ea typeface="宋体" panose="02010600030101010101" pitchFamily="2" charset="-122"/>
                          <a:cs typeface="宋体" panose="02010600030101010101" pitchFamily="2" charset="-122"/>
                        </a:rPr>
                        <a:t>/</a:t>
                      </a:r>
                      <a:r>
                        <a:rPr lang="zh-CN" altLang="en-US" sz="1800" b="1">
                          <a:latin typeface="宋体" panose="02010600030101010101" pitchFamily="2" charset="-122"/>
                          <a:ea typeface="宋体" panose="02010600030101010101" pitchFamily="2" charset="-122"/>
                          <a:cs typeface="宋体" panose="02010600030101010101" pitchFamily="2" charset="-122"/>
                        </a:rPr>
                        <a:t>功能缺失</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包括</a:t>
                      </a:r>
                      <a:r>
                        <a:rPr lang="en-US" altLang="zh-CN" sz="1800" b="1">
                          <a:latin typeface="宋体" panose="02010600030101010101" pitchFamily="2" charset="-122"/>
                          <a:ea typeface="宋体" panose="02010600030101010101" pitchFamily="2" charset="-122"/>
                          <a:cs typeface="宋体" panose="02010600030101010101" pitchFamily="2" charset="-122"/>
                        </a:rPr>
                        <a:t>bug</a:t>
                      </a:r>
                      <a:r>
                        <a:rPr lang="zh-CN" altLang="en-US" sz="1800" b="1">
                          <a:latin typeface="宋体" panose="02010600030101010101" pitchFamily="2" charset="-122"/>
                          <a:ea typeface="宋体" panose="02010600030101010101" pitchFamily="2" charset="-122"/>
                          <a:cs typeface="宋体" panose="02010600030101010101" pitchFamily="2" charset="-122"/>
                        </a:rPr>
                        <a:t>扣分和功能点扣分。</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2.2 </a:t>
            </a:r>
            <a:r>
              <a:rPr lang="zh-CN" altLang="en-US" dirty="0"/>
              <a:t>四周团队项目</a:t>
            </a:r>
            <a:endParaRPr lang="zh-CN" altLang="en-US" dirty="0"/>
          </a:p>
        </p:txBody>
      </p:sp>
      <p:graphicFrame>
        <p:nvGraphicFramePr>
          <p:cNvPr id="2" name="表格 1"/>
          <p:cNvGraphicFramePr/>
          <p:nvPr/>
        </p:nvGraphicFramePr>
        <p:xfrm>
          <a:off x="855345" y="1417955"/>
          <a:ext cx="7884160" cy="5608320"/>
        </p:xfrm>
        <a:graphic>
          <a:graphicData uri="http://schemas.openxmlformats.org/drawingml/2006/table">
            <a:tbl>
              <a:tblPr firstRow="1" bandRow="1">
                <a:tableStyleId>{5940675A-B579-460E-94D1-54222C63F5DA}</a:tableStyleId>
              </a:tblPr>
              <a:tblGrid>
                <a:gridCol w="743585"/>
                <a:gridCol w="1991995"/>
                <a:gridCol w="5148580"/>
              </a:tblGrid>
              <a:tr h="274320">
                <a:tc rowSpan="2">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教学安排</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起始时间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教学内容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rowSpan="20">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一</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需求分析；Excel表创建原型（授课）</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讨论教师提供需求并记录问题，尝试用Excel表创建原型</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讨论、分析需求</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使用Excel表创建原型</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用户体验和可用性（授课）</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使用Excel表创建原型</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使用Excel表创建原型</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Excel原型评审（里程碑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UI技术（HTML/CSS/JS）</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Excel原型修改完善</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原型初审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UI评审</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原型评审（里程碑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2.2 </a:t>
            </a:r>
            <a:r>
              <a:rPr lang="zh-CN" altLang="en-US" dirty="0"/>
              <a:t>四周团队项目</a:t>
            </a:r>
            <a:endParaRPr lang="zh-CN" altLang="en-US" dirty="0"/>
          </a:p>
        </p:txBody>
      </p:sp>
      <p:graphicFrame>
        <p:nvGraphicFramePr>
          <p:cNvPr id="2" name="表格 1"/>
          <p:cNvGraphicFramePr/>
          <p:nvPr/>
        </p:nvGraphicFramePr>
        <p:xfrm>
          <a:off x="457200" y="1499870"/>
          <a:ext cx="7831455" cy="4693920"/>
        </p:xfrm>
        <a:graphic>
          <a:graphicData uri="http://schemas.openxmlformats.org/drawingml/2006/table">
            <a:tbl>
              <a:tblPr firstRow="1" bandRow="1">
                <a:tableStyleId>{5940675A-B579-460E-94D1-54222C63F5DA}</a:tableStyleId>
              </a:tblPr>
              <a:tblGrid>
                <a:gridCol w="1282065"/>
                <a:gridCol w="2419985"/>
                <a:gridCol w="4129405"/>
              </a:tblGrid>
              <a:tr h="213360">
                <a:tc rowSpan="2">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zh-CN" altLang="en-US" sz="1600">
                          <a:latin typeface="宋体" panose="02010600030101010101" pitchFamily="2" charset="-122"/>
                          <a:ea typeface="宋体" panose="02010600030101010101" pitchFamily="2" charset="-122"/>
                          <a:cs typeface="宋体" panose="02010600030101010101" pitchFamily="2" charset="-122"/>
                        </a:rPr>
                        <a:t>教学安排</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起始时间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教学内容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rowSpan="20">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二</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周一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敏捷开发（授课）</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周一10:00-11:40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数据库技术</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周一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迭代开发计划编写</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周一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迭代开发计划评审，修改</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周二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数据库设计（授课）</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周二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数据库设计</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周二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数据库设计</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周二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数据库设计文档编写</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周三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数据库评审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周三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数据库修改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周三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开发技术</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周三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开发技术</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周四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周四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周四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周四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周五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周五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第一次迭代开发/提交代码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周五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第一次迭代开发/阅读代码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周五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a:latin typeface="宋体" panose="02010600030101010101" pitchFamily="2" charset="-122"/>
                          <a:ea typeface="宋体" panose="02010600030101010101" pitchFamily="2" charset="-122"/>
                          <a:cs typeface="宋体" panose="02010600030101010101" pitchFamily="2" charset="-122"/>
                        </a:rPr>
                        <a:t>端午节放假</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2.2 </a:t>
            </a:r>
            <a:r>
              <a:rPr lang="zh-CN" altLang="en-US" dirty="0"/>
              <a:t>四周团队项目</a:t>
            </a:r>
            <a:endParaRPr lang="zh-CN" altLang="en-US" dirty="0"/>
          </a:p>
        </p:txBody>
      </p:sp>
      <p:graphicFrame>
        <p:nvGraphicFramePr>
          <p:cNvPr id="2" name="表格 1"/>
          <p:cNvGraphicFramePr/>
          <p:nvPr/>
        </p:nvGraphicFramePr>
        <p:xfrm>
          <a:off x="457200" y="1499870"/>
          <a:ext cx="8064500" cy="5364480"/>
        </p:xfrm>
        <a:graphic>
          <a:graphicData uri="http://schemas.openxmlformats.org/drawingml/2006/table">
            <a:tbl>
              <a:tblPr firstRow="1" bandRow="1">
                <a:tableStyleId>{5940675A-B579-460E-94D1-54222C63F5DA}</a:tableStyleId>
              </a:tblPr>
              <a:tblGrid>
                <a:gridCol w="1320165"/>
                <a:gridCol w="2035810"/>
                <a:gridCol w="4708525"/>
              </a:tblGrid>
              <a:tr h="213360">
                <a:tc rowSpan="2">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教学安排</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起始时间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教学内容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rowSpan="20">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三</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端午节放假</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软件工程技术新趋势</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第二次迭代/代码提交</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第二次迭代/代码阅读</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第二次迭代开发、测试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第二次迭代开发评审（里程碑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-6</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第三次迭代开发计划调整</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第三次迭代开发、测试。开发人员资格申请表提交</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开发人员统一认定测试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2.2 </a:t>
            </a:r>
            <a:r>
              <a:rPr lang="zh-CN" altLang="en-US" dirty="0"/>
              <a:t>四周团队项目</a:t>
            </a:r>
            <a:endParaRPr lang="zh-CN" altLang="en-US" dirty="0"/>
          </a:p>
        </p:txBody>
      </p:sp>
      <p:graphicFrame>
        <p:nvGraphicFramePr>
          <p:cNvPr id="2" name="表格 1"/>
          <p:cNvGraphicFramePr/>
          <p:nvPr/>
        </p:nvGraphicFramePr>
        <p:xfrm>
          <a:off x="457200" y="1499870"/>
          <a:ext cx="7831455" cy="4738370"/>
        </p:xfrm>
        <a:graphic>
          <a:graphicData uri="http://schemas.openxmlformats.org/drawingml/2006/table">
            <a:tbl>
              <a:tblPr firstRow="1" bandRow="1">
                <a:tableStyleId>{5940675A-B579-460E-94D1-54222C63F5DA}</a:tableStyleId>
              </a:tblPr>
              <a:tblGrid>
                <a:gridCol w="1282065"/>
                <a:gridCol w="2419985"/>
                <a:gridCol w="4129405"/>
              </a:tblGrid>
              <a:tr h="213360">
                <a:tc rowSpan="2">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教学安排</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384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起始时间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教学内容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rowSpan="20">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四</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测试报告、用户手册编制规范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周一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第三次迭代/代码提交</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周二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第三次迭代/代码阅读</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第三次迭代开发评审</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Bug修复</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Bug修复</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周三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Bug修复（收服务器账户密码）</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回归测试“助人为乐奖”申请表提交</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回归测试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回归测试</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周四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回归测试（申请更新服务器）</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8:00-9:40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测试报告、用户手册编制</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10:00-11:40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测试报告、用户手册编制</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14:30-16:10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验收（里程碑</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-7</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6850">
                <a:tc vMerge="1">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周五 16:30-18:10</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zh-CN" altLang="en-US" sz="1600">
                          <a:latin typeface="宋体" panose="02010600030101010101" pitchFamily="2" charset="-122"/>
                          <a:ea typeface="宋体" panose="02010600030101010101" pitchFamily="2" charset="-122"/>
                          <a:cs typeface="宋体" panose="02010600030101010101" pitchFamily="2" charset="-122"/>
                        </a:rPr>
                        <a:t>验收（评奖）</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nvSpPr>
        <p:spPr>
          <a:xfrm>
            <a:off x="457200" y="122238"/>
            <a:ext cx="7543800" cy="12954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dirty="0"/>
              <a:t>2.2 </a:t>
            </a:r>
            <a:r>
              <a:rPr lang="zh-CN" altLang="en-US" dirty="0"/>
              <a:t>四周团队项目</a:t>
            </a:r>
            <a:endParaRPr lang="zh-CN" altLang="en-US" dirty="0"/>
          </a:p>
        </p:txBody>
      </p:sp>
      <p:graphicFrame>
        <p:nvGraphicFramePr>
          <p:cNvPr id="2" name="表格 1"/>
          <p:cNvGraphicFramePr/>
          <p:nvPr/>
        </p:nvGraphicFramePr>
        <p:xfrm>
          <a:off x="525780" y="1503680"/>
          <a:ext cx="8357870" cy="3721735"/>
        </p:xfrm>
        <a:graphic>
          <a:graphicData uri="http://schemas.openxmlformats.org/drawingml/2006/table">
            <a:tbl>
              <a:tblPr firstRow="1" bandRow="1">
                <a:tableStyleId>{5940675A-B579-460E-94D1-54222C63F5DA}</a:tableStyleId>
              </a:tblPr>
              <a:tblGrid>
                <a:gridCol w="511810"/>
                <a:gridCol w="3213735"/>
                <a:gridCol w="4632325"/>
              </a:tblGrid>
              <a:tr h="243840">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周数</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工作内容</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提交文档及其他</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p>
                      <a:pPr algn="l">
                        <a:buNone/>
                      </a:pPr>
                      <a:r>
                        <a:rPr lang="en-US" altLang="zh-CN" sz="1800" b="1">
                          <a:latin typeface="宋体" panose="02010600030101010101" pitchFamily="2" charset="-122"/>
                          <a:ea typeface="宋体" panose="02010600030101010101" pitchFamily="2" charset="-122"/>
                          <a:cs typeface="宋体" panose="02010600030101010101" pitchFamily="2" charset="-122"/>
                        </a:rPr>
                        <a:t>   1</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None/>
                      </a:pPr>
                      <a:r>
                        <a:rPr lang="en-US" altLang="zh-CN" sz="1800" b="1">
                          <a:latin typeface="宋体" panose="02010600030101010101" pitchFamily="2" charset="-122"/>
                          <a:ea typeface="宋体" panose="02010600030101010101" pitchFamily="2" charset="-122"/>
                          <a:cs typeface="宋体" panose="02010600030101010101" pitchFamily="2" charset="-122"/>
                        </a:rPr>
                        <a:t>分组和角色确定项目选择</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角色分工名单</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4</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Excel</a:t>
                      </a:r>
                      <a:r>
                        <a:rPr lang="zh-CN" altLang="en-US" sz="1800" b="1">
                          <a:latin typeface="宋体" panose="02010600030101010101" pitchFamily="2" charset="-122"/>
                          <a:ea typeface="宋体" panose="02010600030101010101" pitchFamily="2" charset="-122"/>
                          <a:cs typeface="宋体" panose="02010600030101010101" pitchFamily="2" charset="-122"/>
                        </a:rPr>
                        <a:t>原型会议第二次（可自主采用其他展现形式）</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提交原型文件</a:t>
                      </a:r>
                      <a:r>
                        <a:rPr lang="en-US" altLang="zh-CN" sz="1800" b="1">
                          <a:latin typeface="宋体" panose="02010600030101010101" pitchFamily="2" charset="-122"/>
                          <a:ea typeface="宋体" panose="02010600030101010101" pitchFamily="2" charset="-122"/>
                          <a:cs typeface="宋体" panose="02010600030101010101" pitchFamily="2" charset="-122"/>
                        </a:rPr>
                        <a:t>-1</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6</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HTML</a:t>
                      </a:r>
                      <a:r>
                        <a:rPr lang="zh-CN" altLang="en-US" sz="1800" b="1">
                          <a:latin typeface="宋体" panose="02010600030101010101" pitchFamily="2" charset="-122"/>
                          <a:ea typeface="宋体" panose="02010600030101010101" pitchFamily="2" charset="-122"/>
                          <a:cs typeface="宋体" panose="02010600030101010101" pitchFamily="2" charset="-122"/>
                        </a:rPr>
                        <a:t>原型评审（里程碑</a:t>
                      </a:r>
                      <a:r>
                        <a:rPr lang="en-US" altLang="zh-CN" sz="1800" b="1">
                          <a:latin typeface="宋体" panose="02010600030101010101" pitchFamily="2" charset="-122"/>
                          <a:ea typeface="宋体" panose="02010600030101010101" pitchFamily="2" charset="-122"/>
                          <a:cs typeface="宋体" panose="02010600030101010101" pitchFamily="2" charset="-122"/>
                        </a:rPr>
                        <a:t>-1</a:t>
                      </a:r>
                      <a:r>
                        <a:rPr lang="zh-CN" altLang="en-US"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提交原型文件-</a:t>
                      </a:r>
                      <a:r>
                        <a:rPr lang="en-US" altLang="zh-CN" sz="1800" b="1">
                          <a:latin typeface="宋体" panose="02010600030101010101" pitchFamily="2" charset="-122"/>
                          <a:ea typeface="宋体" panose="02010600030101010101" pitchFamily="2" charset="-122"/>
                          <a:cs typeface="宋体" panose="02010600030101010101" pitchFamily="2" charset="-122"/>
                        </a:rPr>
                        <a:t>2</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7</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迭代开发计划评审（里程碑</a:t>
                      </a:r>
                      <a:r>
                        <a:rPr lang="en-US" altLang="zh-CN" sz="1800" b="1">
                          <a:latin typeface="宋体" panose="02010600030101010101" pitchFamily="2" charset="-122"/>
                          <a:ea typeface="宋体" panose="02010600030101010101" pitchFamily="2" charset="-122"/>
                          <a:cs typeface="宋体" panose="02010600030101010101" pitchFamily="2" charset="-122"/>
                        </a:rPr>
                        <a:t>-2</a:t>
                      </a:r>
                      <a:r>
                        <a:rPr lang="zh-CN" altLang="en-US"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提交评审后修改的迭代开发计划，</a:t>
                      </a:r>
                      <a:endParaRPr lang="zh-CN" altLang="en-US" sz="1800" b="1">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提交你需求文档</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86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8</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数据库设计评审（里程碑</a:t>
                      </a:r>
                      <a:r>
                        <a:rPr lang="en-US" altLang="zh-CN" sz="1800" b="1">
                          <a:latin typeface="宋体" panose="02010600030101010101" pitchFamily="2" charset="-122"/>
                          <a:ea typeface="宋体" panose="02010600030101010101" pitchFamily="2" charset="-122"/>
                          <a:cs typeface="宋体" panose="02010600030101010101" pitchFamily="2" charset="-122"/>
                        </a:rPr>
                        <a:t>-3</a:t>
                      </a:r>
                      <a:r>
                        <a:rPr lang="zh-CN" altLang="en-US"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提交评审后修改的数据库设计文档</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8945">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9</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第一次迭代开发</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11</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第二次迭代开发</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13</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第三次迭代开发</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2405">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16</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部署服务器，程序稳定期</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rPr>
                        <a:t>提交用户手册和测试报告</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p>
                      <a:pPr indent="0">
                        <a:buNone/>
                      </a:pPr>
                      <a:r>
                        <a:rPr lang="en-US" altLang="zh-CN" sz="1800" b="1">
                          <a:latin typeface="宋体" panose="02010600030101010101" pitchFamily="2" charset="-122"/>
                          <a:ea typeface="宋体" panose="02010600030101010101" pitchFamily="2" charset="-122"/>
                          <a:cs typeface="宋体" panose="02010600030101010101" pitchFamily="2" charset="-122"/>
                        </a:rPr>
                        <a:t>17</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26670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1">
                          <a:latin typeface="宋体" panose="02010600030101010101" pitchFamily="2" charset="-122"/>
                          <a:ea typeface="宋体" panose="02010600030101010101" pitchFamily="2" charset="-122"/>
                          <a:cs typeface="宋体" panose="02010600030101010101" pitchFamily="2" charset="-122"/>
                          <a:sym typeface="+mn-ea"/>
                        </a:rPr>
                        <a:t>项目验收（里程碑</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-7</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1">
                          <a:latin typeface="Times New Roman" panose="02020603050405020304" pitchFamily="18" charset="0"/>
                          <a:cs typeface="Times New Roman" panose="02020603050405020304" pitchFamily="18" charset="0"/>
                        </a:rPr>
                        <a:t> </a:t>
                      </a:r>
                      <a:r>
                        <a:rPr lang="zh-CN" sz="1800" b="1">
                          <a:latin typeface="宋体" panose="02010600030101010101" pitchFamily="2" charset="-122"/>
                          <a:ea typeface="宋体" panose="02010600030101010101" pitchFamily="2" charset="-122"/>
                          <a:cs typeface="宋体" panose="02010600030101010101" pitchFamily="2" charset="-122"/>
                          <a:sym typeface="+mn-ea"/>
                        </a:rPr>
                        <a:t>提交所有源代码和</a:t>
                      </a:r>
                      <a:r>
                        <a:rPr lang="en-US" altLang="zh-CN" sz="1800" b="1">
                          <a:latin typeface="宋体" panose="02010600030101010101" pitchFamily="2" charset="-122"/>
                          <a:ea typeface="宋体" panose="02010600030101010101" pitchFamily="2" charset="-122"/>
                          <a:cs typeface="宋体" panose="02010600030101010101" pitchFamily="2" charset="-122"/>
                          <a:sym typeface="+mn-ea"/>
                        </a:rPr>
                        <a:t>SQL</a:t>
                      </a:r>
                      <a:r>
                        <a:rPr lang="zh-CN" altLang="en-US" sz="1800" b="1">
                          <a:latin typeface="宋体" panose="02010600030101010101" pitchFamily="2" charset="-122"/>
                          <a:ea typeface="宋体" panose="02010600030101010101" pitchFamily="2" charset="-122"/>
                          <a:cs typeface="宋体" panose="02010600030101010101" pitchFamily="2" charset="-122"/>
                          <a:sym typeface="+mn-ea"/>
                        </a:rPr>
                        <a:t>文件</a:t>
                      </a:r>
                      <a:endParaRPr lang="zh-CN" altLang="en-US" sz="1800" b="1">
                        <a:latin typeface="宋体" panose="02010600030101010101" pitchFamily="2" charset="-122"/>
                        <a:ea typeface="宋体" panose="02010600030101010101" pitchFamily="2" charset="-122"/>
                        <a:cs typeface="宋体" panose="02010600030101010101" pitchFamily="2" charset="-122"/>
                        <a:sym typeface="+mn-ea"/>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403225" y="5816600"/>
            <a:ext cx="8417560" cy="645160"/>
          </a:xfrm>
          <a:prstGeom prst="rect">
            <a:avLst/>
          </a:prstGeom>
          <a:noFill/>
        </p:spPr>
        <p:txBody>
          <a:bodyPr wrap="square" rtlCol="0">
            <a:spAutoFit/>
          </a:bodyPr>
          <a:p>
            <a:r>
              <a:rPr lang="en-US" altLang="zh-CN" b="1"/>
              <a:t>*</a:t>
            </a:r>
            <a:r>
              <a:rPr lang="zh-CN" altLang="en-US" b="1"/>
              <a:t>每周一每个人需提交上周总结和本周计划，每个组需提交上周本组会议记录，每个组需提交本组上周总结和本周计划。</a:t>
            </a:r>
            <a:endParaRPr lang="zh-CN" altLang="en-US" b="1"/>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p:txBody>
          <a:bodyPr vert="horz" wrap="square" lIns="91440" tIns="45720" rIns="91440" bIns="45720" anchor="b"/>
          <a:p>
            <a:pPr eaLnBrk="1" hangingPunct="1"/>
            <a:r>
              <a:rPr lang="zh-CN" altLang="en-US" sz="4000" dirty="0"/>
              <a:t>主题</a:t>
            </a:r>
            <a:endParaRPr lang="zh-CN" altLang="en-US" sz="4000" dirty="0"/>
          </a:p>
        </p:txBody>
      </p:sp>
      <p:sp>
        <p:nvSpPr>
          <p:cNvPr id="4099" name="Rectangle 3"/>
          <p:cNvSpPr>
            <a:spLocks noGrp="1"/>
          </p:cNvSpPr>
          <p:nvPr>
            <p:ph type="body"/>
          </p:nvPr>
        </p:nvSpPr>
        <p:spPr/>
        <p:txBody>
          <a:bodyPr vert="horz" wrap="square" lIns="91440" tIns="45720" rIns="91440" bIns="45720" anchor="t"/>
          <a:p>
            <a:pPr eaLnBrk="1" hangingPunct="1"/>
            <a:r>
              <a:rPr lang="zh-CN" altLang="en-US" sz="3200" b="1" dirty="0"/>
              <a:t>案例介绍</a:t>
            </a:r>
            <a:endParaRPr lang="en-US" altLang="zh-CN" sz="3200" b="1" dirty="0"/>
          </a:p>
          <a:p>
            <a:pPr eaLnBrk="1" hangingPunct="1"/>
            <a:r>
              <a:rPr lang="zh-CN" altLang="en-US" sz="3200" b="1" dirty="0"/>
              <a:t>案例使用</a:t>
            </a:r>
            <a:endParaRPr lang="zh-CN" altLang="en-US" sz="3200" b="1" dirty="0"/>
          </a:p>
          <a:p>
            <a:pPr eaLnBrk="1" hangingPunct="1"/>
            <a:r>
              <a:rPr lang="zh-CN" altLang="en-US" sz="3200" b="1" dirty="0"/>
              <a:t>案例推广</a:t>
            </a:r>
            <a:endParaRPr lang="zh-CN" altLang="en-US" sz="3200" b="1" dirty="0"/>
          </a:p>
          <a:p>
            <a:pPr eaLnBrk="1" hangingPunct="1"/>
            <a:r>
              <a:rPr lang="zh-CN" altLang="en-US" sz="3200" b="1" dirty="0"/>
              <a:t>案例改进</a:t>
            </a:r>
            <a:endParaRPr lang="zh-CN" altLang="en-US" sz="3200" b="1" dirty="0"/>
          </a:p>
          <a:p>
            <a:pPr eaLnBrk="1" hangingPunct="1"/>
            <a:endParaRPr lang="en-US" altLang="x-none" sz="3200" b="1" dirty="0"/>
          </a:p>
          <a:p>
            <a:pPr eaLnBrk="1" hangingPunct="1"/>
            <a:endParaRPr lang="zh-CN" altLang="en-US" sz="3200" b="1" dirty="0"/>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dirty="0">
                <a:sym typeface="+mn-ea"/>
              </a:rPr>
              <a:t>2.2 </a:t>
            </a:r>
            <a:r>
              <a:rPr lang="zh-CN" altLang="en-US" dirty="0">
                <a:sym typeface="+mn-ea"/>
              </a:rPr>
              <a:t>四周团队项目</a:t>
            </a:r>
            <a:endParaRPr lang="zh-CN" altLang="en-US" dirty="0"/>
          </a:p>
        </p:txBody>
      </p:sp>
      <p:sp>
        <p:nvSpPr>
          <p:cNvPr id="15363" name="内容占位符 2"/>
          <p:cNvSpPr>
            <a:spLocks noGrp="1"/>
          </p:cNvSpPr>
          <p:nvPr>
            <p:ph idx="1"/>
          </p:nvPr>
        </p:nvSpPr>
        <p:spPr>
          <a:xfrm>
            <a:off x="457200" y="1719263"/>
            <a:ext cx="8329613" cy="4781550"/>
          </a:xfrm>
        </p:spPr>
        <p:txBody>
          <a:bodyPr vert="horz" wrap="square" lIns="91440" tIns="45720" rIns="91440" bIns="45720" anchor="t"/>
          <a:p>
            <a:r>
              <a:rPr lang="zh-CN" altLang="en-US" sz="3200" b="1" dirty="0"/>
              <a:t>考核方式</a:t>
            </a:r>
            <a:endParaRPr lang="en-US" altLang="x-none" sz="3200" b="1" dirty="0"/>
          </a:p>
          <a:p>
            <a:pPr lvl="1"/>
            <a:r>
              <a:rPr sz="2800" b="1" dirty="0"/>
              <a:t>考核分为团队分和个人分，各占50%。</a:t>
            </a:r>
            <a:endParaRPr sz="2800" b="1" dirty="0"/>
          </a:p>
          <a:p>
            <a:pPr lvl="1"/>
            <a:r>
              <a:rPr sz="2800" b="1" dirty="0"/>
              <a:t>个人最终得分=（个人分/50分）*团队分 + 个人分。</a:t>
            </a:r>
            <a:endParaRPr sz="2800" b="1" dirty="0"/>
          </a:p>
          <a:p>
            <a:pPr lvl="1"/>
            <a:r>
              <a:rPr sz="2800" b="1" dirty="0"/>
              <a:t>（个人分/50分）即个人贡献系数，就是说，你的个人分越高，可以享受的团队分比例越高。</a:t>
            </a:r>
            <a:endParaRPr sz="2800" b="1" dirty="0"/>
          </a:p>
          <a:p>
            <a:pPr marL="344170" lvl="1" indent="0">
              <a:buNone/>
            </a:pPr>
            <a:r>
              <a:rPr lang="zh-CN" altLang="en-US" sz="2800" b="1" dirty="0"/>
              <a:t>    </a:t>
            </a:r>
            <a:endParaRPr lang="en-US" altLang="x-none" sz="2800" b="1" dirty="0"/>
          </a:p>
          <a:p>
            <a:pPr lvl="1">
              <a:buNone/>
            </a:pPr>
            <a:r>
              <a:rPr lang="en-US" altLang="x-none" sz="2800" b="1" dirty="0"/>
              <a:t>	</a:t>
            </a:r>
            <a:endParaRPr lang="zh-CN" altLang="en-US" sz="3200" b="1" dirty="0"/>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dirty="0">
                <a:sym typeface="+mn-ea"/>
              </a:rPr>
              <a:t>2.2 </a:t>
            </a:r>
            <a:r>
              <a:rPr lang="zh-CN" altLang="en-US" dirty="0">
                <a:sym typeface="+mn-ea"/>
              </a:rPr>
              <a:t>四周团队项目</a:t>
            </a:r>
            <a:endParaRPr lang="zh-CN" altLang="en-US" dirty="0"/>
          </a:p>
        </p:txBody>
      </p:sp>
      <p:sp>
        <p:nvSpPr>
          <p:cNvPr id="15363" name="内容占位符 2"/>
          <p:cNvSpPr>
            <a:spLocks noGrp="1"/>
          </p:cNvSpPr>
          <p:nvPr>
            <p:ph idx="1"/>
          </p:nvPr>
        </p:nvSpPr>
        <p:spPr>
          <a:xfrm>
            <a:off x="457200" y="1719580"/>
            <a:ext cx="8485505" cy="4781550"/>
          </a:xfrm>
        </p:spPr>
        <p:txBody>
          <a:bodyPr vert="horz" wrap="square" lIns="91440" tIns="45720" rIns="91440" bIns="45720" anchor="t"/>
          <a:p>
            <a:r>
              <a:rPr lang="zh-CN" altLang="en-US" sz="3200" b="1" dirty="0"/>
              <a:t>团队分在50分基础上，依据下列考核进行扣分：</a:t>
            </a:r>
            <a:endParaRPr lang="zh-CN" altLang="en-US" sz="3200" b="1" dirty="0"/>
          </a:p>
          <a:p>
            <a:pPr lvl="1"/>
            <a:r>
              <a:rPr lang="zh-CN" altLang="en-US" sz="2400" b="1" dirty="0"/>
              <a:t>文档不按时提交和文档质量不符合要求者，每次扣1分；</a:t>
            </a:r>
            <a:endParaRPr lang="zh-CN" altLang="en-US" sz="2400" b="1" dirty="0"/>
          </a:p>
          <a:p>
            <a:pPr lvl="1"/>
            <a:r>
              <a:rPr lang="zh-CN" altLang="en-US" sz="2400" b="1" dirty="0"/>
              <a:t>未经同意擅离岗位者，每人次扣所在团队分0.1分；</a:t>
            </a:r>
            <a:endParaRPr lang="zh-CN" altLang="en-US" sz="2400" b="1" dirty="0"/>
          </a:p>
          <a:p>
            <a:pPr lvl="1"/>
            <a:r>
              <a:rPr lang="zh-CN" altLang="en-US" sz="2400" b="1" dirty="0"/>
              <a:t>代码规范性检查，每处不规范扣0.5分（5分封顶）；</a:t>
            </a:r>
            <a:endParaRPr lang="zh-CN" altLang="en-US" sz="2400" b="1" dirty="0"/>
          </a:p>
          <a:p>
            <a:pPr lvl="1"/>
            <a:r>
              <a:rPr lang="zh-CN" altLang="en-US" sz="2400" b="1" dirty="0"/>
              <a:t>迭代开发任务不能按时完成者，每次扣1分；</a:t>
            </a:r>
            <a:endParaRPr lang="zh-CN" altLang="en-US" sz="2400" b="1" dirty="0"/>
          </a:p>
          <a:p>
            <a:pPr lvl="1"/>
            <a:r>
              <a:rPr lang="zh-CN" altLang="en-US" sz="2400" b="1" dirty="0"/>
              <a:t>程序Bug扣分：测试报告中的bug每个扣1分；测试报告中没有，验收时发现的bug扣3分（15分封顶）；</a:t>
            </a:r>
            <a:endParaRPr lang="zh-CN" altLang="en-US" sz="2400" b="1" dirty="0"/>
          </a:p>
          <a:p>
            <a:pPr lvl="1"/>
            <a:r>
              <a:rPr lang="zh-CN" altLang="en-US" sz="2400" b="1" dirty="0"/>
              <a:t>程序功能缺失扣分：根据需求文档，程序功能每缺失1个扣5分</a:t>
            </a:r>
            <a:r>
              <a:rPr lang="zh-CN" altLang="en-US" sz="2080" b="1" dirty="0"/>
              <a:t>。</a:t>
            </a:r>
            <a:endParaRPr lang="zh-CN" altLang="en-US" sz="2770" b="1" dirty="0"/>
          </a:p>
          <a:p>
            <a:pPr marL="344170" lvl="1" indent="0">
              <a:buNone/>
            </a:pPr>
            <a:r>
              <a:rPr lang="zh-CN" altLang="en-US" sz="2800" b="1" dirty="0"/>
              <a:t>    </a:t>
            </a:r>
            <a:endParaRPr lang="en-US" altLang="x-none" sz="2800" b="1" dirty="0"/>
          </a:p>
          <a:p>
            <a:pPr lvl="1">
              <a:buNone/>
            </a:pPr>
            <a:r>
              <a:rPr lang="en-US" altLang="x-none" sz="2800" b="1" dirty="0"/>
              <a:t>	</a:t>
            </a:r>
            <a:endParaRPr lang="zh-CN" altLang="en-US" sz="3200" b="1" dirty="0"/>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dirty="0">
                <a:sym typeface="+mn-ea"/>
              </a:rPr>
              <a:t>2.2 </a:t>
            </a:r>
            <a:r>
              <a:rPr lang="zh-CN" altLang="en-US" dirty="0">
                <a:sym typeface="+mn-ea"/>
              </a:rPr>
              <a:t>四周团队项目</a:t>
            </a:r>
            <a:endParaRPr lang="zh-CN" altLang="en-US" dirty="0"/>
          </a:p>
        </p:txBody>
      </p:sp>
      <p:sp>
        <p:nvSpPr>
          <p:cNvPr id="15363" name="内容占位符 2"/>
          <p:cNvSpPr>
            <a:spLocks noGrp="1"/>
          </p:cNvSpPr>
          <p:nvPr>
            <p:ph idx="1"/>
          </p:nvPr>
        </p:nvSpPr>
        <p:spPr>
          <a:xfrm>
            <a:off x="457200" y="1719580"/>
            <a:ext cx="8485505" cy="4781550"/>
          </a:xfrm>
        </p:spPr>
        <p:txBody>
          <a:bodyPr vert="horz" wrap="square" lIns="91440" tIns="45720" rIns="91440" bIns="45720" anchor="t"/>
          <a:p>
            <a:r>
              <a:rPr lang="zh-CN" altLang="en-US" sz="3200" b="1" dirty="0"/>
              <a:t>开发人员个人分为</a:t>
            </a:r>
            <a:r>
              <a:rPr lang="en-US" altLang="zh-CN" sz="3200" b="1" dirty="0"/>
              <a:t>50</a:t>
            </a:r>
            <a:r>
              <a:rPr lang="zh-CN" altLang="en-US" sz="3200" b="1" dirty="0"/>
              <a:t>分，非开发人员个人分在50分的基础上按照以下考核进行扣分：</a:t>
            </a:r>
            <a:endParaRPr lang="zh-CN" altLang="en-US" sz="3200" b="1" dirty="0"/>
          </a:p>
          <a:p>
            <a:pPr lvl="1"/>
            <a:r>
              <a:rPr lang="zh-CN" altLang="en-US" sz="2770" b="1" dirty="0"/>
              <a:t>个人任务不能按时完成者，每次扣1分；</a:t>
            </a:r>
            <a:endParaRPr lang="zh-CN" altLang="en-US" sz="2770" b="1" dirty="0"/>
          </a:p>
          <a:p>
            <a:pPr lvl="1"/>
            <a:r>
              <a:rPr lang="zh-CN" altLang="en-US" sz="2770" b="1" dirty="0"/>
              <a:t>未经同意擅离岗位者，每次扣当事人个人分1分；</a:t>
            </a:r>
            <a:endParaRPr lang="zh-CN" altLang="en-US" sz="2770" b="1" dirty="0"/>
          </a:p>
          <a:p>
            <a:pPr lvl="1"/>
            <a:r>
              <a:rPr lang="zh-CN" altLang="en-US" sz="2770" b="1" dirty="0"/>
              <a:t>所负责文档没有及时提交或质量不符合要求者，每次扣1分。</a:t>
            </a:r>
            <a:endParaRPr lang="zh-CN" altLang="en-US" sz="2770" b="1" dirty="0"/>
          </a:p>
          <a:p>
            <a:pPr marL="344170" lvl="1" indent="0">
              <a:buNone/>
            </a:pPr>
            <a:r>
              <a:rPr lang="zh-CN" altLang="en-US" sz="2800" b="1" dirty="0"/>
              <a:t>    </a:t>
            </a:r>
            <a:endParaRPr lang="en-US" altLang="x-none" sz="2800" b="1" dirty="0"/>
          </a:p>
          <a:p>
            <a:pPr lvl="1">
              <a:buNone/>
            </a:pPr>
            <a:r>
              <a:rPr lang="en-US" altLang="x-none" sz="2800" b="1" dirty="0"/>
              <a:t>	</a:t>
            </a:r>
            <a:endParaRPr lang="zh-CN" altLang="en-US" sz="3200" b="1" dirty="0"/>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altLang="zh-CN" dirty="0">
                <a:sym typeface="+mn-ea"/>
              </a:rPr>
              <a:t>3 </a:t>
            </a:r>
            <a:r>
              <a:rPr lang="zh-CN" altLang="en-US" dirty="0">
                <a:sym typeface="+mn-ea"/>
              </a:rPr>
              <a:t>案例推广</a:t>
            </a:r>
            <a:endParaRPr lang="zh-CN" altLang="en-US" dirty="0">
              <a:sym typeface="+mn-ea"/>
            </a:endParaRPr>
          </a:p>
        </p:txBody>
      </p:sp>
      <p:sp>
        <p:nvSpPr>
          <p:cNvPr id="15363" name="内容占位符 2"/>
          <p:cNvSpPr>
            <a:spLocks noGrp="1"/>
          </p:cNvSpPr>
          <p:nvPr>
            <p:ph idx="1"/>
          </p:nvPr>
        </p:nvSpPr>
        <p:spPr>
          <a:xfrm>
            <a:off x="457200" y="1719263"/>
            <a:ext cx="8329613" cy="4781550"/>
          </a:xfrm>
        </p:spPr>
        <p:txBody>
          <a:bodyPr vert="horz" wrap="square" lIns="91440" tIns="45720" rIns="91440" bIns="45720" anchor="t"/>
          <a:p>
            <a:r>
              <a:rPr lang="en-US" altLang="zh-CN" sz="2800" b="1" dirty="0"/>
              <a:t>2008</a:t>
            </a:r>
            <a:r>
              <a:rPr lang="zh-CN" altLang="en-US" sz="2800" b="1" dirty="0"/>
              <a:t>年组织湖南、广东、福建的</a:t>
            </a:r>
            <a:r>
              <a:rPr lang="en-US" altLang="zh-CN" sz="2800" b="1" dirty="0"/>
              <a:t>10</a:t>
            </a:r>
            <a:r>
              <a:rPr lang="zh-CN" altLang="en-US" sz="2800" b="1" dirty="0"/>
              <a:t>所高校的</a:t>
            </a:r>
            <a:r>
              <a:rPr lang="en-US" altLang="zh-CN" sz="2800" b="1" dirty="0"/>
              <a:t>30</a:t>
            </a:r>
            <a:r>
              <a:rPr lang="zh-CN" altLang="en-US" sz="2800" b="1" dirty="0"/>
              <a:t>多名教师推广</a:t>
            </a:r>
            <a:r>
              <a:rPr lang="en-US" altLang="zh-CN" sz="2800" b="1" dirty="0"/>
              <a:t>“</a:t>
            </a:r>
            <a:r>
              <a:rPr lang="zh-CN" altLang="en-US" sz="2800" b="1" dirty="0"/>
              <a:t>做中学</a:t>
            </a:r>
            <a:r>
              <a:rPr lang="en-US" altLang="zh-CN" sz="2800" b="1" dirty="0"/>
              <a:t>”</a:t>
            </a:r>
            <a:r>
              <a:rPr lang="zh-CN" altLang="en-US" sz="2800" b="1" dirty="0"/>
              <a:t>教学改革经验；</a:t>
            </a:r>
            <a:endParaRPr lang="zh-CN" altLang="en-US" sz="2800" b="1" dirty="0"/>
          </a:p>
          <a:p>
            <a:r>
              <a:rPr lang="zh-CN" altLang="en-US" sz="2800" b="1" dirty="0"/>
              <a:t>参与培训教师普遍反映：教学理念先进，教学效果良好，但实施成本很高</a:t>
            </a:r>
            <a:r>
              <a:rPr lang="en-US" altLang="zh-CN" sz="2800" b="1" dirty="0"/>
              <a:t>—</a:t>
            </a:r>
            <a:r>
              <a:rPr lang="zh-CN" altLang="en-US" sz="2800" b="1" dirty="0"/>
              <a:t>教师指导投入太大！</a:t>
            </a:r>
            <a:endParaRPr lang="zh-CN" altLang="en-US" sz="2800" b="1" dirty="0"/>
          </a:p>
          <a:p>
            <a:r>
              <a:rPr lang="zh-CN" altLang="en-US" sz="2800" b="1" dirty="0"/>
              <a:t>经过十年摸索，我们把教师指导的工作量减少到了相对很少！</a:t>
            </a:r>
            <a:endParaRPr lang="zh-CN" altLang="en-US" sz="2800" b="1" dirty="0"/>
          </a:p>
          <a:p>
            <a:r>
              <a:rPr lang="en-US" altLang="zh-CN" sz="2800" b="1" dirty="0"/>
              <a:t>2018</a:t>
            </a:r>
            <a:r>
              <a:rPr lang="zh-CN" altLang="en-US" sz="2800" b="1" dirty="0"/>
              <a:t>年</a:t>
            </a:r>
            <a:r>
              <a:rPr lang="en-US" altLang="zh-CN" sz="2800" b="1" dirty="0"/>
              <a:t>5</a:t>
            </a:r>
            <a:r>
              <a:rPr lang="zh-CN" altLang="en-US" sz="2800" b="1" dirty="0"/>
              <a:t>月，我们在江西萍乡学院的信息与计算机工程学院的软件工程专业实施了</a:t>
            </a:r>
            <a:r>
              <a:rPr lang="en-US" altLang="zh-CN" sz="2800" b="1" dirty="0"/>
              <a:t>4</a:t>
            </a:r>
            <a:r>
              <a:rPr lang="zh-CN" altLang="en-US" sz="2800" b="1" dirty="0"/>
              <a:t>周</a:t>
            </a:r>
            <a:r>
              <a:rPr lang="en-US" altLang="zh-CN" sz="2800" b="1" dirty="0"/>
              <a:t>“</a:t>
            </a:r>
            <a:r>
              <a:rPr lang="zh-CN" altLang="en-US" sz="2800" b="1" dirty="0"/>
              <a:t>做中学</a:t>
            </a:r>
            <a:r>
              <a:rPr lang="en-US" altLang="zh-CN" sz="2800" b="1" dirty="0"/>
              <a:t>”</a:t>
            </a:r>
            <a:r>
              <a:rPr lang="zh-CN" altLang="en-US" sz="2800" b="1" dirty="0"/>
              <a:t>。</a:t>
            </a:r>
            <a:endParaRPr lang="zh-CN" altLang="en-US" sz="2800" b="1" dirty="0"/>
          </a:p>
          <a:p>
            <a:r>
              <a:rPr lang="en-US" altLang="zh-CN" sz="2800" b="1" dirty="0"/>
              <a:t>2019</a:t>
            </a:r>
            <a:r>
              <a:rPr lang="zh-CN" altLang="en-US" sz="2800" b="1" dirty="0"/>
              <a:t>年，计划在湖南师范大学、西南民族大学推广</a:t>
            </a:r>
            <a:r>
              <a:rPr lang="en-US" altLang="zh-CN" sz="2800" b="1" dirty="0"/>
              <a:t>“</a:t>
            </a:r>
            <a:r>
              <a:rPr lang="zh-CN" altLang="en-US" sz="2800" b="1" dirty="0"/>
              <a:t>做中学</a:t>
            </a:r>
            <a:r>
              <a:rPr lang="en-US" altLang="zh-CN" sz="2800" b="1" dirty="0"/>
              <a:t>”</a:t>
            </a:r>
            <a:r>
              <a:rPr lang="zh-CN" altLang="en-US" sz="2800" b="1" dirty="0"/>
              <a:t>。</a:t>
            </a:r>
            <a:endParaRPr lang="zh-CN" altLang="en-US" sz="2800" b="1" dirty="0"/>
          </a:p>
          <a:p>
            <a:endParaRPr lang="zh-CN" altLang="en-US" sz="2800" b="1" dirty="0"/>
          </a:p>
          <a:p>
            <a:endParaRPr lang="zh-CN" altLang="en-US" sz="2800" b="1" dirty="0"/>
          </a:p>
          <a:p>
            <a:endParaRPr lang="en-US" altLang="zh-CN" sz="2800" b="1" dirty="0"/>
          </a:p>
          <a:p>
            <a:endParaRPr lang="zh-CN" altLang="en-US" sz="2800" b="1" dirty="0"/>
          </a:p>
          <a:p>
            <a:endParaRPr lang="zh-CN" altLang="en-US" sz="2800" b="1" dirty="0"/>
          </a:p>
          <a:p>
            <a:pPr marL="344170" lvl="1" indent="0">
              <a:buNone/>
            </a:pPr>
            <a:r>
              <a:rPr lang="zh-CN" altLang="en-US" sz="2800" b="1" dirty="0"/>
              <a:t>    </a:t>
            </a:r>
            <a:endParaRPr lang="en-US" altLang="x-none" sz="2800" b="1" dirty="0"/>
          </a:p>
          <a:p>
            <a:pPr lvl="1">
              <a:buNone/>
            </a:pPr>
            <a:r>
              <a:rPr lang="en-US" altLang="x-none" sz="2800" b="1" dirty="0"/>
              <a:t>	</a:t>
            </a:r>
            <a:endParaRPr lang="zh-CN" altLang="en-US" sz="3200" b="1"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12" dur="5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7" dur="5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22" dur="500"/>
                                        <p:tgtEl>
                                          <p:spTgt spid="15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7" dur="500"/>
                                        <p:tgtEl>
                                          <p:spTgt spid="153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32" dur="500"/>
                                        <p:tgtEl>
                                          <p:spTgt spid="15363">
                                            <p:txEl>
                                              <p:pRg st="4" end="4"/>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363">
                                            <p:txEl>
                                              <p:pRg st="10" end="10"/>
                                            </p:txEl>
                                          </p:spTgt>
                                        </p:tgtEl>
                                        <p:attrNameLst>
                                          <p:attrName>style.visibility</p:attrName>
                                        </p:attrNameLst>
                                      </p:cBhvr>
                                      <p:to>
                                        <p:strVal val="visible"/>
                                      </p:to>
                                    </p:set>
                                    <p:animEffect transition="in" filter="blinds(horizontal)">
                                      <p:cBhvr>
                                        <p:cTn id="35" dur="500"/>
                                        <p:tgtEl>
                                          <p:spTgt spid="1536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363">
                                            <p:txEl>
                                              <p:pRg st="11" end="11"/>
                                            </p:txEl>
                                          </p:spTgt>
                                        </p:tgtEl>
                                        <p:attrNameLst>
                                          <p:attrName>style.visibility</p:attrName>
                                        </p:attrNameLst>
                                      </p:cBhvr>
                                      <p:to>
                                        <p:strVal val="visible"/>
                                      </p:to>
                                    </p:set>
                                    <p:animEffect transition="in" filter="blinds(horizontal)">
                                      <p:cBhvr>
                                        <p:cTn id="38" dur="500"/>
                                        <p:tgtEl>
                                          <p:spTgt spid="15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altLang="zh-CN" dirty="0">
                <a:sym typeface="+mn-ea"/>
              </a:rPr>
              <a:t>3 </a:t>
            </a:r>
            <a:r>
              <a:rPr lang="zh-CN" altLang="en-US" dirty="0">
                <a:sym typeface="+mn-ea"/>
              </a:rPr>
              <a:t>案例推广</a:t>
            </a:r>
            <a:endParaRPr lang="zh-CN" altLang="en-US" dirty="0">
              <a:sym typeface="+mn-ea"/>
            </a:endParaRPr>
          </a:p>
        </p:txBody>
      </p:sp>
      <p:sp>
        <p:nvSpPr>
          <p:cNvPr id="15363" name="内容占位符 2"/>
          <p:cNvSpPr>
            <a:spLocks noGrp="1"/>
          </p:cNvSpPr>
          <p:nvPr>
            <p:ph idx="1"/>
          </p:nvPr>
        </p:nvSpPr>
        <p:spPr>
          <a:xfrm>
            <a:off x="457200" y="1719580"/>
            <a:ext cx="8329930" cy="712470"/>
          </a:xfrm>
        </p:spPr>
        <p:txBody>
          <a:bodyPr vert="horz" wrap="square" lIns="91440" tIns="45720" rIns="91440" bIns="45720" anchor="t"/>
          <a:p>
            <a:r>
              <a:rPr lang="zh-CN" altLang="en-US" sz="2800" b="1" dirty="0"/>
              <a:t>萍乡学院第一批软件工程本科学生与湖南大学软件工程本科学生的区别：</a:t>
            </a:r>
            <a:endParaRPr lang="zh-CN" altLang="en-US" sz="2800" b="1" dirty="0"/>
          </a:p>
          <a:p>
            <a:pPr marL="344170" lvl="1" indent="0">
              <a:buNone/>
            </a:pPr>
            <a:r>
              <a:rPr lang="zh-CN" altLang="en-US" sz="2800" b="1" dirty="0"/>
              <a:t>    </a:t>
            </a:r>
            <a:endParaRPr lang="en-US" altLang="x-none" sz="2800" b="1" dirty="0"/>
          </a:p>
          <a:p>
            <a:pPr lvl="1">
              <a:buNone/>
            </a:pPr>
            <a:r>
              <a:rPr lang="en-US" altLang="x-none" sz="2800" b="1" dirty="0"/>
              <a:t>	</a:t>
            </a:r>
            <a:endParaRPr lang="zh-CN" altLang="en-US" sz="3200" b="1" dirty="0"/>
          </a:p>
        </p:txBody>
      </p:sp>
      <p:sp>
        <p:nvSpPr>
          <p:cNvPr id="2" name="矩形 1"/>
          <p:cNvSpPr/>
          <p:nvPr/>
        </p:nvSpPr>
        <p:spPr>
          <a:xfrm>
            <a:off x="638175" y="2975610"/>
            <a:ext cx="2010410" cy="15125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师资水平</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的差距</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3" name="矩形 2"/>
          <p:cNvSpPr/>
          <p:nvPr/>
        </p:nvSpPr>
        <p:spPr>
          <a:xfrm>
            <a:off x="3637915" y="2975610"/>
            <a:ext cx="1968500" cy="15132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学生基础</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的差距</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6" name="右箭头 5"/>
          <p:cNvSpPr/>
          <p:nvPr/>
        </p:nvSpPr>
        <p:spPr>
          <a:xfrm>
            <a:off x="2759710" y="3424555"/>
            <a:ext cx="760095" cy="43243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6568440" y="2944495"/>
            <a:ext cx="1968500" cy="15430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理念</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的差距</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5" name="右箭头 4"/>
          <p:cNvSpPr/>
          <p:nvPr/>
        </p:nvSpPr>
        <p:spPr>
          <a:xfrm>
            <a:off x="5690235" y="3393440"/>
            <a:ext cx="760095" cy="43243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3637915" y="4862195"/>
            <a:ext cx="1968500" cy="1513205"/>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学习态度</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没有差别</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r>
              <a:rPr lang="en-US" altLang="zh-CN" dirty="0">
                <a:sym typeface="+mn-ea"/>
              </a:rPr>
              <a:t>3 </a:t>
            </a:r>
            <a:r>
              <a:rPr lang="zh-CN" altLang="en-US" dirty="0">
                <a:sym typeface="+mn-ea"/>
              </a:rPr>
              <a:t>案例推广</a:t>
            </a:r>
            <a:endParaRPr lang="zh-CN" altLang="en-US" dirty="0">
              <a:sym typeface="+mn-ea"/>
            </a:endParaRPr>
          </a:p>
        </p:txBody>
      </p:sp>
      <p:sp>
        <p:nvSpPr>
          <p:cNvPr id="15363" name="内容占位符 2"/>
          <p:cNvSpPr>
            <a:spLocks noGrp="1"/>
          </p:cNvSpPr>
          <p:nvPr>
            <p:ph idx="1"/>
          </p:nvPr>
        </p:nvSpPr>
        <p:spPr>
          <a:xfrm>
            <a:off x="457200" y="1719580"/>
            <a:ext cx="8329930" cy="712470"/>
          </a:xfrm>
        </p:spPr>
        <p:txBody>
          <a:bodyPr vert="horz" wrap="square" lIns="91440" tIns="45720" rIns="91440" bIns="45720" anchor="t"/>
          <a:p>
            <a:r>
              <a:rPr lang="en-US" altLang="zh-CN" sz="2800" b="1" dirty="0"/>
              <a:t>4</a:t>
            </a:r>
            <a:r>
              <a:rPr lang="zh-CN" altLang="en-US" sz="2800" b="1" dirty="0"/>
              <a:t>周课程，</a:t>
            </a:r>
            <a:r>
              <a:rPr lang="en-US" altLang="zh-CN" sz="2800" b="1" dirty="0"/>
              <a:t>77</a:t>
            </a:r>
            <a:r>
              <a:rPr lang="zh-CN" altLang="en-US" sz="2800" b="1" dirty="0"/>
              <a:t>个学生，</a:t>
            </a:r>
            <a:r>
              <a:rPr lang="en-US" altLang="zh-CN" sz="2800" b="1" dirty="0"/>
              <a:t>13</a:t>
            </a:r>
            <a:r>
              <a:rPr lang="zh-CN" altLang="en-US" sz="2800" b="1" dirty="0"/>
              <a:t>个组，提前</a:t>
            </a:r>
            <a:r>
              <a:rPr lang="en-US" altLang="zh-CN" sz="2800" b="1" dirty="0"/>
              <a:t>1</a:t>
            </a:r>
            <a:r>
              <a:rPr lang="zh-CN" altLang="en-US" sz="2800" b="1" dirty="0"/>
              <a:t>个月准备。</a:t>
            </a:r>
            <a:endParaRPr lang="zh-CN" altLang="en-US" sz="2800" b="1" dirty="0"/>
          </a:p>
          <a:p>
            <a:pPr marL="344170" lvl="1" indent="0">
              <a:buNone/>
            </a:pPr>
            <a:r>
              <a:rPr lang="zh-CN" altLang="en-US" sz="2800" b="1" dirty="0"/>
              <a:t>    </a:t>
            </a:r>
            <a:endParaRPr lang="en-US" altLang="x-none" sz="2800" b="1" dirty="0"/>
          </a:p>
          <a:p>
            <a:pPr lvl="1">
              <a:buNone/>
            </a:pPr>
            <a:r>
              <a:rPr lang="en-US" altLang="x-none" sz="2800" b="1" dirty="0"/>
              <a:t>	</a:t>
            </a:r>
            <a:endParaRPr lang="zh-CN" altLang="en-US" sz="3200" b="1" dirty="0"/>
          </a:p>
        </p:txBody>
      </p:sp>
      <p:sp>
        <p:nvSpPr>
          <p:cNvPr id="2" name="矩形 1"/>
          <p:cNvSpPr/>
          <p:nvPr/>
        </p:nvSpPr>
        <p:spPr>
          <a:xfrm>
            <a:off x="190500" y="2832100"/>
            <a:ext cx="2458085" cy="15125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案例准备</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a:t>
            </a:r>
            <a:r>
              <a:rPr kumimoji="0" lang="en-US" alt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13</a:t>
            </a:r>
            <a:r>
              <a:rPr kumimoji="0" lang="zh-CN" altLang="en-US" sz="2800" b="0" i="0" u="none" strike="noStrike" cap="none" normalizeH="0" baseline="0" smtClean="0">
                <a:ln>
                  <a:noFill/>
                </a:ln>
                <a:solidFill>
                  <a:schemeClr val="tx1"/>
                </a:solidFill>
                <a:effectLst/>
                <a:latin typeface="微软雅黑" panose="020B0503020204020204" charset="-122"/>
                <a:ea typeface="微软雅黑" panose="020B0503020204020204" charset="-122"/>
              </a:rPr>
              <a:t>个案例</a:t>
            </a: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3" name="矩形 2"/>
          <p:cNvSpPr/>
          <p:nvPr/>
        </p:nvSpPr>
        <p:spPr>
          <a:xfrm>
            <a:off x="3637915" y="2832100"/>
            <a:ext cx="1968500" cy="15132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教师指导</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培训</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6" name="右箭头 5"/>
          <p:cNvSpPr/>
          <p:nvPr/>
        </p:nvSpPr>
        <p:spPr>
          <a:xfrm>
            <a:off x="2759710" y="3281045"/>
            <a:ext cx="760095" cy="43243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6568440" y="2800985"/>
            <a:ext cx="1968500" cy="15430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学生动员</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分组</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5" name="右箭头 4"/>
          <p:cNvSpPr/>
          <p:nvPr/>
        </p:nvSpPr>
        <p:spPr>
          <a:xfrm>
            <a:off x="5690235" y="3249930"/>
            <a:ext cx="760095" cy="43243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3648710" y="4919980"/>
            <a:ext cx="1968500" cy="1513205"/>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每个教师熟悉一个案例</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7" name="矩形 6"/>
          <p:cNvSpPr/>
          <p:nvPr/>
        </p:nvSpPr>
        <p:spPr>
          <a:xfrm>
            <a:off x="6522085" y="4917440"/>
            <a:ext cx="1968500" cy="1513205"/>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50000"/>
              </a:lnSpc>
              <a:spcBef>
                <a:spcPct val="0"/>
              </a:spcBef>
              <a:spcAft>
                <a:spcPct val="0"/>
              </a:spcAft>
              <a:buClrTx/>
              <a:buSzTx/>
              <a:buFont typeface="Arial" panose="020B0604020202020204" pitchFamily="34" charset="0"/>
              <a:buNone/>
            </a:pPr>
            <a:r>
              <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rPr>
              <a:t>学生提前学习案例技术</a:t>
            </a:r>
            <a:endParaRPr kumimoji="0" lang="zh-CN" sz="28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10" name="上箭头 9"/>
          <p:cNvSpPr/>
          <p:nvPr/>
        </p:nvSpPr>
        <p:spPr>
          <a:xfrm>
            <a:off x="4496435" y="4365625"/>
            <a:ext cx="164465" cy="504190"/>
          </a:xfrm>
          <a:prstGeom prst="up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上箭头 10"/>
          <p:cNvSpPr/>
          <p:nvPr/>
        </p:nvSpPr>
        <p:spPr>
          <a:xfrm>
            <a:off x="7470775" y="4365625"/>
            <a:ext cx="164465" cy="504190"/>
          </a:xfrm>
          <a:prstGeom prst="up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b"/>
          <a:p>
            <a:pPr eaLnBrk="1" hangingPunct="1"/>
            <a:r>
              <a:rPr lang="en-US" altLang="zh-CN" dirty="0">
                <a:sym typeface="+mn-ea"/>
              </a:rPr>
              <a:t>4.</a:t>
            </a:r>
            <a:r>
              <a:rPr lang="zh-CN" altLang="en-US" dirty="0">
                <a:sym typeface="+mn-ea"/>
              </a:rPr>
              <a:t>案例改进</a:t>
            </a:r>
            <a:endParaRPr lang="zh-CN" altLang="en-US" dirty="0">
              <a:sym typeface="+mn-ea"/>
            </a:endParaRPr>
          </a:p>
        </p:txBody>
      </p:sp>
      <p:sp>
        <p:nvSpPr>
          <p:cNvPr id="9219" name="Rectangle 3"/>
          <p:cNvSpPr>
            <a:spLocks noGrp="1"/>
          </p:cNvSpPr>
          <p:nvPr>
            <p:ph type="body"/>
          </p:nvPr>
        </p:nvSpPr>
        <p:spPr>
          <a:xfrm>
            <a:off x="457200" y="1704658"/>
            <a:ext cx="8229600" cy="4411662"/>
          </a:xfrm>
        </p:spPr>
        <p:txBody>
          <a:bodyPr vert="horz" wrap="square" lIns="91440" tIns="45720" rIns="91440" bIns="45720" anchor="t"/>
          <a:p>
            <a:pPr eaLnBrk="1" hangingPunct="1"/>
            <a:r>
              <a:rPr lang="zh-CN" altLang="en-US" sz="2800" b="1" dirty="0"/>
              <a:t>将更多敏捷开发的内容整理后加入案例文档；</a:t>
            </a:r>
            <a:endParaRPr lang="en-US" altLang="zh-CN" sz="2800" b="1" dirty="0"/>
          </a:p>
          <a:p>
            <a:pPr eaLnBrk="1" hangingPunct="1"/>
            <a:r>
              <a:rPr lang="en-US" altLang="zh-CN" sz="2800" b="1" dirty="0"/>
              <a:t>2018</a:t>
            </a:r>
            <a:r>
              <a:rPr lang="zh-CN" altLang="en-US" sz="2800" b="1" dirty="0"/>
              <a:t>年采用《构建之法》的三阶段项目制：个人项目、结对项目和团队项目，</a:t>
            </a:r>
            <a:r>
              <a:rPr lang="en-US" altLang="zh-CN" sz="2800" b="1" dirty="0"/>
              <a:t>2019</a:t>
            </a:r>
            <a:r>
              <a:rPr lang="zh-CN" altLang="en-US" sz="2800" b="1" dirty="0"/>
              <a:t>年开始将分步整理三阶段项目制的个人项目和结对项目的文档；</a:t>
            </a:r>
            <a:endParaRPr lang="zh-CN" altLang="en-US" sz="2800" b="1" dirty="0"/>
          </a:p>
          <a:p>
            <a:pPr eaLnBrk="1" hangingPunct="1"/>
            <a:r>
              <a:rPr lang="en-US" altLang="zh-CN" sz="2800" b="1" dirty="0"/>
              <a:t>2018</a:t>
            </a:r>
            <a:r>
              <a:rPr lang="zh-CN" altLang="en-US" sz="2800" b="1" dirty="0"/>
              <a:t>年着手开发课程管理系统，支撑三阶段项目制的信息化管理，实现三阶段项目智能化管理，替代原来的仅仅只支撑团队项目的管理系统；</a:t>
            </a:r>
            <a:endParaRPr lang="zh-CN" altLang="en-US" sz="2800" b="1" dirty="0"/>
          </a:p>
          <a:p>
            <a:pPr eaLnBrk="1" hangingPunct="1"/>
            <a:r>
              <a:rPr lang="zh-CN" altLang="en-US" sz="2800" b="1" dirty="0"/>
              <a:t>系统将采用迭代开发，每年完善，本校试用后开发给其他学校。争取</a:t>
            </a:r>
            <a:r>
              <a:rPr lang="en-US" altLang="zh-CN" sz="2800" b="1" dirty="0"/>
              <a:t>2019</a:t>
            </a:r>
            <a:r>
              <a:rPr lang="zh-CN" altLang="en-US" sz="2800" b="1" dirty="0"/>
              <a:t>年</a:t>
            </a:r>
            <a:r>
              <a:rPr lang="en-US" altLang="zh-CN" sz="2800" b="1" dirty="0"/>
              <a:t>8</a:t>
            </a:r>
            <a:r>
              <a:rPr lang="zh-CN" altLang="en-US" sz="2800" b="1" dirty="0"/>
              <a:t>月上线。</a:t>
            </a:r>
            <a:endParaRPr lang="zh-CN" altLang="en-US" sz="2800" b="1" dirty="0"/>
          </a:p>
        </p:txBody>
      </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7059" t="21315" r="4191" b="9988"/>
          <a:stretch>
            <a:fillRect/>
          </a:stretch>
        </p:blipFill>
        <p:spPr>
          <a:xfrm>
            <a:off x="1491615" y="579755"/>
            <a:ext cx="5409565" cy="5566410"/>
          </a:xfrm>
          <a:prstGeom prst="rect">
            <a:avLst/>
          </a:prstGeom>
        </p:spPr>
      </p:pic>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type="body"/>
          </p:nvPr>
        </p:nvSpPr>
        <p:spPr>
          <a:xfrm>
            <a:off x="457200" y="1279525"/>
            <a:ext cx="8229600" cy="3586480"/>
          </a:xfrm>
        </p:spPr>
        <p:txBody>
          <a:bodyPr vert="horz" wrap="square" lIns="91440" tIns="45720" rIns="91440" bIns="45720" anchor="t"/>
          <a:p>
            <a:pPr algn="ctr" eaLnBrk="1" hangingPunct="1">
              <a:buNone/>
            </a:pPr>
            <a:endParaRPr lang="en-US" altLang="zh-CN" sz="7200" dirty="0">
              <a:solidFill>
                <a:srgbClr val="FF0000"/>
              </a:solidFill>
            </a:endParaRPr>
          </a:p>
          <a:p>
            <a:pPr algn="ctr" eaLnBrk="1" hangingPunct="1">
              <a:buNone/>
            </a:pPr>
            <a:r>
              <a:rPr lang="zh-CN" altLang="en-US" sz="7200" dirty="0">
                <a:solidFill>
                  <a:srgbClr val="FF0000"/>
                </a:solidFill>
              </a:rPr>
              <a:t>谢谢聆听！</a:t>
            </a:r>
            <a:endParaRPr lang="zh-CN" altLang="en-US" sz="7200" dirty="0">
              <a:solidFill>
                <a:srgbClr val="FF0000"/>
              </a:solidFill>
            </a:endParaRPr>
          </a:p>
          <a:p>
            <a:pPr algn="ctr" eaLnBrk="1" hangingPunct="1">
              <a:buNone/>
            </a:pPr>
            <a:endParaRPr lang="zh-CN" altLang="en-US" sz="7200" dirty="0">
              <a:solidFill>
                <a:srgbClr val="FF0000"/>
              </a:solidFill>
            </a:endParaRPr>
          </a:p>
          <a:p>
            <a:pPr algn="ctr" eaLnBrk="1" hangingPunct="1">
              <a:buNone/>
            </a:pPr>
            <a:endParaRPr lang="zh-CN" altLang="en-US" sz="7200" dirty="0">
              <a:solidFill>
                <a:srgbClr val="FF0000"/>
              </a:solidFill>
            </a:endParaRP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b"/>
          <a:p>
            <a:pPr eaLnBrk="1" hangingPunct="1"/>
            <a:r>
              <a:rPr lang="en-US" altLang="zh-CN" dirty="0"/>
              <a:t>1.</a:t>
            </a:r>
            <a:r>
              <a:rPr lang="zh-CN" altLang="en-US" dirty="0"/>
              <a:t>案例介绍</a:t>
            </a:r>
            <a:endParaRPr lang="en-US" altLang="x-none" dirty="0"/>
          </a:p>
        </p:txBody>
      </p:sp>
      <p:sp>
        <p:nvSpPr>
          <p:cNvPr id="9219" name="Rectangle 3"/>
          <p:cNvSpPr>
            <a:spLocks noGrp="1"/>
          </p:cNvSpPr>
          <p:nvPr>
            <p:ph type="body"/>
          </p:nvPr>
        </p:nvSpPr>
        <p:spPr/>
        <p:txBody>
          <a:bodyPr vert="horz" wrap="square" lIns="91440" tIns="45720" rIns="91440" bIns="45720" anchor="t"/>
          <a:p>
            <a:pPr eaLnBrk="1" hangingPunct="1"/>
            <a:r>
              <a:rPr lang="en-US" altLang="zh-CN" b="1" dirty="0"/>
              <a:t> McKinsey</a:t>
            </a:r>
            <a:r>
              <a:rPr lang="zh-CN" altLang="en-US" b="1" dirty="0"/>
              <a:t>的调查报告：</a:t>
            </a:r>
            <a:endParaRPr lang="en-US" altLang="x-none" b="1" dirty="0"/>
          </a:p>
          <a:p>
            <a:pPr eaLnBrk="1" hangingPunct="1">
              <a:buNone/>
            </a:pPr>
            <a:r>
              <a:rPr lang="en-US" altLang="x-none" b="1" dirty="0">
                <a:latin typeface="Garamond" pitchFamily="18" charset="0"/>
              </a:rPr>
              <a:t>          </a:t>
            </a:r>
            <a:endParaRPr lang="en-US" altLang="x-none" b="1" dirty="0">
              <a:latin typeface="Garamond" pitchFamily="18" charset="0"/>
            </a:endParaRPr>
          </a:p>
          <a:p>
            <a:pPr eaLnBrk="1" hangingPunct="1">
              <a:lnSpc>
                <a:spcPct val="150000"/>
              </a:lnSpc>
              <a:buNone/>
            </a:pPr>
            <a:r>
              <a:rPr lang="en-US" altLang="x-none" sz="3200" b="1" dirty="0">
                <a:latin typeface="Garamond" pitchFamily="18" charset="0"/>
              </a:rPr>
              <a:t>       </a:t>
            </a:r>
            <a:r>
              <a:rPr lang="zh-CN" altLang="en-US" sz="3200" b="1" dirty="0">
                <a:latin typeface="Garamond" pitchFamily="18" charset="0"/>
              </a:rPr>
              <a:t>“</a:t>
            </a:r>
            <a:r>
              <a:rPr lang="zh-CN" altLang="en-US" sz="3200" b="1" dirty="0"/>
              <a:t>中国的教育系统更强调理论。中国的工程类毕业生与欧美毕业生相比，几乎没有任何实际项目经验和团队精神。</a:t>
            </a:r>
            <a:r>
              <a:rPr lang="zh-CN" altLang="en-US" sz="3200" b="1" dirty="0">
                <a:latin typeface="Garamond" pitchFamily="18" charset="0"/>
              </a:rPr>
              <a:t>”</a:t>
            </a:r>
            <a:endParaRPr lang="zh-CN" altLang="en-US" sz="3200" b="1" dirty="0"/>
          </a:p>
          <a:p>
            <a:pPr eaLnBrk="1" hangingPunct="1"/>
            <a:endParaRPr lang="en-US" altLang="x-none" b="1" dirty="0"/>
          </a:p>
        </p:txBody>
      </p:sp>
      <p:sp>
        <p:nvSpPr>
          <p:cNvPr id="11268" name="TextBox 3"/>
          <p:cNvSpPr txBox="1"/>
          <p:nvPr/>
        </p:nvSpPr>
        <p:spPr>
          <a:xfrm>
            <a:off x="1571625" y="5786438"/>
            <a:ext cx="6143625" cy="583565"/>
          </a:xfrm>
          <a:prstGeom prst="rect">
            <a:avLst/>
          </a:prstGeom>
          <a:noFill/>
          <a:ln w="9525">
            <a:noFill/>
          </a:ln>
        </p:spPr>
        <p:txBody>
          <a:bodyPr>
            <a:spAutoFit/>
          </a:bodyPr>
          <a:p>
            <a:r>
              <a:rPr lang="zh-CN" altLang="en-US" sz="3200" b="1" dirty="0">
                <a:solidFill>
                  <a:srgbClr val="FF0000"/>
                </a:solidFill>
                <a:latin typeface="Arial" panose="020B0604020202020204" pitchFamily="34" charset="0"/>
              </a:rPr>
              <a:t>“做中学”可以解决这些问题</a:t>
            </a:r>
            <a:endParaRPr lang="zh-CN" altLang="en-US" sz="3200" b="1" dirty="0">
              <a:solidFill>
                <a:srgbClr val="FF00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amond(in)">
                                      <p:cBhvr>
                                        <p:cTn id="7"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b"/>
          <a:p>
            <a:pPr eaLnBrk="1" hangingPunct="1"/>
            <a:r>
              <a:rPr lang="en-US" altLang="zh-CN" dirty="0">
                <a:sym typeface="+mn-ea"/>
              </a:rPr>
              <a:t>1.</a:t>
            </a:r>
            <a:r>
              <a:rPr lang="zh-CN" altLang="en-US" dirty="0">
                <a:sym typeface="+mn-ea"/>
              </a:rPr>
              <a:t>案例介绍</a:t>
            </a:r>
            <a:endParaRPr lang="en-US" altLang="x-none" dirty="0"/>
          </a:p>
        </p:txBody>
      </p:sp>
      <p:sp>
        <p:nvSpPr>
          <p:cNvPr id="9219" name="Rectangle 3"/>
          <p:cNvSpPr>
            <a:spLocks noGrp="1"/>
          </p:cNvSpPr>
          <p:nvPr>
            <p:ph type="body"/>
          </p:nvPr>
        </p:nvSpPr>
        <p:spPr>
          <a:xfrm>
            <a:off x="457200" y="1704658"/>
            <a:ext cx="8229600" cy="4411662"/>
          </a:xfrm>
        </p:spPr>
        <p:txBody>
          <a:bodyPr vert="horz" wrap="square" lIns="91440" tIns="45720" rIns="91440" bIns="45720" anchor="t"/>
          <a:p>
            <a:pPr eaLnBrk="1" hangingPunct="1"/>
            <a:r>
              <a:rPr lang="en-US" altLang="zh-CN" sz="2800" b="1" dirty="0"/>
              <a:t>2005</a:t>
            </a:r>
            <a:r>
              <a:rPr lang="zh-CN" altLang="en-US" sz="2800" b="1" dirty="0"/>
              <a:t>年，湖南大学软件学院聘请前微软亚洲研究院架构师凌小宁博士指导软件工程专业教学；</a:t>
            </a:r>
            <a:endParaRPr lang="zh-CN" altLang="en-US" sz="2800" b="1" dirty="0"/>
          </a:p>
          <a:p>
            <a:pPr eaLnBrk="1" hangingPunct="1"/>
            <a:r>
              <a:rPr lang="en-US" altLang="zh-CN" sz="2800" b="1" dirty="0"/>
              <a:t>2006</a:t>
            </a:r>
            <a:r>
              <a:rPr lang="zh-CN" altLang="en-US" sz="2800" b="1" dirty="0"/>
              <a:t>年，湖南大学软件学院组织</a:t>
            </a:r>
            <a:r>
              <a:rPr lang="en-US" altLang="zh-CN" sz="2800" b="1" dirty="0"/>
              <a:t>5</a:t>
            </a:r>
            <a:r>
              <a:rPr lang="zh-CN" altLang="en-US" sz="2800" b="1" dirty="0"/>
              <a:t>名骨干教师赴微软亚洲工程院实训</a:t>
            </a:r>
            <a:r>
              <a:rPr lang="en-US" altLang="zh-CN" sz="2800" b="1" dirty="0"/>
              <a:t>2</a:t>
            </a:r>
            <a:r>
              <a:rPr lang="zh-CN" altLang="en-US" sz="2800" b="1" dirty="0"/>
              <a:t>周；</a:t>
            </a:r>
            <a:endParaRPr lang="zh-CN" altLang="en-US" sz="2800" b="1" dirty="0"/>
          </a:p>
          <a:p>
            <a:pPr eaLnBrk="1" hangingPunct="1"/>
            <a:r>
              <a:rPr lang="en-US" altLang="zh-CN" sz="2800" b="1" dirty="0"/>
              <a:t>2006</a:t>
            </a:r>
            <a:r>
              <a:rPr lang="zh-CN" altLang="en-US" sz="2800" b="1" dirty="0"/>
              <a:t>年秋季选拔</a:t>
            </a:r>
            <a:r>
              <a:rPr lang="en-US" altLang="zh-CN" sz="2800" b="1" dirty="0"/>
              <a:t>39</a:t>
            </a:r>
            <a:r>
              <a:rPr lang="zh-CN" altLang="en-US" sz="2800" b="1" dirty="0"/>
              <a:t>名软件工程专业学生尝试</a:t>
            </a:r>
            <a:r>
              <a:rPr lang="en-US" altLang="zh-CN" sz="2800" b="1" dirty="0"/>
              <a:t>“</a:t>
            </a:r>
            <a:r>
              <a:rPr lang="zh-CN" altLang="en-US" sz="2800" b="1" dirty="0"/>
              <a:t>做中学</a:t>
            </a:r>
            <a:r>
              <a:rPr lang="en-US" altLang="zh-CN" sz="2800" b="1" dirty="0"/>
              <a:t>”</a:t>
            </a:r>
            <a:r>
              <a:rPr lang="zh-CN" altLang="en-US" sz="2800" b="1" dirty="0"/>
              <a:t>；</a:t>
            </a:r>
            <a:endParaRPr lang="zh-CN" altLang="en-US" sz="2800" b="1" dirty="0"/>
          </a:p>
          <a:p>
            <a:pPr eaLnBrk="1" hangingPunct="1"/>
            <a:r>
              <a:rPr lang="en-US" altLang="zh-CN" sz="2800" b="1" dirty="0"/>
              <a:t>2007</a:t>
            </a:r>
            <a:r>
              <a:rPr lang="zh-CN" altLang="en-US" sz="2800" b="1" dirty="0"/>
              <a:t>年软件工程专业全体学生参与</a:t>
            </a:r>
            <a:r>
              <a:rPr lang="en-US" altLang="zh-CN" sz="2800" b="1" dirty="0"/>
              <a:t>“</a:t>
            </a:r>
            <a:r>
              <a:rPr lang="zh-CN" altLang="en-US" sz="2800" b="1" dirty="0"/>
              <a:t>做中学</a:t>
            </a:r>
            <a:r>
              <a:rPr lang="en-US" altLang="zh-CN" sz="2800" b="1" dirty="0"/>
              <a:t>”</a:t>
            </a:r>
            <a:r>
              <a:rPr lang="zh-CN" altLang="en-US" sz="2800" b="1" dirty="0"/>
              <a:t>，并坚持至今！</a:t>
            </a:r>
            <a:endParaRPr lang="zh-CN" altLang="en-US" sz="2800" b="1" dirty="0"/>
          </a:p>
          <a:p>
            <a:pPr eaLnBrk="1" hangingPunct="1"/>
            <a:r>
              <a:rPr lang="zh-CN" altLang="en-US" sz="2800" b="1" dirty="0"/>
              <a:t>该案例是其中一届某组学生</a:t>
            </a:r>
            <a:r>
              <a:rPr lang="en-US" altLang="zh-CN" sz="2800" b="1" dirty="0"/>
              <a:t>“</a:t>
            </a:r>
            <a:r>
              <a:rPr lang="zh-CN" altLang="en-US" sz="2800" b="1" dirty="0"/>
              <a:t>做中学</a:t>
            </a:r>
            <a:r>
              <a:rPr lang="en-US" altLang="zh-CN" sz="2800" b="1" dirty="0"/>
              <a:t>”</a:t>
            </a:r>
            <a:r>
              <a:rPr lang="zh-CN" altLang="en-US" sz="2800" b="1" dirty="0"/>
              <a:t>的全过程记录。</a:t>
            </a:r>
            <a:endParaRPr lang="zh-CN" altLang="en-US" sz="2800" b="1" dirty="0"/>
          </a:p>
          <a:p>
            <a:pPr eaLnBrk="1" hangingPunct="1"/>
            <a:endParaRPr lang="zh-CN" altLang="en-US" sz="2800" b="1" dirty="0"/>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lIns="91440" tIns="45720" rIns="91440" bIns="45720" anchor="b"/>
          <a:p>
            <a:r>
              <a:rPr lang="en-US" altLang="zh-CN" dirty="0"/>
              <a:t>1.</a:t>
            </a:r>
            <a:r>
              <a:rPr lang="zh-CN" altLang="en-US" dirty="0"/>
              <a:t>案例介绍</a:t>
            </a:r>
            <a:endParaRPr lang="zh-CN" altLang="en-US" dirty="0"/>
          </a:p>
        </p:txBody>
      </p:sp>
      <p:sp>
        <p:nvSpPr>
          <p:cNvPr id="13315" name="内容占位符 2"/>
          <p:cNvSpPr>
            <a:spLocks noGrp="1"/>
          </p:cNvSpPr>
          <p:nvPr>
            <p:ph idx="1"/>
          </p:nvPr>
        </p:nvSpPr>
        <p:spPr/>
        <p:txBody>
          <a:bodyPr vert="horz" wrap="square" lIns="91440" tIns="45720" rIns="91440" bIns="45720" anchor="t"/>
          <a:p>
            <a:pPr>
              <a:lnSpc>
                <a:spcPct val="150000"/>
              </a:lnSpc>
            </a:pPr>
            <a:r>
              <a:rPr lang="zh-CN" altLang="en-US" sz="2770" b="1" dirty="0"/>
              <a:t>案例内容包括两大类</a:t>
            </a:r>
            <a:r>
              <a:rPr lang="en-US" altLang="zh-CN" sz="2770" b="1" dirty="0"/>
              <a:t>120</a:t>
            </a:r>
            <a:r>
              <a:rPr lang="zh-CN" altLang="en-US" sz="2770" b="1" dirty="0"/>
              <a:t>多</a:t>
            </a:r>
            <a:r>
              <a:rPr lang="zh-CN" altLang="en-US" sz="2770" b="1" dirty="0"/>
              <a:t>份文档：</a:t>
            </a:r>
            <a:endParaRPr lang="zh-CN" altLang="en-US" sz="2770" b="1" dirty="0"/>
          </a:p>
          <a:p>
            <a:pPr lvl="1">
              <a:lnSpc>
                <a:spcPct val="150000"/>
              </a:lnSpc>
            </a:pPr>
            <a:r>
              <a:rPr lang="zh-CN" altLang="en-US" sz="2400" b="1" dirty="0"/>
              <a:t>项目过程文档（约</a:t>
            </a:r>
            <a:r>
              <a:rPr lang="en-US" altLang="zh-CN" sz="2400" b="1" dirty="0"/>
              <a:t>120</a:t>
            </a:r>
            <a:r>
              <a:rPr lang="zh-CN" altLang="en-US" sz="2400" b="1" dirty="0"/>
              <a:t>份）</a:t>
            </a:r>
            <a:endParaRPr lang="zh-CN" altLang="en-US" sz="2400" b="1" dirty="0"/>
          </a:p>
          <a:p>
            <a:pPr marL="344170" lvl="1" indent="0">
              <a:lnSpc>
                <a:spcPct val="150000"/>
              </a:lnSpc>
              <a:buNone/>
            </a:pPr>
            <a:r>
              <a:rPr lang="zh-CN" altLang="en-US" sz="2400" b="1" dirty="0"/>
              <a:t>    </a:t>
            </a:r>
            <a:r>
              <a:rPr lang="en-US" altLang="zh-CN" sz="2000" b="1" dirty="0"/>
              <a:t>1-18</a:t>
            </a:r>
            <a:r>
              <a:rPr lang="zh-CN" altLang="en-US" sz="2000" b="1" dirty="0"/>
              <a:t>周计划、周任务、小组会议纪要和各阶段项目相关文档</a:t>
            </a:r>
            <a:endParaRPr lang="zh-CN" altLang="en-US" sz="2400" b="1" dirty="0"/>
          </a:p>
          <a:p>
            <a:pPr lvl="1">
              <a:lnSpc>
                <a:spcPct val="150000"/>
              </a:lnSpc>
            </a:pPr>
            <a:r>
              <a:rPr lang="zh-CN" altLang="en-US" sz="2400" b="1" dirty="0"/>
              <a:t>项目正式文档（</a:t>
            </a:r>
            <a:r>
              <a:rPr lang="en-US" altLang="zh-CN" sz="2400" b="1" dirty="0"/>
              <a:t>33</a:t>
            </a:r>
            <a:r>
              <a:rPr lang="zh-CN" altLang="en-US" sz="2400" b="1" dirty="0"/>
              <a:t>份）</a:t>
            </a:r>
            <a:endParaRPr lang="zh-CN" altLang="en-US" sz="2400" b="1" dirty="0"/>
          </a:p>
          <a:p>
            <a:pPr marL="693420" lvl="2" indent="0">
              <a:lnSpc>
                <a:spcPct val="150000"/>
              </a:lnSpc>
              <a:buNone/>
            </a:pPr>
            <a:r>
              <a:rPr lang="zh-CN" altLang="en-US" sz="2120" b="1" dirty="0"/>
              <a:t>从过程文档抽取的需求说明书、功能说明书、开发计划、数据库设计文档、详细设计文档、用户手册、测试文档等</a:t>
            </a:r>
            <a:endParaRPr lang="zh-CN" altLang="en-US" sz="2120" b="1" dirty="0"/>
          </a:p>
          <a:p>
            <a:pPr marL="344170" lvl="1" indent="0">
              <a:lnSpc>
                <a:spcPct val="150000"/>
              </a:lnSpc>
              <a:buNone/>
            </a:pPr>
            <a:r>
              <a:rPr lang="zh-CN" altLang="en-US" sz="2400" b="1" dirty="0"/>
              <a:t>     </a:t>
            </a:r>
            <a:endParaRPr lang="zh-CN" altLang="en-US" sz="2400" b="1" dirty="0"/>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457200" y="122555"/>
            <a:ext cx="7543800" cy="662940"/>
          </a:xfrm>
        </p:spPr>
        <p:txBody>
          <a:bodyPr vert="horz" wrap="square" lIns="91440" tIns="45720" rIns="91440" bIns="45720" anchor="b"/>
          <a:p>
            <a:r>
              <a:rPr lang="en-US" altLang="zh-CN" dirty="0"/>
              <a:t>1.</a:t>
            </a:r>
            <a:r>
              <a:rPr lang="zh-CN" altLang="en-US" dirty="0"/>
              <a:t>案例介绍</a:t>
            </a:r>
            <a:endParaRPr lang="zh-CN" altLang="en-US" dirty="0"/>
          </a:p>
        </p:txBody>
      </p:sp>
      <p:sp>
        <p:nvSpPr>
          <p:cNvPr id="13315" name="内容占位符 2"/>
          <p:cNvSpPr>
            <a:spLocks noGrp="1"/>
          </p:cNvSpPr>
          <p:nvPr>
            <p:ph idx="1"/>
          </p:nvPr>
        </p:nvSpPr>
        <p:spPr>
          <a:xfrm>
            <a:off x="457200" y="843915"/>
            <a:ext cx="3121025" cy="5092700"/>
          </a:xfrm>
        </p:spPr>
        <p:txBody>
          <a:bodyPr vert="horz" wrap="square" lIns="91440" tIns="45720" rIns="91440" bIns="45720" anchor="t"/>
          <a:p>
            <a:pPr>
              <a:lnSpc>
                <a:spcPct val="150000"/>
              </a:lnSpc>
            </a:pPr>
            <a:r>
              <a:rPr lang="zh-CN" altLang="en-US" sz="1800" b="1" dirty="0"/>
              <a:t>项目过程文档</a:t>
            </a:r>
            <a:endParaRPr lang="zh-CN" altLang="en-US" sz="2770" b="1" dirty="0"/>
          </a:p>
          <a:p>
            <a:pPr marL="344170" lvl="1" indent="0" latinLnBrk="0">
              <a:lnSpc>
                <a:spcPts val="1200"/>
              </a:lnSpc>
              <a:spcBef>
                <a:spcPts val="0"/>
              </a:spcBef>
              <a:buNone/>
            </a:pPr>
            <a:r>
              <a:rPr lang="zh-CN" altLang="en-US" sz="1200" b="1" dirty="0"/>
              <a:t>    </a:t>
            </a:r>
            <a:r>
              <a:rPr lang="zh-CN" altLang="en-US" sz="1000" b="1" dirty="0"/>
              <a:t>《第一周》</a:t>
            </a:r>
            <a:endParaRPr lang="zh-CN" altLang="en-US" sz="1000" b="1" dirty="0"/>
          </a:p>
          <a:p>
            <a:pPr marL="344170" lvl="1" indent="0" latinLnBrk="0">
              <a:lnSpc>
                <a:spcPts val="1200"/>
              </a:lnSpc>
              <a:spcBef>
                <a:spcPts val="0"/>
              </a:spcBef>
              <a:buNone/>
            </a:pPr>
            <a:r>
              <a:rPr lang="zh-CN" altLang="en-US" sz="1000" b="1" dirty="0"/>
              <a:t>          《小组任务分工》</a:t>
            </a:r>
            <a:endParaRPr lang="zh-CN" altLang="en-US" sz="1000" b="1" dirty="0"/>
          </a:p>
          <a:p>
            <a:pPr marL="344170" lvl="1" indent="0" latinLnBrk="0">
              <a:lnSpc>
                <a:spcPts val="1200"/>
              </a:lnSpc>
              <a:spcBef>
                <a:spcPts val="0"/>
              </a:spcBef>
              <a:buNone/>
            </a:pPr>
            <a:r>
              <a:rPr lang="zh-CN" altLang="en-US" sz="1000" b="1" dirty="0"/>
              <a:t>          《角色任务说明》</a:t>
            </a:r>
            <a:endParaRPr lang="zh-CN" altLang="en-US" sz="1000" b="1" dirty="0"/>
          </a:p>
          <a:p>
            <a:pPr marL="344170" lvl="1" indent="0" latinLnBrk="0">
              <a:lnSpc>
                <a:spcPts val="1200"/>
              </a:lnSpc>
              <a:spcBef>
                <a:spcPts val="0"/>
              </a:spcBef>
              <a:buNone/>
            </a:pPr>
            <a:r>
              <a:rPr lang="zh-CN" altLang="en-US" sz="1000" b="1" dirty="0"/>
              <a:t>          《第一次会议记录》</a:t>
            </a:r>
            <a:endParaRPr lang="zh-CN" altLang="en-US" sz="1000" b="1" dirty="0"/>
          </a:p>
          <a:p>
            <a:pPr marL="344170" lvl="1" indent="0" latinLnBrk="0">
              <a:lnSpc>
                <a:spcPts val="1200"/>
              </a:lnSpc>
              <a:spcBef>
                <a:spcPts val="0"/>
              </a:spcBef>
              <a:buNone/>
            </a:pPr>
            <a:r>
              <a:rPr lang="zh-CN" altLang="en-US" sz="1000" b="1" dirty="0"/>
              <a:t>          《第二次会议记录》</a:t>
            </a:r>
            <a:endParaRPr lang="zh-CN" altLang="en-US" sz="1000" b="1" dirty="0"/>
          </a:p>
          <a:p>
            <a:pPr marL="344170" lvl="1" indent="0" latinLnBrk="0">
              <a:lnSpc>
                <a:spcPts val="1200"/>
              </a:lnSpc>
              <a:spcBef>
                <a:spcPts val="0"/>
              </a:spcBef>
              <a:buNone/>
            </a:pPr>
            <a:r>
              <a:rPr lang="zh-CN" altLang="en-US" sz="1000" b="1" dirty="0"/>
              <a:t>     《第二周》</a:t>
            </a:r>
            <a:endParaRPr lang="zh-CN" altLang="en-US" sz="1000" b="1" dirty="0"/>
          </a:p>
          <a:p>
            <a:pPr marL="344170" lvl="1" indent="0" latinLnBrk="0">
              <a:lnSpc>
                <a:spcPts val="1200"/>
              </a:lnSpc>
              <a:spcBef>
                <a:spcPts val="0"/>
              </a:spcBef>
              <a:buNone/>
            </a:pPr>
            <a:r>
              <a:rPr lang="zh-CN" altLang="en-US" sz="1000" b="1" dirty="0"/>
              <a:t>          《考勤表（模板）》</a:t>
            </a:r>
            <a:endParaRPr lang="zh-CN" altLang="en-US" sz="1000" b="1" dirty="0"/>
          </a:p>
          <a:p>
            <a:pPr marL="344170" lvl="1" indent="0" latinLnBrk="0">
              <a:lnSpc>
                <a:spcPts val="1200"/>
              </a:lnSpc>
              <a:spcBef>
                <a:spcPts val="0"/>
              </a:spcBef>
              <a:buNone/>
            </a:pPr>
            <a:r>
              <a:rPr lang="zh-CN" altLang="en-US" sz="1000" b="1" dirty="0"/>
              <a:t>          《任务管理表（模板）》</a:t>
            </a:r>
            <a:endParaRPr lang="zh-CN" altLang="en-US" sz="1000" b="1" dirty="0"/>
          </a:p>
          <a:p>
            <a:pPr marL="344170" lvl="1" indent="0" latinLnBrk="0">
              <a:lnSpc>
                <a:spcPts val="1200"/>
              </a:lnSpc>
              <a:spcBef>
                <a:spcPts val="0"/>
              </a:spcBef>
              <a:buNone/>
            </a:pPr>
            <a:r>
              <a:rPr lang="zh-CN" altLang="en-US" sz="1000" b="1" dirty="0"/>
              <a:t>          《需求场景分析》</a:t>
            </a:r>
            <a:endParaRPr lang="zh-CN" altLang="en-US" sz="1000" b="1" dirty="0"/>
          </a:p>
          <a:p>
            <a:pPr marL="344170" lvl="1" indent="0" latinLnBrk="0">
              <a:lnSpc>
                <a:spcPts val="1200"/>
              </a:lnSpc>
              <a:spcBef>
                <a:spcPts val="0"/>
              </a:spcBef>
              <a:buNone/>
            </a:pPr>
            <a:r>
              <a:rPr lang="zh-CN" altLang="en-US" sz="1000" b="1" dirty="0"/>
              <a:t>          《项目计划说明书》</a:t>
            </a:r>
            <a:endParaRPr lang="zh-CN" altLang="en-US" sz="1000" b="1" dirty="0"/>
          </a:p>
          <a:p>
            <a:pPr marL="344170" lvl="1" indent="0" latinLnBrk="0">
              <a:lnSpc>
                <a:spcPts val="1200"/>
              </a:lnSpc>
              <a:spcBef>
                <a:spcPts val="0"/>
              </a:spcBef>
              <a:buNone/>
            </a:pPr>
            <a:r>
              <a:rPr lang="zh-CN" altLang="en-US" sz="1000" b="1" dirty="0"/>
              <a:t>          《第三次会议记录》</a:t>
            </a:r>
            <a:endParaRPr lang="zh-CN" altLang="en-US" sz="1000" b="1" dirty="0"/>
          </a:p>
          <a:p>
            <a:pPr marL="344170" lvl="1" indent="0" latinLnBrk="0">
              <a:lnSpc>
                <a:spcPts val="1200"/>
              </a:lnSpc>
              <a:spcBef>
                <a:spcPts val="0"/>
              </a:spcBef>
              <a:buNone/>
            </a:pPr>
            <a:r>
              <a:rPr lang="zh-CN" altLang="en-US" sz="1000" b="1" dirty="0"/>
              <a:t>          《第四次会议记录》</a:t>
            </a:r>
            <a:endParaRPr lang="zh-CN" altLang="en-US" sz="1000" b="1" dirty="0"/>
          </a:p>
          <a:p>
            <a:pPr marL="344170" lvl="1" indent="0" latinLnBrk="0">
              <a:lnSpc>
                <a:spcPts val="1200"/>
              </a:lnSpc>
              <a:spcBef>
                <a:spcPts val="0"/>
              </a:spcBef>
              <a:buNone/>
            </a:pPr>
            <a:r>
              <a:rPr lang="zh-CN" altLang="en-US" sz="1000" b="1" dirty="0"/>
              <a:t>          《项目经理周报》</a:t>
            </a:r>
            <a:endParaRPr lang="zh-CN" altLang="en-US" sz="1000" b="1" dirty="0"/>
          </a:p>
          <a:p>
            <a:pPr marL="344170" lvl="1" indent="0" latinLnBrk="0">
              <a:lnSpc>
                <a:spcPts val="1200"/>
              </a:lnSpc>
              <a:spcBef>
                <a:spcPts val="0"/>
              </a:spcBef>
              <a:buNone/>
            </a:pPr>
            <a:r>
              <a:rPr lang="zh-CN" altLang="en-US" sz="1000" b="1" dirty="0"/>
              <a:t>     《第三周》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《需求场景分析》</a:t>
            </a:r>
            <a:endParaRPr lang="zh-CN" altLang="en-US" sz="1000" b="1" dirty="0"/>
          </a:p>
          <a:p>
            <a:pPr marL="344170" lvl="1" indent="0" latinLnBrk="0">
              <a:lnSpc>
                <a:spcPts val="1200"/>
              </a:lnSpc>
              <a:spcBef>
                <a:spcPts val="0"/>
              </a:spcBef>
              <a:buNone/>
            </a:pPr>
            <a:r>
              <a:rPr lang="zh-CN" altLang="en-US" sz="1000" b="1" dirty="0"/>
              <a:t>          《第五次会议记录》</a:t>
            </a:r>
            <a:endParaRPr lang="zh-CN" altLang="en-US" sz="1000" b="1" dirty="0"/>
          </a:p>
          <a:p>
            <a:pPr marL="344170" lvl="1" indent="0" latinLnBrk="0">
              <a:lnSpc>
                <a:spcPts val="1200"/>
              </a:lnSpc>
              <a:spcBef>
                <a:spcPts val="0"/>
              </a:spcBef>
              <a:buNone/>
            </a:pPr>
            <a:r>
              <a:rPr lang="zh-CN" altLang="en-US" sz="1000" b="1" dirty="0"/>
              <a:t>          《第六次会议记录》</a:t>
            </a:r>
            <a:endParaRPr lang="zh-CN" altLang="en-US" sz="1000" b="1" dirty="0"/>
          </a:p>
          <a:p>
            <a:pPr marL="344170" lvl="1" indent="0" latinLnBrk="0">
              <a:lnSpc>
                <a:spcPts val="1200"/>
              </a:lnSpc>
              <a:spcBef>
                <a:spcPts val="0"/>
              </a:spcBef>
              <a:buNone/>
            </a:pPr>
            <a:r>
              <a:rPr lang="zh-CN" altLang="en-US" sz="1000" b="1" dirty="0"/>
              <a:t>          《需求说明书1.0》</a:t>
            </a:r>
            <a:endParaRPr lang="zh-CN" altLang="en-US" sz="1000" b="1" dirty="0"/>
          </a:p>
          <a:p>
            <a:pPr marL="344170" lvl="1" indent="0" latinLnBrk="0">
              <a:lnSpc>
                <a:spcPts val="1200"/>
              </a:lnSpc>
              <a:spcBef>
                <a:spcPts val="0"/>
              </a:spcBef>
              <a:buNone/>
            </a:pPr>
            <a:r>
              <a:rPr lang="zh-CN" altLang="en-US" sz="1000" b="1" dirty="0"/>
              <a:t>     《第四周》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《需求用例图任务分配方案》</a:t>
            </a:r>
            <a:endParaRPr lang="zh-CN" altLang="en-US" sz="1000" b="1" dirty="0"/>
          </a:p>
          <a:p>
            <a:pPr marL="344170" lvl="1" indent="0" latinLnBrk="0">
              <a:lnSpc>
                <a:spcPts val="1200"/>
              </a:lnSpc>
              <a:spcBef>
                <a:spcPts val="0"/>
              </a:spcBef>
              <a:buNone/>
            </a:pPr>
            <a:r>
              <a:rPr lang="zh-CN" altLang="en-US" sz="1000" b="1" dirty="0"/>
              <a:t>          《需求说明书1.01》</a:t>
            </a:r>
            <a:endParaRPr lang="zh-CN" altLang="en-US" sz="1000" b="1" dirty="0"/>
          </a:p>
          <a:p>
            <a:pPr marL="344170" lvl="1" indent="0" latinLnBrk="0">
              <a:lnSpc>
                <a:spcPts val="1200"/>
              </a:lnSpc>
              <a:spcBef>
                <a:spcPts val="0"/>
              </a:spcBef>
              <a:buNone/>
            </a:pPr>
            <a:r>
              <a:rPr lang="zh-CN" altLang="en-US" sz="1000" b="1" dirty="0"/>
              <a:t>          《第七次会议记录》</a:t>
            </a:r>
            <a:endParaRPr lang="zh-CN" altLang="en-US" sz="1000" b="1" dirty="0"/>
          </a:p>
          <a:p>
            <a:pPr marL="344170" lvl="1" indent="0" latinLnBrk="0">
              <a:lnSpc>
                <a:spcPts val="1200"/>
              </a:lnSpc>
              <a:spcBef>
                <a:spcPts val="0"/>
              </a:spcBef>
              <a:buNone/>
            </a:pPr>
            <a:r>
              <a:rPr lang="zh-CN" altLang="en-US" sz="1000" b="1" dirty="0"/>
              <a:t>     《第五周》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《需求说明书1.02》</a:t>
            </a:r>
            <a:endParaRPr lang="zh-CN" altLang="en-US" sz="1000" b="1" dirty="0"/>
          </a:p>
          <a:p>
            <a:pPr marL="344170" lvl="1" indent="0" latinLnBrk="0">
              <a:lnSpc>
                <a:spcPts val="1200"/>
              </a:lnSpc>
              <a:spcBef>
                <a:spcPts val="0"/>
              </a:spcBef>
              <a:buNone/>
            </a:pPr>
            <a:r>
              <a:rPr lang="zh-CN" altLang="en-US" sz="1000" b="1" dirty="0"/>
              <a:t>          《需求说明书1.03》</a:t>
            </a:r>
            <a:endParaRPr lang="zh-CN" altLang="en-US" sz="1000" b="1" dirty="0"/>
          </a:p>
          <a:p>
            <a:pPr marL="344170" lvl="1" indent="0" latinLnBrk="0">
              <a:lnSpc>
                <a:spcPts val="1200"/>
              </a:lnSpc>
              <a:spcBef>
                <a:spcPts val="0"/>
              </a:spcBef>
              <a:buNone/>
            </a:pPr>
            <a:r>
              <a:rPr lang="zh-CN" altLang="en-US" sz="1000" b="1" dirty="0"/>
              <a:t>          《第八次会议记录》</a:t>
            </a:r>
            <a:endParaRPr lang="zh-CN" altLang="en-US" sz="1000" b="1" dirty="0"/>
          </a:p>
          <a:p>
            <a:pPr marL="344170" lvl="1" indent="0" latinLnBrk="0">
              <a:lnSpc>
                <a:spcPts val="1200"/>
              </a:lnSpc>
              <a:spcBef>
                <a:spcPts val="0"/>
              </a:spcBef>
              <a:buNone/>
            </a:pPr>
            <a:endParaRPr lang="zh-CN" altLang="en-US" sz="1000" b="1" dirty="0"/>
          </a:p>
        </p:txBody>
      </p:sp>
      <p:sp>
        <p:nvSpPr>
          <p:cNvPr id="2" name="内容占位符 2"/>
          <p:cNvSpPr>
            <a:spLocks noGrp="1"/>
          </p:cNvSpPr>
          <p:nvPr/>
        </p:nvSpPr>
        <p:spPr>
          <a:xfrm>
            <a:off x="3011805" y="843915"/>
            <a:ext cx="3121025" cy="50927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lnSpc>
                <a:spcPct val="150000"/>
              </a:lnSpc>
              <a:buNone/>
            </a:pPr>
            <a:r>
              <a:rPr lang="zh-CN" altLang="en-US" sz="1200" b="1" dirty="0"/>
              <a:t>           </a:t>
            </a:r>
            <a:r>
              <a:rPr lang="zh-CN" altLang="en-US" sz="1000" b="1" dirty="0"/>
              <a:t>《第六周》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《需求说明书2.0》</a:t>
            </a:r>
            <a:endParaRPr lang="zh-CN" altLang="en-US" sz="1000" b="1" dirty="0"/>
          </a:p>
          <a:p>
            <a:pPr marL="344170" lvl="1" indent="0" latinLnBrk="0">
              <a:lnSpc>
                <a:spcPts val="1200"/>
              </a:lnSpc>
              <a:spcBef>
                <a:spcPts val="0"/>
              </a:spcBef>
              <a:buNone/>
            </a:pPr>
            <a:r>
              <a:rPr lang="zh-CN" altLang="en-US" sz="1000" b="1" dirty="0"/>
              <a:t>          《功能说明书1.0》</a:t>
            </a:r>
            <a:endParaRPr lang="zh-CN" altLang="en-US" sz="1000" b="1" dirty="0"/>
          </a:p>
          <a:p>
            <a:pPr marL="344170" lvl="1" indent="0" latinLnBrk="0">
              <a:lnSpc>
                <a:spcPts val="1200"/>
              </a:lnSpc>
              <a:spcBef>
                <a:spcPts val="0"/>
              </a:spcBef>
              <a:buNone/>
            </a:pPr>
            <a:r>
              <a:rPr lang="zh-CN" altLang="en-US" sz="1000" b="1" dirty="0"/>
              <a:t>          《需求IPO表说明书2.0》</a:t>
            </a:r>
            <a:endParaRPr lang="zh-CN" altLang="en-US" sz="1000" b="1" dirty="0"/>
          </a:p>
          <a:p>
            <a:pPr marL="344170" lvl="1" indent="0" latinLnBrk="0">
              <a:lnSpc>
                <a:spcPts val="1200"/>
              </a:lnSpc>
              <a:spcBef>
                <a:spcPts val="0"/>
              </a:spcBef>
              <a:buNone/>
            </a:pPr>
            <a:r>
              <a:rPr lang="zh-CN" altLang="en-US" sz="1000" b="1" dirty="0"/>
              <a:t>          《第九次会议记录》</a:t>
            </a:r>
            <a:endParaRPr lang="zh-CN" altLang="en-US" sz="1000" b="1" dirty="0"/>
          </a:p>
          <a:p>
            <a:pPr marL="344170" lvl="1" indent="0" latinLnBrk="0">
              <a:lnSpc>
                <a:spcPts val="1200"/>
              </a:lnSpc>
              <a:spcBef>
                <a:spcPts val="0"/>
              </a:spcBef>
              <a:buNone/>
            </a:pPr>
            <a:r>
              <a:rPr lang="zh-CN" altLang="en-US" sz="1000" b="1" dirty="0"/>
              <a:t>     《第七周》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 </a:t>
            </a:r>
            <a:endParaRPr lang="zh-CN" altLang="en-US" sz="1000" b="1" dirty="0"/>
          </a:p>
          <a:p>
            <a:pPr marL="344170" lvl="1" indent="0" latinLnBrk="0">
              <a:lnSpc>
                <a:spcPts val="1200"/>
              </a:lnSpc>
              <a:spcBef>
                <a:spcPts val="0"/>
              </a:spcBef>
              <a:buNone/>
            </a:pPr>
            <a:r>
              <a:rPr lang="zh-CN" altLang="en-US" sz="1000" b="1" dirty="0"/>
              <a:t>          《模块页面统计》         </a:t>
            </a:r>
            <a:endParaRPr lang="zh-CN" altLang="en-US" sz="1000" b="1" dirty="0"/>
          </a:p>
          <a:p>
            <a:pPr marL="344170" lvl="1" indent="0" latinLnBrk="0">
              <a:lnSpc>
                <a:spcPts val="1200"/>
              </a:lnSpc>
              <a:spcBef>
                <a:spcPts val="0"/>
              </a:spcBef>
              <a:buNone/>
            </a:pPr>
            <a:r>
              <a:rPr lang="zh-CN" altLang="en-US" sz="1000" b="1" dirty="0"/>
              <a:t>          《功能说明书1.01》</a:t>
            </a:r>
            <a:endParaRPr lang="zh-CN" altLang="en-US" sz="1000" b="1" dirty="0"/>
          </a:p>
          <a:p>
            <a:pPr marL="344170" lvl="1" indent="0" latinLnBrk="0">
              <a:lnSpc>
                <a:spcPts val="1200"/>
              </a:lnSpc>
              <a:spcBef>
                <a:spcPts val="0"/>
              </a:spcBef>
              <a:buNone/>
            </a:pPr>
            <a:r>
              <a:rPr lang="zh-CN" altLang="en-US" sz="1000" b="1" dirty="0"/>
              <a:t>          《数据库设计说明书1.0》</a:t>
            </a:r>
            <a:endParaRPr lang="zh-CN" altLang="en-US" sz="1000" b="1" dirty="0"/>
          </a:p>
          <a:p>
            <a:pPr marL="344170" lvl="1" indent="0" latinLnBrk="0">
              <a:lnSpc>
                <a:spcPts val="1200"/>
              </a:lnSpc>
              <a:spcBef>
                <a:spcPts val="0"/>
              </a:spcBef>
              <a:buNone/>
            </a:pPr>
            <a:r>
              <a:rPr lang="zh-CN" altLang="en-US" sz="1000" b="1" dirty="0"/>
              <a:t>          《经验值与等级的对应关系》</a:t>
            </a:r>
            <a:endParaRPr lang="zh-CN" altLang="en-US" sz="1000" b="1" dirty="0"/>
          </a:p>
          <a:p>
            <a:pPr marL="344170" lvl="1" indent="0" latinLnBrk="0">
              <a:lnSpc>
                <a:spcPts val="1200"/>
              </a:lnSpc>
              <a:spcBef>
                <a:spcPts val="0"/>
              </a:spcBef>
              <a:buNone/>
            </a:pPr>
            <a:r>
              <a:rPr lang="zh-CN" altLang="en-US" sz="1000" b="1" dirty="0"/>
              <a:t>          《第十次会议记录》</a:t>
            </a:r>
            <a:endParaRPr lang="zh-CN" altLang="en-US" sz="1000" b="1" dirty="0"/>
          </a:p>
          <a:p>
            <a:pPr marL="344170" lvl="1" indent="0" latinLnBrk="0">
              <a:lnSpc>
                <a:spcPts val="1200"/>
              </a:lnSpc>
              <a:spcBef>
                <a:spcPts val="0"/>
              </a:spcBef>
              <a:buNone/>
            </a:pPr>
            <a:r>
              <a:rPr lang="zh-CN" altLang="en-US" sz="1000" b="1" dirty="0"/>
              <a:t>     《第八周》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 </a:t>
            </a:r>
            <a:endParaRPr lang="zh-CN" altLang="en-US" sz="1000" b="1" dirty="0"/>
          </a:p>
          <a:p>
            <a:pPr marL="344170" lvl="1" indent="0" latinLnBrk="0">
              <a:lnSpc>
                <a:spcPts val="1200"/>
              </a:lnSpc>
              <a:spcBef>
                <a:spcPts val="0"/>
              </a:spcBef>
              <a:buNone/>
            </a:pPr>
            <a:r>
              <a:rPr lang="zh-CN" altLang="en-US" sz="1000" b="1" dirty="0"/>
              <a:t>          《帖子评分标准算法》         </a:t>
            </a:r>
            <a:endParaRPr lang="zh-CN" altLang="en-US" sz="1000" b="1" dirty="0"/>
          </a:p>
          <a:p>
            <a:pPr marL="344170" lvl="1" indent="0" latinLnBrk="0">
              <a:lnSpc>
                <a:spcPts val="1200"/>
              </a:lnSpc>
              <a:spcBef>
                <a:spcPts val="0"/>
              </a:spcBef>
              <a:buNone/>
            </a:pPr>
            <a:r>
              <a:rPr lang="zh-CN" altLang="en-US" sz="1000" b="1" dirty="0"/>
              <a:t>          《测试用例编写分配方案》</a:t>
            </a:r>
            <a:endParaRPr lang="zh-CN" altLang="en-US" sz="1000" b="1" dirty="0"/>
          </a:p>
          <a:p>
            <a:pPr marL="344170" lvl="1" indent="0" latinLnBrk="0">
              <a:lnSpc>
                <a:spcPts val="1200"/>
              </a:lnSpc>
              <a:spcBef>
                <a:spcPts val="0"/>
              </a:spcBef>
              <a:buNone/>
            </a:pPr>
            <a:r>
              <a:rPr lang="zh-CN" altLang="en-US" sz="1000" b="1" dirty="0"/>
              <a:t>          《数据库设计说明书1.01/1.02/1.03》</a:t>
            </a:r>
            <a:endParaRPr lang="zh-CN" altLang="en-US" sz="1000" b="1" dirty="0"/>
          </a:p>
          <a:p>
            <a:pPr marL="344170" lvl="1" indent="0" latinLnBrk="0">
              <a:lnSpc>
                <a:spcPts val="1200"/>
              </a:lnSpc>
              <a:spcBef>
                <a:spcPts val="0"/>
              </a:spcBef>
              <a:buNone/>
            </a:pPr>
            <a:r>
              <a:rPr lang="zh-CN" altLang="en-US" sz="1000" b="1" dirty="0"/>
              <a:t>          《第十一次会议记录》</a:t>
            </a:r>
            <a:endParaRPr lang="zh-CN" altLang="en-US" sz="1000" b="1" dirty="0"/>
          </a:p>
          <a:p>
            <a:pPr marL="344170" lvl="1" indent="0" latinLnBrk="0">
              <a:lnSpc>
                <a:spcPts val="1200"/>
              </a:lnSpc>
              <a:spcBef>
                <a:spcPts val="0"/>
              </a:spcBef>
              <a:buNone/>
            </a:pPr>
            <a:r>
              <a:rPr lang="zh-CN" altLang="en-US" sz="1000" b="1" dirty="0"/>
              <a:t>     《第九周》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《测试工作规范》</a:t>
            </a:r>
            <a:endParaRPr lang="zh-CN" altLang="en-US" sz="1000" b="1" dirty="0"/>
          </a:p>
          <a:p>
            <a:pPr marL="344170" lvl="1" indent="0" latinLnBrk="0">
              <a:lnSpc>
                <a:spcPts val="1200"/>
              </a:lnSpc>
              <a:spcBef>
                <a:spcPts val="0"/>
              </a:spcBef>
              <a:buNone/>
            </a:pPr>
            <a:r>
              <a:rPr lang="zh-CN" altLang="en-US" sz="1000" b="1" dirty="0"/>
              <a:t>          《测试用例编写分配方案》 </a:t>
            </a:r>
            <a:endParaRPr lang="zh-CN" altLang="en-US" sz="1000" b="1" dirty="0"/>
          </a:p>
          <a:p>
            <a:pPr marL="344170" lvl="1" indent="0" latinLnBrk="0">
              <a:lnSpc>
                <a:spcPts val="1200"/>
              </a:lnSpc>
              <a:spcBef>
                <a:spcPts val="0"/>
              </a:spcBef>
              <a:buNone/>
            </a:pPr>
            <a:r>
              <a:rPr lang="zh-CN" altLang="en-US" sz="1000" b="1" dirty="0"/>
              <a:t>          《测试计划》         </a:t>
            </a:r>
            <a:endParaRPr lang="zh-CN" altLang="en-US" sz="1000" b="1" dirty="0"/>
          </a:p>
          <a:p>
            <a:pPr marL="344170" lvl="1" indent="0" latinLnBrk="0">
              <a:lnSpc>
                <a:spcPts val="1200"/>
              </a:lnSpc>
              <a:spcBef>
                <a:spcPts val="0"/>
              </a:spcBef>
              <a:buNone/>
            </a:pPr>
            <a:r>
              <a:rPr lang="zh-CN" altLang="en-US" sz="1000" b="1" dirty="0"/>
              <a:t>          《测试用例》</a:t>
            </a:r>
            <a:endParaRPr lang="zh-CN" altLang="en-US" sz="1000" b="1" dirty="0"/>
          </a:p>
          <a:p>
            <a:pPr marL="344170" lvl="1" indent="0" latinLnBrk="0">
              <a:lnSpc>
                <a:spcPts val="1200"/>
              </a:lnSpc>
              <a:spcBef>
                <a:spcPts val="0"/>
              </a:spcBef>
              <a:buNone/>
            </a:pPr>
            <a:r>
              <a:rPr lang="zh-CN" altLang="en-US" sz="1000" b="1" dirty="0"/>
              <a:t>          《页面设计规范》</a:t>
            </a:r>
            <a:endParaRPr lang="zh-CN" altLang="en-US" sz="1000" b="1" dirty="0"/>
          </a:p>
          <a:p>
            <a:pPr marL="344170" lvl="1" indent="0" latinLnBrk="0">
              <a:lnSpc>
                <a:spcPts val="1200"/>
              </a:lnSpc>
              <a:spcBef>
                <a:spcPts val="0"/>
              </a:spcBef>
              <a:buNone/>
            </a:pPr>
            <a:r>
              <a:rPr lang="zh-CN" altLang="en-US" sz="1000" b="1" dirty="0"/>
              <a:t>          《编码规范》</a:t>
            </a:r>
            <a:endParaRPr lang="zh-CN" altLang="en-US" sz="1000" b="1" dirty="0"/>
          </a:p>
          <a:p>
            <a:pPr marL="344170" lvl="1" indent="0" latinLnBrk="0">
              <a:lnSpc>
                <a:spcPts val="1200"/>
              </a:lnSpc>
              <a:spcBef>
                <a:spcPts val="0"/>
              </a:spcBef>
              <a:buNone/>
            </a:pPr>
            <a:r>
              <a:rPr lang="zh-CN" altLang="en-US" sz="1000" b="1" dirty="0"/>
              <a:t>          《积分规则》</a:t>
            </a:r>
            <a:endParaRPr lang="zh-CN" altLang="en-US" sz="1000" b="1" dirty="0"/>
          </a:p>
          <a:p>
            <a:pPr marL="344170" lvl="1" indent="0" latinLnBrk="0">
              <a:lnSpc>
                <a:spcPts val="1200"/>
              </a:lnSpc>
              <a:spcBef>
                <a:spcPts val="0"/>
              </a:spcBef>
              <a:buNone/>
            </a:pPr>
            <a:r>
              <a:rPr lang="zh-CN" altLang="en-US" sz="1000" b="1" dirty="0"/>
              <a:t>          《详细设计》</a:t>
            </a:r>
            <a:endParaRPr lang="zh-CN" altLang="en-US" sz="1000" b="1" dirty="0"/>
          </a:p>
          <a:p>
            <a:pPr marL="344170" lvl="1" indent="0" latinLnBrk="0">
              <a:lnSpc>
                <a:spcPts val="1200"/>
              </a:lnSpc>
              <a:spcBef>
                <a:spcPts val="0"/>
              </a:spcBef>
              <a:buNone/>
            </a:pPr>
            <a:r>
              <a:rPr lang="zh-CN" altLang="en-US" sz="1000" b="1" dirty="0"/>
              <a:t>          《第十二次会议记录》</a:t>
            </a:r>
            <a:endParaRPr lang="zh-CN" altLang="en-US" sz="1000" b="1" dirty="0"/>
          </a:p>
        </p:txBody>
      </p:sp>
      <p:sp>
        <p:nvSpPr>
          <p:cNvPr id="3" name="内容占位符 2"/>
          <p:cNvSpPr>
            <a:spLocks noGrp="1"/>
          </p:cNvSpPr>
          <p:nvPr/>
        </p:nvSpPr>
        <p:spPr>
          <a:xfrm>
            <a:off x="5603240" y="843915"/>
            <a:ext cx="3121025" cy="50927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lnSpc>
                <a:spcPct val="150000"/>
              </a:lnSpc>
              <a:buNone/>
            </a:pPr>
            <a:r>
              <a:rPr lang="zh-CN" altLang="en-US" sz="1000" b="1" dirty="0"/>
              <a:t>              《第十周》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《第十一周》</a:t>
            </a:r>
            <a:endParaRPr lang="zh-CN" altLang="en-US" sz="1000" b="1" dirty="0"/>
          </a:p>
          <a:p>
            <a:pPr marL="344170" lvl="1" indent="0" latinLnBrk="0">
              <a:lnSpc>
                <a:spcPts val="1200"/>
              </a:lnSpc>
              <a:spcBef>
                <a:spcPts val="0"/>
              </a:spcBef>
              <a:buNone/>
            </a:pPr>
            <a:r>
              <a:rPr lang="zh-CN" altLang="en-US" sz="1000" b="1" dirty="0"/>
              <a:t>           无文档（期中考试）</a:t>
            </a:r>
            <a:endParaRPr lang="zh-CN" altLang="en-US" sz="1000" b="1" dirty="0"/>
          </a:p>
          <a:p>
            <a:pPr marL="344170" lvl="1" indent="0" latinLnBrk="0">
              <a:lnSpc>
                <a:spcPts val="1200"/>
              </a:lnSpc>
              <a:spcBef>
                <a:spcPts val="0"/>
              </a:spcBef>
              <a:buNone/>
            </a:pPr>
            <a:r>
              <a:rPr lang="zh-CN" altLang="en-US" sz="1000" b="1" dirty="0"/>
              <a:t>     《第十二周》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《页面审核结果》</a:t>
            </a:r>
            <a:endParaRPr lang="zh-CN" altLang="en-US" sz="1000" b="1" dirty="0"/>
          </a:p>
          <a:p>
            <a:pPr marL="344170" lvl="1" indent="0" latinLnBrk="0">
              <a:lnSpc>
                <a:spcPts val="1200"/>
              </a:lnSpc>
              <a:spcBef>
                <a:spcPts val="0"/>
              </a:spcBef>
              <a:buNone/>
            </a:pPr>
            <a:r>
              <a:rPr lang="zh-CN" altLang="en-US" sz="1000" b="1" dirty="0"/>
              <a:t>     《第十三周》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《第十四周》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《第十三次会议记录》</a:t>
            </a:r>
            <a:endParaRPr lang="zh-CN" altLang="en-US" sz="1000" b="1" dirty="0"/>
          </a:p>
          <a:p>
            <a:pPr marL="344170" lvl="1" indent="0" latinLnBrk="0">
              <a:lnSpc>
                <a:spcPts val="1200"/>
              </a:lnSpc>
              <a:spcBef>
                <a:spcPts val="0"/>
              </a:spcBef>
              <a:buNone/>
            </a:pPr>
            <a:r>
              <a:rPr lang="zh-CN" altLang="en-US" sz="1000" b="1" dirty="0"/>
              <a:t>     《第十五周》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《第十三次会议记录》</a:t>
            </a:r>
            <a:endParaRPr lang="zh-CN" altLang="en-US" sz="1000" b="1" dirty="0"/>
          </a:p>
          <a:p>
            <a:pPr marL="344170" lvl="1" indent="0" latinLnBrk="0">
              <a:lnSpc>
                <a:spcPts val="1200"/>
              </a:lnSpc>
              <a:spcBef>
                <a:spcPts val="0"/>
              </a:spcBef>
              <a:buNone/>
            </a:pPr>
            <a:r>
              <a:rPr lang="zh-CN" altLang="en-US" sz="1000" b="1" dirty="0"/>
              <a:t>          《功能说明书1.02》</a:t>
            </a:r>
            <a:endParaRPr lang="zh-CN" altLang="en-US" sz="1000" b="1" dirty="0"/>
          </a:p>
          <a:p>
            <a:pPr marL="344170" lvl="1" indent="0" latinLnBrk="0">
              <a:lnSpc>
                <a:spcPts val="1200"/>
              </a:lnSpc>
              <a:spcBef>
                <a:spcPts val="0"/>
              </a:spcBef>
              <a:buNone/>
            </a:pPr>
            <a:r>
              <a:rPr lang="zh-CN" altLang="en-US" sz="1000" b="1" dirty="0"/>
              <a:t>     《第十六周》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《第十七周》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《第一轮测试报告》</a:t>
            </a:r>
            <a:endParaRPr lang="zh-CN" altLang="en-US" sz="1000" b="1" dirty="0"/>
          </a:p>
          <a:p>
            <a:pPr marL="344170" lvl="1" indent="0" latinLnBrk="0">
              <a:lnSpc>
                <a:spcPts val="1200"/>
              </a:lnSpc>
              <a:spcBef>
                <a:spcPts val="0"/>
              </a:spcBef>
              <a:buNone/>
            </a:pPr>
            <a:r>
              <a:rPr lang="zh-CN" altLang="en-US" sz="1000" b="1" dirty="0"/>
              <a:t>          《第一轮Bug修复》</a:t>
            </a:r>
            <a:endParaRPr lang="zh-CN" altLang="en-US" sz="1000" b="1" dirty="0"/>
          </a:p>
          <a:p>
            <a:pPr marL="344170" lvl="1" indent="0" latinLnBrk="0">
              <a:lnSpc>
                <a:spcPts val="1200"/>
              </a:lnSpc>
              <a:spcBef>
                <a:spcPts val="0"/>
              </a:spcBef>
              <a:buNone/>
            </a:pPr>
            <a:r>
              <a:rPr lang="zh-CN" altLang="en-US" sz="1000" b="1" dirty="0"/>
              <a:t>     《第十八周》</a:t>
            </a:r>
            <a:endParaRPr lang="zh-CN" altLang="en-US" sz="1000" b="1" dirty="0"/>
          </a:p>
          <a:p>
            <a:pPr marL="344170" lvl="1" indent="0" latinLnBrk="0">
              <a:lnSpc>
                <a:spcPts val="1200"/>
              </a:lnSpc>
              <a:spcBef>
                <a:spcPts val="0"/>
              </a:spcBef>
              <a:buNone/>
            </a:pPr>
            <a:r>
              <a:rPr lang="zh-CN" altLang="en-US" sz="1000" b="1" dirty="0"/>
              <a:t>          《个人周任务计划》</a:t>
            </a:r>
            <a:endParaRPr lang="zh-CN" altLang="en-US" sz="1000" b="1" dirty="0"/>
          </a:p>
          <a:p>
            <a:pPr marL="344170" lvl="1" indent="0" latinLnBrk="0">
              <a:lnSpc>
                <a:spcPts val="1200"/>
              </a:lnSpc>
              <a:spcBef>
                <a:spcPts val="0"/>
              </a:spcBef>
              <a:buNone/>
            </a:pPr>
            <a:r>
              <a:rPr lang="zh-CN" altLang="en-US" sz="1000" b="1" dirty="0"/>
              <a:t>          《个人周任务总结》</a:t>
            </a:r>
            <a:endParaRPr lang="zh-CN" altLang="en-US" sz="1000" b="1" dirty="0"/>
          </a:p>
          <a:p>
            <a:pPr marL="344170" lvl="1" indent="0" latinLnBrk="0">
              <a:lnSpc>
                <a:spcPts val="1200"/>
              </a:lnSpc>
              <a:spcBef>
                <a:spcPts val="0"/>
              </a:spcBef>
              <a:buNone/>
            </a:pPr>
            <a:r>
              <a:rPr lang="zh-CN" altLang="en-US" sz="1000" b="1" dirty="0"/>
              <a:t>          《第二轮测试和Bug修复》</a:t>
            </a:r>
            <a:endParaRPr lang="zh-CN" altLang="en-US" sz="1000" b="1" dirty="0"/>
          </a:p>
          <a:p>
            <a:pPr marL="344170" lvl="1" indent="0" latinLnBrk="0">
              <a:lnSpc>
                <a:spcPts val="1200"/>
              </a:lnSpc>
              <a:spcBef>
                <a:spcPts val="0"/>
              </a:spcBef>
              <a:buNone/>
            </a:pPr>
            <a:r>
              <a:rPr lang="zh-CN" altLang="en-US" sz="1000" b="1" dirty="0"/>
              <a:t>          《第三轮测试和Bug修复》</a:t>
            </a:r>
            <a:endParaRPr lang="zh-CN" altLang="en-US" sz="1000" b="1" dirty="0"/>
          </a:p>
          <a:p>
            <a:pPr marL="344170" lvl="1" indent="0" latinLnBrk="0">
              <a:lnSpc>
                <a:spcPts val="1200"/>
              </a:lnSpc>
              <a:spcBef>
                <a:spcPts val="0"/>
              </a:spcBef>
              <a:buNone/>
            </a:pPr>
            <a:r>
              <a:rPr lang="zh-CN" altLang="en-US" sz="1000" b="1" dirty="0"/>
              <a:t>     </a:t>
            </a:r>
            <a:endParaRPr lang="zh-CN" altLang="en-US" sz="1000" b="1" dirty="0"/>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3"/>
          <p:cNvSpPr>
            <a:spLocks noGrp="1"/>
          </p:cNvSpPr>
          <p:nvPr/>
        </p:nvSpPr>
        <p:spPr>
          <a:xfrm>
            <a:off x="457200" y="1704658"/>
            <a:ext cx="8229600" cy="4411662"/>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eaLnBrk="1" hangingPunct="1"/>
            <a:r>
              <a:rPr lang="zh-CN" altLang="en-US" sz="2400">
                <a:sym typeface="+mn-ea"/>
              </a:rPr>
              <a:t>《需求场景分析》，类似于敏捷开发的用户故事，只是更侧重于系统拟解决的现实问题描述；可简化为口头讨论，不一定撰写文档；</a:t>
            </a:r>
            <a:endParaRPr lang="zh-CN" altLang="en-US" sz="2400"/>
          </a:p>
          <a:p>
            <a:pPr eaLnBrk="1" hangingPunct="1"/>
            <a:r>
              <a:rPr lang="zh-CN" altLang="en-US" sz="2400">
                <a:sym typeface="+mn-ea"/>
              </a:rPr>
              <a:t>《功能说明书》则以界面设计为主，敏捷开发中原型可以替代，不一定撰写文档；</a:t>
            </a:r>
            <a:endParaRPr lang="zh-CN" altLang="en-US" sz="2400"/>
          </a:p>
          <a:p>
            <a:pPr eaLnBrk="1" hangingPunct="1"/>
            <a:r>
              <a:rPr lang="zh-CN" altLang="en-US" sz="2400">
                <a:sym typeface="+mn-ea"/>
              </a:rPr>
              <a:t>《</a:t>
            </a:r>
            <a:r>
              <a:rPr lang="en-US" altLang="zh-CN" sz="2400">
                <a:sym typeface="+mn-ea"/>
              </a:rPr>
              <a:t>IPO</a:t>
            </a:r>
            <a:r>
              <a:rPr lang="zh-CN" altLang="en-US" sz="2400">
                <a:sym typeface="+mn-ea"/>
              </a:rPr>
              <a:t>表》在对不涉及复杂算法的系统进行设计时，一般不建议撰写；</a:t>
            </a:r>
            <a:endParaRPr lang="zh-CN" altLang="en-US" sz="2400"/>
          </a:p>
          <a:p>
            <a:pPr eaLnBrk="1" hangingPunct="1"/>
            <a:r>
              <a:rPr lang="zh-CN" altLang="en-US" sz="2400">
                <a:sym typeface="+mn-ea"/>
              </a:rPr>
              <a:t>软件测试课程如果单列一门课，可以简化测试文档的编写，严格验收要求即可，一般只写《测试报告》即可。</a:t>
            </a:r>
            <a:endParaRPr lang="zh-CN" altLang="en-US" sz="2400">
              <a:sym typeface="+mn-ea"/>
            </a:endParaRPr>
          </a:p>
          <a:p>
            <a:pPr eaLnBrk="1" hangingPunct="1"/>
            <a:r>
              <a:rPr lang="zh-CN" altLang="en-US" sz="2400">
                <a:sym typeface="+mn-ea"/>
              </a:rPr>
              <a:t>《详细设计文档》主要是类的设计说明，包括类的关系、类的数据成员、类的方法等。文档编写比较费时，我们目前用</a:t>
            </a:r>
            <a:r>
              <a:rPr lang="en-US" altLang="zh-CN" sz="2400">
                <a:sym typeface="+mn-ea"/>
              </a:rPr>
              <a:t>UML</a:t>
            </a:r>
            <a:r>
              <a:rPr lang="zh-CN" altLang="en-US" sz="2400">
                <a:sym typeface="+mn-ea"/>
              </a:rPr>
              <a:t>的类图、顺序图替代。</a:t>
            </a:r>
            <a:endParaRPr lang="zh-CN" altLang="en-US" sz="2400" b="1" dirty="0">
              <a:sym typeface="+mn-ea"/>
            </a:endParaRPr>
          </a:p>
        </p:txBody>
      </p:sp>
      <p:sp>
        <p:nvSpPr>
          <p:cNvPr id="13314" name="标题 1"/>
          <p:cNvSpPr>
            <a:spLocks noGrp="1"/>
          </p:cNvSpPr>
          <p:nvPr/>
        </p:nvSpPr>
        <p:spPr>
          <a:xfrm>
            <a:off x="457200" y="409575"/>
            <a:ext cx="7543800" cy="66294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altLang="zh-CN" dirty="0"/>
              <a:t>1.</a:t>
            </a:r>
            <a:r>
              <a:rPr lang="zh-CN" altLang="en-US" dirty="0"/>
              <a:t>案例介绍</a:t>
            </a:r>
            <a:endParaRPr lang="zh-CN" altLang="en-US" dirty="0"/>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457200" y="122555"/>
            <a:ext cx="7543800" cy="662940"/>
          </a:xfrm>
        </p:spPr>
        <p:txBody>
          <a:bodyPr vert="horz" wrap="square" lIns="91440" tIns="45720" rIns="91440" bIns="45720" anchor="b"/>
          <a:p>
            <a:r>
              <a:rPr lang="en-US" altLang="zh-CN" dirty="0"/>
              <a:t>1.</a:t>
            </a:r>
            <a:r>
              <a:rPr lang="zh-CN" altLang="en-US" dirty="0"/>
              <a:t>案例介绍</a:t>
            </a:r>
            <a:endParaRPr lang="zh-CN" altLang="en-US" dirty="0"/>
          </a:p>
        </p:txBody>
      </p:sp>
      <p:sp>
        <p:nvSpPr>
          <p:cNvPr id="13315" name="内容占位符 2"/>
          <p:cNvSpPr>
            <a:spLocks noGrp="1"/>
          </p:cNvSpPr>
          <p:nvPr>
            <p:ph idx="1"/>
          </p:nvPr>
        </p:nvSpPr>
        <p:spPr>
          <a:xfrm>
            <a:off x="159385" y="843915"/>
            <a:ext cx="4682490" cy="5092700"/>
          </a:xfrm>
        </p:spPr>
        <p:txBody>
          <a:bodyPr vert="horz" wrap="square" lIns="91440" tIns="45720" rIns="91440" bIns="45720" anchor="t"/>
          <a:p>
            <a:pPr>
              <a:lnSpc>
                <a:spcPct val="150000"/>
              </a:lnSpc>
            </a:pPr>
            <a:r>
              <a:rPr lang="zh-CN" altLang="en-US" sz="1800" b="1" dirty="0"/>
              <a:t>项目正式文档</a:t>
            </a:r>
            <a:endParaRPr lang="zh-CN" altLang="en-US" sz="1800" b="1" dirty="0"/>
          </a:p>
          <a:p>
            <a:pPr marL="0" indent="0">
              <a:lnSpc>
                <a:spcPct val="150000"/>
              </a:lnSpc>
              <a:buNone/>
            </a:pPr>
            <a:r>
              <a:rPr lang="zh-CN" altLang="en-US" sz="1400" b="1" dirty="0"/>
              <a:t>     </a:t>
            </a:r>
            <a:r>
              <a:rPr lang="zh-CN" altLang="en-US" sz="1600" b="1" dirty="0"/>
              <a:t> 《项目开发计划》</a:t>
            </a:r>
            <a:endParaRPr lang="zh-CN" altLang="en-US" sz="1600" b="1" dirty="0"/>
          </a:p>
          <a:p>
            <a:pPr marL="344170" lvl="1" indent="0" latinLnBrk="0">
              <a:lnSpc>
                <a:spcPct val="100000"/>
              </a:lnSpc>
              <a:spcBef>
                <a:spcPts val="0"/>
              </a:spcBef>
              <a:buNone/>
            </a:pPr>
            <a:r>
              <a:rPr lang="zh-CN" altLang="en-US" sz="1600" b="1" dirty="0"/>
              <a:t>       《项目开发计划（初版）》</a:t>
            </a:r>
            <a:endParaRPr lang="zh-CN" altLang="en-US" sz="1600" b="1" dirty="0"/>
          </a:p>
          <a:p>
            <a:pPr marL="344170" lvl="1" indent="0" latinLnBrk="0">
              <a:lnSpc>
                <a:spcPct val="100000"/>
              </a:lnSpc>
              <a:spcBef>
                <a:spcPts val="0"/>
              </a:spcBef>
              <a:buNone/>
            </a:pPr>
            <a:r>
              <a:rPr lang="zh-CN" altLang="en-US" sz="1600" b="1" dirty="0"/>
              <a:t>       《项目开发计划（调整版）》</a:t>
            </a:r>
            <a:endParaRPr lang="zh-CN" altLang="en-US" sz="1600" b="1" dirty="0"/>
          </a:p>
          <a:p>
            <a:pPr marL="344170" lvl="1" indent="0" latinLnBrk="0">
              <a:lnSpc>
                <a:spcPct val="100000"/>
              </a:lnSpc>
              <a:spcBef>
                <a:spcPts val="0"/>
              </a:spcBef>
              <a:buNone/>
            </a:pPr>
            <a:r>
              <a:rPr lang="zh-CN" altLang="en-US" sz="1600" b="1" dirty="0"/>
              <a:t>《项目规范文档》</a:t>
            </a:r>
            <a:endParaRPr lang="zh-CN" altLang="en-US" sz="1600" b="1" dirty="0"/>
          </a:p>
          <a:p>
            <a:pPr marL="344170" lvl="1" indent="0" latinLnBrk="0">
              <a:lnSpc>
                <a:spcPct val="100000"/>
              </a:lnSpc>
              <a:spcBef>
                <a:spcPts val="0"/>
              </a:spcBef>
              <a:buNone/>
            </a:pPr>
            <a:r>
              <a:rPr lang="zh-CN" altLang="en-US" sz="1600" b="1" dirty="0"/>
              <a:t>       《软件项目开发-规范概述》</a:t>
            </a:r>
            <a:endParaRPr lang="zh-CN" altLang="en-US" sz="1600" b="1" dirty="0"/>
          </a:p>
          <a:p>
            <a:pPr marL="344170" lvl="1" indent="0" latinLnBrk="0">
              <a:lnSpc>
                <a:spcPct val="100000"/>
              </a:lnSpc>
              <a:spcBef>
                <a:spcPts val="0"/>
              </a:spcBef>
              <a:buNone/>
            </a:pPr>
            <a:r>
              <a:rPr lang="zh-CN" altLang="en-US" sz="1600" b="1" dirty="0"/>
              <a:t>       《软件项目开发-团队开发规范》</a:t>
            </a:r>
            <a:endParaRPr lang="zh-CN" altLang="en-US" sz="1600" b="1" dirty="0"/>
          </a:p>
          <a:p>
            <a:pPr marL="344170" lvl="1" indent="0" latinLnBrk="0">
              <a:lnSpc>
                <a:spcPct val="100000"/>
              </a:lnSpc>
              <a:spcBef>
                <a:spcPts val="0"/>
              </a:spcBef>
              <a:buNone/>
            </a:pPr>
            <a:r>
              <a:rPr lang="zh-CN" altLang="en-US" sz="1600" b="1" dirty="0"/>
              <a:t>       《软件项目开发-控件命名规范》</a:t>
            </a:r>
            <a:endParaRPr lang="zh-CN" altLang="en-US" sz="1600" b="1" dirty="0"/>
          </a:p>
          <a:p>
            <a:pPr marL="344170" lvl="1" indent="0" latinLnBrk="0">
              <a:lnSpc>
                <a:spcPct val="100000"/>
              </a:lnSpc>
              <a:spcBef>
                <a:spcPts val="0"/>
              </a:spcBef>
              <a:buNone/>
            </a:pPr>
            <a:r>
              <a:rPr lang="zh-CN" altLang="en-US" sz="1600" b="1" dirty="0"/>
              <a:t>       《软件项目开发-代码规范(C#)》</a:t>
            </a:r>
            <a:endParaRPr lang="zh-CN" altLang="en-US" sz="1600" b="1" dirty="0"/>
          </a:p>
          <a:p>
            <a:pPr marL="344170" lvl="1" indent="0" latinLnBrk="0">
              <a:lnSpc>
                <a:spcPct val="100000"/>
              </a:lnSpc>
              <a:spcBef>
                <a:spcPts val="0"/>
              </a:spcBef>
              <a:buNone/>
            </a:pPr>
            <a:r>
              <a:rPr lang="zh-CN" altLang="en-US" sz="1600" b="1" dirty="0"/>
              <a:t>       《软件项目管理-网站项目管理规范手册》</a:t>
            </a:r>
            <a:endParaRPr lang="zh-CN" altLang="en-US" sz="1600" b="1" dirty="0"/>
          </a:p>
          <a:p>
            <a:pPr marL="344170" lvl="1" indent="0" latinLnBrk="0">
              <a:lnSpc>
                <a:spcPct val="100000"/>
              </a:lnSpc>
              <a:spcBef>
                <a:spcPts val="0"/>
              </a:spcBef>
              <a:buNone/>
            </a:pPr>
            <a:r>
              <a:rPr lang="zh-CN" altLang="en-US" sz="1600" b="1" dirty="0"/>
              <a:t>       《编码规范》</a:t>
            </a:r>
            <a:endParaRPr lang="zh-CN" altLang="en-US" sz="1600" b="1" dirty="0"/>
          </a:p>
          <a:p>
            <a:pPr marL="344170" lvl="1" indent="0" latinLnBrk="0">
              <a:lnSpc>
                <a:spcPct val="100000"/>
              </a:lnSpc>
              <a:spcBef>
                <a:spcPts val="0"/>
              </a:spcBef>
              <a:buNone/>
            </a:pPr>
            <a:r>
              <a:rPr lang="zh-CN" altLang="en-US" sz="1600" b="1" dirty="0"/>
              <a:t>       《页面设计规范》          </a:t>
            </a:r>
            <a:endParaRPr lang="zh-CN" altLang="en-US" sz="1600" b="1" dirty="0"/>
          </a:p>
          <a:p>
            <a:pPr marL="344170" lvl="1" indent="0" latinLnBrk="0">
              <a:lnSpc>
                <a:spcPct val="100000"/>
              </a:lnSpc>
              <a:spcBef>
                <a:spcPts val="0"/>
              </a:spcBef>
              <a:buNone/>
            </a:pPr>
            <a:r>
              <a:rPr lang="zh-CN" altLang="en-US" sz="1600" b="1" dirty="0"/>
              <a:t> 《需求说明书》</a:t>
            </a:r>
            <a:endParaRPr lang="zh-CN" altLang="en-US" sz="1600" b="1" dirty="0"/>
          </a:p>
          <a:p>
            <a:pPr marL="344170" lvl="1" indent="0" latinLnBrk="0">
              <a:lnSpc>
                <a:spcPct val="100000"/>
              </a:lnSpc>
              <a:spcBef>
                <a:spcPts val="0"/>
              </a:spcBef>
              <a:buNone/>
            </a:pPr>
            <a:r>
              <a:rPr lang="zh-CN" altLang="en-US" sz="1600" b="1" dirty="0"/>
              <a:t>       《需求说明书(1.01)》</a:t>
            </a:r>
            <a:endParaRPr lang="zh-CN" altLang="en-US" sz="1600" b="1" dirty="0"/>
          </a:p>
          <a:p>
            <a:pPr marL="344170" lvl="1" indent="0" latinLnBrk="0">
              <a:lnSpc>
                <a:spcPct val="100000"/>
              </a:lnSpc>
              <a:spcBef>
                <a:spcPts val="0"/>
              </a:spcBef>
              <a:buNone/>
            </a:pPr>
            <a:r>
              <a:rPr lang="zh-CN" altLang="en-US" sz="1600" b="1" dirty="0"/>
              <a:t>       《需求说明书(1.02)》</a:t>
            </a:r>
            <a:endParaRPr lang="zh-CN" altLang="en-US" sz="1600" b="1" dirty="0"/>
          </a:p>
          <a:p>
            <a:pPr marL="344170" lvl="1" indent="0" latinLnBrk="0">
              <a:lnSpc>
                <a:spcPct val="100000"/>
              </a:lnSpc>
              <a:spcBef>
                <a:spcPts val="0"/>
              </a:spcBef>
              <a:buNone/>
            </a:pPr>
            <a:r>
              <a:rPr lang="zh-CN" altLang="en-US" sz="1600" b="1" dirty="0"/>
              <a:t>       《需求说明书(1.03)》</a:t>
            </a:r>
            <a:endParaRPr lang="zh-CN" altLang="en-US" sz="1600" b="1" dirty="0"/>
          </a:p>
          <a:p>
            <a:pPr marL="344170" lvl="1" indent="0" latinLnBrk="0">
              <a:lnSpc>
                <a:spcPct val="100000"/>
              </a:lnSpc>
              <a:spcBef>
                <a:spcPts val="0"/>
              </a:spcBef>
              <a:buNone/>
            </a:pPr>
            <a:r>
              <a:rPr lang="zh-CN" altLang="en-US" sz="1600" b="1" dirty="0"/>
              <a:t>       《需求说明书(2.0)》</a:t>
            </a:r>
            <a:endParaRPr lang="zh-CN" altLang="en-US" sz="1600" b="1" dirty="0"/>
          </a:p>
          <a:p>
            <a:pPr marL="344170" lvl="1" indent="0" latinLnBrk="0">
              <a:lnSpc>
                <a:spcPct val="100000"/>
              </a:lnSpc>
              <a:spcBef>
                <a:spcPts val="0"/>
              </a:spcBef>
              <a:buNone/>
            </a:pPr>
            <a:r>
              <a:rPr lang="zh-CN" altLang="en-US" sz="1600" b="1" dirty="0"/>
              <a:t>       《需求IPO表说明书(2.0)》</a:t>
            </a:r>
            <a:endParaRPr lang="zh-CN" altLang="en-US" sz="1000" b="1" dirty="0"/>
          </a:p>
          <a:p>
            <a:pPr marL="344170" lvl="1" indent="0" latinLnBrk="0">
              <a:lnSpc>
                <a:spcPts val="1200"/>
              </a:lnSpc>
              <a:spcBef>
                <a:spcPts val="0"/>
              </a:spcBef>
              <a:buNone/>
            </a:pPr>
            <a:endParaRPr lang="zh-CN" altLang="en-US" sz="1000" b="1" dirty="0"/>
          </a:p>
        </p:txBody>
      </p:sp>
      <p:sp>
        <p:nvSpPr>
          <p:cNvPr id="3" name="内容占位符 2"/>
          <p:cNvSpPr>
            <a:spLocks noGrp="1"/>
          </p:cNvSpPr>
          <p:nvPr/>
        </p:nvSpPr>
        <p:spPr>
          <a:xfrm>
            <a:off x="4841875" y="269875"/>
            <a:ext cx="4091305" cy="50927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lnSpc>
                <a:spcPct val="100000"/>
              </a:lnSpc>
              <a:buNone/>
            </a:pPr>
            <a:r>
              <a:rPr lang="zh-CN" altLang="en-US" sz="1000" b="1" dirty="0"/>
              <a:t>               </a:t>
            </a:r>
            <a:r>
              <a:rPr lang="zh-CN" altLang="en-US" sz="1600" b="1" kern="0" dirty="0"/>
              <a:t>《功能说明书》</a:t>
            </a:r>
            <a:endParaRPr lang="zh-CN" altLang="en-US" sz="1600" b="1" kern="0" dirty="0"/>
          </a:p>
          <a:p>
            <a:pPr marL="0" indent="0">
              <a:lnSpc>
                <a:spcPct val="100000"/>
              </a:lnSpc>
              <a:buNone/>
            </a:pPr>
            <a:r>
              <a:rPr lang="zh-CN" altLang="en-US" sz="1600" b="1" kern="0" dirty="0"/>
              <a:t>          《功能说明书1.0》</a:t>
            </a:r>
            <a:endParaRPr lang="zh-CN" altLang="en-US" sz="1600" b="1" kern="0" dirty="0"/>
          </a:p>
          <a:p>
            <a:pPr marL="0" indent="0">
              <a:lnSpc>
                <a:spcPct val="100000"/>
              </a:lnSpc>
              <a:buNone/>
            </a:pPr>
            <a:r>
              <a:rPr lang="zh-CN" altLang="en-US" sz="1600" b="1" kern="0" dirty="0"/>
              <a:t>          《功能说明书1.01》</a:t>
            </a:r>
            <a:endParaRPr lang="zh-CN" altLang="en-US" sz="1600" b="1" kern="0" dirty="0"/>
          </a:p>
          <a:p>
            <a:pPr marL="0" indent="0">
              <a:lnSpc>
                <a:spcPct val="100000"/>
              </a:lnSpc>
              <a:buNone/>
            </a:pPr>
            <a:r>
              <a:rPr lang="zh-CN" altLang="en-US" sz="1600" b="1" kern="0" dirty="0"/>
              <a:t>          《功能说明书1.02》</a:t>
            </a:r>
            <a:endParaRPr lang="zh-CN" altLang="en-US" sz="1600" b="1" kern="0" dirty="0"/>
          </a:p>
          <a:p>
            <a:pPr marL="0" indent="0">
              <a:lnSpc>
                <a:spcPct val="100000"/>
              </a:lnSpc>
              <a:buNone/>
            </a:pPr>
            <a:r>
              <a:rPr lang="zh-CN" altLang="en-US" sz="1600" b="1" kern="0" dirty="0"/>
              <a:t>      《数据库设计文档》</a:t>
            </a:r>
            <a:endParaRPr lang="zh-CN" altLang="en-US" sz="1600" b="1" kern="0" dirty="0"/>
          </a:p>
          <a:p>
            <a:pPr marL="0" indent="0">
              <a:lnSpc>
                <a:spcPct val="100000"/>
              </a:lnSpc>
              <a:buNone/>
            </a:pPr>
            <a:r>
              <a:rPr lang="zh-CN" altLang="en-US" sz="1600" b="1" kern="0" dirty="0"/>
              <a:t>          《数据库实体设计说明书（1.0）》</a:t>
            </a:r>
            <a:endParaRPr lang="zh-CN" altLang="en-US" sz="1600" b="1" kern="0" dirty="0"/>
          </a:p>
          <a:p>
            <a:pPr marL="0" indent="0">
              <a:lnSpc>
                <a:spcPct val="100000"/>
              </a:lnSpc>
              <a:buNone/>
            </a:pPr>
            <a:r>
              <a:rPr lang="zh-CN" altLang="en-US" sz="1600" b="1" kern="0" dirty="0"/>
              <a:t>          《数据库实体设计说明书（1.01）》</a:t>
            </a:r>
            <a:endParaRPr lang="zh-CN" altLang="en-US" sz="1600" b="1" kern="0" dirty="0"/>
          </a:p>
          <a:p>
            <a:pPr marL="0" indent="0">
              <a:lnSpc>
                <a:spcPct val="100000"/>
              </a:lnSpc>
              <a:buNone/>
            </a:pPr>
            <a:r>
              <a:rPr lang="zh-CN" altLang="en-US" sz="1600" b="1" kern="0" dirty="0"/>
              <a:t>          《数据库实体设计说明书（1.02）》</a:t>
            </a:r>
            <a:endParaRPr lang="zh-CN" altLang="en-US" sz="1600" b="1" kern="0" dirty="0"/>
          </a:p>
          <a:p>
            <a:pPr marL="0" indent="0">
              <a:lnSpc>
                <a:spcPct val="100000"/>
              </a:lnSpc>
              <a:buNone/>
            </a:pPr>
            <a:r>
              <a:rPr lang="zh-CN" altLang="en-US" sz="1600" b="1" kern="0" dirty="0"/>
              <a:t>          《数据库实体设计说明书（1.03）》</a:t>
            </a:r>
            <a:endParaRPr lang="zh-CN" altLang="en-US" sz="1600" b="1" kern="0" dirty="0"/>
          </a:p>
          <a:p>
            <a:pPr marL="0" indent="0">
              <a:lnSpc>
                <a:spcPct val="100000"/>
              </a:lnSpc>
              <a:buNone/>
            </a:pPr>
            <a:r>
              <a:rPr lang="zh-CN" altLang="en-US" sz="1600" b="1" kern="0" dirty="0"/>
              <a:t>      《详细设计文档》</a:t>
            </a:r>
            <a:endParaRPr lang="zh-CN" altLang="en-US" sz="1600" b="1" kern="0" dirty="0"/>
          </a:p>
          <a:p>
            <a:pPr marL="0" indent="0">
              <a:lnSpc>
                <a:spcPct val="100000"/>
              </a:lnSpc>
              <a:buNone/>
            </a:pPr>
            <a:r>
              <a:rPr lang="zh-CN" altLang="en-US" sz="1600" b="1" kern="0" dirty="0"/>
              <a:t>          《详细设计说明书1.01》</a:t>
            </a:r>
            <a:endParaRPr lang="zh-CN" altLang="en-US" sz="1600" b="1" kern="0" dirty="0"/>
          </a:p>
          <a:p>
            <a:pPr marL="0" indent="0">
              <a:lnSpc>
                <a:spcPct val="100000"/>
              </a:lnSpc>
              <a:buNone/>
            </a:pPr>
            <a:r>
              <a:rPr lang="zh-CN" altLang="en-US" sz="1600" b="1" kern="0" dirty="0"/>
              <a:t>          《积分规则文档》</a:t>
            </a:r>
            <a:endParaRPr lang="zh-CN" altLang="en-US" sz="1600" b="1" kern="0" dirty="0"/>
          </a:p>
          <a:p>
            <a:pPr marL="0" indent="0">
              <a:lnSpc>
                <a:spcPct val="100000"/>
              </a:lnSpc>
              <a:buNone/>
            </a:pPr>
            <a:r>
              <a:rPr lang="zh-CN" altLang="en-US" sz="1600" b="1" kern="0" dirty="0"/>
              <a:t>      《项目测试文档》</a:t>
            </a:r>
            <a:endParaRPr lang="zh-CN" altLang="en-US" sz="1600" b="1" kern="0" dirty="0"/>
          </a:p>
          <a:p>
            <a:pPr marL="0" indent="0">
              <a:lnSpc>
                <a:spcPct val="100000"/>
              </a:lnSpc>
              <a:buNone/>
            </a:pPr>
            <a:r>
              <a:rPr lang="zh-CN" altLang="en-US" sz="1600" b="1" kern="0" dirty="0"/>
              <a:t>          《项目测试计划（1.0）》</a:t>
            </a:r>
            <a:endParaRPr lang="zh-CN" altLang="en-US" sz="1600" b="1" kern="0" dirty="0"/>
          </a:p>
          <a:p>
            <a:pPr marL="0" indent="0">
              <a:lnSpc>
                <a:spcPct val="100000"/>
              </a:lnSpc>
              <a:buNone/>
            </a:pPr>
            <a:r>
              <a:rPr lang="zh-CN" altLang="en-US" sz="1600" b="1" kern="0" dirty="0"/>
              <a:t>          《项目测试计划（1.01）》</a:t>
            </a:r>
            <a:endParaRPr lang="zh-CN" altLang="en-US" sz="1600" b="1" kern="0" dirty="0"/>
          </a:p>
          <a:p>
            <a:pPr marL="0" indent="0">
              <a:lnSpc>
                <a:spcPct val="100000"/>
              </a:lnSpc>
              <a:buNone/>
            </a:pPr>
            <a:r>
              <a:rPr lang="zh-CN" altLang="en-US" sz="1600" b="1" kern="0" dirty="0"/>
              <a:t>          《测试工作规范》</a:t>
            </a:r>
            <a:endParaRPr lang="zh-CN" altLang="en-US" sz="1600" b="1" kern="0" dirty="0"/>
          </a:p>
          <a:p>
            <a:pPr marL="0" indent="0">
              <a:lnSpc>
                <a:spcPct val="100000"/>
              </a:lnSpc>
              <a:buNone/>
            </a:pPr>
            <a:r>
              <a:rPr lang="zh-CN" altLang="en-US" sz="1600" b="1" kern="0" dirty="0"/>
              <a:t>          《测试用例编写分配方案》 </a:t>
            </a:r>
            <a:endParaRPr lang="zh-CN" altLang="en-US" sz="1600" b="1" kern="0" dirty="0"/>
          </a:p>
          <a:p>
            <a:pPr marL="0" indent="0">
              <a:lnSpc>
                <a:spcPct val="100000"/>
              </a:lnSpc>
              <a:buNone/>
            </a:pPr>
            <a:r>
              <a:rPr lang="zh-CN" altLang="en-US" sz="1600" b="1" kern="0" dirty="0"/>
              <a:t>          《测试用例》</a:t>
            </a:r>
            <a:endParaRPr lang="zh-CN" altLang="en-US" sz="1600" b="1" kern="0" dirty="0"/>
          </a:p>
          <a:p>
            <a:pPr marL="0" indent="0">
              <a:lnSpc>
                <a:spcPct val="100000"/>
              </a:lnSpc>
              <a:buNone/>
            </a:pPr>
            <a:r>
              <a:rPr lang="zh-CN" altLang="en-US" sz="1600" b="1" kern="0" dirty="0"/>
              <a:t>          《测试报告》</a:t>
            </a:r>
            <a:endParaRPr lang="zh-CN" altLang="en-US" sz="1600" b="1" kern="0" dirty="0"/>
          </a:p>
          <a:p>
            <a:pPr marL="0" indent="0">
              <a:lnSpc>
                <a:spcPct val="100000"/>
              </a:lnSpc>
              <a:buNone/>
            </a:pPr>
            <a:r>
              <a:rPr lang="zh-CN" altLang="en-US" sz="1600" b="1" kern="0" dirty="0"/>
              <a:t>     《用户手册》</a:t>
            </a:r>
            <a:endParaRPr lang="zh-CN" altLang="en-US" sz="1600" b="1" kern="0" dirty="0"/>
          </a:p>
          <a:p>
            <a:pPr marL="0" indent="0">
              <a:lnSpc>
                <a:spcPct val="100000"/>
              </a:lnSpc>
              <a:buNone/>
            </a:pPr>
            <a:r>
              <a:rPr lang="zh-CN" altLang="en-US" sz="1600" b="1" kern="0" dirty="0"/>
              <a:t>          《用户使用手册（1.0）》</a:t>
            </a:r>
            <a:endParaRPr lang="zh-CN" altLang="en-US" sz="1000" b="1" dirty="0"/>
          </a:p>
          <a:p>
            <a:pPr marL="344170" lvl="1" indent="0" latinLnBrk="0">
              <a:lnSpc>
                <a:spcPct val="100000"/>
              </a:lnSpc>
              <a:spcBef>
                <a:spcPts val="0"/>
              </a:spcBef>
              <a:buNone/>
            </a:pPr>
            <a:r>
              <a:rPr lang="zh-CN" altLang="en-US" sz="1000" b="1" dirty="0"/>
              <a:t>     </a:t>
            </a:r>
            <a:endParaRPr lang="zh-CN" altLang="en-US" sz="1000" b="1" dirty="0"/>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lIns="91440" tIns="45720" rIns="91440" bIns="45720" anchor="b"/>
          <a:p>
            <a:r>
              <a:rPr lang="en-US" altLang="zh-CN" dirty="0"/>
              <a:t>2.</a:t>
            </a:r>
            <a:r>
              <a:rPr lang="zh-CN" altLang="en-US" dirty="0"/>
              <a:t>案例使用</a:t>
            </a:r>
            <a:endParaRPr lang="zh-CN" altLang="en-US" dirty="0"/>
          </a:p>
        </p:txBody>
      </p:sp>
      <p:sp>
        <p:nvSpPr>
          <p:cNvPr id="13315" name="内容占位符 2"/>
          <p:cNvSpPr>
            <a:spLocks noGrp="1"/>
          </p:cNvSpPr>
          <p:nvPr>
            <p:ph idx="1"/>
          </p:nvPr>
        </p:nvSpPr>
        <p:spPr/>
        <p:txBody>
          <a:bodyPr vert="horz" wrap="square" lIns="91440" tIns="45720" rIns="91440" bIns="45720" anchor="t"/>
          <a:p>
            <a:pPr>
              <a:lnSpc>
                <a:spcPct val="150000"/>
              </a:lnSpc>
            </a:pPr>
            <a:r>
              <a:rPr lang="zh-CN" altLang="en-US" sz="3200" b="1" dirty="0"/>
              <a:t>适用场景：</a:t>
            </a:r>
            <a:endParaRPr lang="zh-CN" altLang="en-US" sz="3200" b="1" dirty="0"/>
          </a:p>
          <a:p>
            <a:pPr lvl="1">
              <a:lnSpc>
                <a:spcPct val="150000"/>
              </a:lnSpc>
            </a:pPr>
            <a:r>
              <a:rPr lang="zh-CN" altLang="en-US" sz="2770" b="1" dirty="0"/>
              <a:t>十六周团队项目</a:t>
            </a:r>
            <a:endParaRPr lang="zh-CN" altLang="en-US" sz="2770" b="1" dirty="0"/>
          </a:p>
          <a:p>
            <a:pPr marL="344170" lvl="1" indent="0">
              <a:lnSpc>
                <a:spcPct val="150000"/>
              </a:lnSpc>
              <a:buNone/>
            </a:pPr>
            <a:r>
              <a:rPr lang="zh-CN" altLang="en-US" sz="2770" b="1" dirty="0"/>
              <a:t>   </a:t>
            </a:r>
            <a:r>
              <a:rPr lang="en-US" altLang="zh-CN" sz="2770" b="1" dirty="0"/>
              <a:t>16-18</a:t>
            </a:r>
            <a:r>
              <a:rPr lang="zh-CN" altLang="en-US" sz="2770" b="1" dirty="0"/>
              <a:t>周贯穿整个学期，配套《软件工程导论》</a:t>
            </a:r>
            <a:endParaRPr lang="zh-CN" altLang="en-US" sz="2450" b="1" dirty="0"/>
          </a:p>
          <a:p>
            <a:pPr lvl="1">
              <a:lnSpc>
                <a:spcPct val="150000"/>
              </a:lnSpc>
            </a:pPr>
            <a:r>
              <a:rPr lang="zh-CN" altLang="en-US" sz="2770" b="1" dirty="0"/>
              <a:t>四周团队项目</a:t>
            </a:r>
            <a:endParaRPr lang="zh-CN" altLang="en-US" sz="2770" b="1" dirty="0"/>
          </a:p>
          <a:p>
            <a:pPr marL="344170" lvl="1" indent="0">
              <a:lnSpc>
                <a:spcPct val="150000"/>
              </a:lnSpc>
              <a:buNone/>
            </a:pPr>
            <a:r>
              <a:rPr lang="zh-CN" altLang="en-US" sz="2770" b="1" dirty="0"/>
              <a:t>   集中实践，辅以少量理论讲授</a:t>
            </a:r>
            <a:endParaRPr lang="zh-CN" altLang="en-US" sz="2770" b="1" dirty="0"/>
          </a:p>
        </p:txBody>
      </p:sp>
    </p:spTree>
  </p:cSld>
  <p:clrMapOvr>
    <a:masterClrMapping/>
  </p:clrMapOvr>
  <p:transition spd="slow">
    <p:pull dir="r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9578</Words>
  <Application>WPS 演示</Application>
  <PresentationFormat>全屏显示(4:3)</PresentationFormat>
  <Paragraphs>2504</Paragraphs>
  <Slides>28</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Arial</vt:lpstr>
      <vt:lpstr>宋体</vt:lpstr>
      <vt:lpstr>Wingdings</vt:lpstr>
      <vt:lpstr>Calibri</vt:lpstr>
      <vt:lpstr>Garamond</vt:lpstr>
      <vt:lpstr>微软雅黑</vt:lpstr>
      <vt:lpstr>Arial Unicode MS</vt:lpstr>
      <vt:lpstr>Times New Roman</vt:lpstr>
      <vt:lpstr>Segoe Print</vt:lpstr>
      <vt:lpstr>Network</vt:lpstr>
      <vt:lpstr>1_Network</vt:lpstr>
      <vt:lpstr>“基于Web2.0的合作式学习平台”案例</vt:lpstr>
      <vt:lpstr>主题</vt:lpstr>
      <vt:lpstr>1.案例介绍</vt:lpstr>
      <vt:lpstr>1.案例介绍</vt:lpstr>
      <vt:lpstr>1.案例介绍</vt:lpstr>
      <vt:lpstr>1.案例介绍</vt:lpstr>
      <vt:lpstr>PowerPoint 演示文稿</vt:lpstr>
      <vt:lpstr>1.案例介绍</vt:lpstr>
      <vt:lpstr>2.案例使用</vt:lpstr>
      <vt:lpstr>PowerPoint 演示文稿</vt:lpstr>
      <vt:lpstr>PowerPoint 演示文稿</vt:lpstr>
      <vt:lpstr>PowerPoint 演示文稿</vt:lpstr>
      <vt:lpstr>2.1 十六周团队项目</vt:lpstr>
      <vt:lpstr>2.1 十六周团队项目</vt:lpstr>
      <vt:lpstr>PowerPoint 演示文稿</vt:lpstr>
      <vt:lpstr>PowerPoint 演示文稿</vt:lpstr>
      <vt:lpstr>PowerPoint 演示文稿</vt:lpstr>
      <vt:lpstr>PowerPoint 演示文稿</vt:lpstr>
      <vt:lpstr>PowerPoint 演示文稿</vt:lpstr>
      <vt:lpstr>2.2 四周团队项目</vt:lpstr>
      <vt:lpstr>2.2 四周团队项目</vt:lpstr>
      <vt:lpstr>2.2 四周团队项目</vt:lpstr>
      <vt:lpstr>3 案例推广</vt:lpstr>
      <vt:lpstr>3 案例推广</vt:lpstr>
      <vt:lpstr>3 案例推广</vt:lpstr>
      <vt:lpstr>4.案例改进</vt:lpstr>
      <vt:lpstr>PowerPoint 演示文稿</vt:lpstr>
      <vt:lpstr>PowerPoint 演示文稿</vt:lpstr>
    </vt:vector>
  </TitlesOfParts>
  <Company>VT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软件工程职业生涯</dc:title>
  <dc:creator>NB</dc:creator>
  <cp:lastModifiedBy>nbian</cp:lastModifiedBy>
  <cp:revision>172</cp:revision>
  <dcterms:created xsi:type="dcterms:W3CDTF">2009-11-25T06:59:00Z</dcterms:created>
  <dcterms:modified xsi:type="dcterms:W3CDTF">2018-11-23T05:49:51Z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