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3"/>
  </p:notesMasterIdLst>
  <p:handoutMasterIdLst>
    <p:handoutMasterId r:id="rId24"/>
  </p:handoutMasterIdLst>
  <p:sldIdLst>
    <p:sldId id="4804" r:id="rId2"/>
    <p:sldId id="4823" r:id="rId3"/>
    <p:sldId id="4824" r:id="rId4"/>
    <p:sldId id="4716" r:id="rId5"/>
    <p:sldId id="4751" r:id="rId6"/>
    <p:sldId id="4829" r:id="rId7"/>
    <p:sldId id="4830" r:id="rId8"/>
    <p:sldId id="4831" r:id="rId9"/>
    <p:sldId id="4832" r:id="rId10"/>
    <p:sldId id="4833" r:id="rId11"/>
    <p:sldId id="4834" r:id="rId12"/>
    <p:sldId id="4835" r:id="rId13"/>
    <p:sldId id="4836" r:id="rId14"/>
    <p:sldId id="4837" r:id="rId15"/>
    <p:sldId id="4838" r:id="rId16"/>
    <p:sldId id="4840" r:id="rId17"/>
    <p:sldId id="4841" r:id="rId18"/>
    <p:sldId id="4843" r:id="rId19"/>
    <p:sldId id="4845" r:id="rId20"/>
    <p:sldId id="4662" r:id="rId21"/>
    <p:sldId id="4828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5274" autoAdjust="0"/>
  </p:normalViewPr>
  <p:slideViewPr>
    <p:cSldViewPr>
      <p:cViewPr varScale="1">
        <p:scale>
          <a:sx n="81" d="100"/>
          <a:sy n="81" d="100"/>
        </p:scale>
        <p:origin x="461" y="5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13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70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9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4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9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5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1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2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2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9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9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11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7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523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028775" y="3257446"/>
            <a:ext cx="62646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“旅游业务申请”系统分析与设计建模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271787"/>
            <a:ext cx="61206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r>
              <a:rPr lang="zh-CN" altLang="en-US" sz="6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建模之</a:t>
            </a:r>
            <a:r>
              <a:rPr lang="zh-CN" altLang="en-US" sz="60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旅</a:t>
            </a:r>
            <a:endParaRPr lang="en-US" altLang="zh-CN" sz="6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28775" y="4805513"/>
            <a:ext cx="4896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2400" dirty="0" smtClean="0">
                <a:solidFill>
                  <a:schemeClr val="accent1"/>
                </a:solidFill>
                <a:cs typeface="Arial" panose="020B0604020202020204" pitchFamily="34" charset="0"/>
              </a:rPr>
              <a:t>：北京航空航天大学 谭火彬</a:t>
            </a:r>
            <a:endParaRPr lang="zh-CN" altLang="en-US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需求建模：成果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0" y="899186"/>
            <a:ext cx="7338696" cy="43742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34" y="5425104"/>
            <a:ext cx="4915326" cy="15317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50" y="841337"/>
            <a:ext cx="6012701" cy="45800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151" y="953546"/>
            <a:ext cx="5616427" cy="4999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3282" y="704124"/>
            <a:ext cx="4309471" cy="62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7125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939" y="2952568"/>
            <a:ext cx="2541334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628" y="3739410"/>
            <a:ext cx="1089862" cy="1088186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交互模型</a:t>
            </a:r>
            <a:endParaRPr lang="zh-CN" altLang="en-US" sz="2400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2" name="MH_SubTitle_3"/>
          <p:cNvSpPr>
            <a:spLocks noChangeArrowheads="1"/>
          </p:cNvSpPr>
          <p:nvPr/>
        </p:nvSpPr>
        <p:spPr bwMode="auto">
          <a:xfrm>
            <a:off x="2638089" y="3927751"/>
            <a:ext cx="711506" cy="711507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分析类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690" y="2597653"/>
            <a:ext cx="709832" cy="711506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基础</a:t>
            </a: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195" y="5030166"/>
            <a:ext cx="711506" cy="711507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顺序图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887" y="2952568"/>
            <a:ext cx="2543008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43" y="3739410"/>
            <a:ext cx="1088186" cy="1088186"/>
          </a:xfrm>
          <a:prstGeom prst="ellipse">
            <a:avLst/>
          </a:prstGeom>
          <a:solidFill>
            <a:schemeClr val="accent3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类模型</a:t>
            </a:r>
            <a:endParaRPr lang="zh-CN" altLang="en-US" sz="2400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7" name="MH_SubTitle_4"/>
          <p:cNvSpPr>
            <a:spLocks noChangeArrowheads="1"/>
          </p:cNvSpPr>
          <p:nvPr/>
        </p:nvSpPr>
        <p:spPr bwMode="auto">
          <a:xfrm flipH="1">
            <a:off x="9398237" y="3927751"/>
            <a:ext cx="709832" cy="711507"/>
          </a:xfrm>
          <a:prstGeom prst="ellipse">
            <a:avLst/>
          </a:prstGeom>
          <a:solidFill>
            <a:schemeClr val="accent4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属性行为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638" y="2597653"/>
            <a:ext cx="711506" cy="711506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实体类</a:t>
            </a: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131" y="5030166"/>
            <a:ext cx="709832" cy="711507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关系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2" name="MH_Other_3"/>
          <p:cNvSpPr>
            <a:spLocks/>
          </p:cNvSpPr>
          <p:nvPr/>
        </p:nvSpPr>
        <p:spPr bwMode="auto">
          <a:xfrm rot="-2644669">
            <a:off x="5212906" y="3332595"/>
            <a:ext cx="2338762" cy="2338764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3" name="MH_Other_4"/>
          <p:cNvSpPr>
            <a:spLocks/>
          </p:cNvSpPr>
          <p:nvPr/>
        </p:nvSpPr>
        <p:spPr bwMode="auto">
          <a:xfrm rot="-2644669" flipH="1" flipV="1">
            <a:off x="5196165" y="2893973"/>
            <a:ext cx="2340437" cy="2338764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系统分析：知识点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2" grpId="0" animBg="1"/>
      <p:bldP spid="327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系统分析：成果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图片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4" y="1180327"/>
            <a:ext cx="406717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8" y="3430082"/>
            <a:ext cx="303053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1" y="5488533"/>
            <a:ext cx="449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279" y="1150613"/>
            <a:ext cx="527526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7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95" y="2898002"/>
            <a:ext cx="52752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33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939" y="2952568"/>
            <a:ext cx="2541334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628" y="3739410"/>
            <a:ext cx="1089862" cy="1088186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架构设计</a:t>
            </a:r>
            <a:endParaRPr lang="zh-CN" altLang="en-US" sz="2400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690" y="2597653"/>
            <a:ext cx="709832" cy="711506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架构包图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195" y="5030166"/>
            <a:ext cx="711506" cy="711507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接口设计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887" y="2952568"/>
            <a:ext cx="2543008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43" y="3739410"/>
            <a:ext cx="1088186" cy="1088186"/>
          </a:xfrm>
          <a:prstGeom prst="ellipse">
            <a:avLst/>
          </a:prstGeom>
          <a:solidFill>
            <a:schemeClr val="accent3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对象设计</a:t>
            </a:r>
            <a:endParaRPr lang="zh-CN" altLang="en-US" sz="2400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638" y="2597653"/>
            <a:ext cx="711506" cy="711506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交互模型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131" y="5030166"/>
            <a:ext cx="709832" cy="711507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类</a:t>
            </a:r>
            <a:r>
              <a:rPr lang="en-US" altLang="zh-CN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/>
            </a:r>
            <a:br>
              <a:rPr lang="en-US" altLang="zh-CN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2" name="MH_Other_3"/>
          <p:cNvSpPr>
            <a:spLocks/>
          </p:cNvSpPr>
          <p:nvPr/>
        </p:nvSpPr>
        <p:spPr bwMode="auto">
          <a:xfrm rot="-2644669">
            <a:off x="5212906" y="3332595"/>
            <a:ext cx="2338762" cy="2338764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3" name="MH_Other_4"/>
          <p:cNvSpPr>
            <a:spLocks/>
          </p:cNvSpPr>
          <p:nvPr/>
        </p:nvSpPr>
        <p:spPr bwMode="auto">
          <a:xfrm rot="-2644669" flipH="1" flipV="1">
            <a:off x="5196165" y="2893973"/>
            <a:ext cx="2340437" cy="2338764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系统设计：知识点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8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3" grpId="0" animBg="1"/>
      <p:bldP spid="32774" grpId="0" animBg="1"/>
      <p:bldP spid="32775" grpId="0" animBg="1"/>
      <p:bldP spid="32776" grpId="0" animBg="1"/>
      <p:bldP spid="32778" grpId="0" animBg="1"/>
      <p:bldP spid="32779" grpId="0" animBg="1"/>
      <p:bldP spid="32782" grpId="0" animBg="1"/>
      <p:bldP spid="327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系统设计：成果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34" y="1350915"/>
            <a:ext cx="4506913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59" y="940915"/>
            <a:ext cx="525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77" y="4624437"/>
            <a:ext cx="41624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15" y="4333324"/>
            <a:ext cx="4865687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6346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82453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案例组织和评价</a:t>
            </a:r>
            <a:endParaRPr lang="zh-CN" altLang="en-US" sz="54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教学组织</a:t>
            </a:r>
            <a:endParaRPr lang="en-US" altLang="zh-CN" sz="16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758" y="394199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评价指标</a:t>
            </a:r>
            <a:endParaRPr lang="en-US" altLang="zh-CN" sz="16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 smtClean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31934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案例教学组织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43" y="1816125"/>
            <a:ext cx="11303689" cy="30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98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案例评价指标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09" y="915923"/>
            <a:ext cx="7994073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65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总结与改进</a:t>
            </a:r>
            <a:endParaRPr lang="zh-CN" altLang="en-US" sz="54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成果总结</a:t>
            </a:r>
            <a:endParaRPr lang="en-US" altLang="zh-CN" sz="16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758" y="394199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改进方向</a:t>
            </a:r>
            <a:endParaRPr lang="en-US" altLang="zh-CN" sz="16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 smtClean="0">
                  <a:solidFill>
                    <a:srgbClr val="4D4D4D"/>
                  </a:solidFill>
                  <a:cs typeface="Arial" panose="020B0604020202020204" pitchFamily="34" charset="0"/>
                </a:rPr>
                <a:t>04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148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4494354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3447033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5715995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5715995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3285175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4024658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4024658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4570825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2883360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2883361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4570825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1835862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27"/>
          <p:cNvSpPr>
            <a:spLocks/>
          </p:cNvSpPr>
          <p:nvPr/>
        </p:nvSpPr>
        <p:spPr bwMode="auto">
          <a:xfrm>
            <a:off x="6193757" y="2200904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5025452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45"/>
          <p:cNvSpPr>
            <a:spLocks/>
          </p:cNvSpPr>
          <p:nvPr/>
        </p:nvSpPr>
        <p:spPr bwMode="auto">
          <a:xfrm>
            <a:off x="3698063" y="3257152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23712" y="4987029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3245459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1423719" y="4205941"/>
            <a:ext cx="153888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案例描述文档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（学生）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1703689" y="2734763"/>
            <a:ext cx="179542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案例使用说明书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（教师）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5727146" y="1384077"/>
            <a:ext cx="15148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讲解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9432094" y="2679663"/>
            <a:ext cx="23836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参考文档和模型模板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10249035" y="4471205"/>
            <a:ext cx="20951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参考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模型文件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EA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Rose)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案例成果总结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9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33" grpId="0"/>
      <p:bldP spid="35" grpId="0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515708" y="167210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建设背景和目标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5810859" y="167210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515708" y="2673295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要点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5810859" y="2673295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515708" y="3674481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案例组织和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评价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5810859" y="367448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MH_SubTitle_4"/>
          <p:cNvSpPr/>
          <p:nvPr>
            <p:custDataLst>
              <p:tags r:id="rId8"/>
            </p:custDataLst>
          </p:nvPr>
        </p:nvSpPr>
        <p:spPr>
          <a:xfrm>
            <a:off x="6515708" y="4675667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Other_4"/>
          <p:cNvSpPr/>
          <p:nvPr>
            <p:custDataLst>
              <p:tags r:id="rId9"/>
            </p:custDataLst>
          </p:nvPr>
        </p:nvSpPr>
        <p:spPr>
          <a:xfrm>
            <a:off x="5810859" y="4675667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" name="MH_Others_1"/>
          <p:cNvSpPr txBox="1"/>
          <p:nvPr>
            <p:custDataLst>
              <p:tags r:id="rId10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2"/>
          <p:cNvSpPr txBox="1"/>
          <p:nvPr>
            <p:custDataLst>
              <p:tags r:id="rId11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96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64702" y="2366643"/>
            <a:ext cx="708848" cy="692092"/>
            <a:chOff x="6360163" y="2040370"/>
            <a:chExt cx="773999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0163" y="2208373"/>
              <a:ext cx="773999" cy="393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100</a:t>
              </a:r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2299" y="3160455"/>
              <a:ext cx="649725" cy="393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</a:t>
              </a:r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视频：案例讲解、建模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实践演示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从设计到实现：遵循建模过程的实际系统开发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4454798" y="314990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主要改进方向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8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flip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728987"/>
            <a:ext cx="612068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  谢 ！</a:t>
            </a:r>
            <a:endParaRPr lang="en-US" altLang="zh-CN" sz="8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28776" y="4157813"/>
            <a:ext cx="49685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感谢聆听，敬请批评指导！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82453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建设背景和目标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建设背景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758" y="394199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案例描述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13351" y="431643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教学目标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57758" y="431643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案例准备</a:t>
            </a:r>
            <a:endParaRPr lang="en-US" altLang="zh-CN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 smtClean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2684143" y="3696145"/>
            <a:ext cx="1392558" cy="102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章节</a:t>
            </a:r>
            <a:endParaRPr lang="en-US" altLang="zh-CN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dirty="0" smtClean="0">
                <a:solidFill>
                  <a:schemeClr val="bg1"/>
                </a:solidFill>
                <a:cs typeface="Arial" panose="020B0604020202020204" pitchFamily="34" charset="0"/>
              </a:rPr>
              <a:t>PART</a:t>
            </a:r>
            <a:endParaRPr lang="en-US" altLang="zh-CN" sz="54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657732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什么时候以什么方式使用什么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模型？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90247" y="3939391"/>
            <a:ext cx="2144681" cy="224402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分析与设计</a:t>
            </a:r>
            <a:endParaRPr lang="en-AU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 设 背 景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053111" y="1761148"/>
            <a:ext cx="5986649" cy="1901825"/>
            <a:chOff x="3261023" y="1783231"/>
            <a:chExt cx="5986649" cy="1901825"/>
          </a:xfrm>
        </p:grpSpPr>
        <p:sp>
          <p:nvSpPr>
            <p:cNvPr id="51" name="TextBox 50"/>
            <p:cNvSpPr txBox="1"/>
            <p:nvPr/>
          </p:nvSpPr>
          <p:spPr>
            <a:xfrm>
              <a:off x="6596463" y="2045237"/>
              <a:ext cx="1590846" cy="227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CN" altLang="en-US" sz="1476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AU" sz="14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Text Placeholder 32"/>
            <p:cNvSpPr txBox="1">
              <a:spLocks/>
            </p:cNvSpPr>
            <p:nvPr/>
          </p:nvSpPr>
          <p:spPr>
            <a:xfrm>
              <a:off x="6596463" y="2374194"/>
              <a:ext cx="1590846" cy="738664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3261023" y="2375369"/>
              <a:ext cx="1728788" cy="857250"/>
              <a:chOff x="1413" y="3657"/>
              <a:chExt cx="1089" cy="540"/>
            </a:xfrm>
          </p:grpSpPr>
          <p:sp>
            <p:nvSpPr>
              <p:cNvPr id="76" name="Rectangle 8"/>
              <p:cNvSpPr>
                <a:spLocks noChangeArrowheads="1"/>
              </p:cNvSpPr>
              <p:nvPr/>
            </p:nvSpPr>
            <p:spPr bwMode="auto">
              <a:xfrm>
                <a:off x="1565" y="3657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7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3" y="3748"/>
                <a:ext cx="1089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9" name="AutoShape 13"/>
            <p:cNvCxnSpPr>
              <a:cxnSpLocks noChangeShapeType="1"/>
              <a:stCxn id="73" idx="3"/>
              <a:endCxn id="67" idx="1"/>
            </p:cNvCxnSpPr>
            <p:nvPr/>
          </p:nvCxnSpPr>
          <p:spPr bwMode="auto">
            <a:xfrm flipV="1">
              <a:off x="6261993" y="2734144"/>
              <a:ext cx="537754" cy="1588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" name="Group 20"/>
            <p:cNvGrpSpPr>
              <a:grpSpLocks/>
            </p:cNvGrpSpPr>
            <p:nvPr/>
          </p:nvGrpSpPr>
          <p:grpSpPr bwMode="auto">
            <a:xfrm>
              <a:off x="4891980" y="1943569"/>
              <a:ext cx="1441450" cy="1584325"/>
              <a:chOff x="2154" y="1253"/>
              <a:chExt cx="908" cy="998"/>
            </a:xfrm>
          </p:grpSpPr>
          <p:sp>
            <p:nvSpPr>
              <p:cNvPr id="73" name="Rectangle 21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817" cy="9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4" name="Picture 2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1705"/>
                <a:ext cx="862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2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253"/>
                <a:ext cx="81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24"/>
            <p:cNvGrpSpPr>
              <a:grpSpLocks/>
            </p:cNvGrpSpPr>
            <p:nvPr/>
          </p:nvGrpSpPr>
          <p:grpSpPr bwMode="auto">
            <a:xfrm>
              <a:off x="6798159" y="1783231"/>
              <a:ext cx="2449513" cy="1901825"/>
              <a:chOff x="3560" y="1152"/>
              <a:chExt cx="1543" cy="1198"/>
            </a:xfrm>
          </p:grpSpPr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3561" y="1152"/>
                <a:ext cx="1542" cy="11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8" name="Picture 2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" y="1207"/>
                <a:ext cx="544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2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" y="1797"/>
                <a:ext cx="77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Picture 2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1253"/>
                <a:ext cx="54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2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" y="1194"/>
                <a:ext cx="544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30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1" y="1797"/>
                <a:ext cx="816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3" name="AutoShape 31"/>
            <p:cNvCxnSpPr>
              <a:cxnSpLocks noChangeShapeType="1"/>
              <a:endCxn id="73" idx="1"/>
            </p:cNvCxnSpPr>
            <p:nvPr/>
          </p:nvCxnSpPr>
          <p:spPr bwMode="auto">
            <a:xfrm>
              <a:off x="4485159" y="2735732"/>
              <a:ext cx="479846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6975959" y="2735731"/>
              <a:ext cx="2232025" cy="0"/>
            </a:xfrm>
            <a:prstGeom prst="line">
              <a:avLst/>
            </a:prstGeom>
            <a:noFill/>
            <a:ln w="25400" cap="rnd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" name="右箭头 3"/>
          <p:cNvSpPr/>
          <p:nvPr/>
        </p:nvSpPr>
        <p:spPr>
          <a:xfrm>
            <a:off x="3193226" y="2497749"/>
            <a:ext cx="931496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上箭头 4"/>
          <p:cNvSpPr/>
          <p:nvPr/>
        </p:nvSpPr>
        <p:spPr>
          <a:xfrm rot="10800000" flipH="1">
            <a:off x="10320179" y="2591273"/>
            <a:ext cx="828224" cy="1026467"/>
          </a:xfrm>
          <a:prstGeom prst="bentUpArrow">
            <a:avLst>
              <a:gd name="adj1" fmla="val 29348"/>
              <a:gd name="adj2" fmla="val 25000"/>
              <a:gd name="adj3" fmla="val 25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9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 animBg="1"/>
      <p:bldP spid="44" grpId="0" animBg="1"/>
      <p:bldP spid="48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880199" y="2097163"/>
            <a:ext cx="1080492" cy="10782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025308" y="3615210"/>
            <a:ext cx="808137" cy="808137"/>
          </a:xfrm>
          <a:prstGeom prst="ellipse">
            <a:avLst/>
          </a:prstGeom>
          <a:solidFill>
            <a:schemeClr val="accent5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259837" y="3476800"/>
            <a:ext cx="1078260" cy="10782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02796" y="3476800"/>
            <a:ext cx="1078259" cy="1078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880199" y="4854203"/>
            <a:ext cx="1080492" cy="1080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3971480" y="2217714"/>
            <a:ext cx="1727895" cy="468809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7833570" y="2217715"/>
            <a:ext cx="799207" cy="1076027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7141518" y="4954663"/>
            <a:ext cx="1426517" cy="468809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971479" y="4659983"/>
            <a:ext cx="1069329" cy="310306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7038827" y="3925517"/>
            <a:ext cx="95993" cy="191988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5706071" y="3925517"/>
            <a:ext cx="95995" cy="191988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324453" y="4639891"/>
            <a:ext cx="191988" cy="95995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6324453" y="3307136"/>
            <a:ext cx="191988" cy="95993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833694" y="2032149"/>
            <a:ext cx="31387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实现旅游公司内部旅游申请、支付和资源管理等业务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833695" y="4768453"/>
            <a:ext cx="25642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完成基于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的需求、分析和设计建模全过程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244800" y="4624437"/>
            <a:ext cx="2514600" cy="70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来自于与某企业合作培训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课程的案例改编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244800" y="2106093"/>
            <a:ext cx="2514600" cy="33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旅游业务申请系统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1" name="Freeform 19"/>
          <p:cNvSpPr>
            <a:spLocks noEditPoints="1"/>
          </p:cNvSpPr>
          <p:nvPr/>
        </p:nvSpPr>
        <p:spPr bwMode="auto">
          <a:xfrm>
            <a:off x="6239620" y="2447652"/>
            <a:ext cx="392906" cy="401836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4815335" y="3778177"/>
            <a:ext cx="495598" cy="504527"/>
            <a:chOff x="0" y="0"/>
            <a:chExt cx="276" cy="281"/>
          </a:xfrm>
        </p:grpSpPr>
        <p:sp>
          <p:nvSpPr>
            <p:cNvPr id="18453" name="Freeform 21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6210598" y="5182370"/>
            <a:ext cx="437555" cy="464344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7592468" y="3813895"/>
            <a:ext cx="433090" cy="370582"/>
            <a:chOff x="0" y="0"/>
            <a:chExt cx="280" cy="240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8" name="Freeform 26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59" name="Freeform 27"/>
          <p:cNvSpPr>
            <a:spLocks noEditPoints="1"/>
          </p:cNvSpPr>
          <p:nvPr/>
        </p:nvSpPr>
        <p:spPr bwMode="auto">
          <a:xfrm>
            <a:off x="6266409" y="3869706"/>
            <a:ext cx="325934" cy="303609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326023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 例 描 述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4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01606" y="4759527"/>
            <a:ext cx="241458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用例模型的需求定义方法，使用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用例图、用例文档等技术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1228" y="4782109"/>
            <a:ext cx="241458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的用例分析方法，包括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顺序图和类图的分析技巧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0849" y="4809985"/>
            <a:ext cx="241458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的系统架构设计和对象设计方法，包括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包图、类图和交互图的设计技巧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62212" y="1672109"/>
            <a:ext cx="8638667" cy="2883693"/>
            <a:chOff x="1167355" y="1217191"/>
            <a:chExt cx="6892537" cy="2300813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1167355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18900000">
              <a:off x="6366467" y="1817977"/>
              <a:ext cx="1104192" cy="1104192"/>
            </a:xfrm>
            <a:prstGeom prst="rect">
              <a:avLst/>
            </a:prstGeom>
            <a:solidFill>
              <a:schemeClr val="accent4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218696" y="1769718"/>
              <a:ext cx="79297" cy="18729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552517" y="1786760"/>
              <a:ext cx="79297" cy="18729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 anchorCtr="0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869836" y="1769718"/>
              <a:ext cx="79297" cy="18729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1897609" y="2162419"/>
              <a:ext cx="713402" cy="67673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系统需求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4245583" y="2132447"/>
              <a:ext cx="724522" cy="70723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系统分析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564080" y="2112124"/>
              <a:ext cx="725693" cy="70723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系统设计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TextBox 8"/>
          <p:cNvSpPr txBox="1"/>
          <p:nvPr/>
        </p:nvSpPr>
        <p:spPr>
          <a:xfrm>
            <a:off x="4454798" y="284794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 例 教 学 目 标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/>
          <p:cNvSpPr txBox="1"/>
          <p:nvPr/>
        </p:nvSpPr>
        <p:spPr>
          <a:xfrm>
            <a:off x="4454798" y="284794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 例 教 学 准 备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 Same Side Corner Rectangle 4"/>
          <p:cNvSpPr/>
          <p:nvPr/>
        </p:nvSpPr>
        <p:spPr>
          <a:xfrm>
            <a:off x="5408617" y="1096045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5" name="Group 33"/>
          <p:cNvGrpSpPr/>
          <p:nvPr/>
        </p:nvGrpSpPr>
        <p:grpSpPr>
          <a:xfrm>
            <a:off x="5421263" y="1709941"/>
            <a:ext cx="4104455" cy="543268"/>
            <a:chOff x="5128064" y="2256183"/>
            <a:chExt cx="3273083" cy="515155"/>
          </a:xfrm>
        </p:grpSpPr>
        <p:sp>
          <p:nvSpPr>
            <p:cNvPr id="26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软件工程基础</a:t>
              </a:r>
              <a:endParaRPr lang="en-GB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en-GB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34"/>
          <p:cNvGrpSpPr/>
          <p:nvPr/>
        </p:nvGrpSpPr>
        <p:grpSpPr>
          <a:xfrm>
            <a:off x="5421263" y="2594659"/>
            <a:ext cx="4104455" cy="543268"/>
            <a:chOff x="5128064" y="3095119"/>
            <a:chExt cx="3273083" cy="515155"/>
          </a:xfrm>
        </p:grpSpPr>
        <p:sp>
          <p:nvSpPr>
            <p:cNvPr id="29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面向对象的程序设计</a:t>
              </a:r>
              <a:endParaRPr lang="en-GB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en-GB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5"/>
          <p:cNvGrpSpPr/>
          <p:nvPr/>
        </p:nvGrpSpPr>
        <p:grpSpPr>
          <a:xfrm>
            <a:off x="5421263" y="3479375"/>
            <a:ext cx="4104455" cy="543268"/>
            <a:chOff x="5128064" y="3934054"/>
            <a:chExt cx="3273083" cy="515155"/>
          </a:xfrm>
        </p:grpSpPr>
        <p:sp>
          <p:nvSpPr>
            <p:cNvPr id="32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面向对象的基本概念和方法</a:t>
              </a:r>
              <a:endParaRPr lang="en-GB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en-GB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5421263" y="4364092"/>
            <a:ext cx="4104456" cy="543269"/>
            <a:chOff x="5128064" y="4772988"/>
            <a:chExt cx="3273084" cy="515156"/>
          </a:xfrm>
        </p:grpSpPr>
        <p:sp>
          <p:nvSpPr>
            <p:cNvPr id="35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UML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工具的基本使用</a:t>
              </a:r>
              <a:endParaRPr lang="en-GB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en-GB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0" name="Rectangle 27"/>
          <p:cNvSpPr/>
          <p:nvPr/>
        </p:nvSpPr>
        <p:spPr>
          <a:xfrm>
            <a:off x="1329018" y="1096045"/>
            <a:ext cx="4064898" cy="3197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配合“面向对象的分析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与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设计”课程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教学使用案例，在教学的不同阶段使用案例的不同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部分。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学生应具备一些基础技能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教材：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UML2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面向对象分析与设计（清华大学出版社）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62" y="4022642"/>
            <a:ext cx="4624154" cy="30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4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案例教学要点</a:t>
            </a:r>
            <a:endParaRPr lang="zh-CN" altLang="en-US" sz="5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需求建模</a:t>
            </a:r>
            <a:endParaRPr lang="en-US" altLang="zh-CN" sz="1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758" y="394199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系统分析</a:t>
            </a:r>
            <a:endParaRPr lang="en-US" altLang="zh-CN" sz="1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13351" y="431643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系统设计</a:t>
            </a:r>
            <a:endParaRPr lang="en-US" altLang="zh-CN" sz="1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 smtClean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078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939" y="2952568"/>
            <a:ext cx="2541334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628" y="3739410"/>
            <a:ext cx="1089862" cy="1088186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用例图</a:t>
            </a:r>
            <a:endParaRPr lang="zh-CN" altLang="en-US" sz="2400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2" name="MH_SubTitle_3"/>
          <p:cNvSpPr>
            <a:spLocks noChangeArrowheads="1"/>
          </p:cNvSpPr>
          <p:nvPr/>
        </p:nvSpPr>
        <p:spPr bwMode="auto">
          <a:xfrm>
            <a:off x="2638089" y="3927751"/>
            <a:ext cx="711506" cy="711507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用例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690" y="2597653"/>
            <a:ext cx="709832" cy="711506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参与者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195" y="5030166"/>
            <a:ext cx="711506" cy="711507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关系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887" y="2952568"/>
            <a:ext cx="2543008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43" y="3739410"/>
            <a:ext cx="1088186" cy="1088186"/>
          </a:xfrm>
          <a:prstGeom prst="ellipse">
            <a:avLst/>
          </a:prstGeom>
          <a:solidFill>
            <a:schemeClr val="accent3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用例文档</a:t>
            </a:r>
            <a:endParaRPr lang="zh-CN" altLang="en-US" sz="2400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7" name="MH_SubTitle_4"/>
          <p:cNvSpPr>
            <a:spLocks noChangeArrowheads="1"/>
          </p:cNvSpPr>
          <p:nvPr/>
        </p:nvSpPr>
        <p:spPr bwMode="auto">
          <a:xfrm flipH="1">
            <a:off x="9398237" y="3927751"/>
            <a:ext cx="709832" cy="711507"/>
          </a:xfrm>
          <a:prstGeom prst="ellipse">
            <a:avLst/>
          </a:prstGeom>
          <a:solidFill>
            <a:schemeClr val="accent4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前置后置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638" y="2597653"/>
            <a:ext cx="711506" cy="711506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事件流</a:t>
            </a: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131" y="5030166"/>
            <a:ext cx="709832" cy="711507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补充约束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2" name="MH_Other_3"/>
          <p:cNvSpPr>
            <a:spLocks/>
          </p:cNvSpPr>
          <p:nvPr/>
        </p:nvSpPr>
        <p:spPr bwMode="auto">
          <a:xfrm rot="-2644669">
            <a:off x="5212906" y="3332595"/>
            <a:ext cx="2338762" cy="2338764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3" name="MH_Other_4"/>
          <p:cNvSpPr>
            <a:spLocks/>
          </p:cNvSpPr>
          <p:nvPr/>
        </p:nvSpPr>
        <p:spPr bwMode="auto">
          <a:xfrm rot="-2644669" flipH="1" flipV="1">
            <a:off x="5196165" y="2893973"/>
            <a:ext cx="2340437" cy="2338764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4454798" y="345188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需求建模：知识点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5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2" grpId="0" animBg="1"/>
      <p:bldP spid="327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自定义</PresentationFormat>
  <Paragraphs>130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cp:lastModifiedBy/>
  <cp:revision>1</cp:revision>
  <dcterms:created xsi:type="dcterms:W3CDTF">2016-11-28T19:55:50Z</dcterms:created>
  <dcterms:modified xsi:type="dcterms:W3CDTF">2018-11-23T07:22:01Z</dcterms:modified>
</cp:coreProperties>
</file>