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23" r:id="rId3"/>
    <p:sldId id="280" r:id="rId4"/>
    <p:sldId id="352" r:id="rId6"/>
    <p:sldId id="421" r:id="rId7"/>
    <p:sldId id="350" r:id="rId8"/>
    <p:sldId id="328" r:id="rId9"/>
    <p:sldId id="289" r:id="rId10"/>
    <p:sldId id="469" r:id="rId11"/>
    <p:sldId id="290" r:id="rId12"/>
    <p:sldId id="344" r:id="rId13"/>
    <p:sldId id="304" r:id="rId14"/>
    <p:sldId id="291" r:id="rId15"/>
    <p:sldId id="309" r:id="rId16"/>
    <p:sldId id="515" r:id="rId17"/>
    <p:sldId id="303" r:id="rId18"/>
    <p:sldId id="305" r:id="rId19"/>
    <p:sldId id="347" r:id="rId20"/>
    <p:sldId id="300" r:id="rId21"/>
    <p:sldId id="516" r:id="rId22"/>
    <p:sldId id="308" r:id="rId23"/>
    <p:sldId id="307" r:id="rId24"/>
    <p:sldId id="394" r:id="rId25"/>
    <p:sldId id="391" r:id="rId26"/>
    <p:sldId id="396" r:id="rId27"/>
    <p:sldId id="392" r:id="rId28"/>
    <p:sldId id="395" r:id="rId29"/>
    <p:sldId id="398" r:id="rId30"/>
    <p:sldId id="393" r:id="rId31"/>
    <p:sldId id="401" r:id="rId32"/>
    <p:sldId id="402" r:id="rId33"/>
    <p:sldId id="351" r:id="rId34"/>
    <p:sldId id="470" r:id="rId35"/>
    <p:sldId id="471" r:id="rId36"/>
    <p:sldId id="329" r:id="rId37"/>
    <p:sldId id="292" r:id="rId38"/>
    <p:sldId id="262" r:id="rId39"/>
    <p:sldId id="336" r:id="rId40"/>
    <p:sldId id="331" r:id="rId41"/>
    <p:sldId id="339" r:id="rId42"/>
    <p:sldId id="332" r:id="rId43"/>
    <p:sldId id="340" r:id="rId44"/>
    <p:sldId id="333" r:id="rId45"/>
    <p:sldId id="341" r:id="rId46"/>
    <p:sldId id="342" r:id="rId47"/>
    <p:sldId id="343" r:id="rId48"/>
    <p:sldId id="382" r:id="rId49"/>
    <p:sldId id="472" r:id="rId50"/>
    <p:sldId id="473" r:id="rId51"/>
    <p:sldId id="475" r:id="rId52"/>
    <p:sldId id="476" r:id="rId53"/>
    <p:sldId id="477" r:id="rId54"/>
    <p:sldId id="478" r:id="rId55"/>
    <p:sldId id="479" r:id="rId56"/>
    <p:sldId id="279" r:id="rId5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3B8"/>
    <a:srgbClr val="767171"/>
    <a:srgbClr val="2D70A9"/>
    <a:srgbClr val="D9D9D9"/>
    <a:srgbClr val="00729E"/>
    <a:srgbClr val="005F8D"/>
    <a:srgbClr val="00467E"/>
    <a:srgbClr val="004276"/>
    <a:srgbClr val="007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039"/>
    <p:restoredTop sz="94660"/>
  </p:normalViewPr>
  <p:slideViewPr>
    <p:cSldViewPr snapToGrid="0" showGuides="1">
      <p:cViewPr varScale="1">
        <p:scale>
          <a:sx n="108" d="100"/>
          <a:sy n="108" d="100"/>
        </p:scale>
        <p:origin x="1092" y="102"/>
      </p:cViewPr>
      <p:guideLst>
        <p:guide orient="horz" pos="21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DE6A605-3380-470F-A359-ECFF82B0A5B2}" type="datetimeFigureOut">
              <a:rPr lang="zh-CN" altLang="en-US" strike="noStrike" noProof="1" smtClean="0">
                <a:latin typeface="+mn-lt"/>
                <a:ea typeface="+mn-ea"/>
                <a:cs typeface="+mn-cs"/>
              </a:rPr>
            </a:fld>
            <a:endParaRPr lang="zh-CN" altLang="en-US" strike="noStrike" noProof="1"/>
          </a:p>
        </p:txBody>
      </p:sp>
      <p:sp>
        <p:nvSpPr>
          <p:cNvPr id="51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8085199-D7E7-416F-9D71-3AF4885C2DF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a:ln/>
        </p:spPr>
      </p:sp>
      <p:sp>
        <p:nvSpPr>
          <p:cNvPr id="8194" name="备注占位符 2"/>
          <p:cNvSpPr>
            <a:spLocks noGrp="1"/>
          </p:cNvSpPr>
          <p:nvPr>
            <p:ph type="body"/>
          </p:nvPr>
        </p:nvSpPr>
        <p:spPr>
          <a:ln/>
        </p:spPr>
        <p:txBody>
          <a:bodyPr lIns="91440" tIns="45720" rIns="91440" bIns="45720" anchor="t"/>
          <a:p>
            <a:pPr lvl="0"/>
            <a:endParaRPr lang="zh-CN" altLang="en-US"/>
          </a:p>
        </p:txBody>
      </p:sp>
      <p:sp>
        <p:nvSpPr>
          <p:cNvPr id="819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p:nvPr>
        </p:nvSpPr>
        <p:spPr>
          <a:ln/>
        </p:spPr>
        <p:txBody>
          <a:bodyPr lIns="91440" tIns="45720" rIns="91440" bIns="45720" anchor="t"/>
          <a:p>
            <a:pPr lvl="0"/>
            <a:endParaRPr lang="zh-CN" altLang="en-US"/>
          </a:p>
        </p:txBody>
      </p:sp>
      <p:sp>
        <p:nvSpPr>
          <p:cNvPr id="3277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p:cNvSpPr>
          <p:nvPr>
            <p:ph type="sldImg"/>
          </p:nvPr>
        </p:nvSpPr>
        <p:spPr>
          <a:ln/>
        </p:spPr>
      </p:sp>
      <p:sp>
        <p:nvSpPr>
          <p:cNvPr id="37890" name="备注占位符 2"/>
          <p:cNvSpPr>
            <a:spLocks noGrp="1"/>
          </p:cNvSpPr>
          <p:nvPr>
            <p:ph type="body"/>
          </p:nvPr>
        </p:nvSpPr>
        <p:spPr>
          <a:ln/>
        </p:spPr>
        <p:txBody>
          <a:bodyPr lIns="91440" tIns="45720" rIns="91440" bIns="45720" anchor="t"/>
          <a:p>
            <a:pPr lvl="0"/>
            <a:endParaRPr lang="zh-CN" altLang="en-US"/>
          </a:p>
        </p:txBody>
      </p:sp>
      <p:sp>
        <p:nvSpPr>
          <p:cNvPr id="3789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p:nvPr>
        </p:nvSpPr>
        <p:spPr>
          <a:ln/>
        </p:spPr>
        <p:txBody>
          <a:bodyPr lIns="91440" tIns="45720" rIns="91440" bIns="45720" anchor="t"/>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p:cNvSpPr>
          <p:nvPr>
            <p:ph type="sldImg"/>
          </p:nvPr>
        </p:nvSpPr>
        <p:spPr>
          <a:ln/>
        </p:spPr>
      </p:sp>
      <p:sp>
        <p:nvSpPr>
          <p:cNvPr id="44034" name="备注占位符 2"/>
          <p:cNvSpPr>
            <a:spLocks noGrp="1"/>
          </p:cNvSpPr>
          <p:nvPr>
            <p:ph type="body"/>
          </p:nvPr>
        </p:nvSpPr>
        <p:spPr>
          <a:ln/>
        </p:spPr>
        <p:txBody>
          <a:bodyPr lIns="91440" tIns="45720" rIns="91440" bIns="45720" anchor="t"/>
          <a:p>
            <a:pPr lvl="0"/>
            <a:endParaRPr lang="zh-CN" altLang="en-US"/>
          </a:p>
        </p:txBody>
      </p:sp>
      <p:sp>
        <p:nvSpPr>
          <p:cNvPr id="4403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p:cNvSpPr>
          <p:nvPr>
            <p:ph type="sldImg"/>
          </p:nvPr>
        </p:nvSpPr>
        <p:spPr>
          <a:ln/>
        </p:spPr>
      </p:sp>
      <p:sp>
        <p:nvSpPr>
          <p:cNvPr id="50178" name="备注占位符 2"/>
          <p:cNvSpPr>
            <a:spLocks noGrp="1"/>
          </p:cNvSpPr>
          <p:nvPr>
            <p:ph type="body"/>
          </p:nvPr>
        </p:nvSpPr>
        <p:spPr>
          <a:ln/>
        </p:spPr>
        <p:txBody>
          <a:bodyPr lIns="91440" tIns="45720" rIns="91440" bIns="45720" anchor="t"/>
          <a:p>
            <a:pPr lvl="0"/>
            <a:endParaRPr lang="zh-CN" altLang="en-US"/>
          </a:p>
        </p:txBody>
      </p:sp>
      <p:sp>
        <p:nvSpPr>
          <p:cNvPr id="5017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p:cNvSpPr>
          <p:nvPr>
            <p:ph type="sldImg"/>
          </p:nvPr>
        </p:nvSpPr>
        <p:spPr>
          <a:ln/>
        </p:spPr>
      </p:sp>
      <p:sp>
        <p:nvSpPr>
          <p:cNvPr id="52226" name="备注占位符 2"/>
          <p:cNvSpPr>
            <a:spLocks noGrp="1"/>
          </p:cNvSpPr>
          <p:nvPr>
            <p:ph type="body"/>
          </p:nvPr>
        </p:nvSpPr>
        <p:spPr>
          <a:ln/>
        </p:spPr>
        <p:txBody>
          <a:bodyPr lIns="91440" tIns="45720" rIns="91440" bIns="45720" anchor="t"/>
          <a:p>
            <a:pPr lvl="0"/>
            <a:endParaRPr lang="zh-CN" altLang="en-US"/>
          </a:p>
        </p:txBody>
      </p:sp>
      <p:sp>
        <p:nvSpPr>
          <p:cNvPr id="5222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p:cNvSpPr>
          <p:nvPr>
            <p:ph type="sldImg"/>
          </p:nvPr>
        </p:nvSpPr>
        <p:spPr>
          <a:ln/>
        </p:spPr>
      </p:sp>
      <p:sp>
        <p:nvSpPr>
          <p:cNvPr id="54274"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p:cNvSpPr>
          <p:nvPr>
            <p:ph type="sldImg"/>
          </p:nvPr>
        </p:nvSpPr>
        <p:spPr>
          <a:ln/>
        </p:spPr>
      </p:sp>
      <p:sp>
        <p:nvSpPr>
          <p:cNvPr id="56322" name="备注占位符 2"/>
          <p:cNvSpPr>
            <a:spLocks noGrp="1"/>
          </p:cNvSpPr>
          <p:nvPr>
            <p:ph type="body"/>
          </p:nvPr>
        </p:nvSpPr>
        <p:spPr>
          <a:ln/>
        </p:spPr>
        <p:txBody>
          <a:bodyPr lIns="91440" tIns="45720" rIns="91440" bIns="45720" anchor="t"/>
          <a:p>
            <a:pPr lvl="0"/>
            <a:endParaRPr lang="zh-CN" altLang="en-US"/>
          </a:p>
        </p:txBody>
      </p:sp>
      <p:sp>
        <p:nvSpPr>
          <p:cNvPr id="5632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p:cNvSpPr>
          <p:nvPr>
            <p:ph type="sldImg"/>
          </p:nvPr>
        </p:nvSpPr>
        <p:spPr>
          <a:ln/>
        </p:spPr>
      </p:sp>
      <p:sp>
        <p:nvSpPr>
          <p:cNvPr id="58370"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p:cNvSpPr>
          <p:nvPr>
            <p:ph type="sldImg"/>
          </p:nvPr>
        </p:nvSpPr>
        <p:spPr>
          <a:ln/>
        </p:spPr>
      </p:sp>
      <p:sp>
        <p:nvSpPr>
          <p:cNvPr id="60418" name="备注占位符 2"/>
          <p:cNvSpPr>
            <a:spLocks noGrp="1"/>
          </p:cNvSpPr>
          <p:nvPr>
            <p:ph type="body"/>
          </p:nvPr>
        </p:nvSpPr>
        <p:spPr>
          <a:ln/>
        </p:spPr>
        <p:txBody>
          <a:bodyPr lIns="91440" tIns="45720" rIns="91440" bIns="45720" anchor="t"/>
          <a:p>
            <a:pPr lvl="0"/>
            <a:endParaRPr lang="zh-CN" altLang="en-US"/>
          </a:p>
        </p:txBody>
      </p:sp>
      <p:sp>
        <p:nvSpPr>
          <p:cNvPr id="6041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p:nvPr>
        </p:nvSpPr>
        <p:spPr>
          <a:ln/>
        </p:spPr>
        <p:txBody>
          <a:bodyPr lIns="91440" tIns="45720" rIns="91440" bIns="45720" anchor="t"/>
          <a:p>
            <a:pPr lvl="0"/>
            <a:endParaRPr lang="zh-CN" altLang="en-US"/>
          </a:p>
        </p:txBody>
      </p:sp>
      <p:sp>
        <p:nvSpPr>
          <p:cNvPr id="1024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a:ln/>
        </p:spPr>
      </p:sp>
      <p:sp>
        <p:nvSpPr>
          <p:cNvPr id="62466" name="备注占位符 2"/>
          <p:cNvSpPr>
            <a:spLocks noGrp="1"/>
          </p:cNvSpPr>
          <p:nvPr>
            <p:ph type="body"/>
          </p:nvPr>
        </p:nvSpPr>
        <p:spPr>
          <a:ln/>
        </p:spPr>
        <p:txBody>
          <a:bodyPr lIns="91440" tIns="45720" rIns="91440" bIns="45720" anchor="t"/>
          <a:p>
            <a:pPr lvl="0"/>
            <a:endParaRPr lang="zh-CN" altLang="en-US"/>
          </a:p>
        </p:txBody>
      </p:sp>
      <p:sp>
        <p:nvSpPr>
          <p:cNvPr id="6246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a:ln/>
        </p:spPr>
      </p:sp>
      <p:sp>
        <p:nvSpPr>
          <p:cNvPr id="64514" name="备注占位符 2"/>
          <p:cNvSpPr>
            <a:spLocks noGrp="1"/>
          </p:cNvSpPr>
          <p:nvPr>
            <p:ph type="body"/>
          </p:nvPr>
        </p:nvSpPr>
        <p:spPr>
          <a:ln/>
        </p:spPr>
        <p:txBody>
          <a:bodyPr lIns="91440" tIns="45720" rIns="91440" bIns="45720" anchor="t"/>
          <a:p>
            <a:pPr lvl="0"/>
            <a:endParaRPr lang="zh-CN" altLang="en-US"/>
          </a:p>
        </p:txBody>
      </p:sp>
      <p:sp>
        <p:nvSpPr>
          <p:cNvPr id="645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a:ln/>
        </p:spPr>
      </p:sp>
      <p:sp>
        <p:nvSpPr>
          <p:cNvPr id="66562" name="备注占位符 2"/>
          <p:cNvSpPr>
            <a:spLocks noGrp="1"/>
          </p:cNvSpPr>
          <p:nvPr>
            <p:ph type="body"/>
          </p:nvPr>
        </p:nvSpPr>
        <p:spPr>
          <a:ln/>
        </p:spPr>
        <p:txBody>
          <a:bodyPr lIns="91440" tIns="45720" rIns="91440" bIns="45720" anchor="t"/>
          <a:p>
            <a:pPr lvl="0"/>
            <a:endParaRPr lang="zh-CN" altLang="en-US"/>
          </a:p>
        </p:txBody>
      </p:sp>
      <p:sp>
        <p:nvSpPr>
          <p:cNvPr id="665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p:cNvSpPr>
          <p:nvPr>
            <p:ph type="sldImg"/>
          </p:nvPr>
        </p:nvSpPr>
        <p:spPr>
          <a:ln/>
        </p:spPr>
      </p:sp>
      <p:sp>
        <p:nvSpPr>
          <p:cNvPr id="68610" name="备注占位符 2"/>
          <p:cNvSpPr>
            <a:spLocks noGrp="1"/>
          </p:cNvSpPr>
          <p:nvPr>
            <p:ph type="body"/>
          </p:nvPr>
        </p:nvSpPr>
        <p:spPr>
          <a:ln/>
        </p:spPr>
        <p:txBody>
          <a:bodyPr lIns="91440" tIns="45720" rIns="91440" bIns="45720" anchor="t"/>
          <a:p>
            <a:pPr lvl="0"/>
            <a:endParaRPr lang="zh-CN" altLang="en-US"/>
          </a:p>
        </p:txBody>
      </p:sp>
      <p:sp>
        <p:nvSpPr>
          <p:cNvPr id="686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p:cNvSpPr>
          <p:nvPr>
            <p:ph type="sldImg"/>
          </p:nvPr>
        </p:nvSpPr>
        <p:spPr>
          <a:ln/>
        </p:spPr>
      </p:sp>
      <p:sp>
        <p:nvSpPr>
          <p:cNvPr id="70658" name="备注占位符 2"/>
          <p:cNvSpPr>
            <a:spLocks noGrp="1"/>
          </p:cNvSpPr>
          <p:nvPr>
            <p:ph type="body"/>
          </p:nvPr>
        </p:nvSpPr>
        <p:spPr>
          <a:ln/>
        </p:spPr>
        <p:txBody>
          <a:bodyPr lIns="91440" tIns="45720" rIns="91440" bIns="45720" anchor="t"/>
          <a:p>
            <a:pPr lvl="0"/>
            <a:endParaRPr lang="zh-CN" altLang="en-US"/>
          </a:p>
        </p:txBody>
      </p:sp>
      <p:sp>
        <p:nvSpPr>
          <p:cNvPr id="7065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ln/>
        </p:spPr>
      </p:sp>
      <p:sp>
        <p:nvSpPr>
          <p:cNvPr id="72706" name="备注占位符 2"/>
          <p:cNvSpPr>
            <a:spLocks noGrp="1"/>
          </p:cNvSpPr>
          <p:nvPr>
            <p:ph type="body"/>
          </p:nvPr>
        </p:nvSpPr>
        <p:spPr>
          <a:ln/>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p:cNvSpPr>
          <p:nvPr>
            <p:ph type="sldImg"/>
          </p:nvPr>
        </p:nvSpPr>
        <p:spPr>
          <a:ln/>
        </p:spPr>
      </p:sp>
      <p:sp>
        <p:nvSpPr>
          <p:cNvPr id="74754" name="备注占位符 2"/>
          <p:cNvSpPr>
            <a:spLocks noGrp="1"/>
          </p:cNvSpPr>
          <p:nvPr>
            <p:ph type="body"/>
          </p:nvPr>
        </p:nvSpPr>
        <p:spPr>
          <a:ln/>
        </p:spPr>
        <p:txBody>
          <a:bodyPr lIns="91440" tIns="45720" rIns="91440" bIns="45720" anchor="t"/>
          <a:p>
            <a:pPr lvl="0"/>
            <a:endParaRPr lang="zh-CN" altLang="en-US"/>
          </a:p>
        </p:txBody>
      </p:sp>
      <p:sp>
        <p:nvSpPr>
          <p:cNvPr id="7475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p:cNvSpPr>
          <p:nvPr>
            <p:ph type="sldImg"/>
          </p:nvPr>
        </p:nvSpPr>
        <p:spPr>
          <a:ln/>
        </p:spPr>
      </p:sp>
      <p:sp>
        <p:nvSpPr>
          <p:cNvPr id="76802"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p:cNvSpPr>
          <p:nvPr>
            <p:ph type="sldImg"/>
          </p:nvPr>
        </p:nvSpPr>
        <p:spPr>
          <a:ln/>
        </p:spPr>
      </p:sp>
      <p:sp>
        <p:nvSpPr>
          <p:cNvPr id="79874" name="备注占位符 2"/>
          <p:cNvSpPr>
            <a:spLocks noGrp="1"/>
          </p:cNvSpPr>
          <p:nvPr>
            <p:ph type="body"/>
          </p:nvPr>
        </p:nvSpPr>
        <p:spPr>
          <a:ln/>
        </p:spPr>
        <p:txBody>
          <a:bodyPr lIns="91440" tIns="45720" rIns="91440" bIns="45720" anchor="t"/>
          <a:p>
            <a:pPr lvl="0"/>
            <a:endParaRPr lang="zh-CN" altLang="en-US"/>
          </a:p>
        </p:txBody>
      </p:sp>
      <p:sp>
        <p:nvSpPr>
          <p:cNvPr id="7987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p:cNvSpPr>
          <p:nvPr>
            <p:ph type="sldImg"/>
          </p:nvPr>
        </p:nvSpPr>
        <p:spPr>
          <a:ln/>
        </p:spPr>
      </p:sp>
      <p:sp>
        <p:nvSpPr>
          <p:cNvPr id="13314" name="备注占位符 2"/>
          <p:cNvSpPr>
            <a:spLocks noGrp="1"/>
          </p:cNvSpPr>
          <p:nvPr>
            <p:ph type="body"/>
          </p:nvPr>
        </p:nvSpPr>
        <p:spPr>
          <a:ln/>
        </p:spPr>
        <p:txBody>
          <a:bodyPr lIns="91440" tIns="45720" rIns="91440" bIns="45720" anchor="t"/>
          <a:p>
            <a:pPr lvl="0"/>
            <a:endParaRPr lang="zh-CN" altLang="en-US"/>
          </a:p>
        </p:txBody>
      </p:sp>
      <p:sp>
        <p:nvSpPr>
          <p:cNvPr id="133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p:nvPr>
        </p:nvSpPr>
        <p:spPr>
          <a:ln/>
        </p:spPr>
        <p:txBody>
          <a:bodyPr lIns="91440" tIns="45720" rIns="91440" bIns="45720" anchor="t"/>
          <a:p>
            <a:pPr lvl="0"/>
            <a:endParaRPr lang="zh-CN" altLang="en-US"/>
          </a:p>
        </p:txBody>
      </p:sp>
      <p:sp>
        <p:nvSpPr>
          <p:cNvPr id="8397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p:nvPr>
        </p:nvSpPr>
        <p:spPr>
          <a:ln/>
        </p:spPr>
        <p:txBody>
          <a:bodyPr lIns="91440" tIns="45720" rIns="91440" bIns="45720" anchor="t"/>
          <a:p>
            <a:pPr lvl="0"/>
            <a:endParaRPr lang="zh-CN" altLang="en-US"/>
          </a:p>
        </p:txBody>
      </p:sp>
      <p:sp>
        <p:nvSpPr>
          <p:cNvPr id="921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p:cNvSpPr>
          <p:nvPr>
            <p:ph type="sldImg"/>
          </p:nvPr>
        </p:nvSpPr>
        <p:spPr>
          <a:ln/>
        </p:spPr>
      </p:sp>
      <p:sp>
        <p:nvSpPr>
          <p:cNvPr id="15362" name="备注占位符 2"/>
          <p:cNvSpPr>
            <a:spLocks noGrp="1"/>
          </p:cNvSpPr>
          <p:nvPr>
            <p:ph type="body"/>
          </p:nvPr>
        </p:nvSpPr>
        <p:spPr>
          <a:ln/>
        </p:spPr>
        <p:txBody>
          <a:bodyPr lIns="91440" tIns="45720" rIns="91440" bIns="45720" anchor="t"/>
          <a:p>
            <a:pPr lvl="0"/>
            <a:endParaRPr lang="zh-CN" altLang="en-US"/>
          </a:p>
        </p:txBody>
      </p:sp>
      <p:sp>
        <p:nvSpPr>
          <p:cNvPr id="153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p:cNvSpPr>
          <p:nvPr>
            <p:ph type="sldImg"/>
          </p:nvPr>
        </p:nvSpPr>
        <p:spPr>
          <a:ln/>
        </p:spPr>
      </p:sp>
      <p:sp>
        <p:nvSpPr>
          <p:cNvPr id="17410"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p:cNvSpPr>
          <p:nvPr>
            <p:ph type="sldImg"/>
          </p:nvPr>
        </p:nvSpPr>
        <p:spPr>
          <a:ln/>
        </p:spPr>
      </p:sp>
      <p:sp>
        <p:nvSpPr>
          <p:cNvPr id="22530" name="备注占位符 2"/>
          <p:cNvSpPr>
            <a:spLocks noGrp="1"/>
          </p:cNvSpPr>
          <p:nvPr>
            <p:ph type="body"/>
          </p:nvPr>
        </p:nvSpPr>
        <p:spPr>
          <a:ln/>
        </p:spPr>
        <p:txBody>
          <a:bodyPr lIns="91440" tIns="45720" rIns="91440" bIns="45720" anchor="t"/>
          <a:p>
            <a:pPr lvl="0"/>
            <a:endParaRPr lang="zh-CN" altLang="en-US"/>
          </a:p>
        </p:txBody>
      </p:sp>
      <p:sp>
        <p:nvSpPr>
          <p:cNvPr id="2253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p>
            <a:pPr lvl="0"/>
            <a:endParaRPr lang="zh-CN" altLang="en-US"/>
          </a:p>
        </p:txBody>
      </p:sp>
      <p:sp>
        <p:nvSpPr>
          <p:cNvPr id="2457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p:nvPr>
        </p:nvSpPr>
        <p:spPr>
          <a:ln/>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13" name="直接连接符 12"/>
          <p:cNvCxnSpPr/>
          <p:nvPr/>
        </p:nvCxnSpPr>
        <p:spPr>
          <a:xfrm>
            <a:off x="4618038" y="3043238"/>
            <a:ext cx="29559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225799" y="3042623"/>
            <a:ext cx="5740401" cy="1295399"/>
          </a:xfrm>
        </p:spPr>
        <p:txBody>
          <a:bodyPr lIns="90000" tIns="46800" rIns="90000" bIns="46800" anchor="b" anchorCtr="0">
            <a:normAutofit/>
          </a:bodyPr>
          <a:lstStyle>
            <a:lvl1pPr algn="ctr">
              <a:defRPr sz="5400" b="0">
                <a:solidFill>
                  <a:schemeClr val="bg1"/>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hasCustomPrompt="1"/>
          </p:nvPr>
        </p:nvSpPr>
        <p:spPr>
          <a:xfrm>
            <a:off x="3225799" y="4412107"/>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副标题</a:t>
            </a:r>
            <a:endParaRPr lang="zh-CN" altLang="en-US" strike="noStrike" noProof="1" dirty="0"/>
          </a:p>
        </p:txBody>
      </p:sp>
      <p:sp>
        <p:nvSpPr>
          <p:cNvPr id="4" name="日期占位符 3"/>
          <p:cNvSpPr>
            <a:spLocks noGrp="1"/>
          </p:cNvSpPr>
          <p:nvPr>
            <p:ph type="dt" sz="half" idx="10"/>
          </p:nvPr>
        </p:nvSpPr>
        <p:spPr>
          <a:xfrm>
            <a:off x="838200" y="6356350"/>
            <a:ext cx="2743200" cy="365125"/>
          </a:xfrm>
          <a:prstGeom prst="rect">
            <a:avLst/>
          </a:prstGeom>
        </p:spPr>
        <p:txBody>
          <a:bodyPr vert="horz" lIns="90000" tIns="46800" rIns="90000" bIns="46800" rtlCol="0" anchor="ctr">
            <a:normAutofit/>
          </a:bodyPr>
          <a:lstStyle/>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0000" tIns="46800" rIns="90000" bIns="46800" rtlCol="0" anchor="ctr">
            <a:normAutofit/>
          </a:bodyPr>
          <a:lstStyle/>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0000" tIns="46800" rIns="90000" bIns="46800" rtlCol="0" anchor="ctr">
            <a:normAutofit/>
          </a:bodyPr>
          <a:lstStyle/>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5"/>
          </p:nvPr>
        </p:nvSpPr>
        <p:spPr/>
        <p:txBody>
          <a:bodyPr/>
          <a:p>
            <a:pPr fontAlgn="auto"/>
            <a:endParaRPr lang="zh-CN" altLang="en-US" strike="noStrike" noProof="1"/>
          </a:p>
        </p:txBody>
      </p:sp>
      <p:sp>
        <p:nvSpPr>
          <p:cNvPr id="4" name="灯片编号占位符 3"/>
          <p:cNvSpPr>
            <a:spLocks noGrp="1"/>
          </p:cNvSpPr>
          <p:nvPr>
            <p:ph type="sldNum" sz="quarter" idx="16"/>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075" name="图片 6"/>
          <p:cNvPicPr>
            <a:picLocks noChangeAspect="1"/>
          </p:cNvPicPr>
          <p:nvPr/>
        </p:nvPicPr>
        <p:blipFill>
          <a:blip r:embed="rId2"/>
          <a:stretch>
            <a:fillRect/>
          </a:stretch>
        </p:blipFill>
        <p:spPr>
          <a:xfrm>
            <a:off x="0" y="669925"/>
            <a:ext cx="12192000" cy="4057650"/>
          </a:xfrm>
          <a:prstGeom prst="rect">
            <a:avLst/>
          </a:prstGeom>
          <a:noFill/>
          <a:ln w="9525">
            <a:noFill/>
          </a:ln>
        </p:spPr>
      </p:pic>
      <p:sp>
        <p:nvSpPr>
          <p:cNvPr id="8" name="矩形 7"/>
          <p:cNvSpPr/>
          <p:nvPr/>
        </p:nvSpPr>
        <p:spPr>
          <a:xfrm>
            <a:off x="3771900" y="1231900"/>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标题 1"/>
          <p:cNvSpPr>
            <a:spLocks noGrp="1"/>
          </p:cNvSpPr>
          <p:nvPr>
            <p:ph type="title" hasCustomPrompt="1"/>
          </p:nvPr>
        </p:nvSpPr>
        <p:spPr>
          <a:xfrm>
            <a:off x="2962275" y="4716626"/>
            <a:ext cx="6267450" cy="978729"/>
          </a:xfrm>
        </p:spPr>
        <p:txBody>
          <a:bodyPr lIns="90000" tIns="46800" rIns="90000" bIns="46800" anchor="b">
            <a:normAutofit/>
          </a:bodyPr>
          <a:lstStyle>
            <a:lvl1pPr algn="ctr">
              <a:defRPr sz="4800" b="1"/>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单击此处编辑母版文本样式</a:t>
            </a:r>
            <a:endParaRPr lang="zh-CN" altLang="en-US" strike="noStrike" noProof="1" dirty="0"/>
          </a:p>
        </p:txBody>
      </p:sp>
      <p:sp>
        <p:nvSpPr>
          <p:cNvPr id="4" name="日期占位符 3"/>
          <p:cNvSpPr>
            <a:spLocks noGrp="1"/>
          </p:cNvSpPr>
          <p:nvPr>
            <p:ph type="dt" sz="half" idx="10"/>
          </p:nvPr>
        </p:nvSpPr>
        <p:spPr>
          <a:xfrm>
            <a:off x="838200" y="6356350"/>
            <a:ext cx="2743200" cy="365125"/>
          </a:xfrm>
          <a:prstGeom prst="rect">
            <a:avLst/>
          </a:prstGeom>
        </p:spPr>
        <p:txBody>
          <a:bodyPr vert="horz" lIns="90000" tIns="46800" rIns="90000" bIns="46800" rtlCol="0" anchor="ctr">
            <a:normAutofit/>
          </a:bodyPr>
          <a:lstStyle/>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0000" tIns="46800" rIns="90000" bIns="46800" rtlCol="0" anchor="ctr">
            <a:normAutofit/>
          </a:bodyPr>
          <a:lstStyle/>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0000" tIns="46800" rIns="90000" bIns="46800" rtlCol="0" anchor="ctr">
            <a:normAutofit/>
          </a:bodyPr>
          <a:lstStyle/>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sz="4000"/>
            </a:lvl1pPr>
          </a:lstStyle>
          <a:p>
            <a:pPr lvl="0"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15494"/>
            <a:ext cx="10515600" cy="1325563"/>
          </a:xfrm>
        </p:spPr>
        <p:txBody>
          <a:bodyPr vert="horz" lIns="91440" tIns="45720" rIns="91440" bIns="45720" rtlCol="0" anchor="ctr">
            <a:normAutofit/>
          </a:bodyPr>
          <a:lstStyle>
            <a:lvl1pPr>
              <a:defRPr lang="zh-CN" altLang="en-US" sz="4000"/>
            </a:lvl1pPr>
          </a:lstStyle>
          <a:p>
            <a:pPr lvl="0"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文本占位符 4"/>
          <p:cNvSpPr>
            <a:spLocks noGrp="1"/>
          </p:cNvSpPr>
          <p:nvPr>
            <p:ph type="body" sz="quarter" idx="3"/>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10" name="直接连接符 9"/>
          <p:cNvCxnSpPr/>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pPr fontAlgn="auto"/>
            <a:r>
              <a:rPr lang="zh-CN" altLang="en-US" strike="noStrike" noProof="1" dirty="0"/>
              <a:t>编辑标题</a:t>
            </a:r>
            <a:endParaRPr lang="zh-CN" altLang="en-US" strike="noStrike" noProof="1" dirty="0"/>
          </a:p>
        </p:txBody>
      </p:sp>
      <p:sp>
        <p:nvSpPr>
          <p:cNvPr id="9" name="文本占位符 8"/>
          <p:cNvSpPr>
            <a:spLocks noGrp="1"/>
          </p:cNvSpPr>
          <p:nvPr>
            <p:ph type="body" sz="quarter" idx="13" hasCustomPrompt="1"/>
          </p:nvPr>
        </p:nvSpPr>
        <p:spPr>
          <a:xfrm>
            <a:off x="3225800" y="3470558"/>
            <a:ext cx="5740400" cy="1717392"/>
          </a:xfrm>
        </p:spPr>
        <p:txBody>
          <a:bodyPr>
            <a:normAutofit/>
          </a:bodyPr>
          <a:lstStyle>
            <a:lvl1pPr marL="0" indent="0" algn="ctr">
              <a:buNone/>
              <a:defRPr sz="8000">
                <a:solidFill>
                  <a:schemeClr val="bg1"/>
                </a:solidFill>
              </a:defRPr>
            </a:lvl1pPr>
          </a:lstStyle>
          <a:p>
            <a:pPr lvl="0" fontAlgn="auto"/>
            <a:r>
              <a:rPr lang="zh-CN" altLang="en-US" strike="noStrike" noProof="1" dirty="0"/>
              <a:t>编辑文本</a:t>
            </a:r>
            <a:endParaRPr lang="zh-CN" altLang="en-US" strike="noStrike" noProof="1" dirty="0"/>
          </a:p>
        </p:txBody>
      </p:sp>
      <p:sp>
        <p:nvSpPr>
          <p:cNvPr id="3" name="日期占位符 2"/>
          <p:cNvSpPr>
            <a:spLocks noGrp="1"/>
          </p:cNvSpPr>
          <p:nvPr>
            <p:ph type="dt" sz="half" idx="10"/>
          </p:nvPr>
        </p:nvSpPr>
        <p:spPr>
          <a:xfrm>
            <a:off x="838200" y="6356350"/>
            <a:ext cx="2743200" cy="365125"/>
          </a:xfrm>
          <a:prstGeom prst="rect">
            <a:avLst/>
          </a:prstGeom>
        </p:spPr>
        <p:txBody>
          <a:bodyPr vert="horz" lIns="90000" tIns="46800" rIns="90000" bIns="46800" rtlCol="0" anchor="ctr">
            <a:normAutofit/>
          </a:bodyPr>
          <a:lstStyle/>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0000" tIns="46800" rIns="90000" bIns="46800" rtlCol="0" anchor="ctr">
            <a:normAutofit/>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0000" tIns="46800" rIns="90000" bIns="46800" rtlCol="0" anchor="ctr">
            <a:normAutofit/>
          </a:bodyPr>
          <a:lstStyle/>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48850" y="365125"/>
            <a:ext cx="804949" cy="5811838"/>
          </a:xfrm>
        </p:spPr>
        <p:txBody>
          <a:bodyPr vert="eaVert">
            <a:normAutofit/>
          </a:bodyPr>
          <a:lstStyle>
            <a:lvl1pPr>
              <a:defRPr sz="36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9635836"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DD074F22-C169-4F08-BADB-1985F513ADBA}"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custDataLst>
              <p:tags r:id="rId11"/>
            </p:custDataLst>
          </p:nvPr>
        </p:nvSpPr>
        <p:spPr>
          <a:xfrm>
            <a:off x="838200" y="365125"/>
            <a:ext cx="10515600" cy="1325563"/>
          </a:xfrm>
          <a:prstGeom prst="rect">
            <a:avLst/>
          </a:prstGeom>
          <a:noFill/>
          <a:ln w="9525">
            <a:noFill/>
          </a:ln>
        </p:spPr>
        <p:txBody>
          <a:bodyPr lIns="91440" tIns="45720" rIns="91440" bIns="45720" anchor="ctr"/>
          <a:p>
            <a:pPr lvl="0"/>
            <a:r>
              <a:rPr lang="zh-CN" altLang="en-US" dirty="0"/>
              <a:t>单击此处编辑母版标题样式</a:t>
            </a:r>
            <a:endParaRPr lang="zh-CN" altLang="en-US" dirty="0"/>
          </a:p>
        </p:txBody>
      </p:sp>
      <p:sp>
        <p:nvSpPr>
          <p:cNvPr id="1027" name="文本占位符 2"/>
          <p:cNvSpPr>
            <a:spLocks noGrp="1"/>
          </p:cNvSpPr>
          <p:nvPr>
            <p:ph type="body"/>
            <p:custDataLst>
              <p:tags r:id="rId12"/>
            </p:custDataLst>
          </p:nvPr>
        </p:nvSpPr>
        <p:spPr>
          <a:xfrm>
            <a:off x="838200" y="1825625"/>
            <a:ext cx="10515600" cy="4351338"/>
          </a:xfrm>
          <a:prstGeom prst="rect">
            <a:avLst/>
          </a:prstGeom>
          <a:noFill/>
          <a:ln w="9525">
            <a:noFill/>
          </a:ln>
        </p:spPr>
        <p:txBody>
          <a:bodyPr lIns="91440" tIns="45720" rIns="91440" bIns="45720"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pPr fontAlgn="auto"/>
            <a:fld id="{DDC86826-C030-4ABB-BAB8-ECCBC086F54C}"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pPr fontAlgn="auto"/>
            <a:fld id="{DD074F22-C169-4F08-BADB-1985F513ADBA}" type="slidenum">
              <a:rPr lang="zh-CN" altLang="en-US" strike="noStrike" noProof="1" smtClean="0">
                <a:latin typeface="+mn-lt"/>
                <a:ea typeface="+mn-ea"/>
                <a:cs typeface="+mn-cs"/>
              </a:rPr>
            </a:fld>
            <a:endParaRPr lang="zh-CN" altLang="en-US" strike="noStrike" noProof="1"/>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tags" Target="../tags/tag56.xml"/><Relationship Id="rId1" Type="http://schemas.openxmlformats.org/officeDocument/2006/relationships/tags" Target="../tags/tag5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tags" Target="../tags/tag59.xml"/><Relationship Id="rId5" Type="http://schemas.openxmlformats.org/officeDocument/2006/relationships/slide" Target="slide13.xml"/><Relationship Id="rId4" Type="http://schemas.openxmlformats.org/officeDocument/2006/relationships/image" Target="../media/image9.jpeg"/><Relationship Id="rId3" Type="http://schemas.openxmlformats.org/officeDocument/2006/relationships/tags" Target="../tags/tag58.xml"/><Relationship Id="rId2" Type="http://schemas.openxmlformats.org/officeDocument/2006/relationships/hyperlink" Target="https://hr.jxhrss.gov.cn/zcxt" TargetMode="Externa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0.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image" Target="../media/image4.jpeg"/><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5" Type="http://schemas.openxmlformats.org/officeDocument/2006/relationships/notesSlide" Target="../notesSlides/notesSlide2.xml"/><Relationship Id="rId34" Type="http://schemas.openxmlformats.org/officeDocument/2006/relationships/slideLayout" Target="../slideLayouts/slideLayout7.xml"/><Relationship Id="rId33" Type="http://schemas.openxmlformats.org/officeDocument/2006/relationships/tags" Target="../tags/tag33.xml"/><Relationship Id="rId32" Type="http://schemas.openxmlformats.org/officeDocument/2006/relationships/slide" Target="slide48.xml"/><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11.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image" Target="../media/image7.jpeg"/><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slide" Target="slide22.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10.xml"/><Relationship Id="rId19" Type="http://schemas.openxmlformats.org/officeDocument/2006/relationships/slide" Target="slide31.xml"/><Relationship Id="rId18" Type="http://schemas.openxmlformats.org/officeDocument/2006/relationships/tags" Target="../tags/tag22.xml"/><Relationship Id="rId17" Type="http://schemas.openxmlformats.org/officeDocument/2006/relationships/slide" Target="slide5.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image" Target="../media/image6.png"/><Relationship Id="rId11" Type="http://schemas.openxmlformats.org/officeDocument/2006/relationships/tags" Target="../tags/tag17.xml"/><Relationship Id="rId10" Type="http://schemas.openxmlformats.org/officeDocument/2006/relationships/image" Target="../media/image5.jpeg"/><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7.jpeg"/><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tags" Target="../tags/tag99.xml"/><Relationship Id="rId4" Type="http://schemas.openxmlformats.org/officeDocument/2006/relationships/image" Target="../media/image17.jpeg"/><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3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notesSlide" Target="../notesSlides/notesSlide20.xml"/><Relationship Id="rId13" Type="http://schemas.openxmlformats.org/officeDocument/2006/relationships/slideLayout" Target="../slideLayouts/slideLayout7.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image" Target="../media/image6.png"/><Relationship Id="rId1" Type="http://schemas.openxmlformats.org/officeDocument/2006/relationships/tags" Target="../tags/tag10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9.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notesSlide" Target="../notesSlides/notesSlide22.xml"/><Relationship Id="rId13" Type="http://schemas.openxmlformats.org/officeDocument/2006/relationships/slideLayout" Target="../slideLayouts/slideLayout7.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image" Target="../media/image6.png"/><Relationship Id="rId1" Type="http://schemas.openxmlformats.org/officeDocument/2006/relationships/tags" Target="../tags/tag117.xml"/></Relationships>
</file>

<file path=ppt/slides/_rels/slide4.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15.xml"/><Relationship Id="rId7" Type="http://schemas.openxmlformats.org/officeDocument/2006/relationships/slide" Target="slide1.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 Id="rId3" Type="http://schemas.openxmlformats.org/officeDocument/2006/relationships/slide" Target="slide9.xml"/><Relationship Id="rId24" Type="http://schemas.openxmlformats.org/officeDocument/2006/relationships/slideLayout" Target="../slideLayouts/slideLayout7.xml"/><Relationship Id="rId23" Type="http://schemas.openxmlformats.org/officeDocument/2006/relationships/tags" Target="../tags/tag34.xml"/><Relationship Id="rId22" Type="http://schemas.openxmlformats.org/officeDocument/2006/relationships/image" Target="../media/image7.jpeg"/><Relationship Id="rId21" Type="http://schemas.openxmlformats.org/officeDocument/2006/relationships/slide" Target="slide48.xml"/><Relationship Id="rId20" Type="http://schemas.openxmlformats.org/officeDocument/2006/relationships/slide" Target="slide46.xml"/><Relationship Id="rId2" Type="http://schemas.openxmlformats.org/officeDocument/2006/relationships/slide" Target="slide7.xml"/><Relationship Id="rId19" Type="http://schemas.openxmlformats.org/officeDocument/2006/relationships/slide" Target="slide42.xml"/><Relationship Id="rId18" Type="http://schemas.openxmlformats.org/officeDocument/2006/relationships/slide" Target="slide40.xml"/><Relationship Id="rId17" Type="http://schemas.openxmlformats.org/officeDocument/2006/relationships/slide" Target="slide38.xml"/><Relationship Id="rId16" Type="http://schemas.openxmlformats.org/officeDocument/2006/relationships/slide" Target="slide36.xml"/><Relationship Id="rId15" Type="http://schemas.openxmlformats.org/officeDocument/2006/relationships/slide" Target="slide34.xml"/><Relationship Id="rId14" Type="http://schemas.openxmlformats.org/officeDocument/2006/relationships/slide" Target="slide26.xml"/><Relationship Id="rId13" Type="http://schemas.openxmlformats.org/officeDocument/2006/relationships/slide" Target="slide23.xml"/><Relationship Id="rId12" Type="http://schemas.openxmlformats.org/officeDocument/2006/relationships/slide" Target="slide21.xml"/><Relationship Id="rId11" Type="http://schemas.openxmlformats.org/officeDocument/2006/relationships/slide" Target="slide20.xml"/><Relationship Id="rId10" Type="http://schemas.openxmlformats.org/officeDocument/2006/relationships/slide" Target="slide17.xml"/><Relationship Id="rId1" Type="http://schemas.openxmlformats.org/officeDocument/2006/relationships/slide" Target="slide6.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41.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4" Type="http://schemas.openxmlformats.org/officeDocument/2006/relationships/notesSlide" Target="../notesSlides/notesSlide24.xml"/><Relationship Id="rId13" Type="http://schemas.openxmlformats.org/officeDocument/2006/relationships/slideLayout" Target="../slideLayouts/slideLayout7.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image" Target="../media/image6.png"/><Relationship Id="rId1" Type="http://schemas.openxmlformats.org/officeDocument/2006/relationships/tags" Target="../tags/tag13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43.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4" Type="http://schemas.openxmlformats.org/officeDocument/2006/relationships/notesSlide" Target="../notesSlides/notesSlide26.xml"/><Relationship Id="rId13" Type="http://schemas.openxmlformats.org/officeDocument/2006/relationships/slideLayout" Target="../slideLayouts/slideLayout7.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image" Target="../media/image6.png"/><Relationship Id="rId1" Type="http://schemas.openxmlformats.org/officeDocument/2006/relationships/tags" Target="../tags/tag145.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tags" Target="../tags/tag157.xml"/><Relationship Id="rId2" Type="http://schemas.openxmlformats.org/officeDocument/2006/relationships/image" Target="../media/image18.png"/><Relationship Id="rId1" Type="http://schemas.openxmlformats.org/officeDocument/2006/relationships/tags" Target="../tags/tag15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8.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7.xml"/><Relationship Id="rId5" Type="http://schemas.openxmlformats.org/officeDocument/2006/relationships/tags" Target="../tags/tag165.xml"/><Relationship Id="rId4" Type="http://schemas.openxmlformats.org/officeDocument/2006/relationships/image" Target="../media/image17.jpeg"/><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6.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tags" Target="../tags/tag172.xml"/><Relationship Id="rId4" Type="http://schemas.openxmlformats.org/officeDocument/2006/relationships/image" Target="../media/image17.jpe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4.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5.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6.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6.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4.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1"/>
          <p:cNvPicPr>
            <a:picLocks noChangeAspect="1"/>
          </p:cNvPicPr>
          <p:nvPr/>
        </p:nvPicPr>
        <p:blipFill>
          <a:blip r:embed="rId1"/>
          <a:stretch>
            <a:fillRect/>
          </a:stretch>
        </p:blipFill>
        <p:spPr>
          <a:xfrm>
            <a:off x="-14287" y="3175"/>
            <a:ext cx="12206287" cy="6858000"/>
          </a:xfrm>
          <a:prstGeom prst="rect">
            <a:avLst/>
          </a:prstGeom>
          <a:noFill/>
          <a:ln w="9525">
            <a:noFill/>
          </a:ln>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b="1">
                <a:solidFill>
                  <a:srgbClr val="404040"/>
                </a:solidFill>
                <a:latin typeface="Arial" panose="020B0604020202020204" pitchFamily="34" charset="0"/>
                <a:ea typeface="微软雅黑" panose="020B0503020204020204" charset="-122"/>
              </a:rPr>
              <a:t>教学案例背景</a:t>
            </a:r>
            <a:r>
              <a:rPr lang="zh-CN" altLang="en-US" sz="4800" b="1">
                <a:solidFill>
                  <a:srgbClr val="404040"/>
                </a:solidFill>
                <a:latin typeface="Arial" panose="020B0604020202020204" pitchFamily="34" charset="0"/>
                <a:ea typeface="微软雅黑" panose="020B0503020204020204" charset="-122"/>
              </a:rPr>
              <a:t>介绍</a:t>
            </a:r>
            <a:endParaRPr lang="zh-CN" altLang="en-US" sz="4800" b="1">
              <a:solidFill>
                <a:srgbClr val="404040"/>
              </a:solidFill>
              <a:latin typeface="Arial" panose="020B0604020202020204" pitchFamily="34" charset="0"/>
              <a:ea typeface="微软雅黑" panose="020B0503020204020204" charset="-122"/>
            </a:endParaRPr>
          </a:p>
        </p:txBody>
      </p:sp>
      <p:sp>
        <p:nvSpPr>
          <p:cNvPr id="21507"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02</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4"/>
          <p:cNvSpPr>
            <a:spLocks noGrp="1"/>
          </p:cNvSpPr>
          <p:nvPr>
            <p:ph sz="quarter" idx="13"/>
            <p:custDataLst>
              <p:tags r:id="rId1"/>
            </p:custDataLst>
          </p:nvPr>
        </p:nvSpPr>
        <p:spPr>
          <a:xfrm>
            <a:off x="838200" y="1100138"/>
            <a:ext cx="10515600" cy="5559425"/>
          </a:xfrm>
          <a:ln/>
        </p:spPr>
        <p:txBody>
          <a:bodyPr lIns="91440" tIns="45720" rIns="91440" bIns="45720" anchor="ctr"/>
          <a:p>
            <a:pPr algn="just" fontAlgn="base">
              <a:lnSpc>
                <a:spcPct val="90000"/>
              </a:lnSpc>
              <a:spcAft>
                <a:spcPct val="0"/>
              </a:spcAft>
              <a:buFont typeface="Wingdings" panose="05000000000000000000" charset="0"/>
              <a:buChar char="u"/>
            </a:pPr>
            <a:r>
              <a:rPr lang="zh-CN" altLang="en-US" sz="2800" b="1" dirty="0"/>
              <a:t>软件背景</a:t>
            </a:r>
            <a:endParaRPr lang="en-US" altLang="zh-CN" sz="2800" dirty="0"/>
          </a:p>
          <a:p>
            <a:pPr algn="just" fontAlgn="base">
              <a:lnSpc>
                <a:spcPct val="90000"/>
              </a:lnSpc>
              <a:spcAft>
                <a:spcPct val="0"/>
              </a:spcAft>
            </a:pPr>
            <a:r>
              <a:rPr lang="en-US" altLang="zh-CN" sz="2800" dirty="0"/>
              <a:t>江西省人力资源与社会保障厅</a:t>
            </a:r>
            <a:r>
              <a:rPr lang="en-US" altLang="zh-CN" sz="2800" dirty="0">
                <a:solidFill>
                  <a:srgbClr val="FF0000"/>
                </a:solidFill>
              </a:rPr>
              <a:t>十三五规划纲要</a:t>
            </a:r>
            <a:r>
              <a:rPr lang="en-US" altLang="zh-CN" sz="2800" dirty="0"/>
              <a:t>指出：“以‘民生为本、人才优先’为工作主线，实现江西省高层次、高技能人才队伍不断扩大，不断扩大江西省人才资源总量。尤其是扩大专业技术人才总量和高技能人才总量，提升高技能人才、专业技术人才在劳动力中的分配比例。深化公务员管理制度和工作机制改革，提高公务员管理工作科学化水平，全面提升公务员队伍整体素质和能力。全面建立事业单位人员聘用制度，完善事业单位岗位管理制度，推行事业单位公开招聘制度和竞聘上岗制度。人力资源社会保障人事人才公共服务化水平明显提升”。这些内容为江西省人事人才信息化工作提出了明确的目标。</a:t>
            </a:r>
            <a:endParaRPr lang="en-US" altLang="zh-CN" sz="2800" dirty="0"/>
          </a:p>
        </p:txBody>
      </p:sp>
      <p:sp>
        <p:nvSpPr>
          <p:cNvPr id="23554" name="文本框 2"/>
          <p:cNvSpPr txBox="1"/>
          <p:nvPr/>
        </p:nvSpPr>
        <p:spPr>
          <a:xfrm>
            <a:off x="992188" y="376238"/>
            <a:ext cx="10207625" cy="644525"/>
          </a:xfrm>
          <a:prstGeom prst="rect">
            <a:avLst/>
          </a:prstGeom>
          <a:noFill/>
          <a:ln w="9525">
            <a:noFill/>
          </a:ln>
        </p:spPr>
        <p:txBody>
          <a:bodyPr wrap="square" anchor="t">
            <a:spAutoFit/>
          </a:bodyPr>
          <a:p>
            <a:pPr algn="ctr"/>
            <a:r>
              <a:rPr lang="en-US" altLang="zh-CN" sz="3600" b="1">
                <a:latin typeface="Arial" panose="020B0604020202020204" pitchFamily="34" charset="0"/>
                <a:ea typeface="微软雅黑" panose="020B0503020204020204" charset="-122"/>
              </a:rPr>
              <a:t>2.1 “</a:t>
            </a:r>
            <a:r>
              <a:rPr lang="zh-CN" altLang="en-US" sz="3600" b="1">
                <a:latin typeface="Arial" panose="020B0604020202020204" pitchFamily="34" charset="0"/>
                <a:ea typeface="微软雅黑" panose="020B0503020204020204" charset="-122"/>
              </a:rPr>
              <a:t>江西省信息化人社人事人才系统</a:t>
            </a:r>
            <a:r>
              <a:rPr lang="en-US" altLang="zh-CN" sz="3600" b="1">
                <a:latin typeface="Arial" panose="020B0604020202020204" pitchFamily="34" charset="0"/>
                <a:ea typeface="微软雅黑" panose="020B0503020204020204" charset="-122"/>
              </a:rPr>
              <a:t>”</a:t>
            </a:r>
            <a:r>
              <a:rPr lang="zh-CN" altLang="en-US" sz="3600" b="1">
                <a:latin typeface="Arial" panose="020B0604020202020204" pitchFamily="34" charset="0"/>
                <a:ea typeface="微软雅黑" panose="020B0503020204020204" charset="-122"/>
              </a:rPr>
              <a:t>项目背景</a:t>
            </a:r>
            <a:endParaRPr lang="zh-CN" altLang="en-US" sz="3600" b="1">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482600" y="457200"/>
            <a:ext cx="4857750" cy="6118225"/>
          </a:xfrm>
        </p:spPr>
        <p:txBody>
          <a:bodyPr anchor="t" anchorCtr="0">
            <a:normAutofit fontScale="90000"/>
          </a:bodyPr>
          <a:lstStyle/>
          <a:p>
            <a:pPr marL="0" indent="0" fontAlgn="auto">
              <a:buFont typeface="+mj-lt"/>
            </a:pPr>
            <a:r>
              <a:rPr lang="en-US" altLang="zh-CN" sz="4000" b="1" strike="noStrike" noProof="1" dirty="0"/>
              <a:t>2.2 </a:t>
            </a:r>
            <a:r>
              <a:rPr lang="zh-CN" altLang="en-US" sz="4000" b="1" strike="noStrike" noProof="1" dirty="0"/>
              <a:t>项目</a:t>
            </a:r>
            <a:r>
              <a:rPr lang="en-US" altLang="zh-CN" sz="4000" b="1" strike="noStrike" noProof="1" dirty="0"/>
              <a:t>案例</a:t>
            </a:r>
            <a:r>
              <a:rPr lang="zh-CN" altLang="en-US" sz="4000" b="1" strike="noStrike" noProof="1" dirty="0"/>
              <a:t>简介</a:t>
            </a:r>
            <a:br>
              <a:rPr lang="en-US" altLang="zh-CN" sz="4000" b="1" dirty="0"/>
            </a:br>
            <a:br>
              <a:rPr lang="en-US" altLang="zh-CN" sz="2000" dirty="0"/>
            </a:br>
            <a:r>
              <a:rPr lang="en-US" altLang="zh-CN" sz="2000" strike="noStrike" noProof="1" dirty="0"/>
              <a:t>项目名称：江西省信息化人社人事人才系统；</a:t>
            </a:r>
            <a:br>
              <a:rPr lang="en-US" altLang="zh-CN" sz="2000" dirty="0"/>
            </a:br>
            <a:br>
              <a:rPr lang="en-US" altLang="zh-CN" sz="2000" dirty="0"/>
            </a:br>
            <a:r>
              <a:rPr lang="en-US" altLang="zh-CN" sz="2000" strike="noStrike" noProof="1" dirty="0"/>
              <a:t>项目代码：JXTC2016070450;</a:t>
            </a:r>
            <a:br>
              <a:rPr lang="en-US" altLang="zh-CN" sz="2000" dirty="0"/>
            </a:br>
            <a:br>
              <a:rPr lang="en-US" altLang="zh-CN" sz="2000" dirty="0"/>
            </a:br>
            <a:r>
              <a:rPr lang="en-US" altLang="zh-CN" sz="2000" strike="noStrike" noProof="1" dirty="0"/>
              <a:t>项目经费：850万;</a:t>
            </a:r>
            <a:br>
              <a:rPr lang="en-US" altLang="zh-CN" sz="2000" dirty="0"/>
            </a:br>
            <a:br>
              <a:rPr lang="en-US" altLang="zh-CN" sz="2000" dirty="0"/>
            </a:br>
            <a:r>
              <a:rPr lang="en-US" altLang="zh-CN" sz="2000" strike="noStrike" noProof="1" dirty="0"/>
              <a:t>合作双方：</a:t>
            </a:r>
            <a:br>
              <a:rPr lang="en-US" altLang="zh-CN" sz="2000" dirty="0"/>
            </a:br>
            <a:r>
              <a:rPr lang="en-US" altLang="zh-CN" sz="2000" strike="noStrike" noProof="1" dirty="0"/>
              <a:t>    甲方：江西省人力资源与社会保障厅</a:t>
            </a:r>
            <a:br>
              <a:rPr lang="en-US" altLang="zh-CN" sz="2000" dirty="0"/>
            </a:br>
            <a:r>
              <a:rPr lang="en-US" altLang="zh-CN" sz="2000" strike="noStrike" noProof="1" dirty="0"/>
              <a:t>    乙方：南昌大学</a:t>
            </a:r>
            <a:br>
              <a:rPr lang="en-US" altLang="zh-CN" sz="2000" dirty="0"/>
            </a:br>
            <a:br>
              <a:rPr lang="en-US" altLang="zh-CN" sz="2000" dirty="0"/>
            </a:br>
            <a:r>
              <a:rPr lang="en-US" altLang="zh-CN" sz="2000" strike="noStrike" noProof="1" dirty="0"/>
              <a:t>附：</a:t>
            </a:r>
            <a:br>
              <a:rPr lang="en-US" altLang="zh-CN" sz="2000" dirty="0"/>
            </a:br>
            <a:r>
              <a:rPr lang="en-US" altLang="zh-CN" sz="2000" strike="noStrike" noProof="1" dirty="0"/>
              <a:t>“</a:t>
            </a:r>
            <a:r>
              <a:rPr lang="zh-CN" altLang="en-US" sz="2000" strike="noStrike" noProof="1" dirty="0"/>
              <a:t>江西省人事人才一体化平台</a:t>
            </a:r>
            <a:r>
              <a:rPr lang="en-US" altLang="zh-CN" sz="2000" strike="noStrike" noProof="1" dirty="0"/>
              <a:t>”</a:t>
            </a:r>
            <a:br>
              <a:rPr lang="en-US" altLang="zh-CN" sz="2000" dirty="0"/>
            </a:br>
            <a:r>
              <a:rPr lang="en-US" altLang="zh-CN" sz="2000" strike="noStrike" noProof="1" dirty="0"/>
              <a:t>——“</a:t>
            </a:r>
            <a:r>
              <a:rPr lang="zh-CN" altLang="en-US" sz="2000" strike="noStrike" noProof="1" dirty="0"/>
              <a:t>职称综合业务管理子系统</a:t>
            </a:r>
            <a:r>
              <a:rPr lang="en-US" altLang="zh-CN" sz="2000" strike="noStrike" noProof="1" dirty="0"/>
              <a:t>”</a:t>
            </a:r>
            <a:r>
              <a:rPr lang="zh-CN" altLang="en-US" sz="2000" strike="noStrike" noProof="1" dirty="0"/>
              <a:t>网址：</a:t>
            </a:r>
            <a:br>
              <a:rPr lang="en-US" altLang="zh-CN" sz="2000" dirty="0"/>
            </a:br>
            <a:r>
              <a:rPr lang="en-US" altLang="zh-CN" sz="2000" strike="noStrike" noProof="1" dirty="0"/>
              <a:t>https://hr.jxhrss.gov.cn/zcxt</a:t>
            </a:r>
            <a:br>
              <a:rPr lang="en-US" altLang="zh-CN" sz="2000" dirty="0"/>
            </a:br>
            <a:r>
              <a:rPr lang="zh-CN" altLang="en-US" sz="2000" strike="noStrike" noProof="1">
                <a:sym typeface="+mn-ea"/>
              </a:rPr>
              <a:t>点此</a:t>
            </a:r>
            <a:r>
              <a:rPr lang="zh-CN" altLang="en-US" sz="2000" b="1" strike="noStrike" noProof="1">
                <a:solidFill>
                  <a:srgbClr val="0000FF"/>
                </a:solidFill>
                <a:sym typeface="+mn-ea"/>
                <a:hlinkClick r:id="rId2" action="ppaction://hlinkfile"/>
              </a:rPr>
              <a:t>进入系统  </a:t>
            </a:r>
            <a:br>
              <a:rPr lang="zh-CN" altLang="en-US" sz="2000" b="1">
                <a:solidFill>
                  <a:srgbClr val="0000FF"/>
                </a:solidFill>
                <a:hlinkClick r:id="rId2" action="ppaction://hlinkfile"/>
              </a:rPr>
            </a:br>
            <a:endParaRPr lang="en-US" altLang="zh-CN" sz="2000" strike="noStrike" noProof="1" dirty="0"/>
          </a:p>
        </p:txBody>
      </p:sp>
      <p:pic>
        <p:nvPicPr>
          <p:cNvPr id="25602" name="图片占位符 3"/>
          <p:cNvPicPr>
            <a:picLocks noGrp="1" noChangeAspect="1"/>
          </p:cNvPicPr>
          <p:nvPr>
            <p:ph type="pic" idx="1"/>
            <p:custDataLst>
              <p:tags r:id="rId3"/>
            </p:custDataLst>
          </p:nvPr>
        </p:nvPicPr>
        <p:blipFill>
          <a:blip r:embed="rId4"/>
          <a:stretch>
            <a:fillRect/>
          </a:stretch>
        </p:blipFill>
        <p:spPr>
          <a:xfrm>
            <a:off x="5407025" y="457200"/>
            <a:ext cx="6170613" cy="5403850"/>
          </a:xfrm>
          <a:ln/>
        </p:spPr>
      </p:pic>
      <p:sp>
        <p:nvSpPr>
          <p:cNvPr id="25603" name="文本框 8"/>
          <p:cNvSpPr txBox="1"/>
          <p:nvPr/>
        </p:nvSpPr>
        <p:spPr>
          <a:xfrm>
            <a:off x="6931025" y="6037263"/>
            <a:ext cx="3886200" cy="368300"/>
          </a:xfrm>
          <a:prstGeom prst="rect">
            <a:avLst/>
          </a:prstGeom>
          <a:noFill/>
          <a:ln w="9525">
            <a:noFill/>
          </a:ln>
        </p:spPr>
        <p:txBody>
          <a:bodyPr wrap="square" anchor="t">
            <a:spAutoFit/>
          </a:bodyPr>
          <a:p>
            <a:pPr algn="ctr"/>
            <a:r>
              <a:rPr lang="zh-CN" altLang="en-US">
                <a:latin typeface="楷体" panose="02010609060101010101" charset="-122"/>
                <a:ea typeface="楷体" panose="02010609060101010101" charset="-122"/>
              </a:rPr>
              <a:t>网站主页见</a:t>
            </a:r>
            <a:r>
              <a:rPr lang="zh-CN" altLang="en-US">
                <a:latin typeface="楷体" panose="02010609060101010101" charset="-122"/>
                <a:ea typeface="楷体" panose="02010609060101010101" charset="-122"/>
                <a:hlinkClick r:id="rId5" action="ppaction://hlinksldjump"/>
              </a:rPr>
              <a:t>下一页</a:t>
            </a:r>
            <a:endParaRPr lang="zh-CN" altLang="en-US">
              <a:latin typeface="楷体" panose="02010609060101010101" charset="-122"/>
              <a:ea typeface="楷体" panose="02010609060101010101" charset="-122"/>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49" name="图片 4"/>
          <p:cNvPicPr>
            <a:picLocks noChangeAspect="1"/>
          </p:cNvPicPr>
          <p:nvPr/>
        </p:nvPicPr>
        <p:blipFill>
          <a:blip r:embed="rId1"/>
          <a:stretch>
            <a:fillRect/>
          </a:stretch>
        </p:blipFill>
        <p:spPr>
          <a:xfrm>
            <a:off x="-1436687" y="-517525"/>
            <a:ext cx="15066962" cy="7894638"/>
          </a:xfrm>
          <a:prstGeom prst="rect">
            <a:avLst/>
          </a:prstGeom>
          <a:noFill/>
          <a:ln w="9525">
            <a:noFill/>
          </a:ln>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江西省信息化人社人事人才系统"/>
          <p:cNvPicPr>
            <a:picLocks noChangeAspect="1"/>
          </p:cNvPicPr>
          <p:nvPr/>
        </p:nvPicPr>
        <p:blipFill>
          <a:blip r:embed="rId1"/>
          <a:stretch>
            <a:fillRect/>
          </a:stretch>
        </p:blipFill>
        <p:spPr>
          <a:xfrm>
            <a:off x="2207895" y="1016635"/>
            <a:ext cx="8390255" cy="4241165"/>
          </a:xfrm>
          <a:prstGeom prst="rect">
            <a:avLst/>
          </a:prstGeom>
        </p:spPr>
      </p:pic>
      <p:sp>
        <p:nvSpPr>
          <p:cNvPr id="28674" name="文本框 2"/>
          <p:cNvSpPr txBox="1"/>
          <p:nvPr/>
        </p:nvSpPr>
        <p:spPr>
          <a:xfrm>
            <a:off x="992188" y="274638"/>
            <a:ext cx="10207625" cy="644525"/>
          </a:xfrm>
          <a:prstGeom prst="rect">
            <a:avLst/>
          </a:prstGeom>
          <a:noFill/>
          <a:ln w="9525">
            <a:noFill/>
          </a:ln>
        </p:spPr>
        <p:txBody>
          <a:bodyPr wrap="square" anchor="t">
            <a:spAutoFit/>
          </a:bodyPr>
          <a:p>
            <a:pPr algn="ctr"/>
            <a:r>
              <a:rPr lang="en-US" altLang="zh-CN" sz="3600" b="1">
                <a:latin typeface="Arial" panose="020B0604020202020204" pitchFamily="34" charset="0"/>
                <a:ea typeface="微软雅黑" panose="020B0503020204020204" charset="-122"/>
              </a:rPr>
              <a:t>2.3 “</a:t>
            </a:r>
            <a:r>
              <a:rPr lang="zh-CN" altLang="en-US" sz="3600" b="1">
                <a:latin typeface="Arial" panose="020B0604020202020204" pitchFamily="34" charset="0"/>
                <a:ea typeface="微软雅黑" panose="020B0503020204020204" charset="-122"/>
              </a:rPr>
              <a:t>江西省信息化人社人事人才系统</a:t>
            </a:r>
            <a:r>
              <a:rPr lang="en-US" altLang="zh-CN" sz="3600" b="1">
                <a:latin typeface="Arial" panose="020B0604020202020204" pitchFamily="34" charset="0"/>
                <a:ea typeface="微软雅黑" panose="020B0503020204020204" charset="-122"/>
              </a:rPr>
              <a:t>”</a:t>
            </a:r>
            <a:r>
              <a:rPr lang="zh-CN" altLang="en-US" sz="3600" b="1">
                <a:latin typeface="Arial" panose="020B0604020202020204" pitchFamily="34" charset="0"/>
                <a:ea typeface="微软雅黑" panose="020B0503020204020204" charset="-122"/>
              </a:rPr>
              <a:t>结构图</a:t>
            </a:r>
            <a:endParaRPr lang="zh-CN" altLang="en-US" sz="3600" b="1">
              <a:latin typeface="Arial" panose="020B0604020202020204" pitchFamily="34" charset="0"/>
              <a:ea typeface="微软雅黑" panose="020B0503020204020204" charset="-122"/>
            </a:endParaRPr>
          </a:p>
        </p:txBody>
      </p:sp>
      <p:sp>
        <p:nvSpPr>
          <p:cNvPr id="28675" name="文本框 3"/>
          <p:cNvSpPr txBox="1"/>
          <p:nvPr/>
        </p:nvSpPr>
        <p:spPr>
          <a:xfrm>
            <a:off x="396558" y="4712335"/>
            <a:ext cx="2554287" cy="1938020"/>
          </a:xfrm>
          <a:prstGeom prst="rect">
            <a:avLst/>
          </a:prstGeom>
          <a:noFill/>
          <a:ln w="9525">
            <a:noFill/>
          </a:ln>
        </p:spPr>
        <p:txBody>
          <a:bodyPr wrap="square" anchor="t">
            <a:spAutoFit/>
          </a:bodyPr>
          <a:p>
            <a:r>
              <a:rPr lang="zh-CN" altLang="en-US" sz="2000" dirty="0">
                <a:solidFill>
                  <a:srgbClr val="595959"/>
                </a:solidFill>
                <a:latin typeface="Arial" panose="020B0604020202020204" pitchFamily="34" charset="0"/>
                <a:ea typeface="微软雅黑" panose="020B0503020204020204" charset="-122"/>
              </a:rPr>
              <a:t>注意：</a:t>
            </a:r>
            <a:endParaRPr lang="en-US" altLang="zh-CN" sz="2000" dirty="0">
              <a:solidFill>
                <a:srgbClr val="595959"/>
              </a:solidFill>
              <a:latin typeface="Arial" panose="020B0604020202020204" pitchFamily="34" charset="0"/>
              <a:ea typeface="微软雅黑" panose="020B0503020204020204" charset="-122"/>
            </a:endParaRPr>
          </a:p>
          <a:p>
            <a:r>
              <a:rPr lang="en-US" altLang="zh-CN" sz="2000" dirty="0">
                <a:solidFill>
                  <a:srgbClr val="595959"/>
                </a:solidFill>
                <a:latin typeface="Arial" panose="020B0604020202020204" pitchFamily="34" charset="0"/>
                <a:ea typeface="微软雅黑" panose="020B0503020204020204" charset="-122"/>
              </a:rPr>
              <a:t>本着</a:t>
            </a:r>
            <a:r>
              <a:rPr lang="zh-CN" altLang="en-US" sz="2000" dirty="0">
                <a:solidFill>
                  <a:srgbClr val="595959"/>
                </a:solidFill>
                <a:latin typeface="Arial" panose="020B0604020202020204" pitchFamily="34" charset="0"/>
                <a:ea typeface="微软雅黑" panose="020B0503020204020204" charset="-122"/>
              </a:rPr>
              <a:t>教学</a:t>
            </a:r>
            <a:r>
              <a:rPr lang="en-US" altLang="zh-CN" sz="2000" dirty="0">
                <a:solidFill>
                  <a:srgbClr val="595959"/>
                </a:solidFill>
                <a:latin typeface="Arial" panose="020B0604020202020204" pitchFamily="34" charset="0"/>
                <a:ea typeface="微软雅黑" panose="020B0503020204020204" charset="-122"/>
              </a:rPr>
              <a:t>案例应</a:t>
            </a:r>
            <a:r>
              <a:rPr lang="en-US" altLang="zh-CN" sz="2000" b="1" dirty="0">
                <a:solidFill>
                  <a:srgbClr val="595959"/>
                </a:solidFill>
                <a:latin typeface="Arial" panose="020B0604020202020204" pitchFamily="34" charset="0"/>
                <a:ea typeface="微软雅黑" panose="020B0503020204020204" charset="-122"/>
              </a:rPr>
              <a:t>难易适中</a:t>
            </a:r>
            <a:r>
              <a:rPr lang="zh-CN" altLang="en-US" sz="2000" b="1" dirty="0">
                <a:solidFill>
                  <a:srgbClr val="595959"/>
                </a:solidFill>
                <a:latin typeface="Arial" panose="020B0604020202020204" pitchFamily="34" charset="0"/>
                <a:ea typeface="微软雅黑" panose="020B0503020204020204" charset="-122"/>
              </a:rPr>
              <a:t>的原则，本次</a:t>
            </a:r>
            <a:r>
              <a:rPr lang="zh-CN" altLang="en-US" sz="2000">
                <a:latin typeface="Arial" panose="020B0604020202020204" pitchFamily="34" charset="0"/>
                <a:ea typeface="微软雅黑" panose="020B0503020204020204" charset="-122"/>
              </a:rPr>
              <a:t>学生实训</a:t>
            </a:r>
            <a:r>
              <a:rPr lang="zh-CN" altLang="en-US" sz="2000">
                <a:solidFill>
                  <a:srgbClr val="FF0000"/>
                </a:solidFill>
                <a:latin typeface="Arial" panose="020B0604020202020204" pitchFamily="34" charset="0"/>
                <a:ea typeface="微软雅黑" panose="020B0503020204020204" charset="-122"/>
              </a:rPr>
              <a:t>仅需实现</a:t>
            </a:r>
            <a:r>
              <a:rPr lang="en-US" altLang="zh-CN" sz="2000" b="1">
                <a:solidFill>
                  <a:srgbClr val="FF0000"/>
                </a:solidFill>
                <a:latin typeface="Arial" panose="020B0604020202020204" pitchFamily="34" charset="0"/>
                <a:ea typeface="微软雅黑" panose="020B0503020204020204" charset="-122"/>
              </a:rPr>
              <a:t>“</a:t>
            </a:r>
            <a:r>
              <a:rPr lang="zh-CN" altLang="en-US" sz="2000" b="1">
                <a:solidFill>
                  <a:srgbClr val="FF0000"/>
                </a:solidFill>
                <a:latin typeface="Arial" panose="020B0604020202020204" pitchFamily="34" charset="0"/>
                <a:ea typeface="微软雅黑" panose="020B0503020204020204" charset="-122"/>
              </a:rPr>
              <a:t>职称申报</a:t>
            </a:r>
            <a:r>
              <a:rPr lang="en-US" altLang="zh-CN" sz="2000" b="1">
                <a:solidFill>
                  <a:srgbClr val="FF0000"/>
                </a:solidFill>
                <a:latin typeface="Arial" panose="020B0604020202020204" pitchFamily="34" charset="0"/>
                <a:ea typeface="微软雅黑" panose="020B0503020204020204" charset="-122"/>
              </a:rPr>
              <a:t>”+</a:t>
            </a:r>
            <a:r>
              <a:rPr lang="en-US" altLang="zh-CN" sz="2000" b="1">
                <a:solidFill>
                  <a:srgbClr val="0000FF"/>
                </a:solidFill>
                <a:latin typeface="Arial" panose="020B0604020202020204" pitchFamily="34" charset="0"/>
                <a:ea typeface="微软雅黑" panose="020B0503020204020204" charset="-122"/>
              </a:rPr>
              <a:t>“</a:t>
            </a:r>
            <a:r>
              <a:rPr lang="zh-CN" altLang="en-US" sz="2000" b="1">
                <a:solidFill>
                  <a:srgbClr val="FF0000"/>
                </a:solidFill>
                <a:latin typeface="Arial" panose="020B0604020202020204" pitchFamily="34" charset="0"/>
                <a:ea typeface="微软雅黑" panose="020B0503020204020204" charset="-122"/>
              </a:rPr>
              <a:t>审查推荐</a:t>
            </a:r>
            <a:r>
              <a:rPr lang="en-US" altLang="zh-CN" sz="2000" b="1">
                <a:solidFill>
                  <a:srgbClr val="0000FF"/>
                </a:solidFill>
                <a:latin typeface="Arial" panose="020B0604020202020204" pitchFamily="34" charset="0"/>
                <a:ea typeface="微软雅黑" panose="020B0503020204020204" charset="-122"/>
              </a:rPr>
              <a:t>”</a:t>
            </a:r>
            <a:r>
              <a:rPr lang="zh-CN" altLang="en-US" sz="2000">
                <a:latin typeface="Arial" panose="020B0604020202020204" pitchFamily="34" charset="0"/>
                <a:ea typeface="微软雅黑" panose="020B0503020204020204" charset="-122"/>
              </a:rPr>
              <a:t>部分！</a:t>
            </a:r>
            <a:endParaRPr lang="zh-CN" altLang="en-US" sz="2000">
              <a:latin typeface="Arial" panose="020B0604020202020204" pitchFamily="34" charset="0"/>
              <a:ea typeface="微软雅黑" panose="020B0503020204020204" charset="-122"/>
            </a:endParaRPr>
          </a:p>
        </p:txBody>
      </p:sp>
      <p:sp>
        <p:nvSpPr>
          <p:cNvPr id="5" name=" 5"/>
          <p:cNvSpPr/>
          <p:nvPr/>
        </p:nvSpPr>
        <p:spPr>
          <a:xfrm>
            <a:off x="2886075" y="5176520"/>
            <a:ext cx="1560830" cy="9245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77" name="文本框 1"/>
          <p:cNvSpPr txBox="1"/>
          <p:nvPr/>
        </p:nvSpPr>
        <p:spPr>
          <a:xfrm>
            <a:off x="3916045" y="6005195"/>
            <a:ext cx="2519045" cy="64516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职称子系统</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第二</a:t>
            </a:r>
            <a:r>
              <a:rPr lang="zh-CN" altLang="en-US">
                <a:latin typeface="Arial" panose="020B0604020202020204" pitchFamily="34" charset="0"/>
                <a:ea typeface="微软雅黑" panose="020B0503020204020204" charset="-122"/>
              </a:rPr>
              <a:t>阶段：</a:t>
            </a:r>
            <a:endParaRPr lang="zh-CN" altLang="en-US">
              <a:latin typeface="Arial" panose="020B0604020202020204" pitchFamily="34" charset="0"/>
              <a:ea typeface="微软雅黑" panose="020B0503020204020204" charset="-122"/>
            </a:endParaRPr>
          </a:p>
          <a:p>
            <a:r>
              <a:rPr lang="zh-CN" altLang="en-US">
                <a:latin typeface="Arial" panose="020B0604020202020204" pitchFamily="34" charset="0"/>
                <a:ea typeface="微软雅黑" panose="020B0503020204020204" charset="-122"/>
              </a:rPr>
              <a:t>审查推荐</a:t>
            </a:r>
            <a:r>
              <a:rPr lang="en-US" altLang="zh-CN">
                <a:sym typeface="+mn-ea"/>
              </a:rPr>
              <a:t>(</a:t>
            </a:r>
            <a:r>
              <a:rPr lang="zh-CN" altLang="en-US">
                <a:sym typeface="+mn-ea"/>
              </a:rPr>
              <a:t>重点</a:t>
            </a:r>
            <a:r>
              <a:rPr lang="en-US" altLang="zh-CN">
                <a:sym typeface="+mn-ea"/>
              </a:rPr>
              <a:t>)</a:t>
            </a:r>
            <a:r>
              <a:rPr lang="zh-CN" altLang="en-US">
                <a:latin typeface="Arial" panose="020B0604020202020204" pitchFamily="34" charset="0"/>
                <a:ea typeface="微软雅黑" panose="020B0503020204020204" charset="-122"/>
              </a:rPr>
              <a:t>。</a:t>
            </a:r>
            <a:endParaRPr lang="zh-CN" altLang="en-US">
              <a:latin typeface="Arial" panose="020B0604020202020204" pitchFamily="34" charset="0"/>
              <a:ea typeface="微软雅黑" panose="020B0503020204020204" charset="-122"/>
            </a:endParaRPr>
          </a:p>
        </p:txBody>
      </p:sp>
      <p:sp>
        <p:nvSpPr>
          <p:cNvPr id="160" name=" 160"/>
          <p:cNvSpPr/>
          <p:nvPr/>
        </p:nvSpPr>
        <p:spPr>
          <a:xfrm rot="14100000">
            <a:off x="2848610" y="4140835"/>
            <a:ext cx="817880" cy="3352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79" name="文本框 2"/>
          <p:cNvSpPr txBox="1"/>
          <p:nvPr/>
        </p:nvSpPr>
        <p:spPr>
          <a:xfrm>
            <a:off x="6935470" y="6101080"/>
            <a:ext cx="5152390" cy="64516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职称子系统</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第三阶段：</a:t>
            </a:r>
            <a:endParaRPr lang="zh-CN" altLang="en-US">
              <a:latin typeface="Arial" panose="020B0604020202020204" pitchFamily="34" charset="0"/>
              <a:ea typeface="微软雅黑" panose="020B0503020204020204" charset="-122"/>
            </a:endParaRPr>
          </a:p>
          <a:p>
            <a:r>
              <a:rPr lang="zh-CN" altLang="en-US">
                <a:latin typeface="Arial" panose="020B0604020202020204" pitchFamily="34" charset="0"/>
                <a:ea typeface="微软雅黑" panose="020B0503020204020204" charset="-122"/>
              </a:rPr>
              <a:t>组织评审</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流程复杂，学生实训时不需实现该部分</a:t>
            </a:r>
            <a:r>
              <a:rPr lang="en-US" altLang="zh-CN">
                <a:latin typeface="Arial" panose="020B0604020202020204" pitchFamily="34" charset="0"/>
                <a:ea typeface="微软雅黑" panose="020B0503020204020204" charset="-122"/>
              </a:rPr>
              <a:t>)</a:t>
            </a:r>
            <a:endParaRPr lang="en-US" altLang="zh-CN">
              <a:latin typeface="Arial" panose="020B0604020202020204" pitchFamily="34" charset="0"/>
              <a:ea typeface="微软雅黑" panose="020B0503020204020204" charset="-122"/>
            </a:endParaRPr>
          </a:p>
        </p:txBody>
      </p:sp>
      <p:sp>
        <p:nvSpPr>
          <p:cNvPr id="4" name=" 160"/>
          <p:cNvSpPr/>
          <p:nvPr/>
        </p:nvSpPr>
        <p:spPr>
          <a:xfrm rot="720000">
            <a:off x="8367713" y="1250950"/>
            <a:ext cx="900113" cy="569913"/>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81" name="文本框 5"/>
          <p:cNvSpPr txBox="1"/>
          <p:nvPr/>
        </p:nvSpPr>
        <p:spPr>
          <a:xfrm>
            <a:off x="9245600" y="1163638"/>
            <a:ext cx="2774950" cy="646112"/>
          </a:xfrm>
          <a:prstGeom prst="rect">
            <a:avLst/>
          </a:prstGeom>
          <a:noFill/>
          <a:ln w="9525">
            <a:noFill/>
          </a:ln>
        </p:spPr>
        <p:txBody>
          <a:bodyPr wrap="none" anchor="t">
            <a:spAutoFit/>
          </a:bodyPr>
          <a:p>
            <a:r>
              <a:rPr lang="en-US" altLang="zh-CN">
                <a:latin typeface="Arial" panose="020B0604020202020204" pitchFamily="34" charset="0"/>
                <a:ea typeface="微软雅黑" panose="020B0503020204020204" charset="-122"/>
              </a:rPr>
              <a:t>1</a:t>
            </a:r>
            <a:r>
              <a:rPr lang="zh-CN" altLang="en-US">
                <a:latin typeface="Arial" panose="020B0604020202020204" pitchFamily="34" charset="0"/>
                <a:ea typeface="微软雅黑" panose="020B0503020204020204" charset="-122"/>
              </a:rPr>
              <a:t>、含</a:t>
            </a:r>
            <a:r>
              <a:rPr lang="en-US" altLang="zh-CN">
                <a:latin typeface="Arial" panose="020B0604020202020204" pitchFamily="34" charset="0"/>
                <a:ea typeface="微软雅黑" panose="020B0503020204020204" charset="-122"/>
              </a:rPr>
              <a:t>6</a:t>
            </a:r>
            <a:r>
              <a:rPr lang="zh-CN" altLang="en-US">
                <a:latin typeface="Arial" panose="020B0604020202020204" pitchFamily="34" charset="0"/>
                <a:ea typeface="微软雅黑" panose="020B0503020204020204" charset="-122"/>
              </a:rPr>
              <a:t>个子系统；</a:t>
            </a:r>
            <a:endParaRPr lang="zh-CN" altLang="en-US">
              <a:latin typeface="Arial" panose="020B0604020202020204" pitchFamily="34" charset="0"/>
              <a:ea typeface="微软雅黑" panose="020B0503020204020204" charset="-122"/>
            </a:endParaRPr>
          </a:p>
          <a:p>
            <a:r>
              <a:rPr lang="en-US" altLang="zh-CN">
                <a:latin typeface="Arial" panose="020B0604020202020204" pitchFamily="34" charset="0"/>
                <a:ea typeface="微软雅黑" panose="020B0503020204020204" charset="-122"/>
              </a:rPr>
              <a:t>2</a:t>
            </a:r>
            <a:r>
              <a:rPr lang="zh-CN" altLang="en-US">
                <a:latin typeface="Arial" panose="020B0604020202020204" pitchFamily="34" charset="0"/>
                <a:ea typeface="微软雅黑" panose="020B0503020204020204" charset="-122"/>
              </a:rPr>
              <a:t>、签订合同：</a:t>
            </a:r>
            <a:r>
              <a:rPr lang="en-US" altLang="zh-CN">
                <a:latin typeface="Arial" panose="020B0604020202020204" pitchFamily="34" charset="0"/>
                <a:ea typeface="微软雅黑" panose="020B0503020204020204" charset="-122"/>
              </a:rPr>
              <a:t>2017</a:t>
            </a:r>
            <a:r>
              <a:rPr lang="zh-CN" altLang="en-US">
                <a:latin typeface="Arial" panose="020B0604020202020204" pitchFamily="34" charset="0"/>
                <a:ea typeface="微软雅黑" panose="020B0503020204020204" charset="-122"/>
              </a:rPr>
              <a:t>年</a:t>
            </a:r>
            <a:r>
              <a:rPr lang="en-US" altLang="zh-CN">
                <a:latin typeface="Arial" panose="020B0604020202020204" pitchFamily="34" charset="0"/>
                <a:ea typeface="微软雅黑" panose="020B0503020204020204" charset="-122"/>
              </a:rPr>
              <a:t>5</a:t>
            </a:r>
            <a:r>
              <a:rPr lang="zh-CN" altLang="en-US">
                <a:latin typeface="Arial" panose="020B0604020202020204" pitchFamily="34" charset="0"/>
                <a:ea typeface="微软雅黑" panose="020B0503020204020204" charset="-122"/>
              </a:rPr>
              <a:t>月</a:t>
            </a:r>
            <a:endParaRPr lang="zh-CN" altLang="en-US">
              <a:latin typeface="Arial" panose="020B0604020202020204" pitchFamily="34" charset="0"/>
              <a:ea typeface="微软雅黑" panose="020B0503020204020204" charset="-122"/>
            </a:endParaRPr>
          </a:p>
        </p:txBody>
      </p:sp>
      <p:sp>
        <p:nvSpPr>
          <p:cNvPr id="28682" name="文本框 6"/>
          <p:cNvSpPr txBox="1"/>
          <p:nvPr/>
        </p:nvSpPr>
        <p:spPr>
          <a:xfrm>
            <a:off x="9497695" y="5176520"/>
            <a:ext cx="2470150" cy="644525"/>
          </a:xfrm>
          <a:prstGeom prst="rect">
            <a:avLst/>
          </a:prstGeom>
          <a:noFill/>
          <a:ln w="9525">
            <a:noFill/>
          </a:ln>
        </p:spPr>
        <p:txBody>
          <a:bodyPr wrap="none" anchor="t">
            <a:spAutoFit/>
          </a:bodyPr>
          <a:p>
            <a:r>
              <a:rPr lang="zh-CN" altLang="en-US">
                <a:latin typeface="Arial" panose="020B0604020202020204" pitchFamily="34" charset="0"/>
                <a:ea typeface="微软雅黑" panose="020B0503020204020204" charset="-122"/>
                <a:sym typeface="微软雅黑" panose="020B0503020204020204" charset="-122"/>
              </a:rPr>
              <a:t>职称子系统上线试用：</a:t>
            </a:r>
            <a:endParaRPr lang="zh-CN" altLang="en-US">
              <a:latin typeface="Arial" panose="020B0604020202020204" pitchFamily="34" charset="0"/>
              <a:ea typeface="微软雅黑" panose="020B0503020204020204" charset="-122"/>
              <a:sym typeface="微软雅黑" panose="020B0503020204020204" charset="-122"/>
            </a:endParaRPr>
          </a:p>
          <a:p>
            <a:r>
              <a:rPr lang="en-US" altLang="zh-CN">
                <a:latin typeface="Arial" panose="020B0604020202020204" pitchFamily="34" charset="0"/>
                <a:ea typeface="微软雅黑" panose="020B0503020204020204" charset="-122"/>
                <a:sym typeface="微软雅黑" panose="020B0503020204020204" charset="-122"/>
              </a:rPr>
              <a:t>2017</a:t>
            </a:r>
            <a:r>
              <a:rPr lang="zh-CN" altLang="en-US">
                <a:latin typeface="Arial" panose="020B0604020202020204" pitchFamily="34" charset="0"/>
                <a:ea typeface="微软雅黑" panose="020B0503020204020204" charset="-122"/>
                <a:sym typeface="微软雅黑" panose="020B0503020204020204" charset="-122"/>
              </a:rPr>
              <a:t>年</a:t>
            </a:r>
            <a:r>
              <a:rPr lang="en-US" altLang="zh-CN">
                <a:latin typeface="Arial" panose="020B0604020202020204" pitchFamily="34" charset="0"/>
                <a:ea typeface="微软雅黑" panose="020B0503020204020204" charset="-122"/>
                <a:sym typeface="微软雅黑" panose="020B0503020204020204" charset="-122"/>
              </a:rPr>
              <a:t>10</a:t>
            </a:r>
            <a:r>
              <a:rPr lang="zh-CN" altLang="en-US">
                <a:latin typeface="Arial" panose="020B0604020202020204" pitchFamily="34" charset="0"/>
                <a:ea typeface="微软雅黑" panose="020B0503020204020204" charset="-122"/>
                <a:sym typeface="微软雅黑" panose="020B0503020204020204" charset="-122"/>
              </a:rPr>
              <a:t>月</a:t>
            </a:r>
            <a:endParaRPr lang="zh-CN" altLang="en-US">
              <a:latin typeface="Arial" panose="020B0604020202020204" pitchFamily="34" charset="0"/>
              <a:ea typeface="微软雅黑" panose="020B0503020204020204" charset="-122"/>
            </a:endParaRPr>
          </a:p>
        </p:txBody>
      </p:sp>
      <p:cxnSp>
        <p:nvCxnSpPr>
          <p:cNvPr id="8" name="直接箭头连接符 7"/>
          <p:cNvCxnSpPr/>
          <p:nvPr/>
        </p:nvCxnSpPr>
        <p:spPr>
          <a:xfrm>
            <a:off x="6170295" y="3618865"/>
            <a:ext cx="3288030" cy="1821180"/>
          </a:xfrm>
          <a:prstGeom prst="straightConnector1">
            <a:avLst/>
          </a:prstGeom>
          <a:ln w="50800" cmpd="sng">
            <a:gradFill>
              <a:gsLst>
                <a:gs pos="0">
                  <a:schemeClr val="accent1">
                    <a:lumMod val="5000"/>
                    <a:lumOff val="95000"/>
                  </a:schemeClr>
                </a:gs>
                <a:gs pos="37000">
                  <a:schemeClr val="accent1">
                    <a:lumMod val="45000"/>
                    <a:lumOff val="55000"/>
                  </a:schemeClr>
                </a:gs>
                <a:gs pos="84000">
                  <a:srgbClr val="0000FF"/>
                </a:gs>
                <a:gs pos="100000">
                  <a:schemeClr val="accent1">
                    <a:lumMod val="30000"/>
                    <a:lumOff val="70000"/>
                  </a:schemeClr>
                </a:gs>
              </a:gsLst>
              <a:lin ang="5400000" scaled="1"/>
            </a:gradFill>
            <a:prstDash val="sysDash"/>
            <a:tailEnd type="arrow"/>
          </a:ln>
        </p:spPr>
        <p:style>
          <a:lnRef idx="1">
            <a:schemeClr val="accent1"/>
          </a:lnRef>
          <a:fillRef idx="0">
            <a:schemeClr val="accent1"/>
          </a:fillRef>
          <a:effectRef idx="0">
            <a:schemeClr val="accent1"/>
          </a:effectRef>
          <a:fontRef idx="minor">
            <a:schemeClr val="tx1"/>
          </a:fontRef>
        </p:style>
      </p:cxnSp>
      <p:sp>
        <p:nvSpPr>
          <p:cNvPr id="9" name=" 160"/>
          <p:cNvSpPr/>
          <p:nvPr/>
        </p:nvSpPr>
        <p:spPr>
          <a:xfrm rot="1800000" flipV="1">
            <a:off x="6358890" y="5217795"/>
            <a:ext cx="1278890" cy="68135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3" name="矩形 2"/>
          <p:cNvSpPr/>
          <p:nvPr/>
        </p:nvSpPr>
        <p:spPr>
          <a:xfrm>
            <a:off x="3415665" y="4093845"/>
            <a:ext cx="2242820" cy="1080135"/>
          </a:xfrm>
          <a:prstGeom prst="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1"/>
          <p:cNvSpPr txBox="1"/>
          <p:nvPr/>
        </p:nvSpPr>
        <p:spPr>
          <a:xfrm>
            <a:off x="431800" y="3798570"/>
            <a:ext cx="2519045" cy="64516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职称子系统</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第一阶段：</a:t>
            </a:r>
            <a:endParaRPr lang="zh-CN" altLang="en-US">
              <a:latin typeface="Arial" panose="020B0604020202020204" pitchFamily="34" charset="0"/>
              <a:ea typeface="微软雅黑" panose="020B0503020204020204" charset="-122"/>
            </a:endParaRPr>
          </a:p>
          <a:p>
            <a:r>
              <a:rPr lang="zh-CN" altLang="en-US">
                <a:latin typeface="Arial" panose="020B0604020202020204" pitchFamily="34" charset="0"/>
                <a:ea typeface="微软雅黑" panose="020B0503020204020204" charset="-122"/>
              </a:rPr>
              <a:t>职称申报</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重点</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a:t>
            </a:r>
            <a:endParaRPr lang="zh-CN" altLang="en-US">
              <a:latin typeface="Arial" panose="020B0604020202020204" pitchFamily="34" charset="0"/>
              <a:ea typeface="微软雅黑" panose="020B0503020204020204" charset="-122"/>
            </a:endParaRPr>
          </a:p>
        </p:txBody>
      </p:sp>
      <p:sp>
        <p:nvSpPr>
          <p:cNvPr id="7" name=" 160"/>
          <p:cNvSpPr/>
          <p:nvPr/>
        </p:nvSpPr>
        <p:spPr>
          <a:xfrm rot="14100000" flipH="1">
            <a:off x="4690110" y="5185410"/>
            <a:ext cx="1033780" cy="6254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0388" y="930275"/>
            <a:ext cx="10995025" cy="5614988"/>
          </a:xfrm>
          <a:prstGeom prst="rect">
            <a:avLst/>
          </a:prstGeom>
          <a:noFill/>
        </p:spPr>
        <p:txBody>
          <a:bodyPr wrap="square" rtlCol="0" anchor="t">
            <a:spAutoFit/>
          </a:bodyPr>
          <a:p>
            <a:pPr marL="285750" indent="-285750" fontAlgn="auto">
              <a:buFont typeface="Wingdings" panose="05000000000000000000" charset="0"/>
              <a:buChar char="u"/>
            </a:pPr>
            <a:r>
              <a:rPr lang="zh-CN" altLang="en-US" sz="2600" b="1" noProof="1">
                <a:latin typeface="+mn-lt"/>
                <a:ea typeface="+mn-ea"/>
                <a:cs typeface="+mn-cs"/>
              </a:rPr>
              <a:t>软件组成</a:t>
            </a:r>
            <a:endParaRPr lang="zh-CN" altLang="en-US" sz="2600" noProof="1"/>
          </a:p>
          <a:p>
            <a:pPr marL="228600" indent="-228600" algn="just">
              <a:lnSpc>
                <a:spcPct val="120000"/>
              </a:lnSpc>
              <a:spcBef>
                <a:spcPts val="1000"/>
              </a:spcBef>
              <a:buFont typeface="Arial" panose="020B0604020202020204" pitchFamily="34" charset="0"/>
              <a:defRPr/>
            </a:pPr>
            <a:r>
              <a:rPr lang="en-US" altLang="zh-CN" sz="2600" noProof="1" dirty="0">
                <a:latin typeface="+mn-lt"/>
                <a:ea typeface="+mn-ea"/>
                <a:cs typeface="+mn-cs"/>
              </a:rPr>
              <a:t>1</a:t>
            </a:r>
            <a:r>
              <a:rPr lang="zh-CN" altLang="en-US" sz="2600" noProof="1" dirty="0">
                <a:latin typeface="+mn-lt"/>
                <a:ea typeface="+mn-ea"/>
                <a:cs typeface="+mn-cs"/>
              </a:rPr>
              <a:t>、</a:t>
            </a:r>
            <a:r>
              <a:rPr lang="en-US" altLang="zh-CN" sz="2600" noProof="1" dirty="0">
                <a:latin typeface="+mn-lt"/>
                <a:ea typeface="+mn-ea"/>
                <a:cs typeface="+mn-cs"/>
              </a:rPr>
              <a:t>系统采用B/S模式</a:t>
            </a:r>
            <a:r>
              <a:rPr lang="zh-CN" altLang="en-US" sz="2600" noProof="1" dirty="0">
                <a:latin typeface="+mn-lt"/>
                <a:ea typeface="+mn-ea"/>
                <a:cs typeface="+mn-cs"/>
              </a:rPr>
              <a:t>，</a:t>
            </a:r>
            <a:r>
              <a:rPr lang="en-US" altLang="zh-CN" sz="2600" noProof="1" dirty="0">
                <a:latin typeface="+mn-lt"/>
                <a:ea typeface="+mn-ea"/>
                <a:cs typeface="+mn-cs"/>
              </a:rPr>
              <a:t>基于SOA架构，开发语言</a:t>
            </a:r>
            <a:r>
              <a:rPr lang="zh-CN" altLang="en-US" sz="2600" noProof="1" dirty="0">
                <a:latin typeface="+mn-lt"/>
                <a:ea typeface="+mn-ea"/>
                <a:cs typeface="+mn-cs"/>
              </a:rPr>
              <a:t>：</a:t>
            </a:r>
            <a:r>
              <a:rPr lang="en-US" altLang="zh-CN" sz="2600" noProof="1" dirty="0">
                <a:latin typeface="+mn-lt"/>
                <a:ea typeface="+mn-ea"/>
                <a:cs typeface="+mn-cs"/>
              </a:rPr>
              <a:t>Java，后台数据库采用ORACLE。</a:t>
            </a:r>
            <a:endParaRPr lang="en-US" altLang="zh-CN" sz="2600" noProof="1" dirty="0"/>
          </a:p>
          <a:p>
            <a:pPr marL="228600" indent="-228600" algn="just">
              <a:lnSpc>
                <a:spcPct val="120000"/>
              </a:lnSpc>
              <a:spcBef>
                <a:spcPts val="1000"/>
              </a:spcBef>
              <a:buFont typeface="Arial" panose="020B0604020202020204" pitchFamily="34" charset="0"/>
              <a:defRPr/>
            </a:pPr>
            <a:r>
              <a:rPr lang="en-US" altLang="zh-CN" sz="2600" noProof="1" dirty="0">
                <a:latin typeface="+mn-lt"/>
                <a:ea typeface="+mn-ea"/>
                <a:cs typeface="+mn-cs"/>
              </a:rPr>
              <a:t>2</a:t>
            </a:r>
            <a:r>
              <a:rPr lang="zh-CN" altLang="en-US" sz="2600" noProof="1" dirty="0">
                <a:latin typeface="+mn-lt"/>
                <a:ea typeface="+mn-ea"/>
                <a:cs typeface="+mn-cs"/>
              </a:rPr>
              <a:t>、</a:t>
            </a:r>
            <a:r>
              <a:rPr lang="en-US" altLang="zh-CN" sz="2600" noProof="1" dirty="0">
                <a:latin typeface="+mn-lt"/>
                <a:ea typeface="+mn-ea"/>
                <a:cs typeface="+mn-cs"/>
              </a:rPr>
              <a:t>系统主要由6</a:t>
            </a:r>
            <a:r>
              <a:rPr lang="zh-CN" altLang="en-US" sz="2600" noProof="1" dirty="0">
                <a:latin typeface="+mn-lt"/>
                <a:ea typeface="+mn-ea"/>
                <a:cs typeface="+mn-cs"/>
              </a:rPr>
              <a:t>个子系统组成，分别是：</a:t>
            </a:r>
            <a:endParaRPr lang="zh-CN" altLang="en-US" sz="2600" noProof="1" dirty="0"/>
          </a:p>
          <a:p>
            <a:pPr marL="1428750" lvl="2" indent="-514350" algn="just" fontAlgn="base">
              <a:lnSpc>
                <a:spcPct val="120000"/>
              </a:lnSpc>
              <a:spcBef>
                <a:spcPts val="1000"/>
              </a:spcBef>
              <a:buFont typeface="+mj-ea"/>
              <a:buAutoNum type="circleNumDbPlain"/>
              <a:defRPr/>
            </a:pPr>
            <a:r>
              <a:rPr lang="en-US" altLang="zh-CN" sz="2400" strike="noStrike" noProof="1" dirty="0">
                <a:solidFill>
                  <a:srgbClr val="0000FF"/>
                </a:solidFill>
                <a:latin typeface="+mn-lt"/>
                <a:ea typeface="+mn-ea"/>
                <a:cs typeface="+mn-cs"/>
              </a:rPr>
              <a:t>职称申报评审管理子系统</a:t>
            </a:r>
            <a:r>
              <a:rPr lang="zh-CN" altLang="en-US" sz="2400" strike="noStrike" noProof="1" dirty="0">
                <a:solidFill>
                  <a:srgbClr val="0000FF"/>
                </a:solidFill>
                <a:latin typeface="+mn-lt"/>
                <a:ea typeface="+mn-ea"/>
                <a:cs typeface="+mn-cs"/>
              </a:rPr>
              <a:t>（简称</a:t>
            </a:r>
            <a:r>
              <a:rPr lang="en-US" altLang="zh-CN" sz="2400" strike="noStrike" noProof="1" dirty="0">
                <a:solidFill>
                  <a:srgbClr val="0000FF"/>
                </a:solidFill>
                <a:latin typeface="+mn-lt"/>
                <a:ea typeface="+mn-ea"/>
                <a:cs typeface="+mn-cs"/>
              </a:rPr>
              <a:t>“</a:t>
            </a:r>
            <a:r>
              <a:rPr lang="zh-CN" altLang="en-US" sz="2400" strike="noStrike" noProof="1" dirty="0">
                <a:solidFill>
                  <a:srgbClr val="0000FF"/>
                </a:solidFill>
                <a:latin typeface="+mn-lt"/>
                <a:ea typeface="+mn-ea"/>
                <a:cs typeface="+mn-cs"/>
              </a:rPr>
              <a:t>职称</a:t>
            </a:r>
            <a:r>
              <a:rPr lang="zh-CN" altLang="en-US" sz="2400" strike="noStrike" noProof="1" dirty="0">
                <a:solidFill>
                  <a:srgbClr val="0000FF"/>
                </a:solidFill>
                <a:latin typeface="+mn-lt"/>
                <a:ea typeface="+mn-ea"/>
                <a:cs typeface="+mn-cs"/>
                <a:sym typeface="+mn-ea"/>
              </a:rPr>
              <a:t>子系统</a:t>
            </a:r>
            <a:r>
              <a:rPr lang="en-US" altLang="zh-CN" sz="2400" strike="noStrike" noProof="1" dirty="0">
                <a:solidFill>
                  <a:srgbClr val="0000FF"/>
                </a:solidFill>
                <a:latin typeface="+mn-lt"/>
                <a:ea typeface="+mn-ea"/>
                <a:cs typeface="+mn-cs"/>
              </a:rPr>
              <a:t>”</a:t>
            </a:r>
            <a:r>
              <a:rPr lang="zh-CN" altLang="en-US" sz="2400" strike="noStrike" noProof="1" dirty="0">
                <a:solidFill>
                  <a:srgbClr val="0000FF"/>
                </a:solidFill>
                <a:latin typeface="+mn-lt"/>
                <a:ea typeface="+mn-ea"/>
                <a:cs typeface="+mn-cs"/>
              </a:rPr>
              <a:t>）</a:t>
            </a:r>
            <a:endParaRPr lang="en-US" altLang="zh-CN" sz="2400" strike="noStrike" noProof="1" dirty="0">
              <a:solidFill>
                <a:srgbClr val="0000FF"/>
              </a:solidFill>
            </a:endParaRPr>
          </a:p>
          <a:p>
            <a:pPr marL="1428750" lvl="2" indent="-514350" algn="just" fontAlgn="base">
              <a:lnSpc>
                <a:spcPct val="120000"/>
              </a:lnSpc>
              <a:spcBef>
                <a:spcPts val="1000"/>
              </a:spcBef>
              <a:buFont typeface="+mj-ea"/>
              <a:buAutoNum type="circleNumDbPlain"/>
              <a:defRPr/>
            </a:pPr>
            <a:r>
              <a:rPr lang="en-US" altLang="zh-CN" sz="2400" strike="noStrike" noProof="1" dirty="0">
                <a:solidFill>
                  <a:schemeClr val="tx1"/>
                </a:solidFill>
                <a:latin typeface="+mn-lt"/>
                <a:ea typeface="+mn-ea"/>
                <a:cs typeface="+mn-cs"/>
              </a:rPr>
              <a:t>专家综合业务申报评审管理子系统</a:t>
            </a:r>
            <a:r>
              <a:rPr lang="zh-CN" altLang="en-US" sz="2400" strike="noStrike" noProof="1" dirty="0">
                <a:solidFill>
                  <a:schemeClr val="tx1"/>
                </a:solidFill>
                <a:latin typeface="+mn-lt"/>
                <a:ea typeface="+mn-ea"/>
                <a:cs typeface="+mn-cs"/>
                <a:sym typeface="+mn-ea"/>
              </a:rPr>
              <a:t>（简称</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专家子系统</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a:t>
            </a:r>
            <a:endParaRPr lang="en-US" altLang="zh-CN" sz="2400" strike="noStrike" noProof="1" dirty="0">
              <a:solidFill>
                <a:schemeClr val="tx1"/>
              </a:solidFill>
            </a:endParaRPr>
          </a:p>
          <a:p>
            <a:pPr marL="1428750" lvl="2" indent="-514350" algn="just" fontAlgn="base">
              <a:lnSpc>
                <a:spcPct val="120000"/>
              </a:lnSpc>
              <a:spcBef>
                <a:spcPts val="1000"/>
              </a:spcBef>
              <a:buFont typeface="+mj-ea"/>
              <a:buAutoNum type="circleNumDbPlain"/>
              <a:defRPr/>
            </a:pPr>
            <a:r>
              <a:rPr lang="en-US" altLang="zh-CN" sz="2400" strike="noStrike" noProof="1" dirty="0">
                <a:solidFill>
                  <a:schemeClr val="tx1"/>
                </a:solidFill>
                <a:latin typeface="+mn-lt"/>
                <a:ea typeface="+mn-ea"/>
                <a:cs typeface="+mn-cs"/>
              </a:rPr>
              <a:t>继续教育管理子系统</a:t>
            </a:r>
            <a:r>
              <a:rPr lang="zh-CN" altLang="en-US" sz="2400" strike="noStrike" noProof="1" dirty="0">
                <a:solidFill>
                  <a:schemeClr val="tx1"/>
                </a:solidFill>
                <a:latin typeface="+mn-lt"/>
                <a:ea typeface="+mn-ea"/>
                <a:cs typeface="+mn-cs"/>
                <a:sym typeface="+mn-ea"/>
              </a:rPr>
              <a:t>（简称</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继续教育子系统</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a:t>
            </a:r>
            <a:endParaRPr lang="en-US" altLang="zh-CN" sz="2400" strike="noStrike" noProof="1" dirty="0">
              <a:solidFill>
                <a:schemeClr val="tx1"/>
              </a:solidFill>
            </a:endParaRPr>
          </a:p>
          <a:p>
            <a:pPr marL="1428750" lvl="2" indent="-514350" algn="just" fontAlgn="base">
              <a:lnSpc>
                <a:spcPct val="120000"/>
              </a:lnSpc>
              <a:spcBef>
                <a:spcPts val="1000"/>
              </a:spcBef>
              <a:buFont typeface="+mj-ea"/>
              <a:buAutoNum type="circleNumDbPlain"/>
              <a:defRPr/>
            </a:pPr>
            <a:r>
              <a:rPr lang="en-US" altLang="zh-CN" sz="2400" strike="noStrike" noProof="1" dirty="0">
                <a:solidFill>
                  <a:schemeClr val="tx1"/>
                </a:solidFill>
                <a:latin typeface="+mn-lt"/>
                <a:ea typeface="+mn-ea"/>
                <a:cs typeface="+mn-cs"/>
              </a:rPr>
              <a:t>博士后网上办公子系统</a:t>
            </a:r>
            <a:r>
              <a:rPr lang="zh-CN" altLang="en-US" sz="2400" strike="noStrike" noProof="1" dirty="0">
                <a:solidFill>
                  <a:schemeClr val="tx1"/>
                </a:solidFill>
                <a:latin typeface="+mn-lt"/>
                <a:ea typeface="+mn-ea"/>
                <a:cs typeface="+mn-cs"/>
                <a:sym typeface="+mn-ea"/>
              </a:rPr>
              <a:t>（简称</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博士后子系统</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a:t>
            </a:r>
            <a:endParaRPr lang="en-US" altLang="zh-CN" sz="2400" strike="noStrike" noProof="1" dirty="0">
              <a:solidFill>
                <a:schemeClr val="tx1"/>
              </a:solidFill>
            </a:endParaRPr>
          </a:p>
          <a:p>
            <a:pPr marL="1428750" lvl="2" indent="-514350" algn="just" fontAlgn="base">
              <a:lnSpc>
                <a:spcPct val="120000"/>
              </a:lnSpc>
              <a:spcBef>
                <a:spcPts val="1000"/>
              </a:spcBef>
              <a:buFont typeface="+mj-ea"/>
              <a:buAutoNum type="circleNumDbPlain"/>
              <a:defRPr/>
            </a:pPr>
            <a:r>
              <a:rPr lang="en-US" altLang="zh-CN" sz="2400" strike="noStrike" noProof="1" dirty="0">
                <a:solidFill>
                  <a:schemeClr val="tx1"/>
                </a:solidFill>
                <a:latin typeface="+mn-lt"/>
                <a:ea typeface="+mn-ea"/>
                <a:cs typeface="+mn-cs"/>
              </a:rPr>
              <a:t>窗口单位作风建设公众评价系统</a:t>
            </a:r>
            <a:r>
              <a:rPr lang="zh-CN" altLang="en-US" sz="2400" strike="noStrike" noProof="1" dirty="0">
                <a:solidFill>
                  <a:schemeClr val="tx1"/>
                </a:solidFill>
                <a:latin typeface="+mn-lt"/>
                <a:ea typeface="+mn-ea"/>
                <a:cs typeface="+mn-cs"/>
                <a:sym typeface="+mn-ea"/>
              </a:rPr>
              <a:t>（简称</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窗口作风子系统</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a:t>
            </a:r>
            <a:endParaRPr lang="en-US" altLang="zh-CN" sz="2400" strike="noStrike" noProof="1" dirty="0">
              <a:solidFill>
                <a:schemeClr val="tx1"/>
              </a:solidFill>
            </a:endParaRPr>
          </a:p>
          <a:p>
            <a:pPr marL="1428750" lvl="2" indent="-514350" algn="just" fontAlgn="base">
              <a:lnSpc>
                <a:spcPct val="120000"/>
              </a:lnSpc>
              <a:spcBef>
                <a:spcPts val="1000"/>
              </a:spcBef>
              <a:buFont typeface="+mj-ea"/>
              <a:buAutoNum type="circleNumDbPlain"/>
              <a:defRPr/>
            </a:pPr>
            <a:r>
              <a:rPr lang="en-US" altLang="zh-CN" sz="2400" strike="noStrike" noProof="1" dirty="0">
                <a:solidFill>
                  <a:schemeClr val="tx1"/>
                </a:solidFill>
                <a:latin typeface="+mn-lt"/>
                <a:ea typeface="+mn-ea"/>
                <a:cs typeface="+mn-cs"/>
              </a:rPr>
              <a:t>人社系统海外人力智力信息服务子系统</a:t>
            </a:r>
            <a:r>
              <a:rPr lang="zh-CN" altLang="en-US" sz="2400" strike="noStrike" noProof="1" dirty="0">
                <a:solidFill>
                  <a:schemeClr val="tx1"/>
                </a:solidFill>
                <a:latin typeface="+mn-lt"/>
                <a:ea typeface="+mn-ea"/>
                <a:cs typeface="+mn-cs"/>
                <a:sym typeface="+mn-ea"/>
              </a:rPr>
              <a:t>（简称</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海外人力子系统</a:t>
            </a:r>
            <a:r>
              <a:rPr lang="en-US" altLang="zh-CN" sz="2400" strike="noStrike" noProof="1" dirty="0">
                <a:solidFill>
                  <a:schemeClr val="tx1"/>
                </a:solidFill>
                <a:latin typeface="+mn-lt"/>
                <a:ea typeface="+mn-ea"/>
                <a:cs typeface="+mn-cs"/>
                <a:sym typeface="+mn-ea"/>
              </a:rPr>
              <a:t>”</a:t>
            </a:r>
            <a:r>
              <a:rPr lang="zh-CN" altLang="en-US" sz="2400" strike="noStrike" noProof="1" dirty="0">
                <a:solidFill>
                  <a:schemeClr val="tx1"/>
                </a:solidFill>
                <a:latin typeface="+mn-lt"/>
                <a:ea typeface="+mn-ea"/>
                <a:cs typeface="+mn-cs"/>
                <a:sym typeface="+mn-ea"/>
              </a:rPr>
              <a:t>）</a:t>
            </a:r>
            <a:endParaRPr lang="zh-CN" altLang="en-US" sz="2400" strike="noStrike" noProof="1" dirty="0">
              <a:solidFill>
                <a:schemeClr val="tx1"/>
              </a:solidFill>
              <a:sym typeface="+mn-ea"/>
            </a:endParaRPr>
          </a:p>
        </p:txBody>
      </p:sp>
      <p:sp>
        <p:nvSpPr>
          <p:cNvPr id="29698" name="文本框 2"/>
          <p:cNvSpPr txBox="1"/>
          <p:nvPr/>
        </p:nvSpPr>
        <p:spPr>
          <a:xfrm>
            <a:off x="992188" y="274638"/>
            <a:ext cx="10207625" cy="644525"/>
          </a:xfrm>
          <a:prstGeom prst="rect">
            <a:avLst/>
          </a:prstGeom>
          <a:noFill/>
          <a:ln w="9525">
            <a:noFill/>
          </a:ln>
        </p:spPr>
        <p:txBody>
          <a:bodyPr wrap="square" anchor="t">
            <a:spAutoFit/>
          </a:bodyPr>
          <a:p>
            <a:pPr algn="ctr"/>
            <a:r>
              <a:rPr lang="en-US" altLang="zh-CN" sz="3600" b="1">
                <a:latin typeface="Arial" panose="020B0604020202020204" pitchFamily="34" charset="0"/>
                <a:ea typeface="微软雅黑" panose="020B0503020204020204" charset="-122"/>
              </a:rPr>
              <a:t>2.4 “</a:t>
            </a:r>
            <a:r>
              <a:rPr lang="zh-CN" altLang="en-US" sz="3600" b="1">
                <a:latin typeface="Arial" panose="020B0604020202020204" pitchFamily="34" charset="0"/>
                <a:ea typeface="微软雅黑" panose="020B0503020204020204" charset="-122"/>
              </a:rPr>
              <a:t>江西省信息化人社人事人才系统</a:t>
            </a:r>
            <a:r>
              <a:rPr lang="en-US" altLang="zh-CN" sz="3600" b="1">
                <a:latin typeface="Arial" panose="020B0604020202020204" pitchFamily="34" charset="0"/>
                <a:ea typeface="微软雅黑" panose="020B0503020204020204" charset="-122"/>
              </a:rPr>
              <a:t>”</a:t>
            </a:r>
            <a:r>
              <a:rPr lang="zh-CN" altLang="en-US" sz="3600" b="1">
                <a:latin typeface="Arial" panose="020B0604020202020204" pitchFamily="34" charset="0"/>
                <a:ea typeface="微软雅黑" panose="020B0503020204020204" charset="-122"/>
              </a:rPr>
              <a:t>软件组成</a:t>
            </a:r>
            <a:endParaRPr lang="zh-CN" altLang="en-US" sz="3600" b="1">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1320" y="1040130"/>
            <a:ext cx="11416665" cy="5699125"/>
          </a:xfrm>
          <a:prstGeom prst="rect">
            <a:avLst/>
          </a:prstGeom>
          <a:noFill/>
        </p:spPr>
        <p:txBody>
          <a:bodyPr wrap="square" rtlCol="0" anchor="t">
            <a:spAutoFit/>
          </a:bodyPr>
          <a:p>
            <a:pPr marL="457200" indent="-457200" algn="just">
              <a:lnSpc>
                <a:spcPct val="120000"/>
              </a:lnSpc>
              <a:spcBef>
                <a:spcPts val="1000"/>
              </a:spcBef>
              <a:buFont typeface="Wingdings" panose="05000000000000000000" charset="0"/>
              <a:buChar char="u"/>
              <a:defRPr/>
            </a:pPr>
            <a:r>
              <a:rPr lang="zh-CN" altLang="en-US" sz="2800" noProof="1" dirty="0">
                <a:solidFill>
                  <a:schemeClr val="tx1">
                    <a:lumMod val="65000"/>
                    <a:lumOff val="35000"/>
                  </a:schemeClr>
                </a:solidFill>
                <a:latin typeface="+mn-lt"/>
                <a:ea typeface="+mn-ea"/>
                <a:cs typeface="+mn-cs"/>
              </a:rPr>
              <a:t>职称子系统</a:t>
            </a:r>
            <a:r>
              <a:rPr lang="en-US" altLang="zh-CN" sz="2800" noProof="1" dirty="0">
                <a:solidFill>
                  <a:schemeClr val="tx1">
                    <a:lumMod val="65000"/>
                    <a:lumOff val="35000"/>
                  </a:schemeClr>
                </a:solidFill>
                <a:latin typeface="+mn-lt"/>
                <a:ea typeface="+mn-ea"/>
                <a:cs typeface="+mn-cs"/>
              </a:rPr>
              <a:t>主要功能说明：</a:t>
            </a:r>
            <a:endParaRPr lang="en-US" altLang="zh-CN" sz="2800" noProof="1" dirty="0">
              <a:solidFill>
                <a:schemeClr val="tx1">
                  <a:lumMod val="65000"/>
                  <a:lumOff val="35000"/>
                </a:schemeClr>
              </a:solidFill>
            </a:endParaRPr>
          </a:p>
          <a:p>
            <a:pPr lvl="2" indent="0" algn="just" fontAlgn="base">
              <a:lnSpc>
                <a:spcPct val="120000"/>
              </a:lnSpc>
              <a:spcBef>
                <a:spcPts val="1000"/>
              </a:spcBef>
              <a:buFont typeface="Arial" panose="020B0604020202020204" pitchFamily="34" charset="0"/>
              <a:buNone/>
              <a:defRPr/>
            </a:pPr>
            <a:r>
              <a:rPr lang="en-US" altLang="zh-CN" sz="2800" strike="noStrike" noProof="1" dirty="0">
                <a:solidFill>
                  <a:schemeClr val="tx1">
                    <a:lumMod val="65000"/>
                    <a:lumOff val="35000"/>
                  </a:schemeClr>
                </a:solidFill>
                <a:latin typeface="+mn-lt"/>
                <a:ea typeface="+mn-ea"/>
                <a:cs typeface="+mn-cs"/>
              </a:rPr>
              <a:t>该子系统包含职称申报评审业务电子化办理过程中所有作业流程的处理功能，主要有：</a:t>
            </a:r>
            <a:r>
              <a:rPr lang="en-US" altLang="zh-CN" sz="2800" strike="noStrike" noProof="1" dirty="0">
                <a:solidFill>
                  <a:srgbClr val="FF0000"/>
                </a:solidFill>
                <a:latin typeface="+mn-lt"/>
                <a:ea typeface="+mn-ea"/>
                <a:cs typeface="+mn-cs"/>
              </a:rPr>
              <a:t>机构管理、账户建立、职称申报、资格审查</a:t>
            </a:r>
            <a:r>
              <a:rPr lang="en-US" altLang="zh-CN" sz="2800" strike="noStrike" noProof="1" dirty="0">
                <a:solidFill>
                  <a:schemeClr val="tx1">
                    <a:lumMod val="65000"/>
                    <a:lumOff val="35000"/>
                  </a:schemeClr>
                </a:solidFill>
                <a:latin typeface="+mn-lt"/>
                <a:ea typeface="+mn-ea"/>
                <a:cs typeface="+mn-cs"/>
              </a:rPr>
              <a:t>、</a:t>
            </a:r>
            <a:r>
              <a:rPr lang="en-US" altLang="zh-CN" sz="2800" strike="noStrike" noProof="1" dirty="0">
                <a:solidFill>
                  <a:srgbClr val="0000FF"/>
                </a:solidFill>
                <a:latin typeface="+mn-lt"/>
                <a:ea typeface="+mn-ea"/>
                <a:cs typeface="+mn-cs"/>
              </a:rPr>
              <a:t>专家导入与编辑、随机抽取专家、专家分组、参评人员分组、评审计划分配、评分标准设置、分配主审、主审评分、学科组投票、学科组推荐、评委会投票、评委会推荐、职称部门审批公示、自动生成职称资格证书</a:t>
            </a:r>
            <a:r>
              <a:rPr lang="en-US" altLang="zh-CN" sz="2800" strike="noStrike" noProof="1" dirty="0">
                <a:solidFill>
                  <a:schemeClr val="tx1">
                    <a:lumMod val="65000"/>
                    <a:lumOff val="35000"/>
                  </a:schemeClr>
                </a:solidFill>
                <a:latin typeface="+mn-lt"/>
                <a:ea typeface="+mn-ea"/>
                <a:cs typeface="+mn-cs"/>
              </a:rPr>
              <a:t>等。</a:t>
            </a:r>
            <a:endParaRPr lang="en-US" altLang="zh-CN" sz="2800" strike="noStrike" noProof="1" dirty="0">
              <a:solidFill>
                <a:schemeClr val="tx1">
                  <a:lumMod val="65000"/>
                  <a:lumOff val="35000"/>
                </a:schemeClr>
              </a:solidFill>
            </a:endParaRPr>
          </a:p>
          <a:p>
            <a:pPr algn="just">
              <a:lnSpc>
                <a:spcPct val="120000"/>
              </a:lnSpc>
              <a:spcBef>
                <a:spcPts val="1000"/>
              </a:spcBef>
              <a:buFont typeface="+mj-ea"/>
              <a:defRPr/>
            </a:pPr>
            <a:r>
              <a:rPr lang="zh-CN" altLang="en-US" sz="2000" noProof="1" dirty="0">
                <a:solidFill>
                  <a:schemeClr val="tx1">
                    <a:lumMod val="65000"/>
                    <a:lumOff val="35000"/>
                  </a:schemeClr>
                </a:solidFill>
                <a:latin typeface="+mn-lt"/>
                <a:ea typeface="+mn-ea"/>
                <a:cs typeface="+mn-cs"/>
                <a:sym typeface="+mn-ea"/>
              </a:rPr>
              <a:t>注意：</a:t>
            </a:r>
            <a:endParaRPr lang="zh-CN" altLang="en-US" sz="2000" noProof="1" dirty="0">
              <a:solidFill>
                <a:schemeClr val="tx1">
                  <a:lumMod val="65000"/>
                  <a:lumOff val="35000"/>
                </a:schemeClr>
              </a:solidFill>
              <a:latin typeface="+mn-lt"/>
              <a:ea typeface="+mn-ea"/>
              <a:cs typeface="+mn-cs"/>
              <a:sym typeface="+mn-ea"/>
            </a:endParaRPr>
          </a:p>
          <a:p>
            <a:pPr marL="457200" indent="-457200" algn="just">
              <a:lnSpc>
                <a:spcPct val="120000"/>
              </a:lnSpc>
              <a:spcBef>
                <a:spcPts val="1000"/>
              </a:spcBef>
              <a:buFont typeface="+mj-ea"/>
              <a:buAutoNum type="circleNumDbPlain"/>
              <a:defRPr/>
            </a:pPr>
            <a:r>
              <a:rPr lang="zh-CN" altLang="en-US" sz="2000" noProof="1" dirty="0">
                <a:solidFill>
                  <a:srgbClr val="FF0000"/>
                </a:solidFill>
                <a:latin typeface="+mn-lt"/>
                <a:ea typeface="+mn-ea"/>
                <a:cs typeface="+mn-cs"/>
                <a:sym typeface="+mn-ea"/>
              </a:rPr>
              <a:t>红色标记部分</a:t>
            </a:r>
            <a:r>
              <a:rPr lang="zh-CN" altLang="en-US" sz="2000" noProof="1" dirty="0">
                <a:solidFill>
                  <a:schemeClr val="tx1">
                    <a:lumMod val="65000"/>
                    <a:lumOff val="35000"/>
                  </a:schemeClr>
                </a:solidFill>
                <a:latin typeface="+mn-lt"/>
                <a:ea typeface="+mn-ea"/>
                <a:cs typeface="+mn-cs"/>
                <a:sym typeface="+mn-ea"/>
              </a:rPr>
              <a:t>为</a:t>
            </a:r>
            <a:r>
              <a:rPr lang="en-US" altLang="zh-CN" sz="2000" noProof="1" dirty="0">
                <a:solidFill>
                  <a:schemeClr val="tx1">
                    <a:lumMod val="65000"/>
                    <a:lumOff val="35000"/>
                  </a:schemeClr>
                </a:solidFill>
                <a:latin typeface="+mn-lt"/>
                <a:ea typeface="+mn-ea"/>
                <a:cs typeface="+mn-cs"/>
                <a:sym typeface="+mn-ea"/>
              </a:rPr>
              <a:t>“</a:t>
            </a:r>
            <a:r>
              <a:rPr lang="zh-CN" altLang="en-US" sz="2000" noProof="1" dirty="0">
                <a:solidFill>
                  <a:srgbClr val="FF0000"/>
                </a:solidFill>
                <a:latin typeface="+mn-lt"/>
                <a:ea typeface="+mn-ea"/>
                <a:cs typeface="+mn-cs"/>
                <a:sym typeface="+mn-ea"/>
              </a:rPr>
              <a:t>审查推荐</a:t>
            </a:r>
            <a:r>
              <a:rPr lang="en-US" altLang="zh-CN" sz="2000" noProof="1" dirty="0">
                <a:solidFill>
                  <a:schemeClr val="tx1">
                    <a:lumMod val="65000"/>
                    <a:lumOff val="35000"/>
                  </a:schemeClr>
                </a:solidFill>
                <a:latin typeface="+mn-lt"/>
                <a:ea typeface="+mn-ea"/>
                <a:cs typeface="+mn-cs"/>
                <a:sym typeface="+mn-ea"/>
              </a:rPr>
              <a:t>”</a:t>
            </a:r>
            <a:r>
              <a:rPr lang="zh-CN" altLang="en-US" sz="2000" noProof="1" dirty="0">
                <a:solidFill>
                  <a:schemeClr val="tx1">
                    <a:lumMod val="65000"/>
                    <a:lumOff val="35000"/>
                  </a:schemeClr>
                </a:solidFill>
                <a:latin typeface="+mn-lt"/>
                <a:ea typeface="+mn-ea"/>
                <a:cs typeface="+mn-cs"/>
                <a:sym typeface="+mn-ea"/>
              </a:rPr>
              <a:t>部分，命名为</a:t>
            </a:r>
            <a:r>
              <a:rPr lang="en-US" altLang="zh-CN" sz="2000" noProof="1" dirty="0">
                <a:solidFill>
                  <a:schemeClr val="tx1">
                    <a:lumMod val="65000"/>
                    <a:lumOff val="35000"/>
                  </a:schemeClr>
                </a:solidFill>
                <a:latin typeface="+mn-lt"/>
                <a:ea typeface="+mn-ea"/>
                <a:cs typeface="+mn-cs"/>
                <a:sym typeface="+mn-ea"/>
              </a:rPr>
              <a:t>“</a:t>
            </a:r>
            <a:r>
              <a:rPr lang="en-US" altLang="zh-CN" sz="2000" noProof="1" dirty="0">
                <a:solidFill>
                  <a:srgbClr val="FF0000"/>
                </a:solidFill>
                <a:latin typeface="+mn-lt"/>
                <a:ea typeface="+mn-ea"/>
                <a:cs typeface="+mn-cs"/>
                <a:sym typeface="+mn-ea"/>
              </a:rPr>
              <a:t>职称申报审查推荐管理子系统</a:t>
            </a:r>
            <a:r>
              <a:rPr lang="en-US" altLang="zh-CN" sz="2000" noProof="1" dirty="0">
                <a:solidFill>
                  <a:schemeClr val="tx1">
                    <a:lumMod val="65000"/>
                    <a:lumOff val="35000"/>
                  </a:schemeClr>
                </a:solidFill>
                <a:latin typeface="+mn-lt"/>
                <a:ea typeface="+mn-ea"/>
                <a:cs typeface="+mn-cs"/>
                <a:sym typeface="+mn-ea"/>
              </a:rPr>
              <a:t>”</a:t>
            </a:r>
            <a:r>
              <a:rPr lang="zh-CN" altLang="en-US" sz="2000" noProof="1" dirty="0">
                <a:solidFill>
                  <a:schemeClr val="tx1">
                    <a:lumMod val="65000"/>
                    <a:lumOff val="35000"/>
                  </a:schemeClr>
                </a:solidFill>
                <a:latin typeface="+mn-lt"/>
                <a:ea typeface="+mn-ea"/>
                <a:cs typeface="+mn-cs"/>
                <a:sym typeface="+mn-ea"/>
              </a:rPr>
              <a:t>，</a:t>
            </a:r>
            <a:r>
              <a:rPr lang="zh-CN" altLang="en-US" sz="2000" noProof="1" dirty="0">
                <a:solidFill>
                  <a:srgbClr val="FF0000"/>
                </a:solidFill>
                <a:latin typeface="+mn-lt"/>
                <a:ea typeface="+mn-ea"/>
                <a:cs typeface="+mn-cs"/>
                <a:sym typeface="+mn-ea"/>
              </a:rPr>
              <a:t>学生实训仅</a:t>
            </a:r>
            <a:r>
              <a:rPr lang="zh-CN" altLang="en-US" sz="2000" noProof="1" dirty="0">
                <a:solidFill>
                  <a:srgbClr val="FF0000"/>
                </a:solidFill>
                <a:latin typeface="+mn-lt"/>
                <a:ea typeface="+mn-ea"/>
                <a:cs typeface="+mn-cs"/>
                <a:sym typeface="+mn-ea"/>
              </a:rPr>
              <a:t>须实现该部分功能</a:t>
            </a:r>
            <a:r>
              <a:rPr lang="zh-CN" altLang="en-US" sz="2000" noProof="1" dirty="0">
                <a:solidFill>
                  <a:schemeClr val="tx1">
                    <a:lumMod val="65000"/>
                    <a:lumOff val="35000"/>
                  </a:schemeClr>
                </a:solidFill>
                <a:latin typeface="+mn-lt"/>
                <a:ea typeface="+mn-ea"/>
                <a:cs typeface="+mn-cs"/>
                <a:sym typeface="+mn-ea"/>
              </a:rPr>
              <a:t>。</a:t>
            </a:r>
            <a:endParaRPr lang="zh-CN" altLang="en-US" sz="2000" noProof="1" dirty="0">
              <a:solidFill>
                <a:schemeClr val="tx1">
                  <a:lumMod val="65000"/>
                  <a:lumOff val="35000"/>
                </a:schemeClr>
              </a:solidFill>
              <a:latin typeface="+mn-lt"/>
              <a:ea typeface="+mn-ea"/>
              <a:cs typeface="+mn-cs"/>
              <a:sym typeface="+mn-ea"/>
            </a:endParaRPr>
          </a:p>
          <a:p>
            <a:pPr marL="457200" indent="-457200" algn="just">
              <a:lnSpc>
                <a:spcPct val="120000"/>
              </a:lnSpc>
              <a:spcBef>
                <a:spcPts val="1000"/>
              </a:spcBef>
              <a:buFont typeface="+mj-ea"/>
              <a:buAutoNum type="circleNumDbPlain"/>
              <a:defRPr/>
            </a:pPr>
            <a:r>
              <a:rPr lang="zh-CN" altLang="en-US" sz="2000" noProof="1" dirty="0">
                <a:solidFill>
                  <a:srgbClr val="0000FF"/>
                </a:solidFill>
                <a:latin typeface="Arial" panose="020B0604020202020204" pitchFamily="34" charset="0"/>
                <a:ea typeface="微软雅黑" panose="020B0503020204020204" charset="-122"/>
                <a:cs typeface="+mn-cs"/>
              </a:rPr>
              <a:t>蓝色标记部分</a:t>
            </a:r>
            <a:r>
              <a:rPr lang="zh-CN" altLang="en-US" sz="2000" noProof="1" dirty="0">
                <a:solidFill>
                  <a:schemeClr val="tx1">
                    <a:lumMod val="65000"/>
                    <a:lumOff val="35000"/>
                  </a:schemeClr>
                </a:solidFill>
                <a:latin typeface="Arial" panose="020B0604020202020204" pitchFamily="34" charset="0"/>
                <a:ea typeface="微软雅黑" panose="020B0503020204020204" charset="-122"/>
                <a:cs typeface="+mn-cs"/>
              </a:rPr>
              <a:t>为</a:t>
            </a:r>
            <a:r>
              <a:rPr lang="en-US" altLang="zh-CN" sz="2000" noProof="1" dirty="0">
                <a:solidFill>
                  <a:schemeClr val="tx1">
                    <a:lumMod val="65000"/>
                    <a:lumOff val="35000"/>
                  </a:schemeClr>
                </a:solidFill>
                <a:latin typeface="Arial" panose="020B0604020202020204" pitchFamily="34" charset="0"/>
                <a:ea typeface="微软雅黑" panose="020B0503020204020204" charset="-122"/>
                <a:cs typeface="+mn-cs"/>
              </a:rPr>
              <a:t>“</a:t>
            </a:r>
            <a:r>
              <a:rPr lang="zh-CN" altLang="en-US" sz="2000" noProof="1" dirty="0">
                <a:solidFill>
                  <a:srgbClr val="0000FF"/>
                </a:solidFill>
                <a:latin typeface="Arial" panose="020B0604020202020204" pitchFamily="34" charset="0"/>
                <a:ea typeface="微软雅黑" panose="020B0503020204020204" charset="-122"/>
                <a:cs typeface="+mn-cs"/>
              </a:rPr>
              <a:t>组织评审</a:t>
            </a:r>
            <a:r>
              <a:rPr lang="en-US" altLang="zh-CN" sz="2000" noProof="1" dirty="0">
                <a:solidFill>
                  <a:schemeClr val="tx1">
                    <a:lumMod val="65000"/>
                    <a:lumOff val="35000"/>
                  </a:schemeClr>
                </a:solidFill>
                <a:latin typeface="Arial" panose="020B0604020202020204" pitchFamily="34" charset="0"/>
                <a:ea typeface="微软雅黑" panose="020B0503020204020204" charset="-122"/>
                <a:cs typeface="+mn-cs"/>
              </a:rPr>
              <a:t>”</a:t>
            </a:r>
            <a:r>
              <a:rPr lang="zh-CN" altLang="en-US" sz="2000" noProof="1" dirty="0">
                <a:solidFill>
                  <a:schemeClr val="tx1">
                    <a:lumMod val="65000"/>
                    <a:lumOff val="35000"/>
                  </a:schemeClr>
                </a:solidFill>
                <a:latin typeface="Arial" panose="020B0604020202020204" pitchFamily="34" charset="0"/>
                <a:ea typeface="微软雅黑" panose="020B0503020204020204" charset="-122"/>
                <a:cs typeface="+mn-cs"/>
              </a:rPr>
              <a:t>部分，不须实现；仅作为了解一个更复杂完整</a:t>
            </a:r>
            <a:r>
              <a:rPr lang="zh-CN" altLang="en-US" sz="2000" noProof="1" dirty="0">
                <a:solidFill>
                  <a:schemeClr val="tx1">
                    <a:lumMod val="65000"/>
                    <a:lumOff val="35000"/>
                  </a:schemeClr>
                </a:solidFill>
                <a:latin typeface="Arial" panose="020B0604020202020204" pitchFamily="34" charset="0"/>
                <a:ea typeface="微软雅黑" panose="020B0503020204020204" charset="-122"/>
                <a:cs typeface="+mn-cs"/>
              </a:rPr>
              <a:t>项目的必要知识储备。</a:t>
            </a:r>
            <a:endParaRPr lang="zh-CN" altLang="en-US" sz="2000" noProof="1" dirty="0">
              <a:solidFill>
                <a:schemeClr val="tx1">
                  <a:lumMod val="65000"/>
                  <a:lumOff val="35000"/>
                </a:schemeClr>
              </a:solidFill>
            </a:endParaRPr>
          </a:p>
        </p:txBody>
      </p:sp>
      <p:sp>
        <p:nvSpPr>
          <p:cNvPr id="30722" name="文本框 2"/>
          <p:cNvSpPr txBox="1"/>
          <p:nvPr/>
        </p:nvSpPr>
        <p:spPr>
          <a:xfrm>
            <a:off x="1035050" y="352425"/>
            <a:ext cx="10571480" cy="645160"/>
          </a:xfrm>
          <a:prstGeom prst="rect">
            <a:avLst/>
          </a:prstGeom>
          <a:noFill/>
          <a:ln w="9525">
            <a:noFill/>
          </a:ln>
        </p:spPr>
        <p:txBody>
          <a:bodyPr wrap="square" anchor="t">
            <a:spAutoFit/>
          </a:bodyPr>
          <a:p>
            <a:pPr algn="ctr"/>
            <a:r>
              <a:rPr lang="en-US" altLang="zh-CN" sz="3600" b="1" dirty="0">
                <a:latin typeface="Arial" panose="020B0604020202020204" pitchFamily="34" charset="0"/>
                <a:ea typeface="微软雅黑" panose="020B0503020204020204" charset="-122"/>
              </a:rPr>
              <a:t>2.5 </a:t>
            </a:r>
            <a:r>
              <a:rPr sz="3600" b="1" dirty="0">
                <a:latin typeface="Arial" panose="020B0604020202020204" pitchFamily="34" charset="0"/>
                <a:ea typeface="微软雅黑" panose="020B0503020204020204" charset="-122"/>
              </a:rPr>
              <a:t>“职称申报审查推荐管理子系统”教学案例简介</a:t>
            </a:r>
            <a:endParaRPr sz="3600" b="1" dirty="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3"/>
          <p:cNvSpPr txBox="1"/>
          <p:nvPr>
            <p:custDataLst>
              <p:tags r:id="rId1"/>
            </p:custDataLst>
          </p:nvPr>
        </p:nvSpPr>
        <p:spPr>
          <a:xfrm>
            <a:off x="433705" y="4758690"/>
            <a:ext cx="11435715" cy="1882775"/>
          </a:xfrm>
          <a:prstGeom prst="rect">
            <a:avLst/>
          </a:prstGeom>
          <a:noFill/>
          <a:ln w="9525">
            <a:noFill/>
          </a:ln>
        </p:spPr>
        <p:txBody>
          <a:bodyPr lIns="90000" tIns="46800" rIns="90000" bIns="46800" anchor="b"/>
          <a:p>
            <a:pPr algn="ctr">
              <a:lnSpc>
                <a:spcPct val="120000"/>
              </a:lnSpc>
            </a:pPr>
            <a:r>
              <a:rPr sz="4800" b="1">
                <a:solidFill>
                  <a:srgbClr val="404040"/>
                </a:solidFill>
                <a:latin typeface="Arial" panose="020B0604020202020204" pitchFamily="34" charset="0"/>
                <a:ea typeface="微软雅黑" panose="020B0503020204020204" charset="-122"/>
              </a:rPr>
              <a:t>“职称申报</a:t>
            </a:r>
            <a:r>
              <a:rPr lang="zh-CN" sz="4800" b="1">
                <a:solidFill>
                  <a:srgbClr val="404040"/>
                </a:solidFill>
                <a:latin typeface="Arial" panose="020B0604020202020204" pitchFamily="34" charset="0"/>
                <a:ea typeface="微软雅黑" panose="020B0503020204020204" charset="-122"/>
              </a:rPr>
              <a:t>审查推荐</a:t>
            </a:r>
            <a:r>
              <a:rPr sz="4800" b="1">
                <a:solidFill>
                  <a:srgbClr val="404040"/>
                </a:solidFill>
                <a:latin typeface="Arial" panose="020B0604020202020204" pitchFamily="34" charset="0"/>
                <a:ea typeface="微软雅黑" panose="020B0503020204020204" charset="-122"/>
              </a:rPr>
              <a:t>管理子系统”</a:t>
            </a:r>
            <a:endParaRPr sz="4800" b="1">
              <a:solidFill>
                <a:srgbClr val="404040"/>
              </a:solidFill>
              <a:latin typeface="Arial" panose="020B0604020202020204" pitchFamily="34" charset="0"/>
              <a:ea typeface="微软雅黑" panose="020B0503020204020204" charset="-122"/>
            </a:endParaRPr>
          </a:p>
          <a:p>
            <a:pPr algn="ctr">
              <a:lnSpc>
                <a:spcPct val="120000"/>
              </a:lnSpc>
            </a:pPr>
            <a:r>
              <a:rPr sz="4800" b="1">
                <a:solidFill>
                  <a:srgbClr val="404040"/>
                </a:solidFill>
                <a:latin typeface="Arial" panose="020B0604020202020204" pitchFamily="34" charset="0"/>
                <a:ea typeface="微软雅黑" panose="020B0503020204020204" charset="-122"/>
              </a:rPr>
              <a:t>教学案例</a:t>
            </a:r>
            <a:r>
              <a:rPr lang="zh-CN" sz="4800" b="1">
                <a:solidFill>
                  <a:srgbClr val="404040"/>
                </a:solidFill>
                <a:latin typeface="Arial" panose="020B0604020202020204" pitchFamily="34" charset="0"/>
                <a:ea typeface="微软雅黑" panose="020B0503020204020204" charset="-122"/>
              </a:rPr>
              <a:t>详解</a:t>
            </a:r>
            <a:endParaRPr lang="zh-CN" sz="4800" b="1">
              <a:solidFill>
                <a:srgbClr val="404040"/>
              </a:solidFill>
              <a:latin typeface="Arial" panose="020B0604020202020204" pitchFamily="34" charset="0"/>
              <a:ea typeface="微软雅黑" panose="020B0503020204020204" charset="-122"/>
            </a:endParaRPr>
          </a:p>
        </p:txBody>
      </p:sp>
      <p:sp>
        <p:nvSpPr>
          <p:cNvPr id="31747"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03</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3" name="图片 3"/>
          <p:cNvPicPr>
            <a:picLocks noChangeAspect="1"/>
          </p:cNvPicPr>
          <p:nvPr/>
        </p:nvPicPr>
        <p:blipFill>
          <a:blip r:embed="rId1"/>
          <a:stretch>
            <a:fillRect/>
          </a:stretch>
        </p:blipFill>
        <p:spPr>
          <a:xfrm>
            <a:off x="1701800" y="260350"/>
            <a:ext cx="8786813" cy="6481763"/>
          </a:xfrm>
          <a:prstGeom prst="rect">
            <a:avLst/>
          </a:prstGeom>
          <a:noFill/>
          <a:ln w="9525">
            <a:noFill/>
          </a:ln>
        </p:spPr>
      </p:pic>
      <p:sp>
        <p:nvSpPr>
          <p:cNvPr id="33794" name="矩形 4"/>
          <p:cNvSpPr/>
          <p:nvPr/>
        </p:nvSpPr>
        <p:spPr>
          <a:xfrm>
            <a:off x="73025" y="260350"/>
            <a:ext cx="3721100" cy="1076325"/>
          </a:xfrm>
          <a:prstGeom prst="rect">
            <a:avLst/>
          </a:prstGeom>
          <a:noFill/>
          <a:ln w="9525">
            <a:noFill/>
          </a:ln>
        </p:spPr>
        <p:txBody>
          <a:bodyPr wrap="square" anchor="t">
            <a:spAutoFit/>
          </a:bodyPr>
          <a:p>
            <a:pPr algn="ctr"/>
            <a:r>
              <a:rPr lang="en-US" altLang="zh-CN" sz="3200" b="1" dirty="0">
                <a:solidFill>
                  <a:srgbClr val="FF0000"/>
                </a:solidFill>
                <a:latin typeface="华文行楷" pitchFamily="2" charset="-122"/>
                <a:ea typeface="华文行楷" pitchFamily="2" charset="-122"/>
              </a:rPr>
              <a:t>3.1 </a:t>
            </a:r>
            <a:r>
              <a:rPr lang="zh-CN" altLang="en-US" sz="3200" b="1" dirty="0">
                <a:solidFill>
                  <a:srgbClr val="FF0000"/>
                </a:solidFill>
                <a:latin typeface="华文行楷" pitchFamily="2" charset="-122"/>
                <a:ea typeface="华文行楷" pitchFamily="2" charset="-122"/>
              </a:rPr>
              <a:t>六类</a:t>
            </a:r>
            <a:r>
              <a:rPr lang="zh-CN" altLang="zh-CN" sz="3200" b="1" dirty="0">
                <a:solidFill>
                  <a:srgbClr val="FF0000"/>
                </a:solidFill>
                <a:latin typeface="华文行楷" pitchFamily="2" charset="-122"/>
                <a:ea typeface="华文行楷" pitchFamily="2" charset="-122"/>
              </a:rPr>
              <a:t>组织机构</a:t>
            </a:r>
            <a:endParaRPr lang="en-US" altLang="zh-CN" sz="3200" b="1" dirty="0">
              <a:solidFill>
                <a:srgbClr val="FF0000"/>
              </a:solidFill>
              <a:latin typeface="华文行楷" pitchFamily="2" charset="-122"/>
              <a:ea typeface="华文行楷" pitchFamily="2" charset="-122"/>
            </a:endParaRPr>
          </a:p>
          <a:p>
            <a:pPr algn="ctr"/>
            <a:r>
              <a:rPr lang="zh-CN" altLang="zh-CN" sz="3200" b="1" dirty="0">
                <a:solidFill>
                  <a:srgbClr val="FF0000"/>
                </a:solidFill>
                <a:latin typeface="华文行楷" pitchFamily="2" charset="-122"/>
                <a:ea typeface="华文行楷" pitchFamily="2" charset="-122"/>
              </a:rPr>
              <a:t>全图</a:t>
            </a:r>
            <a:endParaRPr lang="zh-CN" altLang="en-US" sz="3200" b="1" dirty="0">
              <a:solidFill>
                <a:srgbClr val="FF0000"/>
              </a:solidFill>
              <a:latin typeface="华文行楷" pitchFamily="2" charset="-122"/>
              <a:ea typeface="华文行楷" pitchFamily="2" charset="-122"/>
            </a:endParaRPr>
          </a:p>
        </p:txBody>
      </p:sp>
      <p:sp>
        <p:nvSpPr>
          <p:cNvPr id="16" name="矩形 15"/>
          <p:cNvSpPr/>
          <p:nvPr/>
        </p:nvSpPr>
        <p:spPr>
          <a:xfrm>
            <a:off x="7391400" y="1484313"/>
            <a:ext cx="504825" cy="936625"/>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trike="noStrike" noProof="1" dirty="0"/>
              <a:t> </a:t>
            </a:r>
            <a:endParaRPr lang="zh-CN" altLang="en-US" strike="noStrike" noProof="1" dirty="0"/>
          </a:p>
        </p:txBody>
      </p:sp>
      <p:sp>
        <p:nvSpPr>
          <p:cNvPr id="17" name="矩形 16"/>
          <p:cNvSpPr/>
          <p:nvPr/>
        </p:nvSpPr>
        <p:spPr>
          <a:xfrm>
            <a:off x="8545513" y="1484313"/>
            <a:ext cx="503238" cy="936625"/>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trike="noStrike" noProof="1"/>
          </a:p>
        </p:txBody>
      </p:sp>
      <p:sp>
        <p:nvSpPr>
          <p:cNvPr id="18" name="矩形 17"/>
          <p:cNvSpPr/>
          <p:nvPr/>
        </p:nvSpPr>
        <p:spPr>
          <a:xfrm>
            <a:off x="7681913" y="260350"/>
            <a:ext cx="503238" cy="936625"/>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trike="noStrike" noProof="1"/>
          </a:p>
        </p:txBody>
      </p:sp>
      <p:sp>
        <p:nvSpPr>
          <p:cNvPr id="19" name="矩形 18"/>
          <p:cNvSpPr/>
          <p:nvPr/>
        </p:nvSpPr>
        <p:spPr>
          <a:xfrm>
            <a:off x="4800600" y="1484313"/>
            <a:ext cx="574675" cy="1008063"/>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trike="noStrike" noProof="1"/>
          </a:p>
        </p:txBody>
      </p:sp>
      <p:pic>
        <p:nvPicPr>
          <p:cNvPr id="33799" name="图片 10" descr="11.jpg"/>
          <p:cNvPicPr>
            <a:picLocks noChangeAspect="1"/>
          </p:cNvPicPr>
          <p:nvPr/>
        </p:nvPicPr>
        <p:blipFill>
          <a:blip r:embed="rId2"/>
          <a:stretch>
            <a:fillRect/>
          </a:stretch>
        </p:blipFill>
        <p:spPr>
          <a:xfrm>
            <a:off x="10974388" y="11113"/>
            <a:ext cx="1171575" cy="363537"/>
          </a:xfrm>
          <a:prstGeom prst="rect">
            <a:avLst/>
          </a:prstGeom>
          <a:noFill/>
          <a:ln w="9525">
            <a:noFill/>
          </a:ln>
        </p:spPr>
      </p:pic>
      <p:sp>
        <p:nvSpPr>
          <p:cNvPr id="33800" name="矩形 1"/>
          <p:cNvSpPr/>
          <p:nvPr/>
        </p:nvSpPr>
        <p:spPr>
          <a:xfrm>
            <a:off x="4246563" y="260350"/>
            <a:ext cx="2130425" cy="398463"/>
          </a:xfrm>
          <a:prstGeom prst="rect">
            <a:avLst/>
          </a:prstGeom>
          <a:noFill/>
          <a:ln w="9525">
            <a:noFill/>
          </a:ln>
        </p:spPr>
        <p:txBody>
          <a:bodyPr wrap="square" anchor="t">
            <a:spAutoFit/>
          </a:bodyPr>
          <a:p>
            <a:r>
              <a:rPr lang="zh-CN" altLang="en-US" sz="2000" b="1" dirty="0">
                <a:solidFill>
                  <a:srgbClr val="0000FF"/>
                </a:solidFill>
                <a:latin typeface="Arial" panose="020B0604020202020204" pitchFamily="34" charset="0"/>
                <a:ea typeface="微软雅黑" panose="020B0503020204020204" charset="-122"/>
              </a:rPr>
              <a:t>六类机构</a:t>
            </a:r>
            <a:r>
              <a:rPr lang="en-US" altLang="zh-CN" sz="2000" b="1" dirty="0">
                <a:solidFill>
                  <a:srgbClr val="0000FF"/>
                </a:solidFill>
                <a:latin typeface="Arial" panose="020B0604020202020204" pitchFamily="34" charset="0"/>
                <a:ea typeface="微软雅黑" panose="020B0503020204020204" charset="-122"/>
              </a:rPr>
              <a:t>7</a:t>
            </a:r>
            <a:r>
              <a:rPr lang="zh-CN" altLang="en-US" sz="2000" b="1" dirty="0">
                <a:solidFill>
                  <a:srgbClr val="0000FF"/>
                </a:solidFill>
                <a:latin typeface="Arial" panose="020B0604020202020204" pitchFamily="34" charset="0"/>
                <a:ea typeface="微软雅黑" panose="020B0503020204020204" charset="-122"/>
              </a:rPr>
              <a:t>级深度</a:t>
            </a:r>
            <a:endParaRPr lang="zh-CN" altLang="en-US" sz="2000" b="1" dirty="0">
              <a:solidFill>
                <a:srgbClr val="0000FF"/>
              </a:solidFill>
              <a:latin typeface="Arial" panose="020B0604020202020204" pitchFamily="34" charset="0"/>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江西省信息化人社人事人才系统"/>
          <p:cNvPicPr>
            <a:picLocks noChangeAspect="1"/>
          </p:cNvPicPr>
          <p:nvPr/>
        </p:nvPicPr>
        <p:blipFill>
          <a:blip r:embed="rId1"/>
          <a:stretch>
            <a:fillRect/>
          </a:stretch>
        </p:blipFill>
        <p:spPr>
          <a:xfrm>
            <a:off x="2207895" y="616585"/>
            <a:ext cx="8390255" cy="4241165"/>
          </a:xfrm>
          <a:prstGeom prst="rect">
            <a:avLst/>
          </a:prstGeom>
        </p:spPr>
      </p:pic>
      <p:sp>
        <p:nvSpPr>
          <p:cNvPr id="28674" name="文本框 2"/>
          <p:cNvSpPr txBox="1"/>
          <p:nvPr/>
        </p:nvSpPr>
        <p:spPr>
          <a:xfrm>
            <a:off x="992188" y="274638"/>
            <a:ext cx="10207625" cy="645160"/>
          </a:xfrm>
          <a:prstGeom prst="rect">
            <a:avLst/>
          </a:prstGeom>
          <a:noFill/>
          <a:ln w="9525">
            <a:noFill/>
          </a:ln>
        </p:spPr>
        <p:txBody>
          <a:bodyPr wrap="square" anchor="t">
            <a:spAutoFit/>
          </a:bodyPr>
          <a:p>
            <a:pPr algn="ctr"/>
            <a:r>
              <a:rPr lang="en-US" altLang="zh-CN" sz="3600" b="1">
                <a:latin typeface="Arial" panose="020B0604020202020204" pitchFamily="34" charset="0"/>
                <a:ea typeface="微软雅黑" panose="020B0503020204020204" charset="-122"/>
              </a:rPr>
              <a:t>3.2 “</a:t>
            </a:r>
            <a:r>
              <a:rPr lang="zh-CN" altLang="en-US" sz="3600" b="1">
                <a:solidFill>
                  <a:srgbClr val="FF0000"/>
                </a:solidFill>
                <a:latin typeface="Arial" panose="020B0604020202020204" pitchFamily="34" charset="0"/>
                <a:ea typeface="微软雅黑" panose="020B0503020204020204" charset="-122"/>
              </a:rPr>
              <a:t>职称申报审查推荐管理子系统</a:t>
            </a:r>
            <a:r>
              <a:rPr lang="en-US" altLang="zh-CN" sz="3600" b="1">
                <a:latin typeface="Arial" panose="020B0604020202020204" pitchFamily="34" charset="0"/>
                <a:ea typeface="微软雅黑" panose="020B0503020204020204" charset="-122"/>
              </a:rPr>
              <a:t>”</a:t>
            </a:r>
            <a:r>
              <a:rPr lang="zh-CN" altLang="en-US" sz="3600" b="1">
                <a:latin typeface="Arial" panose="020B0604020202020204" pitchFamily="34" charset="0"/>
                <a:ea typeface="微软雅黑" panose="020B0503020204020204" charset="-122"/>
              </a:rPr>
              <a:t>详解</a:t>
            </a:r>
            <a:endParaRPr lang="zh-CN" altLang="en-US" sz="3600" b="1">
              <a:latin typeface="Arial" panose="020B0604020202020204" pitchFamily="34" charset="0"/>
              <a:ea typeface="微软雅黑" panose="020B0503020204020204" charset="-122"/>
            </a:endParaRPr>
          </a:p>
        </p:txBody>
      </p:sp>
      <p:sp>
        <p:nvSpPr>
          <p:cNvPr id="28675" name="文本框 3"/>
          <p:cNvSpPr txBox="1"/>
          <p:nvPr/>
        </p:nvSpPr>
        <p:spPr>
          <a:xfrm>
            <a:off x="220663" y="4395470"/>
            <a:ext cx="2554287" cy="1938020"/>
          </a:xfrm>
          <a:prstGeom prst="rect">
            <a:avLst/>
          </a:prstGeom>
          <a:noFill/>
          <a:ln w="9525">
            <a:noFill/>
          </a:ln>
        </p:spPr>
        <p:txBody>
          <a:bodyPr wrap="square" anchor="t">
            <a:spAutoFit/>
          </a:bodyPr>
          <a:p>
            <a:r>
              <a:rPr lang="zh-CN" altLang="en-US" sz="2000" dirty="0">
                <a:solidFill>
                  <a:srgbClr val="595959"/>
                </a:solidFill>
                <a:latin typeface="Arial" panose="020B0604020202020204" pitchFamily="34" charset="0"/>
                <a:ea typeface="微软雅黑" panose="020B0503020204020204" charset="-122"/>
              </a:rPr>
              <a:t>注意：</a:t>
            </a:r>
            <a:endParaRPr lang="en-US" altLang="zh-CN" sz="2000" dirty="0">
              <a:solidFill>
                <a:srgbClr val="595959"/>
              </a:solidFill>
              <a:latin typeface="Arial" panose="020B0604020202020204" pitchFamily="34" charset="0"/>
              <a:ea typeface="微软雅黑" panose="020B0503020204020204" charset="-122"/>
            </a:endParaRPr>
          </a:p>
          <a:p>
            <a:r>
              <a:rPr lang="zh-CN" altLang="en-US" sz="2000" b="1">
                <a:solidFill>
                  <a:schemeClr val="tx1"/>
                </a:solidFill>
                <a:latin typeface="Arial" panose="020B0604020202020204" pitchFamily="34" charset="0"/>
                <a:ea typeface="微软雅黑" panose="020B0503020204020204" charset="-122"/>
              </a:rPr>
              <a:t>红色虚线框部分即为</a:t>
            </a:r>
            <a:r>
              <a:rPr lang="en-US" altLang="zh-CN" sz="2000" b="1">
                <a:solidFill>
                  <a:srgbClr val="FF0000"/>
                </a:solidFill>
                <a:latin typeface="Arial" panose="020B0604020202020204" pitchFamily="34" charset="0"/>
                <a:ea typeface="微软雅黑" panose="020B0503020204020204" charset="-122"/>
              </a:rPr>
              <a:t>“职称申报审查推荐管理子系统”</a:t>
            </a:r>
            <a:r>
              <a:rPr lang="zh-CN" altLang="en-US" sz="2000" b="1">
                <a:solidFill>
                  <a:srgbClr val="FF0000"/>
                </a:solidFill>
                <a:latin typeface="Arial" panose="020B0604020202020204" pitchFamily="34" charset="0"/>
                <a:ea typeface="微软雅黑" panose="020B0503020204020204" charset="-122"/>
              </a:rPr>
              <a:t>，</a:t>
            </a:r>
            <a:r>
              <a:rPr lang="zh-CN" altLang="en-US" sz="2000" b="1">
                <a:solidFill>
                  <a:schemeClr val="tx1"/>
                </a:solidFill>
                <a:latin typeface="Arial" panose="020B0604020202020204" pitchFamily="34" charset="0"/>
                <a:ea typeface="微软雅黑" panose="020B0503020204020204" charset="-122"/>
              </a:rPr>
              <a:t>包括</a:t>
            </a:r>
            <a:endParaRPr lang="zh-CN" altLang="en-US" sz="2000" b="1">
              <a:solidFill>
                <a:schemeClr val="tx1"/>
              </a:solidFill>
              <a:latin typeface="Arial" panose="020B0604020202020204" pitchFamily="34" charset="0"/>
              <a:ea typeface="微软雅黑" panose="020B0503020204020204" charset="-122"/>
            </a:endParaRPr>
          </a:p>
          <a:p>
            <a:r>
              <a:rPr lang="en-US" altLang="zh-CN" sz="2000" b="1">
                <a:solidFill>
                  <a:schemeClr val="tx1"/>
                </a:solidFill>
                <a:latin typeface="Arial" panose="020B0604020202020204" pitchFamily="34" charset="0"/>
                <a:ea typeface="微软雅黑" panose="020B0503020204020204" charset="-122"/>
              </a:rPr>
              <a:t>“</a:t>
            </a:r>
            <a:r>
              <a:rPr lang="zh-CN" altLang="en-US" sz="2000" b="1">
                <a:solidFill>
                  <a:schemeClr val="tx1"/>
                </a:solidFill>
                <a:latin typeface="Arial" panose="020B0604020202020204" pitchFamily="34" charset="0"/>
                <a:ea typeface="微软雅黑" panose="020B0503020204020204" charset="-122"/>
              </a:rPr>
              <a:t>职称申报</a:t>
            </a:r>
            <a:r>
              <a:rPr lang="en-US" altLang="zh-CN" sz="2000" b="1">
                <a:solidFill>
                  <a:schemeClr val="tx1"/>
                </a:solidFill>
                <a:latin typeface="Arial" panose="020B0604020202020204" pitchFamily="34" charset="0"/>
                <a:ea typeface="微软雅黑" panose="020B0503020204020204" charset="-122"/>
              </a:rPr>
              <a:t>”+“</a:t>
            </a:r>
            <a:r>
              <a:rPr lang="zh-CN" altLang="en-US" sz="2000" b="1">
                <a:solidFill>
                  <a:schemeClr val="tx1"/>
                </a:solidFill>
                <a:latin typeface="Arial" panose="020B0604020202020204" pitchFamily="34" charset="0"/>
                <a:ea typeface="微软雅黑" panose="020B0503020204020204" charset="-122"/>
              </a:rPr>
              <a:t>审查推荐</a:t>
            </a:r>
            <a:r>
              <a:rPr lang="en-US" altLang="zh-CN" sz="2000" b="1">
                <a:solidFill>
                  <a:schemeClr val="tx1"/>
                </a:solidFill>
                <a:latin typeface="Arial" panose="020B0604020202020204" pitchFamily="34" charset="0"/>
                <a:ea typeface="微软雅黑" panose="020B0503020204020204" charset="-122"/>
              </a:rPr>
              <a:t>”</a:t>
            </a:r>
            <a:r>
              <a:rPr lang="zh-CN" altLang="en-US" sz="2000" b="1">
                <a:solidFill>
                  <a:schemeClr val="tx1"/>
                </a:solidFill>
                <a:latin typeface="Arial" panose="020B0604020202020204" pitchFamily="34" charset="0"/>
                <a:ea typeface="微软雅黑" panose="020B0503020204020204" charset="-122"/>
              </a:rPr>
              <a:t>。</a:t>
            </a:r>
            <a:endParaRPr lang="zh-CN" altLang="en-US" sz="2000" b="1">
              <a:solidFill>
                <a:schemeClr val="tx1"/>
              </a:solidFill>
              <a:latin typeface="Arial" panose="020B0604020202020204" pitchFamily="34" charset="0"/>
              <a:ea typeface="微软雅黑" panose="020B0503020204020204" charset="-122"/>
            </a:endParaRPr>
          </a:p>
        </p:txBody>
      </p:sp>
      <p:sp>
        <p:nvSpPr>
          <p:cNvPr id="5" name=" 5"/>
          <p:cNvSpPr/>
          <p:nvPr/>
        </p:nvSpPr>
        <p:spPr>
          <a:xfrm>
            <a:off x="2622550" y="4740910"/>
            <a:ext cx="1794510" cy="61849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77" name="文本框 1"/>
          <p:cNvSpPr txBox="1"/>
          <p:nvPr/>
        </p:nvSpPr>
        <p:spPr>
          <a:xfrm>
            <a:off x="3093085" y="5547360"/>
            <a:ext cx="3483610" cy="119888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2</a:t>
            </a:r>
            <a:r>
              <a:rPr lang="zh-CN" altLang="en-US">
                <a:latin typeface="Arial" panose="020B0604020202020204" pitchFamily="34" charset="0"/>
                <a:ea typeface="微软雅黑" panose="020B0503020204020204" charset="-122"/>
              </a:rPr>
              <a:t>、审查推荐</a:t>
            </a:r>
            <a:r>
              <a:rPr lang="en-US" altLang="zh-CN">
                <a:sym typeface="+mn-ea"/>
              </a:rPr>
              <a:t>(</a:t>
            </a:r>
            <a:r>
              <a:rPr lang="zh-CN" altLang="en-US">
                <a:sym typeface="+mn-ea"/>
              </a:rPr>
              <a:t>重点</a:t>
            </a:r>
            <a:r>
              <a:rPr lang="en-US" altLang="zh-CN">
                <a:sym typeface="+mn-ea"/>
              </a:rPr>
              <a:t>)</a:t>
            </a:r>
            <a:r>
              <a:rPr lang="zh-CN" altLang="en-US">
                <a:latin typeface="Arial" panose="020B0604020202020204" pitchFamily="34" charset="0"/>
                <a:ea typeface="微软雅黑" panose="020B0503020204020204" charset="-122"/>
              </a:rPr>
              <a:t>：</a:t>
            </a:r>
            <a:endParaRPr lang="zh-CN" altLang="en-US">
              <a:latin typeface="Arial" panose="020B0604020202020204" pitchFamily="34" charset="0"/>
              <a:ea typeface="微软雅黑" panose="020B0503020204020204" charset="-122"/>
            </a:endParaRPr>
          </a:p>
          <a:p>
            <a:r>
              <a:rPr lang="zh-CN" altLang="en-US">
                <a:latin typeface="Arial" panose="020B0604020202020204" pitchFamily="34" charset="0"/>
                <a:ea typeface="微软雅黑" panose="020B0503020204020204" charset="-122"/>
              </a:rPr>
              <a:t>——各级机构管理人员对申报人员的材料进行审查，并将合格人员逐级向上推荐。</a:t>
            </a:r>
            <a:endParaRPr lang="zh-CN" altLang="en-US">
              <a:latin typeface="Arial" panose="020B0604020202020204" pitchFamily="34" charset="0"/>
              <a:ea typeface="微软雅黑" panose="020B0503020204020204" charset="-122"/>
            </a:endParaRPr>
          </a:p>
        </p:txBody>
      </p:sp>
      <p:sp>
        <p:nvSpPr>
          <p:cNvPr id="160" name=" 160"/>
          <p:cNvSpPr/>
          <p:nvPr/>
        </p:nvSpPr>
        <p:spPr>
          <a:xfrm rot="14100000">
            <a:off x="2449830" y="3580130"/>
            <a:ext cx="1233805" cy="48069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79" name="文本框 2"/>
          <p:cNvSpPr txBox="1"/>
          <p:nvPr/>
        </p:nvSpPr>
        <p:spPr>
          <a:xfrm>
            <a:off x="6946900" y="5814060"/>
            <a:ext cx="5258435" cy="64516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3</a:t>
            </a:r>
            <a:r>
              <a:rPr lang="zh-CN" altLang="en-US">
                <a:latin typeface="Arial" panose="020B0604020202020204" pitchFamily="34" charset="0"/>
                <a:ea typeface="微软雅黑" panose="020B0503020204020204" charset="-122"/>
              </a:rPr>
              <a:t>、组织评审</a:t>
            </a:r>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了解）：</a:t>
            </a:r>
            <a:endParaRPr lang="zh-CN" altLang="en-US">
              <a:latin typeface="Arial" panose="020B0604020202020204" pitchFamily="34" charset="0"/>
              <a:ea typeface="微软雅黑" panose="020B0503020204020204" charset="-122"/>
            </a:endParaRPr>
          </a:p>
          <a:p>
            <a:r>
              <a:rPr lang="en-US" altLang="zh-CN">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rPr>
              <a:t>职称智能部门组织专家完成参评人员职称</a:t>
            </a:r>
            <a:r>
              <a:rPr lang="zh-CN" altLang="en-US">
                <a:latin typeface="Arial" panose="020B0604020202020204" pitchFamily="34" charset="0"/>
                <a:ea typeface="微软雅黑" panose="020B0503020204020204" charset="-122"/>
              </a:rPr>
              <a:t>评审。</a:t>
            </a:r>
            <a:endParaRPr lang="zh-CN" altLang="en-US">
              <a:latin typeface="Arial" panose="020B0604020202020204" pitchFamily="34" charset="0"/>
              <a:ea typeface="微软雅黑" panose="020B0503020204020204" charset="-122"/>
            </a:endParaRPr>
          </a:p>
        </p:txBody>
      </p:sp>
      <p:sp>
        <p:nvSpPr>
          <p:cNvPr id="4" name=" 160"/>
          <p:cNvSpPr/>
          <p:nvPr/>
        </p:nvSpPr>
        <p:spPr>
          <a:xfrm rot="720000">
            <a:off x="8186420" y="1123950"/>
            <a:ext cx="1094105" cy="42291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8681" name="文本框 5"/>
          <p:cNvSpPr txBox="1"/>
          <p:nvPr/>
        </p:nvSpPr>
        <p:spPr>
          <a:xfrm>
            <a:off x="9233535" y="1014413"/>
            <a:ext cx="2774950" cy="646112"/>
          </a:xfrm>
          <a:prstGeom prst="rect">
            <a:avLst/>
          </a:prstGeom>
          <a:noFill/>
          <a:ln w="9525">
            <a:noFill/>
          </a:ln>
        </p:spPr>
        <p:txBody>
          <a:bodyPr wrap="none" anchor="t">
            <a:spAutoFit/>
          </a:bodyPr>
          <a:p>
            <a:r>
              <a:rPr lang="en-US" altLang="zh-CN">
                <a:latin typeface="Arial" panose="020B0604020202020204" pitchFamily="34" charset="0"/>
                <a:ea typeface="微软雅黑" panose="020B0503020204020204" charset="-122"/>
              </a:rPr>
              <a:t>1</a:t>
            </a:r>
            <a:r>
              <a:rPr lang="zh-CN" altLang="en-US">
                <a:latin typeface="Arial" panose="020B0604020202020204" pitchFamily="34" charset="0"/>
                <a:ea typeface="微软雅黑" panose="020B0503020204020204" charset="-122"/>
              </a:rPr>
              <a:t>、含</a:t>
            </a:r>
            <a:r>
              <a:rPr lang="en-US" altLang="zh-CN">
                <a:latin typeface="Arial" panose="020B0604020202020204" pitchFamily="34" charset="0"/>
                <a:ea typeface="微软雅黑" panose="020B0503020204020204" charset="-122"/>
              </a:rPr>
              <a:t>6</a:t>
            </a:r>
            <a:r>
              <a:rPr lang="zh-CN" altLang="en-US">
                <a:latin typeface="Arial" panose="020B0604020202020204" pitchFamily="34" charset="0"/>
                <a:ea typeface="微软雅黑" panose="020B0503020204020204" charset="-122"/>
              </a:rPr>
              <a:t>个子系统；</a:t>
            </a:r>
            <a:endParaRPr lang="zh-CN" altLang="en-US">
              <a:latin typeface="Arial" panose="020B0604020202020204" pitchFamily="34" charset="0"/>
              <a:ea typeface="微软雅黑" panose="020B0503020204020204" charset="-122"/>
            </a:endParaRPr>
          </a:p>
          <a:p>
            <a:r>
              <a:rPr lang="en-US" altLang="zh-CN">
                <a:latin typeface="Arial" panose="020B0604020202020204" pitchFamily="34" charset="0"/>
                <a:ea typeface="微软雅黑" panose="020B0503020204020204" charset="-122"/>
              </a:rPr>
              <a:t>2</a:t>
            </a:r>
            <a:r>
              <a:rPr lang="zh-CN" altLang="en-US">
                <a:latin typeface="Arial" panose="020B0604020202020204" pitchFamily="34" charset="0"/>
                <a:ea typeface="微软雅黑" panose="020B0503020204020204" charset="-122"/>
              </a:rPr>
              <a:t>、签订合同：</a:t>
            </a:r>
            <a:r>
              <a:rPr lang="en-US" altLang="zh-CN">
                <a:latin typeface="Arial" panose="020B0604020202020204" pitchFamily="34" charset="0"/>
                <a:ea typeface="微软雅黑" panose="020B0503020204020204" charset="-122"/>
              </a:rPr>
              <a:t>2017</a:t>
            </a:r>
            <a:r>
              <a:rPr lang="zh-CN" altLang="en-US">
                <a:latin typeface="Arial" panose="020B0604020202020204" pitchFamily="34" charset="0"/>
                <a:ea typeface="微软雅黑" panose="020B0503020204020204" charset="-122"/>
              </a:rPr>
              <a:t>年</a:t>
            </a:r>
            <a:r>
              <a:rPr lang="en-US" altLang="zh-CN">
                <a:latin typeface="Arial" panose="020B0604020202020204" pitchFamily="34" charset="0"/>
                <a:ea typeface="微软雅黑" panose="020B0503020204020204" charset="-122"/>
              </a:rPr>
              <a:t>5</a:t>
            </a:r>
            <a:r>
              <a:rPr lang="zh-CN" altLang="en-US">
                <a:latin typeface="Arial" panose="020B0604020202020204" pitchFamily="34" charset="0"/>
                <a:ea typeface="微软雅黑" panose="020B0503020204020204" charset="-122"/>
              </a:rPr>
              <a:t>月</a:t>
            </a:r>
            <a:endParaRPr lang="zh-CN" altLang="en-US">
              <a:latin typeface="Arial" panose="020B0604020202020204" pitchFamily="34" charset="0"/>
              <a:ea typeface="微软雅黑" panose="020B0503020204020204" charset="-122"/>
            </a:endParaRPr>
          </a:p>
        </p:txBody>
      </p:sp>
      <p:sp>
        <p:nvSpPr>
          <p:cNvPr id="28682" name="文本框 6"/>
          <p:cNvSpPr txBox="1"/>
          <p:nvPr/>
        </p:nvSpPr>
        <p:spPr>
          <a:xfrm>
            <a:off x="9458325" y="4043045"/>
            <a:ext cx="2470150" cy="644525"/>
          </a:xfrm>
          <a:prstGeom prst="rect">
            <a:avLst/>
          </a:prstGeom>
          <a:noFill/>
          <a:ln w="9525">
            <a:noFill/>
          </a:ln>
        </p:spPr>
        <p:txBody>
          <a:bodyPr wrap="none" anchor="t">
            <a:spAutoFit/>
          </a:bodyPr>
          <a:p>
            <a:r>
              <a:rPr lang="zh-CN" altLang="en-US">
                <a:latin typeface="Arial" panose="020B0604020202020204" pitchFamily="34" charset="0"/>
                <a:ea typeface="微软雅黑" panose="020B0503020204020204" charset="-122"/>
                <a:sym typeface="微软雅黑" panose="020B0503020204020204" charset="-122"/>
              </a:rPr>
              <a:t>职称子系统上线试用：</a:t>
            </a:r>
            <a:endParaRPr lang="zh-CN" altLang="en-US">
              <a:latin typeface="Arial" panose="020B0604020202020204" pitchFamily="34" charset="0"/>
              <a:ea typeface="微软雅黑" panose="020B0503020204020204" charset="-122"/>
              <a:sym typeface="微软雅黑" panose="020B0503020204020204" charset="-122"/>
            </a:endParaRPr>
          </a:p>
          <a:p>
            <a:r>
              <a:rPr lang="en-US" altLang="zh-CN">
                <a:latin typeface="Arial" panose="020B0604020202020204" pitchFamily="34" charset="0"/>
                <a:ea typeface="微软雅黑" panose="020B0503020204020204" charset="-122"/>
                <a:sym typeface="微软雅黑" panose="020B0503020204020204" charset="-122"/>
              </a:rPr>
              <a:t>2017</a:t>
            </a:r>
            <a:r>
              <a:rPr lang="zh-CN" altLang="en-US">
                <a:latin typeface="Arial" panose="020B0604020202020204" pitchFamily="34" charset="0"/>
                <a:ea typeface="微软雅黑" panose="020B0503020204020204" charset="-122"/>
                <a:sym typeface="微软雅黑" panose="020B0503020204020204" charset="-122"/>
              </a:rPr>
              <a:t>年</a:t>
            </a:r>
            <a:r>
              <a:rPr lang="en-US" altLang="zh-CN">
                <a:latin typeface="Arial" panose="020B0604020202020204" pitchFamily="34" charset="0"/>
                <a:ea typeface="微软雅黑" panose="020B0503020204020204" charset="-122"/>
                <a:sym typeface="微软雅黑" panose="020B0503020204020204" charset="-122"/>
              </a:rPr>
              <a:t>10</a:t>
            </a:r>
            <a:r>
              <a:rPr lang="zh-CN" altLang="en-US">
                <a:latin typeface="Arial" panose="020B0604020202020204" pitchFamily="34" charset="0"/>
                <a:ea typeface="微软雅黑" panose="020B0503020204020204" charset="-122"/>
                <a:sym typeface="微软雅黑" panose="020B0503020204020204" charset="-122"/>
              </a:rPr>
              <a:t>月</a:t>
            </a:r>
            <a:endParaRPr lang="zh-CN" altLang="en-US">
              <a:latin typeface="Arial" panose="020B0604020202020204" pitchFamily="34" charset="0"/>
              <a:ea typeface="微软雅黑" panose="020B0503020204020204" charset="-122"/>
            </a:endParaRPr>
          </a:p>
        </p:txBody>
      </p:sp>
      <p:cxnSp>
        <p:nvCxnSpPr>
          <p:cNvPr id="8" name="直接箭头连接符 7"/>
          <p:cNvCxnSpPr/>
          <p:nvPr/>
        </p:nvCxnSpPr>
        <p:spPr>
          <a:xfrm>
            <a:off x="6188710" y="3177540"/>
            <a:ext cx="3292475" cy="1055370"/>
          </a:xfrm>
          <a:prstGeom prst="straightConnector1">
            <a:avLst/>
          </a:prstGeom>
          <a:ln w="50800" cmpd="sng">
            <a:gradFill>
              <a:gsLst>
                <a:gs pos="0">
                  <a:schemeClr val="accent1">
                    <a:lumMod val="5000"/>
                    <a:lumOff val="95000"/>
                  </a:schemeClr>
                </a:gs>
                <a:gs pos="37000">
                  <a:schemeClr val="accent1">
                    <a:lumMod val="45000"/>
                    <a:lumOff val="55000"/>
                  </a:schemeClr>
                </a:gs>
                <a:gs pos="84000">
                  <a:srgbClr val="0000FF"/>
                </a:gs>
                <a:gs pos="100000">
                  <a:schemeClr val="accent1">
                    <a:lumMod val="30000"/>
                    <a:lumOff val="70000"/>
                  </a:schemeClr>
                </a:gs>
              </a:gsLst>
              <a:lin ang="5400000" scaled="1"/>
            </a:gradFill>
            <a:prstDash val="sysDash"/>
            <a:tailEnd type="arrow"/>
          </a:ln>
        </p:spPr>
        <p:style>
          <a:lnRef idx="1">
            <a:schemeClr val="accent1"/>
          </a:lnRef>
          <a:fillRef idx="0">
            <a:schemeClr val="accent1"/>
          </a:fillRef>
          <a:effectRef idx="0">
            <a:schemeClr val="accent1"/>
          </a:effectRef>
          <a:fontRef idx="minor">
            <a:schemeClr val="tx1"/>
          </a:fontRef>
        </p:style>
      </p:cxnSp>
      <p:sp>
        <p:nvSpPr>
          <p:cNvPr id="9" name=" 160"/>
          <p:cNvSpPr/>
          <p:nvPr/>
        </p:nvSpPr>
        <p:spPr>
          <a:xfrm rot="1800000" flipV="1">
            <a:off x="6321425" y="4504055"/>
            <a:ext cx="1781175" cy="92646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3" name="矩形 2"/>
          <p:cNvSpPr/>
          <p:nvPr/>
        </p:nvSpPr>
        <p:spPr>
          <a:xfrm>
            <a:off x="3415665" y="3688080"/>
            <a:ext cx="2242820" cy="1052195"/>
          </a:xfrm>
          <a:prstGeom prst="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1"/>
          <p:cNvSpPr txBox="1"/>
          <p:nvPr/>
        </p:nvSpPr>
        <p:spPr>
          <a:xfrm>
            <a:off x="367030" y="3260725"/>
            <a:ext cx="2519045" cy="922020"/>
          </a:xfrm>
          <a:prstGeom prst="rect">
            <a:avLst/>
          </a:prstGeom>
          <a:noFill/>
          <a:ln w="9525">
            <a:noFill/>
          </a:ln>
        </p:spPr>
        <p:txBody>
          <a:bodyPr wrap="square" anchor="t">
            <a:spAutoFit/>
          </a:bodyPr>
          <a:p>
            <a:r>
              <a:rPr lang="en-US" altLang="zh-CN">
                <a:latin typeface="Arial" panose="020B0604020202020204" pitchFamily="34" charset="0"/>
                <a:ea typeface="微软雅黑" panose="020B0503020204020204" charset="-122"/>
              </a:rPr>
              <a:t>1</a:t>
            </a:r>
            <a:r>
              <a:rPr lang="zh-CN" altLang="en-US">
                <a:latin typeface="Arial" panose="020B0604020202020204" pitchFamily="34" charset="0"/>
                <a:ea typeface="微软雅黑" panose="020B0503020204020204" charset="-122"/>
              </a:rPr>
              <a:t>、职称申报</a:t>
            </a:r>
            <a:r>
              <a:rPr lang="en-US" altLang="zh-CN">
                <a:sym typeface="+mn-ea"/>
              </a:rPr>
              <a:t>(</a:t>
            </a:r>
            <a:r>
              <a:rPr lang="zh-CN" altLang="en-US">
                <a:sym typeface="+mn-ea"/>
              </a:rPr>
              <a:t>重点</a:t>
            </a:r>
            <a:r>
              <a:rPr lang="en-US" altLang="zh-CN">
                <a:sym typeface="+mn-ea"/>
              </a:rPr>
              <a:t>)</a:t>
            </a:r>
            <a:r>
              <a:rPr lang="zh-CN" altLang="en-US">
                <a:latin typeface="Arial" panose="020B0604020202020204" pitchFamily="34" charset="0"/>
                <a:ea typeface="微软雅黑" panose="020B0503020204020204" charset="-122"/>
              </a:rPr>
              <a:t>：</a:t>
            </a:r>
            <a:endParaRPr lang="zh-CN" altLang="en-US">
              <a:latin typeface="Arial" panose="020B0604020202020204" pitchFamily="34" charset="0"/>
              <a:ea typeface="微软雅黑" panose="020B0503020204020204" charset="-122"/>
            </a:endParaRPr>
          </a:p>
          <a:p>
            <a:r>
              <a:rPr lang="zh-CN" altLang="en-US">
                <a:latin typeface="Arial" panose="020B0604020202020204" pitchFamily="34" charset="0"/>
                <a:ea typeface="微软雅黑" panose="020B0503020204020204" charset="-122"/>
              </a:rPr>
              <a:t>——申报者填写提交申报材料。</a:t>
            </a:r>
            <a:endParaRPr lang="zh-CN" altLang="en-US">
              <a:latin typeface="Arial" panose="020B0604020202020204" pitchFamily="34" charset="0"/>
              <a:ea typeface="微软雅黑" panose="020B0503020204020204" charset="-122"/>
            </a:endParaRPr>
          </a:p>
        </p:txBody>
      </p:sp>
      <p:sp>
        <p:nvSpPr>
          <p:cNvPr id="7" name=" 160"/>
          <p:cNvSpPr/>
          <p:nvPr/>
        </p:nvSpPr>
        <p:spPr>
          <a:xfrm rot="14100000" flipH="1">
            <a:off x="4558665" y="4638675"/>
            <a:ext cx="853440" cy="8229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6"/>
          <p:cNvSpPr>
            <a:spLocks noGrp="1"/>
          </p:cNvSpPr>
          <p:nvPr>
            <p:ph type="ctrTitle" hasCustomPrompt="1"/>
            <p:custDataLst>
              <p:tags r:id="rId1"/>
            </p:custDataLst>
          </p:nvPr>
        </p:nvSpPr>
        <p:spPr>
          <a:xfrm>
            <a:off x="3225800" y="3043238"/>
            <a:ext cx="5740400" cy="1295400"/>
          </a:xfrm>
          <a:ln/>
        </p:spPr>
        <p:txBody>
          <a:bodyPr lIns="90000" tIns="46800" rIns="90000" bIns="46800" anchor="b"/>
          <a:p>
            <a:pPr defTabSz="914400">
              <a:buNone/>
            </a:pPr>
            <a:r>
              <a:rPr lang="zh-CN" altLang="en-US" b="1" kern="1200">
                <a:latin typeface="+mj-lt"/>
                <a:ea typeface="+mj-ea"/>
                <a:cs typeface="+mj-cs"/>
              </a:rPr>
              <a:t>软件工程</a:t>
            </a:r>
            <a:endParaRPr lang="zh-CN" altLang="en-US" b="1" kern="1200">
              <a:latin typeface="+mj-lt"/>
              <a:ea typeface="+mj-ea"/>
              <a:cs typeface="+mj-cs"/>
            </a:endParaRPr>
          </a:p>
        </p:txBody>
      </p:sp>
      <p:sp>
        <p:nvSpPr>
          <p:cNvPr id="7170" name="副标题 2"/>
          <p:cNvSpPr>
            <a:spLocks noGrp="1"/>
          </p:cNvSpPr>
          <p:nvPr>
            <p:ph type="subTitle" idx="1" hasCustomPrompt="1"/>
            <p:custDataLst>
              <p:tags r:id="rId2"/>
            </p:custDataLst>
          </p:nvPr>
        </p:nvSpPr>
        <p:spPr>
          <a:ln/>
        </p:spPr>
        <p:txBody>
          <a:bodyPr lIns="90000" tIns="46800" rIns="90000" bIns="46800" anchor="t"/>
          <a:p>
            <a:pPr defTabSz="914400"/>
            <a:r>
              <a:rPr lang="zh-CN" altLang="en-US" kern="1200" dirty="0">
                <a:latin typeface="+mn-lt"/>
                <a:ea typeface="+mn-ea"/>
                <a:cs typeface="+mn-cs"/>
              </a:rPr>
              <a:t>实训课程 </a:t>
            </a:r>
            <a:r>
              <a:rPr lang="en-US" altLang="zh-CN" kern="1200" dirty="0">
                <a:latin typeface="+mn-lt"/>
                <a:ea typeface="+mn-ea"/>
                <a:cs typeface="+mn-cs"/>
              </a:rPr>
              <a:t>&amp; CCF-SE</a:t>
            </a:r>
            <a:r>
              <a:rPr lang="zh-CN" altLang="en-US" kern="1200" dirty="0">
                <a:latin typeface="+mn-lt"/>
                <a:ea typeface="+mn-ea"/>
                <a:cs typeface="+mn-cs"/>
              </a:rPr>
              <a:t>教学</a:t>
            </a:r>
            <a:r>
              <a:rPr lang="zh-CN" altLang="en-US" kern="1200" dirty="0">
                <a:latin typeface="+mn-lt"/>
                <a:ea typeface="+mn-ea"/>
                <a:cs typeface="+mn-cs"/>
              </a:rPr>
              <a:t>案例</a:t>
            </a:r>
            <a:endParaRPr lang="zh-CN" altLang="en-US" kern="1200" dirty="0">
              <a:latin typeface="+mn-lt"/>
              <a:ea typeface="+mn-ea"/>
              <a:cs typeface="+mn-cs"/>
            </a:endParaRPr>
          </a:p>
        </p:txBody>
      </p:sp>
      <p:sp>
        <p:nvSpPr>
          <p:cNvPr id="7171" name="文本框 1"/>
          <p:cNvSpPr txBox="1"/>
          <p:nvPr>
            <p:custDataLst>
              <p:tags r:id="rId3"/>
            </p:custDataLst>
          </p:nvPr>
        </p:nvSpPr>
        <p:spPr>
          <a:xfrm>
            <a:off x="3225800" y="1670050"/>
            <a:ext cx="5740400" cy="1373188"/>
          </a:xfrm>
          <a:prstGeom prst="rect">
            <a:avLst/>
          </a:prstGeom>
          <a:noFill/>
          <a:ln w="9525">
            <a:noFill/>
          </a:ln>
        </p:spPr>
        <p:txBody>
          <a:bodyPr lIns="90000" tIns="46800" rIns="90000" bIns="46800" anchor="b"/>
          <a:p>
            <a:pPr algn="ctr">
              <a:lnSpc>
                <a:spcPct val="120000"/>
              </a:lnSpc>
              <a:spcBef>
                <a:spcPts val="1000"/>
              </a:spcBef>
              <a:buFont typeface="Arial" panose="020B0604020202020204" pitchFamily="34" charset="0"/>
              <a:buNone/>
            </a:pPr>
            <a:r>
              <a:rPr lang="en-US" altLang="zh-CN" sz="7200" b="1" dirty="0">
                <a:solidFill>
                  <a:schemeClr val="bg1"/>
                </a:solidFill>
                <a:latin typeface="Arial" panose="020B0604020202020204" pitchFamily="34" charset="0"/>
                <a:ea typeface="微软雅黑" panose="020B0503020204020204" charset="-122"/>
              </a:rPr>
              <a:t>2018</a:t>
            </a:r>
            <a:endParaRPr lang="zh-CN" altLang="en-US" sz="7200" b="1" dirty="0">
              <a:solidFill>
                <a:schemeClr val="bg1"/>
              </a:solidFill>
              <a:latin typeface="Arial" panose="020B0604020202020204" pitchFamily="34" charset="0"/>
              <a:ea typeface="微软雅黑" panose="020B0503020204020204" charset="-122"/>
            </a:endParaRPr>
          </a:p>
        </p:txBody>
      </p:sp>
      <p:sp>
        <p:nvSpPr>
          <p:cNvPr id="7172" name="文本框 3"/>
          <p:cNvSpPr txBox="1"/>
          <p:nvPr/>
        </p:nvSpPr>
        <p:spPr>
          <a:xfrm>
            <a:off x="4079875" y="5438775"/>
            <a:ext cx="4032250" cy="922338"/>
          </a:xfrm>
          <a:prstGeom prst="rect">
            <a:avLst/>
          </a:prstGeom>
          <a:noFill/>
          <a:ln w="9525">
            <a:noFill/>
          </a:ln>
        </p:spPr>
        <p:txBody>
          <a:bodyPr wrap="square" anchor="t">
            <a:spAutoFit/>
          </a:bodyPr>
          <a:p>
            <a:pPr algn="ctr"/>
            <a:r>
              <a:rPr lang="zh-CN" altLang="en-US" b="1">
                <a:solidFill>
                  <a:schemeClr val="bg1"/>
                </a:solidFill>
                <a:latin typeface="楷体" panose="02010609060101010101" charset="-122"/>
                <a:ea typeface="楷体" panose="02010609060101010101" charset="-122"/>
              </a:rPr>
              <a:t>于海雯  </a:t>
            </a:r>
            <a:r>
              <a:rPr lang="en-US" altLang="zh-CN" b="1">
                <a:solidFill>
                  <a:schemeClr val="bg1"/>
                </a:solidFill>
                <a:latin typeface="Times New Roman" panose="02020603050405020304" charset="0"/>
                <a:ea typeface="楷体" panose="02010609060101010101" charset="-122"/>
              </a:rPr>
              <a:t>&amp;</a:t>
            </a:r>
            <a:r>
              <a:rPr lang="zh-CN" altLang="en-US" b="1">
                <a:solidFill>
                  <a:schemeClr val="bg1"/>
                </a:solidFill>
                <a:latin typeface="Times New Roman" panose="02020603050405020304" charset="0"/>
                <a:ea typeface="楷体" panose="02010609060101010101" charset="-122"/>
              </a:rPr>
              <a:t> </a:t>
            </a:r>
            <a:r>
              <a:rPr lang="en-US" altLang="zh-CN" b="1">
                <a:solidFill>
                  <a:schemeClr val="bg1"/>
                </a:solidFill>
                <a:latin typeface="Times New Roman" panose="02020603050405020304" charset="0"/>
                <a:ea typeface="楷体" panose="02010609060101010101" charset="-122"/>
              </a:rPr>
              <a:t>Tel</a:t>
            </a:r>
            <a:r>
              <a:rPr lang="zh-CN" altLang="en-US" b="1">
                <a:solidFill>
                  <a:schemeClr val="bg1"/>
                </a:solidFill>
                <a:latin typeface="Times New Roman" panose="02020603050405020304" charset="0"/>
                <a:ea typeface="楷体" panose="02010609060101010101" charset="-122"/>
              </a:rPr>
              <a:t>：</a:t>
            </a:r>
            <a:r>
              <a:rPr lang="en-US" altLang="zh-CN" b="1">
                <a:solidFill>
                  <a:schemeClr val="bg1"/>
                </a:solidFill>
                <a:latin typeface="Times New Roman" panose="02020603050405020304" charset="0"/>
                <a:ea typeface="楷体" panose="02010609060101010101" charset="-122"/>
              </a:rPr>
              <a:t>13907007575</a:t>
            </a:r>
            <a:r>
              <a:rPr lang="zh-CN" altLang="en-US" b="1">
                <a:solidFill>
                  <a:schemeClr val="bg1"/>
                </a:solidFill>
                <a:latin typeface="Times New Roman" panose="02020603050405020304" charset="0"/>
                <a:ea typeface="楷体" panose="02010609060101010101" charset="-122"/>
              </a:rPr>
              <a:t> </a:t>
            </a:r>
            <a:endParaRPr lang="zh-CN" altLang="en-US" b="1">
              <a:solidFill>
                <a:schemeClr val="bg1"/>
              </a:solidFill>
              <a:latin typeface="Times New Roman" panose="02020603050405020304" charset="0"/>
              <a:ea typeface="楷体" panose="02010609060101010101" charset="-122"/>
            </a:endParaRPr>
          </a:p>
          <a:p>
            <a:pPr algn="ctr"/>
            <a:r>
              <a:rPr lang="en-US" altLang="zh-CN" b="1">
                <a:solidFill>
                  <a:schemeClr val="bg1"/>
                </a:solidFill>
                <a:latin typeface="Times New Roman" panose="02020603050405020304" charset="0"/>
                <a:ea typeface="楷体" panose="02010609060101010101" charset="-122"/>
              </a:rPr>
              <a:t>Email</a:t>
            </a:r>
            <a:r>
              <a:rPr lang="zh-CN" altLang="en-US" b="1">
                <a:solidFill>
                  <a:schemeClr val="bg1"/>
                </a:solidFill>
                <a:latin typeface="Times New Roman" panose="02020603050405020304" charset="0"/>
                <a:ea typeface="楷体" panose="02010609060101010101" charset="-122"/>
              </a:rPr>
              <a:t>：</a:t>
            </a:r>
            <a:r>
              <a:rPr lang="en-US" altLang="zh-CN" b="1">
                <a:solidFill>
                  <a:schemeClr val="bg1"/>
                </a:solidFill>
                <a:latin typeface="Times New Roman" panose="02020603050405020304" charset="0"/>
                <a:ea typeface="楷体" panose="02010609060101010101" charset="-122"/>
              </a:rPr>
              <a:t> yuhaiwen@ncu.edu.cn</a:t>
            </a:r>
            <a:endParaRPr lang="zh-CN" altLang="en-US" b="1">
              <a:solidFill>
                <a:schemeClr val="bg1"/>
              </a:solidFill>
              <a:latin typeface="楷体" panose="02010609060101010101" charset="-122"/>
              <a:ea typeface="楷体" panose="02010609060101010101" charset="-122"/>
            </a:endParaRPr>
          </a:p>
          <a:p>
            <a:pPr algn="ctr"/>
            <a:r>
              <a:rPr lang="zh-CN" altLang="en-US" b="1">
                <a:solidFill>
                  <a:schemeClr val="bg1"/>
                </a:solidFill>
                <a:latin typeface="楷体" panose="02010609060101010101" charset="-122"/>
                <a:ea typeface="楷体" panose="02010609060101010101" charset="-122"/>
              </a:rPr>
              <a:t>南昌大学</a:t>
            </a:r>
            <a:r>
              <a:rPr lang="en-US" altLang="zh-CN" b="1">
                <a:solidFill>
                  <a:schemeClr val="bg1"/>
                </a:solidFill>
                <a:latin typeface="楷体" panose="02010609060101010101" charset="-122"/>
                <a:ea typeface="楷体" panose="02010609060101010101" charset="-122"/>
              </a:rPr>
              <a:t>@</a:t>
            </a:r>
            <a:r>
              <a:rPr lang="zh-CN" altLang="en-US" b="1">
                <a:solidFill>
                  <a:schemeClr val="bg1"/>
                </a:solidFill>
                <a:latin typeface="楷体" panose="02010609060101010101" charset="-122"/>
                <a:ea typeface="楷体" panose="02010609060101010101" charset="-122"/>
              </a:rPr>
              <a:t>信息工程学院</a:t>
            </a:r>
            <a:endParaRPr lang="zh-CN" altLang="en-US" b="1">
              <a:solidFill>
                <a:schemeClr val="bg1"/>
              </a:solidFill>
              <a:latin typeface="楷体" panose="02010609060101010101" charset="-122"/>
              <a:ea typeface="楷体" panose="02010609060101010101" charset="-122"/>
            </a:endParaRPr>
          </a:p>
        </p:txBody>
      </p:sp>
      <p:sp>
        <p:nvSpPr>
          <p:cNvPr id="7173" name="文本框 1"/>
          <p:cNvSpPr txBox="1"/>
          <p:nvPr/>
        </p:nvSpPr>
        <p:spPr>
          <a:xfrm>
            <a:off x="10626725" y="6500813"/>
            <a:ext cx="1543050" cy="336550"/>
          </a:xfrm>
          <a:prstGeom prst="rect">
            <a:avLst/>
          </a:prstGeom>
          <a:noFill/>
          <a:ln w="9525">
            <a:noFill/>
          </a:ln>
        </p:spPr>
        <p:txBody>
          <a:bodyPr wrap="square" anchor="t">
            <a:spAutoFit/>
          </a:bodyPr>
          <a:p>
            <a:r>
              <a:rPr lang="en-US" altLang="zh-CN" sz="1600">
                <a:latin typeface="Arial" panose="020B0604020202020204" pitchFamily="34" charset="0"/>
                <a:ea typeface="微软雅黑" panose="020B0503020204020204" charset="-122"/>
              </a:rPr>
              <a:t>PPT</a:t>
            </a:r>
            <a:r>
              <a:rPr lang="zh-CN" altLang="en-US" sz="1600">
                <a:latin typeface="Arial" panose="020B0604020202020204" pitchFamily="34" charset="0"/>
                <a:ea typeface="微软雅黑" panose="020B0503020204020204" charset="-122"/>
              </a:rPr>
              <a:t>：</a:t>
            </a:r>
            <a:r>
              <a:rPr lang="en-US" altLang="zh-CN" sz="1600">
                <a:latin typeface="Arial" panose="020B0604020202020204" pitchFamily="34" charset="0"/>
                <a:ea typeface="微软雅黑" panose="020B0503020204020204" charset="-122"/>
              </a:rPr>
              <a:t>WPS10</a:t>
            </a:r>
            <a:endParaRPr lang="en-US" altLang="zh-CN" sz="160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7" name="Picture 2"/>
          <p:cNvPicPr>
            <a:picLocks noChangeAspect="1"/>
          </p:cNvPicPr>
          <p:nvPr/>
        </p:nvPicPr>
        <p:blipFill>
          <a:blip r:embed="rId1"/>
          <a:stretch>
            <a:fillRect/>
          </a:stretch>
        </p:blipFill>
        <p:spPr>
          <a:xfrm>
            <a:off x="5443538" y="57150"/>
            <a:ext cx="3744912" cy="6824663"/>
          </a:xfrm>
          <a:prstGeom prst="rect">
            <a:avLst/>
          </a:prstGeom>
          <a:noFill/>
          <a:ln w="9525">
            <a:noFill/>
          </a:ln>
        </p:spPr>
      </p:pic>
      <p:sp>
        <p:nvSpPr>
          <p:cNvPr id="34818" name="TextBox 4"/>
          <p:cNvSpPr txBox="1"/>
          <p:nvPr/>
        </p:nvSpPr>
        <p:spPr>
          <a:xfrm>
            <a:off x="4095433" y="3229610"/>
            <a:ext cx="1200150" cy="398463"/>
          </a:xfrm>
          <a:prstGeom prst="rect">
            <a:avLst/>
          </a:prstGeom>
          <a:noFill/>
          <a:ln w="9525">
            <a:noFill/>
          </a:ln>
        </p:spPr>
        <p:txBody>
          <a:bodyPr wrap="none" anchor="t">
            <a:spAutoFit/>
          </a:bodyPr>
          <a:p>
            <a:r>
              <a:rPr lang="zh-CN" altLang="en-US" sz="2000" b="1" dirty="0">
                <a:latin typeface="Arial" panose="020B0604020202020204" pitchFamily="34" charset="0"/>
                <a:ea typeface="微软雅黑" panose="020B0503020204020204" charset="-122"/>
              </a:rPr>
              <a:t>正常流程</a:t>
            </a:r>
            <a:endParaRPr lang="zh-CN" altLang="en-US" sz="2000" b="1" dirty="0">
              <a:latin typeface="Arial" panose="020B0604020202020204" pitchFamily="34" charset="0"/>
              <a:ea typeface="微软雅黑" panose="020B0503020204020204" charset="-122"/>
            </a:endParaRPr>
          </a:p>
        </p:txBody>
      </p:sp>
      <p:sp>
        <p:nvSpPr>
          <p:cNvPr id="6" name="左大括号 5"/>
          <p:cNvSpPr/>
          <p:nvPr/>
        </p:nvSpPr>
        <p:spPr>
          <a:xfrm>
            <a:off x="5282248" y="188913"/>
            <a:ext cx="433388" cy="6480175"/>
          </a:xfrm>
          <a:prstGeom prst="leftBrace">
            <a:avLst>
              <a:gd name="adj1" fmla="val 238751"/>
              <a:gd name="adj2" fmla="val 50000"/>
            </a:avLst>
          </a:prstGeom>
          <a:ln w="19050" cap="rnd">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trike="noStrike" noProof="1"/>
          </a:p>
        </p:txBody>
      </p:sp>
      <p:sp>
        <p:nvSpPr>
          <p:cNvPr id="34820" name="矩形 9"/>
          <p:cNvSpPr/>
          <p:nvPr/>
        </p:nvSpPr>
        <p:spPr>
          <a:xfrm>
            <a:off x="431800" y="1764665"/>
            <a:ext cx="3275330" cy="3692525"/>
          </a:xfrm>
          <a:prstGeom prst="rect">
            <a:avLst/>
          </a:prstGeom>
          <a:noFill/>
          <a:ln w="9525">
            <a:noFill/>
          </a:ln>
        </p:spPr>
        <p:txBody>
          <a:bodyPr wrap="square" anchor="t">
            <a:spAutoFit/>
          </a:bodyPr>
          <a:p>
            <a:pPr algn="l"/>
            <a:r>
              <a:rPr lang="zh-CN" altLang="en-US" b="1" dirty="0">
                <a:solidFill>
                  <a:srgbClr val="FF0000"/>
                </a:solidFill>
                <a:latin typeface="Arial" panose="020B0604020202020204" pitchFamily="34" charset="0"/>
                <a:ea typeface="微软雅黑" panose="020B0503020204020204" charset="-122"/>
              </a:rPr>
              <a:t>第一阶段：职称</a:t>
            </a:r>
            <a:r>
              <a:rPr lang="zh-CN" altLang="en-US" b="1" dirty="0">
                <a:solidFill>
                  <a:srgbClr val="FF0000"/>
                </a:solidFill>
                <a:latin typeface="Arial" panose="020B0604020202020204" pitchFamily="34" charset="0"/>
                <a:ea typeface="微软雅黑" panose="020B0503020204020204" charset="-122"/>
              </a:rPr>
              <a:t>申报</a:t>
            </a:r>
            <a:r>
              <a:rPr lang="zh-CN" altLang="en-US" b="1" dirty="0">
                <a:solidFill>
                  <a:srgbClr val="FF0000"/>
                </a:solidFill>
                <a:latin typeface="Arial" panose="020B0604020202020204" pitchFamily="34" charset="0"/>
                <a:ea typeface="微软雅黑" panose="020B0503020204020204" charset="-122"/>
              </a:rPr>
              <a:t>；</a:t>
            </a:r>
            <a:endParaRPr lang="zh-CN" altLang="en-US" b="1" dirty="0">
              <a:solidFill>
                <a:srgbClr val="FF0000"/>
              </a:solidFill>
              <a:latin typeface="Arial" panose="020B0604020202020204" pitchFamily="34" charset="0"/>
              <a:ea typeface="微软雅黑" panose="020B0503020204020204" charset="-122"/>
            </a:endParaRPr>
          </a:p>
          <a:p>
            <a:pPr algn="l"/>
            <a:r>
              <a:rPr lang="en-US" altLang="zh-CN" b="1" dirty="0">
                <a:solidFill>
                  <a:srgbClr val="FF0000"/>
                </a:solidFill>
                <a:latin typeface="Arial" panose="020B0604020202020204" pitchFamily="34" charset="0"/>
                <a:ea typeface="微软雅黑" panose="020B0503020204020204" charset="-122"/>
              </a:rPr>
              <a:t>    </a:t>
            </a:r>
            <a:r>
              <a:rPr lang="en-US" altLang="zh-CN" b="1" dirty="0">
                <a:solidFill>
                  <a:schemeClr val="tx1"/>
                </a:solidFill>
                <a:latin typeface="Arial" panose="020B0604020202020204" pitchFamily="34" charset="0"/>
                <a:ea typeface="微软雅黑" panose="020B0503020204020204" charset="-122"/>
              </a:rPr>
              <a:t>——</a:t>
            </a:r>
            <a:r>
              <a:rPr lang="zh-CN" altLang="en-US" b="1" dirty="0">
                <a:solidFill>
                  <a:schemeClr val="tx1"/>
                </a:solidFill>
                <a:sym typeface="+mn-ea"/>
              </a:rPr>
              <a:t>申报者填写并</a:t>
            </a:r>
            <a:r>
              <a:rPr lang="zh-CN" altLang="en-US" b="1" dirty="0">
                <a:solidFill>
                  <a:schemeClr val="tx1"/>
                </a:solidFill>
                <a:sym typeface="+mn-ea"/>
              </a:rPr>
              <a:t>提交申报材料。</a:t>
            </a:r>
            <a:endParaRPr lang="zh-CN" altLang="en-US" b="1" dirty="0">
              <a:solidFill>
                <a:schemeClr val="tx1"/>
              </a:solidFill>
              <a:sym typeface="+mn-ea"/>
            </a:endParaRPr>
          </a:p>
          <a:p>
            <a:pPr algn="l"/>
            <a:endParaRPr lang="zh-CN" altLang="en-US" b="1" dirty="0">
              <a:solidFill>
                <a:schemeClr val="tx1"/>
              </a:solidFill>
              <a:latin typeface="Arial" panose="020B0604020202020204" pitchFamily="34" charset="0"/>
              <a:ea typeface="微软雅黑" panose="020B0503020204020204" charset="-122"/>
              <a:sym typeface="+mn-ea"/>
            </a:endParaRPr>
          </a:p>
          <a:p>
            <a:pPr algn="l"/>
            <a:r>
              <a:rPr lang="zh-CN" altLang="en-US" b="1" dirty="0">
                <a:solidFill>
                  <a:srgbClr val="FF0000"/>
                </a:solidFill>
                <a:latin typeface="Arial" panose="020B0604020202020204" pitchFamily="34" charset="0"/>
                <a:ea typeface="微软雅黑" panose="020B0503020204020204" charset="-122"/>
              </a:rPr>
              <a:t>第二阶段：审查推荐；</a:t>
            </a:r>
            <a:endParaRPr lang="zh-CN" altLang="en-US" b="1" dirty="0">
              <a:solidFill>
                <a:srgbClr val="FF0000"/>
              </a:solidFill>
              <a:latin typeface="Arial" panose="020B0604020202020204" pitchFamily="34" charset="0"/>
              <a:ea typeface="微软雅黑" panose="020B0503020204020204" charset="-122"/>
            </a:endParaRPr>
          </a:p>
          <a:p>
            <a:pPr algn="l"/>
            <a:r>
              <a:rPr lang="en-US" altLang="zh-CN" b="1" dirty="0">
                <a:solidFill>
                  <a:srgbClr val="FF0000"/>
                </a:solidFill>
                <a:latin typeface="Arial" panose="020B0604020202020204" pitchFamily="34" charset="0"/>
                <a:ea typeface="微软雅黑" panose="020B0503020204020204" charset="-122"/>
              </a:rPr>
              <a:t>   </a:t>
            </a:r>
            <a:r>
              <a:rPr lang="en-US" altLang="zh-CN" b="1" dirty="0">
                <a:solidFill>
                  <a:schemeClr val="tx1"/>
                </a:solidFill>
                <a:latin typeface="Arial" panose="020B0604020202020204" pitchFamily="34" charset="0"/>
                <a:ea typeface="微软雅黑" panose="020B0503020204020204" charset="-122"/>
              </a:rPr>
              <a:t> ——</a:t>
            </a:r>
            <a:r>
              <a:rPr lang="zh-CN" altLang="en-US" b="1" dirty="0">
                <a:solidFill>
                  <a:schemeClr val="tx1"/>
                </a:solidFill>
                <a:latin typeface="Arial" panose="020B0604020202020204" pitchFamily="34" charset="0"/>
                <a:ea typeface="微软雅黑" panose="020B0503020204020204" charset="-122"/>
              </a:rPr>
              <a:t>各级机构管理人员对申报人员的材料进行审查，并将合格人员逐级向上级</a:t>
            </a:r>
            <a:r>
              <a:rPr lang="zh-CN" altLang="en-US" b="1" dirty="0">
                <a:solidFill>
                  <a:schemeClr val="tx1"/>
                </a:solidFill>
                <a:latin typeface="Arial" panose="020B0604020202020204" pitchFamily="34" charset="0"/>
                <a:ea typeface="微软雅黑" panose="020B0503020204020204" charset="-122"/>
              </a:rPr>
              <a:t>推荐。</a:t>
            </a:r>
            <a:endParaRPr lang="zh-CN" altLang="en-US" b="1" dirty="0">
              <a:solidFill>
                <a:schemeClr val="tx1"/>
              </a:solidFill>
              <a:latin typeface="Arial" panose="020B0604020202020204" pitchFamily="34" charset="0"/>
              <a:ea typeface="微软雅黑" panose="020B0503020204020204" charset="-122"/>
            </a:endParaRPr>
          </a:p>
          <a:p>
            <a:pPr algn="l"/>
            <a:endParaRPr lang="zh-CN" altLang="en-US" dirty="0">
              <a:latin typeface="Arial" panose="020B0604020202020204" pitchFamily="34" charset="0"/>
              <a:ea typeface="微软雅黑" panose="020B0503020204020204" charset="-122"/>
            </a:endParaRPr>
          </a:p>
          <a:p>
            <a:pPr algn="l"/>
            <a:r>
              <a:rPr lang="zh-CN" altLang="en-US" dirty="0">
                <a:latin typeface="Arial" panose="020B0604020202020204" pitchFamily="34" charset="0"/>
                <a:ea typeface="微软雅黑" panose="020B0503020204020204" charset="-122"/>
              </a:rPr>
              <a:t>注意：</a:t>
            </a:r>
            <a:endParaRPr lang="zh-CN" altLang="en-US" dirty="0">
              <a:latin typeface="Arial" panose="020B0604020202020204" pitchFamily="34" charset="0"/>
              <a:ea typeface="微软雅黑" panose="020B0503020204020204" charset="-122"/>
            </a:endParaRPr>
          </a:p>
          <a:p>
            <a:pPr algn="l"/>
            <a:r>
              <a:rPr lang="zh-CN" altLang="en-US" dirty="0">
                <a:latin typeface="Arial" panose="020B0604020202020204" pitchFamily="34" charset="0"/>
                <a:ea typeface="微软雅黑" panose="020B0503020204020204" charset="-122"/>
              </a:rPr>
              <a:t>第三阶段：组织评审。</a:t>
            </a:r>
            <a:endParaRPr lang="zh-CN" altLang="en-US" dirty="0">
              <a:latin typeface="Arial" panose="020B0604020202020204" pitchFamily="34" charset="0"/>
              <a:ea typeface="微软雅黑" panose="020B0503020204020204" charset="-122"/>
            </a:endParaRPr>
          </a:p>
          <a:p>
            <a:pPr algn="l"/>
            <a:r>
              <a:rPr lang="en-US" altLang="zh-CN" dirty="0">
                <a:latin typeface="Arial" panose="020B0604020202020204" pitchFamily="34" charset="0"/>
                <a:ea typeface="微软雅黑" panose="020B0503020204020204" charset="-122"/>
              </a:rPr>
              <a:t>    ——</a:t>
            </a:r>
            <a:r>
              <a:rPr lang="zh-CN" altLang="en-US" dirty="0">
                <a:latin typeface="Arial" panose="020B0604020202020204" pitchFamily="34" charset="0"/>
                <a:ea typeface="微软雅黑" panose="020B0503020204020204" charset="-122"/>
              </a:rPr>
              <a:t>此部分</a:t>
            </a:r>
            <a:r>
              <a:rPr lang="zh-CN" altLang="en-US" dirty="0">
                <a:latin typeface="Arial" panose="020B0604020202020204" pitchFamily="34" charset="0"/>
                <a:ea typeface="微软雅黑" panose="020B0503020204020204" charset="-122"/>
              </a:rPr>
              <a:t>未在本课件中展示。</a:t>
            </a:r>
            <a:endParaRPr lang="zh-CN" altLang="en-US" dirty="0">
              <a:latin typeface="Arial" panose="020B0604020202020204" pitchFamily="34" charset="0"/>
              <a:ea typeface="微软雅黑" panose="020B0503020204020204" charset="-122"/>
            </a:endParaRPr>
          </a:p>
        </p:txBody>
      </p:sp>
      <p:pic>
        <p:nvPicPr>
          <p:cNvPr id="34821" name="图片 6" descr="11.jpg"/>
          <p:cNvPicPr>
            <a:picLocks noChangeAspect="1"/>
          </p:cNvPicPr>
          <p:nvPr/>
        </p:nvPicPr>
        <p:blipFill>
          <a:blip r:embed="rId2"/>
          <a:stretch>
            <a:fillRect/>
          </a:stretch>
        </p:blipFill>
        <p:spPr>
          <a:xfrm>
            <a:off x="10475913" y="15875"/>
            <a:ext cx="1676400" cy="520700"/>
          </a:xfrm>
          <a:prstGeom prst="rect">
            <a:avLst/>
          </a:prstGeom>
          <a:noFill/>
          <a:ln w="9525">
            <a:noFill/>
          </a:ln>
        </p:spPr>
      </p:pic>
      <p:sp>
        <p:nvSpPr>
          <p:cNvPr id="34822" name="文本框 1"/>
          <p:cNvSpPr txBox="1"/>
          <p:nvPr/>
        </p:nvSpPr>
        <p:spPr>
          <a:xfrm>
            <a:off x="7785100" y="6070600"/>
            <a:ext cx="2976563" cy="368300"/>
          </a:xfrm>
          <a:prstGeom prst="rect">
            <a:avLst/>
          </a:prstGeom>
          <a:noFill/>
          <a:ln w="9525">
            <a:noFill/>
          </a:ln>
        </p:spPr>
        <p:txBody>
          <a:bodyPr wrap="square" anchor="t">
            <a:spAutoFit/>
          </a:bodyPr>
          <a:p>
            <a:r>
              <a:rPr lang="zh-CN" altLang="en-US">
                <a:latin typeface="Arial" panose="020B0604020202020204" pitchFamily="34" charset="0"/>
                <a:ea typeface="微软雅黑" panose="020B0503020204020204" charset="-122"/>
              </a:rPr>
              <a:t>注：该申报者评高级职称</a:t>
            </a:r>
            <a:endParaRPr lang="zh-CN" altLang="en-US">
              <a:latin typeface="Arial" panose="020B0604020202020204" pitchFamily="34" charset="0"/>
              <a:ea typeface="微软雅黑" panose="020B0503020204020204" charset="-122"/>
            </a:endParaRPr>
          </a:p>
        </p:txBody>
      </p:sp>
      <p:sp>
        <p:nvSpPr>
          <p:cNvPr id="135" name=" 135"/>
          <p:cNvSpPr/>
          <p:nvPr/>
        </p:nvSpPr>
        <p:spPr>
          <a:xfrm>
            <a:off x="7123113" y="6169025"/>
            <a:ext cx="661988" cy="169863"/>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34824" name="文本框 2"/>
          <p:cNvSpPr txBox="1"/>
          <p:nvPr/>
        </p:nvSpPr>
        <p:spPr>
          <a:xfrm>
            <a:off x="9264650" y="1595438"/>
            <a:ext cx="2581275" cy="2030095"/>
          </a:xfrm>
          <a:prstGeom prst="rect">
            <a:avLst/>
          </a:prstGeom>
          <a:noFill/>
          <a:ln w="9525">
            <a:noFill/>
          </a:ln>
        </p:spPr>
        <p:txBody>
          <a:bodyPr wrap="square" anchor="t">
            <a:spAutoFit/>
          </a:bodyPr>
          <a:p>
            <a:r>
              <a:rPr lang="zh-CN" altLang="en-US">
                <a:latin typeface="Arial" panose="020B0604020202020204" pitchFamily="34" charset="0"/>
                <a:ea typeface="微软雅黑" panose="020B0503020204020204" charset="-122"/>
              </a:rPr>
              <a:t>说明：</a:t>
            </a:r>
            <a:endParaRPr lang="zh-CN" altLang="en-US">
              <a:latin typeface="Arial" panose="020B0604020202020204" pitchFamily="34" charset="0"/>
              <a:ea typeface="微软雅黑" panose="020B0503020204020204" charset="-122"/>
            </a:endParaRPr>
          </a:p>
          <a:p>
            <a:pPr algn="just"/>
            <a:r>
              <a:rPr lang="zh-CN" altLang="en-US">
                <a:latin typeface="Arial" panose="020B0604020202020204" pitchFamily="34" charset="0"/>
                <a:ea typeface="微软雅黑" panose="020B0503020204020204" charset="-122"/>
              </a:rPr>
              <a:t>        申报者网上填写申报材料，提交，经单位直至省职称办各级机构的经办人和领导审查推荐后，最后进入相应的高级评委会。</a:t>
            </a:r>
            <a:endParaRPr lang="zh-CN" altLang="en-US">
              <a:latin typeface="Arial" panose="020B0604020202020204" pitchFamily="34" charset="0"/>
              <a:ea typeface="微软雅黑" panose="020B0503020204020204" charset="-122"/>
            </a:endParaRPr>
          </a:p>
        </p:txBody>
      </p:sp>
      <p:sp>
        <p:nvSpPr>
          <p:cNvPr id="2" name="文本框 1"/>
          <p:cNvSpPr txBox="1"/>
          <p:nvPr/>
        </p:nvSpPr>
        <p:spPr>
          <a:xfrm>
            <a:off x="532130" y="608965"/>
            <a:ext cx="3705860" cy="583565"/>
          </a:xfrm>
          <a:prstGeom prst="rect">
            <a:avLst/>
          </a:prstGeom>
          <a:noFill/>
        </p:spPr>
        <p:txBody>
          <a:bodyPr wrap="none" rtlCol="0" anchor="t">
            <a:spAutoFit/>
          </a:bodyPr>
          <a:p>
            <a:pPr algn="l"/>
            <a:r>
              <a:rPr lang="en-US" altLang="zh-CN" sz="3200" b="1" dirty="0">
                <a:sym typeface="+mn-ea"/>
              </a:rPr>
              <a:t>3.3 “</a:t>
            </a:r>
            <a:r>
              <a:rPr lang="zh-CN" altLang="en-US" sz="3200" b="1" dirty="0">
                <a:sym typeface="+mn-ea"/>
              </a:rPr>
              <a:t>审查推荐</a:t>
            </a:r>
            <a:r>
              <a:rPr lang="en-US" altLang="zh-CN" sz="3200" b="1" dirty="0">
                <a:sym typeface="+mn-ea"/>
              </a:rPr>
              <a:t>”</a:t>
            </a:r>
            <a:r>
              <a:rPr lang="zh-CN" altLang="en-US" sz="3200" b="1" dirty="0">
                <a:sym typeface="+mn-ea"/>
              </a:rPr>
              <a:t>详解</a:t>
            </a:r>
            <a:endParaRPr lang="zh-CN" altLang="en-US" sz="3200" b="1"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7"/>
          <p:cNvPicPr>
            <a:picLocks noChangeAspect="1"/>
          </p:cNvPicPr>
          <p:nvPr/>
        </p:nvPicPr>
        <p:blipFill>
          <a:blip r:embed="rId1"/>
          <a:stretch>
            <a:fillRect/>
          </a:stretch>
        </p:blipFill>
        <p:spPr>
          <a:xfrm>
            <a:off x="2668588" y="58738"/>
            <a:ext cx="8491537" cy="6815137"/>
          </a:xfrm>
          <a:prstGeom prst="rect">
            <a:avLst/>
          </a:prstGeom>
          <a:noFill/>
          <a:ln w="9525">
            <a:noFill/>
          </a:ln>
        </p:spPr>
      </p:pic>
      <p:sp>
        <p:nvSpPr>
          <p:cNvPr id="35842" name="标题 1"/>
          <p:cNvSpPr>
            <a:spLocks noGrp="1"/>
          </p:cNvSpPr>
          <p:nvPr>
            <p:ph type="title"/>
          </p:nvPr>
        </p:nvSpPr>
        <p:spPr>
          <a:xfrm>
            <a:off x="195580" y="128905"/>
            <a:ext cx="4295775" cy="1727200"/>
          </a:xfrm>
          <a:ln/>
        </p:spPr>
        <p:txBody>
          <a:bodyPr lIns="91440" tIns="45720" rIns="91440" bIns="45720" anchor="ctr"/>
          <a:p>
            <a:pPr defTabSz="914400" fontAlgn="base">
              <a:buNone/>
            </a:pPr>
            <a:r>
              <a:rPr lang="en-US" altLang="zh-CN" sz="3200" b="1" kern="1200" dirty="0">
                <a:solidFill>
                  <a:schemeClr val="tx1"/>
                </a:solidFill>
                <a:latin typeface="+mj-lt"/>
                <a:ea typeface="+mj-ea"/>
                <a:cs typeface="+mj-cs"/>
              </a:rPr>
              <a:t>3.4</a:t>
            </a:r>
            <a:r>
              <a:rPr lang="en-US" altLang="zh-CN" sz="3200" b="1" kern="1200" dirty="0">
                <a:solidFill>
                  <a:schemeClr val="tx1"/>
                </a:solidFill>
                <a:latin typeface="+mj-lt"/>
                <a:ea typeface="+mj-ea"/>
                <a:cs typeface="+mj-cs"/>
              </a:rPr>
              <a:t> “</a:t>
            </a:r>
            <a:r>
              <a:rPr lang="zh-CN" altLang="en-US" sz="3200" b="1" kern="1200" dirty="0">
                <a:solidFill>
                  <a:schemeClr val="tx1"/>
                </a:solidFill>
                <a:latin typeface="+mj-lt"/>
                <a:ea typeface="+mj-ea"/>
                <a:cs typeface="+mj-cs"/>
              </a:rPr>
              <a:t>审查推荐</a:t>
            </a:r>
            <a:r>
              <a:rPr lang="en-US" altLang="zh-CN" sz="3200" b="1" kern="1200" dirty="0">
                <a:solidFill>
                  <a:schemeClr val="tx1"/>
                </a:solidFill>
                <a:latin typeface="+mj-lt"/>
                <a:ea typeface="+mj-ea"/>
                <a:cs typeface="+mj-cs"/>
              </a:rPr>
              <a:t>”</a:t>
            </a:r>
            <a:r>
              <a:rPr lang="zh-CN" altLang="en-US" sz="3200" b="1" kern="1200" dirty="0">
                <a:solidFill>
                  <a:schemeClr val="tx1"/>
                </a:solidFill>
                <a:latin typeface="+mj-lt"/>
                <a:ea typeface="+mj-ea"/>
                <a:cs typeface="+mj-cs"/>
              </a:rPr>
              <a:t>示例</a:t>
            </a:r>
            <a:endParaRPr lang="zh-CN" altLang="en-US" sz="3200" kern="1200" dirty="0">
              <a:latin typeface="+mj-lt"/>
              <a:ea typeface="+mj-ea"/>
              <a:cs typeface="+mj-cs"/>
            </a:endParaRPr>
          </a:p>
        </p:txBody>
      </p:sp>
      <p:pic>
        <p:nvPicPr>
          <p:cNvPr id="35843" name="图片 9" descr="11.jpg"/>
          <p:cNvPicPr>
            <a:picLocks noChangeAspect="1"/>
          </p:cNvPicPr>
          <p:nvPr/>
        </p:nvPicPr>
        <p:blipFill>
          <a:blip r:embed="rId2"/>
          <a:stretch>
            <a:fillRect/>
          </a:stretch>
        </p:blipFill>
        <p:spPr>
          <a:xfrm>
            <a:off x="11034713" y="7938"/>
            <a:ext cx="1123950" cy="3492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hasCustomPrompt="1"/>
            <p:custDataLst>
              <p:tags r:id="rId1"/>
            </p:custDataLst>
          </p:nvPr>
        </p:nvSpPr>
        <p:spPr>
          <a:ln/>
        </p:spPr>
        <p:txBody>
          <a:bodyPr lIns="90000" tIns="46800" rIns="90000" bIns="46800" anchor="b"/>
          <a:p>
            <a:pPr defTabSz="914400">
              <a:buNone/>
            </a:pPr>
            <a:r>
              <a:rPr lang="en-US" altLang="zh-CN" kern="1200">
                <a:latin typeface="+mj-lt"/>
                <a:ea typeface="+mj-ea"/>
                <a:cs typeface="+mj-cs"/>
              </a:rPr>
              <a:t> </a:t>
            </a:r>
            <a:r>
              <a:rPr lang="zh-CN" altLang="en-US" kern="1200">
                <a:latin typeface="+mj-lt"/>
                <a:ea typeface="+mj-ea"/>
                <a:cs typeface="+mj-cs"/>
              </a:rPr>
              <a:t>第二部分</a:t>
            </a:r>
            <a:endParaRPr lang="zh-CN" altLang="en-US" kern="1200">
              <a:latin typeface="+mj-lt"/>
              <a:ea typeface="+mj-ea"/>
              <a:cs typeface="+mj-cs"/>
            </a:endParaRPr>
          </a:p>
        </p:txBody>
      </p:sp>
      <p:sp>
        <p:nvSpPr>
          <p:cNvPr id="40962" name="文本占位符 2"/>
          <p:cNvSpPr>
            <a:spLocks noGrp="1"/>
          </p:cNvSpPr>
          <p:nvPr>
            <p:ph type="body" sz="quarter" idx="13" hasCustomPrompt="1"/>
            <p:custDataLst>
              <p:tags r:id="rId2"/>
            </p:custDataLst>
          </p:nvPr>
        </p:nvSpPr>
        <p:spPr/>
        <p:txBody>
          <a:bodyPr vert="horz" lIns="91440" tIns="45720" rIns="91440" bIns="45720" anchor="t">
            <a:normAutofit fontScale="30000"/>
          </a:bodyPr>
          <a:p>
            <a:pPr defTabSz="914400" fontAlgn="auto"/>
            <a:r>
              <a:rPr lang="zh-CN" altLang="en-US" strike="noStrike" kern="1200" noProof="1">
                <a:latin typeface="+mn-lt"/>
                <a:ea typeface="+mn-ea"/>
                <a:cs typeface="+mn-cs"/>
              </a:rPr>
              <a:t>传统开发模式</a:t>
            </a:r>
            <a:endParaRPr lang="zh-CN" altLang="en-US" strike="noStrike" kern="1200" noProof="1">
              <a:latin typeface="+mn-lt"/>
              <a:ea typeface="+mn-ea"/>
              <a:cs typeface="+mn-cs"/>
            </a:endParaRPr>
          </a:p>
          <a:p>
            <a:pPr defTabSz="914400" fontAlgn="auto"/>
            <a:r>
              <a:rPr lang="zh-CN" altLang="en-US" strike="noStrike" kern="1200" noProof="1">
                <a:latin typeface="+mn-lt"/>
                <a:ea typeface="+mn-ea"/>
                <a:cs typeface="+mn-cs"/>
              </a:rPr>
              <a:t>和</a:t>
            </a:r>
            <a:endParaRPr lang="zh-CN" altLang="en-US" strike="noStrike" kern="1200" noProof="1">
              <a:latin typeface="+mn-lt"/>
              <a:ea typeface="+mn-ea"/>
              <a:cs typeface="+mn-cs"/>
            </a:endParaRPr>
          </a:p>
          <a:p>
            <a:pPr defTabSz="914400" fontAlgn="auto"/>
            <a:r>
              <a:rPr lang="zh-CN" altLang="en-US" strike="noStrike" kern="1200" noProof="1">
                <a:latin typeface="+mn-lt"/>
                <a:ea typeface="+mn-ea"/>
                <a:cs typeface="+mn-cs"/>
              </a:rPr>
              <a:t>敏捷开发模式</a:t>
            </a:r>
            <a:endParaRPr lang="zh-CN" altLang="en-US" strike="noStrike" kern="1200" noProof="1">
              <a:latin typeface="+mn-lt"/>
              <a:ea typeface="+mn-ea"/>
              <a:cs typeface="+mn-cs"/>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
          <p:cNvSpPr txBox="1"/>
          <p:nvPr>
            <p:custDataLst>
              <p:tags r:id="rId1"/>
            </p:custDataLst>
          </p:nvPr>
        </p:nvSpPr>
        <p:spPr>
          <a:xfrm>
            <a:off x="1044575" y="4716463"/>
            <a:ext cx="10233025" cy="979487"/>
          </a:xfrm>
          <a:prstGeom prst="rect">
            <a:avLst/>
          </a:prstGeom>
          <a:noFill/>
          <a:ln w="9525">
            <a:noFill/>
          </a:ln>
        </p:spPr>
        <p:txBody>
          <a:bodyPr lIns="90000" tIns="46800" rIns="90000" bIns="46800" anchor="b"/>
          <a:p>
            <a:pPr algn="ctr">
              <a:lnSpc>
                <a:spcPct val="120000"/>
              </a:lnSpc>
            </a:pPr>
            <a:r>
              <a:rPr lang="zh-CN" altLang="en-US" sz="4800">
                <a:latin typeface="Arial" panose="020B0604020202020204" pitchFamily="34" charset="0"/>
                <a:ea typeface="微软雅黑" panose="020B0503020204020204" charset="-122"/>
                <a:sym typeface="微软雅黑" panose="020B0503020204020204" charset="-122"/>
              </a:rPr>
              <a:t>传统开发模式（瀑布式）</a:t>
            </a:r>
            <a:endParaRPr lang="zh-CN" altLang="en-US" sz="4800" b="1">
              <a:solidFill>
                <a:srgbClr val="404040"/>
              </a:solidFill>
              <a:latin typeface="Arial" panose="020B0604020202020204" pitchFamily="34" charset="0"/>
              <a:ea typeface="微软雅黑" panose="020B0503020204020204" charset="-122"/>
            </a:endParaRPr>
          </a:p>
        </p:txBody>
      </p:sp>
      <p:sp>
        <p:nvSpPr>
          <p:cNvPr id="38915"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01</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838200" y="131763"/>
            <a:ext cx="10515600" cy="1325562"/>
          </a:xfrm>
          <a:ln/>
        </p:spPr>
        <p:txBody>
          <a:bodyPr lIns="91440" tIns="45720" rIns="91440" bIns="45720" anchor="ctr"/>
          <a:p>
            <a:pPr defTabSz="914400">
              <a:buNone/>
            </a:pPr>
            <a:r>
              <a:rPr lang="zh-CN" altLang="en-US" b="1" kern="1200">
                <a:latin typeface="+mj-lt"/>
                <a:ea typeface="+mj-ea"/>
                <a:cs typeface="+mj-cs"/>
              </a:rPr>
              <a:t>传统</a:t>
            </a:r>
            <a:r>
              <a:rPr lang="zh-CN" altLang="en-US" b="1" kern="1200">
                <a:latin typeface="+mj-lt"/>
                <a:ea typeface="+mj-ea"/>
                <a:cs typeface="+mj-cs"/>
                <a:sym typeface="微软雅黑" panose="020B0503020204020204" charset="-122"/>
              </a:rPr>
              <a:t>开发</a:t>
            </a:r>
            <a:r>
              <a:rPr lang="zh-CN" altLang="en-US" b="1" kern="1200">
                <a:latin typeface="+mj-lt"/>
                <a:ea typeface="+mj-ea"/>
                <a:cs typeface="+mj-cs"/>
              </a:rPr>
              <a:t>模式（瀑布式）</a:t>
            </a:r>
            <a:endParaRPr lang="zh-CN" altLang="en-US" b="1" kern="1200">
              <a:latin typeface="+mj-lt"/>
              <a:ea typeface="+mj-ea"/>
              <a:cs typeface="+mj-cs"/>
            </a:endParaRPr>
          </a:p>
        </p:txBody>
      </p:sp>
      <p:pic>
        <p:nvPicPr>
          <p:cNvPr id="40962" name="图片 2"/>
          <p:cNvPicPr>
            <a:picLocks noChangeAspect="1"/>
          </p:cNvPicPr>
          <p:nvPr/>
        </p:nvPicPr>
        <p:blipFill>
          <a:blip r:embed="rId1"/>
          <a:stretch>
            <a:fillRect/>
          </a:stretch>
        </p:blipFill>
        <p:spPr>
          <a:xfrm>
            <a:off x="1244600" y="1268413"/>
            <a:ext cx="9042400" cy="5472112"/>
          </a:xfrm>
          <a:prstGeom prst="rect">
            <a:avLst/>
          </a:prstGeom>
          <a:noFill/>
          <a:ln w="9525">
            <a:noFill/>
          </a:ln>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838200" y="131763"/>
            <a:ext cx="10515600" cy="1325562"/>
          </a:xfrm>
          <a:ln/>
        </p:spPr>
        <p:txBody>
          <a:bodyPr lIns="91440" tIns="45720" rIns="91440" bIns="45720" anchor="ctr"/>
          <a:p>
            <a:pPr defTabSz="914400">
              <a:buNone/>
            </a:pPr>
            <a:r>
              <a:rPr lang="zh-CN" altLang="en-US" b="1" kern="1200">
                <a:latin typeface="+mj-lt"/>
                <a:ea typeface="+mj-ea"/>
                <a:cs typeface="+mj-cs"/>
              </a:rPr>
              <a:t>传统</a:t>
            </a:r>
            <a:r>
              <a:rPr lang="zh-CN" altLang="en-US" b="1" kern="1200">
                <a:latin typeface="+mj-lt"/>
                <a:ea typeface="+mj-ea"/>
                <a:cs typeface="+mj-cs"/>
                <a:sym typeface="微软雅黑" panose="020B0503020204020204" charset="-122"/>
              </a:rPr>
              <a:t>开发</a:t>
            </a:r>
            <a:r>
              <a:rPr lang="zh-CN" altLang="en-US" b="1" kern="1200">
                <a:latin typeface="+mj-lt"/>
                <a:ea typeface="+mj-ea"/>
                <a:cs typeface="+mj-cs"/>
              </a:rPr>
              <a:t>模式（瀑布式）</a:t>
            </a:r>
            <a:endParaRPr lang="zh-CN" altLang="en-US" b="1" kern="1200">
              <a:latin typeface="+mj-lt"/>
              <a:ea typeface="+mj-ea"/>
              <a:cs typeface="+mj-cs"/>
            </a:endParaRPr>
          </a:p>
        </p:txBody>
      </p:sp>
      <p:sp>
        <p:nvSpPr>
          <p:cNvPr id="41986" name="内容占位符 2"/>
          <p:cNvSpPr>
            <a:spLocks noGrp="1"/>
          </p:cNvSpPr>
          <p:nvPr>
            <p:ph idx="1"/>
          </p:nvPr>
        </p:nvSpPr>
        <p:spPr>
          <a:xfrm>
            <a:off x="838200" y="1276350"/>
            <a:ext cx="10515600" cy="5257800"/>
          </a:xfrm>
          <a:ln/>
        </p:spPr>
        <p:txBody>
          <a:bodyPr lIns="91440" tIns="45720" rIns="91440" bIns="45720" anchor="t"/>
          <a:p>
            <a:pPr marL="0" indent="0">
              <a:buNone/>
            </a:pPr>
            <a:r>
              <a:rPr lang="zh-CN" altLang="en-US" sz="2000"/>
              <a:t>优点：</a:t>
            </a:r>
            <a:endParaRPr lang="zh-CN" altLang="en-US" sz="2000"/>
          </a:p>
          <a:p>
            <a:pPr marL="457200" lvl="1" indent="0">
              <a:buNone/>
            </a:pPr>
            <a:r>
              <a:rPr lang="zh-CN" altLang="en-US"/>
              <a:t>1. 为项目提供了按阶段划分的检查点。</a:t>
            </a:r>
            <a:endParaRPr lang="zh-CN" altLang="en-US"/>
          </a:p>
          <a:p>
            <a:pPr marL="457200" lvl="1" indent="0">
              <a:buNone/>
            </a:pPr>
            <a:r>
              <a:rPr lang="zh-CN" altLang="en-US"/>
              <a:t>2. 当前一阶段完成后，只需关注后续阶段。</a:t>
            </a:r>
            <a:endParaRPr lang="zh-CN" altLang="en-US"/>
          </a:p>
          <a:p>
            <a:pPr marL="457200" lvl="1" indent="0">
              <a:buNone/>
            </a:pPr>
            <a:r>
              <a:rPr lang="zh-CN" altLang="en-US"/>
              <a:t>3. 提供了一个模板，该模板使得需求分析、总体设计、详细设计、编码、测试和支持的方法在该模板下有一个共同的指导。</a:t>
            </a:r>
            <a:endParaRPr lang="zh-CN" altLang="en-US"/>
          </a:p>
          <a:p>
            <a:pPr marL="0" indent="0">
              <a:buNone/>
            </a:pPr>
            <a:r>
              <a:rPr lang="zh-CN" altLang="en-US" sz="2000"/>
              <a:t>缺点：</a:t>
            </a:r>
            <a:endParaRPr lang="zh-CN" altLang="en-US" sz="2000"/>
          </a:p>
          <a:p>
            <a:pPr marL="457200" lvl="1" indent="0">
              <a:buNone/>
            </a:pPr>
            <a:r>
              <a:rPr lang="zh-CN" altLang="en-US"/>
              <a:t>1. 各个阶段的划分完全固定，阶段之间产生大量的文档，极大地增加了工作量。</a:t>
            </a:r>
            <a:endParaRPr lang="zh-CN" altLang="en-US"/>
          </a:p>
          <a:p>
            <a:pPr marL="457200" lvl="1" indent="0">
              <a:buNone/>
            </a:pPr>
            <a:r>
              <a:rPr lang="zh-CN" altLang="en-US"/>
              <a:t>2. 由于开发模型是线性的，用户只有等到整个过程的末期才能见到开发成果，增加了开发风险。</a:t>
            </a:r>
            <a:endParaRPr lang="zh-CN" altLang="en-US"/>
          </a:p>
          <a:p>
            <a:pPr marL="457200" lvl="1" indent="0">
              <a:buNone/>
            </a:pPr>
            <a:r>
              <a:rPr lang="zh-CN" altLang="en-US"/>
              <a:t>3. 通过过多的强制完成日期和里程碑来跟踪各个项目阶段。</a:t>
            </a:r>
            <a:endParaRPr lang="zh-CN" altLang="en-US"/>
          </a:p>
          <a:p>
            <a:pPr marL="457200" lvl="1" indent="0">
              <a:buNone/>
            </a:pPr>
            <a:r>
              <a:rPr lang="zh-CN" altLang="en-US"/>
              <a:t>4. </a:t>
            </a:r>
            <a:r>
              <a:rPr lang="zh-CN" altLang="en-US" b="1">
                <a:solidFill>
                  <a:srgbClr val="FF0000"/>
                </a:solidFill>
              </a:rPr>
              <a:t>不能适应用户需求的变化！</a:t>
            </a:r>
            <a:endParaRPr lang="zh-CN" altLang="en-US" b="1">
              <a:solidFill>
                <a:srgbClr val="FF0000"/>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3"/>
          <p:cNvSpPr txBox="1"/>
          <p:nvPr>
            <p:custDataLst>
              <p:tags r:id="rId1"/>
            </p:custDataLst>
          </p:nvPr>
        </p:nvSpPr>
        <p:spPr>
          <a:xfrm>
            <a:off x="1044575" y="4716463"/>
            <a:ext cx="10233025" cy="979487"/>
          </a:xfrm>
          <a:prstGeom prst="rect">
            <a:avLst/>
          </a:prstGeom>
          <a:noFill/>
          <a:ln w="9525">
            <a:noFill/>
          </a:ln>
        </p:spPr>
        <p:txBody>
          <a:bodyPr lIns="90000" tIns="46800" rIns="90000" bIns="46800" anchor="b"/>
          <a:p>
            <a:pPr>
              <a:lnSpc>
                <a:spcPct val="120000"/>
              </a:lnSpc>
            </a:pPr>
            <a:r>
              <a:rPr lang="zh-CN" altLang="en-US" sz="4800">
                <a:latin typeface="Arial" panose="020B0604020202020204" pitchFamily="34" charset="0"/>
                <a:ea typeface="微软雅黑" panose="020B0503020204020204" charset="-122"/>
                <a:sym typeface="微软雅黑" panose="020B0503020204020204" charset="-122"/>
              </a:rPr>
              <a:t>敏捷开发模式（迭代式）和</a:t>
            </a:r>
            <a:r>
              <a:rPr lang="en-US" altLang="zh-CN" sz="4800">
                <a:latin typeface="Arial" panose="020B0604020202020204" pitchFamily="34" charset="0"/>
                <a:ea typeface="微软雅黑" panose="020B0503020204020204" charset="-122"/>
                <a:sym typeface="微软雅黑" panose="020B0503020204020204" charset="-122"/>
              </a:rPr>
              <a:t>Scrum</a:t>
            </a:r>
            <a:endParaRPr lang="zh-CN" altLang="en-US" sz="4800">
              <a:latin typeface="Arial" panose="020B0604020202020204" pitchFamily="34" charset="0"/>
              <a:ea typeface="微软雅黑" panose="020B0503020204020204" charset="-122"/>
              <a:sym typeface="微软雅黑" panose="020B0503020204020204" charset="-122"/>
            </a:endParaRPr>
          </a:p>
        </p:txBody>
      </p:sp>
      <p:sp>
        <p:nvSpPr>
          <p:cNvPr id="43011"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02</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图片 3" descr="敏捷开发流程图"/>
          <p:cNvPicPr>
            <a:picLocks noChangeAspect="1"/>
          </p:cNvPicPr>
          <p:nvPr/>
        </p:nvPicPr>
        <p:blipFill>
          <a:blip r:embed="rId1"/>
          <a:stretch>
            <a:fillRect/>
          </a:stretch>
        </p:blipFill>
        <p:spPr>
          <a:xfrm>
            <a:off x="955675" y="12700"/>
            <a:ext cx="10328275" cy="6821488"/>
          </a:xfrm>
          <a:prstGeom prst="rect">
            <a:avLst/>
          </a:prstGeom>
          <a:noFill/>
          <a:ln w="9525">
            <a:noFill/>
          </a:ln>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xfrm>
            <a:off x="838200" y="222250"/>
            <a:ext cx="5746750" cy="1327150"/>
          </a:xfrm>
          <a:ln/>
        </p:spPr>
        <p:txBody>
          <a:bodyPr lIns="91440" tIns="45720" rIns="91440" bIns="45720" anchor="ctr"/>
          <a:p>
            <a:pPr defTabSz="914400">
              <a:buNone/>
            </a:pPr>
            <a:r>
              <a:rPr lang="zh-CN" altLang="en-US" b="1" kern="1200">
                <a:latin typeface="+mj-lt"/>
                <a:ea typeface="+mj-ea"/>
                <a:cs typeface="+mj-cs"/>
              </a:rPr>
              <a:t>敏捷</a:t>
            </a:r>
            <a:r>
              <a:rPr lang="zh-CN" altLang="en-US" b="1" kern="1200">
                <a:latin typeface="+mj-lt"/>
                <a:ea typeface="+mj-ea"/>
                <a:cs typeface="+mj-cs"/>
                <a:sym typeface="微软雅黑" panose="020B0503020204020204" charset="-122"/>
              </a:rPr>
              <a:t>开发</a:t>
            </a:r>
            <a:r>
              <a:rPr lang="zh-CN" altLang="en-US" b="1" kern="1200">
                <a:latin typeface="+mj-lt"/>
                <a:ea typeface="+mj-ea"/>
                <a:cs typeface="+mj-cs"/>
              </a:rPr>
              <a:t>模式（迭代式）</a:t>
            </a:r>
            <a:endParaRPr lang="zh-CN" altLang="en-US" b="1" kern="1200">
              <a:latin typeface="+mj-lt"/>
              <a:ea typeface="+mj-ea"/>
              <a:cs typeface="+mj-cs"/>
            </a:endParaRPr>
          </a:p>
        </p:txBody>
      </p:sp>
      <p:sp>
        <p:nvSpPr>
          <p:cNvPr id="46082" name="内容占位符 2"/>
          <p:cNvSpPr>
            <a:spLocks noGrp="1"/>
          </p:cNvSpPr>
          <p:nvPr>
            <p:ph idx="1"/>
          </p:nvPr>
        </p:nvSpPr>
        <p:spPr>
          <a:xfrm>
            <a:off x="428625" y="1512888"/>
            <a:ext cx="10180638" cy="4772025"/>
          </a:xfrm>
          <a:ln/>
        </p:spPr>
        <p:txBody>
          <a:bodyPr lIns="91440" tIns="45720" rIns="91440" bIns="45720" anchor="t"/>
          <a:p>
            <a:pPr marL="0" indent="0" fontAlgn="base">
              <a:buNone/>
            </a:pPr>
            <a:r>
              <a:rPr lang="zh-CN" altLang="en-US" b="1"/>
              <a:t>优点</a:t>
            </a:r>
            <a:r>
              <a:rPr lang="zh-CN" altLang="en-US"/>
              <a:t>：</a:t>
            </a:r>
            <a:endParaRPr lang="zh-CN" altLang="en-US"/>
          </a:p>
          <a:p>
            <a:pPr marL="800100" lvl="1" indent="-342900" fontAlgn="base">
              <a:buFont typeface="Calibri" panose="020F0502020204030204" charset="0"/>
              <a:buAutoNum type="circleNumDbPlain"/>
            </a:pPr>
            <a:r>
              <a:rPr lang="zh-CN" altLang="en-US" sz="2400"/>
              <a:t>敏捷开发的高适应性，</a:t>
            </a:r>
            <a:r>
              <a:rPr lang="zh-CN" altLang="en-US" sz="2400">
                <a:solidFill>
                  <a:srgbClr val="0000FF"/>
                </a:solidFill>
              </a:rPr>
              <a:t>以人为本</a:t>
            </a:r>
            <a:r>
              <a:rPr lang="zh-CN" altLang="en-US" sz="2400"/>
              <a:t>的特性。</a:t>
            </a:r>
            <a:endParaRPr lang="zh-CN" altLang="en-US" sz="2400"/>
          </a:p>
          <a:p>
            <a:pPr marL="800100" lvl="1" indent="-342900" fontAlgn="base">
              <a:buFont typeface="Calibri" panose="020F0502020204030204" charset="0"/>
              <a:buAutoNum type="circleNumDbPlain"/>
            </a:pPr>
            <a:r>
              <a:rPr lang="zh-CN" altLang="en-US" sz="2400"/>
              <a:t>更加的</a:t>
            </a:r>
            <a:r>
              <a:rPr lang="zh-CN" altLang="en-US" sz="2400">
                <a:solidFill>
                  <a:srgbClr val="0000FF"/>
                </a:solidFill>
              </a:rPr>
              <a:t>灵活</a:t>
            </a:r>
            <a:r>
              <a:rPr lang="zh-CN" altLang="en-US" sz="2400"/>
              <a:t>并且更加充分的</a:t>
            </a:r>
            <a:r>
              <a:rPr lang="zh-CN" altLang="en-US" sz="2400">
                <a:solidFill>
                  <a:srgbClr val="0000FF"/>
                </a:solidFill>
              </a:rPr>
              <a:t>利用了每个开发者的优势</a:t>
            </a:r>
            <a:r>
              <a:rPr lang="zh-CN" altLang="en-US" sz="2400"/>
              <a:t>，调动了每个人的工作热情。</a:t>
            </a:r>
            <a:endParaRPr lang="zh-CN" altLang="en-US"/>
          </a:p>
          <a:p>
            <a:pPr marL="0" indent="0" fontAlgn="base">
              <a:buNone/>
            </a:pPr>
            <a:r>
              <a:rPr lang="zh-CN" altLang="en-US" b="1"/>
              <a:t>缺点</a:t>
            </a:r>
            <a:r>
              <a:rPr lang="zh-CN" altLang="en-US"/>
              <a:t>：</a:t>
            </a:r>
            <a:endParaRPr lang="zh-CN" altLang="en-US"/>
          </a:p>
          <a:p>
            <a:pPr marL="800100" lvl="1" indent="-342900" fontAlgn="base">
              <a:buFont typeface="Calibri" panose="020F0502020204030204" charset="0"/>
              <a:buAutoNum type="circleNumDbPlain"/>
            </a:pPr>
            <a:r>
              <a:rPr lang="zh-CN" altLang="en-US" sz="2400"/>
              <a:t>由于其项目周期很长，所以很难保证开发人员不更换，而</a:t>
            </a:r>
            <a:r>
              <a:rPr lang="zh-CN" altLang="en-US" sz="2400">
                <a:solidFill>
                  <a:srgbClr val="0000FF"/>
                </a:solidFill>
              </a:rPr>
              <a:t>没有齐备的文档</a:t>
            </a:r>
            <a:r>
              <a:rPr lang="zh-CN" altLang="en-US" sz="2400"/>
              <a:t>就会造成在交接过程中出现很大的困难；</a:t>
            </a:r>
            <a:endParaRPr lang="zh-CN" altLang="en-US" sz="2400"/>
          </a:p>
          <a:p>
            <a:pPr marL="800100" lvl="1" indent="-342900" fontAlgn="base">
              <a:buFont typeface="Calibri" panose="020F0502020204030204" charset="0"/>
              <a:buAutoNum type="circleNumDbPlain"/>
            </a:pPr>
            <a:r>
              <a:rPr lang="zh-CN" altLang="en-US" sz="2400"/>
              <a:t>需要组内成员的个人</a:t>
            </a:r>
            <a:r>
              <a:rPr lang="zh-CN" altLang="en-US" sz="2400">
                <a:solidFill>
                  <a:srgbClr val="0000FF"/>
                </a:solidFill>
              </a:rPr>
              <a:t>专业技能</a:t>
            </a:r>
            <a:r>
              <a:rPr lang="zh-CN" altLang="en-US" sz="2400"/>
              <a:t>较为</a:t>
            </a:r>
            <a:r>
              <a:rPr lang="zh-CN" altLang="en-US" sz="2400">
                <a:solidFill>
                  <a:srgbClr val="0000FF"/>
                </a:solidFill>
              </a:rPr>
              <a:t>良好</a:t>
            </a:r>
            <a:r>
              <a:rPr lang="zh-CN" altLang="en-US" sz="2400"/>
              <a:t>；</a:t>
            </a:r>
            <a:endParaRPr lang="zh-CN" altLang="en-US" sz="2400"/>
          </a:p>
          <a:p>
            <a:pPr marL="800100" lvl="1" indent="-342900" fontAlgn="base">
              <a:buFont typeface="Calibri" panose="020F0502020204030204" charset="0"/>
              <a:buAutoNum type="circleNumDbPlain"/>
            </a:pPr>
            <a:r>
              <a:rPr lang="zh-CN" altLang="en-US" sz="2400"/>
              <a:t>需要组内成员有</a:t>
            </a:r>
            <a:r>
              <a:rPr lang="zh-CN" altLang="en-US" sz="2400">
                <a:solidFill>
                  <a:srgbClr val="0000FF"/>
                </a:solidFill>
              </a:rPr>
              <a:t>良好</a:t>
            </a:r>
            <a:r>
              <a:rPr lang="zh-CN" altLang="en-US" sz="2400"/>
              <a:t>的</a:t>
            </a:r>
            <a:r>
              <a:rPr lang="zh-CN" altLang="en-US" sz="2400">
                <a:solidFill>
                  <a:srgbClr val="0000FF"/>
                </a:solidFill>
              </a:rPr>
              <a:t>沟通能力</a:t>
            </a:r>
            <a:r>
              <a:rPr lang="zh-CN" altLang="en-US" sz="2400"/>
              <a:t>。</a:t>
            </a:r>
            <a:endParaRPr lang="zh-CN" altLang="en-US" sz="24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838200" y="161925"/>
            <a:ext cx="10515600" cy="1325563"/>
          </a:xfrm>
          <a:ln/>
        </p:spPr>
        <p:txBody>
          <a:bodyPr lIns="91440" tIns="45720" rIns="91440" bIns="45720" anchor="ctr"/>
          <a:p>
            <a:pPr defTabSz="914400">
              <a:buNone/>
            </a:pPr>
            <a:r>
              <a:rPr lang="zh-CN" altLang="en-US" b="1" kern="1200">
                <a:latin typeface="+mj-lt"/>
                <a:ea typeface="+mj-ea"/>
                <a:cs typeface="+mj-cs"/>
              </a:rPr>
              <a:t>Scrum开发流程中的三大角色</a:t>
            </a:r>
            <a:endParaRPr lang="zh-CN" altLang="en-US" b="1" kern="1200">
              <a:latin typeface="+mj-lt"/>
              <a:ea typeface="+mj-ea"/>
              <a:cs typeface="+mj-cs"/>
            </a:endParaRPr>
          </a:p>
        </p:txBody>
      </p:sp>
      <p:sp>
        <p:nvSpPr>
          <p:cNvPr id="47106" name="内容占位符 2"/>
          <p:cNvSpPr>
            <a:spLocks noGrp="1"/>
          </p:cNvSpPr>
          <p:nvPr>
            <p:ph idx="1"/>
          </p:nvPr>
        </p:nvSpPr>
        <p:spPr>
          <a:xfrm>
            <a:off x="838200" y="1327150"/>
            <a:ext cx="10515600" cy="5160963"/>
          </a:xfrm>
          <a:ln/>
        </p:spPr>
        <p:txBody>
          <a:bodyPr lIns="91440" tIns="45720" rIns="91440" bIns="45720" anchor="t"/>
          <a:p>
            <a:pPr>
              <a:buFont typeface="Wingdings" panose="05000000000000000000" charset="0"/>
              <a:buChar char="u"/>
            </a:pPr>
            <a:r>
              <a:rPr lang="zh-CN" altLang="en-US"/>
              <a:t>产品</a:t>
            </a:r>
            <a:r>
              <a:rPr lang="en-US" altLang="zh-CN"/>
              <a:t>/</a:t>
            </a:r>
            <a:r>
              <a:rPr lang="zh-CN" altLang="en-US">
                <a:solidFill>
                  <a:srgbClr val="0000FF"/>
                </a:solidFill>
              </a:rPr>
              <a:t>项目</a:t>
            </a:r>
            <a:r>
              <a:rPr lang="zh-CN" altLang="en-US"/>
              <a:t>负责人（</a:t>
            </a:r>
            <a:r>
              <a:rPr lang="zh-CN" altLang="en-US">
                <a:solidFill>
                  <a:srgbClr val="0000FF"/>
                </a:solidFill>
              </a:rPr>
              <a:t>P</a:t>
            </a:r>
            <a:r>
              <a:rPr lang="zh-CN" altLang="en-US"/>
              <a:t>roduct </a:t>
            </a:r>
            <a:r>
              <a:rPr lang="zh-CN" altLang="en-US">
                <a:solidFill>
                  <a:srgbClr val="0000FF"/>
                </a:solidFill>
              </a:rPr>
              <a:t>O</a:t>
            </a:r>
            <a:r>
              <a:rPr lang="zh-CN" altLang="en-US"/>
              <a:t>wner）</a:t>
            </a:r>
            <a:endParaRPr lang="zh-CN" altLang="en-US"/>
          </a:p>
          <a:p>
            <a:pPr marL="457200" lvl="1" indent="0">
              <a:buNone/>
            </a:pPr>
            <a:r>
              <a:rPr lang="zh-CN" altLang="en-US"/>
              <a:t>主要负责确定产品的功能和达到要求的标准，指定软件的发布日期和交付的内容，同时有权力接受或拒绝开发团队的工作成果。</a:t>
            </a:r>
            <a:endParaRPr lang="zh-CN" altLang="en-US"/>
          </a:p>
          <a:p>
            <a:pPr>
              <a:buFont typeface="Wingdings" panose="05000000000000000000" charset="0"/>
              <a:buChar char="u"/>
            </a:pPr>
            <a:r>
              <a:rPr lang="zh-CN" altLang="en-US"/>
              <a:t> 流程管理员（</a:t>
            </a:r>
            <a:r>
              <a:rPr lang="zh-CN" altLang="en-US">
                <a:solidFill>
                  <a:srgbClr val="0000FF"/>
                </a:solidFill>
              </a:rPr>
              <a:t>S</a:t>
            </a:r>
            <a:r>
              <a:rPr lang="zh-CN" altLang="en-US"/>
              <a:t>crum </a:t>
            </a:r>
            <a:r>
              <a:rPr lang="zh-CN" altLang="en-US">
                <a:solidFill>
                  <a:srgbClr val="0000FF"/>
                </a:solidFill>
              </a:rPr>
              <a:t>M</a:t>
            </a:r>
            <a:r>
              <a:rPr lang="zh-CN" altLang="en-US"/>
              <a:t>aster）</a:t>
            </a:r>
            <a:endParaRPr lang="zh-CN" altLang="en-US"/>
          </a:p>
          <a:p>
            <a:pPr marL="457200" lvl="1" indent="0">
              <a:buNone/>
            </a:pPr>
            <a:r>
              <a:rPr lang="zh-CN" altLang="en-US"/>
              <a:t>主要负责整个Scrum流程在项目中的顺利实施和进行，以及清除挡在客户和开发工作之间的沟通障碍，使得客户可以直接驱动开发。</a:t>
            </a:r>
            <a:endParaRPr lang="zh-CN" altLang="en-US"/>
          </a:p>
          <a:p>
            <a:pPr>
              <a:buFont typeface="Wingdings" panose="05000000000000000000" charset="0"/>
              <a:buChar char="u"/>
            </a:pPr>
            <a:r>
              <a:rPr lang="zh-CN" altLang="en-US"/>
              <a:t>开发团队（</a:t>
            </a:r>
            <a:r>
              <a:rPr lang="zh-CN" altLang="en-US">
                <a:solidFill>
                  <a:srgbClr val="0000FF"/>
                </a:solidFill>
              </a:rPr>
              <a:t>S</a:t>
            </a:r>
            <a:r>
              <a:rPr lang="zh-CN" altLang="en-US"/>
              <a:t>crum </a:t>
            </a:r>
            <a:r>
              <a:rPr lang="zh-CN" altLang="en-US">
                <a:solidFill>
                  <a:srgbClr val="0000FF"/>
                </a:solidFill>
              </a:rPr>
              <a:t>T</a:t>
            </a:r>
            <a:r>
              <a:rPr lang="zh-CN" altLang="en-US"/>
              <a:t>eam）</a:t>
            </a:r>
            <a:endParaRPr lang="zh-CN" altLang="en-US"/>
          </a:p>
          <a:p>
            <a:pPr marL="457200" lvl="1" indent="0">
              <a:buNone/>
            </a:pPr>
            <a:r>
              <a:rPr lang="zh-CN" altLang="en-US"/>
              <a:t>主要负责软件产品在Scrum规定流程下进行开发工作，人数控制在5~10人左右，每个成员可能负责不同的技术方面，但要求每成员必须要有很强的自我管理能力，同时具有一定的表达能力；成员可以采用任何工作方式，只要能达到Sprint的目标。</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椭圆 12"/>
          <p:cNvSpPr/>
          <p:nvPr>
            <p:custDataLst>
              <p:tags r:id="rId1"/>
            </p:custDataLst>
          </p:nvPr>
        </p:nvSpPr>
        <p:spPr>
          <a:xfrm>
            <a:off x="6105525" y="4738688"/>
            <a:ext cx="882650" cy="8620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6" name="矩形 5"/>
          <p:cNvSpPr/>
          <p:nvPr>
            <p:custDataLst>
              <p:tags r:id="rId2"/>
            </p:custDataLst>
          </p:nvPr>
        </p:nvSpPr>
        <p:spPr>
          <a:xfrm>
            <a:off x="6542088" y="1828800"/>
            <a:ext cx="320675" cy="25241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Shape 4034"/>
          <p:cNvSpPr/>
          <p:nvPr>
            <p:custDataLst>
              <p:tags r:id="rId3"/>
            </p:custDataLst>
          </p:nvPr>
        </p:nvSpPr>
        <p:spPr>
          <a:xfrm>
            <a:off x="6105525" y="4738688"/>
            <a:ext cx="882650" cy="862013"/>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accent3"/>
          </a:solidFill>
          <a:ln>
            <a:noFill/>
          </a:ln>
        </p:spPr>
        <p:txBody>
          <a:bodyPr lIns="38075" tIns="38075" rIns="38075" bIns="380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fontAlgn="auto">
              <a:spcBef>
                <a:spcPts val="0"/>
              </a:spcBef>
              <a:buNone/>
            </a:pPr>
            <a:endParaRPr sz="3000" strike="noStrike" noProof="1">
              <a:solidFill>
                <a:schemeClr val="dk1"/>
              </a:solidFill>
              <a:latin typeface="+mn-lt"/>
              <a:ea typeface="+mn-ea"/>
              <a:cs typeface="+mn-cs"/>
              <a:sym typeface="Lato"/>
            </a:endParaRPr>
          </a:p>
        </p:txBody>
      </p:sp>
      <p:sp>
        <p:nvSpPr>
          <p:cNvPr id="14" name="椭圆 13"/>
          <p:cNvSpPr/>
          <p:nvPr>
            <p:custDataLst>
              <p:tags r:id="rId4"/>
            </p:custDataLst>
          </p:nvPr>
        </p:nvSpPr>
        <p:spPr>
          <a:xfrm>
            <a:off x="2995613" y="4738688"/>
            <a:ext cx="882650" cy="8620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5" name="Shape 4034"/>
          <p:cNvSpPr/>
          <p:nvPr>
            <p:custDataLst>
              <p:tags r:id="rId5"/>
            </p:custDataLst>
          </p:nvPr>
        </p:nvSpPr>
        <p:spPr>
          <a:xfrm>
            <a:off x="2995613" y="4738688"/>
            <a:ext cx="882650" cy="862013"/>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accent3"/>
          </a:solidFill>
          <a:ln>
            <a:noFill/>
          </a:ln>
        </p:spPr>
        <p:txBody>
          <a:bodyPr lIns="38075" tIns="38075" rIns="38075" bIns="380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fontAlgn="auto">
              <a:spcBef>
                <a:spcPts val="0"/>
              </a:spcBef>
              <a:buNone/>
            </a:pPr>
            <a:endParaRPr sz="3000" strike="noStrike" noProof="1" dirty="0">
              <a:solidFill>
                <a:schemeClr val="dk1"/>
              </a:solidFill>
              <a:latin typeface="+mn-lt"/>
              <a:ea typeface="+mn-ea"/>
              <a:cs typeface="+mn-cs"/>
              <a:sym typeface="Lato"/>
            </a:endParaRPr>
          </a:p>
        </p:txBody>
      </p:sp>
      <p:pic>
        <p:nvPicPr>
          <p:cNvPr id="9222" name="图片 16"/>
          <p:cNvPicPr>
            <a:picLocks noChangeAspect="1"/>
          </p:cNvPicPr>
          <p:nvPr>
            <p:custDataLst>
              <p:tags r:id="rId6"/>
            </p:custDataLst>
          </p:nvPr>
        </p:nvPicPr>
        <p:blipFill>
          <a:blip r:embed="rId7"/>
          <a:stretch>
            <a:fillRect/>
          </a:stretch>
        </p:blipFill>
        <p:spPr>
          <a:xfrm>
            <a:off x="339725" y="1822450"/>
            <a:ext cx="2576513" cy="2611438"/>
          </a:xfrm>
          <a:prstGeom prst="rect">
            <a:avLst/>
          </a:prstGeom>
          <a:noFill/>
          <a:ln w="9525">
            <a:noFill/>
          </a:ln>
        </p:spPr>
      </p:pic>
      <p:sp>
        <p:nvSpPr>
          <p:cNvPr id="18" name="矩形 17"/>
          <p:cNvSpPr/>
          <p:nvPr>
            <p:custDataLst>
              <p:tags r:id="rId8"/>
            </p:custDataLst>
          </p:nvPr>
        </p:nvSpPr>
        <p:spPr>
          <a:xfrm>
            <a:off x="339725" y="1814513"/>
            <a:ext cx="320675" cy="25257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9224" name="图片 19"/>
          <p:cNvPicPr>
            <a:picLocks noChangeAspect="1"/>
          </p:cNvPicPr>
          <p:nvPr>
            <p:custDataLst>
              <p:tags r:id="rId9"/>
            </p:custDataLst>
          </p:nvPr>
        </p:nvPicPr>
        <p:blipFill>
          <a:blip r:embed="rId10"/>
          <a:stretch>
            <a:fillRect/>
          </a:stretch>
        </p:blipFill>
        <p:spPr>
          <a:xfrm>
            <a:off x="6194425" y="1822450"/>
            <a:ext cx="2582863" cy="2611438"/>
          </a:xfrm>
          <a:prstGeom prst="rect">
            <a:avLst/>
          </a:prstGeom>
          <a:noFill/>
          <a:ln w="9525">
            <a:noFill/>
          </a:ln>
        </p:spPr>
      </p:pic>
      <p:pic>
        <p:nvPicPr>
          <p:cNvPr id="9225" name="图片 22"/>
          <p:cNvPicPr>
            <a:picLocks noChangeAspect="1"/>
          </p:cNvPicPr>
          <p:nvPr>
            <p:custDataLst>
              <p:tags r:id="rId11"/>
            </p:custDataLst>
          </p:nvPr>
        </p:nvPicPr>
        <p:blipFill>
          <a:blip r:embed="rId12"/>
          <a:stretch>
            <a:fillRect/>
          </a:stretch>
        </p:blipFill>
        <p:spPr>
          <a:xfrm>
            <a:off x="171450" y="152400"/>
            <a:ext cx="1143000" cy="1074738"/>
          </a:xfrm>
          <a:prstGeom prst="rect">
            <a:avLst/>
          </a:prstGeom>
          <a:noFill/>
          <a:ln w="9525">
            <a:noFill/>
          </a:ln>
        </p:spPr>
      </p:pic>
      <p:sp>
        <p:nvSpPr>
          <p:cNvPr id="9226" name="文本框 9"/>
          <p:cNvSpPr txBox="1"/>
          <p:nvPr>
            <p:custDataLst>
              <p:tags r:id="rId13"/>
            </p:custDataLst>
          </p:nvPr>
        </p:nvSpPr>
        <p:spPr>
          <a:xfrm>
            <a:off x="595313" y="5465763"/>
            <a:ext cx="2622550" cy="681037"/>
          </a:xfrm>
          <a:prstGeom prst="rect">
            <a:avLst/>
          </a:prstGeom>
          <a:noFill/>
          <a:ln w="9525">
            <a:noFill/>
          </a:ln>
        </p:spPr>
        <p:txBody>
          <a:bodyPr wrap="square" anchor="ctr"/>
          <a:p>
            <a:r>
              <a:rPr lang="zh-CN" altLang="en-US" sz="1600">
                <a:solidFill>
                  <a:srgbClr val="595959"/>
                </a:solidFill>
                <a:latin typeface="Arial" panose="020B0604020202020204" pitchFamily="34" charset="0"/>
                <a:ea typeface="微软雅黑" panose="020B0503020204020204" charset="-122"/>
              </a:rPr>
              <a:t>实训课程及项目案例介绍</a:t>
            </a:r>
            <a:endParaRPr lang="zh-CN" altLang="en-US" sz="1600">
              <a:solidFill>
                <a:srgbClr val="595959"/>
              </a:solidFill>
              <a:latin typeface="Arial" panose="020B0604020202020204" pitchFamily="34" charset="0"/>
              <a:ea typeface="微软雅黑" panose="020B0503020204020204" charset="-122"/>
            </a:endParaRPr>
          </a:p>
        </p:txBody>
      </p:sp>
      <p:sp>
        <p:nvSpPr>
          <p:cNvPr id="9227" name="文本框 10"/>
          <p:cNvSpPr txBox="1"/>
          <p:nvPr>
            <p:custDataLst>
              <p:tags r:id="rId14"/>
            </p:custDataLst>
          </p:nvPr>
        </p:nvSpPr>
        <p:spPr>
          <a:xfrm>
            <a:off x="6230938" y="5467350"/>
            <a:ext cx="2663825" cy="679450"/>
          </a:xfrm>
          <a:prstGeom prst="rect">
            <a:avLst/>
          </a:prstGeom>
          <a:noFill/>
          <a:ln w="9525">
            <a:noFill/>
          </a:ln>
        </p:spPr>
        <p:txBody>
          <a:bodyPr wrap="square" anchor="b"/>
          <a:p>
            <a:r>
              <a:rPr lang="en-US" altLang="zh-CN" sz="1600">
                <a:solidFill>
                  <a:srgbClr val="595959"/>
                </a:solidFill>
                <a:latin typeface="Arial" panose="020B0604020202020204" pitchFamily="34" charset="0"/>
                <a:ea typeface="微软雅黑" panose="020B0503020204020204" charset="-122"/>
              </a:rPr>
              <a:t>《职称审查推荐子系统》教学案例实施</a:t>
            </a:r>
            <a:endParaRPr lang="en-US" altLang="zh-CN" sz="1600">
              <a:solidFill>
                <a:srgbClr val="595959"/>
              </a:solidFill>
              <a:latin typeface="Arial" panose="020B0604020202020204" pitchFamily="34" charset="0"/>
              <a:ea typeface="微软雅黑" panose="020B0503020204020204" charset="-122"/>
            </a:endParaRPr>
          </a:p>
        </p:txBody>
      </p:sp>
      <p:sp>
        <p:nvSpPr>
          <p:cNvPr id="9229" name="文本框 15"/>
          <p:cNvSpPr txBox="1"/>
          <p:nvPr>
            <p:custDataLst>
              <p:tags r:id="rId15"/>
            </p:custDataLst>
          </p:nvPr>
        </p:nvSpPr>
        <p:spPr>
          <a:xfrm>
            <a:off x="1396683" y="427990"/>
            <a:ext cx="6934200" cy="523875"/>
          </a:xfrm>
          <a:prstGeom prst="rect">
            <a:avLst/>
          </a:prstGeom>
          <a:noFill/>
          <a:ln w="9525">
            <a:noFill/>
          </a:ln>
        </p:spPr>
        <p:txBody>
          <a:bodyPr wrap="square" anchor="t"/>
          <a:p>
            <a:r>
              <a:rPr lang="zh-CN" altLang="en-US" sz="2800" b="1">
                <a:solidFill>
                  <a:srgbClr val="595959"/>
                </a:solidFill>
                <a:latin typeface="Arial" panose="020B0604020202020204" pitchFamily="34" charset="0"/>
                <a:ea typeface="微软雅黑" panose="020B0503020204020204" charset="-122"/>
              </a:rPr>
              <a:t>软件工程</a:t>
            </a:r>
            <a:r>
              <a:rPr lang="en-US" altLang="zh-CN" sz="2800" b="1">
                <a:solidFill>
                  <a:srgbClr val="595959"/>
                </a:solidFill>
                <a:latin typeface="Arial" panose="020B0604020202020204" pitchFamily="34" charset="0"/>
                <a:ea typeface="微软雅黑" panose="020B0503020204020204" charset="-122"/>
              </a:rPr>
              <a:t>.</a:t>
            </a:r>
            <a:r>
              <a:rPr lang="zh-CN" altLang="zh-CN" sz="2800" b="1">
                <a:solidFill>
                  <a:srgbClr val="595959"/>
                </a:solidFill>
                <a:latin typeface="Arial" panose="020B0604020202020204" pitchFamily="34" charset="0"/>
                <a:ea typeface="微软雅黑" panose="020B0503020204020204" charset="-122"/>
              </a:rPr>
              <a:t>实训课程 &amp; 项目</a:t>
            </a:r>
            <a:r>
              <a:rPr lang="zh-CN" altLang="zh-CN" sz="2800" b="1">
                <a:solidFill>
                  <a:srgbClr val="595959"/>
                </a:solidFill>
                <a:latin typeface="Arial" panose="020B0604020202020204" pitchFamily="34" charset="0"/>
                <a:ea typeface="微软雅黑" panose="020B0503020204020204" charset="-122"/>
              </a:rPr>
              <a:t>案例驱动教学</a:t>
            </a:r>
            <a:endParaRPr lang="zh-CN" altLang="zh-CN" sz="2800" b="1">
              <a:solidFill>
                <a:srgbClr val="595959"/>
              </a:solidFill>
              <a:latin typeface="Arial" panose="020B0604020202020204" pitchFamily="34" charset="0"/>
              <a:ea typeface="微软雅黑" panose="020B0503020204020204" charset="-122"/>
            </a:endParaRPr>
          </a:p>
        </p:txBody>
      </p:sp>
      <p:sp>
        <p:nvSpPr>
          <p:cNvPr id="9230" name="文本框 18"/>
          <p:cNvSpPr txBox="1"/>
          <p:nvPr>
            <p:custDataLst>
              <p:tags r:id="rId16"/>
            </p:custDataLst>
          </p:nvPr>
        </p:nvSpPr>
        <p:spPr>
          <a:xfrm>
            <a:off x="1063625" y="4738688"/>
            <a:ext cx="1852613" cy="550862"/>
          </a:xfrm>
          <a:prstGeom prst="rect">
            <a:avLst/>
          </a:prstGeom>
          <a:noFill/>
          <a:ln w="9525">
            <a:noFill/>
          </a:ln>
        </p:spPr>
        <p:txBody>
          <a:bodyPr wrap="square" anchor="b"/>
          <a:p>
            <a:r>
              <a:rPr lang="zh-CN" altLang="en-US" sz="2800">
                <a:solidFill>
                  <a:srgbClr val="595959"/>
                </a:solidFill>
                <a:latin typeface="Arial" panose="020B0604020202020204" pitchFamily="34" charset="0"/>
                <a:ea typeface="微软雅黑" panose="020B0503020204020204" charset="-122"/>
                <a:hlinkClick r:id="rId17" action="ppaction://hlinksldjump"/>
              </a:rPr>
              <a:t>第一部分</a:t>
            </a:r>
            <a:endParaRPr lang="zh-CN" altLang="en-US" sz="2800">
              <a:solidFill>
                <a:srgbClr val="595959"/>
              </a:solidFill>
              <a:latin typeface="Arial" panose="020B0604020202020204" pitchFamily="34" charset="0"/>
              <a:ea typeface="微软雅黑" panose="020B0503020204020204" charset="-122"/>
            </a:endParaRPr>
          </a:p>
        </p:txBody>
      </p:sp>
      <p:sp>
        <p:nvSpPr>
          <p:cNvPr id="9231" name="文本框 20"/>
          <p:cNvSpPr txBox="1"/>
          <p:nvPr>
            <p:custDataLst>
              <p:tags r:id="rId18"/>
            </p:custDataLst>
          </p:nvPr>
        </p:nvSpPr>
        <p:spPr>
          <a:xfrm>
            <a:off x="7154863" y="4738688"/>
            <a:ext cx="1892300" cy="550862"/>
          </a:xfrm>
          <a:prstGeom prst="rect">
            <a:avLst/>
          </a:prstGeom>
          <a:noFill/>
          <a:ln w="9525">
            <a:noFill/>
          </a:ln>
        </p:spPr>
        <p:txBody>
          <a:bodyPr wrap="square" anchor="b"/>
          <a:p>
            <a:r>
              <a:rPr lang="zh-CN" altLang="en-US" sz="2800">
                <a:solidFill>
                  <a:srgbClr val="595959"/>
                </a:solidFill>
                <a:latin typeface="Arial" panose="020B0604020202020204" pitchFamily="34" charset="0"/>
                <a:ea typeface="微软雅黑" panose="020B0503020204020204" charset="-122"/>
                <a:hlinkClick r:id="rId19" action="ppaction://hlinksldjump"/>
              </a:rPr>
              <a:t>第三部分</a:t>
            </a:r>
            <a:endParaRPr lang="zh-CN" altLang="en-US" sz="2800">
              <a:solidFill>
                <a:srgbClr val="595959"/>
              </a:solidFill>
              <a:latin typeface="Arial" panose="020B0604020202020204" pitchFamily="34" charset="0"/>
              <a:ea typeface="微软雅黑" panose="020B0503020204020204" charset="-122"/>
            </a:endParaRPr>
          </a:p>
        </p:txBody>
      </p:sp>
      <p:pic>
        <p:nvPicPr>
          <p:cNvPr id="9232" name="图片 16"/>
          <p:cNvPicPr>
            <a:picLocks noChangeAspect="1"/>
          </p:cNvPicPr>
          <p:nvPr>
            <p:custDataLst>
              <p:tags r:id="rId20"/>
            </p:custDataLst>
          </p:nvPr>
        </p:nvPicPr>
        <p:blipFill>
          <a:blip r:embed="rId7"/>
          <a:stretch>
            <a:fillRect/>
          </a:stretch>
        </p:blipFill>
        <p:spPr>
          <a:xfrm>
            <a:off x="3063875" y="1814513"/>
            <a:ext cx="2955925" cy="2619375"/>
          </a:xfrm>
          <a:prstGeom prst="rect">
            <a:avLst/>
          </a:prstGeom>
          <a:noFill/>
          <a:ln w="9525">
            <a:noFill/>
          </a:ln>
        </p:spPr>
      </p:pic>
      <p:sp>
        <p:nvSpPr>
          <p:cNvPr id="9233" name="文本框 9"/>
          <p:cNvSpPr txBox="1"/>
          <p:nvPr>
            <p:custDataLst>
              <p:tags r:id="rId21"/>
            </p:custDataLst>
          </p:nvPr>
        </p:nvSpPr>
        <p:spPr>
          <a:xfrm>
            <a:off x="3217863" y="5467350"/>
            <a:ext cx="2884487" cy="679450"/>
          </a:xfrm>
          <a:prstGeom prst="rect">
            <a:avLst/>
          </a:prstGeom>
          <a:noFill/>
          <a:ln w="9525">
            <a:noFill/>
          </a:ln>
        </p:spPr>
        <p:txBody>
          <a:bodyPr wrap="square" anchor="ctr"/>
          <a:p>
            <a:r>
              <a:rPr lang="zh-CN" altLang="en-US" sz="1600">
                <a:solidFill>
                  <a:srgbClr val="595959"/>
                </a:solidFill>
                <a:latin typeface="Arial" panose="020B0604020202020204" pitchFamily="34" charset="0"/>
                <a:ea typeface="微软雅黑" panose="020B0503020204020204" charset="-122"/>
              </a:rPr>
              <a:t>传统开发模式与敏捷开发模式</a:t>
            </a:r>
            <a:endParaRPr lang="zh-CN" altLang="en-US" sz="1600">
              <a:solidFill>
                <a:srgbClr val="595959"/>
              </a:solidFill>
              <a:latin typeface="Arial" panose="020B0604020202020204" pitchFamily="34" charset="0"/>
              <a:ea typeface="微软雅黑" panose="020B0503020204020204" charset="-122"/>
            </a:endParaRPr>
          </a:p>
        </p:txBody>
      </p:sp>
      <p:sp>
        <p:nvSpPr>
          <p:cNvPr id="9234" name="文本框 18"/>
          <p:cNvSpPr txBox="1"/>
          <p:nvPr>
            <p:custDataLst>
              <p:tags r:id="rId22"/>
            </p:custDataLst>
          </p:nvPr>
        </p:nvSpPr>
        <p:spPr>
          <a:xfrm>
            <a:off x="3878263" y="4738688"/>
            <a:ext cx="1851025" cy="550862"/>
          </a:xfrm>
          <a:prstGeom prst="rect">
            <a:avLst/>
          </a:prstGeom>
          <a:noFill/>
          <a:ln w="9525">
            <a:noFill/>
          </a:ln>
        </p:spPr>
        <p:txBody>
          <a:bodyPr wrap="square" anchor="b"/>
          <a:p>
            <a:r>
              <a:rPr lang="zh-CN" altLang="en-US" sz="2800">
                <a:solidFill>
                  <a:srgbClr val="595959"/>
                </a:solidFill>
                <a:latin typeface="Arial" panose="020B0604020202020204" pitchFamily="34" charset="0"/>
                <a:ea typeface="微软雅黑" panose="020B0503020204020204" charset="-122"/>
                <a:hlinkClick r:id="rId23" action="ppaction://hlinksldjump"/>
              </a:rPr>
              <a:t>第二部分</a:t>
            </a:r>
            <a:endParaRPr lang="zh-CN" altLang="en-US" sz="2800">
              <a:solidFill>
                <a:srgbClr val="595959"/>
              </a:solidFill>
              <a:latin typeface="Arial" panose="020B0604020202020204" pitchFamily="34" charset="0"/>
              <a:ea typeface="微软雅黑" panose="020B0503020204020204" charset="-122"/>
            </a:endParaRPr>
          </a:p>
        </p:txBody>
      </p:sp>
      <p:sp>
        <p:nvSpPr>
          <p:cNvPr id="8" name="椭圆 7"/>
          <p:cNvSpPr/>
          <p:nvPr>
            <p:custDataLst>
              <p:tags r:id="rId24"/>
            </p:custDataLst>
          </p:nvPr>
        </p:nvSpPr>
        <p:spPr>
          <a:xfrm>
            <a:off x="180975" y="4738688"/>
            <a:ext cx="882650" cy="8620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dirty="0"/>
          </a:p>
        </p:txBody>
      </p:sp>
      <p:sp>
        <p:nvSpPr>
          <p:cNvPr id="9" name="Shape 4034"/>
          <p:cNvSpPr/>
          <p:nvPr>
            <p:custDataLst>
              <p:tags r:id="rId25"/>
            </p:custDataLst>
          </p:nvPr>
        </p:nvSpPr>
        <p:spPr>
          <a:xfrm>
            <a:off x="180975" y="4738688"/>
            <a:ext cx="882650" cy="862013"/>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accent3"/>
          </a:solidFill>
          <a:ln>
            <a:noFill/>
          </a:ln>
        </p:spPr>
        <p:txBody>
          <a:bodyPr lIns="38075" tIns="38075" rIns="38075" bIns="380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fontAlgn="auto">
              <a:spcBef>
                <a:spcPts val="0"/>
              </a:spcBef>
              <a:buNone/>
            </a:pPr>
            <a:endParaRPr sz="3000" strike="noStrike" noProof="1" dirty="0">
              <a:solidFill>
                <a:schemeClr val="dk1"/>
              </a:solidFill>
              <a:latin typeface="+mn-lt"/>
              <a:ea typeface="+mn-ea"/>
              <a:cs typeface="+mn-cs"/>
              <a:sym typeface="Lato"/>
            </a:endParaRPr>
          </a:p>
        </p:txBody>
      </p:sp>
      <p:pic>
        <p:nvPicPr>
          <p:cNvPr id="9237" name="图片 3" descr="11.jpg"/>
          <p:cNvPicPr>
            <a:picLocks noChangeAspect="1"/>
          </p:cNvPicPr>
          <p:nvPr/>
        </p:nvPicPr>
        <p:blipFill>
          <a:blip r:embed="rId26"/>
          <a:stretch>
            <a:fillRect/>
          </a:stretch>
        </p:blipFill>
        <p:spPr>
          <a:xfrm>
            <a:off x="10207625" y="15875"/>
            <a:ext cx="1909763" cy="592138"/>
          </a:xfrm>
          <a:prstGeom prst="rect">
            <a:avLst/>
          </a:prstGeom>
          <a:noFill/>
          <a:ln w="9525">
            <a:noFill/>
          </a:ln>
        </p:spPr>
      </p:pic>
      <p:pic>
        <p:nvPicPr>
          <p:cNvPr id="9238" name="图片 19"/>
          <p:cNvPicPr>
            <a:picLocks noChangeAspect="1"/>
          </p:cNvPicPr>
          <p:nvPr>
            <p:custDataLst>
              <p:tags r:id="rId27"/>
            </p:custDataLst>
          </p:nvPr>
        </p:nvPicPr>
        <p:blipFill>
          <a:blip r:embed="rId10"/>
          <a:stretch>
            <a:fillRect/>
          </a:stretch>
        </p:blipFill>
        <p:spPr>
          <a:xfrm>
            <a:off x="9053513" y="1828800"/>
            <a:ext cx="2582862" cy="2609850"/>
          </a:xfrm>
          <a:prstGeom prst="rect">
            <a:avLst/>
          </a:prstGeom>
          <a:noFill/>
          <a:ln w="9525">
            <a:noFill/>
          </a:ln>
        </p:spPr>
      </p:pic>
      <p:sp>
        <p:nvSpPr>
          <p:cNvPr id="3" name="椭圆 2"/>
          <p:cNvSpPr/>
          <p:nvPr>
            <p:custDataLst>
              <p:tags r:id="rId28"/>
            </p:custDataLst>
          </p:nvPr>
        </p:nvSpPr>
        <p:spPr>
          <a:xfrm>
            <a:off x="8915400" y="4697413"/>
            <a:ext cx="882650" cy="8620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4" name="Shape 4034"/>
          <p:cNvSpPr/>
          <p:nvPr>
            <p:custDataLst>
              <p:tags r:id="rId29"/>
            </p:custDataLst>
          </p:nvPr>
        </p:nvSpPr>
        <p:spPr>
          <a:xfrm>
            <a:off x="9042400" y="4824413"/>
            <a:ext cx="882650" cy="862013"/>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accent3"/>
          </a:solidFill>
          <a:ln>
            <a:noFill/>
          </a:ln>
        </p:spPr>
        <p:txBody>
          <a:bodyPr lIns="38075" tIns="38075" rIns="38075" bIns="380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fontAlgn="auto">
              <a:spcBef>
                <a:spcPts val="0"/>
              </a:spcBef>
              <a:buNone/>
            </a:pPr>
            <a:endParaRPr sz="3000" strike="noStrike" noProof="1">
              <a:solidFill>
                <a:schemeClr val="dk1"/>
              </a:solidFill>
              <a:latin typeface="+mn-lt"/>
              <a:ea typeface="+mn-ea"/>
              <a:cs typeface="+mn-cs"/>
              <a:sym typeface="Lato"/>
            </a:endParaRPr>
          </a:p>
        </p:txBody>
      </p:sp>
      <p:sp>
        <p:nvSpPr>
          <p:cNvPr id="9241" name="文本框 10"/>
          <p:cNvSpPr txBox="1"/>
          <p:nvPr>
            <p:custDataLst>
              <p:tags r:id="rId30"/>
            </p:custDataLst>
          </p:nvPr>
        </p:nvSpPr>
        <p:spPr>
          <a:xfrm>
            <a:off x="9039225" y="5426075"/>
            <a:ext cx="2665413" cy="679450"/>
          </a:xfrm>
          <a:prstGeom prst="rect">
            <a:avLst/>
          </a:prstGeom>
          <a:noFill/>
          <a:ln w="9525">
            <a:noFill/>
          </a:ln>
        </p:spPr>
        <p:txBody>
          <a:bodyPr wrap="square" anchor="b"/>
          <a:p>
            <a:r>
              <a:rPr lang="en-US" altLang="zh-CN" sz="1600">
                <a:solidFill>
                  <a:srgbClr val="595959"/>
                </a:solidFill>
                <a:latin typeface="Arial" panose="020B0604020202020204" pitchFamily="34" charset="0"/>
                <a:ea typeface="微软雅黑" panose="020B0503020204020204" charset="-122"/>
              </a:rPr>
              <a:t>《职称</a:t>
            </a:r>
            <a:r>
              <a:rPr lang="zh-CN" altLang="en-US" sz="1600">
                <a:solidFill>
                  <a:srgbClr val="595959"/>
                </a:solidFill>
                <a:latin typeface="Arial" panose="020B0604020202020204" pitchFamily="34" charset="0"/>
                <a:ea typeface="微软雅黑" panose="020B0503020204020204" charset="-122"/>
              </a:rPr>
              <a:t>申报</a:t>
            </a:r>
            <a:r>
              <a:rPr lang="en-US" altLang="zh-CN" sz="1600">
                <a:solidFill>
                  <a:srgbClr val="595959"/>
                </a:solidFill>
                <a:latin typeface="Arial" panose="020B0604020202020204" pitchFamily="34" charset="0"/>
                <a:ea typeface="微软雅黑" panose="020B0503020204020204" charset="-122"/>
              </a:rPr>
              <a:t>审查推荐子系统》</a:t>
            </a:r>
            <a:endParaRPr lang="en-US" altLang="zh-CN" sz="1600">
              <a:solidFill>
                <a:srgbClr val="595959"/>
              </a:solidFill>
              <a:latin typeface="Arial" panose="020B0604020202020204" pitchFamily="34" charset="0"/>
              <a:ea typeface="微软雅黑" panose="020B0503020204020204" charset="-122"/>
            </a:endParaRPr>
          </a:p>
          <a:p>
            <a:r>
              <a:rPr lang="zh-CN" altLang="en-US" sz="1600">
                <a:solidFill>
                  <a:srgbClr val="595959"/>
                </a:solidFill>
                <a:latin typeface="Arial" panose="020B0604020202020204" pitchFamily="34" charset="0"/>
                <a:ea typeface="微软雅黑" panose="020B0503020204020204" charset="-122"/>
              </a:rPr>
              <a:t>对比教学及教学情况</a:t>
            </a:r>
            <a:endParaRPr lang="zh-CN" altLang="en-US" sz="1600">
              <a:solidFill>
                <a:srgbClr val="595959"/>
              </a:solidFill>
              <a:latin typeface="Arial" panose="020B0604020202020204" pitchFamily="34" charset="0"/>
              <a:ea typeface="微软雅黑" panose="020B0503020204020204" charset="-122"/>
            </a:endParaRPr>
          </a:p>
        </p:txBody>
      </p:sp>
      <p:sp>
        <p:nvSpPr>
          <p:cNvPr id="9242" name="文本框 20"/>
          <p:cNvSpPr txBox="1"/>
          <p:nvPr>
            <p:custDataLst>
              <p:tags r:id="rId31"/>
            </p:custDataLst>
          </p:nvPr>
        </p:nvSpPr>
        <p:spPr>
          <a:xfrm>
            <a:off x="9964738" y="4697413"/>
            <a:ext cx="1892300" cy="552450"/>
          </a:xfrm>
          <a:prstGeom prst="rect">
            <a:avLst/>
          </a:prstGeom>
          <a:noFill/>
          <a:ln w="9525">
            <a:noFill/>
          </a:ln>
        </p:spPr>
        <p:txBody>
          <a:bodyPr wrap="square" anchor="b"/>
          <a:p>
            <a:r>
              <a:rPr lang="zh-CN" altLang="en-US" sz="2800">
                <a:solidFill>
                  <a:srgbClr val="595959"/>
                </a:solidFill>
                <a:latin typeface="Arial" panose="020B0604020202020204" pitchFamily="34" charset="0"/>
                <a:ea typeface="微软雅黑" panose="020B0503020204020204" charset="-122"/>
                <a:hlinkClick r:id="rId32" action="ppaction://hlinksldjump"/>
              </a:rPr>
              <a:t>第四部分</a:t>
            </a:r>
            <a:endParaRPr lang="zh-CN" altLang="en-US" sz="2800">
              <a:solidFill>
                <a:srgbClr val="595959"/>
              </a:solidFill>
              <a:latin typeface="Arial" panose="020B0604020202020204" pitchFamily="34" charset="0"/>
              <a:ea typeface="微软雅黑" panose="020B0503020204020204" charset="-122"/>
            </a:endParaRPr>
          </a:p>
        </p:txBody>
      </p:sp>
    </p:spTree>
    <p:custDataLst>
      <p:tags r:id="rId3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29" name="图片 1" descr="敏捷开发流程图"/>
          <p:cNvPicPr>
            <a:picLocks noChangeAspect="1"/>
          </p:cNvPicPr>
          <p:nvPr/>
        </p:nvPicPr>
        <p:blipFill>
          <a:blip r:embed="rId1"/>
          <a:stretch>
            <a:fillRect/>
          </a:stretch>
        </p:blipFill>
        <p:spPr>
          <a:xfrm>
            <a:off x="784225" y="73025"/>
            <a:ext cx="10245725" cy="6765925"/>
          </a:xfrm>
          <a:prstGeom prst="rect">
            <a:avLst/>
          </a:prstGeom>
          <a:noFill/>
          <a:ln w="9525">
            <a:noFill/>
          </a:ln>
        </p:spPr>
      </p:pic>
      <p:sp>
        <p:nvSpPr>
          <p:cNvPr id="48130" name="文本框 4"/>
          <p:cNvSpPr txBox="1"/>
          <p:nvPr/>
        </p:nvSpPr>
        <p:spPr>
          <a:xfrm>
            <a:off x="5493703" y="380365"/>
            <a:ext cx="4252912" cy="398780"/>
          </a:xfrm>
          <a:prstGeom prst="rect">
            <a:avLst/>
          </a:prstGeom>
          <a:noFill/>
          <a:ln w="9525">
            <a:noFill/>
          </a:ln>
        </p:spPr>
        <p:txBody>
          <a:bodyPr wrap="square" anchor="t">
            <a:spAutoFit/>
          </a:bodyPr>
          <a:p>
            <a:r>
              <a:rPr lang="zh-CN" altLang="en-US" sz="2000" b="1">
                <a:latin typeface="Arial" panose="020B0604020202020204" pitchFamily="34" charset="0"/>
                <a:ea typeface="微软雅黑" panose="020B0503020204020204" charset="-122"/>
              </a:rPr>
              <a:t>敏捷开发管理工具：teambition</a:t>
            </a:r>
            <a:endParaRPr lang="zh-CN" altLang="en-US" sz="2000" b="1">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hasCustomPrompt="1"/>
            <p:custDataLst>
              <p:tags r:id="rId1"/>
            </p:custDataLst>
          </p:nvPr>
        </p:nvSpPr>
        <p:spPr>
          <a:ln/>
        </p:spPr>
        <p:txBody>
          <a:bodyPr lIns="90000" tIns="46800" rIns="90000" bIns="46800" anchor="b"/>
          <a:p>
            <a:pPr defTabSz="914400">
              <a:buNone/>
            </a:pPr>
            <a:r>
              <a:rPr lang="en-US" altLang="zh-CN" kern="1200">
                <a:latin typeface="+mj-lt"/>
                <a:ea typeface="+mj-ea"/>
                <a:cs typeface="+mj-cs"/>
              </a:rPr>
              <a:t> </a:t>
            </a:r>
            <a:r>
              <a:rPr lang="zh-CN" altLang="en-US" kern="1200">
                <a:latin typeface="+mj-lt"/>
                <a:ea typeface="+mj-ea"/>
                <a:cs typeface="+mj-cs"/>
              </a:rPr>
              <a:t>第三部分</a:t>
            </a:r>
            <a:endParaRPr lang="zh-CN" altLang="en-US" kern="1200">
              <a:latin typeface="+mj-lt"/>
              <a:ea typeface="+mj-ea"/>
              <a:cs typeface="+mj-cs"/>
            </a:endParaRPr>
          </a:p>
        </p:txBody>
      </p:sp>
      <p:sp>
        <p:nvSpPr>
          <p:cNvPr id="40962" name="文本占位符 2"/>
          <p:cNvSpPr>
            <a:spLocks noGrp="1"/>
          </p:cNvSpPr>
          <p:nvPr>
            <p:ph type="body" sz="quarter" idx="13" hasCustomPrompt="1"/>
            <p:custDataLst>
              <p:tags r:id="rId2"/>
            </p:custDataLst>
          </p:nvPr>
        </p:nvSpPr>
        <p:spPr/>
        <p:txBody>
          <a:bodyPr vert="horz" lIns="91440" tIns="45720" rIns="91440" bIns="45720" anchor="t">
            <a:normAutofit fontScale="30000"/>
          </a:bodyPr>
          <a:p>
            <a:pPr defTabSz="914400" fontAlgn="auto"/>
            <a:r>
              <a:rPr lang="zh-CN" altLang="en-US" strike="noStrike" kern="1200" noProof="1">
                <a:latin typeface="+mn-lt"/>
                <a:ea typeface="+mn-ea"/>
                <a:cs typeface="+mn-cs"/>
              </a:rPr>
              <a:t>《职称申报</a:t>
            </a:r>
            <a:r>
              <a:rPr lang="zh-CN" altLang="en-US" strike="noStrike" kern="1200" noProof="1">
                <a:latin typeface="+mn-lt"/>
                <a:ea typeface="+mn-ea"/>
                <a:cs typeface="+mn-cs"/>
              </a:rPr>
              <a:t>审查推荐子系统》教学案例</a:t>
            </a:r>
            <a:endParaRPr lang="zh-CN" altLang="en-US" strike="noStrike" kern="1200" noProof="1">
              <a:latin typeface="+mn-lt"/>
              <a:ea typeface="+mn-ea"/>
              <a:cs typeface="+mn-cs"/>
            </a:endParaRPr>
          </a:p>
          <a:p>
            <a:pPr defTabSz="914400" fontAlgn="auto"/>
            <a:r>
              <a:rPr lang="zh-CN" altLang="en-US" strike="noStrike" kern="1200" noProof="1">
                <a:latin typeface="+mn-lt"/>
                <a:ea typeface="+mn-ea"/>
                <a:cs typeface="+mn-cs"/>
              </a:rPr>
              <a:t>实施</a:t>
            </a:r>
            <a:r>
              <a:rPr lang="en-US" altLang="zh-CN" strike="noStrike" kern="1200" noProof="1">
                <a:latin typeface="+mn-lt"/>
                <a:ea typeface="+mn-ea"/>
                <a:cs typeface="+mn-cs"/>
              </a:rPr>
              <a:t>(</a:t>
            </a:r>
            <a:r>
              <a:rPr lang="zh-CN" altLang="en-US" strike="noStrike" kern="1200" noProof="1">
                <a:latin typeface="+mn-lt"/>
                <a:ea typeface="+mn-ea"/>
                <a:cs typeface="+mn-cs"/>
              </a:rPr>
              <a:t>敏捷开发</a:t>
            </a:r>
            <a:r>
              <a:rPr lang="en-US" altLang="zh-CN" strike="noStrike" kern="1200" noProof="1">
                <a:latin typeface="+mn-lt"/>
                <a:ea typeface="+mn-ea"/>
                <a:cs typeface="+mn-cs"/>
              </a:rPr>
              <a:t>+</a:t>
            </a:r>
            <a:r>
              <a:rPr lang="zh-CN" altLang="en-US" strike="noStrike" kern="1200" noProof="1">
                <a:latin typeface="+mn-lt"/>
                <a:ea typeface="+mn-ea"/>
                <a:cs typeface="+mn-cs"/>
              </a:rPr>
              <a:t>文档</a:t>
            </a:r>
            <a:r>
              <a:rPr lang="en-US" altLang="zh-CN" strike="noStrike" kern="1200" noProof="1">
                <a:latin typeface="+mn-lt"/>
                <a:ea typeface="+mn-ea"/>
                <a:cs typeface="+mn-cs"/>
              </a:rPr>
              <a:t>)</a:t>
            </a:r>
            <a:endParaRPr lang="en-US" altLang="zh-CN" strike="noStrike" kern="1200" noProof="1">
              <a:latin typeface="+mn-lt"/>
              <a:ea typeface="+mn-ea"/>
              <a:cs typeface="+mn-cs"/>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
          <p:cNvSpPr txBox="1"/>
          <p:nvPr>
            <p:custDataLst>
              <p:tags r:id="rId1"/>
            </p:custDataLst>
          </p:nvPr>
        </p:nvSpPr>
        <p:spPr>
          <a:xfrm>
            <a:off x="3076575" y="4746625"/>
            <a:ext cx="6724650" cy="1847850"/>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rPr>
              <a:t>软件工程各类软件工具及文档标准</a:t>
            </a:r>
            <a:endParaRPr lang="zh-CN" altLang="en-US" sz="4800" dirty="0">
              <a:solidFill>
                <a:srgbClr val="595959"/>
              </a:solidFill>
              <a:latin typeface="Arial" panose="020B0604020202020204" pitchFamily="34" charset="0"/>
              <a:ea typeface="微软雅黑" panose="020B0503020204020204" charset="-122"/>
            </a:endParaRPr>
          </a:p>
        </p:txBody>
      </p:sp>
      <p:sp>
        <p:nvSpPr>
          <p:cNvPr id="51202"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00</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1"/>
          <p:cNvSpPr txBox="1"/>
          <p:nvPr>
            <p:custDataLst>
              <p:tags r:id="rId1"/>
            </p:custDataLst>
          </p:nvPr>
        </p:nvSpPr>
        <p:spPr>
          <a:xfrm>
            <a:off x="1022350" y="207963"/>
            <a:ext cx="10039350" cy="809625"/>
          </a:xfrm>
          <a:prstGeom prst="rect">
            <a:avLst/>
          </a:prstGeom>
          <a:noFill/>
          <a:ln w="9525">
            <a:noFill/>
          </a:ln>
        </p:spPr>
        <p:txBody>
          <a:bodyPr lIns="91440" tIns="45720" rIns="91440" bIns="45720" anchor="ctr"/>
          <a:p>
            <a:pPr>
              <a:lnSpc>
                <a:spcPct val="120000"/>
              </a:lnSpc>
            </a:pPr>
            <a:r>
              <a:rPr lang="zh-CN" altLang="en-US" sz="4000" dirty="0">
                <a:solidFill>
                  <a:srgbClr val="595959"/>
                </a:solidFill>
                <a:latin typeface="Arial" panose="020B0604020202020204" pitchFamily="34" charset="0"/>
                <a:ea typeface="微软雅黑" panose="020B0503020204020204" charset="-122"/>
              </a:rPr>
              <a:t>实训准备环节</a:t>
            </a:r>
            <a:endParaRPr lang="zh-CN" altLang="en-US" sz="4000" dirty="0">
              <a:solidFill>
                <a:srgbClr val="595959"/>
              </a:solidFill>
              <a:latin typeface="Arial" panose="020B0604020202020204" pitchFamily="34" charset="0"/>
              <a:ea typeface="微软雅黑" panose="020B0503020204020204" charset="-122"/>
            </a:endParaRPr>
          </a:p>
        </p:txBody>
      </p:sp>
      <p:sp>
        <p:nvSpPr>
          <p:cNvPr id="53250" name="文本框 2"/>
          <p:cNvSpPr txBox="1"/>
          <p:nvPr>
            <p:custDataLst>
              <p:tags r:id="rId2"/>
            </p:custDataLst>
          </p:nvPr>
        </p:nvSpPr>
        <p:spPr>
          <a:xfrm>
            <a:off x="968375" y="4738688"/>
            <a:ext cx="10147300" cy="2076450"/>
          </a:xfrm>
          <a:prstGeom prst="rect">
            <a:avLst/>
          </a:prstGeom>
          <a:noFill/>
          <a:ln w="9525">
            <a:noFill/>
          </a:ln>
        </p:spPr>
        <p:txBody>
          <a:bodyPr lIns="91440" tIns="45720" rIns="91440" bIns="45720" anchor="t"/>
          <a:p>
            <a:pPr algn="just">
              <a:lnSpc>
                <a:spcPct val="120000"/>
              </a:lnSpc>
              <a:spcBef>
                <a:spcPts val="1000"/>
              </a:spcBef>
              <a:buFont typeface="Arial" panose="020B0604020202020204" pitchFamily="34" charset="0"/>
              <a:buNone/>
            </a:pPr>
            <a:r>
              <a:rPr lang="zh-CN" altLang="en-US" baseline="0" dirty="0">
                <a:solidFill>
                  <a:srgbClr val="595959"/>
                </a:solidFill>
                <a:latin typeface="Arial" panose="020B0604020202020204" pitchFamily="34" charset="0"/>
                <a:ea typeface="微软雅黑" panose="020B0503020204020204" charset="-122"/>
              </a:rPr>
              <a:t>该环节要求：</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1</a:t>
            </a:r>
            <a:r>
              <a:rPr lang="zh-CN" altLang="en-US" baseline="0" dirty="0">
                <a:solidFill>
                  <a:srgbClr val="595959"/>
                </a:solidFill>
                <a:latin typeface="Arial" panose="020B0604020202020204" pitchFamily="34" charset="0"/>
                <a:ea typeface="微软雅黑" panose="020B0503020204020204" charset="-122"/>
              </a:rPr>
              <a:t>、复习、准备</a:t>
            </a:r>
            <a:r>
              <a:rPr lang="zh-CN" altLang="en-US" dirty="0">
                <a:solidFill>
                  <a:srgbClr val="595959"/>
                </a:solidFill>
                <a:latin typeface="Arial" panose="020B0604020202020204" pitchFamily="34" charset="0"/>
                <a:ea typeface="微软雅黑" panose="020B0503020204020204" charset="-122"/>
                <a:sym typeface="微软雅黑" panose="020B0503020204020204" charset="-122"/>
              </a:rPr>
              <a:t>软件工程各类软件工具使用</a:t>
            </a:r>
            <a:r>
              <a:rPr lang="zh-CN" altLang="en-US" dirty="0">
                <a:solidFill>
                  <a:srgbClr val="595959"/>
                </a:solidFill>
                <a:latin typeface="Arial" panose="020B0604020202020204" pitchFamily="34" charset="0"/>
                <a:ea typeface="微软雅黑" panose="020B0503020204020204" charset="-122"/>
              </a:rPr>
              <a:t>。</a:t>
            </a:r>
            <a:r>
              <a:rPr lang="zh-CN" altLang="en-US" dirty="0">
                <a:solidFill>
                  <a:srgbClr val="595959"/>
                </a:solidFill>
                <a:sym typeface="+mn-ea"/>
              </a:rPr>
              <a:t>项目需求来源：部分同学</a:t>
            </a:r>
            <a:r>
              <a:rPr lang="zh-CN" altLang="en-US" dirty="0">
                <a:solidFill>
                  <a:srgbClr val="0000FF"/>
                </a:solidFill>
                <a:sym typeface="+mn-ea"/>
              </a:rPr>
              <a:t>跟随项目组参与省人社用户调研；或由</a:t>
            </a:r>
            <a:r>
              <a:rPr lang="zh-CN" altLang="en-US" dirty="0">
                <a:solidFill>
                  <a:srgbClr val="0000FF"/>
                </a:solidFill>
                <a:sym typeface="+mn-ea"/>
              </a:rPr>
              <a:t>实训老师担任甲方</a:t>
            </a:r>
            <a:r>
              <a:rPr lang="en-US" altLang="zh-CN" dirty="0">
                <a:solidFill>
                  <a:srgbClr val="0000FF"/>
                </a:solidFill>
                <a:sym typeface="+mn-ea"/>
              </a:rPr>
              <a:t>(</a:t>
            </a:r>
            <a:r>
              <a:rPr lang="zh-CN" altLang="en-US" dirty="0">
                <a:solidFill>
                  <a:srgbClr val="0000FF"/>
                </a:solidFill>
                <a:sym typeface="+mn-ea"/>
              </a:rPr>
              <a:t>用户，即委托方</a:t>
            </a:r>
            <a:r>
              <a:rPr lang="en-US" altLang="zh-CN" dirty="0">
                <a:solidFill>
                  <a:srgbClr val="0000FF"/>
                </a:solidFill>
                <a:sym typeface="+mn-ea"/>
              </a:rPr>
              <a:t>)</a:t>
            </a:r>
            <a:r>
              <a:rPr lang="zh-CN" altLang="en-US" dirty="0">
                <a:solidFill>
                  <a:srgbClr val="0000FF"/>
                </a:solidFill>
                <a:sym typeface="+mn-ea"/>
              </a:rPr>
              <a:t>。</a:t>
            </a:r>
            <a:endParaRPr lang="zh-CN" altLang="en-US"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2</a:t>
            </a:r>
            <a:r>
              <a:rPr lang="zh-CN" altLang="en-US" baseline="0" dirty="0">
                <a:solidFill>
                  <a:srgbClr val="595959"/>
                </a:solidFill>
                <a:latin typeface="Arial" panose="020B0604020202020204" pitchFamily="34" charset="0"/>
                <a:ea typeface="微软雅黑" panose="020B0503020204020204" charset="-122"/>
              </a:rPr>
              <a:t>、学习软件文档规范，参考</a:t>
            </a:r>
            <a:r>
              <a:rPr lang="en-US" altLang="zh-CN" baseline="0" dirty="0">
                <a:solidFill>
                  <a:srgbClr val="595959"/>
                </a:solidFill>
                <a:latin typeface="Arial" panose="020B0604020202020204" pitchFamily="34" charset="0"/>
                <a:ea typeface="微软雅黑" panose="020B0503020204020204" charset="-122"/>
              </a:rPr>
              <a:t>“</a:t>
            </a:r>
            <a:r>
              <a:rPr lang="zh-CN" altLang="en-US" baseline="0" dirty="0">
                <a:solidFill>
                  <a:srgbClr val="595959"/>
                </a:solidFill>
                <a:latin typeface="Arial" panose="020B0604020202020204" pitchFamily="34" charset="0"/>
                <a:ea typeface="微软雅黑" panose="020B0503020204020204" charset="-122"/>
              </a:rPr>
              <a:t>GB-T-8567-2006计算机软件文档编制规范.zip</a:t>
            </a:r>
            <a:r>
              <a:rPr lang="en-US" altLang="zh-CN" baseline="0" dirty="0">
                <a:solidFill>
                  <a:srgbClr val="595959"/>
                </a:solidFill>
                <a:latin typeface="Arial" panose="020B0604020202020204" pitchFamily="34" charset="0"/>
                <a:ea typeface="微软雅黑" panose="020B0503020204020204" charset="-122"/>
              </a:rPr>
              <a:t>”</a:t>
            </a:r>
            <a:r>
              <a:rPr lang="zh-CN" altLang="en-US" baseline="0" dirty="0">
                <a:solidFill>
                  <a:srgbClr val="595959"/>
                </a:solidFill>
                <a:latin typeface="Arial" panose="020B0604020202020204" pitchFamily="34" charset="0"/>
                <a:ea typeface="微软雅黑" panose="020B0503020204020204" charset="-122"/>
              </a:rPr>
              <a:t>。</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3</a:t>
            </a:r>
            <a:r>
              <a:rPr lang="zh-CN" altLang="en-US" baseline="0" dirty="0">
                <a:solidFill>
                  <a:srgbClr val="595959"/>
                </a:solidFill>
                <a:latin typeface="Arial" panose="020B0604020202020204" pitchFamily="34" charset="0"/>
                <a:ea typeface="微软雅黑" panose="020B0503020204020204" charset="-122"/>
              </a:rPr>
              <a:t>、完成时间：第</a:t>
            </a:r>
            <a:r>
              <a:rPr lang="en-US" altLang="zh-CN" baseline="0" dirty="0">
                <a:solidFill>
                  <a:srgbClr val="595959"/>
                </a:solidFill>
                <a:latin typeface="Arial" panose="020B0604020202020204" pitchFamily="34" charset="0"/>
                <a:ea typeface="微软雅黑" panose="020B0503020204020204" charset="-122"/>
              </a:rPr>
              <a:t>1</a:t>
            </a:r>
            <a:r>
              <a:rPr lang="zh-CN" altLang="en-US" baseline="0" dirty="0">
                <a:solidFill>
                  <a:srgbClr val="595959"/>
                </a:solidFill>
                <a:latin typeface="Arial" panose="020B0604020202020204" pitchFamily="34" charset="0"/>
                <a:ea typeface="微软雅黑" panose="020B0503020204020204" charset="-122"/>
              </a:rPr>
              <a:t>周。</a:t>
            </a:r>
            <a:endParaRPr lang="zh-CN" altLang="en-US" baseline="0" dirty="0">
              <a:solidFill>
                <a:srgbClr val="595959"/>
              </a:solidFill>
              <a:latin typeface="Arial" panose="020B0604020202020204" pitchFamily="34" charset="0"/>
              <a:ea typeface="微软雅黑" panose="020B0503020204020204" charset="-122"/>
            </a:endParaRPr>
          </a:p>
        </p:txBody>
      </p:sp>
      <p:pic>
        <p:nvPicPr>
          <p:cNvPr id="53251" name="图片 3"/>
          <p:cNvPicPr>
            <a:picLocks noChangeAspect="1"/>
          </p:cNvPicPr>
          <p:nvPr>
            <p:custDataLst>
              <p:tags r:id="rId3"/>
            </p:custDataLst>
          </p:nvPr>
        </p:nvPicPr>
        <p:blipFill>
          <a:blip r:embed="rId4"/>
          <a:stretch>
            <a:fillRect/>
          </a:stretch>
        </p:blipFill>
        <p:spPr>
          <a:xfrm>
            <a:off x="1076325" y="1123950"/>
            <a:ext cx="10039350" cy="3614738"/>
          </a:xfrm>
          <a:prstGeom prst="rect">
            <a:avLst/>
          </a:prstGeom>
          <a:noFill/>
          <a:ln w="9525">
            <a:noFill/>
          </a:ln>
        </p:spPr>
      </p:pic>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rPr>
              <a:t>软件项目可行性研究</a:t>
            </a:r>
            <a:endParaRPr lang="en-US" altLang="zh-CN" sz="4800" b="1">
              <a:solidFill>
                <a:srgbClr val="404040"/>
              </a:solidFill>
              <a:latin typeface="Arial" panose="020B0604020202020204" pitchFamily="34" charset="0"/>
              <a:ea typeface="微软雅黑" panose="020B0503020204020204" charset="-122"/>
            </a:endParaRPr>
          </a:p>
        </p:txBody>
      </p:sp>
      <p:sp>
        <p:nvSpPr>
          <p:cNvPr id="55298"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01</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1"/>
          <p:cNvSpPr txBox="1"/>
          <p:nvPr>
            <p:custDataLst>
              <p:tags r:id="rId1"/>
            </p:custDataLst>
          </p:nvPr>
        </p:nvSpPr>
        <p:spPr>
          <a:xfrm>
            <a:off x="1076325" y="207963"/>
            <a:ext cx="10039350" cy="1014412"/>
          </a:xfrm>
          <a:prstGeom prst="rect">
            <a:avLst/>
          </a:prstGeom>
          <a:noFill/>
          <a:ln w="9525">
            <a:noFill/>
          </a:ln>
        </p:spPr>
        <p:txBody>
          <a:bodyPr lIns="91440" tIns="45720" rIns="91440" bIns="45720" anchor="ctr"/>
          <a:p>
            <a:pPr>
              <a:lnSpc>
                <a:spcPct val="120000"/>
              </a:lnSpc>
            </a:pPr>
            <a:r>
              <a:rPr lang="zh-CN" altLang="en-US" sz="4000" dirty="0">
                <a:solidFill>
                  <a:srgbClr val="595959"/>
                </a:solidFill>
                <a:latin typeface="Arial" panose="020B0604020202020204" pitchFamily="34" charset="0"/>
                <a:ea typeface="微软雅黑" panose="020B0503020204020204" charset="-122"/>
              </a:rPr>
              <a:t>实训第一环节：软件项目可行性研究</a:t>
            </a:r>
            <a:endParaRPr lang="zh-CN" altLang="en-US" sz="4000" dirty="0">
              <a:solidFill>
                <a:srgbClr val="595959"/>
              </a:solidFill>
              <a:latin typeface="Arial" panose="020B0604020202020204" pitchFamily="34" charset="0"/>
              <a:ea typeface="微软雅黑" panose="020B0503020204020204" charset="-122"/>
            </a:endParaRPr>
          </a:p>
        </p:txBody>
      </p:sp>
      <p:sp>
        <p:nvSpPr>
          <p:cNvPr id="57346" name="文本框 2"/>
          <p:cNvSpPr txBox="1"/>
          <p:nvPr>
            <p:custDataLst>
              <p:tags r:id="rId2"/>
            </p:custDataLst>
          </p:nvPr>
        </p:nvSpPr>
        <p:spPr>
          <a:xfrm>
            <a:off x="968375" y="4738688"/>
            <a:ext cx="10147300" cy="2076450"/>
          </a:xfrm>
          <a:prstGeom prst="rect">
            <a:avLst/>
          </a:prstGeom>
          <a:noFill/>
          <a:ln w="9525">
            <a:noFill/>
          </a:ln>
        </p:spPr>
        <p:txBody>
          <a:bodyPr lIns="91440" tIns="45720" rIns="91440" bIns="45720" anchor="t"/>
          <a:p>
            <a:pPr algn="just">
              <a:lnSpc>
                <a:spcPct val="120000"/>
              </a:lnSpc>
              <a:spcBef>
                <a:spcPts val="1000"/>
              </a:spcBef>
              <a:buFont typeface="Arial" panose="020B0604020202020204" pitchFamily="34" charset="0"/>
              <a:buNone/>
            </a:pPr>
            <a:r>
              <a:rPr lang="zh-CN" altLang="en-US" baseline="0" dirty="0">
                <a:solidFill>
                  <a:srgbClr val="595959"/>
                </a:solidFill>
                <a:latin typeface="Arial" panose="020B0604020202020204" pitchFamily="34" charset="0"/>
                <a:ea typeface="微软雅黑" panose="020B0503020204020204" charset="-122"/>
              </a:rPr>
              <a:t>该环节要求：</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1</a:t>
            </a:r>
            <a:r>
              <a:rPr lang="zh-CN" altLang="en-US" baseline="0" dirty="0">
                <a:solidFill>
                  <a:srgbClr val="595959"/>
                </a:solidFill>
                <a:latin typeface="Arial" panose="020B0604020202020204" pitchFamily="34" charset="0"/>
                <a:ea typeface="微软雅黑" panose="020B0503020204020204" charset="-122"/>
              </a:rPr>
              <a:t>、</a:t>
            </a:r>
            <a:r>
              <a:rPr lang="zh-CN" altLang="en-US" dirty="0">
                <a:solidFill>
                  <a:srgbClr val="595959"/>
                </a:solidFill>
                <a:latin typeface="Arial" panose="020B0604020202020204" pitchFamily="34" charset="0"/>
                <a:ea typeface="微软雅黑" panose="020B0503020204020204" charset="-122"/>
              </a:rPr>
              <a:t>编制符合国家标准GB/T 8567-2006的软件项目可行性分析(研究)报告(FAR)，并提交该报告。</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2</a:t>
            </a:r>
            <a:r>
              <a:rPr lang="zh-CN" altLang="en-US" baseline="0" dirty="0">
                <a:solidFill>
                  <a:srgbClr val="595959"/>
                </a:solidFill>
                <a:latin typeface="Arial" panose="020B0604020202020204" pitchFamily="34" charset="0"/>
                <a:ea typeface="微软雅黑" panose="020B0503020204020204" charset="-122"/>
              </a:rPr>
              <a:t>、软件文档规范详见</a:t>
            </a:r>
            <a:r>
              <a:rPr lang="en-US" altLang="zh-CN" baseline="0" dirty="0">
                <a:solidFill>
                  <a:srgbClr val="595959"/>
                </a:solidFill>
                <a:latin typeface="Arial" panose="020B0604020202020204" pitchFamily="34" charset="0"/>
                <a:ea typeface="微软雅黑" panose="020B0503020204020204" charset="-122"/>
              </a:rPr>
              <a:t>“</a:t>
            </a:r>
            <a:r>
              <a:rPr lang="zh-CN" altLang="en-US" baseline="0" dirty="0">
                <a:solidFill>
                  <a:srgbClr val="595959"/>
                </a:solidFill>
                <a:latin typeface="Arial" panose="020B0604020202020204" pitchFamily="34" charset="0"/>
                <a:ea typeface="微软雅黑" panose="020B0503020204020204" charset="-122"/>
              </a:rPr>
              <a:t>GB-T-8567-2006计算机软件文档编制规范.zip</a:t>
            </a:r>
            <a:r>
              <a:rPr lang="en-US" altLang="zh-CN" baseline="0" dirty="0">
                <a:solidFill>
                  <a:srgbClr val="595959"/>
                </a:solidFill>
                <a:latin typeface="Arial" panose="020B0604020202020204" pitchFamily="34" charset="0"/>
                <a:ea typeface="微软雅黑" panose="020B0503020204020204" charset="-122"/>
              </a:rPr>
              <a:t>”——“01可行性分析(研究)报告(FAR).doc”</a:t>
            </a:r>
            <a:r>
              <a:rPr lang="zh-CN" altLang="en-US" baseline="0" dirty="0">
                <a:solidFill>
                  <a:srgbClr val="595959"/>
                </a:solidFill>
                <a:latin typeface="Arial" panose="020B0604020202020204" pitchFamily="34" charset="0"/>
                <a:ea typeface="微软雅黑" panose="020B0503020204020204" charset="-122"/>
              </a:rPr>
              <a:t>。</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3</a:t>
            </a:r>
            <a:r>
              <a:rPr lang="zh-CN" altLang="en-US" baseline="0" dirty="0">
                <a:solidFill>
                  <a:srgbClr val="595959"/>
                </a:solidFill>
                <a:latin typeface="Arial" panose="020B0604020202020204" pitchFamily="34" charset="0"/>
                <a:ea typeface="微软雅黑" panose="020B0503020204020204" charset="-122"/>
              </a:rPr>
              <a:t>、完成时间：第</a:t>
            </a:r>
            <a:r>
              <a:rPr lang="en-US" altLang="zh-CN" baseline="0" dirty="0">
                <a:solidFill>
                  <a:srgbClr val="595959"/>
                </a:solidFill>
                <a:latin typeface="Arial" panose="020B0604020202020204" pitchFamily="34" charset="0"/>
                <a:ea typeface="微软雅黑" panose="020B0503020204020204" charset="-122"/>
              </a:rPr>
              <a:t>2</a:t>
            </a:r>
            <a:r>
              <a:rPr lang="zh-CN" altLang="en-US" baseline="0" dirty="0">
                <a:solidFill>
                  <a:srgbClr val="595959"/>
                </a:solidFill>
                <a:latin typeface="Arial" panose="020B0604020202020204" pitchFamily="34" charset="0"/>
                <a:ea typeface="微软雅黑" panose="020B0503020204020204" charset="-122"/>
              </a:rPr>
              <a:t>周。</a:t>
            </a:r>
            <a:endParaRPr lang="zh-CN" altLang="en-US" baseline="0" dirty="0">
              <a:solidFill>
                <a:srgbClr val="595959"/>
              </a:solidFill>
              <a:latin typeface="Arial" panose="020B0604020202020204" pitchFamily="34" charset="0"/>
              <a:ea typeface="微软雅黑" panose="020B0503020204020204" charset="-122"/>
            </a:endParaRPr>
          </a:p>
        </p:txBody>
      </p:sp>
      <p:pic>
        <p:nvPicPr>
          <p:cNvPr id="57347" name="图片 3"/>
          <p:cNvPicPr>
            <a:picLocks noChangeAspect="1"/>
          </p:cNvPicPr>
          <p:nvPr>
            <p:custDataLst>
              <p:tags r:id="rId3"/>
            </p:custDataLst>
          </p:nvPr>
        </p:nvPicPr>
        <p:blipFill>
          <a:blip r:embed="rId4"/>
          <a:stretch>
            <a:fillRect/>
          </a:stretch>
        </p:blipFill>
        <p:spPr>
          <a:xfrm>
            <a:off x="1076325" y="1123950"/>
            <a:ext cx="10039350" cy="3614738"/>
          </a:xfrm>
          <a:prstGeom prst="rect">
            <a:avLst/>
          </a:prstGeom>
          <a:noFill/>
          <a:ln w="9525">
            <a:noFill/>
          </a:ln>
        </p:spPr>
      </p:pic>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en-US" altLang="zh-CN" sz="4800" b="1">
                <a:solidFill>
                  <a:srgbClr val="404040"/>
                </a:solidFill>
                <a:latin typeface="Arial" panose="020B0604020202020204" pitchFamily="34" charset="0"/>
                <a:ea typeface="微软雅黑" panose="020B0503020204020204" charset="-122"/>
              </a:rPr>
              <a:t>软件项目需求分析</a:t>
            </a:r>
            <a:endParaRPr lang="en-US" altLang="zh-CN" sz="4800" b="1">
              <a:solidFill>
                <a:srgbClr val="404040"/>
              </a:solidFill>
              <a:latin typeface="Arial" panose="020B0604020202020204" pitchFamily="34" charset="0"/>
              <a:ea typeface="微软雅黑" panose="020B0503020204020204" charset="-122"/>
            </a:endParaRPr>
          </a:p>
        </p:txBody>
      </p:sp>
      <p:sp>
        <p:nvSpPr>
          <p:cNvPr id="59394"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02</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1" name="组合 17"/>
          <p:cNvGrpSpPr/>
          <p:nvPr/>
        </p:nvGrpSpPr>
        <p:grpSpPr>
          <a:xfrm>
            <a:off x="1227138" y="1712913"/>
            <a:ext cx="4489450" cy="3556000"/>
            <a:chOff x="1304924" y="2812535"/>
            <a:chExt cx="2913776" cy="2104595"/>
          </a:xfrm>
        </p:grpSpPr>
        <p:cxnSp>
          <p:nvCxnSpPr>
            <p:cNvPr id="9" name="直接连接符 8"/>
            <p:cNvCxnSpPr/>
            <p:nvPr>
              <p:custDataLst>
                <p:tags r:id="rId1"/>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2"/>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3"/>
              </p:custDataLst>
            </p:nvPr>
          </p:nvSpPr>
          <p:spPr>
            <a:xfrm>
              <a:off x="1304924" y="2812535"/>
              <a:ext cx="2913776" cy="210459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ctr" fontAlgn="auto">
                <a:lnSpc>
                  <a:spcPct val="150000"/>
                </a:lnSpc>
              </a:pPr>
              <a:r>
                <a:rPr lang="en-US" altLang="zh-CN" sz="2000" strike="noStrike" noProof="1" dirty="0">
                  <a:solidFill>
                    <a:schemeClr val="bg1"/>
                  </a:solidFill>
                </a:rPr>
                <a:t>1</a:t>
              </a:r>
              <a:r>
                <a:rPr lang="zh-CN" altLang="en-US" sz="2000" strike="noStrike" noProof="1" dirty="0">
                  <a:solidFill>
                    <a:schemeClr val="bg1"/>
                  </a:solidFill>
                </a:rPr>
                <a:t>、采用ER图、数据流图、状态转换图等工具，参考现有案例的需求规格说明书，对项目需求进行分析，编制符合国家标准GB/T 8567-2006的软件需求规格说明书。</a:t>
              </a:r>
              <a:endParaRPr lang="zh-CN" altLang="en-US" sz="2000" strike="noStrike" noProof="1" dirty="0">
                <a:solidFill>
                  <a:schemeClr val="bg1"/>
                </a:solidFill>
              </a:endParaRPr>
            </a:p>
          </p:txBody>
        </p:sp>
        <p:sp>
          <p:nvSpPr>
            <p:cNvPr id="61445" name="文本框 14"/>
            <p:cNvSpPr txBox="1"/>
            <p:nvPr>
              <p:custDataLst>
                <p:tags r:id="rId4"/>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A</a:t>
              </a:r>
              <a:endParaRPr lang="zh-CN" altLang="en-US" dirty="0">
                <a:latin typeface="Arial" panose="020B0604020202020204" pitchFamily="34" charset="0"/>
                <a:ea typeface="微软雅黑" panose="020B0503020204020204" charset="-122"/>
              </a:endParaRPr>
            </a:p>
          </p:txBody>
        </p:sp>
      </p:grpSp>
      <p:grpSp>
        <p:nvGrpSpPr>
          <p:cNvPr id="61446" name="组合 18"/>
          <p:cNvGrpSpPr/>
          <p:nvPr/>
        </p:nvGrpSpPr>
        <p:grpSpPr>
          <a:xfrm>
            <a:off x="6527800" y="1712913"/>
            <a:ext cx="4476750" cy="3425825"/>
            <a:chOff x="1304924" y="2813049"/>
            <a:chExt cx="2823177" cy="2244197"/>
          </a:xfrm>
        </p:grpSpPr>
        <p:cxnSp>
          <p:nvCxnSpPr>
            <p:cNvPr id="20" name="直接连接符 19"/>
            <p:cNvCxnSpPr/>
            <p:nvPr>
              <p:custDataLst>
                <p:tags r:id="rId5"/>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7"/>
              </p:custDataLst>
            </p:nvPr>
          </p:nvSpPr>
          <p:spPr>
            <a:xfrm>
              <a:off x="1304924" y="2813049"/>
              <a:ext cx="2823177" cy="2244197"/>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l" fontAlgn="auto">
                <a:lnSpc>
                  <a:spcPct val="150000"/>
                </a:lnSpc>
              </a:pPr>
              <a:r>
                <a:rPr lang="en-US" altLang="zh-CN" sz="2000" strike="noStrike" noProof="1" dirty="0">
                  <a:solidFill>
                    <a:schemeClr val="bg1"/>
                  </a:solidFill>
                  <a:sym typeface="+mn-ea"/>
                </a:rPr>
                <a:t>2</a:t>
              </a:r>
              <a:r>
                <a:rPr lang="zh-CN" altLang="en-US" sz="2000" strike="noStrike" noProof="1" dirty="0">
                  <a:solidFill>
                    <a:schemeClr val="bg1"/>
                  </a:solidFill>
                  <a:sym typeface="+mn-ea"/>
                </a:rPr>
                <a:t>、提交《软件需求规格说明书》。</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3</a:t>
              </a:r>
              <a:r>
                <a:rPr lang="zh-CN" altLang="en-US" sz="2000" strike="noStrike" noProof="1" dirty="0">
                  <a:solidFill>
                    <a:schemeClr val="bg1"/>
                  </a:solidFill>
                  <a:sym typeface="+mn-ea"/>
                </a:rPr>
                <a:t>、软件文档规范详见“GB-T-8567-2006计算机软件文档编制规范.zip”</a:t>
              </a:r>
              <a:r>
                <a:rPr lang="en-US" altLang="zh-CN" sz="2000" strike="noStrike" noProof="1" dirty="0">
                  <a:solidFill>
                    <a:schemeClr val="bg1"/>
                  </a:solidFill>
                  <a:sym typeface="+mn-ea"/>
                </a:rPr>
                <a:t>——“11软件需求规格说明(SRS).doc”</a:t>
              </a:r>
              <a:r>
                <a:rPr lang="zh-CN" altLang="en-US" sz="2000" strike="noStrike" noProof="1" dirty="0">
                  <a:solidFill>
                    <a:schemeClr val="bg1"/>
                  </a:solidFill>
                  <a:sym typeface="+mn-ea"/>
                </a:rPr>
                <a:t>。</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4</a:t>
              </a:r>
              <a:r>
                <a:rPr lang="zh-CN" altLang="en-US" sz="2000" strike="noStrike" noProof="1" dirty="0">
                  <a:solidFill>
                    <a:schemeClr val="bg1"/>
                  </a:solidFill>
                  <a:sym typeface="+mn-ea"/>
                </a:rPr>
                <a:t>、完成时间：第</a:t>
              </a:r>
              <a:r>
                <a:rPr lang="en-US" altLang="zh-CN" sz="2000" strike="noStrike" noProof="1" dirty="0">
                  <a:solidFill>
                    <a:schemeClr val="bg1"/>
                  </a:solidFill>
                  <a:sym typeface="+mn-ea"/>
                </a:rPr>
                <a:t>3</a:t>
              </a:r>
              <a:r>
                <a:rPr lang="zh-CN" altLang="en-US" sz="2000" strike="noStrike" noProof="1" dirty="0">
                  <a:solidFill>
                    <a:schemeClr val="bg1"/>
                  </a:solidFill>
                  <a:sym typeface="+mn-ea"/>
                </a:rPr>
                <a:t>周。</a:t>
              </a:r>
              <a:endParaRPr lang="zh-CN" altLang="en-US" sz="2000" strike="noStrike" noProof="1" dirty="0">
                <a:solidFill>
                  <a:schemeClr val="bg1"/>
                </a:solidFill>
                <a:sym typeface="+mn-ea"/>
              </a:endParaRPr>
            </a:p>
            <a:p>
              <a:pPr algn="l" fontAlgn="auto">
                <a:lnSpc>
                  <a:spcPct val="150000"/>
                </a:lnSpc>
              </a:pPr>
              <a:endParaRPr lang="zh-CN" altLang="en-US" strike="noStrike" noProof="1" dirty="0">
                <a:solidFill>
                  <a:schemeClr val="bg1"/>
                </a:solidFill>
                <a:sym typeface="+mn-ea"/>
              </a:endParaRPr>
            </a:p>
          </p:txBody>
        </p:sp>
        <p:sp>
          <p:nvSpPr>
            <p:cNvPr id="61450" name="文本框 22"/>
            <p:cNvSpPr txBox="1"/>
            <p:nvPr>
              <p:custDataLst>
                <p:tags r:id="rId8"/>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B</a:t>
              </a:r>
              <a:endParaRPr lang="zh-CN" altLang="en-US" dirty="0">
                <a:latin typeface="Arial" panose="020B0604020202020204" pitchFamily="34" charset="0"/>
                <a:ea typeface="微软雅黑" panose="020B0503020204020204" charset="-122"/>
              </a:endParaRPr>
            </a:p>
          </p:txBody>
        </p:sp>
      </p:grpSp>
      <p:pic>
        <p:nvPicPr>
          <p:cNvPr id="61451" name="图片 13"/>
          <p:cNvPicPr>
            <a:picLocks noChangeAspect="1"/>
          </p:cNvPicPr>
          <p:nvPr>
            <p:custDataLst>
              <p:tags r:id="rId9"/>
            </p:custDataLst>
          </p:nvPr>
        </p:nvPicPr>
        <p:blipFill>
          <a:blip r:embed="rId10"/>
          <a:stretch>
            <a:fillRect/>
          </a:stretch>
        </p:blipFill>
        <p:spPr>
          <a:xfrm>
            <a:off x="171450" y="109538"/>
            <a:ext cx="1143000" cy="1074737"/>
          </a:xfrm>
          <a:prstGeom prst="rect">
            <a:avLst/>
          </a:prstGeom>
          <a:noFill/>
          <a:ln w="9525">
            <a:noFill/>
          </a:ln>
        </p:spPr>
      </p:pic>
      <p:sp>
        <p:nvSpPr>
          <p:cNvPr id="61453" name="文本框 16"/>
          <p:cNvSpPr txBox="1"/>
          <p:nvPr>
            <p:custDataLst>
              <p:tags r:id="rId11"/>
            </p:custDataLst>
          </p:nvPr>
        </p:nvSpPr>
        <p:spPr>
          <a:xfrm>
            <a:off x="1414463" y="493078"/>
            <a:ext cx="6423025" cy="523875"/>
          </a:xfrm>
          <a:prstGeom prst="rect">
            <a:avLst/>
          </a:prstGeom>
          <a:noFill/>
          <a:ln w="9525">
            <a:noFill/>
          </a:ln>
        </p:spPr>
        <p:txBody>
          <a:bodyPr wrap="square" anchor="t"/>
          <a:p>
            <a:r>
              <a:rPr lang="en-US" altLang="zh-CN" sz="2800" b="1">
                <a:solidFill>
                  <a:srgbClr val="404040"/>
                </a:solidFill>
                <a:latin typeface="Arial" panose="020B0604020202020204" pitchFamily="34" charset="0"/>
                <a:ea typeface="微软雅黑" panose="020B0503020204020204" charset="-122"/>
              </a:rPr>
              <a:t>实训第</a:t>
            </a:r>
            <a:r>
              <a:rPr lang="zh-CN" altLang="en-US" sz="2800" b="1">
                <a:solidFill>
                  <a:srgbClr val="404040"/>
                </a:solidFill>
                <a:latin typeface="Arial" panose="020B0604020202020204" pitchFamily="34" charset="0"/>
                <a:ea typeface="微软雅黑" panose="020B0503020204020204" charset="-122"/>
              </a:rPr>
              <a:t>二</a:t>
            </a:r>
            <a:r>
              <a:rPr lang="en-US" altLang="zh-CN" sz="2800" b="1">
                <a:solidFill>
                  <a:srgbClr val="404040"/>
                </a:solidFill>
                <a:latin typeface="Arial" panose="020B0604020202020204" pitchFamily="34" charset="0"/>
                <a:ea typeface="微软雅黑" panose="020B0503020204020204" charset="-122"/>
              </a:rPr>
              <a:t>环节：软件项目需求分析</a:t>
            </a:r>
            <a:endParaRPr lang="en-US" altLang="zh-CN" sz="2800" b="1">
              <a:solidFill>
                <a:srgbClr val="595959"/>
              </a:solidFill>
              <a:latin typeface="Arial" panose="020B0604020202020204" pitchFamily="34" charset="0"/>
              <a:ea typeface="微软雅黑" panose="020B0503020204020204" charset="-122"/>
            </a:endParaRPr>
          </a:p>
        </p:txBody>
      </p:sp>
      <p:sp>
        <p:nvSpPr>
          <p:cNvPr id="2" name="文本框 1"/>
          <p:cNvSpPr txBox="1"/>
          <p:nvPr/>
        </p:nvSpPr>
        <p:spPr>
          <a:xfrm>
            <a:off x="1075055" y="5424805"/>
            <a:ext cx="9672320" cy="1198880"/>
          </a:xfrm>
          <a:prstGeom prst="rect">
            <a:avLst/>
          </a:prstGeom>
          <a:noFill/>
        </p:spPr>
        <p:txBody>
          <a:bodyPr wrap="square" rtlCol="0" anchor="t">
            <a:spAutoFit/>
          </a:bodyPr>
          <a:p>
            <a:r>
              <a:rPr lang="zh-CN" altLang="en-US"/>
              <a:t>项目需求来源：</a:t>
            </a:r>
            <a:endParaRPr lang="zh-CN" altLang="en-US"/>
          </a:p>
          <a:p>
            <a:r>
              <a:rPr lang="en-US" altLang="zh-CN"/>
              <a:t>——</a:t>
            </a:r>
            <a:r>
              <a:rPr lang="zh-CN" altLang="en-US"/>
              <a:t>部分同学跟随项目组参与省人社用户调研；或由</a:t>
            </a:r>
            <a:r>
              <a:rPr lang="zh-CN" altLang="en-US"/>
              <a:t>实训老师担任甲方(用户，即委托方)。</a:t>
            </a:r>
            <a:endParaRPr lang="zh-CN" altLang="en-US"/>
          </a:p>
          <a:p>
            <a:r>
              <a:rPr lang="en-US" altLang="zh-CN"/>
              <a:t>——</a:t>
            </a:r>
            <a:r>
              <a:rPr lang="zh-CN" altLang="en-US"/>
              <a:t>收集</a:t>
            </a:r>
            <a:r>
              <a:rPr lang="zh-CN" altLang="en-US" b="1"/>
              <a:t>职称</a:t>
            </a:r>
            <a:r>
              <a:rPr lang="zh-CN" altLang="en-US" b="1"/>
              <a:t>申报</a:t>
            </a:r>
            <a:r>
              <a:rPr lang="zh-CN" altLang="en-US"/>
              <a:t>所有相关政策文件、表格等等。</a:t>
            </a:r>
            <a:r>
              <a:rPr lang="zh-CN" altLang="en-US" b="1"/>
              <a:t>审查推荐</a:t>
            </a:r>
            <a:r>
              <a:rPr lang="zh-CN" altLang="en-US"/>
              <a:t>实际工作流程是需求重点和难点。</a:t>
            </a:r>
            <a:endParaRPr lang="zh-CN" altLang="en-US"/>
          </a:p>
          <a:p>
            <a:r>
              <a:rPr lang="en-US" altLang="zh-CN"/>
              <a:t>——</a:t>
            </a:r>
            <a:r>
              <a:rPr lang="zh-CN" altLang="en-US"/>
              <a:t>重点以</a:t>
            </a:r>
            <a:r>
              <a:rPr lang="zh-CN" altLang="en-US" b="1">
                <a:solidFill>
                  <a:srgbClr val="FF0000"/>
                </a:solidFill>
              </a:rPr>
              <a:t>高教系列申报</a:t>
            </a:r>
            <a:r>
              <a:rPr lang="zh-CN" altLang="en-US"/>
              <a:t>为主。目的：既突出教学案例的优势，又简化实训难度和复杂度</a:t>
            </a:r>
            <a:r>
              <a:rPr lang="zh-CN" altLang="en-US"/>
              <a:t>。</a:t>
            </a:r>
            <a:endParaRPr lang="zh-CN" altLang="en-US"/>
          </a:p>
        </p:txBody>
      </p:sp>
    </p:spTree>
    <p:custDataLst>
      <p:tags r:id="rId1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rPr>
              <a:t>软件项目总体设计</a:t>
            </a:r>
            <a:endPar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endParaRPr>
          </a:p>
        </p:txBody>
      </p:sp>
      <p:sp>
        <p:nvSpPr>
          <p:cNvPr id="63490"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03</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37" name="组合 17"/>
          <p:cNvGrpSpPr/>
          <p:nvPr/>
        </p:nvGrpSpPr>
        <p:grpSpPr>
          <a:xfrm>
            <a:off x="1187450" y="1423988"/>
            <a:ext cx="4489450" cy="4410075"/>
            <a:chOff x="1304924" y="2476232"/>
            <a:chExt cx="2913776" cy="2609642"/>
          </a:xfrm>
        </p:grpSpPr>
        <p:cxnSp>
          <p:nvCxnSpPr>
            <p:cNvPr id="9" name="直接连接符 8"/>
            <p:cNvCxnSpPr/>
            <p:nvPr>
              <p:custDataLst>
                <p:tags r:id="rId1"/>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2"/>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3"/>
              </p:custDataLst>
            </p:nvPr>
          </p:nvSpPr>
          <p:spPr>
            <a:xfrm>
              <a:off x="1304924" y="2476232"/>
              <a:ext cx="2913776" cy="2609642"/>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ctr" fontAlgn="auto">
                <a:lnSpc>
                  <a:spcPct val="150000"/>
                </a:lnSpc>
              </a:pPr>
              <a:r>
                <a:rPr lang="en-US" altLang="zh-CN" sz="2000" strike="noStrike" noProof="1" dirty="0">
                  <a:solidFill>
                    <a:schemeClr val="bg1"/>
                  </a:solidFill>
                </a:rPr>
                <a:t>1</a:t>
              </a:r>
              <a:r>
                <a:rPr lang="zh-CN" altLang="en-US" sz="2000" strike="noStrike" noProof="1" dirty="0">
                  <a:solidFill>
                    <a:schemeClr val="bg1"/>
                  </a:solidFill>
                </a:rPr>
                <a:t>、采用层次/HIPO图等工具，变换分析、事务分析等方法，参考现有案例的总体设计报告，对项目进行总体设计，编制符合国家标准GB/T 8567-2006的软件概要设计说明书（系列）中的《软件结构设计说明书》。</a:t>
              </a:r>
              <a:endParaRPr lang="zh-CN" altLang="en-US" sz="2000" strike="noStrike" noProof="1" dirty="0">
                <a:solidFill>
                  <a:schemeClr val="bg1"/>
                </a:solidFill>
              </a:endParaRPr>
            </a:p>
          </p:txBody>
        </p:sp>
        <p:sp>
          <p:nvSpPr>
            <p:cNvPr id="65541" name="文本框 14"/>
            <p:cNvSpPr txBox="1"/>
            <p:nvPr>
              <p:custDataLst>
                <p:tags r:id="rId4"/>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A</a:t>
              </a:r>
              <a:endParaRPr lang="zh-CN" altLang="en-US" dirty="0">
                <a:latin typeface="Arial" panose="020B0604020202020204" pitchFamily="34" charset="0"/>
                <a:ea typeface="微软雅黑" panose="020B0503020204020204" charset="-122"/>
              </a:endParaRPr>
            </a:p>
          </p:txBody>
        </p:sp>
      </p:grpSp>
      <p:grpSp>
        <p:nvGrpSpPr>
          <p:cNvPr id="65542" name="组合 18"/>
          <p:cNvGrpSpPr/>
          <p:nvPr/>
        </p:nvGrpSpPr>
        <p:grpSpPr>
          <a:xfrm>
            <a:off x="6407150" y="1422400"/>
            <a:ext cx="4724400" cy="4411663"/>
            <a:chOff x="1304924" y="2678912"/>
            <a:chExt cx="2932115" cy="2452794"/>
          </a:xfrm>
        </p:grpSpPr>
        <p:cxnSp>
          <p:nvCxnSpPr>
            <p:cNvPr id="20" name="直接连接符 19"/>
            <p:cNvCxnSpPr/>
            <p:nvPr>
              <p:custDataLst>
                <p:tags r:id="rId5"/>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7"/>
              </p:custDataLst>
            </p:nvPr>
          </p:nvSpPr>
          <p:spPr>
            <a:xfrm>
              <a:off x="1304924" y="2678912"/>
              <a:ext cx="2932115" cy="2452794"/>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l" fontAlgn="auto">
                <a:lnSpc>
                  <a:spcPct val="150000"/>
                </a:lnSpc>
              </a:pPr>
              <a:r>
                <a:rPr lang="en-US" altLang="zh-CN" sz="2000" strike="noStrike" noProof="1" dirty="0">
                  <a:solidFill>
                    <a:schemeClr val="bg1"/>
                  </a:solidFill>
                  <a:sym typeface="+mn-ea"/>
                </a:rPr>
                <a:t>2</a:t>
              </a:r>
              <a:r>
                <a:rPr lang="zh-CN" altLang="en-US" sz="2000" strike="noStrike" noProof="1" dirty="0">
                  <a:solidFill>
                    <a:schemeClr val="bg1"/>
                  </a:solidFill>
                  <a:sym typeface="+mn-ea"/>
                </a:rPr>
                <a:t>、提交《软件结构设计说明书》。</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3</a:t>
              </a:r>
              <a:r>
                <a:rPr lang="zh-CN" altLang="en-US" sz="2000" strike="noStrike" noProof="1" dirty="0">
                  <a:solidFill>
                    <a:schemeClr val="bg1"/>
                  </a:solidFill>
                  <a:sym typeface="+mn-ea"/>
                </a:rPr>
                <a:t>、软件文档规范详见“GB-T-8567-2006计算机软件文档编制规范.zip”</a:t>
              </a:r>
              <a:r>
                <a:rPr lang="en-US" altLang="zh-CN" sz="2000" strike="noStrike" noProof="1" dirty="0">
                  <a:solidFill>
                    <a:schemeClr val="bg1"/>
                  </a:solidFill>
                  <a:sym typeface="+mn-ea"/>
                </a:rPr>
                <a:t>——“09系统(子系统)设计(结构设计)说明(SSDD).doc”</a:t>
              </a:r>
              <a:r>
                <a:rPr lang="zh-CN" altLang="en-US" sz="2000" strike="noStrike" noProof="1" dirty="0">
                  <a:solidFill>
                    <a:schemeClr val="bg1"/>
                  </a:solidFill>
                  <a:sym typeface="+mn-ea"/>
                </a:rPr>
                <a:t>。</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4</a:t>
              </a:r>
              <a:r>
                <a:rPr lang="zh-CN" altLang="en-US" sz="2000" strike="noStrike" noProof="1" dirty="0">
                  <a:solidFill>
                    <a:schemeClr val="bg1"/>
                  </a:solidFill>
                  <a:sym typeface="+mn-ea"/>
                </a:rPr>
                <a:t>、完成时间：第</a:t>
              </a:r>
              <a:r>
                <a:rPr lang="en-US" altLang="zh-CN" sz="2000" strike="noStrike" noProof="1" dirty="0">
                  <a:solidFill>
                    <a:schemeClr val="bg1"/>
                  </a:solidFill>
                  <a:sym typeface="+mn-ea"/>
                </a:rPr>
                <a:t>4</a:t>
              </a:r>
              <a:r>
                <a:rPr lang="zh-CN" altLang="en-US" sz="2000" strike="noStrike" noProof="1" dirty="0">
                  <a:solidFill>
                    <a:schemeClr val="bg1"/>
                  </a:solidFill>
                  <a:sym typeface="+mn-ea"/>
                </a:rPr>
                <a:t>周。</a:t>
              </a:r>
              <a:endParaRPr lang="zh-CN" altLang="en-US" sz="2000" strike="noStrike" noProof="1" dirty="0">
                <a:solidFill>
                  <a:schemeClr val="bg1"/>
                </a:solidFill>
                <a:sym typeface="+mn-ea"/>
              </a:endParaRPr>
            </a:p>
            <a:p>
              <a:pPr algn="l" fontAlgn="auto">
                <a:lnSpc>
                  <a:spcPct val="150000"/>
                </a:lnSpc>
              </a:pPr>
              <a:endParaRPr lang="zh-CN" altLang="en-US" sz="2000" strike="noStrike" noProof="1" dirty="0">
                <a:solidFill>
                  <a:schemeClr val="bg1"/>
                </a:solidFill>
                <a:sym typeface="+mn-ea"/>
              </a:endParaRPr>
            </a:p>
          </p:txBody>
        </p:sp>
        <p:sp>
          <p:nvSpPr>
            <p:cNvPr id="65546" name="文本框 22"/>
            <p:cNvSpPr txBox="1"/>
            <p:nvPr>
              <p:custDataLst>
                <p:tags r:id="rId8"/>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B</a:t>
              </a:r>
              <a:endParaRPr lang="zh-CN" altLang="en-US" dirty="0">
                <a:latin typeface="Arial" panose="020B0604020202020204" pitchFamily="34" charset="0"/>
                <a:ea typeface="微软雅黑" panose="020B0503020204020204" charset="-122"/>
              </a:endParaRPr>
            </a:p>
          </p:txBody>
        </p:sp>
      </p:grpSp>
      <p:pic>
        <p:nvPicPr>
          <p:cNvPr id="65547" name="图片 13"/>
          <p:cNvPicPr>
            <a:picLocks noChangeAspect="1"/>
          </p:cNvPicPr>
          <p:nvPr>
            <p:custDataLst>
              <p:tags r:id="rId9"/>
            </p:custDataLst>
          </p:nvPr>
        </p:nvPicPr>
        <p:blipFill>
          <a:blip r:embed="rId10"/>
          <a:stretch>
            <a:fillRect/>
          </a:stretch>
        </p:blipFill>
        <p:spPr>
          <a:xfrm>
            <a:off x="171450" y="109538"/>
            <a:ext cx="1143000" cy="1074737"/>
          </a:xfrm>
          <a:prstGeom prst="rect">
            <a:avLst/>
          </a:prstGeom>
          <a:noFill/>
          <a:ln w="9525">
            <a:noFill/>
          </a:ln>
        </p:spPr>
      </p:pic>
      <p:sp>
        <p:nvSpPr>
          <p:cNvPr id="65549" name="文本框 16"/>
          <p:cNvSpPr txBox="1"/>
          <p:nvPr>
            <p:custDataLst>
              <p:tags r:id="rId11"/>
            </p:custDataLst>
          </p:nvPr>
        </p:nvSpPr>
        <p:spPr>
          <a:xfrm>
            <a:off x="1414463" y="252413"/>
            <a:ext cx="6423025" cy="523875"/>
          </a:xfrm>
          <a:prstGeom prst="rect">
            <a:avLst/>
          </a:prstGeom>
          <a:noFill/>
          <a:ln w="9525">
            <a:noFill/>
          </a:ln>
        </p:spPr>
        <p:txBody>
          <a:bodyPr wrap="square" anchor="t"/>
          <a:p>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实训第</a:t>
            </a:r>
            <a:r>
              <a:rPr lang="zh-CN" altLang="en-US" sz="2800" b="1">
                <a:solidFill>
                  <a:srgbClr val="404040"/>
                </a:solidFill>
                <a:latin typeface="Arial" panose="020B0604020202020204" pitchFamily="34" charset="0"/>
                <a:ea typeface="微软雅黑" panose="020B0503020204020204" charset="-122"/>
                <a:sym typeface="微软雅黑" panose="020B0503020204020204" charset="-122"/>
              </a:rPr>
              <a:t>三</a:t>
            </a:r>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环节：软件项目</a:t>
            </a:r>
            <a:r>
              <a:rPr lang="zh-CN" altLang="en-US" sz="2800" b="1">
                <a:solidFill>
                  <a:srgbClr val="404040"/>
                </a:solidFill>
                <a:latin typeface="Arial" panose="020B0604020202020204" pitchFamily="34" charset="0"/>
                <a:ea typeface="微软雅黑" panose="020B0503020204020204" charset="-122"/>
                <a:sym typeface="微软雅黑" panose="020B0503020204020204" charset="-122"/>
              </a:rPr>
              <a:t>总体设计</a:t>
            </a:r>
            <a:endParaRPr lang="zh-CN" altLang="en-US" sz="2800" b="1">
              <a:solidFill>
                <a:srgbClr val="404040"/>
              </a:solidFill>
              <a:latin typeface="Arial" panose="020B0604020202020204" pitchFamily="34" charset="0"/>
              <a:ea typeface="微软雅黑" panose="020B0503020204020204" charset="-122"/>
              <a:sym typeface="微软雅黑" panose="020B0503020204020204" charset="-122"/>
            </a:endParaRPr>
          </a:p>
        </p:txBody>
      </p:sp>
    </p:spTree>
    <p:custDataLst>
      <p:tags r:id="rId1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1"/>
          <p:cNvSpPr txBox="1"/>
          <p:nvPr/>
        </p:nvSpPr>
        <p:spPr>
          <a:xfrm>
            <a:off x="550545" y="1036955"/>
            <a:ext cx="6645910" cy="5323205"/>
          </a:xfrm>
          <a:prstGeom prst="rect">
            <a:avLst/>
          </a:prstGeom>
          <a:noFill/>
          <a:ln w="9525">
            <a:noFill/>
          </a:ln>
        </p:spPr>
        <p:txBody>
          <a:bodyPr wrap="square" anchor="t">
            <a:spAutoFit/>
          </a:bodyPr>
          <a:p>
            <a:r>
              <a:rPr lang="zh-CN" altLang="en-US" sz="2000">
                <a:latin typeface="Arial" panose="020B0604020202020204" pitchFamily="34" charset="0"/>
                <a:ea typeface="微软雅黑" panose="020B0503020204020204" charset="-122"/>
              </a:rPr>
              <a:t>第一部分</a:t>
            </a:r>
            <a:endParaRPr lang="zh-CN" altLang="en-US" sz="2000">
              <a:latin typeface="Arial" panose="020B0604020202020204" pitchFamily="34" charset="0"/>
              <a:ea typeface="微软雅黑" panose="020B0503020204020204" charset="-122"/>
            </a:endParaRPr>
          </a:p>
          <a:p>
            <a:pPr lvl="1" indent="0"/>
            <a:r>
              <a:rPr lang="en-US" altLang="zh-CN" sz="2000">
                <a:latin typeface="Arial" panose="020B0604020202020204" pitchFamily="34" charset="0"/>
                <a:ea typeface="微软雅黑" panose="020B0503020204020204" charset="-122"/>
              </a:rPr>
              <a:t>1 </a:t>
            </a:r>
            <a:r>
              <a:rPr lang="en-US" altLang="zh-CN" sz="2000">
                <a:latin typeface="Arial" panose="020B0604020202020204" pitchFamily="34" charset="0"/>
                <a:ea typeface="微软雅黑" panose="020B0503020204020204" charset="-122"/>
                <a:hlinkClick r:id="rId1" action="ppaction://hlinksldjump"/>
              </a:rPr>
              <a:t>教学体系介绍</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2" action="ppaction://hlinksldjump"/>
              </a:rPr>
              <a:t>1.1 教学目标+教学形式</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3" action="ppaction://hlinksldjump"/>
              </a:rPr>
              <a:t>1.2 课程特色(相比传统教学)</a:t>
            </a:r>
            <a:endParaRPr lang="en-US" altLang="zh-CN" sz="2000">
              <a:latin typeface="Arial" panose="020B0604020202020204" pitchFamily="34" charset="0"/>
              <a:ea typeface="微软雅黑" panose="020B0503020204020204" charset="-122"/>
            </a:endParaRPr>
          </a:p>
          <a:p>
            <a:pPr lvl="2" indent="0"/>
            <a:endParaRPr lang="en-US" altLang="zh-CN" sz="2000">
              <a:latin typeface="Arial" panose="020B0604020202020204" pitchFamily="34" charset="0"/>
              <a:ea typeface="微软雅黑" panose="020B0503020204020204" charset="-122"/>
            </a:endParaRPr>
          </a:p>
          <a:p>
            <a:pPr lvl="1" indent="0"/>
            <a:r>
              <a:rPr lang="en-US" altLang="zh-CN" sz="2000">
                <a:latin typeface="Arial" panose="020B0604020202020204" pitchFamily="34" charset="0"/>
                <a:ea typeface="微软雅黑" panose="020B0503020204020204" charset="-122"/>
              </a:rPr>
              <a:t>2 </a:t>
            </a:r>
            <a:r>
              <a:rPr lang="en-US" altLang="zh-CN" sz="2000">
                <a:latin typeface="Arial" panose="020B0604020202020204" pitchFamily="34" charset="0"/>
                <a:ea typeface="微软雅黑" panose="020B0503020204020204" charset="-122"/>
                <a:hlinkClick r:id="rId4" action="ppaction://hlinksldjump"/>
              </a:rPr>
              <a:t>教学案例</a:t>
            </a:r>
            <a:r>
              <a:rPr lang="zh-CN" altLang="en-US" sz="2000">
                <a:latin typeface="Arial" panose="020B0604020202020204" pitchFamily="34" charset="0"/>
                <a:ea typeface="微软雅黑" panose="020B0503020204020204" charset="-122"/>
                <a:hlinkClick r:id="rId4" action="ppaction://hlinksldjump"/>
              </a:rPr>
              <a:t>背景</a:t>
            </a:r>
            <a:r>
              <a:rPr lang="en-US" altLang="zh-CN" sz="2000">
                <a:latin typeface="Arial" panose="020B0604020202020204" pitchFamily="34" charset="0"/>
                <a:ea typeface="微软雅黑" panose="020B0503020204020204" charset="-122"/>
                <a:hlinkClick r:id="rId4" action="ppaction://hlinksldjump"/>
              </a:rPr>
              <a:t>介绍</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5" action="ppaction://hlinksldjump"/>
              </a:rPr>
              <a:t>2.1 “江西省信息化人社人事人才系统”项目背景</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6" action="ppaction://hlinksldjump"/>
              </a:rPr>
              <a:t>2.2 </a:t>
            </a:r>
            <a:r>
              <a:rPr lang="zh-CN" altLang="en-US" sz="2000">
                <a:latin typeface="Arial" panose="020B0604020202020204" pitchFamily="34" charset="0"/>
                <a:ea typeface="微软雅黑" panose="020B0503020204020204" charset="-122"/>
                <a:hlinkClick r:id="rId6" action="ppaction://hlinksldjump"/>
              </a:rPr>
              <a:t>项目</a:t>
            </a:r>
            <a:r>
              <a:rPr lang="en-US" altLang="zh-CN" sz="2000">
                <a:latin typeface="Arial" panose="020B0604020202020204" pitchFamily="34" charset="0"/>
                <a:ea typeface="微软雅黑" panose="020B0503020204020204" charset="-122"/>
                <a:hlinkClick r:id="rId6" action="ppaction://hlinksldjump"/>
              </a:rPr>
              <a:t>案例简介</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7" action="ppaction://hlinksldjump"/>
              </a:rPr>
              <a:t>2.3 “江西省信息化人社人事人才系统”结构图</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8" action="ppaction://hlinksldjump"/>
              </a:rPr>
              <a:t>2.4 “江西省信息化人社人事人才系统”软件组成</a:t>
            </a:r>
            <a:endParaRPr lang="en-US" alt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9" action="ppaction://hlinksldjump"/>
              </a:rPr>
              <a:t>2.5 “职称申报审查推荐管理子系统”</a:t>
            </a:r>
            <a:r>
              <a:rPr lang="zh-CN" altLang="en-US" sz="2000">
                <a:latin typeface="Arial" panose="020B0604020202020204" pitchFamily="34" charset="0"/>
                <a:ea typeface="微软雅黑" panose="020B0503020204020204" charset="-122"/>
                <a:hlinkClick r:id="rId9" action="ppaction://hlinksldjump"/>
              </a:rPr>
              <a:t>教学案例</a:t>
            </a:r>
            <a:r>
              <a:rPr lang="en-US" altLang="zh-CN" sz="2000">
                <a:latin typeface="Arial" panose="020B0604020202020204" pitchFamily="34" charset="0"/>
                <a:ea typeface="微软雅黑" panose="020B0503020204020204" charset="-122"/>
                <a:hlinkClick r:id="rId9" action="ppaction://hlinksldjump"/>
              </a:rPr>
              <a:t>简介</a:t>
            </a:r>
            <a:endParaRPr lang="en-US" altLang="zh-CN" sz="2000">
              <a:latin typeface="Arial" panose="020B0604020202020204" pitchFamily="34" charset="0"/>
              <a:ea typeface="微软雅黑" panose="020B0503020204020204" charset="-122"/>
            </a:endParaRPr>
          </a:p>
          <a:p>
            <a:pPr lvl="2" indent="0"/>
            <a:endParaRPr lang="en-US" altLang="zh-CN" sz="2000">
              <a:latin typeface="Arial" panose="020B0604020202020204" pitchFamily="34" charset="0"/>
              <a:ea typeface="微软雅黑" panose="020B0503020204020204" charset="-122"/>
            </a:endParaRPr>
          </a:p>
          <a:p>
            <a:pPr lvl="1" indent="0"/>
            <a:r>
              <a:rPr lang="en-US" altLang="zh-CN" sz="2000">
                <a:latin typeface="Arial" panose="020B0604020202020204" pitchFamily="34" charset="0"/>
                <a:ea typeface="微软雅黑" panose="020B0503020204020204" charset="-122"/>
              </a:rPr>
              <a:t>3 </a:t>
            </a:r>
            <a:r>
              <a:rPr sz="2000">
                <a:latin typeface="Arial" panose="020B0604020202020204" pitchFamily="34" charset="0"/>
                <a:ea typeface="微软雅黑" panose="020B0503020204020204" charset="-122"/>
                <a:hlinkClick r:id="rId10" tooltip="" action="ppaction://hlinksldjump"/>
              </a:rPr>
              <a:t>“职称申报审查推荐管理子系统”教学案例</a:t>
            </a:r>
            <a:r>
              <a:rPr lang="zh-CN" sz="2000">
                <a:latin typeface="Arial" panose="020B0604020202020204" pitchFamily="34" charset="0"/>
                <a:ea typeface="微软雅黑" panose="020B0503020204020204" charset="-122"/>
                <a:hlinkClick r:id="rId10" tooltip="" action="ppaction://hlinksldjump"/>
              </a:rPr>
              <a:t>详解</a:t>
            </a:r>
            <a:endParaRPr lang="zh-CN" sz="2000">
              <a:latin typeface="Arial" panose="020B0604020202020204" pitchFamily="34" charset="0"/>
              <a:ea typeface="微软雅黑" panose="020B0503020204020204" charset="-122"/>
            </a:endParaRPr>
          </a:p>
          <a:p>
            <a:pPr lvl="2" indent="0"/>
            <a:r>
              <a:rPr lang="en-US" altLang="zh-CN" sz="2000">
                <a:latin typeface="Arial" panose="020B0604020202020204" pitchFamily="34" charset="0"/>
                <a:ea typeface="微软雅黑" panose="020B0503020204020204" charset="-122"/>
                <a:hlinkClick r:id="rId11" tooltip="" action="ppaction://hlinksldjump"/>
              </a:rPr>
              <a:t>3.1 六类组织机构全图</a:t>
            </a:r>
            <a:endParaRPr lang="en-US" altLang="zh-CN" sz="2000">
              <a:latin typeface="Arial" panose="020B0604020202020204" pitchFamily="34" charset="0"/>
              <a:ea typeface="微软雅黑" panose="020B0503020204020204" charset="-122"/>
              <a:hlinkClick r:id="rId11" tooltip="" action="ppaction://hlinksldjump"/>
            </a:endParaRPr>
          </a:p>
          <a:p>
            <a:pPr lvl="2" indent="0"/>
            <a:r>
              <a:rPr lang="en-US" altLang="zh-CN" sz="2000">
                <a:latin typeface="Arial" panose="020B0604020202020204" pitchFamily="34" charset="0"/>
                <a:ea typeface="微软雅黑" panose="020B0503020204020204" charset="-122"/>
                <a:hlinkClick r:id="rId11" tooltip="" action="ppaction://hlinksldjump"/>
              </a:rPr>
              <a:t>3.2 “职称申报审查推荐管理子系统”详解</a:t>
            </a:r>
            <a:endParaRPr lang="en-US" altLang="zh-CN" sz="2000">
              <a:latin typeface="Arial" panose="020B0604020202020204" pitchFamily="34" charset="0"/>
              <a:ea typeface="微软雅黑" panose="020B0503020204020204" charset="-122"/>
              <a:hlinkClick r:id="rId11" tooltip="" action="ppaction://hlinksldjump"/>
            </a:endParaRPr>
          </a:p>
          <a:p>
            <a:pPr lvl="2" indent="0"/>
            <a:r>
              <a:rPr lang="en-US" altLang="zh-CN" sz="2000">
                <a:latin typeface="Arial" panose="020B0604020202020204" pitchFamily="34" charset="0"/>
                <a:ea typeface="微软雅黑" panose="020B0503020204020204" charset="-122"/>
                <a:hlinkClick r:id="rId11" tooltip="" action="ppaction://hlinksldjump"/>
              </a:rPr>
              <a:t>3.3 “</a:t>
            </a:r>
            <a:r>
              <a:rPr lang="zh-CN" altLang="en-US" sz="2000">
                <a:latin typeface="Arial" panose="020B0604020202020204" pitchFamily="34" charset="0"/>
                <a:ea typeface="微软雅黑" panose="020B0503020204020204" charset="-122"/>
                <a:hlinkClick r:id="rId11" tooltip="" action="ppaction://hlinksldjump"/>
              </a:rPr>
              <a:t>审查推荐</a:t>
            </a:r>
            <a:r>
              <a:rPr lang="en-US" altLang="zh-CN" sz="2000">
                <a:latin typeface="Arial" panose="020B0604020202020204" pitchFamily="34" charset="0"/>
                <a:ea typeface="微软雅黑" panose="020B0503020204020204" charset="-122"/>
                <a:hlinkClick r:id="rId11" tooltip="" action="ppaction://hlinksldjump"/>
              </a:rPr>
              <a:t>”</a:t>
            </a:r>
            <a:r>
              <a:rPr lang="zh-CN" altLang="en-US" sz="2000">
                <a:latin typeface="Arial" panose="020B0604020202020204" pitchFamily="34" charset="0"/>
                <a:ea typeface="微软雅黑" panose="020B0503020204020204" charset="-122"/>
                <a:hlinkClick r:id="rId11" tooltip="" action="ppaction://hlinksldjump"/>
              </a:rPr>
              <a:t>详解</a:t>
            </a:r>
            <a:endParaRPr lang="zh-CN" altLang="en-US" sz="2000">
              <a:latin typeface="Arial" panose="020B0604020202020204" pitchFamily="34" charset="0"/>
              <a:ea typeface="微软雅黑" panose="020B0503020204020204" charset="-122"/>
              <a:hlinkClick r:id="rId11" tooltip="" action="ppaction://hlinksldjump"/>
            </a:endParaRPr>
          </a:p>
          <a:p>
            <a:pPr lvl="2" indent="0"/>
            <a:r>
              <a:rPr lang="en-US" altLang="zh-CN" sz="2000">
                <a:latin typeface="Arial" panose="020B0604020202020204" pitchFamily="34" charset="0"/>
                <a:ea typeface="微软雅黑" panose="020B0503020204020204" charset="-122"/>
                <a:hlinkClick r:id="rId12" tooltip="" action="ppaction://hlinksldjump"/>
              </a:rPr>
              <a:t>3.4</a:t>
            </a:r>
            <a:r>
              <a:rPr lang="en-US" altLang="zh-CN" sz="2000">
                <a:latin typeface="Arial" panose="020B0604020202020204" pitchFamily="34" charset="0"/>
                <a:ea typeface="微软雅黑" panose="020B0503020204020204" charset="-122"/>
                <a:hlinkClick r:id="rId12" tooltip="" action="ppaction://hlinksldjump"/>
              </a:rPr>
              <a:t> “审查推荐”示例</a:t>
            </a:r>
            <a:endParaRPr lang="en-US" altLang="zh-CN">
              <a:latin typeface="Arial" panose="020B0604020202020204" pitchFamily="34" charset="0"/>
              <a:ea typeface="微软雅黑" panose="020B0503020204020204" charset="-122"/>
            </a:endParaRPr>
          </a:p>
        </p:txBody>
      </p:sp>
      <p:sp>
        <p:nvSpPr>
          <p:cNvPr id="11266" name="文本框 3"/>
          <p:cNvSpPr txBox="1"/>
          <p:nvPr/>
        </p:nvSpPr>
        <p:spPr>
          <a:xfrm>
            <a:off x="7488238" y="1036638"/>
            <a:ext cx="3886200" cy="4707890"/>
          </a:xfrm>
          <a:prstGeom prst="rect">
            <a:avLst/>
          </a:prstGeom>
          <a:noFill/>
          <a:ln w="9525">
            <a:noFill/>
          </a:ln>
        </p:spPr>
        <p:txBody>
          <a:bodyPr wrap="square" anchor="t">
            <a:spAutoFit/>
          </a:bodyPr>
          <a:p>
            <a:r>
              <a:rPr lang="zh-CN" altLang="en-US" sz="2000" noProof="1">
                <a:latin typeface="Arial" panose="020B0604020202020204" pitchFamily="34" charset="0"/>
                <a:ea typeface="微软雅黑" panose="020B0503020204020204" charset="-122"/>
                <a:cs typeface="+mn-cs"/>
              </a:rPr>
              <a:t>第二部分</a:t>
            </a:r>
            <a:endParaRPr lang="zh-CN" altLang="en-US" sz="2000"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3" action="ppaction://hlinksldjump"/>
              </a:rPr>
              <a:t>1 传统开发模式（瀑布式）</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4" tooltip="" action="ppaction://hlinksldjump"/>
              </a:rPr>
              <a:t>2 </a:t>
            </a:r>
            <a:r>
              <a:rPr lang="zh-CN" altLang="en-US" sz="2000" strike="noStrike" noProof="1">
                <a:latin typeface="Arial" panose="020B0604020202020204" pitchFamily="34" charset="0"/>
                <a:ea typeface="微软雅黑" panose="020B0503020204020204" charset="-122"/>
                <a:cs typeface="+mn-cs"/>
                <a:hlinkClick r:id="rId14" tooltip="" action="ppaction://hlinksldjump"/>
              </a:rPr>
              <a:t>敏捷开发模式（迭代式）和Scrum</a:t>
            </a:r>
            <a:endParaRPr lang="zh-CN" altLang="en-US" sz="2000" strike="noStrike" noProof="1">
              <a:latin typeface="Arial" panose="020B0604020202020204" pitchFamily="34" charset="0"/>
              <a:ea typeface="微软雅黑" panose="020B0503020204020204" charset="-122"/>
              <a:cs typeface="+mn-cs"/>
            </a:endParaRPr>
          </a:p>
          <a:p>
            <a:pPr lvl="1" indent="0" fontAlgn="base"/>
            <a:endParaRPr lang="en-US" altLang="zh-CN" sz="2000" noProof="1">
              <a:latin typeface="Arial" panose="020B0604020202020204" pitchFamily="34" charset="0"/>
              <a:ea typeface="微软雅黑" panose="020B0503020204020204" charset="-122"/>
            </a:endParaRPr>
          </a:p>
          <a:p>
            <a:r>
              <a:rPr lang="zh-CN" altLang="en-US" sz="2000" noProof="1">
                <a:latin typeface="Arial" panose="020B0604020202020204" pitchFamily="34" charset="0"/>
                <a:ea typeface="微软雅黑" panose="020B0503020204020204" charset="-122"/>
                <a:cs typeface="+mn-cs"/>
              </a:rPr>
              <a:t>第三部分</a:t>
            </a:r>
            <a:endParaRPr lang="zh-CN" altLang="en-US" sz="2000"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5" action="ppaction://hlinksldjump"/>
              </a:rPr>
              <a:t>1 软件项目可行性研究</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6" action="ppaction://hlinksldjump"/>
              </a:rPr>
              <a:t>2 软件项目需求分析</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7" action="ppaction://hlinksldjump"/>
              </a:rPr>
              <a:t>3 软件项目总体设计</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8" action="ppaction://hlinksldjump"/>
              </a:rPr>
              <a:t>4 软件项目详细设计</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19" action="ppaction://hlinksldjump"/>
              </a:rPr>
              <a:t>5 软件项目编码与测试</a:t>
            </a:r>
            <a:endParaRPr lang="en-US" altLang="zh-CN" sz="2000" strike="noStrike" noProof="1">
              <a:latin typeface="Arial" panose="020B0604020202020204" pitchFamily="34" charset="0"/>
              <a:ea typeface="微软雅黑" panose="020B0503020204020204" charset="-122"/>
            </a:endParaRPr>
          </a:p>
          <a:p>
            <a:pPr lvl="1" indent="0" fontAlgn="base"/>
            <a:r>
              <a:rPr lang="en-US" altLang="zh-CN" sz="2000" strike="noStrike" noProof="1">
                <a:latin typeface="Arial" panose="020B0604020202020204" pitchFamily="34" charset="0"/>
                <a:ea typeface="微软雅黑" panose="020B0503020204020204" charset="-122"/>
                <a:cs typeface="+mn-cs"/>
                <a:hlinkClick r:id="rId20" action="ppaction://hlinksldjump"/>
              </a:rPr>
              <a:t>6 </a:t>
            </a:r>
            <a:r>
              <a:rPr lang="zh-CN" altLang="en-US" sz="2000" strike="noStrike" noProof="1">
                <a:latin typeface="Arial" panose="020B0604020202020204" pitchFamily="34" charset="0"/>
                <a:ea typeface="微软雅黑" panose="020B0503020204020204" charset="-122"/>
                <a:cs typeface="+mn-cs"/>
                <a:hlinkClick r:id="rId20" action="ppaction://hlinksldjump"/>
              </a:rPr>
              <a:t>软件项目总结</a:t>
            </a:r>
            <a:endParaRPr lang="zh-CN" altLang="en-US" sz="2000" strike="noStrike" noProof="1">
              <a:latin typeface="Arial" panose="020B0604020202020204" pitchFamily="34" charset="0"/>
              <a:ea typeface="微软雅黑" panose="020B0503020204020204" charset="-122"/>
              <a:hlinkClick r:id="rId20" action="ppaction://hlinksldjump"/>
            </a:endParaRPr>
          </a:p>
          <a:p>
            <a:pPr lvl="1" indent="0" fontAlgn="base"/>
            <a:endParaRPr lang="zh-CN" altLang="en-US" sz="2000" strike="noStrike" noProof="1">
              <a:latin typeface="Arial" panose="020B0604020202020204" pitchFamily="34" charset="0"/>
              <a:ea typeface="微软雅黑" panose="020B0503020204020204" charset="-122"/>
            </a:endParaRPr>
          </a:p>
          <a:p>
            <a:pPr marL="25400" lvl="1" indent="0" fontAlgn="base"/>
            <a:r>
              <a:rPr lang="zh-CN" altLang="en-US" sz="2000" strike="noStrike" noProof="1">
                <a:latin typeface="Arial" panose="020B0604020202020204" pitchFamily="34" charset="0"/>
                <a:ea typeface="微软雅黑" panose="020B0503020204020204" charset="-122"/>
                <a:cs typeface="+mn-cs"/>
              </a:rPr>
              <a:t>第四部分</a:t>
            </a:r>
            <a:endParaRPr lang="zh-CN" altLang="en-US" sz="2000" strike="noStrike" noProof="1">
              <a:latin typeface="Arial" panose="020B0604020202020204" pitchFamily="34" charset="0"/>
              <a:ea typeface="微软雅黑" panose="020B0503020204020204" charset="-122"/>
            </a:endParaRPr>
          </a:p>
          <a:p>
            <a:pPr lvl="1" indent="0" fontAlgn="base"/>
            <a:r>
              <a:rPr lang="zh-CN" altLang="en-US" sz="2000" strike="noStrike" noProof="1">
                <a:latin typeface="Arial" panose="020B0604020202020204" pitchFamily="34" charset="0"/>
                <a:ea typeface="微软雅黑" panose="020B0503020204020204" charset="-122"/>
                <a:cs typeface="+mn-cs"/>
                <a:hlinkClick r:id="rId21" action="ppaction://hlinksldjump"/>
              </a:rPr>
              <a:t>对比教学及教学情况</a:t>
            </a:r>
            <a:endParaRPr lang="zh-CN" altLang="en-US" sz="2000" strike="noStrike" noProof="1">
              <a:latin typeface="Arial" panose="020B0604020202020204" pitchFamily="34" charset="0"/>
              <a:ea typeface="微软雅黑" panose="020B0503020204020204" charset="-122"/>
            </a:endParaRPr>
          </a:p>
        </p:txBody>
      </p:sp>
      <p:sp>
        <p:nvSpPr>
          <p:cNvPr id="11267" name="文本框 4"/>
          <p:cNvSpPr txBox="1"/>
          <p:nvPr/>
        </p:nvSpPr>
        <p:spPr>
          <a:xfrm>
            <a:off x="5549900" y="334963"/>
            <a:ext cx="1092200" cy="522287"/>
          </a:xfrm>
          <a:prstGeom prst="rect">
            <a:avLst/>
          </a:prstGeom>
          <a:noFill/>
          <a:ln w="9525">
            <a:noFill/>
          </a:ln>
        </p:spPr>
        <p:txBody>
          <a:bodyPr wrap="none" anchor="t">
            <a:spAutoFit/>
          </a:bodyPr>
          <a:p>
            <a:r>
              <a:rPr lang="zh-CN" altLang="en-US" sz="2800" b="1">
                <a:latin typeface="Arial" panose="020B0604020202020204" pitchFamily="34" charset="0"/>
                <a:ea typeface="微软雅黑" panose="020B0503020204020204" charset="-122"/>
              </a:rPr>
              <a:t>目  录</a:t>
            </a:r>
            <a:endParaRPr lang="zh-CN" altLang="en-US" sz="2800" b="1">
              <a:latin typeface="Arial" panose="020B0604020202020204" pitchFamily="34" charset="0"/>
              <a:ea typeface="微软雅黑" panose="020B0503020204020204" charset="-122"/>
            </a:endParaRPr>
          </a:p>
        </p:txBody>
      </p:sp>
      <p:pic>
        <p:nvPicPr>
          <p:cNvPr id="11268" name="图片 3" descr="11.jpg"/>
          <p:cNvPicPr>
            <a:picLocks noChangeAspect="1"/>
          </p:cNvPicPr>
          <p:nvPr/>
        </p:nvPicPr>
        <p:blipFill>
          <a:blip r:embed="rId22"/>
          <a:stretch>
            <a:fillRect/>
          </a:stretch>
        </p:blipFill>
        <p:spPr>
          <a:xfrm>
            <a:off x="10207625" y="36513"/>
            <a:ext cx="1909763" cy="592137"/>
          </a:xfrm>
          <a:prstGeom prst="rect">
            <a:avLst/>
          </a:prstGeom>
          <a:noFill/>
          <a:ln w="9525">
            <a:noFill/>
          </a:ln>
        </p:spPr>
      </p:pic>
    </p:spTree>
    <p:custDataLst>
      <p:tags r:id="rId2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rPr>
              <a:t>软件项目详细设计</a:t>
            </a:r>
            <a:endPar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endParaRPr>
          </a:p>
        </p:txBody>
      </p:sp>
      <p:sp>
        <p:nvSpPr>
          <p:cNvPr id="67586"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04</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33" name="组合 17"/>
          <p:cNvGrpSpPr/>
          <p:nvPr/>
        </p:nvGrpSpPr>
        <p:grpSpPr>
          <a:xfrm>
            <a:off x="933450" y="1554163"/>
            <a:ext cx="5108575" cy="4656137"/>
            <a:chOff x="1304924" y="2726771"/>
            <a:chExt cx="3125200" cy="2525043"/>
          </a:xfrm>
        </p:grpSpPr>
        <p:cxnSp>
          <p:nvCxnSpPr>
            <p:cNvPr id="9" name="直接连接符 8"/>
            <p:cNvCxnSpPr/>
            <p:nvPr>
              <p:custDataLst>
                <p:tags r:id="rId1"/>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2"/>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3"/>
              </p:custDataLst>
            </p:nvPr>
          </p:nvSpPr>
          <p:spPr>
            <a:xfrm>
              <a:off x="1304924" y="2726771"/>
              <a:ext cx="3125200" cy="2525043"/>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lnSpcReduction="10000"/>
            </a:bodyPr>
            <a:lstStyle/>
            <a:p>
              <a:pPr algn="l" fontAlgn="auto">
                <a:lnSpc>
                  <a:spcPct val="150000"/>
                </a:lnSpc>
              </a:pPr>
              <a:r>
                <a:rPr lang="en-US" altLang="zh-CN" strike="noStrike" noProof="1" dirty="0">
                  <a:solidFill>
                    <a:schemeClr val="bg1"/>
                  </a:solidFill>
                </a:rPr>
                <a:t>1</a:t>
              </a:r>
              <a:r>
                <a:rPr lang="zh-CN" altLang="en-US" strike="noStrike" noProof="1" dirty="0">
                  <a:solidFill>
                    <a:schemeClr val="bg1"/>
                  </a:solidFill>
                </a:rPr>
                <a:t>、采用盒图、PAD图、判定表/判定树等工具，面向数据结构的设计方法，对项目进行详细设计，在实践项目中按小组人数每人绘制1个模块的程序结构图（盒图或PAD图），实现模块的结构化设计。尽量先绘制输入输出数据结构的Jackson图，相应导出程序结构的Jackson图。</a:t>
              </a:r>
              <a:endParaRPr lang="zh-CN" altLang="en-US" strike="noStrike" noProof="1" dirty="0">
                <a:solidFill>
                  <a:schemeClr val="bg1"/>
                </a:solidFill>
              </a:endParaRPr>
            </a:p>
          </p:txBody>
        </p:sp>
        <p:sp>
          <p:nvSpPr>
            <p:cNvPr id="69637" name="文本框 14"/>
            <p:cNvSpPr txBox="1"/>
            <p:nvPr>
              <p:custDataLst>
                <p:tags r:id="rId4"/>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A</a:t>
              </a:r>
              <a:endParaRPr lang="zh-CN" altLang="en-US" dirty="0">
                <a:latin typeface="Arial" panose="020B0604020202020204" pitchFamily="34" charset="0"/>
                <a:ea typeface="微软雅黑" panose="020B0503020204020204" charset="-122"/>
              </a:endParaRPr>
            </a:p>
          </p:txBody>
        </p:sp>
      </p:grpSp>
      <p:grpSp>
        <p:nvGrpSpPr>
          <p:cNvPr id="69638" name="组合 18"/>
          <p:cNvGrpSpPr/>
          <p:nvPr/>
        </p:nvGrpSpPr>
        <p:grpSpPr>
          <a:xfrm>
            <a:off x="6527800" y="1555750"/>
            <a:ext cx="4959350" cy="4656138"/>
            <a:chOff x="1304924" y="2709901"/>
            <a:chExt cx="2934811" cy="3049930"/>
          </a:xfrm>
        </p:grpSpPr>
        <p:cxnSp>
          <p:nvCxnSpPr>
            <p:cNvPr id="20" name="直接连接符 19"/>
            <p:cNvCxnSpPr/>
            <p:nvPr>
              <p:custDataLst>
                <p:tags r:id="rId5"/>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7"/>
              </p:custDataLst>
            </p:nvPr>
          </p:nvSpPr>
          <p:spPr>
            <a:xfrm>
              <a:off x="1304924" y="2709901"/>
              <a:ext cx="2934811" cy="3049930"/>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l" fontAlgn="auto">
                <a:lnSpc>
                  <a:spcPct val="150000"/>
                </a:lnSpc>
              </a:pPr>
              <a:r>
                <a:rPr lang="en-US" altLang="zh-CN" strike="noStrike" noProof="1" dirty="0">
                  <a:solidFill>
                    <a:schemeClr val="bg1"/>
                  </a:solidFill>
                  <a:sym typeface="+mn-ea"/>
                </a:rPr>
                <a:t>2</a:t>
              </a:r>
              <a:r>
                <a:rPr lang="zh-CN" altLang="en-US" strike="noStrike" noProof="1" dirty="0">
                  <a:solidFill>
                    <a:schemeClr val="bg1"/>
                  </a:solidFill>
                  <a:sym typeface="+mn-ea"/>
                </a:rPr>
                <a:t>、提交《程序结构设计说明书》（含结构图及文字说明）。</a:t>
              </a:r>
              <a:endParaRPr lang="zh-CN" altLang="en-US" strike="noStrike" noProof="1" dirty="0">
                <a:solidFill>
                  <a:schemeClr val="bg1"/>
                </a:solidFill>
                <a:sym typeface="+mn-ea"/>
              </a:endParaRPr>
            </a:p>
            <a:p>
              <a:pPr algn="l" fontAlgn="auto">
                <a:lnSpc>
                  <a:spcPct val="150000"/>
                </a:lnSpc>
              </a:pPr>
              <a:r>
                <a:rPr lang="en-US" altLang="zh-CN" strike="noStrike" noProof="1" dirty="0">
                  <a:solidFill>
                    <a:schemeClr val="bg1"/>
                  </a:solidFill>
                  <a:sym typeface="+mn-ea"/>
                </a:rPr>
                <a:t>3</a:t>
              </a:r>
              <a:r>
                <a:rPr lang="zh-CN" altLang="en-US" strike="noStrike" noProof="1" dirty="0">
                  <a:solidFill>
                    <a:schemeClr val="bg1"/>
                  </a:solidFill>
                  <a:sym typeface="+mn-ea"/>
                </a:rPr>
                <a:t>、软件文档规范详见“GB-T-8567-2006计算机软件文档编制规范.zip”：</a:t>
              </a:r>
              <a:endParaRPr lang="zh-CN" altLang="en-US" strike="noStrike" noProof="1" dirty="0">
                <a:solidFill>
                  <a:schemeClr val="bg1"/>
                </a:solidFill>
                <a:sym typeface="+mn-ea"/>
              </a:endParaRPr>
            </a:p>
            <a:p>
              <a:pPr marL="800100" lvl="1" indent="-342900" algn="l" fontAlgn="auto">
                <a:lnSpc>
                  <a:spcPct val="150000"/>
                </a:lnSpc>
                <a:buFont typeface="+mj-ea"/>
                <a:buAutoNum type="circleNumDbPlain"/>
              </a:pPr>
              <a:r>
                <a:rPr lang="en-US" altLang="zh-CN" strike="noStrike" noProof="1" dirty="0">
                  <a:solidFill>
                    <a:schemeClr val="bg1"/>
                  </a:solidFill>
                  <a:sym typeface="+mn-ea"/>
                </a:rPr>
                <a:t>“10接口设计说明(IDD).doc”</a:t>
              </a:r>
              <a:r>
                <a:rPr lang="zh-CN" altLang="en-US" strike="noStrike" noProof="1" dirty="0">
                  <a:solidFill>
                    <a:schemeClr val="bg1"/>
                  </a:solidFill>
                  <a:sym typeface="+mn-ea"/>
                </a:rPr>
                <a:t>；</a:t>
              </a:r>
              <a:endParaRPr lang="en-US" altLang="zh-CN" strike="noStrike" noProof="1" dirty="0">
                <a:solidFill>
                  <a:schemeClr val="bg1"/>
                </a:solidFill>
                <a:sym typeface="+mn-ea"/>
              </a:endParaRPr>
            </a:p>
            <a:p>
              <a:pPr marL="800100" lvl="1" indent="-342900" algn="l" fontAlgn="auto">
                <a:lnSpc>
                  <a:spcPct val="150000"/>
                </a:lnSpc>
                <a:buFont typeface="+mj-ea"/>
                <a:buAutoNum type="circleNumDbPlain"/>
              </a:pPr>
              <a:r>
                <a:rPr lang="en-US" altLang="zh-CN" strike="noStrike" noProof="1" dirty="0">
                  <a:solidFill>
                    <a:schemeClr val="bg1"/>
                  </a:solidFill>
                  <a:sym typeface="+mn-ea"/>
                </a:rPr>
                <a:t>“13软件(结构)设计说明(SDD).doc”</a:t>
              </a:r>
              <a:r>
                <a:rPr lang="zh-CN" altLang="en-US" strike="noStrike" noProof="1" dirty="0">
                  <a:solidFill>
                    <a:schemeClr val="bg1"/>
                  </a:solidFill>
                  <a:sym typeface="+mn-ea"/>
                </a:rPr>
                <a:t>；</a:t>
              </a:r>
              <a:endParaRPr lang="zh-CN" altLang="en-US" strike="noStrike" noProof="1" dirty="0">
                <a:solidFill>
                  <a:schemeClr val="bg1"/>
                </a:solidFill>
                <a:sym typeface="+mn-ea"/>
              </a:endParaRPr>
            </a:p>
            <a:p>
              <a:pPr marL="800100" lvl="1" indent="-342900" algn="l" fontAlgn="auto">
                <a:lnSpc>
                  <a:spcPct val="150000"/>
                </a:lnSpc>
                <a:buFont typeface="+mj-ea"/>
                <a:buAutoNum type="circleNumDbPlain"/>
              </a:pPr>
              <a:r>
                <a:rPr lang="en-US" altLang="zh-CN" strike="noStrike" noProof="1" dirty="0">
                  <a:solidFill>
                    <a:schemeClr val="bg1"/>
                  </a:solidFill>
                  <a:sym typeface="+mn-ea"/>
                </a:rPr>
                <a:t>“14数据库(顶层)设计说明(DBDD).doc”</a:t>
              </a:r>
              <a:r>
                <a:rPr lang="zh-CN" altLang="en-US" strike="noStrike" noProof="1" dirty="0">
                  <a:solidFill>
                    <a:schemeClr val="bg1"/>
                  </a:solidFill>
                  <a:sym typeface="+mn-ea"/>
                </a:rPr>
                <a:t>。</a:t>
              </a:r>
              <a:endParaRPr lang="zh-CN" altLang="en-US" strike="noStrike" noProof="1" dirty="0">
                <a:solidFill>
                  <a:schemeClr val="bg1"/>
                </a:solidFill>
                <a:sym typeface="+mn-ea"/>
              </a:endParaRPr>
            </a:p>
            <a:p>
              <a:pPr algn="l" fontAlgn="auto">
                <a:lnSpc>
                  <a:spcPct val="150000"/>
                </a:lnSpc>
              </a:pPr>
              <a:r>
                <a:rPr lang="en-US" altLang="zh-CN" strike="noStrike" noProof="1" dirty="0">
                  <a:solidFill>
                    <a:schemeClr val="bg1"/>
                  </a:solidFill>
                  <a:sym typeface="+mn-ea"/>
                </a:rPr>
                <a:t>4</a:t>
              </a:r>
              <a:r>
                <a:rPr lang="zh-CN" altLang="en-US" strike="noStrike" noProof="1" dirty="0">
                  <a:solidFill>
                    <a:schemeClr val="bg1"/>
                  </a:solidFill>
                  <a:sym typeface="+mn-ea"/>
                </a:rPr>
                <a:t>、完成时间：第</a:t>
              </a:r>
              <a:r>
                <a:rPr lang="en-US" altLang="zh-CN" strike="noStrike" noProof="1" dirty="0">
                  <a:solidFill>
                    <a:schemeClr val="bg1"/>
                  </a:solidFill>
                  <a:sym typeface="+mn-ea"/>
                </a:rPr>
                <a:t>5-6</a:t>
              </a:r>
              <a:r>
                <a:rPr lang="zh-CN" altLang="en-US" strike="noStrike" noProof="1" dirty="0">
                  <a:solidFill>
                    <a:schemeClr val="bg1"/>
                  </a:solidFill>
                  <a:sym typeface="+mn-ea"/>
                </a:rPr>
                <a:t>周。</a:t>
              </a:r>
              <a:endParaRPr lang="zh-CN" altLang="en-US" strike="noStrike" noProof="1" dirty="0">
                <a:solidFill>
                  <a:schemeClr val="bg1"/>
                </a:solidFill>
                <a:sym typeface="+mn-ea"/>
              </a:endParaRPr>
            </a:p>
            <a:p>
              <a:pPr algn="l" fontAlgn="auto">
                <a:lnSpc>
                  <a:spcPct val="150000"/>
                </a:lnSpc>
              </a:pPr>
              <a:endParaRPr lang="zh-CN" altLang="en-US" strike="noStrike" noProof="1" dirty="0">
                <a:solidFill>
                  <a:schemeClr val="bg1"/>
                </a:solidFill>
                <a:sym typeface="+mn-ea"/>
              </a:endParaRPr>
            </a:p>
          </p:txBody>
        </p:sp>
        <p:sp>
          <p:nvSpPr>
            <p:cNvPr id="69642" name="文本框 22"/>
            <p:cNvSpPr txBox="1"/>
            <p:nvPr>
              <p:custDataLst>
                <p:tags r:id="rId8"/>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B</a:t>
              </a:r>
              <a:endParaRPr lang="zh-CN" altLang="en-US" dirty="0">
                <a:latin typeface="Arial" panose="020B0604020202020204" pitchFamily="34" charset="0"/>
                <a:ea typeface="微软雅黑" panose="020B0503020204020204" charset="-122"/>
              </a:endParaRPr>
            </a:p>
          </p:txBody>
        </p:sp>
      </p:grpSp>
      <p:pic>
        <p:nvPicPr>
          <p:cNvPr id="69643" name="图片 13"/>
          <p:cNvPicPr>
            <a:picLocks noChangeAspect="1"/>
          </p:cNvPicPr>
          <p:nvPr>
            <p:custDataLst>
              <p:tags r:id="rId9"/>
            </p:custDataLst>
          </p:nvPr>
        </p:nvPicPr>
        <p:blipFill>
          <a:blip r:embed="rId10"/>
          <a:stretch>
            <a:fillRect/>
          </a:stretch>
        </p:blipFill>
        <p:spPr>
          <a:xfrm>
            <a:off x="171450" y="109538"/>
            <a:ext cx="1143000" cy="1074737"/>
          </a:xfrm>
          <a:prstGeom prst="rect">
            <a:avLst/>
          </a:prstGeom>
          <a:noFill/>
          <a:ln w="9525">
            <a:noFill/>
          </a:ln>
        </p:spPr>
      </p:pic>
      <p:sp>
        <p:nvSpPr>
          <p:cNvPr id="69645" name="文本框 16"/>
          <p:cNvSpPr txBox="1"/>
          <p:nvPr>
            <p:custDataLst>
              <p:tags r:id="rId11"/>
            </p:custDataLst>
          </p:nvPr>
        </p:nvSpPr>
        <p:spPr>
          <a:xfrm>
            <a:off x="1414463" y="440373"/>
            <a:ext cx="6423025" cy="523875"/>
          </a:xfrm>
          <a:prstGeom prst="rect">
            <a:avLst/>
          </a:prstGeom>
          <a:noFill/>
          <a:ln w="9525">
            <a:noFill/>
          </a:ln>
        </p:spPr>
        <p:txBody>
          <a:bodyPr wrap="square" anchor="t"/>
          <a:p>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实训第</a:t>
            </a:r>
            <a:r>
              <a:rPr lang="zh-CN" altLang="en-US" sz="2800" b="1">
                <a:solidFill>
                  <a:srgbClr val="404040"/>
                </a:solidFill>
                <a:latin typeface="Arial" panose="020B0604020202020204" pitchFamily="34" charset="0"/>
                <a:ea typeface="微软雅黑" panose="020B0503020204020204" charset="-122"/>
                <a:sym typeface="微软雅黑" panose="020B0503020204020204" charset="-122"/>
              </a:rPr>
              <a:t>四</a:t>
            </a:r>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环节：软件项目</a:t>
            </a:r>
            <a:r>
              <a:rPr lang="zh-CN" altLang="en-US" sz="2800" b="1">
                <a:solidFill>
                  <a:srgbClr val="404040"/>
                </a:solidFill>
                <a:latin typeface="Arial" panose="020B0604020202020204" pitchFamily="34" charset="0"/>
                <a:ea typeface="微软雅黑" panose="020B0503020204020204" charset="-122"/>
                <a:sym typeface="微软雅黑" panose="020B0503020204020204" charset="-122"/>
              </a:rPr>
              <a:t>详细设计</a:t>
            </a:r>
            <a:endParaRPr lang="zh-CN" altLang="en-US" sz="2800" b="1">
              <a:solidFill>
                <a:srgbClr val="404040"/>
              </a:solidFill>
              <a:latin typeface="Arial" panose="020B0604020202020204" pitchFamily="34" charset="0"/>
              <a:ea typeface="微软雅黑" panose="020B0503020204020204" charset="-122"/>
              <a:sym typeface="微软雅黑" panose="020B0503020204020204" charset="-122"/>
            </a:endParaRPr>
          </a:p>
        </p:txBody>
      </p:sp>
    </p:spTree>
    <p:custDataLst>
      <p:tags r:id="rId1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rPr>
              <a:t>软件项目编码与测试</a:t>
            </a:r>
            <a:endPar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endParaRPr>
          </a:p>
        </p:txBody>
      </p:sp>
      <p:sp>
        <p:nvSpPr>
          <p:cNvPr id="71683"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05</a:t>
            </a:r>
            <a:endParaRPr lang="en-US" altLang="zh-CN" sz="16600">
              <a:solidFill>
                <a:schemeClr val="bg1"/>
              </a:solidFill>
              <a:latin typeface="Arial" panose="020B0604020202020204" pitchFamily="34" charset="0"/>
              <a:ea typeface="微软雅黑" panose="020B0503020204020204" charset="-122"/>
            </a:endParaRPr>
          </a:p>
        </p:txBody>
      </p:sp>
      <p:sp>
        <p:nvSpPr>
          <p:cNvPr id="100" name="文本框 99"/>
          <p:cNvSpPr txBox="1"/>
          <p:nvPr/>
        </p:nvSpPr>
        <p:spPr>
          <a:xfrm>
            <a:off x="3556000" y="3302000"/>
            <a:ext cx="5080000" cy="254000"/>
          </a:xfrm>
          <a:prstGeom prst="rect">
            <a:avLst/>
          </a:prstGeom>
          <a:noFill/>
          <a:ln w="9525">
            <a:noFill/>
          </a:ln>
        </p:spPr>
        <p:txBody>
          <a:bodyPr>
            <a:spAutoFit/>
          </a:bodyPr>
          <a:p>
            <a:r>
              <a:rPr lang="zh-CN" sz="1050" b="0" noProof="1">
                <a:latin typeface="Arial" panose="020B0604020202020204" pitchFamily="34" charset="0"/>
                <a:ea typeface="宋体" panose="02010600030101010101" pitchFamily="2" charset="-122"/>
                <a:cs typeface="+mn-cs"/>
              </a:rPr>
              <a:t>本实训环节时间：约</a:t>
            </a:r>
            <a:r>
              <a:rPr lang="en-US" sz="1050" b="0" noProof="1">
                <a:latin typeface="宋体" panose="02010600030101010101" pitchFamily="2" charset="-122"/>
                <a:ea typeface="微软雅黑" panose="020B0503020204020204" charset="-122"/>
                <a:cs typeface="+mn-cs"/>
              </a:rPr>
              <a:t>1</a:t>
            </a:r>
            <a:r>
              <a:rPr lang="zh-CN" sz="1050" b="0" noProof="1">
                <a:latin typeface="Arial" panose="020B0604020202020204" pitchFamily="34" charset="0"/>
                <a:ea typeface="宋体" panose="02010600030101010101" pitchFamily="2" charset="-122"/>
                <a:cs typeface="+mn-cs"/>
              </a:rPr>
              <a:t>个月（可根据实训所实现的系统的复杂度调整所需时间长短）。</a:t>
            </a:r>
            <a:endParaRPr lang="zh-CN" altLang="en-US" noProof="1"/>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729" name="组合 17"/>
          <p:cNvGrpSpPr/>
          <p:nvPr/>
        </p:nvGrpSpPr>
        <p:grpSpPr>
          <a:xfrm>
            <a:off x="933450" y="1485900"/>
            <a:ext cx="5108575" cy="4349750"/>
            <a:chOff x="1304924" y="2812535"/>
            <a:chExt cx="3125200" cy="2439451"/>
          </a:xfrm>
        </p:grpSpPr>
        <p:cxnSp>
          <p:nvCxnSpPr>
            <p:cNvPr id="9" name="直接连接符 8"/>
            <p:cNvCxnSpPr/>
            <p:nvPr>
              <p:custDataLst>
                <p:tags r:id="rId1"/>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2"/>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custDataLst>
                <p:tags r:id="rId3"/>
              </p:custDataLst>
            </p:nvPr>
          </p:nvSpPr>
          <p:spPr>
            <a:xfrm>
              <a:off x="1304924" y="2812535"/>
              <a:ext cx="3125200" cy="2439451"/>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l" fontAlgn="auto">
                <a:lnSpc>
                  <a:spcPct val="150000"/>
                </a:lnSpc>
              </a:pPr>
              <a:r>
                <a:rPr lang="en-US" altLang="zh-CN" sz="2000" strike="noStrike" noProof="1" dirty="0">
                  <a:solidFill>
                    <a:schemeClr val="bg1"/>
                  </a:solidFill>
                </a:rPr>
                <a:t>1</a:t>
              </a:r>
              <a:r>
                <a:rPr lang="zh-CN" altLang="en-US" sz="2000" strike="noStrike" noProof="1" dirty="0">
                  <a:solidFill>
                    <a:schemeClr val="bg1"/>
                  </a:solidFill>
                </a:rPr>
                <a:t>、各小组每人至少完成系统中1个模块的编码，采用</a:t>
              </a:r>
              <a:r>
                <a:rPr lang="zh-CN" altLang="en-US" sz="2000" b="1" strike="noStrike" noProof="1" dirty="0">
                  <a:solidFill>
                    <a:schemeClr val="bg1"/>
                  </a:solidFill>
                </a:rPr>
                <a:t>基本路径测试法</a:t>
              </a:r>
              <a:r>
                <a:rPr lang="zh-CN" altLang="en-US" sz="2000" strike="noStrike" noProof="1" dirty="0">
                  <a:solidFill>
                    <a:schemeClr val="bg1"/>
                  </a:solidFill>
                </a:rPr>
                <a:t>完成该模块的</a:t>
              </a:r>
              <a:r>
                <a:rPr lang="zh-CN" altLang="en-US" sz="2000" b="1" strike="noStrike" noProof="1" dirty="0">
                  <a:solidFill>
                    <a:schemeClr val="bg1"/>
                  </a:solidFill>
                </a:rPr>
                <a:t>单元测试</a:t>
              </a:r>
              <a:r>
                <a:rPr lang="zh-CN" altLang="en-US" sz="2000" strike="noStrike" noProof="1" dirty="0">
                  <a:solidFill>
                    <a:schemeClr val="bg1"/>
                  </a:solidFill>
                </a:rPr>
                <a:t>，单元测试后由组内其他人员</a:t>
              </a:r>
              <a:r>
                <a:rPr lang="zh-CN" altLang="en-US" sz="2000" b="1" strike="noStrike" noProof="1" dirty="0">
                  <a:solidFill>
                    <a:schemeClr val="bg1"/>
                  </a:solidFill>
                </a:rPr>
                <a:t>交叉</a:t>
              </a:r>
              <a:r>
                <a:rPr lang="zh-CN" altLang="en-US" sz="2000" strike="noStrike" noProof="1" dirty="0">
                  <a:solidFill>
                    <a:schemeClr val="bg1"/>
                  </a:solidFill>
                </a:rPr>
                <a:t>进行</a:t>
              </a:r>
              <a:r>
                <a:rPr lang="zh-CN" altLang="en-US" sz="2000" b="1" strike="noStrike" noProof="1" dirty="0">
                  <a:solidFill>
                    <a:schemeClr val="bg1"/>
                  </a:solidFill>
                </a:rPr>
                <a:t>黑盒测试</a:t>
              </a:r>
              <a:r>
                <a:rPr lang="zh-CN" altLang="en-US" sz="2000" strike="noStrike" noProof="1" dirty="0">
                  <a:solidFill>
                    <a:schemeClr val="bg1"/>
                  </a:solidFill>
                </a:rPr>
                <a:t>，之后由小组成员共同完成</a:t>
              </a:r>
              <a:r>
                <a:rPr lang="zh-CN" altLang="en-US" sz="2000" b="1" strike="noStrike" noProof="1" dirty="0">
                  <a:solidFill>
                    <a:schemeClr val="bg1"/>
                  </a:solidFill>
                </a:rPr>
                <a:t>集成测试</a:t>
              </a:r>
              <a:r>
                <a:rPr lang="zh-CN" altLang="en-US" sz="2000" strike="noStrike" noProof="1" dirty="0">
                  <a:solidFill>
                    <a:schemeClr val="bg1"/>
                  </a:solidFill>
                </a:rPr>
                <a:t>，测试后针对错误进行调试并改正错误。</a:t>
              </a:r>
              <a:endParaRPr lang="zh-CN" altLang="en-US" sz="2000" strike="noStrike" noProof="1" dirty="0">
                <a:solidFill>
                  <a:schemeClr val="bg1"/>
                </a:solidFill>
              </a:endParaRPr>
            </a:p>
          </p:txBody>
        </p:sp>
        <p:sp>
          <p:nvSpPr>
            <p:cNvPr id="73733" name="文本框 14"/>
            <p:cNvSpPr txBox="1"/>
            <p:nvPr>
              <p:custDataLst>
                <p:tags r:id="rId4"/>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A</a:t>
              </a:r>
              <a:endParaRPr lang="zh-CN" altLang="en-US" dirty="0">
                <a:latin typeface="Arial" panose="020B0604020202020204" pitchFamily="34" charset="0"/>
                <a:ea typeface="微软雅黑" panose="020B0503020204020204" charset="-122"/>
              </a:endParaRPr>
            </a:p>
          </p:txBody>
        </p:sp>
      </p:grpSp>
      <p:grpSp>
        <p:nvGrpSpPr>
          <p:cNvPr id="73734" name="组合 18"/>
          <p:cNvGrpSpPr/>
          <p:nvPr/>
        </p:nvGrpSpPr>
        <p:grpSpPr>
          <a:xfrm>
            <a:off x="6527800" y="1485900"/>
            <a:ext cx="4959350" cy="4349750"/>
            <a:chOff x="1304924" y="2664164"/>
            <a:chExt cx="2934811" cy="2848786"/>
          </a:xfrm>
        </p:grpSpPr>
        <p:cxnSp>
          <p:nvCxnSpPr>
            <p:cNvPr id="20" name="直接连接符 19"/>
            <p:cNvCxnSpPr/>
            <p:nvPr>
              <p:custDataLst>
                <p:tags r:id="rId5"/>
              </p:custDataLst>
            </p:nvPr>
          </p:nvCxnSpPr>
          <p:spPr>
            <a:xfrm>
              <a:off x="1390650" y="4791075"/>
              <a:ext cx="1866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a:off x="1304924" y="4907605"/>
              <a:ext cx="2505076" cy="0"/>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21"/>
            <p:cNvSpPr/>
            <p:nvPr>
              <p:custDataLst>
                <p:tags r:id="rId7"/>
              </p:custDataLst>
            </p:nvPr>
          </p:nvSpPr>
          <p:spPr>
            <a:xfrm>
              <a:off x="1304924" y="2664164"/>
              <a:ext cx="2934811" cy="2848786"/>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chorCtr="0">
              <a:normAutofit/>
            </a:bodyPr>
            <a:lstStyle/>
            <a:p>
              <a:pPr algn="l" fontAlgn="auto">
                <a:lnSpc>
                  <a:spcPct val="150000"/>
                </a:lnSpc>
              </a:pPr>
              <a:r>
                <a:rPr lang="en-US" altLang="zh-CN" sz="2000" strike="noStrike" noProof="1" dirty="0">
                  <a:solidFill>
                    <a:schemeClr val="bg1"/>
                  </a:solidFill>
                  <a:sym typeface="+mn-ea"/>
                </a:rPr>
                <a:t>2</a:t>
              </a:r>
              <a:r>
                <a:rPr lang="zh-CN" altLang="en-US" sz="2000" strike="noStrike" noProof="1" dirty="0">
                  <a:solidFill>
                    <a:schemeClr val="bg1"/>
                  </a:solidFill>
                  <a:sym typeface="+mn-ea"/>
                </a:rPr>
                <a:t>、部署系统试运行；提交完整源代码及测试报告。</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3</a:t>
              </a:r>
              <a:r>
                <a:rPr lang="zh-CN" altLang="en-US" sz="2000" strike="noStrike" noProof="1" dirty="0">
                  <a:solidFill>
                    <a:schemeClr val="bg1"/>
                  </a:solidFill>
                  <a:sym typeface="+mn-ea"/>
                </a:rPr>
                <a:t>、软件文档规范详见“GB-T-8567-2006计算机软件文档编制规范.zip”：</a:t>
              </a:r>
              <a:endParaRPr lang="zh-CN" altLang="en-US" sz="2000" strike="noStrike" noProof="1" dirty="0">
                <a:solidFill>
                  <a:schemeClr val="bg1"/>
                </a:solidFill>
                <a:sym typeface="+mn-ea"/>
              </a:endParaRPr>
            </a:p>
            <a:p>
              <a:pPr marL="800100" lvl="1" indent="-342900" algn="l" fontAlgn="auto">
                <a:lnSpc>
                  <a:spcPct val="150000"/>
                </a:lnSpc>
                <a:buFont typeface="+mj-ea"/>
                <a:buAutoNum type="circleNumDbPlain"/>
              </a:pPr>
              <a:r>
                <a:rPr lang="en-US" altLang="zh-CN" sz="2000" strike="noStrike" noProof="1" dirty="0">
                  <a:solidFill>
                    <a:schemeClr val="bg1"/>
                  </a:solidFill>
                  <a:sym typeface="+mn-ea"/>
                </a:rPr>
                <a:t>“16软件测试报告(STR).doc”</a:t>
              </a:r>
              <a:r>
                <a:rPr lang="zh-CN" altLang="en-US" sz="2000" strike="noStrike" noProof="1" dirty="0">
                  <a:solidFill>
                    <a:schemeClr val="bg1"/>
                  </a:solidFill>
                  <a:sym typeface="+mn-ea"/>
                </a:rPr>
                <a:t>。</a:t>
              </a:r>
              <a:endParaRPr lang="zh-CN" altLang="en-US" sz="2000" strike="noStrike" noProof="1" dirty="0">
                <a:solidFill>
                  <a:schemeClr val="bg1"/>
                </a:solidFill>
                <a:sym typeface="+mn-ea"/>
              </a:endParaRPr>
            </a:p>
            <a:p>
              <a:pPr marL="800100" lvl="1" indent="-342900" algn="l" fontAlgn="auto">
                <a:lnSpc>
                  <a:spcPct val="150000"/>
                </a:lnSpc>
                <a:buFont typeface="+mj-ea"/>
                <a:buAutoNum type="circleNumDbPlain"/>
              </a:pPr>
              <a:r>
                <a:rPr lang="en-US" altLang="zh-CN" sz="2000" strike="noStrike" noProof="1" dirty="0">
                  <a:solidFill>
                    <a:schemeClr val="bg1"/>
                  </a:solidFill>
                  <a:sym typeface="+mn-ea"/>
                </a:rPr>
                <a:t>“17软件配置管理计划(SCMP).doc”</a:t>
              </a:r>
              <a:r>
                <a:rPr lang="zh-CN" altLang="en-US" sz="2000" strike="noStrike" noProof="1" dirty="0">
                  <a:solidFill>
                    <a:schemeClr val="bg1"/>
                  </a:solidFill>
                  <a:sym typeface="+mn-ea"/>
                </a:rPr>
                <a:t>。</a:t>
              </a:r>
              <a:endParaRPr lang="zh-CN" altLang="en-US" sz="2000" strike="noStrike" noProof="1" dirty="0">
                <a:solidFill>
                  <a:schemeClr val="bg1"/>
                </a:solidFill>
                <a:sym typeface="+mn-ea"/>
              </a:endParaRPr>
            </a:p>
            <a:p>
              <a:pPr algn="l" fontAlgn="auto">
                <a:lnSpc>
                  <a:spcPct val="150000"/>
                </a:lnSpc>
              </a:pPr>
              <a:r>
                <a:rPr lang="en-US" altLang="zh-CN" sz="2000" strike="noStrike" noProof="1" dirty="0">
                  <a:solidFill>
                    <a:schemeClr val="bg1"/>
                  </a:solidFill>
                  <a:sym typeface="+mn-ea"/>
                </a:rPr>
                <a:t>4</a:t>
              </a:r>
              <a:r>
                <a:rPr lang="zh-CN" altLang="en-US" sz="2000" strike="noStrike" noProof="1" dirty="0">
                  <a:solidFill>
                    <a:schemeClr val="bg1"/>
                  </a:solidFill>
                  <a:sym typeface="+mn-ea"/>
                </a:rPr>
                <a:t>、完成时间：第</a:t>
              </a:r>
              <a:r>
                <a:rPr lang="en-US" altLang="zh-CN" sz="2000" strike="noStrike" noProof="1" dirty="0">
                  <a:solidFill>
                    <a:schemeClr val="bg1"/>
                  </a:solidFill>
                  <a:sym typeface="+mn-ea"/>
                </a:rPr>
                <a:t>7</a:t>
              </a:r>
              <a:r>
                <a:rPr lang="zh-CN" altLang="en-US" sz="2000" strike="noStrike" noProof="1" dirty="0">
                  <a:solidFill>
                    <a:schemeClr val="bg1"/>
                  </a:solidFill>
                  <a:sym typeface="+mn-ea"/>
                </a:rPr>
                <a:t>周。</a:t>
              </a:r>
              <a:endParaRPr lang="zh-CN" altLang="en-US" sz="2000" strike="noStrike" noProof="1" dirty="0">
                <a:solidFill>
                  <a:schemeClr val="bg1"/>
                </a:solidFill>
                <a:sym typeface="+mn-ea"/>
              </a:endParaRPr>
            </a:p>
            <a:p>
              <a:pPr algn="l" fontAlgn="auto">
                <a:lnSpc>
                  <a:spcPct val="150000"/>
                </a:lnSpc>
              </a:pPr>
              <a:endParaRPr lang="zh-CN" altLang="en-US" sz="2000" strike="noStrike" noProof="1" dirty="0">
                <a:solidFill>
                  <a:schemeClr val="bg1"/>
                </a:solidFill>
                <a:sym typeface="+mn-ea"/>
              </a:endParaRPr>
            </a:p>
          </p:txBody>
        </p:sp>
        <p:sp>
          <p:nvSpPr>
            <p:cNvPr id="73738" name="文本框 22"/>
            <p:cNvSpPr txBox="1"/>
            <p:nvPr>
              <p:custDataLst>
                <p:tags r:id="rId8"/>
              </p:custDataLst>
            </p:nvPr>
          </p:nvSpPr>
          <p:spPr>
            <a:xfrm>
              <a:off x="3295650" y="4539734"/>
              <a:ext cx="476250" cy="369332"/>
            </a:xfrm>
            <a:prstGeom prst="rect">
              <a:avLst/>
            </a:prstGeom>
            <a:noFill/>
            <a:ln w="9525">
              <a:noFill/>
            </a:ln>
          </p:spPr>
          <p:txBody>
            <a:bodyPr wrap="square" anchor="ctr"/>
            <a:p>
              <a:pPr algn="ctr"/>
              <a:r>
                <a:rPr lang="en-US" altLang="zh-CN" dirty="0">
                  <a:latin typeface="Arial" panose="020B0604020202020204" pitchFamily="34" charset="0"/>
                  <a:ea typeface="微软雅黑" panose="020B0503020204020204" charset="-122"/>
                </a:rPr>
                <a:t>B</a:t>
              </a:r>
              <a:endParaRPr lang="zh-CN" altLang="en-US" dirty="0">
                <a:latin typeface="Arial" panose="020B0604020202020204" pitchFamily="34" charset="0"/>
                <a:ea typeface="微软雅黑" panose="020B0503020204020204" charset="-122"/>
              </a:endParaRPr>
            </a:p>
          </p:txBody>
        </p:sp>
      </p:grpSp>
      <p:pic>
        <p:nvPicPr>
          <p:cNvPr id="73739" name="图片 13"/>
          <p:cNvPicPr>
            <a:picLocks noChangeAspect="1"/>
          </p:cNvPicPr>
          <p:nvPr>
            <p:custDataLst>
              <p:tags r:id="rId9"/>
            </p:custDataLst>
          </p:nvPr>
        </p:nvPicPr>
        <p:blipFill>
          <a:blip r:embed="rId10"/>
          <a:stretch>
            <a:fillRect/>
          </a:stretch>
        </p:blipFill>
        <p:spPr>
          <a:xfrm>
            <a:off x="171450" y="109538"/>
            <a:ext cx="1143000" cy="1074737"/>
          </a:xfrm>
          <a:prstGeom prst="rect">
            <a:avLst/>
          </a:prstGeom>
          <a:noFill/>
          <a:ln w="9525">
            <a:noFill/>
          </a:ln>
        </p:spPr>
      </p:pic>
      <p:sp>
        <p:nvSpPr>
          <p:cNvPr id="73741" name="文本框 16"/>
          <p:cNvSpPr txBox="1"/>
          <p:nvPr>
            <p:custDataLst>
              <p:tags r:id="rId11"/>
            </p:custDataLst>
          </p:nvPr>
        </p:nvSpPr>
        <p:spPr>
          <a:xfrm>
            <a:off x="1431608" y="475298"/>
            <a:ext cx="6423025" cy="523875"/>
          </a:xfrm>
          <a:prstGeom prst="rect">
            <a:avLst/>
          </a:prstGeom>
          <a:noFill/>
          <a:ln w="9525">
            <a:noFill/>
          </a:ln>
        </p:spPr>
        <p:txBody>
          <a:bodyPr wrap="square" anchor="t"/>
          <a:p>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实训第</a:t>
            </a:r>
            <a:r>
              <a:rPr lang="zh-CN" altLang="en-US" sz="2800" b="1">
                <a:solidFill>
                  <a:srgbClr val="404040"/>
                </a:solidFill>
                <a:latin typeface="Arial" panose="020B0604020202020204" pitchFamily="34" charset="0"/>
                <a:ea typeface="微软雅黑" panose="020B0503020204020204" charset="-122"/>
                <a:sym typeface="微软雅黑" panose="020B0503020204020204" charset="-122"/>
              </a:rPr>
              <a:t>五</a:t>
            </a:r>
            <a:r>
              <a:rPr lang="en-US" altLang="zh-CN" sz="2800" b="1">
                <a:solidFill>
                  <a:srgbClr val="404040"/>
                </a:solidFill>
                <a:latin typeface="Arial" panose="020B0604020202020204" pitchFamily="34" charset="0"/>
                <a:ea typeface="微软雅黑" panose="020B0503020204020204" charset="-122"/>
                <a:sym typeface="微软雅黑" panose="020B0503020204020204" charset="-122"/>
              </a:rPr>
              <a:t>环节：</a:t>
            </a:r>
            <a:r>
              <a:rPr lang="zh-CN" altLang="zh-CN" sz="2800" b="1">
                <a:solidFill>
                  <a:srgbClr val="404040"/>
                </a:solidFill>
                <a:latin typeface="Arial" panose="020B0604020202020204" pitchFamily="34" charset="0"/>
                <a:ea typeface="微软雅黑" panose="020B0503020204020204" charset="-122"/>
                <a:sym typeface="微软雅黑" panose="020B0503020204020204" charset="-122"/>
              </a:rPr>
              <a:t>软件项目编码与测试</a:t>
            </a:r>
            <a:endParaRPr lang="zh-CN" altLang="zh-CN" sz="2800" b="1">
              <a:solidFill>
                <a:srgbClr val="404040"/>
              </a:solidFill>
              <a:latin typeface="Arial" panose="020B0604020202020204" pitchFamily="34" charset="0"/>
              <a:ea typeface="微软雅黑" panose="020B0503020204020204" charset="-122"/>
              <a:sym typeface="微软雅黑" panose="020B0503020204020204" charset="-122"/>
            </a:endParaRPr>
          </a:p>
        </p:txBody>
      </p:sp>
    </p:spTree>
    <p:custDataLst>
      <p:tags r:id="rId1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1"/>
          <p:cNvSpPr txBox="1"/>
          <p:nvPr>
            <p:custDataLst>
              <p:tags r:id="rId1"/>
            </p:custDataLst>
          </p:nvPr>
        </p:nvSpPr>
        <p:spPr>
          <a:xfrm>
            <a:off x="1076325" y="207963"/>
            <a:ext cx="10039350" cy="1014412"/>
          </a:xfrm>
          <a:prstGeom prst="rect">
            <a:avLst/>
          </a:prstGeom>
          <a:noFill/>
          <a:ln w="9525">
            <a:noFill/>
          </a:ln>
        </p:spPr>
        <p:txBody>
          <a:bodyPr lIns="91440" tIns="45720" rIns="91440" bIns="45720" anchor="ctr"/>
          <a:p>
            <a:pPr>
              <a:lnSpc>
                <a:spcPct val="120000"/>
              </a:lnSpc>
            </a:pPr>
            <a:r>
              <a:rPr lang="zh-CN" altLang="en-US" sz="4000" b="1" dirty="0">
                <a:solidFill>
                  <a:srgbClr val="595959"/>
                </a:solidFill>
                <a:latin typeface="Arial" panose="020B0604020202020204" pitchFamily="34" charset="0"/>
                <a:ea typeface="微软雅黑" panose="020B0503020204020204" charset="-122"/>
              </a:rPr>
              <a:t>实训第五环节：软件项目编码与测试</a:t>
            </a:r>
            <a:endParaRPr lang="zh-CN" altLang="en-US" sz="4000" b="1" dirty="0">
              <a:solidFill>
                <a:srgbClr val="595959"/>
              </a:solidFill>
              <a:latin typeface="Arial" panose="020B0604020202020204" pitchFamily="34" charset="0"/>
              <a:ea typeface="微软雅黑" panose="020B0503020204020204" charset="-122"/>
            </a:endParaRPr>
          </a:p>
        </p:txBody>
      </p:sp>
      <p:sp>
        <p:nvSpPr>
          <p:cNvPr id="3" name="文本框 2"/>
          <p:cNvSpPr txBox="1"/>
          <p:nvPr/>
        </p:nvSpPr>
        <p:spPr>
          <a:xfrm>
            <a:off x="1076325" y="1474788"/>
            <a:ext cx="10310813" cy="4945063"/>
          </a:xfrm>
          <a:prstGeom prst="rect">
            <a:avLst/>
          </a:prstGeom>
          <a:noFill/>
        </p:spPr>
        <p:txBody>
          <a:bodyPr wrap="square" rtlCol="0" anchor="t">
            <a:spAutoFit/>
          </a:bodyPr>
          <a:p>
            <a:r>
              <a:rPr lang="en-US" altLang="zh-CN" sz="2800" b="1" noProof="1">
                <a:latin typeface="Arial" panose="020B0604020202020204" pitchFamily="34" charset="0"/>
                <a:ea typeface="微软雅黑" panose="020B0503020204020204" charset="-122"/>
                <a:cs typeface="+mn-cs"/>
              </a:rPr>
              <a:t>5</a:t>
            </a:r>
            <a:r>
              <a:rPr lang="zh-CN" altLang="en-US" sz="2800" b="1" noProof="1">
                <a:latin typeface="Arial" panose="020B0604020202020204" pitchFamily="34" charset="0"/>
                <a:ea typeface="微软雅黑" panose="020B0503020204020204" charset="-122"/>
                <a:cs typeface="+mn-cs"/>
              </a:rPr>
              <a:t>、其他实训要求</a:t>
            </a:r>
            <a:endParaRPr lang="zh-CN" altLang="en-US" noProof="1"/>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编码时应形成良好的程序内文档，包括注释、按层次缩进的代码结构、空行分隔相对独立的模块等；</a:t>
            </a:r>
            <a:endParaRPr lang="en-US" altLang="zh-CN" sz="2400" noProof="1" dirty="0">
              <a:solidFill>
                <a:schemeClr val="tx1">
                  <a:lumMod val="65000"/>
                  <a:lumOff val="35000"/>
                </a:schemeClr>
              </a:solidFill>
              <a:latin typeface="+mn-lt"/>
              <a:ea typeface="+mn-ea"/>
            </a:endParaRPr>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单元测试时需绘制模块的流图，提交覆盖独立路径的测试用例（含输入及期望输出）；</a:t>
            </a:r>
            <a:endParaRPr lang="en-US" altLang="zh-CN" sz="2400" noProof="1" dirty="0">
              <a:solidFill>
                <a:schemeClr val="tx1">
                  <a:lumMod val="65000"/>
                  <a:lumOff val="35000"/>
                </a:schemeClr>
              </a:solidFill>
              <a:latin typeface="+mn-lt"/>
              <a:ea typeface="+mn-ea"/>
            </a:endParaRPr>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黑盒测试时综合采用等价划分法和边界值分析法设计测试用例；</a:t>
            </a:r>
            <a:endParaRPr lang="en-US" altLang="zh-CN" sz="2400" noProof="1" dirty="0">
              <a:solidFill>
                <a:schemeClr val="tx1">
                  <a:lumMod val="65000"/>
                  <a:lumOff val="35000"/>
                </a:schemeClr>
              </a:solidFill>
              <a:latin typeface="+mn-lt"/>
              <a:ea typeface="+mn-ea"/>
            </a:endParaRPr>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在单元测试、集成测试中记录发现的错误，每个测试人员填写错误记录后由组长每天汇总到一份表中，错误记录表的格式见</a:t>
            </a:r>
            <a:r>
              <a:rPr lang="en-US" altLang="zh-CN" sz="2400" b="1" noProof="1" dirty="0">
                <a:solidFill>
                  <a:schemeClr val="tx1">
                    <a:lumMod val="65000"/>
                    <a:lumOff val="35000"/>
                  </a:schemeClr>
                </a:solidFill>
                <a:latin typeface="+mn-lt"/>
                <a:ea typeface="+mn-ea"/>
                <a:cs typeface="+mn-cs"/>
              </a:rPr>
              <a:t>附录</a:t>
            </a:r>
            <a:r>
              <a:rPr lang="en-US" altLang="zh-CN" sz="2400" noProof="1" dirty="0">
                <a:solidFill>
                  <a:schemeClr val="tx1">
                    <a:lumMod val="65000"/>
                    <a:lumOff val="35000"/>
                  </a:schemeClr>
                </a:solidFill>
                <a:latin typeface="+mn-lt"/>
                <a:ea typeface="+mn-ea"/>
                <a:cs typeface="+mn-cs"/>
              </a:rPr>
              <a:t>；</a:t>
            </a:r>
            <a:endParaRPr lang="en-US" altLang="zh-CN" sz="2400" noProof="1" dirty="0">
              <a:solidFill>
                <a:schemeClr val="tx1">
                  <a:lumMod val="65000"/>
                  <a:lumOff val="35000"/>
                </a:schemeClr>
              </a:solidFill>
              <a:latin typeface="+mn-lt"/>
              <a:ea typeface="+mn-ea"/>
            </a:endParaRPr>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各模块开发者按照错误记录修正程序错误，除单元测试外，应由其他人确认错误是否得到修正；</a:t>
            </a:r>
            <a:endParaRPr lang="en-US" altLang="zh-CN" sz="2400" noProof="1" dirty="0">
              <a:solidFill>
                <a:schemeClr val="tx1">
                  <a:lumMod val="65000"/>
                  <a:lumOff val="35000"/>
                </a:schemeClr>
              </a:solidFill>
              <a:latin typeface="+mn-lt"/>
              <a:ea typeface="+mn-ea"/>
            </a:endParaRPr>
          </a:p>
          <a:p>
            <a:pPr marL="457200" indent="-457200" algn="just">
              <a:lnSpc>
                <a:spcPct val="90000"/>
              </a:lnSpc>
              <a:spcBef>
                <a:spcPts val="1000"/>
              </a:spcBef>
              <a:buFont typeface="+mj-ea"/>
              <a:buAutoNum type="circleNumDbPlain"/>
            </a:pPr>
            <a:r>
              <a:rPr lang="en-US" altLang="zh-CN" sz="2400" noProof="1" dirty="0">
                <a:solidFill>
                  <a:schemeClr val="tx1">
                    <a:lumMod val="65000"/>
                    <a:lumOff val="35000"/>
                  </a:schemeClr>
                </a:solidFill>
                <a:latin typeface="+mn-lt"/>
                <a:ea typeface="+mn-ea"/>
                <a:cs typeface="+mn-cs"/>
              </a:rPr>
              <a:t>所有错误修正后提交软件配置（含代码、可执行程序、用户手册、配置指南等）。</a:t>
            </a:r>
            <a:endParaRPr lang="en-US" altLang="zh-CN" sz="2400" noProof="1" dirty="0">
              <a:solidFill>
                <a:schemeClr val="tx1">
                  <a:lumMod val="65000"/>
                  <a:lumOff val="35000"/>
                </a:schemeClr>
              </a:solidFill>
              <a:latin typeface="+mn-lt"/>
              <a:ea typeface="+mn-ea"/>
            </a:endParaRPr>
          </a:p>
        </p:txBody>
      </p:sp>
      <p:pic>
        <p:nvPicPr>
          <p:cNvPr id="75779" name="图片 13"/>
          <p:cNvPicPr>
            <a:picLocks noChangeAspect="1"/>
          </p:cNvPicPr>
          <p:nvPr/>
        </p:nvPicPr>
        <p:blipFill>
          <a:blip r:embed="rId2"/>
          <a:stretch>
            <a:fillRect/>
          </a:stretch>
        </p:blipFill>
        <p:spPr>
          <a:xfrm>
            <a:off x="11150600" y="28575"/>
            <a:ext cx="987425" cy="984250"/>
          </a:xfrm>
          <a:prstGeom prst="rect">
            <a:avLst/>
          </a:prstGeom>
          <a:noFill/>
          <a:ln w="9525">
            <a:noFill/>
          </a:ln>
        </p:spPr>
      </p:pic>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5" name="图片 1"/>
          <p:cNvPicPr>
            <a:picLocks noChangeAspect="1"/>
          </p:cNvPicPr>
          <p:nvPr/>
        </p:nvPicPr>
        <p:blipFill>
          <a:blip r:embed="rId1"/>
          <a:stretch>
            <a:fillRect/>
          </a:stretch>
        </p:blipFill>
        <p:spPr>
          <a:xfrm>
            <a:off x="952500" y="1050925"/>
            <a:ext cx="10523538" cy="4894263"/>
          </a:xfrm>
          <a:prstGeom prst="rect">
            <a:avLst/>
          </a:prstGeom>
          <a:noFill/>
          <a:ln w="9525">
            <a:noFill/>
          </a:ln>
        </p:spPr>
      </p:pic>
      <p:sp>
        <p:nvSpPr>
          <p:cNvPr id="77826" name="文本框 2"/>
          <p:cNvSpPr txBox="1"/>
          <p:nvPr/>
        </p:nvSpPr>
        <p:spPr>
          <a:xfrm>
            <a:off x="952500" y="590550"/>
            <a:ext cx="1271588" cy="460375"/>
          </a:xfrm>
          <a:prstGeom prst="rect">
            <a:avLst/>
          </a:prstGeom>
          <a:noFill/>
          <a:ln w="9525">
            <a:noFill/>
          </a:ln>
        </p:spPr>
        <p:txBody>
          <a:bodyPr wrap="square" anchor="t">
            <a:spAutoFit/>
          </a:bodyPr>
          <a:p>
            <a:r>
              <a:rPr lang="zh-CN" altLang="en-US" sz="2400" b="1">
                <a:latin typeface="Arial" panose="020B0604020202020204" pitchFamily="34" charset="0"/>
                <a:ea typeface="微软雅黑" panose="020B0503020204020204" charset="-122"/>
              </a:rPr>
              <a:t>附录</a:t>
            </a:r>
            <a:endParaRPr lang="zh-CN" altLang="en-US" sz="2400" b="1">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rPr>
              <a:t>软件项目总结</a:t>
            </a:r>
            <a:endParaRPr lang="zh-CN" altLang="en-US" sz="4800" dirty="0">
              <a:solidFill>
                <a:srgbClr val="595959"/>
              </a:solidFill>
              <a:latin typeface="Arial" panose="020B0604020202020204" pitchFamily="34" charset="0"/>
              <a:ea typeface="微软雅黑" panose="020B0503020204020204" charset="-122"/>
              <a:sym typeface="微软雅黑" panose="020B0503020204020204" charset="-122"/>
            </a:endParaRPr>
          </a:p>
        </p:txBody>
      </p:sp>
      <p:sp>
        <p:nvSpPr>
          <p:cNvPr id="78851" name="文本框 6"/>
          <p:cNvSpPr txBox="1"/>
          <p:nvPr>
            <p:custDataLst>
              <p:tags r:id="rId2"/>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06</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1"/>
          <p:cNvSpPr txBox="1"/>
          <p:nvPr>
            <p:custDataLst>
              <p:tags r:id="rId1"/>
            </p:custDataLst>
          </p:nvPr>
        </p:nvSpPr>
        <p:spPr>
          <a:xfrm>
            <a:off x="1076325" y="207963"/>
            <a:ext cx="10039350" cy="1014412"/>
          </a:xfrm>
          <a:prstGeom prst="rect">
            <a:avLst/>
          </a:prstGeom>
          <a:noFill/>
          <a:ln w="9525">
            <a:noFill/>
          </a:ln>
        </p:spPr>
        <p:txBody>
          <a:bodyPr lIns="91440" tIns="45720" rIns="91440" bIns="45720" anchor="ctr"/>
          <a:p>
            <a:pPr>
              <a:lnSpc>
                <a:spcPct val="120000"/>
              </a:lnSpc>
            </a:pPr>
            <a:r>
              <a:rPr lang="zh-CN" altLang="en-US" sz="4000" dirty="0">
                <a:solidFill>
                  <a:srgbClr val="595959"/>
                </a:solidFill>
                <a:latin typeface="Arial" panose="020B0604020202020204" pitchFamily="34" charset="0"/>
                <a:ea typeface="微软雅黑" panose="020B0503020204020204" charset="-122"/>
              </a:rPr>
              <a:t>实训第六环节：软件项目总结</a:t>
            </a:r>
            <a:endParaRPr lang="zh-CN" altLang="en-US" sz="4000" dirty="0">
              <a:solidFill>
                <a:srgbClr val="595959"/>
              </a:solidFill>
              <a:latin typeface="Arial" panose="020B0604020202020204" pitchFamily="34" charset="0"/>
              <a:ea typeface="微软雅黑" panose="020B0503020204020204" charset="-122"/>
            </a:endParaRPr>
          </a:p>
        </p:txBody>
      </p:sp>
      <p:sp>
        <p:nvSpPr>
          <p:cNvPr id="80898" name="文本框 2"/>
          <p:cNvSpPr txBox="1"/>
          <p:nvPr>
            <p:custDataLst>
              <p:tags r:id="rId2"/>
            </p:custDataLst>
          </p:nvPr>
        </p:nvSpPr>
        <p:spPr>
          <a:xfrm>
            <a:off x="968375" y="4738688"/>
            <a:ext cx="10147300" cy="2076450"/>
          </a:xfrm>
          <a:prstGeom prst="rect">
            <a:avLst/>
          </a:prstGeom>
          <a:noFill/>
          <a:ln w="9525">
            <a:noFill/>
          </a:ln>
        </p:spPr>
        <p:txBody>
          <a:bodyPr lIns="91440" tIns="45720" rIns="91440" bIns="45720" anchor="t"/>
          <a:p>
            <a:pPr algn="just">
              <a:lnSpc>
                <a:spcPct val="120000"/>
              </a:lnSpc>
              <a:spcBef>
                <a:spcPts val="1000"/>
              </a:spcBef>
              <a:buFont typeface="Arial" panose="020B0604020202020204" pitchFamily="34" charset="0"/>
              <a:buNone/>
            </a:pPr>
            <a:r>
              <a:rPr lang="zh-CN" altLang="en-US" baseline="0" dirty="0">
                <a:solidFill>
                  <a:srgbClr val="595959"/>
                </a:solidFill>
                <a:latin typeface="Arial" panose="020B0604020202020204" pitchFamily="34" charset="0"/>
                <a:ea typeface="微软雅黑" panose="020B0503020204020204" charset="-122"/>
              </a:rPr>
              <a:t>该环节要求：</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1</a:t>
            </a:r>
            <a:r>
              <a:rPr lang="zh-CN" altLang="en-US" baseline="0" dirty="0">
                <a:solidFill>
                  <a:srgbClr val="595959"/>
                </a:solidFill>
                <a:latin typeface="Arial" panose="020B0604020202020204" pitchFamily="34" charset="0"/>
                <a:ea typeface="微软雅黑" panose="020B0503020204020204" charset="-122"/>
              </a:rPr>
              <a:t>、</a:t>
            </a:r>
            <a:r>
              <a:rPr lang="zh-CN" altLang="en-US" dirty="0">
                <a:solidFill>
                  <a:srgbClr val="595959"/>
                </a:solidFill>
                <a:latin typeface="Arial" panose="020B0604020202020204" pitchFamily="34" charset="0"/>
                <a:ea typeface="微软雅黑" panose="020B0503020204020204" charset="-122"/>
              </a:rPr>
              <a:t>编制符合国家标准GB/T 8567-2006的《项目开发总结报告(PDSR)》，并提交该报告。</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2</a:t>
            </a:r>
            <a:r>
              <a:rPr lang="zh-CN" altLang="en-US" baseline="0" dirty="0">
                <a:solidFill>
                  <a:srgbClr val="595959"/>
                </a:solidFill>
                <a:latin typeface="Arial" panose="020B0604020202020204" pitchFamily="34" charset="0"/>
                <a:ea typeface="微软雅黑" panose="020B0503020204020204" charset="-122"/>
              </a:rPr>
              <a:t>、软件文档规范详见</a:t>
            </a:r>
            <a:r>
              <a:rPr lang="en-US" altLang="zh-CN" baseline="0" dirty="0">
                <a:solidFill>
                  <a:srgbClr val="595959"/>
                </a:solidFill>
                <a:latin typeface="Arial" panose="020B0604020202020204" pitchFamily="34" charset="0"/>
                <a:ea typeface="微软雅黑" panose="020B0503020204020204" charset="-122"/>
              </a:rPr>
              <a:t>“</a:t>
            </a:r>
            <a:r>
              <a:rPr lang="zh-CN" altLang="en-US" baseline="0" dirty="0">
                <a:solidFill>
                  <a:srgbClr val="595959"/>
                </a:solidFill>
                <a:latin typeface="Arial" panose="020B0604020202020204" pitchFamily="34" charset="0"/>
                <a:ea typeface="微软雅黑" panose="020B0503020204020204" charset="-122"/>
              </a:rPr>
              <a:t>GB-T-8567-2006计算机软件文档编制规范.zip</a:t>
            </a:r>
            <a:r>
              <a:rPr lang="en-US" altLang="zh-CN" baseline="0" dirty="0">
                <a:solidFill>
                  <a:srgbClr val="595959"/>
                </a:solidFill>
                <a:latin typeface="Arial" panose="020B0604020202020204" pitchFamily="34" charset="0"/>
                <a:ea typeface="微软雅黑" panose="020B0503020204020204" charset="-122"/>
              </a:rPr>
              <a:t>”——“20项目开发总结报告(PDSR).doc”</a:t>
            </a:r>
            <a:r>
              <a:rPr lang="zh-CN" altLang="en-US" baseline="0" dirty="0">
                <a:solidFill>
                  <a:srgbClr val="595959"/>
                </a:solidFill>
                <a:latin typeface="Arial" panose="020B0604020202020204" pitchFamily="34" charset="0"/>
                <a:ea typeface="微软雅黑" panose="020B0503020204020204" charset="-122"/>
              </a:rPr>
              <a:t>。</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3</a:t>
            </a:r>
            <a:r>
              <a:rPr lang="zh-CN" altLang="en-US" baseline="0" dirty="0">
                <a:solidFill>
                  <a:srgbClr val="595959"/>
                </a:solidFill>
                <a:latin typeface="Arial" panose="020B0604020202020204" pitchFamily="34" charset="0"/>
                <a:ea typeface="微软雅黑" panose="020B0503020204020204" charset="-122"/>
              </a:rPr>
              <a:t>、完成时间：第</a:t>
            </a:r>
            <a:r>
              <a:rPr lang="en-US" altLang="zh-CN" baseline="0" dirty="0">
                <a:solidFill>
                  <a:srgbClr val="595959"/>
                </a:solidFill>
                <a:latin typeface="Arial" panose="020B0604020202020204" pitchFamily="34" charset="0"/>
                <a:ea typeface="微软雅黑" panose="020B0503020204020204" charset="-122"/>
              </a:rPr>
              <a:t>8</a:t>
            </a:r>
            <a:r>
              <a:rPr lang="zh-CN" altLang="en-US" baseline="0" dirty="0">
                <a:solidFill>
                  <a:srgbClr val="595959"/>
                </a:solidFill>
                <a:latin typeface="Arial" panose="020B0604020202020204" pitchFamily="34" charset="0"/>
                <a:ea typeface="微软雅黑" panose="020B0503020204020204" charset="-122"/>
              </a:rPr>
              <a:t>周。</a:t>
            </a:r>
            <a:endParaRPr lang="zh-CN" altLang="en-US" baseline="0" dirty="0">
              <a:solidFill>
                <a:srgbClr val="595959"/>
              </a:solidFill>
              <a:latin typeface="Arial" panose="020B0604020202020204" pitchFamily="34" charset="0"/>
              <a:ea typeface="微软雅黑" panose="020B0503020204020204" charset="-122"/>
            </a:endParaRPr>
          </a:p>
        </p:txBody>
      </p:sp>
      <p:pic>
        <p:nvPicPr>
          <p:cNvPr id="80899" name="图片 3"/>
          <p:cNvPicPr>
            <a:picLocks noChangeAspect="1"/>
          </p:cNvPicPr>
          <p:nvPr>
            <p:custDataLst>
              <p:tags r:id="rId3"/>
            </p:custDataLst>
          </p:nvPr>
        </p:nvPicPr>
        <p:blipFill>
          <a:blip r:embed="rId4"/>
          <a:stretch>
            <a:fillRect/>
          </a:stretch>
        </p:blipFill>
        <p:spPr>
          <a:xfrm>
            <a:off x="1076325" y="1123950"/>
            <a:ext cx="10039350" cy="3614738"/>
          </a:xfrm>
          <a:prstGeom prst="rect">
            <a:avLst/>
          </a:prstGeom>
          <a:noFill/>
          <a:ln w="9525">
            <a:noFill/>
          </a:ln>
        </p:spPr>
      </p:pic>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hasCustomPrompt="1"/>
            <p:custDataLst>
              <p:tags r:id="rId1"/>
            </p:custDataLst>
          </p:nvPr>
        </p:nvSpPr>
        <p:spPr>
          <a:ln/>
        </p:spPr>
        <p:txBody>
          <a:bodyPr lIns="90000" tIns="46800" rIns="90000" bIns="46800" anchor="b"/>
          <a:p>
            <a:pPr defTabSz="914400">
              <a:buNone/>
            </a:pPr>
            <a:r>
              <a:rPr lang="en-US" altLang="zh-CN" kern="1200">
                <a:latin typeface="+mj-lt"/>
                <a:ea typeface="+mj-ea"/>
                <a:cs typeface="+mj-cs"/>
              </a:rPr>
              <a:t> </a:t>
            </a:r>
            <a:r>
              <a:rPr lang="zh-CN" altLang="en-US" kern="1200">
                <a:latin typeface="+mj-lt"/>
                <a:ea typeface="+mj-ea"/>
                <a:cs typeface="+mj-cs"/>
              </a:rPr>
              <a:t>第四部分</a:t>
            </a:r>
            <a:endParaRPr lang="zh-CN" altLang="en-US" kern="1200">
              <a:latin typeface="+mj-lt"/>
              <a:ea typeface="+mj-ea"/>
              <a:cs typeface="+mj-cs"/>
            </a:endParaRPr>
          </a:p>
        </p:txBody>
      </p:sp>
      <p:sp>
        <p:nvSpPr>
          <p:cNvPr id="82946" name="文本占位符 2"/>
          <p:cNvSpPr>
            <a:spLocks noGrp="1"/>
          </p:cNvSpPr>
          <p:nvPr>
            <p:ph type="body" sz="quarter" idx="13" hasCustomPrompt="1"/>
            <p:custDataLst>
              <p:tags r:id="rId2"/>
            </p:custDataLst>
          </p:nvPr>
        </p:nvSpPr>
        <p:spPr>
          <a:ln/>
        </p:spPr>
        <p:txBody>
          <a:bodyPr lIns="91440" tIns="45720" rIns="91440" bIns="45720" anchor="t">
            <a:normAutofit lnSpcReduction="10000"/>
          </a:bodyPr>
          <a:p>
            <a:pPr defTabSz="914400" fontAlgn="base"/>
            <a:r>
              <a:rPr lang="zh-CN" altLang="en-US" sz="2800" kern="1200">
                <a:latin typeface="+mn-lt"/>
                <a:ea typeface="+mn-ea"/>
                <a:cs typeface="+mn-cs"/>
              </a:rPr>
              <a:t>《职称申报</a:t>
            </a:r>
            <a:r>
              <a:rPr lang="zh-CN" altLang="en-US" sz="2800" kern="1200">
                <a:latin typeface="+mn-lt"/>
                <a:ea typeface="+mn-ea"/>
                <a:cs typeface="+mn-cs"/>
              </a:rPr>
              <a:t>审查推荐子系统》项目实施</a:t>
            </a:r>
            <a:endParaRPr lang="zh-CN" altLang="en-US" sz="2800" kern="1200">
              <a:latin typeface="+mn-lt"/>
              <a:ea typeface="+mn-ea"/>
              <a:cs typeface="+mn-cs"/>
            </a:endParaRPr>
          </a:p>
          <a:p>
            <a:pPr defTabSz="914400" fontAlgn="base"/>
            <a:r>
              <a:rPr lang="zh-CN" altLang="en-US" sz="2800" b="1" kern="1200">
                <a:latin typeface="+mn-lt"/>
                <a:ea typeface="+mn-ea"/>
                <a:cs typeface="+mn-cs"/>
              </a:rPr>
              <a:t>对比教学及教学情况</a:t>
            </a:r>
            <a:endParaRPr lang="zh-CN" altLang="en-US" sz="2800" b="1" kern="1200">
              <a:latin typeface="+mn-lt"/>
              <a:ea typeface="+mn-ea"/>
              <a:cs typeface="+mn-cs"/>
            </a:endParaRPr>
          </a:p>
        </p:txBody>
      </p:sp>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1"/>
          <p:cNvSpPr txBox="1"/>
          <p:nvPr>
            <p:custDataLst>
              <p:tags r:id="rId1"/>
            </p:custDataLst>
          </p:nvPr>
        </p:nvSpPr>
        <p:spPr>
          <a:xfrm>
            <a:off x="1076325" y="109538"/>
            <a:ext cx="10039350" cy="1014412"/>
          </a:xfrm>
          <a:prstGeom prst="rect">
            <a:avLst/>
          </a:prstGeom>
          <a:noFill/>
          <a:ln w="9525">
            <a:noFill/>
          </a:ln>
        </p:spPr>
        <p:txBody>
          <a:bodyPr lIns="91440" tIns="45720" rIns="91440" bIns="45720" anchor="ctr"/>
          <a:p>
            <a:pPr>
              <a:lnSpc>
                <a:spcPct val="120000"/>
              </a:lnSpc>
            </a:pPr>
            <a:r>
              <a:rPr lang="zh-CN" altLang="en-US" sz="4000" b="1" dirty="0">
                <a:solidFill>
                  <a:srgbClr val="595959"/>
                </a:solidFill>
                <a:latin typeface="Arial" panose="020B0604020202020204" pitchFamily="34" charset="0"/>
                <a:ea typeface="微软雅黑" panose="020B0503020204020204" charset="-122"/>
              </a:rPr>
              <a:t>第四部分：软件项目总结（对比教学）</a:t>
            </a:r>
            <a:endParaRPr lang="zh-CN" altLang="en-US" sz="4000" b="1" dirty="0">
              <a:solidFill>
                <a:srgbClr val="595959"/>
              </a:solidFill>
              <a:latin typeface="Arial" panose="020B0604020202020204" pitchFamily="34" charset="0"/>
              <a:ea typeface="微软雅黑" panose="020B0503020204020204" charset="-122"/>
            </a:endParaRPr>
          </a:p>
        </p:txBody>
      </p:sp>
      <p:sp>
        <p:nvSpPr>
          <p:cNvPr id="84994" name="文本框 2"/>
          <p:cNvSpPr txBox="1"/>
          <p:nvPr>
            <p:custDataLst>
              <p:tags r:id="rId2"/>
            </p:custDataLst>
          </p:nvPr>
        </p:nvSpPr>
        <p:spPr>
          <a:xfrm>
            <a:off x="968375" y="4738688"/>
            <a:ext cx="10147300" cy="2076450"/>
          </a:xfrm>
          <a:prstGeom prst="rect">
            <a:avLst/>
          </a:prstGeom>
          <a:noFill/>
          <a:ln w="9525">
            <a:noFill/>
          </a:ln>
        </p:spPr>
        <p:txBody>
          <a:bodyPr lIns="91440" tIns="45720" rIns="91440" bIns="45720" anchor="t"/>
          <a:p>
            <a:pPr algn="just">
              <a:lnSpc>
                <a:spcPct val="120000"/>
              </a:lnSpc>
              <a:spcBef>
                <a:spcPts val="1000"/>
              </a:spcBef>
              <a:buFont typeface="Arial" panose="020B0604020202020204" pitchFamily="34" charset="0"/>
              <a:buNone/>
            </a:pPr>
            <a:r>
              <a:rPr lang="zh-CN" altLang="en-US" baseline="0" dirty="0">
                <a:solidFill>
                  <a:srgbClr val="595959"/>
                </a:solidFill>
                <a:latin typeface="Arial" panose="020B0604020202020204" pitchFamily="34" charset="0"/>
                <a:ea typeface="微软雅黑" panose="020B0503020204020204" charset="-122"/>
              </a:rPr>
              <a:t>该环节要求：</a:t>
            </a:r>
            <a:endParaRPr lang="zh-CN" altLang="en-US" baseline="0"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1</a:t>
            </a:r>
            <a:r>
              <a:rPr lang="zh-CN" altLang="en-US" baseline="0" dirty="0">
                <a:solidFill>
                  <a:srgbClr val="595959"/>
                </a:solidFill>
                <a:latin typeface="Arial" panose="020B0604020202020204" pitchFamily="34" charset="0"/>
                <a:ea typeface="微软雅黑" panose="020B0503020204020204" charset="-122"/>
              </a:rPr>
              <a:t>、</a:t>
            </a:r>
            <a:r>
              <a:rPr lang="zh-CN" altLang="en-US" b="1" baseline="0" dirty="0">
                <a:solidFill>
                  <a:srgbClr val="595959"/>
                </a:solidFill>
                <a:latin typeface="Arial" panose="020B0604020202020204" pitchFamily="34" charset="0"/>
                <a:ea typeface="微软雅黑" panose="020B0503020204020204" charset="-122"/>
              </a:rPr>
              <a:t>使用真实产品</a:t>
            </a:r>
            <a:r>
              <a:rPr lang="zh-CN" altLang="en-US" baseline="0" dirty="0">
                <a:solidFill>
                  <a:srgbClr val="595959"/>
                </a:solidFill>
                <a:latin typeface="Arial" panose="020B0604020202020204" pitchFamily="34" charset="0"/>
                <a:ea typeface="微软雅黑" panose="020B0503020204020204" charset="-122"/>
              </a:rPr>
              <a:t>：</a:t>
            </a:r>
            <a:r>
              <a:rPr lang="zh-CN" altLang="en-US" dirty="0">
                <a:solidFill>
                  <a:srgbClr val="595959"/>
                </a:solidFill>
                <a:latin typeface="Arial" panose="020B0604020202020204" pitchFamily="34" charset="0"/>
                <a:ea typeface="微软雅黑" panose="020B0503020204020204" charset="-122"/>
              </a:rPr>
              <a:t>将在实际项目产品的测试系统中给学生创建的帐号发给各组员，让组员去使用真实产品，切身体会到真实产品的性能和操作流程。</a:t>
            </a:r>
            <a:endParaRPr lang="zh-CN" altLang="en-US" dirty="0">
              <a:solidFill>
                <a:srgbClr val="595959"/>
              </a:solidFill>
              <a:latin typeface="Arial" panose="020B0604020202020204" pitchFamily="34" charset="0"/>
              <a:ea typeface="微软雅黑" panose="020B0503020204020204" charset="-122"/>
            </a:endParaRPr>
          </a:p>
          <a:p>
            <a:pPr algn="just">
              <a:lnSpc>
                <a:spcPct val="120000"/>
              </a:lnSpc>
              <a:spcBef>
                <a:spcPts val="1000"/>
              </a:spcBef>
              <a:buFont typeface="Arial" panose="020B0604020202020204" pitchFamily="34" charset="0"/>
              <a:buNone/>
            </a:pPr>
            <a:r>
              <a:rPr lang="en-US" altLang="zh-CN" baseline="0" dirty="0">
                <a:solidFill>
                  <a:srgbClr val="595959"/>
                </a:solidFill>
                <a:latin typeface="Arial" panose="020B0604020202020204" pitchFamily="34" charset="0"/>
                <a:ea typeface="微软雅黑" panose="020B0503020204020204" charset="-122"/>
              </a:rPr>
              <a:t>2</a:t>
            </a:r>
            <a:r>
              <a:rPr lang="zh-CN" altLang="en-US" baseline="0" dirty="0">
                <a:solidFill>
                  <a:srgbClr val="595959"/>
                </a:solidFill>
                <a:latin typeface="Arial" panose="020B0604020202020204" pitchFamily="34" charset="0"/>
                <a:ea typeface="微软雅黑" panose="020B0503020204020204" charset="-122"/>
              </a:rPr>
              <a:t>、</a:t>
            </a:r>
            <a:r>
              <a:rPr lang="zh-CN" altLang="en-US" b="1" baseline="0" dirty="0">
                <a:solidFill>
                  <a:srgbClr val="595959"/>
                </a:solidFill>
                <a:latin typeface="Arial" panose="020B0604020202020204" pitchFamily="34" charset="0"/>
                <a:ea typeface="微软雅黑" panose="020B0503020204020204" charset="-122"/>
              </a:rPr>
              <a:t>对比体会</a:t>
            </a:r>
            <a:r>
              <a:rPr lang="zh-CN" altLang="en-US" baseline="0" dirty="0">
                <a:solidFill>
                  <a:srgbClr val="595959"/>
                </a:solidFill>
                <a:latin typeface="Arial" panose="020B0604020202020204" pitchFamily="34" charset="0"/>
                <a:ea typeface="微软雅黑" panose="020B0503020204020204" charset="-122"/>
              </a:rPr>
              <a:t>：</a:t>
            </a:r>
            <a:r>
              <a:rPr lang="zh-CN" altLang="zh-CN" baseline="0" dirty="0">
                <a:solidFill>
                  <a:srgbClr val="595959"/>
                </a:solidFill>
                <a:latin typeface="Arial" panose="020B0604020202020204" pitchFamily="34" charset="0"/>
                <a:ea typeface="微软雅黑" panose="020B0503020204020204" charset="-122"/>
              </a:rPr>
              <a:t>让学生通过将自己开发的软件和实际</a:t>
            </a:r>
            <a:r>
              <a:rPr lang="zh-CN" altLang="zh-CN" baseline="0" dirty="0">
                <a:solidFill>
                  <a:srgbClr val="595959"/>
                </a:solidFill>
                <a:latin typeface="Arial" panose="020B0604020202020204" pitchFamily="34" charset="0"/>
                <a:ea typeface="微软雅黑" panose="020B0503020204020204" charset="-122"/>
              </a:rPr>
              <a:t>产品对比，了解到自己开发的项目和实际项目产品之间的优劣。</a:t>
            </a:r>
            <a:endParaRPr lang="zh-CN" altLang="en-US" baseline="0" dirty="0">
              <a:solidFill>
                <a:srgbClr val="595959"/>
              </a:solidFill>
              <a:latin typeface="Arial" panose="020B0604020202020204" pitchFamily="34" charset="0"/>
              <a:ea typeface="微软雅黑" panose="020B0503020204020204" charset="-122"/>
            </a:endParaRPr>
          </a:p>
        </p:txBody>
      </p:sp>
      <p:pic>
        <p:nvPicPr>
          <p:cNvPr id="84995" name="图片 3"/>
          <p:cNvPicPr>
            <a:picLocks noChangeAspect="1"/>
          </p:cNvPicPr>
          <p:nvPr>
            <p:custDataLst>
              <p:tags r:id="rId3"/>
            </p:custDataLst>
          </p:nvPr>
        </p:nvPicPr>
        <p:blipFill>
          <a:blip r:embed="rId4"/>
          <a:stretch>
            <a:fillRect/>
          </a:stretch>
        </p:blipFill>
        <p:spPr>
          <a:xfrm>
            <a:off x="1076325" y="1123950"/>
            <a:ext cx="10039350" cy="3614738"/>
          </a:xfrm>
          <a:prstGeom prst="rect">
            <a:avLst/>
          </a:prstGeom>
          <a:noFill/>
          <a:ln w="9525">
            <a:noFill/>
          </a:ln>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hasCustomPrompt="1"/>
            <p:custDataLst>
              <p:tags r:id="rId1"/>
            </p:custDataLst>
          </p:nvPr>
        </p:nvSpPr>
        <p:spPr>
          <a:ln/>
        </p:spPr>
        <p:txBody>
          <a:bodyPr lIns="90000" tIns="46800" rIns="90000" bIns="46800" anchor="b"/>
          <a:p>
            <a:pPr defTabSz="914400">
              <a:buNone/>
            </a:pPr>
            <a:r>
              <a:rPr lang="en-US" altLang="zh-CN" kern="1200">
                <a:latin typeface="+mj-lt"/>
                <a:ea typeface="+mj-ea"/>
                <a:cs typeface="+mj-cs"/>
              </a:rPr>
              <a:t> </a:t>
            </a:r>
            <a:r>
              <a:rPr lang="zh-CN" altLang="en-US" kern="1200">
                <a:latin typeface="+mj-lt"/>
                <a:ea typeface="+mj-ea"/>
                <a:cs typeface="+mj-cs"/>
              </a:rPr>
              <a:t>第一部分</a:t>
            </a:r>
            <a:endParaRPr lang="zh-CN" altLang="en-US" kern="1200">
              <a:latin typeface="+mj-lt"/>
              <a:ea typeface="+mj-ea"/>
              <a:cs typeface="+mj-cs"/>
            </a:endParaRPr>
          </a:p>
        </p:txBody>
      </p:sp>
      <p:sp>
        <p:nvSpPr>
          <p:cNvPr id="40962" name="文本占位符 2"/>
          <p:cNvSpPr>
            <a:spLocks noGrp="1"/>
          </p:cNvSpPr>
          <p:nvPr>
            <p:ph type="body" sz="quarter" idx="13" hasCustomPrompt="1"/>
            <p:custDataLst>
              <p:tags r:id="rId2"/>
            </p:custDataLst>
          </p:nvPr>
        </p:nvSpPr>
        <p:spPr/>
        <p:txBody>
          <a:bodyPr vert="horz" lIns="91440" tIns="45720" rIns="91440" bIns="45720" anchor="t">
            <a:normAutofit fontScale="40000"/>
          </a:bodyPr>
          <a:p>
            <a:pPr defTabSz="914400" fontAlgn="auto"/>
            <a:r>
              <a:rPr lang="zh-CN" altLang="en-US" strike="noStrike" kern="1200" noProof="1">
                <a:latin typeface="+mn-lt"/>
                <a:ea typeface="+mn-ea"/>
                <a:cs typeface="+mn-cs"/>
              </a:rPr>
              <a:t>软件工程</a:t>
            </a:r>
            <a:endParaRPr lang="zh-CN" altLang="en-US" strike="noStrike" kern="1200" noProof="1">
              <a:latin typeface="+mn-lt"/>
              <a:ea typeface="+mn-ea"/>
              <a:cs typeface="+mn-cs"/>
            </a:endParaRPr>
          </a:p>
          <a:p>
            <a:pPr defTabSz="914400" fontAlgn="auto"/>
            <a:r>
              <a:rPr lang="zh-CN" altLang="en-US" strike="noStrike" kern="1200" noProof="1">
                <a:latin typeface="+mn-lt"/>
                <a:ea typeface="+mn-ea"/>
                <a:cs typeface="+mn-cs"/>
              </a:rPr>
              <a:t>实训课程及教学</a:t>
            </a:r>
            <a:r>
              <a:rPr lang="zh-CN" altLang="en-US" strike="noStrike" kern="1200" noProof="1">
                <a:latin typeface="+mn-lt"/>
                <a:ea typeface="+mn-ea"/>
                <a:cs typeface="+mn-cs"/>
              </a:rPr>
              <a:t>案例介绍</a:t>
            </a:r>
            <a:endParaRPr lang="zh-CN" altLang="en-US" strike="noStrike" kern="1200" noProof="1">
              <a:latin typeface="+mn-lt"/>
              <a:ea typeface="+mn-ea"/>
              <a:cs typeface="+mn-cs"/>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框 1"/>
          <p:cNvSpPr txBox="1"/>
          <p:nvPr/>
        </p:nvSpPr>
        <p:spPr>
          <a:xfrm>
            <a:off x="469900" y="1520825"/>
            <a:ext cx="10910888" cy="2800350"/>
          </a:xfrm>
          <a:prstGeom prst="rect">
            <a:avLst/>
          </a:prstGeom>
          <a:noFill/>
          <a:ln w="9525">
            <a:noFill/>
          </a:ln>
        </p:spPr>
        <p:txBody>
          <a:bodyPr wrap="square" anchor="t">
            <a:spAutoFit/>
          </a:bodyPr>
          <a:p>
            <a:r>
              <a:rPr lang="zh-CN" altLang="en-US" sz="2800" b="1">
                <a:latin typeface="宋体" panose="02010600030101010101" pitchFamily="2" charset="-122"/>
                <a:ea typeface="宋体" panose="02010600030101010101" pitchFamily="2" charset="-122"/>
              </a:rPr>
              <a:t>1、生产环境：</a:t>
            </a:r>
            <a:endParaRPr lang="zh-CN" altLang="en-US" sz="2400">
              <a:latin typeface="Arial" panose="020B0604020202020204" pitchFamily="34" charset="0"/>
              <a:ea typeface="微软雅黑" panose="020B0503020204020204" charset="-122"/>
            </a:endParaRPr>
          </a:p>
          <a:p>
            <a:r>
              <a:rPr lang="zh-CN" altLang="en-US" sz="2400">
                <a:latin typeface="Arial" panose="020B0604020202020204" pitchFamily="34" charset="0"/>
                <a:ea typeface="微软雅黑" panose="020B0503020204020204" charset="-122"/>
              </a:rPr>
              <a:t>https://hr.jxhrss.gov.cn/zcxt</a:t>
            </a:r>
            <a:endParaRPr lang="zh-CN" altLang="en-US" sz="2400">
              <a:latin typeface="Arial" panose="020B0604020202020204" pitchFamily="34" charset="0"/>
              <a:ea typeface="微软雅黑" panose="020B0503020204020204" charset="-122"/>
            </a:endParaRPr>
          </a:p>
          <a:p>
            <a:r>
              <a:rPr lang="zh-CN" altLang="en-US" sz="2400">
                <a:latin typeface="Arial" panose="020B0604020202020204" pitchFamily="34" charset="0"/>
                <a:ea typeface="微软雅黑" panose="020B0503020204020204" charset="-122"/>
              </a:rPr>
              <a:t>职称申报：https://hr.jxhrss.gov.cn/zcsb</a:t>
            </a:r>
            <a:endParaRPr lang="zh-CN" altLang="en-US" sz="2400">
              <a:latin typeface="Arial" panose="020B0604020202020204" pitchFamily="34" charset="0"/>
              <a:ea typeface="微软雅黑" panose="020B0503020204020204" charset="-122"/>
            </a:endParaRPr>
          </a:p>
          <a:p>
            <a:r>
              <a:rPr lang="zh-CN" altLang="en-US" sz="2400">
                <a:latin typeface="Arial" panose="020B0604020202020204" pitchFamily="34" charset="0"/>
                <a:ea typeface="微软雅黑" panose="020B0503020204020204" charset="-122"/>
              </a:rPr>
              <a:t>职称管理：https://hr.jxhrss.gov.cn/ZCGL</a:t>
            </a:r>
            <a:endParaRPr lang="zh-CN" altLang="en-US" sz="2400">
              <a:latin typeface="Arial" panose="020B0604020202020204" pitchFamily="34" charset="0"/>
              <a:ea typeface="微软雅黑" panose="020B0503020204020204" charset="-122"/>
            </a:endParaRPr>
          </a:p>
          <a:p>
            <a:r>
              <a:rPr lang="zh-CN" altLang="en-US" sz="2800" b="1">
                <a:latin typeface="宋体" panose="02010600030101010101" pitchFamily="2" charset="-122"/>
                <a:ea typeface="宋体" panose="02010600030101010101" pitchFamily="2" charset="-122"/>
              </a:rPr>
              <a:t>2、测试环境：</a:t>
            </a:r>
            <a:endParaRPr lang="zh-CN" altLang="en-US" sz="2400">
              <a:latin typeface="Arial" panose="020B0604020202020204" pitchFamily="34" charset="0"/>
              <a:ea typeface="微软雅黑" panose="020B0503020204020204" charset="-122"/>
            </a:endParaRPr>
          </a:p>
          <a:p>
            <a:r>
              <a:rPr lang="zh-CN" altLang="en-US" sz="2400">
                <a:latin typeface="Arial" panose="020B0604020202020204" pitchFamily="34" charset="0"/>
                <a:ea typeface="微软雅黑" panose="020B0503020204020204" charset="-122"/>
              </a:rPr>
              <a:t>职称申报：http://222.204.6.87:8022/ZCSBNEW</a:t>
            </a:r>
            <a:endParaRPr lang="zh-CN" altLang="en-US" sz="2400">
              <a:latin typeface="Arial" panose="020B0604020202020204" pitchFamily="34" charset="0"/>
              <a:ea typeface="微软雅黑" panose="020B0503020204020204" charset="-122"/>
            </a:endParaRPr>
          </a:p>
          <a:p>
            <a:r>
              <a:rPr lang="zh-CN" altLang="en-US" sz="2400">
                <a:latin typeface="Arial" panose="020B0604020202020204" pitchFamily="34" charset="0"/>
                <a:ea typeface="微软雅黑" panose="020B0503020204020204" charset="-122"/>
              </a:rPr>
              <a:t>职称管理：http://222.204.6.87:8022/ZCGLNEW</a:t>
            </a:r>
            <a:endParaRPr lang="zh-CN" altLang="en-US" sz="2400">
              <a:latin typeface="Arial" panose="020B0604020202020204" pitchFamily="34" charset="0"/>
              <a:ea typeface="微软雅黑" panose="020B0503020204020204" charset="-122"/>
            </a:endParaRPr>
          </a:p>
        </p:txBody>
      </p:sp>
      <p:sp>
        <p:nvSpPr>
          <p:cNvPr id="87042" name="文本框 99"/>
          <p:cNvSpPr txBox="1"/>
          <p:nvPr/>
        </p:nvSpPr>
        <p:spPr>
          <a:xfrm>
            <a:off x="519113" y="4443413"/>
            <a:ext cx="10812462" cy="1999615"/>
          </a:xfrm>
          <a:prstGeom prst="rect">
            <a:avLst/>
          </a:prstGeom>
          <a:noFill/>
          <a:ln w="9525">
            <a:noFill/>
          </a:ln>
        </p:spPr>
        <p:txBody>
          <a:bodyPr wrap="square" anchor="t">
            <a:spAutoFit/>
          </a:bodyPr>
          <a:p>
            <a:r>
              <a:rPr lang="en-US" altLang="zh-CN" sz="2800" b="1">
                <a:latin typeface="宋体" panose="02010600030101010101" pitchFamily="2" charset="-122"/>
                <a:ea typeface="宋体" panose="02010600030101010101" pitchFamily="2" charset="-122"/>
              </a:rPr>
              <a:t>3</a:t>
            </a:r>
            <a:r>
              <a:rPr lang="zh-CN" altLang="en-US" sz="2800" b="1">
                <a:latin typeface="宋体" panose="02010600030101010101" pitchFamily="2" charset="-122"/>
                <a:ea typeface="宋体" panose="02010600030101010101" pitchFamily="2" charset="-122"/>
              </a:rPr>
              <a:t>、对比教学中</a:t>
            </a:r>
            <a:r>
              <a:rPr lang="zh-CN" altLang="en-US" sz="2800" b="1">
                <a:latin typeface="宋体" panose="02010600030101010101" pitchFamily="2" charset="-122"/>
                <a:ea typeface="宋体" panose="02010600030101010101" pitchFamily="2" charset="-122"/>
              </a:rPr>
              <a:t>测试系统数据来源：</a:t>
            </a:r>
            <a:endParaRPr lang="zh-CN" altLang="en-US" sz="2800" b="1">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首先，测试系统与真实产品软件</a:t>
            </a:r>
            <a:r>
              <a:rPr lang="en-US" altLang="zh-CN" sz="2400">
                <a:latin typeface="宋体" panose="02010600030101010101" pitchFamily="2" charset="-122"/>
                <a:ea typeface="宋体" panose="02010600030101010101" pitchFamily="2" charset="-122"/>
              </a:rPr>
              <a:t>SVN</a:t>
            </a:r>
            <a:r>
              <a:rPr lang="zh-CN" altLang="en-US" sz="2400">
                <a:latin typeface="宋体" panose="02010600030101010101" pitchFamily="2" charset="-122"/>
                <a:ea typeface="宋体" panose="02010600030101010101" pitchFamily="2" charset="-122"/>
              </a:rPr>
              <a:t>服务器更新、</a:t>
            </a:r>
            <a:r>
              <a:rPr lang="en-US" altLang="zh-CN" sz="2400">
                <a:latin typeface="Calibri" panose="020F0502020204030204" charset="0"/>
                <a:ea typeface="微软雅黑" panose="020B0503020204020204" charset="-122"/>
              </a:rPr>
              <a:t>WEB</a:t>
            </a:r>
            <a:r>
              <a:rPr lang="zh-CN" altLang="en-US" sz="2400">
                <a:latin typeface="宋体" panose="02010600030101010101" pitchFamily="2" charset="-122"/>
                <a:ea typeface="宋体" panose="02010600030101010101" pitchFamily="2" charset="-122"/>
              </a:rPr>
              <a:t>服务器部署是同步的。</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其次，测试系统中的申报者数据，有两种来源：</a:t>
            </a:r>
            <a:endParaRPr lang="zh-CN" altLang="en-US" sz="2400">
              <a:latin typeface="Calibri" panose="020F0502020204030204" charset="0"/>
              <a:ea typeface="微软雅黑" panose="020B0503020204020204" charset="-122"/>
            </a:endParaRPr>
          </a:p>
          <a:p>
            <a:r>
              <a:rPr lang="en-US" altLang="zh-CN" sz="2000">
                <a:latin typeface="Calibri" panose="020F0502020204030204" charset="0"/>
                <a:ea typeface="微软雅黑" panose="020B0503020204020204" charset="-122"/>
              </a:rPr>
              <a:t>	</a:t>
            </a:r>
            <a:r>
              <a:rPr lang="en-US" altLang="zh-CN" sz="2400">
                <a:latin typeface="Calibri" panose="020F0502020204030204" charset="0"/>
                <a:ea typeface="微软雅黑" panose="020B0503020204020204" charset="-122"/>
              </a:rPr>
              <a:t>a. </a:t>
            </a:r>
            <a:r>
              <a:rPr lang="zh-CN" altLang="en-US" sz="2400">
                <a:latin typeface="宋体" panose="02010600030101010101" pitchFamily="2" charset="-122"/>
                <a:ea typeface="宋体" panose="02010600030101010101" pitchFamily="2" charset="-122"/>
              </a:rPr>
              <a:t>人造数据（占</a:t>
            </a:r>
            <a:r>
              <a:rPr lang="en-US" altLang="zh-CN" sz="2400">
                <a:latin typeface="宋体" panose="02010600030101010101" pitchFamily="2" charset="-122"/>
                <a:ea typeface="宋体" panose="02010600030101010101" pitchFamily="2" charset="-122"/>
              </a:rPr>
              <a:t>80%</a:t>
            </a:r>
            <a:r>
              <a:rPr lang="zh-CN" altLang="en-US" sz="2400">
                <a:latin typeface="宋体" panose="02010600030101010101" pitchFamily="2" charset="-122"/>
                <a:ea typeface="宋体" panose="02010600030101010101" pitchFamily="2" charset="-122"/>
              </a:rPr>
              <a:t>）：测试人员人为造出来的测试数据；</a:t>
            </a:r>
            <a:endParaRPr lang="zh-CN" altLang="en-US" sz="2400">
              <a:latin typeface="Calibri" panose="020F0502020204030204" charset="0"/>
              <a:ea typeface="微软雅黑" panose="020B0503020204020204" charset="-122"/>
            </a:endParaRPr>
          </a:p>
          <a:p>
            <a:r>
              <a:rPr lang="en-US" altLang="zh-CN" sz="2400">
                <a:latin typeface="Calibri" panose="020F0502020204030204" charset="0"/>
                <a:ea typeface="微软雅黑" panose="020B0503020204020204" charset="-122"/>
              </a:rPr>
              <a:t>	b. </a:t>
            </a:r>
            <a:r>
              <a:rPr lang="zh-CN" altLang="en-US" sz="2400">
                <a:latin typeface="宋体" panose="02010600030101010101" pitchFamily="2" charset="-122"/>
                <a:ea typeface="宋体" panose="02010600030101010101" pitchFamily="2" charset="-122"/>
              </a:rPr>
              <a:t>真实数据（占</a:t>
            </a:r>
            <a:r>
              <a:rPr lang="en-US" altLang="zh-CN" sz="2400">
                <a:latin typeface="宋体" panose="02010600030101010101" pitchFamily="2" charset="-122"/>
                <a:ea typeface="宋体" panose="02010600030101010101" pitchFamily="2" charset="-122"/>
              </a:rPr>
              <a:t>20%</a:t>
            </a:r>
            <a:r>
              <a:rPr lang="zh-CN" altLang="en-US" sz="2400">
                <a:latin typeface="宋体" panose="02010600030101010101" pitchFamily="2" charset="-122"/>
                <a:ea typeface="宋体" panose="02010600030101010101" pitchFamily="2" charset="-122"/>
              </a:rPr>
              <a:t>）；抹去了真实个人申报敏感信息的数据；</a:t>
            </a:r>
            <a:endParaRPr lang="zh-CN" altLang="en-US" sz="2400">
              <a:latin typeface="Arial" panose="020B0604020202020204" pitchFamily="34" charset="0"/>
              <a:ea typeface="微软雅黑" panose="020B0503020204020204" charset="-122"/>
            </a:endParaRPr>
          </a:p>
        </p:txBody>
      </p:sp>
      <p:sp>
        <p:nvSpPr>
          <p:cNvPr id="87043" name="文本框 2"/>
          <p:cNvSpPr txBox="1"/>
          <p:nvPr/>
        </p:nvSpPr>
        <p:spPr>
          <a:xfrm>
            <a:off x="2051685" y="264160"/>
            <a:ext cx="8771255" cy="1198880"/>
          </a:xfrm>
          <a:prstGeom prst="rect">
            <a:avLst/>
          </a:prstGeom>
          <a:noFill/>
          <a:ln w="9525">
            <a:noFill/>
          </a:ln>
        </p:spPr>
        <p:txBody>
          <a:bodyPr wrap="square" anchor="t">
            <a:spAutoFit/>
          </a:bodyPr>
          <a:p>
            <a:pPr algn="ctr"/>
            <a:r>
              <a:rPr lang="zh-CN" altLang="en-US" sz="3600" b="1">
                <a:solidFill>
                  <a:srgbClr val="FF0000"/>
                </a:solidFill>
                <a:latin typeface="Arial" panose="020B0604020202020204" pitchFamily="34" charset="0"/>
                <a:ea typeface="微软雅黑" panose="020B0503020204020204" charset="-122"/>
              </a:rPr>
              <a:t>江西省人事人才一体化平台</a:t>
            </a:r>
            <a:endParaRPr lang="zh-CN" altLang="en-US" sz="3600" b="1">
              <a:solidFill>
                <a:srgbClr val="FF0000"/>
              </a:solidFill>
              <a:latin typeface="Arial" panose="020B0604020202020204" pitchFamily="34" charset="0"/>
              <a:ea typeface="微软雅黑" panose="020B0503020204020204" charset="-122"/>
            </a:endParaRPr>
          </a:p>
          <a:p>
            <a:pPr algn="ctr"/>
            <a:r>
              <a:rPr lang="en-US" altLang="zh-CN" sz="3600" b="1">
                <a:solidFill>
                  <a:srgbClr val="FF0000"/>
                </a:solidFill>
                <a:latin typeface="Arial" panose="020B0604020202020204" pitchFamily="34" charset="0"/>
                <a:ea typeface="微软雅黑" panose="020B0503020204020204" charset="-122"/>
              </a:rPr>
              <a:t>	            </a:t>
            </a:r>
            <a:r>
              <a:rPr lang="zh-CN" altLang="en-US" sz="3600" b="1">
                <a:solidFill>
                  <a:srgbClr val="FF0000"/>
                </a:solidFill>
                <a:latin typeface="Arial" panose="020B0604020202020204" pitchFamily="34" charset="0"/>
                <a:ea typeface="微软雅黑" panose="020B0503020204020204" charset="-122"/>
              </a:rPr>
              <a:t>——职称综合业务管理子系统</a:t>
            </a:r>
            <a:endParaRPr lang="zh-CN" altLang="en-US" sz="3600" b="1">
              <a:solidFill>
                <a:srgbClr val="FF0000"/>
              </a:solidFill>
              <a:latin typeface="Arial" panose="020B0604020202020204" pitchFamily="34" charset="0"/>
              <a:ea typeface="微软雅黑" panose="020B0503020204020204" charset="-122"/>
            </a:endParaRPr>
          </a:p>
        </p:txBody>
      </p:sp>
      <p:pic>
        <p:nvPicPr>
          <p:cNvPr id="87044" name="图片 13"/>
          <p:cNvPicPr>
            <a:picLocks noChangeAspect="1"/>
          </p:cNvPicPr>
          <p:nvPr/>
        </p:nvPicPr>
        <p:blipFill>
          <a:blip r:embed="rId1"/>
          <a:stretch>
            <a:fillRect/>
          </a:stretch>
        </p:blipFill>
        <p:spPr>
          <a:xfrm>
            <a:off x="11150600" y="28575"/>
            <a:ext cx="987425" cy="984250"/>
          </a:xfrm>
          <a:prstGeom prst="rect">
            <a:avLst/>
          </a:prstGeom>
          <a:noFill/>
          <a:ln w="9525">
            <a:noFill/>
          </a:ln>
        </p:spPr>
      </p:pic>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图片 13"/>
          <p:cNvPicPr>
            <a:picLocks noChangeAspect="1"/>
          </p:cNvPicPr>
          <p:nvPr/>
        </p:nvPicPr>
        <p:blipFill>
          <a:blip r:embed="rId1"/>
          <a:stretch>
            <a:fillRect/>
          </a:stretch>
        </p:blipFill>
        <p:spPr>
          <a:xfrm>
            <a:off x="11150600" y="28575"/>
            <a:ext cx="987425" cy="984250"/>
          </a:xfrm>
          <a:prstGeom prst="rect">
            <a:avLst/>
          </a:prstGeom>
          <a:noFill/>
          <a:ln w="9525">
            <a:noFill/>
          </a:ln>
        </p:spPr>
      </p:pic>
      <p:sp>
        <p:nvSpPr>
          <p:cNvPr id="88066" name="文本框 99"/>
          <p:cNvSpPr txBox="1"/>
          <p:nvPr/>
        </p:nvSpPr>
        <p:spPr>
          <a:xfrm>
            <a:off x="814388" y="1835150"/>
            <a:ext cx="10107612" cy="3108325"/>
          </a:xfrm>
          <a:prstGeom prst="rect">
            <a:avLst/>
          </a:prstGeom>
          <a:noFill/>
          <a:ln w="9525">
            <a:noFill/>
          </a:ln>
        </p:spPr>
        <p:txBody>
          <a:bodyPr wrap="square" anchor="t">
            <a:spAutoFit/>
          </a:bodyPr>
          <a:p>
            <a:pPr marL="457200" indent="-457200">
              <a:buFont typeface="Wingdings" panose="05000000000000000000" charset="0"/>
              <a:buChar char=""/>
            </a:pPr>
            <a:r>
              <a:rPr lang="zh-CN" altLang="en-US" sz="2800" b="1">
                <a:latin typeface="宋体" panose="02010600030101010101" pitchFamily="2" charset="-122"/>
                <a:ea typeface="宋体" panose="02010600030101010101" pitchFamily="2" charset="-122"/>
              </a:rPr>
              <a:t>软件工程实训</a:t>
            </a:r>
            <a:endParaRPr lang="zh-CN" altLang="en-US" sz="2800" b="1">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800">
                <a:latin typeface="宋体" panose="02010600030101010101" pitchFamily="2" charset="-122"/>
                <a:ea typeface="宋体" panose="02010600030101010101" pitchFamily="2" charset="-122"/>
              </a:rPr>
              <a:t>实训时间：</a:t>
            </a:r>
            <a:r>
              <a:rPr lang="en-US" altLang="zh-CN" sz="2800">
                <a:latin typeface="宋体" panose="02010600030101010101" pitchFamily="2" charset="-122"/>
                <a:ea typeface="宋体" panose="02010600030101010101" pitchFamily="2" charset="-122"/>
              </a:rPr>
              <a:t>2017</a:t>
            </a:r>
            <a:r>
              <a:rPr lang="zh-CN" altLang="en-US" sz="2800">
                <a:latin typeface="宋体" panose="02010600030101010101" pitchFamily="2" charset="-122"/>
                <a:ea typeface="宋体" panose="02010600030101010101" pitchFamily="2" charset="-122"/>
              </a:rPr>
              <a:t>年</a:t>
            </a:r>
            <a:r>
              <a:rPr lang="en-US" altLang="zh-CN" sz="2800">
                <a:latin typeface="宋体" panose="02010600030101010101" pitchFamily="2" charset="-122"/>
                <a:ea typeface="宋体" panose="02010600030101010101" pitchFamily="2" charset="-122"/>
              </a:rPr>
              <a:t>9</a:t>
            </a:r>
            <a:r>
              <a:rPr lang="zh-CN" altLang="en-US" sz="2800">
                <a:latin typeface="宋体" panose="02010600030101010101" pitchFamily="2" charset="-122"/>
                <a:ea typeface="宋体" panose="02010600030101010101" pitchFamily="2" charset="-122"/>
              </a:rPr>
              <a:t>月</a:t>
            </a:r>
            <a:r>
              <a:rPr lang="en-US" altLang="zh-CN" sz="2800">
                <a:latin typeface="Arial" panose="020B0604020202020204" pitchFamily="34" charset="0"/>
                <a:ea typeface="宋体" panose="02010600030101010101" pitchFamily="2" charset="-122"/>
              </a:rPr>
              <a:t>—</a:t>
            </a:r>
            <a:r>
              <a:rPr lang="en-US" altLang="zh-CN" sz="2800">
                <a:solidFill>
                  <a:srgbClr val="333333"/>
                </a:solidFill>
                <a:latin typeface="宋体" panose="02010600030101010101" pitchFamily="2" charset="-122"/>
                <a:ea typeface="宋体" panose="02010600030101010101" pitchFamily="2" charset="-122"/>
              </a:rPr>
              <a:t>10</a:t>
            </a:r>
            <a:r>
              <a:rPr lang="zh-CN" altLang="en-US" sz="2800">
                <a:solidFill>
                  <a:srgbClr val="333333"/>
                </a:solidFill>
                <a:latin typeface="宋体" panose="02010600030101010101" pitchFamily="2" charset="-122"/>
                <a:ea typeface="宋体" panose="02010600030101010101" pitchFamily="2" charset="-122"/>
              </a:rPr>
              <a:t>月，集中连续完成</a:t>
            </a:r>
            <a:r>
              <a:rPr lang="zh-CN" altLang="en-US" sz="2800">
                <a:latin typeface="宋体" panose="02010600030101010101" pitchFamily="2" charset="-122"/>
                <a:ea typeface="宋体" panose="02010600030101010101" pitchFamily="2" charset="-122"/>
              </a:rPr>
              <a:t>。</a:t>
            </a:r>
            <a:endParaRPr lang="zh-CN" altLang="en-US" sz="2800">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800">
                <a:latin typeface="宋体" panose="02010600030101010101" pitchFamily="2" charset="-122"/>
                <a:ea typeface="宋体" panose="02010600030101010101" pitchFamily="2" charset="-122"/>
              </a:rPr>
              <a:t>实训对象：</a:t>
            </a:r>
            <a:r>
              <a:rPr lang="en-US" altLang="zh-CN" sz="2800">
                <a:latin typeface="宋体" panose="02010600030101010101" pitchFamily="2" charset="-122"/>
                <a:ea typeface="宋体" panose="02010600030101010101" pitchFamily="2" charset="-122"/>
              </a:rPr>
              <a:t>2014</a:t>
            </a:r>
            <a:r>
              <a:rPr lang="zh-CN" altLang="en-US" sz="2800">
                <a:latin typeface="宋体" panose="02010600030101010101" pitchFamily="2" charset="-122"/>
                <a:ea typeface="宋体" panose="02010600030101010101" pitchFamily="2" charset="-122"/>
              </a:rPr>
              <a:t>级，本科，软件工程专业。</a:t>
            </a:r>
            <a:endParaRPr lang="zh-CN" altLang="en-US" sz="2800">
              <a:latin typeface="宋体" panose="02010600030101010101" pitchFamily="2" charset="-122"/>
              <a:ea typeface="宋体" panose="02010600030101010101" pitchFamily="2" charset="-122"/>
            </a:endParaRPr>
          </a:p>
          <a:p>
            <a:pPr marL="457200" indent="-457200">
              <a:buFont typeface="Wingdings" panose="05000000000000000000" charset="0"/>
              <a:buChar char=""/>
            </a:pPr>
            <a:endParaRPr lang="zh-CN" altLang="en-US" sz="2800">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800" b="1">
                <a:latin typeface="宋体" panose="02010600030101010101" pitchFamily="2" charset="-122"/>
                <a:ea typeface="宋体" panose="02010600030101010101" pitchFamily="2" charset="-122"/>
              </a:rPr>
              <a:t>专业暑期实训</a:t>
            </a:r>
            <a:endParaRPr lang="zh-CN" altLang="en-US" sz="2800" b="1">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800">
                <a:latin typeface="宋体" panose="02010600030101010101" pitchFamily="2" charset="-122"/>
                <a:ea typeface="宋体" panose="02010600030101010101" pitchFamily="2" charset="-122"/>
              </a:rPr>
              <a:t>实训时间：</a:t>
            </a:r>
            <a:r>
              <a:rPr lang="en-US" altLang="zh-CN" sz="2800">
                <a:latin typeface="宋体" panose="02010600030101010101" pitchFamily="2" charset="-122"/>
                <a:ea typeface="宋体" panose="02010600030101010101" pitchFamily="2" charset="-122"/>
              </a:rPr>
              <a:t>2018</a:t>
            </a:r>
            <a:r>
              <a:rPr lang="zh-CN" altLang="en-US" sz="2800">
                <a:latin typeface="宋体" panose="02010600030101010101" pitchFamily="2" charset="-122"/>
                <a:ea typeface="宋体" panose="02010600030101010101" pitchFamily="2" charset="-122"/>
              </a:rPr>
              <a:t>年</a:t>
            </a:r>
            <a:r>
              <a:rPr lang="en-US" altLang="zh-CN" sz="2800">
                <a:latin typeface="宋体" panose="02010600030101010101" pitchFamily="2" charset="-122"/>
                <a:ea typeface="宋体" panose="02010600030101010101" pitchFamily="2" charset="-122"/>
              </a:rPr>
              <a:t>7</a:t>
            </a:r>
            <a:r>
              <a:rPr lang="zh-CN" altLang="en-US" sz="2800">
                <a:latin typeface="宋体" panose="02010600030101010101" pitchFamily="2" charset="-122"/>
                <a:ea typeface="宋体" panose="02010600030101010101" pitchFamily="2" charset="-122"/>
              </a:rPr>
              <a:t>月下旬</a:t>
            </a:r>
            <a:r>
              <a:rPr lang="en-US" altLang="zh-CN" sz="2800">
                <a:latin typeface="Arial" panose="020B0604020202020204" pitchFamily="34" charset="0"/>
                <a:ea typeface="宋体" panose="02010600030101010101" pitchFamily="2" charset="-122"/>
              </a:rPr>
              <a:t>—</a:t>
            </a:r>
            <a:r>
              <a:rPr lang="en-US" altLang="zh-CN" sz="2800">
                <a:solidFill>
                  <a:srgbClr val="333333"/>
                </a:solidFill>
                <a:latin typeface="宋体" panose="02010600030101010101" pitchFamily="2" charset="-122"/>
                <a:ea typeface="宋体" panose="02010600030101010101" pitchFamily="2" charset="-122"/>
              </a:rPr>
              <a:t>9</a:t>
            </a:r>
            <a:r>
              <a:rPr lang="zh-CN" altLang="en-US" sz="2800">
                <a:solidFill>
                  <a:srgbClr val="333333"/>
                </a:solidFill>
                <a:latin typeface="宋体" panose="02010600030101010101" pitchFamily="2" charset="-122"/>
                <a:ea typeface="宋体" panose="02010600030101010101" pitchFamily="2" charset="-122"/>
              </a:rPr>
              <a:t>月上</a:t>
            </a:r>
            <a:r>
              <a:rPr lang="zh-CN" altLang="en-US" sz="2800">
                <a:latin typeface="宋体" panose="02010600030101010101" pitchFamily="2" charset="-122"/>
                <a:ea typeface="宋体" panose="02010600030101010101" pitchFamily="2" charset="-122"/>
              </a:rPr>
              <a:t>旬，</a:t>
            </a:r>
            <a:r>
              <a:rPr lang="zh-CN" altLang="en-US" sz="2800">
                <a:solidFill>
                  <a:srgbClr val="333333"/>
                </a:solidFill>
                <a:latin typeface="宋体" panose="02010600030101010101" pitchFamily="2" charset="-122"/>
                <a:ea typeface="宋体" panose="02010600030101010101" pitchFamily="2" charset="-122"/>
              </a:rPr>
              <a:t>集中</a:t>
            </a:r>
            <a:r>
              <a:rPr lang="zh-CN" altLang="en-US" sz="2800">
                <a:latin typeface="宋体" panose="02010600030101010101" pitchFamily="2" charset="-122"/>
                <a:ea typeface="宋体" panose="02010600030101010101" pitchFamily="2" charset="-122"/>
              </a:rPr>
              <a:t>阶段性完成。</a:t>
            </a:r>
            <a:endParaRPr lang="zh-CN" altLang="en-US" sz="2800">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800">
                <a:latin typeface="宋体" panose="02010600030101010101" pitchFamily="2" charset="-122"/>
                <a:ea typeface="宋体" panose="02010600030101010101" pitchFamily="2" charset="-122"/>
              </a:rPr>
              <a:t>实训对象：</a:t>
            </a:r>
            <a:r>
              <a:rPr lang="en-US" altLang="zh-CN" sz="2800">
                <a:latin typeface="宋体" panose="02010600030101010101" pitchFamily="2" charset="-122"/>
                <a:ea typeface="宋体" panose="02010600030101010101" pitchFamily="2" charset="-122"/>
              </a:rPr>
              <a:t>2015</a:t>
            </a:r>
            <a:r>
              <a:rPr lang="zh-CN" altLang="en-US" sz="2800">
                <a:latin typeface="宋体" panose="02010600030101010101" pitchFamily="2" charset="-122"/>
                <a:ea typeface="宋体" panose="02010600030101010101" pitchFamily="2" charset="-122"/>
              </a:rPr>
              <a:t>级，本科，计算机科学与技术专业。</a:t>
            </a:r>
            <a:endParaRPr lang="zh-CN" altLang="en-US" sz="2800">
              <a:latin typeface="Arial" panose="020B0604020202020204" pitchFamily="34" charset="0"/>
              <a:ea typeface="微软雅黑" panose="020B0503020204020204" charset="-122"/>
            </a:endParaRPr>
          </a:p>
        </p:txBody>
      </p:sp>
      <p:sp>
        <p:nvSpPr>
          <p:cNvPr id="88067" name="文本框 2"/>
          <p:cNvSpPr txBox="1"/>
          <p:nvPr/>
        </p:nvSpPr>
        <p:spPr>
          <a:xfrm>
            <a:off x="1249363" y="436563"/>
            <a:ext cx="4683125" cy="1106487"/>
          </a:xfrm>
          <a:prstGeom prst="rect">
            <a:avLst/>
          </a:prstGeom>
          <a:noFill/>
          <a:ln w="9525">
            <a:noFill/>
          </a:ln>
        </p:spPr>
        <p:txBody>
          <a:bodyPr wrap="square" anchor="t">
            <a:spAutoFit/>
          </a:bodyPr>
          <a:p>
            <a:r>
              <a:rPr lang="zh-CN" altLang="en-US" sz="4800" b="1">
                <a:latin typeface="微软雅黑" panose="020B0503020204020204" charset="-122"/>
                <a:ea typeface="微软雅黑" panose="020B0503020204020204" charset="-122"/>
              </a:rPr>
              <a:t>教学情况</a:t>
            </a:r>
            <a:endParaRPr lang="zh-CN" altLang="en-US" sz="4800" b="1">
              <a:latin typeface="微软雅黑" panose="020B0503020204020204" charset="-122"/>
              <a:ea typeface="微软雅黑" panose="020B0503020204020204" charset="-122"/>
            </a:endParaRPr>
          </a:p>
          <a:p>
            <a:endParaRPr lang="zh-CN" altLang="en-US">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图片 13"/>
          <p:cNvPicPr>
            <a:picLocks noChangeAspect="1"/>
          </p:cNvPicPr>
          <p:nvPr/>
        </p:nvPicPr>
        <p:blipFill>
          <a:blip r:embed="rId1"/>
          <a:stretch>
            <a:fillRect/>
          </a:stretch>
        </p:blipFill>
        <p:spPr>
          <a:xfrm>
            <a:off x="11150600" y="28575"/>
            <a:ext cx="987425" cy="984250"/>
          </a:xfrm>
          <a:prstGeom prst="rect">
            <a:avLst/>
          </a:prstGeom>
          <a:noFill/>
          <a:ln w="9525">
            <a:noFill/>
          </a:ln>
        </p:spPr>
      </p:pic>
      <p:sp>
        <p:nvSpPr>
          <p:cNvPr id="89090" name="文本框 2"/>
          <p:cNvSpPr txBox="1"/>
          <p:nvPr/>
        </p:nvSpPr>
        <p:spPr>
          <a:xfrm>
            <a:off x="970915" y="241618"/>
            <a:ext cx="6977063" cy="829945"/>
          </a:xfrm>
          <a:prstGeom prst="rect">
            <a:avLst/>
          </a:prstGeom>
          <a:noFill/>
          <a:ln w="9525">
            <a:noFill/>
          </a:ln>
        </p:spPr>
        <p:txBody>
          <a:bodyPr wrap="square" anchor="t">
            <a:spAutoFit/>
          </a:bodyPr>
          <a:p>
            <a:r>
              <a:rPr lang="zh-CN" altLang="en-US" sz="4800" b="1">
                <a:solidFill>
                  <a:srgbClr val="FF0000"/>
                </a:solidFill>
                <a:latin typeface="微软雅黑" panose="020B0503020204020204" charset="-122"/>
                <a:ea typeface="微软雅黑" panose="020B0503020204020204" charset="-122"/>
              </a:rPr>
              <a:t>本</a:t>
            </a:r>
            <a:r>
              <a:rPr lang="zh-CN" altLang="en-US" sz="4800" b="1">
                <a:solidFill>
                  <a:srgbClr val="FF0000"/>
                </a:solidFill>
                <a:latin typeface="微软雅黑" panose="020B0503020204020204" charset="-122"/>
                <a:ea typeface="微软雅黑" panose="020B0503020204020204" charset="-122"/>
              </a:rPr>
              <a:t>教学</a:t>
            </a:r>
            <a:r>
              <a:rPr lang="zh-CN" altLang="en-US" sz="4800" b="1">
                <a:solidFill>
                  <a:srgbClr val="FF0000"/>
                </a:solidFill>
                <a:latin typeface="微软雅黑" panose="020B0503020204020204" charset="-122"/>
                <a:ea typeface="微软雅黑" panose="020B0503020204020204" charset="-122"/>
              </a:rPr>
              <a:t>案例优势</a:t>
            </a:r>
            <a:endParaRPr lang="zh-CN" altLang="en-US" sz="4800" b="1">
              <a:solidFill>
                <a:srgbClr val="FF0000"/>
              </a:solidFill>
              <a:latin typeface="微软雅黑" panose="020B0503020204020204" charset="-122"/>
              <a:ea typeface="微软雅黑" panose="020B0503020204020204" charset="-122"/>
            </a:endParaRPr>
          </a:p>
        </p:txBody>
      </p:sp>
      <p:sp>
        <p:nvSpPr>
          <p:cNvPr id="4" name="文本框 3"/>
          <p:cNvSpPr txBox="1"/>
          <p:nvPr/>
        </p:nvSpPr>
        <p:spPr>
          <a:xfrm>
            <a:off x="970915" y="1222058"/>
            <a:ext cx="10136188" cy="2138045"/>
          </a:xfrm>
          <a:prstGeom prst="rect">
            <a:avLst/>
          </a:prstGeom>
          <a:noFill/>
          <a:ln w="9525">
            <a:noFill/>
          </a:ln>
        </p:spPr>
        <p:txBody>
          <a:bodyPr wrap="square" anchor="t">
            <a:spAutoFit/>
          </a:bodyPr>
          <a:p>
            <a:r>
              <a:rPr lang="en-US" altLang="zh-CN" sz="3200" b="1">
                <a:latin typeface="Arial" panose="020B0604020202020204" pitchFamily="34" charset="0"/>
                <a:ea typeface="微软雅黑" panose="020B0503020204020204" charset="-122"/>
              </a:rPr>
              <a:t>1</a:t>
            </a:r>
            <a:r>
              <a:rPr lang="zh-CN" altLang="en-US" sz="3200" b="1">
                <a:latin typeface="Arial" panose="020B0604020202020204" pitchFamily="34" charset="0"/>
                <a:ea typeface="微软雅黑" panose="020B0503020204020204" charset="-122"/>
              </a:rPr>
              <a:t>、普遍</a:t>
            </a:r>
            <a:r>
              <a:rPr lang="zh-CN" altLang="en-US" sz="3200" b="1">
                <a:latin typeface="Arial" panose="020B0604020202020204" pitchFamily="34" charset="0"/>
                <a:ea typeface="微软雅黑" panose="020B0503020204020204" charset="-122"/>
              </a:rPr>
              <a:t>适合实训对象</a:t>
            </a:r>
            <a:endParaRPr lang="zh-CN" altLang="en-US" sz="3200" b="1">
              <a:latin typeface="Arial" panose="020B0604020202020204" pitchFamily="34" charset="0"/>
              <a:ea typeface="微软雅黑" panose="020B0503020204020204" charset="-122"/>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rPr>
              <a:t>涉及的专业技术知识储备，应用性很强！</a:t>
            </a:r>
            <a:endParaRPr lang="zh-CN" altLang="en-US" sz="2400" b="1">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rPr>
              <a:t>在校大三学生一般已全部具备。</a:t>
            </a:r>
            <a:endParaRPr lang="zh-CN" altLang="en-US" sz="2400" b="1">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rPr>
              <a:t>突出高教系列</a:t>
            </a:r>
            <a:r>
              <a:rPr lang="zh-CN" altLang="en-US" sz="2400" b="1">
                <a:latin typeface="宋体" panose="02010600030101010101" pitchFamily="2" charset="-122"/>
                <a:ea typeface="宋体" panose="02010600030101010101" pitchFamily="2" charset="-122"/>
              </a:rPr>
              <a:t>重点，难易有度。</a:t>
            </a:r>
            <a:r>
              <a:rPr lang="zh-CN" altLang="en-US" sz="2400" b="1">
                <a:latin typeface="宋体" panose="02010600030101010101" pitchFamily="2" charset="-122"/>
                <a:ea typeface="宋体" panose="02010600030101010101" pitchFamily="2" charset="-122"/>
              </a:rPr>
              <a:t>无基础的同学，也较容易短时间内掌握。</a:t>
            </a:r>
            <a:endParaRPr lang="zh-CN" altLang="en-US" sz="2400" b="1">
              <a:latin typeface="宋体" panose="02010600030101010101" pitchFamily="2" charset="-122"/>
              <a:ea typeface="宋体" panose="02010600030101010101" pitchFamily="2" charset="-122"/>
            </a:endParaRPr>
          </a:p>
          <a:p>
            <a:pPr algn="r">
              <a:spcBef>
                <a:spcPts val="600"/>
              </a:spcBef>
              <a:spcAft>
                <a:spcPts val="600"/>
              </a:spcAft>
            </a:pPr>
            <a:r>
              <a:rPr lang="en-US" altLang="zh-CN" sz="2400" b="1">
                <a:latin typeface="Arial" panose="020B0604020202020204" pitchFamily="34" charset="0"/>
                <a:ea typeface="微软雅黑" panose="020B0503020204020204" charset="-122"/>
              </a:rPr>
              <a:t>——</a:t>
            </a:r>
            <a:r>
              <a:rPr lang="zh-CN" altLang="en-US" sz="2400" b="1">
                <a:latin typeface="Arial" panose="020B0604020202020204" pitchFamily="34" charset="0"/>
                <a:ea typeface="微软雅黑" panose="020B0503020204020204" charset="-122"/>
              </a:rPr>
              <a:t>易</a:t>
            </a:r>
            <a:r>
              <a:rPr lang="zh-CN" altLang="en-US" sz="2400" b="1">
                <a:solidFill>
                  <a:srgbClr val="0000FF"/>
                </a:solidFill>
                <a:latin typeface="Arial" panose="020B0604020202020204" pitchFamily="34" charset="0"/>
                <a:ea typeface="微软雅黑" panose="020B0503020204020204" charset="-122"/>
              </a:rPr>
              <a:t>因人施教！</a:t>
            </a:r>
            <a:endParaRPr lang="zh-CN" altLang="en-US" sz="2400" b="1">
              <a:solidFill>
                <a:srgbClr val="0000FF"/>
              </a:solidFill>
              <a:latin typeface="Arial" panose="020B0604020202020204" pitchFamily="34" charset="0"/>
              <a:ea typeface="微软雅黑" panose="020B0503020204020204" charset="-122"/>
            </a:endParaRPr>
          </a:p>
        </p:txBody>
      </p:sp>
      <p:sp>
        <p:nvSpPr>
          <p:cNvPr id="5" name="文本框 4"/>
          <p:cNvSpPr txBox="1"/>
          <p:nvPr/>
        </p:nvSpPr>
        <p:spPr>
          <a:xfrm>
            <a:off x="970915" y="3184525"/>
            <a:ext cx="9820275" cy="953135"/>
          </a:xfrm>
          <a:prstGeom prst="rect">
            <a:avLst/>
          </a:prstGeom>
          <a:noFill/>
        </p:spPr>
        <p:txBody>
          <a:bodyPr wrap="square" rtlCol="0">
            <a:spAutoFit/>
          </a:bodyPr>
          <a:p>
            <a:r>
              <a:rPr lang="en-US" altLang="zh-CN" sz="3200" b="1" noProof="1">
                <a:latin typeface="Arial" panose="020B0604020202020204" pitchFamily="34" charset="0"/>
                <a:ea typeface="微软雅黑" panose="020B0503020204020204" charset="-122"/>
                <a:cs typeface="+mn-cs"/>
              </a:rPr>
              <a:t>2</a:t>
            </a:r>
            <a:r>
              <a:rPr lang="zh-CN" altLang="en-US" sz="3200" b="1" noProof="1">
                <a:latin typeface="Arial" panose="020B0604020202020204" pitchFamily="34" charset="0"/>
                <a:ea typeface="微软雅黑" panose="020B0503020204020204" charset="-122"/>
                <a:cs typeface="+mn-cs"/>
              </a:rPr>
              <a:t>、独一无二</a:t>
            </a:r>
            <a:endParaRPr lang="zh-CN" altLang="en-US" sz="3200" b="1" noProof="1">
              <a:latin typeface="Arial" panose="020B0604020202020204" pitchFamily="34" charset="0"/>
              <a:ea typeface="微软雅黑" panose="020B0503020204020204" charset="-122"/>
              <a:cs typeface="+mn-cs"/>
            </a:endParaRPr>
          </a:p>
          <a:p>
            <a:pPr marL="342900" indent="-342900">
              <a:buFont typeface="Wingdings" panose="05000000000000000000" charset="0"/>
              <a:buChar char=""/>
            </a:pPr>
            <a:r>
              <a:rPr lang="zh-CN" altLang="en-US" sz="2400" b="1" noProof="1">
                <a:latin typeface="宋体" panose="02010600030101010101" pitchFamily="2" charset="-122"/>
                <a:ea typeface="宋体" panose="02010600030101010101" pitchFamily="2" charset="-122"/>
                <a:cs typeface="+mn-cs"/>
              </a:rPr>
              <a:t>此软件，国内尚没有其他成品。意味着该教学案例独一无二！</a:t>
            </a:r>
            <a:endParaRPr lang="zh-CN" altLang="en-US" sz="2400" b="1" noProof="1">
              <a:latin typeface="宋体" panose="02010600030101010101" pitchFamily="2" charset="-122"/>
              <a:ea typeface="宋体" panose="02010600030101010101" pitchFamily="2" charset="-122"/>
              <a:cs typeface="+mn-cs"/>
            </a:endParaRPr>
          </a:p>
        </p:txBody>
      </p:sp>
      <p:sp>
        <p:nvSpPr>
          <p:cNvPr id="2" name="文本框 1"/>
          <p:cNvSpPr txBox="1"/>
          <p:nvPr/>
        </p:nvSpPr>
        <p:spPr>
          <a:xfrm>
            <a:off x="803910" y="4276725"/>
            <a:ext cx="10470515" cy="2138045"/>
          </a:xfrm>
          <a:prstGeom prst="rect">
            <a:avLst/>
          </a:prstGeom>
          <a:noFill/>
        </p:spPr>
        <p:txBody>
          <a:bodyPr wrap="square" rtlCol="0" anchor="t">
            <a:spAutoFit/>
          </a:bodyPr>
          <a:p>
            <a:pPr>
              <a:buFont typeface="Wingdings" panose="05000000000000000000" charset="0"/>
            </a:pPr>
            <a:r>
              <a:rPr lang="en-US" altLang="zh-CN" sz="3200" b="1">
                <a:latin typeface="微软雅黑" panose="020B0503020204020204" charset="-122"/>
                <a:sym typeface="+mn-ea"/>
              </a:rPr>
              <a:t>3</a:t>
            </a:r>
            <a:r>
              <a:rPr lang="zh-CN" altLang="en-US" sz="3200" b="1">
                <a:latin typeface="微软雅黑" panose="020B0503020204020204" charset="-122"/>
                <a:sym typeface="+mn-ea"/>
              </a:rPr>
              <a:t>、教学环境独特</a:t>
            </a:r>
            <a:endParaRPr lang="zh-CN" altLang="en-US" sz="3200" b="1">
              <a:latin typeface="微软雅黑" panose="020B0503020204020204" charset="-122"/>
              <a:sym typeface="+mn-ea"/>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sym typeface="+mn-ea"/>
              </a:rPr>
              <a:t>有与实际软件产品同步更新的测试系统（此测试系统面向社会完全开放）；</a:t>
            </a:r>
            <a:endParaRPr lang="zh-CN" altLang="en-US" sz="2400" b="1">
              <a:latin typeface="宋体" panose="02010600030101010101" pitchFamily="2" charset="-122"/>
              <a:ea typeface="宋体" panose="02010600030101010101" pitchFamily="2" charset="-122"/>
              <a:sym typeface="+mn-ea"/>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sym typeface="+mn-ea"/>
              </a:rPr>
              <a:t>学生可将自己的软件作品和实际软件产品进行对比学习</a:t>
            </a:r>
            <a:r>
              <a:rPr lang="zh-CN" altLang="en-US" sz="2400" b="1">
                <a:latin typeface="宋体" panose="02010600030101010101" pitchFamily="2" charset="-122"/>
                <a:ea typeface="宋体" panose="02010600030101010101" pitchFamily="2" charset="-122"/>
                <a:sym typeface="+mn-ea"/>
              </a:rPr>
              <a:t>。</a:t>
            </a:r>
            <a:endParaRPr lang="zh-CN" altLang="en-US" sz="2400" b="1" noProof="1">
              <a:latin typeface="宋体" panose="02010600030101010101" pitchFamily="2" charset="-122"/>
              <a:ea typeface="宋体" panose="02010600030101010101" pitchFamily="2" charset="-122"/>
            </a:endParaRPr>
          </a:p>
          <a:p>
            <a:pPr marL="457200" indent="-457200">
              <a:buFont typeface="Wingdings" panose="05000000000000000000" charset="0"/>
              <a:buChar char=""/>
            </a:pPr>
            <a:r>
              <a:rPr lang="zh-CN" altLang="en-US" sz="2400" b="1">
                <a:latin typeface="宋体" panose="02010600030101010101" pitchFamily="2" charset="-122"/>
                <a:ea typeface="宋体" panose="02010600030101010101" pitchFamily="2" charset="-122"/>
                <a:sym typeface="+mn-ea"/>
              </a:rPr>
              <a:t>学生可将自己的软件开发</a:t>
            </a:r>
            <a:r>
              <a:rPr lang="zh-CN" altLang="en-US" sz="2400" b="1">
                <a:latin typeface="宋体" panose="02010600030101010101" pitchFamily="2" charset="-122"/>
                <a:ea typeface="宋体" panose="02010600030101010101" pitchFamily="2" charset="-122"/>
                <a:sym typeface="+mn-ea"/>
              </a:rPr>
              <a:t>文档和实际产品开发文档进行对比学习。</a:t>
            </a:r>
            <a:endParaRPr lang="zh-CN" altLang="en-US" sz="2400" b="1" noProof="1">
              <a:latin typeface="宋体" panose="02010600030101010101" pitchFamily="2" charset="-122"/>
              <a:ea typeface="宋体" panose="02010600030101010101" pitchFamily="2" charset="-122"/>
            </a:endParaRPr>
          </a:p>
          <a:p>
            <a:pPr algn="r">
              <a:spcBef>
                <a:spcPts val="600"/>
              </a:spcBef>
              <a:spcAft>
                <a:spcPts val="600"/>
              </a:spcAft>
            </a:pPr>
            <a:r>
              <a:rPr lang="en-US" altLang="zh-CN" sz="2400" b="1">
                <a:sym typeface="+mn-ea"/>
              </a:rPr>
              <a:t>——</a:t>
            </a:r>
            <a:r>
              <a:rPr lang="zh-CN" altLang="en-US" sz="2400" b="1">
                <a:sym typeface="+mn-ea"/>
              </a:rPr>
              <a:t>可</a:t>
            </a:r>
            <a:r>
              <a:rPr lang="zh-CN" altLang="en-US" sz="2400" b="1">
                <a:solidFill>
                  <a:srgbClr val="0000FF"/>
                </a:solidFill>
                <a:sym typeface="+mn-ea"/>
              </a:rPr>
              <a:t>举一反三！</a:t>
            </a:r>
            <a:endParaRPr lang="zh-CN" altLang="en-US" sz="24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图片 7"/>
          <p:cNvPicPr>
            <a:picLocks noChangeAspect="1"/>
          </p:cNvPicPr>
          <p:nvPr/>
        </p:nvPicPr>
        <p:blipFill>
          <a:blip r:embed="rId1"/>
          <a:stretch>
            <a:fillRect/>
          </a:stretch>
        </p:blipFill>
        <p:spPr>
          <a:xfrm>
            <a:off x="23813" y="53975"/>
            <a:ext cx="12142787" cy="4549775"/>
          </a:xfrm>
          <a:prstGeom prst="rect">
            <a:avLst/>
          </a:prstGeom>
          <a:noFill/>
          <a:ln w="9525">
            <a:noFill/>
          </a:ln>
        </p:spPr>
      </p:pic>
      <p:sp>
        <p:nvSpPr>
          <p:cNvPr id="90114" name="文本框 1"/>
          <p:cNvSpPr txBox="1"/>
          <p:nvPr/>
        </p:nvSpPr>
        <p:spPr>
          <a:xfrm>
            <a:off x="182880" y="4841875"/>
            <a:ext cx="8709025" cy="1814830"/>
          </a:xfrm>
          <a:prstGeom prst="rect">
            <a:avLst/>
          </a:prstGeom>
          <a:noFill/>
          <a:ln w="9525">
            <a:noFill/>
          </a:ln>
        </p:spPr>
        <p:txBody>
          <a:bodyPr wrap="square" anchor="t">
            <a:spAutoFit/>
          </a:bodyPr>
          <a:p>
            <a:pPr algn="ctr"/>
            <a:r>
              <a:rPr lang="zh-CN" altLang="en-US" sz="2800" b="1">
                <a:solidFill>
                  <a:srgbClr val="FF0000"/>
                </a:solidFill>
                <a:latin typeface="Arial" panose="020B0604020202020204" pitchFamily="34" charset="0"/>
                <a:ea typeface="微软雅黑" panose="020B0503020204020204" charset="-122"/>
              </a:rPr>
              <a:t>甘肃省职称申报评审管理信息系统</a:t>
            </a:r>
            <a:endParaRPr lang="zh-CN" altLang="en-US" sz="2800" b="1">
              <a:solidFill>
                <a:srgbClr val="FF0000"/>
              </a:solidFill>
              <a:latin typeface="Arial" panose="020B0604020202020204" pitchFamily="34" charset="0"/>
              <a:ea typeface="微软雅黑" panose="020B0503020204020204" charset="-122"/>
            </a:endParaRPr>
          </a:p>
          <a:p>
            <a:r>
              <a:rPr lang="zh-CN" altLang="en-US" sz="2800">
                <a:latin typeface="Arial" panose="020B0604020202020204" pitchFamily="34" charset="0"/>
                <a:ea typeface="微软雅黑" panose="020B0503020204020204" charset="-122"/>
              </a:rPr>
              <a:t>     测试环境：http://222.204.6.167:8088/zcxt/</a:t>
            </a:r>
            <a:endParaRPr lang="zh-CN" altLang="en-US" sz="2800">
              <a:latin typeface="Arial" panose="020B0604020202020204" pitchFamily="34" charset="0"/>
              <a:ea typeface="微软雅黑" panose="020B0503020204020204" charset="-122"/>
            </a:endParaRPr>
          </a:p>
          <a:p>
            <a:r>
              <a:rPr lang="zh-CN" altLang="en-US" sz="2800">
                <a:latin typeface="Arial" panose="020B0604020202020204" pitchFamily="34" charset="0"/>
                <a:ea typeface="微软雅黑" panose="020B0503020204020204" charset="-122"/>
              </a:rPr>
              <a:t>         职称申报：http://222.204.6.167:8088/ZCSB</a:t>
            </a:r>
            <a:endParaRPr lang="zh-CN" altLang="en-US" sz="2800">
              <a:latin typeface="Arial" panose="020B0604020202020204" pitchFamily="34" charset="0"/>
              <a:ea typeface="微软雅黑" panose="020B0503020204020204" charset="-122"/>
            </a:endParaRPr>
          </a:p>
          <a:p>
            <a:r>
              <a:rPr lang="zh-CN" altLang="en-US" sz="2800">
                <a:latin typeface="Arial" panose="020B0604020202020204" pitchFamily="34" charset="0"/>
                <a:ea typeface="微软雅黑" panose="020B0503020204020204" charset="-122"/>
              </a:rPr>
              <a:t>         职称管理：http://222.204.6.167:8088/ZCGL</a:t>
            </a:r>
            <a:endParaRPr lang="zh-CN" altLang="en-US" sz="2800">
              <a:latin typeface="Arial" panose="020B0604020202020204" pitchFamily="34" charset="0"/>
              <a:ea typeface="微软雅黑" panose="020B0503020204020204" charset="-122"/>
            </a:endParaRPr>
          </a:p>
        </p:txBody>
      </p:sp>
      <p:sp>
        <p:nvSpPr>
          <p:cNvPr id="3" name="文本框 2"/>
          <p:cNvSpPr txBox="1"/>
          <p:nvPr/>
        </p:nvSpPr>
        <p:spPr>
          <a:xfrm>
            <a:off x="8746490" y="4754880"/>
            <a:ext cx="3098165" cy="1783715"/>
          </a:xfrm>
          <a:prstGeom prst="rect">
            <a:avLst/>
          </a:prstGeom>
          <a:noFill/>
        </p:spPr>
        <p:txBody>
          <a:bodyPr wrap="square" rtlCol="0">
            <a:spAutoFit/>
          </a:bodyPr>
          <a:p>
            <a:r>
              <a:rPr lang="zh-CN" altLang="en-US" sz="2000" b="1">
                <a:solidFill>
                  <a:srgbClr val="FF0000"/>
                </a:solidFill>
              </a:rPr>
              <a:t>好消息：</a:t>
            </a:r>
            <a:endParaRPr lang="zh-CN" altLang="en-US" sz="2000" b="1">
              <a:solidFill>
                <a:srgbClr val="FF0000"/>
              </a:solidFill>
            </a:endParaRPr>
          </a:p>
          <a:p>
            <a:r>
              <a:rPr lang="zh-CN" altLang="en-US"/>
              <a:t>江西省职称综合业务管理系统，已经获得了甘肃省同行的认可，</a:t>
            </a:r>
            <a:r>
              <a:rPr lang="zh-CN" altLang="en-US">
                <a:solidFill>
                  <a:srgbClr val="FF0000"/>
                </a:solidFill>
              </a:rPr>
              <a:t>甘肃省职称申报评审管理信息系统</a:t>
            </a:r>
            <a:r>
              <a:rPr lang="en-US" altLang="zh-CN">
                <a:solidFill>
                  <a:schemeClr val="tx1"/>
                </a:solidFill>
              </a:rPr>
              <a:t>(</a:t>
            </a:r>
            <a:r>
              <a:rPr lang="zh-CN" altLang="en-US">
                <a:solidFill>
                  <a:schemeClr val="tx1"/>
                </a:solidFill>
              </a:rPr>
              <a:t>正式系统</a:t>
            </a:r>
            <a:r>
              <a:rPr lang="en-US" altLang="zh-CN">
                <a:solidFill>
                  <a:schemeClr val="tx1"/>
                </a:solidFill>
              </a:rPr>
              <a:t>)2018</a:t>
            </a:r>
            <a:r>
              <a:rPr lang="zh-CN" altLang="en-US">
                <a:solidFill>
                  <a:schemeClr val="tx1"/>
                </a:solidFill>
              </a:rPr>
              <a:t>年底</a:t>
            </a:r>
            <a:r>
              <a:rPr lang="zh-CN" altLang="en-US"/>
              <a:t>即将上线！</a:t>
            </a:r>
            <a:endParaRPr lang="zh-CN" altLang="en-US"/>
          </a:p>
        </p:txBody>
      </p:sp>
      <p:sp>
        <p:nvSpPr>
          <p:cNvPr id="4" name="文本框 3"/>
          <p:cNvSpPr txBox="1"/>
          <p:nvPr/>
        </p:nvSpPr>
        <p:spPr>
          <a:xfrm>
            <a:off x="3834130" y="53975"/>
            <a:ext cx="4523740" cy="368300"/>
          </a:xfrm>
          <a:prstGeom prst="rect">
            <a:avLst/>
          </a:prstGeom>
          <a:noFill/>
        </p:spPr>
        <p:txBody>
          <a:bodyPr wrap="square" rtlCol="0">
            <a:spAutoFit/>
          </a:bodyPr>
          <a:p>
            <a:r>
              <a:rPr lang="en-US" altLang="zh-CN">
                <a:solidFill>
                  <a:srgbClr val="FF0000"/>
                </a:solidFill>
              </a:rPr>
              <a:t>“</a:t>
            </a:r>
            <a:r>
              <a:rPr lang="zh-CN" altLang="en-US">
                <a:solidFill>
                  <a:srgbClr val="FF0000"/>
                </a:solidFill>
              </a:rPr>
              <a:t>甘肃省职称申报评审管理信息系统</a:t>
            </a:r>
            <a:r>
              <a:rPr lang="en-US" altLang="zh-CN">
                <a:solidFill>
                  <a:srgbClr val="FF0000"/>
                </a:solidFill>
              </a:rPr>
              <a:t>”</a:t>
            </a:r>
            <a:r>
              <a:rPr lang="zh-CN" altLang="en-US">
                <a:solidFill>
                  <a:srgbClr val="FF0000"/>
                </a:solidFill>
              </a:rPr>
              <a:t>首页</a:t>
            </a:r>
            <a:endParaRPr lang="zh-CN" altLang="en-US">
              <a:solidFill>
                <a:srgbClr val="FF0000"/>
              </a:solidFill>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hasCustomPrompt="1"/>
            <p:custDataLst>
              <p:tags r:id="rId1"/>
            </p:custDataLst>
          </p:nvPr>
        </p:nvSpPr>
        <p:spPr>
          <a:ln/>
        </p:spPr>
        <p:txBody>
          <a:bodyPr lIns="90000" tIns="46800" rIns="90000" bIns="46800" anchor="b"/>
          <a:p>
            <a:pPr defTabSz="914400">
              <a:buNone/>
            </a:pPr>
            <a:r>
              <a:rPr lang="zh-CN" altLang="en-US" b="1" kern="1200">
                <a:latin typeface="+mj-lt"/>
                <a:ea typeface="+mj-ea"/>
                <a:cs typeface="+mj-cs"/>
              </a:rPr>
              <a:t>谢谢大家！</a:t>
            </a:r>
            <a:endParaRPr lang="zh-CN" altLang="en-US" b="1" kern="1200">
              <a:latin typeface="+mj-lt"/>
              <a:ea typeface="+mj-ea"/>
              <a:cs typeface="+mj-cs"/>
            </a:endParaRPr>
          </a:p>
        </p:txBody>
      </p:sp>
      <p:sp>
        <p:nvSpPr>
          <p:cNvPr id="91138" name="文本占位符 2"/>
          <p:cNvSpPr>
            <a:spLocks noGrp="1"/>
          </p:cNvSpPr>
          <p:nvPr>
            <p:ph type="body" sz="quarter" idx="13" hasCustomPrompt="1"/>
            <p:custDataLst>
              <p:tags r:id="rId2"/>
            </p:custDataLst>
          </p:nvPr>
        </p:nvSpPr>
        <p:spPr>
          <a:ln/>
        </p:spPr>
        <p:txBody>
          <a:bodyPr lIns="91440" tIns="45720" rIns="91440" bIns="45720" anchor="t"/>
          <a:p>
            <a:pPr defTabSz="914400"/>
            <a:r>
              <a:rPr lang="en-US" altLang="zh-CN" b="1" kern="1200">
                <a:latin typeface="+mn-lt"/>
                <a:ea typeface="+mn-ea"/>
                <a:cs typeface="+mn-cs"/>
              </a:rPr>
              <a:t>THINKS!</a:t>
            </a:r>
            <a:endParaRPr lang="en-US" altLang="zh-CN" b="1" kern="1200">
              <a:latin typeface="+mn-lt"/>
              <a:ea typeface="+mn-ea"/>
              <a:cs typeface="+mn-cs"/>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3"/>
          <p:cNvSpPr txBox="1"/>
          <p:nvPr>
            <p:custDataLst>
              <p:tags r:id="rId1"/>
            </p:custDataLst>
          </p:nvPr>
        </p:nvSpPr>
        <p:spPr>
          <a:xfrm>
            <a:off x="2962275" y="4716463"/>
            <a:ext cx="6267450" cy="979487"/>
          </a:xfrm>
          <a:prstGeom prst="rect">
            <a:avLst/>
          </a:prstGeom>
          <a:noFill/>
          <a:ln w="9525">
            <a:noFill/>
          </a:ln>
        </p:spPr>
        <p:txBody>
          <a:bodyPr lIns="90000" tIns="46800" rIns="90000" bIns="46800" anchor="b"/>
          <a:p>
            <a:pPr algn="ctr">
              <a:lnSpc>
                <a:spcPct val="120000"/>
              </a:lnSpc>
            </a:pPr>
            <a:r>
              <a:rPr lang="zh-CN" altLang="en-US" sz="4800" b="1">
                <a:solidFill>
                  <a:srgbClr val="404040"/>
                </a:solidFill>
                <a:latin typeface="Arial" panose="020B0604020202020204" pitchFamily="34" charset="0"/>
                <a:ea typeface="微软雅黑" panose="020B0503020204020204" charset="-122"/>
              </a:rPr>
              <a:t>教学体系介绍</a:t>
            </a:r>
            <a:endParaRPr lang="zh-CN" altLang="en-US" sz="4800" b="1">
              <a:solidFill>
                <a:srgbClr val="404040"/>
              </a:solidFill>
              <a:latin typeface="Arial" panose="020B0604020202020204" pitchFamily="34" charset="0"/>
              <a:ea typeface="微软雅黑" panose="020B0503020204020204" charset="-122"/>
            </a:endParaRPr>
          </a:p>
        </p:txBody>
      </p:sp>
      <p:sp>
        <p:nvSpPr>
          <p:cNvPr id="14338" name="文本框 5"/>
          <p:cNvSpPr txBox="1"/>
          <p:nvPr>
            <p:custDataLst>
              <p:tags r:id="rId2"/>
            </p:custDataLst>
          </p:nvPr>
        </p:nvSpPr>
        <p:spPr>
          <a:xfrm>
            <a:off x="2962275" y="5703888"/>
            <a:ext cx="6267450" cy="423862"/>
          </a:xfrm>
          <a:prstGeom prst="rect">
            <a:avLst/>
          </a:prstGeom>
          <a:noFill/>
          <a:ln w="9525">
            <a:noFill/>
          </a:ln>
        </p:spPr>
        <p:txBody>
          <a:bodyPr lIns="90000" tIns="46800" rIns="90000" bIns="46800" anchor="t"/>
          <a:p>
            <a:pPr algn="ctr">
              <a:lnSpc>
                <a:spcPct val="120000"/>
              </a:lnSpc>
              <a:spcBef>
                <a:spcPts val="1000"/>
              </a:spcBef>
              <a:buFont typeface="Arial" panose="020B0604020202020204" pitchFamily="34" charset="0"/>
              <a:buNone/>
            </a:pPr>
            <a:r>
              <a:rPr lang="en-US" altLang="zh-CN">
                <a:solidFill>
                  <a:srgbClr val="595959"/>
                </a:solidFill>
                <a:latin typeface="Arial" panose="020B0604020202020204" pitchFamily="34" charset="0"/>
                <a:ea typeface="微软雅黑" panose="020B0503020204020204" charset="-122"/>
              </a:rPr>
              <a:t>Lorem ipsum dolor sit amet consectetur</a:t>
            </a:r>
            <a:endParaRPr lang="en-US" altLang="zh-CN">
              <a:solidFill>
                <a:srgbClr val="595959"/>
              </a:solidFill>
              <a:latin typeface="Arial" panose="020B0604020202020204" pitchFamily="34" charset="0"/>
              <a:ea typeface="微软雅黑" panose="020B0503020204020204" charset="-122"/>
            </a:endParaRPr>
          </a:p>
        </p:txBody>
      </p:sp>
      <p:sp>
        <p:nvSpPr>
          <p:cNvPr id="14339" name="文本框 6"/>
          <p:cNvSpPr txBox="1"/>
          <p:nvPr>
            <p:custDataLst>
              <p:tags r:id="rId3"/>
            </p:custDataLst>
          </p:nvPr>
        </p:nvSpPr>
        <p:spPr>
          <a:xfrm>
            <a:off x="4445000" y="1374775"/>
            <a:ext cx="2857500" cy="2647950"/>
          </a:xfrm>
          <a:prstGeom prst="rect">
            <a:avLst/>
          </a:prstGeom>
          <a:noFill/>
          <a:ln w="9525">
            <a:noFill/>
          </a:ln>
        </p:spPr>
        <p:txBody>
          <a:bodyPr wrap="square" lIns="90000" tIns="46800" rIns="90000" bIns="46800" anchor="ctr"/>
          <a:p>
            <a:pPr algn="ctr"/>
            <a:r>
              <a:rPr lang="en-US" altLang="zh-CN" sz="16600">
                <a:solidFill>
                  <a:schemeClr val="bg1"/>
                </a:solidFill>
                <a:latin typeface="Arial" panose="020B0604020202020204" pitchFamily="34" charset="0"/>
                <a:ea typeface="微软雅黑" panose="020B0503020204020204" charset="-122"/>
              </a:rPr>
              <a:t>01</a:t>
            </a:r>
            <a:endParaRPr lang="en-US" altLang="zh-CN" sz="16600">
              <a:solidFill>
                <a:schemeClr val="bg1"/>
              </a:solidFill>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custDataLst>
              <p:tags r:id="rId1"/>
            </p:custDataLst>
          </p:nvPr>
        </p:nvSpPr>
        <p:spPr>
          <a:xfrm>
            <a:off x="838200" y="220663"/>
            <a:ext cx="10515600" cy="1325562"/>
          </a:xfrm>
          <a:ln/>
        </p:spPr>
        <p:txBody>
          <a:bodyPr lIns="91440" tIns="45720" rIns="91440" bIns="45720" anchor="ctr"/>
          <a:p>
            <a:pPr defTabSz="914400">
              <a:buNone/>
            </a:pPr>
            <a:r>
              <a:rPr lang="en-US" altLang="zh-CN" b="1" kern="1200" dirty="0">
                <a:latin typeface="+mj-lt"/>
                <a:ea typeface="+mj-ea"/>
                <a:cs typeface="+mj-cs"/>
              </a:rPr>
              <a:t>1.1 </a:t>
            </a:r>
            <a:r>
              <a:rPr lang="zh-CN" altLang="en-US" b="1" kern="1200" dirty="0">
                <a:latin typeface="+mj-lt"/>
                <a:ea typeface="+mj-ea"/>
                <a:cs typeface="+mj-cs"/>
              </a:rPr>
              <a:t>教学目标</a:t>
            </a:r>
            <a:r>
              <a:rPr lang="en-US" altLang="zh-CN" b="1" kern="1200" dirty="0">
                <a:latin typeface="+mj-lt"/>
                <a:ea typeface="+mj-ea"/>
                <a:cs typeface="+mj-cs"/>
              </a:rPr>
              <a:t>+</a:t>
            </a:r>
            <a:r>
              <a:rPr lang="zh-CN" altLang="en-US" b="1" kern="1200" dirty="0">
                <a:latin typeface="+mj-lt"/>
                <a:ea typeface="+mj-ea"/>
                <a:cs typeface="+mj-cs"/>
              </a:rPr>
              <a:t>教学形式</a:t>
            </a:r>
            <a:endParaRPr lang="zh-CN" altLang="en-US" b="1" kern="1200" dirty="0">
              <a:latin typeface="+mj-lt"/>
              <a:ea typeface="+mj-ea"/>
              <a:cs typeface="+mj-cs"/>
            </a:endParaRPr>
          </a:p>
        </p:txBody>
      </p:sp>
      <p:sp>
        <p:nvSpPr>
          <p:cNvPr id="3" name="内容占位符 2"/>
          <p:cNvSpPr>
            <a:spLocks noGrp="1"/>
          </p:cNvSpPr>
          <p:nvPr>
            <p:ph idx="1"/>
            <p:custDataLst>
              <p:tags r:id="rId2"/>
            </p:custDataLst>
          </p:nvPr>
        </p:nvSpPr>
        <p:spPr>
          <a:xfrm>
            <a:off x="838200" y="1485900"/>
            <a:ext cx="10515600" cy="5016500"/>
          </a:xfrm>
        </p:spPr>
        <p:txBody>
          <a:bodyPr>
            <a:normAutofit fontScale="80000"/>
          </a:bodyPr>
          <a:lstStyle/>
          <a:p>
            <a:pPr algn="just" fontAlgn="auto">
              <a:lnSpc>
                <a:spcPct val="120000"/>
              </a:lnSpc>
            </a:pPr>
            <a:r>
              <a:rPr lang="zh-CN" altLang="en-US" sz="2800" b="1" strike="noStrike" noProof="1" dirty="0"/>
              <a:t>教学形式</a:t>
            </a:r>
            <a:r>
              <a:rPr lang="zh-CN" altLang="en-US" sz="2800" strike="noStrike" noProof="1" dirty="0"/>
              <a:t>：</a:t>
            </a:r>
            <a:endParaRPr lang="zh-CN" altLang="en-US" sz="2800" strike="noStrike" noProof="1" dirty="0"/>
          </a:p>
          <a:p>
            <a:pPr marL="914400" lvl="1" indent="-457200" algn="just" fontAlgn="auto">
              <a:lnSpc>
                <a:spcPct val="120000"/>
              </a:lnSpc>
              <a:buFont typeface="+mj-ea"/>
              <a:buAutoNum type="circleNumDbPlain"/>
            </a:pPr>
            <a:r>
              <a:rPr lang="zh-CN" altLang="en-US" sz="2330" strike="noStrike" noProof="1" dirty="0"/>
              <a:t>以软件工程实训</a:t>
            </a:r>
            <a:r>
              <a:rPr lang="en-US" altLang="zh-CN" sz="2330" strike="noStrike" noProof="1" dirty="0"/>
              <a:t>+</a:t>
            </a:r>
            <a:r>
              <a:rPr lang="zh-CN" altLang="en-US" sz="2330" strike="noStrike" noProof="1" dirty="0"/>
              <a:t>软件工程学方法（</a:t>
            </a:r>
            <a:r>
              <a:rPr lang="zh-CN" altLang="en-US" sz="2330" strike="noStrike" noProof="1" dirty="0">
                <a:solidFill>
                  <a:srgbClr val="FF0000"/>
                </a:solidFill>
              </a:rPr>
              <a:t>敏捷开发模式结合</a:t>
            </a:r>
            <a:r>
              <a:rPr lang="zh-CN" altLang="en-US" sz="2325" strike="noStrike" noProof="1" dirty="0">
                <a:solidFill>
                  <a:srgbClr val="FF0000"/>
                </a:solidFill>
                <a:sym typeface="+mn-ea"/>
              </a:rPr>
              <a:t>传统开发模式</a:t>
            </a:r>
            <a:r>
              <a:rPr lang="zh-CN" altLang="en-US" sz="2330" strike="noStrike" noProof="1" dirty="0"/>
              <a:t>）完成本</a:t>
            </a:r>
            <a:r>
              <a:rPr lang="zh-CN" altLang="en-US" sz="2325" dirty="0">
                <a:sym typeface="+mn-ea"/>
              </a:rPr>
              <a:t>教学</a:t>
            </a:r>
            <a:r>
              <a:rPr lang="zh-CN" altLang="en-US" sz="2330" strike="noStrike" noProof="1" dirty="0"/>
              <a:t>案例。</a:t>
            </a:r>
            <a:endParaRPr lang="zh-CN" altLang="en-US" sz="2330" strike="noStrike" noProof="1" dirty="0"/>
          </a:p>
          <a:p>
            <a:pPr marL="914400" lvl="1" indent="-457200" algn="just" fontAlgn="auto">
              <a:lnSpc>
                <a:spcPct val="120000"/>
              </a:lnSpc>
              <a:buFont typeface="+mj-ea"/>
              <a:buAutoNum type="circleNumDbPlain"/>
            </a:pPr>
            <a:r>
              <a:rPr lang="zh-CN" altLang="en-US" sz="2330" strike="noStrike" noProof="1" dirty="0"/>
              <a:t>要求：学生已先期完成《Java语言程序设计》、《软件工程》等</a:t>
            </a:r>
            <a:r>
              <a:rPr lang="en-US" altLang="zh-CN" sz="2330" strike="noStrike" noProof="1" dirty="0"/>
              <a:t>5</a:t>
            </a:r>
            <a:r>
              <a:rPr lang="zh-CN" altLang="en-US" sz="2330" strike="noStrike" noProof="1" dirty="0"/>
              <a:t>门课程的学习。</a:t>
            </a:r>
            <a:endParaRPr lang="zh-CN" altLang="en-US" sz="2800" strike="noStrike" noProof="1" dirty="0"/>
          </a:p>
          <a:p>
            <a:pPr algn="just" fontAlgn="auto">
              <a:lnSpc>
                <a:spcPct val="120000"/>
              </a:lnSpc>
            </a:pPr>
            <a:r>
              <a:rPr lang="zh-CN" altLang="en-US" sz="2800" b="1" strike="noStrike" noProof="1" dirty="0"/>
              <a:t>教学目标</a:t>
            </a:r>
            <a:r>
              <a:rPr lang="zh-CN" altLang="en-US" sz="2800" strike="noStrike" noProof="1" dirty="0"/>
              <a:t>：</a:t>
            </a:r>
            <a:endParaRPr lang="zh-CN" altLang="en-US" sz="2800" strike="noStrike" noProof="1" dirty="0"/>
          </a:p>
          <a:p>
            <a:pPr marL="914400" lvl="1" indent="-457200" algn="just" fontAlgn="auto">
              <a:lnSpc>
                <a:spcPct val="120000"/>
              </a:lnSpc>
              <a:buFont typeface="+mj-ea"/>
              <a:buAutoNum type="circleNumDbPlain"/>
            </a:pPr>
            <a:r>
              <a:rPr lang="zh-CN" altLang="en-US" sz="2330" strike="noStrike" noProof="1" dirty="0"/>
              <a:t>实训时长：</a:t>
            </a:r>
            <a:r>
              <a:rPr lang="en-US" altLang="zh-CN" sz="2330" strike="noStrike" noProof="1" dirty="0"/>
              <a:t>8</a:t>
            </a:r>
            <a:r>
              <a:rPr lang="zh-CN" altLang="en-US" sz="2330" strike="noStrike" noProof="1" dirty="0"/>
              <a:t>周；</a:t>
            </a:r>
            <a:endParaRPr lang="zh-CN" altLang="en-US" sz="2330" strike="noStrike" noProof="1" dirty="0"/>
          </a:p>
          <a:p>
            <a:pPr marL="914400" lvl="1" indent="-457200" algn="just" fontAlgn="auto">
              <a:lnSpc>
                <a:spcPct val="120000"/>
              </a:lnSpc>
              <a:buFont typeface="+mj-ea"/>
              <a:buAutoNum type="circleNumDbPlain"/>
            </a:pPr>
            <a:r>
              <a:rPr lang="zh-CN" altLang="en-US" sz="2330" strike="noStrike" noProof="1" dirty="0"/>
              <a:t>课程目标：按软件工程方法学实现《职称审查推荐子系统》。</a:t>
            </a:r>
            <a:endParaRPr lang="zh-CN" altLang="en-US" sz="2330" strike="noStrike" noProof="1" dirty="0"/>
          </a:p>
          <a:p>
            <a:pPr marL="914400" lvl="2" indent="0" algn="just" fontAlgn="auto">
              <a:lnSpc>
                <a:spcPct val="120000"/>
              </a:lnSpc>
              <a:buFont typeface="+mj-ea"/>
              <a:buNone/>
            </a:pPr>
            <a:r>
              <a:rPr lang="zh-CN" altLang="en-US" sz="2095" strike="noStrike" noProof="1" dirty="0"/>
              <a:t>以</a:t>
            </a:r>
            <a:r>
              <a:rPr lang="zh-CN" altLang="en-US" sz="2095" strike="noStrike" noProof="1" dirty="0">
                <a:solidFill>
                  <a:srgbClr val="FF0000"/>
                </a:solidFill>
              </a:rPr>
              <a:t>真实项目《江西省信息化人社人事人才系统》</a:t>
            </a:r>
            <a:r>
              <a:rPr lang="zh-CN" altLang="en-US" sz="2095" strike="noStrike" noProof="1" dirty="0"/>
              <a:t>(项目代码：JXTC2016070450)中的子系统“职称综合管理信息系统”为样本案例，严格地按照软件工程项目实施流程实现《职称审查推荐子系统》，为了达到实训预期效果，根据高校学生</a:t>
            </a:r>
            <a:r>
              <a:rPr lang="zh-CN" altLang="en-US" sz="2095" strike="noStrike" noProof="1" dirty="0">
                <a:sym typeface="+mn-ea"/>
              </a:rPr>
              <a:t>现有项目</a:t>
            </a:r>
            <a:r>
              <a:rPr lang="zh-CN" altLang="en-US" sz="2095" strike="noStrike" noProof="1" dirty="0"/>
              <a:t>经验非常不足的现状，将实训项目软件工程流程简化为</a:t>
            </a:r>
            <a:r>
              <a:rPr lang="en-US" altLang="zh-CN" sz="2095" strike="noStrike" noProof="1" dirty="0"/>
              <a:t>5</a:t>
            </a:r>
            <a:r>
              <a:rPr lang="zh-CN" altLang="en-US" sz="2095" strike="noStrike" noProof="1" dirty="0"/>
              <a:t>个环节，分别是：软件项目可行性研究、软件项目需求分析、软件项目总体设计、软件项目详细设计、软件项目编码与测试。</a:t>
            </a:r>
            <a:endParaRPr lang="zh-CN" altLang="en-US" sz="2095" strike="noStrike" noProof="1" dirty="0"/>
          </a:p>
          <a:p>
            <a:pPr marL="914400" lvl="2" indent="0" algn="just" fontAlgn="auto">
              <a:lnSpc>
                <a:spcPct val="120000"/>
              </a:lnSpc>
              <a:buFont typeface="+mj-ea"/>
              <a:buNone/>
            </a:pPr>
            <a:r>
              <a:rPr lang="zh-CN" altLang="en-US" sz="2095" b="1" strike="noStrike" noProof="1" dirty="0">
                <a:solidFill>
                  <a:srgbClr val="0000FF"/>
                </a:solidFill>
              </a:rPr>
              <a:t>理念：允许学生项目做得不好！失败乃成功之母！</a:t>
            </a:r>
            <a:endParaRPr lang="zh-CN" altLang="en-US" sz="2095" b="1" strike="noStrike" noProof="1" dirty="0">
              <a:solidFill>
                <a:srgbClr val="0000FF"/>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684213" y="98425"/>
            <a:ext cx="10515600" cy="1036638"/>
          </a:xfrm>
          <a:ln/>
        </p:spPr>
        <p:txBody>
          <a:bodyPr lIns="91440" tIns="45720" rIns="91440" bIns="45720" anchor="ctr"/>
          <a:p>
            <a:pPr defTabSz="914400">
              <a:buNone/>
            </a:pPr>
            <a:r>
              <a:rPr lang="zh-CN" altLang="en-US" b="1" kern="1200">
                <a:latin typeface="+mj-lt"/>
                <a:ea typeface="+mj-ea"/>
                <a:cs typeface="+mj-cs"/>
              </a:rPr>
              <a:t>先导课程说明及拓补图</a:t>
            </a:r>
            <a:endParaRPr lang="zh-CN" altLang="en-US" b="1" kern="1200">
              <a:latin typeface="+mj-lt"/>
              <a:ea typeface="+mj-ea"/>
              <a:cs typeface="+mj-cs"/>
            </a:endParaRPr>
          </a:p>
        </p:txBody>
      </p:sp>
      <p:graphicFrame>
        <p:nvGraphicFramePr>
          <p:cNvPr id="0" name="表格 -1"/>
          <p:cNvGraphicFramePr/>
          <p:nvPr/>
        </p:nvGraphicFramePr>
        <p:xfrm>
          <a:off x="838200" y="1093788"/>
          <a:ext cx="9190038" cy="2928938"/>
        </p:xfrm>
        <a:graphic>
          <a:graphicData uri="http://schemas.openxmlformats.org/drawingml/2006/table">
            <a:tbl>
              <a:tblPr firstRow="1" bandRow="1">
                <a:tableStyleId>{5940675A-B579-460E-94D1-54222C63F5DA}</a:tableStyleId>
              </a:tblPr>
              <a:tblGrid>
                <a:gridCol w="2331720"/>
                <a:gridCol w="1630045"/>
                <a:gridCol w="1185545"/>
                <a:gridCol w="971550"/>
                <a:gridCol w="1621790"/>
                <a:gridCol w="1449070"/>
              </a:tblGrid>
              <a:tr h="389890">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课程名</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开课时间</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学时</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学分</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课程性质</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备注</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Java</a:t>
                      </a:r>
                      <a:r>
                        <a:rPr lang="zh-CN" altLang="en-US" sz="1600" b="0">
                          <a:latin typeface="宋体" panose="02010600030101010101" pitchFamily="2" charset="-122"/>
                          <a:ea typeface="宋体" panose="02010600030101010101" pitchFamily="2" charset="-122"/>
                          <a:cs typeface="宋体" panose="02010600030101010101" pitchFamily="2" charset="-122"/>
                        </a:rPr>
                        <a:t>语言程序设计</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4</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48+32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3+1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理论</a:t>
                      </a:r>
                      <a:r>
                        <a:rPr lang="en-US" altLang="zh-CN" sz="1600" b="0">
                          <a:latin typeface="宋体" panose="02010600030101010101" pitchFamily="2" charset="-122"/>
                          <a:ea typeface="宋体" panose="02010600030101010101" pitchFamily="2" charset="-122"/>
                          <a:cs typeface="宋体" panose="02010600030101010101" pitchFamily="2" charset="-122"/>
                        </a:rPr>
                        <a:t>+</a:t>
                      </a:r>
                      <a:r>
                        <a:rPr lang="zh-CN" altLang="en-US" sz="1600" b="0">
                          <a:latin typeface="宋体" panose="02010600030101010101" pitchFamily="2" charset="-122"/>
                          <a:ea typeface="宋体" panose="02010600030101010101" pitchFamily="2" charset="-122"/>
                          <a:cs typeface="宋体" panose="02010600030101010101" pitchFamily="2" charset="-122"/>
                        </a:rPr>
                        <a:t>实践</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9585">
                <a:tc>
                  <a:txBody>
                    <a:bodyPr/>
                    <a:p>
                      <a:pPr indent="0">
                        <a:buNone/>
                      </a:pPr>
                      <a:r>
                        <a:rPr lang="zh-CN" altLang="en-US" sz="1600" b="0">
                          <a:latin typeface="宋体" panose="02010600030101010101" pitchFamily="2" charset="-122"/>
                          <a:ea typeface="宋体" panose="02010600030101010101" pitchFamily="2" charset="-122"/>
                          <a:cs typeface="宋体" panose="02010600030101010101" pitchFamily="2" charset="-122"/>
                        </a:rPr>
                        <a:t>数据库原理及应用开发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4</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48+32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3+1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理论</a:t>
                      </a:r>
                      <a:r>
                        <a:rPr lang="en-US" altLang="zh-CN" sz="1600" b="0">
                          <a:latin typeface="宋体" panose="02010600030101010101" pitchFamily="2" charset="-122"/>
                          <a:ea typeface="宋体" panose="02010600030101010101" pitchFamily="2" charset="-122"/>
                          <a:cs typeface="宋体" panose="02010600030101010101" pitchFamily="2" charset="-122"/>
                        </a:rPr>
                        <a:t>+</a:t>
                      </a:r>
                      <a:r>
                        <a:rPr lang="zh-CN" altLang="en-US" sz="1600" b="0">
                          <a:latin typeface="宋体" panose="02010600030101010101" pitchFamily="2" charset="-122"/>
                          <a:ea typeface="宋体" panose="02010600030101010101" pitchFamily="2" charset="-122"/>
                          <a:cs typeface="宋体" panose="02010600030101010101" pitchFamily="2" charset="-122"/>
                        </a:rPr>
                        <a:t>实践</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958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WEB</a:t>
                      </a:r>
                      <a:r>
                        <a:rPr lang="zh-CN" altLang="en-US" sz="1600" b="0">
                          <a:latin typeface="宋体" panose="02010600030101010101" pitchFamily="2" charset="-122"/>
                          <a:ea typeface="宋体" panose="02010600030101010101" pitchFamily="2" charset="-122"/>
                          <a:cs typeface="宋体" panose="02010600030101010101" pitchFamily="2" charset="-122"/>
                        </a:rPr>
                        <a:t>前端设计与开发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5</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32+16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2+0.5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理论</a:t>
                      </a:r>
                      <a:r>
                        <a:rPr lang="en-US" altLang="zh-CN" sz="1600" b="0">
                          <a:latin typeface="宋体" panose="02010600030101010101" pitchFamily="2" charset="-122"/>
                          <a:ea typeface="宋体" panose="02010600030101010101" pitchFamily="2" charset="-122"/>
                          <a:cs typeface="宋体" panose="02010600030101010101" pitchFamily="2" charset="-122"/>
                        </a:rPr>
                        <a:t>+</a:t>
                      </a:r>
                      <a:r>
                        <a:rPr lang="zh-CN" altLang="en-US" sz="1600" b="0">
                          <a:latin typeface="宋体" panose="02010600030101010101" pitchFamily="2" charset="-122"/>
                          <a:ea typeface="宋体" panose="02010600030101010101" pitchFamily="2" charset="-122"/>
                          <a:cs typeface="宋体" panose="02010600030101010101" pitchFamily="2" charset="-122"/>
                        </a:rPr>
                        <a:t>实践</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WEB</a:t>
                      </a:r>
                      <a:r>
                        <a:rPr lang="zh-CN" altLang="en-US" sz="1600" b="0">
                          <a:latin typeface="宋体" panose="02010600030101010101" pitchFamily="2" charset="-122"/>
                          <a:ea typeface="宋体" panose="02010600030101010101" pitchFamily="2" charset="-122"/>
                          <a:cs typeface="宋体" panose="02010600030101010101" pitchFamily="2" charset="-122"/>
                        </a:rPr>
                        <a:t>程序设计</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5</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48+32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3+1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理论</a:t>
                      </a:r>
                      <a:r>
                        <a:rPr lang="en-US" altLang="zh-CN" sz="1600" b="0">
                          <a:latin typeface="宋体" panose="02010600030101010101" pitchFamily="2" charset="-122"/>
                          <a:ea typeface="宋体" panose="02010600030101010101" pitchFamily="2" charset="-122"/>
                          <a:cs typeface="宋体" panose="02010600030101010101" pitchFamily="2" charset="-122"/>
                        </a:rPr>
                        <a:t>+</a:t>
                      </a:r>
                      <a:r>
                        <a:rPr lang="zh-CN" altLang="en-US" sz="1600" b="0">
                          <a:latin typeface="宋体" panose="02010600030101010101" pitchFamily="2" charset="-122"/>
                          <a:ea typeface="宋体" panose="02010600030101010101" pitchFamily="2" charset="-122"/>
                          <a:cs typeface="宋体" panose="02010600030101010101" pitchFamily="2" charset="-122"/>
                        </a:rPr>
                        <a:t>实践</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zh-CN" altLang="en-US" sz="1600" b="0">
                          <a:latin typeface="宋体" panose="02010600030101010101" pitchFamily="2" charset="-122"/>
                          <a:ea typeface="宋体" panose="02010600030101010101" pitchFamily="2" charset="-122"/>
                          <a:cs typeface="宋体" panose="02010600030101010101" pitchFamily="2" charset="-122"/>
                        </a:rPr>
                        <a:t>软件工程</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6</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48+0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理论</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zh-CN" altLang="en-US" sz="1600" b="0">
                          <a:latin typeface="宋体" panose="02010600030101010101" pitchFamily="2" charset="-122"/>
                          <a:ea typeface="宋体" panose="02010600030101010101" pitchFamily="2" charset="-122"/>
                          <a:cs typeface="宋体" panose="02010600030101010101" pitchFamily="2" charset="-122"/>
                        </a:rPr>
                        <a:t>专业实训</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第</a:t>
                      </a:r>
                      <a:r>
                        <a:rPr lang="en-US" altLang="zh-CN" sz="1600" b="0">
                          <a:latin typeface="宋体" panose="02010600030101010101" pitchFamily="2" charset="-122"/>
                          <a:ea typeface="宋体" panose="02010600030101010101" pitchFamily="2" charset="-122"/>
                          <a:cs typeface="宋体" panose="02010600030101010101" pitchFamily="2" charset="-122"/>
                        </a:rPr>
                        <a:t>7</a:t>
                      </a:r>
                      <a:r>
                        <a:rPr lang="zh-CN" altLang="en-US" sz="1600" b="0">
                          <a:latin typeface="宋体" panose="02010600030101010101" pitchFamily="2" charset="-122"/>
                          <a:ea typeface="宋体" panose="02010600030101010101" pitchFamily="2" charset="-122"/>
                          <a:cs typeface="宋体" panose="02010600030101010101" pitchFamily="2" charset="-122"/>
                        </a:rPr>
                        <a:t>学期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8</a:t>
                      </a:r>
                      <a:r>
                        <a:rPr lang="zh-CN" altLang="en-US" sz="1600" b="0">
                          <a:latin typeface="宋体" panose="02010600030101010101" pitchFamily="2" charset="-122"/>
                          <a:ea typeface="宋体" panose="02010600030101010101" pitchFamily="2" charset="-122"/>
                          <a:cs typeface="宋体" panose="02010600030101010101" pitchFamily="2" charset="-122"/>
                        </a:rPr>
                        <a:t>周</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8</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专业主干课</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实践</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8492" name="图片 11" descr="课程关系拓扑图"/>
          <p:cNvPicPr>
            <a:picLocks noChangeAspect="1"/>
          </p:cNvPicPr>
          <p:nvPr/>
        </p:nvPicPr>
        <p:blipFill>
          <a:blip r:embed="rId1"/>
          <a:stretch>
            <a:fillRect/>
          </a:stretch>
        </p:blipFill>
        <p:spPr>
          <a:xfrm>
            <a:off x="803275" y="4038600"/>
            <a:ext cx="6518275" cy="2749550"/>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custDataLst>
              <p:tags r:id="rId1"/>
            </p:custDataLst>
          </p:nvPr>
        </p:nvSpPr>
        <p:spPr>
          <a:xfrm>
            <a:off x="838200" y="355600"/>
            <a:ext cx="10515600" cy="1325563"/>
          </a:xfrm>
          <a:ln/>
        </p:spPr>
        <p:txBody>
          <a:bodyPr lIns="91440" tIns="45720" rIns="91440" bIns="45720" anchor="ctr"/>
          <a:p>
            <a:pPr defTabSz="914400">
              <a:buNone/>
            </a:pPr>
            <a:r>
              <a:rPr lang="en-US" altLang="zh-CN" b="1" kern="1200" dirty="0">
                <a:latin typeface="+mj-lt"/>
                <a:ea typeface="+mj-ea"/>
                <a:cs typeface="+mj-cs"/>
              </a:rPr>
              <a:t>1.2 </a:t>
            </a:r>
            <a:r>
              <a:rPr lang="zh-CN" altLang="en-US" b="1" kern="1200" dirty="0">
                <a:latin typeface="+mj-lt"/>
                <a:ea typeface="+mj-ea"/>
                <a:cs typeface="+mj-cs"/>
              </a:rPr>
              <a:t>课程特色</a:t>
            </a:r>
            <a:r>
              <a:rPr lang="en-US" altLang="zh-CN" b="1" kern="1200" dirty="0">
                <a:latin typeface="+mj-lt"/>
                <a:ea typeface="+mj-ea"/>
                <a:cs typeface="+mj-cs"/>
              </a:rPr>
              <a:t>(</a:t>
            </a:r>
            <a:r>
              <a:rPr lang="zh-CN" altLang="zh-CN" b="1" kern="1200" dirty="0">
                <a:latin typeface="+mj-lt"/>
                <a:ea typeface="+mj-ea"/>
                <a:cs typeface="+mj-cs"/>
              </a:rPr>
              <a:t>相比传统教学</a:t>
            </a:r>
            <a:r>
              <a:rPr lang="en-US" altLang="zh-CN" b="1" kern="1200" dirty="0">
                <a:latin typeface="+mj-lt"/>
                <a:ea typeface="+mj-ea"/>
                <a:cs typeface="+mj-cs"/>
              </a:rPr>
              <a:t>)</a:t>
            </a:r>
            <a:endParaRPr lang="en-US" altLang="zh-CN" b="1" kern="1200" dirty="0">
              <a:latin typeface="+mj-lt"/>
              <a:ea typeface="+mj-ea"/>
              <a:cs typeface="+mj-cs"/>
            </a:endParaRPr>
          </a:p>
        </p:txBody>
      </p:sp>
      <p:sp>
        <p:nvSpPr>
          <p:cNvPr id="19458" name="内容占位符 2"/>
          <p:cNvSpPr>
            <a:spLocks noGrp="1"/>
          </p:cNvSpPr>
          <p:nvPr>
            <p:ph sz="half" idx="1"/>
            <p:custDataLst>
              <p:tags r:id="rId2"/>
            </p:custDataLst>
          </p:nvPr>
        </p:nvSpPr>
        <p:spPr>
          <a:xfrm>
            <a:off x="838200" y="1627188"/>
            <a:ext cx="5245100" cy="1779587"/>
          </a:xfrm>
          <a:ln/>
        </p:spPr>
        <p:txBody>
          <a:bodyPr lIns="91440" tIns="45720" rIns="91440" bIns="45720" anchor="t"/>
          <a:p>
            <a:pPr>
              <a:buFont typeface="Wingdings" panose="05000000000000000000" charset="0"/>
              <a:buChar char="u"/>
            </a:pPr>
            <a:r>
              <a:rPr lang="en-US" altLang="zh-CN" sz="2000" dirty="0"/>
              <a:t>课程内容</a:t>
            </a:r>
            <a:r>
              <a:rPr lang="zh-CN" altLang="en-US" sz="2000" dirty="0"/>
              <a:t>从</a:t>
            </a:r>
            <a:r>
              <a:rPr lang="en-US" altLang="zh-CN" sz="2000" dirty="0">
                <a:solidFill>
                  <a:srgbClr val="FF0000"/>
                </a:solidFill>
              </a:rPr>
              <a:t>抽象化→具体化</a:t>
            </a:r>
            <a:r>
              <a:rPr lang="en-US" altLang="zh-CN" sz="2000" dirty="0"/>
              <a:t>：</a:t>
            </a:r>
            <a:endParaRPr lang="en-US" altLang="zh-CN" sz="2000" dirty="0"/>
          </a:p>
          <a:p>
            <a:pPr marL="800100" lvl="1" indent="-342900">
              <a:buFont typeface="Calibri" panose="020F0502020204030204" charset="0"/>
              <a:buAutoNum type="circleNumDbPlain"/>
            </a:pPr>
            <a:r>
              <a:rPr lang="en-US" altLang="zh-CN" sz="1800" dirty="0"/>
              <a:t>授课教师有项目研发经验+企业任职经历；</a:t>
            </a:r>
            <a:endParaRPr lang="en-US" altLang="zh-CN" sz="1800" dirty="0"/>
          </a:p>
          <a:p>
            <a:pPr marL="800100" lvl="1" indent="-342900">
              <a:buFont typeface="Calibri" panose="020F0502020204030204" charset="0"/>
              <a:buAutoNum type="circleNumDbPlain"/>
            </a:pPr>
            <a:r>
              <a:rPr lang="zh-CN" altLang="en-US" sz="1800" dirty="0"/>
              <a:t>丰富的研发经验能</a:t>
            </a:r>
            <a:r>
              <a:rPr lang="en-US" altLang="zh-CN" sz="1800" dirty="0"/>
              <a:t>准确</a:t>
            </a:r>
            <a:r>
              <a:rPr lang="zh-CN" altLang="en-US" sz="1800" dirty="0"/>
              <a:t>把握</a:t>
            </a:r>
            <a:r>
              <a:rPr lang="en-US" altLang="zh-CN" sz="1800" dirty="0"/>
              <a:t>课程授课</a:t>
            </a:r>
            <a:r>
              <a:rPr lang="zh-CN" altLang="en-US" sz="1800" dirty="0"/>
              <a:t>要点</a:t>
            </a:r>
            <a:r>
              <a:rPr lang="en-US" altLang="zh-CN" sz="1800" dirty="0"/>
              <a:t>。</a:t>
            </a:r>
            <a:endParaRPr lang="en-US" altLang="zh-CN" sz="1800" dirty="0"/>
          </a:p>
        </p:txBody>
      </p:sp>
      <p:sp>
        <p:nvSpPr>
          <p:cNvPr id="19459" name="内容占位符 3"/>
          <p:cNvSpPr>
            <a:spLocks noGrp="1"/>
          </p:cNvSpPr>
          <p:nvPr>
            <p:ph sz="half" idx="2"/>
            <p:custDataLst>
              <p:tags r:id="rId3"/>
            </p:custDataLst>
          </p:nvPr>
        </p:nvSpPr>
        <p:spPr>
          <a:xfrm>
            <a:off x="6172200" y="1524000"/>
            <a:ext cx="5181600" cy="1881188"/>
          </a:xfrm>
          <a:ln/>
        </p:spPr>
        <p:txBody>
          <a:bodyPr lIns="91440" tIns="45720" rIns="91440" bIns="45720" anchor="t"/>
          <a:p>
            <a:pPr>
              <a:buFont typeface="Wingdings" panose="05000000000000000000" charset="0"/>
              <a:buChar char="u"/>
            </a:pPr>
            <a:r>
              <a:rPr lang="en-US" altLang="zh-CN" sz="2000" dirty="0"/>
              <a:t>实训案例</a:t>
            </a:r>
            <a:r>
              <a:rPr lang="zh-CN" altLang="en-US" sz="2000" dirty="0"/>
              <a:t>从</a:t>
            </a:r>
            <a:r>
              <a:rPr lang="zh-CN" altLang="en-US" sz="2000" dirty="0">
                <a:solidFill>
                  <a:srgbClr val="FF0000"/>
                </a:solidFill>
              </a:rPr>
              <a:t>虚拟化→</a:t>
            </a:r>
            <a:r>
              <a:rPr lang="en-US" altLang="zh-CN" sz="2000" dirty="0">
                <a:solidFill>
                  <a:srgbClr val="FF0000"/>
                </a:solidFill>
              </a:rPr>
              <a:t>真实化</a:t>
            </a:r>
            <a:r>
              <a:rPr lang="en-US" altLang="zh-CN" sz="2000" dirty="0"/>
              <a:t>：</a:t>
            </a:r>
            <a:endParaRPr lang="en-US" altLang="zh-CN" sz="2000" dirty="0"/>
          </a:p>
          <a:p>
            <a:pPr marL="800100" lvl="1" indent="-342900">
              <a:buFont typeface="Calibri" panose="020F0502020204030204" charset="0"/>
              <a:buAutoNum type="circleNumDbPlain"/>
            </a:pPr>
            <a:r>
              <a:rPr lang="zh-CN" altLang="en-US" sz="1800" dirty="0"/>
              <a:t>实训过程中要求</a:t>
            </a:r>
            <a:r>
              <a:rPr lang="en-US" altLang="zh-CN" sz="1800" dirty="0"/>
              <a:t>设计实现的系统来源于真实项目</a:t>
            </a:r>
            <a:r>
              <a:rPr lang="zh-CN" altLang="en-US" sz="1800" dirty="0"/>
              <a:t>；</a:t>
            </a:r>
            <a:endParaRPr lang="zh-CN" altLang="en-US" sz="1800" dirty="0"/>
          </a:p>
          <a:p>
            <a:pPr marL="800100" lvl="1" indent="-342900">
              <a:buFont typeface="Calibri" panose="020F0502020204030204" charset="0"/>
              <a:buAutoNum type="circleNumDbPlain"/>
            </a:pPr>
            <a:r>
              <a:rPr lang="zh-CN" altLang="en-US" sz="1800" dirty="0"/>
              <a:t>真实地案例能更</a:t>
            </a:r>
            <a:r>
              <a:rPr lang="en-US" altLang="zh-CN" sz="1800" dirty="0"/>
              <a:t>准确提升</a:t>
            </a:r>
            <a:r>
              <a:rPr lang="zh-CN" altLang="en-US" sz="1800" dirty="0"/>
              <a:t>学院的</a:t>
            </a:r>
            <a:r>
              <a:rPr lang="en-US" altLang="zh-CN" sz="1800" dirty="0"/>
              <a:t>实践技能；</a:t>
            </a:r>
            <a:endParaRPr lang="en-US" altLang="zh-CN" sz="1800" dirty="0"/>
          </a:p>
          <a:p>
            <a:pPr/>
            <a:endParaRPr lang="en-US" altLang="zh-CN" sz="1800" dirty="0"/>
          </a:p>
        </p:txBody>
      </p:sp>
      <p:sp>
        <p:nvSpPr>
          <p:cNvPr id="19460" name="内容占位符 2"/>
          <p:cNvSpPr>
            <a:spLocks noGrp="1"/>
          </p:cNvSpPr>
          <p:nvPr>
            <p:custDataLst>
              <p:tags r:id="rId4"/>
            </p:custDataLst>
          </p:nvPr>
        </p:nvSpPr>
        <p:spPr>
          <a:xfrm>
            <a:off x="838200" y="3551238"/>
            <a:ext cx="5181600" cy="2497137"/>
          </a:xfrm>
          <a:prstGeom prst="rect">
            <a:avLst/>
          </a:prstGeom>
          <a:noFill/>
          <a:ln w="9525">
            <a:noFill/>
          </a:ln>
        </p:spPr>
        <p:txBody>
          <a:bodyPr lIns="91440" tIns="45720" rIns="91440" bIns="45720" anchor="t"/>
          <a:p>
            <a:pPr marL="285750" indent="-285750">
              <a:lnSpc>
                <a:spcPct val="120000"/>
              </a:lnSpc>
              <a:spcBef>
                <a:spcPts val="1000"/>
              </a:spcBef>
              <a:buFont typeface="Wingdings" panose="05000000000000000000" charset="0"/>
              <a:buChar char="u"/>
            </a:pPr>
            <a:r>
              <a:rPr lang="zh-CN" altLang="en-US" sz="2000" dirty="0">
                <a:solidFill>
                  <a:srgbClr val="595959"/>
                </a:solidFill>
                <a:latin typeface="Arial" panose="020B0604020202020204" pitchFamily="34" charset="0"/>
                <a:ea typeface="微软雅黑" panose="020B0503020204020204" charset="-122"/>
              </a:rPr>
              <a:t>实训效果评价从</a:t>
            </a:r>
            <a:r>
              <a:rPr lang="zh-CN" altLang="en-US" sz="2000" dirty="0">
                <a:solidFill>
                  <a:srgbClr val="FF0000"/>
                </a:solidFill>
                <a:latin typeface="Arial" panose="020B0604020202020204" pitchFamily="34" charset="0"/>
                <a:ea typeface="微软雅黑" panose="020B0503020204020204" charset="-122"/>
              </a:rPr>
              <a:t>主观化→量化</a:t>
            </a:r>
            <a:r>
              <a:rPr lang="zh-CN" altLang="en-US" sz="2000" dirty="0">
                <a:solidFill>
                  <a:srgbClr val="595959"/>
                </a:solidFill>
                <a:latin typeface="Arial" panose="020B0604020202020204" pitchFamily="34" charset="0"/>
                <a:ea typeface="微软雅黑" panose="020B0503020204020204" charset="-122"/>
              </a:rPr>
              <a:t>：</a:t>
            </a:r>
            <a:endParaRPr lang="zh-CN" altLang="en-US" sz="2000" dirty="0">
              <a:solidFill>
                <a:srgbClr val="595959"/>
              </a:solidFill>
              <a:latin typeface="Arial" panose="020B0604020202020204" pitchFamily="34" charset="0"/>
              <a:ea typeface="微软雅黑" panose="020B0503020204020204" charset="-122"/>
            </a:endParaRPr>
          </a:p>
          <a:p>
            <a:pPr marL="800100" lvl="1" indent="-342900">
              <a:lnSpc>
                <a:spcPct val="120000"/>
              </a:lnSpc>
              <a:spcBef>
                <a:spcPts val="500"/>
              </a:spcBef>
              <a:buFont typeface="Calibri" panose="020F0502020204030204" charset="0"/>
              <a:buAutoNum type="circleNumDbPlain"/>
            </a:pPr>
            <a:r>
              <a:rPr lang="zh-CN" altLang="en-US" dirty="0">
                <a:solidFill>
                  <a:srgbClr val="595959"/>
                </a:solidFill>
                <a:latin typeface="Arial" panose="020B0604020202020204" pitchFamily="34" charset="0"/>
                <a:ea typeface="微软雅黑" panose="020B0503020204020204" charset="-122"/>
              </a:rPr>
              <a:t>主观评价：对比</a:t>
            </a:r>
            <a:r>
              <a:rPr lang="en-US" altLang="zh-CN" dirty="0">
                <a:solidFill>
                  <a:srgbClr val="595959"/>
                </a:solidFill>
                <a:latin typeface="Arial" panose="020B0604020202020204" pitchFamily="34" charset="0"/>
                <a:ea typeface="微软雅黑" panose="020B0503020204020204" charset="-122"/>
              </a:rPr>
              <a:t>学生之间的作品，</a:t>
            </a:r>
            <a:r>
              <a:rPr lang="zh-CN" altLang="en-US" dirty="0">
                <a:solidFill>
                  <a:srgbClr val="595959"/>
                </a:solidFill>
                <a:latin typeface="Arial" panose="020B0604020202020204" pitchFamily="34" charset="0"/>
                <a:ea typeface="微软雅黑" panose="020B0503020204020204" charset="-122"/>
              </a:rPr>
              <a:t>对比</a:t>
            </a:r>
            <a:r>
              <a:rPr lang="en-US" altLang="zh-CN" dirty="0">
                <a:solidFill>
                  <a:srgbClr val="595959"/>
                </a:solidFill>
                <a:latin typeface="Arial" panose="020B0604020202020204" pitchFamily="34" charset="0"/>
                <a:ea typeface="微软雅黑" panose="020B0503020204020204" charset="-122"/>
              </a:rPr>
              <a:t>学生</a:t>
            </a:r>
            <a:r>
              <a:rPr lang="zh-CN" altLang="en-US" dirty="0">
                <a:solidFill>
                  <a:srgbClr val="595959"/>
                </a:solidFill>
                <a:latin typeface="Arial" panose="020B0604020202020204" pitchFamily="34" charset="0"/>
                <a:ea typeface="微软雅黑" panose="020B0503020204020204" charset="-122"/>
              </a:rPr>
              <a:t>作品</a:t>
            </a:r>
            <a:r>
              <a:rPr lang="en-US" altLang="zh-CN" dirty="0">
                <a:solidFill>
                  <a:srgbClr val="595959"/>
                </a:solidFill>
                <a:latin typeface="Arial" panose="020B0604020202020204" pitchFamily="34" charset="0"/>
                <a:ea typeface="微软雅黑" panose="020B0503020204020204" charset="-122"/>
              </a:rPr>
              <a:t>和真实项目产品。</a:t>
            </a:r>
            <a:endParaRPr lang="en-US" altLang="zh-CN" dirty="0">
              <a:solidFill>
                <a:srgbClr val="595959"/>
              </a:solidFill>
              <a:latin typeface="Arial" panose="020B0604020202020204" pitchFamily="34" charset="0"/>
              <a:ea typeface="微软雅黑" panose="020B0503020204020204" charset="-122"/>
            </a:endParaRPr>
          </a:p>
          <a:p>
            <a:pPr marL="800100" lvl="1" indent="-342900">
              <a:lnSpc>
                <a:spcPct val="120000"/>
              </a:lnSpc>
              <a:spcBef>
                <a:spcPts val="500"/>
              </a:spcBef>
              <a:buFont typeface="Calibri" panose="020F0502020204030204" charset="0"/>
              <a:buAutoNum type="circleNumDbPlain"/>
            </a:pPr>
            <a:r>
              <a:rPr lang="zh-CN" altLang="en-US" dirty="0">
                <a:solidFill>
                  <a:srgbClr val="595959"/>
                </a:solidFill>
                <a:latin typeface="Arial" panose="020B0604020202020204" pitchFamily="34" charset="0"/>
                <a:ea typeface="微软雅黑" panose="020B0503020204020204" charset="-122"/>
              </a:rPr>
              <a:t>量化评价：各阶段提交的文档，参照“GB-T-8567-2006计算机软件文档编制规范</a:t>
            </a:r>
            <a:r>
              <a:rPr lang="en-US" altLang="zh-CN" dirty="0">
                <a:solidFill>
                  <a:srgbClr val="595959"/>
                </a:solidFill>
                <a:latin typeface="Arial" panose="020B0604020202020204" pitchFamily="34" charset="0"/>
                <a:ea typeface="微软雅黑" panose="020B0503020204020204" charset="-122"/>
              </a:rPr>
              <a:t>“</a:t>
            </a:r>
            <a:r>
              <a:rPr lang="zh-CN" altLang="en-US" dirty="0">
                <a:solidFill>
                  <a:srgbClr val="595959"/>
                </a:solidFill>
                <a:latin typeface="Arial" panose="020B0604020202020204" pitchFamily="34" charset="0"/>
                <a:ea typeface="微软雅黑" panose="020B0503020204020204" charset="-122"/>
              </a:rPr>
              <a:t>标准进行量化评价。</a:t>
            </a:r>
            <a:endParaRPr lang="zh-CN" altLang="en-US" dirty="0">
              <a:solidFill>
                <a:srgbClr val="595959"/>
              </a:solidFill>
              <a:latin typeface="Arial" panose="020B0604020202020204" pitchFamily="34" charset="0"/>
              <a:ea typeface="微软雅黑" panose="020B0503020204020204" charset="-122"/>
            </a:endParaRPr>
          </a:p>
        </p:txBody>
      </p:sp>
      <p:sp>
        <p:nvSpPr>
          <p:cNvPr id="16389" name="内容占位符 2"/>
          <p:cNvSpPr>
            <a:spLocks noGrp="1"/>
          </p:cNvSpPr>
          <p:nvPr>
            <p:custDataLst>
              <p:tags r:id="rId5"/>
            </p:custDataLst>
          </p:nvPr>
        </p:nvSpPr>
        <p:spPr>
          <a:xfrm>
            <a:off x="6172200" y="3648075"/>
            <a:ext cx="5181600" cy="2781300"/>
          </a:xfrm>
          <a:prstGeom prst="rect">
            <a:avLst/>
          </a:prstGeom>
          <a:noFill/>
          <a:ln w="9525">
            <a:noFill/>
          </a:ln>
        </p:spPr>
        <p:txBody>
          <a:bodyPr lIns="91440" tIns="45720" rIns="91440" bIns="45720" anchor="t"/>
          <a:p>
            <a:pPr marL="285750" indent="-285750" fontAlgn="base">
              <a:lnSpc>
                <a:spcPct val="120000"/>
              </a:lnSpc>
              <a:spcBef>
                <a:spcPts val="1000"/>
              </a:spcBef>
              <a:buFont typeface="Wingdings" panose="05000000000000000000" charset="0"/>
              <a:buChar char="u"/>
            </a:pPr>
            <a:r>
              <a:rPr lang="zh-CN" altLang="en-US" sz="2000" strike="noStrike" noProof="1" dirty="0">
                <a:solidFill>
                  <a:srgbClr val="595959"/>
                </a:solidFill>
                <a:latin typeface="Arial" panose="020B0604020202020204" pitchFamily="34" charset="0"/>
                <a:ea typeface="微软雅黑" panose="020B0503020204020204" charset="-122"/>
                <a:cs typeface="+mn-cs"/>
              </a:rPr>
              <a:t>项目</a:t>
            </a:r>
            <a:r>
              <a:rPr lang="en-US" altLang="zh-CN" sz="2000" strike="noStrike" noProof="1" dirty="0">
                <a:solidFill>
                  <a:srgbClr val="595959"/>
                </a:solidFill>
                <a:latin typeface="Arial" panose="020B0604020202020204" pitchFamily="34" charset="0"/>
                <a:ea typeface="微软雅黑" panose="020B0503020204020204" charset="-122"/>
                <a:cs typeface="+mn-cs"/>
              </a:rPr>
              <a:t>文档</a:t>
            </a:r>
            <a:r>
              <a:rPr lang="zh-CN" altLang="en-US" sz="2000" strike="noStrike" noProof="1" dirty="0">
                <a:solidFill>
                  <a:srgbClr val="595959"/>
                </a:solidFill>
                <a:latin typeface="Arial" panose="020B0604020202020204" pitchFamily="34" charset="0"/>
                <a:ea typeface="微软雅黑" panose="020B0503020204020204" charset="-122"/>
                <a:cs typeface="+mn-cs"/>
              </a:rPr>
              <a:t>从</a:t>
            </a:r>
            <a:r>
              <a:rPr lang="zh-CN" altLang="en-US" sz="2000" strike="noStrike" noProof="1" dirty="0">
                <a:solidFill>
                  <a:srgbClr val="FF0000"/>
                </a:solidFill>
                <a:latin typeface="Arial" panose="020B0604020202020204" pitchFamily="34" charset="0"/>
                <a:ea typeface="微软雅黑" panose="020B0503020204020204" charset="-122"/>
                <a:cs typeface="+mn-cs"/>
              </a:rPr>
              <a:t>学院理论化→企业</a:t>
            </a:r>
            <a:r>
              <a:rPr lang="en-US" altLang="zh-CN" sz="2000" strike="noStrike" noProof="1" dirty="0">
                <a:solidFill>
                  <a:srgbClr val="FF0000"/>
                </a:solidFill>
                <a:latin typeface="Arial" panose="020B0604020202020204" pitchFamily="34" charset="0"/>
                <a:ea typeface="微软雅黑" panose="020B0503020204020204" charset="-122"/>
                <a:cs typeface="+mn-cs"/>
              </a:rPr>
              <a:t>规范化</a:t>
            </a:r>
            <a:r>
              <a:rPr lang="en-US" altLang="zh-CN" sz="2000" strike="noStrike" noProof="1" dirty="0">
                <a:solidFill>
                  <a:srgbClr val="595959"/>
                </a:solidFill>
                <a:latin typeface="Arial" panose="020B0604020202020204" pitchFamily="34" charset="0"/>
                <a:ea typeface="微软雅黑" panose="020B0503020204020204" charset="-122"/>
                <a:cs typeface="+mn-cs"/>
              </a:rPr>
              <a:t>：</a:t>
            </a:r>
            <a:endParaRPr lang="en-US" altLang="zh-CN" sz="2000" strike="noStrike" noProof="1" dirty="0">
              <a:solidFill>
                <a:srgbClr val="595959"/>
              </a:solidFill>
              <a:latin typeface="Arial" panose="020B0604020202020204" pitchFamily="34" charset="0"/>
              <a:ea typeface="微软雅黑" panose="020B0503020204020204" charset="-122"/>
            </a:endParaRPr>
          </a:p>
          <a:p>
            <a:pPr marL="800100" lvl="1" indent="-342900" fontAlgn="base">
              <a:lnSpc>
                <a:spcPct val="120000"/>
              </a:lnSpc>
              <a:spcBef>
                <a:spcPts val="1000"/>
              </a:spcBef>
              <a:buFont typeface="+mj-ea"/>
              <a:buAutoNum type="circleNumDbPlain"/>
            </a:pPr>
            <a:r>
              <a:rPr lang="zh-CN" altLang="en-US" strike="noStrike" noProof="1" dirty="0">
                <a:solidFill>
                  <a:srgbClr val="595959"/>
                </a:solidFill>
                <a:latin typeface="Arial" panose="020B0604020202020204" pitchFamily="34" charset="0"/>
                <a:ea typeface="微软雅黑" panose="020B0503020204020204" charset="-122"/>
                <a:cs typeface="+mn-cs"/>
              </a:rPr>
              <a:t>无企业从业经历，学生提交的案例文档在实用性、适用性及专业性上与行业要求通常差距较大。</a:t>
            </a:r>
            <a:endParaRPr lang="zh-CN" altLang="en-US" strike="noStrike" noProof="1" dirty="0">
              <a:solidFill>
                <a:srgbClr val="595959"/>
              </a:solidFill>
              <a:latin typeface="Arial" panose="020B0604020202020204" pitchFamily="34" charset="0"/>
              <a:ea typeface="微软雅黑" panose="020B0503020204020204" charset="-122"/>
            </a:endParaRPr>
          </a:p>
          <a:p>
            <a:pPr marL="800100" lvl="1" indent="-342900" fontAlgn="base">
              <a:lnSpc>
                <a:spcPct val="120000"/>
              </a:lnSpc>
              <a:spcBef>
                <a:spcPts val="1000"/>
              </a:spcBef>
              <a:buFont typeface="+mj-ea"/>
              <a:buAutoNum type="circleNumDbPlain"/>
            </a:pPr>
            <a:r>
              <a:rPr lang="zh-CN" altLang="en-US" strike="noStrike" noProof="1" dirty="0">
                <a:solidFill>
                  <a:srgbClr val="595959"/>
                </a:solidFill>
                <a:latin typeface="Arial" panose="020B0604020202020204" pitchFamily="34" charset="0"/>
                <a:ea typeface="微软雅黑" panose="020B0503020204020204" charset="-122"/>
                <a:cs typeface="+mn-cs"/>
                <a:sym typeface="+mn-ea"/>
              </a:rPr>
              <a:t>参照“GB-T-8567-2006计算机软件文档编制规范</a:t>
            </a:r>
            <a:r>
              <a:rPr lang="en-US" altLang="zh-CN" strike="noStrike" noProof="1" dirty="0">
                <a:solidFill>
                  <a:srgbClr val="595959"/>
                </a:solidFill>
                <a:latin typeface="Arial" panose="020B0604020202020204" pitchFamily="34" charset="0"/>
                <a:ea typeface="微软雅黑" panose="020B0503020204020204" charset="-122"/>
                <a:cs typeface="+mn-cs"/>
                <a:sym typeface="+mn-ea"/>
              </a:rPr>
              <a:t>“</a:t>
            </a:r>
            <a:r>
              <a:rPr lang="zh-CN" altLang="en-US" strike="noStrike" noProof="1" dirty="0">
                <a:solidFill>
                  <a:srgbClr val="595959"/>
                </a:solidFill>
                <a:latin typeface="Arial" panose="020B0604020202020204" pitchFamily="34" charset="0"/>
                <a:ea typeface="微软雅黑" panose="020B0503020204020204" charset="-122"/>
                <a:cs typeface="+mn-cs"/>
                <a:sym typeface="+mn-ea"/>
              </a:rPr>
              <a:t>，有利于养成良好的职业习惯和专业素养。</a:t>
            </a:r>
            <a:endParaRPr lang="en-US" altLang="zh-CN" strike="noStrike" noProof="1" dirty="0">
              <a:solidFill>
                <a:srgbClr val="595959"/>
              </a:solidFill>
              <a:latin typeface="Arial" panose="020B0604020202020204" pitchFamily="34" charset="0"/>
              <a:ea typeface="微软雅黑" panose="020B0503020204020204" charset="-122"/>
            </a:endParaRPr>
          </a:p>
          <a:p>
            <a:pPr fontAlgn="base">
              <a:lnSpc>
                <a:spcPct val="120000"/>
              </a:lnSpc>
              <a:spcBef>
                <a:spcPts val="1000"/>
              </a:spcBef>
              <a:buFont typeface="Arial" panose="020B0604020202020204" pitchFamily="34" charset="0"/>
            </a:pPr>
            <a:endParaRPr lang="en-US" altLang="zh-CN" sz="1600" strike="noStrike" noProof="1" dirty="0">
              <a:solidFill>
                <a:srgbClr val="595959"/>
              </a:solidFill>
              <a:latin typeface="Arial" panose="020B0604020202020204" pitchFamily="34" charset="0"/>
              <a:ea typeface="微软雅黑" panose="020B0503020204020204" charset="-122"/>
            </a:endParaRPr>
          </a:p>
        </p:txBody>
      </p:sp>
    </p:spTree>
    <p:custDataLst>
      <p:tags r:id="rId6"/>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1"/>
</p:tagLst>
</file>

<file path=ppt/tags/tag1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2_2"/>
  <p:tag name="KSO_WM_UNIT_LAYERLEVEL" val="1_1_1"/>
  <p:tag name="KSO_WM_DIAGRAM_GROUP_CODE" val="l1-3"/>
  <p:tag name="KSO_WM_UNIT_ID" val="custom20189051_9*l_h_i*1_2_2"/>
</p:tagLst>
</file>

<file path=ppt/tags/tag10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10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102.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103.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1"/>
  <p:tag name="KSO_WM_UNIT_LAYERLEVEL" val="1_1_1"/>
  <p:tag name="KSO_WM_DIAGRAM_GROUP_CODE" val="l1-2"/>
  <p:tag name="KSO_WM_UNIT_ID" val="custom20189051_8*l_h_i*1_1_1"/>
</p:tagLst>
</file>

<file path=ppt/tags/tag104.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2"/>
  <p:tag name="KSO_WM_UNIT_LAYERLEVEL" val="1_1_1"/>
  <p:tag name="KSO_WM_DIAGRAM_GROUP_CODE" val="l1-2"/>
  <p:tag name="KSO_WM_UNIT_ID" val="custom20189051_8*l_h_i*1_1_2"/>
</p:tagLst>
</file>

<file path=ppt/tags/tag10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1_1"/>
</p:tagLst>
</file>

<file path=ppt/tags/tag106.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3"/>
  <p:tag name="KSO_WM_UNIT_LAYERLEVEL" val="1_1_1"/>
  <p:tag name="KSO_WM_DIAGRAM_GROUP_CODE" val="l1-2"/>
  <p:tag name="KSO_WM_UNIT_ID" val="custom20189051_8*l_h_i*1_1_3"/>
</p:tagLst>
</file>

<file path=ppt/tags/tag107.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1"/>
  <p:tag name="KSO_WM_UNIT_LAYERLEVEL" val="1_1_1"/>
  <p:tag name="KSO_WM_DIAGRAM_GROUP_CODE" val="l1-2"/>
  <p:tag name="KSO_WM_UNIT_ID" val="custom20189051_8*l_h_i*1_2_1"/>
</p:tagLst>
</file>

<file path=ppt/tags/tag108.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2"/>
  <p:tag name="KSO_WM_UNIT_LAYERLEVEL" val="1_1_1"/>
  <p:tag name="KSO_WM_DIAGRAM_GROUP_CODE" val="l1-2"/>
  <p:tag name="KSO_WM_UNIT_ID" val="custom20189051_8*l_h_i*1_2_2"/>
</p:tagLst>
</file>

<file path=ppt/tags/tag10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2_1"/>
</p:tagLst>
</file>

<file path=ppt/tags/tag1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2_3"/>
  <p:tag name="KSO_WM_UNIT_LAYERLEVEL" val="1_1_1"/>
  <p:tag name="KSO_WM_DIAGRAM_GROUP_CODE" val="l1-3"/>
  <p:tag name="KSO_WM_UNIT_ID" val="custom20189051_9*l_h_i*1_2_3"/>
</p:tagLst>
</file>

<file path=ppt/tags/tag110.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3"/>
  <p:tag name="KSO_WM_UNIT_LAYERLEVEL" val="1_1_1"/>
  <p:tag name="KSO_WM_DIAGRAM_GROUP_CODE" val="l1-2"/>
  <p:tag name="KSO_WM_UNIT_ID" val="custom20189051_8*l_h_i*1_2_3"/>
</p:tagLst>
</file>

<file path=ppt/tags/tag111.xml><?xml version="1.0" encoding="utf-8"?>
<p:tagLst xmlns:p="http://schemas.openxmlformats.org/presentationml/2006/main">
  <p:tag name="KSO_WM_DIAGRAM_GROUP_CODE" val="l1_1"/>
  <p:tag name="KSO_WM_TAG_VERSION" val="1.0"/>
  <p:tag name="KSO_WM_BEAUTIFY_FLAG" val="#wm#"/>
  <p:tag name="KSO_WM_UNIT_TYPE" val="i"/>
  <p:tag name="KSO_WM_UNIT_ID" val="custom20189051_8*i*18"/>
  <p:tag name="KSO_WM_TEMPLATE_CATEGORY" val="custom"/>
  <p:tag name="KSO_WM_TEMPLATE_INDEX" val="20189051"/>
  <p:tag name="KSO_WM_UNIT_INDEX" val="18"/>
</p:tagLst>
</file>

<file path=ppt/tags/tag11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DIAGRAM_GROUP_CODE" val="l1_1"/>
  <p:tag name="KSO_WM_UNIT_ID" val="custom20189051_8*a*1"/>
  <p:tag name="KSO_WM_UNIT_PRESET_TEXT" val="YOUR TITLE"/>
</p:tagLst>
</file>

<file path=ppt/tags/tag113.xml><?xml version="1.0" encoding="utf-8"?>
<p:tagLst xmlns:p="http://schemas.openxmlformats.org/presentationml/2006/main">
  <p:tag name="KSO_WM_SLIDE_ITEM_CNT" val="2"/>
  <p:tag name="KSO_WM_SLIDE_LAYOUT" val="l_a_b"/>
  <p:tag name="KSO_WM_SLIDE_LAYOUT_CNT" val="1_1_1"/>
  <p:tag name="KSO_WM_SLIDE_TYPE" val="text"/>
  <p:tag name="KSO_WM_BEAUTIFY_FLAG" val="#wm#"/>
  <p:tag name="KSO_WM_SLIDE_POSITION" val="111*58"/>
  <p:tag name="KSO_WM_SLIDE_SIZE" val="732*322"/>
  <p:tag name="KSO_WM_TAG_VERSION" val="1.0"/>
  <p:tag name="KSO_WM_SLIDE_SUBTYPE" val="diag"/>
  <p:tag name="KSO_WM_COMBINE_RELATE_SLIDE_ID" val="background20185112_8"/>
  <p:tag name="KSO_WM_TEMPLATE_CATEGORY" val="custom"/>
  <p:tag name="KSO_WM_TEMPLATE_INDEX" val="20189051"/>
  <p:tag name="KSO_WM_SLIDE_ID" val="custom20189051_8"/>
  <p:tag name="KSO_WM_SLIDE_INDEX" val="8"/>
  <p:tag name="KSO_WM_DIAGRAM_GROUP_CODE" val="l1-2"/>
  <p:tag name="KSO_WM_TEMPLATE_SUBCATEGORY" val="combine"/>
</p:tagLst>
</file>

<file path=ppt/tags/tag11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11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116.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117.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1"/>
  <p:tag name="KSO_WM_UNIT_LAYERLEVEL" val="1_1_1"/>
  <p:tag name="KSO_WM_DIAGRAM_GROUP_CODE" val="l1-2"/>
  <p:tag name="KSO_WM_UNIT_ID" val="custom20189051_8*l_h_i*1_1_1"/>
</p:tagLst>
</file>

<file path=ppt/tags/tag118.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2"/>
  <p:tag name="KSO_WM_UNIT_LAYERLEVEL" val="1_1_1"/>
  <p:tag name="KSO_WM_DIAGRAM_GROUP_CODE" val="l1-2"/>
  <p:tag name="KSO_WM_UNIT_ID" val="custom20189051_8*l_h_i*1_1_2"/>
</p:tagLst>
</file>

<file path=ppt/tags/tag11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1_1"/>
</p:tagLst>
</file>

<file path=ppt/tags/tag1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1_1"/>
  <p:tag name="KSO_WM_UNIT_LAYERLEVEL" val="1_1_1"/>
  <p:tag name="KSO_WM_DIAGRAM_GROUP_CODE" val="l1-3"/>
  <p:tag name="KSO_WM_UNIT_ID" val="custom20189051_9*l_h_i*1_1_1"/>
</p:tagLst>
</file>

<file path=ppt/tags/tag120.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3"/>
  <p:tag name="KSO_WM_UNIT_LAYERLEVEL" val="1_1_1"/>
  <p:tag name="KSO_WM_DIAGRAM_GROUP_CODE" val="l1-2"/>
  <p:tag name="KSO_WM_UNIT_ID" val="custom20189051_8*l_h_i*1_1_3"/>
</p:tagLst>
</file>

<file path=ppt/tags/tag121.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1"/>
  <p:tag name="KSO_WM_UNIT_LAYERLEVEL" val="1_1_1"/>
  <p:tag name="KSO_WM_DIAGRAM_GROUP_CODE" val="l1-2"/>
  <p:tag name="KSO_WM_UNIT_ID" val="custom20189051_8*l_h_i*1_2_1"/>
</p:tagLst>
</file>

<file path=ppt/tags/tag122.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2"/>
  <p:tag name="KSO_WM_UNIT_LAYERLEVEL" val="1_1_1"/>
  <p:tag name="KSO_WM_DIAGRAM_GROUP_CODE" val="l1-2"/>
  <p:tag name="KSO_WM_UNIT_ID" val="custom20189051_8*l_h_i*1_2_2"/>
</p:tagLst>
</file>

<file path=ppt/tags/tag12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2_1"/>
</p:tagLst>
</file>

<file path=ppt/tags/tag124.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3"/>
  <p:tag name="KSO_WM_UNIT_LAYERLEVEL" val="1_1_1"/>
  <p:tag name="KSO_WM_DIAGRAM_GROUP_CODE" val="l1-2"/>
  <p:tag name="KSO_WM_UNIT_ID" val="custom20189051_8*l_h_i*1_2_3"/>
</p:tagLst>
</file>

<file path=ppt/tags/tag125.xml><?xml version="1.0" encoding="utf-8"?>
<p:tagLst xmlns:p="http://schemas.openxmlformats.org/presentationml/2006/main">
  <p:tag name="KSO_WM_DIAGRAM_GROUP_CODE" val="l1_1"/>
  <p:tag name="KSO_WM_TAG_VERSION" val="1.0"/>
  <p:tag name="KSO_WM_BEAUTIFY_FLAG" val="#wm#"/>
  <p:tag name="KSO_WM_UNIT_TYPE" val="i"/>
  <p:tag name="KSO_WM_UNIT_ID" val="custom20189051_8*i*18"/>
  <p:tag name="KSO_WM_TEMPLATE_CATEGORY" val="custom"/>
  <p:tag name="KSO_WM_TEMPLATE_INDEX" val="20189051"/>
  <p:tag name="KSO_WM_UNIT_INDEX" val="18"/>
</p:tagLst>
</file>

<file path=ppt/tags/tag12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DIAGRAM_GROUP_CODE" val="l1_1"/>
  <p:tag name="KSO_WM_UNIT_ID" val="custom20189051_8*a*1"/>
  <p:tag name="KSO_WM_UNIT_PRESET_TEXT" val="YOUR TITLE"/>
</p:tagLst>
</file>

<file path=ppt/tags/tag127.xml><?xml version="1.0" encoding="utf-8"?>
<p:tagLst xmlns:p="http://schemas.openxmlformats.org/presentationml/2006/main">
  <p:tag name="KSO_WM_SLIDE_ITEM_CNT" val="2"/>
  <p:tag name="KSO_WM_SLIDE_LAYOUT" val="l_a_b"/>
  <p:tag name="KSO_WM_SLIDE_LAYOUT_CNT" val="1_1_1"/>
  <p:tag name="KSO_WM_SLIDE_TYPE" val="text"/>
  <p:tag name="KSO_WM_BEAUTIFY_FLAG" val="#wm#"/>
  <p:tag name="KSO_WM_SLIDE_POSITION" val="111*58"/>
  <p:tag name="KSO_WM_SLIDE_SIZE" val="732*322"/>
  <p:tag name="KSO_WM_TAG_VERSION" val="1.0"/>
  <p:tag name="KSO_WM_SLIDE_SUBTYPE" val="diag"/>
  <p:tag name="KSO_WM_COMBINE_RELATE_SLIDE_ID" val="background20185112_8"/>
  <p:tag name="KSO_WM_TEMPLATE_CATEGORY" val="custom"/>
  <p:tag name="KSO_WM_TEMPLATE_INDEX" val="20189051"/>
  <p:tag name="KSO_WM_SLIDE_ID" val="custom20189051_8"/>
  <p:tag name="KSO_WM_SLIDE_INDEX" val="8"/>
  <p:tag name="KSO_WM_DIAGRAM_GROUP_CODE" val="l1-2"/>
  <p:tag name="KSO_WM_TEMPLATE_SUBCATEGORY" val="combine"/>
</p:tagLst>
</file>

<file path=ppt/tags/tag12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12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1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1_2"/>
  <p:tag name="KSO_WM_UNIT_LAYERLEVEL" val="1_1_1"/>
  <p:tag name="KSO_WM_DIAGRAM_GROUP_CODE" val="l1-3"/>
  <p:tag name="KSO_WM_UNIT_ID" val="custom20189051_9*l_h_i*1_1_2"/>
</p:tagLst>
</file>

<file path=ppt/tags/tag130.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131.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1"/>
  <p:tag name="KSO_WM_UNIT_LAYERLEVEL" val="1_1_1"/>
  <p:tag name="KSO_WM_DIAGRAM_GROUP_CODE" val="l1-2"/>
  <p:tag name="KSO_WM_UNIT_ID" val="custom20189051_8*l_h_i*1_1_1"/>
</p:tagLst>
</file>

<file path=ppt/tags/tag132.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2"/>
  <p:tag name="KSO_WM_UNIT_LAYERLEVEL" val="1_1_1"/>
  <p:tag name="KSO_WM_DIAGRAM_GROUP_CODE" val="l1-2"/>
  <p:tag name="KSO_WM_UNIT_ID" val="custom20189051_8*l_h_i*1_1_2"/>
</p:tagLst>
</file>

<file path=ppt/tags/tag13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1_1"/>
</p:tagLst>
</file>

<file path=ppt/tags/tag134.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3"/>
  <p:tag name="KSO_WM_UNIT_LAYERLEVEL" val="1_1_1"/>
  <p:tag name="KSO_WM_DIAGRAM_GROUP_CODE" val="l1-2"/>
  <p:tag name="KSO_WM_UNIT_ID" val="custom20189051_8*l_h_i*1_1_3"/>
</p:tagLst>
</file>

<file path=ppt/tags/tag135.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1"/>
  <p:tag name="KSO_WM_UNIT_LAYERLEVEL" val="1_1_1"/>
  <p:tag name="KSO_WM_DIAGRAM_GROUP_CODE" val="l1-2"/>
  <p:tag name="KSO_WM_UNIT_ID" val="custom20189051_8*l_h_i*1_2_1"/>
</p:tagLst>
</file>

<file path=ppt/tags/tag136.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2"/>
  <p:tag name="KSO_WM_UNIT_LAYERLEVEL" val="1_1_1"/>
  <p:tag name="KSO_WM_DIAGRAM_GROUP_CODE" val="l1-2"/>
  <p:tag name="KSO_WM_UNIT_ID" val="custom20189051_8*l_h_i*1_2_2"/>
</p:tagLst>
</file>

<file path=ppt/tags/tag13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2_1"/>
</p:tagLst>
</file>

<file path=ppt/tags/tag138.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3"/>
  <p:tag name="KSO_WM_UNIT_LAYERLEVEL" val="1_1_1"/>
  <p:tag name="KSO_WM_DIAGRAM_GROUP_CODE" val="l1-2"/>
  <p:tag name="KSO_WM_UNIT_ID" val="custom20189051_8*l_h_i*1_2_3"/>
</p:tagLst>
</file>

<file path=ppt/tags/tag139.xml><?xml version="1.0" encoding="utf-8"?>
<p:tagLst xmlns:p="http://schemas.openxmlformats.org/presentationml/2006/main">
  <p:tag name="KSO_WM_DIAGRAM_GROUP_CODE" val="l1_1"/>
  <p:tag name="KSO_WM_TAG_VERSION" val="1.0"/>
  <p:tag name="KSO_WM_BEAUTIFY_FLAG" val="#wm#"/>
  <p:tag name="KSO_WM_UNIT_TYPE" val="i"/>
  <p:tag name="KSO_WM_UNIT_ID" val="custom20189051_8*i*18"/>
  <p:tag name="KSO_WM_TEMPLATE_CATEGORY" val="custom"/>
  <p:tag name="KSO_WM_TEMPLATE_INDEX" val="20189051"/>
  <p:tag name="KSO_WM_UNIT_INDEX" val="18"/>
</p:tagLst>
</file>

<file path=ppt/tags/tag1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d"/>
  <p:tag name="KSO_WM_UNIT_INDEX" val="1_1_1"/>
  <p:tag name="KSO_WM_UNIT_LAYERLEVEL" val="1_1_1"/>
  <p:tag name="KSO_WM_UNIT_VALUE" val="666*1109"/>
  <p:tag name="KSO_WM_UNIT_HIGHLIGHT" val="0"/>
  <p:tag name="KSO_WM_UNIT_COMPATIBLE" val="0"/>
  <p:tag name="KSO_WM_UNIT_CLEAR" val="0"/>
  <p:tag name="KSO_WM_DIAGRAM_GROUP_CODE" val="l1-3"/>
  <p:tag name="KSO_WM_UNIT_ID" val="custom20189051_9*l_h_d*1_1_1"/>
</p:tagLst>
</file>

<file path=ppt/tags/tag14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DIAGRAM_GROUP_CODE" val="l1_1"/>
  <p:tag name="KSO_WM_UNIT_ID" val="custom20189051_8*a*1"/>
  <p:tag name="KSO_WM_UNIT_PRESET_TEXT" val="YOUR TITLE"/>
</p:tagLst>
</file>

<file path=ppt/tags/tag141.xml><?xml version="1.0" encoding="utf-8"?>
<p:tagLst xmlns:p="http://schemas.openxmlformats.org/presentationml/2006/main">
  <p:tag name="KSO_WM_SLIDE_ITEM_CNT" val="2"/>
  <p:tag name="KSO_WM_SLIDE_LAYOUT" val="l_a_b"/>
  <p:tag name="KSO_WM_SLIDE_LAYOUT_CNT" val="1_1_1"/>
  <p:tag name="KSO_WM_SLIDE_TYPE" val="text"/>
  <p:tag name="KSO_WM_BEAUTIFY_FLAG" val="#wm#"/>
  <p:tag name="KSO_WM_SLIDE_POSITION" val="111*58"/>
  <p:tag name="KSO_WM_SLIDE_SIZE" val="732*322"/>
  <p:tag name="KSO_WM_TAG_VERSION" val="1.0"/>
  <p:tag name="KSO_WM_SLIDE_SUBTYPE" val="diag"/>
  <p:tag name="KSO_WM_COMBINE_RELATE_SLIDE_ID" val="background20185112_8"/>
  <p:tag name="KSO_WM_TEMPLATE_CATEGORY" val="custom"/>
  <p:tag name="KSO_WM_TEMPLATE_INDEX" val="20189051"/>
  <p:tag name="KSO_WM_SLIDE_ID" val="custom20189051_8"/>
  <p:tag name="KSO_WM_SLIDE_INDEX" val="8"/>
  <p:tag name="KSO_WM_DIAGRAM_GROUP_CODE" val="l1-2"/>
  <p:tag name="KSO_WM_TEMPLATE_SUBCATEGORY" val="combine"/>
</p:tagLst>
</file>

<file path=ppt/tags/tag14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14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144.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145.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1"/>
  <p:tag name="KSO_WM_UNIT_LAYERLEVEL" val="1_1_1"/>
  <p:tag name="KSO_WM_DIAGRAM_GROUP_CODE" val="l1-2"/>
  <p:tag name="KSO_WM_UNIT_ID" val="custom20189051_8*l_h_i*1_1_1"/>
</p:tagLst>
</file>

<file path=ppt/tags/tag146.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2"/>
  <p:tag name="KSO_WM_UNIT_LAYERLEVEL" val="1_1_1"/>
  <p:tag name="KSO_WM_DIAGRAM_GROUP_CODE" val="l1-2"/>
  <p:tag name="KSO_WM_UNIT_ID" val="custom20189051_8*l_h_i*1_1_2"/>
</p:tagLst>
</file>

<file path=ppt/tags/tag14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1_1"/>
</p:tagLst>
</file>

<file path=ppt/tags/tag148.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1_3"/>
  <p:tag name="KSO_WM_UNIT_LAYERLEVEL" val="1_1_1"/>
  <p:tag name="KSO_WM_DIAGRAM_GROUP_CODE" val="l1-2"/>
  <p:tag name="KSO_WM_UNIT_ID" val="custom20189051_8*l_h_i*1_1_3"/>
</p:tagLst>
</file>

<file path=ppt/tags/tag149.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1"/>
  <p:tag name="KSO_WM_UNIT_LAYERLEVEL" val="1_1_1"/>
  <p:tag name="KSO_WM_DIAGRAM_GROUP_CODE" val="l1-2"/>
  <p:tag name="KSO_WM_UNIT_ID" val="custom20189051_8*l_h_i*1_2_1"/>
</p:tagLst>
</file>

<file path=ppt/tags/tag1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1_3"/>
  <p:tag name="KSO_WM_UNIT_LAYERLEVEL" val="1_1_1"/>
  <p:tag name="KSO_WM_DIAGRAM_GROUP_CODE" val="l1-3"/>
  <p:tag name="KSO_WM_UNIT_ID" val="custom20189051_9*l_h_i*1_1_3"/>
</p:tagLst>
</file>

<file path=ppt/tags/tag150.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2"/>
  <p:tag name="KSO_WM_UNIT_LAYERLEVEL" val="1_1_1"/>
  <p:tag name="KSO_WM_DIAGRAM_GROUP_CODE" val="l1-2"/>
  <p:tag name="KSO_WM_UNIT_ID" val="custom20189051_8*l_h_i*1_2_2"/>
</p:tagLst>
</file>

<file path=ppt/tags/tag15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CLEAR" val="1"/>
  <p:tag name="KSO_WM_UNIT_LAYERLEVEL" val="1_1_1"/>
  <p:tag name="KSO_WM_UNIT_VALUE" val="52"/>
  <p:tag name="KSO_WM_UNIT_HIGHLIGHT" val="0"/>
  <p:tag name="KSO_WM_UNIT_COMPATIBLE" val="0"/>
  <p:tag name="KSO_WM_UNIT_PRESET_TEXT_INDEX" val="4"/>
  <p:tag name="KSO_WM_UNIT_PRESET_TEXT_LEN" val="26"/>
  <p:tag name="KSO_WM_DIAGRAM_GROUP_CODE" val="l1-2"/>
  <p:tag name="KSO_WM_UNIT_ID" val="custom20189051_8*l_h_f*1_2_1"/>
</p:tagLst>
</file>

<file path=ppt/tags/tag152.xml><?xml version="1.0" encoding="utf-8"?>
<p:tagLst xmlns:p="http://schemas.openxmlformats.org/presentationml/2006/main">
  <p:tag name="KSO_WM_TEMPLATE_CATEGORY" val="custom"/>
  <p:tag name="KSO_WM_TEMPLATE_INDEX" val="20189051"/>
  <p:tag name="KSO_WM_TAG_VERSION" val="1.0"/>
  <p:tag name="KSO_WM_BEAUTIFY_FLAG" val="#wm#"/>
  <p:tag name="KSO_WM_UNIT_CLEAR" val="1"/>
  <p:tag name="KSO_WM_UNIT_TYPE" val="l_h_i"/>
  <p:tag name="KSO_WM_UNIT_INDEX" val="1_2_3"/>
  <p:tag name="KSO_WM_UNIT_LAYERLEVEL" val="1_1_1"/>
  <p:tag name="KSO_WM_DIAGRAM_GROUP_CODE" val="l1-2"/>
  <p:tag name="KSO_WM_UNIT_ID" val="custom20189051_8*l_h_i*1_2_3"/>
</p:tagLst>
</file>

<file path=ppt/tags/tag153.xml><?xml version="1.0" encoding="utf-8"?>
<p:tagLst xmlns:p="http://schemas.openxmlformats.org/presentationml/2006/main">
  <p:tag name="KSO_WM_DIAGRAM_GROUP_CODE" val="l1_1"/>
  <p:tag name="KSO_WM_TAG_VERSION" val="1.0"/>
  <p:tag name="KSO_WM_BEAUTIFY_FLAG" val="#wm#"/>
  <p:tag name="KSO_WM_UNIT_TYPE" val="i"/>
  <p:tag name="KSO_WM_UNIT_ID" val="custom20189051_8*i*18"/>
  <p:tag name="KSO_WM_TEMPLATE_CATEGORY" val="custom"/>
  <p:tag name="KSO_WM_TEMPLATE_INDEX" val="20189051"/>
  <p:tag name="KSO_WM_UNIT_INDEX" val="18"/>
</p:tagLst>
</file>

<file path=ppt/tags/tag15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DIAGRAM_GROUP_CODE" val="l1_1"/>
  <p:tag name="KSO_WM_UNIT_ID" val="custom20189051_8*a*1"/>
  <p:tag name="KSO_WM_UNIT_PRESET_TEXT" val="YOUR TITLE"/>
</p:tagLst>
</file>

<file path=ppt/tags/tag155.xml><?xml version="1.0" encoding="utf-8"?>
<p:tagLst xmlns:p="http://schemas.openxmlformats.org/presentationml/2006/main">
  <p:tag name="KSO_WM_SLIDE_ITEM_CNT" val="2"/>
  <p:tag name="KSO_WM_SLIDE_LAYOUT" val="l_a_b"/>
  <p:tag name="KSO_WM_SLIDE_LAYOUT_CNT" val="1_1_1"/>
  <p:tag name="KSO_WM_SLIDE_TYPE" val="text"/>
  <p:tag name="KSO_WM_BEAUTIFY_FLAG" val="#wm#"/>
  <p:tag name="KSO_WM_SLIDE_POSITION" val="111*58"/>
  <p:tag name="KSO_WM_SLIDE_SIZE" val="732*322"/>
  <p:tag name="KSO_WM_TAG_VERSION" val="1.0"/>
  <p:tag name="KSO_WM_SLIDE_SUBTYPE" val="diag"/>
  <p:tag name="KSO_WM_COMBINE_RELATE_SLIDE_ID" val="background20185112_8"/>
  <p:tag name="KSO_WM_TEMPLATE_CATEGORY" val="custom"/>
  <p:tag name="KSO_WM_TEMPLATE_INDEX" val="20189051"/>
  <p:tag name="KSO_WM_SLIDE_ID" val="custom20189051_8"/>
  <p:tag name="KSO_WM_SLIDE_INDEX" val="8"/>
  <p:tag name="KSO_WM_DIAGRAM_GROUP_CODE" val="l1-2"/>
  <p:tag name="KSO_WM_TEMPLATE_SUBCATEGORY" val="combine"/>
</p:tagLst>
</file>

<file path=ppt/tags/tag15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157.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158.xml><?xml version="1.0" encoding="utf-8"?>
<p:tagLst xmlns:p="http://schemas.openxmlformats.org/presentationml/2006/main">
  <p:tag name="KSO_WM_BEAUTIFY_FLAG" val="#wm#"/>
  <p:tag name="KSO_WM_TEMPLATE_CATEGORY" val="custom"/>
  <p:tag name="KSO_WM_TEMPLATE_INDEX" val="20189051"/>
</p:tagLst>
</file>

<file path=ppt/tags/tag15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1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d"/>
  <p:tag name="KSO_WM_UNIT_INDEX" val="1_2_1"/>
  <p:tag name="KSO_WM_UNIT_LAYERLEVEL" val="1_1_1"/>
  <p:tag name="KSO_WM_UNIT_VALUE" val="666*1109"/>
  <p:tag name="KSO_WM_UNIT_HIGHLIGHT" val="0"/>
  <p:tag name="KSO_WM_UNIT_COMPATIBLE" val="0"/>
  <p:tag name="KSO_WM_UNIT_CLEAR" val="0"/>
  <p:tag name="KSO_WM_DIAGRAM_GROUP_CODE" val="l1-3"/>
  <p:tag name="KSO_WM_UNIT_ID" val="custom20189051_9*l_h_d*1_2_1"/>
</p:tagLst>
</file>

<file path=ppt/tags/tag16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161.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162.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163.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9051_5*f*1"/>
</p:tagLst>
</file>

<file path=ppt/tags/tag16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d"/>
  <p:tag name="KSO_WM_UNIT_INDEX" val="1"/>
  <p:tag name="KSO_WM_UNIT_LAYERLEVEL" val="1"/>
  <p:tag name="KSO_WM_UNIT_VALUE" val="1003*2786"/>
  <p:tag name="KSO_WM_UNIT_HIGHLIGHT" val="0"/>
  <p:tag name="KSO_WM_UNIT_COMPATIBLE" val="0"/>
  <p:tag name="KSO_WM_UNIT_CLEAR" val="0"/>
  <p:tag name="KSO_WM_UNIT_ID" val="custom20189051_5*d*1"/>
</p:tagLst>
</file>

<file path=ppt/tags/tag165.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16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16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168.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16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17.xml><?xml version="1.0" encoding="utf-8"?>
<p:tagLst xmlns:p="http://schemas.openxmlformats.org/presentationml/2006/main">
  <p:tag name="KSO_WM_DIAGRAM_GROUP_CODE" val="l1_1"/>
  <p:tag name="KSO_WM_TAG_VERSION" val="1.0"/>
  <p:tag name="KSO_WM_BEAUTIFY_FLAG" val="#wm#"/>
  <p:tag name="KSO_WM_UNIT_TYPE" val="i"/>
  <p:tag name="KSO_WM_UNIT_ID" val="custom20189051_9*i*8"/>
  <p:tag name="KSO_WM_TEMPLATE_CATEGORY" val="custom"/>
  <p:tag name="KSO_WM_TEMPLATE_INDEX" val="20189051"/>
  <p:tag name="KSO_WM_UNIT_INDEX" val="8"/>
</p:tagLst>
</file>

<file path=ppt/tags/tag17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9051_5*f*1"/>
</p:tagLst>
</file>

<file path=ppt/tags/tag17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d"/>
  <p:tag name="KSO_WM_UNIT_INDEX" val="1"/>
  <p:tag name="KSO_WM_UNIT_LAYERLEVEL" val="1"/>
  <p:tag name="KSO_WM_UNIT_VALUE" val="1003*2786"/>
  <p:tag name="KSO_WM_UNIT_HIGHLIGHT" val="0"/>
  <p:tag name="KSO_WM_UNIT_COMPATIBLE" val="0"/>
  <p:tag name="KSO_WM_UNIT_CLEAR" val="0"/>
  <p:tag name="KSO_WM_UNIT_ID" val="custom20189051_5*d*1"/>
</p:tagLst>
</file>

<file path=ppt/tags/tag172.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173.xml><?xml version="1.0" encoding="utf-8"?>
<p:tagLst xmlns:p="http://schemas.openxmlformats.org/presentationml/2006/main">
  <p:tag name="KSO_WM_BEAUTIFY_FLAG" val="#wm#"/>
  <p:tag name="KSO_WM_TEMPLATE_CATEGORY" val="custom"/>
  <p:tag name="KSO_WM_TEMPLATE_INDEX" val="20189051"/>
</p:tagLst>
</file>

<file path=ppt/tags/tag174.xml><?xml version="1.0" encoding="utf-8"?>
<p:tagLst xmlns:p="http://schemas.openxmlformats.org/presentationml/2006/main">
  <p:tag name="KSO_WM_BEAUTIFY_FLAG" val="#wm#"/>
  <p:tag name="KSO_WM_TEMPLATE_CATEGORY" val="custom"/>
  <p:tag name="KSO_WM_TEMPLATE_INDEX" val="20189051"/>
</p:tagLst>
</file>

<file path=ppt/tags/tag175.xml><?xml version="1.0" encoding="utf-8"?>
<p:tagLst xmlns:p="http://schemas.openxmlformats.org/presentationml/2006/main">
  <p:tag name="KSO_WM_BEAUTIFY_FLAG" val="#wm#"/>
  <p:tag name="KSO_WM_TEMPLATE_CATEGORY" val="custom"/>
  <p:tag name="KSO_WM_TEMPLATE_INDEX" val="20189051"/>
</p:tagLst>
</file>

<file path=ppt/tags/tag176.xml><?xml version="1.0" encoding="utf-8"?>
<p:tagLst xmlns:p="http://schemas.openxmlformats.org/presentationml/2006/main">
  <p:tag name="KSO_WM_BEAUTIFY_FLAG" val="#wm#"/>
  <p:tag name="KSO_WM_TEMPLATE_CATEGORY" val="custom"/>
  <p:tag name="KSO_WM_TEMPLATE_INDEX" val="20189051"/>
</p:tagLst>
</file>

<file path=ppt/tags/tag17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17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179.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1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LAYERLEVEL" val="1_1_1"/>
  <p:tag name="KSO_WM_UNIT_VALUE" val="18"/>
  <p:tag name="KSO_WM_UNIT_HIGHLIGHT" val="0"/>
  <p:tag name="KSO_WM_UNIT_COMPATIBLE" val="0"/>
  <p:tag name="KSO_WM_UNIT_CLEAR" val="0"/>
  <p:tag name="KSO_WM_DIAGRAM_GROUP_CODE" val="l1-3"/>
  <p:tag name="KSO_WM_UNIT_ID" val="custom20189051_9*l_h_f*1_1_1"/>
  <p:tag name="KSO_WM_UNIT_PRESET_TEXT" val="Lorem ipsum dolor sit amet consectetur."/>
</p:tagLst>
</file>

<file path=ppt/tags/tag1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LAYERLEVEL" val="1_1_1"/>
  <p:tag name="KSO_WM_UNIT_VALUE" val="18"/>
  <p:tag name="KSO_WM_UNIT_HIGHLIGHT" val="0"/>
  <p:tag name="KSO_WM_UNIT_COMPATIBLE" val="0"/>
  <p:tag name="KSO_WM_UNIT_CLEAR" val="0"/>
  <p:tag name="KSO_WM_DIAGRAM_GROUP_CODE" val="l1-3"/>
  <p:tag name="KSO_WM_UNIT_ID" val="custom20189051_9*l_h_f*1_2_1"/>
  <p:tag name="KSO_WM_UNIT_PRESET_TEXT" val="Lorem ipsum dolor sit amet consectetur."/>
</p:tagLst>
</file>

<file path=ppt/tags/tag2.xml><?xml version="1.0" encoding="utf-8"?>
<p:tagLst xmlns:p="http://schemas.openxmlformats.org/presentationml/2006/main">
  <p:tag name="KSO_WM_TAG_VERSION" val="1.0"/>
  <p:tag name="KSO_WM_TEMPLATE_CATEGORY" val="custom"/>
  <p:tag name="KSO_WM_TEMPLATE_INDEX" val="20189051"/>
</p:tagLst>
</file>

<file path=ppt/tags/tag2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DIAGRAM_GROUP_CODE" val="l1_1"/>
  <p:tag name="KSO_WM_UNIT_ID" val="custom20189051_9*a*1"/>
  <p:tag name="KSO_WM_UNIT_PRESET_TEXT" val="YOUR TITLE"/>
</p:tagLst>
</file>

<file path=ppt/tags/tag2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a"/>
  <p:tag name="KSO_WM_UNIT_INDEX" val="1_1_1"/>
  <p:tag name="KSO_WM_UNIT_LAYERLEVEL" val="1_1_1"/>
  <p:tag name="KSO_WM_UNIT_VALUE" val="7"/>
  <p:tag name="KSO_WM_UNIT_HIGHLIGHT" val="0"/>
  <p:tag name="KSO_WM_UNIT_COMPATIBLE" val="0"/>
  <p:tag name="KSO_WM_UNIT_CLEAR" val="0"/>
  <p:tag name="KSO_WM_DIAGRAM_GROUP_CODE" val="l1-3"/>
  <p:tag name="KSO_WM_UNIT_ID" val="custom20189051_9*l_h_a*1_1_1"/>
  <p:tag name="KSO_WM_UNIT_PRESET_TEXT" val="Lorem ipsum"/>
</p:tagLst>
</file>

<file path=ppt/tags/tag2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a"/>
  <p:tag name="KSO_WM_UNIT_INDEX" val="1_2_1"/>
  <p:tag name="KSO_WM_UNIT_LAYERLEVEL" val="1_1_1"/>
  <p:tag name="KSO_WM_UNIT_VALUE" val="7"/>
  <p:tag name="KSO_WM_UNIT_HIGHLIGHT" val="0"/>
  <p:tag name="KSO_WM_UNIT_COMPATIBLE" val="0"/>
  <p:tag name="KSO_WM_UNIT_CLEAR" val="0"/>
  <p:tag name="KSO_WM_DIAGRAM_GROUP_CODE" val="l1-3"/>
  <p:tag name="KSO_WM_UNIT_ID" val="custom20189051_9*l_h_a*1_2_1"/>
  <p:tag name="KSO_WM_UNIT_PRESET_TEXT" val="Lorem ipsum,"/>
</p:tagLst>
</file>

<file path=ppt/tags/tag2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d"/>
  <p:tag name="KSO_WM_UNIT_INDEX" val="1_1_1"/>
  <p:tag name="KSO_WM_UNIT_LAYERLEVEL" val="1_1_1"/>
  <p:tag name="KSO_WM_UNIT_VALUE" val="666*1109"/>
  <p:tag name="KSO_WM_UNIT_HIGHLIGHT" val="0"/>
  <p:tag name="KSO_WM_UNIT_COMPATIBLE" val="0"/>
  <p:tag name="KSO_WM_UNIT_CLEAR" val="0"/>
  <p:tag name="KSO_WM_DIAGRAM_GROUP_CODE" val="l1-3"/>
  <p:tag name="KSO_WM_UNIT_ID" val="custom20189051_9*l_h_d*1_1_1"/>
</p:tagLst>
</file>

<file path=ppt/tags/tag2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1_1"/>
  <p:tag name="KSO_WM_UNIT_LAYERLEVEL" val="1_1_1"/>
  <p:tag name="KSO_WM_UNIT_VALUE" val="18"/>
  <p:tag name="KSO_WM_UNIT_HIGHLIGHT" val="0"/>
  <p:tag name="KSO_WM_UNIT_COMPATIBLE" val="0"/>
  <p:tag name="KSO_WM_UNIT_CLEAR" val="0"/>
  <p:tag name="KSO_WM_DIAGRAM_GROUP_CODE" val="l1-3"/>
  <p:tag name="KSO_WM_UNIT_ID" val="custom20189051_9*l_h_f*1_1_1"/>
  <p:tag name="KSO_WM_UNIT_PRESET_TEXT" val="Lorem ipsum dolor sit amet consectetur."/>
</p:tagLst>
</file>

<file path=ppt/tags/tag2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a"/>
  <p:tag name="KSO_WM_UNIT_INDEX" val="1_1_1"/>
  <p:tag name="KSO_WM_UNIT_LAYERLEVEL" val="1_1_1"/>
  <p:tag name="KSO_WM_UNIT_VALUE" val="7"/>
  <p:tag name="KSO_WM_UNIT_HIGHLIGHT" val="0"/>
  <p:tag name="KSO_WM_UNIT_COMPATIBLE" val="0"/>
  <p:tag name="KSO_WM_UNIT_CLEAR" val="0"/>
  <p:tag name="KSO_WM_DIAGRAM_GROUP_CODE" val="l1-3"/>
  <p:tag name="KSO_WM_UNIT_ID" val="custom20189051_9*l_h_a*1_1_1"/>
  <p:tag name="KSO_WM_UNIT_PRESET_TEXT" val="Lorem ipsum"/>
</p:tagLst>
</file>

<file path=ppt/tags/tag2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1_1"/>
  <p:tag name="KSO_WM_UNIT_LAYERLEVEL" val="1_1_1"/>
  <p:tag name="KSO_WM_DIAGRAM_GROUP_CODE" val="l1-3"/>
  <p:tag name="KSO_WM_UNIT_ID" val="custom20189051_9*l_h_i*1_1_1"/>
</p:tagLst>
</file>

<file path=ppt/tags/tag2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1_2"/>
  <p:tag name="KSO_WM_UNIT_LAYERLEVEL" val="1_1_1"/>
  <p:tag name="KSO_WM_DIAGRAM_GROUP_CODE" val="l1-3"/>
  <p:tag name="KSO_WM_UNIT_ID" val="custom20189051_9*l_h_i*1_1_2"/>
</p:tagLst>
</file>

<file path=ppt/tags/tag2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d"/>
  <p:tag name="KSO_WM_UNIT_INDEX" val="1_2_1"/>
  <p:tag name="KSO_WM_UNIT_LAYERLEVEL" val="1_1_1"/>
  <p:tag name="KSO_WM_UNIT_VALUE" val="666*1109"/>
  <p:tag name="KSO_WM_UNIT_HIGHLIGHT" val="0"/>
  <p:tag name="KSO_WM_UNIT_COMPATIBLE" val="0"/>
  <p:tag name="KSO_WM_UNIT_CLEAR" val="0"/>
  <p:tag name="KSO_WM_DIAGRAM_GROUP_CODE" val="l1-3"/>
  <p:tag name="KSO_WM_UNIT_ID" val="custom20189051_9*l_h_d*1_2_1"/>
</p:tagLst>
</file>

<file path=ppt/tags/tag2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2_1"/>
  <p:tag name="KSO_WM_UNIT_LAYERLEVEL" val="1_1_1"/>
  <p:tag name="KSO_WM_DIAGRAM_GROUP_CODE" val="l1-3"/>
  <p:tag name="KSO_WM_UNIT_ID" val="custom20189051_9*l_h_i*1_2_1"/>
</p:tagLst>
</file>

<file path=ppt/tags/tag3.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combine"/>
  <p:tag name="KSO_WM_TEMPLATE_THUMBS_INDEX" val="1、5、6、7、8、9、11、12"/>
</p:tagLst>
</file>

<file path=ppt/tags/tag3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2_3"/>
  <p:tag name="KSO_WM_UNIT_LAYERLEVEL" val="1_1_1"/>
  <p:tag name="KSO_WM_DIAGRAM_GROUP_CODE" val="l1-3"/>
  <p:tag name="KSO_WM_UNIT_ID" val="custom20189051_9*l_h_i*1_2_3"/>
</p:tagLst>
</file>

<file path=ppt/tags/tag3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f"/>
  <p:tag name="KSO_WM_UNIT_INDEX" val="1_2_1"/>
  <p:tag name="KSO_WM_UNIT_LAYERLEVEL" val="1_1_1"/>
  <p:tag name="KSO_WM_UNIT_VALUE" val="18"/>
  <p:tag name="KSO_WM_UNIT_HIGHLIGHT" val="0"/>
  <p:tag name="KSO_WM_UNIT_COMPATIBLE" val="0"/>
  <p:tag name="KSO_WM_UNIT_CLEAR" val="0"/>
  <p:tag name="KSO_WM_DIAGRAM_GROUP_CODE" val="l1-3"/>
  <p:tag name="KSO_WM_UNIT_ID" val="custom20189051_9*l_h_f*1_2_1"/>
  <p:tag name="KSO_WM_UNIT_PRESET_TEXT" val="Lorem ipsum dolor sit amet consectetur."/>
</p:tagLst>
</file>

<file path=ppt/tags/tag3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a"/>
  <p:tag name="KSO_WM_UNIT_INDEX" val="1_2_1"/>
  <p:tag name="KSO_WM_UNIT_LAYERLEVEL" val="1_1_1"/>
  <p:tag name="KSO_WM_UNIT_VALUE" val="7"/>
  <p:tag name="KSO_WM_UNIT_HIGHLIGHT" val="0"/>
  <p:tag name="KSO_WM_UNIT_COMPATIBLE" val="0"/>
  <p:tag name="KSO_WM_UNIT_CLEAR" val="0"/>
  <p:tag name="KSO_WM_DIAGRAM_GROUP_CODE" val="l1-3"/>
  <p:tag name="KSO_WM_UNIT_ID" val="custom20189051_9*l_h_a*1_2_1"/>
  <p:tag name="KSO_WM_UNIT_PRESET_TEXT" val="Lorem ipsum,"/>
</p:tagLst>
</file>

<file path=ppt/tags/tag33.xml><?xml version="1.0" encoding="utf-8"?>
<p:tagLst xmlns:p="http://schemas.openxmlformats.org/presentationml/2006/main">
  <p:tag name="KSO_WM_TAG_VERSION" val="1.0"/>
  <p:tag name="KSO_WM_SLIDE_ITEM_CNT" val="2"/>
  <p:tag name="KSO_WM_SLIDE_LAYOUT" val="a_b_l"/>
  <p:tag name="KSO_WM_SLIDE_LAYOUT_CNT" val="1_1_1"/>
  <p:tag name="KSO_WM_SLIDE_TYPE" val="text"/>
  <p:tag name="KSO_WM_BEAUTIFY_FLAG" val="#wm#"/>
  <p:tag name="KSO_WM_SLIDE_POSITION" val="87*58"/>
  <p:tag name="KSO_WM_SLIDE_SIZE" val="802*421"/>
  <p:tag name="KSO_WM_SLIDE_SUBTYPE" val="diag"/>
  <p:tag name="KSO_WM_COMBINE_RELATE_SLIDE_ID" val="background20185112_9"/>
  <p:tag name="KSO_WM_TEMPLATE_CATEGORY" val="custom"/>
  <p:tag name="KSO_WM_TEMPLATE_INDEX" val="20189051"/>
  <p:tag name="KSO_WM_SLIDE_ID" val="custom20189051_9"/>
  <p:tag name="KSO_WM_SLIDE_INDEX" val="9"/>
  <p:tag name="KSO_WM_DIAGRAM_GROUP_CODE" val="l1-3"/>
  <p:tag name="KSO_WM_TEMPLATE_SUBCATEGORY" val="combine"/>
</p:tagLst>
</file>

<file path=ppt/tags/tag34.xml><?xml version="1.0" encoding="utf-8"?>
<p:tagLst xmlns:p="http://schemas.openxmlformats.org/presentationml/2006/main">
  <p:tag name="KSO_WM_BEAUTIFY_FLAG" val="#wm#"/>
  <p:tag name="KSO_WM_TEMPLATE_CATEGORY" val="custom"/>
  <p:tag name="KSO_WM_TEMPLATE_INDEX" val="20189051"/>
</p:tagLst>
</file>

<file path=ppt/tags/tag3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3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37.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3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3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CLEAR" val="0"/>
  <p:tag name="KSO_WM_UNIT_ID" val="custom20189051_7*b*1"/>
  <p:tag name="KSO_WM_UNIT_PRESET_TEXT" val="Lorem ipsum dolor sit amet consectetur"/>
</p:tagLst>
</file>

<file path=ppt/tags/tag4.xml><?xml version="1.0" encoding="utf-8"?>
<p:tagLst xmlns:p="http://schemas.openxmlformats.org/presentationml/2006/main">
  <p:tag name="KSO_WM_BEAUTIFY_FLAG" val="#wm#"/>
  <p:tag name="KSO_WM_TEMPLATE_CATEGORY" val="custom"/>
  <p:tag name="KSO_WM_TEMPLATE_INDEX" val="20189051"/>
</p:tagLst>
</file>

<file path=ppt/tags/tag4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41.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42.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2*a*1"/>
</p:tagLst>
</file>

<file path=ppt/tags/tag43.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9051_2*f*1"/>
</p:tagLst>
</file>

<file path=ppt/tags/tag4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45.xml><?xml version="1.0" encoding="utf-8"?>
<p:tagLst xmlns:p="http://schemas.openxmlformats.org/presentationml/2006/main">
  <p:tag name="KSO_WM_BEAUTIFY_FLAG" val="#wm#"/>
  <p:tag name="KSO_WM_TEMPLATE_CATEGORY" val="custom"/>
  <p:tag name="KSO_WM_TEMPLATE_INDEX" val="20189051"/>
</p:tagLst>
</file>

<file path=ppt/tags/tag4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4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4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TYPE" val="f"/>
  <p:tag name="KSO_WM_UNIT_ID" val="custom20189051_3*f*2"/>
</p:tagLst>
</file>

<file path=ppt/tags/tag4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5.xml><?xml version="1.0" encoding="utf-8"?>
<p:tagLst xmlns:p="http://schemas.openxmlformats.org/presentationml/2006/main">
  <p:tag name="KSO_WM_TEMPLATE_CATEGORY" val="custom"/>
  <p:tag name="KSO_WM_TEMPLATE_INDEX" val="20189051"/>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51_1*a*1"/>
  <p:tag name="KSO_WM_UNIT_PRESET_TEXT" val="简约商务风格模板"/>
</p:tagLst>
</file>

<file path=ppt/tags/tag5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51.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5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5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54.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55.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720"/>
  <p:tag name="KSO_WM_UNIT_LAYERLEVEL" val="1"/>
  <p:tag name="KSO_WM_UNIT_INDEX" val="1"/>
  <p:tag name="KSO_WM_UNIT_TYPE" val="f"/>
  <p:tag name="KSO_WM_UNIT_ID" val="custom20189051_11*f*1"/>
</p:tagLst>
</file>

<file path=ppt/tags/tag56.xml><?xml version="1.0" encoding="utf-8"?>
<p:tagLst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TAG_VERSION" val="1.0"/>
  <p:tag name="KSO_WM_SLIDE_SUBTYPE" val="pureTxt"/>
  <p:tag name="KSO_WM_COMBINE_RELATE_SLIDE_ID" val="background20185112_11"/>
  <p:tag name="KSO_WM_TEMPLATE_CATEGORY" val="custom"/>
  <p:tag name="KSO_WM_TEMPLATE_INDEX" val="20189051"/>
  <p:tag name="KSO_WM_SLIDE_ID" val="custom20189051_11"/>
  <p:tag name="KSO_WM_SLIDE_INDEX" val="11"/>
  <p:tag name="KSO_WM_TEMPLATE_SUBCATEGORY" val="combine"/>
</p:tagLst>
</file>

<file path=ppt/tags/tag5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6"/>
  <p:tag name="KSO_WM_UNIT_LAYERLEVEL" val="1"/>
  <p:tag name="KSO_WM_UNIT_INDEX" val="1"/>
  <p:tag name="KSO_WM_UNIT_TYPE" val="a"/>
  <p:tag name="KSO_WM_UNIT_ID" val="custom20189051_4*a*1"/>
</p:tagLst>
</file>

<file path=ppt/tags/tag5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d"/>
  <p:tag name="KSO_WM_UNIT_INDEX" val="1"/>
  <p:tag name="KSO_WM_UNIT_LAYERLEVEL" val="1"/>
  <p:tag name="KSO_WM_UNIT_VALUE" val="1500*1713"/>
  <p:tag name="KSO_WM_UNIT_HIGHLIGHT" val="0"/>
  <p:tag name="KSO_WM_UNIT_COMPATIBLE" val="0"/>
  <p:tag name="KSO_WM_UNIT_CLEAR" val="0"/>
  <p:tag name="KSO_WM_UNIT_ID" val="custom20189051_4*d*1"/>
</p:tagLst>
</file>

<file path=ppt/tags/tag59.xml><?xml version="1.0" encoding="utf-8"?>
<p:tagLst xmlns:p="http://schemas.openxmlformats.org/presentationml/2006/main">
  <p:tag name="KSO_WM_SLIDE_SIZE" val="827*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4"/>
  <p:tag name="KSO_WM_TEMPLATE_CATEGORY" val="custom"/>
  <p:tag name="KSO_WM_TEMPLATE_INDEX" val="20189051"/>
  <p:tag name="KSO_WM_SLIDE_ID" val="custom20189051_4"/>
  <p:tag name="KSO_WM_SLIDE_INDEX" val="4"/>
  <p:tag name="KSO_WM_TEMPLATE_SUBCATEGORY" val="combine"/>
</p:tagLst>
</file>

<file path=ppt/tags/tag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b"/>
  <p:tag name="KSO_WM_UNIT_INDEX" val="1"/>
  <p:tag name="KSO_WM_UNIT_LAYERLEVEL" val="1"/>
  <p:tag name="KSO_WM_UNIT_VALUE" val="48"/>
  <p:tag name="KSO_WM_UNIT_ISCONTENTSTITLE" val="0"/>
  <p:tag name="KSO_WM_UNIT_HIGHLIGHT" val="0"/>
  <p:tag name="KSO_WM_UNIT_COMPATIBLE" val="0"/>
  <p:tag name="KSO_WM_UNIT_CLEAR" val="0"/>
  <p:tag name="KSO_WM_UNIT_PRESET_TEXT_INDEX" val="4"/>
  <p:tag name="KSO_WM_UNIT_PRESET_TEXT_LEN" val="26"/>
  <p:tag name="KSO_WM_UNIT_ID" val="custom20189051_1*b*1"/>
</p:tagLst>
</file>

<file path=ppt/tags/tag60.xml><?xml version="1.0" encoding="utf-8"?>
<p:tagLst xmlns:p="http://schemas.openxmlformats.org/presentationml/2006/main">
  <p:tag name="KSO_WM_BEAUTIFY_FLAG" val="#wm#"/>
  <p:tag name="KSO_WM_TEMPLATE_CATEGORY" val="custom"/>
  <p:tag name="KSO_WM_TEMPLATE_INDEX" val="20189051"/>
</p:tagLst>
</file>

<file path=ppt/tags/tag61.xml><?xml version="1.0" encoding="utf-8"?>
<p:tagLst xmlns:p="http://schemas.openxmlformats.org/presentationml/2006/main">
  <p:tag name="KSO_WM_BEAUTIFY_FLAG" val="#wm#"/>
  <p:tag name="KSO_WM_TEMPLATE_CATEGORY" val="custom"/>
  <p:tag name="KSO_WM_TEMPLATE_INDEX" val="20189051"/>
</p:tagLst>
</file>

<file path=ppt/tags/tag62.xml><?xml version="1.0" encoding="utf-8"?>
<p:tagLst xmlns:p="http://schemas.openxmlformats.org/presentationml/2006/main">
  <p:tag name="KSO_WM_BEAUTIFY_FLAG" val="#wm#"/>
  <p:tag name="KSO_WM_TEMPLATE_CATEGORY" val="custom"/>
  <p:tag name="KSO_WM_TEMPLATE_INDEX" val="20189051"/>
</p:tagLst>
</file>

<file path=ppt/tags/tag63.xml><?xml version="1.0" encoding="utf-8"?>
<p:tagLst xmlns:p="http://schemas.openxmlformats.org/presentationml/2006/main">
  <p:tag name="KSO_WM_BEAUTIFY_FLAG" val="#wm#"/>
  <p:tag name="KSO_WM_TEMPLATE_CATEGORY" val="custom"/>
  <p:tag name="KSO_WM_TEMPLATE_INDEX" val="20189051"/>
</p:tagLst>
</file>

<file path=ppt/tags/tag6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6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66.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67.xml><?xml version="1.0" encoding="utf-8"?>
<p:tagLst xmlns:p="http://schemas.openxmlformats.org/presentationml/2006/main">
  <p:tag name="KSO_WM_BEAUTIFY_FLAG" val="#wm#"/>
  <p:tag name="KSO_WM_TEMPLATE_CATEGORY" val="custom"/>
  <p:tag name="KSO_WM_TEMPLATE_INDEX" val="20189051"/>
</p:tagLst>
</file>

<file path=ppt/tags/tag6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6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7.xml><?xml version="1.0" encoding="utf-8"?>
<p:tagLst xmlns:p="http://schemas.openxmlformats.org/presentationml/2006/main">
  <p:tag name="KSO_WM_UNIT_LAYERLEVEL" val="1"/>
  <p:tag name="KSO_WM_UNIT_VALUE" val="6"/>
  <p:tag name="KSO_WM_UNIT_HIGHLIGHT" val="0"/>
  <p:tag name="KSO_WM_UNIT_COMPATIBLE" val="1"/>
  <p:tag name="KSO_WM_UNIT_CLEAR" val="0"/>
  <p:tag name="KSO_WM_UNIT_PRESET_TEXT" val="2018"/>
  <p:tag name="KSO_WM_TAG_VERSION" val="1.0"/>
  <p:tag name="KSO_WM_BEAUTIFY_FLAG" val="#wm#"/>
  <p:tag name="KSO_WM_UNIT_TYPE" val="i"/>
  <p:tag name="KSO_WM_UNIT_ID" val="custom20189051_1*i*2"/>
  <p:tag name="KSO_WM_TEMPLATE_CATEGORY" val="custom"/>
  <p:tag name="KSO_WM_TEMPLATE_INDEX" val="20189051"/>
  <p:tag name="KSO_WM_UNIT_INDEX" val="2"/>
</p:tagLst>
</file>

<file path=ppt/tags/tag70.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7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72.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73.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74.xml><?xml version="1.0" encoding="utf-8"?>
<p:tagLst xmlns:p="http://schemas.openxmlformats.org/presentationml/2006/main">
  <p:tag name="KSO_WM_BEAUTIFY_FLAG" val="#wm#"/>
  <p:tag name="KSO_WM_TEMPLATE_CATEGORY" val="custom"/>
  <p:tag name="KSO_WM_TEMPLATE_INDEX" val="20189051"/>
</p:tagLst>
</file>

<file path=ppt/tags/tag75.xml><?xml version="1.0" encoding="utf-8"?>
<p:tagLst xmlns:p="http://schemas.openxmlformats.org/presentationml/2006/main">
  <p:tag name="KSO_WM_BEAUTIFY_FLAG" val="#wm#"/>
  <p:tag name="KSO_WM_TEMPLATE_CATEGORY" val="custom"/>
  <p:tag name="KSO_WM_TEMPLATE_INDEX" val="20189051"/>
</p:tagLst>
</file>

<file path=ppt/tags/tag7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7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78.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79.xml><?xml version="1.0" encoding="utf-8"?>
<p:tagLst xmlns:p="http://schemas.openxmlformats.org/presentationml/2006/main">
  <p:tag name="KSO_WM_BEAUTIFY_FLAG" val="#wm#"/>
  <p:tag name="KSO_WM_TEMPLATE_CATEGORY" val="custom"/>
  <p:tag name="KSO_WM_TEMPLATE_INDEX" val="20189051"/>
</p:tagLst>
</file>

<file path=ppt/tags/tag8.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SLIDE_POSITION" val="254*347"/>
  <p:tag name="KSO_WM_SLIDE_SIZE" val="452*61"/>
  <p:tag name="KSO_WM_TEMPLATE_TOPIC_ID" val="2869567"/>
  <p:tag name="KSO_WM_TEMPLATE_OUTLINE_ID" val="15"/>
  <p:tag name="KSO_WM_TEMPLATE_SCENE_ID" val="1"/>
  <p:tag name="KSO_WM_TEMPLATE_JOB_ID" val="2"/>
  <p:tag name="KSO_WM_TEMPLATE_TOPIC_DEFAULT" val="1"/>
  <p:tag name="KSO_WM_SLIDE_SUBTYPE" val="pureTxt"/>
  <p:tag name="KSO_WM_COMBINE_RELATE_SLIDE_ID" val="background20185112_1"/>
  <p:tag name="KSO_WM_TEMPLATE_CATEGORY" val="custom"/>
  <p:tag name="KSO_WM_TEMPLATE_INDEX" val="20189051"/>
  <p:tag name="KSO_WM_SLIDE_ID" val="custom20189051_1"/>
  <p:tag name="KSO_WM_SLIDE_INDEX" val="1"/>
  <p:tag name="KSO_WM_TEMPLATE_SUBCATEGORY" val="combine"/>
  <p:tag name="KSO_WM_TEMPLATE_THUMBS_INDEX" val="1、5、6、7、8、9、11、12、"/>
</p:tagLst>
</file>

<file path=ppt/tags/tag80.xml><?xml version="1.0" encoding="utf-8"?>
<p:tagLst xmlns:p="http://schemas.openxmlformats.org/presentationml/2006/main">
  <p:tag name="KSO_WM_BEAUTIFY_FLAG" val="#wm#"/>
  <p:tag name="KSO_WM_TEMPLATE_CATEGORY" val="custom"/>
  <p:tag name="KSO_WM_TEMPLATE_INDEX" val="20189051"/>
</p:tagLst>
</file>

<file path=ppt/tags/tag81.xml><?xml version="1.0" encoding="utf-8"?>
<p:tagLst xmlns:p="http://schemas.openxmlformats.org/presentationml/2006/main">
  <p:tag name="KSO_WM_BEAUTIFY_FLAG" val="#wm#"/>
  <p:tag name="KSO_WM_TEMPLATE_CATEGORY" val="custom"/>
  <p:tag name="KSO_WM_TEMPLATE_INDEX" val="20189051"/>
</p:tagLst>
</file>

<file path=ppt/tags/tag82.xml><?xml version="1.0" encoding="utf-8"?>
<p:tagLst xmlns:p="http://schemas.openxmlformats.org/presentationml/2006/main">
  <p:tag name="KSO_WM_BEAUTIFY_FLAG" val="#wm#"/>
  <p:tag name="KSO_WM_TEMPLATE_CATEGORY" val="custom"/>
  <p:tag name="KSO_WM_TEMPLATE_INDEX" val="20189051"/>
</p:tagLst>
</file>

<file path=ppt/tags/tag8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8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85.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8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8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88.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8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l_h_i"/>
  <p:tag name="KSO_WM_UNIT_INDEX" val="1_2_1"/>
  <p:tag name="KSO_WM_UNIT_LAYERLEVEL" val="1_1_1"/>
  <p:tag name="KSO_WM_DIAGRAM_GROUP_CODE" val="l1-3"/>
  <p:tag name="KSO_WM_UNIT_ID" val="custom20189051_9*l_h_i*1_2_1"/>
</p:tagLst>
</file>

<file path=ppt/tags/tag9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9051_5*f*1"/>
</p:tagLst>
</file>

<file path=ppt/tags/tag9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d"/>
  <p:tag name="KSO_WM_UNIT_INDEX" val="1"/>
  <p:tag name="KSO_WM_UNIT_LAYERLEVEL" val="1"/>
  <p:tag name="KSO_WM_UNIT_VALUE" val="1003*2786"/>
  <p:tag name="KSO_WM_UNIT_HIGHLIGHT" val="0"/>
  <p:tag name="KSO_WM_UNIT_COMPATIBLE" val="0"/>
  <p:tag name="KSO_WM_UNIT_CLEAR" val="0"/>
  <p:tag name="KSO_WM_UNIT_ID" val="custom20189051_5*d*1"/>
</p:tagLst>
</file>

<file path=ppt/tags/tag92.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ags/tag93.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9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95.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9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UNIT_ID" val="custom20189051_5*a*1"/>
</p:tagLst>
</file>

<file path=ppt/tags/tag9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9051_5*f*1"/>
</p:tagLst>
</file>

<file path=ppt/tags/tag9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d"/>
  <p:tag name="KSO_WM_UNIT_INDEX" val="1"/>
  <p:tag name="KSO_WM_UNIT_LAYERLEVEL" val="1"/>
  <p:tag name="KSO_WM_UNIT_VALUE" val="1003*2786"/>
  <p:tag name="KSO_WM_UNIT_HIGHLIGHT" val="0"/>
  <p:tag name="KSO_WM_UNIT_COMPATIBLE" val="0"/>
  <p:tag name="KSO_WM_UNIT_CLEAR" val="0"/>
  <p:tag name="KSO_WM_UNIT_ID" val="custom20189051_5*d*1"/>
</p:tagLst>
</file>

<file path=ppt/tags/tag99.xml><?xml version="1.0" encoding="utf-8"?>
<p:tagLst xmlns:p="http://schemas.openxmlformats.org/presentationml/2006/main">
  <p:tag name="KSO_WM_SLIDE_SIZE" val="790*387"/>
  <p:tag name="KSO_WM_SLIDE_POSITION" val="84*127"/>
  <p:tag name="KSO_WM_SLIDE_LAYOUT_CNT" val="1_1_1"/>
  <p:tag name="KSO_WM_SLIDE_LAYOUT" val="a_f_d"/>
  <p:tag name="KSO_WM_BEAUTIFY_FLAG" val="#wm#"/>
  <p:tag name="KSO_WM_SLIDE_TYPE" val="text"/>
  <p:tag name="KSO_WM_SLIDE_ITEM_CNT" val="2"/>
  <p:tag name="KSO_WM_TAG_VERSION" val="1.0"/>
  <p:tag name="KSO_WM_SLIDE_SUBTYPE" val="picTxt"/>
  <p:tag name="KSO_WM_COMBINE_RELATE_SLIDE_ID" val="background20185112_5"/>
  <p:tag name="KSO_WM_TEMPLATE_CATEGORY" val="custom"/>
  <p:tag name="KSO_WM_TEMPLATE_INDEX" val="20189051"/>
  <p:tag name="KSO_WM_SLIDE_ID" val="custom20189051_5"/>
  <p:tag name="KSO_WM_SLIDE_INDEX" val="5"/>
  <p:tag name="KSO_WM_TEMPLATE_SUBCATEGORY" val="combine"/>
</p:tagLst>
</file>

<file path=ppt/theme/theme1.xml><?xml version="1.0" encoding="utf-8"?>
<a:theme xmlns:a="http://schemas.openxmlformats.org/drawingml/2006/main" name="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6973</Words>
  <Application>WPS 演示</Application>
  <PresentationFormat>宽屏</PresentationFormat>
  <Paragraphs>550</Paragraphs>
  <Slides>54</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54</vt:i4>
      </vt:variant>
    </vt:vector>
  </HeadingPairs>
  <TitlesOfParts>
    <vt:vector size="69" baseType="lpstr">
      <vt:lpstr>Arial</vt:lpstr>
      <vt:lpstr>宋体</vt:lpstr>
      <vt:lpstr>Wingdings</vt:lpstr>
      <vt:lpstr>微软雅黑</vt:lpstr>
      <vt:lpstr>楷体</vt:lpstr>
      <vt:lpstr>Times New Roman</vt:lpstr>
      <vt:lpstr>Calibri</vt:lpstr>
      <vt:lpstr>Arial</vt:lpstr>
      <vt:lpstr>Lato</vt:lpstr>
      <vt:lpstr>Wingdings</vt:lpstr>
      <vt:lpstr>Arial Unicode MS</vt:lpstr>
      <vt:lpstr>华文行楷</vt:lpstr>
      <vt:lpstr>Segoe Print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252</cp:revision>
  <dcterms:created xsi:type="dcterms:W3CDTF">2018-03-08T08:55:00Z</dcterms:created>
  <dcterms:modified xsi:type="dcterms:W3CDTF">2018-11-24T02:54:24Z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