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5"/>
  </p:notesMasterIdLst>
  <p:sldIdLst>
    <p:sldId id="274" r:id="rId2"/>
    <p:sldId id="278" r:id="rId3"/>
    <p:sldId id="279" r:id="rId4"/>
    <p:sldId id="291" r:id="rId5"/>
    <p:sldId id="280" r:id="rId6"/>
    <p:sldId id="292" r:id="rId7"/>
    <p:sldId id="287" r:id="rId8"/>
    <p:sldId id="289" r:id="rId9"/>
    <p:sldId id="290" r:id="rId10"/>
    <p:sldId id="294" r:id="rId11"/>
    <p:sldId id="293" r:id="rId12"/>
    <p:sldId id="296" r:id="rId13"/>
    <p:sldId id="275" r:id="rId14"/>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xmlns="">
        <p15:guide id="1" orient="horz" pos="2124">
          <p15:clr>
            <a:srgbClr val="A4A3A4"/>
          </p15:clr>
        </p15:guide>
        <p15:guide id="2" pos="28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0070C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80705" autoAdjust="0"/>
  </p:normalViewPr>
  <p:slideViewPr>
    <p:cSldViewPr>
      <p:cViewPr>
        <p:scale>
          <a:sx n="60" d="100"/>
          <a:sy n="60" d="100"/>
        </p:scale>
        <p:origin x="-1650" y="-78"/>
      </p:cViewPr>
      <p:guideLst>
        <p:guide orient="horz" pos="2124"/>
        <p:guide pos="28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828"/>
    </p:cViewPr>
  </p:sorterViewPr>
  <p:gridSpacing cx="73733025" cy="7373302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buFontTx/>
              <a:buNone/>
              <a:defRPr sz="1200" noProof="1"/>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buFontTx/>
              <a:buNone/>
              <a:defRPr sz="1200" noProof="1">
                <a:latin typeface="+mn-lt"/>
                <a:ea typeface="+mn-ea"/>
              </a:defRPr>
            </a:lvl1pPr>
          </a:lstStyle>
          <a:p>
            <a:pPr>
              <a:defRPr/>
            </a:pPr>
            <a:endParaRPr lang="zh-CN" altLang="en-US"/>
          </a:p>
        </p:txBody>
      </p:sp>
      <p:sp>
        <p:nvSpPr>
          <p:cNvPr id="23556" name="幻灯片图像占位符 3"/>
          <p:cNvSpPr>
            <a:spLocks noGrp="1" noRot="1" noChangeAspect="1" noChangeArrowheads="1"/>
          </p:cNvSpPr>
          <p:nvPr>
            <p:ph type="sldImg" idx="4294967295"/>
          </p:nvPr>
        </p:nvSpPr>
        <p:spPr bwMode="auto">
          <a:xfrm>
            <a:off x="1143000" y="685800"/>
            <a:ext cx="4572000" cy="3429000"/>
          </a:xfrm>
          <a:prstGeom prst="rect">
            <a:avLst/>
          </a:pr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sp>
      <p:sp>
        <p:nvSpPr>
          <p:cNvPr id="7173" name="备注占位符 4"/>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buFontTx/>
              <a:buNone/>
              <a:defRPr sz="1200" noProof="1"/>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buFont typeface="Arial" pitchFamily="34" charset="0"/>
              <a:buNone/>
              <a:defRPr sz="1200"/>
            </a:lvl1pPr>
          </a:lstStyle>
          <a:p>
            <a:pPr>
              <a:defRPr/>
            </a:pPr>
            <a:fld id="{C5A71D6B-BD28-452E-9B7A-291CBB240018}" type="slidenum">
              <a:rPr lang="zh-CN" altLang="en-US"/>
              <a:pPr>
                <a:defRPr/>
              </a:pPr>
              <a:t>‹#›</a:t>
            </a:fld>
            <a:endParaRPr lang="zh-CN" altLang="en-US"/>
          </a:p>
        </p:txBody>
      </p:sp>
    </p:spTree>
    <p:extLst>
      <p:ext uri="{BB962C8B-B14F-4D97-AF65-F5344CB8AC3E}">
        <p14:creationId xmlns="" xmlns:p14="http://schemas.microsoft.com/office/powerpoint/2010/main" val="1527916208"/>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该案例以具有一定新颖性的选导系统为对象，训练同学们的需求分析、原型设计、结对编程、测试和基于</a:t>
            </a:r>
            <a:r>
              <a:rPr lang="en-US" altLang="zh-CN" dirty="0" err="1" smtClean="0"/>
              <a:t>git</a:t>
            </a:r>
            <a:r>
              <a:rPr lang="zh-CN" altLang="en-US" dirty="0" smtClean="0"/>
              <a:t>的版本管理。整个训练过程按照</a:t>
            </a:r>
            <a:r>
              <a:rPr lang="en-US" altLang="zh-CN" dirty="0" smtClean="0"/>
              <a:t>《</a:t>
            </a:r>
            <a:r>
              <a:rPr lang="zh-CN" altLang="en-US" dirty="0" smtClean="0"/>
              <a:t>构建之法</a:t>
            </a:r>
            <a:r>
              <a:rPr lang="en-US" altLang="zh-CN" dirty="0" smtClean="0"/>
              <a:t>》</a:t>
            </a:r>
            <a:r>
              <a:rPr lang="zh-CN" altLang="en-US" dirty="0" smtClean="0"/>
              <a:t>所提倡的方法来实施，具有很好的可操作性。需求分析和原型设计部分的内容具有较好的可借鉴性。建议该案例进一步明确每个阶段活动的核心训练要点，以及对同学们工作产出物的评价准则。</a:t>
            </a:r>
            <a:endParaRPr lang="zh-CN" altLang="en-US" dirty="0"/>
          </a:p>
        </p:txBody>
      </p:sp>
      <p:sp>
        <p:nvSpPr>
          <p:cNvPr id="4" name="灯片编号占位符 3"/>
          <p:cNvSpPr>
            <a:spLocks noGrp="1"/>
          </p:cNvSpPr>
          <p:nvPr>
            <p:ph type="sldNum" sz="quarter" idx="10"/>
          </p:nvPr>
        </p:nvSpPr>
        <p:spPr/>
        <p:txBody>
          <a:bodyPr/>
          <a:lstStyle/>
          <a:p>
            <a:pPr>
              <a:defRPr/>
            </a:pPr>
            <a:fld id="{C5A71D6B-BD28-452E-9B7A-291CBB240018}" type="slidenum">
              <a:rPr lang="zh-CN" altLang="en-US" smtClean="0"/>
              <a:pPr>
                <a:defRPr/>
              </a:pPr>
              <a:t>1</a:t>
            </a:fld>
            <a:endParaRPr lang="zh-CN" altLang="en-US"/>
          </a:p>
        </p:txBody>
      </p:sp>
    </p:spTree>
    <p:extLst>
      <p:ext uri="{BB962C8B-B14F-4D97-AF65-F5344CB8AC3E}">
        <p14:creationId xmlns="" xmlns:p14="http://schemas.microsoft.com/office/powerpoint/2010/main" val="18156076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5A71D6B-BD28-452E-9B7A-291CBB240018}" type="slidenum">
              <a:rPr lang="zh-CN" altLang="en-US" smtClean="0"/>
              <a:pPr>
                <a:defRPr/>
              </a:pPr>
              <a:t>11</a:t>
            </a:fld>
            <a:endParaRPr lang="zh-CN" altLang="en-US"/>
          </a:p>
        </p:txBody>
      </p:sp>
    </p:spTree>
    <p:extLst>
      <p:ext uri="{BB962C8B-B14F-4D97-AF65-F5344CB8AC3E}">
        <p14:creationId xmlns="" xmlns:p14="http://schemas.microsoft.com/office/powerpoint/2010/main" val="1507386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altLang="zh-CN" dirty="0" smtClean="0"/>
              <a:t>1</a:t>
            </a:r>
            <a:r>
              <a:rPr lang="zh-CN" altLang="en-US" dirty="0" smtClean="0"/>
              <a:t>、循序渐进的方式引导学生“入坑”：从原型设计软件工具着手， 激发学生兴趣，采用结对方式相互督促激励，不同程度的学生都愿意投入大量时间完成。这个案例的完成率和完成质量都很高。</a:t>
            </a:r>
            <a:r>
              <a:rPr lang="en-US" altLang="zh-CN" dirty="0" smtClean="0"/>
              <a:t>2</a:t>
            </a:r>
            <a:r>
              <a:rPr lang="zh-CN" altLang="en-US" dirty="0" smtClean="0"/>
              <a:t>、采用“构建之法” </a:t>
            </a:r>
            <a:r>
              <a:rPr lang="en-US" altLang="zh-CN" dirty="0" smtClean="0"/>
              <a:t>Learning  by  doing </a:t>
            </a:r>
            <a:r>
              <a:rPr lang="zh-CN" altLang="en-US" dirty="0" smtClean="0"/>
              <a:t>方式：原型设计工具使用、版本控制、效能分析软件应用等，摆脱传统课程边教边学边实践的方式，学生采用“做中学”的方式完成相关能力的训练。</a:t>
            </a:r>
            <a:r>
              <a:rPr lang="en-US" altLang="zh-CN" dirty="0" smtClean="0"/>
              <a:t>3</a:t>
            </a:r>
            <a:r>
              <a:rPr lang="zh-CN" altLang="en-US" dirty="0" smtClean="0"/>
              <a:t>、普遍适用于各程度学校或各年级学生：具备基础程序设计能力，具有一定数据结构基础，即能够满足大二下、大三上或大三下不同学期开设的相关软工课程，可以适用于不同水平的院校的相关专业。</a:t>
            </a:r>
            <a:r>
              <a:rPr lang="en-US" altLang="zh-CN" dirty="0" smtClean="0"/>
              <a:t>4</a:t>
            </a:r>
            <a:r>
              <a:rPr lang="zh-CN" altLang="en-US" dirty="0" smtClean="0"/>
              <a:t>、不同程度学生都能发挥潜质与所长：案例的师生智能匹配过程，要求达到最优。批阅作业时发现，有的学生参加过数学建模竞赛，会采用数学建模的方式构建优化问题，有的学生参加</a:t>
            </a:r>
            <a:r>
              <a:rPr lang="en-US" altLang="zh-CN" dirty="0" smtClean="0"/>
              <a:t>ACM</a:t>
            </a:r>
            <a:r>
              <a:rPr lang="zh-CN" altLang="en-US" dirty="0" smtClean="0"/>
              <a:t>训练，会采用婚姻匹配等算法实现，有的学生有科研训练，会采用反馈迭代优化的方式实现。普通的学生，也能用朴素的贪心算法完成。 不同的作业实现方式，体现了学生在之前阶段的能力和潜质。体现学生的前期基础，能够发挥他们所知所长。</a:t>
            </a:r>
          </a:p>
          <a:p>
            <a:pPr marL="0" marR="0" indent="0" algn="l" defTabSz="914400" rtl="0" eaLnBrk="0" fontAlgn="base" latinLnBrk="0" hangingPunct="0">
              <a:lnSpc>
                <a:spcPct val="100000"/>
              </a:lnSpc>
              <a:spcBef>
                <a:spcPct val="0"/>
              </a:spcBef>
              <a:spcAft>
                <a:spcPct val="0"/>
              </a:spcAft>
              <a:buClrTx/>
              <a:buSzTx/>
              <a:buFontTx/>
              <a:buNone/>
              <a:tabLst/>
              <a:defRPr/>
            </a:pPr>
            <a:endParaRPr lang="zh-CN" altLang="en-US" dirty="0" smtClean="0"/>
          </a:p>
          <a:p>
            <a:r>
              <a:rPr lang="zh-CN" altLang="en-US" dirty="0" smtClean="0"/>
              <a:t> </a:t>
            </a:r>
            <a:endParaRPr lang="zh-CN" altLang="en-US" dirty="0"/>
          </a:p>
        </p:txBody>
      </p:sp>
      <p:sp>
        <p:nvSpPr>
          <p:cNvPr id="4" name="灯片编号占位符 3"/>
          <p:cNvSpPr>
            <a:spLocks noGrp="1"/>
          </p:cNvSpPr>
          <p:nvPr>
            <p:ph type="sldNum" sz="quarter" idx="10"/>
          </p:nvPr>
        </p:nvSpPr>
        <p:spPr/>
        <p:txBody>
          <a:bodyPr/>
          <a:lstStyle/>
          <a:p>
            <a:pPr>
              <a:defRPr/>
            </a:pPr>
            <a:fld id="{C5A71D6B-BD28-452E-9B7A-291CBB240018}" type="slidenum">
              <a:rPr lang="zh-CN" altLang="en-US" smtClean="0"/>
              <a:pPr>
                <a:defRPr/>
              </a:pPr>
              <a:t>12</a:t>
            </a:fld>
            <a:endParaRPr lang="zh-CN" altLang="en-US"/>
          </a:p>
        </p:txBody>
      </p:sp>
    </p:spTree>
    <p:extLst>
      <p:ext uri="{BB962C8B-B14F-4D97-AF65-F5344CB8AC3E}">
        <p14:creationId xmlns="" xmlns:p14="http://schemas.microsoft.com/office/powerpoint/2010/main" val="1507386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准备内容突出案例的有效性和可用性，重点介绍案例的教学目标、内容，何时使用以及如何使用、已有的使用情况等。每个案例讲解</a:t>
            </a:r>
            <a:r>
              <a:rPr lang="en-US" altLang="zh-CN" dirty="0" smtClean="0"/>
              <a:t>8-10</a:t>
            </a:r>
            <a:r>
              <a:rPr lang="zh-CN" altLang="en-US" dirty="0" smtClean="0"/>
              <a:t>分钟，提问</a:t>
            </a:r>
            <a:r>
              <a:rPr lang="en-US" altLang="zh-CN" dirty="0" smtClean="0"/>
              <a:t>3</a:t>
            </a:r>
            <a:r>
              <a:rPr lang="zh-CN" altLang="en-US" dirty="0" smtClean="0"/>
              <a:t>分钟。准备</a:t>
            </a:r>
            <a:r>
              <a:rPr lang="en-US" altLang="zh-CN" dirty="0" smtClean="0"/>
              <a:t>3</a:t>
            </a:r>
            <a:r>
              <a:rPr lang="zh-CN" altLang="en-US" dirty="0" smtClean="0"/>
              <a:t>份介绍案例的纸质材料，供评审专家传阅。</a:t>
            </a:r>
            <a:endParaRPr lang="zh-CN" altLang="en-US" dirty="0"/>
          </a:p>
        </p:txBody>
      </p:sp>
      <p:sp>
        <p:nvSpPr>
          <p:cNvPr id="4" name="灯片编号占位符 3"/>
          <p:cNvSpPr>
            <a:spLocks noGrp="1"/>
          </p:cNvSpPr>
          <p:nvPr>
            <p:ph type="sldNum" sz="quarter" idx="10"/>
          </p:nvPr>
        </p:nvSpPr>
        <p:spPr/>
        <p:txBody>
          <a:bodyPr/>
          <a:lstStyle/>
          <a:p>
            <a:pPr>
              <a:defRPr/>
            </a:pPr>
            <a:fld id="{C5A71D6B-BD28-452E-9B7A-291CBB240018}" type="slidenum">
              <a:rPr lang="zh-CN" altLang="en-US" smtClean="0"/>
              <a:pPr>
                <a:defRPr/>
              </a:pPr>
              <a:t>2</a:t>
            </a:fld>
            <a:endParaRPr lang="zh-CN" altLang="en-US"/>
          </a:p>
        </p:txBody>
      </p:sp>
    </p:spTree>
    <p:extLst>
      <p:ext uri="{BB962C8B-B14F-4D97-AF65-F5344CB8AC3E}">
        <p14:creationId xmlns="" xmlns:p14="http://schemas.microsoft.com/office/powerpoint/2010/main" val="3799778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针对痛点设计这样一个案例</a:t>
            </a:r>
            <a:endParaRPr lang="zh-CN" altLang="en-US" dirty="0"/>
          </a:p>
        </p:txBody>
      </p:sp>
      <p:sp>
        <p:nvSpPr>
          <p:cNvPr id="4" name="灯片编号占位符 3"/>
          <p:cNvSpPr>
            <a:spLocks noGrp="1"/>
          </p:cNvSpPr>
          <p:nvPr>
            <p:ph type="sldNum" sz="quarter" idx="10"/>
          </p:nvPr>
        </p:nvSpPr>
        <p:spPr/>
        <p:txBody>
          <a:bodyPr/>
          <a:lstStyle/>
          <a:p>
            <a:pPr>
              <a:defRPr/>
            </a:pPr>
            <a:fld id="{C5A71D6B-BD28-452E-9B7A-291CBB240018}" type="slidenum">
              <a:rPr lang="zh-CN" altLang="en-US" smtClean="0"/>
              <a:pPr>
                <a:defRPr/>
              </a:pPr>
              <a:t>3</a:t>
            </a:fld>
            <a:endParaRPr lang="zh-CN" altLang="en-US"/>
          </a:p>
        </p:txBody>
      </p:sp>
    </p:spTree>
    <p:extLst>
      <p:ext uri="{BB962C8B-B14F-4D97-AF65-F5344CB8AC3E}">
        <p14:creationId xmlns="" xmlns:p14="http://schemas.microsoft.com/office/powerpoint/2010/main" val="923380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5A71D6B-BD28-452E-9B7A-291CBB240018}" type="slidenum">
              <a:rPr lang="zh-CN" altLang="en-US" smtClean="0"/>
              <a:pPr>
                <a:defRPr/>
              </a:pPr>
              <a:t>5</a:t>
            </a:fld>
            <a:endParaRPr lang="zh-CN" altLang="en-US"/>
          </a:p>
        </p:txBody>
      </p:sp>
    </p:spTree>
    <p:extLst>
      <p:ext uri="{BB962C8B-B14F-4D97-AF65-F5344CB8AC3E}">
        <p14:creationId xmlns="" xmlns:p14="http://schemas.microsoft.com/office/powerpoint/2010/main" val="1855186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案例的每个阶段，每个内容，都有对应核心的训练要点</a:t>
            </a:r>
            <a:endParaRPr lang="zh-CN" altLang="en-US" dirty="0"/>
          </a:p>
        </p:txBody>
      </p:sp>
      <p:sp>
        <p:nvSpPr>
          <p:cNvPr id="4" name="灯片编号占位符 3"/>
          <p:cNvSpPr>
            <a:spLocks noGrp="1"/>
          </p:cNvSpPr>
          <p:nvPr>
            <p:ph type="sldNum" sz="quarter" idx="10"/>
          </p:nvPr>
        </p:nvSpPr>
        <p:spPr/>
        <p:txBody>
          <a:bodyPr/>
          <a:lstStyle/>
          <a:p>
            <a:pPr>
              <a:defRPr/>
            </a:pPr>
            <a:fld id="{C5A71D6B-BD28-452E-9B7A-291CBB240018}" type="slidenum">
              <a:rPr lang="zh-CN" altLang="en-US" smtClean="0"/>
              <a:pPr>
                <a:defRPr/>
              </a:pPr>
              <a:t>6</a:t>
            </a:fld>
            <a:endParaRPr lang="zh-CN" altLang="en-US"/>
          </a:p>
        </p:txBody>
      </p:sp>
    </p:spTree>
    <p:extLst>
      <p:ext uri="{BB962C8B-B14F-4D97-AF65-F5344CB8AC3E}">
        <p14:creationId xmlns="" xmlns:p14="http://schemas.microsoft.com/office/powerpoint/2010/main" val="1855186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每个阶段，每个过程，都有相应要达到的层次，</a:t>
            </a:r>
            <a:r>
              <a:rPr lang="en-US" altLang="zh-CN" dirty="0" smtClean="0"/>
              <a:t>A</a:t>
            </a:r>
            <a:r>
              <a:rPr lang="zh-CN" altLang="en-US" dirty="0" smtClean="0"/>
              <a:t>优秀，</a:t>
            </a:r>
            <a:r>
              <a:rPr lang="en-US" altLang="zh-CN" dirty="0" smtClean="0"/>
              <a:t>B</a:t>
            </a:r>
            <a:r>
              <a:rPr lang="zh-CN" altLang="en-US" dirty="0" smtClean="0"/>
              <a:t>良好，</a:t>
            </a:r>
            <a:r>
              <a:rPr lang="en-US" altLang="zh-CN" dirty="0" smtClean="0"/>
              <a:t>C</a:t>
            </a:r>
            <a:r>
              <a:rPr lang="zh-CN" altLang="en-US" dirty="0" smtClean="0"/>
              <a:t>合格</a:t>
            </a:r>
            <a:endParaRPr lang="zh-CN" altLang="en-US" dirty="0"/>
          </a:p>
        </p:txBody>
      </p:sp>
      <p:sp>
        <p:nvSpPr>
          <p:cNvPr id="4" name="灯片编号占位符 3"/>
          <p:cNvSpPr>
            <a:spLocks noGrp="1"/>
          </p:cNvSpPr>
          <p:nvPr>
            <p:ph type="sldNum" sz="quarter" idx="10"/>
          </p:nvPr>
        </p:nvSpPr>
        <p:spPr/>
        <p:txBody>
          <a:bodyPr/>
          <a:lstStyle/>
          <a:p>
            <a:pPr>
              <a:defRPr/>
            </a:pPr>
            <a:fld id="{C5A71D6B-BD28-452E-9B7A-291CBB240018}" type="slidenum">
              <a:rPr lang="zh-CN" altLang="en-US" smtClean="0"/>
              <a:pPr>
                <a:defRPr/>
              </a:pPr>
              <a:t>7</a:t>
            </a:fld>
            <a:endParaRPr lang="zh-CN" altLang="en-US"/>
          </a:p>
        </p:txBody>
      </p:sp>
    </p:spTree>
    <p:extLst>
      <p:ext uri="{BB962C8B-B14F-4D97-AF65-F5344CB8AC3E}">
        <p14:creationId xmlns="" xmlns:p14="http://schemas.microsoft.com/office/powerpoint/2010/main" val="1507386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如果问</a:t>
            </a:r>
            <a:r>
              <a:rPr lang="en-US" altLang="zh-CN" dirty="0" smtClean="0"/>
              <a:t>2017</a:t>
            </a:r>
            <a:r>
              <a:rPr lang="zh-CN" altLang="en-US" dirty="0" smtClean="0"/>
              <a:t>年的情况，就说是用的同学录软件，这次也报了案例，没进终评</a:t>
            </a:r>
            <a:endParaRPr lang="zh-CN" altLang="en-US" dirty="0"/>
          </a:p>
        </p:txBody>
      </p:sp>
      <p:sp>
        <p:nvSpPr>
          <p:cNvPr id="4" name="灯片编号占位符 3"/>
          <p:cNvSpPr>
            <a:spLocks noGrp="1"/>
          </p:cNvSpPr>
          <p:nvPr>
            <p:ph type="sldNum" sz="quarter" idx="10"/>
          </p:nvPr>
        </p:nvSpPr>
        <p:spPr/>
        <p:txBody>
          <a:bodyPr/>
          <a:lstStyle/>
          <a:p>
            <a:pPr>
              <a:defRPr/>
            </a:pPr>
            <a:fld id="{C5A71D6B-BD28-452E-9B7A-291CBB240018}" type="slidenum">
              <a:rPr lang="zh-CN" altLang="en-US" smtClean="0"/>
              <a:pPr>
                <a:defRPr/>
              </a:pPr>
              <a:t>8</a:t>
            </a:fld>
            <a:endParaRPr lang="zh-CN" altLang="en-US"/>
          </a:p>
        </p:txBody>
      </p:sp>
    </p:spTree>
    <p:extLst>
      <p:ext uri="{BB962C8B-B14F-4D97-AF65-F5344CB8AC3E}">
        <p14:creationId xmlns="" xmlns:p14="http://schemas.microsoft.com/office/powerpoint/2010/main" val="1507386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需求分析和原型设计的优点和不足总结</a:t>
            </a:r>
            <a:endParaRPr lang="en-US" altLang="zh-CN" dirty="0" smtClean="0"/>
          </a:p>
          <a:p>
            <a:r>
              <a:rPr lang="zh-CN" altLang="en-US" dirty="0" smtClean="0"/>
              <a:t>打印的材料有提供，可以具体参看</a:t>
            </a:r>
            <a:endParaRPr lang="zh-CN" altLang="en-US" dirty="0"/>
          </a:p>
        </p:txBody>
      </p:sp>
      <p:sp>
        <p:nvSpPr>
          <p:cNvPr id="4" name="灯片编号占位符 3"/>
          <p:cNvSpPr>
            <a:spLocks noGrp="1"/>
          </p:cNvSpPr>
          <p:nvPr>
            <p:ph type="sldNum" sz="quarter" idx="10"/>
          </p:nvPr>
        </p:nvSpPr>
        <p:spPr/>
        <p:txBody>
          <a:bodyPr/>
          <a:lstStyle/>
          <a:p>
            <a:pPr>
              <a:defRPr/>
            </a:pPr>
            <a:fld id="{C5A71D6B-BD28-452E-9B7A-291CBB240018}" type="slidenum">
              <a:rPr lang="zh-CN" altLang="en-US" smtClean="0"/>
              <a:pPr>
                <a:defRPr/>
              </a:pPr>
              <a:t>9</a:t>
            </a:fld>
            <a:endParaRPr lang="zh-CN" altLang="en-US"/>
          </a:p>
        </p:txBody>
      </p:sp>
    </p:spTree>
    <p:extLst>
      <p:ext uri="{BB962C8B-B14F-4D97-AF65-F5344CB8AC3E}">
        <p14:creationId xmlns="" xmlns:p14="http://schemas.microsoft.com/office/powerpoint/2010/main" val="1507386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需求分析和原型设计的优点和不足总结</a:t>
            </a:r>
            <a:endParaRPr lang="en-US" altLang="zh-CN" dirty="0" smtClean="0"/>
          </a:p>
          <a:p>
            <a:r>
              <a:rPr lang="zh-CN" altLang="en-US" dirty="0" smtClean="0"/>
              <a:t>打印的材料有提供，可以具体参看</a:t>
            </a:r>
            <a:endParaRPr lang="zh-CN" altLang="en-US" dirty="0"/>
          </a:p>
        </p:txBody>
      </p:sp>
      <p:sp>
        <p:nvSpPr>
          <p:cNvPr id="4" name="灯片编号占位符 3"/>
          <p:cNvSpPr>
            <a:spLocks noGrp="1"/>
          </p:cNvSpPr>
          <p:nvPr>
            <p:ph type="sldNum" sz="quarter" idx="10"/>
          </p:nvPr>
        </p:nvSpPr>
        <p:spPr/>
        <p:txBody>
          <a:bodyPr/>
          <a:lstStyle/>
          <a:p>
            <a:pPr>
              <a:defRPr/>
            </a:pPr>
            <a:fld id="{C5A71D6B-BD28-452E-9B7A-291CBB240018}" type="slidenum">
              <a:rPr lang="zh-CN" altLang="en-US" smtClean="0"/>
              <a:pPr>
                <a:defRPr/>
              </a:pPr>
              <a:t>10</a:t>
            </a:fld>
            <a:endParaRPr lang="zh-CN" altLang="en-US"/>
          </a:p>
        </p:txBody>
      </p:sp>
    </p:spTree>
    <p:extLst>
      <p:ext uri="{BB962C8B-B14F-4D97-AF65-F5344CB8AC3E}">
        <p14:creationId xmlns="" xmlns:p14="http://schemas.microsoft.com/office/powerpoint/2010/main" val="1507386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pPr>
              <a:defRPr/>
            </a:pPr>
            <a:fld id="{CCB9D699-00D3-4B50-8E05-9813256B5AAB}" type="datetime1">
              <a:rPr lang="zh-CN" altLang="en-US" smtClean="0"/>
              <a:pPr>
                <a:defRPr/>
              </a:pPr>
              <a:t>2018/11/22</a:t>
            </a:fld>
            <a:endParaRPr lang="zh-CN" altLang="en-US"/>
          </a:p>
        </p:txBody>
      </p:sp>
      <p:sp>
        <p:nvSpPr>
          <p:cNvPr id="5" name="Footer Placeholder 4"/>
          <p:cNvSpPr>
            <a:spLocks noGrp="1"/>
          </p:cNvSpPr>
          <p:nvPr>
            <p:ph type="ftr" sz="quarter" idx="11"/>
          </p:nvPr>
        </p:nvSpPr>
        <p:spPr/>
        <p:txBody>
          <a:bodyPr/>
          <a:lstStyle/>
          <a:p>
            <a:pPr>
              <a:defRPr/>
            </a:pPr>
            <a:endParaRPr lang="zh-CN" altLang="en-US" dirty="0"/>
          </a:p>
        </p:txBody>
      </p:sp>
      <p:sp>
        <p:nvSpPr>
          <p:cNvPr id="6" name="Slide Number Placeholder 5"/>
          <p:cNvSpPr>
            <a:spLocks noGrp="1"/>
          </p:cNvSpPr>
          <p:nvPr>
            <p:ph type="sldNum" sz="quarter" idx="12"/>
          </p:nvPr>
        </p:nvSpPr>
        <p:spPr/>
        <p:txBody>
          <a:bodyPr/>
          <a:lstStyle/>
          <a:p>
            <a:pPr>
              <a:defRPr/>
            </a:pPr>
            <a:fld id="{BC1A66DF-99AD-41A1-B7D9-FB91C83F9822}" type="slidenum">
              <a:rPr lang="zh-CN" altLang="en-US" smtClean="0"/>
              <a:pPr>
                <a:defRPr/>
              </a:pPr>
              <a:t>‹#›</a:t>
            </a:fld>
            <a:endParaRPr lang="zh-CN" alt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pPr>
              <a:defRPr/>
            </a:pPr>
            <a:fld id="{CCB9D699-00D3-4B50-8E05-9813256B5AAB}" type="datetime1">
              <a:rPr lang="zh-CN" altLang="en-US" smtClean="0"/>
              <a:pPr>
                <a:defRPr/>
              </a:pPr>
              <a:t>2018/11/22</a:t>
            </a:fld>
            <a:endParaRPr lang="zh-CN" altLang="en-US"/>
          </a:p>
        </p:txBody>
      </p:sp>
      <p:sp>
        <p:nvSpPr>
          <p:cNvPr id="5" name="Footer Placeholder 4"/>
          <p:cNvSpPr>
            <a:spLocks noGrp="1"/>
          </p:cNvSpPr>
          <p:nvPr>
            <p:ph type="ftr" sz="quarter" idx="11"/>
          </p:nvPr>
        </p:nvSpPr>
        <p:spPr/>
        <p:txBody>
          <a:bodyPr/>
          <a:lstStyle/>
          <a:p>
            <a:pPr>
              <a:defRPr/>
            </a:pPr>
            <a:endParaRPr lang="zh-CN" altLang="en-US" dirty="0"/>
          </a:p>
        </p:txBody>
      </p:sp>
      <p:sp>
        <p:nvSpPr>
          <p:cNvPr id="6" name="Slide Number Placeholder 5"/>
          <p:cNvSpPr>
            <a:spLocks noGrp="1"/>
          </p:cNvSpPr>
          <p:nvPr>
            <p:ph type="sldNum" sz="quarter" idx="12"/>
          </p:nvPr>
        </p:nvSpPr>
        <p:spPr/>
        <p:txBody>
          <a:bodyPr/>
          <a:lstStyle/>
          <a:p>
            <a:pPr>
              <a:defRPr/>
            </a:pPr>
            <a:fld id="{BC1A66DF-99AD-41A1-B7D9-FB91C83F9822}" type="slidenum">
              <a:rPr lang="zh-CN" altLang="en-US" smtClean="0"/>
              <a:pPr>
                <a:defRPr/>
              </a:pPr>
              <a:t>‹#›</a:t>
            </a:fld>
            <a:endParaRPr lang="zh-CN" altLang="en-US"/>
          </a:p>
        </p:txBody>
      </p:sp>
    </p:spTree>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fld id="{CCB9D699-00D3-4B50-8E05-9813256B5AAB}" type="datetime1">
              <a:rPr lang="zh-CN" altLang="en-US" smtClean="0"/>
              <a:pPr>
                <a:defRPr/>
              </a:pPr>
              <a:t>2018/11/22</a:t>
            </a:fld>
            <a:endParaRPr lang="zh-CN" altLang="en-US"/>
          </a:p>
        </p:txBody>
      </p:sp>
      <p:sp>
        <p:nvSpPr>
          <p:cNvPr id="5" name="Footer Placeholder 4"/>
          <p:cNvSpPr>
            <a:spLocks noGrp="1"/>
          </p:cNvSpPr>
          <p:nvPr>
            <p:ph type="ftr" sz="quarter" idx="11"/>
          </p:nvPr>
        </p:nvSpPr>
        <p:spPr/>
        <p:txBody>
          <a:bodyPr/>
          <a:lstStyle/>
          <a:p>
            <a:pPr>
              <a:defRPr/>
            </a:pPr>
            <a:endParaRPr lang="zh-CN" altLang="en-US" dirty="0"/>
          </a:p>
        </p:txBody>
      </p:sp>
      <p:sp>
        <p:nvSpPr>
          <p:cNvPr id="6" name="Slide Number Placeholder 5"/>
          <p:cNvSpPr>
            <a:spLocks noGrp="1"/>
          </p:cNvSpPr>
          <p:nvPr>
            <p:ph type="sldNum" sz="quarter" idx="12"/>
          </p:nvPr>
        </p:nvSpPr>
        <p:spPr/>
        <p:txBody>
          <a:bodyPr/>
          <a:lstStyle/>
          <a:p>
            <a:pPr>
              <a:defRPr/>
            </a:pPr>
            <a:fld id="{BC1A66DF-99AD-41A1-B7D9-FB91C83F9822}" type="slidenum">
              <a:rPr lang="zh-CN" altLang="en-US" smtClean="0"/>
              <a:pPr>
                <a:defRPr/>
              </a:pPr>
              <a:t>‹#›</a:t>
            </a:fld>
            <a:endParaRPr lang="zh-CN" altLang="en-US"/>
          </a:p>
        </p:txBody>
      </p:sp>
    </p:spTree>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pic>
        <p:nvPicPr>
          <p:cNvPr id="3" name="图片 6"/>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8316261" y="117475"/>
            <a:ext cx="576669" cy="57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矩形 11"/>
          <p:cNvSpPr/>
          <p:nvPr userDrawn="1"/>
        </p:nvSpPr>
        <p:spPr>
          <a:xfrm>
            <a:off x="0" y="2708275"/>
            <a:ext cx="9144000" cy="1368425"/>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p>
        </p:txBody>
      </p:sp>
      <p:sp>
        <p:nvSpPr>
          <p:cNvPr id="19" name="标题 1"/>
          <p:cNvSpPr>
            <a:spLocks noGrp="1"/>
          </p:cNvSpPr>
          <p:nvPr>
            <p:ph type="ctrTitle"/>
          </p:nvPr>
        </p:nvSpPr>
        <p:spPr>
          <a:xfrm>
            <a:off x="611560" y="2873409"/>
            <a:ext cx="7772400" cy="1037977"/>
          </a:xfrm>
        </p:spPr>
        <p:txBody>
          <a:bodyPr/>
          <a:lstStyle>
            <a:lvl1pPr algn="ctr">
              <a:defRPr b="0"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mn-ea"/>
                <a:ea typeface="+mn-ea"/>
              </a:defRPr>
            </a:lvl1pPr>
          </a:lstStyle>
          <a:p>
            <a:r>
              <a:rPr lang="zh-CN" altLang="en-US" noProof="1" smtClean="0"/>
              <a:t>单击此处编辑母版标题样式</a:t>
            </a:r>
            <a:endParaRPr lang="zh-CN" altLang="en-US" noProof="1"/>
          </a:p>
        </p:txBody>
      </p:sp>
    </p:spTree>
    <p:extLst>
      <p:ext uri="{BB962C8B-B14F-4D97-AF65-F5344CB8AC3E}">
        <p14:creationId xmlns="" xmlns:p14="http://schemas.microsoft.com/office/powerpoint/2010/main" val="331181821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
        <p:nvSpPr>
          <p:cNvPr id="12" name="矩形 11"/>
          <p:cNvSpPr/>
          <p:nvPr userDrawn="1"/>
        </p:nvSpPr>
        <p:spPr>
          <a:xfrm>
            <a:off x="0" y="2708275"/>
            <a:ext cx="9144000" cy="1368425"/>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p>
        </p:txBody>
      </p:sp>
      <p:sp>
        <p:nvSpPr>
          <p:cNvPr id="19" name="标题 1"/>
          <p:cNvSpPr>
            <a:spLocks noGrp="1"/>
          </p:cNvSpPr>
          <p:nvPr>
            <p:ph type="ctrTitle"/>
          </p:nvPr>
        </p:nvSpPr>
        <p:spPr>
          <a:xfrm>
            <a:off x="611560" y="2873409"/>
            <a:ext cx="7772400" cy="1037977"/>
          </a:xfrm>
        </p:spPr>
        <p:txBody>
          <a:bodyPr/>
          <a:lstStyle>
            <a:lvl1pPr algn="ctr">
              <a:defRPr b="0"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mn-ea"/>
                <a:ea typeface="+mn-ea"/>
              </a:defRPr>
            </a:lvl1pPr>
          </a:lstStyle>
          <a:p>
            <a:r>
              <a:rPr lang="zh-CN" altLang="en-US" noProof="1" smtClean="0"/>
              <a:t>单击此处编辑母版标题样式</a:t>
            </a:r>
            <a:endParaRPr lang="zh-CN" altLang="en-US" noProof="1"/>
          </a:p>
        </p:txBody>
      </p:sp>
      <p:pic>
        <p:nvPicPr>
          <p:cNvPr id="5" name="图片 6"/>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8316261" y="117475"/>
            <a:ext cx="576669" cy="57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27210487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2" name="矩形 11"/>
          <p:cNvSpPr/>
          <p:nvPr userDrawn="1"/>
        </p:nvSpPr>
        <p:spPr>
          <a:xfrm>
            <a:off x="0" y="2708275"/>
            <a:ext cx="9144000" cy="1368425"/>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p>
        </p:txBody>
      </p:sp>
      <p:sp>
        <p:nvSpPr>
          <p:cNvPr id="19" name="标题 1"/>
          <p:cNvSpPr>
            <a:spLocks noGrp="1"/>
          </p:cNvSpPr>
          <p:nvPr>
            <p:ph type="ctrTitle"/>
          </p:nvPr>
        </p:nvSpPr>
        <p:spPr>
          <a:xfrm>
            <a:off x="611560" y="2873409"/>
            <a:ext cx="7772400" cy="1037977"/>
          </a:xfrm>
        </p:spPr>
        <p:txBody>
          <a:bodyPr/>
          <a:lstStyle>
            <a:lvl1pPr algn="ctr">
              <a:defRPr b="0"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mn-ea"/>
                <a:ea typeface="+mn-ea"/>
              </a:defRPr>
            </a:lvl1pPr>
          </a:lstStyle>
          <a:p>
            <a:r>
              <a:rPr lang="zh-CN" altLang="en-US" noProof="1" smtClean="0"/>
              <a:t>单击此处编辑母版标题样式</a:t>
            </a:r>
            <a:endParaRPr lang="zh-CN" altLang="en-US" noProof="1"/>
          </a:p>
        </p:txBody>
      </p:sp>
      <p:pic>
        <p:nvPicPr>
          <p:cNvPr id="5" name="图片 6"/>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8316261" y="117475"/>
            <a:ext cx="576669" cy="57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96939532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4" name="图片 6"/>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8311629" y="6250892"/>
            <a:ext cx="576040" cy="5760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6" name="直接连接符 5"/>
          <p:cNvCxnSpPr/>
          <p:nvPr/>
        </p:nvCxnSpPr>
        <p:spPr>
          <a:xfrm>
            <a:off x="323527" y="1060450"/>
            <a:ext cx="8568952" cy="0"/>
          </a:xfrm>
          <a:prstGeom prst="line">
            <a:avLst/>
          </a:prstGeom>
          <a:effectLst>
            <a:outerShdw blurRad="40000" dist="23000" dir="5400000" rotWithShape="0">
              <a:srgbClr val="000000">
                <a:alpha val="35000"/>
              </a:srgbClr>
            </a:outerShdw>
            <a:softEdge rad="12700"/>
          </a:effectLst>
          <a:scene3d>
            <a:camera prst="orthographicFront"/>
            <a:lightRig rig="threePt" dir="t"/>
          </a:scene3d>
          <a:sp3d>
            <a:bevelT w="139700" prst="cross"/>
          </a:sp3d>
        </p:spPr>
        <p:style>
          <a:lnRef idx="3">
            <a:schemeClr val="accent5"/>
          </a:lnRef>
          <a:fillRef idx="0">
            <a:schemeClr val="accent5"/>
          </a:fillRef>
          <a:effectRef idx="2">
            <a:schemeClr val="accent5"/>
          </a:effectRef>
          <a:fontRef idx="minor">
            <a:schemeClr val="tx1"/>
          </a:fontRef>
        </p:style>
      </p:cxnSp>
      <p:sp>
        <p:nvSpPr>
          <p:cNvPr id="2" name="标题 1"/>
          <p:cNvSpPr>
            <a:spLocks noGrp="1"/>
          </p:cNvSpPr>
          <p:nvPr>
            <p:ph type="title"/>
          </p:nvPr>
        </p:nvSpPr>
        <p:spPr>
          <a:xfrm>
            <a:off x="1079612" y="229631"/>
            <a:ext cx="6984776" cy="706090"/>
          </a:xfrm>
        </p:spPr>
        <p:txBody>
          <a:bodyPr/>
          <a:lstStyle>
            <a:lvl1pPr algn="l">
              <a:defRPr b="1"/>
            </a:lvl1pPr>
          </a:lstStyle>
          <a:p>
            <a:r>
              <a:rPr lang="zh-CN" altLang="en-US" noProof="1" smtClean="0"/>
              <a:t>单击此处编辑母版标题样式</a:t>
            </a:r>
            <a:endParaRPr lang="zh-CN" altLang="en-US" noProof="1"/>
          </a:p>
        </p:txBody>
      </p:sp>
      <p:sp>
        <p:nvSpPr>
          <p:cNvPr id="12" name="文本占位符 2"/>
          <p:cNvSpPr>
            <a:spLocks noGrp="1" noChangeArrowheads="1"/>
          </p:cNvSpPr>
          <p:nvPr>
            <p:ph idx="4294967295"/>
          </p:nvPr>
        </p:nvSpPr>
        <p:spPr bwMode="auto">
          <a:xfrm>
            <a:off x="457200" y="1268850"/>
            <a:ext cx="8229600" cy="4857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lvl="0"/>
            <a:r>
              <a:rPr lang="zh-CN" altLang="en-US" noProof="0" dirty="0" smtClean="0"/>
              <a:t>单击此处编辑母版文本样式</a:t>
            </a:r>
          </a:p>
          <a:p>
            <a:pPr lvl="1"/>
            <a:r>
              <a:rPr lang="zh-CN" altLang="en-US" noProof="0" dirty="0" smtClean="0"/>
              <a:t>第二级</a:t>
            </a:r>
          </a:p>
          <a:p>
            <a:pPr lvl="2"/>
            <a:r>
              <a:rPr lang="zh-CN" altLang="en-US" noProof="0" dirty="0" smtClean="0"/>
              <a:t>第三级</a:t>
            </a:r>
          </a:p>
          <a:p>
            <a:pPr lvl="3"/>
            <a:r>
              <a:rPr lang="zh-CN" altLang="en-US" noProof="0" dirty="0" smtClean="0"/>
              <a:t>第四级</a:t>
            </a:r>
          </a:p>
          <a:p>
            <a:pPr lvl="4"/>
            <a:r>
              <a:rPr lang="zh-CN" altLang="en-US" noProof="0" dirty="0" smtClean="0"/>
              <a:t>第五级</a:t>
            </a:r>
          </a:p>
        </p:txBody>
      </p:sp>
    </p:spTree>
    <p:extLst>
      <p:ext uri="{BB962C8B-B14F-4D97-AF65-F5344CB8AC3E}">
        <p14:creationId xmlns="" xmlns:p14="http://schemas.microsoft.com/office/powerpoint/2010/main" val="29615843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0831A0F-AB94-4885-BFBC-5364E501F051}" type="datetimeFigureOut">
              <a:rPr lang="zh-CN" altLang="en-US" smtClean="0"/>
              <a:pPr/>
              <a:t>2018/11/22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EB533D-96B2-46AA-89EA-7D0A860021E5}" type="slidenum">
              <a:rPr lang="zh-CN" altLang="en-US" smtClean="0"/>
              <a:pPr/>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pic>
        <p:nvPicPr>
          <p:cNvPr id="7" name="图片 6"/>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8311629" y="6250892"/>
            <a:ext cx="576040" cy="5760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CCB9D699-00D3-4B50-8E05-9813256B5AAB}" type="datetime1">
              <a:rPr lang="zh-CN" altLang="en-US" smtClean="0"/>
              <a:pPr>
                <a:defRPr/>
              </a:pPr>
              <a:t>2018/11/22</a:t>
            </a:fld>
            <a:endParaRPr lang="zh-CN" altLang="en-US"/>
          </a:p>
        </p:txBody>
      </p:sp>
      <p:sp>
        <p:nvSpPr>
          <p:cNvPr id="5" name="Footer Placeholder 4"/>
          <p:cNvSpPr>
            <a:spLocks noGrp="1"/>
          </p:cNvSpPr>
          <p:nvPr>
            <p:ph type="ftr" sz="quarter" idx="11"/>
          </p:nvPr>
        </p:nvSpPr>
        <p:spPr/>
        <p:txBody>
          <a:bodyPr/>
          <a:lstStyle/>
          <a:p>
            <a:pPr>
              <a:defRPr/>
            </a:pPr>
            <a:endParaRPr lang="zh-CN" altLang="en-US" dirty="0"/>
          </a:p>
        </p:txBody>
      </p:sp>
      <p:sp>
        <p:nvSpPr>
          <p:cNvPr id="6" name="Slide Number Placeholder 5"/>
          <p:cNvSpPr>
            <a:spLocks noGrp="1"/>
          </p:cNvSpPr>
          <p:nvPr>
            <p:ph type="sldNum" sz="quarter" idx="12"/>
          </p:nvPr>
        </p:nvSpPr>
        <p:spPr/>
        <p:txBody>
          <a:bodyPr/>
          <a:lstStyle/>
          <a:p>
            <a:pPr>
              <a:defRPr/>
            </a:pPr>
            <a:fld id="{BC1A66DF-99AD-41A1-B7D9-FB91C83F9822}" type="slidenum">
              <a:rPr lang="zh-CN" altLang="en-US" smtClean="0"/>
              <a:pPr>
                <a:defRPr/>
              </a:pPr>
              <a:t>‹#›</a:t>
            </a:fld>
            <a:endParaRPr lang="zh-CN" altLang="en-US"/>
          </a:p>
        </p:txBody>
      </p:sp>
    </p:spTree>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a:defRPr/>
            </a:pPr>
            <a:fld id="{CCB9D699-00D3-4B50-8E05-9813256B5AAB}" type="datetime1">
              <a:rPr lang="zh-CN" altLang="en-US" smtClean="0"/>
              <a:pPr>
                <a:defRPr/>
              </a:pPr>
              <a:t>2018/11/22</a:t>
            </a:fld>
            <a:endParaRPr lang="zh-CN" altLang="en-US"/>
          </a:p>
        </p:txBody>
      </p:sp>
      <p:sp>
        <p:nvSpPr>
          <p:cNvPr id="6" name="Footer Placeholder 5"/>
          <p:cNvSpPr>
            <a:spLocks noGrp="1"/>
          </p:cNvSpPr>
          <p:nvPr>
            <p:ph type="ftr" sz="quarter" idx="11"/>
          </p:nvPr>
        </p:nvSpPr>
        <p:spPr/>
        <p:txBody>
          <a:bodyPr/>
          <a:lstStyle/>
          <a:p>
            <a:pPr>
              <a:defRPr/>
            </a:pPr>
            <a:endParaRPr lang="zh-CN" altLang="en-US" dirty="0"/>
          </a:p>
        </p:txBody>
      </p:sp>
      <p:sp>
        <p:nvSpPr>
          <p:cNvPr id="7" name="Slide Number Placeholder 6"/>
          <p:cNvSpPr>
            <a:spLocks noGrp="1"/>
          </p:cNvSpPr>
          <p:nvPr>
            <p:ph type="sldNum" sz="quarter" idx="12"/>
          </p:nvPr>
        </p:nvSpPr>
        <p:spPr/>
        <p:txBody>
          <a:bodyPr/>
          <a:lstStyle/>
          <a:p>
            <a:pPr>
              <a:defRPr/>
            </a:pPr>
            <a:fld id="{BC1A66DF-99AD-41A1-B7D9-FB91C83F9822}" type="slidenum">
              <a:rPr lang="zh-CN" altLang="en-US" smtClean="0"/>
              <a:pPr>
                <a:defRPr/>
              </a:pPr>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zh-CN" altLang="en-US" smtClean="0"/>
              <a:t>单击此处编辑母版文本样式</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pPr>
              <a:defRPr/>
            </a:pPr>
            <a:fld id="{CCB9D699-00D3-4B50-8E05-9813256B5AAB}" type="datetime1">
              <a:rPr lang="zh-CN" altLang="en-US" smtClean="0"/>
              <a:pPr>
                <a:defRPr/>
              </a:pPr>
              <a:t>2018/11/22</a:t>
            </a:fld>
            <a:endParaRPr lang="zh-CN" altLang="en-US"/>
          </a:p>
        </p:txBody>
      </p:sp>
      <p:sp>
        <p:nvSpPr>
          <p:cNvPr id="8" name="Footer Placeholder 7"/>
          <p:cNvSpPr>
            <a:spLocks noGrp="1"/>
          </p:cNvSpPr>
          <p:nvPr>
            <p:ph type="ftr" sz="quarter" idx="11"/>
          </p:nvPr>
        </p:nvSpPr>
        <p:spPr/>
        <p:txBody>
          <a:bodyPr/>
          <a:lstStyle/>
          <a:p>
            <a:pPr>
              <a:defRPr/>
            </a:pPr>
            <a:endParaRPr lang="zh-CN" altLang="en-US" dirty="0"/>
          </a:p>
        </p:txBody>
      </p:sp>
      <p:sp>
        <p:nvSpPr>
          <p:cNvPr id="9" name="Slide Number Placeholder 8"/>
          <p:cNvSpPr>
            <a:spLocks noGrp="1"/>
          </p:cNvSpPr>
          <p:nvPr>
            <p:ph type="sldNum" sz="quarter" idx="12"/>
          </p:nvPr>
        </p:nvSpPr>
        <p:spPr/>
        <p:txBody>
          <a:bodyPr/>
          <a:lstStyle/>
          <a:p>
            <a:pPr>
              <a:defRPr/>
            </a:pPr>
            <a:fld id="{BC1A66DF-99AD-41A1-B7D9-FB91C83F9822}" type="slidenum">
              <a:rPr lang="zh-CN" altLang="en-US" smtClean="0"/>
              <a:pPr>
                <a:defRPr/>
              </a:pPr>
              <a:t>‹#›</a:t>
            </a:fld>
            <a:endParaRPr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pPr>
              <a:defRPr/>
            </a:pPr>
            <a:fld id="{CCB9D699-00D3-4B50-8E05-9813256B5AAB}" type="datetime1">
              <a:rPr lang="zh-CN" altLang="en-US" smtClean="0"/>
              <a:pPr>
                <a:defRPr/>
              </a:pPr>
              <a:t>2018/11/22</a:t>
            </a:fld>
            <a:endParaRPr lang="zh-CN" altLang="en-US"/>
          </a:p>
        </p:txBody>
      </p:sp>
      <p:sp>
        <p:nvSpPr>
          <p:cNvPr id="4" name="Footer Placeholder 3"/>
          <p:cNvSpPr>
            <a:spLocks noGrp="1"/>
          </p:cNvSpPr>
          <p:nvPr>
            <p:ph type="ftr" sz="quarter" idx="11"/>
          </p:nvPr>
        </p:nvSpPr>
        <p:spPr/>
        <p:txBody>
          <a:bodyPr/>
          <a:lstStyle/>
          <a:p>
            <a:pPr>
              <a:defRPr/>
            </a:pPr>
            <a:endParaRPr lang="zh-CN" altLang="en-US" dirty="0"/>
          </a:p>
        </p:txBody>
      </p:sp>
      <p:sp>
        <p:nvSpPr>
          <p:cNvPr id="5" name="Slide Number Placeholder 4"/>
          <p:cNvSpPr>
            <a:spLocks noGrp="1"/>
          </p:cNvSpPr>
          <p:nvPr>
            <p:ph type="sldNum" sz="quarter" idx="12"/>
          </p:nvPr>
        </p:nvSpPr>
        <p:spPr/>
        <p:txBody>
          <a:bodyPr/>
          <a:lstStyle/>
          <a:p>
            <a:pPr>
              <a:defRPr/>
            </a:pPr>
            <a:fld id="{BC1A66DF-99AD-41A1-B7D9-FB91C83F9822}" type="slidenum">
              <a:rPr lang="zh-CN" altLang="en-US" smtClean="0"/>
              <a:pPr>
                <a:defRPr/>
              </a:pPr>
              <a:t>‹#›</a:t>
            </a:fld>
            <a:endParaRPr lang="zh-CN" altLang="en-US"/>
          </a:p>
        </p:txBody>
      </p:sp>
    </p:spTree>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CCB9D699-00D3-4B50-8E05-9813256B5AAB}" type="datetime1">
              <a:rPr lang="zh-CN" altLang="en-US" smtClean="0"/>
              <a:pPr>
                <a:defRPr/>
              </a:pPr>
              <a:t>2018/11/22</a:t>
            </a:fld>
            <a:endParaRPr lang="zh-CN" altLang="en-US"/>
          </a:p>
        </p:txBody>
      </p:sp>
      <p:sp>
        <p:nvSpPr>
          <p:cNvPr id="3" name="Footer Placeholder 2"/>
          <p:cNvSpPr>
            <a:spLocks noGrp="1"/>
          </p:cNvSpPr>
          <p:nvPr>
            <p:ph type="ftr" sz="quarter" idx="11"/>
          </p:nvPr>
        </p:nvSpPr>
        <p:spPr/>
        <p:txBody>
          <a:bodyPr/>
          <a:lstStyle/>
          <a:p>
            <a:pPr>
              <a:defRPr/>
            </a:pPr>
            <a:endParaRPr lang="zh-CN" altLang="en-US" dirty="0"/>
          </a:p>
        </p:txBody>
      </p:sp>
      <p:sp>
        <p:nvSpPr>
          <p:cNvPr id="4" name="Slide Number Placeholder 3"/>
          <p:cNvSpPr>
            <a:spLocks noGrp="1"/>
          </p:cNvSpPr>
          <p:nvPr>
            <p:ph type="sldNum" sz="quarter" idx="12"/>
          </p:nvPr>
        </p:nvSpPr>
        <p:spPr/>
        <p:txBody>
          <a:bodyPr/>
          <a:lstStyle/>
          <a:p>
            <a:pPr>
              <a:defRPr/>
            </a:pPr>
            <a:fld id="{BC1A66DF-99AD-41A1-B7D9-FB91C83F9822}" type="slidenum">
              <a:rPr lang="zh-CN" altLang="en-US" smtClean="0"/>
              <a:pPr>
                <a:defRPr/>
              </a:pPr>
              <a:t>‹#›</a:t>
            </a:fld>
            <a:endParaRPr lang="zh-CN" altLang="en-US"/>
          </a:p>
        </p:txBody>
      </p:sp>
    </p:spTree>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fld id="{CCB9D699-00D3-4B50-8E05-9813256B5AAB}" type="datetime1">
              <a:rPr lang="zh-CN" altLang="en-US" smtClean="0"/>
              <a:pPr>
                <a:defRPr/>
              </a:pPr>
              <a:t>2018/11/22</a:t>
            </a:fld>
            <a:endParaRPr lang="zh-CN" altLang="en-US"/>
          </a:p>
        </p:txBody>
      </p:sp>
      <p:sp>
        <p:nvSpPr>
          <p:cNvPr id="6" name="Footer Placeholder 5"/>
          <p:cNvSpPr>
            <a:spLocks noGrp="1"/>
          </p:cNvSpPr>
          <p:nvPr>
            <p:ph type="ftr" sz="quarter" idx="11"/>
          </p:nvPr>
        </p:nvSpPr>
        <p:spPr/>
        <p:txBody>
          <a:bodyPr/>
          <a:lstStyle/>
          <a:p>
            <a:pPr>
              <a:defRPr/>
            </a:pPr>
            <a:endParaRPr lang="zh-CN" altLang="en-US" dirty="0"/>
          </a:p>
        </p:txBody>
      </p:sp>
      <p:sp>
        <p:nvSpPr>
          <p:cNvPr id="7" name="Slide Number Placeholder 6"/>
          <p:cNvSpPr>
            <a:spLocks noGrp="1"/>
          </p:cNvSpPr>
          <p:nvPr>
            <p:ph type="sldNum" sz="quarter" idx="12"/>
          </p:nvPr>
        </p:nvSpPr>
        <p:spPr/>
        <p:txBody>
          <a:bodyPr/>
          <a:lstStyle/>
          <a:p>
            <a:pPr>
              <a:defRPr/>
            </a:pPr>
            <a:fld id="{BC1A66DF-99AD-41A1-B7D9-FB91C83F9822}" type="slidenum">
              <a:rPr lang="zh-CN" altLang="en-US" smtClean="0"/>
              <a:pPr>
                <a:defRPr/>
              </a:pPr>
              <a:t>‹#›</a:t>
            </a:fld>
            <a:endParaRPr lang="zh-CN" altLang="en-US"/>
          </a:p>
        </p:txBody>
      </p:sp>
    </p:spTree>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fld id="{CCB9D699-00D3-4B50-8E05-9813256B5AAB}" type="datetime1">
              <a:rPr lang="zh-CN" altLang="en-US" smtClean="0"/>
              <a:pPr>
                <a:defRPr/>
              </a:pPr>
              <a:t>2018/11/22</a:t>
            </a:fld>
            <a:endParaRPr lang="zh-CN" altLang="en-US"/>
          </a:p>
        </p:txBody>
      </p:sp>
      <p:sp>
        <p:nvSpPr>
          <p:cNvPr id="6" name="Footer Placeholder 5"/>
          <p:cNvSpPr>
            <a:spLocks noGrp="1"/>
          </p:cNvSpPr>
          <p:nvPr>
            <p:ph type="ftr" sz="quarter" idx="11"/>
          </p:nvPr>
        </p:nvSpPr>
        <p:spPr/>
        <p:txBody>
          <a:bodyPr/>
          <a:lstStyle/>
          <a:p>
            <a:pPr>
              <a:defRPr/>
            </a:pPr>
            <a:endParaRPr lang="zh-CN" altLang="en-US" dirty="0"/>
          </a:p>
        </p:txBody>
      </p:sp>
      <p:sp>
        <p:nvSpPr>
          <p:cNvPr id="7" name="Slide Number Placeholder 6"/>
          <p:cNvSpPr>
            <a:spLocks noGrp="1"/>
          </p:cNvSpPr>
          <p:nvPr>
            <p:ph type="sldNum" sz="quarter" idx="12"/>
          </p:nvPr>
        </p:nvSpPr>
        <p:spPr/>
        <p:txBody>
          <a:bodyPr/>
          <a:lstStyle/>
          <a:p>
            <a:pPr>
              <a:defRPr/>
            </a:pPr>
            <a:fld id="{BC1A66DF-99AD-41A1-B7D9-FB91C83F9822}" type="slidenum">
              <a:rPr lang="zh-CN" altLang="en-US" smtClean="0"/>
              <a:pPr>
                <a:defRPr/>
              </a:pPr>
              <a:t>‹#›</a:t>
            </a:fld>
            <a:endParaRPr lang="zh-CN" alt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pPr>
              <a:defRPr/>
            </a:pPr>
            <a:fld id="{CCB9D699-00D3-4B50-8E05-9813256B5AAB}" type="datetime1">
              <a:rPr lang="zh-CN" altLang="en-US" smtClean="0"/>
              <a:pPr>
                <a:defRPr/>
              </a:pPr>
              <a:t>2018/11/22</a:t>
            </a:fld>
            <a:endParaRPr lang="zh-CN" alt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pPr>
              <a:defRPr/>
            </a:pPr>
            <a:endParaRPr lang="zh-CN" altLang="en-US" dirty="0"/>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pPr>
              <a:defRPr/>
            </a:pPr>
            <a:fld id="{BC1A66DF-99AD-41A1-B7D9-FB91C83F9822}" type="slidenum">
              <a:rPr lang="zh-CN" altLang="en-US" smtClean="0"/>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686" r:id="rId14"/>
    <p:sldLayoutId id="2147483687" r:id="rId15"/>
  </p:sldLayoutIdLst>
  <p:timing>
    <p:tnLst>
      <p:par>
        <p:cTn id="1" dur="indefinite" restart="never" nodeType="tmRoot"/>
      </p:par>
    </p:tnLst>
  </p:timing>
  <p:hf hdr="0" ftr="0" dt="0"/>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708950"/>
            <a:ext cx="9144000" cy="1347646"/>
          </a:xfrm>
          <a:extLst/>
        </p:spPr>
        <p:txBody>
          <a:bodyPr>
            <a:noAutofit/>
          </a:bodyPr>
          <a:lstStyle/>
          <a:p>
            <a:pPr marL="0" indent="0">
              <a:buNone/>
              <a:defRPr/>
            </a:pPr>
            <a:r>
              <a:rPr lang="zh-CN" altLang="en-US" sz="4400" dirty="0">
                <a:effectLst/>
              </a:rPr>
              <a:t>毕设选导系统的原型设计、结对编程及</a:t>
            </a:r>
            <a:r>
              <a:rPr lang="en-US" altLang="zh-CN" sz="4400" dirty="0">
                <a:effectLst/>
              </a:rPr>
              <a:t>Git</a:t>
            </a:r>
            <a:r>
              <a:rPr lang="zh-CN" altLang="en-US" sz="4400" dirty="0">
                <a:effectLst/>
              </a:rPr>
              <a:t>版本控制</a:t>
            </a:r>
            <a:endParaRPr lang="zh-CN" altLang="en-US" sz="4400" noProof="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123" name="TextBox 3"/>
          <p:cNvSpPr txBox="1">
            <a:spLocks noChangeArrowheads="1"/>
          </p:cNvSpPr>
          <p:nvPr/>
        </p:nvSpPr>
        <p:spPr bwMode="auto">
          <a:xfrm>
            <a:off x="2738303" y="5115958"/>
            <a:ext cx="3518912" cy="1477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Calibri" pitchFamily="34" charset="0"/>
                <a:ea typeface="宋体" pitchFamily="2" charset="-122"/>
              </a:defRPr>
            </a:lvl1pPr>
            <a:lvl2pPr marL="742950" indent="-285750" eaLnBrk="0" hangingPunct="0">
              <a:spcBef>
                <a:spcPct val="20000"/>
              </a:spcBef>
              <a:buChar char="–"/>
              <a:defRPr sz="2800">
                <a:solidFill>
                  <a:schemeClr val="tx1"/>
                </a:solidFill>
                <a:latin typeface="Calibri" pitchFamily="34" charset="0"/>
                <a:ea typeface="宋体" pitchFamily="2" charset="-122"/>
              </a:defRPr>
            </a:lvl2pPr>
            <a:lvl3pPr marL="1143000" indent="-228600" eaLnBrk="0" hangingPunct="0">
              <a:spcBef>
                <a:spcPct val="20000"/>
              </a:spcBef>
              <a:buChar char="•"/>
              <a:defRPr sz="2400">
                <a:solidFill>
                  <a:schemeClr val="tx1"/>
                </a:solidFill>
                <a:latin typeface="Calibri" pitchFamily="34" charset="0"/>
                <a:ea typeface="宋体" pitchFamily="2" charset="-122"/>
              </a:defRPr>
            </a:lvl3pPr>
            <a:lvl4pPr marL="1600200" indent="-228600" eaLnBrk="0" hangingPunct="0">
              <a:spcBef>
                <a:spcPct val="20000"/>
              </a:spcBef>
              <a:buChar char="–"/>
              <a:defRPr sz="2000">
                <a:solidFill>
                  <a:schemeClr val="tx1"/>
                </a:solidFill>
                <a:latin typeface="Calibri" pitchFamily="34" charset="0"/>
                <a:ea typeface="宋体" pitchFamily="2" charset="-122"/>
              </a:defRPr>
            </a:lvl4pPr>
            <a:lvl5pPr marL="2057400" indent="-228600" eaLnBrk="0" hangingPunct="0">
              <a:spcBef>
                <a:spcPct val="20000"/>
              </a:spcBef>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lnSpc>
                <a:spcPct val="150000"/>
              </a:lnSpc>
              <a:spcBef>
                <a:spcPct val="0"/>
              </a:spcBef>
              <a:buFontTx/>
              <a:buNone/>
            </a:pPr>
            <a:r>
              <a:rPr lang="zh-CN" altLang="en-US" sz="2000" noProof="1" smtClean="0">
                <a:latin typeface="微软雅黑" pitchFamily="34" charset="-122"/>
                <a:ea typeface="微软雅黑" pitchFamily="34" charset="-122"/>
              </a:rPr>
              <a:t>作者：张栋</a:t>
            </a:r>
            <a:r>
              <a:rPr lang="zh-CN" altLang="en-US" sz="2000" noProof="1">
                <a:latin typeface="微软雅黑" pitchFamily="34" charset="-122"/>
                <a:ea typeface="微软雅黑" pitchFamily="34" charset="-122"/>
              </a:rPr>
              <a:t>，林为伟</a:t>
            </a:r>
            <a:r>
              <a:rPr lang="zh-CN" altLang="en-US" sz="2000" noProof="1" smtClean="0">
                <a:latin typeface="微软雅黑" pitchFamily="34" charset="-122"/>
                <a:ea typeface="微软雅黑" pitchFamily="34" charset="-122"/>
              </a:rPr>
              <a:t>，朱丹红</a:t>
            </a:r>
            <a:endParaRPr lang="en-US" altLang="zh-CN" sz="2000" noProof="1" smtClean="0">
              <a:latin typeface="微软雅黑" pitchFamily="34" charset="-122"/>
              <a:ea typeface="微软雅黑" pitchFamily="34" charset="-122"/>
            </a:endParaRPr>
          </a:p>
          <a:p>
            <a:pPr algn="ctr" eaLnBrk="1" hangingPunct="1">
              <a:lnSpc>
                <a:spcPct val="150000"/>
              </a:lnSpc>
              <a:spcBef>
                <a:spcPct val="0"/>
              </a:spcBef>
              <a:buFontTx/>
              <a:buNone/>
            </a:pPr>
            <a:r>
              <a:rPr lang="zh-CN" altLang="en-US" sz="2000" noProof="1" smtClean="0">
                <a:latin typeface="微软雅黑" pitchFamily="34" charset="-122"/>
                <a:ea typeface="微软雅黑" pitchFamily="34" charset="-122"/>
              </a:rPr>
              <a:t>报告人：朱丹红</a:t>
            </a:r>
            <a:endParaRPr lang="zh-CN" altLang="zh-CN" sz="2000" noProof="1">
              <a:latin typeface="微软雅黑" pitchFamily="34" charset="-122"/>
              <a:ea typeface="微软雅黑" pitchFamily="34" charset="-122"/>
            </a:endParaRPr>
          </a:p>
          <a:p>
            <a:pPr algn="ctr" eaLnBrk="1" hangingPunct="1">
              <a:lnSpc>
                <a:spcPct val="150000"/>
              </a:lnSpc>
              <a:spcBef>
                <a:spcPct val="0"/>
              </a:spcBef>
              <a:buFontTx/>
              <a:buNone/>
            </a:pPr>
            <a:r>
              <a:rPr lang="zh-CN" altLang="en-US" sz="2000" noProof="1">
                <a:latin typeface="微软雅黑" pitchFamily="34" charset="-122"/>
                <a:ea typeface="微软雅黑" pitchFamily="34" charset="-122"/>
              </a:rPr>
              <a:t>作者</a:t>
            </a:r>
            <a:r>
              <a:rPr lang="zh-CN" altLang="en-US" sz="2000" noProof="1" smtClean="0">
                <a:latin typeface="微软雅黑" pitchFamily="34" charset="-122"/>
                <a:ea typeface="微软雅黑" pitchFamily="34" charset="-122"/>
              </a:rPr>
              <a:t>单位：福州大学</a:t>
            </a:r>
            <a:endParaRPr lang="zh-CN" altLang="zh-CN" sz="2000" noProof="1">
              <a:latin typeface="微软雅黑" pitchFamily="34" charset="-122"/>
              <a:ea typeface="微软雅黑" pitchFamily="34" charset="-122"/>
            </a:endParaRPr>
          </a:p>
        </p:txBody>
      </p:sp>
      <p:sp>
        <p:nvSpPr>
          <p:cNvPr id="5" name="矩形 4"/>
          <p:cNvSpPr/>
          <p:nvPr/>
        </p:nvSpPr>
        <p:spPr>
          <a:xfrm>
            <a:off x="33748" y="44342"/>
            <a:ext cx="2736190" cy="11520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eaLnBrk="0" hangingPunct="0"/>
            <a:r>
              <a:rPr lang="en-US" altLang="zh-CN" sz="2400" b="1" dirty="0">
                <a:solidFill>
                  <a:srgbClr val="800000"/>
                </a:solidFill>
                <a:latin typeface="黑体" panose="02010609060101010101" pitchFamily="49" charset="-122"/>
                <a:ea typeface="黑体" panose="02010609060101010101" pitchFamily="49" charset="-122"/>
                <a:cs typeface="+mj-cs"/>
              </a:rPr>
              <a:t>CCF-SE </a:t>
            </a:r>
            <a:r>
              <a:rPr lang="zh-CN" altLang="en-US" sz="2400" b="1" dirty="0">
                <a:solidFill>
                  <a:srgbClr val="800000"/>
                </a:solidFill>
                <a:latin typeface="黑体" panose="02010609060101010101" pitchFamily="49" charset="-122"/>
                <a:ea typeface="黑体" panose="02010609060101010101" pitchFamily="49" charset="-122"/>
                <a:cs typeface="+mj-cs"/>
              </a:rPr>
              <a:t>软件工程教学案例征集比赛</a:t>
            </a:r>
          </a:p>
        </p:txBody>
      </p:sp>
    </p:spTree>
    <p:extLst>
      <p:ext uri="{BB962C8B-B14F-4D97-AF65-F5344CB8AC3E}">
        <p14:creationId xmlns="" xmlns:p14="http://schemas.microsoft.com/office/powerpoint/2010/main" val="315164113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b="0" dirty="0">
                <a:gradFill>
                  <a:gsLst>
                    <a:gs pos="0">
                      <a:prstClr val="black"/>
                    </a:gs>
                    <a:gs pos="40000">
                      <a:prstClr val="black">
                        <a:lumMod val="75000"/>
                        <a:lumOff val="25000"/>
                      </a:prstClr>
                    </a:gs>
                    <a:gs pos="100000">
                      <a:srgbClr val="212745">
                        <a:alpha val="65000"/>
                      </a:srgbClr>
                    </a:gs>
                  </a:gsLst>
                  <a:lin ang="5400000" scaled="0"/>
                </a:gradFill>
                <a:latin typeface="微软雅黑" panose="020B0503020204020204" pitchFamily="34" charset="-122"/>
                <a:ea typeface="微软雅黑" panose="020B0503020204020204" pitchFamily="34" charset="-122"/>
              </a:rPr>
              <a:t>五、作业范例</a:t>
            </a:r>
            <a:endParaRPr lang="zh-CN" altLang="en-US" sz="2800" b="0"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251700" y="1268850"/>
            <a:ext cx="6819900" cy="4916904"/>
            <a:chOff x="251700" y="1268850"/>
            <a:chExt cx="6819900" cy="4916904"/>
          </a:xfrm>
        </p:grpSpPr>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51700" y="1268850"/>
              <a:ext cx="6819900" cy="45783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5" name="矩形 14"/>
            <p:cNvSpPr/>
            <p:nvPr/>
          </p:nvSpPr>
          <p:spPr>
            <a:xfrm>
              <a:off x="2953764" y="5847200"/>
              <a:ext cx="1415772" cy="338554"/>
            </a:xfrm>
            <a:prstGeom prst="rect">
              <a:avLst/>
            </a:prstGeom>
          </p:spPr>
          <p:txBody>
            <a:bodyPr wrap="none">
              <a:spAutoFit/>
            </a:bodyPr>
            <a:lstStyle/>
            <a:p>
              <a:r>
                <a:rPr lang="zh-CN" altLang="en-US" sz="1600" dirty="0" smtClean="0">
                  <a:latin typeface="微软雅黑" panose="020B0503020204020204" pitchFamily="34" charset="-122"/>
                  <a:ea typeface="微软雅黑" panose="020B0503020204020204" pitchFamily="34" charset="-122"/>
                </a:rPr>
                <a:t>助教统计成绩</a:t>
              </a:r>
              <a:endParaRPr lang="zh-CN" altLang="en-US" sz="1600" dirty="0">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3131900" y="1167499"/>
            <a:ext cx="5721350" cy="5421918"/>
            <a:chOff x="6948165" y="1268850"/>
            <a:chExt cx="5721350" cy="5421918"/>
          </a:xfrm>
        </p:grpSpPr>
        <p:pic>
          <p:nvPicPr>
            <p:cNvPr id="2051"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48165" y="1268850"/>
              <a:ext cx="5721350" cy="50609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6" name="矩形 15"/>
            <p:cNvSpPr/>
            <p:nvPr/>
          </p:nvSpPr>
          <p:spPr>
            <a:xfrm>
              <a:off x="9100954" y="6352214"/>
              <a:ext cx="1415772" cy="338554"/>
            </a:xfrm>
            <a:prstGeom prst="rect">
              <a:avLst/>
            </a:prstGeom>
          </p:spPr>
          <p:txBody>
            <a:bodyPr wrap="none">
              <a:spAutoFit/>
            </a:bodyPr>
            <a:lstStyle/>
            <a:p>
              <a:r>
                <a:rPr lang="zh-CN" altLang="en-US" sz="1600" dirty="0" smtClean="0">
                  <a:latin typeface="微软雅黑" panose="020B0503020204020204" pitchFamily="34" charset="-122"/>
                  <a:ea typeface="微软雅黑" panose="020B0503020204020204" pitchFamily="34" charset="-122"/>
                </a:rPr>
                <a:t>助教统计成绩</a:t>
              </a:r>
              <a:endParaRPr lang="zh-CN" altLang="en-US" sz="1600" dirty="0">
                <a:latin typeface="微软雅黑" panose="020B0503020204020204" pitchFamily="34" charset="-122"/>
                <a:ea typeface="微软雅黑" panose="020B0503020204020204" pitchFamily="34" charset="-122"/>
              </a:endParaRPr>
            </a:p>
          </p:txBody>
        </p:sp>
      </p:grpSp>
    </p:spTree>
    <p:extLst>
      <p:ext uri="{BB962C8B-B14F-4D97-AF65-F5344CB8AC3E}">
        <p14:creationId xmlns="" xmlns:p14="http://schemas.microsoft.com/office/powerpoint/2010/main" val="1280754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467715" y="404790"/>
            <a:ext cx="8229600" cy="6192430"/>
          </a:xfrm>
        </p:spPr>
        <p:txBody>
          <a:bodyPr>
            <a:normAutofit/>
          </a:bodyPr>
          <a:lstStyle/>
          <a:p>
            <a:pPr marL="45720" indent="0">
              <a:buNone/>
            </a:pPr>
            <a:r>
              <a:rPr lang="zh-CN" altLang="en-US" sz="2400" i="1" dirty="0">
                <a:solidFill>
                  <a:schemeClr val="tx1"/>
                </a:solidFill>
                <a:latin typeface="微软雅黑" panose="020B0503020204020204" pitchFamily="34" charset="-122"/>
                <a:ea typeface="微软雅黑" panose="020B0503020204020204" pitchFamily="34" charset="-122"/>
              </a:rPr>
              <a:t>“结对编程的作业，今年是 毕设导师互选 的选题。从去年老师报课到今年的毕设导师互选，</a:t>
            </a:r>
            <a:r>
              <a:rPr lang="zh-CN" altLang="en-US" sz="2400" i="1" dirty="0">
                <a:solidFill>
                  <a:srgbClr val="FF0000"/>
                </a:solidFill>
                <a:latin typeface="微软雅黑" panose="020B0503020204020204" pitchFamily="34" charset="-122"/>
                <a:ea typeface="微软雅黑" panose="020B0503020204020204" pitchFamily="34" charset="-122"/>
              </a:rPr>
              <a:t>难度有所加高，考察了一部分算法的设计思路</a:t>
            </a:r>
            <a:r>
              <a:rPr lang="zh-CN" altLang="en-US" sz="2400" i="1" dirty="0">
                <a:solidFill>
                  <a:schemeClr val="tx1"/>
                </a:solidFill>
                <a:latin typeface="微软雅黑" panose="020B0503020204020204" pitchFamily="34" charset="-122"/>
                <a:ea typeface="微软雅黑" panose="020B0503020204020204" pitchFamily="34" charset="-122"/>
              </a:rPr>
              <a:t>。而这样的题目变化，带来同学们作业答案的丰富多彩、各显神通。</a:t>
            </a:r>
            <a:r>
              <a:rPr lang="zh-CN" altLang="en-US" sz="2400" i="1" dirty="0">
                <a:solidFill>
                  <a:srgbClr val="FF0000"/>
                </a:solidFill>
                <a:latin typeface="微软雅黑" panose="020B0503020204020204" pitchFamily="34" charset="-122"/>
                <a:ea typeface="微软雅黑" panose="020B0503020204020204" pitchFamily="34" charset="-122"/>
              </a:rPr>
              <a:t>数学建模好的同学</a:t>
            </a:r>
            <a:r>
              <a:rPr lang="zh-CN" altLang="en-US" sz="2400" i="1" dirty="0">
                <a:solidFill>
                  <a:schemeClr val="tx1"/>
                </a:solidFill>
                <a:latin typeface="微软雅黑" panose="020B0503020204020204" pitchFamily="34" charset="-122"/>
                <a:ea typeface="微软雅黑" panose="020B0503020204020204" pitchFamily="34" charset="-122"/>
              </a:rPr>
              <a:t>，展示了很好的数学建模功底，构建模型，提出目标。</a:t>
            </a:r>
            <a:r>
              <a:rPr lang="zh-CN" altLang="en-US" sz="2400" i="1" dirty="0">
                <a:solidFill>
                  <a:srgbClr val="FF0000"/>
                </a:solidFill>
                <a:latin typeface="微软雅黑" panose="020B0503020204020204" pitchFamily="34" charset="-122"/>
                <a:ea typeface="微软雅黑" panose="020B0503020204020204" pitchFamily="34" charset="-122"/>
              </a:rPr>
              <a:t>算法好的同学</a:t>
            </a:r>
            <a:r>
              <a:rPr lang="zh-CN" altLang="en-US" sz="2400" i="1" dirty="0">
                <a:solidFill>
                  <a:schemeClr val="tx1"/>
                </a:solidFill>
                <a:latin typeface="微软雅黑" panose="020B0503020204020204" pitchFamily="34" charset="-122"/>
                <a:ea typeface="微软雅黑" panose="020B0503020204020204" pitchFamily="34" charset="-122"/>
              </a:rPr>
              <a:t>，对应了经典的“婚姻匹配”算法，考虑不同的目标优化；</a:t>
            </a:r>
            <a:r>
              <a:rPr lang="zh-CN" altLang="en-US" sz="2400" i="1" dirty="0">
                <a:solidFill>
                  <a:srgbClr val="FF0000"/>
                </a:solidFill>
                <a:latin typeface="微软雅黑" panose="020B0503020204020204" pitchFamily="34" charset="-122"/>
                <a:ea typeface="微软雅黑" panose="020B0503020204020204" pitchFamily="34" charset="-122"/>
              </a:rPr>
              <a:t>科研训练方法深厚的同学</a:t>
            </a:r>
            <a:r>
              <a:rPr lang="zh-CN" altLang="en-US" sz="2400" i="1" dirty="0">
                <a:solidFill>
                  <a:schemeClr val="tx1"/>
                </a:solidFill>
                <a:latin typeface="微软雅黑" panose="020B0503020204020204" pitchFamily="34" charset="-122"/>
                <a:ea typeface="微软雅黑" panose="020B0503020204020204" pitchFamily="34" charset="-122"/>
              </a:rPr>
              <a:t>，给出了评价数据、优化迭代的方案。可以说，见作业如面，从中看出你们在过去两年多大学生涯里</a:t>
            </a:r>
            <a:r>
              <a:rPr lang="zh-CN" altLang="en-US" sz="2400" i="1" dirty="0" smtClean="0">
                <a:solidFill>
                  <a:schemeClr val="tx1"/>
                </a:solidFill>
                <a:latin typeface="微软雅黑" panose="020B0503020204020204" pitchFamily="34" charset="-122"/>
                <a:ea typeface="微软雅黑" panose="020B0503020204020204" pitchFamily="34" charset="-122"/>
              </a:rPr>
              <a:t>某个</a:t>
            </a:r>
            <a:r>
              <a:rPr lang="zh-CN" altLang="en-US" sz="2400" i="1" dirty="0" smtClean="0">
                <a:solidFill>
                  <a:srgbClr val="FF0000"/>
                </a:solidFill>
                <a:latin typeface="微软雅黑" panose="020B0503020204020204" pitchFamily="34" charset="-122"/>
                <a:ea typeface="微软雅黑" panose="020B0503020204020204" pitchFamily="34" charset="-122"/>
              </a:rPr>
              <a:t>学科方向</a:t>
            </a:r>
            <a:r>
              <a:rPr lang="zh-CN" altLang="en-US" sz="2400" i="1" dirty="0">
                <a:solidFill>
                  <a:srgbClr val="FF0000"/>
                </a:solidFill>
                <a:latin typeface="微软雅黑" panose="020B0503020204020204" pitchFamily="34" charset="-122"/>
                <a:ea typeface="微软雅黑" panose="020B0503020204020204" pitchFamily="34" charset="-122"/>
              </a:rPr>
              <a:t>的专精</a:t>
            </a:r>
            <a:r>
              <a:rPr lang="zh-CN" altLang="en-US" sz="2400" i="1" dirty="0">
                <a:solidFill>
                  <a:schemeClr val="tx1"/>
                </a:solidFill>
                <a:latin typeface="微软雅黑" panose="020B0503020204020204" pitchFamily="34" charset="-122"/>
                <a:ea typeface="微软雅黑" panose="020B0503020204020204" pitchFamily="34" charset="-122"/>
              </a:rPr>
              <a:t>。明年我们继续往这样的方向试试。</a:t>
            </a:r>
            <a:r>
              <a:rPr lang="zh-CN" altLang="en-US" sz="2400" i="1" dirty="0" smtClean="0">
                <a:solidFill>
                  <a:srgbClr val="FF0000"/>
                </a:solidFill>
                <a:latin typeface="微软雅黑" panose="020B0503020204020204" pitchFamily="34" charset="-122"/>
                <a:ea typeface="微软雅黑" panose="020B0503020204020204" pitchFamily="34" charset="-122"/>
              </a:rPr>
              <a:t>”</a:t>
            </a:r>
            <a:endParaRPr lang="en-US" altLang="zh-CN" i="1" dirty="0">
              <a:solidFill>
                <a:srgbClr val="FF0000"/>
              </a:solidFill>
              <a:latin typeface="微软雅黑" panose="020B0503020204020204" pitchFamily="34" charset="-122"/>
              <a:ea typeface="微软雅黑" panose="020B0503020204020204" pitchFamily="34" charset="-122"/>
            </a:endParaRPr>
          </a:p>
          <a:p>
            <a:pPr marL="45720" indent="0">
              <a:buNone/>
            </a:pP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摘自张栋老师的课程总结</a:t>
            </a:r>
            <a:endParaRPr lang="en-US" altLang="zh-CN" sz="2400" dirty="0" smtClean="0">
              <a:latin typeface="微软雅黑" panose="020B0503020204020204" pitchFamily="34" charset="-122"/>
              <a:ea typeface="微软雅黑" panose="020B0503020204020204" pitchFamily="34" charset="-122"/>
            </a:endParaRPr>
          </a:p>
        </p:txBody>
      </p:sp>
      <p:pic>
        <p:nvPicPr>
          <p:cNvPr id="1028"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9695" y="3933035"/>
            <a:ext cx="4458066" cy="273619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87924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1000"/>
                                        <p:tgtEl>
                                          <p:spTgt spid="3">
                                            <p:txEl>
                                              <p:pRg st="1" end="1"/>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circle(in)">
                                      <p:cBhvr>
                                        <p:cTn id="15"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b="0" dirty="0" smtClean="0">
                <a:gradFill>
                  <a:gsLst>
                    <a:gs pos="0">
                      <a:prstClr val="black"/>
                    </a:gs>
                    <a:gs pos="40000">
                      <a:prstClr val="black">
                        <a:lumMod val="75000"/>
                        <a:lumOff val="25000"/>
                      </a:prstClr>
                    </a:gs>
                    <a:gs pos="100000">
                      <a:srgbClr val="212745">
                        <a:alpha val="65000"/>
                      </a:srgbClr>
                    </a:gs>
                  </a:gsLst>
                  <a:lin ang="5400000" scaled="0"/>
                </a:gradFill>
                <a:latin typeface="微软雅黑" panose="020B0503020204020204" pitchFamily="34" charset="-122"/>
                <a:ea typeface="微软雅黑" panose="020B0503020204020204" pitchFamily="34" charset="-122"/>
              </a:rPr>
              <a:t>本案例创新之处</a:t>
            </a:r>
          </a:p>
        </p:txBody>
      </p:sp>
      <p:sp>
        <p:nvSpPr>
          <p:cNvPr id="9" name="TextBox 8"/>
          <p:cNvSpPr txBox="1"/>
          <p:nvPr/>
        </p:nvSpPr>
        <p:spPr>
          <a:xfrm>
            <a:off x="323706" y="1412860"/>
            <a:ext cx="7992554" cy="2677656"/>
          </a:xfrm>
          <a:prstGeom prst="rect">
            <a:avLst/>
          </a:prstGeom>
          <a:noFill/>
        </p:spPr>
        <p:txBody>
          <a:bodyPr wrap="square" rtlCol="0">
            <a:spAutoFit/>
          </a:bodyPr>
          <a:lstStyle/>
          <a:p>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、循序渐进的方式引导学生“入坑”</a:t>
            </a:r>
          </a:p>
          <a:p>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、采用“构建之法” </a:t>
            </a: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Learning  by  doing</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 方式</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、普遍适用于各程度学校或各年级学生</a:t>
            </a:r>
          </a:p>
          <a:p>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、不同程度学生都能发挥潜质与所长</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12807546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a:spLocks noGrp="1" noChangeArrowheads="1"/>
          </p:cNvSpPr>
          <p:nvPr>
            <p:ph type="ctrTitle"/>
          </p:nvPr>
        </p:nvSpPr>
        <p:spPr>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indent="0" fontAlgn="auto">
              <a:buNone/>
              <a:defRPr/>
            </a:pPr>
            <a:r>
              <a:rPr lang="zh-CN" altLang="en-US" sz="6000" noProof="1">
                <a:solidFill>
                  <a:schemeClr val="bg1"/>
                </a:solidFill>
                <a:latin typeface="微软雅黑" panose="020B0503020204020204" pitchFamily="34" charset="-122"/>
                <a:ea typeface="微软雅黑" panose="020B0503020204020204" pitchFamily="34" charset="-122"/>
              </a:rPr>
              <a:t>感</a:t>
            </a:r>
            <a:r>
              <a:rPr lang="zh-CN" altLang="en-US" sz="6000" noProof="1" smtClean="0">
                <a:solidFill>
                  <a:schemeClr val="bg1"/>
                </a:solidFill>
                <a:latin typeface="微软雅黑" panose="020B0503020204020204" pitchFamily="34" charset="-122"/>
                <a:ea typeface="微软雅黑" panose="020B0503020204020204" pitchFamily="34" charset="-122"/>
              </a:rPr>
              <a:t>谢！</a:t>
            </a:r>
            <a:endParaRPr lang="zh-CN" altLang="en-US" sz="6000" noProof="1">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42642992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7315200" y="6172200"/>
            <a:ext cx="1828800" cy="365125"/>
          </a:xfrm>
        </p:spPr>
        <p:txBody>
          <a:bodyPr/>
          <a:lstStyle/>
          <a:p>
            <a:fld id="{FDEB533D-96B2-46AA-89EA-7D0A860021E5}" type="slidenum">
              <a:rPr lang="zh-CN" altLang="en-US" smtClean="0"/>
              <a:pPr/>
              <a:t>2</a:t>
            </a:fld>
            <a:endParaRPr lang="zh-CN" altLang="en-US"/>
          </a:p>
        </p:txBody>
      </p:sp>
      <p:sp>
        <p:nvSpPr>
          <p:cNvPr id="12" name="标题 1"/>
          <p:cNvSpPr>
            <a:spLocks noGrp="1"/>
          </p:cNvSpPr>
          <p:nvPr>
            <p:ph type="title"/>
          </p:nvPr>
        </p:nvSpPr>
        <p:spPr>
          <a:xfrm>
            <a:off x="1079612" y="229631"/>
            <a:ext cx="6984776" cy="706090"/>
          </a:xfrm>
        </p:spPr>
        <p:txBody>
          <a:bodyPr/>
          <a:lstStyle/>
          <a:p>
            <a:r>
              <a:rPr lang="zh-CN" altLang="en-US" b="0" dirty="0" smtClean="0">
                <a:latin typeface="微软雅黑" panose="020B0503020204020204" pitchFamily="34" charset="-122"/>
                <a:ea typeface="微软雅黑" panose="020B0503020204020204" pitchFamily="34" charset="-122"/>
              </a:rPr>
              <a:t>报告内容</a:t>
            </a:r>
            <a:endParaRPr lang="zh-CN" altLang="en-US" b="0"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2123830" y="1311885"/>
            <a:ext cx="4992793" cy="5285335"/>
            <a:chOff x="1523342" y="1227901"/>
            <a:chExt cx="4992793" cy="5285335"/>
          </a:xfrm>
        </p:grpSpPr>
        <p:sp>
          <p:nvSpPr>
            <p:cNvPr id="5" name="圆角矩形 4"/>
            <p:cNvSpPr/>
            <p:nvPr/>
          </p:nvSpPr>
          <p:spPr>
            <a:xfrm>
              <a:off x="1523342" y="1227901"/>
              <a:ext cx="4992793" cy="70807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b="1" dirty="0" smtClean="0">
                  <a:solidFill>
                    <a:schemeClr val="tx1"/>
                  </a:solidFill>
                  <a:latin typeface="仿宋" panose="02010609060101010101" pitchFamily="49" charset="-122"/>
                  <a:ea typeface="仿宋" panose="02010609060101010101" pitchFamily="49" charset="-122"/>
                </a:rPr>
                <a:t>内容描述</a:t>
              </a:r>
              <a:endParaRPr lang="en-US" altLang="zh-CN" sz="2800" b="1" dirty="0">
                <a:solidFill>
                  <a:schemeClr val="tx1"/>
                </a:solidFill>
                <a:latin typeface="仿宋" panose="02010609060101010101" pitchFamily="49" charset="-122"/>
                <a:ea typeface="仿宋" panose="02010609060101010101" pitchFamily="49" charset="-122"/>
              </a:endParaRPr>
            </a:p>
          </p:txBody>
        </p:sp>
        <p:sp>
          <p:nvSpPr>
            <p:cNvPr id="6" name="圆角矩形 5"/>
            <p:cNvSpPr/>
            <p:nvPr/>
          </p:nvSpPr>
          <p:spPr>
            <a:xfrm>
              <a:off x="1523342" y="2372217"/>
              <a:ext cx="4992793" cy="70807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b="1" dirty="0">
                  <a:solidFill>
                    <a:schemeClr val="tx1"/>
                  </a:solidFill>
                  <a:latin typeface="仿宋" panose="02010609060101010101" pitchFamily="49" charset="-122"/>
                  <a:ea typeface="仿宋" panose="02010609060101010101" pitchFamily="49" charset="-122"/>
                </a:rPr>
                <a:t>作业要求</a:t>
              </a:r>
              <a:endParaRPr lang="en-US" altLang="zh-CN" sz="2800" b="1" dirty="0">
                <a:solidFill>
                  <a:schemeClr val="tx1"/>
                </a:solidFill>
                <a:latin typeface="仿宋" panose="02010609060101010101" pitchFamily="49" charset="-122"/>
                <a:ea typeface="仿宋" panose="02010609060101010101" pitchFamily="49" charset="-122"/>
              </a:endParaRPr>
            </a:p>
          </p:txBody>
        </p:sp>
        <p:sp>
          <p:nvSpPr>
            <p:cNvPr id="7" name="圆角矩形 6"/>
            <p:cNvSpPr/>
            <p:nvPr/>
          </p:nvSpPr>
          <p:spPr>
            <a:xfrm>
              <a:off x="1523342" y="4660849"/>
              <a:ext cx="4992793" cy="70807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b="1" dirty="0" smtClean="0">
                  <a:solidFill>
                    <a:schemeClr val="tx1"/>
                  </a:solidFill>
                  <a:latin typeface="仿宋" panose="02010609060101010101" pitchFamily="49" charset="-122"/>
                  <a:ea typeface="仿宋" panose="02010609060101010101" pitchFamily="49" charset="-122"/>
                </a:rPr>
                <a:t>评价准则</a:t>
              </a:r>
              <a:endParaRPr lang="en-US" altLang="zh-CN" sz="2800" b="1" dirty="0">
                <a:solidFill>
                  <a:schemeClr val="tx1"/>
                </a:solidFill>
                <a:latin typeface="仿宋" panose="02010609060101010101" pitchFamily="49" charset="-122"/>
                <a:ea typeface="仿宋" panose="02010609060101010101" pitchFamily="49" charset="-122"/>
              </a:endParaRPr>
            </a:p>
          </p:txBody>
        </p:sp>
        <p:sp>
          <p:nvSpPr>
            <p:cNvPr id="10" name="圆角矩形 9"/>
            <p:cNvSpPr/>
            <p:nvPr/>
          </p:nvSpPr>
          <p:spPr>
            <a:xfrm>
              <a:off x="1523342" y="3516533"/>
              <a:ext cx="4992793" cy="70807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b="1" dirty="0" smtClean="0">
                  <a:solidFill>
                    <a:schemeClr val="tx1"/>
                  </a:solidFill>
                  <a:latin typeface="仿宋" panose="02010609060101010101" pitchFamily="49" charset="-122"/>
                  <a:ea typeface="仿宋" panose="02010609060101010101" pitchFamily="49" charset="-122"/>
                </a:rPr>
                <a:t>核心训练要点</a:t>
              </a:r>
              <a:endParaRPr lang="en-US" altLang="zh-CN" sz="2800" b="1" dirty="0">
                <a:solidFill>
                  <a:schemeClr val="tx1"/>
                </a:solidFill>
                <a:latin typeface="仿宋" panose="02010609060101010101" pitchFamily="49" charset="-122"/>
                <a:ea typeface="仿宋" panose="02010609060101010101" pitchFamily="49" charset="-122"/>
              </a:endParaRPr>
            </a:p>
          </p:txBody>
        </p:sp>
        <p:sp>
          <p:nvSpPr>
            <p:cNvPr id="9" name="圆角矩形 8"/>
            <p:cNvSpPr/>
            <p:nvPr/>
          </p:nvSpPr>
          <p:spPr>
            <a:xfrm>
              <a:off x="1523342" y="5805165"/>
              <a:ext cx="4992793" cy="70807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b="1" dirty="0" smtClean="0">
                  <a:solidFill>
                    <a:schemeClr val="tx1"/>
                  </a:solidFill>
                  <a:latin typeface="仿宋" panose="02010609060101010101" pitchFamily="49" charset="-122"/>
                  <a:ea typeface="仿宋" panose="02010609060101010101" pitchFamily="49" charset="-122"/>
                </a:rPr>
                <a:t>作业范例</a:t>
              </a:r>
              <a:endParaRPr lang="en-US" altLang="zh-CN" sz="2800" b="1" dirty="0">
                <a:solidFill>
                  <a:schemeClr val="tx1"/>
                </a:solidFill>
                <a:latin typeface="仿宋" panose="02010609060101010101" pitchFamily="49" charset="-122"/>
                <a:ea typeface="仿宋" panose="02010609060101010101" pitchFamily="49" charset="-122"/>
              </a:endParaRPr>
            </a:p>
          </p:txBody>
        </p:sp>
      </p:grpSp>
    </p:spTree>
    <p:extLst>
      <p:ext uri="{BB962C8B-B14F-4D97-AF65-F5344CB8AC3E}">
        <p14:creationId xmlns="" xmlns:p14="http://schemas.microsoft.com/office/powerpoint/2010/main" val="1512025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b="0" dirty="0">
                <a:latin typeface="微软雅黑" panose="020B0503020204020204" pitchFamily="34" charset="-122"/>
                <a:ea typeface="微软雅黑" panose="020B0503020204020204" pitchFamily="34" charset="-122"/>
              </a:rPr>
              <a:t>一</a:t>
            </a:r>
            <a:r>
              <a:rPr lang="zh-CN" altLang="en-US" sz="3200" b="0" dirty="0" smtClean="0">
                <a:latin typeface="微软雅黑" panose="020B0503020204020204" pitchFamily="34" charset="-122"/>
                <a:ea typeface="微软雅黑" panose="020B0503020204020204" pitchFamily="34" charset="-122"/>
              </a:rPr>
              <a:t>、内容描述</a:t>
            </a:r>
            <a:endParaRPr lang="zh-CN" altLang="en-US" sz="3200" b="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4294967295"/>
          </p:nvPr>
        </p:nvSpPr>
        <p:spPr>
          <a:xfrm>
            <a:off x="323705" y="1340855"/>
            <a:ext cx="8352580" cy="5184360"/>
          </a:xfrm>
        </p:spPr>
        <p:txBody>
          <a:bodyPr>
            <a:noAutofit/>
          </a:bodyPr>
          <a:lstStyle/>
          <a:p>
            <a:pPr lvl="1"/>
            <a:r>
              <a:rPr lang="zh-CN" altLang="en-US" sz="2400" dirty="0" smtClean="0">
                <a:latin typeface="微软雅黑" panose="020B0503020204020204" pitchFamily="34" charset="-122"/>
                <a:ea typeface="微软雅黑" panose="020B0503020204020204" pitchFamily="34" charset="-122"/>
              </a:rPr>
              <a:t>选择</a:t>
            </a:r>
            <a:r>
              <a:rPr lang="zh-CN" altLang="en-US" sz="2400" dirty="0">
                <a:latin typeface="微软雅黑" panose="020B0503020204020204" pitchFamily="34" charset="-122"/>
                <a:ea typeface="微软雅黑" panose="020B0503020204020204" pitchFamily="34" charset="-122"/>
              </a:rPr>
              <a:t>和分配本科毕设导师的</a:t>
            </a:r>
            <a:r>
              <a:rPr lang="zh-CN" altLang="en-US" sz="2400" dirty="0">
                <a:solidFill>
                  <a:srgbClr val="FF0000"/>
                </a:solidFill>
                <a:latin typeface="微软雅黑" panose="020B0503020204020204" pitchFamily="34" charset="-122"/>
                <a:ea typeface="微软雅黑" panose="020B0503020204020204" pitchFamily="34" charset="-122"/>
              </a:rPr>
              <a:t>现状</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lvl="2"/>
            <a:r>
              <a:rPr lang="zh-CN" altLang="en-US" sz="2000" dirty="0" smtClean="0">
                <a:latin typeface="微软雅黑" panose="020B0503020204020204" pitchFamily="34" charset="-122"/>
                <a:ea typeface="微软雅黑" panose="020B0503020204020204" pitchFamily="34" charset="-122"/>
              </a:rPr>
              <a:t>系</a:t>
            </a:r>
            <a:r>
              <a:rPr lang="zh-CN" altLang="en-US" sz="2000" dirty="0">
                <a:latin typeface="微软雅黑" panose="020B0503020204020204" pitchFamily="34" charset="-122"/>
                <a:ea typeface="微软雅黑" panose="020B0503020204020204" pitchFamily="34" charset="-122"/>
              </a:rPr>
              <a:t>负责人下发导师候选</a:t>
            </a:r>
            <a:r>
              <a:rPr lang="zh-CN" altLang="en-US" sz="2000" dirty="0" smtClean="0">
                <a:latin typeface="微软雅黑" panose="020B0503020204020204" pitchFamily="34" charset="-122"/>
                <a:ea typeface="微软雅黑" panose="020B0503020204020204" pitchFamily="34" charset="-122"/>
              </a:rPr>
              <a:t>名单给</a:t>
            </a:r>
            <a:r>
              <a:rPr lang="zh-CN" altLang="en-US" sz="2000" dirty="0">
                <a:latin typeface="微软雅黑" panose="020B0503020204020204" pitchFamily="34" charset="-122"/>
                <a:ea typeface="微软雅黑" panose="020B0503020204020204" pitchFamily="34" charset="-122"/>
              </a:rPr>
              <a:t>该方向的所有学生，每个学生报五个平行志愿提交给年级负责人，</a:t>
            </a:r>
            <a:r>
              <a:rPr lang="zh-CN" altLang="en-US" sz="2000" dirty="0" smtClean="0">
                <a:latin typeface="微软雅黑" panose="020B0503020204020204" pitchFamily="34" charset="-122"/>
                <a:ea typeface="微软雅黑" panose="020B0503020204020204" pitchFamily="34" charset="-122"/>
              </a:rPr>
              <a:t>年级负责人</a:t>
            </a:r>
            <a:r>
              <a:rPr lang="zh-CN" altLang="en-US" sz="2000" dirty="0">
                <a:latin typeface="微软雅黑" panose="020B0503020204020204" pitchFamily="34" charset="-122"/>
                <a:ea typeface="微软雅黑" panose="020B0503020204020204" pitchFamily="34" charset="-122"/>
              </a:rPr>
              <a:t>在某个截止时间点之前负责汇总该方向所有学生的填报志愿，发给系负责人。系负责人</a:t>
            </a:r>
            <a:r>
              <a:rPr lang="zh-CN" altLang="en-US" sz="2000" dirty="0">
                <a:solidFill>
                  <a:srgbClr val="FF0000"/>
                </a:solidFill>
                <a:latin typeface="微软雅黑" panose="020B0503020204020204" pitchFamily="34" charset="-122"/>
                <a:ea typeface="微软雅黑" panose="020B0503020204020204" pitchFamily="34" charset="-122"/>
              </a:rPr>
              <a:t>通过一种复杂而说不清道不明的人工排序和安排算法</a:t>
            </a:r>
            <a:r>
              <a:rPr lang="zh-CN" altLang="en-US" sz="2000" dirty="0">
                <a:latin typeface="微软雅黑" panose="020B0503020204020204" pitchFamily="34" charset="-122"/>
                <a:ea typeface="微软雅黑" panose="020B0503020204020204" pitchFamily="34" charset="-122"/>
              </a:rPr>
              <a:t>，统一给每个学生分配导师</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lvl="2"/>
            <a:endParaRPr lang="en-US" altLang="zh-CN" sz="2000" dirty="0" smtClean="0">
              <a:latin typeface="微软雅黑" panose="020B0503020204020204" pitchFamily="34" charset="-122"/>
              <a:ea typeface="微软雅黑" panose="020B0503020204020204" pitchFamily="34" charset="-122"/>
            </a:endParaRPr>
          </a:p>
          <a:p>
            <a:pPr lvl="1">
              <a:buClr>
                <a:srgbClr val="F14124">
                  <a:lumMod val="75000"/>
                </a:srgbClr>
              </a:buClr>
            </a:pPr>
            <a:r>
              <a:rPr lang="zh-CN" altLang="en-US" sz="2400" dirty="0">
                <a:solidFill>
                  <a:prstClr val="black">
                    <a:lumMod val="75000"/>
                    <a:lumOff val="25000"/>
                  </a:prstClr>
                </a:solidFill>
                <a:latin typeface="微软雅黑" panose="020B0503020204020204" pitchFamily="34" charset="-122"/>
                <a:ea typeface="微软雅黑" panose="020B0503020204020204" pitchFamily="34" charset="-122"/>
              </a:rPr>
              <a:t>现状的</a:t>
            </a:r>
            <a:r>
              <a:rPr lang="zh-CN" altLang="en-US" sz="2400" dirty="0">
                <a:solidFill>
                  <a:srgbClr val="FF0000"/>
                </a:solidFill>
                <a:latin typeface="微软雅黑" panose="020B0503020204020204" pitchFamily="34" charset="-122"/>
                <a:ea typeface="微软雅黑" panose="020B0503020204020204" pitchFamily="34" charset="-122"/>
              </a:rPr>
              <a:t>困扰</a:t>
            </a:r>
            <a:r>
              <a:rPr lang="zh-CN" altLang="en-US" sz="2400" dirty="0">
                <a:solidFill>
                  <a:prstClr val="black">
                    <a:lumMod val="75000"/>
                    <a:lumOff val="25000"/>
                  </a:prstClr>
                </a:solidFill>
                <a:latin typeface="微软雅黑" panose="020B0503020204020204" pitchFamily="34" charset="-122"/>
                <a:ea typeface="微软雅黑" panose="020B0503020204020204" pitchFamily="34" charset="-122"/>
              </a:rPr>
              <a:t>是</a:t>
            </a:r>
            <a:r>
              <a:rPr lang="zh-CN" altLang="en-US" sz="2400" dirty="0" smtClean="0">
                <a:solidFill>
                  <a:prstClr val="black">
                    <a:lumMod val="75000"/>
                    <a:lumOff val="25000"/>
                  </a:prstClr>
                </a:solidFill>
                <a:latin typeface="微软雅黑" panose="020B0503020204020204" pitchFamily="34" charset="-122"/>
                <a:ea typeface="微软雅黑" panose="020B0503020204020204" pitchFamily="34" charset="-122"/>
              </a:rPr>
              <a:t>：</a:t>
            </a:r>
            <a:endParaRPr lang="en-US" altLang="zh-CN" sz="2400" dirty="0" smtClean="0">
              <a:solidFill>
                <a:prstClr val="black">
                  <a:lumMod val="75000"/>
                  <a:lumOff val="25000"/>
                </a:prstClr>
              </a:solidFill>
              <a:latin typeface="微软雅黑" panose="020B0503020204020204" pitchFamily="34" charset="-122"/>
              <a:ea typeface="微软雅黑" panose="020B0503020204020204" pitchFamily="34" charset="-122"/>
            </a:endParaRPr>
          </a:p>
          <a:p>
            <a:pPr lvl="2">
              <a:buClr>
                <a:srgbClr val="F14124">
                  <a:lumMod val="75000"/>
                </a:srgbClr>
              </a:buClr>
            </a:pPr>
            <a:r>
              <a:rPr lang="zh-CN" altLang="en-US" sz="2000" dirty="0" smtClean="0">
                <a:solidFill>
                  <a:srgbClr val="FF0000"/>
                </a:solidFill>
                <a:latin typeface="微软雅黑" panose="020B0503020204020204" pitchFamily="34" charset="-122"/>
                <a:ea typeface="微软雅黑" panose="020B0503020204020204" pitchFamily="34" charset="-122"/>
              </a:rPr>
              <a:t>流程</a:t>
            </a:r>
            <a:r>
              <a:rPr lang="zh-CN" altLang="en-US" sz="2000" dirty="0">
                <a:solidFill>
                  <a:srgbClr val="FF0000"/>
                </a:solidFill>
                <a:latin typeface="微软雅黑" panose="020B0503020204020204" pitchFamily="34" charset="-122"/>
                <a:ea typeface="微软雅黑" panose="020B0503020204020204" pitchFamily="34" charset="-122"/>
              </a:rPr>
              <a:t>很传统复杂繁琐不透明</a:t>
            </a:r>
            <a:r>
              <a:rPr lang="zh-CN" altLang="en-US" sz="2000" dirty="0">
                <a:latin typeface="微软雅黑" panose="020B0503020204020204" pitchFamily="34" charset="-122"/>
                <a:ea typeface="微软雅黑" panose="020B0503020204020204" pitchFamily="34" charset="-122"/>
              </a:rPr>
              <a:t>。过程也很繁琐，年级负责人</a:t>
            </a:r>
            <a:r>
              <a:rPr lang="zh-CN" altLang="en-US" sz="2000" dirty="0">
                <a:solidFill>
                  <a:srgbClr val="FF0000"/>
                </a:solidFill>
                <a:latin typeface="微软雅黑" panose="020B0503020204020204" pitchFamily="34" charset="-122"/>
                <a:ea typeface="微软雅黑" panose="020B0503020204020204" pitchFamily="34" charset="-122"/>
              </a:rPr>
              <a:t>手动收集</a:t>
            </a:r>
            <a:r>
              <a:rPr lang="zh-CN" altLang="en-US" sz="2000" dirty="0">
                <a:latin typeface="微软雅黑" panose="020B0503020204020204" pitchFamily="34" charset="-122"/>
                <a:ea typeface="微软雅黑" panose="020B0503020204020204" pitchFamily="34" charset="-122"/>
              </a:rPr>
              <a:t>汇总，系负责人</a:t>
            </a:r>
            <a:r>
              <a:rPr lang="zh-CN" altLang="en-US" sz="2000" dirty="0">
                <a:solidFill>
                  <a:srgbClr val="FF0000"/>
                </a:solidFill>
                <a:latin typeface="微软雅黑" panose="020B0503020204020204" pitchFamily="34" charset="-122"/>
                <a:ea typeface="微软雅黑" panose="020B0503020204020204" pitchFamily="34" charset="-122"/>
              </a:rPr>
              <a:t>手动分发</a:t>
            </a:r>
            <a:r>
              <a:rPr lang="zh-CN" altLang="en-US" sz="2000" dirty="0">
                <a:latin typeface="微软雅黑" panose="020B0503020204020204" pitchFamily="34" charset="-122"/>
                <a:ea typeface="微软雅黑" panose="020B0503020204020204" pitchFamily="34" charset="-122"/>
              </a:rPr>
              <a:t>调整。老师只有</a:t>
            </a:r>
            <a:r>
              <a:rPr lang="zh-CN" altLang="en-US" sz="2000" dirty="0">
                <a:solidFill>
                  <a:srgbClr val="FF0000"/>
                </a:solidFill>
                <a:latin typeface="微软雅黑" panose="020B0503020204020204" pitchFamily="34" charset="-122"/>
                <a:ea typeface="微软雅黑" panose="020B0503020204020204" pitchFamily="34" charset="-122"/>
              </a:rPr>
              <a:t>被动分配</a:t>
            </a:r>
            <a:r>
              <a:rPr lang="zh-CN" altLang="en-US" sz="2000" dirty="0">
                <a:latin typeface="微软雅黑" panose="020B0503020204020204" pitchFamily="34" charset="-122"/>
                <a:ea typeface="微软雅黑" panose="020B0503020204020204" pitchFamily="34" charset="-122"/>
              </a:rPr>
              <a:t>到学生。大多学生也只能被动分配到老师。每个老师对于期望的学生数不同，</a:t>
            </a:r>
            <a:r>
              <a:rPr lang="zh-CN" altLang="en-US" sz="2000" dirty="0">
                <a:solidFill>
                  <a:srgbClr val="FF0000"/>
                </a:solidFill>
                <a:latin typeface="微软雅黑" panose="020B0503020204020204" pitchFamily="34" charset="-122"/>
                <a:ea typeface="微软雅黑" panose="020B0503020204020204" pitchFamily="34" charset="-122"/>
              </a:rPr>
              <a:t>不能做到满足各自心愿</a:t>
            </a:r>
            <a:r>
              <a:rPr lang="zh-CN" altLang="en-US" sz="2000" dirty="0">
                <a:latin typeface="微软雅黑" panose="020B0503020204020204" pitchFamily="34" charset="-122"/>
                <a:ea typeface="微软雅黑" panose="020B0503020204020204" pitchFamily="34" charset="-122"/>
              </a:rPr>
              <a:t>。学生也不太了解老师的课题选择和研究方向。稀里糊涂，不可言说，就分完了，为后续毕设的指导留下很多困扰和隐患。</a:t>
            </a:r>
          </a:p>
        </p:txBody>
      </p:sp>
      <p:sp>
        <p:nvSpPr>
          <p:cNvPr id="4" name="爆炸形 1 3"/>
          <p:cNvSpPr/>
          <p:nvPr/>
        </p:nvSpPr>
        <p:spPr>
          <a:xfrm>
            <a:off x="7236185" y="3212985"/>
            <a:ext cx="1475785" cy="936065"/>
          </a:xfrm>
          <a:prstGeom prst="irregularSeal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痛点！</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2234262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b="0" dirty="0">
                <a:latin typeface="微软雅黑" panose="020B0503020204020204" pitchFamily="34" charset="-122"/>
                <a:ea typeface="微软雅黑" panose="020B0503020204020204" pitchFamily="34" charset="-122"/>
              </a:rPr>
              <a:t>一</a:t>
            </a:r>
            <a:r>
              <a:rPr lang="zh-CN" altLang="en-US" sz="3200" b="0" dirty="0" smtClean="0">
                <a:latin typeface="微软雅黑" panose="020B0503020204020204" pitchFamily="34" charset="-122"/>
                <a:ea typeface="微软雅黑" panose="020B0503020204020204" pitchFamily="34" charset="-122"/>
              </a:rPr>
              <a:t>、内容描述</a:t>
            </a:r>
            <a:endParaRPr lang="zh-CN" altLang="en-US" sz="3200" b="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4294967295"/>
          </p:nvPr>
        </p:nvSpPr>
        <p:spPr>
          <a:xfrm>
            <a:off x="395711" y="1196845"/>
            <a:ext cx="8424584" cy="5112355"/>
          </a:xfrm>
        </p:spPr>
        <p:txBody>
          <a:bodyPr>
            <a:normAutofit fontScale="92500" lnSpcReduction="10000"/>
          </a:bodyPr>
          <a:lstStyle/>
          <a:p>
            <a:pPr>
              <a:spcAft>
                <a:spcPts val="1200"/>
              </a:spcAft>
            </a:pPr>
            <a:r>
              <a:rPr lang="zh-CN" altLang="en-US" dirty="0" smtClean="0">
                <a:latin typeface="微软雅黑" panose="020B0503020204020204" pitchFamily="34" charset="-122"/>
                <a:ea typeface="微软雅黑" panose="020B0503020204020204" pitchFamily="34" charset="-122"/>
              </a:rPr>
              <a:t>设计</a:t>
            </a:r>
            <a:r>
              <a:rPr lang="zh-CN" altLang="en-US" dirty="0">
                <a:latin typeface="微软雅黑" panose="020B0503020204020204" pitchFamily="34" charset="-122"/>
                <a:ea typeface="微软雅黑" panose="020B0503020204020204" pitchFamily="34" charset="-122"/>
              </a:rPr>
              <a:t>并实现一个</a:t>
            </a:r>
            <a:r>
              <a:rPr lang="zh-CN" altLang="en-US" dirty="0">
                <a:solidFill>
                  <a:srgbClr val="FF0000"/>
                </a:solidFill>
                <a:latin typeface="微软雅黑" panose="020B0503020204020204" pitchFamily="34" charset="-122"/>
                <a:ea typeface="微软雅黑" panose="020B0503020204020204" pitchFamily="34" charset="-122"/>
              </a:rPr>
              <a:t>毕业设计学生导师双向选择系统</a:t>
            </a:r>
            <a:r>
              <a:rPr lang="zh-CN" altLang="en-US" dirty="0">
                <a:latin typeface="微软雅黑" panose="020B0503020204020204" pitchFamily="34" charset="-122"/>
                <a:ea typeface="微软雅黑" panose="020B0503020204020204" pitchFamily="34" charset="-122"/>
              </a:rPr>
              <a:t>，支持导师设置选题及填写意向带领学生数目，学生填报志愿选择自己心目中的</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位导师，导师根据学生填报志愿的情况从选择自己的学生中选择自己中意的学生，双向选择结束后，提供一个算法对未选中的学生及未被选满的导师进行智能</a:t>
            </a:r>
            <a:r>
              <a:rPr lang="zh-CN" altLang="en-US" dirty="0" smtClean="0">
                <a:latin typeface="微软雅黑" panose="020B0503020204020204" pitchFamily="34" charset="-122"/>
                <a:ea typeface="微软雅黑" panose="020B0503020204020204" pitchFamily="34" charset="-122"/>
              </a:rPr>
              <a:t>匹配：</a:t>
            </a:r>
            <a:endParaRPr lang="zh-CN" altLang="en-US" dirty="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每个</a:t>
            </a:r>
            <a:r>
              <a:rPr lang="zh-CN" altLang="en-US" dirty="0">
                <a:latin typeface="微软雅黑" panose="020B0503020204020204" pitchFamily="34" charset="-122"/>
                <a:ea typeface="微软雅黑" panose="020B0503020204020204" pitchFamily="34" charset="-122"/>
              </a:rPr>
              <a:t>学生最终必须被分配到有且仅有一个导师；</a:t>
            </a:r>
          </a:p>
          <a:p>
            <a:pPr lvl="1"/>
            <a:r>
              <a:rPr lang="zh-CN" altLang="en-US" dirty="0" smtClean="0">
                <a:latin typeface="微软雅黑" panose="020B0503020204020204" pitchFamily="34" charset="-122"/>
                <a:ea typeface="微软雅黑" panose="020B0503020204020204" pitchFamily="34" charset="-122"/>
              </a:rPr>
              <a:t>每个</a:t>
            </a:r>
            <a:r>
              <a:rPr lang="zh-CN" altLang="en-US" dirty="0">
                <a:latin typeface="微软雅黑" panose="020B0503020204020204" pitchFamily="34" charset="-122"/>
                <a:ea typeface="微软雅黑" panose="020B0503020204020204" pitchFamily="34" charset="-122"/>
              </a:rPr>
              <a:t>导师最多不超过</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个学生；</a:t>
            </a:r>
          </a:p>
          <a:p>
            <a:pPr lvl="1"/>
            <a:r>
              <a:rPr lang="zh-CN" altLang="en-US" dirty="0" smtClean="0">
                <a:latin typeface="微软雅黑" panose="020B0503020204020204" pitchFamily="34" charset="-122"/>
                <a:ea typeface="微软雅黑" panose="020B0503020204020204" pitchFamily="34" charset="-122"/>
              </a:rPr>
              <a:t>某些</a:t>
            </a:r>
            <a:r>
              <a:rPr lang="zh-CN" altLang="en-US" dirty="0">
                <a:latin typeface="微软雅黑" panose="020B0503020204020204" pitchFamily="34" charset="-122"/>
                <a:ea typeface="微软雅黑" panose="020B0503020204020204" pitchFamily="34" charset="-122"/>
              </a:rPr>
              <a:t>热门老师受大多数学生共同选择而溢出时，考虑学生绩点优先；</a:t>
            </a:r>
          </a:p>
          <a:p>
            <a:pPr lvl="1"/>
            <a:r>
              <a:rPr lang="zh-CN" altLang="en-US" dirty="0" smtClean="0">
                <a:latin typeface="微软雅黑" panose="020B0503020204020204" pitchFamily="34" charset="-122"/>
                <a:ea typeface="微软雅黑" panose="020B0503020204020204" pitchFamily="34" charset="-122"/>
              </a:rPr>
              <a:t>每个</a:t>
            </a:r>
            <a:r>
              <a:rPr lang="zh-CN" altLang="en-US" dirty="0">
                <a:latin typeface="微软雅黑" panose="020B0503020204020204" pitchFamily="34" charset="-122"/>
                <a:ea typeface="微软雅黑" panose="020B0503020204020204" pitchFamily="34" charset="-122"/>
              </a:rPr>
              <a:t>老师分配的学生数尽可能平均；除非老师主动向负责人声明自己带的学生数希望是</a:t>
            </a:r>
            <a:r>
              <a:rPr lang="en-US" altLang="zh-CN" dirty="0">
                <a:latin typeface="微软雅黑" panose="020B0503020204020204" pitchFamily="34" charset="-122"/>
                <a:ea typeface="微软雅黑" panose="020B0503020204020204" pitchFamily="34" charset="-122"/>
              </a:rPr>
              <a:t>0——8</a:t>
            </a:r>
            <a:r>
              <a:rPr lang="zh-CN" altLang="en-US" dirty="0">
                <a:latin typeface="微软雅黑" panose="020B0503020204020204" pitchFamily="34" charset="-122"/>
                <a:ea typeface="微软雅黑" panose="020B0503020204020204" pitchFamily="34" charset="-122"/>
              </a:rPr>
              <a:t>中的某个数值或某个区间，那么尽可能满足老师的需求；</a:t>
            </a:r>
          </a:p>
          <a:p>
            <a:pPr lvl="1"/>
            <a:r>
              <a:rPr lang="zh-CN" altLang="en-US" dirty="0" smtClean="0">
                <a:latin typeface="微软雅黑" panose="020B0503020204020204" pitchFamily="34" charset="-122"/>
                <a:ea typeface="微软雅黑" panose="020B0503020204020204" pitchFamily="34" charset="-122"/>
              </a:rPr>
              <a:t>将</a:t>
            </a:r>
            <a:r>
              <a:rPr lang="zh-CN" altLang="en-US" dirty="0">
                <a:latin typeface="微软雅黑" panose="020B0503020204020204" pitchFamily="34" charset="-122"/>
                <a:ea typeface="微软雅黑" panose="020B0503020204020204" pitchFamily="34" charset="-122"/>
              </a:rPr>
              <a:t>分配结果导出为</a:t>
            </a:r>
            <a:r>
              <a:rPr lang="en-US" altLang="zh-CN" dirty="0">
                <a:latin typeface="微软雅黑" panose="020B0503020204020204" pitchFamily="34" charset="-122"/>
                <a:ea typeface="微软雅黑" panose="020B0503020204020204" pitchFamily="34" charset="-122"/>
              </a:rPr>
              <a:t>excel</a:t>
            </a:r>
            <a:r>
              <a:rPr lang="zh-CN" altLang="en-US" dirty="0">
                <a:latin typeface="微软雅黑" panose="020B0503020204020204" pitchFamily="34" charset="-122"/>
                <a:ea typeface="微软雅黑" panose="020B0503020204020204" pitchFamily="34" charset="-122"/>
              </a:rPr>
              <a:t>表格；</a:t>
            </a:r>
          </a:p>
          <a:p>
            <a:pPr lvl="1"/>
            <a:r>
              <a:rPr lang="zh-CN" altLang="en-US" dirty="0" smtClean="0">
                <a:latin typeface="微软雅黑" panose="020B0503020204020204" pitchFamily="34" charset="-122"/>
                <a:ea typeface="微软雅黑" panose="020B0503020204020204" pitchFamily="34" charset="-122"/>
              </a:rPr>
              <a:t>设计</a:t>
            </a:r>
            <a:r>
              <a:rPr lang="zh-CN" altLang="en-US" dirty="0">
                <a:latin typeface="微软雅黑" panose="020B0503020204020204" pitchFamily="34" charset="-122"/>
                <a:ea typeface="微软雅黑" panose="020B0503020204020204" pitchFamily="34" charset="-122"/>
              </a:rPr>
              <a:t>开发系统的</a:t>
            </a:r>
            <a:r>
              <a:rPr lang="en-US" altLang="zh-CN" dirty="0">
                <a:solidFill>
                  <a:srgbClr val="FF0000"/>
                </a:solidFill>
                <a:latin typeface="微软雅黑" panose="020B0503020204020204" pitchFamily="34" charset="-122"/>
                <a:ea typeface="微软雅黑" panose="020B0503020204020204" pitchFamily="34" charset="-122"/>
              </a:rPr>
              <a:t>app</a:t>
            </a:r>
            <a:r>
              <a:rPr lang="zh-CN" altLang="en-US" dirty="0">
                <a:solidFill>
                  <a:srgbClr val="FF0000"/>
                </a:solidFill>
                <a:latin typeface="微软雅黑" panose="020B0503020204020204" pitchFamily="34" charset="-122"/>
                <a:ea typeface="微软雅黑" panose="020B0503020204020204" pitchFamily="34" charset="-122"/>
              </a:rPr>
              <a:t>原型或者</a:t>
            </a:r>
            <a:r>
              <a:rPr lang="en-US" altLang="zh-CN" dirty="0">
                <a:solidFill>
                  <a:srgbClr val="FF0000"/>
                </a:solidFill>
                <a:latin typeface="微软雅黑" panose="020B0503020204020204" pitchFamily="34" charset="-122"/>
                <a:ea typeface="微软雅黑" panose="020B0503020204020204" pitchFamily="34" charset="-122"/>
              </a:rPr>
              <a:t>web</a:t>
            </a:r>
            <a:r>
              <a:rPr lang="zh-CN" altLang="en-US" dirty="0">
                <a:solidFill>
                  <a:srgbClr val="FF0000"/>
                </a:solidFill>
                <a:latin typeface="微软雅黑" panose="020B0503020204020204" pitchFamily="34" charset="-122"/>
                <a:ea typeface="微软雅黑" panose="020B0503020204020204" pitchFamily="34" charset="-122"/>
              </a:rPr>
              <a:t>网站原型</a:t>
            </a:r>
            <a:r>
              <a:rPr lang="zh-CN" altLang="en-US" dirty="0">
                <a:latin typeface="微软雅黑" panose="020B0503020204020204" pitchFamily="34" charset="-122"/>
                <a:ea typeface="微软雅黑" panose="020B0503020204020204" pitchFamily="34" charset="-122"/>
              </a:rPr>
              <a:t>；</a:t>
            </a:r>
          </a:p>
          <a:p>
            <a:pPr lvl="1"/>
            <a:r>
              <a:rPr lang="zh-CN" altLang="en-US" dirty="0" smtClean="0">
                <a:latin typeface="微软雅黑" panose="020B0503020204020204" pitchFamily="34" charset="-122"/>
                <a:ea typeface="微软雅黑" panose="020B0503020204020204" pitchFamily="34" charset="-122"/>
              </a:rPr>
              <a:t>设计</a:t>
            </a:r>
            <a:r>
              <a:rPr lang="zh-CN" altLang="en-US" dirty="0">
                <a:solidFill>
                  <a:srgbClr val="FF0000"/>
                </a:solidFill>
                <a:latin typeface="微软雅黑" panose="020B0503020204020204" pitchFamily="34" charset="-122"/>
                <a:ea typeface="微软雅黑" panose="020B0503020204020204" pitchFamily="34" charset="-122"/>
              </a:rPr>
              <a:t>智能匹配的核心算法</a:t>
            </a:r>
            <a:r>
              <a:rPr lang="zh-CN" altLang="en-US" dirty="0">
                <a:latin typeface="微软雅黑" panose="020B0503020204020204" pitchFamily="34" charset="-122"/>
                <a:ea typeface="微软雅黑" panose="020B0503020204020204" pitchFamily="34" charset="-122"/>
              </a:rPr>
              <a:t>；</a:t>
            </a:r>
          </a:p>
          <a:p>
            <a:pPr lvl="1"/>
            <a:r>
              <a:rPr lang="zh-CN" altLang="en-US" dirty="0" smtClean="0">
                <a:solidFill>
                  <a:srgbClr val="FF0000"/>
                </a:solidFill>
                <a:latin typeface="微软雅黑" panose="020B0503020204020204" pitchFamily="34" charset="-122"/>
                <a:ea typeface="微软雅黑" panose="020B0503020204020204" pitchFamily="34" charset="-122"/>
              </a:rPr>
              <a:t>编码</a:t>
            </a:r>
            <a:r>
              <a:rPr lang="zh-CN" altLang="en-US" dirty="0">
                <a:latin typeface="微软雅黑" panose="020B0503020204020204" pitchFamily="34" charset="-122"/>
                <a:ea typeface="微软雅黑" panose="020B0503020204020204" pitchFamily="34" charset="-122"/>
              </a:rPr>
              <a:t>最终实现。</a:t>
            </a:r>
          </a:p>
          <a:p>
            <a:pPr lvl="1"/>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8211526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p:spPr>
        <p:txBody>
          <a:bodyPr vert="horz" lIns="91440" tIns="45720" rIns="91440" bIns="45720" rtlCol="0" anchor="t" anchorCtr="0">
            <a:noAutofit/>
          </a:bodyPr>
          <a:lstStyle/>
          <a:p>
            <a:r>
              <a:rPr lang="zh-CN" altLang="en-US" sz="3200" b="0" dirty="0">
                <a:latin typeface="微软雅黑" panose="020B0503020204020204" pitchFamily="34" charset="-122"/>
                <a:ea typeface="微软雅黑" panose="020B0503020204020204" pitchFamily="34" charset="-122"/>
              </a:rPr>
              <a:t>二</a:t>
            </a:r>
            <a:r>
              <a:rPr lang="zh-CN" altLang="en-US" sz="3200" b="0" dirty="0" smtClean="0">
                <a:latin typeface="微软雅黑" panose="020B0503020204020204" pitchFamily="34" charset="-122"/>
                <a:ea typeface="微软雅黑" panose="020B0503020204020204" pitchFamily="34" charset="-122"/>
              </a:rPr>
              <a:t>、</a:t>
            </a:r>
            <a:r>
              <a:rPr lang="zh-CN" altLang="en-US" sz="3200" b="0" dirty="0">
                <a:latin typeface="微软雅黑" panose="020B0503020204020204" pitchFamily="34" charset="-122"/>
                <a:ea typeface="微软雅黑" panose="020B0503020204020204" pitchFamily="34" charset="-122"/>
              </a:rPr>
              <a:t>作业要求</a:t>
            </a:r>
          </a:p>
        </p:txBody>
      </p:sp>
      <p:sp>
        <p:nvSpPr>
          <p:cNvPr id="96" name="内容占位符 2"/>
          <p:cNvSpPr>
            <a:spLocks noGrp="1"/>
          </p:cNvSpPr>
          <p:nvPr>
            <p:ph idx="4294967295"/>
          </p:nvPr>
        </p:nvSpPr>
        <p:spPr>
          <a:xfrm>
            <a:off x="251701" y="1196845"/>
            <a:ext cx="8568594" cy="5328370"/>
          </a:xfrm>
        </p:spPr>
        <p:txBody>
          <a:bodyPr>
            <a:normAutofit/>
          </a:bodyPr>
          <a:lstStyle/>
          <a:p>
            <a:pPr>
              <a:spcAft>
                <a:spcPts val="1200"/>
              </a:spcAft>
            </a:pPr>
            <a:r>
              <a:rPr lang="zh-CN" altLang="en-US" dirty="0" smtClean="0">
                <a:latin typeface="微软雅黑" panose="020B0503020204020204" pitchFamily="34" charset="-122"/>
                <a:ea typeface="微软雅黑" panose="020B0503020204020204" pitchFamily="34" charset="-122"/>
              </a:rPr>
              <a:t>使用</a:t>
            </a:r>
            <a:r>
              <a:rPr lang="en-US" altLang="zh-CN" dirty="0" smtClean="0">
                <a:latin typeface="微软雅黑" panose="020B0503020204020204" pitchFamily="34" charset="-122"/>
                <a:ea typeface="微软雅黑" panose="020B0503020204020204" pitchFamily="34" charset="-122"/>
              </a:rPr>
              <a:t>NABCD</a:t>
            </a:r>
            <a:r>
              <a:rPr lang="zh-CN" altLang="en-US" dirty="0" smtClean="0">
                <a:latin typeface="微软雅黑" panose="020B0503020204020204" pitchFamily="34" charset="-122"/>
                <a:ea typeface="微软雅黑" panose="020B0503020204020204" pitchFamily="34" charset="-122"/>
              </a:rPr>
              <a:t>模型，明确</a:t>
            </a:r>
            <a:r>
              <a:rPr lang="zh-CN" altLang="en-US" dirty="0" smtClean="0">
                <a:solidFill>
                  <a:srgbClr val="FF0000"/>
                </a:solidFill>
                <a:latin typeface="微软雅黑" panose="020B0503020204020204" pitchFamily="34" charset="-122"/>
                <a:ea typeface="微软雅黑" panose="020B0503020204020204" pitchFamily="34" charset="-122"/>
              </a:rPr>
              <a:t>需求</a:t>
            </a:r>
            <a:r>
              <a:rPr lang="zh-CN" altLang="en-US" dirty="0" smtClean="0">
                <a:solidFill>
                  <a:schemeClr val="tx1"/>
                </a:solidFill>
                <a:latin typeface="微软雅黑" panose="020B0503020204020204" pitchFamily="34" charset="-122"/>
                <a:ea typeface="微软雅黑" panose="020B0503020204020204" pitchFamily="34" charset="-122"/>
              </a:rPr>
              <a:t>。</a:t>
            </a:r>
            <a:endParaRPr lang="en-US" altLang="zh-CN" dirty="0" smtClean="0">
              <a:solidFill>
                <a:schemeClr val="tx1"/>
              </a:solidFill>
              <a:latin typeface="微软雅黑" panose="020B0503020204020204" pitchFamily="34" charset="-122"/>
              <a:ea typeface="微软雅黑" panose="020B0503020204020204" pitchFamily="34" charset="-122"/>
            </a:endParaRPr>
          </a:p>
          <a:p>
            <a:pPr>
              <a:spcAft>
                <a:spcPts val="1200"/>
              </a:spcAft>
            </a:pPr>
            <a:r>
              <a:rPr lang="zh-CN" altLang="en-US" dirty="0" smtClean="0">
                <a:solidFill>
                  <a:srgbClr val="FF0000"/>
                </a:solidFill>
                <a:latin typeface="微软雅黑" panose="020B0503020204020204" pitchFamily="34" charset="-122"/>
                <a:ea typeface="微软雅黑" panose="020B0503020204020204" pitchFamily="34" charset="-122"/>
              </a:rPr>
              <a:t>原型</a:t>
            </a:r>
            <a:r>
              <a:rPr lang="zh-CN" altLang="en-US" dirty="0" smtClean="0">
                <a:latin typeface="微软雅黑" panose="020B0503020204020204" pitchFamily="34" charset="-122"/>
                <a:ea typeface="微软雅黑" panose="020B0503020204020204" pitchFamily="34" charset="-122"/>
              </a:rPr>
              <a:t>模型必须采用专用的原型模型设计工具</a:t>
            </a:r>
            <a:r>
              <a:rPr lang="zh-CN" altLang="en-US" dirty="0">
                <a:latin typeface="微软雅黑" panose="020B0503020204020204" pitchFamily="34" charset="-122"/>
                <a:ea typeface="微软雅黑" panose="020B0503020204020204" pitchFamily="34" charset="-122"/>
              </a:rPr>
              <a:t>实现，如</a:t>
            </a:r>
            <a:r>
              <a:rPr lang="en-US" altLang="zh-CN" dirty="0">
                <a:latin typeface="微软雅黑" panose="020B0503020204020204" pitchFamily="34" charset="-122"/>
                <a:ea typeface="微软雅黑" panose="020B0503020204020204" pitchFamily="34" charset="-122"/>
              </a:rPr>
              <a:t>Axure </a:t>
            </a:r>
            <a:r>
              <a:rPr lang="en-US" altLang="zh-CN" dirty="0" err="1">
                <a:latin typeface="微软雅黑" panose="020B0503020204020204" pitchFamily="34" charset="-122"/>
                <a:ea typeface="微软雅黑" panose="020B0503020204020204" pitchFamily="34" charset="-122"/>
              </a:rPr>
              <a:t>Rp</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Balsamiq Mockup</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Prototype Composer</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GUI Design Studio</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Adobe</a:t>
            </a:r>
            <a:r>
              <a:rPr lang="zh-CN" altLang="en-US" dirty="0">
                <a:latin typeface="微软雅黑" panose="020B0503020204020204" pitchFamily="34" charset="-122"/>
                <a:ea typeface="微软雅黑" panose="020B0503020204020204" pitchFamily="34" charset="-122"/>
              </a:rPr>
              <a:t>设计</a:t>
            </a:r>
            <a:r>
              <a:rPr lang="zh-CN" altLang="en-US" dirty="0" smtClean="0">
                <a:latin typeface="微软雅黑" panose="020B0503020204020204" pitchFamily="34" charset="-122"/>
                <a:ea typeface="微软雅黑" panose="020B0503020204020204" pitchFamily="34" charset="-122"/>
              </a:rPr>
              <a:t>组件、墨刀等</a:t>
            </a:r>
            <a:r>
              <a:rPr lang="zh-CN" altLang="en-US" dirty="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spcAft>
                <a:spcPts val="1200"/>
              </a:spcAft>
            </a:pPr>
            <a:r>
              <a:rPr lang="zh-CN" altLang="en-US" dirty="0" smtClean="0">
                <a:latin typeface="微软雅黑" panose="020B0503020204020204" pitchFamily="34" charset="-122"/>
                <a:ea typeface="微软雅黑" panose="020B0503020204020204" pitchFamily="34" charset="-122"/>
              </a:rPr>
              <a:t>通过</a:t>
            </a:r>
            <a:r>
              <a:rPr lang="zh-CN" altLang="en-US" dirty="0">
                <a:solidFill>
                  <a:srgbClr val="FF0000"/>
                </a:solidFill>
                <a:latin typeface="微软雅黑" panose="020B0503020204020204" pitchFamily="34" charset="-122"/>
                <a:ea typeface="微软雅黑" panose="020B0503020204020204" pitchFamily="34" charset="-122"/>
              </a:rPr>
              <a:t>结对编程</a:t>
            </a:r>
            <a:r>
              <a:rPr lang="zh-CN" altLang="en-US" dirty="0">
                <a:latin typeface="微软雅黑" panose="020B0503020204020204" pitchFamily="34" charset="-122"/>
                <a:ea typeface="微软雅黑" panose="020B0503020204020204" pitchFamily="34" charset="-122"/>
              </a:rPr>
              <a:t>协作，设计函数模块并分工，两人共同完成整个系统</a:t>
            </a:r>
            <a:endParaRPr lang="en-US" altLang="zh-CN" dirty="0" smtClean="0">
              <a:latin typeface="微软雅黑" panose="020B0503020204020204" pitchFamily="34" charset="-122"/>
              <a:ea typeface="微软雅黑" panose="020B0503020204020204" pitchFamily="34" charset="-122"/>
            </a:endParaRPr>
          </a:p>
          <a:p>
            <a:pPr>
              <a:spcAft>
                <a:spcPts val="1200"/>
              </a:spcAft>
            </a:pPr>
            <a:r>
              <a:rPr lang="zh-CN" altLang="en-US" dirty="0" smtClean="0">
                <a:latin typeface="微软雅黑" panose="020B0503020204020204" pitchFamily="34" charset="-122"/>
                <a:ea typeface="微软雅黑" panose="020B0503020204020204" pitchFamily="34" charset="-122"/>
              </a:rPr>
              <a:t>代码提交在</a:t>
            </a:r>
            <a:r>
              <a:rPr lang="en-US" altLang="zh-CN" dirty="0" smtClean="0">
                <a:solidFill>
                  <a:srgbClr val="FF0000"/>
                </a:solidFill>
                <a:latin typeface="微软雅黑" panose="020B0503020204020204" pitchFamily="34" charset="-122"/>
                <a:ea typeface="微软雅黑" panose="020B0503020204020204" pitchFamily="34" charset="-122"/>
              </a:rPr>
              <a:t>GitHub</a:t>
            </a:r>
            <a:r>
              <a:rPr lang="zh-CN" altLang="en-US" dirty="0" smtClean="0">
                <a:latin typeface="微软雅黑" panose="020B0503020204020204" pitchFamily="34" charset="-122"/>
                <a:ea typeface="微软雅黑" panose="020B0503020204020204" pitchFamily="34" charset="-122"/>
              </a:rPr>
              <a:t>上，组员</a:t>
            </a:r>
            <a:r>
              <a:rPr lang="zh-CN" altLang="en-US" dirty="0">
                <a:latin typeface="微软雅黑" panose="020B0503020204020204" pitchFamily="34" charset="-122"/>
                <a:ea typeface="微软雅黑" panose="020B0503020204020204" pitchFamily="34" charset="-122"/>
              </a:rPr>
              <a:t>通过</a:t>
            </a:r>
            <a:r>
              <a:rPr lang="en-US" altLang="zh-CN" dirty="0">
                <a:latin typeface="微软雅黑" panose="020B0503020204020204" pitchFamily="34" charset="-122"/>
                <a:ea typeface="微软雅黑" panose="020B0503020204020204" pitchFamily="34" charset="-122"/>
              </a:rPr>
              <a:t>Git</a:t>
            </a:r>
            <a:r>
              <a:rPr lang="zh-CN" altLang="en-US" dirty="0">
                <a:latin typeface="微软雅黑" panose="020B0503020204020204" pitchFamily="34" charset="-122"/>
                <a:ea typeface="微软雅黑" panose="020B0503020204020204" pitchFamily="34" charset="-122"/>
              </a:rPr>
              <a:t>创建自己的分支，在各自分支上完成各自的代码，完成后将代码合并到主</a:t>
            </a:r>
            <a:r>
              <a:rPr lang="zh-CN" altLang="en-US" dirty="0" smtClean="0">
                <a:latin typeface="微软雅黑" panose="020B0503020204020204" pitchFamily="34" charset="-122"/>
                <a:ea typeface="微软雅黑" panose="020B0503020204020204" pitchFamily="34" charset="-122"/>
              </a:rPr>
              <a:t>分支，提交</a:t>
            </a:r>
            <a:r>
              <a:rPr lang="zh-CN" altLang="en-US" dirty="0">
                <a:latin typeface="微软雅黑" panose="020B0503020204020204" pitchFamily="34" charset="-122"/>
                <a:ea typeface="微软雅黑" panose="020B0503020204020204" pitchFamily="34" charset="-122"/>
              </a:rPr>
              <a:t>源代码、可执行程序、项目工程</a:t>
            </a:r>
            <a:r>
              <a:rPr lang="zh-CN" altLang="en-US" dirty="0" smtClean="0">
                <a:latin typeface="微软雅黑" panose="020B0503020204020204" pitchFamily="34" charset="-122"/>
                <a:ea typeface="微软雅黑" panose="020B0503020204020204" pitchFamily="34" charset="-122"/>
              </a:rPr>
              <a:t>文件。</a:t>
            </a:r>
            <a:endParaRPr lang="en-US" altLang="zh-CN" dirty="0" smtClean="0">
              <a:latin typeface="微软雅黑" panose="020B0503020204020204" pitchFamily="34" charset="-122"/>
              <a:ea typeface="微软雅黑" panose="020B0503020204020204" pitchFamily="34" charset="-122"/>
            </a:endParaRPr>
          </a:p>
          <a:p>
            <a:pPr>
              <a:spcAft>
                <a:spcPts val="1200"/>
              </a:spcAft>
            </a:pPr>
            <a:r>
              <a:rPr lang="zh-CN" altLang="en-US" dirty="0" smtClean="0">
                <a:latin typeface="微软雅黑" panose="020B0503020204020204" pitchFamily="34" charset="-122"/>
                <a:ea typeface="微软雅黑" panose="020B0503020204020204" pitchFamily="34" charset="-122"/>
              </a:rPr>
              <a:t>每个</a:t>
            </a:r>
            <a:r>
              <a:rPr lang="zh-CN" altLang="en-US" dirty="0">
                <a:latin typeface="微软雅黑" panose="020B0503020204020204" pitchFamily="34" charset="-122"/>
                <a:ea typeface="微软雅黑" panose="020B0503020204020204" pitchFamily="34" charset="-122"/>
              </a:rPr>
              <a:t>模块要求进行</a:t>
            </a:r>
            <a:r>
              <a:rPr lang="zh-CN" altLang="en-US" dirty="0">
                <a:solidFill>
                  <a:srgbClr val="FF0000"/>
                </a:solidFill>
                <a:latin typeface="微软雅黑" panose="020B0503020204020204" pitchFamily="34" charset="-122"/>
                <a:ea typeface="微软雅黑" panose="020B0503020204020204" pitchFamily="34" charset="-122"/>
              </a:rPr>
              <a:t>单元测试</a:t>
            </a:r>
            <a:r>
              <a:rPr lang="zh-CN" altLang="en-US" dirty="0">
                <a:latin typeface="微软雅黑" panose="020B0503020204020204" pitchFamily="34" charset="-122"/>
                <a:ea typeface="微软雅黑" panose="020B0503020204020204" pitchFamily="34" charset="-122"/>
              </a:rPr>
              <a:t>，通过测试程序和</a:t>
            </a:r>
            <a:r>
              <a:rPr lang="en-US" altLang="zh-CN" dirty="0" smtClean="0">
                <a:latin typeface="微软雅黑" panose="020B0503020204020204" pitchFamily="34" charset="-122"/>
                <a:ea typeface="微软雅黑" panose="020B0503020204020204" pitchFamily="34" charset="-122"/>
              </a:rPr>
              <a:t>API</a:t>
            </a:r>
            <a:r>
              <a:rPr lang="zh-CN" altLang="en-US" dirty="0" smtClean="0">
                <a:latin typeface="微软雅黑" panose="020B0503020204020204" pitchFamily="34" charset="-122"/>
                <a:ea typeface="微软雅黑" panose="020B0503020204020204" pitchFamily="34" charset="-122"/>
              </a:rPr>
              <a:t>接口测试对各参数的支持，并体现代码覆盖率。</a:t>
            </a:r>
            <a:endParaRPr lang="en-US" altLang="zh-CN" dirty="0" smtClean="0">
              <a:latin typeface="微软雅黑" panose="020B0503020204020204" pitchFamily="34" charset="-122"/>
              <a:ea typeface="微软雅黑" panose="020B0503020204020204" pitchFamily="34" charset="-122"/>
            </a:endParaRPr>
          </a:p>
          <a:p>
            <a:pPr>
              <a:spcAft>
                <a:spcPts val="1200"/>
              </a:spcAft>
            </a:pPr>
            <a:r>
              <a:rPr lang="zh-CN" altLang="en-US" dirty="0" smtClean="0">
                <a:latin typeface="微软雅黑" panose="020B0503020204020204" pitchFamily="34" charset="-122"/>
                <a:ea typeface="微软雅黑" panose="020B0503020204020204" pitchFamily="34" charset="-122"/>
              </a:rPr>
              <a:t>提交</a:t>
            </a:r>
            <a:r>
              <a:rPr lang="zh-CN" altLang="en-US" dirty="0">
                <a:latin typeface="微软雅黑" panose="020B0503020204020204" pitchFamily="34" charset="-122"/>
                <a:ea typeface="微软雅黑" panose="020B0503020204020204" pitchFamily="34" charset="-122"/>
              </a:rPr>
              <a:t>的代码要求经过</a:t>
            </a:r>
            <a:r>
              <a:rPr lang="en-US" altLang="zh-CN" dirty="0">
                <a:latin typeface="微软雅黑" panose="020B0503020204020204" pitchFamily="34" charset="-122"/>
                <a:ea typeface="微软雅黑" panose="020B0503020204020204" pitchFamily="34" charset="-122"/>
              </a:rPr>
              <a:t>Code Quality Analysis</a:t>
            </a:r>
            <a:r>
              <a:rPr lang="zh-CN" altLang="en-US" dirty="0">
                <a:latin typeface="微软雅黑" panose="020B0503020204020204" pitchFamily="34" charset="-122"/>
                <a:ea typeface="微软雅黑" panose="020B0503020204020204" pitchFamily="34" charset="-122"/>
              </a:rPr>
              <a:t>工具的</a:t>
            </a:r>
            <a:r>
              <a:rPr lang="zh-CN" altLang="en-US" dirty="0">
                <a:solidFill>
                  <a:srgbClr val="FF0000"/>
                </a:solidFill>
                <a:latin typeface="微软雅黑" panose="020B0503020204020204" pitchFamily="34" charset="-122"/>
                <a:ea typeface="微软雅黑" panose="020B0503020204020204" pitchFamily="34" charset="-122"/>
              </a:rPr>
              <a:t>分析</a:t>
            </a:r>
            <a:r>
              <a:rPr lang="zh-CN" altLang="en-US" dirty="0">
                <a:latin typeface="微软雅黑" panose="020B0503020204020204" pitchFamily="34" charset="-122"/>
                <a:ea typeface="微软雅黑" panose="020B0503020204020204" pitchFamily="34" charset="-122"/>
              </a:rPr>
              <a:t>并消除所有的</a:t>
            </a:r>
            <a:r>
              <a:rPr lang="zh-CN" altLang="en-US" dirty="0" smtClean="0">
                <a:latin typeface="微软雅黑" panose="020B0503020204020204" pitchFamily="34" charset="-122"/>
                <a:ea typeface="微软雅黑" panose="020B0503020204020204" pitchFamily="34" charset="-122"/>
              </a:rPr>
              <a:t>警告。</a:t>
            </a:r>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4066678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p:spPr>
        <p:txBody>
          <a:bodyPr vert="horz" lIns="91440" tIns="45720" rIns="91440" bIns="45720" rtlCol="0" anchor="t" anchorCtr="0">
            <a:noAutofit/>
          </a:bodyPr>
          <a:lstStyle/>
          <a:p>
            <a:r>
              <a:rPr lang="zh-CN" altLang="en-US" sz="3200" b="0" dirty="0">
                <a:latin typeface="微软雅黑" panose="020B0503020204020204" pitchFamily="34" charset="-122"/>
                <a:ea typeface="微软雅黑" panose="020B0503020204020204" pitchFamily="34" charset="-122"/>
              </a:rPr>
              <a:t>三</a:t>
            </a:r>
            <a:r>
              <a:rPr lang="zh-CN" altLang="en-US" sz="3200" b="0" dirty="0" smtClean="0">
                <a:latin typeface="微软雅黑" panose="020B0503020204020204" pitchFamily="34" charset="-122"/>
                <a:ea typeface="微软雅黑" panose="020B0503020204020204" pitchFamily="34" charset="-122"/>
              </a:rPr>
              <a:t>、核心训练要点</a:t>
            </a:r>
            <a:r>
              <a:rPr lang="zh-CN" altLang="en-US" sz="2800" b="0" dirty="0">
                <a:latin typeface="微软雅黑" panose="020B0503020204020204" pitchFamily="34" charset="-122"/>
                <a:ea typeface="微软雅黑" panose="020B0503020204020204" pitchFamily="34" charset="-122"/>
              </a:rPr>
              <a:t/>
            </a:r>
            <a:br>
              <a:rPr lang="zh-CN" altLang="en-US" sz="2800" b="0" dirty="0">
                <a:latin typeface="微软雅黑" panose="020B0503020204020204" pitchFamily="34" charset="-122"/>
                <a:ea typeface="微软雅黑" panose="020B0503020204020204" pitchFamily="34" charset="-122"/>
              </a:rPr>
            </a:br>
            <a:endParaRPr lang="zh-CN" altLang="en-US" sz="2800" b="0" dirty="0">
              <a:latin typeface="微软雅黑" panose="020B0503020204020204" pitchFamily="34" charset="-122"/>
              <a:ea typeface="微软雅黑" panose="020B0503020204020204" pitchFamily="34" charset="-122"/>
            </a:endParaRPr>
          </a:p>
        </p:txBody>
      </p:sp>
      <p:sp>
        <p:nvSpPr>
          <p:cNvPr id="5" name="圆角矩形 4"/>
          <p:cNvSpPr/>
          <p:nvPr/>
        </p:nvSpPr>
        <p:spPr>
          <a:xfrm>
            <a:off x="899745" y="1452729"/>
            <a:ext cx="1259769" cy="64804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solidFill>
                  <a:schemeClr val="bg1"/>
                </a:solidFill>
                <a:latin typeface="微软雅黑" panose="020B0503020204020204" pitchFamily="34" charset="-122"/>
                <a:ea typeface="微软雅黑" panose="020B0503020204020204" pitchFamily="34" charset="-122"/>
              </a:rPr>
              <a:t>需求分析</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 name="圆角矩形 6"/>
          <p:cNvSpPr/>
          <p:nvPr/>
        </p:nvSpPr>
        <p:spPr>
          <a:xfrm>
            <a:off x="899745" y="2251211"/>
            <a:ext cx="1259769" cy="64804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solidFill>
                  <a:schemeClr val="bg1"/>
                </a:solidFill>
                <a:latin typeface="微软雅黑" panose="020B0503020204020204" pitchFamily="34" charset="-122"/>
                <a:ea typeface="微软雅黑" panose="020B0503020204020204" pitchFamily="34" charset="-122"/>
              </a:rPr>
              <a:t>原型设计</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圆角矩形 7"/>
          <p:cNvSpPr/>
          <p:nvPr/>
        </p:nvSpPr>
        <p:spPr>
          <a:xfrm>
            <a:off x="899745" y="3049693"/>
            <a:ext cx="1259769" cy="64804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solidFill>
                  <a:schemeClr val="bg1"/>
                </a:solidFill>
                <a:latin typeface="微软雅黑" panose="020B0503020204020204" pitchFamily="34" charset="-122"/>
                <a:ea typeface="微软雅黑" panose="020B0503020204020204" pitchFamily="34" charset="-122"/>
              </a:rPr>
              <a:t>结对编程</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 name="圆角矩形 8"/>
          <p:cNvSpPr/>
          <p:nvPr/>
        </p:nvSpPr>
        <p:spPr>
          <a:xfrm>
            <a:off x="899745" y="3848175"/>
            <a:ext cx="1259769" cy="64804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solidFill>
                  <a:schemeClr val="bg1"/>
                </a:solidFill>
                <a:latin typeface="微软雅黑" panose="020B0503020204020204" pitchFamily="34" charset="-122"/>
                <a:ea typeface="微软雅黑" panose="020B0503020204020204" pitchFamily="34" charset="-122"/>
              </a:rPr>
              <a:t>版本控制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899745" y="5445140"/>
            <a:ext cx="1259769" cy="64804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solidFill>
                  <a:schemeClr val="bg1"/>
                </a:solidFill>
                <a:latin typeface="微软雅黑" panose="020B0503020204020204" pitchFamily="34" charset="-122"/>
                <a:ea typeface="微软雅黑" panose="020B0503020204020204" pitchFamily="34" charset="-122"/>
              </a:rPr>
              <a:t>效能分析</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899745" y="4629364"/>
            <a:ext cx="1259769" cy="64804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solidFill>
                  <a:schemeClr val="bg1"/>
                </a:solidFill>
                <a:latin typeface="微软雅黑" panose="020B0503020204020204" pitchFamily="34" charset="-122"/>
                <a:ea typeface="微软雅黑" panose="020B0503020204020204" pitchFamily="34" charset="-122"/>
              </a:rPr>
              <a:t>单元测试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 name="内容占位符 2"/>
          <p:cNvSpPr>
            <a:spLocks noGrp="1"/>
          </p:cNvSpPr>
          <p:nvPr>
            <p:ph idx="4294967295"/>
          </p:nvPr>
        </p:nvSpPr>
        <p:spPr>
          <a:xfrm>
            <a:off x="3923955" y="1443349"/>
            <a:ext cx="4824336" cy="4997921"/>
          </a:xfrm>
        </p:spPr>
        <p:txBody>
          <a:bodyPr>
            <a:normAutofit fontScale="92500" lnSpcReduction="20000"/>
          </a:bodyPr>
          <a:lstStyle/>
          <a:p>
            <a:pPr lvl="1"/>
            <a:r>
              <a:rPr lang="zh-CN" altLang="en-US" dirty="0" smtClean="0">
                <a:latin typeface="微软雅黑" panose="020B0503020204020204" pitchFamily="34" charset="-122"/>
                <a:ea typeface="微软雅黑" panose="020B0503020204020204" pitchFamily="34" charset="-122"/>
              </a:rPr>
              <a:t>使用</a:t>
            </a:r>
            <a:r>
              <a:rPr lang="en-US" altLang="zh-CN" dirty="0" smtClean="0">
                <a:latin typeface="微软雅黑" panose="020B0503020204020204" pitchFamily="34" charset="-122"/>
                <a:ea typeface="微软雅黑" panose="020B0503020204020204" pitchFamily="34" charset="-122"/>
              </a:rPr>
              <a:t>NABCD</a:t>
            </a:r>
            <a:r>
              <a:rPr lang="zh-CN" altLang="en-US" dirty="0" smtClean="0">
                <a:latin typeface="微软雅黑" panose="020B0503020204020204" pitchFamily="34" charset="-122"/>
                <a:ea typeface="微软雅黑" panose="020B0503020204020204" pitchFamily="34" charset="-122"/>
              </a:rPr>
              <a:t>模型，明确</a:t>
            </a:r>
            <a:r>
              <a:rPr lang="zh-CN" altLang="en-US" dirty="0" smtClean="0">
                <a:solidFill>
                  <a:srgbClr val="FF0000"/>
                </a:solidFill>
                <a:latin typeface="微软雅黑" panose="020B0503020204020204" pitchFamily="34" charset="-122"/>
                <a:ea typeface="微软雅黑" panose="020B0503020204020204" pitchFamily="34" charset="-122"/>
              </a:rPr>
              <a:t>需求</a:t>
            </a:r>
            <a:endParaRPr lang="en-US" altLang="zh-CN" dirty="0" smtClean="0">
              <a:solidFill>
                <a:srgbClr val="FF0000"/>
              </a:solidFill>
              <a:latin typeface="微软雅黑" panose="020B0503020204020204" pitchFamily="34" charset="-122"/>
              <a:ea typeface="微软雅黑" panose="020B0503020204020204" pitchFamily="34" charset="-122"/>
            </a:endParaRPr>
          </a:p>
          <a:p>
            <a:pPr lvl="1"/>
            <a:r>
              <a:rPr lang="zh-CN" altLang="en-US" dirty="0" smtClean="0">
                <a:solidFill>
                  <a:srgbClr val="FF0000"/>
                </a:solidFill>
                <a:latin typeface="微软雅黑" panose="020B0503020204020204" pitchFamily="34" charset="-122"/>
                <a:ea typeface="微软雅黑" panose="020B0503020204020204" pitchFamily="34" charset="-122"/>
              </a:rPr>
              <a:t>原型</a:t>
            </a:r>
            <a:r>
              <a:rPr lang="zh-CN" altLang="en-US" dirty="0" smtClean="0">
                <a:latin typeface="微软雅黑" panose="020B0503020204020204" pitchFamily="34" charset="-122"/>
                <a:ea typeface="微软雅黑" panose="020B0503020204020204" pitchFamily="34" charset="-122"/>
              </a:rPr>
              <a:t>模型必须采用专用的原型模型设计工具</a:t>
            </a:r>
            <a:r>
              <a:rPr lang="zh-CN" altLang="en-US" dirty="0">
                <a:latin typeface="微软雅黑" panose="020B0503020204020204" pitchFamily="34" charset="-122"/>
                <a:ea typeface="微软雅黑" panose="020B0503020204020204" pitchFamily="34" charset="-122"/>
              </a:rPr>
              <a:t>实现，如</a:t>
            </a:r>
            <a:r>
              <a:rPr lang="en-US" altLang="zh-CN" dirty="0">
                <a:latin typeface="微软雅黑" panose="020B0503020204020204" pitchFamily="34" charset="-122"/>
                <a:ea typeface="微软雅黑" panose="020B0503020204020204" pitchFamily="34" charset="-122"/>
              </a:rPr>
              <a:t>Axure </a:t>
            </a:r>
            <a:r>
              <a:rPr lang="en-US" altLang="zh-CN" dirty="0" err="1">
                <a:latin typeface="微软雅黑" panose="020B0503020204020204" pitchFamily="34" charset="-122"/>
                <a:ea typeface="微软雅黑" panose="020B0503020204020204" pitchFamily="34" charset="-122"/>
              </a:rPr>
              <a:t>Rp</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Balsamiq Mockup</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Prototype Composer</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GUI Design Studio</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Adobe</a:t>
            </a:r>
            <a:r>
              <a:rPr lang="zh-CN" altLang="en-US" dirty="0">
                <a:latin typeface="微软雅黑" panose="020B0503020204020204" pitchFamily="34" charset="-122"/>
                <a:ea typeface="微软雅黑" panose="020B0503020204020204" pitchFamily="34" charset="-122"/>
              </a:rPr>
              <a:t>设计</a:t>
            </a:r>
            <a:r>
              <a:rPr lang="zh-CN" altLang="en-US" dirty="0" smtClean="0">
                <a:latin typeface="微软雅黑" panose="020B0503020204020204" pitchFamily="34" charset="-122"/>
                <a:ea typeface="微软雅黑" panose="020B0503020204020204" pitchFamily="34" charset="-122"/>
              </a:rPr>
              <a:t>组件、墨刀等</a:t>
            </a:r>
            <a:r>
              <a:rPr lang="zh-CN" altLang="en-US" dirty="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通过</a:t>
            </a:r>
            <a:r>
              <a:rPr lang="zh-CN" altLang="en-US" dirty="0">
                <a:solidFill>
                  <a:srgbClr val="FF0000"/>
                </a:solidFill>
                <a:latin typeface="微软雅黑" panose="020B0503020204020204" pitchFamily="34" charset="-122"/>
                <a:ea typeface="微软雅黑" panose="020B0503020204020204" pitchFamily="34" charset="-122"/>
              </a:rPr>
              <a:t>结对编程</a:t>
            </a:r>
            <a:r>
              <a:rPr lang="zh-CN" altLang="en-US" dirty="0">
                <a:latin typeface="微软雅黑" panose="020B0503020204020204" pitchFamily="34" charset="-122"/>
                <a:ea typeface="微软雅黑" panose="020B0503020204020204" pitchFamily="34" charset="-122"/>
              </a:rPr>
              <a:t>协作，设计函数模块并分工，两人共同完成整个系统</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代码提交在</a:t>
            </a:r>
            <a:r>
              <a:rPr lang="en-US" altLang="zh-CN" dirty="0" smtClean="0">
                <a:solidFill>
                  <a:srgbClr val="FF0000"/>
                </a:solidFill>
                <a:latin typeface="微软雅黑" panose="020B0503020204020204" pitchFamily="34" charset="-122"/>
                <a:ea typeface="微软雅黑" panose="020B0503020204020204" pitchFamily="34" charset="-122"/>
              </a:rPr>
              <a:t>GitHub</a:t>
            </a:r>
            <a:r>
              <a:rPr lang="zh-CN" altLang="en-US" dirty="0" smtClean="0">
                <a:latin typeface="微软雅黑" panose="020B0503020204020204" pitchFamily="34" charset="-122"/>
                <a:ea typeface="微软雅黑" panose="020B0503020204020204" pitchFamily="34" charset="-122"/>
              </a:rPr>
              <a:t>上，组员</a:t>
            </a:r>
            <a:r>
              <a:rPr lang="zh-CN" altLang="en-US" dirty="0">
                <a:latin typeface="微软雅黑" panose="020B0503020204020204" pitchFamily="34" charset="-122"/>
                <a:ea typeface="微软雅黑" panose="020B0503020204020204" pitchFamily="34" charset="-122"/>
              </a:rPr>
              <a:t>通过</a:t>
            </a:r>
            <a:r>
              <a:rPr lang="en-US" altLang="zh-CN" dirty="0">
                <a:latin typeface="微软雅黑" panose="020B0503020204020204" pitchFamily="34" charset="-122"/>
                <a:ea typeface="微软雅黑" panose="020B0503020204020204" pitchFamily="34" charset="-122"/>
              </a:rPr>
              <a:t>Git</a:t>
            </a:r>
            <a:r>
              <a:rPr lang="zh-CN" altLang="en-US" dirty="0">
                <a:latin typeface="微软雅黑" panose="020B0503020204020204" pitchFamily="34" charset="-122"/>
                <a:ea typeface="微软雅黑" panose="020B0503020204020204" pitchFamily="34" charset="-122"/>
              </a:rPr>
              <a:t>创建自己的分支，在各自分支上完成各自的代码，完成后将代码合并到主</a:t>
            </a:r>
            <a:r>
              <a:rPr lang="zh-CN" altLang="en-US" dirty="0" smtClean="0">
                <a:latin typeface="微软雅黑" panose="020B0503020204020204" pitchFamily="34" charset="-122"/>
                <a:ea typeface="微软雅黑" panose="020B0503020204020204" pitchFamily="34" charset="-122"/>
              </a:rPr>
              <a:t>分支，提交</a:t>
            </a:r>
            <a:r>
              <a:rPr lang="zh-CN" altLang="en-US" dirty="0">
                <a:latin typeface="微软雅黑" panose="020B0503020204020204" pitchFamily="34" charset="-122"/>
                <a:ea typeface="微软雅黑" panose="020B0503020204020204" pitchFamily="34" charset="-122"/>
              </a:rPr>
              <a:t>源代码、可执行程序、项目工程</a:t>
            </a:r>
            <a:r>
              <a:rPr lang="zh-CN" altLang="en-US" dirty="0" smtClean="0">
                <a:latin typeface="微软雅黑" panose="020B0503020204020204" pitchFamily="34" charset="-122"/>
                <a:ea typeface="微软雅黑" panose="020B0503020204020204" pitchFamily="34" charset="-122"/>
              </a:rPr>
              <a:t>文件</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每个</a:t>
            </a:r>
            <a:r>
              <a:rPr lang="zh-CN" altLang="en-US" dirty="0">
                <a:latin typeface="微软雅黑" panose="020B0503020204020204" pitchFamily="34" charset="-122"/>
                <a:ea typeface="微软雅黑" panose="020B0503020204020204" pitchFamily="34" charset="-122"/>
              </a:rPr>
              <a:t>模块要求进行</a:t>
            </a:r>
            <a:r>
              <a:rPr lang="zh-CN" altLang="en-US" dirty="0">
                <a:solidFill>
                  <a:srgbClr val="FF0000"/>
                </a:solidFill>
                <a:latin typeface="微软雅黑" panose="020B0503020204020204" pitchFamily="34" charset="-122"/>
                <a:ea typeface="微软雅黑" panose="020B0503020204020204" pitchFamily="34" charset="-122"/>
              </a:rPr>
              <a:t>单元测试</a:t>
            </a:r>
            <a:r>
              <a:rPr lang="zh-CN" altLang="en-US" dirty="0">
                <a:latin typeface="微软雅黑" panose="020B0503020204020204" pitchFamily="34" charset="-122"/>
                <a:ea typeface="微软雅黑" panose="020B0503020204020204" pitchFamily="34" charset="-122"/>
              </a:rPr>
              <a:t>，通过测试程序和</a:t>
            </a:r>
            <a:r>
              <a:rPr lang="en-US" altLang="zh-CN" dirty="0" smtClean="0">
                <a:latin typeface="微软雅黑" panose="020B0503020204020204" pitchFamily="34" charset="-122"/>
                <a:ea typeface="微软雅黑" panose="020B0503020204020204" pitchFamily="34" charset="-122"/>
              </a:rPr>
              <a:t>API</a:t>
            </a:r>
            <a:r>
              <a:rPr lang="zh-CN" altLang="en-US" dirty="0" smtClean="0">
                <a:latin typeface="微软雅黑" panose="020B0503020204020204" pitchFamily="34" charset="-122"/>
                <a:ea typeface="微软雅黑" panose="020B0503020204020204" pitchFamily="34" charset="-122"/>
              </a:rPr>
              <a:t>接口测试对各参数的支持，并体现代码覆盖率</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提交</a:t>
            </a:r>
            <a:r>
              <a:rPr lang="zh-CN" altLang="en-US" dirty="0">
                <a:latin typeface="微软雅黑" panose="020B0503020204020204" pitchFamily="34" charset="-122"/>
                <a:ea typeface="微软雅黑" panose="020B0503020204020204" pitchFamily="34" charset="-122"/>
              </a:rPr>
              <a:t>的代码要求经过</a:t>
            </a:r>
            <a:r>
              <a:rPr lang="en-US" altLang="zh-CN" dirty="0">
                <a:latin typeface="微软雅黑" panose="020B0503020204020204" pitchFamily="34" charset="-122"/>
                <a:ea typeface="微软雅黑" panose="020B0503020204020204" pitchFamily="34" charset="-122"/>
              </a:rPr>
              <a:t>Code Quality Analysis</a:t>
            </a:r>
            <a:r>
              <a:rPr lang="zh-CN" altLang="en-US" dirty="0">
                <a:latin typeface="微软雅黑" panose="020B0503020204020204" pitchFamily="34" charset="-122"/>
                <a:ea typeface="微软雅黑" panose="020B0503020204020204" pitchFamily="34" charset="-122"/>
              </a:rPr>
              <a:t>工具的</a:t>
            </a:r>
            <a:r>
              <a:rPr lang="zh-CN" altLang="en-US" dirty="0">
                <a:solidFill>
                  <a:srgbClr val="FF0000"/>
                </a:solidFill>
                <a:latin typeface="微软雅黑" panose="020B0503020204020204" pitchFamily="34" charset="-122"/>
                <a:ea typeface="微软雅黑" panose="020B0503020204020204" pitchFamily="34" charset="-122"/>
              </a:rPr>
              <a:t>分析</a:t>
            </a:r>
            <a:r>
              <a:rPr lang="zh-CN" altLang="en-US" dirty="0">
                <a:latin typeface="微软雅黑" panose="020B0503020204020204" pitchFamily="34" charset="-122"/>
                <a:ea typeface="微软雅黑" panose="020B0503020204020204" pitchFamily="34" charset="-122"/>
              </a:rPr>
              <a:t>并消除所有的</a:t>
            </a:r>
            <a:r>
              <a:rPr lang="zh-CN" altLang="en-US" dirty="0" smtClean="0">
                <a:latin typeface="微软雅黑" panose="020B0503020204020204" pitchFamily="34" charset="-122"/>
                <a:ea typeface="微软雅黑" panose="020B0503020204020204" pitchFamily="34" charset="-122"/>
              </a:rPr>
              <a:t>警告</a:t>
            </a:r>
            <a:endParaRPr lang="en-US" altLang="zh-CN" dirty="0" smtClean="0">
              <a:latin typeface="微软雅黑" panose="020B0503020204020204" pitchFamily="34" charset="-122"/>
              <a:ea typeface="微软雅黑" panose="020B0503020204020204" pitchFamily="34" charset="-122"/>
            </a:endParaRPr>
          </a:p>
        </p:txBody>
      </p:sp>
      <p:cxnSp>
        <p:nvCxnSpPr>
          <p:cNvPr id="31" name="直接箭头连接符 30"/>
          <p:cNvCxnSpPr>
            <a:endCxn id="5" idx="3"/>
          </p:cNvCxnSpPr>
          <p:nvPr/>
        </p:nvCxnSpPr>
        <p:spPr>
          <a:xfrm flipH="1">
            <a:off x="2159514" y="1556870"/>
            <a:ext cx="2196471" cy="21988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3" name="直接箭头连接符 42"/>
          <p:cNvCxnSpPr/>
          <p:nvPr/>
        </p:nvCxnSpPr>
        <p:spPr>
          <a:xfrm flipH="1">
            <a:off x="2177675" y="1844890"/>
            <a:ext cx="2232154" cy="73034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7" name="直接箭头连接符 46"/>
          <p:cNvCxnSpPr>
            <a:endCxn id="8" idx="3"/>
          </p:cNvCxnSpPr>
          <p:nvPr/>
        </p:nvCxnSpPr>
        <p:spPr>
          <a:xfrm flipH="1">
            <a:off x="2159514" y="3140980"/>
            <a:ext cx="2196471" cy="23273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0" name="直接箭头连接符 49"/>
          <p:cNvCxnSpPr>
            <a:endCxn id="9" idx="3"/>
          </p:cNvCxnSpPr>
          <p:nvPr/>
        </p:nvCxnSpPr>
        <p:spPr>
          <a:xfrm flipH="1">
            <a:off x="2159514" y="3697738"/>
            <a:ext cx="2196471" cy="47446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3" name="直接箭头连接符 52"/>
          <p:cNvCxnSpPr>
            <a:endCxn id="10" idx="3"/>
          </p:cNvCxnSpPr>
          <p:nvPr/>
        </p:nvCxnSpPr>
        <p:spPr>
          <a:xfrm flipH="1">
            <a:off x="2159514" y="5682370"/>
            <a:ext cx="2196471" cy="8679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6" name="直接箭头连接符 55"/>
          <p:cNvCxnSpPr>
            <a:endCxn id="11" idx="3"/>
          </p:cNvCxnSpPr>
          <p:nvPr/>
        </p:nvCxnSpPr>
        <p:spPr>
          <a:xfrm flipH="1">
            <a:off x="2159514" y="4854294"/>
            <a:ext cx="2196471" cy="9909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3076275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ircle(in)">
                                      <p:cBhvr>
                                        <p:cTn id="13" dur="2000"/>
                                        <p:tgtEl>
                                          <p:spTgt spid="8"/>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ircle(in)">
                                      <p:cBhvr>
                                        <p:cTn id="16" dur="2000"/>
                                        <p:tgtEl>
                                          <p:spTgt spid="9"/>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circle(in)">
                                      <p:cBhvr>
                                        <p:cTn id="19" dur="2000"/>
                                        <p:tgtEl>
                                          <p:spTgt spid="10"/>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2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right)">
                                      <p:cBhvr>
                                        <p:cTn id="27" dur="500"/>
                                        <p:tgtEl>
                                          <p:spTgt spid="31"/>
                                        </p:tgtEl>
                                      </p:cBhvr>
                                    </p:animEffect>
                                  </p:childTnLst>
                                </p:cTn>
                              </p:par>
                              <p:par>
                                <p:cTn id="28" presetID="22" presetClass="entr" presetSubtype="2" fill="hold" nodeType="with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wipe(right)">
                                      <p:cBhvr>
                                        <p:cTn id="30" dur="500"/>
                                        <p:tgtEl>
                                          <p:spTgt spid="43"/>
                                        </p:tgtEl>
                                      </p:cBhvr>
                                    </p:animEffect>
                                  </p:childTnLst>
                                </p:cTn>
                              </p:par>
                              <p:par>
                                <p:cTn id="31" presetID="22" presetClass="entr" presetSubtype="2" fill="hold" nodeType="with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wipe(right)">
                                      <p:cBhvr>
                                        <p:cTn id="33" dur="500"/>
                                        <p:tgtEl>
                                          <p:spTgt spid="47"/>
                                        </p:tgtEl>
                                      </p:cBhvr>
                                    </p:animEffect>
                                  </p:childTnLst>
                                </p:cTn>
                              </p:par>
                              <p:par>
                                <p:cTn id="34" presetID="22" presetClass="entr" presetSubtype="2" fill="hold" nodeType="with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wipe(right)">
                                      <p:cBhvr>
                                        <p:cTn id="36" dur="500"/>
                                        <p:tgtEl>
                                          <p:spTgt spid="50"/>
                                        </p:tgtEl>
                                      </p:cBhvr>
                                    </p:animEffect>
                                  </p:childTnLst>
                                </p:cTn>
                              </p:par>
                              <p:par>
                                <p:cTn id="37" presetID="22" presetClass="entr" presetSubtype="2" fill="hold" nodeType="with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wipe(right)">
                                      <p:cBhvr>
                                        <p:cTn id="39" dur="500"/>
                                        <p:tgtEl>
                                          <p:spTgt spid="56"/>
                                        </p:tgtEl>
                                      </p:cBhvr>
                                    </p:animEffect>
                                  </p:childTnLst>
                                </p:cTn>
                              </p:par>
                              <p:par>
                                <p:cTn id="40" presetID="22" presetClass="entr" presetSubtype="2" fill="hold" nodeType="with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wipe(right)">
                                      <p:cBhvr>
                                        <p:cTn id="4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b="0" dirty="0" smtClean="0">
                <a:latin typeface="微软雅黑" panose="020B0503020204020204" pitchFamily="34" charset="-122"/>
                <a:ea typeface="微软雅黑" panose="020B0503020204020204" pitchFamily="34" charset="-122"/>
              </a:rPr>
              <a:t>四、评价准则</a:t>
            </a:r>
            <a:endParaRPr lang="zh-CN" altLang="en-US" sz="3200" b="0"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 xmlns:p14="http://schemas.microsoft.com/office/powerpoint/2010/main" val="2604155806"/>
              </p:ext>
            </p:extLst>
          </p:nvPr>
        </p:nvGraphicFramePr>
        <p:xfrm>
          <a:off x="179694" y="1196845"/>
          <a:ext cx="8784611" cy="5446440"/>
        </p:xfrm>
        <a:graphic>
          <a:graphicData uri="http://schemas.openxmlformats.org/drawingml/2006/table">
            <a:tbl>
              <a:tblPr firstRow="1" firstCol="1" bandRow="1">
                <a:tableStyleId>{5C22544A-7EE6-4342-B048-85BDC9FD1C3A}</a:tableStyleId>
              </a:tblPr>
              <a:tblGrid>
                <a:gridCol w="1621473"/>
                <a:gridCol w="1897733"/>
                <a:gridCol w="1894638"/>
                <a:gridCol w="1817327"/>
                <a:gridCol w="1553440"/>
              </a:tblGrid>
              <a:tr h="169792">
                <a:tc>
                  <a:txBody>
                    <a:bodyPr/>
                    <a:lstStyle/>
                    <a:p>
                      <a:pPr algn="just">
                        <a:spcAft>
                          <a:spcPts val="0"/>
                        </a:spcAft>
                      </a:pPr>
                      <a:r>
                        <a:rPr lang="en-US" sz="1200" kern="100" dirty="0">
                          <a:effectLst/>
                          <a:latin typeface="微软雅黑" panose="020B0503020204020204" pitchFamily="34" charset="-122"/>
                          <a:ea typeface="微软雅黑" panose="020B0503020204020204" pitchFamily="34" charset="-122"/>
                        </a:rPr>
                        <a:t> </a:t>
                      </a:r>
                      <a:endParaRPr lang="zh-CN" sz="1200" kern="100" dirty="0">
                        <a:solidFill>
                          <a:srgbClr val="000000"/>
                        </a:solidFill>
                        <a:effectLst/>
                        <a:latin typeface="微软雅黑" panose="020B0503020204020204" pitchFamily="34" charset="-122"/>
                        <a:ea typeface="微软雅黑" panose="020B0503020204020204" pitchFamily="34" charset="-122"/>
                        <a:cs typeface="Times New Roman"/>
                      </a:endParaRPr>
                    </a:p>
                  </a:txBody>
                  <a:tcPr marL="46541" marR="46541" marT="0" marB="0" anchor="ctr"/>
                </a:tc>
                <a:tc>
                  <a:txBody>
                    <a:bodyPr/>
                    <a:lstStyle/>
                    <a:p>
                      <a:pPr algn="just">
                        <a:spcAft>
                          <a:spcPts val="0"/>
                        </a:spcAft>
                      </a:pPr>
                      <a:r>
                        <a:rPr lang="en-US" sz="1200" kern="100">
                          <a:effectLst/>
                          <a:latin typeface="微软雅黑" panose="020B0503020204020204" pitchFamily="34" charset="-122"/>
                          <a:ea typeface="微软雅黑" panose="020B0503020204020204" pitchFamily="34" charset="-122"/>
                        </a:rPr>
                        <a:t>A</a:t>
                      </a:r>
                      <a:endParaRPr lang="zh-CN" sz="1200" kern="100">
                        <a:solidFill>
                          <a:srgbClr val="000000"/>
                        </a:solidFill>
                        <a:effectLst/>
                        <a:latin typeface="微软雅黑" panose="020B0503020204020204" pitchFamily="34" charset="-122"/>
                        <a:ea typeface="微软雅黑" panose="020B0503020204020204" pitchFamily="34" charset="-122"/>
                        <a:cs typeface="Times New Roman"/>
                      </a:endParaRPr>
                    </a:p>
                  </a:txBody>
                  <a:tcPr marL="46541" marR="46541" marT="0" marB="0" anchor="ctr"/>
                </a:tc>
                <a:tc>
                  <a:txBody>
                    <a:bodyPr/>
                    <a:lstStyle/>
                    <a:p>
                      <a:pPr algn="just">
                        <a:spcAft>
                          <a:spcPts val="0"/>
                        </a:spcAft>
                      </a:pPr>
                      <a:r>
                        <a:rPr lang="en-US" sz="1200" kern="100">
                          <a:effectLst/>
                          <a:latin typeface="微软雅黑" panose="020B0503020204020204" pitchFamily="34" charset="-122"/>
                          <a:ea typeface="微软雅黑" panose="020B0503020204020204" pitchFamily="34" charset="-122"/>
                        </a:rPr>
                        <a:t>B</a:t>
                      </a:r>
                      <a:endParaRPr lang="zh-CN" sz="1200" kern="100">
                        <a:solidFill>
                          <a:srgbClr val="000000"/>
                        </a:solidFill>
                        <a:effectLst/>
                        <a:latin typeface="微软雅黑" panose="020B0503020204020204" pitchFamily="34" charset="-122"/>
                        <a:ea typeface="微软雅黑" panose="020B0503020204020204" pitchFamily="34" charset="-122"/>
                        <a:cs typeface="Times New Roman"/>
                      </a:endParaRPr>
                    </a:p>
                  </a:txBody>
                  <a:tcPr marL="46541" marR="46541" marT="0" marB="0" anchor="ctr"/>
                </a:tc>
                <a:tc>
                  <a:txBody>
                    <a:bodyPr/>
                    <a:lstStyle/>
                    <a:p>
                      <a:pPr algn="just">
                        <a:spcAft>
                          <a:spcPts val="0"/>
                        </a:spcAft>
                      </a:pPr>
                      <a:r>
                        <a:rPr lang="en-US" sz="1200" kern="100">
                          <a:effectLst/>
                          <a:latin typeface="微软雅黑" panose="020B0503020204020204" pitchFamily="34" charset="-122"/>
                          <a:ea typeface="微软雅黑" panose="020B0503020204020204" pitchFamily="34" charset="-122"/>
                        </a:rPr>
                        <a:t>C</a:t>
                      </a:r>
                      <a:endParaRPr lang="zh-CN" sz="1200" kern="100">
                        <a:solidFill>
                          <a:srgbClr val="000000"/>
                        </a:solidFill>
                        <a:effectLst/>
                        <a:latin typeface="微软雅黑" panose="020B0503020204020204" pitchFamily="34" charset="-122"/>
                        <a:ea typeface="微软雅黑" panose="020B0503020204020204" pitchFamily="34" charset="-122"/>
                        <a:cs typeface="Times New Roman"/>
                      </a:endParaRPr>
                    </a:p>
                  </a:txBody>
                  <a:tcPr marL="46541" marR="46541" marT="0" marB="0" anchor="ctr"/>
                </a:tc>
                <a:tc>
                  <a:txBody>
                    <a:bodyPr/>
                    <a:lstStyle/>
                    <a:p>
                      <a:pPr algn="just">
                        <a:spcAft>
                          <a:spcPts val="0"/>
                        </a:spcAft>
                      </a:pPr>
                      <a:r>
                        <a:rPr lang="en-US" sz="1200" kern="100">
                          <a:effectLst/>
                          <a:latin typeface="微软雅黑" panose="020B0503020204020204" pitchFamily="34" charset="-122"/>
                          <a:ea typeface="微软雅黑" panose="020B0503020204020204" pitchFamily="34" charset="-122"/>
                        </a:rPr>
                        <a:t>D</a:t>
                      </a:r>
                      <a:endParaRPr lang="zh-CN" sz="1200" kern="100">
                        <a:solidFill>
                          <a:srgbClr val="000000"/>
                        </a:solidFill>
                        <a:effectLst/>
                        <a:latin typeface="微软雅黑" panose="020B0503020204020204" pitchFamily="34" charset="-122"/>
                        <a:ea typeface="微软雅黑" panose="020B0503020204020204" pitchFamily="34" charset="-122"/>
                        <a:cs typeface="Times New Roman"/>
                      </a:endParaRPr>
                    </a:p>
                  </a:txBody>
                  <a:tcPr marL="46541" marR="46541" marT="0" marB="0" anchor="ctr"/>
                </a:tc>
              </a:tr>
              <a:tr h="1018753">
                <a:tc>
                  <a:txBody>
                    <a:bodyPr/>
                    <a:lstStyle/>
                    <a:p>
                      <a:pPr algn="just">
                        <a:spcAft>
                          <a:spcPts val="0"/>
                        </a:spcAft>
                      </a:pPr>
                      <a:r>
                        <a:rPr lang="zh-CN" sz="1200" kern="100">
                          <a:effectLst/>
                          <a:latin typeface="微软雅黑" panose="020B0503020204020204" pitchFamily="34" charset="-122"/>
                          <a:ea typeface="微软雅黑" panose="020B0503020204020204" pitchFamily="34" charset="-122"/>
                        </a:rPr>
                        <a:t>需求分析</a:t>
                      </a:r>
                    </a:p>
                    <a:p>
                      <a:pPr algn="just">
                        <a:spcAft>
                          <a:spcPts val="0"/>
                        </a:spcAft>
                      </a:pPr>
                      <a:r>
                        <a:rPr lang="zh-CN" sz="1200" kern="100">
                          <a:effectLst/>
                          <a:latin typeface="微软雅黑" panose="020B0503020204020204" pitchFamily="34" charset="-122"/>
                          <a:ea typeface="微软雅黑" panose="020B0503020204020204" pitchFamily="34" charset="-122"/>
                        </a:rPr>
                        <a:t>（</a:t>
                      </a:r>
                      <a:r>
                        <a:rPr lang="en-US" sz="1200" kern="100">
                          <a:effectLst/>
                          <a:latin typeface="微软雅黑" panose="020B0503020204020204" pitchFamily="34" charset="-122"/>
                          <a:ea typeface="微软雅黑" panose="020B0503020204020204" pitchFamily="34" charset="-122"/>
                        </a:rPr>
                        <a:t>15%</a:t>
                      </a:r>
                      <a:r>
                        <a:rPr lang="zh-CN" sz="1200" kern="100">
                          <a:effectLst/>
                          <a:latin typeface="微软雅黑" panose="020B0503020204020204" pitchFamily="34" charset="-122"/>
                          <a:ea typeface="微软雅黑" panose="020B0503020204020204" pitchFamily="34" charset="-122"/>
                        </a:rPr>
                        <a:t>）</a:t>
                      </a:r>
                      <a:endParaRPr lang="zh-CN" sz="1200" kern="100">
                        <a:solidFill>
                          <a:srgbClr val="000000"/>
                        </a:solidFill>
                        <a:effectLst/>
                        <a:latin typeface="微软雅黑" panose="020B0503020204020204" pitchFamily="34" charset="-122"/>
                        <a:ea typeface="微软雅黑" panose="020B0503020204020204" pitchFamily="34" charset="-122"/>
                        <a:cs typeface="Times New Roman"/>
                      </a:endParaRPr>
                    </a:p>
                  </a:txBody>
                  <a:tcPr marL="46541" marR="46541" marT="0" marB="0" anchor="ctr"/>
                </a:tc>
                <a:tc>
                  <a:txBody>
                    <a:bodyPr/>
                    <a:lstStyle/>
                    <a:p>
                      <a:pPr algn="just">
                        <a:spcAft>
                          <a:spcPts val="0"/>
                        </a:spcAft>
                      </a:pPr>
                      <a:r>
                        <a:rPr lang="zh-CN" sz="1200" kern="100">
                          <a:effectLst/>
                          <a:latin typeface="微软雅黑" panose="020B0503020204020204" pitchFamily="34" charset="-122"/>
                          <a:ea typeface="微软雅黑" panose="020B0503020204020204" pitchFamily="34" charset="-122"/>
                        </a:rPr>
                        <a:t>达到</a:t>
                      </a:r>
                      <a:r>
                        <a:rPr lang="en-US" sz="1200" kern="100">
                          <a:effectLst/>
                          <a:latin typeface="微软雅黑" panose="020B0503020204020204" pitchFamily="34" charset="-122"/>
                          <a:ea typeface="微软雅黑" panose="020B0503020204020204" pitchFamily="34" charset="-122"/>
                        </a:rPr>
                        <a:t>B</a:t>
                      </a:r>
                      <a:r>
                        <a:rPr lang="zh-CN" sz="1200" kern="100">
                          <a:effectLst/>
                          <a:latin typeface="微软雅黑" panose="020B0503020204020204" pitchFamily="34" charset="-122"/>
                          <a:ea typeface="微软雅黑" panose="020B0503020204020204" pitchFamily="34" charset="-122"/>
                        </a:rPr>
                        <a:t>的要求，且依次列出所需完成的功能点，并利用</a:t>
                      </a:r>
                      <a:r>
                        <a:rPr lang="en-US" sz="1200" kern="100">
                          <a:effectLst/>
                          <a:latin typeface="微软雅黑" panose="020B0503020204020204" pitchFamily="34" charset="-122"/>
                          <a:ea typeface="微软雅黑" panose="020B0503020204020204" pitchFamily="34" charset="-122"/>
                        </a:rPr>
                        <a:t>WBS</a:t>
                      </a:r>
                      <a:r>
                        <a:rPr lang="zh-CN" sz="1200" kern="100">
                          <a:effectLst/>
                          <a:latin typeface="微软雅黑" panose="020B0503020204020204" pitchFamily="34" charset="-122"/>
                          <a:ea typeface="微软雅黑" panose="020B0503020204020204" pitchFamily="34" charset="-122"/>
                        </a:rPr>
                        <a:t>对需求功能进行分割</a:t>
                      </a:r>
                      <a:endParaRPr lang="zh-CN" sz="1200" kern="100">
                        <a:solidFill>
                          <a:srgbClr val="000000"/>
                        </a:solidFill>
                        <a:effectLst/>
                        <a:latin typeface="微软雅黑" panose="020B0503020204020204" pitchFamily="34" charset="-122"/>
                        <a:ea typeface="微软雅黑" panose="020B0503020204020204" pitchFamily="34" charset="-122"/>
                        <a:cs typeface="Times New Roman"/>
                      </a:endParaRPr>
                    </a:p>
                  </a:txBody>
                  <a:tcPr marL="46541" marR="46541" marT="0" marB="0" anchor="ctr"/>
                </a:tc>
                <a:tc>
                  <a:txBody>
                    <a:bodyPr/>
                    <a:lstStyle/>
                    <a:p>
                      <a:pPr algn="just">
                        <a:spcAft>
                          <a:spcPts val="0"/>
                        </a:spcAft>
                      </a:pPr>
                      <a:r>
                        <a:rPr lang="zh-CN" sz="1200" kern="100">
                          <a:effectLst/>
                          <a:latin typeface="微软雅黑" panose="020B0503020204020204" pitchFamily="34" charset="-122"/>
                          <a:ea typeface="微软雅黑" panose="020B0503020204020204" pitchFamily="34" charset="-122"/>
                        </a:rPr>
                        <a:t>达到</a:t>
                      </a:r>
                      <a:r>
                        <a:rPr lang="en-US" sz="1200" kern="100">
                          <a:effectLst/>
                          <a:latin typeface="微软雅黑" panose="020B0503020204020204" pitchFamily="34" charset="-122"/>
                          <a:ea typeface="微软雅黑" panose="020B0503020204020204" pitchFamily="34" charset="-122"/>
                        </a:rPr>
                        <a:t>C</a:t>
                      </a:r>
                      <a:r>
                        <a:rPr lang="zh-CN" sz="1200" kern="100">
                          <a:effectLst/>
                          <a:latin typeface="微软雅黑" panose="020B0503020204020204" pitchFamily="34" charset="-122"/>
                          <a:ea typeface="微软雅黑" panose="020B0503020204020204" pitchFamily="34" charset="-122"/>
                        </a:rPr>
                        <a:t>的要求，且完整描述用户需求，利用四象限法（重要性和紧迫性）对需求进行排序</a:t>
                      </a:r>
                      <a:endParaRPr lang="zh-CN" sz="1200" kern="100">
                        <a:solidFill>
                          <a:srgbClr val="000000"/>
                        </a:solidFill>
                        <a:effectLst/>
                        <a:latin typeface="微软雅黑" panose="020B0503020204020204" pitchFamily="34" charset="-122"/>
                        <a:ea typeface="微软雅黑" panose="020B0503020204020204" pitchFamily="34" charset="-122"/>
                        <a:cs typeface="Times New Roman"/>
                      </a:endParaRPr>
                    </a:p>
                  </a:txBody>
                  <a:tcPr marL="46541" marR="46541" marT="0" marB="0" anchor="ctr"/>
                </a:tc>
                <a:tc>
                  <a:txBody>
                    <a:bodyPr/>
                    <a:lstStyle/>
                    <a:p>
                      <a:pPr algn="just">
                        <a:spcAft>
                          <a:spcPts val="0"/>
                        </a:spcAft>
                      </a:pPr>
                      <a:r>
                        <a:rPr lang="zh-CN" sz="1200" kern="100">
                          <a:effectLst/>
                          <a:latin typeface="微软雅黑" panose="020B0503020204020204" pitchFamily="34" charset="-122"/>
                          <a:ea typeface="微软雅黑" panose="020B0503020204020204" pitchFamily="34" charset="-122"/>
                        </a:rPr>
                        <a:t>利用</a:t>
                      </a:r>
                      <a:r>
                        <a:rPr lang="en-US" sz="1200" kern="100">
                          <a:effectLst/>
                          <a:latin typeface="微软雅黑" panose="020B0503020204020204" pitchFamily="34" charset="-122"/>
                          <a:ea typeface="微软雅黑" panose="020B0503020204020204" pitchFamily="34" charset="-122"/>
                        </a:rPr>
                        <a:t>NABCD</a:t>
                      </a:r>
                      <a:r>
                        <a:rPr lang="zh-CN" sz="1200" kern="100">
                          <a:effectLst/>
                          <a:latin typeface="微软雅黑" panose="020B0503020204020204" pitchFamily="34" charset="-122"/>
                          <a:ea typeface="微软雅黑" panose="020B0503020204020204" pitchFamily="34" charset="-122"/>
                        </a:rPr>
                        <a:t>模型基本描述用户需求</a:t>
                      </a:r>
                      <a:endParaRPr lang="zh-CN" sz="1200" kern="100">
                        <a:solidFill>
                          <a:srgbClr val="000000"/>
                        </a:solidFill>
                        <a:effectLst/>
                        <a:latin typeface="微软雅黑" panose="020B0503020204020204" pitchFamily="34" charset="-122"/>
                        <a:ea typeface="微软雅黑" panose="020B0503020204020204" pitchFamily="34" charset="-122"/>
                        <a:cs typeface="Times New Roman"/>
                      </a:endParaRPr>
                    </a:p>
                  </a:txBody>
                  <a:tcPr marL="46541" marR="46541" marT="0" marB="0" anchor="ctr"/>
                </a:tc>
                <a:tc>
                  <a:txBody>
                    <a:bodyPr/>
                    <a:lstStyle/>
                    <a:p>
                      <a:pPr algn="just">
                        <a:spcAft>
                          <a:spcPts val="0"/>
                        </a:spcAft>
                      </a:pPr>
                      <a:r>
                        <a:rPr lang="zh-CN" sz="1200" kern="100">
                          <a:effectLst/>
                          <a:latin typeface="微软雅黑" panose="020B0503020204020204" pitchFamily="34" charset="-122"/>
                          <a:ea typeface="微软雅黑" panose="020B0503020204020204" pitchFamily="34" charset="-122"/>
                        </a:rPr>
                        <a:t>未做需求分析，或需求描述不清，用户认为不满足需求</a:t>
                      </a:r>
                      <a:endParaRPr lang="zh-CN" sz="1200" kern="100">
                        <a:solidFill>
                          <a:srgbClr val="000000"/>
                        </a:solidFill>
                        <a:effectLst/>
                        <a:latin typeface="微软雅黑" panose="020B0503020204020204" pitchFamily="34" charset="-122"/>
                        <a:ea typeface="微软雅黑" panose="020B0503020204020204" pitchFamily="34" charset="-122"/>
                        <a:cs typeface="Times New Roman"/>
                      </a:endParaRPr>
                    </a:p>
                  </a:txBody>
                  <a:tcPr marL="46541" marR="46541" marT="0" marB="0" anchor="ctr"/>
                </a:tc>
              </a:tr>
              <a:tr h="679170">
                <a:tc>
                  <a:txBody>
                    <a:bodyPr/>
                    <a:lstStyle/>
                    <a:p>
                      <a:pPr algn="just">
                        <a:spcAft>
                          <a:spcPts val="0"/>
                        </a:spcAft>
                      </a:pPr>
                      <a:r>
                        <a:rPr lang="zh-CN" sz="1200" kern="100">
                          <a:effectLst/>
                          <a:latin typeface="微软雅黑" panose="020B0503020204020204" pitchFamily="34" charset="-122"/>
                          <a:ea typeface="微软雅黑" panose="020B0503020204020204" pitchFamily="34" charset="-122"/>
                        </a:rPr>
                        <a:t>原型设计</a:t>
                      </a:r>
                    </a:p>
                    <a:p>
                      <a:pPr algn="just">
                        <a:spcAft>
                          <a:spcPts val="0"/>
                        </a:spcAft>
                      </a:pPr>
                      <a:r>
                        <a:rPr lang="zh-CN" sz="1200" kern="100">
                          <a:effectLst/>
                          <a:latin typeface="微软雅黑" panose="020B0503020204020204" pitchFamily="34" charset="-122"/>
                          <a:ea typeface="微软雅黑" panose="020B0503020204020204" pitchFamily="34" charset="-122"/>
                        </a:rPr>
                        <a:t>（</a:t>
                      </a:r>
                      <a:r>
                        <a:rPr lang="en-US" sz="1200" kern="100">
                          <a:effectLst/>
                          <a:latin typeface="微软雅黑" panose="020B0503020204020204" pitchFamily="34" charset="-122"/>
                          <a:ea typeface="微软雅黑" panose="020B0503020204020204" pitchFamily="34" charset="-122"/>
                        </a:rPr>
                        <a:t>20%</a:t>
                      </a:r>
                      <a:r>
                        <a:rPr lang="zh-CN" sz="1200" kern="100">
                          <a:effectLst/>
                          <a:latin typeface="微软雅黑" panose="020B0503020204020204" pitchFamily="34" charset="-122"/>
                          <a:ea typeface="微软雅黑" panose="020B0503020204020204" pitchFamily="34" charset="-122"/>
                        </a:rPr>
                        <a:t>）</a:t>
                      </a:r>
                      <a:endParaRPr lang="zh-CN" sz="1200" kern="100">
                        <a:solidFill>
                          <a:srgbClr val="000000"/>
                        </a:solidFill>
                        <a:effectLst/>
                        <a:latin typeface="微软雅黑" panose="020B0503020204020204" pitchFamily="34" charset="-122"/>
                        <a:ea typeface="微软雅黑" panose="020B0503020204020204" pitchFamily="34" charset="-122"/>
                        <a:cs typeface="Times New Roman"/>
                      </a:endParaRPr>
                    </a:p>
                  </a:txBody>
                  <a:tcPr marL="46541" marR="46541" marT="0" marB="0" anchor="ctr"/>
                </a:tc>
                <a:tc>
                  <a:txBody>
                    <a:bodyPr/>
                    <a:lstStyle/>
                    <a:p>
                      <a:pPr algn="just">
                        <a:spcAft>
                          <a:spcPts val="0"/>
                        </a:spcAft>
                      </a:pPr>
                      <a:r>
                        <a:rPr lang="zh-CN" sz="1200" kern="100">
                          <a:effectLst/>
                          <a:latin typeface="微软雅黑" panose="020B0503020204020204" pitchFamily="34" charset="-122"/>
                          <a:ea typeface="微软雅黑" panose="020B0503020204020204" pitchFamily="34" charset="-122"/>
                        </a:rPr>
                        <a:t>达到</a:t>
                      </a:r>
                      <a:r>
                        <a:rPr lang="en-US" sz="1200" kern="100">
                          <a:effectLst/>
                          <a:latin typeface="微软雅黑" panose="020B0503020204020204" pitchFamily="34" charset="-122"/>
                          <a:ea typeface="微软雅黑" panose="020B0503020204020204" pitchFamily="34" charset="-122"/>
                        </a:rPr>
                        <a:t>B</a:t>
                      </a:r>
                      <a:r>
                        <a:rPr lang="zh-CN" sz="1200" kern="100">
                          <a:effectLst/>
                          <a:latin typeface="微软雅黑" panose="020B0503020204020204" pitchFamily="34" charset="-122"/>
                          <a:ea typeface="微软雅黑" panose="020B0503020204020204" pitchFamily="34" charset="-122"/>
                        </a:rPr>
                        <a:t>的要求且完全满足需求，具有交互性，用户体验良好</a:t>
                      </a:r>
                      <a:endParaRPr lang="zh-CN" sz="1200" kern="100">
                        <a:solidFill>
                          <a:srgbClr val="000000"/>
                        </a:solidFill>
                        <a:effectLst/>
                        <a:latin typeface="微软雅黑" panose="020B0503020204020204" pitchFamily="34" charset="-122"/>
                        <a:ea typeface="微软雅黑" panose="020B0503020204020204" pitchFamily="34" charset="-122"/>
                        <a:cs typeface="Times New Roman"/>
                      </a:endParaRPr>
                    </a:p>
                  </a:txBody>
                  <a:tcPr marL="46541" marR="46541" marT="0" marB="0" anchor="ctr"/>
                </a:tc>
                <a:tc>
                  <a:txBody>
                    <a:bodyPr/>
                    <a:lstStyle/>
                    <a:p>
                      <a:pPr algn="just">
                        <a:spcAft>
                          <a:spcPts val="0"/>
                        </a:spcAft>
                      </a:pPr>
                      <a:r>
                        <a:rPr lang="zh-CN" sz="1200" kern="100" dirty="0">
                          <a:effectLst/>
                          <a:latin typeface="微软雅黑" panose="020B0503020204020204" pitchFamily="34" charset="-122"/>
                          <a:ea typeface="微软雅黑" panose="020B0503020204020204" pitchFamily="34" charset="-122"/>
                        </a:rPr>
                        <a:t>达到</a:t>
                      </a:r>
                      <a:r>
                        <a:rPr lang="en-US" sz="1200" kern="100" dirty="0">
                          <a:effectLst/>
                          <a:latin typeface="微软雅黑" panose="020B0503020204020204" pitchFamily="34" charset="-122"/>
                          <a:ea typeface="微软雅黑" panose="020B0503020204020204" pitchFamily="34" charset="-122"/>
                        </a:rPr>
                        <a:t>C</a:t>
                      </a:r>
                      <a:r>
                        <a:rPr lang="zh-CN" sz="1200" kern="100" dirty="0">
                          <a:effectLst/>
                          <a:latin typeface="微软雅黑" panose="020B0503020204020204" pitchFamily="34" charset="-122"/>
                          <a:ea typeface="微软雅黑" panose="020B0503020204020204" pitchFamily="34" charset="-122"/>
                        </a:rPr>
                        <a:t>的要求且满足需求，图文并茂，排版</a:t>
                      </a:r>
                      <a:r>
                        <a:rPr lang="zh-CN" sz="1200" kern="100" dirty="0" smtClean="0">
                          <a:effectLst/>
                          <a:latin typeface="微软雅黑" panose="020B0503020204020204" pitchFamily="34" charset="-122"/>
                          <a:ea typeface="微软雅黑" panose="020B0503020204020204" pitchFamily="34" charset="-122"/>
                        </a:rPr>
                        <a:t>美观</a:t>
                      </a:r>
                      <a:endParaRPr lang="zh-CN" sz="1200" kern="100" dirty="0">
                        <a:solidFill>
                          <a:srgbClr val="000000"/>
                        </a:solidFill>
                        <a:effectLst/>
                        <a:latin typeface="微软雅黑" panose="020B0503020204020204" pitchFamily="34" charset="-122"/>
                        <a:ea typeface="微软雅黑" panose="020B0503020204020204" pitchFamily="34" charset="-122"/>
                        <a:cs typeface="Times New Roman"/>
                      </a:endParaRPr>
                    </a:p>
                  </a:txBody>
                  <a:tcPr marL="46541" marR="46541" marT="0" marB="0" anchor="ctr"/>
                </a:tc>
                <a:tc>
                  <a:txBody>
                    <a:bodyPr/>
                    <a:lstStyle/>
                    <a:p>
                      <a:pPr algn="just">
                        <a:spcAft>
                          <a:spcPts val="0"/>
                        </a:spcAft>
                      </a:pPr>
                      <a:r>
                        <a:rPr lang="zh-CN" sz="1200" kern="100">
                          <a:effectLst/>
                          <a:latin typeface="微软雅黑" panose="020B0503020204020204" pitchFamily="34" charset="-122"/>
                          <a:ea typeface="微软雅黑" panose="020B0503020204020204" pitchFamily="34" charset="-122"/>
                        </a:rPr>
                        <a:t>使用原型工具进行设计，基本满足需求</a:t>
                      </a:r>
                      <a:endParaRPr lang="zh-CN" sz="1200" kern="100">
                        <a:solidFill>
                          <a:srgbClr val="000000"/>
                        </a:solidFill>
                        <a:effectLst/>
                        <a:latin typeface="微软雅黑" panose="020B0503020204020204" pitchFamily="34" charset="-122"/>
                        <a:ea typeface="微软雅黑" panose="020B0503020204020204" pitchFamily="34" charset="-122"/>
                        <a:cs typeface="Times New Roman"/>
                      </a:endParaRPr>
                    </a:p>
                  </a:txBody>
                  <a:tcPr marL="46541" marR="46541" marT="0" marB="0" anchor="ctr"/>
                </a:tc>
                <a:tc>
                  <a:txBody>
                    <a:bodyPr/>
                    <a:lstStyle/>
                    <a:p>
                      <a:pPr algn="just">
                        <a:spcAft>
                          <a:spcPts val="0"/>
                        </a:spcAft>
                      </a:pPr>
                      <a:r>
                        <a:rPr lang="zh-CN" sz="1200" kern="100">
                          <a:effectLst/>
                          <a:latin typeface="微软雅黑" panose="020B0503020204020204" pitchFamily="34" charset="-122"/>
                          <a:ea typeface="微软雅黑" panose="020B0503020204020204" pitchFamily="34" charset="-122"/>
                        </a:rPr>
                        <a:t>未做原型设计，或未使用原型工具</a:t>
                      </a:r>
                      <a:endParaRPr lang="zh-CN" sz="1200" kern="100">
                        <a:solidFill>
                          <a:srgbClr val="000000"/>
                        </a:solidFill>
                        <a:effectLst/>
                        <a:latin typeface="微软雅黑" panose="020B0503020204020204" pitchFamily="34" charset="-122"/>
                        <a:ea typeface="微软雅黑" panose="020B0503020204020204" pitchFamily="34" charset="-122"/>
                        <a:cs typeface="Times New Roman"/>
                      </a:endParaRPr>
                    </a:p>
                  </a:txBody>
                  <a:tcPr marL="46541" marR="46541" marT="0" marB="0" anchor="ctr"/>
                </a:tc>
              </a:tr>
              <a:tr h="848961">
                <a:tc>
                  <a:txBody>
                    <a:bodyPr/>
                    <a:lstStyle/>
                    <a:p>
                      <a:pPr algn="just">
                        <a:spcAft>
                          <a:spcPts val="0"/>
                        </a:spcAft>
                      </a:pPr>
                      <a:r>
                        <a:rPr lang="zh-CN" sz="1200" kern="100">
                          <a:effectLst/>
                          <a:latin typeface="微软雅黑" panose="020B0503020204020204" pitchFamily="34" charset="-122"/>
                          <a:ea typeface="微软雅黑" panose="020B0503020204020204" pitchFamily="34" charset="-122"/>
                        </a:rPr>
                        <a:t>结对编程</a:t>
                      </a:r>
                    </a:p>
                    <a:p>
                      <a:pPr algn="just">
                        <a:spcAft>
                          <a:spcPts val="0"/>
                        </a:spcAft>
                      </a:pPr>
                      <a:r>
                        <a:rPr lang="zh-CN" sz="1200" kern="100">
                          <a:effectLst/>
                          <a:latin typeface="微软雅黑" panose="020B0503020204020204" pitchFamily="34" charset="-122"/>
                          <a:ea typeface="微软雅黑" panose="020B0503020204020204" pitchFamily="34" charset="-122"/>
                        </a:rPr>
                        <a:t>（</a:t>
                      </a:r>
                      <a:r>
                        <a:rPr lang="en-US" sz="1200" kern="100">
                          <a:effectLst/>
                          <a:latin typeface="微软雅黑" panose="020B0503020204020204" pitchFamily="34" charset="-122"/>
                          <a:ea typeface="微软雅黑" panose="020B0503020204020204" pitchFamily="34" charset="-122"/>
                        </a:rPr>
                        <a:t>30%</a:t>
                      </a:r>
                      <a:r>
                        <a:rPr lang="zh-CN" sz="1200" kern="100">
                          <a:effectLst/>
                          <a:latin typeface="微软雅黑" panose="020B0503020204020204" pitchFamily="34" charset="-122"/>
                          <a:ea typeface="微软雅黑" panose="020B0503020204020204" pitchFamily="34" charset="-122"/>
                        </a:rPr>
                        <a:t>）</a:t>
                      </a:r>
                      <a:endParaRPr lang="zh-CN" sz="1200" kern="100">
                        <a:solidFill>
                          <a:srgbClr val="000000"/>
                        </a:solidFill>
                        <a:effectLst/>
                        <a:latin typeface="微软雅黑" panose="020B0503020204020204" pitchFamily="34" charset="-122"/>
                        <a:ea typeface="微软雅黑" panose="020B0503020204020204" pitchFamily="34" charset="-122"/>
                        <a:cs typeface="Times New Roman"/>
                      </a:endParaRPr>
                    </a:p>
                  </a:txBody>
                  <a:tcPr marL="46541" marR="46541" marT="0" marB="0" anchor="ctr"/>
                </a:tc>
                <a:tc>
                  <a:txBody>
                    <a:bodyPr/>
                    <a:lstStyle/>
                    <a:p>
                      <a:pPr algn="just">
                        <a:spcAft>
                          <a:spcPts val="0"/>
                        </a:spcAft>
                      </a:pPr>
                      <a:r>
                        <a:rPr lang="zh-CN" sz="1200" kern="100">
                          <a:effectLst/>
                          <a:latin typeface="微软雅黑" panose="020B0503020204020204" pitchFamily="34" charset="-122"/>
                          <a:ea typeface="微软雅黑" panose="020B0503020204020204" pitchFamily="34" charset="-122"/>
                        </a:rPr>
                        <a:t>达到</a:t>
                      </a:r>
                      <a:r>
                        <a:rPr lang="en-US" sz="1200" kern="100">
                          <a:effectLst/>
                          <a:latin typeface="微软雅黑" panose="020B0503020204020204" pitchFamily="34" charset="-122"/>
                          <a:ea typeface="微软雅黑" panose="020B0503020204020204" pitchFamily="34" charset="-122"/>
                        </a:rPr>
                        <a:t>B</a:t>
                      </a:r>
                      <a:r>
                        <a:rPr lang="zh-CN" sz="1200" kern="100">
                          <a:effectLst/>
                          <a:latin typeface="微软雅黑" panose="020B0503020204020204" pitchFamily="34" charset="-122"/>
                          <a:ea typeface="微软雅黑" panose="020B0503020204020204" pitchFamily="34" charset="-122"/>
                        </a:rPr>
                        <a:t>的要求，且</a:t>
                      </a:r>
                    </a:p>
                    <a:p>
                      <a:pPr algn="just">
                        <a:spcAft>
                          <a:spcPts val="0"/>
                        </a:spcAft>
                      </a:pPr>
                      <a:r>
                        <a:rPr lang="zh-CN" sz="1200" kern="100">
                          <a:effectLst/>
                          <a:latin typeface="微软雅黑" panose="020B0503020204020204" pitchFamily="34" charset="-122"/>
                          <a:ea typeface="微软雅黑" panose="020B0503020204020204" pitchFamily="34" charset="-122"/>
                        </a:rPr>
                        <a:t>代码规范完善，算法考虑因素完备，对结果有合理的评估标准</a:t>
                      </a:r>
                      <a:endParaRPr lang="zh-CN" sz="1200" kern="100">
                        <a:solidFill>
                          <a:srgbClr val="000000"/>
                        </a:solidFill>
                        <a:effectLst/>
                        <a:latin typeface="微软雅黑" panose="020B0503020204020204" pitchFamily="34" charset="-122"/>
                        <a:ea typeface="微软雅黑" panose="020B0503020204020204" pitchFamily="34" charset="-122"/>
                        <a:cs typeface="Times New Roman"/>
                      </a:endParaRPr>
                    </a:p>
                  </a:txBody>
                  <a:tcPr marL="46541" marR="46541" marT="0" marB="0" anchor="ctr"/>
                </a:tc>
                <a:tc>
                  <a:txBody>
                    <a:bodyPr/>
                    <a:lstStyle/>
                    <a:p>
                      <a:pPr algn="just">
                        <a:spcAft>
                          <a:spcPts val="0"/>
                        </a:spcAft>
                      </a:pPr>
                      <a:r>
                        <a:rPr lang="zh-CN" sz="1200" kern="100">
                          <a:effectLst/>
                          <a:latin typeface="微软雅黑" panose="020B0503020204020204" pitchFamily="34" charset="-122"/>
                          <a:ea typeface="微软雅黑" panose="020B0503020204020204" pitchFamily="34" charset="-122"/>
                        </a:rPr>
                        <a:t>达到</a:t>
                      </a:r>
                      <a:r>
                        <a:rPr lang="en-US" sz="1200" kern="100">
                          <a:effectLst/>
                          <a:latin typeface="微软雅黑" panose="020B0503020204020204" pitchFamily="34" charset="-122"/>
                          <a:ea typeface="微软雅黑" panose="020B0503020204020204" pitchFamily="34" charset="-122"/>
                        </a:rPr>
                        <a:t>C</a:t>
                      </a:r>
                      <a:r>
                        <a:rPr lang="zh-CN" sz="1200" kern="100">
                          <a:effectLst/>
                          <a:latin typeface="微软雅黑" panose="020B0503020204020204" pitchFamily="34" charset="-122"/>
                          <a:ea typeface="微软雅黑" panose="020B0503020204020204" pitchFamily="34" charset="-122"/>
                        </a:rPr>
                        <a:t>的要求，且完成功能实现，有制定代码规范，并按照规范进行结对编程；</a:t>
                      </a:r>
                      <a:endParaRPr lang="zh-CN" sz="1200" kern="100">
                        <a:solidFill>
                          <a:srgbClr val="000000"/>
                        </a:solidFill>
                        <a:effectLst/>
                        <a:latin typeface="微软雅黑" panose="020B0503020204020204" pitchFamily="34" charset="-122"/>
                        <a:ea typeface="微软雅黑" panose="020B0503020204020204" pitchFamily="34" charset="-122"/>
                        <a:cs typeface="Times New Roman"/>
                      </a:endParaRPr>
                    </a:p>
                  </a:txBody>
                  <a:tcPr marL="46541" marR="46541" marT="0" marB="0" anchor="ctr"/>
                </a:tc>
                <a:tc>
                  <a:txBody>
                    <a:bodyPr/>
                    <a:lstStyle/>
                    <a:p>
                      <a:pPr algn="just">
                        <a:spcAft>
                          <a:spcPts val="0"/>
                        </a:spcAft>
                      </a:pPr>
                      <a:r>
                        <a:rPr lang="zh-CN" sz="1200" kern="100">
                          <a:effectLst/>
                          <a:latin typeface="微软雅黑" panose="020B0503020204020204" pitchFamily="34" charset="-122"/>
                          <a:ea typeface="微软雅黑" panose="020B0503020204020204" pitchFamily="34" charset="-122"/>
                        </a:rPr>
                        <a:t>能生成输入数据，且基本完成功能的实现</a:t>
                      </a:r>
                      <a:endParaRPr lang="zh-CN" sz="1200" kern="100">
                        <a:solidFill>
                          <a:srgbClr val="000000"/>
                        </a:solidFill>
                        <a:effectLst/>
                        <a:latin typeface="微软雅黑" panose="020B0503020204020204" pitchFamily="34" charset="-122"/>
                        <a:ea typeface="微软雅黑" panose="020B0503020204020204" pitchFamily="34" charset="-122"/>
                        <a:cs typeface="Times New Roman"/>
                      </a:endParaRPr>
                    </a:p>
                  </a:txBody>
                  <a:tcPr marL="46541" marR="46541" marT="0" marB="0" anchor="ctr"/>
                </a:tc>
                <a:tc>
                  <a:txBody>
                    <a:bodyPr/>
                    <a:lstStyle/>
                    <a:p>
                      <a:pPr algn="just">
                        <a:spcAft>
                          <a:spcPts val="0"/>
                        </a:spcAft>
                      </a:pPr>
                      <a:r>
                        <a:rPr lang="zh-CN" sz="1200" kern="100">
                          <a:effectLst/>
                          <a:latin typeface="微软雅黑" panose="020B0503020204020204" pitchFamily="34" charset="-122"/>
                          <a:ea typeface="微软雅黑" panose="020B0503020204020204" pitchFamily="34" charset="-122"/>
                        </a:rPr>
                        <a:t>程序代码未提交，或提交的程序不能运行</a:t>
                      </a:r>
                      <a:endParaRPr lang="zh-CN" sz="1200" kern="100">
                        <a:solidFill>
                          <a:srgbClr val="000000"/>
                        </a:solidFill>
                        <a:effectLst/>
                        <a:latin typeface="微软雅黑" panose="020B0503020204020204" pitchFamily="34" charset="-122"/>
                        <a:ea typeface="微软雅黑" panose="020B0503020204020204" pitchFamily="34" charset="-122"/>
                        <a:cs typeface="Times New Roman"/>
                      </a:endParaRPr>
                    </a:p>
                  </a:txBody>
                  <a:tcPr marL="46541" marR="46541" marT="0" marB="0" anchor="ctr"/>
                </a:tc>
              </a:tr>
              <a:tr h="1018753">
                <a:tc>
                  <a:txBody>
                    <a:bodyPr/>
                    <a:lstStyle/>
                    <a:p>
                      <a:pPr algn="just">
                        <a:spcAft>
                          <a:spcPts val="0"/>
                        </a:spcAft>
                      </a:pPr>
                      <a:r>
                        <a:rPr lang="zh-CN" sz="1200" kern="100" dirty="0">
                          <a:effectLst/>
                          <a:latin typeface="微软雅黑" panose="020B0503020204020204" pitchFamily="34" charset="-122"/>
                          <a:ea typeface="微软雅黑" panose="020B0503020204020204" pitchFamily="34" charset="-122"/>
                        </a:rPr>
                        <a:t>版本控制</a:t>
                      </a:r>
                    </a:p>
                    <a:p>
                      <a:pPr algn="just">
                        <a:spcAft>
                          <a:spcPts val="0"/>
                        </a:spcAft>
                      </a:pPr>
                      <a:r>
                        <a:rPr lang="zh-CN" sz="1200" kern="100" dirty="0">
                          <a:effectLst/>
                          <a:latin typeface="微软雅黑" panose="020B0503020204020204" pitchFamily="34" charset="-122"/>
                          <a:ea typeface="微软雅黑" panose="020B0503020204020204" pitchFamily="34" charset="-122"/>
                        </a:rPr>
                        <a:t>（</a:t>
                      </a:r>
                      <a:r>
                        <a:rPr lang="en-US" sz="1200" kern="100" dirty="0">
                          <a:effectLst/>
                          <a:latin typeface="微软雅黑" panose="020B0503020204020204" pitchFamily="34" charset="-122"/>
                          <a:ea typeface="微软雅黑" panose="020B0503020204020204" pitchFamily="34" charset="-122"/>
                        </a:rPr>
                        <a:t>15%</a:t>
                      </a:r>
                      <a:r>
                        <a:rPr lang="zh-CN" sz="1200" kern="100" dirty="0">
                          <a:effectLst/>
                          <a:latin typeface="微软雅黑" panose="020B0503020204020204" pitchFamily="34" charset="-122"/>
                          <a:ea typeface="微软雅黑" panose="020B0503020204020204" pitchFamily="34" charset="-122"/>
                        </a:rPr>
                        <a:t>）</a:t>
                      </a:r>
                      <a:endParaRPr lang="zh-CN" sz="1200" kern="100" dirty="0">
                        <a:solidFill>
                          <a:srgbClr val="000000"/>
                        </a:solidFill>
                        <a:effectLst/>
                        <a:latin typeface="微软雅黑" panose="020B0503020204020204" pitchFamily="34" charset="-122"/>
                        <a:ea typeface="微软雅黑" panose="020B0503020204020204" pitchFamily="34" charset="-122"/>
                        <a:cs typeface="Times New Roman"/>
                      </a:endParaRPr>
                    </a:p>
                  </a:txBody>
                  <a:tcPr marL="46541" marR="46541" marT="0" marB="0" anchor="ctr"/>
                </a:tc>
                <a:tc>
                  <a:txBody>
                    <a:bodyPr/>
                    <a:lstStyle/>
                    <a:p>
                      <a:pPr algn="just">
                        <a:spcAft>
                          <a:spcPts val="0"/>
                        </a:spcAft>
                      </a:pPr>
                      <a:r>
                        <a:rPr lang="zh-CN" sz="1200" kern="100">
                          <a:effectLst/>
                          <a:latin typeface="微软雅黑" panose="020B0503020204020204" pitchFamily="34" charset="-122"/>
                          <a:ea typeface="微软雅黑" panose="020B0503020204020204" pitchFamily="34" charset="-122"/>
                        </a:rPr>
                        <a:t>达到</a:t>
                      </a:r>
                      <a:r>
                        <a:rPr lang="en-US" sz="1200" kern="100">
                          <a:effectLst/>
                          <a:latin typeface="微软雅黑" panose="020B0503020204020204" pitchFamily="34" charset="-122"/>
                          <a:ea typeface="微软雅黑" panose="020B0503020204020204" pitchFamily="34" charset="-122"/>
                        </a:rPr>
                        <a:t>B</a:t>
                      </a:r>
                      <a:r>
                        <a:rPr lang="zh-CN" sz="1200" kern="100">
                          <a:effectLst/>
                          <a:latin typeface="微软雅黑" panose="020B0503020204020204" pitchFamily="34" charset="-122"/>
                          <a:ea typeface="微软雅黑" panose="020B0503020204020204" pitchFamily="34" charset="-122"/>
                        </a:rPr>
                        <a:t>的要求，且在协同开发时使用</a:t>
                      </a:r>
                      <a:r>
                        <a:rPr lang="en-US" sz="1200" kern="100">
                          <a:effectLst/>
                          <a:latin typeface="微软雅黑" panose="020B0503020204020204" pitchFamily="34" charset="-122"/>
                          <a:ea typeface="微软雅黑" panose="020B0503020204020204" pitchFamily="34" charset="-122"/>
                        </a:rPr>
                        <a:t>pull request</a:t>
                      </a:r>
                      <a:r>
                        <a:rPr lang="zh-CN" sz="1200" kern="100">
                          <a:effectLst/>
                          <a:latin typeface="微软雅黑" panose="020B0503020204020204" pitchFamily="34" charset="-122"/>
                          <a:ea typeface="微软雅黑" panose="020B0503020204020204" pitchFamily="34" charset="-122"/>
                        </a:rPr>
                        <a:t>的方式，并有规范的</a:t>
                      </a:r>
                      <a:r>
                        <a:rPr lang="en-US" sz="1200" kern="100">
                          <a:effectLst/>
                          <a:latin typeface="微软雅黑" panose="020B0503020204020204" pitchFamily="34" charset="-122"/>
                          <a:ea typeface="微软雅黑" panose="020B0503020204020204" pitchFamily="34" charset="-122"/>
                        </a:rPr>
                        <a:t>code review</a:t>
                      </a:r>
                      <a:r>
                        <a:rPr lang="zh-CN" sz="1200" kern="100">
                          <a:effectLst/>
                          <a:latin typeface="微软雅黑" panose="020B0503020204020204" pitchFamily="34" charset="-122"/>
                          <a:ea typeface="微软雅黑" panose="020B0503020204020204" pitchFamily="34" charset="-122"/>
                        </a:rPr>
                        <a:t>环节</a:t>
                      </a:r>
                      <a:endParaRPr lang="zh-CN" sz="1200" kern="100">
                        <a:solidFill>
                          <a:srgbClr val="000000"/>
                        </a:solidFill>
                        <a:effectLst/>
                        <a:latin typeface="微软雅黑" panose="020B0503020204020204" pitchFamily="34" charset="-122"/>
                        <a:ea typeface="微软雅黑" panose="020B0503020204020204" pitchFamily="34" charset="-122"/>
                        <a:cs typeface="Times New Roman"/>
                      </a:endParaRPr>
                    </a:p>
                  </a:txBody>
                  <a:tcPr marL="46541" marR="46541" marT="0" marB="0" anchor="ctr"/>
                </a:tc>
                <a:tc>
                  <a:txBody>
                    <a:bodyPr/>
                    <a:lstStyle/>
                    <a:p>
                      <a:pPr algn="just">
                        <a:spcAft>
                          <a:spcPts val="0"/>
                        </a:spcAft>
                      </a:pPr>
                      <a:r>
                        <a:rPr lang="zh-CN" sz="1200" kern="100">
                          <a:effectLst/>
                          <a:latin typeface="微软雅黑" panose="020B0503020204020204" pitchFamily="34" charset="-122"/>
                          <a:ea typeface="微软雅黑" panose="020B0503020204020204" pitchFamily="34" charset="-122"/>
                        </a:rPr>
                        <a:t>达到</a:t>
                      </a:r>
                      <a:r>
                        <a:rPr lang="en-US" sz="1200" kern="100">
                          <a:effectLst/>
                          <a:latin typeface="微软雅黑" panose="020B0503020204020204" pitchFamily="34" charset="-122"/>
                          <a:ea typeface="微软雅黑" panose="020B0503020204020204" pitchFamily="34" charset="-122"/>
                        </a:rPr>
                        <a:t>C</a:t>
                      </a:r>
                      <a:r>
                        <a:rPr lang="zh-CN" sz="1200" kern="100">
                          <a:effectLst/>
                          <a:latin typeface="微软雅黑" panose="020B0503020204020204" pitchFamily="34" charset="-122"/>
                          <a:ea typeface="微软雅黑" panose="020B0503020204020204" pitchFamily="34" charset="-122"/>
                        </a:rPr>
                        <a:t>的要求，且</a:t>
                      </a:r>
                    </a:p>
                    <a:p>
                      <a:pPr algn="just">
                        <a:spcAft>
                          <a:spcPts val="0"/>
                        </a:spcAft>
                      </a:pPr>
                      <a:r>
                        <a:rPr lang="zh-CN" sz="1200" kern="100">
                          <a:effectLst/>
                          <a:latin typeface="微软雅黑" panose="020B0503020204020204" pitchFamily="34" charset="-122"/>
                          <a:ea typeface="微软雅黑" panose="020B0503020204020204" pitchFamily="34" charset="-122"/>
                        </a:rPr>
                        <a:t>在项目仓库中使用</a:t>
                      </a:r>
                      <a:r>
                        <a:rPr lang="en-US" sz="1200" kern="100">
                          <a:effectLst/>
                          <a:latin typeface="微软雅黑" panose="020B0503020204020204" pitchFamily="34" charset="-122"/>
                          <a:ea typeface="微软雅黑" panose="020B0503020204020204" pitchFamily="34" charset="-122"/>
                        </a:rPr>
                        <a:t>dev/master</a:t>
                      </a:r>
                      <a:r>
                        <a:rPr lang="zh-CN" sz="1200" kern="100">
                          <a:effectLst/>
                          <a:latin typeface="微软雅黑" panose="020B0503020204020204" pitchFamily="34" charset="-122"/>
                          <a:ea typeface="微软雅黑" panose="020B0503020204020204" pitchFamily="34" charset="-122"/>
                        </a:rPr>
                        <a:t>等分支功能实现不同版本的迭代更新</a:t>
                      </a:r>
                      <a:endParaRPr lang="zh-CN" sz="1200" kern="100">
                        <a:solidFill>
                          <a:srgbClr val="000000"/>
                        </a:solidFill>
                        <a:effectLst/>
                        <a:latin typeface="微软雅黑" panose="020B0503020204020204" pitchFamily="34" charset="-122"/>
                        <a:ea typeface="微软雅黑" panose="020B0503020204020204" pitchFamily="34" charset="-122"/>
                        <a:cs typeface="Times New Roman"/>
                      </a:endParaRPr>
                    </a:p>
                  </a:txBody>
                  <a:tcPr marL="46541" marR="46541" marT="0" marB="0" anchor="ctr"/>
                </a:tc>
                <a:tc>
                  <a:txBody>
                    <a:bodyPr/>
                    <a:lstStyle/>
                    <a:p>
                      <a:pPr algn="just">
                        <a:spcAft>
                          <a:spcPts val="0"/>
                        </a:spcAft>
                      </a:pPr>
                      <a:r>
                        <a:rPr lang="zh-CN" sz="1200" kern="100">
                          <a:effectLst/>
                          <a:latin typeface="微软雅黑" panose="020B0503020204020204" pitchFamily="34" charset="-122"/>
                          <a:ea typeface="微软雅黑" panose="020B0503020204020204" pitchFamily="34" charset="-122"/>
                        </a:rPr>
                        <a:t>利用</a:t>
                      </a:r>
                      <a:r>
                        <a:rPr lang="en-US" sz="1200" kern="100">
                          <a:effectLst/>
                          <a:latin typeface="微软雅黑" panose="020B0503020204020204" pitchFamily="34" charset="-122"/>
                          <a:ea typeface="微软雅黑" panose="020B0503020204020204" pitchFamily="34" charset="-122"/>
                        </a:rPr>
                        <a:t>Git</a:t>
                      </a:r>
                      <a:r>
                        <a:rPr lang="zh-CN" sz="1200" kern="100">
                          <a:effectLst/>
                          <a:latin typeface="微软雅黑" panose="020B0503020204020204" pitchFamily="34" charset="-122"/>
                          <a:ea typeface="微软雅黑" panose="020B0503020204020204" pitchFamily="34" charset="-122"/>
                        </a:rPr>
                        <a:t>将源代码托管，并提供运行说明，有恰当的提交频率及可读信息</a:t>
                      </a:r>
                      <a:endParaRPr lang="zh-CN" sz="1200" kern="100">
                        <a:solidFill>
                          <a:srgbClr val="000000"/>
                        </a:solidFill>
                        <a:effectLst/>
                        <a:latin typeface="微软雅黑" panose="020B0503020204020204" pitchFamily="34" charset="-122"/>
                        <a:ea typeface="微软雅黑" panose="020B0503020204020204" pitchFamily="34" charset="-122"/>
                        <a:cs typeface="Times New Roman"/>
                      </a:endParaRPr>
                    </a:p>
                  </a:txBody>
                  <a:tcPr marL="46541" marR="46541" marT="0" marB="0" anchor="ctr"/>
                </a:tc>
                <a:tc>
                  <a:txBody>
                    <a:bodyPr/>
                    <a:lstStyle/>
                    <a:p>
                      <a:pPr algn="just">
                        <a:spcAft>
                          <a:spcPts val="0"/>
                        </a:spcAft>
                      </a:pPr>
                      <a:r>
                        <a:rPr lang="zh-CN" sz="1200" kern="100">
                          <a:effectLst/>
                          <a:latin typeface="微软雅黑" panose="020B0503020204020204" pitchFamily="34" charset="-122"/>
                          <a:ea typeface="微软雅黑" panose="020B0503020204020204" pitchFamily="34" charset="-122"/>
                        </a:rPr>
                        <a:t>未将代码提交到托管平台</a:t>
                      </a:r>
                      <a:endParaRPr lang="zh-CN" sz="1200" kern="100">
                        <a:solidFill>
                          <a:srgbClr val="000000"/>
                        </a:solidFill>
                        <a:effectLst/>
                        <a:latin typeface="微软雅黑" panose="020B0503020204020204" pitchFamily="34" charset="-122"/>
                        <a:ea typeface="微软雅黑" panose="020B0503020204020204" pitchFamily="34" charset="-122"/>
                        <a:cs typeface="Times New Roman"/>
                      </a:endParaRPr>
                    </a:p>
                  </a:txBody>
                  <a:tcPr marL="46541" marR="46541" marT="0" marB="0" anchor="ctr"/>
                </a:tc>
              </a:tr>
              <a:tr h="1018753">
                <a:tc>
                  <a:txBody>
                    <a:bodyPr/>
                    <a:lstStyle/>
                    <a:p>
                      <a:pPr algn="just">
                        <a:spcAft>
                          <a:spcPts val="0"/>
                        </a:spcAft>
                      </a:pPr>
                      <a:r>
                        <a:rPr lang="zh-CN" sz="1200" kern="100">
                          <a:effectLst/>
                          <a:latin typeface="微软雅黑" panose="020B0503020204020204" pitchFamily="34" charset="-122"/>
                          <a:ea typeface="微软雅黑" panose="020B0503020204020204" pitchFamily="34" charset="-122"/>
                        </a:rPr>
                        <a:t>单元测试</a:t>
                      </a:r>
                    </a:p>
                    <a:p>
                      <a:pPr algn="just">
                        <a:spcAft>
                          <a:spcPts val="0"/>
                        </a:spcAft>
                      </a:pPr>
                      <a:r>
                        <a:rPr lang="zh-CN" sz="1200" kern="100">
                          <a:effectLst/>
                          <a:latin typeface="微软雅黑" panose="020B0503020204020204" pitchFamily="34" charset="-122"/>
                          <a:ea typeface="微软雅黑" panose="020B0503020204020204" pitchFamily="34" charset="-122"/>
                        </a:rPr>
                        <a:t>（</a:t>
                      </a:r>
                      <a:r>
                        <a:rPr lang="en-US" sz="1200" kern="100">
                          <a:effectLst/>
                          <a:latin typeface="微软雅黑" panose="020B0503020204020204" pitchFamily="34" charset="-122"/>
                          <a:ea typeface="微软雅黑" panose="020B0503020204020204" pitchFamily="34" charset="-122"/>
                        </a:rPr>
                        <a:t>15%</a:t>
                      </a:r>
                      <a:r>
                        <a:rPr lang="zh-CN" sz="1200" kern="100">
                          <a:effectLst/>
                          <a:latin typeface="微软雅黑" panose="020B0503020204020204" pitchFamily="34" charset="-122"/>
                          <a:ea typeface="微软雅黑" panose="020B0503020204020204" pitchFamily="34" charset="-122"/>
                        </a:rPr>
                        <a:t>）</a:t>
                      </a:r>
                      <a:endParaRPr lang="zh-CN" sz="1200" kern="100">
                        <a:solidFill>
                          <a:srgbClr val="000000"/>
                        </a:solidFill>
                        <a:effectLst/>
                        <a:latin typeface="微软雅黑" panose="020B0503020204020204" pitchFamily="34" charset="-122"/>
                        <a:ea typeface="微软雅黑" panose="020B0503020204020204" pitchFamily="34" charset="-122"/>
                        <a:cs typeface="Times New Roman"/>
                      </a:endParaRPr>
                    </a:p>
                  </a:txBody>
                  <a:tcPr marL="46541" marR="46541" marT="0" marB="0" anchor="ctr"/>
                </a:tc>
                <a:tc>
                  <a:txBody>
                    <a:bodyPr/>
                    <a:lstStyle/>
                    <a:p>
                      <a:pPr algn="just">
                        <a:spcAft>
                          <a:spcPts val="0"/>
                        </a:spcAft>
                      </a:pPr>
                      <a:r>
                        <a:rPr lang="zh-CN" sz="1200" kern="100">
                          <a:effectLst/>
                          <a:latin typeface="微软雅黑" panose="020B0503020204020204" pitchFamily="34" charset="-122"/>
                          <a:ea typeface="微软雅黑" panose="020B0503020204020204" pitchFamily="34" charset="-122"/>
                        </a:rPr>
                        <a:t>达到</a:t>
                      </a:r>
                      <a:r>
                        <a:rPr lang="en-US" sz="1200" kern="100">
                          <a:effectLst/>
                          <a:latin typeface="微软雅黑" panose="020B0503020204020204" pitchFamily="34" charset="-122"/>
                          <a:ea typeface="微软雅黑" panose="020B0503020204020204" pitchFamily="34" charset="-122"/>
                        </a:rPr>
                        <a:t>B</a:t>
                      </a:r>
                      <a:r>
                        <a:rPr lang="zh-CN" sz="1200" kern="100">
                          <a:effectLst/>
                          <a:latin typeface="微软雅黑" panose="020B0503020204020204" pitchFamily="34" charset="-122"/>
                          <a:ea typeface="微软雅黑" panose="020B0503020204020204" pitchFamily="34" charset="-122"/>
                        </a:rPr>
                        <a:t>的要求，且根据代码覆盖率结果，改进测试用例，对比前后代码覆盖率的提升</a:t>
                      </a:r>
                      <a:endParaRPr lang="zh-CN" sz="1200" kern="100">
                        <a:solidFill>
                          <a:srgbClr val="000000"/>
                        </a:solidFill>
                        <a:effectLst/>
                        <a:latin typeface="微软雅黑" panose="020B0503020204020204" pitchFamily="34" charset="-122"/>
                        <a:ea typeface="微软雅黑" panose="020B0503020204020204" pitchFamily="34" charset="-122"/>
                        <a:cs typeface="Times New Roman"/>
                      </a:endParaRPr>
                    </a:p>
                  </a:txBody>
                  <a:tcPr marL="46541" marR="46541" marT="0" marB="0" anchor="ctr"/>
                </a:tc>
                <a:tc>
                  <a:txBody>
                    <a:bodyPr/>
                    <a:lstStyle/>
                    <a:p>
                      <a:pPr algn="just">
                        <a:spcAft>
                          <a:spcPts val="0"/>
                        </a:spcAft>
                      </a:pPr>
                      <a:r>
                        <a:rPr lang="zh-CN" sz="1200" kern="100">
                          <a:effectLst/>
                          <a:latin typeface="微软雅黑" panose="020B0503020204020204" pitchFamily="34" charset="-122"/>
                          <a:ea typeface="微软雅黑" panose="020B0503020204020204" pitchFamily="34" charset="-122"/>
                        </a:rPr>
                        <a:t>达到</a:t>
                      </a:r>
                      <a:r>
                        <a:rPr lang="en-US" sz="1200" kern="100">
                          <a:effectLst/>
                          <a:latin typeface="微软雅黑" panose="020B0503020204020204" pitchFamily="34" charset="-122"/>
                          <a:ea typeface="微软雅黑" panose="020B0503020204020204" pitchFamily="34" charset="-122"/>
                        </a:rPr>
                        <a:t>C</a:t>
                      </a:r>
                      <a:r>
                        <a:rPr lang="zh-CN" sz="1200" kern="100">
                          <a:effectLst/>
                          <a:latin typeface="微软雅黑" panose="020B0503020204020204" pitchFamily="34" charset="-122"/>
                          <a:ea typeface="微软雅黑" panose="020B0503020204020204" pitchFamily="34" charset="-122"/>
                        </a:rPr>
                        <a:t>的要求，且列出相应的代码覆盖率</a:t>
                      </a:r>
                      <a:endParaRPr lang="zh-CN" sz="1200" kern="100">
                        <a:solidFill>
                          <a:srgbClr val="000000"/>
                        </a:solidFill>
                        <a:effectLst/>
                        <a:latin typeface="微软雅黑" panose="020B0503020204020204" pitchFamily="34" charset="-122"/>
                        <a:ea typeface="微软雅黑" panose="020B0503020204020204" pitchFamily="34" charset="-122"/>
                        <a:cs typeface="Times New Roman"/>
                      </a:endParaRPr>
                    </a:p>
                  </a:txBody>
                  <a:tcPr marL="46541" marR="46541" marT="0" marB="0" anchor="ctr"/>
                </a:tc>
                <a:tc>
                  <a:txBody>
                    <a:bodyPr/>
                    <a:lstStyle/>
                    <a:p>
                      <a:pPr algn="just">
                        <a:spcAft>
                          <a:spcPts val="0"/>
                        </a:spcAft>
                      </a:pPr>
                      <a:r>
                        <a:rPr lang="zh-CN" sz="1200" kern="100">
                          <a:effectLst/>
                          <a:latin typeface="微软雅黑" panose="020B0503020204020204" pitchFamily="34" charset="-122"/>
                          <a:ea typeface="微软雅黑" panose="020B0503020204020204" pitchFamily="34" charset="-122"/>
                        </a:rPr>
                        <a:t>使用了测试工具，如</a:t>
                      </a:r>
                      <a:r>
                        <a:rPr lang="en-US" sz="1200" kern="100">
                          <a:effectLst/>
                          <a:latin typeface="微软雅黑" panose="020B0503020204020204" pitchFamily="34" charset="-122"/>
                          <a:ea typeface="微软雅黑" panose="020B0503020204020204" pitchFamily="34" charset="-122"/>
                        </a:rPr>
                        <a:t>JUnit</a:t>
                      </a:r>
                      <a:r>
                        <a:rPr lang="zh-CN" sz="1200" kern="100">
                          <a:effectLst/>
                          <a:latin typeface="微软雅黑" panose="020B0503020204020204" pitchFamily="34" charset="-122"/>
                          <a:ea typeface="微软雅黑" panose="020B0503020204020204" pitchFamily="34" charset="-122"/>
                        </a:rPr>
                        <a:t>、</a:t>
                      </a:r>
                      <a:r>
                        <a:rPr lang="en-US" sz="1200" kern="100">
                          <a:effectLst/>
                          <a:latin typeface="微软雅黑" panose="020B0503020204020204" pitchFamily="34" charset="-122"/>
                          <a:ea typeface="微软雅黑" panose="020B0503020204020204" pitchFamily="34" charset="-122"/>
                        </a:rPr>
                        <a:t>C++ Unit</a:t>
                      </a:r>
                      <a:r>
                        <a:rPr lang="zh-CN" sz="1200" kern="100">
                          <a:effectLst/>
                          <a:latin typeface="微软雅黑" panose="020B0503020204020204" pitchFamily="34" charset="-122"/>
                          <a:ea typeface="微软雅黑" panose="020B0503020204020204" pitchFamily="34" charset="-122"/>
                        </a:rPr>
                        <a:t>等进行单元测试</a:t>
                      </a:r>
                      <a:endParaRPr lang="zh-CN" sz="1200" kern="100">
                        <a:solidFill>
                          <a:srgbClr val="000000"/>
                        </a:solidFill>
                        <a:effectLst/>
                        <a:latin typeface="微软雅黑" panose="020B0503020204020204" pitchFamily="34" charset="-122"/>
                        <a:ea typeface="微软雅黑" panose="020B0503020204020204" pitchFamily="34" charset="-122"/>
                        <a:cs typeface="Times New Roman"/>
                      </a:endParaRPr>
                    </a:p>
                  </a:txBody>
                  <a:tcPr marL="46541" marR="46541" marT="0" marB="0" anchor="ctr"/>
                </a:tc>
                <a:tc>
                  <a:txBody>
                    <a:bodyPr/>
                    <a:lstStyle/>
                    <a:p>
                      <a:pPr algn="just">
                        <a:spcAft>
                          <a:spcPts val="0"/>
                        </a:spcAft>
                      </a:pPr>
                      <a:r>
                        <a:rPr lang="zh-CN" sz="1200" kern="100">
                          <a:effectLst/>
                          <a:latin typeface="微软雅黑" panose="020B0503020204020204" pitchFamily="34" charset="-122"/>
                          <a:ea typeface="微软雅黑" panose="020B0503020204020204" pitchFamily="34" charset="-122"/>
                        </a:rPr>
                        <a:t>未体现单元测试的记录</a:t>
                      </a:r>
                      <a:endParaRPr lang="zh-CN" sz="1200" kern="100">
                        <a:solidFill>
                          <a:srgbClr val="000000"/>
                        </a:solidFill>
                        <a:effectLst/>
                        <a:latin typeface="微软雅黑" panose="020B0503020204020204" pitchFamily="34" charset="-122"/>
                        <a:ea typeface="微软雅黑" panose="020B0503020204020204" pitchFamily="34" charset="-122"/>
                        <a:cs typeface="Times New Roman"/>
                      </a:endParaRPr>
                    </a:p>
                  </a:txBody>
                  <a:tcPr marL="46541" marR="46541" marT="0" marB="0" anchor="ctr"/>
                </a:tc>
              </a:tr>
              <a:tr h="679170">
                <a:tc>
                  <a:txBody>
                    <a:bodyPr/>
                    <a:lstStyle/>
                    <a:p>
                      <a:pPr algn="just">
                        <a:spcAft>
                          <a:spcPts val="0"/>
                        </a:spcAft>
                      </a:pPr>
                      <a:r>
                        <a:rPr lang="zh-CN" sz="1200" kern="100">
                          <a:effectLst/>
                          <a:latin typeface="微软雅黑" panose="020B0503020204020204" pitchFamily="34" charset="-122"/>
                          <a:ea typeface="微软雅黑" panose="020B0503020204020204" pitchFamily="34" charset="-122"/>
                        </a:rPr>
                        <a:t>效能分析</a:t>
                      </a:r>
                    </a:p>
                    <a:p>
                      <a:pPr algn="just">
                        <a:spcAft>
                          <a:spcPts val="0"/>
                        </a:spcAft>
                      </a:pPr>
                      <a:r>
                        <a:rPr lang="zh-CN" sz="1200" kern="100">
                          <a:effectLst/>
                          <a:latin typeface="微软雅黑" panose="020B0503020204020204" pitchFamily="34" charset="-122"/>
                          <a:ea typeface="微软雅黑" panose="020B0503020204020204" pitchFamily="34" charset="-122"/>
                        </a:rPr>
                        <a:t>（</a:t>
                      </a:r>
                      <a:r>
                        <a:rPr lang="en-US" sz="1200" kern="100">
                          <a:effectLst/>
                          <a:latin typeface="微软雅黑" panose="020B0503020204020204" pitchFamily="34" charset="-122"/>
                          <a:ea typeface="微软雅黑" panose="020B0503020204020204" pitchFamily="34" charset="-122"/>
                        </a:rPr>
                        <a:t>5%</a:t>
                      </a:r>
                      <a:r>
                        <a:rPr lang="zh-CN" sz="1200" kern="100">
                          <a:effectLst/>
                          <a:latin typeface="微软雅黑" panose="020B0503020204020204" pitchFamily="34" charset="-122"/>
                          <a:ea typeface="微软雅黑" panose="020B0503020204020204" pitchFamily="34" charset="-122"/>
                        </a:rPr>
                        <a:t>）</a:t>
                      </a:r>
                      <a:endParaRPr lang="zh-CN" sz="1200" kern="100">
                        <a:solidFill>
                          <a:srgbClr val="000000"/>
                        </a:solidFill>
                        <a:effectLst/>
                        <a:latin typeface="微软雅黑" panose="020B0503020204020204" pitchFamily="34" charset="-122"/>
                        <a:ea typeface="微软雅黑" panose="020B0503020204020204" pitchFamily="34" charset="-122"/>
                        <a:cs typeface="Times New Roman"/>
                      </a:endParaRPr>
                    </a:p>
                  </a:txBody>
                  <a:tcPr marL="46541" marR="46541" marT="0" marB="0" anchor="ctr"/>
                </a:tc>
                <a:tc>
                  <a:txBody>
                    <a:bodyPr/>
                    <a:lstStyle/>
                    <a:p>
                      <a:pPr algn="just">
                        <a:spcAft>
                          <a:spcPts val="0"/>
                        </a:spcAft>
                      </a:pPr>
                      <a:r>
                        <a:rPr lang="zh-CN" sz="1200" kern="100" dirty="0" smtClean="0">
                          <a:effectLst/>
                          <a:latin typeface="微软雅黑" panose="020B0503020204020204" pitchFamily="34" charset="-122"/>
                          <a:ea typeface="微软雅黑" panose="020B0503020204020204" pitchFamily="34" charset="-122"/>
                        </a:rPr>
                        <a:t>达到</a:t>
                      </a:r>
                      <a:r>
                        <a:rPr lang="en-US" sz="1200" kern="100" dirty="0" smtClean="0">
                          <a:effectLst/>
                          <a:latin typeface="微软雅黑" panose="020B0503020204020204" pitchFamily="34" charset="-122"/>
                          <a:ea typeface="微软雅黑" panose="020B0503020204020204" pitchFamily="34" charset="-122"/>
                        </a:rPr>
                        <a:t>B</a:t>
                      </a:r>
                      <a:r>
                        <a:rPr lang="zh-CN" sz="1200" kern="100" dirty="0" smtClean="0">
                          <a:effectLst/>
                          <a:latin typeface="微软雅黑" panose="020B0503020204020204" pitchFamily="34" charset="-122"/>
                          <a:ea typeface="微软雅黑" panose="020B0503020204020204" pitchFamily="34" charset="-122"/>
                        </a:rPr>
                        <a:t>的要求，且有</a:t>
                      </a:r>
                      <a:r>
                        <a:rPr lang="zh-CN" altLang="en-US" sz="1200" kern="100" dirty="0" smtClean="0">
                          <a:effectLst/>
                          <a:latin typeface="微软雅黑" panose="020B0503020204020204" pitchFamily="34" charset="-122"/>
                          <a:ea typeface="微软雅黑" panose="020B0503020204020204" pitchFamily="34" charset="-122"/>
                        </a:rPr>
                        <a:t>对程序</a:t>
                      </a:r>
                      <a:r>
                        <a:rPr lang="zh-CN" sz="1200" kern="100" dirty="0" smtClean="0">
                          <a:effectLst/>
                          <a:latin typeface="微软雅黑" panose="020B0503020204020204" pitchFamily="34" charset="-122"/>
                          <a:ea typeface="微软雅黑" panose="020B0503020204020204" pitchFamily="34" charset="-122"/>
                        </a:rPr>
                        <a:t>进行完整的改进，并对比前后修改的性能提升</a:t>
                      </a:r>
                      <a:endParaRPr lang="zh-CN" sz="1200" kern="100" dirty="0">
                        <a:solidFill>
                          <a:srgbClr val="000000"/>
                        </a:solidFill>
                        <a:effectLst/>
                        <a:latin typeface="微软雅黑" panose="020B0503020204020204" pitchFamily="34" charset="-122"/>
                        <a:ea typeface="微软雅黑" panose="020B0503020204020204" pitchFamily="34" charset="-122"/>
                        <a:cs typeface="Times New Roman"/>
                      </a:endParaRPr>
                    </a:p>
                  </a:txBody>
                  <a:tcPr marL="46541" marR="46541" marT="0" marB="0" anchor="ctr"/>
                </a:tc>
                <a:tc>
                  <a:txBody>
                    <a:bodyPr/>
                    <a:lstStyle/>
                    <a:p>
                      <a:pPr algn="just">
                        <a:spcAft>
                          <a:spcPts val="0"/>
                        </a:spcAft>
                      </a:pPr>
                      <a:r>
                        <a:rPr lang="zh-CN" sz="1200" kern="100" dirty="0">
                          <a:effectLst/>
                          <a:latin typeface="微软雅黑" panose="020B0503020204020204" pitchFamily="34" charset="-122"/>
                          <a:ea typeface="微软雅黑" panose="020B0503020204020204" pitchFamily="34" charset="-122"/>
                        </a:rPr>
                        <a:t>达到</a:t>
                      </a:r>
                      <a:r>
                        <a:rPr lang="en-US" sz="1200" kern="100" dirty="0">
                          <a:effectLst/>
                          <a:latin typeface="微软雅黑" panose="020B0503020204020204" pitchFamily="34" charset="-122"/>
                          <a:ea typeface="微软雅黑" panose="020B0503020204020204" pitchFamily="34" charset="-122"/>
                        </a:rPr>
                        <a:t>C</a:t>
                      </a:r>
                      <a:r>
                        <a:rPr lang="zh-CN" sz="1200" kern="100" dirty="0">
                          <a:effectLst/>
                          <a:latin typeface="微软雅黑" panose="020B0503020204020204" pitchFamily="34" charset="-122"/>
                          <a:ea typeface="微软雅黑" panose="020B0503020204020204" pitchFamily="34" charset="-122"/>
                        </a:rPr>
                        <a:t>的要求，</a:t>
                      </a:r>
                      <a:r>
                        <a:rPr lang="zh-CN" sz="1200" kern="100" dirty="0" smtClean="0">
                          <a:effectLst/>
                          <a:latin typeface="微软雅黑" panose="020B0503020204020204" pitchFamily="34" charset="-122"/>
                          <a:ea typeface="微软雅黑" panose="020B0503020204020204" pitchFamily="34" charset="-122"/>
                        </a:rPr>
                        <a:t>且有</a:t>
                      </a:r>
                      <a:r>
                        <a:rPr lang="zh-CN" altLang="en-US" sz="1200" kern="100" dirty="0" smtClean="0">
                          <a:effectLst/>
                          <a:latin typeface="微软雅黑" panose="020B0503020204020204" pitchFamily="34" charset="-122"/>
                          <a:ea typeface="微软雅黑" panose="020B0503020204020204" pitchFamily="34" charset="-122"/>
                        </a:rPr>
                        <a:t>对程序</a:t>
                      </a:r>
                      <a:r>
                        <a:rPr lang="zh-CN" sz="1200" kern="100" dirty="0" smtClean="0">
                          <a:effectLst/>
                          <a:latin typeface="微软雅黑" panose="020B0503020204020204" pitchFamily="34" charset="-122"/>
                          <a:ea typeface="微软雅黑" panose="020B0503020204020204" pitchFamily="34" charset="-122"/>
                        </a:rPr>
                        <a:t>进行</a:t>
                      </a:r>
                      <a:r>
                        <a:rPr lang="zh-CN" sz="1200" kern="100" dirty="0">
                          <a:effectLst/>
                          <a:latin typeface="微软雅黑" panose="020B0503020204020204" pitchFamily="34" charset="-122"/>
                          <a:ea typeface="微软雅黑" panose="020B0503020204020204" pitchFamily="34" charset="-122"/>
                        </a:rPr>
                        <a:t>一定的</a:t>
                      </a:r>
                      <a:r>
                        <a:rPr lang="zh-CN" sz="1200" kern="100" dirty="0" smtClean="0">
                          <a:effectLst/>
                          <a:latin typeface="微软雅黑" panose="020B0503020204020204" pitchFamily="34" charset="-122"/>
                          <a:ea typeface="微软雅黑" panose="020B0503020204020204" pitchFamily="34" charset="-122"/>
                        </a:rPr>
                        <a:t>改进 </a:t>
                      </a:r>
                      <a:endParaRPr lang="zh-CN" sz="1200" kern="100" dirty="0">
                        <a:solidFill>
                          <a:srgbClr val="000000"/>
                        </a:solidFill>
                        <a:effectLst/>
                        <a:latin typeface="微软雅黑" panose="020B0503020204020204" pitchFamily="34" charset="-122"/>
                        <a:ea typeface="微软雅黑" panose="020B0503020204020204" pitchFamily="34" charset="-122"/>
                        <a:cs typeface="Times New Roman"/>
                      </a:endParaRPr>
                    </a:p>
                  </a:txBody>
                  <a:tcPr marL="46541" marR="46541" marT="0" marB="0" anchor="ctr"/>
                </a:tc>
                <a:tc>
                  <a:txBody>
                    <a:bodyPr/>
                    <a:lstStyle/>
                    <a:p>
                      <a:pPr algn="just">
                        <a:spcAft>
                          <a:spcPts val="0"/>
                        </a:spcAft>
                      </a:pPr>
                      <a:r>
                        <a:rPr lang="zh-CN" sz="1200" kern="100" dirty="0">
                          <a:effectLst/>
                          <a:latin typeface="微软雅黑" panose="020B0503020204020204" pitchFamily="34" charset="-122"/>
                          <a:ea typeface="微软雅黑" panose="020B0503020204020204" pitchFamily="34" charset="-122"/>
                        </a:rPr>
                        <a:t>能够使用效能分析工具，如</a:t>
                      </a:r>
                      <a:r>
                        <a:rPr lang="en-US" sz="1200" kern="100" dirty="0">
                          <a:effectLst/>
                          <a:latin typeface="微软雅黑" panose="020B0503020204020204" pitchFamily="34" charset="-122"/>
                          <a:ea typeface="微软雅黑" panose="020B0503020204020204" pitchFamily="34" charset="-122"/>
                        </a:rPr>
                        <a:t>VS</a:t>
                      </a:r>
                      <a:r>
                        <a:rPr lang="zh-CN" sz="1200" kern="100" dirty="0">
                          <a:effectLst/>
                          <a:latin typeface="微软雅黑" panose="020B0503020204020204" pitchFamily="34" charset="-122"/>
                          <a:ea typeface="微软雅黑" panose="020B0503020204020204" pitchFamily="34" charset="-122"/>
                        </a:rPr>
                        <a:t>，得出性能瓶颈</a:t>
                      </a:r>
                      <a:endParaRPr lang="zh-CN" sz="1200" kern="100" dirty="0">
                        <a:solidFill>
                          <a:srgbClr val="000000"/>
                        </a:solidFill>
                        <a:effectLst/>
                        <a:latin typeface="微软雅黑" panose="020B0503020204020204" pitchFamily="34" charset="-122"/>
                        <a:ea typeface="微软雅黑" panose="020B0503020204020204" pitchFamily="34" charset="-122"/>
                        <a:cs typeface="Times New Roman"/>
                      </a:endParaRPr>
                    </a:p>
                  </a:txBody>
                  <a:tcPr marL="46541" marR="46541" marT="0" marB="0" anchor="ctr"/>
                </a:tc>
                <a:tc>
                  <a:txBody>
                    <a:bodyPr/>
                    <a:lstStyle/>
                    <a:p>
                      <a:pPr algn="just">
                        <a:spcAft>
                          <a:spcPts val="0"/>
                        </a:spcAft>
                      </a:pPr>
                      <a:r>
                        <a:rPr lang="zh-CN" sz="1200" kern="100" dirty="0">
                          <a:effectLst/>
                          <a:latin typeface="微软雅黑" panose="020B0503020204020204" pitchFamily="34" charset="-122"/>
                          <a:ea typeface="微软雅黑" panose="020B0503020204020204" pitchFamily="34" charset="-122"/>
                        </a:rPr>
                        <a:t>未做效能分析</a:t>
                      </a:r>
                      <a:endParaRPr lang="zh-CN" sz="1200" kern="100" dirty="0">
                        <a:solidFill>
                          <a:srgbClr val="000000"/>
                        </a:solidFill>
                        <a:effectLst/>
                        <a:latin typeface="微软雅黑" panose="020B0503020204020204" pitchFamily="34" charset="-122"/>
                        <a:ea typeface="微软雅黑" panose="020B0503020204020204" pitchFamily="34" charset="-122"/>
                        <a:cs typeface="Times New Roman"/>
                      </a:endParaRPr>
                    </a:p>
                  </a:txBody>
                  <a:tcPr marL="46541" marR="46541" marT="0" marB="0" anchor="ctr"/>
                </a:tc>
              </a:tr>
            </a:tbl>
          </a:graphicData>
        </a:graphic>
      </p:graphicFrame>
    </p:spTree>
    <p:extLst>
      <p:ext uri="{BB962C8B-B14F-4D97-AF65-F5344CB8AC3E}">
        <p14:creationId xmlns="" xmlns:p14="http://schemas.microsoft.com/office/powerpoint/2010/main" val="1425119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b="0" dirty="0">
                <a:gradFill>
                  <a:gsLst>
                    <a:gs pos="0">
                      <a:prstClr val="black"/>
                    </a:gs>
                    <a:gs pos="40000">
                      <a:prstClr val="black">
                        <a:lumMod val="75000"/>
                        <a:lumOff val="25000"/>
                      </a:prstClr>
                    </a:gs>
                    <a:gs pos="100000">
                      <a:srgbClr val="212745">
                        <a:alpha val="65000"/>
                      </a:srgbClr>
                    </a:gs>
                  </a:gsLst>
                  <a:lin ang="5400000" scaled="0"/>
                </a:gradFill>
                <a:latin typeface="微软雅黑" panose="020B0503020204020204" pitchFamily="34" charset="-122"/>
                <a:ea typeface="微软雅黑" panose="020B0503020204020204" pitchFamily="34" charset="-122"/>
              </a:rPr>
              <a:t>五、作业范例</a:t>
            </a:r>
            <a:endParaRPr lang="zh-CN" altLang="en-US" sz="2800" b="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4294967295"/>
          </p:nvPr>
        </p:nvSpPr>
        <p:spPr>
          <a:xfrm>
            <a:off x="72005" y="1126204"/>
            <a:ext cx="8964305" cy="862695"/>
          </a:xfrm>
        </p:spPr>
        <p:txBody>
          <a:bodyPr>
            <a:normAutofit/>
          </a:bodyPr>
          <a:lstStyle/>
          <a:p>
            <a:r>
              <a:rPr lang="zh-CN" altLang="en-US" dirty="0" smtClean="0">
                <a:latin typeface="微软雅黑" panose="020B0503020204020204" pitchFamily="34" charset="-122"/>
                <a:ea typeface="微软雅黑" panose="020B0503020204020204" pitchFamily="34" charset="-122"/>
              </a:rPr>
              <a:t>案例采用线上线下结合的教学方式，已在</a:t>
            </a:r>
            <a:r>
              <a:rPr lang="en-US" altLang="zh-CN" dirty="0" smtClean="0">
                <a:latin typeface="微软雅黑" panose="020B0503020204020204" pitchFamily="34" charset="-122"/>
                <a:ea typeface="微软雅黑" panose="020B0503020204020204" pitchFamily="34" charset="-122"/>
              </a:rPr>
              <a:t>2016</a:t>
            </a:r>
            <a:r>
              <a:rPr lang="zh-CN" altLang="en-US" dirty="0" smtClean="0">
                <a:latin typeface="微软雅黑" panose="020B0503020204020204" pitchFamily="34" charset="-122"/>
                <a:ea typeface="微软雅黑" panose="020B0503020204020204" pitchFamily="34" charset="-122"/>
              </a:rPr>
              <a:t>年的福州大学软件工程实践课程中使用</a:t>
            </a:r>
            <a:endParaRPr lang="en-US" altLang="zh-CN" dirty="0" smtClean="0">
              <a:latin typeface="微软雅黑" panose="020B0503020204020204" pitchFamily="34" charset="-122"/>
              <a:ea typeface="微软雅黑" panose="020B0503020204020204" pitchFamily="34" charset="-122"/>
            </a:endParaRPr>
          </a:p>
        </p:txBody>
      </p:sp>
      <p:grpSp>
        <p:nvGrpSpPr>
          <p:cNvPr id="7" name="组合 6"/>
          <p:cNvGrpSpPr/>
          <p:nvPr/>
        </p:nvGrpSpPr>
        <p:grpSpPr>
          <a:xfrm>
            <a:off x="193050" y="1895183"/>
            <a:ext cx="5035550" cy="4800190"/>
            <a:chOff x="21806" y="1919569"/>
            <a:chExt cx="5035550" cy="4800190"/>
          </a:xfrm>
        </p:grpSpPr>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806" y="1919569"/>
              <a:ext cx="5035550" cy="44259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矩形 4"/>
            <p:cNvSpPr/>
            <p:nvPr/>
          </p:nvSpPr>
          <p:spPr>
            <a:xfrm>
              <a:off x="1668990" y="6381205"/>
              <a:ext cx="1741182" cy="338554"/>
            </a:xfrm>
            <a:prstGeom prst="rect">
              <a:avLst/>
            </a:prstGeom>
          </p:spPr>
          <p:txBody>
            <a:bodyPr wrap="none">
              <a:spAutoFit/>
            </a:bodyPr>
            <a:lstStyle/>
            <a:p>
              <a:r>
                <a:rPr lang="zh-CN" altLang="en-US" sz="1600" dirty="0" smtClean="0">
                  <a:latin typeface="微软雅黑" panose="020B0503020204020204" pitchFamily="34" charset="-122"/>
                  <a:ea typeface="微软雅黑" panose="020B0503020204020204" pitchFamily="34" charset="-122"/>
                </a:rPr>
                <a:t>学生设计的原型</a:t>
              </a:r>
              <a:r>
                <a:rPr lang="en-US" altLang="zh-CN" sz="1600" dirty="0" smtClean="0">
                  <a:latin typeface="微软雅黑" panose="020B0503020204020204" pitchFamily="34" charset="-122"/>
                  <a:ea typeface="微软雅黑" panose="020B0503020204020204" pitchFamily="34" charset="-122"/>
                </a:rPr>
                <a:t>1</a:t>
              </a:r>
              <a:endParaRPr lang="zh-CN" altLang="en-US" sz="1600" dirty="0">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3275910" y="1895183"/>
            <a:ext cx="5671030" cy="4824576"/>
            <a:chOff x="3068045" y="1896009"/>
            <a:chExt cx="5671030" cy="4824576"/>
          </a:xfrm>
        </p:grpSpPr>
        <p:pic>
          <p:nvPicPr>
            <p:cNvPr id="1030" name="Picture 6"/>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068045" y="1896009"/>
              <a:ext cx="5671030" cy="441478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8" name="矩形 17"/>
            <p:cNvSpPr/>
            <p:nvPr/>
          </p:nvSpPr>
          <p:spPr>
            <a:xfrm>
              <a:off x="5032968" y="6382031"/>
              <a:ext cx="1741182" cy="338554"/>
            </a:xfrm>
            <a:prstGeom prst="rect">
              <a:avLst/>
            </a:prstGeom>
          </p:spPr>
          <p:txBody>
            <a:bodyPr wrap="none">
              <a:spAutoFit/>
            </a:bodyPr>
            <a:lstStyle/>
            <a:p>
              <a:r>
                <a:rPr lang="zh-CN" altLang="en-US" sz="1600" dirty="0" smtClean="0">
                  <a:latin typeface="微软雅黑" panose="020B0503020204020204" pitchFamily="34" charset="-122"/>
                  <a:ea typeface="微软雅黑" panose="020B0503020204020204" pitchFamily="34" charset="-122"/>
                </a:rPr>
                <a:t>学生设计的原型</a:t>
              </a:r>
              <a:r>
                <a:rPr lang="en-US" altLang="zh-CN" sz="1600" dirty="0" smtClean="0">
                  <a:latin typeface="微软雅黑" panose="020B0503020204020204" pitchFamily="34" charset="-122"/>
                  <a:ea typeface="微软雅黑" panose="020B0503020204020204" pitchFamily="34" charset="-122"/>
                </a:rPr>
                <a:t>2</a:t>
              </a:r>
              <a:endParaRPr lang="zh-CN" altLang="en-US" sz="1600" dirty="0">
                <a:latin typeface="微软雅黑" panose="020B0503020204020204" pitchFamily="34" charset="-122"/>
                <a:ea typeface="微软雅黑" panose="020B0503020204020204" pitchFamily="34" charset="-122"/>
              </a:endParaRPr>
            </a:p>
          </p:txBody>
        </p:sp>
      </p:grpSp>
    </p:spTree>
    <p:extLst>
      <p:ext uri="{BB962C8B-B14F-4D97-AF65-F5344CB8AC3E}">
        <p14:creationId xmlns="" xmlns:p14="http://schemas.microsoft.com/office/powerpoint/2010/main" val="3002894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b="0" dirty="0">
                <a:gradFill>
                  <a:gsLst>
                    <a:gs pos="0">
                      <a:prstClr val="black"/>
                    </a:gs>
                    <a:gs pos="40000">
                      <a:prstClr val="black">
                        <a:lumMod val="75000"/>
                        <a:lumOff val="25000"/>
                      </a:prstClr>
                    </a:gs>
                    <a:gs pos="100000">
                      <a:srgbClr val="212745">
                        <a:alpha val="65000"/>
                      </a:srgbClr>
                    </a:gs>
                  </a:gsLst>
                  <a:lin ang="5400000" scaled="0"/>
                </a:gradFill>
                <a:latin typeface="微软雅黑" panose="020B0503020204020204" pitchFamily="34" charset="-122"/>
                <a:ea typeface="微软雅黑" panose="020B0503020204020204" pitchFamily="34" charset="-122"/>
              </a:rPr>
              <a:t>五、作业范例</a:t>
            </a:r>
            <a:endParaRPr lang="zh-CN" altLang="en-US" sz="2800" b="0" dirty="0">
              <a:latin typeface="微软雅黑" panose="020B0503020204020204" pitchFamily="34" charset="-122"/>
              <a:ea typeface="微软雅黑" panose="020B0503020204020204" pitchFamily="34" charset="-122"/>
            </a:endParaRPr>
          </a:p>
        </p:txBody>
      </p:sp>
      <p:grpSp>
        <p:nvGrpSpPr>
          <p:cNvPr id="6" name="组合 5"/>
          <p:cNvGrpSpPr/>
          <p:nvPr/>
        </p:nvGrpSpPr>
        <p:grpSpPr>
          <a:xfrm>
            <a:off x="6127057" y="1196845"/>
            <a:ext cx="3016943" cy="5195764"/>
            <a:chOff x="5508065" y="1521477"/>
            <a:chExt cx="3016943" cy="5195764"/>
          </a:xfrm>
        </p:grpSpPr>
        <p:pic>
          <p:nvPicPr>
            <p:cNvPr id="7" name="Picture 5" descr="https://images2015.cnblogs.com/blog/1018687/201609/1018687-20160930141933891-1813292344.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508065" y="1521477"/>
              <a:ext cx="3016943" cy="4822401"/>
            </a:xfrm>
            <a:prstGeom prst="rect">
              <a:avLst/>
            </a:prstGeom>
            <a:noFill/>
            <a:extLst>
              <a:ext uri="{909E8E84-426E-40DD-AFC4-6F175D3DCCD1}">
                <a14:hiddenFill xmlns="" xmlns:a14="http://schemas.microsoft.com/office/drawing/2010/main">
                  <a:solidFill>
                    <a:srgbClr val="FFFFFF"/>
                  </a:solidFill>
                </a14:hiddenFill>
              </a:ext>
            </a:extLst>
          </p:spPr>
        </p:pic>
        <p:sp>
          <p:nvSpPr>
            <p:cNvPr id="8" name="矩形 7"/>
            <p:cNvSpPr/>
            <p:nvPr/>
          </p:nvSpPr>
          <p:spPr>
            <a:xfrm>
              <a:off x="5898281" y="6378687"/>
              <a:ext cx="2236510" cy="338554"/>
            </a:xfrm>
            <a:prstGeom prst="rect">
              <a:avLst/>
            </a:prstGeom>
          </p:spPr>
          <p:txBody>
            <a:bodyPr wrap="none">
              <a:spAutoFit/>
            </a:bodyPr>
            <a:lstStyle/>
            <a:p>
              <a:r>
                <a:rPr lang="zh-CN" altLang="en-US" sz="1600" dirty="0" smtClean="0">
                  <a:latin typeface="微软雅黑" panose="020B0503020204020204" pitchFamily="34" charset="-122"/>
                  <a:ea typeface="微软雅黑" panose="020B0503020204020204" pitchFamily="34" charset="-122"/>
                </a:rPr>
                <a:t>学生的设计程序流程图</a:t>
              </a:r>
              <a:endParaRPr lang="zh-CN" altLang="en-US" sz="1600" dirty="0">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35685" y="3093536"/>
            <a:ext cx="6047260" cy="3678654"/>
            <a:chOff x="1527660" y="2060905"/>
            <a:chExt cx="5975618" cy="3678654"/>
          </a:xfrm>
        </p:grpSpPr>
        <p:sp>
          <p:nvSpPr>
            <p:cNvPr id="10" name="矩形 9"/>
            <p:cNvSpPr/>
            <p:nvPr/>
          </p:nvSpPr>
          <p:spPr>
            <a:xfrm>
              <a:off x="3567002" y="5401005"/>
              <a:ext cx="1826141" cy="338554"/>
            </a:xfrm>
            <a:prstGeom prst="rect">
              <a:avLst/>
            </a:prstGeom>
          </p:spPr>
          <p:txBody>
            <a:bodyPr wrap="none">
              <a:spAutoFit/>
            </a:bodyPr>
            <a:lstStyle/>
            <a:p>
              <a:r>
                <a:rPr lang="zh-CN" altLang="en-US" sz="1600" dirty="0" smtClean="0">
                  <a:latin typeface="微软雅黑" panose="020B0503020204020204" pitchFamily="34" charset="-122"/>
                  <a:ea typeface="微软雅黑" panose="020B0503020204020204" pitchFamily="34" charset="-122"/>
                </a:rPr>
                <a:t>学生交流设计过程</a:t>
              </a:r>
              <a:endParaRPr lang="zh-CN" altLang="en-US" sz="1600" dirty="0">
                <a:latin typeface="微软雅黑" panose="020B0503020204020204" pitchFamily="34" charset="-122"/>
                <a:ea typeface="微软雅黑" panose="020B0503020204020204" pitchFamily="34" charset="-122"/>
              </a:endParaRPr>
            </a:p>
          </p:txBody>
        </p:sp>
        <p:pic>
          <p:nvPicPr>
            <p:cNvPr id="11"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527660" y="2060905"/>
              <a:ext cx="5975618" cy="33401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grpSp>
      <p:grpSp>
        <p:nvGrpSpPr>
          <p:cNvPr id="12" name="组合 11"/>
          <p:cNvGrpSpPr/>
          <p:nvPr/>
        </p:nvGrpSpPr>
        <p:grpSpPr>
          <a:xfrm>
            <a:off x="35685" y="1201220"/>
            <a:ext cx="6047260" cy="3737641"/>
            <a:chOff x="3486245" y="2564940"/>
            <a:chExt cx="6047260" cy="3737641"/>
          </a:xfrm>
        </p:grpSpPr>
        <p:pic>
          <p:nvPicPr>
            <p:cNvPr id="13" name="Picture 7"/>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486245" y="2564940"/>
              <a:ext cx="6047260" cy="338489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矩形 13"/>
            <p:cNvSpPr/>
            <p:nvPr/>
          </p:nvSpPr>
          <p:spPr>
            <a:xfrm>
              <a:off x="5494212" y="5964027"/>
              <a:ext cx="2031325" cy="338554"/>
            </a:xfrm>
            <a:prstGeom prst="rect">
              <a:avLst/>
            </a:prstGeom>
          </p:spPr>
          <p:txBody>
            <a:bodyPr wrap="none">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学生讨论时画的草图</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 xmlns:p14="http://schemas.microsoft.com/office/powerpoint/2010/main" val="227822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ircle(in)">
                                      <p:cBhvr>
                                        <p:cTn id="12" dur="1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气流">
  <a:themeElements>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气流">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气流">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Slipstream</Template>
  <TotalTime>3990</TotalTime>
  <Pages>0</Pages>
  <Words>1649</Words>
  <Characters>0</Characters>
  <Application>Microsoft Office PowerPoint</Application>
  <DocSecurity>0</DocSecurity>
  <PresentationFormat>全屏显示(4:3)</PresentationFormat>
  <Lines>0</Lines>
  <Paragraphs>139</Paragraphs>
  <Slides>13</Slides>
  <Notes>11</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气流</vt:lpstr>
      <vt:lpstr>毕设选导系统的原型设计、结对编程及Git版本控制</vt:lpstr>
      <vt:lpstr>报告内容</vt:lpstr>
      <vt:lpstr>一、内容描述</vt:lpstr>
      <vt:lpstr>一、内容描述</vt:lpstr>
      <vt:lpstr>二、作业要求</vt:lpstr>
      <vt:lpstr>三、核心训练要点 </vt:lpstr>
      <vt:lpstr>四、评价准则</vt:lpstr>
      <vt:lpstr>五、作业范例</vt:lpstr>
      <vt:lpstr>五、作业范例</vt:lpstr>
      <vt:lpstr>五、作业范例</vt:lpstr>
      <vt:lpstr>幻灯片 11</vt:lpstr>
      <vt:lpstr>本案例创新之处</vt:lpstr>
      <vt:lpstr>感谢！</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lenovo、</cp:lastModifiedBy>
  <cp:revision>1340</cp:revision>
  <dcterms:created xsi:type="dcterms:W3CDTF">2017-04-25T06:25:00Z</dcterms:created>
  <dcterms:modified xsi:type="dcterms:W3CDTF">2018-11-22T15:02:04Z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2052-10.1.0.6489</vt:lpwstr>
  </property>
</Properties>
</file>