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1" r:id="rId2"/>
    <p:sldId id="517" r:id="rId3"/>
    <p:sldId id="638" r:id="rId4"/>
    <p:sldId id="667" r:id="rId5"/>
    <p:sldId id="632" r:id="rId6"/>
    <p:sldId id="668" r:id="rId7"/>
    <p:sldId id="669" r:id="rId8"/>
    <p:sldId id="670" r:id="rId9"/>
    <p:sldId id="610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har char="•"/>
      <a:defRPr sz="2400" b="1" i="0" u="none" kern="1200" baseline="0">
        <a:solidFill>
          <a:schemeClr val="bg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A561A"/>
    <a:srgbClr val="B08500"/>
    <a:srgbClr val="004E1F"/>
    <a:srgbClr val="CC0000"/>
    <a:srgbClr val="FCD6DB"/>
    <a:srgbClr val="0000CC"/>
    <a:srgbClr val="66FFFF"/>
    <a:srgbClr val="CC6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9"/>
    <p:restoredTop sz="80296"/>
  </p:normalViewPr>
  <p:slideViewPr>
    <p:cSldViewPr showGuides="1">
      <p:cViewPr varScale="1">
        <p:scale>
          <a:sx n="59" d="100"/>
          <a:sy n="59" d="100"/>
        </p:scale>
        <p:origin x="426" y="54"/>
      </p:cViewPr>
      <p:guideLst>
        <p:guide orient="horz" pos="2168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>
              <a:spcBef>
                <a:spcPct val="0"/>
              </a:spcBef>
              <a:buNone/>
            </a:pPr>
            <a:endParaRPr lang="zh-CN" altLang="en-US" sz="1200" b="0" dirty="0">
              <a:solidFill>
                <a:schemeClr val="tx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5098E-0ABE-417B-91D8-B25B691C890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2018/11/23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>
              <a:spcBef>
                <a:spcPct val="0"/>
              </a:spcBef>
              <a:buNone/>
            </a:pPr>
            <a:endParaRPr lang="en-US" altLang="zh-CN" sz="1200" b="0" dirty="0">
              <a:solidFill>
                <a:schemeClr val="tx2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200" b="0" dirty="0">
                <a:solidFill>
                  <a:schemeClr val="tx2"/>
                </a:solidFill>
              </a:rPr>
              <a:t>‹#›</a:t>
            </a:fld>
            <a:endParaRPr lang="zh-CN" alt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spcBef>
                <a:spcPct val="0"/>
              </a:spcBef>
              <a:buNone/>
            </a:pPr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64FECB-1E49-4475-A645-1D8C1AB725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2018/11/23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eaLnBrk="1" hangingPunct="1">
              <a:spcBef>
                <a:spcPct val="0"/>
              </a:spcBef>
              <a:buNone/>
            </a:pPr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‹#›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54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2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6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331788"/>
            <a:ext cx="205740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31788"/>
            <a:ext cx="6019800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F1F2"/>
              </a:gs>
            </a:gsLst>
            <a:lin ang="5400000" scaled="1"/>
          </a:gradFill>
          <a:ln w="76200" cmpd="tri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68313" y="331788"/>
            <a:ext cx="8229600" cy="936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矢量昆明理工大学校徽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366713"/>
            <a:ext cx="4032250" cy="97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490855" y="1714500"/>
            <a:ext cx="8388350" cy="295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幼圆" panose="02010509060101010101" pitchFamily="49" charset="-122"/>
                <a:sym typeface="仿宋_GB2312" panose="02010609030101010101" pitchFamily="49" charset="-122"/>
              </a:rPr>
              <a:t>“软件需求分析与设计实例-网上购物系统”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幼圆" panose="02010509060101010101" pitchFamily="49" charset="-122"/>
                <a:sym typeface="仿宋_GB2312" panose="02010609030101010101" pitchFamily="49" charset="-122"/>
              </a:rPr>
              <a:t>案例使用说明</a:t>
            </a:r>
          </a:p>
          <a:p>
            <a:pPr algn="ctr" eaLnBrk="0" hangingPunct="0">
              <a:lnSpc>
                <a:spcPct val="150000"/>
              </a:lnSpc>
              <a:buNone/>
            </a:pPr>
            <a:endParaRPr lang="zh-CN" altLang="en-US" sz="4000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anose="02010609030101010101" pitchFamily="49" charset="-122"/>
              <a:sym typeface="仿宋_GB2312" panose="02010609030101010101" pitchFamily="49" charset="-122"/>
            </a:endParaRPr>
          </a:p>
          <a:p>
            <a:pPr algn="ctr" eaLnBrk="0" hangingPunct="0">
              <a:lnSpc>
                <a:spcPct val="150000"/>
              </a:lnSpc>
              <a:buNone/>
            </a:pPr>
            <a:endParaRPr lang="zh-CN" altLang="en-US" sz="2000" b="0" dirty="0">
              <a:solidFill>
                <a:srgbClr val="0000CC"/>
              </a:solidFill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矩形 9"/>
          <p:cNvSpPr>
            <a:spLocks noChangeArrowheads="1"/>
          </p:cNvSpPr>
          <p:nvPr/>
        </p:nvSpPr>
        <p:spPr bwMode="auto">
          <a:xfrm>
            <a:off x="2268538" y="4546600"/>
            <a:ext cx="457200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幼圆" panose="02010509060101010101" pitchFamily="49" charset="-122"/>
                <a:sym typeface="仿宋_GB2312" panose="02010609030101010101" pitchFamily="49" charset="-122"/>
              </a:rPr>
              <a:t>信息工程与自动化学院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幼圆" panose="02010509060101010101" pitchFamily="49" charset="-122"/>
                <a:sym typeface="仿宋_GB2312" panose="02010609030101010101" pitchFamily="49" charset="-122"/>
              </a:rPr>
              <a:t>姜瑛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2018.11.23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342900" indent="-342900" eaLnBrk="1" hangingPunct="1">
              <a:lnSpc>
                <a:spcPct val="80000"/>
              </a:lnSpc>
            </a:pPr>
            <a:r>
              <a:rPr lang="zh-CN" altLang="zh-CN" dirty="0">
                <a:effectLst>
                  <a:outerShdw blurRad="38100" dist="38100" dir="2700000">
                    <a:srgbClr val="C0C0C0"/>
                  </a:outerShdw>
                </a:effectLst>
                <a:sym typeface="Franklin Gothic Medium" panose="020B0603020102020204" pitchFamily="34" charset="0"/>
              </a:rPr>
              <a:t>课程</a:t>
            </a:r>
          </a:p>
        </p:txBody>
      </p:sp>
      <p:sp>
        <p:nvSpPr>
          <p:cNvPr id="252930" name="圆角矩形 252929"/>
          <p:cNvSpPr/>
          <p:nvPr/>
        </p:nvSpPr>
        <p:spPr>
          <a:xfrm>
            <a:off x="1186815" y="2059305"/>
            <a:ext cx="4779645" cy="1223645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algn="l" fontAlgn="ctr">
              <a:lnSpc>
                <a:spcPct val="120000"/>
              </a:lnSpc>
              <a:spcBef>
                <a:spcPct val="20000"/>
              </a:spcBef>
              <a:buClr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软件工程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algn="l" fontAlgn="ctr">
              <a:lnSpc>
                <a:spcPct val="120000"/>
              </a:lnSpc>
              <a:spcBef>
                <a:spcPct val="20000"/>
              </a:spcBef>
              <a:buClr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学科基础课（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48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学时）</a:t>
            </a:r>
          </a:p>
        </p:txBody>
      </p:sp>
      <p:sp>
        <p:nvSpPr>
          <p:cNvPr id="252931" name="圆角矩形 252930"/>
          <p:cNvSpPr/>
          <p:nvPr/>
        </p:nvSpPr>
        <p:spPr>
          <a:xfrm>
            <a:off x="1689735" y="3591560"/>
            <a:ext cx="6093460" cy="190373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algn="l" fontAlgn="ctr">
              <a:lnSpc>
                <a:spcPct val="110000"/>
              </a:lnSpc>
              <a:spcBef>
                <a:spcPct val="20000"/>
              </a:spcBef>
              <a:buClr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计算机科学与技术</a:t>
            </a:r>
          </a:p>
          <a:p>
            <a:pPr marL="342900" indent="-342900" algn="l" fontAlgn="ctr">
              <a:lnSpc>
                <a:spcPct val="110000"/>
              </a:lnSpc>
              <a:spcBef>
                <a:spcPct val="20000"/>
              </a:spcBef>
              <a:buClr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物联网工程</a:t>
            </a:r>
          </a:p>
          <a:p>
            <a:pPr marL="342900" indent="-342900" algn="l" fontAlgn="ctr">
              <a:lnSpc>
                <a:spcPct val="110000"/>
              </a:lnSpc>
              <a:spcBef>
                <a:spcPct val="20000"/>
              </a:spcBef>
              <a:buClr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软件工程</a:t>
            </a:r>
          </a:p>
          <a:p>
            <a:pPr marL="342900" indent="-342900" algn="l" fontAlgn="ctr">
              <a:lnSpc>
                <a:spcPct val="110000"/>
              </a:lnSpc>
              <a:spcBef>
                <a:spcPct val="20000"/>
              </a:spcBef>
              <a:buClr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数据科学与大数据技术</a:t>
            </a:r>
            <a:endParaRPr lang="en-US" altLang="zh-CN" sz="20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2933" name="下箭头 252932"/>
          <p:cNvSpPr/>
          <p:nvPr/>
        </p:nvSpPr>
        <p:spPr>
          <a:xfrm>
            <a:off x="4431665" y="3141980"/>
            <a:ext cx="1657350" cy="642620"/>
          </a:xfrm>
          <a:prstGeom prst="downArrow">
            <a:avLst>
              <a:gd name="adj1" fmla="val 61574"/>
              <a:gd name="adj2" fmla="val 36518"/>
            </a:avLst>
          </a:prstGeom>
          <a:gradFill rotWithShape="1">
            <a:gsLst>
              <a:gs pos="0">
                <a:srgbClr val="9999FF">
                  <a:alpha val="87000"/>
                </a:srgbClr>
              </a:gs>
              <a:gs pos="100000">
                <a:srgbClr val="9999FF">
                  <a:gamma/>
                  <a:shade val="41176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B2B2B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ctr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rgbClr val="00FF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专业</a:t>
            </a:r>
          </a:p>
        </p:txBody>
      </p:sp>
      <p:sp>
        <p:nvSpPr>
          <p:cNvPr id="252935" name="圆角矩形 252934"/>
          <p:cNvSpPr/>
          <p:nvPr/>
        </p:nvSpPr>
        <p:spPr>
          <a:xfrm>
            <a:off x="1402398" y="1628458"/>
            <a:ext cx="2592387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99FF">
                  <a:alpha val="87000"/>
                </a:srgbClr>
              </a:gs>
              <a:gs pos="100000">
                <a:srgbClr val="9999FF">
                  <a:gamma/>
                  <a:shade val="41176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ctr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rgbClr val="00FF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名称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/>
        </p:nvSpPr>
        <p:spPr>
          <a:xfrm>
            <a:off x="468313" y="331788"/>
            <a:ext cx="8229600" cy="936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zh-CN" altLang="zh-CN" dirty="0">
                <a:effectLst>
                  <a:outerShdw blurRad="38100" dist="38100" dir="2700000">
                    <a:srgbClr val="C0C0C0"/>
                  </a:outerShdw>
                </a:effectLst>
                <a:sym typeface="Franklin Gothic Medium" panose="020B0603020102020204" pitchFamily="34" charset="0"/>
              </a:rPr>
              <a:t>案例简介</a:t>
            </a:r>
          </a:p>
        </p:txBody>
      </p:sp>
      <p:sp>
        <p:nvSpPr>
          <p:cNvPr id="5123" name="内容占位符 1"/>
          <p:cNvSpPr>
            <a:spLocks noGrp="1"/>
          </p:cNvSpPr>
          <p:nvPr/>
        </p:nvSpPr>
        <p:spPr>
          <a:xfrm>
            <a:off x="468630" y="1341755"/>
            <a:ext cx="4264660" cy="45256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0" dirty="0">
                <a:ea typeface="幼圆" panose="02010509060101010101" pitchFamily="49" charset="-122"/>
              </a:rPr>
              <a:t>名称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450" b="0" dirty="0">
                <a:ea typeface="幼圆" panose="02010509060101010101" pitchFamily="49" charset="-122"/>
                <a:sym typeface="+mn-ea"/>
              </a:rPr>
              <a:t>软件需求分析与设计实例-网上购物系统</a:t>
            </a:r>
            <a:endParaRPr lang="zh-CN" altLang="en-US" sz="2450" b="0" dirty="0">
              <a:ea typeface="幼圆" panose="02010509060101010101" pitchFamily="49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800" b="0" dirty="0">
                <a:ea typeface="幼圆" panose="02010509060101010101" pitchFamily="49" charset="-122"/>
              </a:rPr>
              <a:t>形式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50" b="0" dirty="0">
                <a:ea typeface="幼圆" panose="02010509060101010101" pitchFamily="49" charset="-122"/>
              </a:rPr>
              <a:t>视频</a:t>
            </a:r>
          </a:p>
          <a:p>
            <a:pPr lvl="0" eaLnBrk="1" hangingPunct="1">
              <a:lnSpc>
                <a:spcPct val="110000"/>
              </a:lnSpc>
            </a:pPr>
            <a:r>
              <a:rPr lang="zh-CN" altLang="en-US" sz="2800" b="0" dirty="0">
                <a:ea typeface="幼圆" panose="02010509060101010101" pitchFamily="49" charset="-122"/>
              </a:rPr>
              <a:t>内容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50" b="0" dirty="0">
                <a:ea typeface="幼圆" panose="02010509060101010101" pitchFamily="49" charset="-122"/>
                <a:sym typeface="+mn-ea"/>
              </a:rPr>
              <a:t>以网上购物系统为例，应用面向对象方法建立系统的分析模型和设计模型</a:t>
            </a:r>
            <a:r>
              <a:rPr lang="en-US" altLang="zh-CN" b="0">
                <a:ea typeface="幼圆" panose="02010509060101010101" pitchFamily="49" charset="-122"/>
                <a:sym typeface="Arial" panose="020B0604020202020204" pitchFamily="34" charset="0"/>
              </a:rPr>
              <a:t>          </a:t>
            </a:r>
          </a:p>
        </p:txBody>
      </p:sp>
      <p:sp>
        <p:nvSpPr>
          <p:cNvPr id="3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3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图片 5" descr="W)`{YC7)UWV)]FBTB6{J8}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05" y="4459605"/>
            <a:ext cx="4066540" cy="2314575"/>
          </a:xfrm>
          <a:prstGeom prst="rect">
            <a:avLst/>
          </a:prstGeom>
        </p:spPr>
      </p:pic>
      <p:pic>
        <p:nvPicPr>
          <p:cNvPr id="4" name="图片 3" descr="Z92CPTO{ZA1C611_)%M{[1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25" y="1422400"/>
            <a:ext cx="3549015" cy="2019300"/>
          </a:xfrm>
          <a:prstGeom prst="rect">
            <a:avLst/>
          </a:prstGeom>
        </p:spPr>
      </p:pic>
      <p:pic>
        <p:nvPicPr>
          <p:cNvPr id="5" name="图片 4" descr="MMFVHEIAJDYVU2%LPZ$]FV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70" y="3025775"/>
            <a:ext cx="3878580" cy="218884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教学目标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88035" y="1412875"/>
            <a:ext cx="7435215" cy="2315845"/>
            <a:chOff x="1241" y="2338"/>
            <a:chExt cx="12195" cy="2407"/>
          </a:xfrm>
        </p:grpSpPr>
        <p:sp>
          <p:nvSpPr>
            <p:cNvPr id="285698" name="圆角矩形 285697"/>
            <p:cNvSpPr/>
            <p:nvPr/>
          </p:nvSpPr>
          <p:spPr>
            <a:xfrm>
              <a:off x="3003" y="2338"/>
              <a:ext cx="10433" cy="2407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阐述面向对象分析与设计的过程及核心要素，使学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生理解、</a:t>
              </a:r>
              <a:r>
                <a:rPr lang="zh-CN" altLang="en-US" sz="2000" dirty="0">
                  <a:sym typeface="+mn-ea"/>
                </a:rPr>
                <a:t>掌握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相关概念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了解UML建模的方法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结合自己的已有知识进行思考</a:t>
              </a:r>
            </a:p>
          </p:txBody>
        </p:sp>
        <p:sp>
          <p:nvSpPr>
            <p:cNvPr id="285702" name="圆角矩形 285701"/>
            <p:cNvSpPr/>
            <p:nvPr/>
          </p:nvSpPr>
          <p:spPr>
            <a:xfrm>
              <a:off x="1241" y="2526"/>
              <a:ext cx="1637" cy="2042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68392" dir="4091915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ctr">
                <a:lnSpc>
                  <a:spcPct val="10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1525" y="3871595"/>
            <a:ext cx="7451725" cy="2858135"/>
            <a:chOff x="1215" y="4911"/>
            <a:chExt cx="11735" cy="2432"/>
          </a:xfrm>
        </p:grpSpPr>
        <p:sp>
          <p:nvSpPr>
            <p:cNvPr id="6" name="圆角矩形 5"/>
            <p:cNvSpPr/>
            <p:nvPr/>
          </p:nvSpPr>
          <p:spPr>
            <a:xfrm>
              <a:off x="2977" y="4911"/>
              <a:ext cx="9973" cy="2432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1.工程知识-3.掌握计算机专业知识，能针对工程问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题进行分析与设计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2.问题分析-4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.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能正确表达一个计算机系统工程问题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的解决方案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3.设计/开发解决方案-4.能够运用计算机专业知识设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计功能模块及系统整体解决方案，并能对方案进行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优化，体现创新意识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15" y="5024"/>
              <a:ext cx="1637" cy="2120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68392" dir="4091915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sym typeface="+mn-ea"/>
                </a:rPr>
                <a:t>要达到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sym typeface="+mn-ea"/>
                </a:rPr>
                <a:t>的毕业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sym typeface="+mn-ea"/>
                </a:rPr>
                <a:t>要求及</a:t>
              </a:r>
            </a:p>
            <a:p>
              <a:pPr algn="l" fontAlgn="ctr">
                <a:lnSpc>
                  <a:spcPct val="130000"/>
                </a:lnSpc>
                <a:spcBef>
                  <a:spcPts val="0"/>
                </a:spcBef>
                <a:buClr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sym typeface="+mn-ea"/>
                </a:rPr>
                <a:t>指标点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950" y="1412875"/>
            <a:ext cx="2016125" cy="4444365"/>
            <a:chOff x="170" y="2225"/>
            <a:chExt cx="3175" cy="6999"/>
          </a:xfrm>
        </p:grpSpPr>
        <p:sp>
          <p:nvSpPr>
            <p:cNvPr id="284674" name="流程图: 可选过程 284673"/>
            <p:cNvSpPr/>
            <p:nvPr/>
          </p:nvSpPr>
          <p:spPr>
            <a:xfrm>
              <a:off x="170" y="2680"/>
              <a:ext cx="3175" cy="6544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6796" dir="38060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学生已学习过</a:t>
              </a:r>
            </a:p>
            <a:p>
              <a:pPr algn="l">
                <a:lnSpc>
                  <a:spcPct val="14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软件分析、设</a:t>
              </a:r>
            </a:p>
            <a:p>
              <a:pPr algn="l">
                <a:lnSpc>
                  <a:spcPct val="14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计的基本概念</a:t>
              </a:r>
            </a:p>
            <a:p>
              <a:pPr algn="l">
                <a:lnSpc>
                  <a:spcPct val="14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及面向对象方</a:t>
              </a:r>
            </a:p>
            <a:p>
              <a:pPr algn="l">
                <a:lnSpc>
                  <a:spcPct val="14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法的相关知识</a:t>
              </a:r>
            </a:p>
          </p:txBody>
        </p:sp>
        <p:sp>
          <p:nvSpPr>
            <p:cNvPr id="284686" name="圆角矩形 284685"/>
            <p:cNvSpPr/>
            <p:nvPr/>
          </p:nvSpPr>
          <p:spPr>
            <a:xfrm>
              <a:off x="738" y="2225"/>
              <a:ext cx="2040" cy="7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前期</a:t>
              </a:r>
            </a:p>
          </p:txBody>
        </p:sp>
      </p:grpSp>
      <p:sp>
        <p:nvSpPr>
          <p:cNvPr id="5122" name="标题 1"/>
          <p:cNvSpPr>
            <a:spLocks noGrp="1" noChangeArrowheads="1"/>
          </p:cNvSpPr>
          <p:nvPr/>
        </p:nvSpPr>
        <p:spPr>
          <a:xfrm>
            <a:off x="468313" y="331788"/>
            <a:ext cx="8229600" cy="936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Franklin Gothic Medium" panose="020B0603020102020204" pitchFamily="34" charset="0"/>
              </a:rPr>
              <a:t>案例准备</a:t>
            </a:r>
          </a:p>
        </p:txBody>
      </p:sp>
      <p:sp>
        <p:nvSpPr>
          <p:cNvPr id="5" name="矩形 4"/>
          <p:cNvSpPr/>
          <p:nvPr/>
        </p:nvSpPr>
        <p:spPr>
          <a:xfrm>
            <a:off x="5114925" y="1701165"/>
            <a:ext cx="3871595" cy="4156075"/>
          </a:xfrm>
          <a:prstGeom prst="rect">
            <a:avLst/>
          </a:prstGeom>
          <a:solidFill>
            <a:srgbClr val="6666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56796" dir="1593903" algn="ctr" rotWithShape="0">
              <a:schemeClr val="bg2"/>
            </a:outerShdw>
          </a:effectLst>
        </p:spPr>
        <p:txBody>
          <a:bodyPr wrap="none" anchor="ctr"/>
          <a:lstStyle/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总结软件分析与设计过程中的核</a:t>
            </a:r>
          </a:p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心要素</a:t>
            </a:r>
          </a:p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使学生理解软件分析与设计的关</a:t>
            </a:r>
          </a:p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键、分析与设计间的关系及面向</a:t>
            </a:r>
          </a:p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对象建模的要点</a:t>
            </a:r>
          </a:p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引导学生自学并进行相关思考和</a:t>
            </a:r>
          </a:p>
          <a:p>
            <a:pPr algn="l" fontAlgn="ctr">
              <a:lnSpc>
                <a:spcPct val="12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实践</a:t>
            </a:r>
          </a:p>
        </p:txBody>
      </p:sp>
      <p:sp>
        <p:nvSpPr>
          <p:cNvPr id="6" name="燕尾形 5"/>
          <p:cNvSpPr/>
          <p:nvPr/>
        </p:nvSpPr>
        <p:spPr>
          <a:xfrm>
            <a:off x="2124075" y="2406015"/>
            <a:ext cx="2990850" cy="2418080"/>
          </a:xfrm>
          <a:prstGeom prst="chevron">
            <a:avLst>
              <a:gd name="adj" fmla="val 30542"/>
            </a:avLst>
          </a:prstGeom>
          <a:solidFill>
            <a:srgbClr val="0099CC">
              <a:alpha val="87000"/>
            </a:srgbClr>
          </a:solidFill>
          <a:ln w="9525" cap="flat" cmpd="sng">
            <a:solidFill>
              <a:srgbClr val="B2B2B2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ctr">
              <a:lnSpc>
                <a:spcPct val="10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课堂讲授过程中</a:t>
            </a:r>
          </a:p>
          <a:p>
            <a:pPr algn="ctr" fontAlgn="ctr">
              <a:lnSpc>
                <a:spcPct val="10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使用“软件需求</a:t>
            </a:r>
          </a:p>
          <a:p>
            <a:pPr algn="ctr" fontAlgn="ctr">
              <a:lnSpc>
                <a:spcPct val="10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分析与设计实例</a:t>
            </a:r>
          </a:p>
          <a:p>
            <a:pPr algn="ctr" fontAlgn="ctr">
              <a:lnSpc>
                <a:spcPct val="10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-网上购物系统”</a:t>
            </a:r>
          </a:p>
          <a:p>
            <a:pPr algn="ctr" fontAlgn="ctr">
              <a:lnSpc>
                <a:spcPct val="100000"/>
              </a:lnSpc>
              <a:spcBef>
                <a:spcPct val="20000"/>
              </a:spcBef>
              <a:buClr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案例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案例教学要点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sz="2000"/>
          </a:p>
        </p:txBody>
      </p:sp>
      <p:grpSp>
        <p:nvGrpSpPr>
          <p:cNvPr id="4" name="组合 3"/>
          <p:cNvGrpSpPr/>
          <p:nvPr/>
        </p:nvGrpSpPr>
        <p:grpSpPr>
          <a:xfrm>
            <a:off x="756285" y="1628775"/>
            <a:ext cx="4674870" cy="1725930"/>
            <a:chOff x="852" y="1661"/>
            <a:chExt cx="7362" cy="2718"/>
          </a:xfrm>
        </p:grpSpPr>
        <p:sp>
          <p:nvSpPr>
            <p:cNvPr id="252930" name="圆角矩形 252929"/>
            <p:cNvSpPr/>
            <p:nvPr/>
          </p:nvSpPr>
          <p:spPr>
            <a:xfrm>
              <a:off x="852" y="2293"/>
              <a:ext cx="7362" cy="2086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软件分析与设计的过程</a:t>
              </a:r>
            </a:p>
          </p:txBody>
        </p:sp>
        <p:sp>
          <p:nvSpPr>
            <p:cNvPr id="252935" name="圆角矩形 252934"/>
            <p:cNvSpPr/>
            <p:nvPr/>
          </p:nvSpPr>
          <p:spPr>
            <a:xfrm>
              <a:off x="1192" y="1661"/>
              <a:ext cx="2986" cy="7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知识点回顾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0960" y="3441700"/>
            <a:ext cx="4824095" cy="1554480"/>
            <a:chOff x="1757" y="4516"/>
            <a:chExt cx="7597" cy="2772"/>
          </a:xfrm>
        </p:grpSpPr>
        <p:sp>
          <p:nvSpPr>
            <p:cNvPr id="252931" name="圆角矩形 252930"/>
            <p:cNvSpPr/>
            <p:nvPr/>
          </p:nvSpPr>
          <p:spPr>
            <a:xfrm>
              <a:off x="1757" y="5290"/>
              <a:ext cx="7597" cy="1998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应用面向对象方法建立UML模型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83" y="4516"/>
              <a:ext cx="2006" cy="84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案例实施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60245" y="5128260"/>
            <a:ext cx="6875780" cy="1395730"/>
            <a:chOff x="3087" y="8528"/>
            <a:chExt cx="10828" cy="2198"/>
          </a:xfrm>
        </p:grpSpPr>
        <p:sp>
          <p:nvSpPr>
            <p:cNvPr id="252937" name="圆角矩形 252936"/>
            <p:cNvSpPr/>
            <p:nvPr/>
          </p:nvSpPr>
          <p:spPr>
            <a:xfrm>
              <a:off x="3087" y="9026"/>
              <a:ext cx="10828" cy="17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面向对象分析与设计间的关系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05" y="8528"/>
              <a:ext cx="2136" cy="7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引导思考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案例教学组织方式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7505" y="1268730"/>
            <a:ext cx="8472170" cy="2929890"/>
            <a:chOff x="1241" y="2338"/>
            <a:chExt cx="12194" cy="2406"/>
          </a:xfrm>
        </p:grpSpPr>
        <p:sp>
          <p:nvSpPr>
            <p:cNvPr id="285698" name="圆角矩形 285697"/>
            <p:cNvSpPr/>
            <p:nvPr/>
          </p:nvSpPr>
          <p:spPr>
            <a:xfrm>
              <a:off x="3003" y="2338"/>
              <a:ext cx="10433" cy="2407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回顾软件需求分析与设计的过程及核心要素（约3分钟）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观看案例视频（约25分钟）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小组式讨论：是否能提出其它分析模型和设计模型？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                      面向对象分析和设计的核心是什么？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                      面向对象分析和设计的区别是什么？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                   （约15分钟）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课堂讨论总结（约2分钟）</a:t>
              </a:r>
            </a:p>
          </p:txBody>
        </p:sp>
        <p:sp>
          <p:nvSpPr>
            <p:cNvPr id="285702" name="圆角矩形 285701"/>
            <p:cNvSpPr/>
            <p:nvPr/>
          </p:nvSpPr>
          <p:spPr>
            <a:xfrm>
              <a:off x="1241" y="2451"/>
              <a:ext cx="1637" cy="2042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68392" dir="4091915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0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>
                  <a:solidFill>
                    <a:schemeClr val="bg1"/>
                  </a:solidFill>
                  <a:latin typeface="幼圆" panose="02010509060101010101" pitchFamily="49" charset="-122"/>
                  <a:sym typeface="+mn-ea"/>
                </a:rPr>
                <a:t>方案一</a:t>
              </a:r>
              <a:endParaRPr lang="zh-CN" altLang="en-US" sz="2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0995" y="4359275"/>
            <a:ext cx="8490646" cy="2261229"/>
            <a:chOff x="1215" y="4911"/>
            <a:chExt cx="12195" cy="2668"/>
          </a:xfrm>
        </p:grpSpPr>
        <p:sp>
          <p:nvSpPr>
            <p:cNvPr id="6" name="圆角矩形 5"/>
            <p:cNvSpPr/>
            <p:nvPr/>
          </p:nvSpPr>
          <p:spPr>
            <a:xfrm>
              <a:off x="2977" y="4911"/>
              <a:ext cx="10433" cy="2668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dirty="0">
                  <a:sym typeface="+mn-ea"/>
                </a:rPr>
                <a:t>课前观看案例视频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dirty="0">
                  <a:sym typeface="+mn-ea"/>
                </a:rPr>
                <a:t>回顾软件需求分析与设计的过程及核心要素（约3分钟）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dirty="0">
                  <a:sym typeface="+mn-ea"/>
                </a:rPr>
                <a:t>小组式讨论：提出其它解决方案，并讨论各方案的可行性及</a:t>
              </a: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000" dirty="0">
                  <a:sym typeface="+mn-ea"/>
                </a:rPr>
                <a:t>                       优化思路（约</a:t>
              </a:r>
              <a:r>
                <a:rPr lang="en-US" altLang="zh-CN" sz="2000" dirty="0">
                  <a:sym typeface="+mn-ea"/>
                </a:rPr>
                <a:t>35</a:t>
              </a:r>
              <a:r>
                <a:rPr lang="zh-CN" altLang="en-US" sz="2000" dirty="0">
                  <a:sym typeface="+mn-ea"/>
                </a:rPr>
                <a:t>分钟）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  <a:p>
              <a:pPr algn="l" fontAlgn="ctr">
                <a:lnSpc>
                  <a:spcPct val="120000"/>
                </a:lnSpc>
                <a:spcBef>
                  <a:spcPct val="20000"/>
                </a:spcBef>
                <a:buClrTx/>
              </a:pPr>
              <a:r>
                <a:rPr lang="zh-CN" altLang="en-US" sz="2000" dirty="0">
                  <a:sym typeface="+mn-ea"/>
                </a:rPr>
                <a:t>课堂讨论总结（约</a:t>
              </a:r>
              <a:r>
                <a:rPr lang="en-US" altLang="zh-CN" sz="2000" dirty="0">
                  <a:sym typeface="+mn-ea"/>
                </a:rPr>
                <a:t>7</a:t>
              </a:r>
              <a:r>
                <a:rPr lang="zh-CN" altLang="en-US" sz="2000" dirty="0">
                  <a:sym typeface="+mn-ea"/>
                </a:rPr>
                <a:t>分钟）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15" y="5194"/>
              <a:ext cx="1637" cy="2042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68392" dir="4091915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 fontAlgn="ctr">
                <a:lnSpc>
                  <a:spcPct val="10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>
                  <a:solidFill>
                    <a:schemeClr val="bg1"/>
                  </a:solidFill>
                  <a:latin typeface="幼圆" panose="02010509060101010101" pitchFamily="49" charset="-122"/>
                  <a:sym typeface="+mn-ea"/>
                </a:rPr>
                <a:t>方案二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开放性问题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sz="2000"/>
          </a:p>
        </p:txBody>
      </p:sp>
      <p:grpSp>
        <p:nvGrpSpPr>
          <p:cNvPr id="4" name="组合 3"/>
          <p:cNvGrpSpPr/>
          <p:nvPr/>
        </p:nvGrpSpPr>
        <p:grpSpPr>
          <a:xfrm>
            <a:off x="756285" y="1628775"/>
            <a:ext cx="4674870" cy="1725930"/>
            <a:chOff x="852" y="1661"/>
            <a:chExt cx="7362" cy="2718"/>
          </a:xfrm>
        </p:grpSpPr>
        <p:sp>
          <p:nvSpPr>
            <p:cNvPr id="252930" name="圆角矩形 252929"/>
            <p:cNvSpPr/>
            <p:nvPr/>
          </p:nvSpPr>
          <p:spPr>
            <a:xfrm>
              <a:off x="852" y="2293"/>
              <a:ext cx="7362" cy="2086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软件设计应遵循哪些原则？</a:t>
              </a:r>
            </a:p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如何在设计方案中体现这些原则？</a:t>
              </a:r>
            </a:p>
          </p:txBody>
        </p:sp>
        <p:sp>
          <p:nvSpPr>
            <p:cNvPr id="252935" name="圆角矩形 252934"/>
            <p:cNvSpPr/>
            <p:nvPr/>
          </p:nvSpPr>
          <p:spPr>
            <a:xfrm>
              <a:off x="1192" y="1661"/>
              <a:ext cx="2986" cy="7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知识点关联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0960" y="3441700"/>
            <a:ext cx="5400040" cy="1554480"/>
            <a:chOff x="1757" y="4516"/>
            <a:chExt cx="7597" cy="2772"/>
          </a:xfrm>
        </p:grpSpPr>
        <p:sp>
          <p:nvSpPr>
            <p:cNvPr id="252931" name="圆角矩形 252930"/>
            <p:cNvSpPr/>
            <p:nvPr/>
          </p:nvSpPr>
          <p:spPr>
            <a:xfrm>
              <a:off x="1757" y="5290"/>
              <a:ext cx="7597" cy="1998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软件分析与设计的区别和联系是什么？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83" y="4516"/>
              <a:ext cx="2006" cy="84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延伸思考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60245" y="5128260"/>
            <a:ext cx="6511290" cy="1395730"/>
            <a:chOff x="3087" y="8528"/>
            <a:chExt cx="10828" cy="2198"/>
          </a:xfrm>
        </p:grpSpPr>
        <p:sp>
          <p:nvSpPr>
            <p:cNvPr id="252937" name="圆角矩形 252936"/>
            <p:cNvSpPr/>
            <p:nvPr/>
          </p:nvSpPr>
          <p:spPr>
            <a:xfrm>
              <a:off x="3087" y="9026"/>
              <a:ext cx="10828" cy="17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8980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l" fontAlgn="ctr">
                <a:lnSpc>
                  <a:spcPct val="110000"/>
                </a:lnSpc>
                <a:spcBef>
                  <a:spcPct val="20000"/>
                </a:spcBef>
                <a:buClrTx/>
                <a:buChar char="•"/>
              </a:pPr>
              <a:r>
                <a:rPr lang="zh-CN" altLang="en-US" sz="20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软件生存周期中的喷泉模型的特点是什么？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05" y="8528"/>
              <a:ext cx="2136" cy="7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99FF">
                    <a:alpha val="87000"/>
                  </a:srgbClr>
                </a:gs>
                <a:gs pos="100000">
                  <a:srgbClr val="9999FF">
                    <a:gamma/>
                    <a:shade val="41176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B2B2B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fontAlgn="ctr">
                <a:lnSpc>
                  <a:spcPct val="80000"/>
                </a:lnSpc>
                <a:spcBef>
                  <a:spcPct val="20000"/>
                </a:spcBef>
                <a:buClrTx/>
                <a:buNone/>
              </a:pPr>
              <a:r>
                <a:rPr lang="zh-CN" altLang="en-US" sz="2200" b="1" dirty="0">
                  <a:solidFill>
                    <a:srgbClr val="00FFFF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引导思考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2"/>
          <p:cNvSpPr txBox="1">
            <a:spLocks noChangeArrowheads="1"/>
          </p:cNvSpPr>
          <p:nvPr/>
        </p:nvSpPr>
        <p:spPr bwMode="auto">
          <a:xfrm>
            <a:off x="144463" y="2533650"/>
            <a:ext cx="8820150" cy="234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敬请各位专家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批评指正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谢谢！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全屏显示(4:3)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仿宋_GB2312</vt:lpstr>
      <vt:lpstr>黑体</vt:lpstr>
      <vt:lpstr>宋体</vt:lpstr>
      <vt:lpstr>幼圆</vt:lpstr>
      <vt:lpstr>Arial</vt:lpstr>
      <vt:lpstr>Franklin Gothic Book</vt:lpstr>
      <vt:lpstr>Franklin Gothic Medium</vt:lpstr>
      <vt:lpstr>Times New Roman</vt:lpstr>
      <vt:lpstr>1_自定义设计方案</vt:lpstr>
      <vt:lpstr>PowerPoint 演示文稿</vt:lpstr>
      <vt:lpstr>课程</vt:lpstr>
      <vt:lpstr>PowerPoint 演示文稿</vt:lpstr>
      <vt:lpstr>教学目标</vt:lpstr>
      <vt:lpstr>PowerPoint 演示文稿</vt:lpstr>
      <vt:lpstr>案例教学要点</vt:lpstr>
      <vt:lpstr>案例教学组织方式</vt:lpstr>
      <vt:lpstr>开放性问题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szu</cp:lastModifiedBy>
  <cp:revision>920</cp:revision>
  <cp:lastPrinted>2411-12-30T00:00:00Z</cp:lastPrinted>
  <dcterms:created xsi:type="dcterms:W3CDTF">2113-01-01T00:00:00Z</dcterms:created>
  <dcterms:modified xsi:type="dcterms:W3CDTF">2018-11-23T05:08:56Z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