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2"/>
  </p:notesMasterIdLst>
  <p:handoutMasterIdLst>
    <p:handoutMasterId r:id="rId23"/>
  </p:handoutMasterIdLst>
  <p:sldIdLst>
    <p:sldId id="1650" r:id="rId2"/>
    <p:sldId id="1651" r:id="rId3"/>
    <p:sldId id="1665" r:id="rId4"/>
    <p:sldId id="1658" r:id="rId5"/>
    <p:sldId id="1646" r:id="rId6"/>
    <p:sldId id="1663" r:id="rId7"/>
    <p:sldId id="1648" r:id="rId8"/>
    <p:sldId id="1664" r:id="rId9"/>
    <p:sldId id="1652" r:id="rId10"/>
    <p:sldId id="1653" r:id="rId11"/>
    <p:sldId id="1655" r:id="rId12"/>
    <p:sldId id="1659" r:id="rId13"/>
    <p:sldId id="1660" r:id="rId14"/>
    <p:sldId id="1669" r:id="rId15"/>
    <p:sldId id="1656" r:id="rId16"/>
    <p:sldId id="1670" r:id="rId17"/>
    <p:sldId id="1668" r:id="rId18"/>
    <p:sldId id="1649" r:id="rId19"/>
    <p:sldId id="1657" r:id="rId20"/>
    <p:sldId id="1662"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默认节" id="{0C478457-BAFC-45EC-9BCF-63210BF84C55}">
          <p14:sldIdLst>
            <p14:sldId id="1650"/>
            <p14:sldId id="1651"/>
            <p14:sldId id="1665"/>
            <p14:sldId id="1658"/>
            <p14:sldId id="1646"/>
            <p14:sldId id="1663"/>
            <p14:sldId id="1648"/>
            <p14:sldId id="1664"/>
            <p14:sldId id="1652"/>
            <p14:sldId id="1653"/>
            <p14:sldId id="1655"/>
            <p14:sldId id="1659"/>
            <p14:sldId id="1660"/>
            <p14:sldId id="1669"/>
            <p14:sldId id="1656"/>
            <p14:sldId id="1670"/>
            <p14:sldId id="1668"/>
            <p14:sldId id="1649"/>
            <p14:sldId id="1657"/>
            <p14:sldId id="1662"/>
          </p14:sldIdLst>
        </p14:section>
      </p14:sectionLst>
    </p:ext>
    <p:ext uri="{EFAFB233-063F-42B5-8137-9DF3F51BA10A}">
      <p15:sldGuideLst xmlns:p15="http://schemas.microsoft.com/office/powerpoint/2012/main">
        <p15:guide id="1" orient="horz" pos="200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B71C1"/>
    <a:srgbClr val="FFFFFF"/>
    <a:srgbClr val="FAFAFA"/>
    <a:srgbClr val="F2F2F2"/>
    <a:srgbClr val="3881BE"/>
    <a:srgbClr val="368CBF"/>
    <a:srgbClr val="40402E"/>
    <a:srgbClr val="000000"/>
    <a:srgbClr val="7B1B1B"/>
    <a:srgbClr val="378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868" autoAdjust="0"/>
  </p:normalViewPr>
  <p:slideViewPr>
    <p:cSldViewPr snapToGrid="0">
      <p:cViewPr>
        <p:scale>
          <a:sx n="43" d="100"/>
          <a:sy n="43" d="100"/>
        </p:scale>
        <p:origin x="1872" y="881"/>
      </p:cViewPr>
      <p:guideLst>
        <p:guide orient="horz" pos="2001"/>
        <p:guide pos="3840"/>
      </p:guideLst>
    </p:cSldViewPr>
  </p:slideViewPr>
  <p:notesTextViewPr>
    <p:cViewPr>
      <p:scale>
        <a:sx n="3" d="2"/>
        <a:sy n="3" d="2"/>
      </p:scale>
      <p:origin x="0" y="0"/>
    </p:cViewPr>
  </p:notesTextViewPr>
  <p:sorterViewPr>
    <p:cViewPr>
      <p:scale>
        <a:sx n="49" d="100"/>
        <a:sy n="49" d="100"/>
      </p:scale>
      <p:origin x="0" y="-5434"/>
    </p:cViewPr>
  </p:sorterViewPr>
  <p:notesViewPr>
    <p:cSldViewPr snapToGrid="0">
      <p:cViewPr varScale="1">
        <p:scale>
          <a:sx n="56" d="100"/>
          <a:sy n="56" d="100"/>
        </p:scale>
        <p:origin x="2856" y="78"/>
      </p:cViewPr>
      <p:guideLst>
        <p:guide orient="horz" pos="2880"/>
        <p:guide pos="2160"/>
      </p:guideLst>
    </p:cSldViewPr>
  </p:notesViewPr>
  <p:gridSpacing cx="69848" cy="6984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4D67C5-4A19-45D2-96C6-263B791B1E5F}" type="datetime1">
              <a:rPr lang="zh-CN" altLang="en-US" smtClean="0"/>
              <a:t>2018/11/23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6BFA18-2DC9-4E58-87B0-04198B98B3DD}" type="slidenum">
              <a:rPr lang="zh-CN" altLang="en-US" smtClean="0"/>
              <a:t>‹#›</a:t>
            </a:fld>
            <a:endParaRPr lang="zh-CN" altLang="en-US"/>
          </a:p>
        </p:txBody>
      </p:sp>
    </p:spTree>
    <p:extLst>
      <p:ext uri="{BB962C8B-B14F-4D97-AF65-F5344CB8AC3E}">
        <p14:creationId xmlns:p14="http://schemas.microsoft.com/office/powerpoint/2010/main" val="34842243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1747" name="Rectangle 3"/>
          <p:cNvSpPr>
            <a:spLocks noChangeArrowheads="1"/>
          </p:cNvSpPr>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eaLnBrk="0" hangingPunct="0">
              <a:spcBef>
                <a:spcPct val="30000"/>
              </a:spcBef>
            </a:pPr>
            <a:r>
              <a:rPr lang="zh-CN" altLang="zh-CN" sz="1200">
                <a:latin typeface="Arial" pitchFamily="34" charset="0"/>
              </a:rPr>
              <a:t>Click to edit Master text styles</a:t>
            </a:r>
          </a:p>
          <a:p>
            <a:pPr defTabSz="0" eaLnBrk="0" hangingPunct="0">
              <a:spcBef>
                <a:spcPct val="30000"/>
              </a:spcBef>
            </a:pPr>
            <a:r>
              <a:rPr lang="zh-CN" altLang="zh-CN" sz="1200">
                <a:latin typeface="Arial" pitchFamily="34" charset="0"/>
              </a:rPr>
              <a:t>Second level</a:t>
            </a:r>
          </a:p>
          <a:p>
            <a:pPr defTabSz="0" eaLnBrk="0" hangingPunct="0">
              <a:spcBef>
                <a:spcPct val="30000"/>
              </a:spcBef>
            </a:pPr>
            <a:r>
              <a:rPr lang="zh-CN" altLang="zh-CN" sz="1200">
                <a:latin typeface="Arial" pitchFamily="34" charset="0"/>
              </a:rPr>
              <a:t>Third level</a:t>
            </a:r>
          </a:p>
          <a:p>
            <a:pPr defTabSz="0" eaLnBrk="0" hangingPunct="0">
              <a:spcBef>
                <a:spcPct val="30000"/>
              </a:spcBef>
            </a:pPr>
            <a:r>
              <a:rPr lang="zh-CN" altLang="zh-CN" sz="1200">
                <a:latin typeface="Arial" pitchFamily="34" charset="0"/>
              </a:rPr>
              <a:t>Fourth level</a:t>
            </a:r>
          </a:p>
          <a:p>
            <a:pPr defTabSz="0" eaLnBrk="0" hangingPunct="0">
              <a:spcBef>
                <a:spcPct val="30000"/>
              </a:spcBef>
            </a:pPr>
            <a:r>
              <a:rPr lang="zh-CN" altLang="zh-CN" sz="1200">
                <a:latin typeface="Arial" pitchFamily="34" charset="0"/>
              </a:rPr>
              <a:t>Fifth level</a:t>
            </a:r>
          </a:p>
        </p:txBody>
      </p:sp>
      <p:sp>
        <p:nvSpPr>
          <p:cNvPr id="3076" name="Rectangle 4"/>
          <p:cNvSpPr>
            <a:spLocks noGrp="1" noChangeArrowheads="1"/>
          </p:cNvSpPr>
          <p:nvPr>
            <p:ph type="hdr" sz="quarter" idx="4294967295"/>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vl1pPr>
          </a:lstStyle>
          <a:p>
            <a:pPr>
              <a:defRPr/>
            </a:pPr>
            <a:endParaRPr lang="zh-CN" altLang="zh-CN"/>
          </a:p>
        </p:txBody>
      </p:sp>
      <p:sp>
        <p:nvSpPr>
          <p:cNvPr id="3077"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a:lvl1pPr>
          </a:lstStyle>
          <a:p>
            <a:pPr>
              <a:defRPr/>
            </a:pPr>
            <a:fld id="{7ED683FA-39DD-4323-836F-FF3014C00FFB}" type="datetime1">
              <a:rPr lang="zh-CN" altLang="en-US" smtClean="0"/>
              <a:t>2018/11/23</a:t>
            </a:fld>
            <a:endParaRPr lang="zh-CN" altLang="en-US" sz="1200"/>
          </a:p>
        </p:txBody>
      </p:sp>
      <p:sp>
        <p:nvSpPr>
          <p:cNvPr id="3078"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vl1pPr>
          </a:lstStyle>
          <a:p>
            <a:pPr>
              <a:defRPr/>
            </a:pPr>
            <a:endParaRPr lang="zh-CN" altLang="zh-CN"/>
          </a:p>
        </p:txBody>
      </p:sp>
      <p:sp>
        <p:nvSpPr>
          <p:cNvPr id="3079"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a:lvl1pPr>
          </a:lstStyle>
          <a:p>
            <a:pPr>
              <a:defRPr/>
            </a:pPr>
            <a:fld id="{CB15B9F0-12FE-4ABC-9B9A-2D96FBBFDC30}" type="slidenum">
              <a:rPr lang="zh-CN" altLang="en-US"/>
              <a:pPr>
                <a:defRPr/>
              </a:pPr>
              <a:t>‹#›</a:t>
            </a:fld>
            <a:endParaRPr lang="zh-CN" altLang="en-US" sz="1200"/>
          </a:p>
        </p:txBody>
      </p:sp>
    </p:spTree>
    <p:extLst>
      <p:ext uri="{BB962C8B-B14F-4D97-AF65-F5344CB8AC3E}">
        <p14:creationId xmlns:p14="http://schemas.microsoft.com/office/powerpoint/2010/main" val="356756966"/>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u="none" strike="noStrike" kern="1200" dirty="0">
                <a:solidFill>
                  <a:schemeClr val="tx1"/>
                </a:solidFill>
                <a:effectLst/>
                <a:latin typeface="Arial" pitchFamily="34" charset="0"/>
                <a:ea typeface="+mn-ea"/>
                <a:cs typeface="+mn-cs"/>
              </a:rPr>
              <a:t>我们认为云际计算的理念表达是充分的，商业模式的出发点也很有特色，安全屋的概念和实现案例都是重要的。但是我们感觉</a:t>
            </a:r>
            <a:r>
              <a:rPr lang="en-US" altLang="zh-CN" sz="1200" b="0" i="0" u="none" strike="noStrike" kern="1200" dirty="0">
                <a:solidFill>
                  <a:schemeClr val="tx1"/>
                </a:solidFill>
                <a:effectLst/>
                <a:latin typeface="Arial" pitchFamily="34" charset="0"/>
                <a:ea typeface="+mn-ea"/>
                <a:cs typeface="+mn-cs"/>
              </a:rPr>
              <a:t>"</a:t>
            </a:r>
            <a:r>
              <a:rPr lang="zh-CN" altLang="en-US" sz="1200" b="0" i="0" u="none" strike="noStrike" kern="1200" dirty="0">
                <a:solidFill>
                  <a:schemeClr val="tx1"/>
                </a:solidFill>
                <a:effectLst/>
                <a:latin typeface="Arial" pitchFamily="34" charset="0"/>
                <a:ea typeface="+mn-ea"/>
                <a:cs typeface="+mn-cs"/>
              </a:rPr>
              <a:t>软件定义</a:t>
            </a:r>
            <a:r>
              <a:rPr lang="en-US" altLang="zh-CN" sz="1200" b="0" i="0" u="none" strike="noStrike" kern="1200" dirty="0">
                <a:solidFill>
                  <a:schemeClr val="tx1"/>
                </a:solidFill>
                <a:effectLst/>
                <a:latin typeface="Arial" pitchFamily="34" charset="0"/>
                <a:ea typeface="+mn-ea"/>
                <a:cs typeface="+mn-cs"/>
              </a:rPr>
              <a:t>"</a:t>
            </a:r>
            <a:r>
              <a:rPr lang="zh-CN" altLang="en-US" sz="1200" b="0" i="0" u="none" strike="noStrike" kern="1200" dirty="0">
                <a:solidFill>
                  <a:schemeClr val="tx1"/>
                </a:solidFill>
                <a:effectLst/>
                <a:latin typeface="Arial" pitchFamily="34" charset="0"/>
                <a:ea typeface="+mn-ea"/>
                <a:cs typeface="+mn-cs"/>
              </a:rPr>
              <a:t>相关的研究和成果还需仔细理清一下，可能专家会提出这方面的问题，请特别关注一下。在云际计算理念和框架下有许多基础理论研究的挑战，我们初步梳理了一下，包括：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问题</a:t>
            </a:r>
            <a:r>
              <a:rPr lang="en-US" altLang="zh-CN" sz="1200" b="0" i="0" u="none" strike="noStrike" kern="1200" dirty="0">
                <a:solidFill>
                  <a:schemeClr val="tx1"/>
                </a:solidFill>
                <a:effectLst/>
                <a:latin typeface="Arial" pitchFamily="34" charset="0"/>
                <a:ea typeface="+mn-ea"/>
                <a:cs typeface="+mn-cs"/>
              </a:rPr>
              <a:t>1</a:t>
            </a:r>
            <a:r>
              <a:rPr lang="zh-CN" altLang="en-US" sz="1200" b="0" i="0" u="none" strike="noStrike" kern="1200" dirty="0">
                <a:solidFill>
                  <a:schemeClr val="tx1"/>
                </a:solidFill>
                <a:effectLst/>
                <a:latin typeface="Arial" pitchFamily="34" charset="0"/>
                <a:ea typeface="+mn-ea"/>
                <a:cs typeface="+mn-cs"/>
              </a:rPr>
              <a:t>：云际间多源数据交换共享的可行性和安全性（</a:t>
            </a:r>
            <a:r>
              <a:rPr lang="en-US" altLang="zh-CN" sz="1200" b="0" i="0" u="none" strike="noStrike" kern="1200" dirty="0" err="1">
                <a:solidFill>
                  <a:schemeClr val="tx1"/>
                </a:solidFill>
                <a:effectLst/>
                <a:latin typeface="Arial" pitchFamily="34" charset="0"/>
                <a:ea typeface="+mn-ea"/>
                <a:cs typeface="+mn-cs"/>
              </a:rPr>
              <a:t>UCloud</a:t>
            </a:r>
            <a:r>
              <a:rPr lang="zh-CN" altLang="en-US" sz="1200" b="0" i="0" u="none" strike="noStrike" kern="1200" dirty="0">
                <a:solidFill>
                  <a:schemeClr val="tx1"/>
                </a:solidFill>
                <a:effectLst/>
                <a:latin typeface="Arial" pitchFamily="34" charset="0"/>
                <a:ea typeface="+mn-ea"/>
                <a:cs typeface="+mn-cs"/>
              </a:rPr>
              <a:t>安全屋的研发中的基础理论和科学方法）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研究思路：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1</a:t>
            </a:r>
            <a:r>
              <a:rPr lang="zh-CN" altLang="en-US" sz="1200" b="0" i="0" u="none" strike="noStrike" kern="1200" dirty="0">
                <a:solidFill>
                  <a:schemeClr val="tx1"/>
                </a:solidFill>
                <a:effectLst/>
                <a:latin typeface="Arial" pitchFamily="34" charset="0"/>
                <a:ea typeface="+mn-ea"/>
                <a:cs typeface="+mn-cs"/>
              </a:rPr>
              <a:t>）各种云际计算模式的研究（安全屋是集中式的，跨云机器学习是完全分布式的，还有其他混合模式）；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2</a:t>
            </a:r>
            <a:r>
              <a:rPr lang="zh-CN" altLang="en-US" sz="1200" b="0" i="0" u="none" strike="noStrike" kern="1200" dirty="0">
                <a:solidFill>
                  <a:schemeClr val="tx1"/>
                </a:solidFill>
                <a:effectLst/>
                <a:latin typeface="Arial" pitchFamily="34" charset="0"/>
                <a:ea typeface="+mn-ea"/>
                <a:cs typeface="+mn-cs"/>
              </a:rPr>
              <a:t>）利用安全虚拟机技术避免对安全屋的信任假设；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3</a:t>
            </a:r>
            <a:r>
              <a:rPr lang="zh-CN" altLang="en-US" sz="1200" b="0" i="0" u="none" strike="noStrike" kern="1200" dirty="0">
                <a:solidFill>
                  <a:schemeClr val="tx1"/>
                </a:solidFill>
                <a:effectLst/>
                <a:latin typeface="Arial" pitchFamily="34" charset="0"/>
                <a:ea typeface="+mn-ea"/>
                <a:cs typeface="+mn-cs"/>
              </a:rPr>
              <a:t>）基于虚拟专云的相关研究。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问题</a:t>
            </a:r>
            <a:r>
              <a:rPr lang="en-US" altLang="zh-CN" sz="1200" b="0" i="0" u="none" strike="noStrike" kern="1200" dirty="0">
                <a:solidFill>
                  <a:schemeClr val="tx1"/>
                </a:solidFill>
                <a:effectLst/>
                <a:latin typeface="Arial" pitchFamily="34" charset="0"/>
                <a:ea typeface="+mn-ea"/>
                <a:cs typeface="+mn-cs"/>
              </a:rPr>
              <a:t>2</a:t>
            </a:r>
            <a:r>
              <a:rPr lang="zh-CN" altLang="en-US" sz="1200" b="0" i="0" u="none" strike="noStrike" kern="1200" dirty="0">
                <a:solidFill>
                  <a:schemeClr val="tx1"/>
                </a:solidFill>
                <a:effectLst/>
                <a:latin typeface="Arial" pitchFamily="34" charset="0"/>
                <a:ea typeface="+mn-ea"/>
                <a:cs typeface="+mn-cs"/>
              </a:rPr>
              <a:t>：云际计算中计算和数据传输的时延问题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研究思路：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1</a:t>
            </a:r>
            <a:r>
              <a:rPr lang="zh-CN" altLang="en-US" sz="1200" b="0" i="0" u="none" strike="noStrike" kern="1200" dirty="0">
                <a:solidFill>
                  <a:schemeClr val="tx1"/>
                </a:solidFill>
                <a:effectLst/>
                <a:latin typeface="Arial" pitchFamily="34" charset="0"/>
                <a:ea typeface="+mn-ea"/>
                <a:cs typeface="+mn-cs"/>
              </a:rPr>
              <a:t>）研究导致云际时延问题的本质原因；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2</a:t>
            </a:r>
            <a:r>
              <a:rPr lang="zh-CN" altLang="en-US" sz="1200" b="0" i="0" u="none" strike="noStrike" kern="1200" dirty="0">
                <a:solidFill>
                  <a:schemeClr val="tx1"/>
                </a:solidFill>
                <a:effectLst/>
                <a:latin typeface="Arial" pitchFamily="34" charset="0"/>
                <a:ea typeface="+mn-ea"/>
                <a:cs typeface="+mn-cs"/>
              </a:rPr>
              <a:t>）面向动态环境的推测执行技术优化；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3</a:t>
            </a:r>
            <a:r>
              <a:rPr lang="zh-CN" altLang="en-US" sz="1200" b="0" i="0" u="none" strike="noStrike" kern="1200" dirty="0">
                <a:solidFill>
                  <a:schemeClr val="tx1"/>
                </a:solidFill>
                <a:effectLst/>
                <a:latin typeface="Arial" pitchFamily="34" charset="0"/>
                <a:ea typeface="+mn-ea"/>
                <a:cs typeface="+mn-cs"/>
              </a:rPr>
              <a:t>）研究数据倾斜所导致的时延问题。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问题</a:t>
            </a:r>
            <a:r>
              <a:rPr lang="en-US" altLang="zh-CN" sz="1200" b="0" i="0" u="none" strike="noStrike" kern="1200" dirty="0">
                <a:solidFill>
                  <a:schemeClr val="tx1"/>
                </a:solidFill>
                <a:effectLst/>
                <a:latin typeface="Arial" pitchFamily="34" charset="0"/>
                <a:ea typeface="+mn-ea"/>
                <a:cs typeface="+mn-cs"/>
              </a:rPr>
              <a:t>3</a:t>
            </a:r>
            <a:r>
              <a:rPr lang="zh-CN" altLang="en-US" sz="1200" b="0" i="0" u="none" strike="noStrike" kern="1200" dirty="0">
                <a:solidFill>
                  <a:schemeClr val="tx1"/>
                </a:solidFill>
                <a:effectLst/>
                <a:latin typeface="Arial" pitchFamily="34" charset="0"/>
                <a:ea typeface="+mn-ea"/>
                <a:cs typeface="+mn-cs"/>
              </a:rPr>
              <a:t>：实现价值共享过程中如何避免云间数据流动的问题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研究思路：以机器学习中间结果参数传输替代原始数据交换。 </a:t>
            </a:r>
            <a:br>
              <a:rPr lang="zh-CN" altLang="en-US" sz="1200" b="0" i="0" u="none" strike="noStrike" kern="1200" dirty="0">
                <a:solidFill>
                  <a:schemeClr val="tx1"/>
                </a:solidFill>
                <a:effectLst/>
                <a:latin typeface="Arial" pitchFamily="34" charset="0"/>
                <a:ea typeface="+mn-ea"/>
                <a:cs typeface="+mn-cs"/>
              </a:rPr>
            </a:br>
            <a:r>
              <a:rPr lang="zh-CN" altLang="en-US" sz="1200" b="0" i="0" u="none" strike="noStrike" kern="1200" dirty="0">
                <a:solidFill>
                  <a:schemeClr val="tx1"/>
                </a:solidFill>
                <a:effectLst/>
                <a:latin typeface="Arial" pitchFamily="34" charset="0"/>
                <a:ea typeface="+mn-ea"/>
                <a:cs typeface="+mn-cs"/>
              </a:rPr>
              <a:t>其他问题：例如，跨云资源调度与协调；与区块链相关的技术研究。 </a:t>
            </a:r>
            <a:br>
              <a:rPr lang="zh-CN" altLang="en-US" sz="1200" b="0" i="0" u="none" strike="noStrike" kern="1200" dirty="0">
                <a:solidFill>
                  <a:schemeClr val="tx1"/>
                </a:solidFill>
                <a:effectLst/>
                <a:latin typeface="Arial" pitchFamily="34" charset="0"/>
                <a:ea typeface="+mn-ea"/>
                <a:cs typeface="+mn-cs"/>
              </a:rPr>
            </a:br>
            <a:endParaRPr lang="zh-CN" altLang="en-US" sz="2800" dirty="0"/>
          </a:p>
        </p:txBody>
      </p:sp>
      <p:sp>
        <p:nvSpPr>
          <p:cNvPr id="4" name="日期占位符 3"/>
          <p:cNvSpPr>
            <a:spLocks noGrp="1"/>
          </p:cNvSpPr>
          <p:nvPr>
            <p:ph type="dt" idx="10"/>
          </p:nvPr>
        </p:nvSpPr>
        <p:spPr/>
        <p:txBody>
          <a:bodyPr/>
          <a:lstStyle/>
          <a:p>
            <a:pPr>
              <a:defRPr/>
            </a:pPr>
            <a:fld id="{7E0D4246-DE57-43DF-9CFC-8545DB987BA1}"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a:t>
            </a:fld>
            <a:endParaRPr lang="zh-CN" altLang="en-US" sz="1200"/>
          </a:p>
        </p:txBody>
      </p:sp>
    </p:spTree>
    <p:extLst>
      <p:ext uri="{BB962C8B-B14F-4D97-AF65-F5344CB8AC3E}">
        <p14:creationId xmlns:p14="http://schemas.microsoft.com/office/powerpoint/2010/main" val="114846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18</a:t>
            </a:fld>
            <a:endParaRPr lang="zh-CN" altLang="en-US" sz="1200"/>
          </a:p>
        </p:txBody>
      </p:sp>
    </p:spTree>
    <p:extLst>
      <p:ext uri="{BB962C8B-B14F-4D97-AF65-F5344CB8AC3E}">
        <p14:creationId xmlns:p14="http://schemas.microsoft.com/office/powerpoint/2010/main" val="695446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19</a:t>
            </a:fld>
            <a:endParaRPr lang="zh-CN" altLang="en-US" sz="1200"/>
          </a:p>
        </p:txBody>
      </p:sp>
    </p:spTree>
    <p:extLst>
      <p:ext uri="{BB962C8B-B14F-4D97-AF65-F5344CB8AC3E}">
        <p14:creationId xmlns:p14="http://schemas.microsoft.com/office/powerpoint/2010/main" val="395870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2</a:t>
            </a:fld>
            <a:endParaRPr lang="zh-CN" altLang="en-US" sz="1200"/>
          </a:p>
        </p:txBody>
      </p:sp>
    </p:spTree>
    <p:extLst>
      <p:ext uri="{BB962C8B-B14F-4D97-AF65-F5344CB8AC3E}">
        <p14:creationId xmlns:p14="http://schemas.microsoft.com/office/powerpoint/2010/main" val="951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3</a:t>
            </a:fld>
            <a:endParaRPr lang="zh-CN" altLang="en-US" sz="1200"/>
          </a:p>
        </p:txBody>
      </p:sp>
    </p:spTree>
    <p:extLst>
      <p:ext uri="{BB962C8B-B14F-4D97-AF65-F5344CB8AC3E}">
        <p14:creationId xmlns:p14="http://schemas.microsoft.com/office/powerpoint/2010/main" val="393507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4</a:t>
            </a:fld>
            <a:endParaRPr lang="zh-CN" altLang="en-US" sz="1200"/>
          </a:p>
        </p:txBody>
      </p:sp>
    </p:spTree>
    <p:extLst>
      <p:ext uri="{BB962C8B-B14F-4D97-AF65-F5344CB8AC3E}">
        <p14:creationId xmlns:p14="http://schemas.microsoft.com/office/powerpoint/2010/main" val="425453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10</a:t>
            </a:fld>
            <a:endParaRPr lang="zh-CN" altLang="en-US" sz="1200"/>
          </a:p>
        </p:txBody>
      </p:sp>
    </p:spTree>
    <p:extLst>
      <p:ext uri="{BB962C8B-B14F-4D97-AF65-F5344CB8AC3E}">
        <p14:creationId xmlns:p14="http://schemas.microsoft.com/office/powerpoint/2010/main" val="263720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参数可以参见程序自带的说明， hc 总人数，t是叛徒数 m生成两种发令者(0) 还是 忠诚将军发令者(1） 还是叛徒将军发令者(2) 本来有一个选项g是控制开启本地的graphviz 进行渲染，最初的程序是直接用纯的graphivz的java库的，但让人尴尬的是， 跑叛徒数为3的时候， 报了错误。 无意去找相关的解决方案，请安装graphviz，通过批处理文件将dot文件转换成相关的图形输出。locale是多语言的支持，目前只处理了中英双语的资源文件，如果有需要的请自行增加。</a:t>
            </a:r>
          </a:p>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11</a:t>
            </a:fld>
            <a:endParaRPr lang="zh-CN" altLang="en-US" sz="1200"/>
          </a:p>
        </p:txBody>
      </p:sp>
    </p:spTree>
    <p:extLst>
      <p:ext uri="{BB962C8B-B14F-4D97-AF65-F5344CB8AC3E}">
        <p14:creationId xmlns:p14="http://schemas.microsoft.com/office/powerpoint/2010/main" val="80903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12</a:t>
            </a:fld>
            <a:endParaRPr lang="zh-CN" altLang="en-US" sz="1200"/>
          </a:p>
        </p:txBody>
      </p:sp>
    </p:spTree>
    <p:extLst>
      <p:ext uri="{BB962C8B-B14F-4D97-AF65-F5344CB8AC3E}">
        <p14:creationId xmlns:p14="http://schemas.microsoft.com/office/powerpoint/2010/main" val="3742808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15</a:t>
            </a:fld>
            <a:endParaRPr lang="zh-CN" altLang="en-US" sz="1200"/>
          </a:p>
        </p:txBody>
      </p:sp>
    </p:spTree>
    <p:extLst>
      <p:ext uri="{BB962C8B-B14F-4D97-AF65-F5344CB8AC3E}">
        <p14:creationId xmlns:p14="http://schemas.microsoft.com/office/powerpoint/2010/main" val="26831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ED683FA-39DD-4323-836F-FF3014C00FFB}" type="datetime1">
              <a:rPr lang="zh-CN" altLang="en-US" smtClean="0"/>
              <a:t>2018/11/23</a:t>
            </a:fld>
            <a:endParaRPr lang="zh-CN" altLang="en-US" sz="1200"/>
          </a:p>
        </p:txBody>
      </p:sp>
      <p:sp>
        <p:nvSpPr>
          <p:cNvPr id="5" name="灯片编号占位符 4"/>
          <p:cNvSpPr>
            <a:spLocks noGrp="1"/>
          </p:cNvSpPr>
          <p:nvPr>
            <p:ph type="sldNum" sz="quarter" idx="11"/>
          </p:nvPr>
        </p:nvSpPr>
        <p:spPr/>
        <p:txBody>
          <a:bodyPr/>
          <a:lstStyle/>
          <a:p>
            <a:pPr>
              <a:defRPr/>
            </a:pPr>
            <a:fld id="{CB15B9F0-12FE-4ABC-9B9A-2D96FBBFDC30}" type="slidenum">
              <a:rPr lang="zh-CN" altLang="en-US" smtClean="0"/>
              <a:pPr>
                <a:defRPr/>
              </a:pPr>
              <a:t>17</a:t>
            </a:fld>
            <a:endParaRPr lang="zh-CN" altLang="en-US" sz="1200"/>
          </a:p>
        </p:txBody>
      </p:sp>
    </p:spTree>
    <p:extLst>
      <p:ext uri="{BB962C8B-B14F-4D97-AF65-F5344CB8AC3E}">
        <p14:creationId xmlns:p14="http://schemas.microsoft.com/office/powerpoint/2010/main" val="174786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10" name="日期占位符 3"/>
          <p:cNvSpPr>
            <a:spLocks noGrp="1" noChangeArrowheads="1"/>
          </p:cNvSpPr>
          <p:nvPr>
            <p:ph type="dt" sz="half" idx="10"/>
          </p:nvPr>
        </p:nvSpPr>
        <p:spPr/>
        <p:txBody>
          <a:bodyPr/>
          <a:lstStyle>
            <a:lvl1pPr>
              <a:defRPr/>
            </a:lvl1pPr>
          </a:lstStyle>
          <a:p>
            <a:pPr>
              <a:defRPr/>
            </a:pPr>
            <a:endParaRPr lang="zh-CN" altLang="en-US" sz="1800">
              <a:solidFill>
                <a:srgbClr val="000000"/>
              </a:solidFill>
            </a:endParaRPr>
          </a:p>
        </p:txBody>
      </p:sp>
      <p:sp>
        <p:nvSpPr>
          <p:cNvPr id="11"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12" name="灯片编号占位符 5"/>
          <p:cNvSpPr>
            <a:spLocks noGrp="1" noChangeArrowheads="1"/>
          </p:cNvSpPr>
          <p:nvPr>
            <p:ph type="sldNum" sz="quarter" idx="12"/>
          </p:nvPr>
        </p:nvSpPr>
        <p:spPr/>
        <p:txBody>
          <a:bodyPr/>
          <a:lstStyle>
            <a:lvl1pPr>
              <a:defRPr/>
            </a:lvl1pPr>
          </a:lstStyle>
          <a:p>
            <a:pPr>
              <a:defRPr/>
            </a:pPr>
            <a:fld id="{D821F10E-E95D-498E-87AE-7097AF87FC49}" type="slidenum">
              <a:rPr lang="zh-CN" altLang="en-US"/>
              <a:pPr>
                <a:defRPr/>
              </a:pPr>
              <a:t>‹#›</a:t>
            </a:fld>
            <a:endParaRPr lang="zh-CN" altLang="en-US" sz="1800">
              <a:solidFill>
                <a:srgbClr val="000000"/>
              </a:solidFill>
            </a:endParaRPr>
          </a:p>
        </p:txBody>
      </p:sp>
      <p:sp>
        <p:nvSpPr>
          <p:cNvPr id="9" name="Freeform 27"/>
          <p:cNvSpPr>
            <a:spLocks/>
          </p:cNvSpPr>
          <p:nvPr userDrawn="1"/>
        </p:nvSpPr>
        <p:spPr bwMode="auto">
          <a:xfrm>
            <a:off x="11391963" y="680907"/>
            <a:ext cx="727219" cy="32558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13" name="Freeform 27"/>
          <p:cNvSpPr>
            <a:spLocks/>
          </p:cNvSpPr>
          <p:nvPr userDrawn="1"/>
        </p:nvSpPr>
        <p:spPr bwMode="auto">
          <a:xfrm>
            <a:off x="10581886" y="533463"/>
            <a:ext cx="485450" cy="242247"/>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14" name="Freeform 27"/>
          <p:cNvSpPr>
            <a:spLocks/>
          </p:cNvSpPr>
          <p:nvPr userDrawn="1"/>
        </p:nvSpPr>
        <p:spPr bwMode="auto">
          <a:xfrm>
            <a:off x="10966987" y="24400"/>
            <a:ext cx="1179158" cy="50812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lvl="0" defTabSz="212393"/>
            <a:endParaRPr lang="en-US" sz="2000" dirty="0"/>
          </a:p>
        </p:txBody>
      </p:sp>
      <p:sp>
        <p:nvSpPr>
          <p:cNvPr id="15" name="Freeform 27"/>
          <p:cNvSpPr>
            <a:spLocks/>
          </p:cNvSpPr>
          <p:nvPr userDrawn="1"/>
        </p:nvSpPr>
        <p:spPr bwMode="auto">
          <a:xfrm>
            <a:off x="9892100" y="28975"/>
            <a:ext cx="864000" cy="360000"/>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pic>
        <p:nvPicPr>
          <p:cNvPr id="16" name="Picture 2" descr="G:\1197102514524020033shokunin_rainbow.svg.hi.png"/>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rot="20090610" flipH="1">
            <a:off x="10783598" y="73114"/>
            <a:ext cx="815352" cy="918814"/>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userDrawn="1"/>
        </p:nvSpPr>
        <p:spPr>
          <a:xfrm>
            <a:off x="5472715" y="-24"/>
            <a:ext cx="6725071" cy="3645023"/>
          </a:xfrm>
          <a:prstGeom prst="rect">
            <a:avLst/>
          </a:prstGeom>
          <a:gradFill flip="none" rotWithShape="1">
            <a:gsLst>
              <a:gs pos="0">
                <a:schemeClr val="bg1"/>
              </a:gs>
              <a:gs pos="55000">
                <a:schemeClr val="bg1"/>
              </a:gs>
              <a:gs pos="100000">
                <a:schemeClr val="bg1">
                  <a:alpha val="27000"/>
                </a:schemeClr>
              </a:gs>
            </a:gsLst>
            <a:lin ang="18900000" scaled="1"/>
            <a:tileRect/>
          </a:gra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j-ea"/>
              <a:ea typeface="+mj-ea"/>
            </a:endParaRPr>
          </a:p>
        </p:txBody>
      </p:sp>
      <p:sp>
        <p:nvSpPr>
          <p:cNvPr id="18" name="矩形 17"/>
          <p:cNvSpPr/>
          <p:nvPr userDrawn="1"/>
        </p:nvSpPr>
        <p:spPr>
          <a:xfrm>
            <a:off x="1" y="3369112"/>
            <a:ext cx="6191251" cy="3500439"/>
          </a:xfrm>
          <a:prstGeom prst="rect">
            <a:avLst/>
          </a:prstGeom>
          <a:gradFill flip="none" rotWithShape="1">
            <a:gsLst>
              <a:gs pos="0">
                <a:schemeClr val="bg1"/>
              </a:gs>
              <a:gs pos="46000">
                <a:schemeClr val="bg1"/>
              </a:gs>
              <a:gs pos="100000">
                <a:schemeClr val="bg1">
                  <a:alpha val="27000"/>
                </a:schemeClr>
              </a:gs>
            </a:gsLst>
            <a:lin ang="8100000" scaled="1"/>
            <a:tileRect/>
          </a:gra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j-ea"/>
              <a:ea typeface="+mj-ea"/>
            </a:endParaRPr>
          </a:p>
        </p:txBody>
      </p:sp>
    </p:spTree>
    <p:extLst>
      <p:ext uri="{BB962C8B-B14F-4D97-AF65-F5344CB8AC3E}">
        <p14:creationId xmlns:p14="http://schemas.microsoft.com/office/powerpoint/2010/main" val="400742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8"/>
          <p:cNvSpPr/>
          <p:nvPr userDrawn="1"/>
        </p:nvSpPr>
        <p:spPr>
          <a:xfrm>
            <a:off x="11391963" y="6614133"/>
            <a:ext cx="800036" cy="248174"/>
          </a:xfrm>
          <a:prstGeom prst="rect">
            <a:avLst/>
          </a:prstGeom>
          <a:solidFill>
            <a:srgbClr val="368CBF"/>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mn-ea"/>
              <a:ea typeface="+mn-ea"/>
              <a:cs typeface="+mn-cs"/>
            </a:endParaRPr>
          </a:p>
        </p:txBody>
      </p:sp>
      <p:sp>
        <p:nvSpPr>
          <p:cNvPr id="5" name="Rectangle 9"/>
          <p:cNvSpPr/>
          <p:nvPr userDrawn="1"/>
        </p:nvSpPr>
        <p:spPr>
          <a:xfrm>
            <a:off x="0" y="1144839"/>
            <a:ext cx="5004048" cy="28800"/>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n-ea"/>
              <a:ea typeface="+mn-ea"/>
            </a:endParaRPr>
          </a:p>
        </p:txBody>
      </p:sp>
      <p:sp>
        <p:nvSpPr>
          <p:cNvPr id="7" name="灯片编号占位符 5"/>
          <p:cNvSpPr>
            <a:spLocks noGrp="1" noChangeArrowheads="1"/>
          </p:cNvSpPr>
          <p:nvPr>
            <p:ph type="sldNum" sz="quarter" idx="11"/>
          </p:nvPr>
        </p:nvSpPr>
        <p:spPr>
          <a:xfrm>
            <a:off x="11532043" y="6585526"/>
            <a:ext cx="497114" cy="277135"/>
          </a:xfrm>
          <a:noFill/>
          <a:ln>
            <a:noFill/>
          </a:ln>
        </p:spPr>
        <p:txBody>
          <a:bodyPr vert="horz" wrap="square" lIns="91440" tIns="45720" rIns="91440" bIns="45720" numCol="1" anchor="ctr" anchorCtr="0" compatLnSpc="1">
            <a:prstTxWarp prst="textNoShape">
              <a:avLst/>
            </a:prstTxWarp>
          </a:bodyPr>
          <a:lstStyle>
            <a:lvl1pPr algn="ctr">
              <a:defRPr lang="zh-CN" altLang="en-US" sz="1400" b="1" smtClean="0">
                <a:solidFill>
                  <a:schemeClr val="bg1"/>
                </a:solidFill>
                <a:latin typeface="+mn-ea"/>
                <a:ea typeface="+mn-ea"/>
                <a:cs typeface="+mj-cs"/>
              </a:defRPr>
            </a:lvl1pPr>
          </a:lstStyle>
          <a:p>
            <a:fld id="{83BF2BBE-73AE-4F79-B1E4-8EBF46E94611}" type="slidenum">
              <a:rPr lang="en-US" altLang="zh-CN" smtClean="0"/>
              <a:pPr/>
              <a:t>‹#›</a:t>
            </a:fld>
            <a:endParaRPr lang="en-US" dirty="0"/>
          </a:p>
        </p:txBody>
      </p:sp>
      <p:sp>
        <p:nvSpPr>
          <p:cNvPr id="10" name="Freeform 27"/>
          <p:cNvSpPr>
            <a:spLocks/>
          </p:cNvSpPr>
          <p:nvPr userDrawn="1"/>
        </p:nvSpPr>
        <p:spPr bwMode="auto">
          <a:xfrm>
            <a:off x="11391963" y="680907"/>
            <a:ext cx="727219" cy="32558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latin typeface="+mn-ea"/>
              <a:ea typeface="+mn-ea"/>
            </a:endParaRPr>
          </a:p>
        </p:txBody>
      </p:sp>
      <p:sp>
        <p:nvSpPr>
          <p:cNvPr id="11" name="Freeform 27"/>
          <p:cNvSpPr>
            <a:spLocks/>
          </p:cNvSpPr>
          <p:nvPr userDrawn="1"/>
        </p:nvSpPr>
        <p:spPr bwMode="auto">
          <a:xfrm>
            <a:off x="10581886" y="533463"/>
            <a:ext cx="485450" cy="242247"/>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latin typeface="+mn-ea"/>
              <a:ea typeface="+mn-ea"/>
            </a:endParaRPr>
          </a:p>
        </p:txBody>
      </p:sp>
      <p:sp>
        <p:nvSpPr>
          <p:cNvPr id="12" name="Freeform 27"/>
          <p:cNvSpPr>
            <a:spLocks/>
          </p:cNvSpPr>
          <p:nvPr userDrawn="1"/>
        </p:nvSpPr>
        <p:spPr bwMode="auto">
          <a:xfrm>
            <a:off x="10966987" y="24400"/>
            <a:ext cx="1179158" cy="50812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lvl="0" defTabSz="212393"/>
            <a:endParaRPr lang="en-US" sz="2000" dirty="0">
              <a:latin typeface="+mn-ea"/>
              <a:ea typeface="+mn-ea"/>
            </a:endParaRPr>
          </a:p>
        </p:txBody>
      </p:sp>
      <p:sp>
        <p:nvSpPr>
          <p:cNvPr id="13" name="Freeform 27"/>
          <p:cNvSpPr>
            <a:spLocks/>
          </p:cNvSpPr>
          <p:nvPr userDrawn="1"/>
        </p:nvSpPr>
        <p:spPr bwMode="auto">
          <a:xfrm>
            <a:off x="9892100" y="28975"/>
            <a:ext cx="864000" cy="360000"/>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latin typeface="+mn-ea"/>
              <a:ea typeface="+mn-ea"/>
            </a:endParaRPr>
          </a:p>
        </p:txBody>
      </p:sp>
      <p:pic>
        <p:nvPicPr>
          <p:cNvPr id="2050" name="Picture 2" descr="G:\1197102514524020033shokunin_rainbow.svg.hi.png"/>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rot="20090610" flipH="1">
            <a:off x="10783598" y="73114"/>
            <a:ext cx="815352" cy="91881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5472715" y="-24"/>
            <a:ext cx="6725071" cy="3645023"/>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n-ea"/>
              <a:ea typeface="+mn-ea"/>
            </a:endParaRPr>
          </a:p>
        </p:txBody>
      </p:sp>
      <p:sp>
        <p:nvSpPr>
          <p:cNvPr id="16" name="矩形 15"/>
          <p:cNvSpPr/>
          <p:nvPr userDrawn="1"/>
        </p:nvSpPr>
        <p:spPr>
          <a:xfrm>
            <a:off x="1" y="3369112"/>
            <a:ext cx="6191251" cy="3500439"/>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n-ea"/>
              <a:ea typeface="+mn-ea"/>
            </a:endParaRPr>
          </a:p>
        </p:txBody>
      </p:sp>
      <p:sp>
        <p:nvSpPr>
          <p:cNvPr id="3" name="内容占位符 2"/>
          <p:cNvSpPr>
            <a:spLocks noGrp="1"/>
          </p:cNvSpPr>
          <p:nvPr>
            <p:ph idx="1"/>
          </p:nvPr>
        </p:nvSpPr>
        <p:spPr>
          <a:xfrm>
            <a:off x="838200" y="1480457"/>
            <a:ext cx="10515600" cy="4696506"/>
          </a:xfrm>
        </p:spPr>
        <p:txBody>
          <a:bodyPr/>
          <a:lstStyle>
            <a:lvl1pPr>
              <a:defRPr>
                <a:latin typeface="+mn-lt"/>
                <a:ea typeface="+mn-ea"/>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98227" y="147410"/>
            <a:ext cx="10461180" cy="970189"/>
          </a:xfrm>
        </p:spPr>
        <p:txBody>
          <a:bodyPr/>
          <a:lstStyle>
            <a:lvl1pPr>
              <a:defRPr>
                <a:latin typeface="+mn-lt"/>
                <a:ea typeface="+mn-ea"/>
              </a:defRPr>
            </a:lvl1pPr>
          </a:lstStyle>
          <a:p>
            <a:r>
              <a:rPr lang="zh-CN" altLang="en-US" dirty="0"/>
              <a:t>单击此处编辑母版标题样式</a:t>
            </a:r>
          </a:p>
        </p:txBody>
      </p:sp>
      <p:pic>
        <p:nvPicPr>
          <p:cNvPr id="14" name="图片 13"/>
          <p:cNvPicPr>
            <a:picLocks noChangeAspect="1"/>
          </p:cNvPicPr>
          <p:nvPr userDrawn="1"/>
        </p:nvPicPr>
        <p:blipFill>
          <a:blip r:embed="rId3" cstate="print">
            <a:alphaModFix amt="70000"/>
            <a:extLst>
              <a:ext uri="{28A0092B-C50C-407E-A947-70E740481C1C}">
                <a14:useLocalDpi xmlns:a14="http://schemas.microsoft.com/office/drawing/2010/main" val="0"/>
              </a:ext>
            </a:extLst>
          </a:blip>
          <a:stretch>
            <a:fillRect/>
          </a:stretch>
        </p:blipFill>
        <p:spPr>
          <a:xfrm>
            <a:off x="-55942" y="6420323"/>
            <a:ext cx="734881" cy="468861"/>
          </a:xfrm>
          <a:prstGeom prst="rect">
            <a:avLst/>
          </a:prstGeom>
        </p:spPr>
      </p:pic>
      <p:pic>
        <p:nvPicPr>
          <p:cNvPr id="17" name="图片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41134" y="-721967"/>
            <a:ext cx="3685592" cy="2149929"/>
          </a:xfrm>
          <a:prstGeom prst="rect">
            <a:avLst/>
          </a:prstGeom>
        </p:spPr>
      </p:pic>
    </p:spTree>
    <p:extLst>
      <p:ext uri="{BB962C8B-B14F-4D97-AF65-F5344CB8AC3E}">
        <p14:creationId xmlns:p14="http://schemas.microsoft.com/office/powerpoint/2010/main" val="1218712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5472715" y="-24"/>
            <a:ext cx="6725071" cy="3645023"/>
          </a:xfrm>
          <a:prstGeom prst="rect">
            <a:avLst/>
          </a:prstGeom>
          <a:gradFill flip="none" rotWithShape="1">
            <a:gsLst>
              <a:gs pos="0">
                <a:schemeClr val="bg1"/>
              </a:gs>
              <a:gs pos="55000">
                <a:schemeClr val="bg1"/>
              </a:gs>
              <a:gs pos="100000">
                <a:schemeClr val="bg1">
                  <a:alpha val="27000"/>
                </a:schemeClr>
              </a:gs>
            </a:gsLst>
            <a:lin ang="18900000" scaled="1"/>
            <a:tileRect/>
          </a:gra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j-ea"/>
              <a:ea typeface="+mj-ea"/>
            </a:endParaRPr>
          </a:p>
        </p:txBody>
      </p:sp>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a:sym typeface="Calibri Light"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endParaRPr lang="zh-CN" altLang="en-US" sz="1800">
              <a:solidFill>
                <a:srgbClr val="000000"/>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6F1E0610-B9C5-4A8D-AA71-432287CF64DF}" type="slidenum">
              <a:rPr lang="zh-CN" altLang="en-US"/>
              <a:pPr>
                <a:defRPr/>
              </a:pPr>
              <a:t>‹#›</a:t>
            </a:fld>
            <a:endParaRPr lang="zh-CN" altLang="en-US" sz="1800">
              <a:solidFill>
                <a:srgbClr val="000000"/>
              </a:solidFill>
            </a:endParaRPr>
          </a:p>
        </p:txBody>
      </p:sp>
      <p:sp>
        <p:nvSpPr>
          <p:cNvPr id="7" name="Freeform 27"/>
          <p:cNvSpPr>
            <a:spLocks/>
          </p:cNvSpPr>
          <p:nvPr userDrawn="1"/>
        </p:nvSpPr>
        <p:spPr bwMode="auto">
          <a:xfrm>
            <a:off x="1245272" y="6502396"/>
            <a:ext cx="727219" cy="32558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8" name="Freeform 27"/>
          <p:cNvSpPr>
            <a:spLocks/>
          </p:cNvSpPr>
          <p:nvPr userDrawn="1"/>
        </p:nvSpPr>
        <p:spPr bwMode="auto">
          <a:xfrm>
            <a:off x="191585" y="5934716"/>
            <a:ext cx="485450" cy="242247"/>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9" name="Freeform 27"/>
          <p:cNvSpPr>
            <a:spLocks/>
          </p:cNvSpPr>
          <p:nvPr userDrawn="1"/>
        </p:nvSpPr>
        <p:spPr bwMode="auto">
          <a:xfrm>
            <a:off x="0" y="6324365"/>
            <a:ext cx="1025889" cy="50812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lvl="0" defTabSz="212393"/>
            <a:endParaRPr lang="en-US" sz="2000" dirty="0"/>
          </a:p>
        </p:txBody>
      </p:sp>
      <p:sp>
        <p:nvSpPr>
          <p:cNvPr id="10" name="Freeform 27"/>
          <p:cNvSpPr>
            <a:spLocks/>
          </p:cNvSpPr>
          <p:nvPr userDrawn="1"/>
        </p:nvSpPr>
        <p:spPr bwMode="auto">
          <a:xfrm>
            <a:off x="951812" y="6143240"/>
            <a:ext cx="485450" cy="242247"/>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11" name="Freeform 27"/>
          <p:cNvSpPr>
            <a:spLocks/>
          </p:cNvSpPr>
          <p:nvPr userDrawn="1"/>
        </p:nvSpPr>
        <p:spPr bwMode="auto">
          <a:xfrm>
            <a:off x="11391963" y="680907"/>
            <a:ext cx="727219" cy="32558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12" name="Freeform 27"/>
          <p:cNvSpPr>
            <a:spLocks/>
          </p:cNvSpPr>
          <p:nvPr userDrawn="1"/>
        </p:nvSpPr>
        <p:spPr bwMode="auto">
          <a:xfrm>
            <a:off x="10581886" y="533463"/>
            <a:ext cx="485450" cy="242247"/>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13" name="Freeform 27"/>
          <p:cNvSpPr>
            <a:spLocks/>
          </p:cNvSpPr>
          <p:nvPr userDrawn="1"/>
        </p:nvSpPr>
        <p:spPr bwMode="auto">
          <a:xfrm>
            <a:off x="10966987" y="24400"/>
            <a:ext cx="1179158" cy="508122"/>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lvl="0" defTabSz="212393"/>
            <a:endParaRPr lang="en-US" sz="2000" dirty="0"/>
          </a:p>
        </p:txBody>
      </p:sp>
      <p:sp>
        <p:nvSpPr>
          <p:cNvPr id="14" name="Freeform 27"/>
          <p:cNvSpPr>
            <a:spLocks/>
          </p:cNvSpPr>
          <p:nvPr userDrawn="1"/>
        </p:nvSpPr>
        <p:spPr bwMode="auto">
          <a:xfrm>
            <a:off x="9892100" y="28975"/>
            <a:ext cx="864000" cy="360000"/>
          </a:xfrm>
          <a:custGeom>
            <a:avLst/>
            <a:gdLst>
              <a:gd name="T0" fmla="*/ 347 w 434"/>
              <a:gd name="T1" fmla="*/ 102 h 279"/>
              <a:gd name="T2" fmla="*/ 344 w 434"/>
              <a:gd name="T3" fmla="*/ 102 h 279"/>
              <a:gd name="T4" fmla="*/ 344 w 434"/>
              <a:gd name="T5" fmla="*/ 101 h 279"/>
              <a:gd name="T6" fmla="*/ 243 w 434"/>
              <a:gd name="T7" fmla="*/ 0 h 279"/>
              <a:gd name="T8" fmla="*/ 153 w 434"/>
              <a:gd name="T9" fmla="*/ 57 h 279"/>
              <a:gd name="T10" fmla="*/ 121 w 434"/>
              <a:gd name="T11" fmla="*/ 45 h 279"/>
              <a:gd name="T12" fmla="*/ 72 w 434"/>
              <a:gd name="T13" fmla="*/ 94 h 279"/>
              <a:gd name="T14" fmla="*/ 73 w 434"/>
              <a:gd name="T15" fmla="*/ 103 h 279"/>
              <a:gd name="T16" fmla="*/ 0 w 434"/>
              <a:gd name="T17" fmla="*/ 190 h 279"/>
              <a:gd name="T18" fmla="*/ 88 w 434"/>
              <a:gd name="T19" fmla="*/ 279 h 279"/>
              <a:gd name="T20" fmla="*/ 347 w 434"/>
              <a:gd name="T21" fmla="*/ 279 h 279"/>
              <a:gd name="T22" fmla="*/ 434 w 434"/>
              <a:gd name="T23" fmla="*/ 190 h 279"/>
              <a:gd name="T24" fmla="*/ 347 w 434"/>
              <a:gd name="T25" fmla="*/ 10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4" h="279">
                <a:moveTo>
                  <a:pt x="347" y="102"/>
                </a:moveTo>
                <a:cubicBezTo>
                  <a:pt x="344" y="102"/>
                  <a:pt x="344" y="102"/>
                  <a:pt x="344" y="102"/>
                </a:cubicBezTo>
                <a:cubicBezTo>
                  <a:pt x="344" y="101"/>
                  <a:pt x="344" y="101"/>
                  <a:pt x="344" y="101"/>
                </a:cubicBezTo>
                <a:cubicBezTo>
                  <a:pt x="344" y="45"/>
                  <a:pt x="299" y="0"/>
                  <a:pt x="243" y="0"/>
                </a:cubicBezTo>
                <a:cubicBezTo>
                  <a:pt x="203" y="0"/>
                  <a:pt x="169" y="23"/>
                  <a:pt x="153" y="57"/>
                </a:cubicBezTo>
                <a:cubicBezTo>
                  <a:pt x="144" y="49"/>
                  <a:pt x="133" y="45"/>
                  <a:pt x="121" y="45"/>
                </a:cubicBezTo>
                <a:cubicBezTo>
                  <a:pt x="94" y="45"/>
                  <a:pt x="72" y="67"/>
                  <a:pt x="72" y="94"/>
                </a:cubicBezTo>
                <a:cubicBezTo>
                  <a:pt x="72" y="97"/>
                  <a:pt x="72" y="100"/>
                  <a:pt x="73" y="103"/>
                </a:cubicBezTo>
                <a:cubicBezTo>
                  <a:pt x="31" y="110"/>
                  <a:pt x="0" y="146"/>
                  <a:pt x="0" y="190"/>
                </a:cubicBezTo>
                <a:cubicBezTo>
                  <a:pt x="0" y="239"/>
                  <a:pt x="39" y="279"/>
                  <a:pt x="88" y="279"/>
                </a:cubicBezTo>
                <a:cubicBezTo>
                  <a:pt x="347" y="279"/>
                  <a:pt x="347" y="279"/>
                  <a:pt x="347" y="279"/>
                </a:cubicBezTo>
                <a:cubicBezTo>
                  <a:pt x="395" y="279"/>
                  <a:pt x="434" y="239"/>
                  <a:pt x="434" y="190"/>
                </a:cubicBezTo>
                <a:cubicBezTo>
                  <a:pt x="434" y="141"/>
                  <a:pt x="395" y="102"/>
                  <a:pt x="347" y="102"/>
                </a:cubicBezTo>
                <a:close/>
              </a:path>
            </a:pathLst>
          </a:custGeom>
          <a:gradFill flip="none" rotWithShape="1">
            <a:gsLst>
              <a:gs pos="0">
                <a:schemeClr val="bg1">
                  <a:lumMod val="85000"/>
                </a:schemeClr>
              </a:gs>
              <a:gs pos="0">
                <a:schemeClr val="bg1">
                  <a:lumMod val="95000"/>
                </a:schemeClr>
              </a:gs>
              <a:gs pos="34000">
                <a:schemeClr val="bg1"/>
              </a:gs>
            </a:gsLst>
            <a:lin ang="13500000" scaled="1"/>
            <a:tileRect/>
          </a:gradFill>
          <a:ln>
            <a:solidFill>
              <a:schemeClr val="bg1"/>
            </a:solidFill>
          </a:ln>
          <a:effectLst>
            <a:outerShdw blurRad="63500" sx="102000" sy="102000" algn="ctr" rotWithShape="0">
              <a:prstClr val="black">
                <a:alpha val="40000"/>
              </a:prstClr>
            </a:outerShdw>
          </a:effectLst>
        </p:spPr>
        <p:txBody>
          <a:bodyPr lIns="21238" tIns="10632" rIns="21238" bIns="10632" anchor="ctr"/>
          <a:lstStyle/>
          <a:p>
            <a:pPr defTabSz="212393">
              <a:defRPr/>
            </a:pPr>
            <a:endParaRPr lang="en-US" sz="2000" dirty="0"/>
          </a:p>
        </p:txBody>
      </p:sp>
      <p:sp>
        <p:nvSpPr>
          <p:cNvPr id="22" name="矩形 21"/>
          <p:cNvSpPr/>
          <p:nvPr userDrawn="1"/>
        </p:nvSpPr>
        <p:spPr>
          <a:xfrm>
            <a:off x="1" y="3369112"/>
            <a:ext cx="6191251" cy="3500439"/>
          </a:xfrm>
          <a:prstGeom prst="rect">
            <a:avLst/>
          </a:prstGeom>
          <a:gradFill flip="none" rotWithShape="1">
            <a:gsLst>
              <a:gs pos="0">
                <a:schemeClr val="bg1"/>
              </a:gs>
              <a:gs pos="46000">
                <a:schemeClr val="bg1"/>
              </a:gs>
              <a:gs pos="100000">
                <a:schemeClr val="bg1">
                  <a:alpha val="27000"/>
                </a:schemeClr>
              </a:gs>
            </a:gsLst>
            <a:lin ang="8100000" scaled="1"/>
            <a:tileRect/>
          </a:gradFill>
          <a:ln>
            <a:noFill/>
          </a:ln>
        </p:spPr>
        <p:style>
          <a:lnRef idx="2">
            <a:schemeClr val="accent5"/>
          </a:lnRef>
          <a:fillRef idx="1">
            <a:schemeClr val="lt1"/>
          </a:fillRef>
          <a:effectRef idx="0">
            <a:schemeClr val="accent5"/>
          </a:effectRef>
          <a:fontRef idx="minor">
            <a:schemeClr val="dk1"/>
          </a:fontRef>
        </p:style>
        <p:txBody>
          <a:bodyPr wrap="none" rtlCol="0" anchor="ctr">
            <a:noAutofit/>
          </a:bodyPr>
          <a:lstStyle/>
          <a:p>
            <a:pPr algn="ctr"/>
            <a:endParaRPr lang="zh-CN" altLang="en-US" sz="1800" dirty="0">
              <a:latin typeface="+mj-ea"/>
              <a:ea typeface="+mj-ea"/>
            </a:endParaRPr>
          </a:p>
        </p:txBody>
      </p:sp>
    </p:spTree>
    <p:extLst>
      <p:ext uri="{BB962C8B-B14F-4D97-AF65-F5344CB8AC3E}">
        <p14:creationId xmlns:p14="http://schemas.microsoft.com/office/powerpoint/2010/main" val="1501510713"/>
      </p:ext>
    </p:extLst>
  </p:cSld>
  <p:clrMap bg1="lt1" tx1="dk1" bg2="lt2" tx2="dk2" accent1="accent1" accent2="accent2" accent3="accent3" accent4="accent4" accent5="accent5" accent6="accent6" hlink="hlink" folHlink="folHlink"/>
  <p:sldLayoutIdLst>
    <p:sldLayoutId id="2147483909" r:id="rId1"/>
    <p:sldLayoutId id="2147483910" r:id="rId2"/>
  </p:sldLayoutIdLst>
  <p:hf hdr="0" ftr="0" dt="0"/>
  <p:txStyles>
    <p:titleStyle>
      <a:lvl1pPr algn="l" rtl="0" eaLnBrk="0" fontAlgn="base" hangingPunct="0">
        <a:lnSpc>
          <a:spcPct val="90000"/>
        </a:lnSpc>
        <a:spcBef>
          <a:spcPct val="0"/>
        </a:spcBef>
        <a:spcAft>
          <a:spcPct val="0"/>
        </a:spcAft>
        <a:defRPr sz="4000" b="1">
          <a:solidFill>
            <a:schemeClr val="tx1"/>
          </a:solidFill>
          <a:latin typeface="+mj-lt"/>
          <a:ea typeface="+mj-ea"/>
          <a:cs typeface="+mj-cs"/>
          <a:sym typeface="Calibri Light" charset="0"/>
        </a:defRPr>
      </a:lvl1pPr>
      <a:lvl2pPr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2pPr>
      <a:lvl3pPr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3pPr>
      <a:lvl4pPr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4pPr>
      <a:lvl5pPr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5pPr>
      <a:lvl6pPr marL="457200"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6pPr>
      <a:lvl7pPr marL="914400"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7pPr>
      <a:lvl8pPr marL="1371600"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8pPr>
      <a:lvl9pPr marL="1828800" algn="l" rtl="0" eaLnBrk="0" fontAlgn="base" hangingPunct="0">
        <a:lnSpc>
          <a:spcPct val="90000"/>
        </a:lnSpc>
        <a:spcBef>
          <a:spcPct val="0"/>
        </a:spcBef>
        <a:spcAft>
          <a:spcPct val="0"/>
        </a:spcAft>
        <a:defRPr sz="4400" b="1">
          <a:solidFill>
            <a:schemeClr val="tx1"/>
          </a:solidFill>
          <a:latin typeface="微软雅黑" pitchFamily="34" charset="-122"/>
          <a:ea typeface="微软雅黑" pitchFamily="34" charset="-122"/>
          <a:sym typeface="Calibri Light" charset="0"/>
        </a:defRPr>
      </a:lvl9pPr>
    </p:titleStyle>
    <p:bodyStyle>
      <a:lvl1pPr marL="228600" indent="-228600" algn="l" defTabSz="0" rtl="0" eaLnBrk="0" fontAlgn="base" hangingPunct="0">
        <a:lnSpc>
          <a:spcPct val="110000"/>
        </a:lnSpc>
        <a:spcBef>
          <a:spcPts val="1000"/>
        </a:spcBef>
        <a:spcAft>
          <a:spcPct val="0"/>
        </a:spcAft>
        <a:buClr>
          <a:srgbClr val="2E75B5"/>
        </a:buClr>
        <a:buSzPct val="80000"/>
        <a:buFont typeface="Wingdings" pitchFamily="2" charset="2"/>
        <a:buChar char="l"/>
        <a:defRPr sz="2800">
          <a:solidFill>
            <a:schemeClr val="tx1"/>
          </a:solidFill>
          <a:latin typeface="+mn-lt"/>
          <a:ea typeface="+mn-ea"/>
          <a:cs typeface="+mn-cs"/>
          <a:sym typeface="Calibri" pitchFamily="34" charset="0"/>
        </a:defRPr>
      </a:lvl1pPr>
      <a:lvl2pPr marL="685800" indent="-323850" algn="l" defTabSz="0" rtl="0" eaLnBrk="0" fontAlgn="base" hangingPunct="0">
        <a:lnSpc>
          <a:spcPct val="110000"/>
        </a:lnSpc>
        <a:spcBef>
          <a:spcPts val="500"/>
        </a:spcBef>
        <a:spcAft>
          <a:spcPct val="0"/>
        </a:spcAft>
        <a:buClr>
          <a:srgbClr val="2E75B5"/>
        </a:buClr>
        <a:buSzPct val="80000"/>
        <a:buFont typeface="Wingdings" pitchFamily="2" charset="2"/>
        <a:buChar char="n"/>
        <a:defRPr sz="2400">
          <a:solidFill>
            <a:srgbClr val="7F7F7F"/>
          </a:solidFill>
          <a:latin typeface="+mn-lt"/>
          <a:ea typeface="+mn-ea"/>
          <a:sym typeface="Calibri" pitchFamily="34" charset="0"/>
        </a:defRPr>
      </a:lvl2pPr>
      <a:lvl3pPr marL="1143000" indent="-287338" algn="l" defTabSz="0" rtl="0" eaLnBrk="0" fontAlgn="base" hangingPunct="0">
        <a:lnSpc>
          <a:spcPct val="110000"/>
        </a:lnSpc>
        <a:spcBef>
          <a:spcPts val="500"/>
        </a:spcBef>
        <a:spcAft>
          <a:spcPct val="0"/>
        </a:spcAft>
        <a:buClr>
          <a:srgbClr val="2E75B5"/>
        </a:buClr>
        <a:buSzPct val="80000"/>
        <a:buFont typeface="Wingdings" pitchFamily="2" charset="2"/>
        <a:buChar char="ü"/>
        <a:defRPr sz="2000">
          <a:solidFill>
            <a:srgbClr val="7F7F7F"/>
          </a:solidFill>
          <a:latin typeface="+mn-lt"/>
          <a:ea typeface="+mn-ea"/>
          <a:sym typeface="Calibri" pitchFamily="34" charset="0"/>
        </a:defRPr>
      </a:lvl3pPr>
      <a:lvl4pPr marL="1600200" indent="-250825" algn="l" defTabSz="0" rtl="0" eaLnBrk="0" fontAlgn="base" hangingPunct="0">
        <a:lnSpc>
          <a:spcPct val="110000"/>
        </a:lnSpc>
        <a:spcBef>
          <a:spcPts val="500"/>
        </a:spcBef>
        <a:spcAft>
          <a:spcPct val="0"/>
        </a:spcAft>
        <a:buClr>
          <a:srgbClr val="2E75B5"/>
        </a:buClr>
        <a:buSzPct val="80000"/>
        <a:buFont typeface="微软雅黑" pitchFamily="34" charset="-122"/>
        <a:buChar char="─"/>
        <a:defRPr>
          <a:solidFill>
            <a:srgbClr val="7F7F7F"/>
          </a:solidFill>
          <a:latin typeface="+mn-lt"/>
          <a:ea typeface="+mn-ea"/>
          <a:sym typeface="Calibri" pitchFamily="34" charset="0"/>
        </a:defRPr>
      </a:lvl4pPr>
      <a:lvl5pPr marL="20574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5pPr>
      <a:lvl6pPr marL="25146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6pPr>
      <a:lvl7pPr marL="29718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7pPr>
      <a:lvl8pPr marL="34290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8pPr>
      <a:lvl9pPr marL="38862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1245" y="0"/>
            <a:ext cx="12192001" cy="685548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mn-ea"/>
              <a:ea typeface="+mn-ea"/>
            </a:endParaRPr>
          </a:p>
        </p:txBody>
      </p:sp>
      <p:sp>
        <p:nvSpPr>
          <p:cNvPr id="25" name="单圆角矩形 24"/>
          <p:cNvSpPr/>
          <p:nvPr/>
        </p:nvSpPr>
        <p:spPr>
          <a:xfrm>
            <a:off x="-21753" y="832388"/>
            <a:ext cx="12227608" cy="2838954"/>
          </a:xfrm>
          <a:prstGeom prst="round1Rect">
            <a:avLst>
              <a:gd name="adj" fmla="val 35683"/>
            </a:avLst>
          </a:prstGeom>
          <a:solidFill>
            <a:srgbClr val="368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D7D31"/>
              </a:solidFill>
              <a:latin typeface="+mn-ea"/>
            </a:endParaRPr>
          </a:p>
        </p:txBody>
      </p:sp>
      <p:sp>
        <p:nvSpPr>
          <p:cNvPr id="2" name="标题 1"/>
          <p:cNvSpPr>
            <a:spLocks noGrp="1"/>
          </p:cNvSpPr>
          <p:nvPr>
            <p:ph type="ctrTitle"/>
          </p:nvPr>
        </p:nvSpPr>
        <p:spPr>
          <a:xfrm>
            <a:off x="-49022" y="1405179"/>
            <a:ext cx="12192000" cy="1477896"/>
          </a:xfrm>
          <a:noFill/>
          <a:ln>
            <a:noFill/>
          </a:ln>
        </p:spPr>
        <p:style>
          <a:lnRef idx="1">
            <a:schemeClr val="accent1"/>
          </a:lnRef>
          <a:fillRef idx="2">
            <a:schemeClr val="accent1"/>
          </a:fillRef>
          <a:effectRef idx="1">
            <a:schemeClr val="accent1"/>
          </a:effectRef>
          <a:fontRef idx="minor">
            <a:schemeClr val="dk1"/>
          </a:fontRef>
        </p:style>
        <p:txBody>
          <a:bodyPr/>
          <a:lstStyle/>
          <a:p>
            <a:pPr algn="ctr"/>
            <a:r>
              <a:rPr lang="zh-CN" altLang="en-US" sz="6000" kern="1200" spc="50" dirty="0" smtClean="0">
                <a:ln w="12700" cmpd="sng">
                  <a:noFill/>
                  <a:prstDash val="solid"/>
                </a:ln>
                <a:solidFill>
                  <a:schemeClr val="bg1">
                    <a:lumMod val="95000"/>
                  </a:schemeClr>
                </a:solidFill>
                <a:latin typeface="+mn-ea"/>
                <a:cs typeface="Times New Roman" pitchFamily="18" charset="0"/>
              </a:rPr>
              <a:t>面向区块链的软件工程教学实践</a:t>
            </a:r>
            <a:r>
              <a:rPr lang="en-US" altLang="zh-CN" sz="6600" kern="1200" spc="50" dirty="0" smtClean="0">
                <a:ln w="12700" cmpd="sng">
                  <a:noFill/>
                  <a:prstDash val="solid"/>
                </a:ln>
                <a:solidFill>
                  <a:schemeClr val="bg1">
                    <a:lumMod val="95000"/>
                  </a:schemeClr>
                </a:solidFill>
                <a:latin typeface="+mn-ea"/>
                <a:cs typeface="Times New Roman" pitchFamily="18" charset="0"/>
              </a:rPr>
              <a:t/>
            </a:r>
            <a:br>
              <a:rPr lang="en-US" altLang="zh-CN" sz="6600" kern="1200" spc="50" dirty="0" smtClean="0">
                <a:ln w="12700" cmpd="sng">
                  <a:noFill/>
                  <a:prstDash val="solid"/>
                </a:ln>
                <a:solidFill>
                  <a:schemeClr val="bg1">
                    <a:lumMod val="95000"/>
                  </a:schemeClr>
                </a:solidFill>
                <a:latin typeface="+mn-ea"/>
                <a:cs typeface="Times New Roman" pitchFamily="18" charset="0"/>
              </a:rPr>
            </a:br>
            <a:r>
              <a:rPr lang="en-US" altLang="zh-CN" sz="6600" kern="1200" spc="50" dirty="0" smtClean="0">
                <a:ln w="12700" cmpd="sng">
                  <a:noFill/>
                  <a:prstDash val="solid"/>
                </a:ln>
                <a:solidFill>
                  <a:schemeClr val="bg1">
                    <a:lumMod val="95000"/>
                  </a:schemeClr>
                </a:solidFill>
                <a:latin typeface="+mn-ea"/>
                <a:cs typeface="Times New Roman" pitchFamily="18" charset="0"/>
              </a:rPr>
              <a:t>             </a:t>
            </a:r>
            <a:r>
              <a:rPr lang="en-US" altLang="zh-CN" kern="1200" spc="50" dirty="0" smtClean="0">
                <a:ln w="12700" cmpd="sng">
                  <a:noFill/>
                  <a:prstDash val="solid"/>
                </a:ln>
                <a:solidFill>
                  <a:schemeClr val="bg1">
                    <a:lumMod val="95000"/>
                  </a:schemeClr>
                </a:solidFill>
                <a:latin typeface="+mn-ea"/>
                <a:cs typeface="Times New Roman" pitchFamily="18" charset="0"/>
              </a:rPr>
              <a:t>-</a:t>
            </a:r>
            <a:r>
              <a:rPr lang="zh-CN" altLang="zh-CN" kern="1200" spc="50" dirty="0" smtClean="0">
                <a:ln w="12700" cmpd="sng">
                  <a:noFill/>
                  <a:prstDash val="solid"/>
                </a:ln>
                <a:solidFill>
                  <a:schemeClr val="bg1">
                    <a:lumMod val="95000"/>
                  </a:schemeClr>
                </a:solidFill>
                <a:latin typeface="+mn-ea"/>
                <a:cs typeface="Times New Roman" pitchFamily="18" charset="0"/>
              </a:rPr>
              <a:t>拜占庭</a:t>
            </a:r>
            <a:r>
              <a:rPr lang="zh-CN" altLang="zh-CN" kern="1200" spc="50" dirty="0">
                <a:ln w="12700" cmpd="sng">
                  <a:noFill/>
                  <a:prstDash val="solid"/>
                </a:ln>
                <a:solidFill>
                  <a:schemeClr val="bg1">
                    <a:lumMod val="95000"/>
                  </a:schemeClr>
                </a:solidFill>
                <a:latin typeface="+mn-ea"/>
                <a:cs typeface="Times New Roman" pitchFamily="18" charset="0"/>
              </a:rPr>
              <a:t>将军问题及拜占廷容错</a:t>
            </a:r>
            <a:r>
              <a:rPr lang="zh-CN" altLang="zh-CN" kern="1200" spc="50" dirty="0" smtClean="0">
                <a:ln w="12700" cmpd="sng">
                  <a:noFill/>
                  <a:prstDash val="solid"/>
                </a:ln>
                <a:solidFill>
                  <a:schemeClr val="bg1">
                    <a:lumMod val="95000"/>
                  </a:schemeClr>
                </a:solidFill>
                <a:latin typeface="+mn-ea"/>
                <a:cs typeface="Times New Roman" pitchFamily="18" charset="0"/>
              </a:rPr>
              <a:t>算法</a:t>
            </a:r>
            <a:endParaRPr lang="zh-CN" altLang="en-US" kern="1200" spc="50" dirty="0">
              <a:ln w="12700" cmpd="sng">
                <a:noFill/>
                <a:prstDash val="solid"/>
              </a:ln>
              <a:solidFill>
                <a:schemeClr val="bg1">
                  <a:lumMod val="95000"/>
                </a:schemeClr>
              </a:solidFill>
              <a:latin typeface="+mn-ea"/>
              <a:cs typeface="Times New Roman" pitchFamily="18" charset="0"/>
            </a:endParaRPr>
          </a:p>
        </p:txBody>
      </p:sp>
      <p:sp>
        <p:nvSpPr>
          <p:cNvPr id="5" name="矩形 4"/>
          <p:cNvSpPr/>
          <p:nvPr/>
        </p:nvSpPr>
        <p:spPr>
          <a:xfrm>
            <a:off x="2691573" y="4486174"/>
            <a:ext cx="6750566" cy="584775"/>
          </a:xfrm>
          <a:prstGeom prst="rect">
            <a:avLst/>
          </a:prstGeom>
        </p:spPr>
        <p:txBody>
          <a:bodyPr wrap="none">
            <a:spAutoFit/>
          </a:bodyPr>
          <a:lstStyle/>
          <a:p>
            <a:r>
              <a:rPr lang="zh-CN" altLang="en-US" sz="3200" b="1" dirty="0">
                <a:latin typeface="+mn-ea"/>
                <a:ea typeface="+mn-ea"/>
              </a:rPr>
              <a:t>报告人</a:t>
            </a:r>
            <a:r>
              <a:rPr lang="zh-CN" altLang="en-US" sz="3200" b="1" dirty="0" smtClean="0">
                <a:latin typeface="+mn-ea"/>
                <a:ea typeface="+mn-ea"/>
              </a:rPr>
              <a:t>：欧阳建权、史佩昌</a:t>
            </a:r>
            <a:r>
              <a:rPr lang="zh-CN" altLang="en-US" sz="3200" b="1" dirty="0">
                <a:latin typeface="+mn-ea"/>
                <a:ea typeface="+mn-ea"/>
              </a:rPr>
              <a:t>、王怀民</a:t>
            </a:r>
          </a:p>
        </p:txBody>
      </p:sp>
      <p:sp>
        <p:nvSpPr>
          <p:cNvPr id="9" name="灯片编号占位符 8"/>
          <p:cNvSpPr>
            <a:spLocks noGrp="1"/>
          </p:cNvSpPr>
          <p:nvPr>
            <p:ph type="sldNum" sz="quarter" idx="12"/>
          </p:nvPr>
        </p:nvSpPr>
        <p:spPr/>
        <p:txBody>
          <a:bodyPr/>
          <a:lstStyle/>
          <a:p>
            <a:pPr>
              <a:defRPr/>
            </a:pPr>
            <a:fld id="{D821F10E-E95D-498E-87AE-7097AF87FC49}" type="slidenum">
              <a:rPr lang="zh-CN" altLang="en-US" smtClean="0">
                <a:latin typeface="+mn-ea"/>
                <a:ea typeface="+mn-ea"/>
              </a:rPr>
              <a:pPr>
                <a:defRPr/>
              </a:pPr>
              <a:t>1</a:t>
            </a:fld>
            <a:endParaRPr lang="zh-CN" altLang="en-US" sz="1800">
              <a:solidFill>
                <a:srgbClr val="000000"/>
              </a:solidFill>
              <a:latin typeface="+mn-ea"/>
              <a:ea typeface="+mn-ea"/>
            </a:endParaRPr>
          </a:p>
        </p:txBody>
      </p:sp>
      <p:sp>
        <p:nvSpPr>
          <p:cNvPr id="4" name="矩形 3"/>
          <p:cNvSpPr/>
          <p:nvPr/>
        </p:nvSpPr>
        <p:spPr>
          <a:xfrm>
            <a:off x="4283157" y="5070949"/>
            <a:ext cx="3445174" cy="830997"/>
          </a:xfrm>
          <a:prstGeom prst="rect">
            <a:avLst/>
          </a:prstGeom>
        </p:spPr>
        <p:txBody>
          <a:bodyPr wrap="none">
            <a:spAutoFit/>
          </a:bodyPr>
          <a:lstStyle/>
          <a:p>
            <a:pPr algn="ctr"/>
            <a:fld id="{B97EEE93-A97A-4556-AC70-F4D69E8B0CD3}" type="datetime2">
              <a:rPr lang="zh-CN" altLang="en-US" sz="2400" smtClean="0">
                <a:latin typeface="+mn-ea"/>
                <a:ea typeface="+mn-ea"/>
              </a:rPr>
              <a:t>2018年11月23日</a:t>
            </a:fld>
            <a:endParaRPr lang="en-US" altLang="zh-CN" sz="2400" dirty="0">
              <a:latin typeface="+mn-ea"/>
              <a:ea typeface="+mn-ea"/>
            </a:endParaRPr>
          </a:p>
          <a:p>
            <a:pPr algn="ctr"/>
            <a:r>
              <a:rPr lang="zh-CN" altLang="en-US" sz="2400" dirty="0" smtClean="0">
                <a:latin typeface="+mn-ea"/>
                <a:ea typeface="+mn-ea"/>
              </a:rPr>
              <a:t>湘潭大学  国防科技大学</a:t>
            </a:r>
            <a:endParaRPr lang="en-US" altLang="zh-CN" sz="2400" dirty="0" smtClean="0">
              <a:latin typeface="+mn-ea"/>
              <a:ea typeface="+mn-ea"/>
            </a:endParaRPr>
          </a:p>
        </p:txBody>
      </p:sp>
    </p:spTree>
    <p:extLst>
      <p:ext uri="{BB962C8B-B14F-4D97-AF65-F5344CB8AC3E}">
        <p14:creationId xmlns:p14="http://schemas.microsoft.com/office/powerpoint/2010/main" val="532628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10</a:t>
            </a:fld>
            <a:endParaRPr lang="en-US" dirty="0"/>
          </a:p>
        </p:txBody>
      </p:sp>
      <p:sp>
        <p:nvSpPr>
          <p:cNvPr id="3" name="内容占位符 2"/>
          <p:cNvSpPr>
            <a:spLocks noGrp="1"/>
          </p:cNvSpPr>
          <p:nvPr>
            <p:ph idx="1"/>
          </p:nvPr>
        </p:nvSpPr>
        <p:spPr>
          <a:xfrm>
            <a:off x="851354" y="1627414"/>
            <a:ext cx="10515600" cy="4696506"/>
          </a:xfrm>
        </p:spPr>
        <p:txBody>
          <a:bodyPr/>
          <a:lstStyle/>
          <a:p>
            <a:r>
              <a:rPr lang="zh-CN" altLang="en-US" sz="3200" dirty="0" smtClean="0"/>
              <a:t>从减少通信和加密两个维度优化算法</a:t>
            </a:r>
            <a:endParaRPr lang="en-US" altLang="zh-CN" sz="3200" dirty="0" smtClean="0"/>
          </a:p>
          <a:p>
            <a:pPr lvl="1"/>
            <a:r>
              <a:rPr lang="zh-CN" altLang="en-US" sz="2800" dirty="0"/>
              <a:t>减少</a:t>
            </a:r>
            <a:r>
              <a:rPr lang="zh-CN" altLang="en-US" sz="2800" dirty="0" smtClean="0"/>
              <a:t>通信</a:t>
            </a:r>
            <a:endParaRPr lang="en-US" altLang="zh-CN" sz="2800" dirty="0" smtClean="0"/>
          </a:p>
          <a:p>
            <a:pPr lvl="2">
              <a:buFont typeface="Wingdings" panose="05000000000000000000" pitchFamily="2" charset="2"/>
              <a:buChar char="u"/>
            </a:pPr>
            <a:r>
              <a:rPr lang="zh-CN" altLang="en-US" sz="2400" dirty="0" smtClean="0"/>
              <a:t>避免</a:t>
            </a:r>
            <a:r>
              <a:rPr lang="zh-CN" altLang="en-US" sz="2400" dirty="0"/>
              <a:t>发送大量的回复</a:t>
            </a:r>
            <a:r>
              <a:rPr lang="zh-CN" altLang="en-US" sz="2400" dirty="0" smtClean="0"/>
              <a:t>。</a:t>
            </a:r>
            <a:endParaRPr lang="en-US" altLang="zh-CN" sz="2400" dirty="0" smtClean="0"/>
          </a:p>
          <a:p>
            <a:pPr lvl="2">
              <a:buFont typeface="Wingdings" panose="05000000000000000000" pitchFamily="2" charset="2"/>
              <a:buChar char="u"/>
            </a:pPr>
            <a:r>
              <a:rPr lang="zh-CN" altLang="en-US" sz="2400" dirty="0" smtClean="0"/>
              <a:t>优化</a:t>
            </a:r>
            <a:r>
              <a:rPr lang="zh-CN" altLang="en-US" sz="2400" dirty="0"/>
              <a:t>将操作调用的消息延迟数从</a:t>
            </a:r>
            <a:r>
              <a:rPr lang="en-US" altLang="zh-CN" sz="2400" dirty="0"/>
              <a:t>5</a:t>
            </a:r>
            <a:r>
              <a:rPr lang="zh-CN" altLang="en-US" sz="2400" dirty="0"/>
              <a:t>减少到</a:t>
            </a:r>
            <a:r>
              <a:rPr lang="en-US" altLang="zh-CN" sz="2400" dirty="0"/>
              <a:t>4</a:t>
            </a:r>
            <a:r>
              <a:rPr lang="zh-CN" altLang="en-US" sz="2400" dirty="0" smtClean="0"/>
              <a:t>。</a:t>
            </a:r>
            <a:endParaRPr lang="en-US" altLang="zh-CN" sz="2400" dirty="0" smtClean="0"/>
          </a:p>
          <a:p>
            <a:pPr lvl="2">
              <a:buFont typeface="Wingdings" panose="05000000000000000000" pitchFamily="2" charset="2"/>
              <a:buChar char="u"/>
            </a:pPr>
            <a:r>
              <a:rPr lang="zh-CN" altLang="en-US" sz="2400" dirty="0" smtClean="0"/>
              <a:t>优化</a:t>
            </a:r>
            <a:r>
              <a:rPr lang="zh-CN" altLang="en-US" sz="2400" dirty="0"/>
              <a:t>提高了不修改服务状态的只读操作的性能。</a:t>
            </a:r>
            <a:endParaRPr lang="en-US" altLang="zh-CN" sz="2400" dirty="0" smtClean="0"/>
          </a:p>
          <a:p>
            <a:pPr lvl="1"/>
            <a:r>
              <a:rPr lang="zh-CN" altLang="en-US" sz="2800" dirty="0" smtClean="0"/>
              <a:t>加密</a:t>
            </a:r>
            <a:endParaRPr lang="en-US" altLang="zh-CN" sz="2800" dirty="0" smtClean="0"/>
          </a:p>
          <a:p>
            <a:pPr lvl="2">
              <a:buFont typeface="Wingdings" panose="05000000000000000000" pitchFamily="2" charset="2"/>
              <a:buChar char="u"/>
            </a:pPr>
            <a:r>
              <a:rPr lang="zh-CN" altLang="en-US" sz="2400" dirty="0"/>
              <a:t>描述了一种使用数字签名验证所有消息的算法</a:t>
            </a:r>
            <a:r>
              <a:rPr lang="zh-CN" altLang="en-US" sz="2400" dirty="0" smtClean="0"/>
              <a:t>。消除</a:t>
            </a:r>
            <a:r>
              <a:rPr lang="zh-CN" altLang="en-US" sz="2400" dirty="0"/>
              <a:t>了以前系统的主要性能瓶颈。</a:t>
            </a:r>
            <a:endParaRPr lang="en-US" altLang="zh-CN" sz="2400"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a:t>教学内容</a:t>
            </a:r>
            <a:r>
              <a:rPr lang="en-US" altLang="zh-CN" dirty="0" smtClean="0"/>
              <a:t>—</a:t>
            </a:r>
            <a:r>
              <a:rPr lang="zh-CN" altLang="en-US" dirty="0" smtClean="0"/>
              <a:t>拜占庭</a:t>
            </a:r>
            <a:r>
              <a:rPr lang="zh-CN" altLang="en-US" dirty="0"/>
              <a:t>将军的优化算法</a:t>
            </a:r>
          </a:p>
        </p:txBody>
      </p:sp>
    </p:spTree>
    <p:extLst>
      <p:ext uri="{BB962C8B-B14F-4D97-AF65-F5344CB8AC3E}">
        <p14:creationId xmlns:p14="http://schemas.microsoft.com/office/powerpoint/2010/main" val="916954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11</a:t>
            </a:fld>
            <a:endParaRPr lang="en-US" dirty="0"/>
          </a:p>
        </p:txBody>
      </p:sp>
      <p:sp>
        <p:nvSpPr>
          <p:cNvPr id="3" name="内容占位符 2"/>
          <p:cNvSpPr>
            <a:spLocks noGrp="1"/>
          </p:cNvSpPr>
          <p:nvPr>
            <p:ph idx="1"/>
          </p:nvPr>
        </p:nvSpPr>
        <p:spPr>
          <a:xfrm>
            <a:off x="722087" y="1494971"/>
            <a:ext cx="10515600" cy="4696506"/>
          </a:xfrm>
        </p:spPr>
        <p:txBody>
          <a:bodyPr/>
          <a:lstStyle/>
          <a:p>
            <a:r>
              <a:rPr lang="zh-CN" altLang="zh-CN" dirty="0"/>
              <a:t>命令行模式下运行</a:t>
            </a:r>
            <a:r>
              <a:rPr lang="en-US" altLang="zh-CN" dirty="0"/>
              <a:t>jar</a:t>
            </a:r>
            <a:r>
              <a:rPr lang="zh-CN" altLang="en-US" dirty="0" smtClean="0"/>
              <a:t>包</a:t>
            </a:r>
            <a:endParaRPr lang="en-US" altLang="zh-CN" dirty="0" smtClean="0"/>
          </a:p>
          <a:p>
            <a:endParaRPr lang="en-US" altLang="zh-CN" dirty="0" smtClean="0"/>
          </a:p>
          <a:p>
            <a:endParaRPr lang="en-US" altLang="zh-CN" dirty="0" smtClean="0"/>
          </a:p>
          <a:p>
            <a:r>
              <a:rPr lang="zh-CN" altLang="en-US" dirty="0" smtClean="0"/>
              <a:t>可以</a:t>
            </a:r>
            <a:r>
              <a:rPr lang="zh-CN" altLang="en-US" dirty="0"/>
              <a:t>通过graphviz第三方工具生成图片，运行output 目录下的 rundot.</a:t>
            </a:r>
            <a:r>
              <a:rPr lang="zh-CN" altLang="en-US" dirty="0" smtClean="0"/>
              <a:t>bat</a:t>
            </a:r>
            <a:endParaRPr lang="en-US" altLang="zh-CN" dirty="0" smtClean="0"/>
          </a:p>
          <a:p>
            <a:pPr marL="0" indent="0">
              <a:buNone/>
            </a:pPr>
            <a:endParaRPr lang="zh-CN" altLang="en-US"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a:t>教学内容</a:t>
            </a:r>
            <a:r>
              <a:rPr lang="en-US" altLang="zh-CN" dirty="0" smtClean="0"/>
              <a:t>—</a:t>
            </a:r>
            <a:r>
              <a:rPr lang="zh-CN" altLang="en-US" dirty="0" smtClean="0"/>
              <a:t>拜占庭</a:t>
            </a:r>
            <a:r>
              <a:rPr lang="zh-CN" altLang="en-US" dirty="0"/>
              <a:t>将军的开源实现</a:t>
            </a:r>
          </a:p>
        </p:txBody>
      </p:sp>
      <p:sp>
        <p:nvSpPr>
          <p:cNvPr id="5" name="文本框 2"/>
          <p:cNvSpPr txBox="1">
            <a:spLocks noChangeArrowheads="1"/>
          </p:cNvSpPr>
          <p:nvPr/>
        </p:nvSpPr>
        <p:spPr bwMode="auto">
          <a:xfrm>
            <a:off x="1419225" y="2181225"/>
            <a:ext cx="9886950" cy="46166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dirty="0"/>
              <a:t>  java -jar byzantine-0.0.1-SNAPSHOT.jar -hc 7 -t 2 -m 0 -locale zh_CN </a:t>
            </a:r>
          </a:p>
        </p:txBody>
      </p:sp>
      <p:sp>
        <p:nvSpPr>
          <p:cNvPr id="6" name="文本框 4"/>
          <p:cNvSpPr txBox="1">
            <a:spLocks noChangeArrowheads="1"/>
          </p:cNvSpPr>
          <p:nvPr/>
        </p:nvSpPr>
        <p:spPr bwMode="auto">
          <a:xfrm>
            <a:off x="1419225" y="4738574"/>
            <a:ext cx="2540000" cy="83099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 </a:t>
            </a:r>
            <a:r>
              <a:rPr lang="en-US" altLang="zh-CN" sz="2400" dirty="0"/>
              <a:t>cd output</a:t>
            </a:r>
          </a:p>
          <a:p>
            <a:r>
              <a:rPr lang="en-US" altLang="zh-CN" sz="2400" dirty="0"/>
              <a:t> ./rundot.bat</a:t>
            </a:r>
            <a:endParaRPr lang="zh-CN" altLang="en-US" sz="2400" dirty="0"/>
          </a:p>
        </p:txBody>
      </p:sp>
    </p:spTree>
    <p:extLst>
      <p:ext uri="{BB962C8B-B14F-4D97-AF65-F5344CB8AC3E}">
        <p14:creationId xmlns:p14="http://schemas.microsoft.com/office/powerpoint/2010/main" val="1503599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12</a:t>
            </a:fld>
            <a:endParaRPr lang="en-US" dirty="0"/>
          </a:p>
        </p:txBody>
      </p:sp>
      <p:sp>
        <p:nvSpPr>
          <p:cNvPr id="4" name="标题 3"/>
          <p:cNvSpPr>
            <a:spLocks noGrp="1"/>
          </p:cNvSpPr>
          <p:nvPr>
            <p:ph type="title"/>
          </p:nvPr>
        </p:nvSpPr>
        <p:spPr/>
        <p:txBody>
          <a:bodyPr/>
          <a:lstStyle/>
          <a:p>
            <a:r>
              <a:rPr lang="zh-CN" altLang="en-US" dirty="0"/>
              <a:t>教学内容</a:t>
            </a:r>
            <a:r>
              <a:rPr lang="en-US" altLang="zh-CN" dirty="0" smtClean="0"/>
              <a:t>—</a:t>
            </a:r>
            <a:r>
              <a:rPr lang="zh-CN" altLang="en-US" dirty="0" smtClean="0"/>
              <a:t>并行</a:t>
            </a:r>
            <a:r>
              <a:rPr lang="zh-CN" altLang="en-US" dirty="0"/>
              <a:t>拜占庭将军的开源实现</a:t>
            </a:r>
          </a:p>
        </p:txBody>
      </p:sp>
      <p:sp>
        <p:nvSpPr>
          <p:cNvPr id="6" name="内容占位符 2"/>
          <p:cNvSpPr txBox="1">
            <a:spLocks/>
          </p:cNvSpPr>
          <p:nvPr/>
        </p:nvSpPr>
        <p:spPr bwMode="auto">
          <a:xfrm>
            <a:off x="619125" y="1628321"/>
            <a:ext cx="5276850" cy="469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0" rtl="0" eaLnBrk="0" fontAlgn="base" hangingPunct="0">
              <a:lnSpc>
                <a:spcPct val="110000"/>
              </a:lnSpc>
              <a:spcBef>
                <a:spcPts val="1000"/>
              </a:spcBef>
              <a:spcAft>
                <a:spcPct val="0"/>
              </a:spcAft>
              <a:buClr>
                <a:srgbClr val="2E75B5"/>
              </a:buClr>
              <a:buSzPct val="80000"/>
              <a:buFont typeface="Wingdings" pitchFamily="2" charset="2"/>
              <a:buChar char="l"/>
              <a:defRPr sz="2800">
                <a:solidFill>
                  <a:schemeClr val="tx1"/>
                </a:solidFill>
                <a:latin typeface="+mn-lt"/>
                <a:ea typeface="+mn-ea"/>
                <a:cs typeface="+mn-cs"/>
                <a:sym typeface="Calibri" pitchFamily="34" charset="0"/>
              </a:defRPr>
            </a:lvl1pPr>
            <a:lvl2pPr marL="685800" indent="-323850" algn="l" defTabSz="0" rtl="0" eaLnBrk="0" fontAlgn="base" hangingPunct="0">
              <a:lnSpc>
                <a:spcPct val="110000"/>
              </a:lnSpc>
              <a:spcBef>
                <a:spcPts val="500"/>
              </a:spcBef>
              <a:spcAft>
                <a:spcPct val="0"/>
              </a:spcAft>
              <a:buClr>
                <a:srgbClr val="2E75B5"/>
              </a:buClr>
              <a:buSzPct val="80000"/>
              <a:buFont typeface="Wingdings" pitchFamily="2" charset="2"/>
              <a:buChar char="n"/>
              <a:defRPr sz="2400">
                <a:solidFill>
                  <a:srgbClr val="7F7F7F"/>
                </a:solidFill>
                <a:latin typeface="+mn-lt"/>
                <a:ea typeface="+mn-ea"/>
                <a:sym typeface="Calibri" pitchFamily="34" charset="0"/>
              </a:defRPr>
            </a:lvl2pPr>
            <a:lvl3pPr marL="1143000" indent="-287338" algn="l" defTabSz="0" rtl="0" eaLnBrk="0" fontAlgn="base" hangingPunct="0">
              <a:lnSpc>
                <a:spcPct val="110000"/>
              </a:lnSpc>
              <a:spcBef>
                <a:spcPts val="500"/>
              </a:spcBef>
              <a:spcAft>
                <a:spcPct val="0"/>
              </a:spcAft>
              <a:buClr>
                <a:srgbClr val="2E75B5"/>
              </a:buClr>
              <a:buSzPct val="80000"/>
              <a:buFont typeface="Wingdings" pitchFamily="2" charset="2"/>
              <a:buChar char="ü"/>
              <a:defRPr sz="2000">
                <a:solidFill>
                  <a:srgbClr val="7F7F7F"/>
                </a:solidFill>
                <a:latin typeface="+mn-lt"/>
                <a:ea typeface="+mn-ea"/>
                <a:sym typeface="Calibri" pitchFamily="34" charset="0"/>
              </a:defRPr>
            </a:lvl3pPr>
            <a:lvl4pPr marL="1600200" indent="-250825" algn="l" defTabSz="0" rtl="0" eaLnBrk="0" fontAlgn="base" hangingPunct="0">
              <a:lnSpc>
                <a:spcPct val="110000"/>
              </a:lnSpc>
              <a:spcBef>
                <a:spcPts val="500"/>
              </a:spcBef>
              <a:spcAft>
                <a:spcPct val="0"/>
              </a:spcAft>
              <a:buClr>
                <a:srgbClr val="2E75B5"/>
              </a:buClr>
              <a:buSzPct val="80000"/>
              <a:buFont typeface="微软雅黑" pitchFamily="34" charset="-122"/>
              <a:buChar char="─"/>
              <a:defRPr>
                <a:solidFill>
                  <a:srgbClr val="7F7F7F"/>
                </a:solidFill>
                <a:latin typeface="+mn-lt"/>
                <a:ea typeface="+mn-ea"/>
                <a:sym typeface="Calibri" pitchFamily="34" charset="0"/>
              </a:defRPr>
            </a:lvl4pPr>
            <a:lvl5pPr marL="20574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5pPr>
            <a:lvl6pPr marL="25146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6pPr>
            <a:lvl7pPr marL="29718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7pPr>
            <a:lvl8pPr marL="34290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8pPr>
            <a:lvl9pPr marL="3886200" indent="-215900" algn="l" defTabSz="0" rtl="0" eaLnBrk="0" fontAlgn="base" hangingPunct="0">
              <a:lnSpc>
                <a:spcPct val="110000"/>
              </a:lnSpc>
              <a:spcBef>
                <a:spcPts val="500"/>
              </a:spcBef>
              <a:spcAft>
                <a:spcPct val="0"/>
              </a:spcAft>
              <a:buClr>
                <a:srgbClr val="2E75B5"/>
              </a:buClr>
              <a:buSzPct val="80000"/>
              <a:buFont typeface="Arial" pitchFamily="34" charset="0"/>
              <a:buChar char="•"/>
              <a:defRPr>
                <a:solidFill>
                  <a:srgbClr val="7F7F7F"/>
                </a:solidFill>
                <a:latin typeface="+mn-lt"/>
                <a:ea typeface="+mn-ea"/>
                <a:sym typeface="Calibri" pitchFamily="34" charset="0"/>
              </a:defRPr>
            </a:lvl9pPr>
          </a:lstStyle>
          <a:p>
            <a:pPr marL="285750" indent="-285750"/>
            <a:r>
              <a:rPr lang="zh-CN" altLang="en-US" dirty="0"/>
              <a:t>输出目录布局</a:t>
            </a:r>
          </a:p>
          <a:p>
            <a:endParaRPr lang="zh-CN" altLang="en-US" dirty="0"/>
          </a:p>
          <a:p>
            <a:r>
              <a:rPr lang="zh-CN" altLang="en-US" dirty="0"/>
              <a:t>直接目录的命名解释:</a:t>
            </a:r>
          </a:p>
          <a:p>
            <a:endParaRPr lang="zh-CN" altLang="en-US" dirty="0"/>
          </a:p>
          <a:p>
            <a:r>
              <a:rPr lang="zh-CN" altLang="en-US" dirty="0"/>
              <a:t> nAtBcX 一共A个员工B个</a:t>
            </a:r>
            <a:r>
              <a:rPr lang="zh-CN" altLang="en-US" dirty="0" smtClean="0"/>
              <a:t>叛徒</a:t>
            </a:r>
            <a:endParaRPr lang="en-US" altLang="zh-CN" dirty="0"/>
          </a:p>
          <a:p>
            <a:endParaRPr lang="zh-CN" altLang="en-US" dirty="0"/>
          </a:p>
          <a:p>
            <a:r>
              <a:rPr lang="zh-CN" altLang="en-US" dirty="0"/>
              <a:t>发令者是X的所有输出</a:t>
            </a:r>
          </a:p>
          <a:p>
            <a:pPr marL="0" indent="0">
              <a:buFont typeface="Wingdings" pitchFamily="2" charset="2"/>
              <a:buNone/>
            </a:pPr>
            <a:endParaRPr lang="zh-CN" altLang="en-US" kern="0" dirty="0" smtClean="0"/>
          </a:p>
          <a:p>
            <a:endParaRPr lang="en-US" altLang="zh-CN" kern="0" dirty="0" smtClean="0"/>
          </a:p>
          <a:p>
            <a:endParaRPr lang="zh-CN" altLang="en-US" kern="0" dirty="0"/>
          </a:p>
        </p:txBody>
      </p:sp>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13" y="1074623"/>
            <a:ext cx="4900612"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76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13</a:t>
            </a:fld>
            <a:endParaRPr lang="en-US" dirty="0"/>
          </a:p>
        </p:txBody>
      </p:sp>
      <p:sp>
        <p:nvSpPr>
          <p:cNvPr id="3" name="内容占位符 2"/>
          <p:cNvSpPr>
            <a:spLocks noGrp="1"/>
          </p:cNvSpPr>
          <p:nvPr>
            <p:ph idx="1"/>
          </p:nvPr>
        </p:nvSpPr>
        <p:spPr>
          <a:xfrm>
            <a:off x="722087" y="1494971"/>
            <a:ext cx="10515600" cy="4696506"/>
          </a:xfrm>
        </p:spPr>
        <p:txBody>
          <a:bodyPr/>
          <a:lstStyle/>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a:t>教学内容</a:t>
            </a:r>
            <a:r>
              <a:rPr lang="en-US" altLang="zh-CN" dirty="0" smtClean="0"/>
              <a:t>—</a:t>
            </a:r>
            <a:r>
              <a:rPr lang="zh-CN" altLang="en-US" dirty="0" smtClean="0"/>
              <a:t>并行</a:t>
            </a:r>
            <a:r>
              <a:rPr lang="zh-CN" altLang="en-US" dirty="0"/>
              <a:t>拜占庭将军的开源实现</a:t>
            </a:r>
          </a:p>
        </p:txBody>
      </p:sp>
      <p:sp>
        <p:nvSpPr>
          <p:cNvPr id="5" name="矩形 4"/>
          <p:cNvSpPr/>
          <p:nvPr/>
        </p:nvSpPr>
        <p:spPr>
          <a:xfrm>
            <a:off x="722087" y="1567934"/>
            <a:ext cx="2627642" cy="523220"/>
          </a:xfrm>
          <a:prstGeom prst="rect">
            <a:avLst/>
          </a:prstGeom>
        </p:spPr>
        <p:txBody>
          <a:bodyPr wrap="none">
            <a:spAutoFit/>
          </a:bodyPr>
          <a:lstStyle/>
          <a:p>
            <a:pPr marL="285750" indent="-285750">
              <a:buClr>
                <a:srgbClr val="2B71C1"/>
              </a:buClr>
              <a:buFont typeface="Wingdings" panose="05000000000000000000" pitchFamily="2" charset="2"/>
              <a:buChar char="l"/>
            </a:pPr>
            <a:r>
              <a:rPr lang="zh-CN" altLang="en-US" sz="2800" dirty="0"/>
              <a:t>实验结果示例</a:t>
            </a:r>
          </a:p>
        </p:txBody>
      </p:sp>
      <p:pic>
        <p:nvPicPr>
          <p:cNvPr id="6" name="Picture 3" descr="C:\Users\GMIIC\Documents\Tencent Files\244190900\Image\C2C\]KD~7LG_QRUQ`OV5S6[HVT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983" y="2604541"/>
            <a:ext cx="10024442" cy="34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657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基于实训项目的教学与评测</a:t>
            </a:r>
            <a:endParaRPr lang="zh-CN" altLang="en-US" dirty="0"/>
          </a:p>
        </p:txBody>
      </p:sp>
      <p:sp>
        <p:nvSpPr>
          <p:cNvPr id="3" name="内容占位符 2"/>
          <p:cNvSpPr>
            <a:spLocks noGrp="1"/>
          </p:cNvSpPr>
          <p:nvPr>
            <p:ph idx="1"/>
          </p:nvPr>
        </p:nvSpPr>
        <p:spPr/>
        <p:txBody>
          <a:bodyPr>
            <a:normAutofit/>
          </a:bodyPr>
          <a:lstStyle/>
          <a:p>
            <a:r>
              <a:rPr lang="zh-CN" altLang="en-US" b="1" dirty="0" smtClean="0"/>
              <a:t>本案例可以通过在线教学实训项目</a:t>
            </a:r>
            <a:r>
              <a:rPr lang="zh-CN" altLang="en-US" b="1" dirty="0"/>
              <a:t>的</a:t>
            </a:r>
            <a:r>
              <a:rPr lang="zh-CN" altLang="en-US" b="1" dirty="0" smtClean="0"/>
              <a:t>形式开展知识点学习</a:t>
            </a:r>
            <a:endParaRPr lang="en-US" altLang="zh-CN" b="1" dirty="0" smtClean="0"/>
          </a:p>
          <a:p>
            <a:pPr marL="914400" lvl="1" indent="-457200">
              <a:buFont typeface="+mj-ea"/>
              <a:buAutoNum type="circleNumDbPlain"/>
            </a:pPr>
            <a:r>
              <a:rPr lang="zh-CN" altLang="en-US" dirty="0" smtClean="0"/>
              <a:t>首先</a:t>
            </a:r>
            <a:r>
              <a:rPr lang="zh-CN" altLang="en-US" dirty="0"/>
              <a:t>在平台上创建一个</a:t>
            </a:r>
            <a:r>
              <a:rPr lang="zh-CN" altLang="en-US" dirty="0" smtClean="0"/>
              <a:t>课堂</a:t>
            </a:r>
            <a:endParaRPr lang="en-US" altLang="zh-CN" dirty="0" smtClean="0"/>
          </a:p>
          <a:p>
            <a:pPr marL="914400" lvl="1" indent="-457200">
              <a:buFont typeface="+mj-ea"/>
              <a:buAutoNum type="circleNumDbPlain"/>
            </a:pPr>
            <a:r>
              <a:rPr lang="zh-CN" altLang="en-US" dirty="0" smtClean="0"/>
              <a:t>然后</a:t>
            </a:r>
            <a:r>
              <a:rPr lang="zh-CN" altLang="en-US" dirty="0"/>
              <a:t>在平台上创建一个实训项目，把知识点和考试题植入实训项目       </a:t>
            </a:r>
            <a:endParaRPr lang="en-US" altLang="zh-CN" dirty="0" smtClean="0"/>
          </a:p>
          <a:p>
            <a:pPr marL="914400" lvl="1" indent="-457200">
              <a:buFont typeface="+mj-ea"/>
              <a:buAutoNum type="circleNumDbPlain"/>
            </a:pPr>
            <a:r>
              <a:rPr lang="zh-CN" altLang="en-US" dirty="0" smtClean="0"/>
              <a:t>在</a:t>
            </a:r>
            <a:r>
              <a:rPr lang="zh-CN" altLang="en-US" dirty="0"/>
              <a:t>课堂里发布实训</a:t>
            </a:r>
            <a:r>
              <a:rPr lang="zh-CN" altLang="en-US" dirty="0" smtClean="0"/>
              <a:t>作业</a:t>
            </a:r>
            <a:endParaRPr lang="en-US" altLang="zh-CN" dirty="0" smtClean="0"/>
          </a:p>
          <a:p>
            <a:pPr marL="914400" lvl="1" indent="-457200">
              <a:buFont typeface="+mj-ea"/>
              <a:buAutoNum type="circleNumDbPlain"/>
            </a:pPr>
            <a:r>
              <a:rPr lang="zh-CN" altLang="en-US" dirty="0" smtClean="0"/>
              <a:t>让</a:t>
            </a:r>
            <a:r>
              <a:rPr lang="zh-CN" altLang="en-US" dirty="0"/>
              <a:t>学生</a:t>
            </a:r>
            <a:r>
              <a:rPr lang="zh-CN" altLang="en-US" dirty="0" smtClean="0"/>
              <a:t>开始自主学习和练习</a:t>
            </a:r>
            <a:endParaRPr lang="en-US" altLang="zh-CN" dirty="0" smtClean="0"/>
          </a:p>
          <a:p>
            <a:pPr marL="914400" lvl="1" indent="-457200">
              <a:buFont typeface="+mj-ea"/>
              <a:buAutoNum type="circleNumDbPlain"/>
            </a:pPr>
            <a:r>
              <a:rPr lang="zh-CN" altLang="en-US" dirty="0" smtClean="0"/>
              <a:t>学生</a:t>
            </a:r>
            <a:r>
              <a:rPr lang="zh-CN" altLang="en-US" dirty="0"/>
              <a:t>在各自项目</a:t>
            </a:r>
            <a:r>
              <a:rPr lang="zh-CN" altLang="en-US" dirty="0" smtClean="0"/>
              <a:t>中开展自主学习和练习</a:t>
            </a:r>
            <a:endParaRPr lang="en-US" altLang="zh-CN" dirty="0" smtClean="0"/>
          </a:p>
          <a:p>
            <a:pPr marL="914400" lvl="1" indent="-457200">
              <a:buFont typeface="+mj-ea"/>
              <a:buAutoNum type="circleNumDbPlain"/>
            </a:pPr>
            <a:r>
              <a:rPr lang="zh-CN" altLang="en-US" dirty="0" smtClean="0"/>
              <a:t>教师直接在平台中查看学生学习和练习的情况</a:t>
            </a:r>
            <a:endParaRPr lang="zh-CN" altLang="en-US" dirty="0"/>
          </a:p>
        </p:txBody>
      </p:sp>
    </p:spTree>
    <p:extLst>
      <p:ext uri="{BB962C8B-B14F-4D97-AF65-F5344CB8AC3E}">
        <p14:creationId xmlns:p14="http://schemas.microsoft.com/office/powerpoint/2010/main" val="65337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15</a:t>
            </a:fld>
            <a:endParaRPr lang="en-US" dirty="0"/>
          </a:p>
        </p:txBody>
      </p:sp>
      <p:sp>
        <p:nvSpPr>
          <p:cNvPr id="3" name="内容占位符 2"/>
          <p:cNvSpPr>
            <a:spLocks noGrp="1"/>
          </p:cNvSpPr>
          <p:nvPr>
            <p:ph idx="1"/>
          </p:nvPr>
        </p:nvSpPr>
        <p:spPr>
          <a:xfrm>
            <a:off x="713558" y="6137851"/>
            <a:ext cx="10674793" cy="895350"/>
          </a:xfrm>
        </p:spPr>
        <p:txBody>
          <a:bodyPr/>
          <a:lstStyle/>
          <a:p>
            <a:pPr marL="0" indent="0" algn="ctr">
              <a:buNone/>
            </a:pPr>
            <a:r>
              <a:rPr lang="zh-CN" altLang="en-US" dirty="0" smtClean="0"/>
              <a:t>实验平台使用</a:t>
            </a:r>
            <a:r>
              <a:rPr lang="zh-CN" altLang="en-US" dirty="0"/>
              <a:t>示例</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a:t>教学内容</a:t>
            </a:r>
            <a:r>
              <a:rPr lang="en-US" altLang="zh-CN" dirty="0" smtClean="0"/>
              <a:t>—Trustie</a:t>
            </a:r>
            <a:r>
              <a:rPr lang="zh-CN" altLang="en-US" dirty="0" smtClean="0"/>
              <a:t>平台</a:t>
            </a:r>
            <a:r>
              <a:rPr lang="zh-CN" altLang="en-US" dirty="0" smtClean="0"/>
              <a:t>的使用</a:t>
            </a:r>
            <a:endParaRPr lang="zh-CN" altLang="en-US" dirty="0"/>
          </a:p>
        </p:txBody>
      </p:sp>
      <p:pic>
        <p:nvPicPr>
          <p:cNvPr id="7" name="图片 6"/>
          <p:cNvPicPr>
            <a:picLocks noChangeAspect="1"/>
          </p:cNvPicPr>
          <p:nvPr/>
        </p:nvPicPr>
        <p:blipFill>
          <a:blip r:embed="rId3"/>
          <a:stretch>
            <a:fillRect/>
          </a:stretch>
        </p:blipFill>
        <p:spPr>
          <a:xfrm>
            <a:off x="1273162" y="1267111"/>
            <a:ext cx="9412255" cy="4915697"/>
          </a:xfrm>
          <a:prstGeom prst="rect">
            <a:avLst/>
          </a:prstGeom>
        </p:spPr>
      </p:pic>
    </p:spTree>
    <p:extLst>
      <p:ext uri="{BB962C8B-B14F-4D97-AF65-F5344CB8AC3E}">
        <p14:creationId xmlns:p14="http://schemas.microsoft.com/office/powerpoint/2010/main" val="427063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基于开源项目的代码阅读与开发</a:t>
            </a:r>
            <a:endParaRPr lang="zh-CN" altLang="en-US" dirty="0"/>
          </a:p>
        </p:txBody>
      </p:sp>
      <p:sp>
        <p:nvSpPr>
          <p:cNvPr id="3" name="内容占位符 2"/>
          <p:cNvSpPr>
            <a:spLocks noGrp="1"/>
          </p:cNvSpPr>
          <p:nvPr>
            <p:ph idx="1"/>
          </p:nvPr>
        </p:nvSpPr>
        <p:spPr/>
        <p:txBody>
          <a:bodyPr>
            <a:normAutofit/>
          </a:bodyPr>
          <a:lstStyle/>
          <a:p>
            <a:r>
              <a:rPr lang="zh-CN" altLang="en-US" b="1" dirty="0" smtClean="0"/>
              <a:t>本案例可以通过在线开源项目</a:t>
            </a:r>
            <a:r>
              <a:rPr lang="zh-CN" altLang="en-US" b="1" dirty="0"/>
              <a:t>的</a:t>
            </a:r>
            <a:r>
              <a:rPr lang="zh-CN" altLang="en-US" b="1" dirty="0" smtClean="0"/>
              <a:t>形式开展工程实践</a:t>
            </a:r>
            <a:endParaRPr lang="en-US" altLang="zh-CN" b="1" dirty="0" smtClean="0"/>
          </a:p>
          <a:p>
            <a:pPr marL="914400" lvl="1" indent="-457200">
              <a:buFont typeface="+mj-ea"/>
              <a:buAutoNum type="circleNumDbPlain"/>
            </a:pPr>
            <a:r>
              <a:rPr lang="zh-CN" altLang="en-US" dirty="0" smtClean="0"/>
              <a:t>首先</a:t>
            </a:r>
            <a:r>
              <a:rPr lang="zh-CN" altLang="en-US" dirty="0"/>
              <a:t>在平台上创建一个</a:t>
            </a:r>
            <a:r>
              <a:rPr lang="zh-CN" altLang="en-US" dirty="0" smtClean="0"/>
              <a:t>课堂</a:t>
            </a:r>
            <a:endParaRPr lang="en-US" altLang="zh-CN" dirty="0" smtClean="0"/>
          </a:p>
          <a:p>
            <a:pPr marL="914400" lvl="1" indent="-457200">
              <a:buFont typeface="+mj-ea"/>
              <a:buAutoNum type="circleNumDbPlain"/>
            </a:pPr>
            <a:r>
              <a:rPr lang="zh-CN" altLang="en-US" dirty="0" smtClean="0"/>
              <a:t>然后</a:t>
            </a:r>
            <a:r>
              <a:rPr lang="zh-CN" altLang="en-US" dirty="0"/>
              <a:t>在平台上创建一个开源项目，上传算法的</a:t>
            </a:r>
            <a:r>
              <a:rPr lang="zh-CN" altLang="en-US" dirty="0" smtClean="0"/>
              <a:t>源代码</a:t>
            </a:r>
            <a:endParaRPr lang="en-US" altLang="zh-CN" dirty="0" smtClean="0"/>
          </a:p>
          <a:p>
            <a:pPr marL="914400" lvl="1" indent="-457200">
              <a:buFont typeface="+mj-ea"/>
              <a:buAutoNum type="circleNumDbPlain"/>
            </a:pPr>
            <a:r>
              <a:rPr lang="zh-CN" altLang="en-US" dirty="0" smtClean="0"/>
              <a:t>在</a:t>
            </a:r>
            <a:r>
              <a:rPr lang="zh-CN" altLang="en-US" dirty="0"/>
              <a:t>课堂里发布分组</a:t>
            </a:r>
            <a:r>
              <a:rPr lang="zh-CN" altLang="en-US" dirty="0" smtClean="0"/>
              <a:t>作业</a:t>
            </a:r>
            <a:endParaRPr lang="en-US" altLang="zh-CN" dirty="0" smtClean="0"/>
          </a:p>
          <a:p>
            <a:pPr marL="914400" lvl="1" indent="-457200">
              <a:buFont typeface="+mj-ea"/>
              <a:buAutoNum type="circleNumDbPlain"/>
            </a:pPr>
            <a:r>
              <a:rPr lang="zh-CN" altLang="en-US" dirty="0" smtClean="0"/>
              <a:t>让</a:t>
            </a:r>
            <a:r>
              <a:rPr lang="zh-CN" altLang="en-US" dirty="0"/>
              <a:t>课程助教</a:t>
            </a:r>
            <a:r>
              <a:rPr lang="en-US" altLang="zh-CN" dirty="0"/>
              <a:t>fork</a:t>
            </a:r>
            <a:r>
              <a:rPr lang="zh-CN" altLang="en-US" dirty="0"/>
              <a:t>我的原始开源</a:t>
            </a:r>
            <a:r>
              <a:rPr lang="zh-CN" altLang="en-US" dirty="0" smtClean="0"/>
              <a:t>项目</a:t>
            </a:r>
            <a:endParaRPr lang="en-US" altLang="zh-CN" dirty="0" smtClean="0"/>
          </a:p>
          <a:p>
            <a:pPr marL="914400" lvl="1" indent="-457200">
              <a:buFont typeface="+mj-ea"/>
              <a:buAutoNum type="circleNumDbPlain"/>
            </a:pPr>
            <a:r>
              <a:rPr lang="zh-CN" altLang="en-US" dirty="0" smtClean="0"/>
              <a:t>让</a:t>
            </a:r>
            <a:r>
              <a:rPr lang="zh-CN" altLang="en-US" dirty="0"/>
              <a:t>学生</a:t>
            </a:r>
            <a:r>
              <a:rPr lang="en-US" altLang="zh-CN" dirty="0"/>
              <a:t>fork</a:t>
            </a:r>
            <a:r>
              <a:rPr lang="zh-CN" altLang="en-US" dirty="0"/>
              <a:t>助教的开源</a:t>
            </a:r>
            <a:r>
              <a:rPr lang="zh-CN" altLang="en-US" dirty="0" smtClean="0"/>
              <a:t>项目</a:t>
            </a:r>
            <a:endParaRPr lang="en-US" altLang="zh-CN" dirty="0" smtClean="0"/>
          </a:p>
          <a:p>
            <a:pPr marL="914400" lvl="1" indent="-457200">
              <a:buFont typeface="+mj-ea"/>
              <a:buAutoNum type="circleNumDbPlain"/>
            </a:pPr>
            <a:r>
              <a:rPr lang="zh-CN" altLang="en-US" dirty="0" smtClean="0"/>
              <a:t>学生</a:t>
            </a:r>
            <a:r>
              <a:rPr lang="zh-CN" altLang="en-US" dirty="0"/>
              <a:t>在各自项目中的开发活动，能够直观的显示在课堂的作业里</a:t>
            </a:r>
          </a:p>
        </p:txBody>
      </p:sp>
    </p:spTree>
    <p:extLst>
      <p:ext uri="{BB962C8B-B14F-4D97-AF65-F5344CB8AC3E}">
        <p14:creationId xmlns:p14="http://schemas.microsoft.com/office/powerpoint/2010/main" val="164894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17</a:t>
            </a:fld>
            <a:endParaRPr lang="en-US" dirty="0"/>
          </a:p>
        </p:txBody>
      </p:sp>
      <p:sp>
        <p:nvSpPr>
          <p:cNvPr id="4" name="标题 3"/>
          <p:cNvSpPr>
            <a:spLocks noGrp="1"/>
          </p:cNvSpPr>
          <p:nvPr>
            <p:ph type="title"/>
          </p:nvPr>
        </p:nvSpPr>
        <p:spPr/>
        <p:txBody>
          <a:bodyPr/>
          <a:lstStyle/>
          <a:p>
            <a:r>
              <a:rPr lang="zh-CN" altLang="en-US" dirty="0"/>
              <a:t>教学内容</a:t>
            </a:r>
            <a:r>
              <a:rPr lang="en-US" altLang="zh-CN" dirty="0" smtClean="0"/>
              <a:t>—</a:t>
            </a:r>
            <a:r>
              <a:rPr lang="zh-CN" altLang="en-US" dirty="0"/>
              <a:t>实训项目的</a:t>
            </a:r>
            <a:r>
              <a:rPr lang="en-US" altLang="zh-CN" dirty="0"/>
              <a:t>fork</a:t>
            </a:r>
            <a:r>
              <a:rPr lang="zh-CN" altLang="en-US" dirty="0"/>
              <a:t>流程</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285" y="1172896"/>
            <a:ext cx="3641395" cy="1753342"/>
          </a:xfrm>
          <a:prstGeom prst="rect">
            <a:avLst/>
          </a:prstGeom>
          <a:effectLst>
            <a:outerShdw blurRad="50800" dist="38100" dir="2700000" algn="tl" rotWithShape="0">
              <a:prstClr val="black">
                <a:alpha val="40000"/>
              </a:prstClr>
            </a:outerShdw>
          </a:effec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7194" y="291939"/>
            <a:ext cx="2879371" cy="1974568"/>
          </a:xfrm>
          <a:prstGeom prst="rect">
            <a:avLst/>
          </a:prstGeom>
          <a:effectLst>
            <a:outerShdw blurRad="50800" dist="38100" dir="2700000" algn="tl" rotWithShape="0">
              <a:prstClr val="black">
                <a:alpha val="40000"/>
              </a:prstClr>
            </a:outerShdw>
          </a:effectLst>
        </p:spPr>
      </p:pic>
      <p:pic>
        <p:nvPicPr>
          <p:cNvPr id="10" name="图片 9"/>
          <p:cNvPicPr>
            <a:picLocks noChangeAspect="1"/>
          </p:cNvPicPr>
          <p:nvPr/>
        </p:nvPicPr>
        <p:blipFill>
          <a:blip r:embed="rId5"/>
          <a:stretch>
            <a:fillRect/>
          </a:stretch>
        </p:blipFill>
        <p:spPr>
          <a:xfrm>
            <a:off x="428592" y="3942074"/>
            <a:ext cx="3694918" cy="2179054"/>
          </a:xfrm>
          <a:prstGeom prst="rect">
            <a:avLst/>
          </a:prstGeom>
          <a:effectLst>
            <a:outerShdw blurRad="50800" dist="38100" dir="2700000" algn="tl" rotWithShape="0">
              <a:prstClr val="black">
                <a:alpha val="40000"/>
              </a:prstClr>
            </a:outerShdw>
          </a:effectLst>
        </p:spPr>
      </p:pic>
      <p:pic>
        <p:nvPicPr>
          <p:cNvPr id="11" name="图片 10"/>
          <p:cNvPicPr>
            <a:picLocks noChangeAspect="1"/>
          </p:cNvPicPr>
          <p:nvPr/>
        </p:nvPicPr>
        <p:blipFill>
          <a:blip r:embed="rId6"/>
          <a:stretch>
            <a:fillRect/>
          </a:stretch>
        </p:blipFill>
        <p:spPr>
          <a:xfrm>
            <a:off x="7927060" y="3571829"/>
            <a:ext cx="3767277" cy="2287668"/>
          </a:xfrm>
          <a:prstGeom prst="rect">
            <a:avLst/>
          </a:prstGeom>
        </p:spPr>
      </p:pic>
      <p:sp>
        <p:nvSpPr>
          <p:cNvPr id="12" name="矩形 11"/>
          <p:cNvSpPr/>
          <p:nvPr/>
        </p:nvSpPr>
        <p:spPr>
          <a:xfrm>
            <a:off x="7881931" y="5844129"/>
            <a:ext cx="3857531" cy="276999"/>
          </a:xfrm>
          <a:prstGeom prst="rect">
            <a:avLst/>
          </a:prstGeom>
        </p:spPr>
        <p:txBody>
          <a:bodyPr wrap="none">
            <a:spAutoFit/>
          </a:bodyPr>
          <a:lstStyle/>
          <a:p>
            <a:r>
              <a:rPr lang="zh-CN" altLang="en-US" sz="1200" dirty="0" smtClean="0"/>
              <a:t>https://www.educoder.net/projects/3275/member_forked</a:t>
            </a:r>
            <a:endParaRPr lang="zh-CN" altLang="en-US" sz="1200" dirty="0"/>
          </a:p>
        </p:txBody>
      </p:sp>
      <p:sp>
        <p:nvSpPr>
          <p:cNvPr id="13" name="矩形 12"/>
          <p:cNvSpPr/>
          <p:nvPr/>
        </p:nvSpPr>
        <p:spPr>
          <a:xfrm>
            <a:off x="7782400" y="2387513"/>
            <a:ext cx="3238241" cy="461665"/>
          </a:xfrm>
          <a:prstGeom prst="rect">
            <a:avLst/>
          </a:prstGeom>
        </p:spPr>
        <p:txBody>
          <a:bodyPr wrap="square">
            <a:spAutoFit/>
          </a:bodyPr>
          <a:lstStyle/>
          <a:p>
            <a:r>
              <a:rPr lang="en-US" altLang="zh-CN" sz="1200" dirty="0" smtClean="0"/>
              <a:t>https://www.educoder.net/projects/3288/repository/revisions/master/entry/BZT.java</a:t>
            </a:r>
            <a:endParaRPr lang="zh-CN" altLang="en-US" sz="1200" dirty="0"/>
          </a:p>
        </p:txBody>
      </p:sp>
      <p:sp>
        <p:nvSpPr>
          <p:cNvPr id="14" name="矩形 13"/>
          <p:cNvSpPr/>
          <p:nvPr/>
        </p:nvSpPr>
        <p:spPr>
          <a:xfrm>
            <a:off x="3364556" y="3310259"/>
            <a:ext cx="2786853" cy="276999"/>
          </a:xfrm>
          <a:prstGeom prst="rect">
            <a:avLst/>
          </a:prstGeom>
        </p:spPr>
        <p:txBody>
          <a:bodyPr wrap="none">
            <a:spAutoFit/>
          </a:bodyPr>
          <a:lstStyle/>
          <a:p>
            <a:r>
              <a:rPr lang="zh-CN" altLang="en-US" sz="1200" dirty="0"/>
              <a:t>https://www.educoder.net/projects/3275</a:t>
            </a:r>
          </a:p>
        </p:txBody>
      </p:sp>
      <p:sp>
        <p:nvSpPr>
          <p:cNvPr id="15" name="矩形 14"/>
          <p:cNvSpPr/>
          <p:nvPr/>
        </p:nvSpPr>
        <p:spPr>
          <a:xfrm>
            <a:off x="811982" y="6138712"/>
            <a:ext cx="2643031" cy="276999"/>
          </a:xfrm>
          <a:prstGeom prst="rect">
            <a:avLst/>
          </a:prstGeom>
        </p:spPr>
        <p:txBody>
          <a:bodyPr wrap="none">
            <a:spAutoFit/>
          </a:bodyPr>
          <a:lstStyle/>
          <a:p>
            <a:r>
              <a:rPr lang="zh-CN" altLang="en-US" sz="1200" dirty="0"/>
              <a:t>https://www.educoder.net/users/ouyjq</a:t>
            </a:r>
          </a:p>
        </p:txBody>
      </p:sp>
      <p:cxnSp>
        <p:nvCxnSpPr>
          <p:cNvPr id="16" name="肘形连接符 15"/>
          <p:cNvCxnSpPr>
            <a:stCxn id="10" idx="0"/>
            <a:endCxn id="8" idx="1"/>
          </p:cNvCxnSpPr>
          <p:nvPr/>
        </p:nvCxnSpPr>
        <p:spPr>
          <a:xfrm rot="5400000" flipH="1" flipV="1">
            <a:off x="1621915" y="2703704"/>
            <a:ext cx="1892507" cy="584234"/>
          </a:xfrm>
          <a:prstGeom prst="bentConnector2">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3"/>
            <a:endCxn id="9" idx="1"/>
          </p:cNvCxnSpPr>
          <p:nvPr/>
        </p:nvCxnSpPr>
        <p:spPr>
          <a:xfrm flipV="1">
            <a:off x="6501680" y="1279223"/>
            <a:ext cx="1435514" cy="77034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3"/>
            <a:endCxn id="11" idx="1"/>
          </p:cNvCxnSpPr>
          <p:nvPr/>
        </p:nvCxnSpPr>
        <p:spPr>
          <a:xfrm>
            <a:off x="6501680" y="2049567"/>
            <a:ext cx="1425380" cy="266609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98510" y="6415711"/>
            <a:ext cx="2031325" cy="369332"/>
          </a:xfrm>
          <a:prstGeom prst="rect">
            <a:avLst/>
          </a:prstGeom>
        </p:spPr>
        <p:txBody>
          <a:bodyPr wrap="none">
            <a:spAutoFit/>
          </a:bodyPr>
          <a:lstStyle/>
          <a:p>
            <a:r>
              <a:rPr lang="zh-CN" altLang="en-US" b="1" dirty="0">
                <a:solidFill>
                  <a:srgbClr val="C00000"/>
                </a:solidFill>
              </a:rPr>
              <a:t>教师创建代码仓库</a:t>
            </a:r>
          </a:p>
        </p:txBody>
      </p:sp>
      <p:sp>
        <p:nvSpPr>
          <p:cNvPr id="20" name="矩形 19"/>
          <p:cNvSpPr/>
          <p:nvPr/>
        </p:nvSpPr>
        <p:spPr>
          <a:xfrm>
            <a:off x="3582092" y="2918980"/>
            <a:ext cx="2197781" cy="369332"/>
          </a:xfrm>
          <a:prstGeom prst="rect">
            <a:avLst/>
          </a:prstGeom>
        </p:spPr>
        <p:txBody>
          <a:bodyPr wrap="none">
            <a:spAutoFit/>
          </a:bodyPr>
          <a:lstStyle/>
          <a:p>
            <a:r>
              <a:rPr lang="zh-CN" altLang="en-US" b="1" dirty="0">
                <a:solidFill>
                  <a:srgbClr val="C00000"/>
                </a:solidFill>
              </a:rPr>
              <a:t>课代表</a:t>
            </a:r>
            <a:r>
              <a:rPr lang="en-US" altLang="zh-CN" b="1" dirty="0">
                <a:solidFill>
                  <a:srgbClr val="C00000"/>
                </a:solidFill>
              </a:rPr>
              <a:t>fork</a:t>
            </a:r>
            <a:r>
              <a:rPr lang="zh-CN" altLang="en-US" b="1" dirty="0">
                <a:solidFill>
                  <a:srgbClr val="C00000"/>
                </a:solidFill>
              </a:rPr>
              <a:t>代码仓库</a:t>
            </a:r>
          </a:p>
        </p:txBody>
      </p:sp>
      <p:sp>
        <p:nvSpPr>
          <p:cNvPr id="21" name="矩形 20"/>
          <p:cNvSpPr/>
          <p:nvPr/>
        </p:nvSpPr>
        <p:spPr>
          <a:xfrm>
            <a:off x="7944467" y="2849178"/>
            <a:ext cx="2895088" cy="369332"/>
          </a:xfrm>
          <a:prstGeom prst="rect">
            <a:avLst/>
          </a:prstGeom>
        </p:spPr>
        <p:txBody>
          <a:bodyPr wrap="none">
            <a:spAutoFit/>
          </a:bodyPr>
          <a:lstStyle/>
          <a:p>
            <a:r>
              <a:rPr lang="zh-CN" altLang="en-US" b="1" dirty="0">
                <a:solidFill>
                  <a:srgbClr val="C00000"/>
                </a:solidFill>
              </a:rPr>
              <a:t>学生从课代表</a:t>
            </a:r>
            <a:r>
              <a:rPr lang="en-US" altLang="zh-CN" b="1" dirty="0">
                <a:solidFill>
                  <a:srgbClr val="C00000"/>
                </a:solidFill>
              </a:rPr>
              <a:t>fork</a:t>
            </a:r>
            <a:r>
              <a:rPr lang="zh-CN" altLang="en-US" b="1" dirty="0">
                <a:solidFill>
                  <a:srgbClr val="C00000"/>
                </a:solidFill>
              </a:rPr>
              <a:t>代码仓库</a:t>
            </a:r>
          </a:p>
        </p:txBody>
      </p:sp>
      <p:sp>
        <p:nvSpPr>
          <p:cNvPr id="22" name="矩形 21"/>
          <p:cNvSpPr/>
          <p:nvPr/>
        </p:nvSpPr>
        <p:spPr>
          <a:xfrm>
            <a:off x="8298441" y="6126330"/>
            <a:ext cx="2895088" cy="369332"/>
          </a:xfrm>
          <a:prstGeom prst="rect">
            <a:avLst/>
          </a:prstGeom>
        </p:spPr>
        <p:txBody>
          <a:bodyPr wrap="none">
            <a:spAutoFit/>
          </a:bodyPr>
          <a:lstStyle/>
          <a:p>
            <a:r>
              <a:rPr lang="zh-CN" altLang="en-US" b="1" dirty="0">
                <a:solidFill>
                  <a:srgbClr val="C00000"/>
                </a:solidFill>
              </a:rPr>
              <a:t>学生从课代表</a:t>
            </a:r>
            <a:r>
              <a:rPr lang="en-US" altLang="zh-CN" b="1" dirty="0">
                <a:solidFill>
                  <a:srgbClr val="C00000"/>
                </a:solidFill>
              </a:rPr>
              <a:t>fork</a:t>
            </a:r>
            <a:r>
              <a:rPr lang="zh-CN" altLang="en-US" b="1" dirty="0">
                <a:solidFill>
                  <a:srgbClr val="C00000"/>
                </a:solidFill>
              </a:rPr>
              <a:t>代码仓库</a:t>
            </a:r>
          </a:p>
        </p:txBody>
      </p:sp>
    </p:spTree>
    <p:extLst>
      <p:ext uri="{BB962C8B-B14F-4D97-AF65-F5344CB8AC3E}">
        <p14:creationId xmlns:p14="http://schemas.microsoft.com/office/powerpoint/2010/main" val="51618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18</a:t>
            </a:fld>
            <a:endParaRPr lang="en-US" dirty="0"/>
          </a:p>
        </p:txBody>
      </p:sp>
      <p:sp>
        <p:nvSpPr>
          <p:cNvPr id="3" name="内容占位符 2"/>
          <p:cNvSpPr>
            <a:spLocks noGrp="1"/>
          </p:cNvSpPr>
          <p:nvPr>
            <p:ph idx="1"/>
          </p:nvPr>
        </p:nvSpPr>
        <p:spPr>
          <a:xfrm>
            <a:off x="790575" y="1604282"/>
            <a:ext cx="10515600" cy="4696506"/>
          </a:xfrm>
        </p:spPr>
        <p:txBody>
          <a:bodyPr/>
          <a:lstStyle/>
          <a:p>
            <a:r>
              <a:rPr lang="zh-CN" altLang="en-US" dirty="0" smtClean="0"/>
              <a:t>应用情况</a:t>
            </a:r>
            <a:endParaRPr lang="en-US" altLang="zh-CN" dirty="0"/>
          </a:p>
          <a:p>
            <a:pPr lvl="1"/>
            <a:r>
              <a:rPr lang="zh-CN" altLang="en-US" dirty="0" smtClean="0"/>
              <a:t>目前已有</a:t>
            </a:r>
            <a:r>
              <a:rPr lang="en-US" altLang="zh-CN" dirty="0" smtClean="0"/>
              <a:t>93</a:t>
            </a:r>
            <a:r>
              <a:rPr lang="zh-CN" altLang="en-US" dirty="0" smtClean="0"/>
              <a:t>人使用平台复习课堂所学与答题复习</a:t>
            </a:r>
            <a:endParaRPr lang="en-US" altLang="zh-CN" dirty="0" smtClean="0"/>
          </a:p>
          <a:p>
            <a:pPr lvl="1"/>
            <a:r>
              <a:rPr lang="zh-CN" altLang="en-US" dirty="0" smtClean="0"/>
              <a:t>参训学生动手能力得到显著提高，获得学生大量好评</a:t>
            </a:r>
            <a:endParaRPr lang="en-US" altLang="zh-CN" dirty="0" smtClean="0"/>
          </a:p>
          <a:p>
            <a:pPr lvl="1"/>
            <a:endParaRPr lang="en-US" altLang="zh-CN" dirty="0" smtClean="0"/>
          </a:p>
          <a:p>
            <a:pPr marL="0" indent="0">
              <a:buNone/>
            </a:pPr>
            <a:endParaRPr lang="en-US" altLang="zh-CN" dirty="0" smtClean="0"/>
          </a:p>
          <a:p>
            <a:r>
              <a:rPr lang="zh-CN" altLang="en-US" dirty="0" smtClean="0"/>
              <a:t>未来计划</a:t>
            </a:r>
            <a:endParaRPr lang="en-US" altLang="zh-CN" dirty="0" smtClean="0"/>
          </a:p>
          <a:p>
            <a:pPr lvl="1"/>
            <a:r>
              <a:rPr lang="zh-CN" altLang="en-US" dirty="0" smtClean="0"/>
              <a:t>与湖南</a:t>
            </a:r>
            <a:r>
              <a:rPr lang="zh-CN" altLang="en-US" dirty="0"/>
              <a:t>华中区块链技术研究院（有限合伙</a:t>
            </a:r>
            <a:r>
              <a:rPr lang="zh-CN" altLang="en-US" dirty="0" smtClean="0"/>
              <a:t>）合作，建立湖南省区块链联盟培训班，推广已经搭建好的</a:t>
            </a:r>
            <a:r>
              <a:rPr lang="en-US" altLang="zh-CN" dirty="0" err="1" smtClean="0"/>
              <a:t>educoder</a:t>
            </a:r>
            <a:r>
              <a:rPr lang="zh-CN" altLang="en-US" dirty="0" smtClean="0"/>
              <a:t>实践平台</a:t>
            </a:r>
            <a:r>
              <a:rPr lang="en-US" altLang="zh-CN" dirty="0" smtClean="0"/>
              <a:t>.</a:t>
            </a:r>
          </a:p>
          <a:p>
            <a:pPr lvl="1"/>
            <a:endParaRPr lang="zh-CN" altLang="en-US" dirty="0"/>
          </a:p>
          <a:p>
            <a:endParaRPr lang="zh-CN" altLang="en-US" dirty="0"/>
          </a:p>
        </p:txBody>
      </p:sp>
      <p:sp>
        <p:nvSpPr>
          <p:cNvPr id="4" name="标题 3"/>
          <p:cNvSpPr>
            <a:spLocks noGrp="1"/>
          </p:cNvSpPr>
          <p:nvPr>
            <p:ph type="title"/>
          </p:nvPr>
        </p:nvSpPr>
        <p:spPr/>
        <p:txBody>
          <a:bodyPr/>
          <a:lstStyle/>
          <a:p>
            <a:r>
              <a:rPr lang="zh-CN" altLang="en-US" dirty="0" smtClean="0"/>
              <a:t>应用情况及未来计划</a:t>
            </a:r>
            <a:endParaRPr lang="zh-CN" altLang="en-US" dirty="0"/>
          </a:p>
        </p:txBody>
      </p:sp>
    </p:spTree>
    <p:extLst>
      <p:ext uri="{BB962C8B-B14F-4D97-AF65-F5344CB8AC3E}">
        <p14:creationId xmlns:p14="http://schemas.microsoft.com/office/powerpoint/2010/main" val="1622270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19</a:t>
            </a:fld>
            <a:endParaRPr lang="en-US" dirty="0"/>
          </a:p>
        </p:txBody>
      </p:sp>
      <p:sp>
        <p:nvSpPr>
          <p:cNvPr id="3" name="内容占位符 2"/>
          <p:cNvSpPr>
            <a:spLocks noGrp="1"/>
          </p:cNvSpPr>
          <p:nvPr>
            <p:ph idx="1"/>
          </p:nvPr>
        </p:nvSpPr>
        <p:spPr>
          <a:xfrm>
            <a:off x="838200" y="1699532"/>
            <a:ext cx="10515600" cy="4696506"/>
          </a:xfrm>
        </p:spPr>
        <p:txBody>
          <a:bodyPr/>
          <a:lstStyle/>
          <a:p>
            <a:r>
              <a:rPr lang="zh-CN" altLang="en-US" dirty="0" smtClean="0"/>
              <a:t>本案例的培养目标是让学生</a:t>
            </a:r>
            <a:r>
              <a:rPr lang="zh-CN" altLang="en-US" dirty="0"/>
              <a:t>掌握拜占庭问题及算法等基础知识，分析共识机制的优势和局限性，培养其应用拜占庭算法原理</a:t>
            </a:r>
            <a:r>
              <a:rPr lang="zh-CN" altLang="en-US" dirty="0" smtClean="0"/>
              <a:t>设计并使用共识机制解决各行业应用问题。</a:t>
            </a:r>
            <a:endParaRPr lang="en-US" altLang="zh-CN" dirty="0" smtClean="0"/>
          </a:p>
          <a:p>
            <a:r>
              <a:rPr lang="zh-CN" altLang="en-US" dirty="0" smtClean="0"/>
              <a:t>特色：以区块链技术的核心问题拜占庭问题为切入点，结合软件工程的实践教学理念培养学生的工程应用能力。</a:t>
            </a:r>
            <a:endParaRPr lang="zh-CN" altLang="en-US" dirty="0"/>
          </a:p>
        </p:txBody>
      </p:sp>
      <p:sp>
        <p:nvSpPr>
          <p:cNvPr id="4" name="标题 3"/>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101149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2</a:t>
            </a:fld>
            <a:endParaRPr lang="en-US" dirty="0"/>
          </a:p>
        </p:txBody>
      </p:sp>
      <p:sp>
        <p:nvSpPr>
          <p:cNvPr id="3" name="内容占位符 2"/>
          <p:cNvSpPr>
            <a:spLocks noGrp="1"/>
          </p:cNvSpPr>
          <p:nvPr>
            <p:ph idx="1"/>
          </p:nvPr>
        </p:nvSpPr>
        <p:spPr>
          <a:xfrm>
            <a:off x="635000" y="1480457"/>
            <a:ext cx="10375900" cy="4696506"/>
          </a:xfrm>
        </p:spPr>
        <p:txBody>
          <a:bodyPr/>
          <a:lstStyle/>
          <a:p>
            <a:r>
              <a:rPr lang="zh-CN" altLang="en-US" sz="2400" dirty="0"/>
              <a:t>被视为有望引领新工业革命的颠覆性技术的区块链技术，已经受到各国政府、学术界和产业界的极大关注</a:t>
            </a:r>
            <a:r>
              <a:rPr lang="zh-CN" altLang="en-US" sz="2400" dirty="0" smtClean="0"/>
              <a:t>。</a:t>
            </a:r>
            <a:endParaRPr lang="en-US" altLang="zh-CN" sz="2400" dirty="0" smtClean="0"/>
          </a:p>
          <a:p>
            <a:pPr marL="742950" lvl="1" indent="-285750"/>
            <a:r>
              <a:rPr lang="zh-CN" altLang="en-US" sz="2000" dirty="0" smtClean="0">
                <a:solidFill>
                  <a:schemeClr val="tx1"/>
                </a:solidFill>
              </a:rPr>
              <a:t>区块链是颠覆性技术</a:t>
            </a:r>
            <a:endParaRPr lang="en-US" altLang="zh-CN" sz="2000" dirty="0">
              <a:solidFill>
                <a:schemeClr val="tx1"/>
              </a:solidFill>
            </a:endParaRPr>
          </a:p>
          <a:p>
            <a:pPr marL="1257300" lvl="2" indent="-342900">
              <a:buFont typeface="Wingdings" panose="05000000000000000000" pitchFamily="2" charset="2"/>
              <a:buChar char="u"/>
            </a:pPr>
            <a:r>
              <a:rPr lang="zh-CN" altLang="en-US" sz="1600" dirty="0" smtClean="0">
                <a:solidFill>
                  <a:schemeClr val="tx1"/>
                </a:solidFill>
              </a:rPr>
              <a:t>世界</a:t>
            </a:r>
            <a:r>
              <a:rPr lang="zh-CN" altLang="en-US" sz="1600" dirty="0">
                <a:solidFill>
                  <a:schemeClr val="tx1"/>
                </a:solidFill>
              </a:rPr>
              <a:t>经济论坛创始人兼执行主席施瓦布教授认为区块链将是第四次工业革命的关键技术</a:t>
            </a:r>
            <a:r>
              <a:rPr lang="zh-CN" altLang="en-US" sz="1600" dirty="0" smtClean="0">
                <a:solidFill>
                  <a:schemeClr val="tx1"/>
                </a:solidFill>
              </a:rPr>
              <a:t>。</a:t>
            </a:r>
            <a:endParaRPr lang="en-US" altLang="zh-CN" sz="1600" dirty="0" smtClean="0">
              <a:solidFill>
                <a:schemeClr val="tx1"/>
              </a:solidFill>
            </a:endParaRPr>
          </a:p>
          <a:p>
            <a:pPr marL="1257300" lvl="2" indent="-342900">
              <a:buFont typeface="Wingdings" panose="05000000000000000000" pitchFamily="2" charset="2"/>
              <a:buChar char="u"/>
            </a:pPr>
            <a:r>
              <a:rPr lang="zh-CN" altLang="en-US" sz="1600" dirty="0" smtClean="0">
                <a:solidFill>
                  <a:schemeClr val="tx1"/>
                </a:solidFill>
              </a:rPr>
              <a:t>华尔街</a:t>
            </a:r>
            <a:r>
              <a:rPr lang="zh-CN" altLang="en-US" sz="1600" dirty="0">
                <a:solidFill>
                  <a:schemeClr val="tx1"/>
                </a:solidFill>
              </a:rPr>
              <a:t>投资人Federated Investors也预言区块链将有助于推动下一场工业革命</a:t>
            </a:r>
            <a:r>
              <a:rPr lang="zh-CN" altLang="en-US" sz="1600" dirty="0" smtClean="0">
                <a:solidFill>
                  <a:schemeClr val="tx1"/>
                </a:solidFill>
              </a:rPr>
              <a:t>。</a:t>
            </a:r>
            <a:endParaRPr lang="en-US" altLang="zh-CN" sz="1600" dirty="0">
              <a:solidFill>
                <a:schemeClr val="tx1"/>
              </a:solidFill>
            </a:endParaRPr>
          </a:p>
          <a:p>
            <a:pPr marL="914400" lvl="2" indent="0">
              <a:buNone/>
            </a:pPr>
            <a:endParaRPr lang="en-US" altLang="zh-CN" sz="1800" dirty="0" smtClean="0">
              <a:solidFill>
                <a:schemeClr val="tx1"/>
              </a:solidFill>
            </a:endParaRPr>
          </a:p>
          <a:p>
            <a:pPr lvl="1"/>
            <a:r>
              <a:rPr lang="en-US" altLang="zh-CN" sz="2000" dirty="0" smtClean="0">
                <a:solidFill>
                  <a:schemeClr val="tx1"/>
                </a:solidFill>
              </a:rPr>
              <a:t>		 </a:t>
            </a:r>
            <a:r>
              <a:rPr lang="zh-CN" altLang="en-US" sz="2000" dirty="0" smtClean="0">
                <a:solidFill>
                  <a:schemeClr val="tx1"/>
                </a:solidFill>
              </a:rPr>
              <a:t>区块链是乌托邦故事下的泡沫风险。</a:t>
            </a:r>
            <a:endParaRPr lang="en-US" altLang="zh-CN" sz="2000" dirty="0" smtClean="0">
              <a:solidFill>
                <a:schemeClr val="tx1"/>
              </a:solidFill>
            </a:endParaRPr>
          </a:p>
          <a:p>
            <a:pPr lvl="2">
              <a:buFont typeface="Wingdings" panose="05000000000000000000" pitchFamily="2" charset="2"/>
              <a:buChar char="u"/>
            </a:pPr>
            <a:r>
              <a:rPr lang="en-US" altLang="zh-CN" sz="1600" dirty="0" smtClean="0">
                <a:solidFill>
                  <a:schemeClr val="tx1"/>
                </a:solidFill>
              </a:rPr>
              <a:t>		</a:t>
            </a:r>
            <a:r>
              <a:rPr lang="zh-CN" altLang="en-US" sz="1600" dirty="0" smtClean="0">
                <a:solidFill>
                  <a:schemeClr val="tx1"/>
                </a:solidFill>
              </a:rPr>
              <a:t>2018年《自然》杂志指出，区块链在中国人的微信群里！</a:t>
            </a:r>
            <a:endParaRPr lang="en-US" altLang="zh-CN" sz="1600" dirty="0" smtClean="0">
              <a:solidFill>
                <a:schemeClr val="tx1"/>
              </a:solidFill>
            </a:endParaRPr>
          </a:p>
          <a:p>
            <a:pPr marL="0" indent="0">
              <a:buNone/>
            </a:pPr>
            <a:endParaRPr lang="zh-CN" altLang="en-US" dirty="0"/>
          </a:p>
          <a:p>
            <a:pPr marL="0" indent="0">
              <a:buNone/>
            </a:pPr>
            <a:endParaRPr lang="zh-CN" altLang="en-US" dirty="0"/>
          </a:p>
          <a:p>
            <a:pPr marL="0" indent="0">
              <a:buNone/>
            </a:pPr>
            <a:endParaRPr lang="zh-CN" altLang="en-US" dirty="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背景</a:t>
            </a:r>
            <a:r>
              <a:rPr lang="en-US" altLang="zh-CN" dirty="0" smtClean="0"/>
              <a:t>——</a:t>
            </a:r>
            <a:r>
              <a:rPr lang="zh-CN" altLang="en-US" dirty="0" smtClean="0"/>
              <a:t>颠覆还是泡沫？</a:t>
            </a:r>
            <a:endParaRPr lang="zh-CN" altLang="en-US" dirty="0"/>
          </a:p>
        </p:txBody>
      </p:sp>
    </p:spTree>
    <p:extLst>
      <p:ext uri="{BB962C8B-B14F-4D97-AF65-F5344CB8AC3E}">
        <p14:creationId xmlns:p14="http://schemas.microsoft.com/office/powerpoint/2010/main" val="902215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20</a:t>
            </a:fld>
            <a:endParaRPr lang="en-US" dirty="0"/>
          </a:p>
        </p:txBody>
      </p:sp>
      <p:sp>
        <p:nvSpPr>
          <p:cNvPr id="3" name="内容占位符 2"/>
          <p:cNvSpPr>
            <a:spLocks noGrp="1"/>
          </p:cNvSpPr>
          <p:nvPr>
            <p:ph idx="1"/>
          </p:nvPr>
        </p:nvSpPr>
        <p:spPr>
          <a:xfrm>
            <a:off x="1587137" y="2296886"/>
            <a:ext cx="8617131" cy="2275114"/>
          </a:xfrm>
        </p:spPr>
        <p:txBody>
          <a:bodyPr/>
          <a:lstStyle/>
          <a:p>
            <a:pPr marL="0" indent="0" algn="ctr">
              <a:buNone/>
            </a:pPr>
            <a:r>
              <a:rPr lang="en-US" altLang="zh-CN" sz="8800" dirty="0"/>
              <a:t>	</a:t>
            </a:r>
            <a:r>
              <a:rPr lang="en-US" altLang="zh-CN" sz="8800" dirty="0" smtClean="0"/>
              <a:t>THANKS!</a:t>
            </a:r>
            <a:endParaRPr lang="zh-CN" altLang="en-US" dirty="0"/>
          </a:p>
        </p:txBody>
      </p:sp>
    </p:spTree>
    <p:extLst>
      <p:ext uri="{BB962C8B-B14F-4D97-AF65-F5344CB8AC3E}">
        <p14:creationId xmlns:p14="http://schemas.microsoft.com/office/powerpoint/2010/main" val="106160049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3</a:t>
            </a:fld>
            <a:endParaRPr lang="en-US" dirty="0"/>
          </a:p>
        </p:txBody>
      </p:sp>
      <p:sp>
        <p:nvSpPr>
          <p:cNvPr id="3" name="内容占位符 2"/>
          <p:cNvSpPr>
            <a:spLocks noGrp="1"/>
          </p:cNvSpPr>
          <p:nvPr>
            <p:ph idx="1"/>
          </p:nvPr>
        </p:nvSpPr>
        <p:spPr>
          <a:xfrm>
            <a:off x="239486" y="1306285"/>
            <a:ext cx="11593286" cy="4696506"/>
          </a:xfrm>
        </p:spPr>
        <p:txBody>
          <a:bodyPr/>
          <a:lstStyle/>
          <a:p>
            <a:r>
              <a:rPr lang="zh-CN" altLang="en-US" dirty="0"/>
              <a:t>截至 </a:t>
            </a:r>
            <a:r>
              <a:rPr lang="en-US" altLang="zh-CN" dirty="0"/>
              <a:t>2018 </a:t>
            </a:r>
            <a:r>
              <a:rPr lang="zh-CN" altLang="en-US" dirty="0"/>
              <a:t>年 </a:t>
            </a:r>
            <a:r>
              <a:rPr lang="en-US" altLang="zh-CN" dirty="0"/>
              <a:t>3 </a:t>
            </a:r>
            <a:r>
              <a:rPr lang="zh-CN" altLang="en-US" dirty="0"/>
              <a:t>月底，我国以区块链业务为主营业务的区块链公司 数量已经达到了 </a:t>
            </a:r>
            <a:r>
              <a:rPr lang="en-US" altLang="zh-CN" dirty="0"/>
              <a:t>456 </a:t>
            </a:r>
            <a:r>
              <a:rPr lang="zh-CN" altLang="en-US" dirty="0" smtClean="0"/>
              <a:t>家</a:t>
            </a:r>
            <a:endParaRPr lang="en-US" altLang="zh-CN" dirty="0" smtClean="0"/>
          </a:p>
          <a:p>
            <a:r>
              <a:rPr lang="zh-CN" altLang="en-US" dirty="0"/>
              <a:t>区块链</a:t>
            </a:r>
            <a:r>
              <a:rPr lang="zh-CN" altLang="en-US" dirty="0" smtClean="0"/>
              <a:t>技术已经应用于供应</a:t>
            </a:r>
            <a:r>
              <a:rPr lang="zh-CN" altLang="en-US" dirty="0"/>
              <a:t>链金融</a:t>
            </a:r>
            <a:r>
              <a:rPr lang="zh-CN" altLang="en-US" dirty="0" smtClean="0"/>
              <a:t>、贸易</a:t>
            </a:r>
            <a:r>
              <a:rPr lang="zh-CN" altLang="en-US" dirty="0"/>
              <a:t>金融（信用证、保函、福费廷、保理、票据）、征信、交易清算</a:t>
            </a:r>
            <a:r>
              <a:rPr lang="zh-CN" altLang="en-US" dirty="0" smtClean="0"/>
              <a:t>、积分</a:t>
            </a:r>
            <a:r>
              <a:rPr lang="zh-CN" altLang="en-US" dirty="0"/>
              <a:t>共享、保险、证券等典型金融</a:t>
            </a:r>
            <a:r>
              <a:rPr lang="zh-CN" altLang="en-US" dirty="0" smtClean="0"/>
              <a:t>场景。</a:t>
            </a:r>
            <a:endParaRPr lang="en-US" altLang="zh-CN" dirty="0" smtClean="0"/>
          </a:p>
          <a:p>
            <a:r>
              <a:rPr lang="zh-CN" altLang="en-US" dirty="0"/>
              <a:t>在实体经济</a:t>
            </a:r>
            <a:r>
              <a:rPr lang="zh-CN" altLang="en-US" dirty="0" smtClean="0"/>
              <a:t>中，</a:t>
            </a:r>
            <a:r>
              <a:rPr lang="zh-CN" altLang="en-US" dirty="0"/>
              <a:t>区</a:t>
            </a:r>
            <a:r>
              <a:rPr lang="zh-CN" altLang="en-US" dirty="0" smtClean="0"/>
              <a:t>块链</a:t>
            </a:r>
            <a:r>
              <a:rPr lang="zh-CN" altLang="en-US" dirty="0"/>
              <a:t>应用</a:t>
            </a:r>
            <a:r>
              <a:rPr lang="zh-CN" altLang="en-US" dirty="0" smtClean="0"/>
              <a:t>场景覆盖了产品</a:t>
            </a:r>
            <a:r>
              <a:rPr lang="zh-CN" altLang="en-US" dirty="0"/>
              <a:t>溯源、版权</a:t>
            </a:r>
            <a:r>
              <a:rPr lang="zh-CN" altLang="en-US" dirty="0" smtClean="0"/>
              <a:t>、数字</a:t>
            </a:r>
            <a:r>
              <a:rPr lang="zh-CN" altLang="en-US" dirty="0"/>
              <a:t>身份等十五个</a:t>
            </a:r>
            <a:r>
              <a:rPr lang="zh-CN" altLang="en-US" dirty="0" smtClean="0"/>
              <a:t>领域。</a:t>
            </a:r>
            <a:endParaRPr lang="zh-CN" altLang="en-US" dirty="0"/>
          </a:p>
          <a:p>
            <a:endParaRPr lang="en-US" altLang="zh-CN" dirty="0" smtClean="0"/>
          </a:p>
          <a:p>
            <a:pPr marL="0" indent="0">
              <a:buNone/>
            </a:pPr>
            <a:r>
              <a:rPr lang="en-US" altLang="zh-CN" dirty="0" smtClean="0"/>
              <a:t>http</a:t>
            </a:r>
            <a:r>
              <a:rPr lang="en-US" altLang="zh-CN" dirty="0"/>
              <a:t>://xxzx.miit.gov.cn/n602427/c593017/part/593018.pdf</a:t>
            </a:r>
            <a:endParaRPr lang="zh-CN" altLang="en-US" dirty="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中国</a:t>
            </a:r>
            <a:r>
              <a:rPr lang="en-US" altLang="zh-CN" dirty="0" smtClean="0"/>
              <a:t>2018</a:t>
            </a:r>
            <a:r>
              <a:rPr lang="zh-CN" altLang="en-US" dirty="0" smtClean="0"/>
              <a:t>区块链产业白皮书</a:t>
            </a:r>
            <a:endParaRPr lang="zh-CN" altLang="en-US" dirty="0"/>
          </a:p>
        </p:txBody>
      </p:sp>
    </p:spTree>
    <p:extLst>
      <p:ext uri="{BB962C8B-B14F-4D97-AF65-F5344CB8AC3E}">
        <p14:creationId xmlns:p14="http://schemas.microsoft.com/office/powerpoint/2010/main" val="1442482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4</a:t>
            </a:fld>
            <a:endParaRPr lang="en-US" dirty="0"/>
          </a:p>
        </p:txBody>
      </p:sp>
      <p:sp>
        <p:nvSpPr>
          <p:cNvPr id="3" name="内容占位符 2"/>
          <p:cNvSpPr>
            <a:spLocks noGrp="1"/>
          </p:cNvSpPr>
          <p:nvPr>
            <p:ph idx="1"/>
          </p:nvPr>
        </p:nvSpPr>
        <p:spPr>
          <a:xfrm>
            <a:off x="239486" y="1306285"/>
            <a:ext cx="11593286" cy="4696506"/>
          </a:xfrm>
        </p:spPr>
        <p:txBody>
          <a:bodyPr/>
          <a:lstStyle/>
          <a:p>
            <a:r>
              <a:rPr lang="zh-CN" altLang="en-US" dirty="0" smtClean="0"/>
              <a:t>区块链对人才的需求</a:t>
            </a:r>
            <a:endParaRPr lang="en-US" altLang="zh-CN" dirty="0" smtClean="0"/>
          </a:p>
          <a:p>
            <a:pPr lvl="1"/>
            <a:r>
              <a:rPr lang="zh-CN" altLang="en-US" dirty="0"/>
              <a:t>区块链自</a:t>
            </a:r>
            <a:r>
              <a:rPr lang="en-US" altLang="zh-CN" dirty="0"/>
              <a:t>2018</a:t>
            </a:r>
            <a:r>
              <a:rPr lang="zh-CN" altLang="en-US" dirty="0"/>
              <a:t>年起成为行业最大风口，风头几乎盖过人工智能。区块链相关岗位的招聘需求自</a:t>
            </a:r>
            <a:r>
              <a:rPr lang="en-US" altLang="zh-CN" dirty="0"/>
              <a:t>2017</a:t>
            </a:r>
            <a:r>
              <a:rPr lang="zh-CN" altLang="en-US" dirty="0"/>
              <a:t>年下半年开始快速增长，</a:t>
            </a:r>
            <a:r>
              <a:rPr lang="en-US" altLang="zh-CN" dirty="0"/>
              <a:t>2017</a:t>
            </a:r>
            <a:r>
              <a:rPr lang="zh-CN" altLang="en-US" dirty="0"/>
              <a:t>年</a:t>
            </a:r>
            <a:r>
              <a:rPr lang="en-US" altLang="zh-CN" dirty="0"/>
              <a:t>11</a:t>
            </a:r>
            <a:r>
              <a:rPr lang="zh-CN" altLang="en-US" dirty="0"/>
              <a:t>月之前，区块链相关岗位的平均招聘薪资为</a:t>
            </a:r>
            <a:r>
              <a:rPr lang="en-US" altLang="zh-CN" dirty="0"/>
              <a:t>2.32</a:t>
            </a:r>
            <a:r>
              <a:rPr lang="zh-CN" altLang="en-US" dirty="0"/>
              <a:t>万元。</a:t>
            </a:r>
            <a:r>
              <a:rPr lang="en-US" altLang="zh-CN" dirty="0"/>
              <a:t>2017</a:t>
            </a:r>
            <a:r>
              <a:rPr lang="zh-CN" altLang="en-US" dirty="0"/>
              <a:t>年</a:t>
            </a:r>
            <a:r>
              <a:rPr lang="en-US" altLang="zh-CN" dirty="0"/>
              <a:t>11</a:t>
            </a:r>
            <a:r>
              <a:rPr lang="zh-CN" altLang="en-US" dirty="0"/>
              <a:t>月之后，区块链相关岗位的平均招聘薪资达到</a:t>
            </a:r>
            <a:r>
              <a:rPr lang="en-US" altLang="zh-CN" dirty="0"/>
              <a:t>2.58</a:t>
            </a:r>
            <a:r>
              <a:rPr lang="zh-CN" altLang="en-US" dirty="0"/>
              <a:t>万元。</a:t>
            </a:r>
            <a:br>
              <a:rPr lang="zh-CN" altLang="en-US" dirty="0"/>
            </a:br>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背景</a:t>
            </a:r>
            <a:endParaRPr lang="zh-CN" altLang="en-US"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64" r="-264" b="16200"/>
          <a:stretch/>
        </p:blipFill>
        <p:spPr>
          <a:xfrm>
            <a:off x="2686774" y="3464516"/>
            <a:ext cx="6698710" cy="3009164"/>
          </a:xfrm>
          <a:prstGeom prst="rect">
            <a:avLst/>
          </a:prstGeom>
        </p:spPr>
      </p:pic>
    </p:spTree>
    <p:extLst>
      <p:ext uri="{BB962C8B-B14F-4D97-AF65-F5344CB8AC3E}">
        <p14:creationId xmlns:p14="http://schemas.microsoft.com/office/powerpoint/2010/main" val="20381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5</a:t>
            </a:fld>
            <a:endParaRPr lang="en-US" dirty="0"/>
          </a:p>
        </p:txBody>
      </p:sp>
      <p:sp>
        <p:nvSpPr>
          <p:cNvPr id="3" name="内容占位符 2"/>
          <p:cNvSpPr>
            <a:spLocks noGrp="1"/>
          </p:cNvSpPr>
          <p:nvPr>
            <p:ph idx="1"/>
          </p:nvPr>
        </p:nvSpPr>
        <p:spPr>
          <a:xfrm>
            <a:off x="493486" y="1976846"/>
            <a:ext cx="11535671" cy="3111137"/>
          </a:xfrm>
        </p:spPr>
        <p:txBody>
          <a:bodyPr/>
          <a:lstStyle/>
          <a:p>
            <a:r>
              <a:rPr lang="zh-CN" altLang="en-US" dirty="0" smtClean="0"/>
              <a:t>区</a:t>
            </a:r>
            <a:r>
              <a:rPr lang="zh-CN" altLang="en-US" dirty="0"/>
              <a:t>块链专家</a:t>
            </a:r>
            <a:r>
              <a:rPr lang="en-US" altLang="zh-CN" dirty="0"/>
              <a:t>William </a:t>
            </a:r>
            <a:r>
              <a:rPr lang="en-US" altLang="zh-CN" dirty="0" err="1"/>
              <a:t>Mujaya</a:t>
            </a:r>
            <a:r>
              <a:rPr lang="zh-CN" altLang="en-US" dirty="0"/>
              <a:t>认为区块链是三个学科的组合</a:t>
            </a:r>
            <a:r>
              <a:rPr lang="zh-CN" altLang="en-US" dirty="0" smtClean="0"/>
              <a:t>：</a:t>
            </a:r>
            <a:endParaRPr lang="en-US" altLang="zh-CN" dirty="0" smtClean="0"/>
          </a:p>
          <a:p>
            <a:pPr lvl="1"/>
            <a:r>
              <a:rPr lang="zh-CN" altLang="en-US" smtClean="0"/>
              <a:t>博弈论</a:t>
            </a:r>
            <a:endParaRPr lang="en-US" altLang="zh-CN" dirty="0" smtClean="0"/>
          </a:p>
          <a:p>
            <a:pPr lvl="1"/>
            <a:r>
              <a:rPr lang="zh-CN" altLang="en-US" dirty="0" smtClean="0"/>
              <a:t>密码学</a:t>
            </a:r>
            <a:endParaRPr lang="en-US" altLang="zh-CN" dirty="0" smtClean="0"/>
          </a:p>
          <a:p>
            <a:pPr lvl="1"/>
            <a:r>
              <a:rPr lang="zh-CN" altLang="en-US" dirty="0" smtClean="0"/>
              <a:t>软件工程</a:t>
            </a:r>
            <a:endParaRPr lang="en-US" altLang="zh-CN" dirty="0" smtClean="0"/>
          </a:p>
          <a:p>
            <a:r>
              <a:rPr lang="zh-CN" altLang="en-US" dirty="0" smtClean="0"/>
              <a:t> 从实际角度和工业应用角度来看，软件工程的能力被认为是非常重要。</a:t>
            </a:r>
            <a:endParaRPr lang="en-US" altLang="zh-CN" dirty="0" smtClean="0"/>
          </a:p>
          <a:p>
            <a:pPr marL="0" indent="0">
              <a:buNone/>
            </a:pPr>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sz="3600" dirty="0" smtClean="0"/>
              <a:t>从区块链的视角来看软件工程</a:t>
            </a:r>
            <a:endParaRPr lang="zh-CN" altLang="en-US" sz="3600" dirty="0"/>
          </a:p>
        </p:txBody>
      </p:sp>
    </p:spTree>
    <p:extLst>
      <p:ext uri="{BB962C8B-B14F-4D97-AF65-F5344CB8AC3E}">
        <p14:creationId xmlns:p14="http://schemas.microsoft.com/office/powerpoint/2010/main" val="786849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6</a:t>
            </a:fld>
            <a:endParaRPr lang="en-US" dirty="0"/>
          </a:p>
        </p:txBody>
      </p:sp>
      <p:sp>
        <p:nvSpPr>
          <p:cNvPr id="3" name="内容占位符 2"/>
          <p:cNvSpPr>
            <a:spLocks noGrp="1"/>
          </p:cNvSpPr>
          <p:nvPr>
            <p:ph idx="1"/>
          </p:nvPr>
        </p:nvSpPr>
        <p:spPr>
          <a:xfrm>
            <a:off x="890451" y="1976846"/>
            <a:ext cx="10515600" cy="3111137"/>
          </a:xfrm>
        </p:spPr>
        <p:txBody>
          <a:bodyPr/>
          <a:lstStyle/>
          <a:p>
            <a:r>
              <a:rPr lang="zh-CN" altLang="en-US" dirty="0" smtClean="0"/>
              <a:t>区块链是一个开源软件， 通过全体协作来达到持续创新。</a:t>
            </a:r>
            <a:endParaRPr lang="en-US" altLang="zh-CN" dirty="0" smtClean="0"/>
          </a:p>
          <a:p>
            <a:r>
              <a:rPr lang="zh-CN" altLang="en-US" dirty="0"/>
              <a:t>代码量</a:t>
            </a:r>
            <a:r>
              <a:rPr lang="zh-CN" altLang="en-US" dirty="0" smtClean="0"/>
              <a:t>大，结构复杂。</a:t>
            </a:r>
            <a:endParaRPr lang="en-US" altLang="zh-CN" dirty="0" smtClean="0"/>
          </a:p>
          <a:p>
            <a:pPr lvl="1"/>
            <a:r>
              <a:rPr lang="zh-CN" altLang="en-US" dirty="0" smtClean="0"/>
              <a:t>比特币</a:t>
            </a:r>
            <a:r>
              <a:rPr lang="en-US" altLang="zh-CN" dirty="0" err="1" smtClean="0"/>
              <a:t>src</a:t>
            </a:r>
            <a:r>
              <a:rPr lang="zh-CN" altLang="en-US" dirty="0" smtClean="0"/>
              <a:t>文件夹超过</a:t>
            </a:r>
            <a:r>
              <a:rPr lang="en-US" altLang="zh-CN" dirty="0" smtClean="0"/>
              <a:t>38</a:t>
            </a:r>
            <a:r>
              <a:rPr lang="zh-CN" altLang="en-US" dirty="0"/>
              <a:t>万行</a:t>
            </a:r>
            <a:r>
              <a:rPr lang="zh-CN" altLang="en-US" dirty="0" smtClean="0"/>
              <a:t>代码。</a:t>
            </a:r>
            <a:endParaRPr lang="en-US" altLang="zh-CN" dirty="0" smtClean="0"/>
          </a:p>
          <a:p>
            <a:r>
              <a:rPr lang="zh-CN" altLang="en-US" dirty="0" smtClean="0"/>
              <a:t>软件工程领域新</a:t>
            </a:r>
            <a:r>
              <a:rPr lang="zh-CN" altLang="en-US" dirty="0"/>
              <a:t>的</a:t>
            </a:r>
            <a:r>
              <a:rPr lang="zh-CN" altLang="en-US" dirty="0" smtClean="0"/>
              <a:t>挑战。</a:t>
            </a:r>
            <a:endParaRPr lang="en-US" altLang="zh-CN" dirty="0" smtClean="0"/>
          </a:p>
          <a:p>
            <a:pPr lvl="1"/>
            <a:r>
              <a:rPr lang="zh-CN" altLang="en-US" dirty="0"/>
              <a:t>区</a:t>
            </a:r>
            <a:r>
              <a:rPr lang="zh-CN" altLang="en-US" dirty="0" smtClean="0"/>
              <a:t>块链架构</a:t>
            </a:r>
            <a:endParaRPr lang="en-US" altLang="zh-CN" dirty="0" smtClean="0"/>
          </a:p>
          <a:p>
            <a:pPr lvl="1"/>
            <a:r>
              <a:rPr lang="zh-CN" altLang="en-US" dirty="0"/>
              <a:t>智能</a:t>
            </a:r>
            <a:r>
              <a:rPr lang="zh-CN" altLang="en-US" dirty="0" smtClean="0"/>
              <a:t>合约</a:t>
            </a:r>
            <a:endParaRPr lang="en-US" altLang="zh-CN" dirty="0" smtClean="0"/>
          </a:p>
          <a:p>
            <a:pPr lvl="1"/>
            <a:r>
              <a:rPr lang="en-US" altLang="zh-CN" dirty="0"/>
              <a:t> </a:t>
            </a:r>
            <a:r>
              <a:rPr lang="en-US" altLang="zh-CN" sz="2800" b="1" dirty="0" smtClean="0"/>
              <a:t>······</a:t>
            </a:r>
          </a:p>
          <a:p>
            <a:pPr marL="361950" lvl="1" indent="0">
              <a:buNone/>
            </a:pPr>
            <a:endParaRPr lang="en-US" altLang="zh-CN" dirty="0" smtClean="0"/>
          </a:p>
          <a:p>
            <a:pPr lvl="1">
              <a:buFont typeface="Wingdings" panose="05000000000000000000" pitchFamily="2" charset="2"/>
              <a:buChar char="l"/>
            </a:pPr>
            <a:endParaRPr lang="en-US" altLang="zh-CN" dirty="0" smtClean="0"/>
          </a:p>
          <a:p>
            <a:pPr marL="0" indent="0">
              <a:buNone/>
            </a:pP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sz="3600" dirty="0" smtClean="0"/>
              <a:t>从软件工程的视角来看</a:t>
            </a:r>
            <a:r>
              <a:rPr lang="zh-CN" altLang="en-US" sz="3600" dirty="0"/>
              <a:t>区块链</a:t>
            </a:r>
          </a:p>
        </p:txBody>
      </p:sp>
    </p:spTree>
    <p:extLst>
      <p:ext uri="{BB962C8B-B14F-4D97-AF65-F5344CB8AC3E}">
        <p14:creationId xmlns:p14="http://schemas.microsoft.com/office/powerpoint/2010/main" val="88774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7</a:t>
            </a:fld>
            <a:endParaRPr lang="en-US" dirty="0"/>
          </a:p>
        </p:txBody>
      </p:sp>
      <p:sp>
        <p:nvSpPr>
          <p:cNvPr id="3" name="内容占位符 2"/>
          <p:cNvSpPr>
            <a:spLocks noGrp="1"/>
          </p:cNvSpPr>
          <p:nvPr>
            <p:ph idx="1"/>
          </p:nvPr>
        </p:nvSpPr>
        <p:spPr>
          <a:xfrm>
            <a:off x="638629" y="1747837"/>
            <a:ext cx="10961915" cy="5110163"/>
          </a:xfrm>
        </p:spPr>
        <p:txBody>
          <a:bodyPr/>
          <a:lstStyle/>
          <a:p>
            <a:r>
              <a:rPr lang="zh-CN" altLang="en-US" dirty="0" smtClean="0"/>
              <a:t>教学目标</a:t>
            </a:r>
            <a:endParaRPr lang="en-US" altLang="zh-CN" dirty="0" smtClean="0"/>
          </a:p>
          <a:p>
            <a:pPr lvl="1"/>
            <a:r>
              <a:rPr lang="zh-CN" altLang="en-US" dirty="0"/>
              <a:t>让学生掌握拜占庭问题及算法等基础知识，分析共识机制的优势和局限性，培养其应用拜占庭算法原理设计和使用共识机制解决各行业应用问题</a:t>
            </a:r>
            <a:r>
              <a:rPr lang="zh-CN" altLang="en-US" dirty="0" smtClean="0"/>
              <a:t>。</a:t>
            </a:r>
            <a:endParaRPr lang="en-US" altLang="zh-CN" dirty="0" smtClean="0"/>
          </a:p>
          <a:p>
            <a:r>
              <a:rPr lang="zh-CN" altLang="en-US" dirty="0" smtClean="0"/>
              <a:t>教学内容</a:t>
            </a:r>
            <a:endParaRPr lang="en-US" altLang="zh-CN" dirty="0"/>
          </a:p>
          <a:p>
            <a:pPr lvl="1"/>
            <a:r>
              <a:rPr lang="zh-CN" altLang="en-US" dirty="0" smtClean="0"/>
              <a:t>学习</a:t>
            </a:r>
            <a:r>
              <a:rPr lang="zh-CN" altLang="en-US" dirty="0"/>
              <a:t>和掌握拜占庭将军的一些基本概念和算法</a:t>
            </a:r>
            <a:r>
              <a:rPr lang="zh-CN" altLang="en-US" dirty="0" smtClean="0"/>
              <a:t>知识</a:t>
            </a:r>
            <a:endParaRPr lang="en-US" altLang="zh-CN" dirty="0" smtClean="0"/>
          </a:p>
          <a:p>
            <a:pPr lvl="1"/>
            <a:r>
              <a:rPr lang="zh-CN" altLang="en-US" dirty="0" smtClean="0"/>
              <a:t>了解拜占庭将军的优化算法</a:t>
            </a:r>
            <a:endParaRPr lang="en-US" altLang="zh-CN" dirty="0" smtClean="0"/>
          </a:p>
          <a:p>
            <a:pPr lvl="1"/>
            <a:r>
              <a:rPr lang="zh-CN" altLang="en-US" dirty="0"/>
              <a:t>学习和掌握并行拜占庭将军的一些基本概念和算法</a:t>
            </a:r>
            <a:r>
              <a:rPr lang="zh-CN" altLang="en-US" dirty="0" smtClean="0"/>
              <a:t>知识</a:t>
            </a:r>
            <a:endParaRPr lang="en-US" altLang="zh-CN" dirty="0" smtClean="0"/>
          </a:p>
          <a:p>
            <a:pPr lvl="1"/>
            <a:r>
              <a:rPr lang="zh-CN" altLang="en-US" dirty="0"/>
              <a:t>学习和掌握并行拜占庭将军的开源实现的配置使用</a:t>
            </a:r>
            <a:r>
              <a:rPr lang="zh-CN" altLang="en-US" dirty="0" smtClean="0"/>
              <a:t>说明</a:t>
            </a:r>
            <a:endParaRPr lang="en-US" altLang="zh-CN" dirty="0" smtClean="0"/>
          </a:p>
          <a:p>
            <a:pPr lvl="1"/>
            <a:r>
              <a:rPr lang="zh-CN" altLang="en-US" dirty="0"/>
              <a:t>拜占庭算法</a:t>
            </a:r>
            <a:r>
              <a:rPr lang="zh-CN" altLang="en-US" dirty="0" smtClean="0"/>
              <a:t>实</a:t>
            </a:r>
            <a:r>
              <a:rPr lang="zh-CN" altLang="en-US" dirty="0"/>
              <a:t>训</a:t>
            </a:r>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案例教学目标和内容 </a:t>
            </a:r>
            <a:endParaRPr lang="zh-CN" altLang="en-US" dirty="0"/>
          </a:p>
        </p:txBody>
      </p:sp>
    </p:spTree>
    <p:extLst>
      <p:ext uri="{BB962C8B-B14F-4D97-AF65-F5344CB8AC3E}">
        <p14:creationId xmlns:p14="http://schemas.microsoft.com/office/powerpoint/2010/main" val="210358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8</a:t>
            </a:fld>
            <a:endParaRPr lang="en-US" dirty="0"/>
          </a:p>
        </p:txBody>
      </p:sp>
      <p:sp>
        <p:nvSpPr>
          <p:cNvPr id="3" name="内容占位符 2"/>
          <p:cNvSpPr>
            <a:spLocks noGrp="1"/>
          </p:cNvSpPr>
          <p:nvPr>
            <p:ph idx="1"/>
          </p:nvPr>
        </p:nvSpPr>
        <p:spPr>
          <a:xfrm>
            <a:off x="638629" y="1747837"/>
            <a:ext cx="10961915" cy="5110163"/>
          </a:xfrm>
        </p:spPr>
        <p:txBody>
          <a:bodyPr/>
          <a:lstStyle/>
          <a:p>
            <a:r>
              <a:rPr lang="zh-CN" altLang="en-US" dirty="0" smtClean="0"/>
              <a:t>拜占庭将军问题是区块链共识机制的核心问题。</a:t>
            </a:r>
            <a:endParaRPr lang="en-US" altLang="zh-CN" dirty="0" smtClean="0"/>
          </a:p>
          <a:p>
            <a:r>
              <a:rPr lang="zh-CN" altLang="en-US" dirty="0" smtClean="0"/>
              <a:t>拜占庭将军具有</a:t>
            </a:r>
            <a:r>
              <a:rPr lang="zh-CN" altLang="en-US" dirty="0"/>
              <a:t>工程</a:t>
            </a:r>
            <a:r>
              <a:rPr lang="zh-CN" altLang="en-US" dirty="0" smtClean="0"/>
              <a:t>复杂性。</a:t>
            </a:r>
            <a:endParaRPr lang="en-US" altLang="zh-CN" dirty="0" smtClean="0"/>
          </a:p>
          <a:p>
            <a:r>
              <a:rPr lang="zh-CN" altLang="en-US" dirty="0" smtClean="0"/>
              <a:t>拜占庭将军问题的功能实现要充分考虑安全属性，如：健壮性、可维护性</a:t>
            </a:r>
            <a:r>
              <a:rPr lang="zh-CN" altLang="en-US" dirty="0"/>
              <a:t>、</a:t>
            </a:r>
            <a:r>
              <a:rPr lang="zh-CN" altLang="en-US" dirty="0" smtClean="0"/>
              <a:t>可测试性、灾难</a:t>
            </a:r>
            <a:r>
              <a:rPr lang="zh-CN" altLang="en-US" dirty="0"/>
              <a:t>可恢复性</a:t>
            </a:r>
            <a:r>
              <a:rPr lang="zh-CN" altLang="en-US" dirty="0" smtClean="0"/>
              <a:t>和可靠性等。</a:t>
            </a:r>
            <a:endParaRPr lang="en-US" altLang="zh-CN" dirty="0" smtClean="0"/>
          </a:p>
        </p:txBody>
      </p:sp>
      <p:sp>
        <p:nvSpPr>
          <p:cNvPr id="4" name="标题 3"/>
          <p:cNvSpPr>
            <a:spLocks noGrp="1"/>
          </p:cNvSpPr>
          <p:nvPr>
            <p:ph type="title"/>
          </p:nvPr>
        </p:nvSpPr>
        <p:spPr/>
        <p:txBody>
          <a:bodyPr/>
          <a:lstStyle/>
          <a:p>
            <a:r>
              <a:rPr lang="zh-CN" altLang="en-US" dirty="0" smtClean="0"/>
              <a:t>以拜占庭将军问题为案例的必要性</a:t>
            </a:r>
            <a:endParaRPr lang="zh-CN" altLang="en-US" dirty="0"/>
          </a:p>
        </p:txBody>
      </p:sp>
    </p:spTree>
    <p:extLst>
      <p:ext uri="{BB962C8B-B14F-4D97-AF65-F5344CB8AC3E}">
        <p14:creationId xmlns:p14="http://schemas.microsoft.com/office/powerpoint/2010/main" val="169180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83BF2BBE-73AE-4F79-B1E4-8EBF46E94611}" type="slidenum">
              <a:rPr lang="en-US" altLang="zh-CN" smtClean="0"/>
              <a:pPr/>
              <a:t>9</a:t>
            </a:fld>
            <a:endParaRPr lang="en-US" dirty="0"/>
          </a:p>
        </p:txBody>
      </p:sp>
      <p:sp>
        <p:nvSpPr>
          <p:cNvPr id="3" name="内容占位符 2"/>
          <p:cNvSpPr>
            <a:spLocks noGrp="1"/>
          </p:cNvSpPr>
          <p:nvPr>
            <p:ph idx="1"/>
          </p:nvPr>
        </p:nvSpPr>
        <p:spPr>
          <a:xfrm>
            <a:off x="918029" y="1741714"/>
            <a:ext cx="10515600" cy="4696506"/>
          </a:xfrm>
        </p:spPr>
        <p:txBody>
          <a:bodyPr/>
          <a:lstStyle/>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419998" y="154667"/>
            <a:ext cx="10461180" cy="970189"/>
          </a:xfrm>
        </p:spPr>
        <p:txBody>
          <a:bodyPr/>
          <a:lstStyle/>
          <a:p>
            <a:r>
              <a:rPr lang="zh-CN" altLang="en-US" dirty="0" smtClean="0"/>
              <a:t>教学内容</a:t>
            </a:r>
            <a:r>
              <a:rPr lang="en-US" altLang="zh-CN" dirty="0" smtClean="0"/>
              <a:t>—</a:t>
            </a:r>
            <a:r>
              <a:rPr lang="zh-CN" altLang="en-US" dirty="0" smtClean="0"/>
              <a:t>拜占庭将军的问题描述</a:t>
            </a:r>
            <a:endParaRPr lang="en-US" altLang="zh-CN" dirty="0"/>
          </a:p>
        </p:txBody>
      </p:sp>
      <p:sp>
        <p:nvSpPr>
          <p:cNvPr id="5" name="矩形 4"/>
          <p:cNvSpPr/>
          <p:nvPr/>
        </p:nvSpPr>
        <p:spPr>
          <a:xfrm>
            <a:off x="1019175" y="1720839"/>
            <a:ext cx="9467850" cy="4154984"/>
          </a:xfrm>
          <a:prstGeom prst="rect">
            <a:avLst/>
          </a:prstGeom>
        </p:spPr>
        <p:txBody>
          <a:bodyPr wrap="square">
            <a:spAutoFit/>
          </a:bodyPr>
          <a:lstStyle/>
          <a:p>
            <a:pPr marL="285750" indent="-285750">
              <a:buClr>
                <a:srgbClr val="2B71C1"/>
              </a:buClr>
              <a:buFont typeface="Wingdings" panose="05000000000000000000" pitchFamily="2" charset="2"/>
              <a:buChar char="l"/>
            </a:pPr>
            <a:r>
              <a:rPr lang="zh-CN" altLang="en-US" sz="2400" dirty="0"/>
              <a:t>拜占庭帝国即中世纪的土耳其，拥有巨大的财富，周围10个邻邦垂诞已久，但拜占庭高墙耸立，固若金汤，没有一个单独的邻邦能够成功入侵。任何单个邻邦入侵的都会失败，同时也有可能自身被其他9个邻邦入侵。拜占庭帝国防御能力如此之强，至少要有十个邻邦中的一半以上同时进攻，才有可能攻破</a:t>
            </a:r>
            <a:r>
              <a:rPr lang="zh-CN" altLang="en-US" sz="2400" dirty="0" smtClean="0"/>
              <a:t>。</a:t>
            </a:r>
            <a:endParaRPr lang="en-US" altLang="zh-CN" sz="2400" dirty="0" smtClean="0"/>
          </a:p>
          <a:p>
            <a:pPr marL="285750" indent="-285750">
              <a:buClr>
                <a:srgbClr val="2B71C1"/>
              </a:buClr>
              <a:buFont typeface="Wingdings" panose="05000000000000000000" pitchFamily="2" charset="2"/>
              <a:buChar char="l"/>
            </a:pPr>
            <a:endParaRPr lang="en-US" altLang="zh-CN" sz="2400" dirty="0" smtClean="0"/>
          </a:p>
          <a:p>
            <a:pPr marL="285750" indent="-285750">
              <a:buClr>
                <a:srgbClr val="2B71C1"/>
              </a:buClr>
              <a:buFont typeface="Wingdings" panose="05000000000000000000" pitchFamily="2" charset="2"/>
              <a:buChar char="l"/>
            </a:pPr>
            <a:r>
              <a:rPr lang="zh-CN" altLang="en-US" sz="2400" dirty="0" smtClean="0"/>
              <a:t>然而</a:t>
            </a:r>
            <a:r>
              <a:rPr lang="zh-CN" altLang="en-US" sz="2400" dirty="0"/>
              <a:t>，如果其中的一个或者几个邻邦本身答应好一起进攻，但实际过程出现背叛，那么入侵者可能都会被歼灭</a:t>
            </a:r>
            <a:r>
              <a:rPr lang="zh-CN" altLang="en-US" sz="2400" dirty="0" smtClean="0"/>
              <a:t>。</a:t>
            </a:r>
            <a:endParaRPr lang="en-US" altLang="zh-CN" sz="2400" dirty="0" smtClean="0"/>
          </a:p>
          <a:p>
            <a:pPr marL="285750" indent="-285750">
              <a:buClr>
                <a:srgbClr val="2B71C1"/>
              </a:buClr>
              <a:buFont typeface="Wingdings" panose="05000000000000000000" pitchFamily="2" charset="2"/>
              <a:buChar char="l"/>
            </a:pPr>
            <a:endParaRPr lang="en-US" altLang="zh-CN" sz="2400" dirty="0" smtClean="0"/>
          </a:p>
          <a:p>
            <a:pPr marL="285750" indent="-285750">
              <a:buClr>
                <a:srgbClr val="2B71C1"/>
              </a:buClr>
              <a:buFont typeface="Wingdings" panose="05000000000000000000" pitchFamily="2" charset="2"/>
              <a:buChar char="l"/>
            </a:pPr>
            <a:r>
              <a:rPr lang="zh-CN" altLang="en-US" sz="2400" dirty="0" smtClean="0"/>
              <a:t>于是</a:t>
            </a:r>
            <a:r>
              <a:rPr lang="zh-CN" altLang="en-US" sz="2400" dirty="0"/>
              <a:t>每一方都小心行事，不敢轻易相信邻国。这就是拜占庭将军问题。</a:t>
            </a:r>
          </a:p>
        </p:txBody>
      </p:sp>
    </p:spTree>
    <p:extLst>
      <p:ext uri="{BB962C8B-B14F-4D97-AF65-F5344CB8AC3E}">
        <p14:creationId xmlns:p14="http://schemas.microsoft.com/office/powerpoint/2010/main" val="1809782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微软雅黑"/>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x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itchFamily="34" charset="0"/>
          <a:buNone/>
          <a:tabLst/>
          <a:defRPr kumimoji="0" sz="2400" b="1" i="0" u="none" strike="noStrike" cap="none" normalizeH="0" baseline="0" dirty="0" smtClean="0">
            <a:ln>
              <a:noFill/>
            </a:ln>
            <a:solidFill>
              <a:schemeClr val="bg1"/>
            </a:solidFill>
            <a:effectLst/>
            <a:latin typeface="+mn-ea"/>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31929</TotalTime>
  <Pages>0</Pages>
  <Words>1504</Words>
  <Characters>0</Characters>
  <Application>Microsoft Office PowerPoint</Application>
  <DocSecurity>0</DocSecurity>
  <PresentationFormat>宽屏</PresentationFormat>
  <Lines>0</Lines>
  <Paragraphs>172</Paragraphs>
  <Slides>20</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宋体</vt:lpstr>
      <vt:lpstr>微软雅黑</vt:lpstr>
      <vt:lpstr>Arial</vt:lpstr>
      <vt:lpstr>Calibri</vt:lpstr>
      <vt:lpstr>Calibri Light</vt:lpstr>
      <vt:lpstr>Times New Roman</vt:lpstr>
      <vt:lpstr>Wingdings</vt:lpstr>
      <vt:lpstr>1_Office 主题</vt:lpstr>
      <vt:lpstr>面向区块链的软件工程教学实践              -拜占庭将军问题及拜占廷容错算法</vt:lpstr>
      <vt:lpstr>背景——颠覆还是泡沫？</vt:lpstr>
      <vt:lpstr>中国2018区块链产业白皮书</vt:lpstr>
      <vt:lpstr>背景</vt:lpstr>
      <vt:lpstr>从区块链的视角来看软件工程</vt:lpstr>
      <vt:lpstr>从软件工程的视角来看区块链</vt:lpstr>
      <vt:lpstr>案例教学目标和内容 </vt:lpstr>
      <vt:lpstr>以拜占庭将军问题为案例的必要性</vt:lpstr>
      <vt:lpstr>教学内容—拜占庭将军的问题描述</vt:lpstr>
      <vt:lpstr>教学内容—拜占庭将军的优化算法</vt:lpstr>
      <vt:lpstr>教学内容—拜占庭将军的开源实现</vt:lpstr>
      <vt:lpstr>教学内容—并行拜占庭将军的开源实现</vt:lpstr>
      <vt:lpstr>教学内容—并行拜占庭将军的开源实现</vt:lpstr>
      <vt:lpstr>基于实训项目的教学与评测</vt:lpstr>
      <vt:lpstr>教学内容—Trustie平台的使用</vt:lpstr>
      <vt:lpstr>基于开源项目的代码阅读与开发</vt:lpstr>
      <vt:lpstr>教学内容—实训项目的fork流程</vt:lpstr>
      <vt:lpstr>应用情况及未来计划</vt:lpstr>
      <vt:lpstr>总结</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Thinkpad</cp:lastModifiedBy>
  <cp:revision>4496</cp:revision>
  <dcterms:created xsi:type="dcterms:W3CDTF">2013-12-06T15:51:00Z</dcterms:created>
  <dcterms:modified xsi:type="dcterms:W3CDTF">2018-11-23T07:37:52Z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2052-9.1.0.4292</vt:lpwstr>
  </property>
</Properties>
</file>