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9" r:id="rId1"/>
  </p:sldMasterIdLst>
  <p:notesMasterIdLst>
    <p:notesMasterId r:id="rId42"/>
  </p:notesMasterIdLst>
  <p:sldIdLst>
    <p:sldId id="488" r:id="rId2"/>
    <p:sldId id="341" r:id="rId3"/>
    <p:sldId id="397" r:id="rId4"/>
    <p:sldId id="462" r:id="rId5"/>
    <p:sldId id="419" r:id="rId6"/>
    <p:sldId id="420" r:id="rId7"/>
    <p:sldId id="422" r:id="rId8"/>
    <p:sldId id="473" r:id="rId9"/>
    <p:sldId id="423" r:id="rId10"/>
    <p:sldId id="448" r:id="rId11"/>
    <p:sldId id="425" r:id="rId12"/>
    <p:sldId id="409" r:id="rId13"/>
    <p:sldId id="458" r:id="rId14"/>
    <p:sldId id="426" r:id="rId15"/>
    <p:sldId id="468" r:id="rId16"/>
    <p:sldId id="490" r:id="rId17"/>
    <p:sldId id="466" r:id="rId18"/>
    <p:sldId id="460" r:id="rId19"/>
    <p:sldId id="429" r:id="rId20"/>
    <p:sldId id="469" r:id="rId21"/>
    <p:sldId id="431" r:id="rId22"/>
    <p:sldId id="416" r:id="rId23"/>
    <p:sldId id="411" r:id="rId24"/>
    <p:sldId id="433" r:id="rId25"/>
    <p:sldId id="451" r:id="rId26"/>
    <p:sldId id="470" r:id="rId27"/>
    <p:sldId id="454" r:id="rId28"/>
    <p:sldId id="475" r:id="rId29"/>
    <p:sldId id="477" r:id="rId30"/>
    <p:sldId id="472" r:id="rId31"/>
    <p:sldId id="461" r:id="rId32"/>
    <p:sldId id="413" r:id="rId33"/>
    <p:sldId id="414" r:id="rId34"/>
    <p:sldId id="404" r:id="rId35"/>
    <p:sldId id="483" r:id="rId36"/>
    <p:sldId id="485" r:id="rId37"/>
    <p:sldId id="487" r:id="rId38"/>
    <p:sldId id="486" r:id="rId39"/>
    <p:sldId id="489" r:id="rId40"/>
    <p:sldId id="44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A00"/>
    <a:srgbClr val="103E00"/>
    <a:srgbClr val="42471F"/>
    <a:srgbClr val="1B6800"/>
    <a:srgbClr val="FF9966"/>
    <a:srgbClr val="FF5050"/>
    <a:srgbClr val="238600"/>
    <a:srgbClr val="165400"/>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50" autoAdjust="0"/>
    <p:restoredTop sz="73848" autoAdjust="0"/>
  </p:normalViewPr>
  <p:slideViewPr>
    <p:cSldViewPr>
      <p:cViewPr varScale="1">
        <p:scale>
          <a:sx n="81" d="100"/>
          <a:sy n="81" d="100"/>
        </p:scale>
        <p:origin x="10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0" d="100"/>
          <a:sy n="80" d="100"/>
        </p:scale>
        <p:origin x="-2232" y="7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r>
              <a:rPr lang="zh-CN">
                <a:solidFill>
                  <a:schemeClr val="tx1"/>
                </a:solidFill>
                <a:latin typeface="黑体" panose="02010609060101010101" pitchFamily="49" charset="-122"/>
                <a:ea typeface="黑体" panose="02010609060101010101" pitchFamily="49" charset="-122"/>
              </a:rPr>
              <a:t>查全率对比</a:t>
            </a:r>
          </a:p>
        </c:rich>
      </c:tx>
      <c:layout>
        <c:manualLayout>
          <c:xMode val="edge"/>
          <c:yMode val="edge"/>
          <c:x val="0.25927808641975308"/>
          <c:y val="0.92862909847036434"/>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7037037037037037E-2"/>
          <c:y val="1.5401995126983368E-3"/>
          <c:w val="0.91376543209876548"/>
          <c:h val="0.98979332617340277"/>
        </c:manualLayout>
      </c:layout>
      <c:bar3DChart>
        <c:barDir val="col"/>
        <c:grouping val="clustered"/>
        <c:varyColors val="0"/>
        <c:ser>
          <c:idx val="0"/>
          <c:order val="0"/>
          <c:tx>
            <c:strRef>
              <c:f>Sheet1!$B$1</c:f>
              <c:strCache>
                <c:ptCount val="1"/>
                <c:pt idx="0">
                  <c:v>系列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2.2360185185185184E-2"/>
                  <c:y val="-1.7035077311799405E-3"/>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黑体" panose="02010609060101010101" pitchFamily="49" charset="-122"/>
                        <a:ea typeface="黑体" panose="02010609060101010101" pitchFamily="49" charset="-122"/>
                        <a:cs typeface="+mn-cs"/>
                      </a:defRPr>
                    </a:pPr>
                    <a:fld id="{C8AA9502-8351-45F6-A467-DD1F0A517ECA}" type="VALUE">
                      <a:rPr lang="en-US" altLang="zh-CN" sz="1400"/>
                      <a:pPr>
                        <a:defRPr sz="1200">
                          <a:solidFill>
                            <a:schemeClr val="tx1"/>
                          </a:solidFill>
                          <a:latin typeface="黑体" panose="02010609060101010101" pitchFamily="49" charset="-122"/>
                          <a:ea typeface="黑体" panose="02010609060101010101" pitchFamily="49" charset="-122"/>
                        </a:defRPr>
                      </a:pPr>
                      <a:t>[值]</a:t>
                    </a:fld>
                    <a:endParaRPr lang="zh-CN" altLang="en-US"/>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1523364197530864"/>
                      <c:h val="6.2882107994700842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查全率</c:v>
                </c:pt>
              </c:strCache>
            </c:strRef>
          </c:cat>
          <c:val>
            <c:numRef>
              <c:f>Sheet1!$B$2</c:f>
              <c:numCache>
                <c:formatCode>0.00%</c:formatCode>
                <c:ptCount val="1"/>
                <c:pt idx="0">
                  <c:v>0.5998</c:v>
                </c:pt>
              </c:numCache>
            </c:numRef>
          </c:val>
        </c:ser>
        <c:ser>
          <c:idx val="1"/>
          <c:order val="1"/>
          <c:tx>
            <c:strRef>
              <c:f>Sheet1!$C$1</c:f>
              <c:strCache>
                <c:ptCount val="1"/>
                <c:pt idx="0">
                  <c:v>系列 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3.4297839506172836E-2"/>
                  <c:y val="-2.8442398909697664E-3"/>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3126543209876543"/>
                      <c:h val="6.9829803731907183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查全率</c:v>
                </c:pt>
              </c:strCache>
            </c:strRef>
          </c:cat>
          <c:val>
            <c:numRef>
              <c:f>Sheet1!$C$2</c:f>
              <c:numCache>
                <c:formatCode>0.00%</c:formatCode>
                <c:ptCount val="1"/>
                <c:pt idx="0">
                  <c:v>0.9556</c:v>
                </c:pt>
              </c:numCache>
            </c:numRef>
          </c:val>
        </c:ser>
        <c:dLbls>
          <c:showLegendKey val="0"/>
          <c:showVal val="1"/>
          <c:showCatName val="0"/>
          <c:showSerName val="0"/>
          <c:showPercent val="0"/>
          <c:showBubbleSize val="0"/>
        </c:dLbls>
        <c:gapWidth val="150"/>
        <c:shape val="box"/>
        <c:axId val="894921552"/>
        <c:axId val="894935552"/>
        <c:axId val="0"/>
      </c:bar3DChart>
      <c:catAx>
        <c:axId val="894921552"/>
        <c:scaling>
          <c:orientation val="minMax"/>
        </c:scaling>
        <c:delete val="1"/>
        <c:axPos val="b"/>
        <c:numFmt formatCode="General" sourceLinked="1"/>
        <c:majorTickMark val="none"/>
        <c:minorTickMark val="none"/>
        <c:tickLblPos val="nextTo"/>
        <c:crossAx val="894935552"/>
        <c:crosses val="autoZero"/>
        <c:auto val="1"/>
        <c:lblAlgn val="ctr"/>
        <c:lblOffset val="100"/>
        <c:noMultiLvlLbl val="0"/>
      </c:catAx>
      <c:valAx>
        <c:axId val="894935552"/>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89492155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r>
              <a:rPr lang="zh-CN">
                <a:solidFill>
                  <a:schemeClr val="tx1"/>
                </a:solidFill>
                <a:latin typeface="黑体" panose="02010609060101010101" pitchFamily="49" charset="-122"/>
                <a:ea typeface="黑体" panose="02010609060101010101" pitchFamily="49" charset="-122"/>
              </a:rPr>
              <a:t>查准率对比</a:t>
            </a:r>
          </a:p>
        </c:rich>
      </c:tx>
      <c:layout>
        <c:manualLayout>
          <c:xMode val="edge"/>
          <c:yMode val="edge"/>
          <c:x val="0.29455586419753083"/>
          <c:y val="0.9266893673201306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796296296296298E-2"/>
          <c:y val="1.5369823262271489E-3"/>
          <c:w val="0.91376543209876548"/>
          <c:h val="0.98707862741185481"/>
        </c:manualLayout>
      </c:layout>
      <c:bar3DChart>
        <c:barDir val="col"/>
        <c:grouping val="clustered"/>
        <c:varyColors val="0"/>
        <c:ser>
          <c:idx val="0"/>
          <c:order val="0"/>
          <c:tx>
            <c:strRef>
              <c:f>Sheet1!$B$1</c:f>
              <c:strCache>
                <c:ptCount val="1"/>
                <c:pt idx="0">
                  <c:v>现有</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3.572314814814815E-2"/>
                  <c:y val="-1.1383493853235609E-3"/>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17246913580246914"/>
                      <c:h val="6.2853308276917846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查准率</c:v>
                </c:pt>
              </c:strCache>
            </c:strRef>
          </c:cat>
          <c:val>
            <c:numRef>
              <c:f>Sheet1!$B$2</c:f>
              <c:numCache>
                <c:formatCode>0.00%</c:formatCode>
                <c:ptCount val="1"/>
                <c:pt idx="0">
                  <c:v>3.09E-2</c:v>
                </c:pt>
              </c:numCache>
            </c:numRef>
          </c:val>
        </c:ser>
        <c:ser>
          <c:idx val="1"/>
          <c:order val="1"/>
          <c:tx>
            <c:strRef>
              <c:f>Sheet1!$C$1</c:f>
              <c:strCache>
                <c:ptCount val="1"/>
                <c:pt idx="0">
                  <c:v>所提</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3.8306790123456787E-2"/>
                  <c:y val="5.921675753561477E-4"/>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18422839506172839"/>
                      <c:h val="7.4237698538835925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查准率</c:v>
                </c:pt>
              </c:strCache>
            </c:strRef>
          </c:cat>
          <c:val>
            <c:numRef>
              <c:f>Sheet1!$C$2</c:f>
              <c:numCache>
                <c:formatCode>0.00%</c:formatCode>
                <c:ptCount val="1"/>
                <c:pt idx="0">
                  <c:v>4.2900000000000001E-2</c:v>
                </c:pt>
              </c:numCache>
            </c:numRef>
          </c:val>
        </c:ser>
        <c:dLbls>
          <c:showLegendKey val="0"/>
          <c:showVal val="0"/>
          <c:showCatName val="0"/>
          <c:showSerName val="0"/>
          <c:showPercent val="0"/>
          <c:showBubbleSize val="0"/>
        </c:dLbls>
        <c:gapWidth val="150"/>
        <c:shape val="box"/>
        <c:axId val="894945632"/>
        <c:axId val="894928272"/>
        <c:axId val="0"/>
      </c:bar3DChart>
      <c:catAx>
        <c:axId val="894945632"/>
        <c:scaling>
          <c:orientation val="minMax"/>
        </c:scaling>
        <c:delete val="1"/>
        <c:axPos val="b"/>
        <c:numFmt formatCode="General" sourceLinked="1"/>
        <c:majorTickMark val="none"/>
        <c:minorTickMark val="none"/>
        <c:tickLblPos val="nextTo"/>
        <c:crossAx val="894928272"/>
        <c:crosses val="autoZero"/>
        <c:auto val="1"/>
        <c:lblAlgn val="ctr"/>
        <c:lblOffset val="100"/>
        <c:noMultiLvlLbl val="0"/>
      </c:catAx>
      <c:valAx>
        <c:axId val="89492827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894945632"/>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r>
              <a:rPr lang="en-US">
                <a:solidFill>
                  <a:schemeClr val="tx1"/>
                </a:solidFill>
                <a:latin typeface="黑体" panose="02010609060101010101" pitchFamily="49" charset="-122"/>
                <a:ea typeface="黑体" panose="02010609060101010101" pitchFamily="49" charset="-122"/>
              </a:rPr>
              <a:t>F1</a:t>
            </a:r>
            <a:r>
              <a:rPr lang="zh-CN">
                <a:solidFill>
                  <a:schemeClr val="tx1"/>
                </a:solidFill>
                <a:latin typeface="黑体" panose="02010609060101010101" pitchFamily="49" charset="-122"/>
                <a:ea typeface="黑体" panose="02010609060101010101" pitchFamily="49" charset="-122"/>
              </a:rPr>
              <a:t>值对比</a:t>
            </a:r>
          </a:p>
        </c:rich>
      </c:tx>
      <c:layout>
        <c:manualLayout>
          <c:xMode val="edge"/>
          <c:yMode val="edge"/>
          <c:x val="0.31122714760088388"/>
          <c:y val="0.9255305540873586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757952820057031E-2"/>
          <c:y val="1.5401995126983368E-3"/>
          <c:w val="0.91377501265291505"/>
          <c:h val="0.98933322458095907"/>
        </c:manualLayout>
      </c:layout>
      <c:bar3DChart>
        <c:barDir val="col"/>
        <c:grouping val="clustered"/>
        <c:varyColors val="0"/>
        <c:ser>
          <c:idx val="0"/>
          <c:order val="0"/>
          <c:tx>
            <c:strRef>
              <c:f>Sheet1!$B$1</c:f>
              <c:strCache>
                <c:ptCount val="1"/>
                <c:pt idx="0">
                  <c:v>JDeodorant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2.3515905640114024E-2"/>
                  <c:y val="-1.1408219882928309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0351072103099654"/>
                      <c:h val="6.0600464018115176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Sheet1!$B$2</c:f>
              <c:numCache>
                <c:formatCode>0.00%</c:formatCode>
                <c:ptCount val="1"/>
                <c:pt idx="0">
                  <c:v>5.7599999999999998E-2</c:v>
                </c:pt>
              </c:numCache>
            </c:numRef>
          </c:val>
        </c:ser>
        <c:ser>
          <c:idx val="1"/>
          <c:order val="1"/>
          <c:tx>
            <c:strRef>
              <c:f>Sheet1!$C$1</c:f>
              <c:strCache>
                <c:ptCount val="1"/>
                <c:pt idx="0">
                  <c:v>所提方法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6.6628399313656439E-2"/>
                  <c:y val="-9.1265759063426464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Sheet1!$C$2</c:f>
              <c:numCache>
                <c:formatCode>0.00%</c:formatCode>
                <c:ptCount val="1"/>
                <c:pt idx="0">
                  <c:v>8.1699999999999995E-2</c:v>
                </c:pt>
              </c:numCache>
            </c:numRef>
          </c:val>
        </c:ser>
        <c:dLbls>
          <c:showLegendKey val="0"/>
          <c:showVal val="1"/>
          <c:showCatName val="0"/>
          <c:showSerName val="0"/>
          <c:showPercent val="0"/>
          <c:showBubbleSize val="0"/>
        </c:dLbls>
        <c:gapWidth val="150"/>
        <c:shape val="box"/>
        <c:axId val="894926592"/>
        <c:axId val="894942272"/>
        <c:axId val="0"/>
      </c:bar3DChart>
      <c:catAx>
        <c:axId val="894926592"/>
        <c:scaling>
          <c:orientation val="minMax"/>
        </c:scaling>
        <c:delete val="1"/>
        <c:axPos val="b"/>
        <c:numFmt formatCode="General" sourceLinked="1"/>
        <c:majorTickMark val="none"/>
        <c:minorTickMark val="none"/>
        <c:tickLblPos val="nextTo"/>
        <c:crossAx val="894942272"/>
        <c:crosses val="autoZero"/>
        <c:auto val="1"/>
        <c:lblAlgn val="ctr"/>
        <c:lblOffset val="100"/>
        <c:noMultiLvlLbl val="0"/>
      </c:catAx>
      <c:valAx>
        <c:axId val="89494227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894926592"/>
        <c:crosses val="autoZero"/>
        <c:crossBetween val="between"/>
        <c:majorUnit val="3.0000000000000006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r>
              <a:rPr lang="zh-CN" b="0" dirty="0">
                <a:solidFill>
                  <a:schemeClr val="tx1"/>
                </a:solidFill>
                <a:latin typeface="黑体" panose="02010609060101010101" pitchFamily="49" charset="-122"/>
                <a:ea typeface="黑体" panose="02010609060101010101" pitchFamily="49" charset="-122"/>
              </a:rPr>
              <a:t>查全率对比</a:t>
            </a:r>
          </a:p>
        </c:rich>
      </c:tx>
      <c:layout>
        <c:manualLayout>
          <c:xMode val="edge"/>
          <c:yMode val="edge"/>
          <c:x val="0.25439780426567377"/>
          <c:y val="0.91869955604029985"/>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8551827896077596E-2"/>
          <c:y val="4.2271206542721089E-2"/>
          <c:w val="0.91951780626780621"/>
          <c:h val="0.91983976908043197"/>
        </c:manualLayout>
      </c:layout>
      <c:bar3DChart>
        <c:barDir val="col"/>
        <c:grouping val="clustered"/>
        <c:varyColors val="0"/>
        <c:ser>
          <c:idx val="0"/>
          <c:order val="0"/>
          <c:tx>
            <c:strRef>
              <c:f>Sheet1!$B$1</c:f>
              <c:strCache>
                <c:ptCount val="1"/>
                <c:pt idx="0">
                  <c:v>系列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Sheet1!$B$2</c:f>
              <c:numCache>
                <c:formatCode>0.00%</c:formatCode>
                <c:ptCount val="1"/>
                <c:pt idx="0">
                  <c:v>1</c:v>
                </c:pt>
              </c:numCache>
            </c:numRef>
          </c:val>
        </c:ser>
        <c:ser>
          <c:idx val="1"/>
          <c:order val="1"/>
          <c:tx>
            <c:strRef>
              <c:f>Sheet1!$C$1</c:f>
              <c:strCache>
                <c:ptCount val="1"/>
                <c:pt idx="0">
                  <c:v>系列 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Sheet1!$C$2</c:f>
              <c:numCache>
                <c:formatCode>0.00%</c:formatCode>
                <c:ptCount val="1"/>
                <c:pt idx="0">
                  <c:v>1</c:v>
                </c:pt>
              </c:numCache>
            </c:numRef>
          </c:val>
        </c:ser>
        <c:ser>
          <c:idx val="2"/>
          <c:order val="2"/>
          <c:tx>
            <c:strRef>
              <c:f>Sheet1!$D$1</c:f>
              <c:strCache>
                <c:ptCount val="1"/>
                <c:pt idx="0">
                  <c:v>系列 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7.2364672364672367E-2"/>
                  <c:y val="-7.897130854214611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Sheet1!$D$2</c:f>
              <c:numCache>
                <c:formatCode>0.00%</c:formatCode>
                <c:ptCount val="1"/>
                <c:pt idx="0">
                  <c:v>0.9556</c:v>
                </c:pt>
              </c:numCache>
            </c:numRef>
          </c:val>
        </c:ser>
        <c:dLbls>
          <c:showLegendKey val="0"/>
          <c:showVal val="1"/>
          <c:showCatName val="0"/>
          <c:showSerName val="0"/>
          <c:showPercent val="0"/>
          <c:showBubbleSize val="0"/>
        </c:dLbls>
        <c:gapWidth val="150"/>
        <c:shape val="box"/>
        <c:axId val="931052704"/>
        <c:axId val="931056624"/>
        <c:axId val="0"/>
      </c:bar3DChart>
      <c:catAx>
        <c:axId val="931052704"/>
        <c:scaling>
          <c:orientation val="minMax"/>
        </c:scaling>
        <c:delete val="1"/>
        <c:axPos val="b"/>
        <c:numFmt formatCode="General" sourceLinked="1"/>
        <c:majorTickMark val="none"/>
        <c:minorTickMark val="none"/>
        <c:tickLblPos val="nextTo"/>
        <c:crossAx val="931056624"/>
        <c:crosses val="autoZero"/>
        <c:auto val="1"/>
        <c:lblAlgn val="ctr"/>
        <c:lblOffset val="100"/>
        <c:noMultiLvlLbl val="0"/>
      </c:catAx>
      <c:valAx>
        <c:axId val="931056624"/>
        <c:scaling>
          <c:orientation val="minMax"/>
          <c:max val="1"/>
          <c:min val="0"/>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05270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r>
              <a:rPr lang="zh-CN" b="0">
                <a:solidFill>
                  <a:schemeClr val="tx1"/>
                </a:solidFill>
                <a:latin typeface="黑体" panose="02010609060101010101" pitchFamily="49" charset="-122"/>
                <a:ea typeface="黑体" panose="02010609060101010101" pitchFamily="49" charset="-122"/>
              </a:rPr>
              <a:t>查准率对比</a:t>
            </a:r>
          </a:p>
        </c:rich>
      </c:tx>
      <c:layout>
        <c:manualLayout>
          <c:xMode val="edge"/>
          <c:yMode val="edge"/>
          <c:x val="0.33490682061728938"/>
          <c:y val="0.91869993688510909"/>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244066167882864E-2"/>
          <c:y val="5.1475427165519574E-2"/>
          <c:w val="0.89643365179584533"/>
          <c:h val="0.91674596619156046"/>
        </c:manualLayout>
      </c:layout>
      <c:bar3DChart>
        <c:barDir val="col"/>
        <c:grouping val="clustered"/>
        <c:varyColors val="0"/>
        <c:ser>
          <c:idx val="0"/>
          <c:order val="0"/>
          <c:tx>
            <c:strRef>
              <c:f>Sheet1!$B$1</c:f>
              <c:strCache>
                <c:ptCount val="1"/>
                <c:pt idx="0">
                  <c:v>现有</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4.5227920227920229E-3"/>
                  <c:y val="7.897134127952227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Sheet1!$B$2</c:f>
              <c:numCache>
                <c:formatCode>0.00%</c:formatCode>
                <c:ptCount val="1"/>
                <c:pt idx="0">
                  <c:v>5.8999999999999999E-3</c:v>
                </c:pt>
              </c:numCache>
            </c:numRef>
          </c:val>
        </c:ser>
        <c:ser>
          <c:idx val="1"/>
          <c:order val="1"/>
          <c:tx>
            <c:strRef>
              <c:f>Sheet1!$C$1</c:f>
              <c:strCache>
                <c:ptCount val="1"/>
                <c:pt idx="0">
                  <c:v>所提</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4.5227920227920229E-3"/>
                  <c:y val="1.3161890213253809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Sheet1!$C$2</c:f>
              <c:numCache>
                <c:formatCode>0.00%</c:formatCode>
                <c:ptCount val="1"/>
                <c:pt idx="0">
                  <c:v>1.1599999999999999E-2</c:v>
                </c:pt>
              </c:numCache>
            </c:numRef>
          </c:val>
        </c:ser>
        <c:ser>
          <c:idx val="2"/>
          <c:order val="2"/>
          <c:tx>
            <c:strRef>
              <c:f>Sheet1!$D$1</c:f>
              <c:strCache>
                <c:ptCount val="1"/>
                <c:pt idx="0">
                  <c:v>列1</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8.2916895888130204E-17"/>
                  <c:y val="2.6323780426507426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Sheet1!$D$2</c:f>
              <c:numCache>
                <c:formatCode>0.00%</c:formatCode>
                <c:ptCount val="1"/>
                <c:pt idx="0">
                  <c:v>4.2900000000000001E-2</c:v>
                </c:pt>
              </c:numCache>
            </c:numRef>
          </c:val>
        </c:ser>
        <c:dLbls>
          <c:showLegendKey val="0"/>
          <c:showVal val="1"/>
          <c:showCatName val="0"/>
          <c:showSerName val="0"/>
          <c:showPercent val="0"/>
          <c:showBubbleSize val="0"/>
        </c:dLbls>
        <c:gapWidth val="150"/>
        <c:shape val="box"/>
        <c:axId val="931102544"/>
        <c:axId val="931098624"/>
        <c:axId val="0"/>
      </c:bar3DChart>
      <c:catAx>
        <c:axId val="931102544"/>
        <c:scaling>
          <c:orientation val="minMax"/>
        </c:scaling>
        <c:delete val="1"/>
        <c:axPos val="b"/>
        <c:numFmt formatCode="General" sourceLinked="1"/>
        <c:majorTickMark val="none"/>
        <c:minorTickMark val="none"/>
        <c:tickLblPos val="nextTo"/>
        <c:crossAx val="931098624"/>
        <c:crosses val="autoZero"/>
        <c:auto val="1"/>
        <c:lblAlgn val="ctr"/>
        <c:lblOffset val="100"/>
        <c:noMultiLvlLbl val="0"/>
      </c:catAx>
      <c:valAx>
        <c:axId val="93109862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102544"/>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Calibri" panose="020F0502020204030204" pitchFamily="34" charset="0"/>
                <a:ea typeface="黑体" panose="02010609060101010101" pitchFamily="49" charset="-122"/>
                <a:cs typeface="+mn-cs"/>
              </a:defRPr>
            </a:pPr>
            <a:r>
              <a:rPr lang="en-US" b="0" baseline="0" dirty="0">
                <a:solidFill>
                  <a:schemeClr val="tx1"/>
                </a:solidFill>
                <a:latin typeface="Calibri" panose="020F0502020204030204" pitchFamily="34" charset="0"/>
                <a:ea typeface="黑体" panose="02010609060101010101" pitchFamily="49" charset="-122"/>
              </a:rPr>
              <a:t>F1</a:t>
            </a:r>
            <a:r>
              <a:rPr lang="zh-CN" b="0" baseline="0" dirty="0">
                <a:solidFill>
                  <a:schemeClr val="tx1"/>
                </a:solidFill>
                <a:latin typeface="Calibri" panose="020F0502020204030204" pitchFamily="34" charset="0"/>
                <a:ea typeface="黑体" panose="02010609060101010101" pitchFamily="49" charset="-122"/>
              </a:rPr>
              <a:t>值对比</a:t>
            </a:r>
          </a:p>
        </c:rich>
      </c:tx>
      <c:layout>
        <c:manualLayout>
          <c:xMode val="edge"/>
          <c:yMode val="edge"/>
          <c:x val="0.3027729344897595"/>
          <c:y val="0.91852781947056561"/>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Calibri" panose="020F0502020204030204" pitchFamily="34" charset="0"/>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576202519452636E-2"/>
          <c:y val="4.4362543705973791E-2"/>
          <c:w val="0.88239152484162398"/>
          <c:h val="0.92449013220963261"/>
        </c:manualLayout>
      </c:layout>
      <c:bar3DChart>
        <c:barDir val="col"/>
        <c:grouping val="clustered"/>
        <c:varyColors val="0"/>
        <c:ser>
          <c:idx val="0"/>
          <c:order val="0"/>
          <c:tx>
            <c:strRef>
              <c:f>Sheet1!$B$1</c:f>
              <c:strCache>
                <c:ptCount val="1"/>
                <c:pt idx="0">
                  <c:v>单文本特征</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0"/>
                  <c:y val="1.327988198262981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Sheet1!$B$2</c:f>
              <c:numCache>
                <c:formatCode>0.00%</c:formatCode>
                <c:ptCount val="1"/>
                <c:pt idx="0">
                  <c:v>1.1599999999999999E-2</c:v>
                </c:pt>
              </c:numCache>
            </c:numRef>
          </c:val>
        </c:ser>
        <c:ser>
          <c:idx val="1"/>
          <c:order val="1"/>
          <c:tx>
            <c:strRef>
              <c:f>Sheet1!$C$1</c:f>
              <c:strCache>
                <c:ptCount val="1"/>
                <c:pt idx="0">
                  <c:v>单结构特征</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0"/>
                  <c:y val="2.6559763965259831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Sheet1!$C$2</c:f>
              <c:numCache>
                <c:formatCode>0.00%</c:formatCode>
                <c:ptCount val="1"/>
                <c:pt idx="0">
                  <c:v>3.7199999999999997E-2</c:v>
                </c:pt>
              </c:numCache>
            </c:numRef>
          </c:val>
        </c:ser>
        <c:ser>
          <c:idx val="2"/>
          <c:order val="2"/>
          <c:tx>
            <c:strRef>
              <c:f>Sheet1!$D$1</c:f>
              <c:strCache>
                <c:ptCount val="1"/>
                <c:pt idx="0">
                  <c:v>文本+结构特征</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3.165954415954416E-2"/>
                  <c:y val="2.6559763965259831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Sheet1!$D$2</c:f>
              <c:numCache>
                <c:formatCode>0.00%</c:formatCode>
                <c:ptCount val="1"/>
                <c:pt idx="0">
                  <c:v>8.1699999999999995E-2</c:v>
                </c:pt>
              </c:numCache>
            </c:numRef>
          </c:val>
        </c:ser>
        <c:dLbls>
          <c:showLegendKey val="0"/>
          <c:showVal val="1"/>
          <c:showCatName val="0"/>
          <c:showSerName val="0"/>
          <c:showPercent val="0"/>
          <c:showBubbleSize val="0"/>
        </c:dLbls>
        <c:gapWidth val="150"/>
        <c:shape val="box"/>
        <c:axId val="931106464"/>
        <c:axId val="931107584"/>
        <c:axId val="0"/>
      </c:bar3DChart>
      <c:catAx>
        <c:axId val="931106464"/>
        <c:scaling>
          <c:orientation val="minMax"/>
        </c:scaling>
        <c:delete val="1"/>
        <c:axPos val="b"/>
        <c:numFmt formatCode="General" sourceLinked="1"/>
        <c:majorTickMark val="none"/>
        <c:minorTickMark val="none"/>
        <c:tickLblPos val="nextTo"/>
        <c:crossAx val="931107584"/>
        <c:crosses val="autoZero"/>
        <c:auto val="1"/>
        <c:lblAlgn val="ctr"/>
        <c:lblOffset val="100"/>
        <c:noMultiLvlLbl val="0"/>
      </c:catAx>
      <c:valAx>
        <c:axId val="931107584"/>
        <c:scaling>
          <c:orientation val="minMax"/>
          <c:max val="9.0000000000000024E-2"/>
          <c:min val="0"/>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106464"/>
        <c:crosses val="autoZero"/>
        <c:crossBetween val="between"/>
        <c:majorUnit val="3.0000000000000006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r>
              <a:rPr lang="zh-CN" b="0" dirty="0">
                <a:solidFill>
                  <a:schemeClr val="tx1"/>
                </a:solidFill>
                <a:latin typeface="黑体" panose="02010609060101010101" pitchFamily="49" charset="-122"/>
                <a:ea typeface="黑体" panose="02010609060101010101" pitchFamily="49" charset="-122"/>
              </a:rPr>
              <a:t>查全率对比</a:t>
            </a:r>
          </a:p>
        </c:rich>
      </c:tx>
      <c:layout>
        <c:manualLayout>
          <c:xMode val="edge"/>
          <c:yMode val="edge"/>
          <c:x val="0.21645366508735628"/>
          <c:y val="0.91091985844280599"/>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2233262108262108E-2"/>
          <c:y val="7.5916667378599532E-3"/>
          <c:w val="0.91499501424501428"/>
          <c:h val="0.95903177389805672"/>
        </c:manualLayout>
      </c:layout>
      <c:bar3DChart>
        <c:barDir val="col"/>
        <c:grouping val="clustered"/>
        <c:varyColors val="0"/>
        <c:ser>
          <c:idx val="0"/>
          <c:order val="0"/>
          <c:tx>
            <c:strRef>
              <c:f>Sheet1!$B$1</c:f>
              <c:strCache>
                <c:ptCount val="1"/>
                <c:pt idx="0">
                  <c:v>系列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Sheet1!$B$2</c:f>
              <c:numCache>
                <c:formatCode>0.00%</c:formatCode>
                <c:ptCount val="1"/>
                <c:pt idx="0">
                  <c:v>0.88780000000000003</c:v>
                </c:pt>
              </c:numCache>
            </c:numRef>
          </c:val>
        </c:ser>
        <c:ser>
          <c:idx val="1"/>
          <c:order val="1"/>
          <c:tx>
            <c:strRef>
              <c:f>Sheet1!$C$1</c:f>
              <c:strCache>
                <c:ptCount val="1"/>
                <c:pt idx="0">
                  <c:v>系列 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5.4352162271467885E-2"/>
                  <c:y val="-1.0307209843642855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16270708005694443"/>
                      <c:h val="4.4802397425681935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查全率</c:v>
                </c:pt>
              </c:strCache>
            </c:strRef>
          </c:cat>
          <c:val>
            <c:numRef>
              <c:f>Sheet1!$C$2</c:f>
              <c:numCache>
                <c:formatCode>0.00%</c:formatCode>
                <c:ptCount val="1"/>
                <c:pt idx="0">
                  <c:v>0.3841</c:v>
                </c:pt>
              </c:numCache>
            </c:numRef>
          </c:val>
        </c:ser>
        <c:ser>
          <c:idx val="2"/>
          <c:order val="2"/>
          <c:tx>
            <c:strRef>
              <c:f>Sheet1!$D$1</c:f>
              <c:strCache>
                <c:ptCount val="1"/>
                <c:pt idx="0">
                  <c:v>系列 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Sheet1!$D$2</c:f>
              <c:numCache>
                <c:formatCode>0.00%</c:formatCode>
                <c:ptCount val="1"/>
                <c:pt idx="0">
                  <c:v>0.9556</c:v>
                </c:pt>
              </c:numCache>
            </c:numRef>
          </c:val>
        </c:ser>
        <c:dLbls>
          <c:showLegendKey val="0"/>
          <c:showVal val="1"/>
          <c:showCatName val="0"/>
          <c:showSerName val="0"/>
          <c:showPercent val="0"/>
          <c:showBubbleSize val="0"/>
        </c:dLbls>
        <c:gapWidth val="150"/>
        <c:shape val="box"/>
        <c:axId val="931044864"/>
        <c:axId val="931046544"/>
        <c:axId val="0"/>
      </c:bar3DChart>
      <c:catAx>
        <c:axId val="931044864"/>
        <c:scaling>
          <c:orientation val="minMax"/>
        </c:scaling>
        <c:delete val="1"/>
        <c:axPos val="b"/>
        <c:numFmt formatCode="General" sourceLinked="1"/>
        <c:majorTickMark val="none"/>
        <c:minorTickMark val="none"/>
        <c:tickLblPos val="nextTo"/>
        <c:crossAx val="931046544"/>
        <c:crosses val="autoZero"/>
        <c:auto val="1"/>
        <c:lblAlgn val="ctr"/>
        <c:lblOffset val="100"/>
        <c:noMultiLvlLbl val="0"/>
      </c:catAx>
      <c:valAx>
        <c:axId val="931046544"/>
        <c:scaling>
          <c:orientation val="minMax"/>
          <c:max val="1"/>
          <c:min val="0"/>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04486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r>
              <a:rPr lang="zh-CN" b="0">
                <a:solidFill>
                  <a:schemeClr val="tx1"/>
                </a:solidFill>
                <a:latin typeface="黑体" panose="02010609060101010101" pitchFamily="49" charset="-122"/>
                <a:ea typeface="黑体" panose="02010609060101010101" pitchFamily="49" charset="-122"/>
              </a:rPr>
              <a:t>查准率对比</a:t>
            </a:r>
          </a:p>
        </c:rich>
      </c:tx>
      <c:layout>
        <c:manualLayout>
          <c:xMode val="edge"/>
          <c:yMode val="edge"/>
          <c:x val="0.24615813055462749"/>
          <c:y val="0.91089623468176872"/>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223646723646722E-2"/>
          <c:y val="6.1580264575785651E-4"/>
          <c:w val="0.90102564102564098"/>
          <c:h val="0.9714395288751545"/>
        </c:manualLayout>
      </c:layout>
      <c:bar3DChart>
        <c:barDir val="col"/>
        <c:grouping val="clustered"/>
        <c:varyColors val="0"/>
        <c:ser>
          <c:idx val="0"/>
          <c:order val="0"/>
          <c:tx>
            <c:strRef>
              <c:f>Sheet1!$B$1</c:f>
              <c:strCache>
                <c:ptCount val="1"/>
                <c:pt idx="0">
                  <c:v>现有</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Sheet1!$B$2</c:f>
              <c:numCache>
                <c:formatCode>0.00%</c:formatCode>
                <c:ptCount val="1"/>
                <c:pt idx="0">
                  <c:v>2.4299999999999999E-2</c:v>
                </c:pt>
              </c:numCache>
            </c:numRef>
          </c:val>
        </c:ser>
        <c:ser>
          <c:idx val="1"/>
          <c:order val="1"/>
          <c:tx>
            <c:strRef>
              <c:f>Sheet1!$C$1</c:f>
              <c:strCache>
                <c:ptCount val="1"/>
                <c:pt idx="0">
                  <c:v>所提</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Sheet1!$C$2</c:f>
              <c:numCache>
                <c:formatCode>0.00%</c:formatCode>
                <c:ptCount val="1"/>
                <c:pt idx="0">
                  <c:v>4.2999999999999997E-2</c:v>
                </c:pt>
              </c:numCache>
            </c:numRef>
          </c:val>
        </c:ser>
        <c:ser>
          <c:idx val="2"/>
          <c:order val="2"/>
          <c:tx>
            <c:strRef>
              <c:f>Sheet1!$D$1</c:f>
              <c:strCache>
                <c:ptCount val="1"/>
                <c:pt idx="0">
                  <c:v>列1</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查准率</c:v>
                </c:pt>
              </c:strCache>
            </c:strRef>
          </c:cat>
          <c:val>
            <c:numRef>
              <c:f>Sheet1!$D$2</c:f>
              <c:numCache>
                <c:formatCode>0.00%</c:formatCode>
                <c:ptCount val="1"/>
                <c:pt idx="0">
                  <c:v>4.2900000000000001E-2</c:v>
                </c:pt>
              </c:numCache>
            </c:numRef>
          </c:val>
        </c:ser>
        <c:dLbls>
          <c:showLegendKey val="0"/>
          <c:showVal val="1"/>
          <c:showCatName val="0"/>
          <c:showSerName val="0"/>
          <c:showPercent val="0"/>
          <c:showBubbleSize val="0"/>
        </c:dLbls>
        <c:gapWidth val="150"/>
        <c:shape val="box"/>
        <c:axId val="931076784"/>
        <c:axId val="931047104"/>
        <c:axId val="0"/>
      </c:bar3DChart>
      <c:catAx>
        <c:axId val="931076784"/>
        <c:scaling>
          <c:orientation val="minMax"/>
        </c:scaling>
        <c:delete val="1"/>
        <c:axPos val="b"/>
        <c:numFmt formatCode="General" sourceLinked="1"/>
        <c:majorTickMark val="none"/>
        <c:minorTickMark val="none"/>
        <c:tickLblPos val="nextTo"/>
        <c:crossAx val="931047104"/>
        <c:crosses val="autoZero"/>
        <c:auto val="1"/>
        <c:lblAlgn val="ctr"/>
        <c:lblOffset val="100"/>
        <c:noMultiLvlLbl val="0"/>
      </c:catAx>
      <c:valAx>
        <c:axId val="93104710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076784"/>
        <c:crosses val="autoZero"/>
        <c:crossBetween val="between"/>
        <c:majorUnit val="1.0000000000000002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1"/>
                </a:solidFill>
                <a:latin typeface="Calibri" panose="020F0502020204030204" pitchFamily="34" charset="0"/>
                <a:ea typeface="黑体" panose="02010609060101010101" pitchFamily="49" charset="-122"/>
                <a:cs typeface="+mn-cs"/>
              </a:defRPr>
            </a:pPr>
            <a:r>
              <a:rPr lang="en-US" b="0" baseline="0">
                <a:solidFill>
                  <a:schemeClr val="tx1"/>
                </a:solidFill>
                <a:latin typeface="Calibri" panose="020F0502020204030204" pitchFamily="34" charset="0"/>
                <a:ea typeface="黑体" panose="02010609060101010101" pitchFamily="49" charset="-122"/>
              </a:rPr>
              <a:t>F1</a:t>
            </a:r>
            <a:r>
              <a:rPr lang="zh-CN" b="0" baseline="0">
                <a:solidFill>
                  <a:schemeClr val="tx1"/>
                </a:solidFill>
                <a:latin typeface="Calibri" panose="020F0502020204030204" pitchFamily="34" charset="0"/>
                <a:ea typeface="黑体" panose="02010609060101010101" pitchFamily="49" charset="-122"/>
              </a:rPr>
              <a:t>值对比</a:t>
            </a:r>
          </a:p>
        </c:rich>
      </c:tx>
      <c:layout>
        <c:manualLayout>
          <c:xMode val="edge"/>
          <c:yMode val="edge"/>
          <c:x val="0.32891648139141544"/>
          <c:y val="0.91716230394482723"/>
        </c:manualLayout>
      </c:layout>
      <c:overlay val="0"/>
      <c:spPr>
        <a:noFill/>
        <a:ln>
          <a:noFill/>
        </a:ln>
        <a:effectLst/>
      </c:spPr>
      <c:txPr>
        <a:bodyPr rot="0" spcFirstLastPara="1" vertOverflow="ellipsis" vert="horz" wrap="square" anchor="ctr" anchorCtr="1"/>
        <a:lstStyle/>
        <a:p>
          <a:pPr>
            <a:defRPr sz="2128" b="0" i="0" u="none" strike="noStrike" kern="1200" baseline="0">
              <a:solidFill>
                <a:schemeClr val="tx1"/>
              </a:solidFill>
              <a:latin typeface="Calibri" panose="020F0502020204030204" pitchFamily="34" charset="0"/>
              <a:ea typeface="黑体" panose="02010609060101010101" pitchFamily="49" charset="-122"/>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655270655270653E-2"/>
          <c:y val="9.9701380741747739E-3"/>
          <c:w val="0.90811030248598479"/>
          <c:h val="0.96023826509131982"/>
        </c:manualLayout>
      </c:layout>
      <c:bar3DChart>
        <c:barDir val="col"/>
        <c:grouping val="clustered"/>
        <c:varyColors val="0"/>
        <c:ser>
          <c:idx val="0"/>
          <c:order val="0"/>
          <c:tx>
            <c:strRef>
              <c:f>Sheet1!$B$1</c:f>
              <c:strCache>
                <c:ptCount val="1"/>
                <c:pt idx="0">
                  <c:v>CNN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Sheet1!$B$2</c:f>
              <c:numCache>
                <c:formatCode>0.00%</c:formatCode>
                <c:ptCount val="1"/>
                <c:pt idx="0">
                  <c:v>4.36E-2</c:v>
                </c:pt>
              </c:numCache>
            </c:numRef>
          </c:val>
        </c:ser>
        <c:ser>
          <c:idx val="1"/>
          <c:order val="1"/>
          <c:tx>
            <c:strRef>
              <c:f>Sheet1!$C$1</c:f>
              <c:strCache>
                <c:ptCount val="1"/>
                <c:pt idx="0">
                  <c:v>Dense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Sheet1!$C$2</c:f>
              <c:numCache>
                <c:formatCode>0.00%</c:formatCode>
                <c:ptCount val="1"/>
                <c:pt idx="0">
                  <c:v>7.4700000000000003E-2</c:v>
                </c:pt>
              </c:numCache>
            </c:numRef>
          </c:val>
        </c:ser>
        <c:ser>
          <c:idx val="2"/>
          <c:order val="2"/>
          <c:tx>
            <c:strRef>
              <c:f>Sheet1!$D$1</c:f>
              <c:strCache>
                <c:ptCount val="1"/>
                <c:pt idx="0">
                  <c:v>LSTM</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查全率</c:v>
                </c:pt>
              </c:strCache>
            </c:strRef>
          </c:cat>
          <c:val>
            <c:numRef>
              <c:f>Sheet1!$D$2</c:f>
              <c:numCache>
                <c:formatCode>0.00%</c:formatCode>
                <c:ptCount val="1"/>
                <c:pt idx="0">
                  <c:v>8.1699999999999995E-2</c:v>
                </c:pt>
              </c:numCache>
            </c:numRef>
          </c:val>
        </c:ser>
        <c:dLbls>
          <c:showLegendKey val="0"/>
          <c:showVal val="1"/>
          <c:showCatName val="0"/>
          <c:showSerName val="0"/>
          <c:showPercent val="0"/>
          <c:showBubbleSize val="0"/>
        </c:dLbls>
        <c:gapWidth val="150"/>
        <c:shape val="box"/>
        <c:axId val="931073424"/>
        <c:axId val="931072864"/>
        <c:axId val="0"/>
      </c:bar3DChart>
      <c:catAx>
        <c:axId val="931073424"/>
        <c:scaling>
          <c:orientation val="minMax"/>
        </c:scaling>
        <c:delete val="1"/>
        <c:axPos val="b"/>
        <c:numFmt formatCode="General" sourceLinked="1"/>
        <c:majorTickMark val="none"/>
        <c:minorTickMark val="none"/>
        <c:tickLblPos val="nextTo"/>
        <c:crossAx val="931072864"/>
        <c:crosses val="autoZero"/>
        <c:auto val="1"/>
        <c:lblAlgn val="ctr"/>
        <c:lblOffset val="100"/>
        <c:noMultiLvlLbl val="0"/>
      </c:catAx>
      <c:valAx>
        <c:axId val="93107286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931073424"/>
        <c:crosses val="autoZero"/>
        <c:crossBetween val="between"/>
        <c:majorUnit val="3.0000000000000006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3AE34E-1E7D-4ED0-BE78-BA1CEB1A3A2D}"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zh-CN" altLang="en-US"/>
        </a:p>
      </dgm:t>
    </dgm:pt>
    <dgm:pt modelId="{B0C81D3D-D470-437F-95AB-7D2339A95E64}">
      <dgm:prSet phldrT="[文本]" custT="1"/>
      <dgm:spPr>
        <a:solidFill>
          <a:srgbClr val="029467"/>
        </a:solidFill>
        <a:ln>
          <a:solidFill>
            <a:srgbClr val="029467"/>
          </a:solidFill>
        </a:ln>
      </dgm:spPr>
      <dgm:t>
        <a:bodyPr/>
        <a:lstStyle/>
        <a:p>
          <a:r>
            <a:rPr lang="zh-CN" altLang="en-US" sz="1600" dirty="0" smtClean="0">
              <a:latin typeface="黑体" panose="02010609060101010101" pitchFamily="49" charset="-122"/>
              <a:ea typeface="黑体" panose="02010609060101010101" pitchFamily="49" charset="-122"/>
            </a:rPr>
            <a:t>自然语言处理</a:t>
          </a:r>
          <a:endParaRPr lang="zh-CN" altLang="en-US" sz="1600" dirty="0">
            <a:latin typeface="黑体" panose="02010609060101010101" pitchFamily="49" charset="-122"/>
            <a:ea typeface="黑体" panose="02010609060101010101" pitchFamily="49" charset="-122"/>
          </a:endParaRPr>
        </a:p>
      </dgm:t>
    </dgm:pt>
    <dgm:pt modelId="{422D4201-5FE6-48A3-BBD5-B2E7832D8901}" type="parTrans" cxnId="{714BC54E-41EF-44EE-BF69-663560FF5F29}">
      <dgm:prSet/>
      <dgm:spPr/>
      <dgm:t>
        <a:bodyPr/>
        <a:lstStyle/>
        <a:p>
          <a:endParaRPr lang="zh-CN" altLang="en-US"/>
        </a:p>
      </dgm:t>
    </dgm:pt>
    <dgm:pt modelId="{45D962F4-4007-406B-96C8-1F85DA9D6D5E}" type="sibTrans" cxnId="{714BC54E-41EF-44EE-BF69-663560FF5F29}">
      <dgm:prSet/>
      <dgm:spPr>
        <a:blipFill rotWithShape="1">
          <a:blip xmlns:r="http://schemas.openxmlformats.org/officeDocument/2006/relationships" r:embed="rId1"/>
          <a:stretch>
            <a:fillRect/>
          </a:stretch>
        </a:blipFill>
        <a:ln>
          <a:solidFill>
            <a:srgbClr val="029467"/>
          </a:solidFill>
        </a:ln>
      </dgm:spPr>
      <dgm:t>
        <a:bodyPr/>
        <a:lstStyle/>
        <a:p>
          <a:endParaRPr lang="zh-CN" altLang="en-US"/>
        </a:p>
      </dgm:t>
    </dgm:pt>
    <dgm:pt modelId="{998F0CDC-E411-4AA5-8790-35E2EF1FDCF3}">
      <dgm:prSet phldrT="[文本]"/>
      <dgm:spPr>
        <a:solidFill>
          <a:srgbClr val="029467"/>
        </a:solidFill>
        <a:ln>
          <a:solidFill>
            <a:srgbClr val="029467"/>
          </a:solidFill>
        </a:ln>
      </dgm:spPr>
      <dgm:t>
        <a:bodyPr/>
        <a:lstStyle/>
        <a:p>
          <a:r>
            <a:rPr lang="zh-CN" altLang="en-US" dirty="0" smtClean="0">
              <a:latin typeface="黑体" panose="02010609060101010101" pitchFamily="49" charset="-122"/>
              <a:ea typeface="黑体" panose="02010609060101010101" pitchFamily="49" charset="-122"/>
            </a:rPr>
            <a:t>计算机视觉</a:t>
          </a:r>
          <a:endParaRPr lang="zh-CN" altLang="en-US" dirty="0">
            <a:latin typeface="黑体" panose="02010609060101010101" pitchFamily="49" charset="-122"/>
            <a:ea typeface="黑体" panose="02010609060101010101" pitchFamily="49" charset="-122"/>
          </a:endParaRPr>
        </a:p>
      </dgm:t>
    </dgm:pt>
    <dgm:pt modelId="{0176FED6-29A3-498F-B84F-3B52251D4E76}" type="parTrans" cxnId="{8AE394E1-4C82-4949-A0B5-C1AF9ADAA78D}">
      <dgm:prSet/>
      <dgm:spPr/>
      <dgm:t>
        <a:bodyPr/>
        <a:lstStyle/>
        <a:p>
          <a:endParaRPr lang="zh-CN" altLang="en-US"/>
        </a:p>
      </dgm:t>
    </dgm:pt>
    <dgm:pt modelId="{CBB70077-F91A-4C90-BB3E-1E12D525900C}" type="sibTrans" cxnId="{8AE394E1-4C82-4949-A0B5-C1AF9ADAA78D}">
      <dgm:prSet/>
      <dgm:spPr>
        <a:blipFill rotWithShape="1">
          <a:blip xmlns:r="http://schemas.openxmlformats.org/officeDocument/2006/relationships" r:embed="rId2"/>
          <a:stretch>
            <a:fillRect/>
          </a:stretch>
        </a:blipFill>
        <a:ln>
          <a:solidFill>
            <a:srgbClr val="029467"/>
          </a:solidFill>
        </a:ln>
      </dgm:spPr>
      <dgm:t>
        <a:bodyPr/>
        <a:lstStyle/>
        <a:p>
          <a:endParaRPr lang="zh-CN" altLang="en-US"/>
        </a:p>
      </dgm:t>
    </dgm:pt>
    <dgm:pt modelId="{029228F5-6A38-4AA9-8D66-9A61468E56C3}" type="pres">
      <dgm:prSet presAssocID="{E43AE34E-1E7D-4ED0-BE78-BA1CEB1A3A2D}" presName="Name0" presStyleCnt="0">
        <dgm:presLayoutVars>
          <dgm:chMax val="21"/>
          <dgm:chPref val="21"/>
        </dgm:presLayoutVars>
      </dgm:prSet>
      <dgm:spPr/>
      <dgm:t>
        <a:bodyPr/>
        <a:lstStyle/>
        <a:p>
          <a:endParaRPr lang="zh-CN" altLang="en-US"/>
        </a:p>
      </dgm:t>
    </dgm:pt>
    <dgm:pt modelId="{6807A269-3532-45CC-9E82-8E69715ADAB5}" type="pres">
      <dgm:prSet presAssocID="{B0C81D3D-D470-437F-95AB-7D2339A95E64}" presName="text1" presStyleCnt="0"/>
      <dgm:spPr/>
    </dgm:pt>
    <dgm:pt modelId="{C39F41DB-46B4-4A04-949B-F92C5ED1B5F4}" type="pres">
      <dgm:prSet presAssocID="{B0C81D3D-D470-437F-95AB-7D2339A95E64}" presName="textRepeatNode" presStyleLbl="alignNode1" presStyleIdx="0" presStyleCnt="2">
        <dgm:presLayoutVars>
          <dgm:chMax val="0"/>
          <dgm:chPref val="0"/>
          <dgm:bulletEnabled val="1"/>
        </dgm:presLayoutVars>
      </dgm:prSet>
      <dgm:spPr/>
      <dgm:t>
        <a:bodyPr/>
        <a:lstStyle/>
        <a:p>
          <a:endParaRPr lang="zh-CN" altLang="en-US"/>
        </a:p>
      </dgm:t>
    </dgm:pt>
    <dgm:pt modelId="{6D81415F-E69C-444D-A335-8AE2119C0A7C}" type="pres">
      <dgm:prSet presAssocID="{B0C81D3D-D470-437F-95AB-7D2339A95E64}" presName="textaccent1" presStyleCnt="0"/>
      <dgm:spPr/>
    </dgm:pt>
    <dgm:pt modelId="{875BF8EA-ECD5-43D4-B88D-354C9296663C}" type="pres">
      <dgm:prSet presAssocID="{B0C81D3D-D470-437F-95AB-7D2339A95E64}" presName="accentRepeatNode" presStyleLbl="solidAlignAcc1" presStyleIdx="0" presStyleCnt="4"/>
      <dgm:spPr>
        <a:ln>
          <a:solidFill>
            <a:srgbClr val="029467"/>
          </a:solidFill>
        </a:ln>
      </dgm:spPr>
    </dgm:pt>
    <dgm:pt modelId="{B725E182-6059-4F1C-AB1B-57BA90E53A9B}" type="pres">
      <dgm:prSet presAssocID="{45D962F4-4007-406B-96C8-1F85DA9D6D5E}" presName="image1" presStyleCnt="0"/>
      <dgm:spPr/>
    </dgm:pt>
    <dgm:pt modelId="{4A566657-FBA1-4E13-A09C-39AFF7BAF3F5}" type="pres">
      <dgm:prSet presAssocID="{45D962F4-4007-406B-96C8-1F85DA9D6D5E}" presName="imageRepeatNode" presStyleLbl="alignAcc1" presStyleIdx="0" presStyleCnt="2"/>
      <dgm:spPr/>
      <dgm:t>
        <a:bodyPr/>
        <a:lstStyle/>
        <a:p>
          <a:endParaRPr lang="zh-CN" altLang="en-US"/>
        </a:p>
      </dgm:t>
    </dgm:pt>
    <dgm:pt modelId="{9EFEA382-3E8B-4DFC-9CA7-8EC41A6C15DA}" type="pres">
      <dgm:prSet presAssocID="{45D962F4-4007-406B-96C8-1F85DA9D6D5E}" presName="imageaccent1" presStyleCnt="0"/>
      <dgm:spPr/>
    </dgm:pt>
    <dgm:pt modelId="{A0BAD618-765D-4F42-B5A7-1DD27EBC4BDD}" type="pres">
      <dgm:prSet presAssocID="{45D962F4-4007-406B-96C8-1F85DA9D6D5E}" presName="accentRepeatNode" presStyleLbl="solidAlignAcc1" presStyleIdx="1" presStyleCnt="4"/>
      <dgm:spPr>
        <a:ln>
          <a:solidFill>
            <a:srgbClr val="029467"/>
          </a:solidFill>
        </a:ln>
      </dgm:spPr>
    </dgm:pt>
    <dgm:pt modelId="{ECDAD06E-4386-4A20-B5AD-2B6E5C5FF6E5}" type="pres">
      <dgm:prSet presAssocID="{998F0CDC-E411-4AA5-8790-35E2EF1FDCF3}" presName="text2" presStyleCnt="0"/>
      <dgm:spPr/>
    </dgm:pt>
    <dgm:pt modelId="{D4661244-1E47-4E4D-B2FB-255879A793DE}" type="pres">
      <dgm:prSet presAssocID="{998F0CDC-E411-4AA5-8790-35E2EF1FDCF3}" presName="textRepeatNode" presStyleLbl="alignNode1" presStyleIdx="1" presStyleCnt="2">
        <dgm:presLayoutVars>
          <dgm:chMax val="0"/>
          <dgm:chPref val="0"/>
          <dgm:bulletEnabled val="1"/>
        </dgm:presLayoutVars>
      </dgm:prSet>
      <dgm:spPr/>
      <dgm:t>
        <a:bodyPr/>
        <a:lstStyle/>
        <a:p>
          <a:endParaRPr lang="zh-CN" altLang="en-US"/>
        </a:p>
      </dgm:t>
    </dgm:pt>
    <dgm:pt modelId="{E6055FB9-9B44-4D35-BD13-8DFA869947A9}" type="pres">
      <dgm:prSet presAssocID="{998F0CDC-E411-4AA5-8790-35E2EF1FDCF3}" presName="textaccent2" presStyleCnt="0"/>
      <dgm:spPr/>
    </dgm:pt>
    <dgm:pt modelId="{1312DC01-DA49-4EDD-9918-BAECB8DF6438}" type="pres">
      <dgm:prSet presAssocID="{998F0CDC-E411-4AA5-8790-35E2EF1FDCF3}" presName="accentRepeatNode" presStyleLbl="solidAlignAcc1" presStyleIdx="2" presStyleCnt="4"/>
      <dgm:spPr>
        <a:ln>
          <a:solidFill>
            <a:srgbClr val="029467"/>
          </a:solidFill>
        </a:ln>
      </dgm:spPr>
    </dgm:pt>
    <dgm:pt modelId="{9AD35427-BD03-4C26-89D5-3E90221D55A4}" type="pres">
      <dgm:prSet presAssocID="{CBB70077-F91A-4C90-BB3E-1E12D525900C}" presName="image2" presStyleCnt="0"/>
      <dgm:spPr/>
    </dgm:pt>
    <dgm:pt modelId="{B6DB9BFB-6CF6-4F9E-A8C7-51CA8613DDF9}" type="pres">
      <dgm:prSet presAssocID="{CBB70077-F91A-4C90-BB3E-1E12D525900C}" presName="imageRepeatNode" presStyleLbl="alignAcc1" presStyleIdx="1" presStyleCnt="2"/>
      <dgm:spPr/>
      <dgm:t>
        <a:bodyPr/>
        <a:lstStyle/>
        <a:p>
          <a:endParaRPr lang="zh-CN" altLang="en-US"/>
        </a:p>
      </dgm:t>
    </dgm:pt>
    <dgm:pt modelId="{1294B7C5-CE1A-462B-A0C8-08EC52D80845}" type="pres">
      <dgm:prSet presAssocID="{CBB70077-F91A-4C90-BB3E-1E12D525900C}" presName="imageaccent2" presStyleCnt="0"/>
      <dgm:spPr/>
    </dgm:pt>
    <dgm:pt modelId="{FC37BCA1-9826-4CBA-9C9E-2A994BCBB603}" type="pres">
      <dgm:prSet presAssocID="{CBB70077-F91A-4C90-BB3E-1E12D525900C}" presName="accentRepeatNode" presStyleLbl="solidAlignAcc1" presStyleIdx="3" presStyleCnt="4"/>
      <dgm:spPr>
        <a:ln>
          <a:solidFill>
            <a:srgbClr val="029467"/>
          </a:solidFill>
        </a:ln>
      </dgm:spPr>
    </dgm:pt>
  </dgm:ptLst>
  <dgm:cxnLst>
    <dgm:cxn modelId="{EEE9FA6A-90A0-44E7-9A8D-C14F9A32E9F3}" type="presOf" srcId="{998F0CDC-E411-4AA5-8790-35E2EF1FDCF3}" destId="{D4661244-1E47-4E4D-B2FB-255879A793DE}" srcOrd="0" destOrd="0" presId="urn:microsoft.com/office/officeart/2008/layout/HexagonCluster"/>
    <dgm:cxn modelId="{C7663564-AC48-4E69-A65B-F0C79719E6A9}" type="presOf" srcId="{E43AE34E-1E7D-4ED0-BE78-BA1CEB1A3A2D}" destId="{029228F5-6A38-4AA9-8D66-9A61468E56C3}" srcOrd="0" destOrd="0" presId="urn:microsoft.com/office/officeart/2008/layout/HexagonCluster"/>
    <dgm:cxn modelId="{63B0EB0F-326B-4538-B790-6D5C8C9B198D}" type="presOf" srcId="{45D962F4-4007-406B-96C8-1F85DA9D6D5E}" destId="{4A566657-FBA1-4E13-A09C-39AFF7BAF3F5}" srcOrd="0" destOrd="0" presId="urn:microsoft.com/office/officeart/2008/layout/HexagonCluster"/>
    <dgm:cxn modelId="{714BC54E-41EF-44EE-BF69-663560FF5F29}" srcId="{E43AE34E-1E7D-4ED0-BE78-BA1CEB1A3A2D}" destId="{B0C81D3D-D470-437F-95AB-7D2339A95E64}" srcOrd="0" destOrd="0" parTransId="{422D4201-5FE6-48A3-BBD5-B2E7832D8901}" sibTransId="{45D962F4-4007-406B-96C8-1F85DA9D6D5E}"/>
    <dgm:cxn modelId="{126BEE59-4ACE-4F3D-BD0C-5DFC9B5B7BC9}" type="presOf" srcId="{B0C81D3D-D470-437F-95AB-7D2339A95E64}" destId="{C39F41DB-46B4-4A04-949B-F92C5ED1B5F4}" srcOrd="0" destOrd="0" presId="urn:microsoft.com/office/officeart/2008/layout/HexagonCluster"/>
    <dgm:cxn modelId="{8AE394E1-4C82-4949-A0B5-C1AF9ADAA78D}" srcId="{E43AE34E-1E7D-4ED0-BE78-BA1CEB1A3A2D}" destId="{998F0CDC-E411-4AA5-8790-35E2EF1FDCF3}" srcOrd="1" destOrd="0" parTransId="{0176FED6-29A3-498F-B84F-3B52251D4E76}" sibTransId="{CBB70077-F91A-4C90-BB3E-1E12D525900C}"/>
    <dgm:cxn modelId="{C0027018-8009-4B9E-8D34-A17EEEACC7BF}" type="presOf" srcId="{CBB70077-F91A-4C90-BB3E-1E12D525900C}" destId="{B6DB9BFB-6CF6-4F9E-A8C7-51CA8613DDF9}" srcOrd="0" destOrd="0" presId="urn:microsoft.com/office/officeart/2008/layout/HexagonCluster"/>
    <dgm:cxn modelId="{A5B504D8-4C3B-471E-B927-CE476D94D7C5}" type="presParOf" srcId="{029228F5-6A38-4AA9-8D66-9A61468E56C3}" destId="{6807A269-3532-45CC-9E82-8E69715ADAB5}" srcOrd="0" destOrd="0" presId="urn:microsoft.com/office/officeart/2008/layout/HexagonCluster"/>
    <dgm:cxn modelId="{49E30EEC-11A1-4601-8643-2D9FE50A0725}" type="presParOf" srcId="{6807A269-3532-45CC-9E82-8E69715ADAB5}" destId="{C39F41DB-46B4-4A04-949B-F92C5ED1B5F4}" srcOrd="0" destOrd="0" presId="urn:microsoft.com/office/officeart/2008/layout/HexagonCluster"/>
    <dgm:cxn modelId="{FB127575-A627-4FDA-A4CC-03E6AED74092}" type="presParOf" srcId="{029228F5-6A38-4AA9-8D66-9A61468E56C3}" destId="{6D81415F-E69C-444D-A335-8AE2119C0A7C}" srcOrd="1" destOrd="0" presId="urn:microsoft.com/office/officeart/2008/layout/HexagonCluster"/>
    <dgm:cxn modelId="{60F9ED25-1945-4C09-A795-4C14B679D517}" type="presParOf" srcId="{6D81415F-E69C-444D-A335-8AE2119C0A7C}" destId="{875BF8EA-ECD5-43D4-B88D-354C9296663C}" srcOrd="0" destOrd="0" presId="urn:microsoft.com/office/officeart/2008/layout/HexagonCluster"/>
    <dgm:cxn modelId="{58AAF786-0505-4F59-804A-E08F24B1F8BE}" type="presParOf" srcId="{029228F5-6A38-4AA9-8D66-9A61468E56C3}" destId="{B725E182-6059-4F1C-AB1B-57BA90E53A9B}" srcOrd="2" destOrd="0" presId="urn:microsoft.com/office/officeart/2008/layout/HexagonCluster"/>
    <dgm:cxn modelId="{2821B87A-B1AE-47C9-84E6-365E4DF0C5DE}" type="presParOf" srcId="{B725E182-6059-4F1C-AB1B-57BA90E53A9B}" destId="{4A566657-FBA1-4E13-A09C-39AFF7BAF3F5}" srcOrd="0" destOrd="0" presId="urn:microsoft.com/office/officeart/2008/layout/HexagonCluster"/>
    <dgm:cxn modelId="{03AE1E0F-6478-422A-B7A4-DE5795B99D2A}" type="presParOf" srcId="{029228F5-6A38-4AA9-8D66-9A61468E56C3}" destId="{9EFEA382-3E8B-4DFC-9CA7-8EC41A6C15DA}" srcOrd="3" destOrd="0" presId="urn:microsoft.com/office/officeart/2008/layout/HexagonCluster"/>
    <dgm:cxn modelId="{454445D2-AB89-41E1-A5A1-285E845CD791}" type="presParOf" srcId="{9EFEA382-3E8B-4DFC-9CA7-8EC41A6C15DA}" destId="{A0BAD618-765D-4F42-B5A7-1DD27EBC4BDD}" srcOrd="0" destOrd="0" presId="urn:microsoft.com/office/officeart/2008/layout/HexagonCluster"/>
    <dgm:cxn modelId="{47EEFD55-7DC5-4BE3-8FAE-E2B4C78AA281}" type="presParOf" srcId="{029228F5-6A38-4AA9-8D66-9A61468E56C3}" destId="{ECDAD06E-4386-4A20-B5AD-2B6E5C5FF6E5}" srcOrd="4" destOrd="0" presId="urn:microsoft.com/office/officeart/2008/layout/HexagonCluster"/>
    <dgm:cxn modelId="{771DFD1D-2601-49F6-9F2A-7663E449D556}" type="presParOf" srcId="{ECDAD06E-4386-4A20-B5AD-2B6E5C5FF6E5}" destId="{D4661244-1E47-4E4D-B2FB-255879A793DE}" srcOrd="0" destOrd="0" presId="urn:microsoft.com/office/officeart/2008/layout/HexagonCluster"/>
    <dgm:cxn modelId="{6C0C27DB-BAD1-4B9D-81B5-BD2430F077E6}" type="presParOf" srcId="{029228F5-6A38-4AA9-8D66-9A61468E56C3}" destId="{E6055FB9-9B44-4D35-BD13-8DFA869947A9}" srcOrd="5" destOrd="0" presId="urn:microsoft.com/office/officeart/2008/layout/HexagonCluster"/>
    <dgm:cxn modelId="{D00B597B-00DF-44C7-8AD2-D39FE57BB4DC}" type="presParOf" srcId="{E6055FB9-9B44-4D35-BD13-8DFA869947A9}" destId="{1312DC01-DA49-4EDD-9918-BAECB8DF6438}" srcOrd="0" destOrd="0" presId="urn:microsoft.com/office/officeart/2008/layout/HexagonCluster"/>
    <dgm:cxn modelId="{0B6ADC95-2FAC-4DB9-9F8B-DB1BB0BDCF7C}" type="presParOf" srcId="{029228F5-6A38-4AA9-8D66-9A61468E56C3}" destId="{9AD35427-BD03-4C26-89D5-3E90221D55A4}" srcOrd="6" destOrd="0" presId="urn:microsoft.com/office/officeart/2008/layout/HexagonCluster"/>
    <dgm:cxn modelId="{331491F4-6CC1-4DA9-A564-72AB4512F66E}" type="presParOf" srcId="{9AD35427-BD03-4C26-89D5-3E90221D55A4}" destId="{B6DB9BFB-6CF6-4F9E-A8C7-51CA8613DDF9}" srcOrd="0" destOrd="0" presId="urn:microsoft.com/office/officeart/2008/layout/HexagonCluster"/>
    <dgm:cxn modelId="{673BC919-3838-4417-A941-946D0469B749}" type="presParOf" srcId="{029228F5-6A38-4AA9-8D66-9A61468E56C3}" destId="{1294B7C5-CE1A-462B-A0C8-08EC52D80845}" srcOrd="7" destOrd="0" presId="urn:microsoft.com/office/officeart/2008/layout/HexagonCluster"/>
    <dgm:cxn modelId="{1A2B24B3-E888-49CF-8EFD-44AF5979D534}" type="presParOf" srcId="{1294B7C5-CE1A-462B-A0C8-08EC52D80845}" destId="{FC37BCA1-9826-4CBA-9C9E-2A994BCBB603}"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F41DB-46B4-4A04-949B-F92C5ED1B5F4}">
      <dsp:nvSpPr>
        <dsp:cNvPr id="0" name=""/>
        <dsp:cNvSpPr/>
      </dsp:nvSpPr>
      <dsp:spPr>
        <a:xfrm>
          <a:off x="995251" y="1161300"/>
          <a:ext cx="1190292" cy="1026465"/>
        </a:xfrm>
        <a:prstGeom prst="hexagon">
          <a:avLst>
            <a:gd name="adj" fmla="val 25000"/>
            <a:gd name="vf" fmla="val 115470"/>
          </a:avLst>
        </a:prstGeom>
        <a:solidFill>
          <a:srgbClr val="029467"/>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黑体" panose="02010609060101010101" pitchFamily="49" charset="-122"/>
              <a:ea typeface="黑体" panose="02010609060101010101" pitchFamily="49" charset="-122"/>
            </a:rPr>
            <a:t>自然语言处理</a:t>
          </a:r>
          <a:endParaRPr lang="zh-CN" altLang="en-US" sz="1600" kern="1200" dirty="0">
            <a:latin typeface="黑体" panose="02010609060101010101" pitchFamily="49" charset="-122"/>
            <a:ea typeface="黑体" panose="02010609060101010101" pitchFamily="49" charset="-122"/>
          </a:endParaRPr>
        </a:p>
      </dsp:txBody>
      <dsp:txXfrm>
        <a:off x="1179981" y="1320604"/>
        <a:ext cx="820832" cy="707857"/>
      </dsp:txXfrm>
    </dsp:sp>
    <dsp:sp modelId="{875BF8EA-ECD5-43D4-B88D-354C9296663C}">
      <dsp:nvSpPr>
        <dsp:cNvPr id="0" name=""/>
        <dsp:cNvSpPr/>
      </dsp:nvSpPr>
      <dsp:spPr>
        <a:xfrm>
          <a:off x="1032421" y="1614594"/>
          <a:ext cx="139076" cy="120036"/>
        </a:xfrm>
        <a:prstGeom prst="hexagon">
          <a:avLst>
            <a:gd name="adj" fmla="val 25000"/>
            <a:gd name="vf" fmla="val 115470"/>
          </a:avLst>
        </a:prstGeom>
        <a:solidFill>
          <a:schemeClr val="lt1">
            <a:hueOff val="0"/>
            <a:satOff val="0"/>
            <a:lumOff val="0"/>
            <a:alphaOff val="0"/>
          </a:schemeClr>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 modelId="{4A566657-FBA1-4E13-A09C-39AFF7BAF3F5}">
      <dsp:nvSpPr>
        <dsp:cNvPr id="0" name=""/>
        <dsp:cNvSpPr/>
      </dsp:nvSpPr>
      <dsp:spPr>
        <a:xfrm>
          <a:off x="0" y="608344"/>
          <a:ext cx="1190292" cy="1026465"/>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 modelId="{A0BAD618-765D-4F42-B5A7-1DD27EBC4BDD}">
      <dsp:nvSpPr>
        <dsp:cNvPr id="0" name=""/>
        <dsp:cNvSpPr/>
      </dsp:nvSpPr>
      <dsp:spPr>
        <a:xfrm>
          <a:off x="811069" y="1493136"/>
          <a:ext cx="139076" cy="120036"/>
        </a:xfrm>
        <a:prstGeom prst="hexagon">
          <a:avLst>
            <a:gd name="adj" fmla="val 25000"/>
            <a:gd name="vf" fmla="val 115470"/>
          </a:avLst>
        </a:prstGeom>
        <a:solidFill>
          <a:schemeClr val="lt1">
            <a:hueOff val="0"/>
            <a:satOff val="0"/>
            <a:lumOff val="0"/>
            <a:alphaOff val="0"/>
          </a:schemeClr>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 modelId="{D4661244-1E47-4E4D-B2FB-255879A793DE}">
      <dsp:nvSpPr>
        <dsp:cNvPr id="0" name=""/>
        <dsp:cNvSpPr/>
      </dsp:nvSpPr>
      <dsp:spPr>
        <a:xfrm>
          <a:off x="1990920" y="608344"/>
          <a:ext cx="1190292" cy="1026465"/>
        </a:xfrm>
        <a:prstGeom prst="hexagon">
          <a:avLst>
            <a:gd name="adj" fmla="val 25000"/>
            <a:gd name="vf" fmla="val 115470"/>
          </a:avLst>
        </a:prstGeom>
        <a:solidFill>
          <a:srgbClr val="029467"/>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黑体" panose="02010609060101010101" pitchFamily="49" charset="-122"/>
              <a:ea typeface="黑体" panose="02010609060101010101" pitchFamily="49" charset="-122"/>
            </a:rPr>
            <a:t>计算机视觉</a:t>
          </a:r>
          <a:endParaRPr lang="zh-CN" altLang="en-US" sz="2100" kern="1200" dirty="0">
            <a:latin typeface="黑体" panose="02010609060101010101" pitchFamily="49" charset="-122"/>
            <a:ea typeface="黑体" panose="02010609060101010101" pitchFamily="49" charset="-122"/>
          </a:endParaRPr>
        </a:p>
      </dsp:txBody>
      <dsp:txXfrm>
        <a:off x="2175650" y="767648"/>
        <a:ext cx="820832" cy="707857"/>
      </dsp:txXfrm>
    </dsp:sp>
    <dsp:sp modelId="{1312DC01-DA49-4EDD-9918-BAECB8DF6438}">
      <dsp:nvSpPr>
        <dsp:cNvPr id="0" name=""/>
        <dsp:cNvSpPr/>
      </dsp:nvSpPr>
      <dsp:spPr>
        <a:xfrm>
          <a:off x="2801989" y="1493136"/>
          <a:ext cx="139076" cy="120036"/>
        </a:xfrm>
        <a:prstGeom prst="hexagon">
          <a:avLst>
            <a:gd name="adj" fmla="val 25000"/>
            <a:gd name="vf" fmla="val 115470"/>
          </a:avLst>
        </a:prstGeom>
        <a:solidFill>
          <a:schemeClr val="lt1">
            <a:hueOff val="0"/>
            <a:satOff val="0"/>
            <a:lumOff val="0"/>
            <a:alphaOff val="0"/>
          </a:schemeClr>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 modelId="{B6DB9BFB-6CF6-4F9E-A8C7-51CA8613DDF9}">
      <dsp:nvSpPr>
        <dsp:cNvPr id="0" name=""/>
        <dsp:cNvSpPr/>
      </dsp:nvSpPr>
      <dsp:spPr>
        <a:xfrm>
          <a:off x="2986171" y="1161300"/>
          <a:ext cx="1190292" cy="1026465"/>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 modelId="{FC37BCA1-9826-4CBA-9C9E-2A994BCBB603}">
      <dsp:nvSpPr>
        <dsp:cNvPr id="0" name=""/>
        <dsp:cNvSpPr/>
      </dsp:nvSpPr>
      <dsp:spPr>
        <a:xfrm>
          <a:off x="3023342" y="1614594"/>
          <a:ext cx="139076" cy="120036"/>
        </a:xfrm>
        <a:prstGeom prst="hexagon">
          <a:avLst>
            <a:gd name="adj" fmla="val 25000"/>
            <a:gd name="vf" fmla="val 115470"/>
          </a:avLst>
        </a:prstGeom>
        <a:solidFill>
          <a:schemeClr val="lt1">
            <a:hueOff val="0"/>
            <a:satOff val="0"/>
            <a:lumOff val="0"/>
            <a:alphaOff val="0"/>
          </a:schemeClr>
        </a:solidFill>
        <a:ln w="25400" cap="flat" cmpd="sng" algn="ctr">
          <a:solidFill>
            <a:srgbClr val="029467"/>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9ED42-46EB-46C2-9BD8-8A824382A074}" type="datetimeFigureOut">
              <a:rPr lang="zh-CN" altLang="en-US" smtClean="0"/>
              <a:pPr/>
              <a:t>2018/11/22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52E69-F075-4D6C-BC3A-2D172D2C543D}" type="slidenum">
              <a:rPr lang="zh-CN" altLang="en-US" smtClean="0"/>
              <a:pPr/>
              <a:t>‹#›</a:t>
            </a:fld>
            <a:endParaRPr lang="zh-CN" altLang="en-US"/>
          </a:p>
        </p:txBody>
      </p:sp>
    </p:spTree>
    <p:extLst>
      <p:ext uri="{BB962C8B-B14F-4D97-AF65-F5344CB8AC3E}">
        <p14:creationId xmlns:p14="http://schemas.microsoft.com/office/powerpoint/2010/main" val="168841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大家好，我是来自北京理工大学</a:t>
            </a:r>
            <a:r>
              <a:rPr lang="zh-CN" altLang="en-US" dirty="0" smtClean="0"/>
              <a:t>的卜依凡</a:t>
            </a:r>
            <a:r>
              <a:rPr lang="zh-CN" altLang="en-US" dirty="0" smtClean="0"/>
              <a:t>。今天我的汇报题目是</a:t>
            </a:r>
            <a:r>
              <a:rPr lang="en-US" altLang="zh-CN" dirty="0" smtClean="0"/>
              <a:t>《</a:t>
            </a:r>
            <a:r>
              <a:rPr lang="zh-CN" altLang="en-US" dirty="0" smtClean="0"/>
              <a:t>一种基于深度学习的上帝类检测方法</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a:t>
            </a:fld>
            <a:endParaRPr lang="zh-CN" altLang="en-US"/>
          </a:p>
        </p:txBody>
      </p:sp>
    </p:spTree>
    <p:extLst>
      <p:ext uri="{BB962C8B-B14F-4D97-AF65-F5344CB8AC3E}">
        <p14:creationId xmlns:p14="http://schemas.microsoft.com/office/powerpoint/2010/main" val="1571730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Jdeodorant</a:t>
            </a:r>
            <a:r>
              <a:rPr lang="zh-CN" altLang="en-US" sz="1200" kern="1200" dirty="0" smtClean="0">
                <a:solidFill>
                  <a:schemeClr val="tx1"/>
                </a:solidFill>
                <a:effectLst/>
                <a:latin typeface="+mn-lt"/>
                <a:ea typeface="+mn-ea"/>
                <a:cs typeface="+mn-cs"/>
              </a:rPr>
              <a:t>是</a:t>
            </a:r>
            <a:r>
              <a:rPr lang="zh-CN" altLang="en-US" sz="1200" kern="1200" dirty="0" smtClean="0">
                <a:solidFill>
                  <a:schemeClr val="tx1"/>
                </a:solidFill>
                <a:effectLst/>
                <a:latin typeface="+mn-lt"/>
                <a:ea typeface="+mn-ea"/>
                <a:cs typeface="+mn-cs"/>
              </a:rPr>
              <a:t>一个比较常用</a:t>
            </a:r>
            <a:r>
              <a:rPr lang="zh-CN" altLang="zh-CN"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代码重构推荐工具</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他通过杰卡德距离来衡量成员间的相似性，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利用这个距离度量项来对</a:t>
            </a:r>
            <a:r>
              <a:rPr lang="zh-CN" altLang="en-US" sz="1200" kern="1200" dirty="0" smtClean="0">
                <a:solidFill>
                  <a:schemeClr val="tx1"/>
                </a:solidFill>
                <a:effectLst/>
                <a:latin typeface="+mn-lt"/>
                <a:ea typeface="+mn-ea"/>
                <a:cs typeface="+mn-cs"/>
              </a:rPr>
              <a:t>类内成员做层次</a:t>
            </a:r>
            <a:r>
              <a:rPr lang="zh-CN" altLang="en-US" sz="1200" kern="1200" dirty="0" smtClean="0">
                <a:solidFill>
                  <a:schemeClr val="tx1"/>
                </a:solidFill>
                <a:effectLst/>
                <a:latin typeface="+mn-lt"/>
                <a:ea typeface="+mn-ea"/>
                <a:cs typeface="+mn-cs"/>
              </a:rPr>
              <a:t>聚类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如果给定的阈值可以将最后的树状图划分为多个簇的话，</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那么我们就认为这个类是一个上帝类</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10</a:t>
            </a:fld>
            <a:endParaRPr lang="zh-CN" altLang="en-US"/>
          </a:p>
        </p:txBody>
      </p:sp>
    </p:spTree>
    <p:extLst>
      <p:ext uri="{BB962C8B-B14F-4D97-AF65-F5344CB8AC3E}">
        <p14:creationId xmlns:p14="http://schemas.microsoft.com/office/powerpoint/2010/main" val="351644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然而，由于</a:t>
            </a:r>
            <a:r>
              <a:rPr lang="zh-CN" altLang="zh-CN" sz="1200" kern="1200" dirty="0" smtClean="0">
                <a:solidFill>
                  <a:schemeClr val="tx1"/>
                </a:solidFill>
                <a:effectLst/>
                <a:latin typeface="+mn-lt"/>
                <a:ea typeface="+mn-ea"/>
                <a:cs typeface="+mn-cs"/>
              </a:rPr>
              <a:t>不同的检测方法采用不同的度量项，使用不同的</a:t>
            </a:r>
            <a:r>
              <a:rPr lang="zh-CN" altLang="zh-CN" sz="1200" kern="1200" dirty="0" smtClean="0">
                <a:solidFill>
                  <a:schemeClr val="tx1"/>
                </a:solidFill>
                <a:effectLst/>
                <a:latin typeface="+mn-lt"/>
                <a:ea typeface="+mn-ea"/>
                <a:cs typeface="+mn-cs"/>
              </a:rPr>
              <a:t>阈值。</a:t>
            </a:r>
            <a:r>
              <a:rPr lang="zh-CN" altLang="zh-CN" sz="1200" kern="1200" dirty="0" smtClean="0">
                <a:solidFill>
                  <a:schemeClr val="tx1"/>
                </a:solidFill>
                <a:effectLst/>
                <a:latin typeface="+mn-lt"/>
                <a:ea typeface="+mn-ea"/>
                <a:cs typeface="+mn-cs"/>
              </a:rPr>
              <a:t>此外，现有检测方法的查全率和查准率偏低</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有待于进一步的提高</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11</a:t>
            </a:fld>
            <a:endParaRPr lang="zh-CN" altLang="en-US"/>
          </a:p>
        </p:txBody>
      </p:sp>
    </p:spTree>
    <p:extLst>
      <p:ext uri="{BB962C8B-B14F-4D97-AF65-F5344CB8AC3E}">
        <p14:creationId xmlns:p14="http://schemas.microsoft.com/office/powerpoint/2010/main" val="326267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针对这些问题，</a:t>
            </a:r>
            <a:r>
              <a:rPr lang="zh-CN" altLang="zh-CN" sz="1200" kern="1200" dirty="0" smtClean="0">
                <a:solidFill>
                  <a:schemeClr val="tx1"/>
                </a:solidFill>
                <a:effectLst/>
                <a:latin typeface="+mn-lt"/>
                <a:ea typeface="+mn-ea"/>
                <a:cs typeface="+mn-cs"/>
              </a:rPr>
              <a:t>我们提出了一种</a:t>
            </a:r>
            <a:r>
              <a:rPr lang="zh-CN" altLang="en-US" sz="1200" kern="1200" dirty="0" smtClean="0">
                <a:solidFill>
                  <a:schemeClr val="tx1"/>
                </a:solidFill>
                <a:effectLst/>
                <a:latin typeface="+mn-lt"/>
                <a:ea typeface="+mn-ea"/>
                <a:cs typeface="+mn-cs"/>
              </a:rPr>
              <a:t>基于深度学习的上帝类检测方法。</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12</a:t>
            </a:fld>
            <a:endParaRPr lang="zh-CN" altLang="en-US"/>
          </a:p>
        </p:txBody>
      </p:sp>
    </p:spTree>
    <p:extLst>
      <p:ext uri="{BB962C8B-B14F-4D97-AF65-F5344CB8AC3E}">
        <p14:creationId xmlns:p14="http://schemas.microsoft.com/office/powerpoint/2010/main" val="1417454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首先我们实现了一种可以自动生成上帝类代码坏味样本的工具，</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以这些标签样本作为人工神经网络的训练集，可以帮助神经网络学习上帝类所特有的一些特征。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在经过迭代训练后，得到的分类器</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可以对预处理后的测试样本进行上帝类检测。</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13</a:t>
            </a:fld>
            <a:endParaRPr lang="zh-CN" altLang="en-US"/>
          </a:p>
        </p:txBody>
      </p:sp>
    </p:spTree>
    <p:extLst>
      <p:ext uri="{BB962C8B-B14F-4D97-AF65-F5344CB8AC3E}">
        <p14:creationId xmlns:p14="http://schemas.microsoft.com/office/powerpoint/2010/main" val="270732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深度学习在计算机视觉，自然语言处理等领域经过广泛的实践，得到了很大的发展。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所以我们希望</a:t>
            </a:r>
            <a:r>
              <a:rPr lang="zh-CN" altLang="en-US" sz="1200" kern="1200" dirty="0" smtClean="0">
                <a:solidFill>
                  <a:schemeClr val="tx1"/>
                </a:solidFill>
                <a:effectLst/>
                <a:latin typeface="+mn-lt"/>
                <a:ea typeface="+mn-ea"/>
                <a:cs typeface="+mn-cs"/>
              </a:rPr>
              <a:t>尝试在软件工程领域利用</a:t>
            </a:r>
            <a:r>
              <a:rPr lang="zh-CN" altLang="en-US" sz="1200" kern="1200" dirty="0" smtClean="0">
                <a:solidFill>
                  <a:schemeClr val="tx1"/>
                </a:solidFill>
                <a:effectLst/>
                <a:latin typeface="+mn-lt"/>
                <a:ea typeface="+mn-ea"/>
                <a:cs typeface="+mn-cs"/>
              </a:rPr>
              <a:t>深度学习来对上帝</a:t>
            </a:r>
            <a:r>
              <a:rPr lang="zh-CN" altLang="en-US" sz="1200" kern="1200" dirty="0" smtClean="0">
                <a:solidFill>
                  <a:schemeClr val="tx1"/>
                </a:solidFill>
                <a:effectLst/>
                <a:latin typeface="+mn-lt"/>
                <a:ea typeface="+mn-ea"/>
                <a:cs typeface="+mn-cs"/>
              </a:rPr>
              <a:t>类代码坏味进行检测</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14</a:t>
            </a:fld>
            <a:endParaRPr lang="zh-CN" altLang="en-US"/>
          </a:p>
        </p:txBody>
      </p:sp>
    </p:spTree>
    <p:extLst>
      <p:ext uri="{BB962C8B-B14F-4D97-AF65-F5344CB8AC3E}">
        <p14:creationId xmlns:p14="http://schemas.microsoft.com/office/powerpoint/2010/main" val="1450204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为了在降低分类器的学习难度的同时，充分利用代码中的各类信息，我们所设计的神经网络分类器选取了两种输入</a:t>
            </a:r>
            <a:r>
              <a:rPr lang="zh-CN" altLang="en-US" dirty="0" smtClean="0"/>
              <a:t>特征</a:t>
            </a:r>
            <a:endParaRPr lang="en-US" altLang="zh-CN" dirty="0" smtClean="0"/>
          </a:p>
          <a:p>
            <a:r>
              <a:rPr lang="zh-CN" altLang="en-US" dirty="0" smtClean="0"/>
              <a:t>（单击）</a:t>
            </a:r>
            <a:endParaRPr lang="en-US" altLang="zh-CN" dirty="0" smtClean="0"/>
          </a:p>
          <a:p>
            <a:r>
              <a:rPr lang="zh-CN" altLang="en-US" dirty="0" smtClean="0"/>
              <a:t>第一个是代码结构特征，主要由代码度量项表示。度量项被广泛应用，证明很</a:t>
            </a:r>
            <a:r>
              <a:rPr lang="zh-CN" altLang="en-US" dirty="0" smtClean="0"/>
              <a:t>有效</a:t>
            </a:r>
            <a:endParaRPr lang="en-US" altLang="zh-CN" dirty="0" smtClean="0"/>
          </a:p>
          <a:p>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因为通常来说一个类中的多个成员标识符之间应该存在着语义上的相互关联，因此我们选择了类内成员标识符作为分类器输入的一部分。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r>
              <a:rPr lang="zh-CN" altLang="en-US" dirty="0" smtClean="0"/>
              <a:t>所以我们神经网络的输入包括两部分，类内的成员变量集合与相关度量项集合</a:t>
            </a:r>
            <a:endParaRPr lang="en-US" altLang="zh-CN" dirty="0" smtClean="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15</a:t>
            </a:fld>
            <a:endParaRPr lang="zh-CN" altLang="en-US"/>
          </a:p>
        </p:txBody>
      </p:sp>
    </p:spTree>
    <p:extLst>
      <p:ext uri="{BB962C8B-B14F-4D97-AF65-F5344CB8AC3E}">
        <p14:creationId xmlns:p14="http://schemas.microsoft.com/office/powerpoint/2010/main" val="45826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代码结构特征包括</a:t>
            </a:r>
            <a:r>
              <a:rPr lang="en-US" altLang="zh-CN" dirty="0" smtClean="0"/>
              <a:t>12</a:t>
            </a:r>
            <a:r>
              <a:rPr lang="zh-CN" altLang="en-US" dirty="0" smtClean="0"/>
              <a:t>个与上帝类代码坏味相关的度量项，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分别衡量类的耦合度，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内聚度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和代码规模。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解释各个度量项，出动画</a:t>
            </a:r>
            <a:endParaRPr lang="en-US" altLang="zh-CN" dirty="0" smtClean="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16</a:t>
            </a:fld>
            <a:endParaRPr lang="zh-CN" altLang="en-US"/>
          </a:p>
        </p:txBody>
      </p:sp>
    </p:spTree>
    <p:extLst>
      <p:ext uri="{BB962C8B-B14F-4D97-AF65-F5344CB8AC3E}">
        <p14:creationId xmlns:p14="http://schemas.microsoft.com/office/powerpoint/2010/main" val="3403028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我们的输入包括度量和文本信息两部分。度量本身就是数字，因此很好表示，但是文本特征，我们需要把它转化为数字化的表示形式。我们利用了词向量化模型</a:t>
            </a:r>
            <a:r>
              <a:rPr lang="en-US" altLang="zh-CN" dirty="0" smtClean="0"/>
              <a:t>Word2Vec</a:t>
            </a:r>
            <a:r>
              <a:rPr lang="zh-CN" altLang="en-US" dirty="0" smtClean="0"/>
              <a:t>来将标识符转化为稠密向量。比如说</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首先我们将提取出的类内成员标识符分词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随后通过词向量化模型</a:t>
            </a:r>
            <a:r>
              <a:rPr lang="en-US" altLang="zh-CN" dirty="0" smtClean="0"/>
              <a:t>Word2Vector</a:t>
            </a:r>
            <a:r>
              <a:rPr lang="zh-CN" altLang="en-US" dirty="0" smtClean="0"/>
              <a:t>将标识符中的词语映射为稠密向量</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17</a:t>
            </a:fld>
            <a:endParaRPr lang="zh-CN" altLang="en-US"/>
          </a:p>
        </p:txBody>
      </p:sp>
    </p:spTree>
    <p:extLst>
      <p:ext uri="{BB962C8B-B14F-4D97-AF65-F5344CB8AC3E}">
        <p14:creationId xmlns:p14="http://schemas.microsoft.com/office/powerpoint/2010/main" val="2335533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在从源码中提取出这两类特征后，</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我们分别利用全连接和长短时记忆网络来对输入进行处理。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之后将二者以向量拼接的形式合并后，</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经过两层全连接层可以输出最终的二分类结果。</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18</a:t>
            </a:fld>
            <a:endParaRPr lang="zh-CN" altLang="en-US"/>
          </a:p>
        </p:txBody>
      </p:sp>
    </p:spTree>
    <p:extLst>
      <p:ext uri="{BB962C8B-B14F-4D97-AF65-F5344CB8AC3E}">
        <p14:creationId xmlns:p14="http://schemas.microsoft.com/office/powerpoint/2010/main" val="3528915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a:t>
            </a:r>
            <a:r>
              <a:rPr lang="zh-CN" altLang="zh-CN" sz="1200" kern="1200" dirty="0" smtClean="0">
                <a:solidFill>
                  <a:schemeClr val="tx1"/>
                </a:solidFill>
                <a:effectLst/>
                <a:latin typeface="+mn-lt"/>
                <a:ea typeface="+mn-ea"/>
                <a:cs typeface="+mn-cs"/>
              </a:rPr>
              <a:t>生成深度学习训练所需的大规模数据集</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实现了一种利用开源项目作为代码语料库</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a:t>
            </a:r>
            <a:r>
              <a:rPr lang="zh-CN" altLang="zh-CN" sz="1200" kern="1200" dirty="0" smtClean="0">
                <a:solidFill>
                  <a:schemeClr val="tx1"/>
                </a:solidFill>
                <a:effectLst/>
                <a:latin typeface="+mn-lt"/>
                <a:ea typeface="+mn-ea"/>
                <a:cs typeface="+mn-cs"/>
              </a:rPr>
              <a:t>自动生成标签样本的工具。</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19</a:t>
            </a:fld>
            <a:endParaRPr lang="zh-CN" altLang="en-US"/>
          </a:p>
        </p:txBody>
      </p:sp>
    </p:spTree>
    <p:extLst>
      <p:ext uri="{BB962C8B-B14F-4D97-AF65-F5344CB8AC3E}">
        <p14:creationId xmlns:p14="http://schemas.microsoft.com/office/powerpoint/2010/main" val="310448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这次汇报分为四部分。首先为大家介绍本论文的研究背景。</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a:t>
            </a:fld>
            <a:endParaRPr lang="zh-CN" altLang="en-US"/>
          </a:p>
        </p:txBody>
      </p:sp>
    </p:spTree>
    <p:extLst>
      <p:ext uri="{BB962C8B-B14F-4D97-AF65-F5344CB8AC3E}">
        <p14:creationId xmlns:p14="http://schemas.microsoft.com/office/powerpoint/2010/main" val="360480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假设某个程序的现有设计是合理的，</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（空格）</a:t>
            </a:r>
            <a:endParaRPr lang="en-US" altLang="zh-CN" sz="1200" kern="1200" dirty="0" smtClean="0">
              <a:solidFill>
                <a:schemeClr val="tx1"/>
              </a:solidFill>
              <a:effectLst/>
              <a:latin typeface="+mn-lt"/>
              <a:ea typeface="+mn-ea"/>
              <a:cs typeface="+mn-cs"/>
            </a:endParaRPr>
          </a:p>
          <a:p>
            <a:pPr hangingPunct="0"/>
            <a:r>
              <a:rPr lang="zh-CN" altLang="zh-CN" sz="1200" kern="1200" dirty="0" smtClean="0">
                <a:solidFill>
                  <a:schemeClr val="tx1"/>
                </a:solidFill>
                <a:effectLst/>
                <a:latin typeface="+mn-lt"/>
                <a:ea typeface="+mn-ea"/>
                <a:cs typeface="+mn-cs"/>
              </a:rPr>
              <a:t>那么将其中的两个类合并成一个大类则是不合理的。</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（空格）</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这样的一个</a:t>
            </a:r>
            <a:r>
              <a:rPr lang="zh-CN" altLang="zh-CN" sz="1200" kern="1200" dirty="0" smtClean="0">
                <a:solidFill>
                  <a:schemeClr val="tx1"/>
                </a:solidFill>
                <a:effectLst/>
                <a:latin typeface="+mn-lt"/>
                <a:ea typeface="+mn-ea"/>
                <a:cs typeface="+mn-cs"/>
              </a:rPr>
              <a:t>大类承担</a:t>
            </a:r>
            <a:r>
              <a:rPr lang="zh-CN" altLang="en-US" sz="1200" kern="1200" dirty="0" smtClean="0">
                <a:solidFill>
                  <a:schemeClr val="tx1"/>
                </a:solidFill>
                <a:effectLst/>
                <a:latin typeface="+mn-lt"/>
                <a:ea typeface="+mn-ea"/>
                <a:cs typeface="+mn-cs"/>
              </a:rPr>
              <a:t>着</a:t>
            </a:r>
            <a:r>
              <a:rPr lang="zh-CN" altLang="zh-CN" sz="1200" kern="1200" dirty="0" smtClean="0">
                <a:solidFill>
                  <a:schemeClr val="tx1"/>
                </a:solidFill>
                <a:effectLst/>
                <a:latin typeface="+mn-lt"/>
                <a:ea typeface="+mn-ea"/>
                <a:cs typeface="+mn-cs"/>
              </a:rPr>
              <a:t>多个类的角色，因此</a:t>
            </a:r>
            <a:r>
              <a:rPr lang="zh-CN" altLang="en-US" sz="1200" kern="1200" dirty="0" smtClean="0">
                <a:solidFill>
                  <a:schemeClr val="tx1"/>
                </a:solidFill>
                <a:effectLst/>
                <a:latin typeface="+mn-lt"/>
                <a:ea typeface="+mn-ea"/>
                <a:cs typeface="+mn-cs"/>
              </a:rPr>
              <a:t>可以看作</a:t>
            </a:r>
            <a:r>
              <a:rPr lang="zh-CN" altLang="zh-CN" sz="1200" kern="1200" dirty="0" smtClean="0">
                <a:solidFill>
                  <a:schemeClr val="tx1"/>
                </a:solidFill>
                <a:effectLst/>
                <a:latin typeface="+mn-lt"/>
                <a:ea typeface="+mn-ea"/>
                <a:cs typeface="+mn-cs"/>
              </a:rPr>
              <a:t>是一个上帝类。基于</a:t>
            </a:r>
            <a:r>
              <a:rPr lang="zh-CN" altLang="en-US" sz="1200" kern="1200" dirty="0" smtClean="0">
                <a:solidFill>
                  <a:schemeClr val="tx1"/>
                </a:solidFill>
                <a:effectLst/>
                <a:latin typeface="+mn-lt"/>
                <a:ea typeface="+mn-ea"/>
                <a:cs typeface="+mn-cs"/>
              </a:rPr>
              <a:t>这个思想</a:t>
            </a:r>
            <a:r>
              <a:rPr lang="zh-CN" altLang="zh-CN" sz="1200" kern="1200" dirty="0" smtClean="0">
                <a:solidFill>
                  <a:schemeClr val="tx1"/>
                </a:solidFill>
                <a:effectLst/>
                <a:latin typeface="+mn-lt"/>
                <a:ea typeface="+mn-ea"/>
                <a:cs typeface="+mn-cs"/>
              </a:rPr>
              <a:t>，我们</a:t>
            </a:r>
            <a:r>
              <a:rPr lang="zh-CN" altLang="en-US" sz="1200" kern="1200" dirty="0" smtClean="0">
                <a:solidFill>
                  <a:schemeClr val="tx1"/>
                </a:solidFill>
                <a:effectLst/>
                <a:latin typeface="+mn-lt"/>
                <a:ea typeface="+mn-ea"/>
                <a:cs typeface="+mn-cs"/>
              </a:rPr>
              <a:t>可以</a:t>
            </a:r>
            <a:r>
              <a:rPr lang="zh-CN" altLang="zh-CN" sz="1200" kern="1200" dirty="0" smtClean="0">
                <a:solidFill>
                  <a:schemeClr val="tx1"/>
                </a:solidFill>
                <a:effectLst/>
                <a:latin typeface="+mn-lt"/>
                <a:ea typeface="+mn-ea"/>
                <a:cs typeface="+mn-cs"/>
              </a:rPr>
              <a:t>利用开源代码，</a:t>
            </a:r>
            <a:r>
              <a:rPr lang="zh-CN" altLang="en-US" sz="1200" kern="1200" dirty="0" smtClean="0">
                <a:solidFill>
                  <a:schemeClr val="tx1"/>
                </a:solidFill>
                <a:effectLst/>
                <a:latin typeface="+mn-lt"/>
                <a:ea typeface="+mn-ea"/>
                <a:cs typeface="+mn-cs"/>
              </a:rPr>
              <a:t>实现</a:t>
            </a:r>
            <a:r>
              <a:rPr lang="zh-CN" altLang="zh-CN" sz="1200" kern="1200" dirty="0" smtClean="0">
                <a:solidFill>
                  <a:schemeClr val="tx1"/>
                </a:solidFill>
                <a:effectLst/>
                <a:latin typeface="+mn-lt"/>
                <a:ea typeface="+mn-ea"/>
                <a:cs typeface="+mn-cs"/>
              </a:rPr>
              <a:t>上帝类</a:t>
            </a:r>
            <a:r>
              <a:rPr lang="zh-CN" altLang="en-US" sz="1200" kern="1200" dirty="0" smtClean="0">
                <a:solidFill>
                  <a:schemeClr val="tx1"/>
                </a:solidFill>
                <a:effectLst/>
                <a:latin typeface="+mn-lt"/>
                <a:ea typeface="+mn-ea"/>
                <a:cs typeface="+mn-cs"/>
              </a:rPr>
              <a:t>正</a:t>
            </a:r>
            <a:r>
              <a:rPr lang="zh-CN" altLang="zh-CN" sz="1200" kern="1200" dirty="0" smtClean="0">
                <a:solidFill>
                  <a:schemeClr val="tx1"/>
                </a:solidFill>
                <a:effectLst/>
                <a:latin typeface="+mn-lt"/>
                <a:ea typeface="+mn-ea"/>
                <a:cs typeface="+mn-cs"/>
              </a:rPr>
              <a:t>样本</a:t>
            </a:r>
            <a:r>
              <a:rPr lang="zh-CN" altLang="en-US" sz="1200" kern="1200" dirty="0" smtClean="0">
                <a:solidFill>
                  <a:schemeClr val="tx1"/>
                </a:solidFill>
                <a:effectLst/>
                <a:latin typeface="+mn-lt"/>
                <a:ea typeface="+mn-ea"/>
                <a:cs typeface="+mn-cs"/>
              </a:rPr>
              <a:t>的自动构造</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20</a:t>
            </a:fld>
            <a:endParaRPr lang="zh-CN" altLang="en-US"/>
          </a:p>
        </p:txBody>
      </p:sp>
    </p:spTree>
    <p:extLst>
      <p:ext uri="{BB962C8B-B14F-4D97-AF65-F5344CB8AC3E}">
        <p14:creationId xmlns:p14="http://schemas.microsoft.com/office/powerpoint/2010/main" val="283689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hangingPunct="0"/>
            <a:r>
              <a:rPr lang="zh-CN" altLang="en-US" sz="1200" kern="1200" dirty="0" smtClean="0">
                <a:solidFill>
                  <a:schemeClr val="tx1"/>
                </a:solidFill>
                <a:effectLst/>
                <a:latin typeface="+mn-lt"/>
                <a:ea typeface="+mn-ea"/>
                <a:cs typeface="+mn-cs"/>
              </a:rPr>
              <a:t>为了获取负样本，</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我们将一个项目中的全部可检测类的集合定义为全集，</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将已经参与过正样本合并的类定义为正样本集，</a:t>
            </a:r>
            <a:endParaRPr lang="en-US" altLang="zh-CN" sz="1200" kern="1200" dirty="0" smtClean="0">
              <a:solidFill>
                <a:schemeClr val="tx1"/>
              </a:solidFill>
              <a:effectLst/>
              <a:latin typeface="+mn-lt"/>
              <a:ea typeface="+mn-ea"/>
              <a:cs typeface="+mn-cs"/>
            </a:endParaRPr>
          </a:p>
          <a:p>
            <a:pPr hangingPunct="0"/>
            <a:r>
              <a:rPr lang="zh-CN" altLang="en-US" sz="1200" kern="1200" dirty="0" smtClean="0">
                <a:solidFill>
                  <a:schemeClr val="tx1"/>
                </a:solidFill>
                <a:effectLst/>
                <a:latin typeface="+mn-lt"/>
                <a:ea typeface="+mn-ea"/>
                <a:cs typeface="+mn-cs"/>
              </a:rPr>
              <a:t>随后从正样本集的补集中随机抽取出与正样本数相等的集合，以此作为上帝类检测的负样本集。</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21</a:t>
            </a:fld>
            <a:endParaRPr lang="zh-CN" altLang="en-US"/>
          </a:p>
        </p:txBody>
      </p:sp>
    </p:spTree>
    <p:extLst>
      <p:ext uri="{BB962C8B-B14F-4D97-AF65-F5344CB8AC3E}">
        <p14:creationId xmlns:p14="http://schemas.microsoft.com/office/powerpoint/2010/main" val="158224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将上述步骤拼接起来，所提方法的具体流程如图所示。</a:t>
            </a:r>
            <a:endParaRPr lang="en-US" altLang="zh-CN" dirty="0" smtClean="0"/>
          </a:p>
          <a:p>
            <a:r>
              <a:rPr lang="zh-CN" altLang="en-US" dirty="0" smtClean="0"/>
              <a:t>利用互联网中的大量优质开源项目作为语料库，我们实现了一种可以自动生成上帝类标签样本的工具。</a:t>
            </a:r>
            <a:endParaRPr lang="en-US" altLang="zh-CN" dirty="0" smtClean="0"/>
          </a:p>
          <a:p>
            <a:r>
              <a:rPr lang="zh-CN" altLang="en-US" dirty="0" smtClean="0"/>
              <a:t>在对标签样本集进行信息提取后，可以得到符合我们预先定义的神经网络特征输入数据。</a:t>
            </a:r>
            <a:endParaRPr lang="en-US" altLang="zh-CN" dirty="0" smtClean="0"/>
          </a:p>
          <a:p>
            <a:r>
              <a:rPr lang="zh-CN" altLang="en-US" dirty="0" smtClean="0"/>
              <a:t>经过反复迭代学习，最终得到可以用于上帝类代码坏味检测的神经网络分类器。</a:t>
            </a:r>
            <a:endParaRPr lang="en-US" altLang="zh-CN" dirty="0" smtClean="0"/>
          </a:p>
          <a:p>
            <a:r>
              <a:rPr lang="zh-CN" altLang="en-US" dirty="0" smtClean="0"/>
              <a:t>同样，为了对上帝类进行检测，我们需要对待检测源码进行信息提取，以获得符合格式的特征输入数据。</a:t>
            </a:r>
            <a:endParaRPr lang="en-US" altLang="zh-CN" dirty="0" smtClean="0"/>
          </a:p>
          <a:p>
            <a:r>
              <a:rPr lang="zh-CN" altLang="en-US" dirty="0" smtClean="0"/>
              <a:t>将提取出的特征输入至已训练好的分类器中，就可以得到最终的上帝类代码坏味检测结果了。</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22</a:t>
            </a:fld>
            <a:endParaRPr lang="zh-CN" altLang="en-US"/>
          </a:p>
        </p:txBody>
      </p:sp>
    </p:spTree>
    <p:extLst>
      <p:ext uri="{BB962C8B-B14F-4D97-AF65-F5344CB8AC3E}">
        <p14:creationId xmlns:p14="http://schemas.microsoft.com/office/powerpoint/2010/main" val="112872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针对所提出的的方法，我们设计了相应的实验来对其效果进行验证。</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23</a:t>
            </a:fld>
            <a:endParaRPr lang="zh-CN" altLang="en-US"/>
          </a:p>
        </p:txBody>
      </p:sp>
    </p:spTree>
    <p:extLst>
      <p:ext uri="{BB962C8B-B14F-4D97-AF65-F5344CB8AC3E}">
        <p14:creationId xmlns:p14="http://schemas.microsoft.com/office/powerpoint/2010/main" val="2786231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我们选择了</a:t>
            </a:r>
            <a:r>
              <a:rPr lang="en-US" altLang="zh-CN" dirty="0" smtClean="0"/>
              <a:t>12</a:t>
            </a:r>
            <a:r>
              <a:rPr lang="zh-CN" altLang="en-US" dirty="0" smtClean="0"/>
              <a:t>个知名的开源项目来帮助生成神经网络所需的训练样本。为了保证训练集样本的综合性，我们在选择过程中，刻意选择了来自不同领域，不同开发团队，不同规模的源码。</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24</a:t>
            </a:fld>
            <a:endParaRPr lang="zh-CN" altLang="en-US"/>
          </a:p>
        </p:txBody>
      </p:sp>
    </p:spTree>
    <p:extLst>
      <p:ext uri="{BB962C8B-B14F-4D97-AF65-F5344CB8AC3E}">
        <p14:creationId xmlns:p14="http://schemas.microsoft.com/office/powerpoint/2010/main" val="46556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在测试数据的准备方面，我们</a:t>
            </a:r>
            <a:r>
              <a:rPr lang="zh-CN" altLang="zh-CN" sz="1200" kern="1200" dirty="0" smtClean="0">
                <a:solidFill>
                  <a:schemeClr val="tx1"/>
                </a:solidFill>
                <a:effectLst/>
                <a:latin typeface="+mn-lt"/>
                <a:ea typeface="+mn-ea"/>
                <a:cs typeface="+mn-cs"/>
              </a:rPr>
              <a:t>利用了</a:t>
            </a:r>
            <a:r>
              <a:rPr lang="en-US" altLang="zh-CN" sz="1200" kern="1200" dirty="0" err="1" smtClean="0">
                <a:solidFill>
                  <a:schemeClr val="tx1"/>
                </a:solidFill>
                <a:effectLst/>
                <a:latin typeface="+mn-lt"/>
                <a:ea typeface="+mn-ea"/>
                <a:cs typeface="+mn-cs"/>
              </a:rPr>
              <a:t>Palomba</a:t>
            </a:r>
            <a:r>
              <a:rPr lang="zh-CN" altLang="zh-CN" sz="1200" kern="1200" dirty="0" smtClean="0">
                <a:solidFill>
                  <a:schemeClr val="tx1"/>
                </a:solidFill>
                <a:effectLst/>
                <a:latin typeface="+mn-lt"/>
                <a:ea typeface="+mn-ea"/>
                <a:cs typeface="+mn-cs"/>
              </a:rPr>
              <a:t>等人提出的一个开源代码坏味数据集</a:t>
            </a:r>
            <a:r>
              <a:rPr lang="zh-CN" altLang="en-US" sz="1200" kern="1200" dirty="0" smtClean="0">
                <a:solidFill>
                  <a:schemeClr val="tx1"/>
                </a:solidFill>
                <a:effectLst/>
                <a:latin typeface="+mn-lt"/>
                <a:ea typeface="+mn-ea"/>
                <a:cs typeface="+mn-cs"/>
              </a:rPr>
              <a:t>来作为测试集。我们选择这个数据集的原因在于其中的坏味记录是人工验证的结果，我们认为在坏味检测领域，人工识别可以被视为最可信的评估标准。这个数据集中检测了</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个项目工程中的</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种代码坏味。</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我们选择了其中包含上帝类的</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个可编译项目源码作为本次验证的测试集来源。</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25</a:t>
            </a:fld>
            <a:endParaRPr lang="zh-CN" altLang="en-US"/>
          </a:p>
        </p:txBody>
      </p:sp>
    </p:spTree>
    <p:extLst>
      <p:ext uri="{BB962C8B-B14F-4D97-AF65-F5344CB8AC3E}">
        <p14:creationId xmlns:p14="http://schemas.microsoft.com/office/powerpoint/2010/main" val="2389087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为了回答研究问题</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，我们总结了本方法与</a:t>
            </a:r>
            <a:r>
              <a:rPr lang="en-US" altLang="zh-CN" sz="1200" kern="1200" dirty="0" err="1" smtClean="0">
                <a:solidFill>
                  <a:schemeClr val="tx1"/>
                </a:solidFill>
                <a:effectLst/>
                <a:latin typeface="+mn-lt"/>
                <a:ea typeface="+mn-ea"/>
                <a:cs typeface="+mn-cs"/>
              </a:rPr>
              <a:t>JDeodorant</a:t>
            </a:r>
            <a:r>
              <a:rPr lang="zh-CN" altLang="zh-CN" sz="1200" kern="1200" dirty="0" smtClean="0">
                <a:solidFill>
                  <a:schemeClr val="tx1"/>
                </a:solidFill>
                <a:effectLst/>
                <a:latin typeface="+mn-lt"/>
                <a:ea typeface="+mn-ea"/>
                <a:cs typeface="+mn-cs"/>
              </a:rPr>
              <a:t>在相同测试集上的上帝类检测结果</a:t>
            </a:r>
            <a:r>
              <a:rPr lang="zh-CN" altLang="en-US" sz="1200" kern="1200" dirty="0" smtClean="0">
                <a:solidFill>
                  <a:schemeClr val="tx1"/>
                </a:solidFill>
                <a:effectLst/>
                <a:latin typeface="+mn-lt"/>
                <a:ea typeface="+mn-ea"/>
                <a:cs typeface="+mn-cs"/>
              </a:rPr>
              <a:t>，可以看出</a:t>
            </a:r>
            <a:r>
              <a:rPr lang="zh-CN" altLang="zh-CN" sz="1200" kern="1200" dirty="0" smtClean="0">
                <a:solidFill>
                  <a:schemeClr val="tx1"/>
                </a:solidFill>
                <a:effectLst/>
                <a:latin typeface="+mn-lt"/>
                <a:ea typeface="+mn-ea"/>
                <a:cs typeface="+mn-cs"/>
              </a:rPr>
              <a:t>本方法</a:t>
            </a:r>
            <a:r>
              <a:rPr lang="zh-CN" altLang="en-US" sz="1200" kern="1200" dirty="0" smtClean="0">
                <a:solidFill>
                  <a:schemeClr val="tx1"/>
                </a:solidFill>
                <a:effectLst/>
                <a:latin typeface="+mn-lt"/>
                <a:ea typeface="+mn-ea"/>
                <a:cs typeface="+mn-cs"/>
              </a:rPr>
              <a:t>现对于</a:t>
            </a:r>
            <a:r>
              <a:rPr lang="en-US" altLang="zh-CN" sz="1200" kern="1200" dirty="0" err="1" smtClean="0">
                <a:solidFill>
                  <a:schemeClr val="tx1"/>
                </a:solidFill>
                <a:effectLst/>
                <a:latin typeface="+mn-lt"/>
                <a:ea typeface="+mn-ea"/>
                <a:cs typeface="+mn-cs"/>
              </a:rPr>
              <a:t>JDeodorant</a:t>
            </a:r>
            <a:r>
              <a:rPr lang="zh-CN" altLang="zh-CN" sz="1200" kern="1200" dirty="0" smtClean="0">
                <a:solidFill>
                  <a:schemeClr val="tx1"/>
                </a:solidFill>
                <a:effectLst/>
                <a:latin typeface="+mn-lt"/>
                <a:ea typeface="+mn-ea"/>
                <a:cs typeface="+mn-cs"/>
              </a:rPr>
              <a:t>在查全率上提高</a:t>
            </a:r>
            <a:r>
              <a:rPr lang="zh-CN" altLang="en-US" sz="1200" kern="1200" dirty="0" smtClean="0">
                <a:solidFill>
                  <a:schemeClr val="tx1"/>
                </a:solidFill>
                <a:effectLst/>
                <a:latin typeface="+mn-lt"/>
                <a:ea typeface="+mn-ea"/>
                <a:cs typeface="+mn-cs"/>
              </a:rPr>
              <a:t>了</a:t>
            </a:r>
            <a:r>
              <a:rPr lang="en-US" altLang="zh-CN" sz="1200" kern="1200" dirty="0" smtClean="0">
                <a:solidFill>
                  <a:schemeClr val="tx1"/>
                </a:solidFill>
                <a:effectLst/>
                <a:latin typeface="+mn-lt"/>
                <a:ea typeface="+mn-ea"/>
                <a:cs typeface="+mn-cs"/>
              </a:rPr>
              <a:t>35.58%</a:t>
            </a:r>
            <a:r>
              <a:rPr lang="zh-CN" altLang="en-US" sz="1200" kern="1200" dirty="0" smtClean="0">
                <a:solidFill>
                  <a:schemeClr val="tx1"/>
                </a:solidFill>
                <a:effectLst/>
                <a:latin typeface="+mn-lt"/>
                <a:ea typeface="+mn-ea"/>
                <a:cs typeface="+mn-cs"/>
              </a:rPr>
              <a:t>，查准率也有所提高。</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26</a:t>
            </a:fld>
            <a:endParaRPr lang="zh-CN" altLang="en-US"/>
          </a:p>
        </p:txBody>
      </p:sp>
    </p:spTree>
    <p:extLst>
      <p:ext uri="{BB962C8B-B14F-4D97-AF65-F5344CB8AC3E}">
        <p14:creationId xmlns:p14="http://schemas.microsoft.com/office/powerpoint/2010/main" val="106429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针对研究问题</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，我们设计了一组对比实验来考察所提方法中的代码文本特征与代码结构特征分别对于最终上帝类检测结果的影响。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可以看出，尽管单一特征输入下的分类器的查全率均为</a:t>
            </a:r>
            <a:r>
              <a:rPr lang="en-US" altLang="zh-CN"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，他们的查准率相对于双输入分类器还是偏低。</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27</a:t>
            </a:fld>
            <a:endParaRPr lang="zh-CN" altLang="en-US"/>
          </a:p>
        </p:txBody>
      </p:sp>
    </p:spTree>
    <p:extLst>
      <p:ext uri="{BB962C8B-B14F-4D97-AF65-F5344CB8AC3E}">
        <p14:creationId xmlns:p14="http://schemas.microsoft.com/office/powerpoint/2010/main" val="3336099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我们可以看出，如果只有一种特征输入的话，对查全率的影响并不大，但在查准率方面都有非常明显的下降，因此我们认为这两个信息都不应该缺少</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28</a:t>
            </a:fld>
            <a:endParaRPr lang="zh-CN" altLang="en-US"/>
          </a:p>
        </p:txBody>
      </p:sp>
    </p:spTree>
    <p:extLst>
      <p:ext uri="{BB962C8B-B14F-4D97-AF65-F5344CB8AC3E}">
        <p14:creationId xmlns:p14="http://schemas.microsoft.com/office/powerpoint/2010/main" val="2368125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为了回答研究问题</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，我们分别将全连接神经网络（</a:t>
            </a:r>
            <a:r>
              <a:rPr lang="en-US" altLang="zh-CN" sz="1200" kern="1200" dirty="0" smtClean="0">
                <a:solidFill>
                  <a:schemeClr val="tx1"/>
                </a:solidFill>
                <a:effectLst/>
                <a:latin typeface="+mn-lt"/>
                <a:ea typeface="+mn-ea"/>
                <a:cs typeface="+mn-cs"/>
              </a:rPr>
              <a:t>Dense</a:t>
            </a:r>
            <a:r>
              <a:rPr lang="zh-CN" altLang="zh-CN" sz="1200" kern="1200" dirty="0" smtClean="0">
                <a:solidFill>
                  <a:schemeClr val="tx1"/>
                </a:solidFill>
                <a:effectLst/>
                <a:latin typeface="+mn-lt"/>
                <a:ea typeface="+mn-ea"/>
                <a:cs typeface="+mn-cs"/>
              </a:rPr>
              <a:t>）、卷积神经网络（</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）以及长短时记忆网络（</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）这三种网络模型运用于分类器中的文本特征处理环节。</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可以看出，其中卷积分类器的表现明显不如</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分类器，而全连接分类器在测试集上的查准率要略高于</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分类器，但由于它的查全率要远低于</a:t>
            </a:r>
            <a:r>
              <a:rPr lang="en-US" altLang="zh-CN" sz="1200" kern="1200" dirty="0" smtClean="0">
                <a:solidFill>
                  <a:schemeClr val="tx1"/>
                </a:solidFill>
                <a:effectLst/>
                <a:latin typeface="+mn-lt"/>
                <a:ea typeface="+mn-ea"/>
                <a:cs typeface="+mn-cs"/>
              </a:rPr>
              <a:t>LSTM</a:t>
            </a:r>
            <a:r>
              <a:rPr lang="zh-CN" altLang="en-US" sz="1200" kern="1200" dirty="0" smtClean="0">
                <a:solidFill>
                  <a:schemeClr val="tx1"/>
                </a:solidFill>
                <a:effectLst/>
                <a:latin typeface="+mn-lt"/>
                <a:ea typeface="+mn-ea"/>
                <a:cs typeface="+mn-cs"/>
              </a:rPr>
              <a:t>分类器和卷积分类器</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29</a:t>
            </a:fld>
            <a:endParaRPr lang="zh-CN" altLang="en-US"/>
          </a:p>
        </p:txBody>
      </p:sp>
    </p:spTree>
    <p:extLst>
      <p:ext uri="{BB962C8B-B14F-4D97-AF65-F5344CB8AC3E}">
        <p14:creationId xmlns:p14="http://schemas.microsoft.com/office/powerpoint/2010/main" val="84272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首先，重构是</a:t>
            </a:r>
            <a:r>
              <a:rPr lang="zh-CN" altLang="en-US" sz="1200" dirty="0" smtClean="0">
                <a:solidFill>
                  <a:prstClr val="black"/>
                </a:solidFill>
                <a:latin typeface="微软雅黑" pitchFamily="34" charset="-122"/>
                <a:ea typeface="微软雅黑" pitchFamily="34" charset="-122"/>
              </a:rPr>
              <a:t>对软件内部结构的一种调整。其目的是在不改变软件可观察行为的前提下，提高代码的可理解性，并降低代码的修改成本</a:t>
            </a:r>
            <a:r>
              <a:rPr lang="zh-CN" altLang="en-US" sz="1200" dirty="0" smtClean="0">
                <a:solidFill>
                  <a:schemeClr val="tx1"/>
                </a:solidFill>
                <a:latin typeface="微软雅黑" pitchFamily="34" charset="-122"/>
                <a:ea typeface="微软雅黑" pitchFamily="34" charset="-122"/>
              </a:rPr>
              <a:t>。</a:t>
            </a:r>
            <a:endParaRPr lang="en-US" altLang="zh-CN" sz="1200" dirty="0" smtClean="0">
              <a:solidFill>
                <a:schemeClr val="tx1"/>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a:t>
            </a:fld>
            <a:endParaRPr lang="zh-CN" altLang="en-US"/>
          </a:p>
        </p:txBody>
      </p:sp>
    </p:spTree>
    <p:extLst>
      <p:ext uri="{BB962C8B-B14F-4D97-AF65-F5344CB8AC3E}">
        <p14:creationId xmlns:p14="http://schemas.microsoft.com/office/powerpoint/2010/main" val="1000181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通过对比我们发现，</a:t>
            </a:r>
            <a:r>
              <a:rPr lang="en-US" altLang="zh-CN" dirty="0" smtClean="0"/>
              <a:t>LSTM</a:t>
            </a:r>
            <a:r>
              <a:rPr lang="zh-CN" altLang="en-US" dirty="0" smtClean="0"/>
              <a:t>无论是在查全率查准率还是</a:t>
            </a:r>
            <a:r>
              <a:rPr lang="en-US" altLang="zh-CN" dirty="0" smtClean="0"/>
              <a:t>F1</a:t>
            </a:r>
            <a:r>
              <a:rPr lang="zh-CN" altLang="en-US" dirty="0" smtClean="0"/>
              <a:t>值上都是最优的，而</a:t>
            </a:r>
            <a:r>
              <a:rPr lang="en-US" altLang="zh-CN" dirty="0" smtClean="0"/>
              <a:t>CNN</a:t>
            </a:r>
            <a:r>
              <a:rPr lang="zh-CN" altLang="en-US" dirty="0" smtClean="0"/>
              <a:t>和</a:t>
            </a:r>
            <a:r>
              <a:rPr lang="en-US" altLang="zh-CN" dirty="0" smtClean="0"/>
              <a:t>Dense</a:t>
            </a:r>
            <a:r>
              <a:rPr lang="zh-CN" altLang="en-US" dirty="0" smtClean="0"/>
              <a:t>在查全率和查准率上各有优势，但由于他们也相对的各有短板</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30</a:t>
            </a:fld>
            <a:endParaRPr lang="zh-CN" altLang="en-US"/>
          </a:p>
        </p:txBody>
      </p:sp>
    </p:spTree>
    <p:extLst>
      <p:ext uri="{BB962C8B-B14F-4D97-AF65-F5344CB8AC3E}">
        <p14:creationId xmlns:p14="http://schemas.microsoft.com/office/powerpoint/2010/main" val="42777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针对研究问题</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，我们对所提方法的时间性能进行了考察。通过在普通配置的个人电脑上运行所提方法的全部流程，我们记录了所提出的分类器的整个训练与预测过程的耗时情况。可以看出，收集样本数据的过程耗时颇久。为从</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个开源项目中提取分类器的训练集，我们累计花费了</a:t>
            </a:r>
            <a:r>
              <a:rPr lang="en-US" altLang="zh-CN" sz="1200" kern="1200" dirty="0" smtClean="0">
                <a:solidFill>
                  <a:schemeClr val="tx1"/>
                </a:solidFill>
                <a:effectLst/>
                <a:latin typeface="+mn-lt"/>
                <a:ea typeface="+mn-ea"/>
                <a:cs typeface="+mn-cs"/>
              </a:rPr>
              <a:t>559</a:t>
            </a:r>
            <a:r>
              <a:rPr lang="zh-CN" altLang="zh-CN" sz="1200" kern="1200" dirty="0" smtClean="0">
                <a:solidFill>
                  <a:schemeClr val="tx1"/>
                </a:solidFill>
                <a:effectLst/>
                <a:latin typeface="+mn-lt"/>
                <a:ea typeface="+mn-ea"/>
                <a:cs typeface="+mn-cs"/>
              </a:rPr>
              <a:t>分钟，</a:t>
            </a:r>
            <a:r>
              <a:rPr lang="zh-CN" altLang="en-US" sz="1200" kern="1200" dirty="0" smtClean="0">
                <a:solidFill>
                  <a:schemeClr val="tx1"/>
                </a:solidFill>
                <a:effectLst/>
                <a:latin typeface="+mn-lt"/>
                <a:ea typeface="+mn-ea"/>
                <a:cs typeface="+mn-cs"/>
              </a:rPr>
              <a:t>但随后的</a:t>
            </a:r>
            <a:r>
              <a:rPr lang="zh-CN" altLang="zh-CN" sz="1200" kern="1200" dirty="0" smtClean="0">
                <a:solidFill>
                  <a:schemeClr val="tx1"/>
                </a:solidFill>
                <a:effectLst/>
                <a:latin typeface="+mn-lt"/>
                <a:ea typeface="+mn-ea"/>
                <a:cs typeface="+mn-cs"/>
              </a:rPr>
              <a:t>训练过程</a:t>
            </a:r>
            <a:r>
              <a:rPr lang="zh-CN" altLang="en-US" sz="1200" kern="1200" dirty="0" smtClean="0">
                <a:solidFill>
                  <a:schemeClr val="tx1"/>
                </a:solidFill>
                <a:effectLst/>
                <a:latin typeface="+mn-lt"/>
                <a:ea typeface="+mn-ea"/>
                <a:cs typeface="+mn-cs"/>
              </a:rPr>
              <a:t>只消耗了</a:t>
            </a:r>
            <a:r>
              <a:rPr lang="en-US" altLang="zh-CN" sz="1200" kern="1200" dirty="0" smtClean="0">
                <a:solidFill>
                  <a:schemeClr val="tx1"/>
                </a:solidFill>
                <a:effectLst/>
                <a:latin typeface="+mn-lt"/>
                <a:ea typeface="+mn-ea"/>
                <a:cs typeface="+mn-cs"/>
              </a:rPr>
              <a:t>46</a:t>
            </a:r>
            <a:r>
              <a:rPr lang="zh-CN" altLang="zh-CN" sz="1200" kern="1200" dirty="0" smtClean="0">
                <a:solidFill>
                  <a:schemeClr val="tx1"/>
                </a:solidFill>
                <a:effectLst/>
                <a:latin typeface="+mn-lt"/>
                <a:ea typeface="+mn-ea"/>
                <a:cs typeface="+mn-cs"/>
              </a:rPr>
              <a:t>秒</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个开源项目上的测试过程中耗时</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分钟</a:t>
            </a:r>
            <a:r>
              <a:rPr lang="en-US" altLang="zh-CN" sz="1200" kern="1200" dirty="0" smtClean="0">
                <a:solidFill>
                  <a:schemeClr val="tx1"/>
                </a:solidFill>
                <a:effectLst/>
                <a:latin typeface="+mn-lt"/>
                <a:ea typeface="+mn-ea"/>
                <a:cs typeface="+mn-cs"/>
              </a:rPr>
              <a:t>46</a:t>
            </a:r>
            <a:r>
              <a:rPr lang="zh-CN" altLang="zh-CN" sz="1200" kern="1200" dirty="0" smtClean="0">
                <a:solidFill>
                  <a:schemeClr val="tx1"/>
                </a:solidFill>
                <a:effectLst/>
                <a:latin typeface="+mn-lt"/>
                <a:ea typeface="+mn-ea"/>
                <a:cs typeface="+mn-cs"/>
              </a:rPr>
              <a:t>秒</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分钟</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秒均用于从测试项目中提取输入信息</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31</a:t>
            </a:fld>
            <a:endParaRPr lang="zh-CN" altLang="en-US"/>
          </a:p>
        </p:txBody>
      </p:sp>
    </p:spTree>
    <p:extLst>
      <p:ext uri="{BB962C8B-B14F-4D97-AF65-F5344CB8AC3E}">
        <p14:creationId xmlns:p14="http://schemas.microsoft.com/office/powerpoint/2010/main" val="947241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最后，我们可以对所提方法进行总结</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32</a:t>
            </a:fld>
            <a:endParaRPr lang="zh-CN" altLang="en-US"/>
          </a:p>
        </p:txBody>
      </p:sp>
    </p:spTree>
    <p:extLst>
      <p:ext uri="{BB962C8B-B14F-4D97-AF65-F5344CB8AC3E}">
        <p14:creationId xmlns:p14="http://schemas.microsoft.com/office/powerpoint/2010/main" val="2305180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总结一下，我们的论文主要包括三个贡献，首先，我们首次提出了</a:t>
            </a:r>
            <a:r>
              <a:rPr lang="zh-CN" altLang="en-US" sz="1200" dirty="0" smtClean="0">
                <a:latin typeface="黑体" panose="02010609060101010101" pitchFamily="49" charset="-122"/>
                <a:ea typeface="黑体" panose="02010609060101010101" pitchFamily="49" charset="-122"/>
              </a:rPr>
              <a:t>一种基于深度学习的上帝类检测方法</a:t>
            </a:r>
            <a:r>
              <a:rPr lang="zh-CN" altLang="en-US" sz="1200" dirty="0" smtClean="0">
                <a:latin typeface="+mn-lt"/>
                <a:ea typeface="+mn-ea"/>
              </a:rPr>
              <a:t>，二，我们</a:t>
            </a:r>
            <a:r>
              <a:rPr lang="zh-CN" altLang="en-US" sz="1200" dirty="0" smtClean="0">
                <a:latin typeface="黑体" panose="02010609060101010101" pitchFamily="49" charset="-122"/>
                <a:ea typeface="黑体" panose="02010609060101010101" pitchFamily="49" charset="-122"/>
              </a:rPr>
              <a:t>提出了一种自动构建上帝类样本的方法</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，最后，通过实验验证了本方法的有效性</a:t>
            </a:r>
            <a:endParaRPr lang="en-US" altLang="zh-CN" sz="1200" dirty="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33</a:t>
            </a:fld>
            <a:endParaRPr lang="zh-CN" altLang="en-US"/>
          </a:p>
        </p:txBody>
      </p:sp>
    </p:spTree>
    <p:extLst>
      <p:ext uri="{BB962C8B-B14F-4D97-AF65-F5344CB8AC3E}">
        <p14:creationId xmlns:p14="http://schemas.microsoft.com/office/powerpoint/2010/main" val="472277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34</a:t>
            </a:fld>
            <a:endParaRPr lang="zh-CN" altLang="en-US"/>
          </a:p>
        </p:txBody>
      </p:sp>
    </p:spTree>
    <p:extLst>
      <p:ext uri="{BB962C8B-B14F-4D97-AF65-F5344CB8AC3E}">
        <p14:creationId xmlns:p14="http://schemas.microsoft.com/office/powerpoint/2010/main" val="288883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35</a:t>
            </a:fld>
            <a:endParaRPr lang="zh-CN" altLang="en-US"/>
          </a:p>
        </p:txBody>
      </p:sp>
    </p:spTree>
    <p:extLst>
      <p:ext uri="{BB962C8B-B14F-4D97-AF65-F5344CB8AC3E}">
        <p14:creationId xmlns:p14="http://schemas.microsoft.com/office/powerpoint/2010/main" val="2597785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36</a:t>
            </a:fld>
            <a:endParaRPr lang="zh-CN" altLang="en-US"/>
          </a:p>
        </p:txBody>
      </p:sp>
    </p:spTree>
    <p:extLst>
      <p:ext uri="{BB962C8B-B14F-4D97-AF65-F5344CB8AC3E}">
        <p14:creationId xmlns:p14="http://schemas.microsoft.com/office/powerpoint/2010/main" val="1890688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37</a:t>
            </a:fld>
            <a:endParaRPr lang="zh-CN" altLang="en-US"/>
          </a:p>
        </p:txBody>
      </p:sp>
    </p:spTree>
    <p:extLst>
      <p:ext uri="{BB962C8B-B14F-4D97-AF65-F5344CB8AC3E}">
        <p14:creationId xmlns:p14="http://schemas.microsoft.com/office/powerpoint/2010/main" val="136237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38</a:t>
            </a:fld>
            <a:endParaRPr lang="zh-CN" altLang="en-US"/>
          </a:p>
        </p:txBody>
      </p:sp>
    </p:spTree>
    <p:extLst>
      <p:ext uri="{BB962C8B-B14F-4D97-AF65-F5344CB8AC3E}">
        <p14:creationId xmlns:p14="http://schemas.microsoft.com/office/powerpoint/2010/main" val="3903336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39</a:t>
            </a:fld>
            <a:endParaRPr lang="zh-CN" altLang="en-US"/>
          </a:p>
        </p:txBody>
      </p:sp>
    </p:spTree>
    <p:extLst>
      <p:ext uri="{BB962C8B-B14F-4D97-AF65-F5344CB8AC3E}">
        <p14:creationId xmlns:p14="http://schemas.microsoft.com/office/powerpoint/2010/main" val="279517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正常的重构操作首先需要确定在代码中的什么地方要进行重构，</a:t>
            </a:r>
            <a:endParaRPr lang="en-US" altLang="zh-CN" dirty="0" smtClean="0"/>
          </a:p>
          <a:p>
            <a:r>
              <a:rPr lang="zh-CN" altLang="en-US" dirty="0" smtClean="0"/>
              <a:t>（单击）</a:t>
            </a:r>
            <a:endParaRPr lang="en-US" altLang="zh-CN" dirty="0" smtClean="0"/>
          </a:p>
          <a:p>
            <a:r>
              <a:rPr lang="zh-CN" altLang="en-US" dirty="0" smtClean="0"/>
              <a:t>随后需要在选定的位置确定重构方案（如何进行重构），</a:t>
            </a:r>
            <a:endParaRPr lang="en-US" altLang="zh-CN" dirty="0" smtClean="0"/>
          </a:p>
          <a:p>
            <a:r>
              <a:rPr lang="zh-CN" altLang="en-US" dirty="0" smtClean="0"/>
              <a:t>（单击）</a:t>
            </a:r>
            <a:endParaRPr lang="en-US" altLang="zh-CN" dirty="0" smtClean="0"/>
          </a:p>
          <a:p>
            <a:r>
              <a:rPr lang="zh-CN" altLang="en-US" dirty="0" smtClean="0"/>
              <a:t>第三步需要根据确定的重构方案实施重构操作，</a:t>
            </a:r>
            <a:endParaRPr lang="en-US" altLang="zh-CN" dirty="0" smtClean="0"/>
          </a:p>
          <a:p>
            <a:r>
              <a:rPr lang="zh-CN" altLang="en-US" dirty="0" smtClean="0"/>
              <a:t>最后验证重构所达到的效果。</a:t>
            </a:r>
            <a:endParaRPr lang="en-US" altLang="zh-CN" dirty="0" smtClean="0"/>
          </a:p>
          <a:p>
            <a:r>
              <a:rPr lang="zh-CN" altLang="en-US" dirty="0" smtClean="0"/>
              <a:t>（单击）</a:t>
            </a:r>
            <a:endParaRPr lang="en-US" altLang="zh-CN" dirty="0" smtClean="0"/>
          </a:p>
          <a:p>
            <a:r>
              <a:rPr lang="zh-CN" altLang="en-US" dirty="0" smtClean="0"/>
              <a:t>其中确定重构的时机和位置是整个过程中十分关键的一环</a:t>
            </a:r>
            <a:endParaRPr lang="en-US" altLang="zh-CN" dirty="0" smtClean="0"/>
          </a:p>
          <a:p>
            <a:r>
              <a:rPr lang="zh-CN" altLang="en-US" dirty="0" smtClean="0"/>
              <a:t>（单击）</a:t>
            </a:r>
            <a:endParaRPr lang="en-US" altLang="zh-CN" dirty="0" smtClean="0"/>
          </a:p>
          <a:p>
            <a:r>
              <a:rPr lang="zh-CN" altLang="en-US" dirty="0" smtClean="0"/>
              <a:t>为此，有专家提出了代码坏味的概念来定义程序中一些有问题的代码结构。</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4</a:t>
            </a:fld>
            <a:endParaRPr lang="zh-CN" altLang="en-US"/>
          </a:p>
        </p:txBody>
      </p:sp>
    </p:spTree>
    <p:extLst>
      <p:ext uri="{BB962C8B-B14F-4D97-AF65-F5344CB8AC3E}">
        <p14:creationId xmlns:p14="http://schemas.microsoft.com/office/powerpoint/2010/main" val="12432012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Fowler</a:t>
            </a:r>
            <a:r>
              <a:rPr lang="zh-CN" altLang="en-US" sz="1200" kern="1200" dirty="0" smtClean="0">
                <a:solidFill>
                  <a:schemeClr val="tx1"/>
                </a:solidFill>
                <a:effectLst/>
                <a:latin typeface="+mn-lt"/>
                <a:ea typeface="+mn-ea"/>
                <a:cs typeface="+mn-cs"/>
              </a:rPr>
              <a:t>以</a:t>
            </a:r>
            <a:r>
              <a:rPr lang="en-US" altLang="zh-CN" sz="1200" kern="1200" dirty="0" smtClean="0">
                <a:solidFill>
                  <a:schemeClr val="tx1"/>
                </a:solidFill>
                <a:effectLst/>
                <a:latin typeface="+mn-lt"/>
                <a:ea typeface="+mn-ea"/>
                <a:cs typeface="+mn-cs"/>
              </a:rPr>
              <a:t>Large Class</a:t>
            </a:r>
            <a:r>
              <a:rPr lang="zh-CN" altLang="en-US" sz="1200" kern="1200" dirty="0" smtClean="0">
                <a:solidFill>
                  <a:schemeClr val="tx1"/>
                </a:solidFill>
                <a:effectLst/>
                <a:latin typeface="+mn-lt"/>
                <a:ea typeface="+mn-ea"/>
                <a:cs typeface="+mn-cs"/>
              </a:rPr>
              <a:t>来代指因承担了太多职责而变得臃肿的类；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（单击）</a:t>
            </a:r>
            <a:r>
              <a:rPr lang="en-US" altLang="zh-CN" sz="1200" kern="1200" dirty="0" smtClean="0">
                <a:solidFill>
                  <a:schemeClr val="tx1"/>
                </a:solidFill>
                <a:effectLst/>
                <a:latin typeface="+mn-lt"/>
                <a:ea typeface="+mn-ea"/>
                <a:cs typeface="+mn-cs"/>
              </a:rPr>
              <a:t>Brown</a:t>
            </a:r>
            <a:r>
              <a:rPr lang="zh-CN" altLang="en-US" sz="1200" kern="1200" dirty="0" smtClean="0">
                <a:solidFill>
                  <a:schemeClr val="tx1"/>
                </a:solidFill>
                <a:effectLst/>
                <a:latin typeface="+mn-lt"/>
                <a:ea typeface="+mn-ea"/>
                <a:cs typeface="+mn-cs"/>
              </a:rPr>
              <a:t>则认为一个类中拥有超过</a:t>
            </a:r>
            <a:r>
              <a:rPr lang="en-US" altLang="zh-CN"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个成员变量及方法时，就可能违反了单一职责原则，</a:t>
            </a:r>
            <a:r>
              <a:rPr lang="en-US" altLang="zh-CN" sz="1200" kern="1200" dirty="0" smtClean="0">
                <a:solidFill>
                  <a:schemeClr val="tx1"/>
                </a:solidFill>
                <a:effectLst/>
                <a:latin typeface="+mn-lt"/>
                <a:ea typeface="+mn-ea"/>
                <a:cs typeface="+mn-cs"/>
              </a:rPr>
              <a:t>Brown</a:t>
            </a:r>
            <a:r>
              <a:rPr lang="zh-CN" altLang="en-US" sz="1200" kern="1200" baseline="0" dirty="0" smtClean="0">
                <a:solidFill>
                  <a:schemeClr val="tx1"/>
                </a:solidFill>
                <a:effectLst/>
                <a:latin typeface="+mn-lt"/>
                <a:ea typeface="+mn-ea"/>
                <a:cs typeface="+mn-cs"/>
              </a:rPr>
              <a:t>称这种类为</a:t>
            </a:r>
            <a:r>
              <a:rPr lang="en-US" altLang="zh-CN" sz="1200" kern="1200" baseline="0" dirty="0" smtClean="0">
                <a:solidFill>
                  <a:schemeClr val="tx1"/>
                </a:solidFill>
                <a:effectLst/>
                <a:latin typeface="+mn-lt"/>
                <a:ea typeface="+mn-ea"/>
                <a:cs typeface="+mn-cs"/>
              </a:rPr>
              <a:t>Blob Class</a:t>
            </a:r>
            <a:r>
              <a:rPr lang="zh-CN" altLang="en-US" sz="1200" kern="1200" baseline="0" dirty="0" smtClean="0">
                <a:solidFill>
                  <a:schemeClr val="tx1"/>
                </a:solidFill>
                <a:effectLst/>
                <a:latin typeface="+mn-lt"/>
                <a:ea typeface="+mn-ea"/>
                <a:cs typeface="+mn-cs"/>
              </a:rPr>
              <a:t>；</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（单击）</a:t>
            </a:r>
            <a:r>
              <a:rPr lang="en-US" altLang="zh-CN" sz="1200" kern="1200" baseline="0" dirty="0" smtClean="0">
                <a:solidFill>
                  <a:schemeClr val="tx1"/>
                </a:solidFill>
                <a:effectLst/>
                <a:latin typeface="+mn-lt"/>
                <a:ea typeface="+mn-ea"/>
                <a:cs typeface="+mn-cs"/>
              </a:rPr>
              <a:t>Lanza</a:t>
            </a:r>
            <a:r>
              <a:rPr lang="zh-CN" altLang="en-US" sz="1200" kern="1200" baseline="0" dirty="0" smtClean="0">
                <a:solidFill>
                  <a:schemeClr val="tx1"/>
                </a:solidFill>
                <a:effectLst/>
                <a:latin typeface="+mn-lt"/>
                <a:ea typeface="+mn-ea"/>
                <a:cs typeface="+mn-cs"/>
              </a:rPr>
              <a:t>之后提出了上帝类的概念来表示某些对外部数据操纵过多的类。</a:t>
            </a:r>
            <a:endParaRPr lang="en-US" altLang="zh-CN" sz="1200" kern="1200" baseline="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Large Class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Blob Class</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God</a:t>
            </a:r>
            <a:r>
              <a:rPr lang="en-US" altLang="zh-CN" sz="1200" kern="1200" baseline="0" dirty="0" smtClean="0">
                <a:solidFill>
                  <a:schemeClr val="tx1"/>
                </a:solidFill>
                <a:effectLst/>
                <a:latin typeface="+mn-lt"/>
                <a:ea typeface="+mn-ea"/>
                <a:cs typeface="+mn-cs"/>
              </a:rPr>
              <a:t> Class</a:t>
            </a:r>
            <a:r>
              <a:rPr lang="zh-CN" altLang="zh-CN" sz="1200" kern="1200" dirty="0" smtClean="0">
                <a:solidFill>
                  <a:schemeClr val="tx1"/>
                </a:solidFill>
                <a:effectLst/>
                <a:latin typeface="+mn-lt"/>
                <a:ea typeface="+mn-ea"/>
                <a:cs typeface="+mn-cs"/>
              </a:rPr>
              <a:t>本质上类似，都是指某个类承担了过多的职责，从而导致该类过于复杂、缺乏内聚等问题。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研究者们迄今已提出了多种方法来对这样一些在项目中承担过多职责的类进行检测与重构。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40</a:t>
            </a:fld>
            <a:endParaRPr lang="zh-CN" altLang="en-US"/>
          </a:p>
        </p:txBody>
      </p:sp>
    </p:spTree>
    <p:extLst>
      <p:ext uri="{BB962C8B-B14F-4D97-AF65-F5344CB8AC3E}">
        <p14:creationId xmlns:p14="http://schemas.microsoft.com/office/powerpoint/2010/main" val="220622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常见的代码坏味有上帝类、数据类、特征依恋、重复代码等。</a:t>
            </a:r>
            <a:endParaRPr lang="en-US" altLang="zh-CN" dirty="0" smtClean="0"/>
          </a:p>
          <a:p>
            <a:r>
              <a:rPr lang="zh-CN" altLang="en-US" dirty="0" smtClean="0"/>
              <a:t>（单击）</a:t>
            </a:r>
            <a:endParaRPr lang="en-US" altLang="zh-CN" dirty="0" smtClean="0"/>
          </a:p>
          <a:p>
            <a:r>
              <a:rPr lang="zh-CN" altLang="en-US" dirty="0" smtClean="0"/>
              <a:t>其中上帝类就是我们今天这篇论文所研究的代码坏味。</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5</a:t>
            </a:fld>
            <a:endParaRPr lang="zh-CN" altLang="en-US"/>
          </a:p>
        </p:txBody>
      </p:sp>
    </p:spTree>
    <p:extLst>
      <p:ext uri="{BB962C8B-B14F-4D97-AF65-F5344CB8AC3E}">
        <p14:creationId xmlns:p14="http://schemas.microsoft.com/office/powerpoint/2010/main" val="178042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上帝类是一种十分常见的代码坏味，</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（单击）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具体表现为一个类的体积过大，包含过多的成员变量及方法，违反了单一职责原则，</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（单击）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以至于代码的可读性变差，并且更容易导致另一种代码坏味重复代码的产生。</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（单击）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如图所示，这我们从某个工程中抽象出的一部分类间关系图，我们以椭圆的大小来体现类的规模，图中的箭头指代类间的关联与依赖关系。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（单击）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其中，类</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中包含代码</a:t>
            </a:r>
            <a:r>
              <a:rPr lang="en-US" altLang="zh-CN" sz="1200" dirty="0" smtClean="0">
                <a:latin typeface="微软雅黑" pitchFamily="34" charset="-122"/>
                <a:ea typeface="微软雅黑" pitchFamily="34" charset="-122"/>
              </a:rPr>
              <a:t>1495</a:t>
            </a:r>
            <a:r>
              <a:rPr lang="zh-CN" altLang="en-US" sz="1200" dirty="0" smtClean="0">
                <a:latin typeface="微软雅黑" pitchFamily="34" charset="-122"/>
                <a:ea typeface="微软雅黑" pitchFamily="34" charset="-122"/>
              </a:rPr>
              <a:t>行，</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（单击）</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可以看出，类</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是一个比较典型的上帝类，如果可以根据他的角色将它拆分为几个小类的话，将有效地降低代码耦合度，提高代码的可理解性。</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6</a:t>
            </a:fld>
            <a:endParaRPr lang="zh-CN" altLang="en-US"/>
          </a:p>
        </p:txBody>
      </p:sp>
    </p:spTree>
    <p:extLst>
      <p:ext uri="{BB962C8B-B14F-4D97-AF65-F5344CB8AC3E}">
        <p14:creationId xmlns:p14="http://schemas.microsoft.com/office/powerpoint/2010/main" val="28788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研究者们迄今已提出了多种方法来对这样的类进行检测与重构。</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常见的检测方法一般会利用代码度量项来帮助考察上帝类代码坏味，通常从类的耦合度，内聚度和代码规模三个方面进行衡量。</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此外已有的检测方法通常会为各个代码度量项设定相应的阈值来帮助限定上帝类的特征。</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7</a:t>
            </a:fld>
            <a:endParaRPr lang="zh-CN" altLang="en-US"/>
          </a:p>
        </p:txBody>
      </p:sp>
    </p:spTree>
    <p:extLst>
      <p:ext uri="{BB962C8B-B14F-4D97-AF65-F5344CB8AC3E}">
        <p14:creationId xmlns:p14="http://schemas.microsoft.com/office/powerpoint/2010/main" val="1431308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iPlasma</a:t>
            </a:r>
            <a:r>
              <a:rPr lang="zh-CN" altLang="en-US" sz="1200" dirty="0" smtClean="0">
                <a:latin typeface="微软雅黑" pitchFamily="34" charset="-122"/>
                <a:ea typeface="微软雅黑" pitchFamily="34" charset="-122"/>
              </a:rPr>
              <a:t>是一种可以检测</a:t>
            </a:r>
            <a:r>
              <a:rPr lang="en-US" altLang="zh-CN" sz="1200" dirty="0" smtClean="0">
                <a:latin typeface="微软雅黑" pitchFamily="34" charset="-122"/>
                <a:ea typeface="微软雅黑" pitchFamily="34" charset="-122"/>
              </a:rPr>
              <a:t>14</a:t>
            </a:r>
            <a:r>
              <a:rPr lang="zh-CN" altLang="en-US" sz="1200" dirty="0" smtClean="0">
                <a:latin typeface="微软雅黑" pitchFamily="34" charset="-122"/>
                <a:ea typeface="微软雅黑" pitchFamily="34" charset="-122"/>
              </a:rPr>
              <a:t>种代码坏味的检测工具。</a:t>
            </a:r>
            <a:endParaRPr lang="en-US" altLang="zh-CN" sz="12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它</a:t>
            </a:r>
            <a:r>
              <a:rPr lang="zh-CN" altLang="zh-CN" sz="1200" kern="1200" dirty="0" smtClean="0">
                <a:solidFill>
                  <a:schemeClr val="tx1"/>
                </a:solidFill>
                <a:effectLst/>
                <a:latin typeface="+mn-lt"/>
                <a:ea typeface="+mn-ea"/>
                <a:cs typeface="+mn-cs"/>
              </a:rPr>
              <a:t>将类内圈复杂度，类内内聚度和对外访问数三个度量值综合起来实现对上帝类的判断</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8</a:t>
            </a:fld>
            <a:endParaRPr lang="zh-CN" altLang="en-US"/>
          </a:p>
        </p:txBody>
      </p:sp>
    </p:spTree>
    <p:extLst>
      <p:ext uri="{BB962C8B-B14F-4D97-AF65-F5344CB8AC3E}">
        <p14:creationId xmlns:p14="http://schemas.microsoft.com/office/powerpoint/2010/main" val="284234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另一种代码坏味检测工具</a:t>
            </a:r>
            <a:r>
              <a:rPr lang="en-US" altLang="zh-CN" dirty="0" smtClean="0"/>
              <a:t>DÉCOR</a:t>
            </a:r>
            <a:r>
              <a:rPr lang="zh-CN" altLang="en-US" dirty="0" smtClean="0"/>
              <a:t>可以</a:t>
            </a:r>
            <a:r>
              <a:rPr lang="zh-CN" altLang="zh-CN" sz="1200" kern="1200" dirty="0" smtClean="0">
                <a:solidFill>
                  <a:schemeClr val="tx1"/>
                </a:solidFill>
                <a:effectLst/>
                <a:latin typeface="+mn-lt"/>
                <a:ea typeface="+mn-ea"/>
                <a:cs typeface="+mn-cs"/>
              </a:rPr>
              <a:t>将代码坏味的定义转化为</a:t>
            </a:r>
            <a:r>
              <a:rPr lang="zh-CN" altLang="en-US" sz="1200" kern="1200" dirty="0" smtClean="0">
                <a:solidFill>
                  <a:schemeClr val="tx1"/>
                </a:solidFill>
                <a:effectLst/>
                <a:latin typeface="+mn-lt"/>
                <a:ea typeface="+mn-ea"/>
                <a:cs typeface="+mn-cs"/>
              </a:rPr>
              <a:t>领域特定</a:t>
            </a:r>
            <a:r>
              <a:rPr lang="zh-CN" altLang="zh-CN" sz="1200" kern="1200" dirty="0" smtClean="0">
                <a:solidFill>
                  <a:schemeClr val="tx1"/>
                </a:solidFill>
                <a:effectLst/>
                <a:latin typeface="+mn-lt"/>
                <a:ea typeface="+mn-ea"/>
                <a:cs typeface="+mn-cs"/>
              </a:rPr>
              <a:t>语言表示的坏味检测算法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DÉCOR</a:t>
            </a:r>
            <a:r>
              <a:rPr lang="zh-CN" altLang="zh-CN" sz="1200" kern="1200" dirty="0" smtClean="0">
                <a:solidFill>
                  <a:schemeClr val="tx1"/>
                </a:solidFill>
                <a:effectLst/>
                <a:latin typeface="+mn-lt"/>
                <a:ea typeface="+mn-ea"/>
                <a:cs typeface="+mn-cs"/>
              </a:rPr>
              <a:t>在利用</a:t>
            </a:r>
            <a:r>
              <a:rPr lang="zh-CN" altLang="en-US" sz="1200" kern="1200" dirty="0" smtClean="0">
                <a:solidFill>
                  <a:schemeClr val="tx1"/>
                </a:solidFill>
                <a:effectLst/>
                <a:latin typeface="+mn-lt"/>
                <a:ea typeface="+mn-ea"/>
                <a:cs typeface="+mn-cs"/>
              </a:rPr>
              <a:t>类内成员数</a:t>
            </a:r>
            <a:r>
              <a:rPr lang="zh-CN" altLang="zh-CN" sz="1200" kern="1200" dirty="0" smtClean="0">
                <a:solidFill>
                  <a:schemeClr val="tx1"/>
                </a:solidFill>
                <a:effectLst/>
                <a:latin typeface="+mn-lt"/>
                <a:ea typeface="+mn-ea"/>
                <a:cs typeface="+mn-cs"/>
              </a:rPr>
              <a:t>和</a:t>
            </a:r>
            <a:r>
              <a:rPr lang="zh-CN" altLang="en-US" sz="1200" kern="1200" dirty="0" smtClean="0">
                <a:solidFill>
                  <a:schemeClr val="tx1"/>
                </a:solidFill>
                <a:effectLst/>
                <a:latin typeface="+mn-lt"/>
                <a:ea typeface="+mn-ea"/>
                <a:cs typeface="+mn-cs"/>
              </a:rPr>
              <a:t>方法间内聚度</a:t>
            </a:r>
            <a:r>
              <a:rPr lang="zh-CN" altLang="zh-CN" sz="1200" kern="1200" dirty="0" smtClean="0">
                <a:solidFill>
                  <a:schemeClr val="tx1"/>
                </a:solidFill>
                <a:effectLst/>
                <a:latin typeface="+mn-lt"/>
                <a:ea typeface="+mn-ea"/>
                <a:cs typeface="+mn-cs"/>
              </a:rPr>
              <a:t>等度量项来</a:t>
            </a:r>
            <a:r>
              <a:rPr lang="zh-CN" altLang="en-US" sz="1200" kern="1200" dirty="0" smtClean="0">
                <a:solidFill>
                  <a:schemeClr val="tx1"/>
                </a:solidFill>
                <a:effectLst/>
                <a:latin typeface="+mn-lt"/>
                <a:ea typeface="+mn-ea"/>
                <a:cs typeface="+mn-cs"/>
              </a:rPr>
              <a:t>检测上帝类</a:t>
            </a:r>
            <a:r>
              <a:rPr lang="zh-CN" altLang="zh-CN" sz="1200" kern="1200" dirty="0" smtClean="0">
                <a:solidFill>
                  <a:schemeClr val="tx1"/>
                </a:solidFill>
                <a:effectLst/>
                <a:latin typeface="+mn-lt"/>
                <a:ea typeface="+mn-ea"/>
                <a:cs typeface="+mn-cs"/>
              </a:rPr>
              <a:t>的基础上，还综合了一些文本信息来辅助判断</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6452E69-F075-4D6C-BC3A-2D172D2C543D}" type="slidenum">
              <a:rPr lang="zh-CN" altLang="en-US" smtClean="0"/>
              <a:pPr/>
              <a:t>9</a:t>
            </a:fld>
            <a:endParaRPr lang="zh-CN" altLang="en-US"/>
          </a:p>
        </p:txBody>
      </p:sp>
    </p:spTree>
    <p:extLst>
      <p:ext uri="{BB962C8B-B14F-4D97-AF65-F5344CB8AC3E}">
        <p14:creationId xmlns:p14="http://schemas.microsoft.com/office/powerpoint/2010/main" val="351718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262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582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1298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3220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8406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2446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5306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7836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5253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5483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8811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72050055"/>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chart" Target="../charts/chart3.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chart" Target="../charts/chart6.xml"/><Relationship Id="rId4" Type="http://schemas.openxmlformats.org/officeDocument/2006/relationships/chart" Target="../charts/char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14.xml"/><Relationship Id="rId5" Type="http://schemas.openxmlformats.org/officeDocument/2006/relationships/chart" Target="../charts/chart9.xml"/><Relationship Id="rId4" Type="http://schemas.openxmlformats.org/officeDocument/2006/relationships/chart" Target="../charts/char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50000"/>
          <a:stretch/>
        </p:blipFill>
        <p:spPr>
          <a:xfrm>
            <a:off x="6941" y="3463835"/>
            <a:ext cx="1809399" cy="3418284"/>
          </a:xfrm>
          <a:prstGeom prst="rect">
            <a:avLst/>
          </a:prstGeom>
          <a:effectLst/>
        </p:spPr>
      </p:pic>
      <p:sp>
        <p:nvSpPr>
          <p:cNvPr id="2" name="标题 1"/>
          <p:cNvSpPr>
            <a:spLocks noGrp="1"/>
          </p:cNvSpPr>
          <p:nvPr>
            <p:ph type="ctrTitle"/>
          </p:nvPr>
        </p:nvSpPr>
        <p:spPr>
          <a:xfrm>
            <a:off x="2467218" y="578576"/>
            <a:ext cx="7772400" cy="1680594"/>
          </a:xfrm>
        </p:spPr>
        <p:txBody>
          <a:bodyPr>
            <a:noAutofit/>
          </a:bodyPr>
          <a:lstStyle/>
          <a:p>
            <a:r>
              <a:rPr lang="zh-CN" altLang="en-US" sz="6000" dirty="0">
                <a:latin typeface="隶书" panose="02010509060101010101" pitchFamily="49" charset="-122"/>
                <a:ea typeface="隶书" panose="02010509060101010101" pitchFamily="49" charset="-122"/>
              </a:rPr>
              <a:t>一种基于深度学习的</a:t>
            </a:r>
            <a:r>
              <a:rPr lang="en-US" altLang="zh-CN" sz="6000" dirty="0">
                <a:latin typeface="隶书" panose="02010509060101010101" pitchFamily="49" charset="-122"/>
                <a:ea typeface="隶书" panose="02010509060101010101" pitchFamily="49" charset="-122"/>
              </a:rPr>
              <a:t/>
            </a:r>
            <a:br>
              <a:rPr lang="en-US" altLang="zh-CN" sz="6000" dirty="0">
                <a:latin typeface="隶书" panose="02010509060101010101" pitchFamily="49" charset="-122"/>
                <a:ea typeface="隶书" panose="02010509060101010101" pitchFamily="49" charset="-122"/>
              </a:rPr>
            </a:br>
            <a:r>
              <a:rPr lang="zh-CN" altLang="en-US" sz="6000" dirty="0">
                <a:latin typeface="隶书" panose="02010509060101010101" pitchFamily="49" charset="-122"/>
                <a:ea typeface="隶书" panose="02010509060101010101" pitchFamily="49" charset="-122"/>
              </a:rPr>
              <a:t>上帝类检测方法</a:t>
            </a:r>
            <a:endParaRPr lang="zh-CN" altLang="en-US" sz="6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9120336" y="5361215"/>
            <a:ext cx="1119282" cy="504056"/>
          </a:xfrm>
        </p:spPr>
        <p:txBody>
          <a:bodyPr>
            <a:noAutofit/>
          </a:bodyPr>
          <a:lstStyle/>
          <a:p>
            <a:r>
              <a:rPr lang="zh-CN" altLang="en-US" sz="2400" dirty="0">
                <a:solidFill>
                  <a:schemeClr val="tx1"/>
                </a:solidFill>
                <a:latin typeface="微软雅黑" panose="020B0503020204020204" pitchFamily="34" charset="-122"/>
                <a:ea typeface="微软雅黑" panose="020B0503020204020204" pitchFamily="34" charset="-122"/>
              </a:rPr>
              <a:t>李光杰</a:t>
            </a:r>
            <a:endParaRPr lang="en-US" altLang="zh-CN" sz="2400"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42" y="2174647"/>
            <a:ext cx="2034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041897" y="1412776"/>
            <a:ext cx="0" cy="76187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135560" y="1700808"/>
            <a:ext cx="0" cy="473840"/>
          </a:xfrm>
          <a:prstGeom prst="line">
            <a:avLst/>
          </a:prstGeom>
          <a:ln w="41275">
            <a:solidFill>
              <a:srgbClr val="00924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591181" y="6063533"/>
            <a:ext cx="2031325"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北京理工大学</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0840" y="98221"/>
            <a:ext cx="1174781" cy="960710"/>
          </a:xfrm>
          <a:prstGeom prst="rect">
            <a:avLst/>
          </a:prstGeom>
        </p:spPr>
      </p:pic>
      <p:sp>
        <p:nvSpPr>
          <p:cNvPr id="9" name="矩形 8"/>
          <p:cNvSpPr/>
          <p:nvPr/>
        </p:nvSpPr>
        <p:spPr>
          <a:xfrm>
            <a:off x="2855640" y="5361217"/>
            <a:ext cx="110799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卜依凡</a:t>
            </a:r>
            <a:endParaRPr lang="zh-CN" altLang="en-US" sz="2400" dirty="0"/>
          </a:p>
        </p:txBody>
      </p:sp>
      <p:sp>
        <p:nvSpPr>
          <p:cNvPr id="11" name="矩形 10"/>
          <p:cNvSpPr/>
          <p:nvPr/>
        </p:nvSpPr>
        <p:spPr>
          <a:xfrm>
            <a:off x="6023992" y="5361216"/>
            <a:ext cx="1165704"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刘   辉 </a:t>
            </a:r>
            <a:endParaRPr lang="zh-CN" altLang="en-US" sz="2400" dirty="0"/>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9728" y="3202139"/>
            <a:ext cx="1346317" cy="191842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3831" y="3202139"/>
            <a:ext cx="1520641" cy="1918426"/>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9616" y="3202140"/>
            <a:ext cx="1536398" cy="1918425"/>
          </a:xfrm>
          <a:prstGeom prst="rect">
            <a:avLst/>
          </a:prstGeom>
        </p:spPr>
      </p:pic>
    </p:spTree>
    <p:extLst>
      <p:ext uri="{BB962C8B-B14F-4D97-AF65-F5344CB8AC3E}">
        <p14:creationId xmlns:p14="http://schemas.microsoft.com/office/powerpoint/2010/main" val="2454322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6031944"/>
            <a:ext cx="12192000" cy="826056"/>
            <a:chOff x="0" y="6433072"/>
            <a:chExt cx="9144000" cy="424928"/>
          </a:xfrm>
        </p:grpSpPr>
        <p:sp>
          <p:nvSpPr>
            <p:cNvPr id="2" name="矩形 1"/>
            <p:cNvSpPr/>
            <p:nvPr/>
          </p:nvSpPr>
          <p:spPr>
            <a:xfrm>
              <a:off x="0" y="6433072"/>
              <a:ext cx="9144000" cy="424928"/>
            </a:xfrm>
            <a:prstGeom prst="rect">
              <a:avLst/>
            </a:prstGeom>
            <a:solidFill>
              <a:srgbClr val="238600"/>
            </a:solidFill>
            <a:ln>
              <a:solidFill>
                <a:srgbClr val="23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6525344"/>
              <a:ext cx="9144000" cy="332656"/>
            </a:xfrm>
            <a:prstGeom prst="rect">
              <a:avLst/>
            </a:prstGeom>
            <a:solidFill>
              <a:srgbClr val="165400"/>
            </a:solidFill>
            <a:ln>
              <a:solidFill>
                <a:srgbClr val="16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t>Fokaefs</a:t>
              </a:r>
              <a:r>
                <a:rPr lang="en-US" altLang="zh-CN" sz="2000" b="1" dirty="0"/>
                <a:t> </a:t>
              </a:r>
              <a:r>
                <a:rPr lang="en-US" altLang="zh-CN" sz="2000" b="1" dirty="0"/>
                <a:t>M, </a:t>
              </a:r>
              <a:r>
                <a:rPr lang="en-US" altLang="zh-CN" sz="2000" b="1" dirty="0"/>
                <a:t>et al. </a:t>
              </a:r>
              <a:r>
                <a:rPr lang="en-US" altLang="zh-CN" sz="2000" b="1" dirty="0" err="1"/>
                <a:t>JDeodorant</a:t>
              </a:r>
              <a:r>
                <a:rPr lang="en-US" altLang="zh-CN" sz="2000" b="1" dirty="0"/>
                <a:t>: identification and application of extract class </a:t>
              </a:r>
              <a:r>
                <a:rPr lang="en-US" altLang="zh-CN" sz="2000" b="1" dirty="0" err="1"/>
                <a:t>refactorings</a:t>
              </a:r>
              <a:r>
                <a:rPr lang="en-US" altLang="zh-CN" sz="2000" b="1" dirty="0"/>
                <a:t>. 2011</a:t>
              </a:r>
              <a:endParaRPr lang="zh-CN" altLang="en-US" sz="2000" b="1" dirty="0"/>
            </a:p>
          </p:txBody>
        </p:sp>
      </p:grpSp>
      <p:sp>
        <p:nvSpPr>
          <p:cNvPr id="4" name="内容占位符 2"/>
          <p:cNvSpPr txBox="1">
            <a:spLocks/>
          </p:cNvSpPr>
          <p:nvPr/>
        </p:nvSpPr>
        <p:spPr>
          <a:xfrm>
            <a:off x="2279576" y="1556792"/>
            <a:ext cx="7560840"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Clr>
                <a:srgbClr val="009241"/>
              </a:buClr>
              <a:buNone/>
            </a:pPr>
            <a:endParaRPr lang="en-US" altLang="zh-CN" sz="2400" dirty="0">
              <a:latin typeface="微软雅黑" pitchFamily="34" charset="-122"/>
              <a:ea typeface="微软雅黑" pitchFamily="34" charset="-122"/>
            </a:endParaRPr>
          </a:p>
        </p:txBody>
      </p:sp>
      <p:sp>
        <p:nvSpPr>
          <p:cNvPr id="48" name="标题 1"/>
          <p:cNvSpPr txBox="1">
            <a:spLocks/>
          </p:cNvSpPr>
          <p:nvPr/>
        </p:nvSpPr>
        <p:spPr>
          <a:xfrm>
            <a:off x="1689540" y="174450"/>
            <a:ext cx="3110315" cy="756166"/>
          </a:xfrm>
          <a:prstGeom prst="rect">
            <a:avLst/>
          </a:prstGeom>
        </p:spPr>
        <p:txBody>
          <a:bodyPr vert="horz" lIns="91440" tIns="45720" rIns="91440" bIns="45720" rtlCol="0" anchor="ctr">
            <a:noAutofit/>
          </a:bodyPr>
          <a:lstStyle/>
          <a:p>
            <a:pPr>
              <a:spcBef>
                <a:spcPct val="0"/>
              </a:spcBef>
              <a:defRPr/>
            </a:pPr>
            <a:r>
              <a:rPr lang="en-US" altLang="zh-CN" sz="4400" b="1" dirty="0" err="1">
                <a:latin typeface="Calibri" panose="020F0502020204030204" pitchFamily="34" charset="0"/>
                <a:ea typeface="黑体" panose="02010609060101010101" pitchFamily="49" charset="-122"/>
                <a:cs typeface="+mj-cs"/>
              </a:rPr>
              <a:t>JDeodorant</a:t>
            </a:r>
            <a:endParaRPr lang="zh-CN" altLang="en-US" sz="4400" b="1" dirty="0">
              <a:latin typeface="Calibri" panose="020F0502020204030204" pitchFamily="34" charset="0"/>
              <a:ea typeface="黑体" panose="02010609060101010101" pitchFamily="49" charset="-122"/>
              <a:cs typeface="+mj-cs"/>
            </a:endParaRPr>
          </a:p>
        </p:txBody>
      </p:sp>
      <p:sp>
        <p:nvSpPr>
          <p:cNvPr id="49" name="矩形 48"/>
          <p:cNvSpPr/>
          <p:nvPr/>
        </p:nvSpPr>
        <p:spPr>
          <a:xfrm>
            <a:off x="9257180" y="545144"/>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mc:AlternateContent xmlns:mc="http://schemas.openxmlformats.org/markup-compatibility/2006">
        <mc:Choice xmlns:a14="http://schemas.microsoft.com/office/drawing/2010/main" Requires="a14">
          <p:sp>
            <p:nvSpPr>
              <p:cNvPr id="9" name="文本框 8"/>
              <p:cNvSpPr txBox="1"/>
              <p:nvPr/>
            </p:nvSpPr>
            <p:spPr>
              <a:xfrm>
                <a:off x="1037024" y="2732930"/>
                <a:ext cx="4865691" cy="717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𝒅𝒊𝒔𝒕𝒂𝒏𝒄𝒆</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𝒎</m:t>
                          </m:r>
                          <m:r>
                            <a:rPr lang="en-US" altLang="zh-CN" sz="2400" b="1" i="1" baseline="-25000">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𝒎</m:t>
                          </m:r>
                          <m:r>
                            <a:rPr lang="en-US" altLang="zh-CN" sz="2400" b="1" i="1" baseline="-25000">
                              <a:latin typeface="Cambria Math" panose="02040503050406030204" pitchFamily="18" charset="0"/>
                            </a:rPr>
                            <m:t>𝟐</m:t>
                          </m:r>
                        </m:e>
                      </m:d>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r>
                            <a:rPr lang="en-US" altLang="zh-CN" sz="2400" b="1" i="1" baseline="-25000">
                              <a:latin typeface="Cambria Math" panose="02040503050406030204" pitchFamily="18" charset="0"/>
                            </a:rPr>
                            <m:t>𝒎</m:t>
                          </m:r>
                          <m:r>
                            <a:rPr lang="en-US" altLang="zh-CN" sz="2400" b="1" i="1" baseline="-50000">
                              <a:latin typeface="Cambria Math" panose="02040503050406030204" pitchFamily="18" charset="0"/>
                            </a:rPr>
                            <m:t>𝟏</m:t>
                          </m:r>
                          <m:r>
                            <a:rPr lang="en-US" altLang="zh-CN" sz="2400" b="1" i="1">
                              <a:latin typeface="Cambria Math" panose="02040503050406030204" pitchFamily="18" charset="0"/>
                            </a:rPr>
                            <m:t> ⋂ </m:t>
                          </m:r>
                          <m:r>
                            <a:rPr lang="en-US" altLang="zh-CN" sz="2400" b="1" i="1">
                              <a:latin typeface="Cambria Math" panose="02040503050406030204" pitchFamily="18" charset="0"/>
                            </a:rPr>
                            <m:t>𝑺𝒎</m:t>
                          </m:r>
                          <m:r>
                            <a:rPr lang="en-US" altLang="zh-CN" sz="2400" b="1" i="1" baseline="-50000">
                              <a:latin typeface="Cambria Math" panose="02040503050406030204" pitchFamily="18" charset="0"/>
                            </a:rPr>
                            <m:t>𝟐</m:t>
                          </m:r>
                        </m:num>
                        <m:den>
                          <m:r>
                            <a:rPr lang="en-US" altLang="zh-CN" sz="2400" b="1" i="1">
                              <a:latin typeface="Cambria Math" panose="02040503050406030204" pitchFamily="18" charset="0"/>
                            </a:rPr>
                            <m:t>𝑺</m:t>
                          </m:r>
                          <m:r>
                            <a:rPr lang="en-US" altLang="zh-CN" sz="2400" b="1" i="1" baseline="-25000">
                              <a:latin typeface="Cambria Math" panose="02040503050406030204" pitchFamily="18" charset="0"/>
                            </a:rPr>
                            <m:t>𝒎</m:t>
                          </m:r>
                          <m:r>
                            <a:rPr lang="en-US" altLang="zh-CN" sz="2400" b="1" i="1" baseline="-50000">
                              <a:latin typeface="Cambria Math" panose="02040503050406030204" pitchFamily="18" charset="0"/>
                            </a:rPr>
                            <m:t>𝟏</m:t>
                          </m:r>
                          <m:r>
                            <a:rPr lang="en-US" altLang="zh-CN" sz="2400" b="1" i="1">
                              <a:latin typeface="Cambria Math" panose="02040503050406030204" pitchFamily="18" charset="0"/>
                            </a:rPr>
                            <m:t> ⋃ </m:t>
                          </m:r>
                          <m:r>
                            <a:rPr lang="en-US" altLang="zh-CN" sz="2400" b="1" i="1">
                              <a:latin typeface="Cambria Math" panose="02040503050406030204" pitchFamily="18" charset="0"/>
                            </a:rPr>
                            <m:t>𝑺𝒎</m:t>
                          </m:r>
                          <m:r>
                            <a:rPr lang="en-US" altLang="zh-CN" sz="2400" b="1" i="1" baseline="-50000">
                              <a:latin typeface="Cambria Math" panose="02040503050406030204" pitchFamily="18" charset="0"/>
                            </a:rPr>
                            <m:t>𝟐</m:t>
                          </m:r>
                        </m:den>
                      </m:f>
                    </m:oMath>
                  </m:oMathPara>
                </a14:m>
                <a:endParaRPr lang="zh-CN" altLang="en-US" sz="2000" b="1" dirty="0"/>
              </a:p>
            </p:txBody>
          </p:sp>
        </mc:Choice>
        <mc:Fallback>
          <p:sp>
            <p:nvSpPr>
              <p:cNvPr id="9" name="文本框 8"/>
              <p:cNvSpPr txBox="1">
                <a:spLocks noRot="1" noChangeAspect="1" noMove="1" noResize="1" noEditPoints="1" noAdjustHandles="1" noChangeArrowheads="1" noChangeShapeType="1" noTextEdit="1"/>
              </p:cNvSpPr>
              <p:nvPr/>
            </p:nvSpPr>
            <p:spPr>
              <a:xfrm>
                <a:off x="1037024" y="2732930"/>
                <a:ext cx="4865691" cy="717889"/>
              </a:xfrm>
              <a:prstGeom prst="rect">
                <a:avLst/>
              </a:prstGeom>
              <a:blipFill rotWithShape="0">
                <a:blip r:embed="rId3"/>
                <a:stretch>
                  <a:fillRect b="-16949"/>
                </a:stretch>
              </a:blipFill>
            </p:spPr>
            <p:txBody>
              <a:bodyPr/>
              <a:lstStyle/>
              <a:p>
                <a:r>
                  <a:rPr lang="zh-CN" altLang="en-US">
                    <a:noFill/>
                  </a:rPr>
                  <a:t> </a:t>
                </a:r>
              </a:p>
            </p:txBody>
          </p:sp>
        </mc:Fallback>
      </mc:AlternateContent>
      <p:grpSp>
        <p:nvGrpSpPr>
          <p:cNvPr id="15" name="组合 14"/>
          <p:cNvGrpSpPr/>
          <p:nvPr/>
        </p:nvGrpSpPr>
        <p:grpSpPr>
          <a:xfrm>
            <a:off x="7160707" y="1227864"/>
            <a:ext cx="3013735" cy="4829401"/>
            <a:chOff x="5662721" y="1337240"/>
            <a:chExt cx="2653695" cy="4912935"/>
          </a:xfrm>
        </p:grpSpPr>
        <p:grpSp>
          <p:nvGrpSpPr>
            <p:cNvPr id="4164" name="组合 4163"/>
            <p:cNvGrpSpPr/>
            <p:nvPr/>
          </p:nvGrpSpPr>
          <p:grpSpPr>
            <a:xfrm>
              <a:off x="5780607" y="2564903"/>
              <a:ext cx="2477422" cy="3685272"/>
              <a:chOff x="5780607" y="2564903"/>
              <a:chExt cx="2477422" cy="3685272"/>
            </a:xfrm>
          </p:grpSpPr>
          <p:grpSp>
            <p:nvGrpSpPr>
              <p:cNvPr id="4161" name="组合 4160"/>
              <p:cNvGrpSpPr/>
              <p:nvPr/>
            </p:nvGrpSpPr>
            <p:grpSpPr>
              <a:xfrm>
                <a:off x="5868144" y="2564903"/>
                <a:ext cx="2228727" cy="3296080"/>
                <a:chOff x="5868144" y="2564903"/>
                <a:chExt cx="2228727" cy="3296080"/>
              </a:xfrm>
            </p:grpSpPr>
            <p:sp>
              <p:nvSpPr>
                <p:cNvPr id="27" name="椭圆 26"/>
                <p:cNvSpPr/>
                <p:nvPr/>
              </p:nvSpPr>
              <p:spPr>
                <a:xfrm rot="16200000">
                  <a:off x="5868144"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200000">
                  <a:off x="6215596"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200000">
                  <a:off x="6563048"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6200000">
                  <a:off x="6910500"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7257952"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6200000">
                  <a:off x="7605404"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200000">
                  <a:off x="7952855" y="5716967"/>
                  <a:ext cx="144016" cy="144016"/>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60" name="组合 4159"/>
                <p:cNvGrpSpPr/>
                <p:nvPr/>
              </p:nvGrpSpPr>
              <p:grpSpPr>
                <a:xfrm>
                  <a:off x="5940152" y="2564903"/>
                  <a:ext cx="2084711" cy="3152064"/>
                  <a:chOff x="5940152" y="2564903"/>
                  <a:chExt cx="2084711" cy="3152064"/>
                </a:xfrm>
              </p:grpSpPr>
              <p:sp>
                <p:nvSpPr>
                  <p:cNvPr id="43" name="椭圆 42"/>
                  <p:cNvSpPr/>
                  <p:nvPr/>
                </p:nvSpPr>
                <p:spPr>
                  <a:xfrm rot="16200000">
                    <a:off x="6072802" y="4374000"/>
                    <a:ext cx="38561" cy="36000"/>
                  </a:xfrm>
                  <a:prstGeom prst="ellipse">
                    <a:avLst/>
                  </a:prstGeom>
                  <a:solidFill>
                    <a:srgbClr val="279600"/>
                  </a:solidFill>
                  <a:ln w="25400">
                    <a:solidFill>
                      <a:srgbClr val="0D32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200000">
                    <a:off x="7142665" y="4788000"/>
                    <a:ext cx="38561" cy="36000"/>
                  </a:xfrm>
                  <a:prstGeom prst="ellipse">
                    <a:avLst/>
                  </a:prstGeom>
                  <a:solidFill>
                    <a:srgbClr val="279600"/>
                  </a:solidFill>
                  <a:ln w="25400">
                    <a:solidFill>
                      <a:srgbClr val="0D32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200000">
                    <a:off x="7831857" y="3751759"/>
                    <a:ext cx="38561" cy="36000"/>
                  </a:xfrm>
                  <a:prstGeom prst="ellipse">
                    <a:avLst/>
                  </a:prstGeom>
                  <a:solidFill>
                    <a:srgbClr val="279600"/>
                  </a:solidFill>
                  <a:ln w="25400">
                    <a:solidFill>
                      <a:srgbClr val="0D32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6200000">
                    <a:off x="6311869" y="2566184"/>
                    <a:ext cx="38561" cy="36000"/>
                  </a:xfrm>
                  <a:prstGeom prst="ellipse">
                    <a:avLst/>
                  </a:prstGeom>
                  <a:solidFill>
                    <a:srgbClr val="279600"/>
                  </a:solidFill>
                  <a:ln w="25400">
                    <a:solidFill>
                      <a:srgbClr val="0D32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肘形连接符 28"/>
                  <p:cNvCxnSpPr>
                    <a:stCxn id="27" idx="6"/>
                    <a:endCxn id="31" idx="6"/>
                  </p:cNvCxnSpPr>
                  <p:nvPr/>
                </p:nvCxnSpPr>
                <p:spPr>
                  <a:xfrm rot="16200000">
                    <a:off x="6107075" y="5536436"/>
                    <a:ext cx="13606" cy="347452"/>
                  </a:xfrm>
                  <a:prstGeom prst="bentConnector3">
                    <a:avLst>
                      <a:gd name="adj1" fmla="val 9703102"/>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35" idx="6"/>
                    <a:endCxn id="36" idx="6"/>
                  </p:cNvCxnSpPr>
                  <p:nvPr/>
                </p:nvCxnSpPr>
                <p:spPr>
                  <a:xfrm rot="16200000">
                    <a:off x="7844336" y="5536438"/>
                    <a:ext cx="13604" cy="347451"/>
                  </a:xfrm>
                  <a:prstGeom prst="bentConnector3">
                    <a:avLst>
                      <a:gd name="adj1" fmla="val 14249684"/>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43" idx="6"/>
                    <a:endCxn id="32" idx="6"/>
                  </p:cNvCxnSpPr>
                  <p:nvPr/>
                </p:nvCxnSpPr>
                <p:spPr>
                  <a:xfrm rot="16200000" flipH="1">
                    <a:off x="5691445" y="4773357"/>
                    <a:ext cx="1344247" cy="542973"/>
                  </a:xfrm>
                  <a:prstGeom prst="bentConnector3">
                    <a:avLst>
                      <a:gd name="adj1" fmla="val -132994"/>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6"/>
                    <a:endCxn id="34" idx="6"/>
                  </p:cNvCxnSpPr>
                  <p:nvPr/>
                </p:nvCxnSpPr>
                <p:spPr>
                  <a:xfrm rot="16200000">
                    <a:off x="7149433" y="5536438"/>
                    <a:ext cx="13604" cy="347452"/>
                  </a:xfrm>
                  <a:prstGeom prst="bentConnector3">
                    <a:avLst>
                      <a:gd name="adj1" fmla="val 6787143"/>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50" idx="6"/>
                    <a:endCxn id="51" idx="6"/>
                  </p:cNvCxnSpPr>
                  <p:nvPr/>
                </p:nvCxnSpPr>
                <p:spPr>
                  <a:xfrm rot="5400000" flipH="1" flipV="1">
                    <a:off x="6988422" y="3924004"/>
                    <a:ext cx="1036241" cy="689192"/>
                  </a:xfrm>
                  <a:prstGeom prst="bentConnector3">
                    <a:avLst>
                      <a:gd name="adj1" fmla="val 143038"/>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rot="16200000">
                    <a:off x="7496261" y="3286265"/>
                    <a:ext cx="38561" cy="36000"/>
                  </a:xfrm>
                  <a:prstGeom prst="ellipse">
                    <a:avLst/>
                  </a:prstGeom>
                  <a:solidFill>
                    <a:srgbClr val="279600"/>
                  </a:solidFill>
                  <a:ln w="25400">
                    <a:solidFill>
                      <a:srgbClr val="0D32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肘形连接符 59"/>
                  <p:cNvCxnSpPr>
                    <a:stCxn id="59" idx="6"/>
                    <a:endCxn id="58" idx="6"/>
                  </p:cNvCxnSpPr>
                  <p:nvPr/>
                </p:nvCxnSpPr>
                <p:spPr>
                  <a:xfrm rot="16200000" flipH="1">
                    <a:off x="6563305" y="2332748"/>
                    <a:ext cx="720081" cy="1184392"/>
                  </a:xfrm>
                  <a:prstGeom prst="bentConnector3">
                    <a:avLst>
                      <a:gd name="adj1" fmla="val -90921"/>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grpSp>
          </p:grpSp>
          <p:grpSp>
            <p:nvGrpSpPr>
              <p:cNvPr id="4163" name="组合 4162"/>
              <p:cNvGrpSpPr/>
              <p:nvPr/>
            </p:nvGrpSpPr>
            <p:grpSpPr>
              <a:xfrm>
                <a:off x="5780607" y="5874455"/>
                <a:ext cx="2477422" cy="375720"/>
                <a:chOff x="5780607" y="5874455"/>
                <a:chExt cx="2477422" cy="375720"/>
              </a:xfrm>
            </p:grpSpPr>
            <p:sp>
              <p:nvSpPr>
                <p:cNvPr id="4162" name="文本框 4161"/>
                <p:cNvSpPr txBox="1"/>
                <p:nvPr/>
              </p:nvSpPr>
              <p:spPr>
                <a:xfrm>
                  <a:off x="5780607"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1</a:t>
                  </a:r>
                  <a:endParaRPr lang="zh-CN" altLang="en-US" b="1" i="1" baseline="-25000" dirty="0">
                    <a:solidFill>
                      <a:srgbClr val="0D3200"/>
                    </a:solidFill>
                    <a:latin typeface="+mj-lt"/>
                    <a:ea typeface="微软雅黑" panose="020B0503020204020204" pitchFamily="34" charset="-122"/>
                  </a:endParaRPr>
                </a:p>
              </p:txBody>
            </p:sp>
            <p:sp>
              <p:nvSpPr>
                <p:cNvPr id="132" name="文本框 131"/>
                <p:cNvSpPr txBox="1"/>
                <p:nvPr/>
              </p:nvSpPr>
              <p:spPr>
                <a:xfrm>
                  <a:off x="6127594"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2</a:t>
                  </a:r>
                  <a:endParaRPr lang="zh-CN" altLang="en-US" b="1" i="1" baseline="-25000" dirty="0">
                    <a:solidFill>
                      <a:srgbClr val="0D3200"/>
                    </a:solidFill>
                    <a:latin typeface="+mj-lt"/>
                    <a:ea typeface="微软雅黑" panose="020B0503020204020204" pitchFamily="34" charset="-122"/>
                  </a:endParaRPr>
                </a:p>
              </p:txBody>
            </p:sp>
            <p:sp>
              <p:nvSpPr>
                <p:cNvPr id="133" name="文本框 132"/>
                <p:cNvSpPr txBox="1"/>
                <p:nvPr/>
              </p:nvSpPr>
              <p:spPr>
                <a:xfrm>
                  <a:off x="6474581"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3</a:t>
                  </a:r>
                  <a:endParaRPr lang="zh-CN" altLang="en-US" b="1" i="1" baseline="-25000" dirty="0">
                    <a:solidFill>
                      <a:srgbClr val="0D3200"/>
                    </a:solidFill>
                    <a:latin typeface="+mj-lt"/>
                    <a:ea typeface="微软雅黑" panose="020B0503020204020204" pitchFamily="34" charset="-122"/>
                  </a:endParaRPr>
                </a:p>
              </p:txBody>
            </p:sp>
            <p:sp>
              <p:nvSpPr>
                <p:cNvPr id="134" name="文本框 133"/>
                <p:cNvSpPr txBox="1"/>
                <p:nvPr/>
              </p:nvSpPr>
              <p:spPr>
                <a:xfrm>
                  <a:off x="6821568"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4</a:t>
                  </a:r>
                  <a:endParaRPr lang="zh-CN" altLang="en-US" b="1" i="1" baseline="-25000" dirty="0">
                    <a:solidFill>
                      <a:srgbClr val="0D3200"/>
                    </a:solidFill>
                    <a:latin typeface="+mj-lt"/>
                    <a:ea typeface="微软雅黑" panose="020B0503020204020204" pitchFamily="34" charset="-122"/>
                  </a:endParaRPr>
                </a:p>
              </p:txBody>
            </p:sp>
            <p:sp>
              <p:nvSpPr>
                <p:cNvPr id="135" name="文本框 134"/>
                <p:cNvSpPr txBox="1"/>
                <p:nvPr/>
              </p:nvSpPr>
              <p:spPr>
                <a:xfrm>
                  <a:off x="7168555"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5</a:t>
                  </a:r>
                  <a:endParaRPr lang="zh-CN" altLang="en-US" b="1" i="1" baseline="-25000" dirty="0">
                    <a:solidFill>
                      <a:srgbClr val="0D3200"/>
                    </a:solidFill>
                    <a:latin typeface="+mj-lt"/>
                    <a:ea typeface="微软雅黑" panose="020B0503020204020204" pitchFamily="34" charset="-122"/>
                  </a:endParaRPr>
                </a:p>
              </p:txBody>
            </p:sp>
            <p:sp>
              <p:nvSpPr>
                <p:cNvPr id="136" name="文本框 135"/>
                <p:cNvSpPr txBox="1"/>
                <p:nvPr/>
              </p:nvSpPr>
              <p:spPr>
                <a:xfrm>
                  <a:off x="7515542"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6</a:t>
                  </a:r>
                  <a:endParaRPr lang="zh-CN" altLang="en-US" b="1" i="1" baseline="-25000" dirty="0">
                    <a:solidFill>
                      <a:srgbClr val="0D3200"/>
                    </a:solidFill>
                    <a:latin typeface="+mj-lt"/>
                    <a:ea typeface="微软雅黑" panose="020B0503020204020204" pitchFamily="34" charset="-122"/>
                  </a:endParaRPr>
                </a:p>
              </p:txBody>
            </p:sp>
            <p:sp>
              <p:nvSpPr>
                <p:cNvPr id="137" name="文本框 136"/>
                <p:cNvSpPr txBox="1"/>
                <p:nvPr/>
              </p:nvSpPr>
              <p:spPr>
                <a:xfrm>
                  <a:off x="7862527" y="5874455"/>
                  <a:ext cx="395502" cy="375720"/>
                </a:xfrm>
                <a:prstGeom prst="rect">
                  <a:avLst/>
                </a:prstGeom>
                <a:noFill/>
                <a:ln w="25400">
                  <a:noFill/>
                </a:ln>
              </p:spPr>
              <p:txBody>
                <a:bodyPr wrap="none" rtlCol="0">
                  <a:spAutoFit/>
                </a:bodyPr>
                <a:lstStyle/>
                <a:p>
                  <a:r>
                    <a:rPr lang="en-US" altLang="zh-CN" b="1" i="1" dirty="0">
                      <a:solidFill>
                        <a:srgbClr val="0D3200"/>
                      </a:solidFill>
                      <a:latin typeface="+mj-lt"/>
                      <a:ea typeface="微软雅黑" panose="020B0503020204020204" pitchFamily="34" charset="-122"/>
                    </a:rPr>
                    <a:t>m</a:t>
                  </a:r>
                  <a:r>
                    <a:rPr lang="en-US" altLang="zh-CN" b="1" i="1" baseline="-25000" dirty="0">
                      <a:solidFill>
                        <a:srgbClr val="0D3200"/>
                      </a:solidFill>
                      <a:latin typeface="+mj-lt"/>
                      <a:ea typeface="微软雅黑" panose="020B0503020204020204" pitchFamily="34" charset="-122"/>
                    </a:rPr>
                    <a:t>7</a:t>
                  </a:r>
                  <a:endParaRPr lang="zh-CN" altLang="en-US" b="1" i="1" baseline="-25000" dirty="0">
                    <a:solidFill>
                      <a:srgbClr val="0D3200"/>
                    </a:solidFill>
                    <a:latin typeface="+mj-lt"/>
                    <a:ea typeface="微软雅黑" panose="020B0503020204020204" pitchFamily="34" charset="-122"/>
                  </a:endParaRPr>
                </a:p>
              </p:txBody>
            </p:sp>
          </p:grpSp>
        </p:grpSp>
        <p:grpSp>
          <p:nvGrpSpPr>
            <p:cNvPr id="14" name="组合 13"/>
            <p:cNvGrpSpPr/>
            <p:nvPr/>
          </p:nvGrpSpPr>
          <p:grpSpPr>
            <a:xfrm>
              <a:off x="5662721" y="1337240"/>
              <a:ext cx="2653695" cy="4543560"/>
              <a:chOff x="5662721" y="1337240"/>
              <a:chExt cx="2653695" cy="4543560"/>
            </a:xfrm>
          </p:grpSpPr>
          <p:grpSp>
            <p:nvGrpSpPr>
              <p:cNvPr id="12" name="组合 11"/>
              <p:cNvGrpSpPr/>
              <p:nvPr/>
            </p:nvGrpSpPr>
            <p:grpSpPr>
              <a:xfrm>
                <a:off x="5686364" y="1337240"/>
                <a:ext cx="2630052" cy="4543560"/>
                <a:chOff x="5686364" y="1337240"/>
                <a:chExt cx="2630052" cy="4543560"/>
              </a:xfrm>
            </p:grpSpPr>
            <p:cxnSp>
              <p:nvCxnSpPr>
                <p:cNvPr id="7" name="直接箭头连接符 6"/>
                <p:cNvCxnSpPr/>
                <p:nvPr/>
              </p:nvCxnSpPr>
              <p:spPr>
                <a:xfrm flipV="1">
                  <a:off x="5686364" y="1337240"/>
                  <a:ext cx="0" cy="4543560"/>
                </a:xfrm>
                <a:prstGeom prst="straightConnector1">
                  <a:avLst/>
                </a:prstGeom>
                <a:ln w="25400">
                  <a:solidFill>
                    <a:srgbClr val="0D32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686364" y="5874455"/>
                  <a:ext cx="2630052" cy="0"/>
                </a:xfrm>
                <a:prstGeom prst="straightConnector1">
                  <a:avLst/>
                </a:prstGeom>
                <a:ln w="25400">
                  <a:solidFill>
                    <a:srgbClr val="0D32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5662721" y="1398010"/>
                <a:ext cx="851415" cy="375720"/>
              </a:xfrm>
              <a:prstGeom prst="rect">
                <a:avLst/>
              </a:prstGeom>
              <a:noFill/>
              <a:ln w="25400">
                <a:noFill/>
              </a:ln>
            </p:spPr>
            <p:txBody>
              <a:bodyPr wrap="none" rtlCol="0">
                <a:spAutoFit/>
              </a:bodyPr>
              <a:lstStyle/>
              <a:p>
                <a:r>
                  <a:rPr lang="en-US" altLang="zh-CN" b="1" i="1" dirty="0">
                    <a:solidFill>
                      <a:srgbClr val="0D3200"/>
                    </a:solidFill>
                    <a:latin typeface="Times New Roman" panose="02020603050405020304" pitchFamily="18" charset="0"/>
                    <a:ea typeface="Cambria Math" panose="02040503050406030204" pitchFamily="18" charset="0"/>
                    <a:cs typeface="Times New Roman" panose="02020603050405020304" pitchFamily="18" charset="0"/>
                  </a:rPr>
                  <a:t>distance</a:t>
                </a:r>
                <a:endParaRPr lang="zh-CN" altLang="en-US" b="1" i="1" dirty="0">
                  <a:solidFill>
                    <a:srgbClr val="0D3200"/>
                  </a:solidFill>
                  <a:latin typeface="Times New Roman" panose="02020603050405020304" pitchFamily="18" charset="0"/>
                  <a:cs typeface="Times New Roman" panose="02020603050405020304" pitchFamily="18" charset="0"/>
                </a:endParaRPr>
              </a:p>
            </p:txBody>
          </p:sp>
        </p:grpSp>
      </p:grpSp>
      <p:cxnSp>
        <p:nvCxnSpPr>
          <p:cNvPr id="19" name="直接连接符 18"/>
          <p:cNvCxnSpPr/>
          <p:nvPr/>
        </p:nvCxnSpPr>
        <p:spPr>
          <a:xfrm>
            <a:off x="7160707" y="2060848"/>
            <a:ext cx="2655775" cy="0"/>
          </a:xfrm>
          <a:prstGeom prst="line">
            <a:avLst/>
          </a:prstGeom>
          <a:ln w="31750">
            <a:solidFill>
              <a:srgbClr val="0D3200"/>
            </a:solidFill>
            <a:prstDash val="sysDas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397156" y="4211731"/>
            <a:ext cx="952740" cy="1462958"/>
            <a:chOff x="4718077" y="4519235"/>
            <a:chExt cx="952740" cy="1462958"/>
          </a:xfrm>
        </p:grpSpPr>
        <p:sp>
          <p:nvSpPr>
            <p:cNvPr id="47" name="椭圆 46"/>
            <p:cNvSpPr/>
            <p:nvPr/>
          </p:nvSpPr>
          <p:spPr>
            <a:xfrm rot="16200000">
              <a:off x="4729071" y="5829632"/>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200000">
              <a:off x="5123663" y="5829632"/>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200000">
              <a:off x="5518256" y="5829632"/>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肘形连接符 54"/>
            <p:cNvCxnSpPr>
              <a:stCxn id="47" idx="6"/>
              <a:endCxn id="52" idx="6"/>
            </p:cNvCxnSpPr>
            <p:nvPr/>
          </p:nvCxnSpPr>
          <p:spPr>
            <a:xfrm rot="16200000">
              <a:off x="4990464" y="5636640"/>
              <a:ext cx="13375" cy="394593"/>
            </a:xfrm>
            <a:prstGeom prst="bentConnector3">
              <a:avLst>
                <a:gd name="adj1" fmla="val 9703102"/>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56" name="肘形连接符 55"/>
            <p:cNvCxnSpPr>
              <a:endCxn id="54" idx="6"/>
            </p:cNvCxnSpPr>
            <p:nvPr/>
          </p:nvCxnSpPr>
          <p:spPr>
            <a:xfrm rot="16200000" flipH="1">
              <a:off x="4620023" y="4871610"/>
              <a:ext cx="1321391" cy="616641"/>
            </a:xfrm>
            <a:prstGeom prst="bentConnector3">
              <a:avLst>
                <a:gd name="adj1" fmla="val -132994"/>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576684" y="3599872"/>
            <a:ext cx="1347332" cy="2074619"/>
            <a:chOff x="8730178" y="3752471"/>
            <a:chExt cx="1347332" cy="2074619"/>
          </a:xfrm>
        </p:grpSpPr>
        <p:sp>
          <p:nvSpPr>
            <p:cNvPr id="68" name="椭圆 67"/>
            <p:cNvSpPr/>
            <p:nvPr/>
          </p:nvSpPr>
          <p:spPr>
            <a:xfrm rot="16200000">
              <a:off x="8741172" y="5674529"/>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6200000">
              <a:off x="9135765" y="5674529"/>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9530357" y="5674529"/>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9924949" y="5674529"/>
              <a:ext cx="141567" cy="163555"/>
            </a:xfrm>
            <a:prstGeom prst="ellipse">
              <a:avLst/>
            </a:prstGeom>
            <a:solidFill>
              <a:srgbClr val="279600"/>
            </a:solidFill>
            <a:ln w="254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肘形连接符 71"/>
            <p:cNvCxnSpPr>
              <a:stCxn id="70" idx="6"/>
              <a:endCxn id="71" idx="6"/>
            </p:cNvCxnSpPr>
            <p:nvPr/>
          </p:nvCxnSpPr>
          <p:spPr>
            <a:xfrm rot="16200000">
              <a:off x="9791752" y="5481539"/>
              <a:ext cx="13373" cy="394591"/>
            </a:xfrm>
            <a:prstGeom prst="bentConnector3">
              <a:avLst>
                <a:gd name="adj1" fmla="val 14249684"/>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68" idx="6"/>
              <a:endCxn id="69" idx="6"/>
            </p:cNvCxnSpPr>
            <p:nvPr/>
          </p:nvCxnSpPr>
          <p:spPr>
            <a:xfrm rot="16200000">
              <a:off x="9002568" y="5481539"/>
              <a:ext cx="13373" cy="394593"/>
            </a:xfrm>
            <a:prstGeom prst="bentConnector3">
              <a:avLst>
                <a:gd name="adj1" fmla="val 6787143"/>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74" name="肘形连接符 73"/>
            <p:cNvCxnSpPr/>
            <p:nvPr/>
          </p:nvCxnSpPr>
          <p:spPr>
            <a:xfrm rot="5400000" flipH="1" flipV="1">
              <a:off x="8897778" y="3870433"/>
              <a:ext cx="1018622" cy="782698"/>
            </a:xfrm>
            <a:prstGeom prst="bentConnector3">
              <a:avLst>
                <a:gd name="adj1" fmla="val 143038"/>
              </a:avLst>
            </a:prstGeom>
            <a:solidFill>
              <a:srgbClr val="279600"/>
            </a:solidFill>
            <a:ln w="25400">
              <a:solidFill>
                <a:srgbClr val="0D32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53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26" presetClass="emph" presetSubtype="0" fill="hold" nodeType="withEffect">
                                  <p:stCondLst>
                                    <p:cond delay="0"/>
                                  </p:stCondLst>
                                  <p:childTnLst>
                                    <p:animEffect transition="out" filter="fade">
                                      <p:cBhvr>
                                        <p:cTn id="27" dur="500" tmFilter="0, 0; .2, .5; .8, .5; 1, 0"/>
                                        <p:tgtEl>
                                          <p:spTgt spid="10"/>
                                        </p:tgtEl>
                                      </p:cBhvr>
                                    </p:animEffect>
                                    <p:animScale>
                                      <p:cBhvr>
                                        <p:cTn id="28" dur="250" autoRev="1" fill="hold"/>
                                        <p:tgtEl>
                                          <p:spTgt spid="10"/>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18"/>
                                        </p:tgtEl>
                                      </p:cBhvr>
                                    </p:animEffect>
                                    <p:animScale>
                                      <p:cBhvr>
                                        <p:cTn id="31" dur="250" autoRev="1" fill="hold"/>
                                        <p:tgtEl>
                                          <p:spTgt spid="18"/>
                                        </p:tgtEl>
                                      </p:cBhvr>
                                      <p:by x="105000" y="105000"/>
                                    </p:animScale>
                                  </p:childTnLst>
                                </p:cTn>
                              </p:par>
                            </p:childTnLst>
                          </p:cTn>
                        </p:par>
                        <p:par>
                          <p:cTn id="32" fill="hold">
                            <p:stCondLst>
                              <p:cond delay="500"/>
                            </p:stCondLst>
                            <p:childTnLst>
                              <p:par>
                                <p:cTn id="33" presetID="26" presetClass="emph" presetSubtype="0" fill="hold" nodeType="afterEffect">
                                  <p:stCondLst>
                                    <p:cond delay="0"/>
                                  </p:stCondLst>
                                  <p:childTnLst>
                                    <p:animEffect transition="out" filter="fade">
                                      <p:cBhvr>
                                        <p:cTn id="34" dur="500" tmFilter="0, 0; .2, .5; .8, .5; 1, 0"/>
                                        <p:tgtEl>
                                          <p:spTgt spid="18"/>
                                        </p:tgtEl>
                                      </p:cBhvr>
                                    </p:animEffect>
                                    <p:animScale>
                                      <p:cBhvr>
                                        <p:cTn id="35" dur="250" autoRev="1" fill="hold"/>
                                        <p:tgtEl>
                                          <p:spTgt spid="18"/>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10"/>
                                        </p:tgtEl>
                                      </p:cBhvr>
                                    </p:animEffect>
                                    <p:animScale>
                                      <p:cBhvr>
                                        <p:cTn id="3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2279576" y="1844824"/>
            <a:ext cx="7632848" cy="2376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分别基于不同的代码度量项和相应阈值</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使用启发式及传统机器学习方法进行检测</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查全率和查准率偏低，需要进一步提高</a:t>
            </a:r>
            <a:endParaRPr lang="en-US" altLang="zh-CN" sz="2800" dirty="0">
              <a:latin typeface="黑体" panose="02010609060101010101" pitchFamily="49" charset="-122"/>
              <a:ea typeface="黑体" panose="02010609060101010101" pitchFamily="49" charset="-122"/>
            </a:endParaRPr>
          </a:p>
        </p:txBody>
      </p:sp>
      <p:sp>
        <p:nvSpPr>
          <p:cNvPr id="48" name="标题 1"/>
          <p:cNvSpPr txBox="1">
            <a:spLocks/>
          </p:cNvSpPr>
          <p:nvPr/>
        </p:nvSpPr>
        <p:spPr>
          <a:xfrm>
            <a:off x="1703512" y="168319"/>
            <a:ext cx="3410104" cy="756166"/>
          </a:xfrm>
          <a:prstGeom prst="rect">
            <a:avLst/>
          </a:prstGeom>
        </p:spPr>
        <p:txBody>
          <a:bodyPr vert="horz" lIns="91440" tIns="45720" rIns="91440" bIns="45720" rtlCol="0" anchor="ctr">
            <a:noAutofit/>
          </a:bodyPr>
          <a:lstStyle/>
          <a:p>
            <a:pPr>
              <a:spcBef>
                <a:spcPct val="0"/>
              </a:spcBef>
              <a:defRPr/>
            </a:pPr>
            <a:r>
              <a:rPr lang="zh-CN" altLang="en-US" sz="3600" b="1" dirty="0">
                <a:latin typeface="黑体" panose="02010609060101010101" pitchFamily="49" charset="-122"/>
                <a:ea typeface="黑体" panose="02010609060101010101" pitchFamily="49" charset="-122"/>
                <a:cs typeface="+mj-cs"/>
              </a:rPr>
              <a:t>常见</a:t>
            </a:r>
            <a:r>
              <a:rPr lang="zh-CN" altLang="en-US" sz="3600" b="1" dirty="0">
                <a:latin typeface="黑体" panose="02010609060101010101" pitchFamily="49" charset="-122"/>
                <a:ea typeface="黑体" panose="02010609060101010101" pitchFamily="49" charset="-122"/>
                <a:cs typeface="+mj-cs"/>
              </a:rPr>
              <a:t>的检测方法</a:t>
            </a:r>
            <a:endParaRPr lang="zh-CN" altLang="en-US" sz="3600" b="1" dirty="0">
              <a:latin typeface="黑体" panose="02010609060101010101" pitchFamily="49" charset="-122"/>
              <a:ea typeface="黑体" panose="02010609060101010101" pitchFamily="49" charset="-122"/>
              <a:cs typeface="+mj-cs"/>
            </a:endParaRPr>
          </a:p>
        </p:txBody>
      </p:sp>
      <p:sp>
        <p:nvSpPr>
          <p:cNvPr id="49" name="矩形 48"/>
          <p:cNvSpPr/>
          <p:nvPr/>
        </p:nvSpPr>
        <p:spPr>
          <a:xfrm>
            <a:off x="9192344" y="534664"/>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spTree>
    <p:extLst>
      <p:ext uri="{BB962C8B-B14F-4D97-AF65-F5344CB8AC3E}">
        <p14:creationId xmlns:p14="http://schemas.microsoft.com/office/powerpoint/2010/main" val="1693115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03512" y="116632"/>
            <a:ext cx="1656184"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b="1" dirty="0">
                <a:latin typeface="黑体" panose="02010609060101010101" pitchFamily="49" charset="-122"/>
                <a:ea typeface="黑体" panose="02010609060101010101" pitchFamily="49" charset="-122"/>
              </a:rPr>
              <a:t>内容</a:t>
            </a:r>
            <a:endParaRPr lang="zh-CN" altLang="en-US" b="1"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2063552" y="1600201"/>
            <a:ext cx="8064896"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bg1">
                  <a:lumMod val="75000"/>
                </a:schemeClr>
              </a:buClr>
            </a:pPr>
            <a:r>
              <a:rPr lang="zh-CN" altLang="en-US" sz="4000" dirty="0">
                <a:solidFill>
                  <a:schemeClr val="bg1">
                    <a:lumMod val="75000"/>
                  </a:schemeClr>
                </a:solidFill>
                <a:latin typeface="黑体" panose="02010609060101010101" pitchFamily="49" charset="-122"/>
                <a:ea typeface="黑体" panose="02010609060101010101" pitchFamily="49" charset="-122"/>
              </a:rPr>
              <a:t>研究</a:t>
            </a:r>
            <a:r>
              <a:rPr lang="zh-CN" altLang="en-US" sz="4000" dirty="0">
                <a:solidFill>
                  <a:schemeClr val="bg1">
                    <a:lumMod val="75000"/>
                  </a:schemeClr>
                </a:solidFill>
                <a:latin typeface="黑体" panose="02010609060101010101" pitchFamily="49" charset="-122"/>
                <a:ea typeface="黑体" panose="02010609060101010101" pitchFamily="49" charset="-122"/>
              </a:rPr>
              <a:t>背景</a:t>
            </a:r>
            <a:endParaRPr lang="en-US" altLang="zh-CN" sz="4000" dirty="0">
              <a:solidFill>
                <a:schemeClr val="bg1">
                  <a:lumMod val="75000"/>
                </a:schemeClr>
              </a:solidFill>
              <a:latin typeface="黑体" panose="02010609060101010101" pitchFamily="49" charset="-122"/>
              <a:ea typeface="黑体" panose="02010609060101010101" pitchFamily="49" charset="-122"/>
            </a:endParaRPr>
          </a:p>
          <a:p>
            <a:pPr>
              <a:buClr>
                <a:srgbClr val="009241"/>
              </a:buClr>
            </a:pPr>
            <a:r>
              <a:rPr lang="zh-CN" altLang="en-US" sz="4000" dirty="0">
                <a:latin typeface="黑体" panose="02010609060101010101" pitchFamily="49" charset="-122"/>
                <a:ea typeface="黑体" panose="02010609060101010101" pitchFamily="49" charset="-122"/>
              </a:rPr>
              <a:t>解决方案</a:t>
            </a:r>
            <a:endParaRPr lang="en-US" altLang="zh-CN" sz="4000" dirty="0">
              <a:latin typeface="黑体" panose="02010609060101010101" pitchFamily="49" charset="-122"/>
              <a:ea typeface="黑体" panose="02010609060101010101" pitchFamily="49" charset="-122"/>
            </a:endParaRPr>
          </a:p>
          <a:p>
            <a:r>
              <a:rPr lang="zh-CN" altLang="en-US" sz="4000" dirty="0">
                <a:solidFill>
                  <a:schemeClr val="bg1">
                    <a:lumMod val="75000"/>
                  </a:schemeClr>
                </a:solidFill>
                <a:latin typeface="黑体" panose="02010609060101010101" pitchFamily="49" charset="-122"/>
                <a:ea typeface="黑体" panose="02010609060101010101" pitchFamily="49" charset="-122"/>
              </a:rPr>
              <a:t>实验验证</a:t>
            </a:r>
            <a:endParaRPr lang="en-US" altLang="zh-CN" sz="4000" dirty="0">
              <a:solidFill>
                <a:schemeClr val="bg1">
                  <a:lumMod val="75000"/>
                </a:schemeClr>
              </a:solidFill>
              <a:latin typeface="黑体" panose="02010609060101010101" pitchFamily="49" charset="-122"/>
              <a:ea typeface="黑体" panose="02010609060101010101" pitchFamily="49" charset="-122"/>
            </a:endParaRPr>
          </a:p>
          <a:p>
            <a:r>
              <a:rPr lang="zh-CN" altLang="en-US" sz="4000" dirty="0" smtClean="0">
                <a:solidFill>
                  <a:schemeClr val="bg1">
                    <a:lumMod val="75000"/>
                  </a:schemeClr>
                </a:solidFill>
                <a:latin typeface="黑体" panose="02010609060101010101" pitchFamily="49" charset="-122"/>
                <a:ea typeface="黑体" panose="02010609060101010101" pitchFamily="49" charset="-122"/>
              </a:rPr>
              <a:t>报告总结</a:t>
            </a:r>
            <a:endParaRPr lang="zh-CN" altLang="en-US" sz="4000" dirty="0">
              <a:solidFill>
                <a:schemeClr val="bg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9951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03512" y="194191"/>
            <a:ext cx="2880320"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方法概述</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120336" y="572274"/>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解决方案</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7450778" y="2883249"/>
            <a:ext cx="2178598" cy="3196234"/>
            <a:chOff x="5407031" y="2791082"/>
            <a:chExt cx="1853204" cy="2663786"/>
          </a:xfrm>
        </p:grpSpPr>
        <p:pic>
          <p:nvPicPr>
            <p:cNvPr id="213" name="Picture 2" descr="âç¥ç»ç½ç»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1816" t="729" r="15104"/>
            <a:stretch/>
          </p:blipFill>
          <p:spPr bwMode="auto">
            <a:xfrm>
              <a:off x="5407031" y="4045114"/>
              <a:ext cx="1853204" cy="1409754"/>
            </a:xfrm>
            <a:prstGeom prst="rect">
              <a:avLst/>
            </a:prstGeom>
            <a:noFill/>
            <a:extLst>
              <a:ext uri="{909E8E84-426E-40DD-AFC4-6F175D3DCCD1}">
                <a14:hiddenFill xmlns:a14="http://schemas.microsoft.com/office/drawing/2010/main">
                  <a:solidFill>
                    <a:srgbClr val="FFFFFF"/>
                  </a:solidFill>
                </a14:hiddenFill>
              </a:ext>
            </a:extLst>
          </p:spPr>
        </p:pic>
        <p:sp>
          <p:nvSpPr>
            <p:cNvPr id="236" name="右箭头 235"/>
            <p:cNvSpPr/>
            <p:nvPr/>
          </p:nvSpPr>
          <p:spPr>
            <a:xfrm rot="5400000">
              <a:off x="5825073" y="3095285"/>
              <a:ext cx="1017119" cy="408713"/>
            </a:xfrm>
            <a:prstGeom prst="rightArrow">
              <a:avLst/>
            </a:prstGeom>
            <a:solidFill>
              <a:schemeClr val="accent3">
                <a:lumMod val="40000"/>
                <a:lumOff val="60000"/>
              </a:schemeClr>
            </a:solidFill>
            <a:ln>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5" name="组合 4"/>
          <p:cNvGrpSpPr/>
          <p:nvPr/>
        </p:nvGrpSpPr>
        <p:grpSpPr>
          <a:xfrm>
            <a:off x="3084252" y="3631142"/>
            <a:ext cx="3936282" cy="2919099"/>
            <a:chOff x="2354486" y="3771636"/>
            <a:chExt cx="2894325" cy="2125936"/>
          </a:xfrm>
        </p:grpSpPr>
        <p:sp>
          <p:nvSpPr>
            <p:cNvPr id="9" name="流程图: 多文档 8"/>
            <p:cNvSpPr/>
            <p:nvPr/>
          </p:nvSpPr>
          <p:spPr>
            <a:xfrm>
              <a:off x="2368280" y="3771636"/>
              <a:ext cx="1814161" cy="792088"/>
            </a:xfrm>
            <a:prstGeom prst="flowChartMultidocument">
              <a:avLst/>
            </a:prstGeom>
            <a:solidFill>
              <a:schemeClr val="accent3">
                <a:lumMod val="40000"/>
                <a:lumOff val="60000"/>
              </a:schemeClr>
            </a:solidFill>
            <a:ln w="25400">
              <a:solidFill>
                <a:srgbClr val="0D32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待检测源码</a:t>
              </a:r>
              <a:endParaRPr lang="zh-CN" altLang="en-US" sz="2400" dirty="0">
                <a:latin typeface="黑体" panose="02010609060101010101" pitchFamily="49" charset="-122"/>
                <a:ea typeface="黑体" panose="02010609060101010101" pitchFamily="49" charset="-122"/>
              </a:endParaRPr>
            </a:p>
          </p:txBody>
        </p:sp>
        <p:sp>
          <p:nvSpPr>
            <p:cNvPr id="11" name="折角形 10"/>
            <p:cNvSpPr/>
            <p:nvPr/>
          </p:nvSpPr>
          <p:spPr>
            <a:xfrm>
              <a:off x="2354486" y="5188039"/>
              <a:ext cx="1814162" cy="709533"/>
            </a:xfrm>
            <a:prstGeom prst="foldedCorner">
              <a:avLst/>
            </a:prstGeom>
            <a:solidFill>
              <a:schemeClr val="accent3">
                <a:lumMod val="40000"/>
                <a:lumOff val="60000"/>
              </a:schemeClr>
            </a:solidFill>
            <a:ln w="25400">
              <a:solidFill>
                <a:srgbClr val="0D3200"/>
              </a:solidFill>
            </a:ln>
          </p:spPr>
          <p:style>
            <a:lnRef idx="1">
              <a:schemeClr val="accent4"/>
            </a:lnRef>
            <a:fillRef idx="2">
              <a:schemeClr val="accent4"/>
            </a:fillRef>
            <a:effectRef idx="1">
              <a:schemeClr val="accent4"/>
            </a:effectRef>
            <a:fontRef idx="minor">
              <a:schemeClr val="dk1"/>
            </a:fontRef>
          </p:style>
          <p:txBody>
            <a:bodyPr rtlCol="0" anchor="ctr" anchorCtr="1"/>
            <a:lstStyle/>
            <a:p>
              <a:pPr algn="ctr"/>
              <a:r>
                <a:rPr lang="zh-CN" altLang="en-US" sz="2400" dirty="0">
                  <a:latin typeface="黑体" panose="02010609060101010101" pitchFamily="49" charset="-122"/>
                  <a:ea typeface="黑体" panose="02010609060101010101" pitchFamily="49" charset="-122"/>
                </a:rPr>
                <a:t>坏味检测</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结果集合</a:t>
              </a:r>
              <a:endParaRPr lang="zh-CN" altLang="en-US" sz="2400" dirty="0">
                <a:latin typeface="黑体" panose="02010609060101010101" pitchFamily="49" charset="-122"/>
                <a:ea typeface="黑体" panose="02010609060101010101" pitchFamily="49" charset="-122"/>
              </a:endParaRPr>
            </a:p>
          </p:txBody>
        </p:sp>
        <p:sp>
          <p:nvSpPr>
            <p:cNvPr id="243" name="左弧形箭头 242"/>
            <p:cNvSpPr/>
            <p:nvPr/>
          </p:nvSpPr>
          <p:spPr>
            <a:xfrm rot="10800000" flipV="1">
              <a:off x="4452971" y="4138515"/>
              <a:ext cx="795840" cy="1404291"/>
            </a:xfrm>
            <a:prstGeom prst="curvedRightArrow">
              <a:avLst/>
            </a:prstGeom>
            <a:solidFill>
              <a:schemeClr val="accent3">
                <a:lumMod val="40000"/>
                <a:lumOff val="60000"/>
              </a:schemeClr>
            </a:solidFill>
            <a:ln>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黑体" panose="02010609060101010101" pitchFamily="49" charset="-122"/>
                <a:ea typeface="黑体" panose="02010609060101010101" pitchFamily="49" charset="-122"/>
              </a:endParaRPr>
            </a:p>
          </p:txBody>
        </p:sp>
      </p:grpSp>
      <p:grpSp>
        <p:nvGrpSpPr>
          <p:cNvPr id="3" name="组合 2"/>
          <p:cNvGrpSpPr/>
          <p:nvPr/>
        </p:nvGrpSpPr>
        <p:grpSpPr>
          <a:xfrm>
            <a:off x="2060591" y="1672119"/>
            <a:ext cx="7344816" cy="1160138"/>
            <a:chOff x="1691680" y="1944026"/>
            <a:chExt cx="5400600" cy="844911"/>
          </a:xfrm>
        </p:grpSpPr>
        <p:sp>
          <p:nvSpPr>
            <p:cNvPr id="10" name="流程图: 多文档 9"/>
            <p:cNvSpPr/>
            <p:nvPr/>
          </p:nvSpPr>
          <p:spPr>
            <a:xfrm>
              <a:off x="1691680" y="1996849"/>
              <a:ext cx="1599940" cy="792088"/>
            </a:xfrm>
            <a:prstGeom prst="flowChartMultidocument">
              <a:avLst/>
            </a:prstGeom>
            <a:solidFill>
              <a:schemeClr val="accent3">
                <a:lumMod val="40000"/>
                <a:lumOff val="60000"/>
              </a:schemeClr>
            </a:solidFill>
            <a:ln w="25400">
              <a:solidFill>
                <a:srgbClr val="0D32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开源工程</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语料库</a:t>
              </a:r>
              <a:endParaRPr lang="zh-CN" altLang="en-US" sz="2400" dirty="0">
                <a:latin typeface="黑体" panose="02010609060101010101" pitchFamily="49" charset="-122"/>
                <a:ea typeface="黑体" panose="02010609060101010101" pitchFamily="49" charset="-122"/>
              </a:endParaRPr>
            </a:p>
          </p:txBody>
        </p:sp>
        <p:sp>
          <p:nvSpPr>
            <p:cNvPr id="12" name="折角形 11"/>
            <p:cNvSpPr/>
            <p:nvPr/>
          </p:nvSpPr>
          <p:spPr>
            <a:xfrm>
              <a:off x="5655053" y="1944026"/>
              <a:ext cx="1437227" cy="709533"/>
            </a:xfrm>
            <a:prstGeom prst="foldedCorner">
              <a:avLst/>
            </a:prstGeom>
            <a:solidFill>
              <a:schemeClr val="accent3">
                <a:lumMod val="40000"/>
                <a:lumOff val="60000"/>
              </a:schemeClr>
            </a:solidFill>
            <a:ln w="25400">
              <a:solidFill>
                <a:srgbClr val="0D3200"/>
              </a:solidFill>
            </a:ln>
          </p:spPr>
          <p:style>
            <a:lnRef idx="1">
              <a:schemeClr val="accent4"/>
            </a:lnRef>
            <a:fillRef idx="2">
              <a:schemeClr val="accent4"/>
            </a:fillRef>
            <a:effectRef idx="1">
              <a:schemeClr val="accent4"/>
            </a:effectRef>
            <a:fontRef idx="minor">
              <a:schemeClr val="dk1"/>
            </a:fontRef>
          </p:style>
          <p:txBody>
            <a:bodyPr rtlCol="0" anchor="ctr" anchorCtr="1"/>
            <a:lstStyle/>
            <a:p>
              <a:pPr algn="ctr"/>
              <a:r>
                <a:rPr lang="zh-CN" altLang="en-US" sz="2400" dirty="0">
                  <a:latin typeface="黑体" panose="02010609060101010101" pitchFamily="49" charset="-122"/>
                  <a:ea typeface="黑体" panose="02010609060101010101" pitchFamily="49" charset="-122"/>
                </a:rPr>
                <a:t>坏味标签</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样本集合</a:t>
              </a:r>
              <a:endParaRPr lang="zh-CN" altLang="en-US" sz="2400" dirty="0">
                <a:latin typeface="黑体" panose="02010609060101010101" pitchFamily="49" charset="-122"/>
                <a:ea typeface="黑体" panose="02010609060101010101" pitchFamily="49" charset="-122"/>
              </a:endParaRPr>
            </a:p>
          </p:txBody>
        </p:sp>
        <p:sp>
          <p:nvSpPr>
            <p:cNvPr id="2" name="燕尾形箭头 1"/>
            <p:cNvSpPr/>
            <p:nvPr/>
          </p:nvSpPr>
          <p:spPr>
            <a:xfrm>
              <a:off x="3549636" y="1944026"/>
              <a:ext cx="1847400" cy="709533"/>
            </a:xfrm>
            <a:prstGeom prst="notchedRightArrow">
              <a:avLst>
                <a:gd name="adj1" fmla="val 46663"/>
                <a:gd name="adj2" fmla="val 42296"/>
              </a:avLst>
            </a:prstGeom>
            <a:noFill/>
            <a:ln>
              <a:solidFill>
                <a:srgbClr val="0F3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样本生成工具</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754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03512" y="154898"/>
            <a:ext cx="4130184"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深度学习的优势</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048328" y="503498"/>
            <a:ext cx="2805597" cy="461665"/>
          </a:xfrm>
          <a:prstGeom prst="rect">
            <a:avLst/>
          </a:prstGeom>
        </p:spPr>
        <p:txBody>
          <a:bodyPr wrap="square">
            <a:spAutoFit/>
          </a:bodyPr>
          <a:lstStyle/>
          <a:p>
            <a:r>
              <a:rPr lang="zh-CN" altLang="en-US" sz="2400" b="1" dirty="0">
                <a:solidFill>
                  <a:schemeClr val="bg1">
                    <a:lumMod val="50000"/>
                  </a:schemeClr>
                </a:solidFill>
                <a:latin typeface="微软雅黑" pitchFamily="34" charset="-122"/>
                <a:ea typeface="微软雅黑" pitchFamily="34" charset="-122"/>
              </a:rPr>
              <a:t>解决方案</a:t>
            </a:r>
            <a:endParaRPr lang="zh-CN" altLang="en-US" sz="2400" b="1" dirty="0">
              <a:solidFill>
                <a:schemeClr val="bg1">
                  <a:lumMod val="50000"/>
                </a:schemeClr>
              </a:solidFill>
            </a:endParaRPr>
          </a:p>
        </p:txBody>
      </p:sp>
      <p:graphicFrame>
        <p:nvGraphicFramePr>
          <p:cNvPr id="2" name="图示 1"/>
          <p:cNvGraphicFramePr/>
          <p:nvPr>
            <p:extLst>
              <p:ext uri="{D42A27DB-BD31-4B8C-83A1-F6EECF244321}">
                <p14:modId xmlns:p14="http://schemas.microsoft.com/office/powerpoint/2010/main" val="4119549809"/>
              </p:ext>
            </p:extLst>
          </p:nvPr>
        </p:nvGraphicFramePr>
        <p:xfrm>
          <a:off x="1271464" y="1785017"/>
          <a:ext cx="4176464" cy="2796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文本框 30"/>
          <p:cNvSpPr txBox="1"/>
          <p:nvPr/>
        </p:nvSpPr>
        <p:spPr>
          <a:xfrm>
            <a:off x="703944" y="1562533"/>
            <a:ext cx="2986715" cy="523220"/>
          </a:xfrm>
          <a:prstGeom prst="rect">
            <a:avLst/>
          </a:prstGeom>
          <a:noFill/>
        </p:spPr>
        <p:txBody>
          <a:bodyPr wrap="none" rtlCol="0">
            <a:spAutoFit/>
          </a:bodyPr>
          <a:lstStyle/>
          <a:p>
            <a:pPr marL="285750" indent="-285750">
              <a:buClr>
                <a:srgbClr val="1F7600"/>
              </a:buClr>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广泛的实践基础</a:t>
            </a:r>
            <a:endParaRPr lang="zh-CN" altLang="en-US" sz="2800" dirty="0">
              <a:latin typeface="黑体" panose="02010609060101010101" pitchFamily="49" charset="-122"/>
              <a:ea typeface="黑体" panose="02010609060101010101" pitchFamily="49" charset="-122"/>
            </a:endParaRPr>
          </a:p>
        </p:txBody>
      </p:sp>
      <p:grpSp>
        <p:nvGrpSpPr>
          <p:cNvPr id="35" name="组合 34"/>
          <p:cNvGrpSpPr/>
          <p:nvPr/>
        </p:nvGrpSpPr>
        <p:grpSpPr>
          <a:xfrm>
            <a:off x="6888088" y="1340768"/>
            <a:ext cx="3346631" cy="3143788"/>
            <a:chOff x="4792849" y="1453266"/>
            <a:chExt cx="3346631" cy="3143788"/>
          </a:xfrm>
        </p:grpSpPr>
        <p:pic>
          <p:nvPicPr>
            <p:cNvPr id="8196" name="Picture 4" descr="https://pic3.zhimg.com/80/e73d7e987819fd2aa5d14df94514147a_h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881" y="2095959"/>
              <a:ext cx="3058599" cy="2501095"/>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p:cNvSpPr txBox="1"/>
            <p:nvPr/>
          </p:nvSpPr>
          <p:spPr>
            <a:xfrm>
              <a:off x="4792849" y="1453266"/>
              <a:ext cx="3345788" cy="523220"/>
            </a:xfrm>
            <a:prstGeom prst="rect">
              <a:avLst/>
            </a:prstGeom>
            <a:noFill/>
          </p:spPr>
          <p:txBody>
            <a:bodyPr wrap="none" rtlCol="0">
              <a:spAutoFit/>
            </a:bodyPr>
            <a:lstStyle/>
            <a:p>
              <a:pPr marL="285750" indent="-285750">
                <a:buClr>
                  <a:srgbClr val="1F7600"/>
                </a:buClr>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善于拟合复杂</a:t>
              </a:r>
              <a:r>
                <a:rPr lang="zh-CN" altLang="en-US" sz="2800" dirty="0">
                  <a:latin typeface="黑体" panose="02010609060101010101" pitchFamily="49" charset="-122"/>
                  <a:ea typeface="黑体" panose="02010609060101010101" pitchFamily="49" charset="-122"/>
                </a:rPr>
                <a:t>函数</a:t>
              </a:r>
              <a:endParaRPr lang="en-US" altLang="zh-CN" sz="2800" dirty="0">
                <a:latin typeface="黑体" panose="02010609060101010101" pitchFamily="49" charset="-122"/>
                <a:ea typeface="黑体" panose="02010609060101010101" pitchFamily="49" charset="-122"/>
              </a:endParaRPr>
            </a:p>
          </p:txBody>
        </p:sp>
      </p:grpSp>
      <p:grpSp>
        <p:nvGrpSpPr>
          <p:cNvPr id="37" name="组合 36"/>
          <p:cNvGrpSpPr/>
          <p:nvPr/>
        </p:nvGrpSpPr>
        <p:grpSpPr>
          <a:xfrm>
            <a:off x="2567608" y="4604029"/>
            <a:ext cx="7200625" cy="1875165"/>
            <a:chOff x="1788936" y="4598362"/>
            <a:chExt cx="7200625" cy="1875165"/>
          </a:xfrm>
        </p:grpSpPr>
        <p:pic>
          <p:nvPicPr>
            <p:cNvPr id="8198" name="Picture 6" descr="âç¥ç»ç½ç» æè·æ°æ®ä¸­çæ·±åº¦å³èâçå¾çæç´¢ç»æ"/>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8936" y="4598362"/>
              <a:ext cx="3047144" cy="1875165"/>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p:cNvSpPr txBox="1"/>
            <p:nvPr/>
          </p:nvSpPr>
          <p:spPr>
            <a:xfrm>
              <a:off x="4932040" y="5405885"/>
              <a:ext cx="4057521" cy="738664"/>
            </a:xfrm>
            <a:prstGeom prst="rect">
              <a:avLst/>
            </a:prstGeom>
            <a:noFill/>
          </p:spPr>
          <p:txBody>
            <a:bodyPr wrap="none" rtlCol="0">
              <a:spAutoFit/>
            </a:bodyPr>
            <a:lstStyle/>
            <a:p>
              <a:pPr>
                <a:lnSpc>
                  <a:spcPct val="150000"/>
                </a:lnSpc>
                <a:buClr>
                  <a:srgbClr val="009241"/>
                </a:buClr>
                <a:buFont typeface="Wingdings" panose="05000000000000000000" pitchFamily="2" charset="2"/>
                <a:buChar char="ü"/>
              </a:pPr>
              <a:r>
                <a:rPr lang="zh-CN" altLang="en-US" sz="2800" dirty="0">
                  <a:latin typeface="黑体" panose="02010609060101010101" pitchFamily="49" charset="-122"/>
                  <a:ea typeface="黑体" panose="02010609060101010101" pitchFamily="49" charset="-122"/>
                </a:rPr>
                <a:t>捕捉数据中的深度关联</a:t>
              </a:r>
              <a:endParaRPr lang="en-US" altLang="zh-CN" sz="28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58409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703512" y="113712"/>
            <a:ext cx="4778256"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神经网络特征输入</a:t>
            </a:r>
            <a:endParaRPr lang="zh-CN" altLang="en-US" sz="4400" b="1" dirty="0">
              <a:latin typeface="黑体" panose="02010609060101010101" pitchFamily="49" charset="-122"/>
              <a:ea typeface="黑体" panose="02010609060101010101" pitchFamily="49" charset="-122"/>
              <a:cs typeface="+mj-cs"/>
            </a:endParaRPr>
          </a:p>
        </p:txBody>
      </p:sp>
      <p:sp>
        <p:nvSpPr>
          <p:cNvPr id="3" name="矩形 2"/>
          <p:cNvSpPr/>
          <p:nvPr/>
        </p:nvSpPr>
        <p:spPr>
          <a:xfrm>
            <a:off x="9252627" y="494966"/>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sp>
        <p:nvSpPr>
          <p:cNvPr id="4" name="内容占位符 2"/>
          <p:cNvSpPr txBox="1">
            <a:spLocks/>
          </p:cNvSpPr>
          <p:nvPr/>
        </p:nvSpPr>
        <p:spPr>
          <a:xfrm>
            <a:off x="1703512" y="1556792"/>
            <a:ext cx="633670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结构</a:t>
            </a:r>
            <a:r>
              <a:rPr lang="zh-CN" altLang="en-US" sz="2800" dirty="0">
                <a:latin typeface="黑体" panose="02010609060101010101" pitchFamily="49" charset="-122"/>
                <a:ea typeface="黑体" panose="02010609060101010101" pitchFamily="49" charset="-122"/>
              </a:rPr>
              <a:t>特征</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代码度量项</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文本特征</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标识符</a:t>
            </a:r>
            <a:endParaRPr lang="en-US" altLang="zh-CN" sz="28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矩形 4"/>
              <p:cNvSpPr/>
              <p:nvPr/>
            </p:nvSpPr>
            <p:spPr>
              <a:xfrm>
                <a:off x="3215680" y="4077072"/>
                <a:ext cx="590424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i="1">
                          <a:latin typeface="Cambria Math" panose="02040503050406030204" pitchFamily="18" charset="0"/>
                        </a:rPr>
                        <m:t>𝒊𝒏𝒑𝒖𝒕</m:t>
                      </m:r>
                      <m:r>
                        <a:rPr lang="zh-CN" altLang="en-US" sz="2800" b="1" i="1">
                          <a:latin typeface="Cambria Math" panose="02040503050406030204" pitchFamily="18" charset="0"/>
                        </a:rPr>
                        <m:t>= &lt;</m:t>
                      </m:r>
                      <m:r>
                        <a:rPr lang="zh-CN" altLang="en-US" sz="2800" b="1" i="1">
                          <a:latin typeface="Cambria Math" panose="02040503050406030204" pitchFamily="18" charset="0"/>
                        </a:rPr>
                        <m:t>𝒊𝒅𝒆𝒏𝒕𝒊𝒇𝒊𝒆𝒓𝒔</m:t>
                      </m:r>
                      <m:r>
                        <a:rPr lang="zh-CN" altLang="en-US" sz="2800" b="1" i="1">
                          <a:latin typeface="Cambria Math" panose="02040503050406030204" pitchFamily="18" charset="0"/>
                        </a:rPr>
                        <m:t>,</m:t>
                      </m:r>
                      <m:r>
                        <a:rPr lang="zh-CN" altLang="en-US" sz="2800" b="1" i="1">
                          <a:latin typeface="Cambria Math" panose="02040503050406030204" pitchFamily="18" charset="0"/>
                        </a:rPr>
                        <m:t>𝒎𝒆𝒕𝒓𝒊𝒄𝒔</m:t>
                      </m:r>
                      <m:r>
                        <a:rPr lang="zh-CN" altLang="en-US" sz="2800" b="1" i="1">
                          <a:latin typeface="Cambria Math" panose="02040503050406030204" pitchFamily="18" charset="0"/>
                        </a:rPr>
                        <m:t>&gt;</m:t>
                      </m:r>
                    </m:oMath>
                  </m:oMathPara>
                </a14:m>
                <a:endParaRPr lang="zh-CN" altLang="en-US" sz="2800" b="1" i="1" dirty="0">
                  <a:latin typeface="+mj-lt"/>
                  <a:ea typeface="黑体" panose="02010609060101010101" pitchFamily="49" charset="-122"/>
                </a:endParaRPr>
              </a:p>
            </p:txBody>
          </p:sp>
        </mc:Choice>
        <mc:Fallback>
          <p:sp>
            <p:nvSpPr>
              <p:cNvPr id="5" name="矩形 4"/>
              <p:cNvSpPr>
                <a:spLocks noRot="1" noChangeAspect="1" noMove="1" noResize="1" noEditPoints="1" noAdjustHandles="1" noChangeArrowheads="1" noChangeShapeType="1" noTextEdit="1"/>
              </p:cNvSpPr>
              <p:nvPr/>
            </p:nvSpPr>
            <p:spPr>
              <a:xfrm>
                <a:off x="3215680" y="4077072"/>
                <a:ext cx="5904245" cy="523220"/>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809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79837" y="72908"/>
            <a:ext cx="4778256"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代码</a:t>
            </a:r>
            <a:r>
              <a:rPr lang="zh-CN" altLang="en-US" sz="4400" b="1" dirty="0">
                <a:latin typeface="黑体" panose="02010609060101010101" pitchFamily="49" charset="-122"/>
                <a:ea typeface="黑体" panose="02010609060101010101" pitchFamily="49" charset="-122"/>
                <a:cs typeface="+mj-cs"/>
              </a:rPr>
              <a:t>结构特征输入</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063552" y="522422"/>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grpSp>
        <p:nvGrpSpPr>
          <p:cNvPr id="18" name="组合 17"/>
          <p:cNvGrpSpPr/>
          <p:nvPr/>
        </p:nvGrpSpPr>
        <p:grpSpPr>
          <a:xfrm>
            <a:off x="3863752" y="3470545"/>
            <a:ext cx="1596199" cy="3198816"/>
            <a:chOff x="3512665" y="2227189"/>
            <a:chExt cx="1596199" cy="3198816"/>
          </a:xfrm>
        </p:grpSpPr>
        <p:sp>
          <p:nvSpPr>
            <p:cNvPr id="30" name="任意多边形 29"/>
            <p:cNvSpPr/>
            <p:nvPr/>
          </p:nvSpPr>
          <p:spPr>
            <a:xfrm>
              <a:off x="3512665" y="2227189"/>
              <a:ext cx="1596199" cy="740899"/>
            </a:xfrm>
            <a:custGeom>
              <a:avLst/>
              <a:gdLst>
                <a:gd name="connsiteX0" fmla="*/ 0 w 1154955"/>
                <a:gd name="connsiteY0" fmla="*/ 57748 h 577477"/>
                <a:gd name="connsiteX1" fmla="*/ 57748 w 1154955"/>
                <a:gd name="connsiteY1" fmla="*/ 0 h 577477"/>
                <a:gd name="connsiteX2" fmla="*/ 1097207 w 1154955"/>
                <a:gd name="connsiteY2" fmla="*/ 0 h 577477"/>
                <a:gd name="connsiteX3" fmla="*/ 1154955 w 1154955"/>
                <a:gd name="connsiteY3" fmla="*/ 57748 h 577477"/>
                <a:gd name="connsiteX4" fmla="*/ 1154955 w 1154955"/>
                <a:gd name="connsiteY4" fmla="*/ 519729 h 577477"/>
                <a:gd name="connsiteX5" fmla="*/ 1097207 w 1154955"/>
                <a:gd name="connsiteY5" fmla="*/ 577477 h 577477"/>
                <a:gd name="connsiteX6" fmla="*/ 57748 w 1154955"/>
                <a:gd name="connsiteY6" fmla="*/ 577477 h 577477"/>
                <a:gd name="connsiteX7" fmla="*/ 0 w 1154955"/>
                <a:gd name="connsiteY7" fmla="*/ 519729 h 577477"/>
                <a:gd name="connsiteX8" fmla="*/ 0 w 1154955"/>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955" h="577477">
                  <a:moveTo>
                    <a:pt x="0" y="57748"/>
                  </a:moveTo>
                  <a:cubicBezTo>
                    <a:pt x="0" y="25855"/>
                    <a:pt x="25855" y="0"/>
                    <a:pt x="57748" y="0"/>
                  </a:cubicBezTo>
                  <a:lnTo>
                    <a:pt x="1097207" y="0"/>
                  </a:lnTo>
                  <a:cubicBezTo>
                    <a:pt x="1129100" y="0"/>
                    <a:pt x="1154955" y="25855"/>
                    <a:pt x="1154955" y="57748"/>
                  </a:cubicBezTo>
                  <a:lnTo>
                    <a:pt x="1154955" y="519729"/>
                  </a:lnTo>
                  <a:cubicBezTo>
                    <a:pt x="1154955" y="551622"/>
                    <a:pt x="1129100" y="577477"/>
                    <a:pt x="1097207" y="577477"/>
                  </a:cubicBezTo>
                  <a:lnTo>
                    <a:pt x="57748" y="577477"/>
                  </a:lnTo>
                  <a:cubicBezTo>
                    <a:pt x="25855" y="577477"/>
                    <a:pt x="0" y="551622"/>
                    <a:pt x="0" y="519729"/>
                  </a:cubicBezTo>
                  <a:lnTo>
                    <a:pt x="0" y="57748"/>
                  </a:lnTo>
                  <a:close/>
                </a:path>
              </a:pathLst>
            </a:custGeom>
            <a:solidFill>
              <a:srgbClr val="0F3A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5014" tIns="42314" rIns="55014" bIns="42314" numCol="1" spcCol="1270" anchor="ctr" anchorCtr="0">
              <a:noAutofit/>
            </a:bodyPr>
            <a:lstStyle/>
            <a:p>
              <a:pPr algn="ctr" defTabSz="889000">
                <a:lnSpc>
                  <a:spcPct val="90000"/>
                </a:lnSpc>
                <a:spcBef>
                  <a:spcPct val="0"/>
                </a:spcBef>
                <a:spcAft>
                  <a:spcPct val="35000"/>
                </a:spcAft>
              </a:pPr>
              <a:r>
                <a:rPr lang="zh-CN" altLang="en-US" sz="2800" dirty="0">
                  <a:latin typeface="Calibri" panose="020F0502020204030204" pitchFamily="34" charset="0"/>
                  <a:ea typeface="黑体" panose="02010609060101010101" pitchFamily="49" charset="-122"/>
                </a:rPr>
                <a:t>内聚度</a:t>
              </a:r>
              <a:endParaRPr lang="zh-CN" altLang="en-US" sz="2800" dirty="0">
                <a:latin typeface="Calibri" panose="020F0502020204030204" pitchFamily="34" charset="0"/>
                <a:ea typeface="黑体" panose="02010609060101010101" pitchFamily="49" charset="-122"/>
              </a:endParaRPr>
            </a:p>
          </p:txBody>
        </p:sp>
        <p:sp>
          <p:nvSpPr>
            <p:cNvPr id="32" name="任意多边形 31"/>
            <p:cNvSpPr/>
            <p:nvPr/>
          </p:nvSpPr>
          <p:spPr>
            <a:xfrm>
              <a:off x="3801235" y="3151240"/>
              <a:ext cx="1188000" cy="576000"/>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TCC</a:t>
              </a:r>
              <a:endParaRPr lang="zh-CN" altLang="en-US" sz="2800" dirty="0">
                <a:latin typeface="Calibri" panose="020F0502020204030204" pitchFamily="34" charset="0"/>
                <a:ea typeface="黑体" panose="02010609060101010101" pitchFamily="49" charset="-122"/>
              </a:endParaRPr>
            </a:p>
          </p:txBody>
        </p:sp>
        <p:sp>
          <p:nvSpPr>
            <p:cNvPr id="34" name="任意多边形 33"/>
            <p:cNvSpPr/>
            <p:nvPr/>
          </p:nvSpPr>
          <p:spPr>
            <a:xfrm>
              <a:off x="3801235" y="3985845"/>
              <a:ext cx="1188000" cy="576000"/>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LCOM</a:t>
              </a:r>
              <a:endParaRPr lang="zh-CN" altLang="en-US" sz="2800" dirty="0">
                <a:latin typeface="Calibri" panose="020F0502020204030204" pitchFamily="34" charset="0"/>
                <a:ea typeface="黑体" panose="02010609060101010101" pitchFamily="49" charset="-122"/>
              </a:endParaRPr>
            </a:p>
          </p:txBody>
        </p:sp>
        <p:sp>
          <p:nvSpPr>
            <p:cNvPr id="36" name="任意多边形 35"/>
            <p:cNvSpPr/>
            <p:nvPr/>
          </p:nvSpPr>
          <p:spPr>
            <a:xfrm>
              <a:off x="3789095" y="4850005"/>
              <a:ext cx="1188000" cy="576000"/>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CAM</a:t>
              </a:r>
              <a:endParaRPr lang="zh-CN" altLang="en-US" sz="2800" dirty="0">
                <a:latin typeface="Calibri" panose="020F0502020204030204" pitchFamily="34" charset="0"/>
                <a:ea typeface="黑体" panose="02010609060101010101" pitchFamily="49" charset="-122"/>
              </a:endParaRPr>
            </a:p>
          </p:txBody>
        </p:sp>
      </p:grpSp>
      <p:grpSp>
        <p:nvGrpSpPr>
          <p:cNvPr id="19" name="组合 18"/>
          <p:cNvGrpSpPr/>
          <p:nvPr/>
        </p:nvGrpSpPr>
        <p:grpSpPr>
          <a:xfrm>
            <a:off x="6744072" y="1325365"/>
            <a:ext cx="3168352" cy="3275375"/>
            <a:chOff x="4982462" y="626502"/>
            <a:chExt cx="3168352" cy="3275375"/>
          </a:xfrm>
        </p:grpSpPr>
        <p:sp>
          <p:nvSpPr>
            <p:cNvPr id="37" name="任意多边形 36"/>
            <p:cNvSpPr/>
            <p:nvPr/>
          </p:nvSpPr>
          <p:spPr>
            <a:xfrm>
              <a:off x="4982462" y="626502"/>
              <a:ext cx="3168352" cy="859695"/>
            </a:xfrm>
            <a:custGeom>
              <a:avLst/>
              <a:gdLst>
                <a:gd name="connsiteX0" fmla="*/ 0 w 1154955"/>
                <a:gd name="connsiteY0" fmla="*/ 57748 h 577477"/>
                <a:gd name="connsiteX1" fmla="*/ 57748 w 1154955"/>
                <a:gd name="connsiteY1" fmla="*/ 0 h 577477"/>
                <a:gd name="connsiteX2" fmla="*/ 1097207 w 1154955"/>
                <a:gd name="connsiteY2" fmla="*/ 0 h 577477"/>
                <a:gd name="connsiteX3" fmla="*/ 1154955 w 1154955"/>
                <a:gd name="connsiteY3" fmla="*/ 57748 h 577477"/>
                <a:gd name="connsiteX4" fmla="*/ 1154955 w 1154955"/>
                <a:gd name="connsiteY4" fmla="*/ 519729 h 577477"/>
                <a:gd name="connsiteX5" fmla="*/ 1097207 w 1154955"/>
                <a:gd name="connsiteY5" fmla="*/ 577477 h 577477"/>
                <a:gd name="connsiteX6" fmla="*/ 57748 w 1154955"/>
                <a:gd name="connsiteY6" fmla="*/ 577477 h 577477"/>
                <a:gd name="connsiteX7" fmla="*/ 0 w 1154955"/>
                <a:gd name="connsiteY7" fmla="*/ 519729 h 577477"/>
                <a:gd name="connsiteX8" fmla="*/ 0 w 1154955"/>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955" h="577477">
                  <a:moveTo>
                    <a:pt x="0" y="57748"/>
                  </a:moveTo>
                  <a:cubicBezTo>
                    <a:pt x="0" y="25855"/>
                    <a:pt x="25855" y="0"/>
                    <a:pt x="57748" y="0"/>
                  </a:cubicBezTo>
                  <a:lnTo>
                    <a:pt x="1097207" y="0"/>
                  </a:lnTo>
                  <a:cubicBezTo>
                    <a:pt x="1129100" y="0"/>
                    <a:pt x="1154955" y="25855"/>
                    <a:pt x="1154955" y="57748"/>
                  </a:cubicBezTo>
                  <a:lnTo>
                    <a:pt x="1154955" y="519729"/>
                  </a:lnTo>
                  <a:cubicBezTo>
                    <a:pt x="1154955" y="551622"/>
                    <a:pt x="1129100" y="577477"/>
                    <a:pt x="1097207" y="577477"/>
                  </a:cubicBezTo>
                  <a:lnTo>
                    <a:pt x="57748" y="577477"/>
                  </a:lnTo>
                  <a:cubicBezTo>
                    <a:pt x="25855" y="577477"/>
                    <a:pt x="0" y="551622"/>
                    <a:pt x="0" y="519729"/>
                  </a:cubicBezTo>
                  <a:lnTo>
                    <a:pt x="0" y="57748"/>
                  </a:lnTo>
                  <a:close/>
                </a:path>
              </a:pathLst>
            </a:custGeom>
            <a:solidFill>
              <a:srgbClr val="0F3A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5014" tIns="42314" rIns="55014" bIns="42314" numCol="1" spcCol="1270" anchor="ctr" anchorCtr="0">
              <a:noAutofit/>
            </a:bodyPr>
            <a:lstStyle/>
            <a:p>
              <a:pPr algn="ctr" defTabSz="889000">
                <a:lnSpc>
                  <a:spcPct val="90000"/>
                </a:lnSpc>
                <a:spcBef>
                  <a:spcPct val="0"/>
                </a:spcBef>
                <a:spcAft>
                  <a:spcPct val="35000"/>
                </a:spcAft>
              </a:pPr>
              <a:r>
                <a:rPr lang="zh-CN" altLang="en-US" sz="2800" dirty="0">
                  <a:latin typeface="Calibri" panose="020F0502020204030204" pitchFamily="34" charset="0"/>
                  <a:ea typeface="黑体" panose="02010609060101010101" pitchFamily="49" charset="-122"/>
                </a:rPr>
                <a:t>代码规模</a:t>
              </a:r>
              <a:endParaRPr lang="zh-CN" altLang="en-US" sz="2800" dirty="0">
                <a:latin typeface="Calibri" panose="020F0502020204030204" pitchFamily="34" charset="0"/>
                <a:ea typeface="黑体" panose="02010609060101010101" pitchFamily="49" charset="-122"/>
              </a:endParaRPr>
            </a:p>
          </p:txBody>
        </p:sp>
        <p:sp>
          <p:nvSpPr>
            <p:cNvPr id="39" name="任意多边形 38"/>
            <p:cNvSpPr/>
            <p:nvPr/>
          </p:nvSpPr>
          <p:spPr>
            <a:xfrm>
              <a:off x="5285718" y="1630568"/>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WMC</a:t>
              </a:r>
              <a:endParaRPr lang="zh-CN" altLang="en-US" sz="2800" dirty="0">
                <a:latin typeface="Calibri" panose="020F0502020204030204" pitchFamily="34" charset="0"/>
                <a:ea typeface="黑体" panose="02010609060101010101" pitchFamily="49" charset="-122"/>
              </a:endParaRPr>
            </a:p>
          </p:txBody>
        </p:sp>
        <p:sp>
          <p:nvSpPr>
            <p:cNvPr id="41" name="任意多边形 40"/>
            <p:cNvSpPr/>
            <p:nvPr/>
          </p:nvSpPr>
          <p:spPr>
            <a:xfrm>
              <a:off x="5285718" y="2461717"/>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LOC</a:t>
              </a:r>
              <a:endParaRPr lang="zh-CN" altLang="en-US" sz="2800" dirty="0">
                <a:latin typeface="Calibri" panose="020F0502020204030204" pitchFamily="34" charset="0"/>
                <a:ea typeface="黑体" panose="02010609060101010101" pitchFamily="49" charset="-122"/>
              </a:endParaRPr>
            </a:p>
          </p:txBody>
        </p:sp>
        <p:sp>
          <p:nvSpPr>
            <p:cNvPr id="43" name="任意多边形 42"/>
            <p:cNvSpPr/>
            <p:nvPr/>
          </p:nvSpPr>
          <p:spPr>
            <a:xfrm>
              <a:off x="5285718" y="3324400"/>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NOPA</a:t>
              </a:r>
              <a:endParaRPr lang="zh-CN" altLang="en-US" sz="2800" dirty="0">
                <a:latin typeface="Calibri" panose="020F0502020204030204" pitchFamily="34" charset="0"/>
                <a:ea typeface="黑体" panose="02010609060101010101" pitchFamily="49" charset="-122"/>
              </a:endParaRPr>
            </a:p>
          </p:txBody>
        </p:sp>
      </p:grpSp>
      <p:grpSp>
        <p:nvGrpSpPr>
          <p:cNvPr id="20" name="组合 19"/>
          <p:cNvGrpSpPr/>
          <p:nvPr/>
        </p:nvGrpSpPr>
        <p:grpSpPr>
          <a:xfrm>
            <a:off x="8652416" y="2329429"/>
            <a:ext cx="1188000" cy="2343318"/>
            <a:chOff x="6653870" y="1630567"/>
            <a:chExt cx="1188000" cy="2343318"/>
          </a:xfrm>
        </p:grpSpPr>
        <p:sp>
          <p:nvSpPr>
            <p:cNvPr id="54" name="任意多边形 53"/>
            <p:cNvSpPr/>
            <p:nvPr/>
          </p:nvSpPr>
          <p:spPr>
            <a:xfrm>
              <a:off x="6653870" y="1630567"/>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NOAM</a:t>
              </a:r>
              <a:endParaRPr lang="zh-CN" altLang="en-US" sz="2800" dirty="0">
                <a:latin typeface="Calibri" panose="020F0502020204030204" pitchFamily="34" charset="0"/>
                <a:ea typeface="黑体" panose="02010609060101010101" pitchFamily="49" charset="-122"/>
              </a:endParaRPr>
            </a:p>
          </p:txBody>
        </p:sp>
        <p:sp>
          <p:nvSpPr>
            <p:cNvPr id="55" name="任意多边形 54"/>
            <p:cNvSpPr/>
            <p:nvPr/>
          </p:nvSpPr>
          <p:spPr>
            <a:xfrm>
              <a:off x="6653870" y="2532312"/>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NOA</a:t>
              </a:r>
              <a:endParaRPr lang="zh-CN" altLang="en-US" sz="2800" dirty="0">
                <a:latin typeface="Calibri" panose="020F0502020204030204" pitchFamily="34" charset="0"/>
                <a:ea typeface="黑体" panose="02010609060101010101" pitchFamily="49" charset="-122"/>
              </a:endParaRPr>
            </a:p>
          </p:txBody>
        </p:sp>
        <p:sp>
          <p:nvSpPr>
            <p:cNvPr id="56" name="任意多边形 55"/>
            <p:cNvSpPr/>
            <p:nvPr/>
          </p:nvSpPr>
          <p:spPr>
            <a:xfrm>
              <a:off x="6653870" y="3396408"/>
              <a:ext cx="1188000" cy="577477"/>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NOM</a:t>
              </a:r>
              <a:endParaRPr lang="zh-CN" altLang="en-US" sz="2800" dirty="0">
                <a:latin typeface="Calibri" panose="020F0502020204030204" pitchFamily="34" charset="0"/>
                <a:ea typeface="黑体" panose="02010609060101010101" pitchFamily="49" charset="-122"/>
              </a:endParaRPr>
            </a:p>
          </p:txBody>
        </p:sp>
      </p:grpSp>
      <p:grpSp>
        <p:nvGrpSpPr>
          <p:cNvPr id="17" name="组合 16"/>
          <p:cNvGrpSpPr/>
          <p:nvPr/>
        </p:nvGrpSpPr>
        <p:grpSpPr>
          <a:xfrm>
            <a:off x="869606" y="1328891"/>
            <a:ext cx="1625993" cy="3236358"/>
            <a:chOff x="396884" y="2224879"/>
            <a:chExt cx="1625993" cy="3427649"/>
          </a:xfrm>
        </p:grpSpPr>
        <p:sp>
          <p:nvSpPr>
            <p:cNvPr id="23" name="任意多边形 22"/>
            <p:cNvSpPr/>
            <p:nvPr/>
          </p:nvSpPr>
          <p:spPr>
            <a:xfrm>
              <a:off x="396884" y="2224879"/>
              <a:ext cx="1625993" cy="776512"/>
            </a:xfrm>
            <a:custGeom>
              <a:avLst/>
              <a:gdLst>
                <a:gd name="connsiteX0" fmla="*/ 0 w 1154955"/>
                <a:gd name="connsiteY0" fmla="*/ 57748 h 577477"/>
                <a:gd name="connsiteX1" fmla="*/ 57748 w 1154955"/>
                <a:gd name="connsiteY1" fmla="*/ 0 h 577477"/>
                <a:gd name="connsiteX2" fmla="*/ 1097207 w 1154955"/>
                <a:gd name="connsiteY2" fmla="*/ 0 h 577477"/>
                <a:gd name="connsiteX3" fmla="*/ 1154955 w 1154955"/>
                <a:gd name="connsiteY3" fmla="*/ 57748 h 577477"/>
                <a:gd name="connsiteX4" fmla="*/ 1154955 w 1154955"/>
                <a:gd name="connsiteY4" fmla="*/ 519729 h 577477"/>
                <a:gd name="connsiteX5" fmla="*/ 1097207 w 1154955"/>
                <a:gd name="connsiteY5" fmla="*/ 577477 h 577477"/>
                <a:gd name="connsiteX6" fmla="*/ 57748 w 1154955"/>
                <a:gd name="connsiteY6" fmla="*/ 577477 h 577477"/>
                <a:gd name="connsiteX7" fmla="*/ 0 w 1154955"/>
                <a:gd name="connsiteY7" fmla="*/ 519729 h 577477"/>
                <a:gd name="connsiteX8" fmla="*/ 0 w 1154955"/>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955" h="577477">
                  <a:moveTo>
                    <a:pt x="0" y="57748"/>
                  </a:moveTo>
                  <a:cubicBezTo>
                    <a:pt x="0" y="25855"/>
                    <a:pt x="25855" y="0"/>
                    <a:pt x="57748" y="0"/>
                  </a:cubicBezTo>
                  <a:lnTo>
                    <a:pt x="1097207" y="0"/>
                  </a:lnTo>
                  <a:cubicBezTo>
                    <a:pt x="1129100" y="0"/>
                    <a:pt x="1154955" y="25855"/>
                    <a:pt x="1154955" y="57748"/>
                  </a:cubicBezTo>
                  <a:lnTo>
                    <a:pt x="1154955" y="519729"/>
                  </a:lnTo>
                  <a:cubicBezTo>
                    <a:pt x="1154955" y="551622"/>
                    <a:pt x="1129100" y="577477"/>
                    <a:pt x="1097207" y="577477"/>
                  </a:cubicBezTo>
                  <a:lnTo>
                    <a:pt x="57748" y="577477"/>
                  </a:lnTo>
                  <a:cubicBezTo>
                    <a:pt x="25855" y="577477"/>
                    <a:pt x="0" y="551622"/>
                    <a:pt x="0" y="519729"/>
                  </a:cubicBezTo>
                  <a:lnTo>
                    <a:pt x="0" y="57748"/>
                  </a:lnTo>
                  <a:close/>
                </a:path>
              </a:pathLst>
            </a:custGeom>
            <a:solidFill>
              <a:srgbClr val="103E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5014" tIns="42314" rIns="55014" bIns="42314" numCol="1" spcCol="1270" anchor="ctr" anchorCtr="0">
              <a:noAutofit/>
            </a:bodyPr>
            <a:lstStyle/>
            <a:p>
              <a:pPr algn="ctr" defTabSz="889000">
                <a:lnSpc>
                  <a:spcPct val="90000"/>
                </a:lnSpc>
                <a:spcBef>
                  <a:spcPct val="0"/>
                </a:spcBef>
                <a:spcAft>
                  <a:spcPct val="35000"/>
                </a:spcAft>
              </a:pPr>
              <a:r>
                <a:rPr lang="zh-CN" altLang="en-US" sz="2800" dirty="0">
                  <a:latin typeface="Calibri" panose="020F0502020204030204" pitchFamily="34" charset="0"/>
                  <a:ea typeface="黑体" panose="02010609060101010101" pitchFamily="49" charset="-122"/>
                </a:rPr>
                <a:t>耦合度</a:t>
              </a:r>
              <a:endParaRPr lang="zh-CN" altLang="en-US" sz="2800" dirty="0">
                <a:latin typeface="Calibri" panose="020F0502020204030204" pitchFamily="34" charset="0"/>
                <a:ea typeface="黑体" panose="02010609060101010101" pitchFamily="49" charset="-122"/>
              </a:endParaRPr>
            </a:p>
          </p:txBody>
        </p:sp>
        <p:sp>
          <p:nvSpPr>
            <p:cNvPr id="27" name="任意多边形 26"/>
            <p:cNvSpPr/>
            <p:nvPr/>
          </p:nvSpPr>
          <p:spPr>
            <a:xfrm>
              <a:off x="654915" y="4130213"/>
              <a:ext cx="1188000" cy="610046"/>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DCC</a:t>
              </a:r>
              <a:endParaRPr lang="zh-CN" altLang="en-US" sz="2800" dirty="0">
                <a:latin typeface="Calibri" panose="020F0502020204030204" pitchFamily="34" charset="0"/>
                <a:ea typeface="黑体" panose="02010609060101010101" pitchFamily="49" charset="-122"/>
              </a:endParaRPr>
            </a:p>
          </p:txBody>
        </p:sp>
        <p:sp>
          <p:nvSpPr>
            <p:cNvPr id="29" name="任意多边形 28"/>
            <p:cNvSpPr/>
            <p:nvPr/>
          </p:nvSpPr>
          <p:spPr>
            <a:xfrm>
              <a:off x="644926" y="5042482"/>
              <a:ext cx="1188000" cy="610046"/>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DIT</a:t>
              </a:r>
              <a:endParaRPr lang="zh-CN" altLang="en-US" sz="2800" dirty="0">
                <a:latin typeface="Calibri" panose="020F0502020204030204" pitchFamily="34" charset="0"/>
                <a:ea typeface="黑体" panose="02010609060101010101" pitchFamily="49" charset="-122"/>
              </a:endParaRPr>
            </a:p>
          </p:txBody>
        </p:sp>
        <p:sp>
          <p:nvSpPr>
            <p:cNvPr id="25" name="任意多边形 24"/>
            <p:cNvSpPr/>
            <p:nvPr/>
          </p:nvSpPr>
          <p:spPr>
            <a:xfrm>
              <a:off x="644748" y="3217945"/>
              <a:ext cx="1188000" cy="610046"/>
            </a:xfrm>
            <a:custGeom>
              <a:avLst/>
              <a:gdLst>
                <a:gd name="connsiteX0" fmla="*/ 0 w 923964"/>
                <a:gd name="connsiteY0" fmla="*/ 57748 h 577477"/>
                <a:gd name="connsiteX1" fmla="*/ 57748 w 923964"/>
                <a:gd name="connsiteY1" fmla="*/ 0 h 577477"/>
                <a:gd name="connsiteX2" fmla="*/ 866216 w 923964"/>
                <a:gd name="connsiteY2" fmla="*/ 0 h 577477"/>
                <a:gd name="connsiteX3" fmla="*/ 923964 w 923964"/>
                <a:gd name="connsiteY3" fmla="*/ 57748 h 577477"/>
                <a:gd name="connsiteX4" fmla="*/ 923964 w 923964"/>
                <a:gd name="connsiteY4" fmla="*/ 519729 h 577477"/>
                <a:gd name="connsiteX5" fmla="*/ 866216 w 923964"/>
                <a:gd name="connsiteY5" fmla="*/ 577477 h 577477"/>
                <a:gd name="connsiteX6" fmla="*/ 57748 w 923964"/>
                <a:gd name="connsiteY6" fmla="*/ 577477 h 577477"/>
                <a:gd name="connsiteX7" fmla="*/ 0 w 923964"/>
                <a:gd name="connsiteY7" fmla="*/ 519729 h 577477"/>
                <a:gd name="connsiteX8" fmla="*/ 0 w 923964"/>
                <a:gd name="connsiteY8" fmla="*/ 57748 h 5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964" h="577477">
                  <a:moveTo>
                    <a:pt x="0" y="57748"/>
                  </a:moveTo>
                  <a:cubicBezTo>
                    <a:pt x="0" y="25855"/>
                    <a:pt x="25855" y="0"/>
                    <a:pt x="57748" y="0"/>
                  </a:cubicBezTo>
                  <a:lnTo>
                    <a:pt x="866216" y="0"/>
                  </a:lnTo>
                  <a:cubicBezTo>
                    <a:pt x="898109" y="0"/>
                    <a:pt x="923964" y="25855"/>
                    <a:pt x="923964" y="57748"/>
                  </a:cubicBezTo>
                  <a:lnTo>
                    <a:pt x="923964" y="519729"/>
                  </a:lnTo>
                  <a:cubicBezTo>
                    <a:pt x="923964" y="551622"/>
                    <a:pt x="898109" y="577477"/>
                    <a:pt x="866216" y="577477"/>
                  </a:cubicBezTo>
                  <a:lnTo>
                    <a:pt x="57748" y="577477"/>
                  </a:lnTo>
                  <a:cubicBezTo>
                    <a:pt x="25855" y="577477"/>
                    <a:pt x="0" y="551622"/>
                    <a:pt x="0" y="519729"/>
                  </a:cubicBezTo>
                  <a:lnTo>
                    <a:pt x="0" y="57748"/>
                  </a:lnTo>
                  <a:close/>
                </a:path>
              </a:pathLst>
            </a:custGeom>
            <a:ln>
              <a:solidFill>
                <a:srgbClr val="0F3A00"/>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729" tIns="46124" rIns="60729" bIns="46124" numCol="1" spcCol="1270" anchor="ctr" anchorCtr="0">
              <a:noAutofit/>
            </a:bodyPr>
            <a:lstStyle/>
            <a:p>
              <a:pPr algn="ctr" defTabSz="1022350">
                <a:lnSpc>
                  <a:spcPct val="90000"/>
                </a:lnSpc>
                <a:spcBef>
                  <a:spcPct val="0"/>
                </a:spcBef>
                <a:spcAft>
                  <a:spcPct val="35000"/>
                </a:spcAft>
              </a:pPr>
              <a:r>
                <a:rPr lang="en-US" altLang="zh-CN" sz="2800" dirty="0">
                  <a:latin typeface="Calibri" panose="020F0502020204030204" pitchFamily="34" charset="0"/>
                  <a:ea typeface="黑体" panose="02010609060101010101" pitchFamily="49" charset="-122"/>
                </a:rPr>
                <a:t>ATFD</a:t>
              </a:r>
              <a:endParaRPr lang="zh-CN" altLang="en-US" sz="2800" dirty="0">
                <a:latin typeface="Calibri" panose="020F0502020204030204" pitchFamily="34" charset="0"/>
                <a:ea typeface="黑体" panose="02010609060101010101" pitchFamily="49" charset="-122"/>
              </a:endParaRPr>
            </a:p>
          </p:txBody>
        </p:sp>
      </p:grpSp>
      <p:sp>
        <p:nvSpPr>
          <p:cNvPr id="10" name="文本框 9"/>
          <p:cNvSpPr txBox="1"/>
          <p:nvPr/>
        </p:nvSpPr>
        <p:spPr>
          <a:xfrm>
            <a:off x="2263966" y="2262081"/>
            <a:ext cx="3243196"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访问</a:t>
            </a:r>
            <a:r>
              <a:rPr lang="zh-CN" altLang="en-US" sz="2400" dirty="0" smtClean="0">
                <a:latin typeface="黑体" panose="02010609060101010101" pitchFamily="49" charset="-122"/>
                <a:ea typeface="黑体" panose="02010609060101010101" pitchFamily="49" charset="-122"/>
              </a:rPr>
              <a:t>外</a:t>
            </a:r>
            <a:r>
              <a:rPr lang="zh-CN" altLang="en-US" sz="2400" dirty="0">
                <a:latin typeface="黑体" panose="02010609060101010101" pitchFamily="49" charset="-122"/>
                <a:ea typeface="黑体" panose="02010609060101010101" pitchFamily="49" charset="-122"/>
              </a:rPr>
              <a:t>部</a:t>
            </a:r>
            <a:r>
              <a:rPr lang="zh-CN" altLang="en-US" sz="2400" dirty="0" smtClean="0">
                <a:latin typeface="黑体" panose="02010609060101010101" pitchFamily="49" charset="-122"/>
                <a:ea typeface="黑体" panose="02010609060101010101" pitchFamily="49" charset="-122"/>
              </a:rPr>
              <a:t>属性的个数</a:t>
            </a:r>
            <a:endParaRPr lang="zh-CN" altLang="en-US" sz="2400" dirty="0">
              <a:latin typeface="黑体" panose="02010609060101010101" pitchFamily="49" charset="-122"/>
              <a:ea typeface="黑体" panose="02010609060101010101" pitchFamily="49" charset="-122"/>
            </a:endParaRPr>
          </a:p>
        </p:txBody>
      </p:sp>
      <p:sp>
        <p:nvSpPr>
          <p:cNvPr id="44" name="文本框 43"/>
          <p:cNvSpPr txBox="1"/>
          <p:nvPr/>
        </p:nvSpPr>
        <p:spPr>
          <a:xfrm>
            <a:off x="2263965" y="3223562"/>
            <a:ext cx="2935419"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访问外</a:t>
            </a:r>
            <a:r>
              <a:rPr lang="zh-CN" altLang="en-US" sz="2400" dirty="0" smtClean="0">
                <a:latin typeface="黑体" panose="02010609060101010101" pitchFamily="49" charset="-122"/>
                <a:ea typeface="黑体" panose="02010609060101010101" pitchFamily="49" charset="-122"/>
              </a:rPr>
              <a:t>部类的个数</a:t>
            </a:r>
            <a:endParaRPr lang="zh-CN" altLang="en-US" sz="2400" dirty="0">
              <a:latin typeface="黑体" panose="02010609060101010101" pitchFamily="49" charset="-122"/>
              <a:ea typeface="黑体" panose="02010609060101010101" pitchFamily="49" charset="-122"/>
            </a:endParaRPr>
          </a:p>
        </p:txBody>
      </p:sp>
      <p:sp>
        <p:nvSpPr>
          <p:cNvPr id="45" name="文本框 44"/>
          <p:cNvSpPr txBox="1"/>
          <p:nvPr/>
        </p:nvSpPr>
        <p:spPr>
          <a:xfrm>
            <a:off x="2258037" y="4092583"/>
            <a:ext cx="3243196"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类在继承树中的深度</a:t>
            </a:r>
            <a:endParaRPr lang="zh-CN" altLang="en-US" sz="2400" dirty="0">
              <a:latin typeface="黑体" panose="02010609060101010101" pitchFamily="49" charset="-122"/>
              <a:ea typeface="黑体" panose="02010609060101010101" pitchFamily="49" charset="-122"/>
            </a:endParaRPr>
          </a:p>
        </p:txBody>
      </p:sp>
      <p:sp>
        <p:nvSpPr>
          <p:cNvPr id="57" name="文本框 56"/>
          <p:cNvSpPr txBox="1"/>
          <p:nvPr/>
        </p:nvSpPr>
        <p:spPr>
          <a:xfrm>
            <a:off x="5320823" y="4437112"/>
            <a:ext cx="3858749"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访问相同属性的方法对数</a:t>
            </a:r>
            <a:endParaRPr lang="zh-CN" altLang="en-US" sz="2400" dirty="0">
              <a:latin typeface="黑体" panose="02010609060101010101" pitchFamily="49" charset="-122"/>
              <a:ea typeface="黑体" panose="02010609060101010101" pitchFamily="49" charset="-122"/>
            </a:endParaRPr>
          </a:p>
        </p:txBody>
      </p:sp>
      <p:sp>
        <p:nvSpPr>
          <p:cNvPr id="61" name="文本框 60"/>
          <p:cNvSpPr txBox="1"/>
          <p:nvPr/>
        </p:nvSpPr>
        <p:spPr>
          <a:xfrm>
            <a:off x="5320822" y="5240055"/>
            <a:ext cx="3243196"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方法间内</a:t>
            </a:r>
            <a:r>
              <a:rPr lang="zh-CN" altLang="en-US" sz="2400" dirty="0" smtClean="0">
                <a:latin typeface="黑体" panose="02010609060101010101" pitchFamily="49" charset="-122"/>
                <a:ea typeface="黑体" panose="02010609060101010101" pitchFamily="49" charset="-122"/>
              </a:rPr>
              <a:t>聚的缺乏</a:t>
            </a:r>
            <a:r>
              <a:rPr lang="zh-CN" altLang="en-US" sz="2400" dirty="0">
                <a:latin typeface="黑体" panose="02010609060101010101" pitchFamily="49" charset="-122"/>
                <a:ea typeface="黑体" panose="02010609060101010101" pitchFamily="49" charset="-122"/>
              </a:rPr>
              <a:t>度</a:t>
            </a:r>
          </a:p>
        </p:txBody>
      </p:sp>
      <p:sp>
        <p:nvSpPr>
          <p:cNvPr id="62" name="文本框 61"/>
          <p:cNvSpPr txBox="1"/>
          <p:nvPr/>
        </p:nvSpPr>
        <p:spPr>
          <a:xfrm>
            <a:off x="5320823" y="6088952"/>
            <a:ext cx="2935419" cy="461665"/>
          </a:xfrm>
          <a:prstGeom prst="rect">
            <a:avLst/>
          </a:prstGeom>
          <a:noFill/>
        </p:spPr>
        <p:txBody>
          <a:bodyPr wrap="none" rtlCol="0">
            <a:spAutoFit/>
          </a:bodyPr>
          <a:lstStyle/>
          <a:p>
            <a:pPr marL="285750" indent="-28575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方法</a:t>
            </a:r>
            <a:r>
              <a:rPr lang="zh-CN" altLang="en-US" sz="2400" dirty="0" smtClean="0">
                <a:latin typeface="黑体" panose="02010609060101010101" pitchFamily="49" charset="-122"/>
                <a:ea typeface="黑体" panose="02010609060101010101" pitchFamily="49" charset="-122"/>
              </a:rPr>
              <a:t>参数的相似性</a:t>
            </a:r>
            <a:endParaRPr lang="zh-CN" altLang="en-US" sz="2400" dirty="0">
              <a:latin typeface="黑体" panose="02010609060101010101" pitchFamily="49" charset="-122"/>
              <a:ea typeface="黑体" panose="02010609060101010101" pitchFamily="49" charset="-122"/>
            </a:endParaRPr>
          </a:p>
        </p:txBody>
      </p:sp>
      <p:sp>
        <p:nvSpPr>
          <p:cNvPr id="69" name="文本框 68"/>
          <p:cNvSpPr txBox="1"/>
          <p:nvPr/>
        </p:nvSpPr>
        <p:spPr>
          <a:xfrm>
            <a:off x="9840416" y="2410487"/>
            <a:ext cx="2069797"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访问方法数</a:t>
            </a:r>
          </a:p>
        </p:txBody>
      </p:sp>
      <p:sp>
        <p:nvSpPr>
          <p:cNvPr id="70" name="文本框 69"/>
          <p:cNvSpPr txBox="1"/>
          <p:nvPr/>
        </p:nvSpPr>
        <p:spPr>
          <a:xfrm>
            <a:off x="9870033" y="3295303"/>
            <a:ext cx="2069797"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类内属性数</a:t>
            </a:r>
          </a:p>
        </p:txBody>
      </p:sp>
      <p:sp>
        <p:nvSpPr>
          <p:cNvPr id="71" name="文本框 70"/>
          <p:cNvSpPr txBox="1"/>
          <p:nvPr/>
        </p:nvSpPr>
        <p:spPr>
          <a:xfrm>
            <a:off x="9870033" y="4168691"/>
            <a:ext cx="2069797"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类内方法数</a:t>
            </a:r>
          </a:p>
        </p:txBody>
      </p:sp>
      <p:sp>
        <p:nvSpPr>
          <p:cNvPr id="72" name="文本框 71"/>
          <p:cNvSpPr txBox="1"/>
          <p:nvPr/>
        </p:nvSpPr>
        <p:spPr>
          <a:xfrm>
            <a:off x="8191168" y="2444725"/>
            <a:ext cx="1762021"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圈复杂度</a:t>
            </a:r>
          </a:p>
        </p:txBody>
      </p:sp>
      <p:sp>
        <p:nvSpPr>
          <p:cNvPr id="73" name="文本框 72"/>
          <p:cNvSpPr txBox="1"/>
          <p:nvPr/>
        </p:nvSpPr>
        <p:spPr>
          <a:xfrm>
            <a:off x="8202666" y="3295303"/>
            <a:ext cx="1762021"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代码行数</a:t>
            </a:r>
          </a:p>
        </p:txBody>
      </p:sp>
      <p:sp>
        <p:nvSpPr>
          <p:cNvPr id="74" name="文本框 73"/>
          <p:cNvSpPr txBox="1"/>
          <p:nvPr/>
        </p:nvSpPr>
        <p:spPr>
          <a:xfrm>
            <a:off x="8202667" y="4159399"/>
            <a:ext cx="2069797" cy="461665"/>
          </a:xfrm>
          <a:prstGeom prst="rect">
            <a:avLst/>
          </a:prstGeom>
          <a:noFill/>
        </p:spPr>
        <p:txBody>
          <a:bodyPr wrap="none" rtlCol="0">
            <a:spAutoFit/>
          </a:bodyPr>
          <a:lstStyle/>
          <a:p>
            <a:pPr marL="342900" indent="-342900">
              <a:buClr>
                <a:srgbClr val="0F3A00"/>
              </a:buClr>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公共属性数</a:t>
            </a:r>
          </a:p>
        </p:txBody>
      </p:sp>
      <p:grpSp>
        <p:nvGrpSpPr>
          <p:cNvPr id="102" name="组合 101"/>
          <p:cNvGrpSpPr/>
          <p:nvPr/>
        </p:nvGrpSpPr>
        <p:grpSpPr>
          <a:xfrm>
            <a:off x="932209" y="2062065"/>
            <a:ext cx="190800" cy="2215184"/>
            <a:chOff x="797244" y="2237456"/>
            <a:chExt cx="190800" cy="2215184"/>
          </a:xfrm>
        </p:grpSpPr>
        <p:cxnSp>
          <p:nvCxnSpPr>
            <p:cNvPr id="85" name="肘形连接符 84"/>
            <p:cNvCxnSpPr/>
            <p:nvPr/>
          </p:nvCxnSpPr>
          <p:spPr>
            <a:xfrm>
              <a:off x="797244" y="2237457"/>
              <a:ext cx="190800" cy="2215183"/>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88" name="肘形连接符 87"/>
            <p:cNvCxnSpPr/>
            <p:nvPr/>
          </p:nvCxnSpPr>
          <p:spPr>
            <a:xfrm>
              <a:off x="797244" y="2237456"/>
              <a:ext cx="190800" cy="1350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89" name="肘形连接符 88"/>
            <p:cNvCxnSpPr/>
            <p:nvPr/>
          </p:nvCxnSpPr>
          <p:spPr>
            <a:xfrm>
              <a:off x="797244" y="2240553"/>
              <a:ext cx="190800" cy="486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3966778" y="4164640"/>
            <a:ext cx="190800" cy="2215184"/>
            <a:chOff x="949644" y="2389856"/>
            <a:chExt cx="190800" cy="2215184"/>
          </a:xfrm>
        </p:grpSpPr>
        <p:cxnSp>
          <p:nvCxnSpPr>
            <p:cNvPr id="90" name="肘形连接符 89"/>
            <p:cNvCxnSpPr/>
            <p:nvPr/>
          </p:nvCxnSpPr>
          <p:spPr>
            <a:xfrm>
              <a:off x="949644" y="2389857"/>
              <a:ext cx="190800" cy="2215183"/>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a:off x="949644" y="2389856"/>
              <a:ext cx="190800" cy="1350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92" name="肘形连接符 91"/>
            <p:cNvCxnSpPr/>
            <p:nvPr/>
          </p:nvCxnSpPr>
          <p:spPr>
            <a:xfrm>
              <a:off x="949644" y="2392953"/>
              <a:ext cx="190800" cy="486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6846427" y="2120545"/>
            <a:ext cx="190800" cy="2215184"/>
            <a:chOff x="949644" y="2389856"/>
            <a:chExt cx="190800" cy="2215184"/>
          </a:xfrm>
        </p:grpSpPr>
        <p:cxnSp>
          <p:nvCxnSpPr>
            <p:cNvPr id="95" name="肘形连接符 94"/>
            <p:cNvCxnSpPr/>
            <p:nvPr/>
          </p:nvCxnSpPr>
          <p:spPr>
            <a:xfrm>
              <a:off x="949644" y="2389857"/>
              <a:ext cx="190800" cy="2215183"/>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949644" y="2389856"/>
              <a:ext cx="190800" cy="1350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97" name="肘形连接符 96"/>
            <p:cNvCxnSpPr/>
            <p:nvPr/>
          </p:nvCxnSpPr>
          <p:spPr>
            <a:xfrm>
              <a:off x="949644" y="2392953"/>
              <a:ext cx="190800" cy="486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8443558" y="2143156"/>
            <a:ext cx="190800" cy="2215184"/>
            <a:chOff x="949644" y="2389856"/>
            <a:chExt cx="190800" cy="2215184"/>
          </a:xfrm>
        </p:grpSpPr>
        <p:cxnSp>
          <p:nvCxnSpPr>
            <p:cNvPr id="99" name="肘形连接符 98"/>
            <p:cNvCxnSpPr/>
            <p:nvPr/>
          </p:nvCxnSpPr>
          <p:spPr>
            <a:xfrm>
              <a:off x="949644" y="2389857"/>
              <a:ext cx="190800" cy="2215183"/>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100" name="肘形连接符 99"/>
            <p:cNvCxnSpPr/>
            <p:nvPr/>
          </p:nvCxnSpPr>
          <p:spPr>
            <a:xfrm>
              <a:off x="949644" y="2389856"/>
              <a:ext cx="190800" cy="1350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a:off x="949644" y="2392953"/>
              <a:ext cx="190800" cy="486000"/>
            </a:xfrm>
            <a:prstGeom prst="bentConnector4">
              <a:avLst>
                <a:gd name="adj1" fmla="val 1"/>
                <a:gd name="adj2" fmla="val 100309"/>
              </a:avLst>
            </a:prstGeom>
            <a:ln w="25400">
              <a:solidFill>
                <a:srgbClr val="0F3A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644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45"/>
                                        </p:tgtEl>
                                      </p:cBhvr>
                                    </p:animEffect>
                                    <p:set>
                                      <p:cBhvr>
                                        <p:cTn id="36" dur="1" fill="hold">
                                          <p:stCondLst>
                                            <p:cond delay="499"/>
                                          </p:stCondLst>
                                        </p:cTn>
                                        <p:tgtEl>
                                          <p:spTgt spid="4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57"/>
                                        </p:tgtEl>
                                      </p:cBhvr>
                                    </p:animEffect>
                                    <p:set>
                                      <p:cBhvr>
                                        <p:cTn id="52" dur="1" fill="hold">
                                          <p:stCondLst>
                                            <p:cond delay="499"/>
                                          </p:stCondLst>
                                        </p:cTn>
                                        <p:tgtEl>
                                          <p:spTgt spid="57"/>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61"/>
                                        </p:tgtEl>
                                      </p:cBhvr>
                                    </p:animEffect>
                                    <p:set>
                                      <p:cBhvr>
                                        <p:cTn id="60" dur="1" fill="hold">
                                          <p:stCondLst>
                                            <p:cond delay="499"/>
                                          </p:stCondLst>
                                        </p:cTn>
                                        <p:tgtEl>
                                          <p:spTgt spid="6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62"/>
                                        </p:tgtEl>
                                      </p:cBhvr>
                                    </p:animEffect>
                                    <p:set>
                                      <p:cBhvr>
                                        <p:cTn id="68" dur="1" fill="hold">
                                          <p:stCondLst>
                                            <p:cond delay="499"/>
                                          </p:stCondLst>
                                        </p:cTn>
                                        <p:tgtEl>
                                          <p:spTgt spid="62"/>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nodeType="with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500"/>
                                        <p:tgtEl>
                                          <p:spTgt spid="9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2">
                                            <p:txEl>
                                              <p:pRg st="0" end="0"/>
                                            </p:txEl>
                                          </p:spTgt>
                                        </p:tgtEl>
                                        <p:attrNameLst>
                                          <p:attrName>style.visibility</p:attrName>
                                        </p:attrNameLst>
                                      </p:cBhvr>
                                      <p:to>
                                        <p:strVal val="visible"/>
                                      </p:to>
                                    </p:set>
                                    <p:animEffect transition="in" filter="fade">
                                      <p:cBhvr>
                                        <p:cTn id="79" dur="500"/>
                                        <p:tgtEl>
                                          <p:spTgt spid="72">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0" nodeType="clickEffect">
                                  <p:stCondLst>
                                    <p:cond delay="0"/>
                                  </p:stCondLst>
                                  <p:childTnLst>
                                    <p:animEffect transition="out" filter="fade">
                                      <p:cBhvr>
                                        <p:cTn id="83" dur="500"/>
                                        <p:tgtEl>
                                          <p:spTgt spid="72">
                                            <p:txEl>
                                              <p:pRg st="0" end="0"/>
                                            </p:txEl>
                                          </p:spTgt>
                                        </p:tgtEl>
                                      </p:cBhvr>
                                    </p:animEffect>
                                    <p:set>
                                      <p:cBhvr>
                                        <p:cTn id="84" dur="1" fill="hold">
                                          <p:stCondLst>
                                            <p:cond delay="499"/>
                                          </p:stCondLst>
                                        </p:cTn>
                                        <p:tgtEl>
                                          <p:spTgt spid="72">
                                            <p:txEl>
                                              <p:pRg st="0" end="0"/>
                                            </p:txEl>
                                          </p:spTgt>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73">
                                            <p:txEl>
                                              <p:pRg st="0" end="0"/>
                                            </p:txEl>
                                          </p:spTgt>
                                        </p:tgtEl>
                                        <p:attrNameLst>
                                          <p:attrName>style.visibility</p:attrName>
                                        </p:attrNameLst>
                                      </p:cBhvr>
                                      <p:to>
                                        <p:strVal val="visible"/>
                                      </p:to>
                                    </p:set>
                                    <p:animEffect transition="in" filter="fade">
                                      <p:cBhvr>
                                        <p:cTn id="87" dur="500"/>
                                        <p:tgtEl>
                                          <p:spTgt spid="7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73">
                                            <p:txEl>
                                              <p:pRg st="0" end="0"/>
                                            </p:txEl>
                                          </p:spTgt>
                                        </p:tgtEl>
                                      </p:cBhvr>
                                    </p:animEffect>
                                    <p:set>
                                      <p:cBhvr>
                                        <p:cTn id="92" dur="1" fill="hold">
                                          <p:stCondLst>
                                            <p:cond delay="499"/>
                                          </p:stCondLst>
                                        </p:cTn>
                                        <p:tgtEl>
                                          <p:spTgt spid="73">
                                            <p:txEl>
                                              <p:pRg st="0" end="0"/>
                                            </p:txEl>
                                          </p:spTgt>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4">
                                            <p:txEl>
                                              <p:pRg st="0" end="0"/>
                                            </p:txEl>
                                          </p:spTgt>
                                        </p:tgtEl>
                                        <p:attrNameLst>
                                          <p:attrName>style.visibility</p:attrName>
                                        </p:attrNameLst>
                                      </p:cBhvr>
                                      <p:to>
                                        <p:strVal val="visible"/>
                                      </p:to>
                                    </p:set>
                                    <p:animEffect transition="in" filter="fade">
                                      <p:cBhvr>
                                        <p:cTn id="95" dur="500"/>
                                        <p:tgtEl>
                                          <p:spTgt spid="74">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0" nodeType="clickEffect">
                                  <p:stCondLst>
                                    <p:cond delay="0"/>
                                  </p:stCondLst>
                                  <p:childTnLst>
                                    <p:animEffect transition="out" filter="fade">
                                      <p:cBhvr>
                                        <p:cTn id="99" dur="500"/>
                                        <p:tgtEl>
                                          <p:spTgt spid="74">
                                            <p:txEl>
                                              <p:pRg st="0" end="0"/>
                                            </p:txEl>
                                          </p:spTgt>
                                        </p:tgtEl>
                                      </p:cBhvr>
                                    </p:animEffect>
                                    <p:set>
                                      <p:cBhvr>
                                        <p:cTn id="100" dur="1" fill="hold">
                                          <p:stCondLst>
                                            <p:cond delay="499"/>
                                          </p:stCondLst>
                                        </p:cTn>
                                        <p:tgtEl>
                                          <p:spTgt spid="74">
                                            <p:txEl>
                                              <p:pRg st="0" end="0"/>
                                            </p:txEl>
                                          </p:spTgt>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nodeType="with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fade">
                                      <p:cBhvr>
                                        <p:cTn id="111" dur="500"/>
                                        <p:tgtEl>
                                          <p:spTgt spid="6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69"/>
                                        </p:tgtEl>
                                      </p:cBhvr>
                                    </p:animEffect>
                                    <p:set>
                                      <p:cBhvr>
                                        <p:cTn id="116" dur="1" fill="hold">
                                          <p:stCondLst>
                                            <p:cond delay="499"/>
                                          </p:stCondLst>
                                        </p:cTn>
                                        <p:tgtEl>
                                          <p:spTgt spid="69"/>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fade">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70"/>
                                        </p:tgtEl>
                                      </p:cBhvr>
                                    </p:animEffect>
                                    <p:set>
                                      <p:cBhvr>
                                        <p:cTn id="124" dur="1" fill="hold">
                                          <p:stCondLst>
                                            <p:cond delay="499"/>
                                          </p:stCondLst>
                                        </p:cTn>
                                        <p:tgtEl>
                                          <p:spTgt spid="70"/>
                                        </p:tgtEl>
                                        <p:attrNameLst>
                                          <p:attrName>style.visibility</p:attrName>
                                        </p:attrNameLst>
                                      </p:cBhvr>
                                      <p:to>
                                        <p:strVal val="hidden"/>
                                      </p:to>
                                    </p:se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1"/>
                                        </p:tgtEl>
                                      </p:cBhvr>
                                    </p:animEffect>
                                    <p:set>
                                      <p:cBhvr>
                                        <p:cTn id="132"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44" grpId="0"/>
      <p:bldP spid="44" grpId="1"/>
      <p:bldP spid="45" grpId="0"/>
      <p:bldP spid="45" grpId="1"/>
      <p:bldP spid="57" grpId="0"/>
      <p:bldP spid="57" grpId="1"/>
      <p:bldP spid="61" grpId="0"/>
      <p:bldP spid="61" grpId="1"/>
      <p:bldP spid="62" grpId="0"/>
      <p:bldP spid="62" grpId="1"/>
      <p:bldP spid="69" grpId="0"/>
      <p:bldP spid="69" grpId="1"/>
      <p:bldP spid="70" grpId="0"/>
      <p:bldP spid="70" grpId="1"/>
      <p:bldP spid="71" grpId="0"/>
      <p:bldP spid="71" grpId="1"/>
      <p:bldP spid="72" grpId="0" build="allAtOnce"/>
      <p:bldP spid="74"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832592" y="140900"/>
            <a:ext cx="5008660"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代码文本特征输入</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222428" y="485772"/>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sp>
        <p:nvSpPr>
          <p:cNvPr id="3" name="文本框 2"/>
          <p:cNvSpPr txBox="1"/>
          <p:nvPr/>
        </p:nvSpPr>
        <p:spPr>
          <a:xfrm>
            <a:off x="353231" y="3299315"/>
            <a:ext cx="3420642" cy="461665"/>
          </a:xfrm>
          <a:prstGeom prst="rect">
            <a:avLst/>
          </a:prstGeom>
          <a:noFill/>
        </p:spPr>
        <p:txBody>
          <a:bodyPr wrap="square" rtlCol="0">
            <a:spAutoFit/>
          </a:bodyPr>
          <a:lstStyle/>
          <a:p>
            <a:r>
              <a:rPr lang="en-US" altLang="zh-CN" sz="2400" dirty="0" err="1" smtClean="0"/>
              <a:t>AbstractMethodFragment</a:t>
            </a:r>
            <a:endParaRPr lang="zh-CN" altLang="en-US" sz="2400" dirty="0"/>
          </a:p>
        </p:txBody>
      </p:sp>
      <p:grpSp>
        <p:nvGrpSpPr>
          <p:cNvPr id="10" name="组合 9"/>
          <p:cNvGrpSpPr/>
          <p:nvPr/>
        </p:nvGrpSpPr>
        <p:grpSpPr>
          <a:xfrm>
            <a:off x="3873054" y="2652984"/>
            <a:ext cx="2982086" cy="1754326"/>
            <a:chOff x="3873054" y="2652984"/>
            <a:chExt cx="2982086" cy="1754326"/>
          </a:xfrm>
        </p:grpSpPr>
        <p:sp>
          <p:nvSpPr>
            <p:cNvPr id="58" name="矩形 57"/>
            <p:cNvSpPr/>
            <p:nvPr/>
          </p:nvSpPr>
          <p:spPr>
            <a:xfrm>
              <a:off x="5378713" y="2652984"/>
              <a:ext cx="1476427" cy="1754326"/>
            </a:xfrm>
            <a:prstGeom prst="rect">
              <a:avLst/>
            </a:prstGeom>
            <a:noFill/>
            <a:ln>
              <a:noFill/>
            </a:ln>
          </p:spPr>
          <p:txBody>
            <a:bodyPr wrap="square">
              <a:spAutoFit/>
            </a:bodyPr>
            <a:lstStyle/>
            <a:p>
              <a:pPr algn="ctr">
                <a:lnSpc>
                  <a:spcPct val="150000"/>
                </a:lnSpc>
              </a:pPr>
              <a:r>
                <a:rPr lang="en-US" altLang="zh-CN" sz="2400" dirty="0" smtClean="0">
                  <a:latin typeface="+mj-lt"/>
                </a:rPr>
                <a:t>Abstract</a:t>
              </a:r>
            </a:p>
            <a:p>
              <a:pPr algn="ctr">
                <a:lnSpc>
                  <a:spcPct val="150000"/>
                </a:lnSpc>
              </a:pPr>
              <a:r>
                <a:rPr lang="en-US" altLang="zh-CN" sz="2400" dirty="0" smtClean="0">
                  <a:latin typeface="+mj-lt"/>
                </a:rPr>
                <a:t>Method</a:t>
              </a:r>
            </a:p>
            <a:p>
              <a:pPr algn="ctr">
                <a:lnSpc>
                  <a:spcPct val="150000"/>
                </a:lnSpc>
              </a:pPr>
              <a:r>
                <a:rPr lang="en-US" altLang="zh-CN" sz="2400" dirty="0">
                  <a:latin typeface="+mj-lt"/>
                </a:rPr>
                <a:t>Fragment</a:t>
              </a:r>
              <a:endParaRPr lang="zh-CN" altLang="en-US" sz="2400" dirty="0">
                <a:latin typeface="+mj-lt"/>
              </a:endParaRPr>
            </a:p>
          </p:txBody>
        </p:sp>
        <p:sp>
          <p:nvSpPr>
            <p:cNvPr id="70" name="右箭头 69"/>
            <p:cNvSpPr/>
            <p:nvPr/>
          </p:nvSpPr>
          <p:spPr>
            <a:xfrm>
              <a:off x="3873054" y="3212253"/>
              <a:ext cx="1406478" cy="635789"/>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分词</a:t>
              </a:r>
              <a:endParaRPr lang="zh-CN" altLang="en-US" sz="2400" dirty="0">
                <a:solidFill>
                  <a:schemeClr val="tx1"/>
                </a:solidFill>
                <a:latin typeface="黑体" panose="02010609060101010101" pitchFamily="49" charset="-122"/>
                <a:ea typeface="黑体" panose="02010609060101010101" pitchFamily="49" charset="-122"/>
              </a:endParaRPr>
            </a:p>
          </p:txBody>
        </p:sp>
      </p:grpSp>
      <p:grpSp>
        <p:nvGrpSpPr>
          <p:cNvPr id="11" name="组合 10"/>
          <p:cNvGrpSpPr/>
          <p:nvPr/>
        </p:nvGrpSpPr>
        <p:grpSpPr>
          <a:xfrm>
            <a:off x="6954321" y="2560651"/>
            <a:ext cx="3648028" cy="1938992"/>
            <a:chOff x="6954321" y="2560651"/>
            <a:chExt cx="3648028" cy="1938992"/>
          </a:xfrm>
        </p:grpSpPr>
        <p:sp>
          <p:nvSpPr>
            <p:cNvPr id="62" name="文本框 61"/>
            <p:cNvSpPr txBox="1"/>
            <p:nvPr/>
          </p:nvSpPr>
          <p:spPr>
            <a:xfrm>
              <a:off x="8459980" y="2560651"/>
              <a:ext cx="2142369" cy="1938992"/>
            </a:xfrm>
            <a:prstGeom prst="rect">
              <a:avLst/>
            </a:prstGeom>
            <a:noFill/>
          </p:spPr>
          <p:txBody>
            <a:bodyPr wrap="square" rtlCol="0">
              <a:spAutoFit/>
            </a:bodyPr>
            <a:lstStyle/>
            <a:p>
              <a:pPr>
                <a:lnSpc>
                  <a:spcPct val="200000"/>
                </a:lnSpc>
              </a:pPr>
              <a:r>
                <a:rPr lang="en-US" altLang="zh-CN" sz="2000" dirty="0"/>
                <a:t>(0.12, 0.23, 0.56…)</a:t>
              </a:r>
            </a:p>
            <a:p>
              <a:pPr>
                <a:lnSpc>
                  <a:spcPct val="200000"/>
                </a:lnSpc>
              </a:pPr>
              <a:r>
                <a:rPr lang="en-US" altLang="zh-CN" sz="2000" dirty="0"/>
                <a:t>(0.35, 0.42, 0.12…)</a:t>
              </a:r>
            </a:p>
            <a:p>
              <a:pPr>
                <a:lnSpc>
                  <a:spcPct val="200000"/>
                </a:lnSpc>
              </a:pPr>
              <a:r>
                <a:rPr lang="en-US" altLang="zh-CN" sz="2000" dirty="0"/>
                <a:t>(0.56, 0.01, 0.91…)</a:t>
              </a:r>
              <a:endParaRPr lang="zh-CN" altLang="en-US" sz="2000" dirty="0"/>
            </a:p>
          </p:txBody>
        </p:sp>
        <p:sp>
          <p:nvSpPr>
            <p:cNvPr id="72" name="右箭头 71"/>
            <p:cNvSpPr/>
            <p:nvPr/>
          </p:nvSpPr>
          <p:spPr>
            <a:xfrm>
              <a:off x="6954321" y="3212253"/>
              <a:ext cx="1406478" cy="635789"/>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黑体" panose="02010609060101010101" pitchFamily="49" charset="-122"/>
                  <a:ea typeface="黑体" panose="02010609060101010101" pitchFamily="49" charset="-122"/>
                </a:rPr>
                <a:t>W2V</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165633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673136" y="202942"/>
            <a:ext cx="6287821"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基于神经网络的分类器</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264352" y="497443"/>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grpSp>
        <p:nvGrpSpPr>
          <p:cNvPr id="4" name="组合 3"/>
          <p:cNvGrpSpPr/>
          <p:nvPr/>
        </p:nvGrpSpPr>
        <p:grpSpPr>
          <a:xfrm>
            <a:off x="4521455" y="2105005"/>
            <a:ext cx="2270940" cy="490161"/>
            <a:chOff x="3811688" y="2726655"/>
            <a:chExt cx="1546797" cy="333862"/>
          </a:xfrm>
        </p:grpSpPr>
        <p:sp>
          <p:nvSpPr>
            <p:cNvPr id="9" name="圆角矩形 8"/>
            <p:cNvSpPr/>
            <p:nvPr/>
          </p:nvSpPr>
          <p:spPr>
            <a:xfrm>
              <a:off x="4205558" y="2726655"/>
              <a:ext cx="1152927" cy="333862"/>
            </a:xfrm>
            <a:prstGeom prst="roundRect">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12" name="直接箭头连接符 11"/>
            <p:cNvCxnSpPr>
              <a:stCxn id="20" idx="3"/>
              <a:endCxn id="9" idx="1"/>
            </p:cNvCxnSpPr>
            <p:nvPr/>
          </p:nvCxnSpPr>
          <p:spPr>
            <a:xfrm>
              <a:off x="3811688" y="2893584"/>
              <a:ext cx="393870" cy="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4521457" y="4366866"/>
            <a:ext cx="2263424" cy="511903"/>
            <a:chOff x="3816807" y="3974064"/>
            <a:chExt cx="1541677" cy="348671"/>
          </a:xfrm>
        </p:grpSpPr>
        <p:sp>
          <p:nvSpPr>
            <p:cNvPr id="10" name="圆角矩形 9"/>
            <p:cNvSpPr/>
            <p:nvPr/>
          </p:nvSpPr>
          <p:spPr>
            <a:xfrm>
              <a:off x="4205557" y="3974064"/>
              <a:ext cx="1152927" cy="348671"/>
            </a:xfrm>
            <a:prstGeom prst="roundRect">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LSTM</a:t>
              </a:r>
              <a:endParaRPr lang="zh-CN" altLang="en-US" sz="2400" dirty="0">
                <a:solidFill>
                  <a:schemeClr val="tx1"/>
                </a:solidFill>
                <a:latin typeface="Calibri" panose="020F0502020204030204" pitchFamily="34" charset="0"/>
              </a:endParaRPr>
            </a:p>
          </p:txBody>
        </p:sp>
        <p:cxnSp>
          <p:nvCxnSpPr>
            <p:cNvPr id="13" name="直接箭头连接符 12"/>
            <p:cNvCxnSpPr>
              <a:stCxn id="21" idx="3"/>
              <a:endCxn id="10" idx="1"/>
            </p:cNvCxnSpPr>
            <p:nvPr/>
          </p:nvCxnSpPr>
          <p:spPr>
            <a:xfrm>
              <a:off x="3816807" y="4140995"/>
              <a:ext cx="388749" cy="740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8414682" y="3198862"/>
            <a:ext cx="2793873" cy="535176"/>
            <a:chOff x="6407830" y="3344093"/>
            <a:chExt cx="1902983" cy="364523"/>
          </a:xfrm>
        </p:grpSpPr>
        <p:sp>
          <p:nvSpPr>
            <p:cNvPr id="8" name="椭圆 7"/>
            <p:cNvSpPr/>
            <p:nvPr/>
          </p:nvSpPr>
          <p:spPr>
            <a:xfrm>
              <a:off x="8064719" y="3403954"/>
              <a:ext cx="246094" cy="244800"/>
            </a:xfrm>
            <a:prstGeom prst="ellipse">
              <a:avLst/>
            </a:prstGeom>
            <a:solidFill>
              <a:schemeClr val="accent6">
                <a:lumMod val="40000"/>
                <a:lumOff val="60000"/>
              </a:schemeClr>
            </a:solidFill>
            <a:ln w="19050">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3200">
                <a:solidFill>
                  <a:schemeClr val="tx1"/>
                </a:solidFill>
                <a:latin typeface="Calibri" panose="020F0502020204030204" pitchFamily="34" charset="0"/>
              </a:endParaRPr>
            </a:p>
          </p:txBody>
        </p:sp>
        <p:sp>
          <p:nvSpPr>
            <p:cNvPr id="11" name="圆角矩形 10"/>
            <p:cNvSpPr/>
            <p:nvPr/>
          </p:nvSpPr>
          <p:spPr>
            <a:xfrm>
              <a:off x="6772683" y="3344093"/>
              <a:ext cx="1078134" cy="364523"/>
            </a:xfrm>
            <a:prstGeom prst="roundRect">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14" name="直接箭头连接符 13"/>
            <p:cNvCxnSpPr>
              <a:stCxn id="7" idx="3"/>
              <a:endCxn id="11" idx="1"/>
            </p:cNvCxnSpPr>
            <p:nvPr/>
          </p:nvCxnSpPr>
          <p:spPr>
            <a:xfrm flipV="1">
              <a:off x="6407830" y="3526355"/>
              <a:ext cx="364853" cy="50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8" idx="2"/>
            </p:cNvCxnSpPr>
            <p:nvPr/>
          </p:nvCxnSpPr>
          <p:spPr>
            <a:xfrm flipV="1">
              <a:off x="7850817" y="3526354"/>
              <a:ext cx="213902" cy="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744076" y="2350087"/>
            <a:ext cx="1670606" cy="2272732"/>
            <a:chOff x="5619306" y="2845295"/>
            <a:chExt cx="1137894" cy="1543745"/>
          </a:xfrm>
        </p:grpSpPr>
        <p:sp>
          <p:nvSpPr>
            <p:cNvPr id="7" name="圆角矩形 6"/>
            <p:cNvSpPr/>
            <p:nvPr/>
          </p:nvSpPr>
          <p:spPr>
            <a:xfrm>
              <a:off x="5619306" y="3421823"/>
              <a:ext cx="1137894" cy="364523"/>
            </a:xfrm>
            <a:prstGeom prst="roundRect">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Merge</a:t>
              </a:r>
            </a:p>
          </p:txBody>
        </p:sp>
        <p:cxnSp>
          <p:nvCxnSpPr>
            <p:cNvPr id="18" name="肘形连接符 17"/>
            <p:cNvCxnSpPr>
              <a:stCxn id="9" idx="3"/>
              <a:endCxn id="7" idx="0"/>
            </p:cNvCxnSpPr>
            <p:nvPr/>
          </p:nvCxnSpPr>
          <p:spPr>
            <a:xfrm>
              <a:off x="5652219" y="2845295"/>
              <a:ext cx="536034" cy="576528"/>
            </a:xfrm>
            <a:prstGeom prst="bentConnector2">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3"/>
              <a:endCxn id="7" idx="2"/>
            </p:cNvCxnSpPr>
            <p:nvPr/>
          </p:nvCxnSpPr>
          <p:spPr>
            <a:xfrm flipV="1">
              <a:off x="5647099" y="3786346"/>
              <a:ext cx="541154" cy="602694"/>
            </a:xfrm>
            <a:prstGeom prst="bentConnector2">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579919" y="2105004"/>
            <a:ext cx="3941537" cy="490161"/>
            <a:chOff x="840178" y="2666911"/>
            <a:chExt cx="2684686" cy="333862"/>
          </a:xfrm>
        </p:grpSpPr>
        <p:sp>
          <p:nvSpPr>
            <p:cNvPr id="22" name="文本框 21"/>
            <p:cNvSpPr txBox="1"/>
            <p:nvPr/>
          </p:nvSpPr>
          <p:spPr>
            <a:xfrm>
              <a:off x="840178" y="2676615"/>
              <a:ext cx="1253617" cy="314453"/>
            </a:xfrm>
            <a:prstGeom prst="rect">
              <a:avLst/>
            </a:prstGeom>
            <a:noFill/>
            <a:ln w="19050">
              <a:noFill/>
            </a:ln>
          </p:spPr>
          <p:txBody>
            <a:bodyPr wrap="none" rtlCol="0">
              <a:spAutoFit/>
            </a:bodyPr>
            <a:lstStyle/>
            <a:p>
              <a:r>
                <a:rPr lang="en-US" altLang="zh-CN" sz="2400" dirty="0">
                  <a:latin typeface="Calibri" panose="020F0502020204030204" pitchFamily="34" charset="0"/>
                </a:rPr>
                <a:t>Code Metrics</a:t>
              </a:r>
              <a:endParaRPr lang="zh-CN" altLang="en-US" sz="2400" dirty="0">
                <a:latin typeface="Calibri" panose="020F0502020204030204" pitchFamily="34" charset="0"/>
              </a:endParaRPr>
            </a:p>
          </p:txBody>
        </p:sp>
        <p:grpSp>
          <p:nvGrpSpPr>
            <p:cNvPr id="2" name="组合 1"/>
            <p:cNvGrpSpPr/>
            <p:nvPr/>
          </p:nvGrpSpPr>
          <p:grpSpPr>
            <a:xfrm>
              <a:off x="2093795" y="2666911"/>
              <a:ext cx="1431069" cy="333862"/>
              <a:chOff x="2093795" y="2666911"/>
              <a:chExt cx="1431069" cy="333862"/>
            </a:xfrm>
          </p:grpSpPr>
          <p:sp>
            <p:nvSpPr>
              <p:cNvPr id="20" name="圆角矩形 19"/>
              <p:cNvSpPr/>
              <p:nvPr/>
            </p:nvSpPr>
            <p:spPr>
              <a:xfrm>
                <a:off x="2371937" y="2666911"/>
                <a:ext cx="1152927" cy="333862"/>
              </a:xfrm>
              <a:prstGeom prst="roundRect">
                <a:avLst/>
              </a:prstGeom>
              <a:solidFill>
                <a:schemeClr val="accent4">
                  <a:lumMod val="40000"/>
                  <a:lumOff val="60000"/>
                </a:schemeClr>
              </a:solidFill>
              <a:ln w="19050">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dirty="0">
                    <a:solidFill>
                      <a:schemeClr val="tx1"/>
                    </a:solidFill>
                    <a:latin typeface="Calibri" panose="020F0502020204030204" pitchFamily="34" charset="0"/>
                  </a:rPr>
                  <a:t>Input1</a:t>
                </a:r>
                <a:endParaRPr lang="zh-CN" altLang="en-US" sz="2400" dirty="0">
                  <a:solidFill>
                    <a:schemeClr val="tx1"/>
                  </a:solidFill>
                  <a:latin typeface="Calibri" panose="020F0502020204030204" pitchFamily="34" charset="0"/>
                </a:endParaRPr>
              </a:p>
            </p:txBody>
          </p:sp>
          <p:cxnSp>
            <p:nvCxnSpPr>
              <p:cNvPr id="24" name="直接箭头连接符 23"/>
              <p:cNvCxnSpPr>
                <a:stCxn id="22" idx="3"/>
                <a:endCxn id="20" idx="1"/>
              </p:cNvCxnSpPr>
              <p:nvPr/>
            </p:nvCxnSpPr>
            <p:spPr>
              <a:xfrm>
                <a:off x="2093795" y="2833842"/>
                <a:ext cx="278142" cy="1"/>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组合 5"/>
          <p:cNvGrpSpPr/>
          <p:nvPr/>
        </p:nvGrpSpPr>
        <p:grpSpPr>
          <a:xfrm>
            <a:off x="890197" y="4366864"/>
            <a:ext cx="3631259" cy="490161"/>
            <a:chOff x="1009312" y="3938211"/>
            <a:chExt cx="2473348" cy="333862"/>
          </a:xfrm>
        </p:grpSpPr>
        <p:sp>
          <p:nvSpPr>
            <p:cNvPr id="23" name="文本框 22"/>
            <p:cNvSpPr txBox="1"/>
            <p:nvPr/>
          </p:nvSpPr>
          <p:spPr>
            <a:xfrm>
              <a:off x="1009312" y="3947915"/>
              <a:ext cx="988254" cy="314453"/>
            </a:xfrm>
            <a:prstGeom prst="rect">
              <a:avLst/>
            </a:prstGeom>
            <a:noFill/>
            <a:ln w="19050">
              <a:noFill/>
            </a:ln>
          </p:spPr>
          <p:txBody>
            <a:bodyPr wrap="none" rtlCol="0">
              <a:spAutoFit/>
            </a:bodyPr>
            <a:lstStyle/>
            <a:p>
              <a:r>
                <a:rPr lang="en-US" altLang="zh-CN" sz="2400" dirty="0">
                  <a:latin typeface="Calibri" panose="020F0502020204030204" pitchFamily="34" charset="0"/>
                </a:rPr>
                <a:t>Identifiers</a:t>
              </a:r>
              <a:endParaRPr lang="zh-CN" altLang="en-US" sz="2400" dirty="0">
                <a:latin typeface="Calibri" panose="020F0502020204030204" pitchFamily="34" charset="0"/>
              </a:endParaRPr>
            </a:p>
          </p:txBody>
        </p:sp>
        <p:grpSp>
          <p:nvGrpSpPr>
            <p:cNvPr id="3" name="组合 2"/>
            <p:cNvGrpSpPr/>
            <p:nvPr/>
          </p:nvGrpSpPr>
          <p:grpSpPr>
            <a:xfrm>
              <a:off x="1997566" y="3938211"/>
              <a:ext cx="1485094" cy="333862"/>
              <a:chOff x="1997566" y="3938211"/>
              <a:chExt cx="1485094" cy="333862"/>
            </a:xfrm>
          </p:grpSpPr>
          <p:sp>
            <p:nvSpPr>
              <p:cNvPr id="21" name="圆角矩形 20"/>
              <p:cNvSpPr/>
              <p:nvPr/>
            </p:nvSpPr>
            <p:spPr>
              <a:xfrm>
                <a:off x="2329733" y="3938211"/>
                <a:ext cx="1152927" cy="333862"/>
              </a:xfrm>
              <a:prstGeom prst="roundRect">
                <a:avLst/>
              </a:prstGeom>
              <a:solidFill>
                <a:schemeClr val="accent4">
                  <a:lumMod val="40000"/>
                  <a:lumOff val="60000"/>
                </a:schemeClr>
              </a:solidFill>
              <a:ln w="19050">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Input2</a:t>
                </a:r>
                <a:endParaRPr lang="zh-CN" altLang="en-US" sz="2400" dirty="0">
                  <a:solidFill>
                    <a:schemeClr val="tx1"/>
                  </a:solidFill>
                  <a:latin typeface="Calibri" panose="020F0502020204030204" pitchFamily="34" charset="0"/>
                </a:endParaRPr>
              </a:p>
            </p:txBody>
          </p:sp>
          <p:cxnSp>
            <p:nvCxnSpPr>
              <p:cNvPr id="25" name="直接箭头连接符 24"/>
              <p:cNvCxnSpPr>
                <a:stCxn id="23" idx="3"/>
                <a:endCxn id="21" idx="1"/>
              </p:cNvCxnSpPr>
              <p:nvPr/>
            </p:nvCxnSpPr>
            <p:spPr>
              <a:xfrm>
                <a:off x="1997566" y="4105142"/>
                <a:ext cx="332167" cy="1"/>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62269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628449" y="168319"/>
            <a:ext cx="4926913"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自动生成数据样本</a:t>
            </a:r>
            <a:endParaRPr lang="zh-CN" altLang="en-US" sz="4400" dirty="0">
              <a:latin typeface="黑体" panose="02010609060101010101" pitchFamily="49" charset="-122"/>
              <a:ea typeface="黑体" panose="02010609060101010101" pitchFamily="49" charset="-122"/>
              <a:cs typeface="+mj-cs"/>
            </a:endParaRPr>
          </a:p>
        </p:txBody>
      </p:sp>
      <p:sp>
        <p:nvSpPr>
          <p:cNvPr id="16" name="矩形 15"/>
          <p:cNvSpPr/>
          <p:nvPr/>
        </p:nvSpPr>
        <p:spPr>
          <a:xfrm>
            <a:off x="9192344" y="546402"/>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grpSp>
        <p:nvGrpSpPr>
          <p:cNvPr id="23" name="组合 22"/>
          <p:cNvGrpSpPr/>
          <p:nvPr/>
        </p:nvGrpSpPr>
        <p:grpSpPr>
          <a:xfrm>
            <a:off x="9244012" y="2276872"/>
            <a:ext cx="1519277" cy="2579689"/>
            <a:chOff x="453133" y="2814292"/>
            <a:chExt cx="1317560" cy="2237178"/>
          </a:xfrm>
        </p:grpSpPr>
        <p:sp>
          <p:nvSpPr>
            <p:cNvPr id="9" name="任意多边形 8"/>
            <p:cNvSpPr/>
            <p:nvPr/>
          </p:nvSpPr>
          <p:spPr>
            <a:xfrm>
              <a:off x="453133" y="2814292"/>
              <a:ext cx="1317560" cy="1317560"/>
            </a:xfrm>
            <a:custGeom>
              <a:avLst/>
              <a:gdLst>
                <a:gd name="connsiteX0" fmla="*/ 0 w 1159476"/>
                <a:gd name="connsiteY0" fmla="*/ 579738 h 1159476"/>
                <a:gd name="connsiteX1" fmla="*/ 579738 w 1159476"/>
                <a:gd name="connsiteY1" fmla="*/ 0 h 1159476"/>
                <a:gd name="connsiteX2" fmla="*/ 1159476 w 1159476"/>
                <a:gd name="connsiteY2" fmla="*/ 579738 h 1159476"/>
                <a:gd name="connsiteX3" fmla="*/ 579738 w 1159476"/>
                <a:gd name="connsiteY3" fmla="*/ 1159476 h 1159476"/>
                <a:gd name="connsiteX4" fmla="*/ 0 w 1159476"/>
                <a:gd name="connsiteY4" fmla="*/ 579738 h 115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76" h="1159476">
                  <a:moveTo>
                    <a:pt x="0" y="579738"/>
                  </a:moveTo>
                  <a:cubicBezTo>
                    <a:pt x="0" y="259558"/>
                    <a:pt x="259558" y="0"/>
                    <a:pt x="579738" y="0"/>
                  </a:cubicBezTo>
                  <a:cubicBezTo>
                    <a:pt x="899918" y="0"/>
                    <a:pt x="1159476" y="259558"/>
                    <a:pt x="1159476" y="579738"/>
                  </a:cubicBezTo>
                  <a:cubicBezTo>
                    <a:pt x="1159476" y="899918"/>
                    <a:pt x="899918" y="1159476"/>
                    <a:pt x="579738" y="1159476"/>
                  </a:cubicBezTo>
                  <a:cubicBezTo>
                    <a:pt x="259558" y="1159476"/>
                    <a:pt x="0" y="899918"/>
                    <a:pt x="0" y="579738"/>
                  </a:cubicBezTo>
                  <a:close/>
                </a:path>
              </a:pathLst>
            </a:cu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2031" tIns="232031" rIns="232031" bIns="232031" numCol="1" spcCol="1270" anchor="ctr" anchorCtr="0">
              <a:noAutofit/>
            </a:bodyPr>
            <a:lstStyle/>
            <a:p>
              <a:pPr algn="ctr" defTabSz="2178050">
                <a:lnSpc>
                  <a:spcPct val="90000"/>
                </a:lnSpc>
                <a:spcBef>
                  <a:spcPct val="0"/>
                </a:spcBef>
                <a:spcAft>
                  <a:spcPct val="35000"/>
                </a:spcAft>
              </a:pPr>
              <a:r>
                <a:rPr lang="en-US" altLang="zh-CN" sz="6000" dirty="0"/>
                <a:t> </a:t>
              </a:r>
              <a:endParaRPr lang="zh-CN" altLang="en-US" sz="6000" dirty="0"/>
            </a:p>
          </p:txBody>
        </p:sp>
        <p:sp>
          <p:nvSpPr>
            <p:cNvPr id="7" name="文本框 6"/>
            <p:cNvSpPr txBox="1"/>
            <p:nvPr/>
          </p:nvSpPr>
          <p:spPr>
            <a:xfrm>
              <a:off x="532561" y="4220473"/>
              <a:ext cx="1158703" cy="830997"/>
            </a:xfrm>
            <a:prstGeom prst="rect">
              <a:avLst/>
            </a:prstGeom>
            <a:noFill/>
          </p:spPr>
          <p:txBody>
            <a:bodyPr wrap="square" rtlCol="0">
              <a:spAutoFit/>
            </a:bodyPr>
            <a:lstStyle/>
            <a:p>
              <a:pPr algn="ctr"/>
              <a:r>
                <a:rPr lang="zh-CN" altLang="en-US" sz="2800" dirty="0">
                  <a:solidFill>
                    <a:srgbClr val="0D3200"/>
                  </a:solidFill>
                  <a:latin typeface="黑体" panose="02010609060101010101" pitchFamily="49" charset="-122"/>
                  <a:ea typeface="黑体" panose="02010609060101010101" pitchFamily="49" charset="-122"/>
                </a:rPr>
                <a:t>代码语料库</a:t>
              </a:r>
              <a:endParaRPr lang="zh-CN" altLang="en-US" sz="2800" dirty="0">
                <a:solidFill>
                  <a:srgbClr val="0D3200"/>
                </a:solidFill>
                <a:latin typeface="黑体" panose="02010609060101010101" pitchFamily="49" charset="-122"/>
                <a:ea typeface="黑体" panose="02010609060101010101" pitchFamily="49" charset="-122"/>
              </a:endParaRPr>
            </a:p>
          </p:txBody>
        </p:sp>
      </p:grpSp>
      <p:grpSp>
        <p:nvGrpSpPr>
          <p:cNvPr id="21" name="组合 20"/>
          <p:cNvGrpSpPr/>
          <p:nvPr/>
        </p:nvGrpSpPr>
        <p:grpSpPr>
          <a:xfrm>
            <a:off x="5624746" y="2030474"/>
            <a:ext cx="1883903" cy="2826087"/>
            <a:chOff x="1851236" y="3645490"/>
            <a:chExt cx="1362155" cy="2450862"/>
          </a:xfrm>
        </p:grpSpPr>
        <p:sp>
          <p:nvSpPr>
            <p:cNvPr id="11" name="任意多边形 10"/>
            <p:cNvSpPr/>
            <p:nvPr/>
          </p:nvSpPr>
          <p:spPr>
            <a:xfrm>
              <a:off x="1851236" y="3645490"/>
              <a:ext cx="1362155" cy="1469105"/>
            </a:xfrm>
            <a:custGeom>
              <a:avLst/>
              <a:gdLst>
                <a:gd name="connsiteX0" fmla="*/ 0 w 1159476"/>
                <a:gd name="connsiteY0" fmla="*/ 579738 h 1159476"/>
                <a:gd name="connsiteX1" fmla="*/ 579738 w 1159476"/>
                <a:gd name="connsiteY1" fmla="*/ 0 h 1159476"/>
                <a:gd name="connsiteX2" fmla="*/ 1159476 w 1159476"/>
                <a:gd name="connsiteY2" fmla="*/ 579738 h 1159476"/>
                <a:gd name="connsiteX3" fmla="*/ 579738 w 1159476"/>
                <a:gd name="connsiteY3" fmla="*/ 1159476 h 1159476"/>
                <a:gd name="connsiteX4" fmla="*/ 0 w 1159476"/>
                <a:gd name="connsiteY4" fmla="*/ 579738 h 115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76" h="1159476">
                  <a:moveTo>
                    <a:pt x="0" y="579738"/>
                  </a:moveTo>
                  <a:cubicBezTo>
                    <a:pt x="0" y="259558"/>
                    <a:pt x="259558" y="0"/>
                    <a:pt x="579738" y="0"/>
                  </a:cubicBezTo>
                  <a:cubicBezTo>
                    <a:pt x="899918" y="0"/>
                    <a:pt x="1159476" y="259558"/>
                    <a:pt x="1159476" y="579738"/>
                  </a:cubicBezTo>
                  <a:cubicBezTo>
                    <a:pt x="1159476" y="899918"/>
                    <a:pt x="899918" y="1159476"/>
                    <a:pt x="579738" y="1159476"/>
                  </a:cubicBezTo>
                  <a:cubicBezTo>
                    <a:pt x="259558" y="1159476"/>
                    <a:pt x="0" y="899918"/>
                    <a:pt x="0" y="579738"/>
                  </a:cubicBezTo>
                  <a:close/>
                </a:path>
              </a:pathLst>
            </a:custGeom>
            <a:blipFill rotWithShape="0">
              <a:blip r:embed="rId4"/>
              <a:stretch>
                <a:fillRect/>
              </a:stretch>
            </a:blipFill>
            <a:ln>
              <a:solidFill>
                <a:schemeClr val="accent3">
                  <a:lumMod val="20000"/>
                  <a:lumOff val="8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2031" tIns="232031" rIns="232031" bIns="232031" numCol="1" spcCol="1270" anchor="ctr" anchorCtr="0">
              <a:noAutofit/>
            </a:bodyPr>
            <a:lstStyle/>
            <a:p>
              <a:pPr algn="ctr" defTabSz="2178050">
                <a:lnSpc>
                  <a:spcPct val="90000"/>
                </a:lnSpc>
                <a:spcBef>
                  <a:spcPct val="0"/>
                </a:spcBef>
                <a:spcAft>
                  <a:spcPct val="35000"/>
                </a:spcAft>
              </a:pPr>
              <a:r>
                <a:rPr lang="en-US" altLang="zh-CN" sz="6000" dirty="0"/>
                <a:t> </a:t>
              </a:r>
              <a:endParaRPr lang="zh-CN" altLang="en-US" sz="6000" dirty="0"/>
            </a:p>
          </p:txBody>
        </p:sp>
        <p:sp>
          <p:nvSpPr>
            <p:cNvPr id="17" name="文本框 16"/>
            <p:cNvSpPr txBox="1"/>
            <p:nvPr/>
          </p:nvSpPr>
          <p:spPr>
            <a:xfrm>
              <a:off x="1942000" y="5265355"/>
              <a:ext cx="1187088" cy="830997"/>
            </a:xfrm>
            <a:prstGeom prst="rect">
              <a:avLst/>
            </a:prstGeom>
            <a:noFill/>
          </p:spPr>
          <p:txBody>
            <a:bodyPr wrap="square" rtlCol="0">
              <a:spAutoFit/>
            </a:bodyPr>
            <a:lstStyle/>
            <a:p>
              <a:pPr algn="ctr"/>
              <a:r>
                <a:rPr lang="zh-CN" altLang="en-US" sz="2800" dirty="0">
                  <a:solidFill>
                    <a:srgbClr val="0D3200"/>
                  </a:solidFill>
                  <a:latin typeface="黑体" panose="02010609060101010101" pitchFamily="49" charset="-122"/>
                  <a:ea typeface="黑体" panose="02010609060101010101" pitchFamily="49" charset="-122"/>
                </a:rPr>
                <a:t>样本自动生成工具</a:t>
              </a:r>
              <a:endParaRPr lang="zh-CN" altLang="en-US" sz="2800" dirty="0">
                <a:solidFill>
                  <a:srgbClr val="0D3200"/>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839416" y="1628800"/>
            <a:ext cx="2876251" cy="3540667"/>
            <a:chOff x="5003718" y="2189830"/>
            <a:chExt cx="2494366" cy="3070568"/>
          </a:xfrm>
        </p:grpSpPr>
        <p:sp>
          <p:nvSpPr>
            <p:cNvPr id="13" name="任意多边形 12"/>
            <p:cNvSpPr/>
            <p:nvPr/>
          </p:nvSpPr>
          <p:spPr>
            <a:xfrm>
              <a:off x="5003718" y="2189830"/>
              <a:ext cx="2494366" cy="2494366"/>
            </a:xfrm>
            <a:custGeom>
              <a:avLst/>
              <a:gdLst>
                <a:gd name="connsiteX0" fmla="*/ 0 w 2318952"/>
                <a:gd name="connsiteY0" fmla="*/ 1159476 h 2318952"/>
                <a:gd name="connsiteX1" fmla="*/ 1159476 w 2318952"/>
                <a:gd name="connsiteY1" fmla="*/ 0 h 2318952"/>
                <a:gd name="connsiteX2" fmla="*/ 2318952 w 2318952"/>
                <a:gd name="connsiteY2" fmla="*/ 1159476 h 2318952"/>
                <a:gd name="connsiteX3" fmla="*/ 1159476 w 2318952"/>
                <a:gd name="connsiteY3" fmla="*/ 2318952 h 2318952"/>
                <a:gd name="connsiteX4" fmla="*/ 0 w 2318952"/>
                <a:gd name="connsiteY4" fmla="*/ 1159476 h 231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8952" h="2318952">
                  <a:moveTo>
                    <a:pt x="0" y="1159476"/>
                  </a:moveTo>
                  <a:cubicBezTo>
                    <a:pt x="0" y="519115"/>
                    <a:pt x="519115" y="0"/>
                    <a:pt x="1159476" y="0"/>
                  </a:cubicBezTo>
                  <a:cubicBezTo>
                    <a:pt x="1799837" y="0"/>
                    <a:pt x="2318952" y="519115"/>
                    <a:pt x="2318952" y="1159476"/>
                  </a:cubicBezTo>
                  <a:cubicBezTo>
                    <a:pt x="2318952" y="1799837"/>
                    <a:pt x="1799837" y="2318952"/>
                    <a:pt x="1159476" y="2318952"/>
                  </a:cubicBezTo>
                  <a:cubicBezTo>
                    <a:pt x="519115" y="2318952"/>
                    <a:pt x="0" y="1799837"/>
                    <a:pt x="0" y="1159476"/>
                  </a:cubicBezTo>
                  <a:close/>
                </a:path>
              </a:pathLst>
            </a:custGeom>
            <a:blipFill rotWithShape="0">
              <a:blip r:embed="rId5"/>
              <a:stretch>
                <a:fillRect/>
              </a:stretch>
            </a:blipFill>
            <a:ln>
              <a:solidFill>
                <a:schemeClr val="accent3">
                  <a:lumMod val="20000"/>
                  <a:lumOff val="8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2153" tIns="422153" rIns="422153" bIns="422153" numCol="1" spcCol="1270" anchor="ctr" anchorCtr="0">
              <a:noAutofit/>
            </a:bodyPr>
            <a:lstStyle/>
            <a:p>
              <a:pPr algn="ctr" defTabSz="2889250">
                <a:lnSpc>
                  <a:spcPct val="90000"/>
                </a:lnSpc>
                <a:spcBef>
                  <a:spcPct val="0"/>
                </a:spcBef>
                <a:spcAft>
                  <a:spcPct val="35000"/>
                </a:spcAft>
              </a:pPr>
              <a:r>
                <a:rPr lang="en-US" altLang="zh-CN" sz="7200" dirty="0"/>
                <a:t> </a:t>
              </a:r>
              <a:endParaRPr lang="zh-CN" altLang="en-US" sz="7200" dirty="0"/>
            </a:p>
          </p:txBody>
        </p:sp>
        <p:sp>
          <p:nvSpPr>
            <p:cNvPr id="14" name="文本框 13"/>
            <p:cNvSpPr txBox="1"/>
            <p:nvPr/>
          </p:nvSpPr>
          <p:spPr>
            <a:xfrm>
              <a:off x="5246469" y="4806647"/>
              <a:ext cx="2076201" cy="453751"/>
            </a:xfrm>
            <a:prstGeom prst="rect">
              <a:avLst/>
            </a:prstGeom>
            <a:noFill/>
          </p:spPr>
          <p:txBody>
            <a:bodyPr wrap="square" rtlCol="0">
              <a:spAutoFit/>
            </a:bodyPr>
            <a:lstStyle/>
            <a:p>
              <a:r>
                <a:rPr lang="zh-CN" altLang="en-US" sz="2800" dirty="0">
                  <a:solidFill>
                    <a:srgbClr val="0D3200"/>
                  </a:solidFill>
                  <a:latin typeface="黑体" panose="02010609060101010101" pitchFamily="49" charset="-122"/>
                  <a:ea typeface="黑体" panose="02010609060101010101" pitchFamily="49" charset="-122"/>
                </a:rPr>
                <a:t>大规模数据集</a:t>
              </a:r>
              <a:endParaRPr lang="zh-CN" altLang="en-US" sz="2800" dirty="0">
                <a:solidFill>
                  <a:srgbClr val="0D3200"/>
                </a:solidFill>
                <a:latin typeface="黑体" panose="02010609060101010101" pitchFamily="49" charset="-122"/>
                <a:ea typeface="黑体" panose="02010609060101010101" pitchFamily="49" charset="-122"/>
              </a:endParaRPr>
            </a:p>
          </p:txBody>
        </p:sp>
      </p:grpSp>
      <p:grpSp>
        <p:nvGrpSpPr>
          <p:cNvPr id="4" name="组合 3"/>
          <p:cNvGrpSpPr/>
          <p:nvPr/>
        </p:nvGrpSpPr>
        <p:grpSpPr>
          <a:xfrm>
            <a:off x="4443065" y="3018844"/>
            <a:ext cx="4247264" cy="775455"/>
            <a:chOff x="3203848" y="3117493"/>
            <a:chExt cx="3683347" cy="672496"/>
          </a:xfrm>
        </p:grpSpPr>
        <p:sp>
          <p:nvSpPr>
            <p:cNvPr id="10" name="任意多边形 9"/>
            <p:cNvSpPr/>
            <p:nvPr/>
          </p:nvSpPr>
          <p:spPr>
            <a:xfrm>
              <a:off x="6214699" y="3117493"/>
              <a:ext cx="672496" cy="672496"/>
            </a:xfrm>
            <a:custGeom>
              <a:avLst/>
              <a:gdLst>
                <a:gd name="connsiteX0" fmla="*/ 89139 w 672496"/>
                <a:gd name="connsiteY0" fmla="*/ 257162 h 672496"/>
                <a:gd name="connsiteX1" fmla="*/ 257162 w 672496"/>
                <a:gd name="connsiteY1" fmla="*/ 257162 h 672496"/>
                <a:gd name="connsiteX2" fmla="*/ 257162 w 672496"/>
                <a:gd name="connsiteY2" fmla="*/ 89139 h 672496"/>
                <a:gd name="connsiteX3" fmla="*/ 415334 w 672496"/>
                <a:gd name="connsiteY3" fmla="*/ 89139 h 672496"/>
                <a:gd name="connsiteX4" fmla="*/ 415334 w 672496"/>
                <a:gd name="connsiteY4" fmla="*/ 257162 h 672496"/>
                <a:gd name="connsiteX5" fmla="*/ 583357 w 672496"/>
                <a:gd name="connsiteY5" fmla="*/ 257162 h 672496"/>
                <a:gd name="connsiteX6" fmla="*/ 583357 w 672496"/>
                <a:gd name="connsiteY6" fmla="*/ 415334 h 672496"/>
                <a:gd name="connsiteX7" fmla="*/ 415334 w 672496"/>
                <a:gd name="connsiteY7" fmla="*/ 415334 h 672496"/>
                <a:gd name="connsiteX8" fmla="*/ 415334 w 672496"/>
                <a:gd name="connsiteY8" fmla="*/ 583357 h 672496"/>
                <a:gd name="connsiteX9" fmla="*/ 257162 w 672496"/>
                <a:gd name="connsiteY9" fmla="*/ 583357 h 672496"/>
                <a:gd name="connsiteX10" fmla="*/ 257162 w 672496"/>
                <a:gd name="connsiteY10" fmla="*/ 415334 h 672496"/>
                <a:gd name="connsiteX11" fmla="*/ 89139 w 672496"/>
                <a:gd name="connsiteY11" fmla="*/ 415334 h 672496"/>
                <a:gd name="connsiteX12" fmla="*/ 89139 w 672496"/>
                <a:gd name="connsiteY12" fmla="*/ 257162 h 67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496" h="672496">
                  <a:moveTo>
                    <a:pt x="89139" y="257162"/>
                  </a:moveTo>
                  <a:lnTo>
                    <a:pt x="257162" y="257162"/>
                  </a:lnTo>
                  <a:lnTo>
                    <a:pt x="257162" y="89139"/>
                  </a:lnTo>
                  <a:lnTo>
                    <a:pt x="415334" y="89139"/>
                  </a:lnTo>
                  <a:lnTo>
                    <a:pt x="415334" y="257162"/>
                  </a:lnTo>
                  <a:lnTo>
                    <a:pt x="583357" y="257162"/>
                  </a:lnTo>
                  <a:lnTo>
                    <a:pt x="583357" y="415334"/>
                  </a:lnTo>
                  <a:lnTo>
                    <a:pt x="415334" y="415334"/>
                  </a:lnTo>
                  <a:lnTo>
                    <a:pt x="415334" y="583357"/>
                  </a:lnTo>
                  <a:lnTo>
                    <a:pt x="257162" y="583357"/>
                  </a:lnTo>
                  <a:lnTo>
                    <a:pt x="257162" y="415334"/>
                  </a:lnTo>
                  <a:lnTo>
                    <a:pt x="89139" y="415334"/>
                  </a:lnTo>
                  <a:lnTo>
                    <a:pt x="89139" y="257162"/>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89139" tIns="257162" rIns="89139" bIns="257162" numCol="1" spcCol="1270" anchor="ctr" anchorCtr="0">
              <a:noAutofit/>
            </a:bodyPr>
            <a:lstStyle/>
            <a:p>
              <a:pPr algn="ctr" defTabSz="488950">
                <a:lnSpc>
                  <a:spcPct val="90000"/>
                </a:lnSpc>
                <a:spcBef>
                  <a:spcPct val="0"/>
                </a:spcBef>
                <a:spcAft>
                  <a:spcPct val="35000"/>
                </a:spcAft>
              </a:pPr>
              <a:endParaRPr lang="zh-CN" altLang="en-US" sz="1400"/>
            </a:p>
          </p:txBody>
        </p:sp>
        <p:sp>
          <p:nvSpPr>
            <p:cNvPr id="19" name="等于号 18"/>
            <p:cNvSpPr/>
            <p:nvPr/>
          </p:nvSpPr>
          <p:spPr>
            <a:xfrm>
              <a:off x="3203848" y="3237717"/>
              <a:ext cx="720080" cy="432048"/>
            </a:xfrm>
            <a:prstGeom prst="math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a:solidFill>
                  <a:schemeClr val="tx1"/>
                </a:solidFill>
              </a:endParaRPr>
            </a:p>
          </p:txBody>
        </p:sp>
      </p:grpSp>
    </p:spTree>
    <p:extLst>
      <p:ext uri="{BB962C8B-B14F-4D97-AF65-F5344CB8AC3E}">
        <p14:creationId xmlns:p14="http://schemas.microsoft.com/office/powerpoint/2010/main" val="241057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75520" y="116632"/>
            <a:ext cx="1656184"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b="1" dirty="0">
                <a:latin typeface="黑体" panose="02010609060101010101" pitchFamily="49" charset="-122"/>
                <a:ea typeface="黑体" panose="02010609060101010101" pitchFamily="49" charset="-122"/>
              </a:rPr>
              <a:t>内容</a:t>
            </a:r>
            <a:endParaRPr lang="zh-CN" altLang="en-US" b="1"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2063552" y="1844824"/>
            <a:ext cx="8064896"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9241"/>
              </a:buClr>
            </a:pPr>
            <a:r>
              <a:rPr lang="zh-CN" altLang="en-US" sz="4000" dirty="0">
                <a:latin typeface="黑体" panose="02010609060101010101" pitchFamily="49" charset="-122"/>
                <a:ea typeface="黑体" panose="02010609060101010101" pitchFamily="49" charset="-122"/>
              </a:rPr>
              <a:t>研究背景</a:t>
            </a:r>
            <a:endParaRPr lang="en-US" altLang="zh-CN" sz="4000" dirty="0">
              <a:latin typeface="黑体" panose="02010609060101010101" pitchFamily="49" charset="-122"/>
              <a:ea typeface="黑体" panose="02010609060101010101" pitchFamily="49" charset="-122"/>
            </a:endParaRPr>
          </a:p>
          <a:p>
            <a:pPr>
              <a:buClr>
                <a:schemeClr val="bg1">
                  <a:lumMod val="75000"/>
                </a:schemeClr>
              </a:buClr>
            </a:pPr>
            <a:r>
              <a:rPr lang="zh-CN" altLang="en-US" sz="4000" dirty="0">
                <a:solidFill>
                  <a:schemeClr val="bg1">
                    <a:lumMod val="75000"/>
                  </a:schemeClr>
                </a:solidFill>
                <a:latin typeface="黑体" panose="02010609060101010101" pitchFamily="49" charset="-122"/>
                <a:ea typeface="黑体" panose="02010609060101010101" pitchFamily="49" charset="-122"/>
              </a:rPr>
              <a:t>解决</a:t>
            </a:r>
            <a:r>
              <a:rPr lang="zh-CN" altLang="en-US" sz="4000" dirty="0">
                <a:solidFill>
                  <a:schemeClr val="bg1">
                    <a:lumMod val="75000"/>
                  </a:schemeClr>
                </a:solidFill>
                <a:latin typeface="黑体" panose="02010609060101010101" pitchFamily="49" charset="-122"/>
                <a:ea typeface="黑体" panose="02010609060101010101" pitchFamily="49" charset="-122"/>
              </a:rPr>
              <a:t>方案</a:t>
            </a:r>
            <a:endParaRPr lang="en-US" altLang="zh-CN" sz="4000" dirty="0">
              <a:solidFill>
                <a:schemeClr val="bg1">
                  <a:lumMod val="75000"/>
                </a:schemeClr>
              </a:solidFill>
              <a:latin typeface="黑体" panose="02010609060101010101" pitchFamily="49" charset="-122"/>
              <a:ea typeface="黑体" panose="02010609060101010101" pitchFamily="49" charset="-122"/>
            </a:endParaRPr>
          </a:p>
          <a:p>
            <a:r>
              <a:rPr lang="zh-CN" altLang="en-US" sz="4000" dirty="0">
                <a:solidFill>
                  <a:schemeClr val="bg1">
                    <a:lumMod val="75000"/>
                  </a:schemeClr>
                </a:solidFill>
                <a:latin typeface="黑体" panose="02010609060101010101" pitchFamily="49" charset="-122"/>
                <a:ea typeface="黑体" panose="02010609060101010101" pitchFamily="49" charset="-122"/>
              </a:rPr>
              <a:t>实验</a:t>
            </a:r>
            <a:r>
              <a:rPr lang="zh-CN" altLang="en-US" sz="4000" dirty="0">
                <a:solidFill>
                  <a:schemeClr val="bg1">
                    <a:lumMod val="75000"/>
                  </a:schemeClr>
                </a:solidFill>
                <a:latin typeface="黑体" panose="02010609060101010101" pitchFamily="49" charset="-122"/>
                <a:ea typeface="黑体" panose="02010609060101010101" pitchFamily="49" charset="-122"/>
              </a:rPr>
              <a:t>验证</a:t>
            </a:r>
            <a:endParaRPr lang="en-US" altLang="zh-CN" sz="4000" dirty="0">
              <a:solidFill>
                <a:schemeClr val="bg1">
                  <a:lumMod val="75000"/>
                </a:schemeClr>
              </a:solidFill>
              <a:latin typeface="黑体" panose="02010609060101010101" pitchFamily="49" charset="-122"/>
              <a:ea typeface="黑体" panose="02010609060101010101" pitchFamily="49" charset="-122"/>
            </a:endParaRPr>
          </a:p>
          <a:p>
            <a:r>
              <a:rPr lang="zh-CN" altLang="en-US" sz="4000" dirty="0" smtClean="0">
                <a:solidFill>
                  <a:schemeClr val="bg1">
                    <a:lumMod val="75000"/>
                  </a:schemeClr>
                </a:solidFill>
                <a:latin typeface="黑体" panose="02010609060101010101" pitchFamily="49" charset="-122"/>
                <a:ea typeface="黑体" panose="02010609060101010101" pitchFamily="49" charset="-122"/>
              </a:rPr>
              <a:t>报告总结</a:t>
            </a:r>
            <a:endParaRPr lang="zh-CN" altLang="en-US" sz="4000" dirty="0">
              <a:solidFill>
                <a:schemeClr val="bg1">
                  <a:lumMod val="7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圆角矩形 333"/>
          <p:cNvSpPr/>
          <p:nvPr/>
        </p:nvSpPr>
        <p:spPr>
          <a:xfrm>
            <a:off x="5780900" y="3602782"/>
            <a:ext cx="891164" cy="1518776"/>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p>
          <a:p>
            <a:pPr algn="ctr"/>
            <a:endParaRPr lang="en-US" altLang="zh-CN" sz="2400" b="1" dirty="0" smtClean="0"/>
          </a:p>
          <a:p>
            <a:pPr algn="ctr"/>
            <a:r>
              <a:rPr lang="en-US" altLang="zh-CN" sz="2400" b="1" dirty="0" smtClean="0"/>
              <a:t>God</a:t>
            </a:r>
            <a:endParaRPr lang="en-US" altLang="zh-CN" sz="2400" b="1" dirty="0"/>
          </a:p>
          <a:p>
            <a:pPr algn="ctr"/>
            <a:endParaRPr lang="en-US" altLang="zh-CN" sz="2400" b="1" dirty="0"/>
          </a:p>
          <a:p>
            <a:pPr algn="ctr"/>
            <a:endParaRPr lang="en-US" altLang="zh-CN" sz="2400" b="1" dirty="0"/>
          </a:p>
          <a:p>
            <a:pPr algn="ctr"/>
            <a:endParaRPr lang="en-US" altLang="zh-CN" sz="2400" b="1" dirty="0"/>
          </a:p>
          <a:p>
            <a:pPr algn="ctr"/>
            <a:endParaRPr lang="en-US" altLang="zh-CN" sz="2400" b="1" dirty="0"/>
          </a:p>
          <a:p>
            <a:pPr algn="ctr"/>
            <a:endParaRPr lang="zh-CN" altLang="en-US" sz="2400" b="1" dirty="0"/>
          </a:p>
        </p:txBody>
      </p:sp>
      <p:sp>
        <p:nvSpPr>
          <p:cNvPr id="15" name="标题 1"/>
          <p:cNvSpPr txBox="1">
            <a:spLocks/>
          </p:cNvSpPr>
          <p:nvPr/>
        </p:nvSpPr>
        <p:spPr>
          <a:xfrm>
            <a:off x="1679955" y="140757"/>
            <a:ext cx="4430388"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构造上帝类样本</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120336" y="518840"/>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grpSp>
        <p:nvGrpSpPr>
          <p:cNvPr id="349" name="组合 348"/>
          <p:cNvGrpSpPr/>
          <p:nvPr/>
        </p:nvGrpSpPr>
        <p:grpSpPr>
          <a:xfrm>
            <a:off x="3744000" y="4683330"/>
            <a:ext cx="729579" cy="1535134"/>
            <a:chOff x="1051171" y="4251368"/>
            <a:chExt cx="414986" cy="1227910"/>
          </a:xfrm>
        </p:grpSpPr>
        <p:sp>
          <p:nvSpPr>
            <p:cNvPr id="80" name="圆角矩形 79"/>
            <p:cNvSpPr/>
            <p:nvPr/>
          </p:nvSpPr>
          <p:spPr>
            <a:xfrm>
              <a:off x="1051171" y="4251368"/>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1051171" y="4738505"/>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1051171" y="5225640"/>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8" name="组合 347"/>
          <p:cNvGrpSpPr/>
          <p:nvPr/>
        </p:nvGrpSpPr>
        <p:grpSpPr>
          <a:xfrm>
            <a:off x="3744000" y="2234868"/>
            <a:ext cx="729579" cy="1507903"/>
            <a:chOff x="1043608" y="2044026"/>
            <a:chExt cx="414986" cy="1227912"/>
          </a:xfrm>
        </p:grpSpPr>
        <p:sp>
          <p:nvSpPr>
            <p:cNvPr id="78" name="圆角矩形 77"/>
            <p:cNvSpPr/>
            <p:nvPr/>
          </p:nvSpPr>
          <p:spPr>
            <a:xfrm>
              <a:off x="1043608" y="2044026"/>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圆角矩形 78"/>
            <p:cNvSpPr/>
            <p:nvPr/>
          </p:nvSpPr>
          <p:spPr>
            <a:xfrm>
              <a:off x="1043608" y="2531163"/>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1043608" y="3018300"/>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1" name="组合 350"/>
          <p:cNvGrpSpPr/>
          <p:nvPr/>
        </p:nvGrpSpPr>
        <p:grpSpPr>
          <a:xfrm>
            <a:off x="7742685" y="2091238"/>
            <a:ext cx="729579" cy="1841818"/>
            <a:chOff x="3038702" y="1807207"/>
            <a:chExt cx="414986" cy="1626244"/>
          </a:xfrm>
        </p:grpSpPr>
        <p:sp>
          <p:nvSpPr>
            <p:cNvPr id="70" name="圆角矩形 69"/>
            <p:cNvSpPr/>
            <p:nvPr/>
          </p:nvSpPr>
          <p:spPr>
            <a:xfrm>
              <a:off x="3038702" y="1807207"/>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3038702" y="2264742"/>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3038702" y="3179813"/>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3038702" y="2722278"/>
              <a:ext cx="414986" cy="253638"/>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0" name="组合 349"/>
          <p:cNvGrpSpPr/>
          <p:nvPr/>
        </p:nvGrpSpPr>
        <p:grpSpPr>
          <a:xfrm>
            <a:off x="7742685" y="4611268"/>
            <a:ext cx="729579" cy="2058092"/>
            <a:chOff x="3076377" y="4077072"/>
            <a:chExt cx="414986" cy="1626242"/>
          </a:xfrm>
        </p:grpSpPr>
        <p:sp>
          <p:nvSpPr>
            <p:cNvPr id="73" name="圆角矩形 72"/>
            <p:cNvSpPr/>
            <p:nvPr/>
          </p:nvSpPr>
          <p:spPr>
            <a:xfrm>
              <a:off x="3076377" y="4077072"/>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3076377" y="4534607"/>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3076377" y="4992143"/>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3076377" y="5449676"/>
              <a:ext cx="414986" cy="25363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圆角矩形 83"/>
          <p:cNvSpPr/>
          <p:nvPr/>
        </p:nvSpPr>
        <p:spPr>
          <a:xfrm>
            <a:off x="5783740" y="4883267"/>
            <a:ext cx="886172" cy="589008"/>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D3200"/>
                </a:solidFill>
              </a:rPr>
              <a:t>C</a:t>
            </a:r>
            <a:r>
              <a:rPr lang="en-US" altLang="zh-CN" b="1" dirty="0">
                <a:solidFill>
                  <a:srgbClr val="0D3200"/>
                </a:solidFill>
              </a:rPr>
              <a:t>2</a:t>
            </a:r>
            <a:endParaRPr lang="zh-CN" altLang="en-US" b="1" dirty="0">
              <a:solidFill>
                <a:srgbClr val="0D3200"/>
              </a:solidFill>
            </a:endParaRPr>
          </a:p>
        </p:txBody>
      </p:sp>
      <p:grpSp>
        <p:nvGrpSpPr>
          <p:cNvPr id="352" name="组合 351"/>
          <p:cNvGrpSpPr/>
          <p:nvPr/>
        </p:nvGrpSpPr>
        <p:grpSpPr>
          <a:xfrm>
            <a:off x="4473580" y="2234868"/>
            <a:ext cx="3269105" cy="4273996"/>
            <a:chOff x="1283052" y="2092223"/>
            <a:chExt cx="1537994" cy="3643111"/>
          </a:xfrm>
        </p:grpSpPr>
        <p:cxnSp>
          <p:nvCxnSpPr>
            <p:cNvPr id="55" name="直接箭头连接符 54"/>
            <p:cNvCxnSpPr>
              <a:stCxn id="78" idx="3"/>
              <a:endCxn id="199" idx="1"/>
            </p:cNvCxnSpPr>
            <p:nvPr/>
          </p:nvCxnSpPr>
          <p:spPr>
            <a:xfrm>
              <a:off x="1283052" y="2224972"/>
              <a:ext cx="616383" cy="556924"/>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9" idx="3"/>
              <a:endCxn id="199" idx="1"/>
            </p:cNvCxnSpPr>
            <p:nvPr/>
          </p:nvCxnSpPr>
          <p:spPr>
            <a:xfrm>
              <a:off x="1283052" y="2734884"/>
              <a:ext cx="616383" cy="47012"/>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83" idx="3"/>
              <a:endCxn id="199" idx="1"/>
            </p:cNvCxnSpPr>
            <p:nvPr/>
          </p:nvCxnSpPr>
          <p:spPr>
            <a:xfrm flipV="1">
              <a:off x="1283052" y="2781896"/>
              <a:ext cx="616383" cy="462901"/>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80" idx="3"/>
              <a:endCxn id="84" idx="1"/>
            </p:cNvCxnSpPr>
            <p:nvPr/>
          </p:nvCxnSpPr>
          <p:spPr>
            <a:xfrm>
              <a:off x="1283052" y="4314413"/>
              <a:ext cx="616383" cy="286311"/>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81" idx="3"/>
              <a:endCxn id="84" idx="1"/>
            </p:cNvCxnSpPr>
            <p:nvPr/>
          </p:nvCxnSpPr>
          <p:spPr>
            <a:xfrm flipV="1">
              <a:off x="1283052" y="4600724"/>
              <a:ext cx="616383" cy="232811"/>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82" idx="3"/>
              <a:endCxn id="84" idx="1"/>
            </p:cNvCxnSpPr>
            <p:nvPr/>
          </p:nvCxnSpPr>
          <p:spPr>
            <a:xfrm flipV="1">
              <a:off x="1283052" y="4600724"/>
              <a:ext cx="616383" cy="751931"/>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99" idx="3"/>
              <a:endCxn id="70" idx="1"/>
            </p:cNvCxnSpPr>
            <p:nvPr/>
          </p:nvCxnSpPr>
          <p:spPr>
            <a:xfrm flipV="1">
              <a:off x="2316346" y="2092223"/>
              <a:ext cx="504700" cy="689673"/>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99" idx="3"/>
              <a:endCxn id="71" idx="1"/>
            </p:cNvCxnSpPr>
            <p:nvPr/>
          </p:nvCxnSpPr>
          <p:spPr>
            <a:xfrm flipV="1">
              <a:off x="2316346" y="2533920"/>
              <a:ext cx="504700" cy="247976"/>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99" idx="3"/>
              <a:endCxn id="75" idx="1"/>
            </p:cNvCxnSpPr>
            <p:nvPr/>
          </p:nvCxnSpPr>
          <p:spPr>
            <a:xfrm>
              <a:off x="2316346" y="2781896"/>
              <a:ext cx="504700" cy="193720"/>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99" idx="3"/>
              <a:endCxn id="72" idx="1"/>
            </p:cNvCxnSpPr>
            <p:nvPr/>
          </p:nvCxnSpPr>
          <p:spPr>
            <a:xfrm>
              <a:off x="2316346" y="2781896"/>
              <a:ext cx="504700" cy="635417"/>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84" idx="3"/>
              <a:endCxn id="73" idx="1"/>
            </p:cNvCxnSpPr>
            <p:nvPr/>
          </p:nvCxnSpPr>
          <p:spPr>
            <a:xfrm flipV="1">
              <a:off x="2316346" y="4254648"/>
              <a:ext cx="504700" cy="346076"/>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84" idx="3"/>
              <a:endCxn id="74" idx="1"/>
            </p:cNvCxnSpPr>
            <p:nvPr/>
          </p:nvCxnSpPr>
          <p:spPr>
            <a:xfrm>
              <a:off x="2316346" y="4600724"/>
              <a:ext cx="504700" cy="147486"/>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84" idx="3"/>
              <a:endCxn id="76" idx="1"/>
            </p:cNvCxnSpPr>
            <p:nvPr/>
          </p:nvCxnSpPr>
          <p:spPr>
            <a:xfrm>
              <a:off x="2316346" y="4600724"/>
              <a:ext cx="504700" cy="641050"/>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84" idx="3"/>
              <a:endCxn id="77" idx="1"/>
            </p:cNvCxnSpPr>
            <p:nvPr/>
          </p:nvCxnSpPr>
          <p:spPr>
            <a:xfrm>
              <a:off x="2316346" y="4600724"/>
              <a:ext cx="504700" cy="1134610"/>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4" idx="3"/>
              <a:endCxn id="72" idx="1"/>
            </p:cNvCxnSpPr>
            <p:nvPr/>
          </p:nvCxnSpPr>
          <p:spPr>
            <a:xfrm flipV="1">
              <a:off x="2316346" y="3417313"/>
              <a:ext cx="504700" cy="1183411"/>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3" idx="3"/>
              <a:endCxn id="84" idx="1"/>
            </p:cNvCxnSpPr>
            <p:nvPr/>
          </p:nvCxnSpPr>
          <p:spPr>
            <a:xfrm>
              <a:off x="1283052" y="3244796"/>
              <a:ext cx="616383" cy="1355927"/>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9" name="圆角矩形 198"/>
          <p:cNvSpPr/>
          <p:nvPr/>
        </p:nvSpPr>
        <p:spPr>
          <a:xfrm>
            <a:off x="5783740" y="2781950"/>
            <a:ext cx="886172" cy="524046"/>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D3200"/>
                </a:solidFill>
              </a:rPr>
              <a:t>C1</a:t>
            </a:r>
            <a:endParaRPr lang="zh-CN" altLang="en-US" b="1" dirty="0">
              <a:solidFill>
                <a:srgbClr val="0D3200"/>
              </a:solidFill>
            </a:endParaRPr>
          </a:p>
        </p:txBody>
      </p:sp>
      <p:grpSp>
        <p:nvGrpSpPr>
          <p:cNvPr id="117" name="组合 116"/>
          <p:cNvGrpSpPr/>
          <p:nvPr/>
        </p:nvGrpSpPr>
        <p:grpSpPr>
          <a:xfrm>
            <a:off x="4481747" y="2509778"/>
            <a:ext cx="3260937" cy="3588425"/>
            <a:chOff x="6625132" y="2158411"/>
            <a:chExt cx="1862436" cy="3202745"/>
          </a:xfrm>
        </p:grpSpPr>
        <p:cxnSp>
          <p:nvCxnSpPr>
            <p:cNvPr id="357" name="直接箭头连接符 356"/>
            <p:cNvCxnSpPr/>
            <p:nvPr/>
          </p:nvCxnSpPr>
          <p:spPr>
            <a:xfrm>
              <a:off x="6625132" y="2541941"/>
              <a:ext cx="755180" cy="1282207"/>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直接箭头连接符 357"/>
            <p:cNvCxnSpPr/>
            <p:nvPr/>
          </p:nvCxnSpPr>
          <p:spPr>
            <a:xfrm>
              <a:off x="6625132" y="3029078"/>
              <a:ext cx="755180" cy="795070"/>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6625132" y="3516215"/>
              <a:ext cx="755180" cy="307933"/>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flipV="1">
              <a:off x="6625132" y="3824148"/>
              <a:ext cx="755180" cy="179204"/>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p:cNvCxnSpPr/>
            <p:nvPr/>
          </p:nvCxnSpPr>
          <p:spPr>
            <a:xfrm flipV="1">
              <a:off x="6625132" y="3824148"/>
              <a:ext cx="755180" cy="666341"/>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直接箭头连接符 361"/>
            <p:cNvCxnSpPr/>
            <p:nvPr/>
          </p:nvCxnSpPr>
          <p:spPr>
            <a:xfrm flipV="1">
              <a:off x="6625132" y="3824148"/>
              <a:ext cx="755180" cy="1153476"/>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p:cNvCxnSpPr/>
            <p:nvPr/>
          </p:nvCxnSpPr>
          <p:spPr>
            <a:xfrm flipV="1">
              <a:off x="7871244" y="2158411"/>
              <a:ext cx="616324" cy="1665739"/>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flipV="1">
              <a:off x="7871244" y="2615945"/>
              <a:ext cx="616324" cy="1208203"/>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接箭头连接符 364"/>
            <p:cNvCxnSpPr/>
            <p:nvPr/>
          </p:nvCxnSpPr>
          <p:spPr>
            <a:xfrm flipV="1">
              <a:off x="7871244" y="3073482"/>
              <a:ext cx="616324" cy="750668"/>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接箭头连接符 365"/>
            <p:cNvCxnSpPr/>
            <p:nvPr/>
          </p:nvCxnSpPr>
          <p:spPr>
            <a:xfrm flipV="1">
              <a:off x="7871244" y="3531016"/>
              <a:ext cx="616324" cy="293132"/>
            </a:xfrm>
            <a:prstGeom prst="straightConnector1">
              <a:avLst/>
            </a:prstGeom>
            <a:solidFill>
              <a:srgbClr val="1F7600"/>
            </a:solidFill>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7871244" y="3824148"/>
              <a:ext cx="616324" cy="164403"/>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直接箭头连接符 367"/>
            <p:cNvCxnSpPr/>
            <p:nvPr/>
          </p:nvCxnSpPr>
          <p:spPr>
            <a:xfrm>
              <a:off x="7871244" y="3824148"/>
              <a:ext cx="616324" cy="621939"/>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接箭头连接符 368"/>
            <p:cNvCxnSpPr/>
            <p:nvPr/>
          </p:nvCxnSpPr>
          <p:spPr>
            <a:xfrm>
              <a:off x="7871244" y="3824148"/>
              <a:ext cx="616324" cy="1079474"/>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直接箭头连接符 369"/>
            <p:cNvCxnSpPr/>
            <p:nvPr/>
          </p:nvCxnSpPr>
          <p:spPr>
            <a:xfrm>
              <a:off x="7871244" y="3824148"/>
              <a:ext cx="616324" cy="1537008"/>
            </a:xfrm>
            <a:prstGeom prst="straightConnector1">
              <a:avLst/>
            </a:prstGeom>
            <a:solidFill>
              <a:srgbClr val="1F7600"/>
            </a:solidFill>
            <a:ln w="158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40" name="文本框 239"/>
          <p:cNvSpPr txBox="1"/>
          <p:nvPr/>
        </p:nvSpPr>
        <p:spPr>
          <a:xfrm>
            <a:off x="4694379" y="1292251"/>
            <a:ext cx="2709396"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构造上帝类样本</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762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52"/>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91667E-6 0 L 2.91667E-6 0.17616 " pathEditMode="relative" rAng="0" ptsTypes="AA">
                                      <p:cBhvr>
                                        <p:cTn id="9" dur="2000" fill="hold"/>
                                        <p:tgtEl>
                                          <p:spTgt spid="199"/>
                                        </p:tgtEl>
                                        <p:attrNameLst>
                                          <p:attrName>ppt_x</p:attrName>
                                          <p:attrName>ppt_y</p:attrName>
                                        </p:attrNameLst>
                                      </p:cBhvr>
                                      <p:rCtr x="0" y="8796"/>
                                    </p:animMotion>
                                  </p:childTnLst>
                                </p:cTn>
                              </p:par>
                              <p:par>
                                <p:cTn id="10" presetID="42" presetClass="path" presetSubtype="0" accel="50000" decel="50000" fill="hold" grpId="0" nodeType="withEffect">
                                  <p:stCondLst>
                                    <p:cond delay="0"/>
                                  </p:stCondLst>
                                  <p:childTnLst>
                                    <p:animMotion origin="layout" path="M 2.91667E-6 -0.00069 L 0.00117 -0.04861 " pathEditMode="relative" rAng="0" ptsTypes="AA">
                                      <p:cBhvr>
                                        <p:cTn id="11" dur="2000" fill="hold"/>
                                        <p:tgtEl>
                                          <p:spTgt spid="84"/>
                                        </p:tgtEl>
                                        <p:attrNameLst>
                                          <p:attrName>ppt_x</p:attrName>
                                          <p:attrName>ppt_y</p:attrName>
                                        </p:attrNameLst>
                                      </p:cBhvr>
                                      <p:rCtr x="52" y="-2407"/>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34"/>
                                        </p:tgtEl>
                                        <p:attrNameLst>
                                          <p:attrName>style.visibility</p:attrName>
                                        </p:attrNameLst>
                                      </p:cBhvr>
                                      <p:to>
                                        <p:strVal val="visible"/>
                                      </p:to>
                                    </p:set>
                                    <p:animEffect transition="in" filter="fade">
                                      <p:cBhvr>
                                        <p:cTn id="15" dur="500"/>
                                        <p:tgtEl>
                                          <p:spTgt spid="33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8.33333E-7 3.7037E-7 L 0.00065 0.05856 " pathEditMode="relative" rAng="0" ptsTypes="AA">
                                      <p:cBhvr>
                                        <p:cTn id="19" dur="1000" fill="hold"/>
                                        <p:tgtEl>
                                          <p:spTgt spid="348"/>
                                        </p:tgtEl>
                                        <p:attrNameLst>
                                          <p:attrName>ppt_x</p:attrName>
                                          <p:attrName>ppt_y</p:attrName>
                                        </p:attrNameLst>
                                      </p:cBhvr>
                                      <p:rCtr x="26" y="2917"/>
                                    </p:animMotion>
                                  </p:childTnLst>
                                </p:cTn>
                              </p:par>
                              <p:par>
                                <p:cTn id="20" presetID="42" presetClass="path" presetSubtype="0" accel="50000" decel="50000" fill="hold" nodeType="withEffect">
                                  <p:stCondLst>
                                    <p:cond delay="0"/>
                                  </p:stCondLst>
                                  <p:childTnLst>
                                    <p:animMotion origin="layout" path="M 8.33333E-7 4.07407E-6 L -0.00013 -0.05047 " pathEditMode="relative" rAng="0" ptsTypes="AA">
                                      <p:cBhvr>
                                        <p:cTn id="21" dur="1000" fill="hold"/>
                                        <p:tgtEl>
                                          <p:spTgt spid="349"/>
                                        </p:tgtEl>
                                        <p:attrNameLst>
                                          <p:attrName>ppt_x</p:attrName>
                                          <p:attrName>ppt_y</p:attrName>
                                        </p:attrNameLst>
                                      </p:cBhvr>
                                      <p:rCtr x="-13" y="-2523"/>
                                    </p:animMotion>
                                  </p:childTnLst>
                                </p:cTn>
                              </p:par>
                              <p:par>
                                <p:cTn id="22" presetID="42" presetClass="path" presetSubtype="0" accel="50000" decel="50000" fill="hold" nodeType="withEffect">
                                  <p:stCondLst>
                                    <p:cond delay="0"/>
                                  </p:stCondLst>
                                  <p:childTnLst>
                                    <p:animMotion origin="layout" path="M -3.95833E-6 -3.7037E-7 L 0.00066 0.03357 " pathEditMode="relative" rAng="0" ptsTypes="AA">
                                      <p:cBhvr>
                                        <p:cTn id="23" dur="1000" fill="hold"/>
                                        <p:tgtEl>
                                          <p:spTgt spid="351"/>
                                        </p:tgtEl>
                                        <p:attrNameLst>
                                          <p:attrName>ppt_x</p:attrName>
                                          <p:attrName>ppt_y</p:attrName>
                                        </p:attrNameLst>
                                      </p:cBhvr>
                                      <p:rCtr x="26" y="1667"/>
                                    </p:animMotion>
                                  </p:childTnLst>
                                </p:cTn>
                              </p:par>
                              <p:par>
                                <p:cTn id="24" presetID="42" presetClass="path" presetSubtype="0" accel="50000" decel="50000" fill="hold" nodeType="withEffect">
                                  <p:stCondLst>
                                    <p:cond delay="0"/>
                                  </p:stCondLst>
                                  <p:childTnLst>
                                    <p:animMotion origin="layout" path="M -3.95833E-6 -3.7037E-6 L 0.00066 -0.03333 " pathEditMode="relative" rAng="0" ptsTypes="AA">
                                      <p:cBhvr>
                                        <p:cTn id="25" dur="1000" fill="hold"/>
                                        <p:tgtEl>
                                          <p:spTgt spid="350"/>
                                        </p:tgtEl>
                                        <p:attrNameLst>
                                          <p:attrName>ppt_x</p:attrName>
                                          <p:attrName>ppt_y</p:attrName>
                                        </p:attrNameLst>
                                      </p:cBhvr>
                                      <p:rCtr x="26" y="-1667"/>
                                    </p:animMotion>
                                  </p:childTnLst>
                                </p:cTn>
                              </p:par>
                              <p:par>
                                <p:cTn id="26" presetID="53" presetClass="entr" presetSubtype="16" fill="hold" nodeType="withEffect">
                                  <p:stCondLst>
                                    <p:cond delay="0"/>
                                  </p:stCondLst>
                                  <p:childTnLst>
                                    <p:set>
                                      <p:cBhvr>
                                        <p:cTn id="27" dur="1" fill="hold">
                                          <p:stCondLst>
                                            <p:cond delay="0"/>
                                          </p:stCondLst>
                                        </p:cTn>
                                        <p:tgtEl>
                                          <p:spTgt spid="117"/>
                                        </p:tgtEl>
                                        <p:attrNameLst>
                                          <p:attrName>style.visibility</p:attrName>
                                        </p:attrNameLst>
                                      </p:cBhvr>
                                      <p:to>
                                        <p:strVal val="visible"/>
                                      </p:to>
                                    </p:set>
                                    <p:anim calcmode="lin" valueType="num">
                                      <p:cBhvr>
                                        <p:cTn id="28" dur="1000" fill="hold"/>
                                        <p:tgtEl>
                                          <p:spTgt spid="117"/>
                                        </p:tgtEl>
                                        <p:attrNameLst>
                                          <p:attrName>ppt_w</p:attrName>
                                        </p:attrNameLst>
                                      </p:cBhvr>
                                      <p:tavLst>
                                        <p:tav tm="0">
                                          <p:val>
                                            <p:fltVal val="0"/>
                                          </p:val>
                                        </p:tav>
                                        <p:tav tm="100000">
                                          <p:val>
                                            <p:strVal val="#ppt_w"/>
                                          </p:val>
                                        </p:tav>
                                      </p:tavLst>
                                    </p:anim>
                                    <p:anim calcmode="lin" valueType="num">
                                      <p:cBhvr>
                                        <p:cTn id="29" dur="1000" fill="hold"/>
                                        <p:tgtEl>
                                          <p:spTgt spid="117"/>
                                        </p:tgtEl>
                                        <p:attrNameLst>
                                          <p:attrName>ppt_h</p:attrName>
                                        </p:attrNameLst>
                                      </p:cBhvr>
                                      <p:tavLst>
                                        <p:tav tm="0">
                                          <p:val>
                                            <p:fltVal val="0"/>
                                          </p:val>
                                        </p:tav>
                                        <p:tav tm="100000">
                                          <p:val>
                                            <p:strVal val="#ppt_h"/>
                                          </p:val>
                                        </p:tav>
                                      </p:tavLst>
                                    </p:anim>
                                    <p:animEffect transition="in" filter="fade">
                                      <p:cBhvr>
                                        <p:cTn id="30"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animBg="1"/>
      <p:bldP spid="84" grpId="0" animBg="1"/>
      <p:bldP spid="1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847528" y="140900"/>
            <a:ext cx="4176464"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选取负样本集合</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048328" y="534432"/>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a:t>
            </a:r>
            <a:r>
              <a:rPr lang="zh-CN" altLang="en-US" sz="2400" b="1" dirty="0">
                <a:solidFill>
                  <a:schemeClr val="bg1">
                    <a:lumMod val="50000"/>
                  </a:schemeClr>
                </a:solidFill>
                <a:latin typeface="黑体" panose="02010609060101010101" pitchFamily="49" charset="-122"/>
                <a:ea typeface="黑体" panose="02010609060101010101" pitchFamily="49" charset="-122"/>
              </a:rPr>
              <a:t>方案</a:t>
            </a:r>
          </a:p>
        </p:txBody>
      </p:sp>
      <p:sp>
        <p:nvSpPr>
          <p:cNvPr id="241" name="文本框 240"/>
          <p:cNvSpPr txBox="1"/>
          <p:nvPr/>
        </p:nvSpPr>
        <p:spPr>
          <a:xfrm>
            <a:off x="2135560" y="1556793"/>
            <a:ext cx="7848872" cy="1384995"/>
          </a:xfrm>
          <a:prstGeom prst="rect">
            <a:avLst/>
          </a:prstGeom>
          <a:noFill/>
        </p:spPr>
        <p:txBody>
          <a:bodyPr wrap="square" rtlCol="0">
            <a:spAutoFit/>
          </a:bodyPr>
          <a:lstStyle/>
          <a:p>
            <a:pPr>
              <a:lnSpc>
                <a:spcPct val="150000"/>
              </a:lnSpc>
            </a:pPr>
            <a:r>
              <a:rPr lang="zh-CN" altLang="en-US" sz="2800" dirty="0">
                <a:latin typeface="黑体" panose="02010609060101010101" pitchFamily="49" charset="-122"/>
                <a:ea typeface="黑体" panose="02010609060101010101" pitchFamily="49" charset="-122"/>
              </a:rPr>
              <a:t>由正样本相关类的补集中随机抽取等容量的样本集合作为负样本集</a:t>
            </a:r>
            <a:endParaRPr lang="zh-CN" altLang="en-US" sz="2800" dirty="0">
              <a:latin typeface="黑体" panose="02010609060101010101" pitchFamily="49" charset="-122"/>
              <a:ea typeface="黑体" panose="02010609060101010101" pitchFamily="49" charset="-122"/>
            </a:endParaRPr>
          </a:p>
        </p:txBody>
      </p:sp>
      <p:grpSp>
        <p:nvGrpSpPr>
          <p:cNvPr id="2" name="组合 1"/>
          <p:cNvGrpSpPr/>
          <p:nvPr/>
        </p:nvGrpSpPr>
        <p:grpSpPr>
          <a:xfrm>
            <a:off x="4151784" y="3198842"/>
            <a:ext cx="4320480" cy="2750438"/>
            <a:chOff x="2915816" y="2636912"/>
            <a:chExt cx="3816424" cy="2534415"/>
          </a:xfrm>
        </p:grpSpPr>
        <p:grpSp>
          <p:nvGrpSpPr>
            <p:cNvPr id="69" name="组合 68"/>
            <p:cNvGrpSpPr/>
            <p:nvPr/>
          </p:nvGrpSpPr>
          <p:grpSpPr>
            <a:xfrm>
              <a:off x="2915816" y="2636912"/>
              <a:ext cx="3816424" cy="2534415"/>
              <a:chOff x="5292080" y="2429178"/>
              <a:chExt cx="2736304" cy="1939146"/>
            </a:xfrm>
          </p:grpSpPr>
          <p:sp>
            <p:nvSpPr>
              <p:cNvPr id="85" name="矩形 84"/>
              <p:cNvSpPr/>
              <p:nvPr/>
            </p:nvSpPr>
            <p:spPr>
              <a:xfrm>
                <a:off x="5292080" y="2429178"/>
                <a:ext cx="2736304" cy="1939146"/>
              </a:xfrm>
              <a:prstGeom prst="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黑体" panose="02010609060101010101" pitchFamily="49" charset="-122"/>
                  <a:ea typeface="黑体" panose="02010609060101010101" pitchFamily="49" charset="-122"/>
                </a:endParaRPr>
              </a:p>
            </p:txBody>
          </p:sp>
          <p:sp>
            <p:nvSpPr>
              <p:cNvPr id="86" name="文本框 85"/>
              <p:cNvSpPr txBox="1"/>
              <p:nvPr/>
            </p:nvSpPr>
            <p:spPr>
              <a:xfrm>
                <a:off x="5303989" y="2458686"/>
                <a:ext cx="647298" cy="400329"/>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全集</a:t>
                </a:r>
                <a:endParaRPr lang="zh-CN" altLang="en-US" sz="2800" dirty="0">
                  <a:latin typeface="黑体" panose="02010609060101010101" pitchFamily="49" charset="-122"/>
                  <a:ea typeface="黑体" panose="02010609060101010101" pitchFamily="49" charset="-122"/>
                </a:endParaRPr>
              </a:p>
            </p:txBody>
          </p:sp>
        </p:grpSp>
        <p:sp>
          <p:nvSpPr>
            <p:cNvPr id="87" name="椭圆 86"/>
            <p:cNvSpPr/>
            <p:nvPr/>
          </p:nvSpPr>
          <p:spPr>
            <a:xfrm>
              <a:off x="3224029" y="3242992"/>
              <a:ext cx="1563995" cy="978096"/>
            </a:xfrm>
            <a:prstGeom prst="ellipse">
              <a:avLst/>
            </a:prstGeom>
            <a:solidFill>
              <a:schemeClr val="accent1">
                <a:lumMod val="20000"/>
                <a:lumOff val="80000"/>
              </a:schemeClr>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正样本</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88" name="椭圆 87"/>
            <p:cNvSpPr/>
            <p:nvPr/>
          </p:nvSpPr>
          <p:spPr>
            <a:xfrm>
              <a:off x="4957049" y="3925604"/>
              <a:ext cx="1606166" cy="1008112"/>
            </a:xfrm>
            <a:prstGeom prst="ellipse">
              <a:avLst/>
            </a:prstGeom>
            <a:solidFill>
              <a:schemeClr val="accent2">
                <a:lumMod val="20000"/>
                <a:lumOff val="80000"/>
              </a:schemeClr>
            </a:solid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rPr>
                <a:t>负样本</a:t>
              </a:r>
              <a:endParaRPr lang="zh-CN" altLang="en-US" sz="2800" dirty="0">
                <a:solidFill>
                  <a:schemeClr val="tx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467565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75520" y="140900"/>
            <a:ext cx="2845046"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方法概述</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048328" y="521398"/>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解决方案</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6" name="矩形 5"/>
          <p:cNvSpPr/>
          <p:nvPr/>
        </p:nvSpPr>
        <p:spPr>
          <a:xfrm>
            <a:off x="2063552" y="3789040"/>
            <a:ext cx="7632848" cy="2808312"/>
          </a:xfrm>
          <a:prstGeom prst="rect">
            <a:avLst/>
          </a:prstGeom>
          <a:no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黑体" panose="02010609060101010101" pitchFamily="49" charset="-122"/>
              <a:ea typeface="黑体" panose="02010609060101010101" pitchFamily="49" charset="-122"/>
            </a:endParaRPr>
          </a:p>
        </p:txBody>
      </p:sp>
      <p:sp>
        <p:nvSpPr>
          <p:cNvPr id="7" name="矩形 6"/>
          <p:cNvSpPr/>
          <p:nvPr/>
        </p:nvSpPr>
        <p:spPr>
          <a:xfrm>
            <a:off x="2063552" y="1258274"/>
            <a:ext cx="7632848" cy="2414510"/>
          </a:xfrm>
          <a:prstGeom prst="rect">
            <a:avLst/>
          </a:prstGeom>
          <a:noFill/>
          <a:ln>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黑体" panose="02010609060101010101" pitchFamily="49" charset="-122"/>
              <a:ea typeface="黑体" panose="02010609060101010101" pitchFamily="49" charset="-122"/>
            </a:endParaRPr>
          </a:p>
        </p:txBody>
      </p:sp>
      <p:sp>
        <p:nvSpPr>
          <p:cNvPr id="8" name="圆柱形 7"/>
          <p:cNvSpPr/>
          <p:nvPr/>
        </p:nvSpPr>
        <p:spPr>
          <a:xfrm>
            <a:off x="2319560" y="2840194"/>
            <a:ext cx="1550324" cy="693448"/>
          </a:xfrm>
          <a:prstGeom prst="can">
            <a:avLst/>
          </a:prstGeom>
          <a:solidFill>
            <a:schemeClr val="accent1">
              <a:lumMod val="20000"/>
              <a:lumOff val="8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语料库</a:t>
            </a:r>
            <a:endParaRPr lang="zh-CN" altLang="en-US" sz="2400" dirty="0">
              <a:latin typeface="黑体" panose="02010609060101010101" pitchFamily="49" charset="-122"/>
              <a:ea typeface="黑体" panose="02010609060101010101" pitchFamily="49" charset="-122"/>
            </a:endParaRPr>
          </a:p>
        </p:txBody>
      </p:sp>
      <p:sp>
        <p:nvSpPr>
          <p:cNvPr id="9" name="流程图: 多文档 8"/>
          <p:cNvSpPr/>
          <p:nvPr/>
        </p:nvSpPr>
        <p:spPr>
          <a:xfrm>
            <a:off x="2228843" y="5130054"/>
            <a:ext cx="2079468" cy="823962"/>
          </a:xfrm>
          <a:prstGeom prst="flowChartMultidocument">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待检测源码</a:t>
            </a:r>
            <a:endParaRPr lang="zh-CN" altLang="en-US" sz="2400" dirty="0">
              <a:latin typeface="黑体" panose="02010609060101010101" pitchFamily="49" charset="-122"/>
              <a:ea typeface="黑体" panose="02010609060101010101" pitchFamily="49" charset="-122"/>
            </a:endParaRPr>
          </a:p>
        </p:txBody>
      </p:sp>
      <p:sp>
        <p:nvSpPr>
          <p:cNvPr id="22" name="文本框 21"/>
          <p:cNvSpPr txBox="1"/>
          <p:nvPr/>
        </p:nvSpPr>
        <p:spPr>
          <a:xfrm>
            <a:off x="2041393" y="1340768"/>
            <a:ext cx="3054893" cy="461665"/>
          </a:xfrm>
          <a:prstGeom prst="rect">
            <a:avLst/>
          </a:prstGeom>
          <a:noFill/>
          <a:ln>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Step1: </a:t>
            </a:r>
            <a:r>
              <a:rPr lang="zh-CN" altLang="en-US" sz="2400" b="1" dirty="0">
                <a:latin typeface="黑体" panose="02010609060101010101" pitchFamily="49" charset="-122"/>
                <a:ea typeface="黑体" panose="02010609060101010101" pitchFamily="49" charset="-122"/>
              </a:rPr>
              <a:t>训练</a:t>
            </a:r>
            <a:r>
              <a:rPr lang="zh-CN" altLang="en-US" sz="2400" b="1" dirty="0">
                <a:latin typeface="黑体" panose="02010609060101010101" pitchFamily="49" charset="-122"/>
                <a:ea typeface="黑体" panose="02010609060101010101" pitchFamily="49" charset="-122"/>
              </a:rPr>
              <a:t>过程</a:t>
            </a:r>
          </a:p>
        </p:txBody>
      </p:sp>
      <p:sp>
        <p:nvSpPr>
          <p:cNvPr id="23" name="文本框 22"/>
          <p:cNvSpPr txBox="1"/>
          <p:nvPr/>
        </p:nvSpPr>
        <p:spPr>
          <a:xfrm>
            <a:off x="2041392" y="6070272"/>
            <a:ext cx="3054893" cy="461665"/>
          </a:xfrm>
          <a:prstGeom prst="rect">
            <a:avLst/>
          </a:prstGeom>
          <a:noFill/>
          <a:ln>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Step2: </a:t>
            </a:r>
            <a:r>
              <a:rPr lang="zh-CN" altLang="en-US" sz="2400" b="1" dirty="0">
                <a:latin typeface="黑体" panose="02010609060101010101" pitchFamily="49" charset="-122"/>
                <a:ea typeface="黑体" panose="02010609060101010101" pitchFamily="49" charset="-122"/>
              </a:rPr>
              <a:t>检测过程</a:t>
            </a:r>
            <a:endParaRPr lang="zh-CN" altLang="en-US" sz="2400" b="1" dirty="0">
              <a:latin typeface="黑体" panose="02010609060101010101" pitchFamily="49" charset="-122"/>
              <a:ea typeface="黑体" panose="02010609060101010101" pitchFamily="49" charset="-122"/>
            </a:endParaRPr>
          </a:p>
        </p:txBody>
      </p:sp>
      <p:grpSp>
        <p:nvGrpSpPr>
          <p:cNvPr id="129" name="组合 128"/>
          <p:cNvGrpSpPr/>
          <p:nvPr/>
        </p:nvGrpSpPr>
        <p:grpSpPr>
          <a:xfrm>
            <a:off x="7392143" y="5013176"/>
            <a:ext cx="2031134" cy="864099"/>
            <a:chOff x="5634397" y="4803983"/>
            <a:chExt cx="1413468" cy="697975"/>
          </a:xfrm>
        </p:grpSpPr>
        <p:sp>
          <p:nvSpPr>
            <p:cNvPr id="11" name="折角形 10"/>
            <p:cNvSpPr/>
            <p:nvPr/>
          </p:nvSpPr>
          <p:spPr>
            <a:xfrm>
              <a:off x="5634397" y="5041826"/>
              <a:ext cx="1413468" cy="460132"/>
            </a:xfrm>
            <a:prstGeom prst="foldedCorner">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检测结果集合</a:t>
              </a:r>
              <a:endParaRPr lang="zh-CN" altLang="en-US" sz="2400" dirty="0">
                <a:latin typeface="黑体" panose="02010609060101010101" pitchFamily="49" charset="-122"/>
                <a:ea typeface="黑体" panose="02010609060101010101" pitchFamily="49" charset="-122"/>
              </a:endParaRPr>
            </a:p>
          </p:txBody>
        </p:sp>
        <p:cxnSp>
          <p:nvCxnSpPr>
            <p:cNvPr id="117" name="直接箭头连接符 116"/>
            <p:cNvCxnSpPr>
              <a:stCxn id="112" idx="2"/>
              <a:endCxn id="11" idx="0"/>
            </p:cNvCxnSpPr>
            <p:nvPr/>
          </p:nvCxnSpPr>
          <p:spPr>
            <a:xfrm>
              <a:off x="6336274" y="4803983"/>
              <a:ext cx="0" cy="237843"/>
            </a:xfrm>
            <a:prstGeom prst="straightConnector1">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55" name="组合 154"/>
          <p:cNvGrpSpPr/>
          <p:nvPr/>
        </p:nvGrpSpPr>
        <p:grpSpPr>
          <a:xfrm>
            <a:off x="2302298" y="1863644"/>
            <a:ext cx="4407494" cy="1650023"/>
            <a:chOff x="2017694" y="1904556"/>
            <a:chExt cx="3067179" cy="1332803"/>
          </a:xfrm>
        </p:grpSpPr>
        <p:sp>
          <p:nvSpPr>
            <p:cNvPr id="10" name="折角形 9"/>
            <p:cNvSpPr/>
            <p:nvPr/>
          </p:nvSpPr>
          <p:spPr>
            <a:xfrm>
              <a:off x="3635045" y="2737595"/>
              <a:ext cx="1449828" cy="499764"/>
            </a:xfrm>
            <a:prstGeom prst="foldedCorner">
              <a:avLst/>
            </a:prstGeom>
            <a:solidFill>
              <a:schemeClr val="accent1">
                <a:lumMod val="20000"/>
                <a:lumOff val="8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训练样本集合</a:t>
              </a:r>
              <a:endParaRPr lang="zh-CN" altLang="en-US" sz="2400" dirty="0">
                <a:latin typeface="黑体" panose="02010609060101010101" pitchFamily="49" charset="-122"/>
                <a:ea typeface="黑体" panose="02010609060101010101" pitchFamily="49" charset="-122"/>
              </a:endParaRPr>
            </a:p>
          </p:txBody>
        </p:sp>
        <p:cxnSp>
          <p:nvCxnSpPr>
            <p:cNvPr id="126" name="肘形连接符 125"/>
            <p:cNvCxnSpPr/>
            <p:nvPr/>
          </p:nvCxnSpPr>
          <p:spPr>
            <a:xfrm>
              <a:off x="3063539" y="2313639"/>
              <a:ext cx="1094440" cy="419157"/>
            </a:xfrm>
            <a:prstGeom prst="bentConnector3">
              <a:avLst>
                <a:gd name="adj1" fmla="val 99836"/>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4" name="组合 153"/>
            <p:cNvGrpSpPr/>
            <p:nvPr/>
          </p:nvGrpSpPr>
          <p:grpSpPr>
            <a:xfrm>
              <a:off x="2017694" y="1904556"/>
              <a:ext cx="1078872" cy="788806"/>
              <a:chOff x="2017694" y="1904556"/>
              <a:chExt cx="1078872" cy="788806"/>
            </a:xfrm>
          </p:grpSpPr>
          <p:cxnSp>
            <p:nvCxnSpPr>
              <p:cNvPr id="14" name="直接箭头连接符 13"/>
              <p:cNvCxnSpPr>
                <a:stCxn id="8" idx="1"/>
                <a:endCxn id="13" idx="2"/>
              </p:cNvCxnSpPr>
              <p:nvPr/>
            </p:nvCxnSpPr>
            <p:spPr>
              <a:xfrm flipH="1" flipV="1">
                <a:off x="2557130" y="2388620"/>
                <a:ext cx="12013" cy="304742"/>
              </a:xfrm>
              <a:prstGeom prst="straightConnector1">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17694" y="1904556"/>
                <a:ext cx="1078872" cy="484064"/>
              </a:xfrm>
              <a:prstGeom prst="rect">
                <a:avLst/>
              </a:prstGeom>
              <a:solidFill>
                <a:schemeClr val="bg1"/>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样本生成</a:t>
                </a:r>
                <a:endParaRPr lang="zh-CN" altLang="en-US" sz="2400" dirty="0">
                  <a:latin typeface="黑体" panose="02010609060101010101" pitchFamily="49" charset="-122"/>
                  <a:ea typeface="黑体" panose="02010609060101010101" pitchFamily="49" charset="-122"/>
                </a:endParaRPr>
              </a:p>
            </p:txBody>
          </p:sp>
        </p:grpSp>
      </p:grpSp>
      <p:grpSp>
        <p:nvGrpSpPr>
          <p:cNvPr id="159" name="组合 158"/>
          <p:cNvGrpSpPr/>
          <p:nvPr/>
        </p:nvGrpSpPr>
        <p:grpSpPr>
          <a:xfrm>
            <a:off x="7226540" y="2462921"/>
            <a:ext cx="2253836" cy="2550256"/>
            <a:chOff x="5534167" y="2515612"/>
            <a:chExt cx="1568446" cy="1930511"/>
          </a:xfrm>
        </p:grpSpPr>
        <p:grpSp>
          <p:nvGrpSpPr>
            <p:cNvPr id="5" name="组合 4"/>
            <p:cNvGrpSpPr/>
            <p:nvPr/>
          </p:nvGrpSpPr>
          <p:grpSpPr>
            <a:xfrm>
              <a:off x="5534167" y="2852165"/>
              <a:ext cx="1568446" cy="1593958"/>
              <a:chOff x="5534167" y="2852165"/>
              <a:chExt cx="1568446" cy="1593958"/>
            </a:xfrm>
          </p:grpSpPr>
          <p:sp>
            <p:nvSpPr>
              <p:cNvPr id="24" name="流程图: 可选过程 23"/>
              <p:cNvSpPr/>
              <p:nvPr/>
            </p:nvSpPr>
            <p:spPr>
              <a:xfrm>
                <a:off x="5534167" y="2852165"/>
                <a:ext cx="1568446" cy="1582118"/>
              </a:xfrm>
              <a:prstGeom prst="flowChartAlternateProcess">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dirty="0">
                  <a:latin typeface="黑体" panose="02010609060101010101" pitchFamily="49" charset="-122"/>
                  <a:ea typeface="黑体" panose="02010609060101010101" pitchFamily="49" charset="-122"/>
                </a:endParaRPr>
              </a:p>
            </p:txBody>
          </p:sp>
          <p:grpSp>
            <p:nvGrpSpPr>
              <p:cNvPr id="25" name="组合 24"/>
              <p:cNvGrpSpPr>
                <a:grpSpLocks noChangeAspect="1"/>
              </p:cNvGrpSpPr>
              <p:nvPr/>
            </p:nvGrpSpPr>
            <p:grpSpPr>
              <a:xfrm>
                <a:off x="5659874" y="2935781"/>
                <a:ext cx="1395548" cy="1128734"/>
                <a:chOff x="2001795" y="1084347"/>
                <a:chExt cx="3657341" cy="3187467"/>
              </a:xfrm>
              <a:noFill/>
            </p:grpSpPr>
            <p:cxnSp>
              <p:nvCxnSpPr>
                <p:cNvPr id="26" name="直接箭头连接符 25"/>
                <p:cNvCxnSpPr>
                  <a:stCxn id="104" idx="6"/>
                  <a:endCxn id="96" idx="2"/>
                </p:cNvCxnSpPr>
                <p:nvPr/>
              </p:nvCxnSpPr>
              <p:spPr>
                <a:xfrm>
                  <a:off x="2207741" y="1187320"/>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4" idx="6"/>
                  <a:endCxn id="97" idx="2"/>
                </p:cNvCxnSpPr>
                <p:nvPr/>
              </p:nvCxnSpPr>
              <p:spPr>
                <a:xfrm>
                  <a:off x="2207741" y="1187320"/>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4" idx="6"/>
                  <a:endCxn id="98" idx="2"/>
                </p:cNvCxnSpPr>
                <p:nvPr/>
              </p:nvCxnSpPr>
              <p:spPr>
                <a:xfrm>
                  <a:off x="2207741" y="1187320"/>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4" idx="6"/>
                  <a:endCxn id="99" idx="2"/>
                </p:cNvCxnSpPr>
                <p:nvPr/>
              </p:nvCxnSpPr>
              <p:spPr>
                <a:xfrm>
                  <a:off x="2207741" y="1187320"/>
                  <a:ext cx="1110760" cy="168307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5" idx="6"/>
                  <a:endCxn id="96" idx="2"/>
                </p:cNvCxnSpPr>
                <p:nvPr/>
              </p:nvCxnSpPr>
              <p:spPr>
                <a:xfrm flipV="1">
                  <a:off x="2207741" y="1187320"/>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5" idx="6"/>
                  <a:endCxn id="97" idx="2"/>
                </p:cNvCxnSpPr>
                <p:nvPr/>
              </p:nvCxnSpPr>
              <p:spPr>
                <a:xfrm>
                  <a:off x="2207741" y="1571945"/>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5" idx="6"/>
                  <a:endCxn id="98" idx="2"/>
                </p:cNvCxnSpPr>
                <p:nvPr/>
              </p:nvCxnSpPr>
              <p:spPr>
                <a:xfrm>
                  <a:off x="2207741" y="1571945"/>
                  <a:ext cx="1110760" cy="91382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5" idx="6"/>
                  <a:endCxn id="99" idx="2"/>
                </p:cNvCxnSpPr>
                <p:nvPr/>
              </p:nvCxnSpPr>
              <p:spPr>
                <a:xfrm>
                  <a:off x="2207741" y="1571945"/>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6" idx="6"/>
                  <a:endCxn id="96" idx="2"/>
                </p:cNvCxnSpPr>
                <p:nvPr/>
              </p:nvCxnSpPr>
              <p:spPr>
                <a:xfrm flipV="1">
                  <a:off x="2207741" y="1187320"/>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6" idx="6"/>
                  <a:endCxn id="97" idx="2"/>
                </p:cNvCxnSpPr>
                <p:nvPr/>
              </p:nvCxnSpPr>
              <p:spPr>
                <a:xfrm flipV="1">
                  <a:off x="2207741" y="1571945"/>
                  <a:ext cx="1110760" cy="91382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06" idx="6"/>
                  <a:endCxn id="98" idx="2"/>
                </p:cNvCxnSpPr>
                <p:nvPr/>
              </p:nvCxnSpPr>
              <p:spPr>
                <a:xfrm>
                  <a:off x="2207741" y="2485768"/>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06" idx="6"/>
                  <a:endCxn id="99" idx="2"/>
                </p:cNvCxnSpPr>
                <p:nvPr/>
              </p:nvCxnSpPr>
              <p:spPr>
                <a:xfrm>
                  <a:off x="2207741" y="2485768"/>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7" idx="6"/>
                  <a:endCxn id="96" idx="2"/>
                </p:cNvCxnSpPr>
                <p:nvPr/>
              </p:nvCxnSpPr>
              <p:spPr>
                <a:xfrm flipV="1">
                  <a:off x="2207741" y="1187320"/>
                  <a:ext cx="1110760" cy="168307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07" idx="6"/>
                  <a:endCxn id="97" idx="2"/>
                </p:cNvCxnSpPr>
                <p:nvPr/>
              </p:nvCxnSpPr>
              <p:spPr>
                <a:xfrm flipV="1">
                  <a:off x="2207741" y="1571945"/>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7" idx="6"/>
                  <a:endCxn id="98" idx="2"/>
                </p:cNvCxnSpPr>
                <p:nvPr/>
              </p:nvCxnSpPr>
              <p:spPr>
                <a:xfrm flipV="1">
                  <a:off x="2207741" y="2485768"/>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07" idx="6"/>
                  <a:endCxn id="99" idx="2"/>
                </p:cNvCxnSpPr>
                <p:nvPr/>
              </p:nvCxnSpPr>
              <p:spPr>
                <a:xfrm>
                  <a:off x="2207741" y="2870393"/>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6" idx="6"/>
                  <a:endCxn id="51" idx="2"/>
                </p:cNvCxnSpPr>
                <p:nvPr/>
              </p:nvCxnSpPr>
              <p:spPr>
                <a:xfrm>
                  <a:off x="2207741" y="3399591"/>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7" idx="6"/>
                  <a:endCxn id="52" idx="2"/>
                </p:cNvCxnSpPr>
                <p:nvPr/>
              </p:nvCxnSpPr>
              <p:spPr>
                <a:xfrm>
                  <a:off x="2207741" y="3784216"/>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8" idx="6"/>
                  <a:endCxn id="53" idx="2"/>
                </p:cNvCxnSpPr>
                <p:nvPr/>
              </p:nvCxnSpPr>
              <p:spPr>
                <a:xfrm>
                  <a:off x="2207741" y="4168841"/>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001795" y="1084347"/>
                  <a:ext cx="205946" cy="1889019"/>
                  <a:chOff x="2001795" y="1084347"/>
                  <a:chExt cx="205946" cy="1889019"/>
                </a:xfrm>
                <a:grpFill/>
              </p:grpSpPr>
              <p:sp>
                <p:nvSpPr>
                  <p:cNvPr id="104" name="椭圆 103"/>
                  <p:cNvSpPr/>
                  <p:nvPr/>
                </p:nvSpPr>
                <p:spPr>
                  <a:xfrm>
                    <a:off x="2001795" y="1084347"/>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105" name="椭圆 104"/>
                  <p:cNvSpPr/>
                  <p:nvPr/>
                </p:nvSpPr>
                <p:spPr>
                  <a:xfrm>
                    <a:off x="2001795" y="1468972"/>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106" name="椭圆 105"/>
                  <p:cNvSpPr/>
                  <p:nvPr/>
                </p:nvSpPr>
                <p:spPr>
                  <a:xfrm>
                    <a:off x="2001795" y="2382795"/>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107" name="椭圆 106"/>
                  <p:cNvSpPr/>
                  <p:nvPr/>
                </p:nvSpPr>
                <p:spPr>
                  <a:xfrm>
                    <a:off x="2001795" y="2767420"/>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nvGrpSpPr>
                  <p:cNvPr id="108" name="组合 107"/>
                  <p:cNvGrpSpPr/>
                  <p:nvPr/>
                </p:nvGrpSpPr>
                <p:grpSpPr>
                  <a:xfrm>
                    <a:off x="2080055" y="1853597"/>
                    <a:ext cx="49427" cy="350519"/>
                    <a:chOff x="2084173" y="2290942"/>
                    <a:chExt cx="49427" cy="350519"/>
                  </a:xfrm>
                  <a:grpFill/>
                </p:grpSpPr>
                <p:sp>
                  <p:nvSpPr>
                    <p:cNvPr id="109" name="椭圆 108"/>
                    <p:cNvSpPr/>
                    <p:nvPr/>
                  </p:nvSpPr>
                  <p:spPr>
                    <a:xfrm>
                      <a:off x="2084173" y="22909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b="1" dirty="0">
                        <a:latin typeface="黑体" panose="02010609060101010101" pitchFamily="49" charset="-122"/>
                        <a:ea typeface="黑体" panose="02010609060101010101" pitchFamily="49" charset="-122"/>
                      </a:endParaRPr>
                    </a:p>
                  </p:txBody>
                </p:sp>
                <p:sp>
                  <p:nvSpPr>
                    <p:cNvPr id="110" name="椭圆 109"/>
                    <p:cNvSpPr/>
                    <p:nvPr/>
                  </p:nvSpPr>
                  <p:spPr>
                    <a:xfrm>
                      <a:off x="2084173" y="24433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111" name="椭圆 110"/>
                    <p:cNvSpPr/>
                    <p:nvPr/>
                  </p:nvSpPr>
                  <p:spPr>
                    <a:xfrm>
                      <a:off x="2084173" y="25957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grpSp>
            <p:sp>
              <p:nvSpPr>
                <p:cNvPr id="46" name="椭圆 45"/>
                <p:cNvSpPr/>
                <p:nvPr/>
              </p:nvSpPr>
              <p:spPr>
                <a:xfrm>
                  <a:off x="2001795" y="3296618"/>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47" name="椭圆 46"/>
                <p:cNvSpPr/>
                <p:nvPr/>
              </p:nvSpPr>
              <p:spPr>
                <a:xfrm>
                  <a:off x="2001795" y="3681243"/>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48" name="椭圆 47"/>
                <p:cNvSpPr/>
                <p:nvPr/>
              </p:nvSpPr>
              <p:spPr>
                <a:xfrm>
                  <a:off x="2001795" y="4065868"/>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nvGrpSpPr>
                <p:cNvPr id="49" name="组合 48"/>
                <p:cNvGrpSpPr/>
                <p:nvPr/>
              </p:nvGrpSpPr>
              <p:grpSpPr>
                <a:xfrm>
                  <a:off x="3318501" y="1084347"/>
                  <a:ext cx="205946" cy="1889019"/>
                  <a:chOff x="4267201" y="1084347"/>
                  <a:chExt cx="205946" cy="1889019"/>
                </a:xfrm>
                <a:grpFill/>
              </p:grpSpPr>
              <p:sp>
                <p:nvSpPr>
                  <p:cNvPr id="96" name="椭圆 95"/>
                  <p:cNvSpPr/>
                  <p:nvPr/>
                </p:nvSpPr>
                <p:spPr>
                  <a:xfrm>
                    <a:off x="4267201" y="1084347"/>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7" name="椭圆 96"/>
                  <p:cNvSpPr/>
                  <p:nvPr/>
                </p:nvSpPr>
                <p:spPr>
                  <a:xfrm>
                    <a:off x="4267201" y="1468972"/>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8" name="椭圆 97"/>
                  <p:cNvSpPr/>
                  <p:nvPr/>
                </p:nvSpPr>
                <p:spPr>
                  <a:xfrm>
                    <a:off x="4267201" y="238279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9" name="椭圆 98"/>
                  <p:cNvSpPr/>
                  <p:nvPr/>
                </p:nvSpPr>
                <p:spPr>
                  <a:xfrm>
                    <a:off x="4267201" y="276742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nvGrpSpPr>
                  <p:cNvPr id="100" name="组合 99"/>
                  <p:cNvGrpSpPr/>
                  <p:nvPr/>
                </p:nvGrpSpPr>
                <p:grpSpPr>
                  <a:xfrm>
                    <a:off x="4345461" y="1853597"/>
                    <a:ext cx="49427" cy="350519"/>
                    <a:chOff x="2084173" y="2290942"/>
                    <a:chExt cx="49427" cy="350519"/>
                  </a:xfrm>
                  <a:grpFill/>
                </p:grpSpPr>
                <p:sp>
                  <p:nvSpPr>
                    <p:cNvPr id="101" name="椭圆 100"/>
                    <p:cNvSpPr/>
                    <p:nvPr/>
                  </p:nvSpPr>
                  <p:spPr>
                    <a:xfrm>
                      <a:off x="2084173" y="22909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3200" b="1" dirty="0">
                        <a:latin typeface="黑体" panose="02010609060101010101" pitchFamily="49" charset="-122"/>
                        <a:ea typeface="黑体" panose="02010609060101010101" pitchFamily="49" charset="-122"/>
                      </a:endParaRPr>
                    </a:p>
                  </p:txBody>
                </p:sp>
                <p:sp>
                  <p:nvSpPr>
                    <p:cNvPr id="102" name="椭圆 101"/>
                    <p:cNvSpPr/>
                    <p:nvPr/>
                  </p:nvSpPr>
                  <p:spPr>
                    <a:xfrm>
                      <a:off x="2084173" y="24433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103" name="椭圆 102"/>
                    <p:cNvSpPr/>
                    <p:nvPr/>
                  </p:nvSpPr>
                  <p:spPr>
                    <a:xfrm>
                      <a:off x="2084173" y="25957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grpSp>
            <p:grpSp>
              <p:nvGrpSpPr>
                <p:cNvPr id="50" name="组合 49"/>
                <p:cNvGrpSpPr/>
                <p:nvPr/>
              </p:nvGrpSpPr>
              <p:grpSpPr>
                <a:xfrm>
                  <a:off x="3318501" y="3296618"/>
                  <a:ext cx="205946" cy="590571"/>
                  <a:chOff x="4291915" y="3698790"/>
                  <a:chExt cx="205946" cy="590571"/>
                </a:xfrm>
                <a:grpFill/>
              </p:grpSpPr>
              <p:sp>
                <p:nvSpPr>
                  <p:cNvPr id="94" name="椭圆 93"/>
                  <p:cNvSpPr/>
                  <p:nvPr/>
                </p:nvSpPr>
                <p:spPr>
                  <a:xfrm>
                    <a:off x="4291915" y="369879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5" name="椭圆 94"/>
                  <p:cNvSpPr/>
                  <p:nvPr/>
                </p:nvSpPr>
                <p:spPr>
                  <a:xfrm>
                    <a:off x="4291915" y="408341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sp>
              <p:nvSpPr>
                <p:cNvPr id="51" name="椭圆 50"/>
                <p:cNvSpPr/>
                <p:nvPr/>
              </p:nvSpPr>
              <p:spPr>
                <a:xfrm>
                  <a:off x="2695962" y="3296618"/>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52" name="椭圆 51"/>
                <p:cNvSpPr/>
                <p:nvPr/>
              </p:nvSpPr>
              <p:spPr>
                <a:xfrm>
                  <a:off x="2695962" y="3681243"/>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53" name="椭圆 52"/>
                <p:cNvSpPr/>
                <p:nvPr/>
              </p:nvSpPr>
              <p:spPr>
                <a:xfrm>
                  <a:off x="2695962" y="4065868"/>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nvGrpSpPr>
                <p:cNvPr id="54" name="组合 53"/>
                <p:cNvGrpSpPr/>
                <p:nvPr/>
              </p:nvGrpSpPr>
              <p:grpSpPr>
                <a:xfrm>
                  <a:off x="4588143" y="1549292"/>
                  <a:ext cx="205946" cy="1933749"/>
                  <a:chOff x="5857102" y="1549292"/>
                  <a:chExt cx="205946" cy="1933749"/>
                </a:xfrm>
                <a:grpFill/>
              </p:grpSpPr>
              <p:sp>
                <p:nvSpPr>
                  <p:cNvPr id="90" name="椭圆 89"/>
                  <p:cNvSpPr/>
                  <p:nvPr/>
                </p:nvSpPr>
                <p:spPr>
                  <a:xfrm>
                    <a:off x="5857102" y="1549292"/>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1" name="椭圆 90"/>
                  <p:cNvSpPr/>
                  <p:nvPr/>
                </p:nvSpPr>
                <p:spPr>
                  <a:xfrm>
                    <a:off x="5857102" y="2125226"/>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2" name="椭圆 91"/>
                  <p:cNvSpPr/>
                  <p:nvPr/>
                </p:nvSpPr>
                <p:spPr>
                  <a:xfrm>
                    <a:off x="5857102" y="270116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sp>
                <p:nvSpPr>
                  <p:cNvPr id="93" name="椭圆 92"/>
                  <p:cNvSpPr/>
                  <p:nvPr/>
                </p:nvSpPr>
                <p:spPr>
                  <a:xfrm>
                    <a:off x="5857102" y="327709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sp>
              <p:nvSpPr>
                <p:cNvPr id="55" name="椭圆 54"/>
                <p:cNvSpPr/>
                <p:nvPr/>
              </p:nvSpPr>
              <p:spPr>
                <a:xfrm>
                  <a:off x="5453190" y="2382795"/>
                  <a:ext cx="205946" cy="205946"/>
                </a:xfrm>
                <a:prstGeom prst="ellipse">
                  <a:avLst/>
                </a:prstGeom>
                <a:grpFill/>
                <a:ln>
                  <a:solidFill>
                    <a:schemeClr val="tx1">
                      <a:lumMod val="75000"/>
                      <a:lumOff val="25000"/>
                    </a:schemeClr>
                  </a:solidFill>
                  <a:tailEnd w="sm" len="s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3200">
                    <a:latin typeface="黑体" panose="02010609060101010101" pitchFamily="49" charset="-122"/>
                    <a:ea typeface="黑体" panose="02010609060101010101" pitchFamily="49" charset="-122"/>
                  </a:endParaRPr>
                </a:p>
              </p:txBody>
            </p:sp>
            <p:grpSp>
              <p:nvGrpSpPr>
                <p:cNvPr id="56" name="组合 55"/>
                <p:cNvGrpSpPr/>
                <p:nvPr/>
              </p:nvGrpSpPr>
              <p:grpSpPr>
                <a:xfrm>
                  <a:off x="2901908" y="1187320"/>
                  <a:ext cx="1686235" cy="2596896"/>
                  <a:chOff x="2901908" y="1187320"/>
                  <a:chExt cx="1686235" cy="2596896"/>
                </a:xfrm>
                <a:grpFill/>
              </p:grpSpPr>
              <p:cxnSp>
                <p:nvCxnSpPr>
                  <p:cNvPr id="64" name="直接箭头连接符 63"/>
                  <p:cNvCxnSpPr>
                    <a:stCxn id="51" idx="6"/>
                    <a:endCxn id="94" idx="2"/>
                  </p:cNvCxnSpPr>
                  <p:nvPr/>
                </p:nvCxnSpPr>
                <p:spPr>
                  <a:xfrm>
                    <a:off x="2901908" y="3399591"/>
                    <a:ext cx="416593" cy="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2" idx="6"/>
                    <a:endCxn id="95" idx="2"/>
                  </p:cNvCxnSpPr>
                  <p:nvPr/>
                </p:nvCxnSpPr>
                <p:spPr>
                  <a:xfrm>
                    <a:off x="2901908" y="3784216"/>
                    <a:ext cx="416593" cy="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96" idx="6"/>
                    <a:endCxn id="90" idx="2"/>
                  </p:cNvCxnSpPr>
                  <p:nvPr/>
                </p:nvCxnSpPr>
                <p:spPr>
                  <a:xfrm>
                    <a:off x="3524447" y="1187320"/>
                    <a:ext cx="1063696" cy="46494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7" idx="6"/>
                    <a:endCxn id="90" idx="2"/>
                  </p:cNvCxnSpPr>
                  <p:nvPr/>
                </p:nvCxnSpPr>
                <p:spPr>
                  <a:xfrm>
                    <a:off x="3524447" y="1571945"/>
                    <a:ext cx="1063696" cy="8032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96" idx="6"/>
                    <a:endCxn id="91" idx="2"/>
                  </p:cNvCxnSpPr>
                  <p:nvPr/>
                </p:nvCxnSpPr>
                <p:spPr>
                  <a:xfrm>
                    <a:off x="3524447" y="1187320"/>
                    <a:ext cx="1063696" cy="104087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96" idx="6"/>
                    <a:endCxn id="92" idx="2"/>
                  </p:cNvCxnSpPr>
                  <p:nvPr/>
                </p:nvCxnSpPr>
                <p:spPr>
                  <a:xfrm>
                    <a:off x="3524447" y="1187320"/>
                    <a:ext cx="1063696" cy="161681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96" idx="6"/>
                    <a:endCxn id="93" idx="2"/>
                  </p:cNvCxnSpPr>
                  <p:nvPr/>
                </p:nvCxnSpPr>
                <p:spPr>
                  <a:xfrm>
                    <a:off x="3524447" y="1187320"/>
                    <a:ext cx="1063696" cy="219274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97" idx="6"/>
                    <a:endCxn id="91" idx="2"/>
                  </p:cNvCxnSpPr>
                  <p:nvPr/>
                </p:nvCxnSpPr>
                <p:spPr>
                  <a:xfrm>
                    <a:off x="3524447" y="1571945"/>
                    <a:ext cx="1063696" cy="656254"/>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97" idx="6"/>
                    <a:endCxn id="92" idx="2"/>
                  </p:cNvCxnSpPr>
                  <p:nvPr/>
                </p:nvCxnSpPr>
                <p:spPr>
                  <a:xfrm>
                    <a:off x="3524447" y="1571945"/>
                    <a:ext cx="1063696" cy="123218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97" idx="6"/>
                    <a:endCxn id="93" idx="2"/>
                  </p:cNvCxnSpPr>
                  <p:nvPr/>
                </p:nvCxnSpPr>
                <p:spPr>
                  <a:xfrm>
                    <a:off x="3524447" y="1571945"/>
                    <a:ext cx="1063696" cy="180812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98" idx="6"/>
                    <a:endCxn id="90" idx="2"/>
                  </p:cNvCxnSpPr>
                  <p:nvPr/>
                </p:nvCxnSpPr>
                <p:spPr>
                  <a:xfrm flipV="1">
                    <a:off x="3524447" y="1652265"/>
                    <a:ext cx="1063696" cy="83350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98" idx="6"/>
                    <a:endCxn id="91" idx="2"/>
                  </p:cNvCxnSpPr>
                  <p:nvPr/>
                </p:nvCxnSpPr>
                <p:spPr>
                  <a:xfrm flipV="1">
                    <a:off x="3524447" y="2228199"/>
                    <a:ext cx="1063696" cy="25756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98" idx="6"/>
                    <a:endCxn id="92" idx="2"/>
                  </p:cNvCxnSpPr>
                  <p:nvPr/>
                </p:nvCxnSpPr>
                <p:spPr>
                  <a:xfrm>
                    <a:off x="3524447" y="2485768"/>
                    <a:ext cx="1063696" cy="31836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98" idx="6"/>
                    <a:endCxn id="93" idx="2"/>
                  </p:cNvCxnSpPr>
                  <p:nvPr/>
                </p:nvCxnSpPr>
                <p:spPr>
                  <a:xfrm>
                    <a:off x="3524447" y="2485768"/>
                    <a:ext cx="1063696" cy="89430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99" idx="6"/>
                    <a:endCxn id="90" idx="2"/>
                  </p:cNvCxnSpPr>
                  <p:nvPr/>
                </p:nvCxnSpPr>
                <p:spPr>
                  <a:xfrm flipV="1">
                    <a:off x="3524447" y="1652265"/>
                    <a:ext cx="1063696" cy="121812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9" idx="6"/>
                    <a:endCxn id="91" idx="2"/>
                  </p:cNvCxnSpPr>
                  <p:nvPr/>
                </p:nvCxnSpPr>
                <p:spPr>
                  <a:xfrm flipV="1">
                    <a:off x="3524447" y="2228199"/>
                    <a:ext cx="1063696" cy="642194"/>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99" idx="6"/>
                    <a:endCxn id="92" idx="2"/>
                  </p:cNvCxnSpPr>
                  <p:nvPr/>
                </p:nvCxnSpPr>
                <p:spPr>
                  <a:xfrm flipV="1">
                    <a:off x="3524447" y="2804133"/>
                    <a:ext cx="1063696" cy="6626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9" idx="6"/>
                    <a:endCxn id="93" idx="2"/>
                  </p:cNvCxnSpPr>
                  <p:nvPr/>
                </p:nvCxnSpPr>
                <p:spPr>
                  <a:xfrm>
                    <a:off x="3524447" y="2870393"/>
                    <a:ext cx="1063696" cy="50967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94" idx="6"/>
                    <a:endCxn id="90" idx="2"/>
                  </p:cNvCxnSpPr>
                  <p:nvPr/>
                </p:nvCxnSpPr>
                <p:spPr>
                  <a:xfrm flipV="1">
                    <a:off x="3524447" y="1652265"/>
                    <a:ext cx="1063696" cy="1747326"/>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4" idx="6"/>
                    <a:endCxn id="91" idx="2"/>
                  </p:cNvCxnSpPr>
                  <p:nvPr/>
                </p:nvCxnSpPr>
                <p:spPr>
                  <a:xfrm flipV="1">
                    <a:off x="3524447" y="2228199"/>
                    <a:ext cx="1063696" cy="1171392"/>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4" idx="6"/>
                    <a:endCxn id="92" idx="2"/>
                  </p:cNvCxnSpPr>
                  <p:nvPr/>
                </p:nvCxnSpPr>
                <p:spPr>
                  <a:xfrm flipV="1">
                    <a:off x="3524447" y="2804133"/>
                    <a:ext cx="1063696" cy="59545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94" idx="6"/>
                    <a:endCxn id="93" idx="2"/>
                  </p:cNvCxnSpPr>
                  <p:nvPr/>
                </p:nvCxnSpPr>
                <p:spPr>
                  <a:xfrm flipV="1">
                    <a:off x="3524447" y="3380068"/>
                    <a:ext cx="1063696" cy="1952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95" idx="6"/>
                    <a:endCxn id="90" idx="2"/>
                  </p:cNvCxnSpPr>
                  <p:nvPr/>
                </p:nvCxnSpPr>
                <p:spPr>
                  <a:xfrm flipV="1">
                    <a:off x="3524447" y="1652265"/>
                    <a:ext cx="1063696" cy="2131951"/>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95" idx="6"/>
                    <a:endCxn id="91" idx="2"/>
                  </p:cNvCxnSpPr>
                  <p:nvPr/>
                </p:nvCxnSpPr>
                <p:spPr>
                  <a:xfrm flipV="1">
                    <a:off x="3524447" y="2228199"/>
                    <a:ext cx="1063696" cy="1556017"/>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95" idx="6"/>
                    <a:endCxn id="92" idx="2"/>
                  </p:cNvCxnSpPr>
                  <p:nvPr/>
                </p:nvCxnSpPr>
                <p:spPr>
                  <a:xfrm flipV="1">
                    <a:off x="3524447" y="2804133"/>
                    <a:ext cx="1063696" cy="98008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5" idx="6"/>
                    <a:endCxn id="93" idx="2"/>
                  </p:cNvCxnSpPr>
                  <p:nvPr/>
                </p:nvCxnSpPr>
                <p:spPr>
                  <a:xfrm flipV="1">
                    <a:off x="3524447" y="3380068"/>
                    <a:ext cx="1063696" cy="40414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794089" y="1652265"/>
                  <a:ext cx="659101" cy="1727803"/>
                  <a:chOff x="4794089" y="1652265"/>
                  <a:chExt cx="659101" cy="1727803"/>
                </a:xfrm>
                <a:grpFill/>
              </p:grpSpPr>
              <p:cxnSp>
                <p:nvCxnSpPr>
                  <p:cNvPr id="60" name="直接箭头连接符 59"/>
                  <p:cNvCxnSpPr>
                    <a:stCxn id="90" idx="6"/>
                    <a:endCxn id="55" idx="2"/>
                  </p:cNvCxnSpPr>
                  <p:nvPr/>
                </p:nvCxnSpPr>
                <p:spPr>
                  <a:xfrm>
                    <a:off x="4794089" y="1652265"/>
                    <a:ext cx="659101" cy="83350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91" idx="6"/>
                    <a:endCxn id="55" idx="2"/>
                  </p:cNvCxnSpPr>
                  <p:nvPr/>
                </p:nvCxnSpPr>
                <p:spPr>
                  <a:xfrm>
                    <a:off x="4794089" y="2228199"/>
                    <a:ext cx="659101" cy="25756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92" idx="6"/>
                    <a:endCxn id="55" idx="2"/>
                  </p:cNvCxnSpPr>
                  <p:nvPr/>
                </p:nvCxnSpPr>
                <p:spPr>
                  <a:xfrm flipV="1">
                    <a:off x="4794089" y="2485768"/>
                    <a:ext cx="659101" cy="31836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93" idx="6"/>
                    <a:endCxn id="55" idx="2"/>
                  </p:cNvCxnSpPr>
                  <p:nvPr/>
                </p:nvCxnSpPr>
                <p:spPr>
                  <a:xfrm flipV="1">
                    <a:off x="4794089" y="2485768"/>
                    <a:ext cx="659101" cy="89430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cxnSp>
              <p:nvCxnSpPr>
                <p:cNvPr id="58" name="曲线连接符 57"/>
                <p:cNvCxnSpPr>
                  <a:stCxn id="52" idx="6"/>
                  <a:endCxn id="51" idx="6"/>
                </p:cNvCxnSpPr>
                <p:nvPr/>
              </p:nvCxnSpPr>
              <p:spPr>
                <a:xfrm flipV="1">
                  <a:off x="2901908" y="3399591"/>
                  <a:ext cx="12700" cy="384625"/>
                </a:xfrm>
                <a:prstGeom prst="curvedConnector3">
                  <a:avLst>
                    <a:gd name="adj1" fmla="val 844906"/>
                  </a:avLst>
                </a:prstGeom>
                <a:grpFill/>
                <a:ln>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 name="曲线连接符 58"/>
                <p:cNvCxnSpPr>
                  <a:stCxn id="53" idx="6"/>
                  <a:endCxn id="52" idx="6"/>
                </p:cNvCxnSpPr>
                <p:nvPr/>
              </p:nvCxnSpPr>
              <p:spPr>
                <a:xfrm flipV="1">
                  <a:off x="2901908" y="3784216"/>
                  <a:ext cx="12700" cy="384625"/>
                </a:xfrm>
                <a:prstGeom prst="curvedConnector3">
                  <a:avLst>
                    <a:gd name="adj1" fmla="val 844898"/>
                  </a:avLst>
                </a:prstGeom>
                <a:grpFill/>
                <a:ln>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112" name="文本框 111"/>
              <p:cNvSpPr txBox="1"/>
              <p:nvPr/>
            </p:nvSpPr>
            <p:spPr>
              <a:xfrm>
                <a:off x="5656128" y="4100181"/>
                <a:ext cx="1390317" cy="345942"/>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神经网络分类器</a:t>
                </a:r>
                <a:endParaRPr lang="zh-CN" altLang="en-US" sz="2000" dirty="0">
                  <a:latin typeface="黑体" panose="02010609060101010101" pitchFamily="49" charset="-122"/>
                  <a:ea typeface="黑体" panose="02010609060101010101" pitchFamily="49" charset="-122"/>
                </a:endParaRPr>
              </a:p>
            </p:txBody>
          </p:sp>
        </p:grpSp>
        <p:cxnSp>
          <p:nvCxnSpPr>
            <p:cNvPr id="115" name="直接箭头连接符 114"/>
            <p:cNvCxnSpPr>
              <a:stCxn id="113" idx="2"/>
              <a:endCxn id="24" idx="0"/>
            </p:cNvCxnSpPr>
            <p:nvPr/>
          </p:nvCxnSpPr>
          <p:spPr>
            <a:xfrm>
              <a:off x="6303214" y="2515612"/>
              <a:ext cx="0" cy="336553"/>
            </a:xfrm>
            <a:prstGeom prst="straightConnector1">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58" name="组合 157"/>
          <p:cNvGrpSpPr/>
          <p:nvPr/>
        </p:nvGrpSpPr>
        <p:grpSpPr>
          <a:xfrm>
            <a:off x="3838780" y="1844821"/>
            <a:ext cx="5401794" cy="1050109"/>
            <a:chOff x="3443690" y="1885804"/>
            <a:chExt cx="3759116" cy="848225"/>
          </a:xfrm>
        </p:grpSpPr>
        <p:sp>
          <p:nvSpPr>
            <p:cNvPr id="113" name="矩形 112"/>
            <p:cNvSpPr/>
            <p:nvPr/>
          </p:nvSpPr>
          <p:spPr>
            <a:xfrm>
              <a:off x="5937763" y="1885804"/>
              <a:ext cx="1265043" cy="499269"/>
            </a:xfrm>
            <a:prstGeom prst="rect">
              <a:avLst/>
            </a:prstGeom>
            <a:no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分类器训练</a:t>
              </a:r>
              <a:endParaRPr lang="zh-CN" altLang="en-US" sz="2400" dirty="0">
                <a:latin typeface="黑体" panose="02010609060101010101" pitchFamily="49" charset="-122"/>
                <a:ea typeface="黑体" panose="02010609060101010101" pitchFamily="49" charset="-122"/>
              </a:endParaRPr>
            </a:p>
          </p:txBody>
        </p:sp>
        <p:cxnSp>
          <p:nvCxnSpPr>
            <p:cNvPr id="132" name="直接箭头连接符 131"/>
            <p:cNvCxnSpPr/>
            <p:nvPr/>
          </p:nvCxnSpPr>
          <p:spPr>
            <a:xfrm>
              <a:off x="3443690" y="2062460"/>
              <a:ext cx="2494073" cy="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肘形连接符 144"/>
            <p:cNvCxnSpPr/>
            <p:nvPr/>
          </p:nvCxnSpPr>
          <p:spPr>
            <a:xfrm flipV="1">
              <a:off x="4876349" y="2313163"/>
              <a:ext cx="1062409" cy="420866"/>
            </a:xfrm>
            <a:prstGeom prst="bentConnector3">
              <a:avLst>
                <a:gd name="adj1" fmla="val -561"/>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68" name="组合 167"/>
          <p:cNvGrpSpPr/>
          <p:nvPr/>
        </p:nvGrpSpPr>
        <p:grpSpPr>
          <a:xfrm>
            <a:off x="3852623" y="3980888"/>
            <a:ext cx="3346275" cy="1176306"/>
            <a:chOff x="4220355" y="4024678"/>
            <a:chExt cx="1590035" cy="950159"/>
          </a:xfrm>
        </p:grpSpPr>
        <p:grpSp>
          <p:nvGrpSpPr>
            <p:cNvPr id="161" name="组合 160"/>
            <p:cNvGrpSpPr/>
            <p:nvPr/>
          </p:nvGrpSpPr>
          <p:grpSpPr>
            <a:xfrm>
              <a:off x="4220355" y="4024678"/>
              <a:ext cx="1590035" cy="391141"/>
              <a:chOff x="4220355" y="4024678"/>
              <a:chExt cx="1590035" cy="391141"/>
            </a:xfrm>
          </p:grpSpPr>
          <p:sp>
            <p:nvSpPr>
              <p:cNvPr id="116" name="矩形 115"/>
              <p:cNvSpPr/>
              <p:nvPr/>
            </p:nvSpPr>
            <p:spPr>
              <a:xfrm>
                <a:off x="4666427" y="4024678"/>
                <a:ext cx="833533" cy="391141"/>
              </a:xfrm>
              <a:prstGeom prst="rect">
                <a:avLst/>
              </a:prstGeom>
              <a:no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上帝</a:t>
                </a:r>
                <a:r>
                  <a:rPr lang="zh-CN" altLang="en-US" sz="2400" dirty="0" smtClean="0">
                    <a:latin typeface="黑体" panose="02010609060101010101" pitchFamily="49" charset="-122"/>
                    <a:ea typeface="黑体" panose="02010609060101010101" pitchFamily="49" charset="-122"/>
                  </a:rPr>
                  <a:t>类检测</a:t>
                </a:r>
                <a:endParaRPr lang="zh-CN" altLang="en-US" sz="2400" dirty="0">
                  <a:latin typeface="黑体" panose="02010609060101010101" pitchFamily="49" charset="-122"/>
                  <a:ea typeface="黑体" panose="02010609060101010101" pitchFamily="49" charset="-122"/>
                </a:endParaRPr>
              </a:p>
            </p:txBody>
          </p:sp>
          <p:cxnSp>
            <p:nvCxnSpPr>
              <p:cNvPr id="118" name="肘形连接符 117"/>
              <p:cNvCxnSpPr>
                <a:stCxn id="122" idx="3"/>
                <a:endCxn id="116" idx="1"/>
              </p:cNvCxnSpPr>
              <p:nvPr/>
            </p:nvCxnSpPr>
            <p:spPr>
              <a:xfrm flipV="1">
                <a:off x="4220355" y="4220249"/>
                <a:ext cx="446072" cy="1949"/>
              </a:xfrm>
              <a:prstGeom prst="bentConnector3">
                <a:avLst>
                  <a:gd name="adj1" fmla="val 50000"/>
                </a:avLst>
              </a:prstGeom>
              <a:ln w="25400">
                <a:solidFill>
                  <a:schemeClr val="accent6">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6" idx="3"/>
              </p:cNvCxnSpPr>
              <p:nvPr/>
            </p:nvCxnSpPr>
            <p:spPr>
              <a:xfrm>
                <a:off x="5499960" y="4220249"/>
                <a:ext cx="310430" cy="1"/>
              </a:xfrm>
              <a:prstGeom prst="bentConnector3">
                <a:avLst>
                  <a:gd name="adj1" fmla="val 50000"/>
                </a:avLst>
              </a:prstGeom>
              <a:ln w="25400">
                <a:solidFill>
                  <a:schemeClr val="accent6">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67" name="肘形连接符 166"/>
            <p:cNvCxnSpPr/>
            <p:nvPr/>
          </p:nvCxnSpPr>
          <p:spPr>
            <a:xfrm flipV="1">
              <a:off x="5192006" y="4625890"/>
              <a:ext cx="618383" cy="348947"/>
            </a:xfrm>
            <a:prstGeom prst="bentConnector3">
              <a:avLst>
                <a:gd name="adj1" fmla="val -187"/>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16" name="组合 215"/>
          <p:cNvGrpSpPr/>
          <p:nvPr/>
        </p:nvGrpSpPr>
        <p:grpSpPr>
          <a:xfrm>
            <a:off x="2334701" y="3980885"/>
            <a:ext cx="4183240" cy="1949540"/>
            <a:chOff x="2334701" y="3980885"/>
            <a:chExt cx="4183240" cy="1949540"/>
          </a:xfrm>
        </p:grpSpPr>
        <p:grpSp>
          <p:nvGrpSpPr>
            <p:cNvPr id="160" name="组合 159"/>
            <p:cNvGrpSpPr/>
            <p:nvPr/>
          </p:nvGrpSpPr>
          <p:grpSpPr>
            <a:xfrm>
              <a:off x="2334701" y="3980885"/>
              <a:ext cx="4183240" cy="1949540"/>
              <a:chOff x="2339761" y="4024660"/>
              <a:chExt cx="2599920" cy="1574739"/>
            </a:xfrm>
          </p:grpSpPr>
          <p:sp>
            <p:nvSpPr>
              <p:cNvPr id="12" name="折角形 11"/>
              <p:cNvSpPr/>
              <p:nvPr/>
            </p:nvSpPr>
            <p:spPr>
              <a:xfrm>
                <a:off x="3884421" y="4974822"/>
                <a:ext cx="1055260" cy="624577"/>
              </a:xfrm>
              <a:prstGeom prst="foldedCorner">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待检测样本集合</a:t>
                </a:r>
                <a:endParaRPr lang="zh-CN" altLang="en-US" sz="2400" dirty="0">
                  <a:latin typeface="黑体" panose="02010609060101010101" pitchFamily="49" charset="-122"/>
                  <a:ea typeface="黑体" panose="02010609060101010101" pitchFamily="49" charset="-122"/>
                </a:endParaRPr>
              </a:p>
            </p:txBody>
          </p:sp>
          <p:grpSp>
            <p:nvGrpSpPr>
              <p:cNvPr id="125" name="组合 124"/>
              <p:cNvGrpSpPr/>
              <p:nvPr/>
            </p:nvGrpSpPr>
            <p:grpSpPr>
              <a:xfrm>
                <a:off x="2339761" y="4024660"/>
                <a:ext cx="943401" cy="957228"/>
                <a:chOff x="2339761" y="4024660"/>
                <a:chExt cx="943401" cy="957228"/>
              </a:xfrm>
            </p:grpSpPr>
            <p:cxnSp>
              <p:nvCxnSpPr>
                <p:cNvPr id="19" name="直接箭头连接符 18"/>
                <p:cNvCxnSpPr/>
                <p:nvPr/>
              </p:nvCxnSpPr>
              <p:spPr>
                <a:xfrm flipV="1">
                  <a:off x="2666118" y="4397686"/>
                  <a:ext cx="0" cy="584202"/>
                </a:xfrm>
                <a:prstGeom prst="straightConnector1">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2339761" y="4024660"/>
                  <a:ext cx="943401" cy="395041"/>
                </a:xfrm>
                <a:prstGeom prst="rect">
                  <a:avLst/>
                </a:prstGeom>
                <a:solidFill>
                  <a:schemeClr val="bg1"/>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信息提取</a:t>
                  </a:r>
                </a:p>
              </p:txBody>
            </p:sp>
          </p:grpSp>
        </p:grpSp>
        <p:cxnSp>
          <p:nvCxnSpPr>
            <p:cNvPr id="203" name="肘形连接符 202"/>
            <p:cNvCxnSpPr/>
            <p:nvPr/>
          </p:nvCxnSpPr>
          <p:spPr>
            <a:xfrm rot="16200000" flipH="1">
              <a:off x="4142920" y="3888121"/>
              <a:ext cx="612000" cy="1854000"/>
            </a:xfrm>
            <a:prstGeom prst="bentConnector3">
              <a:avLst>
                <a:gd name="adj1" fmla="val 35553"/>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462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wipe(lef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wipe(left)">
                                      <p:cBhvr>
                                        <p:cTn id="17" dur="5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wipe(up)">
                                      <p:cBhvr>
                                        <p:cTn id="22" dur="5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6"/>
                                        </p:tgtEl>
                                        <p:attrNameLst>
                                          <p:attrName>style.visibility</p:attrName>
                                        </p:attrNameLst>
                                      </p:cBhvr>
                                      <p:to>
                                        <p:strVal val="visible"/>
                                      </p:to>
                                    </p:set>
                                    <p:animEffect transition="in" filter="wipe(left)">
                                      <p:cBhvr>
                                        <p:cTn id="32" dur="500"/>
                                        <p:tgtEl>
                                          <p:spTgt spid="2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wipe(left)">
                                      <p:cBhvr>
                                        <p:cTn id="37" dur="500"/>
                                        <p:tgtEl>
                                          <p:spTgt spid="1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9"/>
                                        </p:tgtEl>
                                        <p:attrNameLst>
                                          <p:attrName>style.visibility</p:attrName>
                                        </p:attrNameLst>
                                      </p:cBhvr>
                                      <p:to>
                                        <p:strVal val="visible"/>
                                      </p:to>
                                    </p:set>
                                    <p:animEffect transition="in" filter="wipe(up)">
                                      <p:cBhvr>
                                        <p:cTn id="4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03512" y="116632"/>
            <a:ext cx="1656184"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2063552" y="1600201"/>
            <a:ext cx="8064896"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bg1">
                  <a:lumMod val="75000"/>
                </a:schemeClr>
              </a:buClr>
            </a:pPr>
            <a:r>
              <a:rPr lang="zh-CN" altLang="en-US" sz="3600" dirty="0">
                <a:solidFill>
                  <a:schemeClr val="bg1">
                    <a:lumMod val="75000"/>
                  </a:schemeClr>
                </a:solidFill>
                <a:latin typeface="黑体" panose="02010609060101010101" pitchFamily="49" charset="-122"/>
                <a:ea typeface="黑体" panose="02010609060101010101" pitchFamily="49" charset="-122"/>
              </a:rPr>
              <a:t>研究</a:t>
            </a:r>
            <a:r>
              <a:rPr lang="zh-CN" altLang="en-US" sz="3600" dirty="0">
                <a:solidFill>
                  <a:schemeClr val="bg1">
                    <a:lumMod val="75000"/>
                  </a:schemeClr>
                </a:solidFill>
                <a:latin typeface="黑体" panose="02010609060101010101" pitchFamily="49" charset="-122"/>
                <a:ea typeface="黑体" panose="02010609060101010101" pitchFamily="49" charset="-122"/>
              </a:rPr>
              <a:t>背景</a:t>
            </a:r>
            <a:endParaRPr lang="en-US" altLang="zh-CN" sz="3600" dirty="0">
              <a:solidFill>
                <a:schemeClr val="bg1">
                  <a:lumMod val="75000"/>
                </a:schemeClr>
              </a:solidFill>
              <a:latin typeface="黑体" panose="02010609060101010101" pitchFamily="49" charset="-122"/>
              <a:ea typeface="黑体" panose="02010609060101010101" pitchFamily="49" charset="-122"/>
            </a:endParaRPr>
          </a:p>
          <a:p>
            <a:pPr>
              <a:buClr>
                <a:schemeClr val="bg1">
                  <a:lumMod val="75000"/>
                </a:schemeClr>
              </a:buClr>
            </a:pPr>
            <a:r>
              <a:rPr lang="zh-CN" altLang="en-US" sz="3600" dirty="0">
                <a:solidFill>
                  <a:schemeClr val="bg1">
                    <a:lumMod val="75000"/>
                  </a:schemeClr>
                </a:solidFill>
                <a:latin typeface="黑体" panose="02010609060101010101" pitchFamily="49" charset="-122"/>
                <a:ea typeface="黑体" panose="02010609060101010101" pitchFamily="49" charset="-122"/>
              </a:rPr>
              <a:t>解决</a:t>
            </a:r>
            <a:r>
              <a:rPr lang="zh-CN" altLang="en-US" sz="3600" dirty="0">
                <a:solidFill>
                  <a:schemeClr val="bg1">
                    <a:lumMod val="75000"/>
                  </a:schemeClr>
                </a:solidFill>
                <a:latin typeface="黑体" panose="02010609060101010101" pitchFamily="49" charset="-122"/>
                <a:ea typeface="黑体" panose="02010609060101010101" pitchFamily="49" charset="-122"/>
              </a:rPr>
              <a:t>方案</a:t>
            </a:r>
            <a:endParaRPr lang="en-US" altLang="zh-CN" sz="3600" dirty="0">
              <a:solidFill>
                <a:schemeClr val="bg1">
                  <a:lumMod val="75000"/>
                </a:schemeClr>
              </a:solidFill>
              <a:latin typeface="黑体" panose="02010609060101010101" pitchFamily="49" charset="-122"/>
              <a:ea typeface="黑体" panose="02010609060101010101" pitchFamily="49" charset="-122"/>
            </a:endParaRPr>
          </a:p>
          <a:p>
            <a:pPr>
              <a:buClr>
                <a:srgbClr val="009241"/>
              </a:buClr>
            </a:pPr>
            <a:r>
              <a:rPr lang="zh-CN" altLang="en-US" sz="3600" dirty="0">
                <a:latin typeface="黑体" panose="02010609060101010101" pitchFamily="49" charset="-122"/>
                <a:ea typeface="黑体" panose="02010609060101010101" pitchFamily="49" charset="-122"/>
              </a:rPr>
              <a:t>实验</a:t>
            </a:r>
            <a:r>
              <a:rPr lang="zh-CN" altLang="en-US" sz="3600" dirty="0">
                <a:latin typeface="黑体" panose="02010609060101010101" pitchFamily="49" charset="-122"/>
                <a:ea typeface="黑体" panose="02010609060101010101" pitchFamily="49" charset="-122"/>
              </a:rPr>
              <a:t>验证</a:t>
            </a:r>
            <a:endParaRPr lang="en-US" altLang="zh-CN" sz="3600" dirty="0">
              <a:latin typeface="黑体" panose="02010609060101010101" pitchFamily="49" charset="-122"/>
              <a:ea typeface="黑体" panose="02010609060101010101" pitchFamily="49" charset="-122"/>
            </a:endParaRPr>
          </a:p>
          <a:p>
            <a:r>
              <a:rPr lang="zh-CN" altLang="en-US" sz="3600" dirty="0" smtClean="0">
                <a:solidFill>
                  <a:schemeClr val="bg1">
                    <a:lumMod val="75000"/>
                  </a:schemeClr>
                </a:solidFill>
                <a:latin typeface="黑体" panose="02010609060101010101" pitchFamily="49" charset="-122"/>
                <a:ea typeface="黑体" panose="02010609060101010101" pitchFamily="49" charset="-122"/>
              </a:rPr>
              <a:t>报告总结</a:t>
            </a:r>
            <a:endParaRPr lang="zh-CN" altLang="en-US" sz="3600" dirty="0">
              <a:solidFill>
                <a:schemeClr val="bg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414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03512" y="116632"/>
            <a:ext cx="2690024"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训练数据</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264352" y="494715"/>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89420200"/>
              </p:ext>
            </p:extLst>
          </p:nvPr>
        </p:nvGraphicFramePr>
        <p:xfrm>
          <a:off x="744268" y="1556792"/>
          <a:ext cx="4608512" cy="4744488"/>
        </p:xfrm>
        <a:graphic>
          <a:graphicData uri="http://schemas.openxmlformats.org/drawingml/2006/table">
            <a:tbl>
              <a:tblPr firstRow="1" firstCol="1" bandRow="1">
                <a:tableStyleId>{5C22544A-7EE6-4342-B048-85BDC9FD1C3A}</a:tableStyleId>
              </a:tblPr>
              <a:tblGrid>
                <a:gridCol w="1760555"/>
                <a:gridCol w="1708774"/>
                <a:gridCol w="1139183"/>
              </a:tblGrid>
              <a:tr h="234321">
                <a:tc>
                  <a:txBody>
                    <a:bodyPr/>
                    <a:lstStyle/>
                    <a:p>
                      <a:pPr indent="0" algn="ctr" hangingPunct="0">
                        <a:spcAft>
                          <a:spcPts val="0"/>
                        </a:spcAft>
                        <a:tabLst>
                          <a:tab pos="226695" algn="l"/>
                        </a:tabLst>
                      </a:pPr>
                      <a:r>
                        <a:rPr lang="zh-CN" sz="1800" kern="100" dirty="0">
                          <a:solidFill>
                            <a:schemeClr val="tx1"/>
                          </a:solidFill>
                          <a:effectLst/>
                          <a:latin typeface="Calibri" panose="020F0502020204030204" pitchFamily="34" charset="0"/>
                          <a:ea typeface="黑体" panose="02010609060101010101" pitchFamily="49" charset="-122"/>
                        </a:rPr>
                        <a:t>项目</a:t>
                      </a:r>
                      <a:r>
                        <a:rPr lang="zh-CN" sz="1800" kern="100" baseline="0" dirty="0">
                          <a:solidFill>
                            <a:schemeClr val="tx1"/>
                          </a:solidFill>
                          <a:effectLst/>
                          <a:latin typeface="Calibri" panose="020F0502020204030204" pitchFamily="34" charset="0"/>
                          <a:ea typeface="黑体" panose="02010609060101010101" pitchFamily="49" charset="-122"/>
                        </a:rPr>
                        <a:t>名称</a:t>
                      </a:r>
                      <a:endParaRPr lang="zh-CN" sz="2400" kern="100" baseline="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solidFill>
                            <a:schemeClr val="tx1"/>
                          </a:solidFill>
                          <a:effectLst/>
                          <a:latin typeface="Calibri" panose="020F0502020204030204" pitchFamily="34" charset="0"/>
                          <a:ea typeface="黑体" panose="02010609060101010101" pitchFamily="49" charset="-122"/>
                        </a:rPr>
                        <a:t>项目领域</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solidFill>
                            <a:schemeClr val="tx1"/>
                          </a:solidFill>
                          <a:effectLst/>
                          <a:latin typeface="Calibri" panose="020F0502020204030204" pitchFamily="34" charset="0"/>
                          <a:ea typeface="黑体" panose="02010609060101010101" pitchFamily="49" charset="-122"/>
                        </a:rPr>
                        <a:t>LOC</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8643">
                <a:tc>
                  <a:txBody>
                    <a:bodyPr/>
                    <a:lstStyle/>
                    <a:p>
                      <a:pPr indent="0" algn="ctr" hangingPunct="0">
                        <a:spcAft>
                          <a:spcPts val="0"/>
                        </a:spcAft>
                        <a:tabLst>
                          <a:tab pos="226695" algn="l"/>
                        </a:tabLst>
                      </a:pPr>
                      <a:r>
                        <a:rPr lang="en-US" sz="1800" kern="100" dirty="0">
                          <a:solidFill>
                            <a:schemeClr val="tx1"/>
                          </a:solidFill>
                          <a:effectLst/>
                          <a:latin typeface="Calibri" panose="020F0502020204030204" pitchFamily="34" charset="0"/>
                          <a:ea typeface="黑体" panose="02010609060101010101" pitchFamily="49" charset="-122"/>
                        </a:rPr>
                        <a:t>android-backup-extractor</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err="1">
                          <a:effectLst/>
                          <a:latin typeface="Calibri" panose="020F0502020204030204" pitchFamily="34" charset="0"/>
                          <a:ea typeface="黑体" panose="02010609060101010101" pitchFamily="49" charset="-122"/>
                        </a:rPr>
                        <a:t>abe</a:t>
                      </a:r>
                      <a:r>
                        <a:rPr lang="zh-CN" sz="1800" kern="100" dirty="0">
                          <a:effectLst/>
                          <a:latin typeface="Calibri" panose="020F0502020204030204" pitchFamily="34" charset="0"/>
                          <a:ea typeface="黑体" panose="02010609060101010101" pitchFamily="49" charset="-122"/>
                        </a:rPr>
                        <a:t>文件解析</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304.458</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ArtOfIllusion</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3D</a:t>
                      </a:r>
                      <a:r>
                        <a:rPr lang="zh-CN" sz="1800" kern="100" dirty="0">
                          <a:effectLst/>
                          <a:latin typeface="Calibri" panose="020F0502020204030204" pitchFamily="34" charset="0"/>
                          <a:ea typeface="黑体" panose="02010609060101010101" pitchFamily="49" charset="-122"/>
                        </a:rPr>
                        <a:t>动画</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152,207</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a:solidFill>
                            <a:schemeClr val="tx1"/>
                          </a:solidFill>
                          <a:effectLst/>
                          <a:latin typeface="Calibri" panose="020F0502020204030204" pitchFamily="34" charset="0"/>
                          <a:ea typeface="黑体" panose="02010609060101010101" pitchFamily="49" charset="-122"/>
                        </a:rPr>
                        <a:t>Areca</a:t>
                      </a:r>
                      <a:endParaRPr lang="zh-CN" sz="2400" kern="10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文件备份</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88,126</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a:solidFill>
                            <a:schemeClr val="tx1"/>
                          </a:solidFill>
                          <a:effectLst/>
                          <a:latin typeface="Calibri" panose="020F0502020204030204" pitchFamily="34" charset="0"/>
                          <a:ea typeface="黑体" panose="02010609060101010101" pitchFamily="49" charset="-122"/>
                        </a:rPr>
                        <a:t>c3p0</a:t>
                      </a:r>
                      <a:endParaRPr lang="zh-CN" sz="2400" kern="10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数据库连接</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29,158</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8643">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DavMail</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Exchange</a:t>
                      </a:r>
                      <a:r>
                        <a:rPr lang="zh-CN" sz="1800" kern="100" dirty="0">
                          <a:effectLst/>
                          <a:latin typeface="Calibri" panose="020F0502020204030204" pitchFamily="34" charset="0"/>
                          <a:ea typeface="黑体" panose="02010609060101010101" pitchFamily="49" charset="-122"/>
                        </a:rPr>
                        <a:t>服务器代理</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36,445</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4321">
                <a:tc>
                  <a:txBody>
                    <a:bodyPr/>
                    <a:lstStyle/>
                    <a:p>
                      <a:pPr indent="0" algn="ctr" hangingPunct="0">
                        <a:spcAft>
                          <a:spcPts val="0"/>
                        </a:spcAft>
                        <a:tabLst>
                          <a:tab pos="226695" algn="l"/>
                        </a:tabLst>
                      </a:pPr>
                      <a:r>
                        <a:rPr lang="en-US" sz="1800" kern="100">
                          <a:solidFill>
                            <a:schemeClr val="tx1"/>
                          </a:solidFill>
                          <a:effectLst/>
                          <a:latin typeface="Calibri" panose="020F0502020204030204" pitchFamily="34" charset="0"/>
                          <a:ea typeface="黑体" panose="02010609060101010101" pitchFamily="49" charset="-122"/>
                        </a:rPr>
                        <a:t>FCKeditor</a:t>
                      </a:r>
                      <a:endParaRPr lang="zh-CN" sz="2400" kern="10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文本编辑</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5,518</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FreePlane</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思维导图</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124,937</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a:solidFill>
                            <a:schemeClr val="tx1"/>
                          </a:solidFill>
                          <a:effectLst/>
                          <a:latin typeface="Calibri" panose="020F0502020204030204" pitchFamily="34" charset="0"/>
                          <a:ea typeface="黑体" panose="02010609060101010101" pitchFamily="49" charset="-122"/>
                        </a:rPr>
                        <a:t>Grinder</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性能测试</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101,293</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JDeodorant</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代码结构分析</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84,726</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JExcelAPI</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Excel</a:t>
                      </a:r>
                      <a:r>
                        <a:rPr lang="zh-CN" sz="1800" kern="100" dirty="0">
                          <a:effectLst/>
                          <a:latin typeface="Calibri" panose="020F0502020204030204" pitchFamily="34" charset="0"/>
                          <a:ea typeface="黑体" panose="02010609060101010101" pitchFamily="49" charset="-122"/>
                        </a:rPr>
                        <a:t>操作接口</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90,555</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4321">
                <a:tc>
                  <a:txBody>
                    <a:bodyPr/>
                    <a:lstStyle/>
                    <a:p>
                      <a:pPr indent="0" algn="ctr" hangingPunct="0">
                        <a:spcAft>
                          <a:spcPts val="0"/>
                        </a:spcAft>
                        <a:tabLst>
                          <a:tab pos="226695" algn="l"/>
                        </a:tabLst>
                      </a:pPr>
                      <a:r>
                        <a:rPr lang="en-US" sz="1800" kern="100" dirty="0">
                          <a:solidFill>
                            <a:schemeClr val="tx1"/>
                          </a:solidFill>
                          <a:effectLst/>
                          <a:latin typeface="Calibri" panose="020F0502020204030204" pitchFamily="34" charset="0"/>
                          <a:ea typeface="黑体" panose="02010609060101010101" pitchFamily="49" charset="-122"/>
                        </a:rPr>
                        <a:t>JUnit</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单元测试</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11,734</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3031">
                <a:tc>
                  <a:txBody>
                    <a:bodyPr/>
                    <a:lstStyle/>
                    <a:p>
                      <a:pPr indent="0" algn="ctr" hangingPunct="0">
                        <a:spcAft>
                          <a:spcPts val="0"/>
                        </a:spcAft>
                        <a:tabLst>
                          <a:tab pos="226695" algn="l"/>
                        </a:tabLst>
                      </a:pPr>
                      <a:r>
                        <a:rPr lang="en-US" sz="1800" kern="100" dirty="0" err="1">
                          <a:solidFill>
                            <a:schemeClr val="tx1"/>
                          </a:solidFill>
                          <a:effectLst/>
                          <a:latin typeface="Calibri" panose="020F0502020204030204" pitchFamily="34" charset="0"/>
                          <a:ea typeface="黑体" panose="02010609060101010101" pitchFamily="49" charset="-122"/>
                        </a:rPr>
                        <a:t>weka</a:t>
                      </a:r>
                      <a:endParaRPr lang="zh-CN" sz="2400" kern="100" dirty="0">
                        <a:solidFill>
                          <a:schemeClr val="tx1"/>
                        </a:solidFill>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zh-CN" sz="1800" kern="100" dirty="0">
                          <a:effectLst/>
                          <a:latin typeface="Calibri" panose="020F0502020204030204" pitchFamily="34" charset="0"/>
                          <a:ea typeface="黑体" panose="02010609060101010101" pitchFamily="49" charset="-122"/>
                        </a:rPr>
                        <a:t>机器学习</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hangingPunct="0">
                        <a:spcAft>
                          <a:spcPts val="0"/>
                        </a:spcAft>
                        <a:tabLst>
                          <a:tab pos="226695" algn="l"/>
                        </a:tabLst>
                      </a:pPr>
                      <a:r>
                        <a:rPr lang="en-US" sz="1800" kern="100" dirty="0">
                          <a:effectLst/>
                          <a:latin typeface="Calibri" panose="020F0502020204030204" pitchFamily="34" charset="0"/>
                          <a:ea typeface="黑体" panose="02010609060101010101" pitchFamily="49" charset="-122"/>
                        </a:rPr>
                        <a:t>444,493</a:t>
                      </a:r>
                      <a:endParaRPr lang="zh-CN" sz="2400" kern="100" dirty="0">
                        <a:effectLst/>
                        <a:latin typeface="Calibri" panose="020F0502020204030204" pitchFamily="34" charset="0"/>
                        <a:ea typeface="黑体"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内容占位符 2"/>
          <p:cNvSpPr txBox="1">
            <a:spLocks/>
          </p:cNvSpPr>
          <p:nvPr/>
        </p:nvSpPr>
        <p:spPr>
          <a:xfrm>
            <a:off x="5807969" y="2492897"/>
            <a:ext cx="5832647" cy="26430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个知名开源项目</a:t>
            </a:r>
            <a:endParaRPr lang="en-US" altLang="zh-CN" sz="24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涉及不同领域</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涉及文本语义不同</a:t>
            </a:r>
            <a:endParaRPr lang="en-US" altLang="zh-CN" sz="24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开发团队不同</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代码风格倾向不同</a:t>
            </a:r>
            <a:endParaRPr lang="en-US" altLang="zh-CN" sz="24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代码规模不同</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代码内部架构不同</a:t>
            </a:r>
            <a:endParaRPr lang="en-US" altLang="zh-CN" sz="24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37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03512" y="140900"/>
            <a:ext cx="2736304"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测试数据</a:t>
            </a:r>
            <a:endParaRPr lang="zh-CN" altLang="en-US" sz="4400" dirty="0">
              <a:latin typeface="黑体" panose="02010609060101010101" pitchFamily="49" charset="-122"/>
              <a:ea typeface="黑体" panose="02010609060101010101" pitchFamily="49" charset="-122"/>
              <a:cs typeface="+mj-cs"/>
            </a:endParaRPr>
          </a:p>
        </p:txBody>
      </p:sp>
      <p:sp>
        <p:nvSpPr>
          <p:cNvPr id="16" name="矩形 15"/>
          <p:cNvSpPr/>
          <p:nvPr/>
        </p:nvSpPr>
        <p:spPr>
          <a:xfrm>
            <a:off x="9391026" y="518983"/>
            <a:ext cx="2805597" cy="461665"/>
          </a:xfrm>
          <a:prstGeom prst="rect">
            <a:avLst/>
          </a:prstGeom>
        </p:spPr>
        <p:txBody>
          <a:bodyPr wrap="square">
            <a:spAutoFit/>
          </a:bodyPr>
          <a:lstStyle/>
          <a:p>
            <a:r>
              <a:rPr lang="zh-CN" altLang="en-US" sz="2400"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dirty="0">
              <a:solidFill>
                <a:schemeClr val="bg1">
                  <a:lumMod val="50000"/>
                </a:schemeClr>
              </a:solidFill>
              <a:latin typeface="黑体" panose="02010609060101010101" pitchFamily="49" charset="-122"/>
              <a:ea typeface="黑体" panose="02010609060101010101" pitchFamily="49" charset="-122"/>
            </a:endParaRPr>
          </a:p>
        </p:txBody>
      </p:sp>
      <p:grpSp>
        <p:nvGrpSpPr>
          <p:cNvPr id="6" name="组合 5"/>
          <p:cNvGrpSpPr/>
          <p:nvPr/>
        </p:nvGrpSpPr>
        <p:grpSpPr>
          <a:xfrm>
            <a:off x="0" y="5949280"/>
            <a:ext cx="12192000" cy="891296"/>
            <a:chOff x="0" y="6433072"/>
            <a:chExt cx="9144000" cy="424928"/>
          </a:xfrm>
        </p:grpSpPr>
        <p:sp>
          <p:nvSpPr>
            <p:cNvPr id="7" name="矩形 6"/>
            <p:cNvSpPr/>
            <p:nvPr/>
          </p:nvSpPr>
          <p:spPr>
            <a:xfrm>
              <a:off x="0" y="6433072"/>
              <a:ext cx="9144000" cy="424928"/>
            </a:xfrm>
            <a:prstGeom prst="rect">
              <a:avLst/>
            </a:prstGeom>
            <a:solidFill>
              <a:srgbClr val="165400"/>
            </a:solidFill>
            <a:ln>
              <a:solidFill>
                <a:srgbClr val="16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矩形 7"/>
            <p:cNvSpPr/>
            <p:nvPr/>
          </p:nvSpPr>
          <p:spPr>
            <a:xfrm>
              <a:off x="0" y="6525344"/>
              <a:ext cx="9144000" cy="332656"/>
            </a:xfrm>
            <a:prstGeom prst="rect">
              <a:avLst/>
            </a:prstGeom>
            <a:solidFill>
              <a:srgbClr val="0F3A00"/>
            </a:solidFill>
            <a:ln>
              <a:solidFill>
                <a:srgbClr val="0F3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Palomba</a:t>
              </a:r>
              <a:r>
                <a:rPr lang="en-US" altLang="zh-CN" b="1" dirty="0"/>
                <a:t> </a:t>
              </a:r>
              <a:r>
                <a:rPr lang="en-US" altLang="zh-CN" b="1" dirty="0"/>
                <a:t>F, </a:t>
              </a:r>
              <a:r>
                <a:rPr lang="en-US" altLang="zh-CN" b="1" dirty="0"/>
                <a:t>et al. On the diffuseness and the impact on maintainability of code smells : A large scale empirical investigation. Empirical Software Engineering</a:t>
              </a:r>
              <a:endParaRPr lang="zh-CN" altLang="en-US" b="1" dirty="0"/>
            </a:p>
          </p:txBody>
        </p:sp>
      </p:grpSp>
      <p:sp>
        <p:nvSpPr>
          <p:cNvPr id="10" name="内容占位符 2"/>
          <p:cNvSpPr txBox="1">
            <a:spLocks/>
          </p:cNvSpPr>
          <p:nvPr/>
        </p:nvSpPr>
        <p:spPr>
          <a:xfrm>
            <a:off x="2081713" y="2441614"/>
            <a:ext cx="3409614" cy="30963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u"/>
            </a:pPr>
            <a:r>
              <a:rPr lang="zh-CN" altLang="en-US" sz="2800" dirty="0">
                <a:latin typeface="黑体" panose="02010609060101010101" pitchFamily="49" charset="-122"/>
                <a:ea typeface="黑体" panose="02010609060101010101" pitchFamily="49" charset="-122"/>
              </a:rPr>
              <a:t>第三</a:t>
            </a:r>
            <a:r>
              <a:rPr lang="zh-CN" altLang="en-US" sz="2800" dirty="0">
                <a:latin typeface="黑体" panose="02010609060101010101" pitchFamily="49" charset="-122"/>
                <a:ea typeface="黑体" panose="02010609060101010101" pitchFamily="49" charset="-122"/>
              </a:rPr>
              <a:t>方数据集</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en-US" altLang="zh-CN" sz="2800" dirty="0">
                <a:latin typeface="黑体" panose="02010609060101010101" pitchFamily="49" charset="-122"/>
                <a:ea typeface="黑体" panose="02010609060101010101" pitchFamily="49" charset="-122"/>
              </a:rPr>
              <a:t>30</a:t>
            </a:r>
            <a:r>
              <a:rPr lang="zh-CN" altLang="en-US" sz="2800" dirty="0">
                <a:latin typeface="黑体" panose="02010609060101010101" pitchFamily="49" charset="-122"/>
                <a:ea typeface="黑体" panose="02010609060101010101" pitchFamily="49" charset="-122"/>
              </a:rPr>
              <a:t>个项目工程</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en-US" altLang="zh-CN" sz="2800" dirty="0">
                <a:latin typeface="黑体" panose="02010609060101010101" pitchFamily="49" charset="-122"/>
                <a:ea typeface="黑体" panose="02010609060101010101" pitchFamily="49" charset="-122"/>
              </a:rPr>
              <a:t>395</a:t>
            </a:r>
            <a:r>
              <a:rPr lang="zh-CN" altLang="en-US" sz="2800" dirty="0">
                <a:latin typeface="黑体" panose="02010609060101010101" pitchFamily="49" charset="-122"/>
                <a:ea typeface="黑体" panose="02010609060101010101" pitchFamily="49" charset="-122"/>
              </a:rPr>
              <a:t>个历史版本</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u"/>
            </a:pPr>
            <a:r>
              <a:rPr lang="en-US" altLang="zh-CN" sz="2800" dirty="0">
                <a:latin typeface="黑体" panose="02010609060101010101" pitchFamily="49" charset="-122"/>
                <a:ea typeface="黑体" panose="02010609060101010101" pitchFamily="49" charset="-122"/>
              </a:rPr>
              <a:t>13</a:t>
            </a:r>
            <a:r>
              <a:rPr lang="zh-CN" altLang="en-US" sz="2800" dirty="0">
                <a:latin typeface="黑体" panose="02010609060101010101" pitchFamily="49" charset="-122"/>
                <a:ea typeface="黑体" panose="02010609060101010101" pitchFamily="49" charset="-122"/>
              </a:rPr>
              <a:t>种代码坏味</a:t>
            </a:r>
            <a:endParaRPr lang="en-US" altLang="zh-CN" sz="2800" dirty="0">
              <a:latin typeface="黑体" panose="02010609060101010101" pitchFamily="49" charset="-122"/>
              <a:ea typeface="黑体" panose="02010609060101010101" pitchFamily="49" charset="-122"/>
            </a:endParaRPr>
          </a:p>
        </p:txBody>
      </p:sp>
      <p:sp>
        <p:nvSpPr>
          <p:cNvPr id="2" name="文本框 1"/>
          <p:cNvSpPr txBox="1"/>
          <p:nvPr/>
        </p:nvSpPr>
        <p:spPr>
          <a:xfrm>
            <a:off x="1847528" y="1758820"/>
            <a:ext cx="3877985" cy="584775"/>
          </a:xfrm>
          <a:prstGeom prst="rect">
            <a:avLst/>
          </a:prstGeom>
          <a:noFill/>
        </p:spPr>
        <p:txBody>
          <a:bodyPr wrap="none" rtlCol="0">
            <a:spAutoFit/>
          </a:bodyPr>
          <a:lstStyle/>
          <a:p>
            <a:r>
              <a:rPr lang="zh-CN" altLang="en-US" sz="3200" b="1" dirty="0">
                <a:latin typeface="黑体" panose="02010609060101010101" pitchFamily="49" charset="-122"/>
                <a:ea typeface="黑体" panose="02010609060101010101" pitchFamily="49" charset="-122"/>
              </a:rPr>
              <a:t>开</a:t>
            </a:r>
            <a:r>
              <a:rPr lang="zh-CN" altLang="en-US" sz="3200" b="1" dirty="0">
                <a:latin typeface="黑体" panose="02010609060101010101" pitchFamily="49" charset="-122"/>
                <a:ea typeface="黑体" panose="02010609060101010101" pitchFamily="49" charset="-122"/>
              </a:rPr>
              <a:t>源代码坏味数据集</a:t>
            </a:r>
            <a:endParaRPr lang="zh-CN" altLang="en-US" sz="3200" b="1" dirty="0">
              <a:latin typeface="黑体" panose="02010609060101010101" pitchFamily="49" charset="-122"/>
              <a:ea typeface="黑体" panose="02010609060101010101" pitchFamily="49" charset="-122"/>
            </a:endParaRPr>
          </a:p>
        </p:txBody>
      </p:sp>
      <p:grpSp>
        <p:nvGrpSpPr>
          <p:cNvPr id="3" name="组合 2"/>
          <p:cNvGrpSpPr/>
          <p:nvPr/>
        </p:nvGrpSpPr>
        <p:grpSpPr>
          <a:xfrm>
            <a:off x="6528049" y="2016853"/>
            <a:ext cx="3877985" cy="2379590"/>
            <a:chOff x="4716016" y="1912821"/>
            <a:chExt cx="3877985" cy="2379590"/>
          </a:xfrm>
        </p:grpSpPr>
        <p:sp>
          <p:nvSpPr>
            <p:cNvPr id="11" name="内容占位符 2"/>
            <p:cNvSpPr txBox="1">
              <a:spLocks/>
            </p:cNvSpPr>
            <p:nvPr/>
          </p:nvSpPr>
          <p:spPr>
            <a:xfrm>
              <a:off x="4854808" y="2775190"/>
              <a:ext cx="3600399" cy="15172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chemeClr val="accent6"/>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针对上帝类代码坏味</a:t>
              </a:r>
              <a:endParaRPr lang="en-US" altLang="zh-CN" sz="2400" dirty="0">
                <a:latin typeface="黑体" panose="02010609060101010101" pitchFamily="49" charset="-122"/>
                <a:ea typeface="黑体" panose="02010609060101010101" pitchFamily="49" charset="-122"/>
              </a:endParaRPr>
            </a:p>
            <a:p>
              <a:pPr>
                <a:lnSpc>
                  <a:spcPct val="150000"/>
                </a:lnSpc>
                <a:buClr>
                  <a:schemeClr val="accent6"/>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13</a:t>
              </a:r>
              <a:r>
                <a:rPr lang="zh-CN" altLang="en-US" sz="2400" dirty="0">
                  <a:latin typeface="黑体" panose="02010609060101010101" pitchFamily="49" charset="-122"/>
                  <a:ea typeface="黑体" panose="02010609060101010101" pitchFamily="49" charset="-122"/>
                </a:rPr>
                <a:t>个可编译项目源码</a:t>
              </a:r>
              <a:endParaRPr lang="en-US" altLang="zh-CN" sz="2400" dirty="0">
                <a:latin typeface="黑体" panose="02010609060101010101" pitchFamily="49" charset="-122"/>
                <a:ea typeface="黑体" panose="02010609060101010101" pitchFamily="49" charset="-122"/>
              </a:endParaRPr>
            </a:p>
            <a:p>
              <a:pPr>
                <a:lnSpc>
                  <a:spcPct val="150000"/>
                </a:lnSpc>
                <a:buClr>
                  <a:schemeClr val="accent6"/>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正负样本比为</a:t>
              </a:r>
              <a:r>
                <a:rPr lang="en-US" altLang="zh-CN" sz="2400" dirty="0">
                  <a:latin typeface="黑体" panose="02010609060101010101" pitchFamily="49" charset="-122"/>
                  <a:ea typeface="黑体" panose="02010609060101010101" pitchFamily="49" charset="-122"/>
                </a:rPr>
                <a:t>1:180</a:t>
              </a:r>
            </a:p>
            <a:p>
              <a:pPr>
                <a:lnSpc>
                  <a:spcPct val="150000"/>
                </a:lnSpc>
                <a:buClr>
                  <a:srgbClr val="009241"/>
                </a:buClr>
                <a:buFont typeface="Wingdings" panose="05000000000000000000" pitchFamily="2" charset="2"/>
                <a:buChar char="u"/>
              </a:pPr>
              <a:endParaRPr lang="en-US" altLang="zh-CN" sz="2400" dirty="0">
                <a:latin typeface="黑体" panose="02010609060101010101" pitchFamily="49" charset="-122"/>
                <a:ea typeface="黑体" panose="02010609060101010101" pitchFamily="49" charset="-122"/>
              </a:endParaRPr>
            </a:p>
          </p:txBody>
        </p:sp>
        <p:sp>
          <p:nvSpPr>
            <p:cNvPr id="12" name="文本框 11"/>
            <p:cNvSpPr txBox="1"/>
            <p:nvPr/>
          </p:nvSpPr>
          <p:spPr>
            <a:xfrm>
              <a:off x="4716016" y="1912821"/>
              <a:ext cx="3877985" cy="584775"/>
            </a:xfrm>
            <a:prstGeom prst="rect">
              <a:avLst/>
            </a:prstGeom>
            <a:noFill/>
          </p:spPr>
          <p:txBody>
            <a:bodyPr wrap="none" rtlCol="0">
              <a:spAutoFit/>
            </a:bodyPr>
            <a:lstStyle/>
            <a:p>
              <a:r>
                <a:rPr lang="zh-CN" altLang="en-US" sz="3200" b="1" dirty="0">
                  <a:latin typeface="黑体" panose="02010609060101010101" pitchFamily="49" charset="-122"/>
                  <a:ea typeface="黑体" panose="02010609060101010101" pitchFamily="49" charset="-122"/>
                </a:rPr>
                <a:t>我们所用到的测试集</a:t>
              </a:r>
              <a:endParaRPr lang="zh-CN" altLang="en-US" sz="3200" b="1"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40509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690648" y="118606"/>
            <a:ext cx="6362432"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Calibri" panose="020F0502020204030204" pitchFamily="34" charset="0"/>
                <a:ea typeface="黑体" panose="02010609060101010101" pitchFamily="49" charset="-122"/>
                <a:cs typeface="+mj-cs"/>
              </a:rPr>
              <a:t>RQ1</a:t>
            </a:r>
            <a:r>
              <a:rPr lang="zh-CN" altLang="en-US" sz="4400" b="1" dirty="0">
                <a:latin typeface="Calibri" panose="020F0502020204030204" pitchFamily="34" charset="0"/>
                <a:ea typeface="黑体" panose="02010609060101010101" pitchFamily="49" charset="-122"/>
                <a:cs typeface="+mj-cs"/>
              </a:rPr>
              <a:t>：与现有方法的对比</a:t>
            </a:r>
            <a:r>
              <a:rPr lang="en-US" altLang="zh-CN" sz="4400" b="1" dirty="0">
                <a:latin typeface="Calibri" panose="020F0502020204030204" pitchFamily="34" charset="0"/>
                <a:ea typeface="黑体" panose="02010609060101010101" pitchFamily="49" charset="-122"/>
                <a:cs typeface="+mj-cs"/>
              </a:rPr>
              <a:t> </a:t>
            </a:r>
            <a:endParaRPr lang="zh-CN" altLang="en-US" sz="4400" b="1" dirty="0">
              <a:latin typeface="Calibri" panose="020F0502020204030204" pitchFamily="34" charset="0"/>
              <a:ea typeface="黑体" panose="02010609060101010101" pitchFamily="49" charset="-122"/>
              <a:cs typeface="+mj-cs"/>
            </a:endParaRPr>
          </a:p>
        </p:txBody>
      </p:sp>
      <p:sp>
        <p:nvSpPr>
          <p:cNvPr id="16" name="矩形 15"/>
          <p:cNvSpPr/>
          <p:nvPr/>
        </p:nvSpPr>
        <p:spPr>
          <a:xfrm>
            <a:off x="9264352" y="496689"/>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图表 4"/>
          <p:cNvGraphicFramePr/>
          <p:nvPr>
            <p:extLst>
              <p:ext uri="{D42A27DB-BD31-4B8C-83A1-F6EECF244321}">
                <p14:modId xmlns:p14="http://schemas.microsoft.com/office/powerpoint/2010/main" val="3197112962"/>
              </p:ext>
            </p:extLst>
          </p:nvPr>
        </p:nvGraphicFramePr>
        <p:xfrm>
          <a:off x="1399426" y="1196752"/>
          <a:ext cx="3240000" cy="5566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2585145757"/>
              </p:ext>
            </p:extLst>
          </p:nvPr>
        </p:nvGraphicFramePr>
        <p:xfrm>
          <a:off x="4405170" y="1194447"/>
          <a:ext cx="3240000" cy="55778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ext uri="{D42A27DB-BD31-4B8C-83A1-F6EECF244321}">
                <p14:modId xmlns:p14="http://schemas.microsoft.com/office/powerpoint/2010/main" val="3049518208"/>
              </p:ext>
            </p:extLst>
          </p:nvPr>
        </p:nvGraphicFramePr>
        <p:xfrm>
          <a:off x="7464152" y="1196752"/>
          <a:ext cx="3240360" cy="5566162"/>
        </p:xfrm>
        <a:graphic>
          <a:graphicData uri="http://schemas.openxmlformats.org/drawingml/2006/chart">
            <c:chart xmlns:c="http://schemas.openxmlformats.org/drawingml/2006/chart" xmlns:r="http://schemas.openxmlformats.org/officeDocument/2006/relationships" r:id="rId5"/>
          </a:graphicData>
        </a:graphic>
      </p:graphicFrame>
      <p:sp>
        <p:nvSpPr>
          <p:cNvPr id="2" name="文本框 1"/>
          <p:cNvSpPr txBox="1"/>
          <p:nvPr/>
        </p:nvSpPr>
        <p:spPr>
          <a:xfrm>
            <a:off x="2337353" y="4063327"/>
            <a:ext cx="553998" cy="1949629"/>
          </a:xfrm>
          <a:prstGeom prst="rect">
            <a:avLst/>
          </a:prstGeom>
          <a:noFill/>
        </p:spPr>
        <p:txBody>
          <a:bodyPr vert="eaVert" wrap="square" rtlCol="0">
            <a:spAutoFit/>
          </a:bodyPr>
          <a:lstStyle/>
          <a:p>
            <a:r>
              <a:rPr lang="en-US" altLang="zh-CN" sz="2400" b="1" dirty="0" err="1" smtClean="0"/>
              <a:t>JDeodorant</a:t>
            </a:r>
            <a:endParaRPr lang="zh-CN" altLang="en-US" sz="2400" b="1" dirty="0"/>
          </a:p>
        </p:txBody>
      </p:sp>
      <p:sp>
        <p:nvSpPr>
          <p:cNvPr id="24" name="文本框 23"/>
          <p:cNvSpPr txBox="1"/>
          <p:nvPr/>
        </p:nvSpPr>
        <p:spPr>
          <a:xfrm>
            <a:off x="5361649" y="4057839"/>
            <a:ext cx="553998" cy="1949629"/>
          </a:xfrm>
          <a:prstGeom prst="rect">
            <a:avLst/>
          </a:prstGeom>
          <a:noFill/>
        </p:spPr>
        <p:txBody>
          <a:bodyPr vert="eaVert" wrap="square" rtlCol="0">
            <a:spAutoFit/>
          </a:bodyPr>
          <a:lstStyle/>
          <a:p>
            <a:r>
              <a:rPr lang="en-US" altLang="zh-CN" sz="2400" b="1" dirty="0" err="1" smtClean="0"/>
              <a:t>JDeodorant</a:t>
            </a:r>
            <a:endParaRPr lang="zh-CN" altLang="en-US" sz="2400" b="1" dirty="0"/>
          </a:p>
        </p:txBody>
      </p:sp>
      <p:sp>
        <p:nvSpPr>
          <p:cNvPr id="25" name="文本框 24"/>
          <p:cNvSpPr txBox="1"/>
          <p:nvPr/>
        </p:nvSpPr>
        <p:spPr>
          <a:xfrm>
            <a:off x="8327992" y="4040018"/>
            <a:ext cx="553998" cy="1949629"/>
          </a:xfrm>
          <a:prstGeom prst="rect">
            <a:avLst/>
          </a:prstGeom>
          <a:noFill/>
        </p:spPr>
        <p:txBody>
          <a:bodyPr vert="eaVert" wrap="square" rtlCol="0">
            <a:spAutoFit/>
          </a:bodyPr>
          <a:lstStyle/>
          <a:p>
            <a:r>
              <a:rPr lang="en-US" altLang="zh-CN" sz="2400" b="1" dirty="0" err="1" smtClean="0"/>
              <a:t>JDeodorant</a:t>
            </a:r>
            <a:endParaRPr lang="zh-CN" altLang="en-US" sz="2400" b="1" dirty="0"/>
          </a:p>
        </p:txBody>
      </p:sp>
      <p:sp>
        <p:nvSpPr>
          <p:cNvPr id="26" name="文本框 25"/>
          <p:cNvSpPr txBox="1"/>
          <p:nvPr/>
        </p:nvSpPr>
        <p:spPr>
          <a:xfrm>
            <a:off x="2891351" y="4293096"/>
            <a:ext cx="553998" cy="1248194"/>
          </a:xfrm>
          <a:prstGeom prst="rect">
            <a:avLst/>
          </a:prstGeom>
          <a:noFill/>
        </p:spPr>
        <p:txBody>
          <a:bodyPr vert="eaVert" wrap="square" rtlCol="0">
            <a:spAutoFit/>
          </a:bodyPr>
          <a:lstStyle/>
          <a:p>
            <a:r>
              <a:rPr lang="zh-CN" altLang="en-US" sz="2400" b="1" dirty="0">
                <a:latin typeface="黑体" panose="02010609060101010101" pitchFamily="49" charset="-122"/>
                <a:ea typeface="黑体" panose="02010609060101010101" pitchFamily="49" charset="-122"/>
              </a:rPr>
              <a:t>本方法</a:t>
            </a:r>
          </a:p>
        </p:txBody>
      </p:sp>
      <p:sp>
        <p:nvSpPr>
          <p:cNvPr id="27" name="文本框 26"/>
          <p:cNvSpPr txBox="1"/>
          <p:nvPr/>
        </p:nvSpPr>
        <p:spPr>
          <a:xfrm>
            <a:off x="6020354" y="4293096"/>
            <a:ext cx="553998" cy="1248194"/>
          </a:xfrm>
          <a:prstGeom prst="rect">
            <a:avLst/>
          </a:prstGeom>
          <a:noFill/>
        </p:spPr>
        <p:txBody>
          <a:bodyPr vert="eaVert" wrap="square" rtlCol="0">
            <a:spAutoFit/>
          </a:bodyPr>
          <a:lstStyle/>
          <a:p>
            <a:r>
              <a:rPr lang="zh-CN" altLang="en-US" sz="2400" b="1" dirty="0">
                <a:latin typeface="黑体" panose="02010609060101010101" pitchFamily="49" charset="-122"/>
                <a:ea typeface="黑体" panose="02010609060101010101" pitchFamily="49" charset="-122"/>
              </a:rPr>
              <a:t>本方法</a:t>
            </a:r>
          </a:p>
        </p:txBody>
      </p:sp>
      <p:sp>
        <p:nvSpPr>
          <p:cNvPr id="28" name="文本框 27"/>
          <p:cNvSpPr txBox="1"/>
          <p:nvPr/>
        </p:nvSpPr>
        <p:spPr>
          <a:xfrm>
            <a:off x="8962254" y="4246403"/>
            <a:ext cx="553998" cy="1248194"/>
          </a:xfrm>
          <a:prstGeom prst="rect">
            <a:avLst/>
          </a:prstGeom>
          <a:noFill/>
        </p:spPr>
        <p:txBody>
          <a:bodyPr vert="eaVert" wrap="square" rtlCol="0">
            <a:spAutoFit/>
          </a:bodyPr>
          <a:lstStyle/>
          <a:p>
            <a:r>
              <a:rPr lang="zh-CN" altLang="en-US" sz="2400" b="1" dirty="0">
                <a:latin typeface="黑体" panose="02010609060101010101" pitchFamily="49" charset="-122"/>
                <a:ea typeface="黑体" panose="02010609060101010101" pitchFamily="49" charset="-122"/>
              </a:rPr>
              <a:t>本方法</a:t>
            </a:r>
          </a:p>
        </p:txBody>
      </p:sp>
    </p:spTree>
    <p:extLst>
      <p:ext uri="{BB962C8B-B14F-4D97-AF65-F5344CB8AC3E}">
        <p14:creationId xmlns:p14="http://schemas.microsoft.com/office/powerpoint/2010/main" val="3311203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670458" y="132091"/>
            <a:ext cx="6866488"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Calibri" panose="020F0502020204030204" pitchFamily="34" charset="0"/>
                <a:ea typeface="黑体" panose="02010609060101010101" pitchFamily="49" charset="-122"/>
                <a:cs typeface="+mj-cs"/>
              </a:rPr>
              <a:t>RQ2</a:t>
            </a:r>
            <a:r>
              <a:rPr lang="zh-CN" altLang="en-US" sz="4400" b="1" dirty="0">
                <a:latin typeface="Calibri" panose="020F0502020204030204" pitchFamily="34" charset="0"/>
                <a:ea typeface="黑体" panose="02010609060101010101" pitchFamily="49" charset="-122"/>
                <a:cs typeface="+mj-cs"/>
              </a:rPr>
              <a:t>：特征输入影响分析</a:t>
            </a:r>
            <a:endParaRPr lang="zh-CN" altLang="en-US" sz="4400" b="1" dirty="0">
              <a:latin typeface="Calibri" panose="020F0502020204030204" pitchFamily="34" charset="0"/>
              <a:ea typeface="黑体" panose="02010609060101010101" pitchFamily="49" charset="-122"/>
              <a:cs typeface="+mj-cs"/>
            </a:endParaRPr>
          </a:p>
        </p:txBody>
      </p:sp>
      <p:sp>
        <p:nvSpPr>
          <p:cNvPr id="16" name="矩形 15"/>
          <p:cNvSpPr/>
          <p:nvPr/>
        </p:nvSpPr>
        <p:spPr>
          <a:xfrm>
            <a:off x="9386403" y="510174"/>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17" name="内容占位符 2"/>
          <p:cNvSpPr txBox="1">
            <a:spLocks/>
          </p:cNvSpPr>
          <p:nvPr/>
        </p:nvSpPr>
        <p:spPr>
          <a:xfrm>
            <a:off x="1201395" y="1268760"/>
            <a:ext cx="9656674"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22000" indent="-518400">
              <a:lnSpc>
                <a:spcPct val="150000"/>
              </a:lnSpc>
              <a:buClr>
                <a:srgbClr val="009241"/>
              </a:buClr>
              <a:buNone/>
            </a:pPr>
            <a:r>
              <a:rPr lang="en-US" altLang="zh-CN" sz="2400" dirty="0">
                <a:latin typeface="黑体" panose="02010609060101010101" pitchFamily="49" charset="-122"/>
                <a:ea typeface="黑体" panose="02010609060101010101" pitchFamily="49" charset="-122"/>
              </a:rPr>
              <a:t>RQ2</a:t>
            </a:r>
            <a:r>
              <a:rPr lang="zh-CN" altLang="en-US" sz="2400" dirty="0">
                <a:latin typeface="黑体" panose="02010609060101010101" pitchFamily="49" charset="-122"/>
                <a:ea typeface="黑体" panose="02010609060101010101" pitchFamily="49" charset="-122"/>
              </a:rPr>
              <a:t>：所提神经网络分类器中的两个特征输入（代码文本特征与代码结构特征）对最终结果分别有什么影响？即如果只有其中的一个特征输入，分类器的性能会如何变化？</a:t>
            </a:r>
            <a:endParaRPr lang="en-US" altLang="zh-CN" sz="1800" dirty="0">
              <a:latin typeface="黑体" panose="02010609060101010101" pitchFamily="49" charset="-122"/>
              <a:ea typeface="黑体" panose="02010609060101010101" pitchFamily="49" charset="-122"/>
            </a:endParaRPr>
          </a:p>
        </p:txBody>
      </p:sp>
      <p:grpSp>
        <p:nvGrpSpPr>
          <p:cNvPr id="18" name="组合 17"/>
          <p:cNvGrpSpPr/>
          <p:nvPr/>
        </p:nvGrpSpPr>
        <p:grpSpPr>
          <a:xfrm>
            <a:off x="4388528" y="3550781"/>
            <a:ext cx="2427551" cy="489913"/>
            <a:chOff x="3820657" y="2726655"/>
            <a:chExt cx="1654308" cy="333862"/>
          </a:xfrm>
        </p:grpSpPr>
        <p:sp>
          <p:nvSpPr>
            <p:cNvPr id="19" name="圆角矩形 18"/>
            <p:cNvSpPr/>
            <p:nvPr/>
          </p:nvSpPr>
          <p:spPr>
            <a:xfrm>
              <a:off x="4322038" y="2726655"/>
              <a:ext cx="1152927" cy="333862"/>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20" name="直接箭头连接符 19"/>
            <p:cNvCxnSpPr>
              <a:stCxn id="36" idx="3"/>
              <a:endCxn id="19" idx="1"/>
            </p:cNvCxnSpPr>
            <p:nvPr/>
          </p:nvCxnSpPr>
          <p:spPr>
            <a:xfrm>
              <a:off x="3820657" y="2893586"/>
              <a:ext cx="501381"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388525" y="4798192"/>
            <a:ext cx="2427552" cy="511644"/>
            <a:chOff x="3815122" y="3974064"/>
            <a:chExt cx="1654310" cy="348671"/>
          </a:xfrm>
        </p:grpSpPr>
        <p:sp>
          <p:nvSpPr>
            <p:cNvPr id="22" name="圆角矩形 21"/>
            <p:cNvSpPr/>
            <p:nvPr/>
          </p:nvSpPr>
          <p:spPr>
            <a:xfrm>
              <a:off x="4316505" y="3974064"/>
              <a:ext cx="1152927" cy="348671"/>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LSTM</a:t>
              </a:r>
              <a:endParaRPr lang="zh-CN" altLang="en-US" sz="2400" dirty="0">
                <a:solidFill>
                  <a:schemeClr val="tx1"/>
                </a:solidFill>
                <a:latin typeface="Calibri" panose="020F0502020204030204" pitchFamily="34" charset="0"/>
              </a:endParaRPr>
            </a:p>
          </p:txBody>
        </p:sp>
        <p:cxnSp>
          <p:nvCxnSpPr>
            <p:cNvPr id="23" name="直接箭头连接符 22"/>
            <p:cNvCxnSpPr>
              <a:stCxn id="39" idx="3"/>
              <a:endCxn id="22" idx="1"/>
            </p:cNvCxnSpPr>
            <p:nvPr/>
          </p:nvCxnSpPr>
          <p:spPr>
            <a:xfrm>
              <a:off x="3815122" y="4146040"/>
              <a:ext cx="501383" cy="236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479376" y="3564904"/>
            <a:ext cx="1889484" cy="461665"/>
          </a:xfrm>
          <a:prstGeom prst="rect">
            <a:avLst/>
          </a:prstGeom>
          <a:noFill/>
        </p:spPr>
        <p:txBody>
          <a:bodyPr wrap="square" rtlCol="0">
            <a:spAutoFit/>
          </a:bodyPr>
          <a:lstStyle/>
          <a:p>
            <a:r>
              <a:rPr lang="en-US" altLang="zh-CN" sz="2400" dirty="0">
                <a:latin typeface="Calibri" panose="020F0502020204030204" pitchFamily="34" charset="0"/>
              </a:rPr>
              <a:t>Code Metrics</a:t>
            </a:r>
            <a:endParaRPr lang="zh-CN" altLang="en-US" sz="2400" dirty="0">
              <a:latin typeface="Calibri" panose="020F0502020204030204" pitchFamily="34" charset="0"/>
            </a:endParaRPr>
          </a:p>
        </p:txBody>
      </p:sp>
      <p:sp>
        <p:nvSpPr>
          <p:cNvPr id="34" name="文本框 33"/>
          <p:cNvSpPr txBox="1"/>
          <p:nvPr/>
        </p:nvSpPr>
        <p:spPr>
          <a:xfrm>
            <a:off x="813020" y="4819717"/>
            <a:ext cx="1500884" cy="461665"/>
          </a:xfrm>
          <a:prstGeom prst="rect">
            <a:avLst/>
          </a:prstGeom>
          <a:noFill/>
        </p:spPr>
        <p:txBody>
          <a:bodyPr wrap="square" rtlCol="0">
            <a:spAutoFit/>
          </a:bodyPr>
          <a:lstStyle/>
          <a:p>
            <a:r>
              <a:rPr lang="en-US" altLang="zh-CN" sz="2400" dirty="0">
                <a:latin typeface="Calibri" panose="020F0502020204030204" pitchFamily="34" charset="0"/>
              </a:rPr>
              <a:t>Identifiers</a:t>
            </a:r>
            <a:endParaRPr lang="zh-CN" altLang="en-US" sz="2400" dirty="0">
              <a:latin typeface="Calibri" panose="020F0502020204030204" pitchFamily="34" charset="0"/>
            </a:endParaRPr>
          </a:p>
        </p:txBody>
      </p:sp>
      <p:grpSp>
        <p:nvGrpSpPr>
          <p:cNvPr id="35" name="组合 34"/>
          <p:cNvGrpSpPr/>
          <p:nvPr/>
        </p:nvGrpSpPr>
        <p:grpSpPr>
          <a:xfrm>
            <a:off x="2296851" y="3550781"/>
            <a:ext cx="2091677" cy="489913"/>
            <a:chOff x="2384493" y="2726655"/>
            <a:chExt cx="1066375" cy="333862"/>
          </a:xfrm>
        </p:grpSpPr>
        <p:sp>
          <p:nvSpPr>
            <p:cNvPr id="36" name="圆角矩形 35"/>
            <p:cNvSpPr/>
            <p:nvPr/>
          </p:nvSpPr>
          <p:spPr>
            <a:xfrm>
              <a:off x="2588348" y="2726655"/>
              <a:ext cx="862520" cy="333862"/>
            </a:xfrm>
            <a:prstGeom prst="roundRect">
              <a:avLst/>
            </a:prstGeom>
            <a:solidFill>
              <a:schemeClr val="accent4">
                <a:lumMod val="40000"/>
                <a:lumOff val="60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dirty="0">
                  <a:solidFill>
                    <a:schemeClr val="tx1"/>
                  </a:solidFill>
                  <a:latin typeface="Calibri" panose="020F0502020204030204" pitchFamily="34" charset="0"/>
                </a:rPr>
                <a:t>Input1</a:t>
              </a:r>
              <a:endParaRPr lang="zh-CN" altLang="en-US" sz="2400" dirty="0">
                <a:solidFill>
                  <a:schemeClr val="tx1"/>
                </a:solidFill>
                <a:latin typeface="Calibri" panose="020F0502020204030204" pitchFamily="34" charset="0"/>
              </a:endParaRPr>
            </a:p>
          </p:txBody>
        </p:sp>
        <p:cxnSp>
          <p:nvCxnSpPr>
            <p:cNvPr id="37" name="直接箭头连接符 36"/>
            <p:cNvCxnSpPr>
              <a:stCxn id="33" idx="3"/>
              <a:endCxn id="36" idx="1"/>
            </p:cNvCxnSpPr>
            <p:nvPr/>
          </p:nvCxnSpPr>
          <p:spPr>
            <a:xfrm>
              <a:off x="2384493" y="2893586"/>
              <a:ext cx="203854" cy="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288214" y="4805594"/>
            <a:ext cx="2100312" cy="489913"/>
            <a:chOff x="2361859" y="3981468"/>
            <a:chExt cx="1431304" cy="333862"/>
          </a:xfrm>
        </p:grpSpPr>
        <p:sp>
          <p:nvSpPr>
            <p:cNvPr id="39" name="圆角矩形 38"/>
            <p:cNvSpPr/>
            <p:nvPr/>
          </p:nvSpPr>
          <p:spPr>
            <a:xfrm>
              <a:off x="2640236" y="3981468"/>
              <a:ext cx="1152927" cy="333862"/>
            </a:xfrm>
            <a:prstGeom prst="roundRect">
              <a:avLst/>
            </a:prstGeom>
            <a:solidFill>
              <a:schemeClr val="accent4">
                <a:lumMod val="40000"/>
                <a:lumOff val="60000"/>
              </a:schemeClr>
            </a:solidFill>
            <a:ln w="127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Input2</a:t>
              </a:r>
              <a:endParaRPr lang="zh-CN" altLang="en-US" sz="2400" dirty="0">
                <a:solidFill>
                  <a:schemeClr val="tx1"/>
                </a:solidFill>
                <a:latin typeface="Calibri" panose="020F0502020204030204" pitchFamily="34" charset="0"/>
              </a:endParaRPr>
            </a:p>
          </p:txBody>
        </p:sp>
        <p:cxnSp>
          <p:nvCxnSpPr>
            <p:cNvPr id="40" name="直接箭头连接符 39"/>
            <p:cNvCxnSpPr>
              <a:endCxn id="39" idx="1"/>
            </p:cNvCxnSpPr>
            <p:nvPr/>
          </p:nvCxnSpPr>
          <p:spPr>
            <a:xfrm>
              <a:off x="2361859" y="4148399"/>
              <a:ext cx="27837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16079" y="3795739"/>
            <a:ext cx="2711489" cy="1258277"/>
            <a:chOff x="4888109" y="3397871"/>
            <a:chExt cx="1775697" cy="859847"/>
          </a:xfrm>
        </p:grpSpPr>
        <p:cxnSp>
          <p:nvCxnSpPr>
            <p:cNvPr id="31" name="肘形连接符 30"/>
            <p:cNvCxnSpPr>
              <a:stCxn id="19" idx="3"/>
              <a:endCxn id="30" idx="0"/>
            </p:cNvCxnSpPr>
            <p:nvPr/>
          </p:nvCxnSpPr>
          <p:spPr>
            <a:xfrm>
              <a:off x="4888110" y="3397871"/>
              <a:ext cx="684886" cy="269171"/>
            </a:xfrm>
            <a:prstGeom prst="bent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2" idx="3"/>
              <a:endCxn id="30" idx="2"/>
            </p:cNvCxnSpPr>
            <p:nvPr/>
          </p:nvCxnSpPr>
          <p:spPr>
            <a:xfrm flipV="1">
              <a:off x="4888109" y="4031566"/>
              <a:ext cx="684886" cy="226152"/>
            </a:xfrm>
            <a:prstGeom prst="bent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04048" y="3667043"/>
              <a:ext cx="1137894" cy="364523"/>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Merge</a:t>
              </a:r>
            </a:p>
          </p:txBody>
        </p:sp>
        <p:cxnSp>
          <p:nvCxnSpPr>
            <p:cNvPr id="45" name="直接箭头连接符 44"/>
            <p:cNvCxnSpPr>
              <a:stCxn id="30" idx="3"/>
              <a:endCxn id="44" idx="1"/>
            </p:cNvCxnSpPr>
            <p:nvPr/>
          </p:nvCxnSpPr>
          <p:spPr>
            <a:xfrm>
              <a:off x="6141942" y="3849305"/>
              <a:ext cx="521864" cy="91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9527563" y="4190239"/>
            <a:ext cx="2257069" cy="534905"/>
            <a:chOff x="6469731" y="3667043"/>
            <a:chExt cx="1538130" cy="364523"/>
          </a:xfrm>
        </p:grpSpPr>
        <p:sp>
          <p:nvSpPr>
            <p:cNvPr id="43" name="椭圆 42"/>
            <p:cNvSpPr/>
            <p:nvPr/>
          </p:nvSpPr>
          <p:spPr>
            <a:xfrm>
              <a:off x="7761767" y="3726904"/>
              <a:ext cx="246094" cy="244800"/>
            </a:xfrm>
            <a:prstGeom prst="ellipse">
              <a:avLst/>
            </a:prstGeom>
            <a:solidFill>
              <a:schemeClr val="accent6">
                <a:lumMod val="40000"/>
                <a:lumOff val="60000"/>
              </a:schemeClr>
            </a:solidFill>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3200">
                <a:solidFill>
                  <a:schemeClr val="tx1"/>
                </a:solidFill>
                <a:latin typeface="Calibri" panose="020F0502020204030204" pitchFamily="34" charset="0"/>
              </a:endParaRPr>
            </a:p>
          </p:txBody>
        </p:sp>
        <p:sp>
          <p:nvSpPr>
            <p:cNvPr id="44" name="圆角矩形 43"/>
            <p:cNvSpPr/>
            <p:nvPr/>
          </p:nvSpPr>
          <p:spPr>
            <a:xfrm>
              <a:off x="6469731" y="3667043"/>
              <a:ext cx="1078134" cy="364523"/>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46" name="直接箭头连接符 45"/>
            <p:cNvCxnSpPr>
              <a:stCxn id="44" idx="3"/>
              <a:endCxn id="43" idx="2"/>
            </p:cNvCxnSpPr>
            <p:nvPr/>
          </p:nvCxnSpPr>
          <p:spPr>
            <a:xfrm flipV="1">
              <a:off x="7547865" y="3849304"/>
              <a:ext cx="213902"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9527563" y="4190238"/>
            <a:ext cx="2257069" cy="534905"/>
            <a:chOff x="6469731" y="3667042"/>
            <a:chExt cx="1538130" cy="364523"/>
          </a:xfrm>
        </p:grpSpPr>
        <p:sp>
          <p:nvSpPr>
            <p:cNvPr id="25" name="椭圆 24"/>
            <p:cNvSpPr/>
            <p:nvPr/>
          </p:nvSpPr>
          <p:spPr>
            <a:xfrm>
              <a:off x="7761767" y="3726903"/>
              <a:ext cx="246094" cy="244800"/>
            </a:xfrm>
            <a:prstGeom prst="ellipse">
              <a:avLst/>
            </a:prstGeom>
            <a:solidFill>
              <a:schemeClr val="accent6">
                <a:lumMod val="40000"/>
                <a:lumOff val="60000"/>
              </a:schemeClr>
            </a:solidFill>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3200">
                <a:solidFill>
                  <a:schemeClr val="tx1"/>
                </a:solidFill>
                <a:latin typeface="Calibri" panose="020F0502020204030204" pitchFamily="34" charset="0"/>
              </a:endParaRPr>
            </a:p>
          </p:txBody>
        </p:sp>
        <p:sp>
          <p:nvSpPr>
            <p:cNvPr id="26" name="圆角矩形 25"/>
            <p:cNvSpPr/>
            <p:nvPr/>
          </p:nvSpPr>
          <p:spPr>
            <a:xfrm>
              <a:off x="6469731" y="3667042"/>
              <a:ext cx="1078134" cy="364523"/>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28" name="直接箭头连接符 27"/>
            <p:cNvCxnSpPr>
              <a:stCxn id="26" idx="3"/>
              <a:endCxn id="25" idx="2"/>
            </p:cNvCxnSpPr>
            <p:nvPr/>
          </p:nvCxnSpPr>
          <p:spPr>
            <a:xfrm flipV="1">
              <a:off x="7547865" y="3849303"/>
              <a:ext cx="213902" cy="1"/>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直接箭头连接符 66"/>
          <p:cNvCxnSpPr>
            <a:stCxn id="19" idx="3"/>
          </p:cNvCxnSpPr>
          <p:nvPr/>
        </p:nvCxnSpPr>
        <p:spPr>
          <a:xfrm flipV="1">
            <a:off x="6816080" y="3795736"/>
            <a:ext cx="963012" cy="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6773019" y="5058000"/>
            <a:ext cx="1006073"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00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xit" presetSubtype="0" fill="hold" nodeType="withEffect">
                                  <p:stCondLst>
                                    <p:cond delay="0"/>
                                  </p:stCondLst>
                                  <p:childTnLst>
                                    <p:animEffect transition="out" filter="fade">
                                      <p:cBhvr>
                                        <p:cTn id="12" dur="500"/>
                                        <p:tgtEl>
                                          <p:spTgt spid="71"/>
                                        </p:tgtEl>
                                      </p:cBhvr>
                                    </p:animEffect>
                                    <p:set>
                                      <p:cBhvr>
                                        <p:cTn id="13" dur="1" fill="hold">
                                          <p:stCondLst>
                                            <p:cond delay="499"/>
                                          </p:stCondLst>
                                        </p:cTn>
                                        <p:tgtEl>
                                          <p:spTgt spid="71"/>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1.66667E-6 1.11022E-16 L -0.14336 -0.09653 " pathEditMode="relative" rAng="0" ptsTypes="AA">
                                      <p:cBhvr>
                                        <p:cTn id="15" dur="2000" fill="hold"/>
                                        <p:tgtEl>
                                          <p:spTgt spid="76"/>
                                        </p:tgtEl>
                                        <p:attrNameLst>
                                          <p:attrName>ppt_x</p:attrName>
                                          <p:attrName>ppt_y</p:attrName>
                                        </p:attrNameLst>
                                      </p:cBhvr>
                                      <p:rCtr x="-7174" y="-4838"/>
                                    </p:animMotion>
                                  </p:childTnLst>
                                </p:cTn>
                              </p:par>
                              <p:par>
                                <p:cTn id="16" presetID="42" presetClass="path" presetSubtype="0" accel="50000" decel="50000" fill="hold" nodeType="withEffect">
                                  <p:stCondLst>
                                    <p:cond delay="0"/>
                                  </p:stCondLst>
                                  <p:childTnLst>
                                    <p:animMotion origin="layout" path="M 1.66667E-6 1.11022E-16 L -0.14336 0.08819 " pathEditMode="relative" rAng="0" ptsTypes="AA">
                                      <p:cBhvr>
                                        <p:cTn id="17" dur="2000" fill="hold"/>
                                        <p:tgtEl>
                                          <p:spTgt spid="75"/>
                                        </p:tgtEl>
                                        <p:attrNameLst>
                                          <p:attrName>ppt_x</p:attrName>
                                          <p:attrName>ppt_y</p:attrName>
                                        </p:attrNameLst>
                                      </p:cBhvr>
                                      <p:rCtr x="-7174" y="43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9181232" y="435401"/>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10" name="图表 9"/>
          <p:cNvGraphicFramePr/>
          <p:nvPr>
            <p:extLst>
              <p:ext uri="{D42A27DB-BD31-4B8C-83A1-F6EECF244321}">
                <p14:modId xmlns:p14="http://schemas.microsoft.com/office/powerpoint/2010/main" val="16287882"/>
              </p:ext>
            </p:extLst>
          </p:nvPr>
        </p:nvGraphicFramePr>
        <p:xfrm>
          <a:off x="845679" y="1735247"/>
          <a:ext cx="3488218" cy="4824537"/>
        </p:xfrm>
        <a:graphic>
          <a:graphicData uri="http://schemas.openxmlformats.org/drawingml/2006/chart">
            <c:chart xmlns:c="http://schemas.openxmlformats.org/drawingml/2006/chart" xmlns:r="http://schemas.openxmlformats.org/officeDocument/2006/relationships" r:id="rId3"/>
          </a:graphicData>
        </a:graphic>
      </p:graphicFrame>
      <p:sp>
        <p:nvSpPr>
          <p:cNvPr id="17" name="标题 1"/>
          <p:cNvSpPr txBox="1">
            <a:spLocks/>
          </p:cNvSpPr>
          <p:nvPr/>
        </p:nvSpPr>
        <p:spPr>
          <a:xfrm>
            <a:off x="1775520" y="140900"/>
            <a:ext cx="5904656" cy="756166"/>
          </a:xfrm>
          <a:prstGeom prst="rect">
            <a:avLst/>
          </a:prstGeom>
        </p:spPr>
        <p:txBody>
          <a:bodyPr vert="horz" lIns="91440" tIns="45720" rIns="91440" bIns="45720" rtlCol="0" anchor="ctr">
            <a:noAutofit/>
          </a:bodyPr>
          <a:lstStyle/>
          <a:p>
            <a:pPr>
              <a:spcBef>
                <a:spcPct val="0"/>
              </a:spcBef>
              <a:defRPr/>
            </a:pPr>
            <a:r>
              <a:rPr lang="en-US" altLang="zh-CN" sz="4000" b="1" dirty="0">
                <a:latin typeface="Calibri" panose="020F0502020204030204" pitchFamily="34" charset="0"/>
                <a:ea typeface="黑体" panose="02010609060101010101" pitchFamily="49" charset="-122"/>
                <a:cs typeface="+mj-cs"/>
              </a:rPr>
              <a:t>RQ2</a:t>
            </a:r>
            <a:r>
              <a:rPr lang="zh-CN" altLang="en-US" sz="4000" b="1" dirty="0">
                <a:latin typeface="Calibri" panose="020F0502020204030204" pitchFamily="34" charset="0"/>
                <a:ea typeface="黑体" panose="02010609060101010101" pitchFamily="49" charset="-122"/>
                <a:cs typeface="+mj-cs"/>
              </a:rPr>
              <a:t>：特征输入影响分析</a:t>
            </a:r>
            <a:endParaRPr lang="zh-CN" altLang="en-US" sz="4000" b="1" dirty="0">
              <a:latin typeface="Calibri" panose="020F0502020204030204" pitchFamily="34" charset="0"/>
              <a:ea typeface="黑体" panose="02010609060101010101" pitchFamily="49" charset="-122"/>
              <a:cs typeface="+mj-cs"/>
            </a:endParaRPr>
          </a:p>
        </p:txBody>
      </p:sp>
      <p:graphicFrame>
        <p:nvGraphicFramePr>
          <p:cNvPr id="18" name="图表 17"/>
          <p:cNvGraphicFramePr/>
          <p:nvPr>
            <p:extLst>
              <p:ext uri="{D42A27DB-BD31-4B8C-83A1-F6EECF244321}">
                <p14:modId xmlns:p14="http://schemas.microsoft.com/office/powerpoint/2010/main" val="1936444263"/>
              </p:ext>
            </p:extLst>
          </p:nvPr>
        </p:nvGraphicFramePr>
        <p:xfrm>
          <a:off x="4058745" y="1732208"/>
          <a:ext cx="3488218" cy="48245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ext uri="{D42A27DB-BD31-4B8C-83A1-F6EECF244321}">
                <p14:modId xmlns:p14="http://schemas.microsoft.com/office/powerpoint/2010/main" val="1190658295"/>
              </p:ext>
            </p:extLst>
          </p:nvPr>
        </p:nvGraphicFramePr>
        <p:xfrm>
          <a:off x="7335196" y="1732208"/>
          <a:ext cx="3488218" cy="4824535"/>
        </p:xfrm>
        <a:graphic>
          <a:graphicData uri="http://schemas.openxmlformats.org/drawingml/2006/chart">
            <c:chart xmlns:c="http://schemas.openxmlformats.org/drawingml/2006/chart" xmlns:r="http://schemas.openxmlformats.org/officeDocument/2006/relationships" r:id="rId5"/>
          </a:graphicData>
        </a:graphic>
      </p:graphicFrame>
      <p:grpSp>
        <p:nvGrpSpPr>
          <p:cNvPr id="15" name="组合 14"/>
          <p:cNvGrpSpPr/>
          <p:nvPr/>
        </p:nvGrpSpPr>
        <p:grpSpPr>
          <a:xfrm>
            <a:off x="3143672" y="1268760"/>
            <a:ext cx="5844959" cy="400110"/>
            <a:chOff x="3736139" y="5725206"/>
            <a:chExt cx="3385607" cy="400110"/>
          </a:xfrm>
        </p:grpSpPr>
        <p:sp>
          <p:nvSpPr>
            <p:cNvPr id="20" name="矩形 19"/>
            <p:cNvSpPr/>
            <p:nvPr/>
          </p:nvSpPr>
          <p:spPr>
            <a:xfrm>
              <a:off x="3736139" y="5859218"/>
              <a:ext cx="132086" cy="132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49" charset="-122"/>
                <a:ea typeface="黑体" panose="02010609060101010101" pitchFamily="49" charset="-122"/>
              </a:endParaRPr>
            </a:p>
          </p:txBody>
        </p:sp>
        <p:sp>
          <p:nvSpPr>
            <p:cNvPr id="21" name="文本框 20"/>
            <p:cNvSpPr txBox="1"/>
            <p:nvPr/>
          </p:nvSpPr>
          <p:spPr>
            <a:xfrm>
              <a:off x="3839990" y="5725206"/>
              <a:ext cx="849778" cy="400110"/>
            </a:xfrm>
            <a:prstGeom prst="rect">
              <a:avLst/>
            </a:prstGeom>
            <a:noFill/>
          </p:spPr>
          <p:txBody>
            <a:bodyPr wrap="none" rtlCol="0">
              <a:spAutoFit/>
            </a:bodyPr>
            <a:lstStyle/>
            <a:p>
              <a:r>
                <a:rPr lang="zh-CN" altLang="en-US" sz="2000" dirty="0" smtClean="0">
                  <a:latin typeface="黑体" panose="02010609060101010101" pitchFamily="49" charset="-122"/>
                  <a:ea typeface="黑体" panose="02010609060101010101" pitchFamily="49" charset="-122"/>
                </a:rPr>
                <a:t>仅文本</a:t>
              </a:r>
              <a:r>
                <a:rPr lang="zh-CN" altLang="en-US" sz="2000" dirty="0">
                  <a:latin typeface="黑体" panose="02010609060101010101" pitchFamily="49" charset="-122"/>
                  <a:ea typeface="黑体" panose="02010609060101010101" pitchFamily="49" charset="-122"/>
                </a:rPr>
                <a:t>特征</a:t>
              </a:r>
              <a:endParaRPr lang="zh-CN" altLang="en-US" sz="2000" dirty="0">
                <a:latin typeface="黑体" panose="02010609060101010101" pitchFamily="49" charset="-122"/>
                <a:ea typeface="黑体" panose="02010609060101010101" pitchFamily="49" charset="-122"/>
              </a:endParaRPr>
            </a:p>
          </p:txBody>
        </p:sp>
        <p:sp>
          <p:nvSpPr>
            <p:cNvPr id="22" name="矩形 21"/>
            <p:cNvSpPr/>
            <p:nvPr/>
          </p:nvSpPr>
          <p:spPr>
            <a:xfrm>
              <a:off x="5174972" y="5859218"/>
              <a:ext cx="132086" cy="132086"/>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49" charset="-122"/>
                <a:ea typeface="黑体" panose="02010609060101010101" pitchFamily="49" charset="-122"/>
              </a:endParaRPr>
            </a:p>
          </p:txBody>
        </p:sp>
        <p:sp>
          <p:nvSpPr>
            <p:cNvPr id="23" name="文本框 22"/>
            <p:cNvSpPr txBox="1"/>
            <p:nvPr/>
          </p:nvSpPr>
          <p:spPr>
            <a:xfrm>
              <a:off x="5278823" y="5725206"/>
              <a:ext cx="849778" cy="400110"/>
            </a:xfrm>
            <a:prstGeom prst="rect">
              <a:avLst/>
            </a:prstGeom>
            <a:noFill/>
          </p:spPr>
          <p:txBody>
            <a:bodyPr wrap="none" rtlCol="0">
              <a:spAutoFit/>
            </a:bodyPr>
            <a:lstStyle/>
            <a:p>
              <a:r>
                <a:rPr lang="zh-CN" altLang="en-US" sz="2000" dirty="0" smtClean="0">
                  <a:latin typeface="黑体" panose="02010609060101010101" pitchFamily="49" charset="-122"/>
                  <a:ea typeface="黑体" panose="02010609060101010101" pitchFamily="49" charset="-122"/>
                </a:rPr>
                <a:t>仅结构</a:t>
              </a:r>
              <a:r>
                <a:rPr lang="zh-CN" altLang="en-US" sz="2000" dirty="0">
                  <a:latin typeface="黑体" panose="02010609060101010101" pitchFamily="49" charset="-122"/>
                  <a:ea typeface="黑体" panose="02010609060101010101" pitchFamily="49" charset="-122"/>
                </a:rPr>
                <a:t>特征</a:t>
              </a:r>
              <a:endParaRPr lang="zh-CN" altLang="en-US" sz="2000" dirty="0">
                <a:latin typeface="黑体" panose="02010609060101010101" pitchFamily="49" charset="-122"/>
                <a:ea typeface="黑体" panose="02010609060101010101" pitchFamily="49" charset="-122"/>
              </a:endParaRPr>
            </a:p>
          </p:txBody>
        </p:sp>
        <p:sp>
          <p:nvSpPr>
            <p:cNvPr id="24" name="矩形 23"/>
            <p:cNvSpPr/>
            <p:nvPr/>
          </p:nvSpPr>
          <p:spPr>
            <a:xfrm>
              <a:off x="6585570" y="5859218"/>
              <a:ext cx="132086" cy="132086"/>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49" charset="-122"/>
                <a:ea typeface="黑体" panose="02010609060101010101" pitchFamily="49" charset="-122"/>
              </a:endParaRPr>
            </a:p>
          </p:txBody>
        </p:sp>
        <p:sp>
          <p:nvSpPr>
            <p:cNvPr id="25" name="文本框 24"/>
            <p:cNvSpPr txBox="1"/>
            <p:nvPr/>
          </p:nvSpPr>
          <p:spPr>
            <a:xfrm>
              <a:off x="6717656" y="5725206"/>
              <a:ext cx="404090" cy="400110"/>
            </a:xfrm>
            <a:prstGeom prst="rect">
              <a:avLst/>
            </a:prstGeom>
            <a:noFill/>
          </p:spPr>
          <p:txBody>
            <a:bodyPr wrap="none" rtlCol="0">
              <a:spAutoFit/>
            </a:bodyPr>
            <a:lstStyle/>
            <a:p>
              <a:r>
                <a:rPr lang="en-US" altLang="zh-CN" sz="2000" dirty="0" smtClean="0">
                  <a:latin typeface="黑体" panose="02010609060101010101" pitchFamily="49" charset="-122"/>
                  <a:ea typeface="黑体" panose="02010609060101010101" pitchFamily="49" charset="-122"/>
                </a:rPr>
                <a:t>both</a:t>
              </a:r>
              <a:endParaRPr lang="zh-CN" altLang="en-US" sz="20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72623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813994" y="157381"/>
            <a:ext cx="6041158"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Calibri" panose="020F0502020204030204" pitchFamily="34" charset="0"/>
                <a:ea typeface="黑体" panose="02010609060101010101" pitchFamily="49" charset="-122"/>
                <a:cs typeface="+mj-cs"/>
              </a:rPr>
              <a:t>RQ3: </a:t>
            </a:r>
            <a:r>
              <a:rPr lang="zh-CN" altLang="en-US" sz="4400" b="1" dirty="0">
                <a:latin typeface="Calibri" panose="020F0502020204030204" pitchFamily="34" charset="0"/>
                <a:ea typeface="黑体" panose="02010609060101010101" pitchFamily="49" charset="-122"/>
                <a:cs typeface="+mj-cs"/>
              </a:rPr>
              <a:t>文本</a:t>
            </a:r>
            <a:r>
              <a:rPr lang="zh-CN" altLang="en-US" sz="4400" b="1" dirty="0">
                <a:latin typeface="Calibri" panose="020F0502020204030204" pitchFamily="34" charset="0"/>
                <a:ea typeface="黑体" panose="02010609060101010101" pitchFamily="49" charset="-122"/>
                <a:cs typeface="+mj-cs"/>
              </a:rPr>
              <a:t>特征处理方式</a:t>
            </a:r>
            <a:endParaRPr lang="zh-CN" altLang="en-US" sz="4400" b="1" dirty="0">
              <a:latin typeface="Calibri" panose="020F0502020204030204" pitchFamily="34" charset="0"/>
              <a:ea typeface="黑体" panose="02010609060101010101" pitchFamily="49" charset="-122"/>
              <a:cs typeface="+mj-cs"/>
            </a:endParaRPr>
          </a:p>
        </p:txBody>
      </p:sp>
      <p:sp>
        <p:nvSpPr>
          <p:cNvPr id="16" name="矩形 15"/>
          <p:cNvSpPr/>
          <p:nvPr/>
        </p:nvSpPr>
        <p:spPr>
          <a:xfrm>
            <a:off x="9386403" y="533581"/>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24" name="内容占位符 2"/>
          <p:cNvSpPr txBox="1">
            <a:spLocks/>
          </p:cNvSpPr>
          <p:nvPr/>
        </p:nvSpPr>
        <p:spPr>
          <a:xfrm>
            <a:off x="960730" y="1247672"/>
            <a:ext cx="10585175" cy="1290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22000" indent="-522000">
              <a:lnSpc>
                <a:spcPct val="150000"/>
              </a:lnSpc>
              <a:buClr>
                <a:srgbClr val="009241"/>
              </a:buClr>
              <a:buNone/>
            </a:pPr>
            <a:r>
              <a:rPr lang="en-US" altLang="zh-CN" sz="2400" dirty="0">
                <a:latin typeface="黑体" panose="02010609060101010101" pitchFamily="49" charset="-122"/>
                <a:ea typeface="黑体" panose="02010609060101010101" pitchFamily="49" charset="-122"/>
              </a:rPr>
              <a:t>RQ3</a:t>
            </a:r>
            <a:r>
              <a:rPr lang="zh-CN" altLang="en-US" sz="2400" dirty="0">
                <a:latin typeface="黑体" panose="02010609060101010101" pitchFamily="49" charset="-122"/>
                <a:ea typeface="黑体" panose="02010609060101010101" pitchFamily="49" charset="-122"/>
              </a:rPr>
              <a:t>：利用</a:t>
            </a:r>
            <a:r>
              <a:rPr lang="zh-CN" altLang="en-US" sz="2400" dirty="0">
                <a:latin typeface="黑体" panose="02010609060101010101" pitchFamily="49" charset="-122"/>
                <a:ea typeface="黑体" panose="02010609060101010101" pitchFamily="49" charset="-122"/>
              </a:rPr>
              <a:t>其他网络模型（如卷积神经网络</a:t>
            </a:r>
            <a:r>
              <a:rPr lang="en-US" altLang="zh-CN" sz="2400" dirty="0">
                <a:latin typeface="黑体" panose="02010609060101010101" pitchFamily="49" charset="-122"/>
                <a:ea typeface="黑体" panose="02010609060101010101" pitchFamily="49" charset="-122"/>
              </a:rPr>
              <a:t>CNN</a:t>
            </a:r>
            <a:r>
              <a:rPr lang="zh-CN" altLang="en-US" sz="2400" dirty="0">
                <a:latin typeface="黑体" panose="02010609060101010101" pitchFamily="49" charset="-122"/>
                <a:ea typeface="黑体" panose="02010609060101010101" pitchFamily="49" charset="-122"/>
              </a:rPr>
              <a:t>和全连接网络</a:t>
            </a:r>
            <a:r>
              <a:rPr lang="en-US" altLang="zh-CN" sz="2400" dirty="0">
                <a:latin typeface="黑体" panose="02010609060101010101" pitchFamily="49" charset="-122"/>
                <a:ea typeface="黑体" panose="02010609060101010101" pitchFamily="49" charset="-122"/>
              </a:rPr>
              <a:t>Dense</a:t>
            </a:r>
            <a:r>
              <a:rPr lang="zh-CN" altLang="en-US" sz="2400" dirty="0">
                <a:latin typeface="黑体" panose="02010609060101010101" pitchFamily="49" charset="-122"/>
                <a:ea typeface="黑体" panose="02010609060101010101" pitchFamily="49" charset="-122"/>
              </a:rPr>
              <a:t>）替代神经网络分类器中所使用的长短时记忆网络（</a:t>
            </a:r>
            <a:r>
              <a:rPr lang="en-US" altLang="zh-CN" sz="2400" dirty="0">
                <a:latin typeface="黑体" panose="02010609060101010101" pitchFamily="49" charset="-122"/>
                <a:ea typeface="黑体" panose="02010609060101010101" pitchFamily="49" charset="-122"/>
              </a:rPr>
              <a:t>LSTM</a:t>
            </a:r>
            <a:r>
              <a:rPr lang="zh-CN" altLang="en-US" sz="2400" dirty="0">
                <a:latin typeface="黑体" panose="02010609060101010101" pitchFamily="49" charset="-122"/>
                <a:ea typeface="黑体" panose="02010609060101010101" pitchFamily="49" charset="-122"/>
              </a:rPr>
              <a:t>），能否进一步提高分类器的性能，如查全率、查准率等</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457200" lvl="1" indent="0">
              <a:lnSpc>
                <a:spcPct val="150000"/>
              </a:lnSpc>
              <a:buClr>
                <a:srgbClr val="009241"/>
              </a:buClr>
              <a:buNone/>
            </a:pPr>
            <a:r>
              <a:rPr lang="en-US" altLang="zh-CN" sz="1800" dirty="0">
                <a:latin typeface="黑体" panose="02010609060101010101" pitchFamily="49" charset="-122"/>
                <a:ea typeface="黑体" panose="02010609060101010101" pitchFamily="49" charset="-122"/>
              </a:rPr>
              <a:t>	</a:t>
            </a:r>
            <a:endParaRPr lang="zh-CN" altLang="en-US" sz="1800" dirty="0">
              <a:latin typeface="黑体" panose="02010609060101010101" pitchFamily="49" charset="-122"/>
              <a:ea typeface="黑体" panose="02010609060101010101" pitchFamily="49" charset="-122"/>
            </a:endParaRPr>
          </a:p>
        </p:txBody>
      </p:sp>
      <p:grpSp>
        <p:nvGrpSpPr>
          <p:cNvPr id="25" name="组合 24"/>
          <p:cNvGrpSpPr/>
          <p:nvPr/>
        </p:nvGrpSpPr>
        <p:grpSpPr>
          <a:xfrm>
            <a:off x="4375340" y="3288246"/>
            <a:ext cx="2414708" cy="472056"/>
            <a:chOff x="2949071" y="2726655"/>
            <a:chExt cx="1707806" cy="333862"/>
          </a:xfrm>
        </p:grpSpPr>
        <p:sp>
          <p:nvSpPr>
            <p:cNvPr id="46" name="圆角矩形 45"/>
            <p:cNvSpPr/>
            <p:nvPr/>
          </p:nvSpPr>
          <p:spPr>
            <a:xfrm>
              <a:off x="3503950" y="2726655"/>
              <a:ext cx="1152927" cy="333862"/>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47" name="直接箭头连接符 46"/>
            <p:cNvCxnSpPr>
              <a:stCxn id="35" idx="3"/>
              <a:endCxn id="46" idx="1"/>
            </p:cNvCxnSpPr>
            <p:nvPr/>
          </p:nvCxnSpPr>
          <p:spPr>
            <a:xfrm>
              <a:off x="2949071" y="2893586"/>
              <a:ext cx="554879"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圆角矩形 43"/>
          <p:cNvSpPr/>
          <p:nvPr/>
        </p:nvSpPr>
        <p:spPr>
          <a:xfrm>
            <a:off x="5179909" y="5119773"/>
            <a:ext cx="1630150" cy="492994"/>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LSTM</a:t>
            </a:r>
            <a:endParaRPr lang="zh-CN" altLang="en-US" sz="2400" dirty="0">
              <a:solidFill>
                <a:schemeClr val="tx1"/>
              </a:solidFill>
              <a:latin typeface="Calibri" panose="020F0502020204030204" pitchFamily="34" charset="0"/>
            </a:endParaRPr>
          </a:p>
        </p:txBody>
      </p:sp>
      <p:grpSp>
        <p:nvGrpSpPr>
          <p:cNvPr id="27" name="组合 26"/>
          <p:cNvGrpSpPr/>
          <p:nvPr/>
        </p:nvGrpSpPr>
        <p:grpSpPr>
          <a:xfrm>
            <a:off x="8976322" y="4209736"/>
            <a:ext cx="2698678" cy="515408"/>
            <a:chOff x="6730515" y="3344093"/>
            <a:chExt cx="1580298" cy="364523"/>
          </a:xfrm>
        </p:grpSpPr>
        <p:sp>
          <p:nvSpPr>
            <p:cNvPr id="40" name="椭圆 39"/>
            <p:cNvSpPr/>
            <p:nvPr/>
          </p:nvSpPr>
          <p:spPr>
            <a:xfrm>
              <a:off x="8064719" y="3403954"/>
              <a:ext cx="246094" cy="244800"/>
            </a:xfrm>
            <a:prstGeom prst="ellipse">
              <a:avLst/>
            </a:prstGeom>
            <a:solidFill>
              <a:schemeClr val="accent6">
                <a:lumMod val="40000"/>
                <a:lumOff val="60000"/>
              </a:schemeClr>
            </a:solidFill>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3200">
                <a:solidFill>
                  <a:schemeClr val="tx1"/>
                </a:solidFill>
                <a:latin typeface="Calibri" panose="020F0502020204030204" pitchFamily="34" charset="0"/>
              </a:endParaRPr>
            </a:p>
          </p:txBody>
        </p:sp>
        <p:sp>
          <p:nvSpPr>
            <p:cNvPr id="41" name="圆角矩形 40"/>
            <p:cNvSpPr/>
            <p:nvPr/>
          </p:nvSpPr>
          <p:spPr>
            <a:xfrm>
              <a:off x="7067849" y="3344093"/>
              <a:ext cx="782968" cy="364523"/>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cxnSp>
          <p:nvCxnSpPr>
            <p:cNvPr id="42" name="直接箭头连接符 41"/>
            <p:cNvCxnSpPr>
              <a:stCxn id="37" idx="3"/>
              <a:endCxn id="41" idx="1"/>
            </p:cNvCxnSpPr>
            <p:nvPr/>
          </p:nvCxnSpPr>
          <p:spPr>
            <a:xfrm>
              <a:off x="6730516" y="3526355"/>
              <a:ext cx="337333"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1" idx="3"/>
              <a:endCxn id="40" idx="2"/>
            </p:cNvCxnSpPr>
            <p:nvPr/>
          </p:nvCxnSpPr>
          <p:spPr>
            <a:xfrm>
              <a:off x="7850816" y="3526355"/>
              <a:ext cx="213903"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圆角矩形 36"/>
          <p:cNvSpPr/>
          <p:nvPr/>
        </p:nvSpPr>
        <p:spPr>
          <a:xfrm>
            <a:off x="7578016" y="4209736"/>
            <a:ext cx="1398304" cy="515408"/>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Merge</a:t>
            </a:r>
          </a:p>
        </p:txBody>
      </p:sp>
      <p:cxnSp>
        <p:nvCxnSpPr>
          <p:cNvPr id="38" name="肘形连接符 37"/>
          <p:cNvCxnSpPr>
            <a:stCxn id="46" idx="3"/>
            <a:endCxn id="37" idx="0"/>
          </p:cNvCxnSpPr>
          <p:nvPr/>
        </p:nvCxnSpPr>
        <p:spPr>
          <a:xfrm>
            <a:off x="6790049" y="3524274"/>
            <a:ext cx="1487119" cy="685462"/>
          </a:xfrm>
          <a:prstGeom prst="bent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55215" y="3272078"/>
            <a:ext cx="1953511" cy="461665"/>
          </a:xfrm>
          <a:prstGeom prst="rect">
            <a:avLst/>
          </a:prstGeom>
          <a:noFill/>
        </p:spPr>
        <p:txBody>
          <a:bodyPr wrap="square" rtlCol="0">
            <a:spAutoFit/>
          </a:bodyPr>
          <a:lstStyle/>
          <a:p>
            <a:r>
              <a:rPr lang="en-US" altLang="zh-CN" sz="2400" dirty="0">
                <a:latin typeface="Calibri" panose="020F0502020204030204" pitchFamily="34" charset="0"/>
              </a:rPr>
              <a:t>Code Metrics</a:t>
            </a:r>
            <a:endParaRPr lang="zh-CN" altLang="en-US" sz="2400" dirty="0">
              <a:latin typeface="Calibri" panose="020F0502020204030204" pitchFamily="34" charset="0"/>
            </a:endParaRPr>
          </a:p>
        </p:txBody>
      </p:sp>
      <p:sp>
        <p:nvSpPr>
          <p:cNvPr id="30" name="文本框 29"/>
          <p:cNvSpPr txBox="1"/>
          <p:nvPr/>
        </p:nvSpPr>
        <p:spPr>
          <a:xfrm>
            <a:off x="828241" y="5137200"/>
            <a:ext cx="1587656" cy="461665"/>
          </a:xfrm>
          <a:prstGeom prst="rect">
            <a:avLst/>
          </a:prstGeom>
          <a:noFill/>
        </p:spPr>
        <p:txBody>
          <a:bodyPr wrap="square" rtlCol="0">
            <a:spAutoFit/>
          </a:bodyPr>
          <a:lstStyle/>
          <a:p>
            <a:r>
              <a:rPr lang="en-US" altLang="zh-CN" sz="2400" dirty="0">
                <a:latin typeface="Calibri" panose="020F0502020204030204" pitchFamily="34" charset="0"/>
              </a:rPr>
              <a:t>Identifiers</a:t>
            </a:r>
            <a:endParaRPr lang="zh-CN" altLang="en-US" sz="2400" dirty="0">
              <a:latin typeface="Calibri" panose="020F0502020204030204" pitchFamily="34" charset="0"/>
            </a:endParaRPr>
          </a:p>
        </p:txBody>
      </p:sp>
      <p:grpSp>
        <p:nvGrpSpPr>
          <p:cNvPr id="31" name="组合 30"/>
          <p:cNvGrpSpPr/>
          <p:nvPr/>
        </p:nvGrpSpPr>
        <p:grpSpPr>
          <a:xfrm>
            <a:off x="2351584" y="3288246"/>
            <a:ext cx="2023756" cy="472056"/>
            <a:chOff x="2007493" y="2694913"/>
            <a:chExt cx="1143101" cy="333862"/>
          </a:xfrm>
        </p:grpSpPr>
        <p:sp>
          <p:nvSpPr>
            <p:cNvPr id="35" name="圆角矩形 34"/>
            <p:cNvSpPr/>
            <p:nvPr/>
          </p:nvSpPr>
          <p:spPr>
            <a:xfrm>
              <a:off x="2185014" y="2694913"/>
              <a:ext cx="965580" cy="333862"/>
            </a:xfrm>
            <a:prstGeom prst="roundRect">
              <a:avLst/>
            </a:prstGeom>
            <a:solidFill>
              <a:schemeClr val="accent4">
                <a:lumMod val="40000"/>
                <a:lumOff val="60000"/>
              </a:schemeClr>
            </a:solidFill>
            <a:ln>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dirty="0">
                  <a:solidFill>
                    <a:schemeClr val="tx1"/>
                  </a:solidFill>
                  <a:latin typeface="Calibri" panose="020F0502020204030204" pitchFamily="34" charset="0"/>
                </a:rPr>
                <a:t>Input1</a:t>
              </a:r>
              <a:endParaRPr lang="zh-CN" altLang="en-US" sz="2400" dirty="0">
                <a:solidFill>
                  <a:schemeClr val="tx1"/>
                </a:solidFill>
                <a:latin typeface="Calibri" panose="020F0502020204030204" pitchFamily="34" charset="0"/>
              </a:endParaRPr>
            </a:p>
          </p:txBody>
        </p:sp>
        <p:cxnSp>
          <p:nvCxnSpPr>
            <p:cNvPr id="36" name="直接箭头连接符 35"/>
            <p:cNvCxnSpPr>
              <a:endCxn id="35" idx="1"/>
            </p:cNvCxnSpPr>
            <p:nvPr/>
          </p:nvCxnSpPr>
          <p:spPr>
            <a:xfrm>
              <a:off x="2007493" y="2861844"/>
              <a:ext cx="177521"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2351584" y="5137200"/>
            <a:ext cx="2023757" cy="472057"/>
            <a:chOff x="2361859" y="3975591"/>
            <a:chExt cx="1431304" cy="333862"/>
          </a:xfrm>
        </p:grpSpPr>
        <p:sp>
          <p:nvSpPr>
            <p:cNvPr id="33" name="圆角矩形 32"/>
            <p:cNvSpPr/>
            <p:nvPr/>
          </p:nvSpPr>
          <p:spPr>
            <a:xfrm>
              <a:off x="2640236" y="3975591"/>
              <a:ext cx="1152927" cy="333862"/>
            </a:xfrm>
            <a:prstGeom prst="roundRect">
              <a:avLst/>
            </a:prstGeom>
            <a:solidFill>
              <a:schemeClr val="accent4">
                <a:lumMod val="40000"/>
                <a:lumOff val="60000"/>
              </a:schemeClr>
            </a:solidFill>
            <a:ln w="127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Input2</a:t>
              </a:r>
              <a:endParaRPr lang="zh-CN" altLang="en-US" sz="2400" dirty="0">
                <a:solidFill>
                  <a:schemeClr val="tx1"/>
                </a:solidFill>
                <a:latin typeface="Calibri" panose="020F0502020204030204" pitchFamily="34" charset="0"/>
              </a:endParaRPr>
            </a:p>
          </p:txBody>
        </p:sp>
        <p:cxnSp>
          <p:nvCxnSpPr>
            <p:cNvPr id="34" name="直接箭头连接符 33"/>
            <p:cNvCxnSpPr/>
            <p:nvPr/>
          </p:nvCxnSpPr>
          <p:spPr>
            <a:xfrm>
              <a:off x="2361859" y="4125796"/>
              <a:ext cx="27837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59" name="直接箭头连接符 58"/>
          <p:cNvCxnSpPr>
            <a:stCxn id="33" idx="3"/>
            <a:endCxn id="44" idx="1"/>
          </p:cNvCxnSpPr>
          <p:nvPr/>
        </p:nvCxnSpPr>
        <p:spPr>
          <a:xfrm flipV="1">
            <a:off x="4375341" y="5366270"/>
            <a:ext cx="804568" cy="695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44" idx="3"/>
            <a:endCxn id="37" idx="2"/>
          </p:cNvCxnSpPr>
          <p:nvPr/>
        </p:nvCxnSpPr>
        <p:spPr>
          <a:xfrm flipV="1">
            <a:off x="6810059" y="4725144"/>
            <a:ext cx="1467109" cy="641126"/>
          </a:xfrm>
          <a:prstGeom prst="bent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4375341" y="4149080"/>
            <a:ext cx="3901827" cy="2448272"/>
            <a:chOff x="3421227" y="3730154"/>
            <a:chExt cx="2552111" cy="1731544"/>
          </a:xfrm>
        </p:grpSpPr>
        <p:grpSp>
          <p:nvGrpSpPr>
            <p:cNvPr id="13" name="组合 12"/>
            <p:cNvGrpSpPr/>
            <p:nvPr/>
          </p:nvGrpSpPr>
          <p:grpSpPr>
            <a:xfrm>
              <a:off x="3421227" y="3730154"/>
              <a:ext cx="2552111" cy="1731544"/>
              <a:chOff x="3332281" y="3700407"/>
              <a:chExt cx="2552111" cy="1731544"/>
            </a:xfrm>
          </p:grpSpPr>
          <p:cxnSp>
            <p:nvCxnSpPr>
              <p:cNvPr id="45" name="直接箭头连接符 44"/>
              <p:cNvCxnSpPr>
                <a:stCxn id="33" idx="3"/>
                <a:endCxn id="3" idx="1"/>
              </p:cNvCxnSpPr>
              <p:nvPr/>
            </p:nvCxnSpPr>
            <p:spPr>
              <a:xfrm flipV="1">
                <a:off x="3332281" y="4566179"/>
                <a:ext cx="241772" cy="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 idx="3"/>
                <a:endCxn id="37" idx="2"/>
              </p:cNvCxnSpPr>
              <p:nvPr/>
            </p:nvCxnSpPr>
            <p:spPr>
              <a:xfrm flipV="1">
                <a:off x="5211707" y="4107829"/>
                <a:ext cx="672685" cy="458350"/>
              </a:xfrm>
              <a:prstGeom prst="bentConnector2">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双大括号 2"/>
              <p:cNvSpPr/>
              <p:nvPr/>
            </p:nvSpPr>
            <p:spPr>
              <a:xfrm>
                <a:off x="3574053" y="3700407"/>
                <a:ext cx="1637654" cy="1731544"/>
              </a:xfrm>
              <a:prstGeom prst="bracePair">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56" name="圆角矩形 55"/>
              <p:cNvSpPr/>
              <p:nvPr/>
            </p:nvSpPr>
            <p:spPr>
              <a:xfrm>
                <a:off x="3858533" y="3806401"/>
                <a:ext cx="1066250" cy="348671"/>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Dense</a:t>
                </a:r>
                <a:endParaRPr lang="zh-CN" altLang="en-US" sz="2400" dirty="0">
                  <a:solidFill>
                    <a:schemeClr val="tx1"/>
                  </a:solidFill>
                  <a:latin typeface="Calibri" panose="020F0502020204030204" pitchFamily="34" charset="0"/>
                </a:endParaRPr>
              </a:p>
            </p:txBody>
          </p:sp>
          <p:sp>
            <p:nvSpPr>
              <p:cNvPr id="57" name="圆角矩形 56"/>
              <p:cNvSpPr/>
              <p:nvPr/>
            </p:nvSpPr>
            <p:spPr>
              <a:xfrm>
                <a:off x="3858532" y="4994056"/>
                <a:ext cx="1066250" cy="348671"/>
              </a:xfrm>
              <a:prstGeom prst="roundRect">
                <a:avLst/>
              </a:prstGeom>
              <a:solidFill>
                <a:schemeClr val="accent3">
                  <a:lumMod val="40000"/>
                  <a:lumOff val="60000"/>
                </a:schemeClr>
              </a:solidFill>
              <a:ln w="1270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rPr>
                  <a:t>CNN</a:t>
                </a:r>
                <a:endParaRPr lang="zh-CN" altLang="en-US" sz="2400" dirty="0">
                  <a:solidFill>
                    <a:schemeClr val="tx1"/>
                  </a:solidFill>
                  <a:latin typeface="Calibri" panose="020F0502020204030204" pitchFamily="34" charset="0"/>
                </a:endParaRPr>
              </a:p>
            </p:txBody>
          </p:sp>
        </p:grpSp>
        <p:sp>
          <p:nvSpPr>
            <p:cNvPr id="99" name="文本框 98"/>
            <p:cNvSpPr txBox="1"/>
            <p:nvPr/>
          </p:nvSpPr>
          <p:spPr>
            <a:xfrm>
              <a:off x="4342673" y="4134967"/>
              <a:ext cx="296933" cy="326513"/>
            </a:xfrm>
            <a:prstGeom prst="rect">
              <a:avLst/>
            </a:prstGeom>
            <a:noFill/>
          </p:spPr>
          <p:txBody>
            <a:bodyPr wrap="none" rtlCol="0">
              <a:spAutoFit/>
            </a:bodyPr>
            <a:lstStyle/>
            <a:p>
              <a:r>
                <a:rPr lang="en-US" altLang="zh-CN" sz="2400" dirty="0"/>
                <a:t>or</a:t>
              </a:r>
              <a:endParaRPr lang="zh-CN" altLang="en-US" sz="2400" dirty="0"/>
            </a:p>
          </p:txBody>
        </p:sp>
        <p:sp>
          <p:nvSpPr>
            <p:cNvPr id="100" name="文本框 99"/>
            <p:cNvSpPr txBox="1"/>
            <p:nvPr/>
          </p:nvSpPr>
          <p:spPr>
            <a:xfrm>
              <a:off x="4342672" y="4763903"/>
              <a:ext cx="296933" cy="326513"/>
            </a:xfrm>
            <a:prstGeom prst="rect">
              <a:avLst/>
            </a:prstGeom>
            <a:noFill/>
          </p:spPr>
          <p:txBody>
            <a:bodyPr wrap="none" rtlCol="0">
              <a:spAutoFit/>
            </a:bodyPr>
            <a:lstStyle/>
            <a:p>
              <a:r>
                <a:rPr lang="en-US" altLang="zh-CN" sz="2400" dirty="0"/>
                <a:t>or</a:t>
              </a:r>
              <a:endParaRPr lang="zh-CN" altLang="en-US" sz="2400" dirty="0"/>
            </a:p>
          </p:txBody>
        </p:sp>
      </p:grpSp>
    </p:spTree>
    <p:extLst>
      <p:ext uri="{BB962C8B-B14F-4D97-AF65-F5344CB8AC3E}">
        <p14:creationId xmlns:p14="http://schemas.microsoft.com/office/powerpoint/2010/main" val="2579422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arn(inVertical)">
                                      <p:cBhvr>
                                        <p:cTn id="7" dur="500"/>
                                        <p:tgtEl>
                                          <p:spTgt spid="101"/>
                                        </p:tgtEl>
                                      </p:cBhvr>
                                    </p:animEffect>
                                  </p:childTnLst>
                                </p:cTn>
                              </p:par>
                              <p:par>
                                <p:cTn id="8" presetID="10" presetClass="exit" presetSubtype="0" fill="hold" nodeType="withEffect">
                                  <p:stCondLst>
                                    <p:cond delay="0"/>
                                  </p:stCondLst>
                                  <p:childTnLst>
                                    <p:animEffect transition="out" filter="fade">
                                      <p:cBhvr>
                                        <p:cTn id="9" dur="500"/>
                                        <p:tgtEl>
                                          <p:spTgt spid="63"/>
                                        </p:tgtEl>
                                      </p:cBhvr>
                                    </p:animEffect>
                                    <p:set>
                                      <p:cBhvr>
                                        <p:cTn id="10" dur="1" fill="hold">
                                          <p:stCondLst>
                                            <p:cond delay="499"/>
                                          </p:stCondLst>
                                        </p:cTn>
                                        <p:tgtEl>
                                          <p:spTgt spid="6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9"/>
                                        </p:tgtEl>
                                      </p:cBhvr>
                                    </p:animEffect>
                                    <p:set>
                                      <p:cBhvr>
                                        <p:cTn id="13"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716711" y="152270"/>
            <a:ext cx="3552769"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什么</a:t>
            </a:r>
            <a:r>
              <a:rPr lang="zh-CN" altLang="en-US" sz="4400" dirty="0">
                <a:latin typeface="黑体" panose="02010609060101010101" pitchFamily="49" charset="-122"/>
                <a:ea typeface="黑体" panose="02010609060101010101" pitchFamily="49" charset="-122"/>
                <a:cs typeface="+mj-cs"/>
              </a:rPr>
              <a:t>是重构？</a:t>
            </a:r>
            <a:endParaRPr lang="zh-CN" altLang="en-US" sz="4400" dirty="0">
              <a:latin typeface="黑体" panose="02010609060101010101" pitchFamily="49" charset="-122"/>
              <a:ea typeface="黑体" panose="02010609060101010101" pitchFamily="49" charset="-122"/>
              <a:cs typeface="+mj-cs"/>
            </a:endParaRPr>
          </a:p>
        </p:txBody>
      </p:sp>
      <p:sp>
        <p:nvSpPr>
          <p:cNvPr id="49" name="矩形 48"/>
          <p:cNvSpPr/>
          <p:nvPr/>
        </p:nvSpPr>
        <p:spPr>
          <a:xfrm>
            <a:off x="9386403" y="550247"/>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63305">
            <a:off x="7036715" y="4034473"/>
            <a:ext cx="1967796" cy="2209783"/>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1199456" y="1429035"/>
            <a:ext cx="9793088" cy="197770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lnSpc>
                <a:spcPct val="150000"/>
              </a:lnSpc>
              <a:spcBef>
                <a:spcPts val="600"/>
              </a:spcBef>
              <a:buClr>
                <a:srgbClr val="009241"/>
              </a:buClr>
              <a:buFont typeface="Wingdings" panose="05000000000000000000" pitchFamily="2" charset="2"/>
              <a:buChar char="p"/>
            </a:pPr>
            <a:r>
              <a:rPr lang="zh-CN" altLang="en-US" sz="2800" dirty="0" smtClean="0">
                <a:solidFill>
                  <a:prstClr val="black"/>
                </a:solidFill>
                <a:latin typeface="Calibri" panose="020F0502020204030204" pitchFamily="34" charset="0"/>
                <a:ea typeface="黑体" panose="02010609060101010101" pitchFamily="49" charset="-122"/>
              </a:rPr>
              <a:t>对</a:t>
            </a:r>
            <a:r>
              <a:rPr lang="zh-CN" altLang="en-US" sz="2800" dirty="0">
                <a:solidFill>
                  <a:prstClr val="black"/>
                </a:solidFill>
                <a:latin typeface="Calibri" panose="020F0502020204030204" pitchFamily="34" charset="0"/>
                <a:ea typeface="黑体" panose="02010609060101010101" pitchFamily="49" charset="-122"/>
              </a:rPr>
              <a:t>软件内部结构的一种调整</a:t>
            </a:r>
            <a:r>
              <a:rPr lang="zh-CN" altLang="en-US" sz="2800" dirty="0">
                <a:solidFill>
                  <a:prstClr val="black"/>
                </a:solidFill>
                <a:latin typeface="Calibri" panose="020F0502020204030204" pitchFamily="34" charset="0"/>
                <a:ea typeface="黑体" panose="02010609060101010101" pitchFamily="49" charset="-122"/>
              </a:rPr>
              <a:t>。</a:t>
            </a:r>
            <a:endParaRPr lang="en-US" altLang="zh-CN" sz="2800" dirty="0">
              <a:solidFill>
                <a:prstClr val="black"/>
              </a:solidFill>
              <a:latin typeface="Calibri" panose="020F0502020204030204" pitchFamily="34" charset="0"/>
              <a:ea typeface="黑体" panose="02010609060101010101" pitchFamily="49" charset="-122"/>
            </a:endParaRPr>
          </a:p>
          <a:p>
            <a:pPr marL="342900" indent="-342900">
              <a:lnSpc>
                <a:spcPct val="150000"/>
              </a:lnSpc>
              <a:spcBef>
                <a:spcPts val="600"/>
              </a:spcBef>
              <a:buClr>
                <a:srgbClr val="009241"/>
              </a:buClr>
              <a:buFont typeface="Wingdings" panose="05000000000000000000" pitchFamily="2" charset="2"/>
              <a:buChar char="p"/>
            </a:pPr>
            <a:r>
              <a:rPr lang="zh-CN" altLang="en-US" sz="2800" dirty="0">
                <a:solidFill>
                  <a:prstClr val="black"/>
                </a:solidFill>
                <a:latin typeface="Calibri" panose="020F0502020204030204" pitchFamily="34" charset="0"/>
                <a:ea typeface="黑体" panose="02010609060101010101" pitchFamily="49" charset="-122"/>
              </a:rPr>
              <a:t>目的</a:t>
            </a:r>
            <a:r>
              <a:rPr lang="zh-CN" altLang="en-US" sz="2800" dirty="0" smtClean="0">
                <a:solidFill>
                  <a:prstClr val="black"/>
                </a:solidFill>
                <a:latin typeface="Calibri" panose="020F0502020204030204" pitchFamily="34" charset="0"/>
                <a:ea typeface="黑体" panose="02010609060101010101" pitchFamily="49" charset="-122"/>
              </a:rPr>
              <a:t>是提高代码可理解性</a:t>
            </a:r>
            <a:r>
              <a:rPr lang="zh-CN" altLang="en-US" sz="2800" dirty="0">
                <a:solidFill>
                  <a:prstClr val="black"/>
                </a:solidFill>
                <a:latin typeface="Calibri" panose="020F0502020204030204" pitchFamily="34" charset="0"/>
                <a:ea typeface="黑体" panose="02010609060101010101" pitchFamily="49" charset="-122"/>
              </a:rPr>
              <a:t>，</a:t>
            </a:r>
            <a:r>
              <a:rPr lang="zh-CN" altLang="en-US" sz="2800" dirty="0" smtClean="0">
                <a:solidFill>
                  <a:prstClr val="black"/>
                </a:solidFill>
                <a:latin typeface="Calibri" panose="020F0502020204030204" pitchFamily="34" charset="0"/>
                <a:ea typeface="黑体" panose="02010609060101010101" pitchFamily="49" charset="-122"/>
              </a:rPr>
              <a:t>降低代码修改</a:t>
            </a:r>
            <a:r>
              <a:rPr lang="zh-CN" altLang="en-US" sz="2800" dirty="0">
                <a:solidFill>
                  <a:prstClr val="black"/>
                </a:solidFill>
                <a:latin typeface="Calibri" panose="020F0502020204030204" pitchFamily="34" charset="0"/>
                <a:ea typeface="黑体" panose="02010609060101010101" pitchFamily="49" charset="-122"/>
              </a:rPr>
              <a:t>成本</a:t>
            </a:r>
            <a:r>
              <a:rPr lang="zh-CN" altLang="en-US" sz="2800" dirty="0">
                <a:solidFill>
                  <a:schemeClr val="tx1"/>
                </a:solidFill>
                <a:latin typeface="Calibri" panose="020F0502020204030204" pitchFamily="34" charset="0"/>
                <a:ea typeface="黑体" panose="02010609060101010101" pitchFamily="49" charset="-122"/>
              </a:rPr>
              <a:t>。</a:t>
            </a:r>
            <a:endParaRPr lang="en-US" altLang="zh-CN" sz="2800" dirty="0">
              <a:solidFill>
                <a:schemeClr val="tx1"/>
              </a:solidFill>
              <a:latin typeface="Calibri" panose="020F0502020204030204" pitchFamily="34" charset="0"/>
              <a:ea typeface="黑体" panose="02010609060101010101" pitchFamily="49" charset="-122"/>
            </a:endParaRPr>
          </a:p>
          <a:p>
            <a:pPr marL="342900" indent="-342900">
              <a:lnSpc>
                <a:spcPct val="150000"/>
              </a:lnSpc>
              <a:spcBef>
                <a:spcPts val="600"/>
              </a:spcBef>
              <a:buClr>
                <a:srgbClr val="009241"/>
              </a:buClr>
              <a:buFont typeface="Wingdings" panose="05000000000000000000" pitchFamily="2" charset="2"/>
              <a:buChar char="p"/>
            </a:pPr>
            <a:r>
              <a:rPr lang="zh-CN" altLang="en-US" sz="2800" dirty="0" smtClean="0">
                <a:solidFill>
                  <a:prstClr val="black"/>
                </a:solidFill>
                <a:latin typeface="Calibri" panose="020F0502020204030204" pitchFamily="34" charset="0"/>
                <a:ea typeface="黑体" panose="02010609060101010101" pitchFamily="49" charset="-122"/>
              </a:rPr>
              <a:t>前提是不</a:t>
            </a:r>
            <a:r>
              <a:rPr lang="zh-CN" altLang="en-US" sz="2800" dirty="0">
                <a:solidFill>
                  <a:prstClr val="black"/>
                </a:solidFill>
                <a:latin typeface="Calibri" panose="020F0502020204030204" pitchFamily="34" charset="0"/>
                <a:ea typeface="黑体" panose="02010609060101010101" pitchFamily="49" charset="-122"/>
              </a:rPr>
              <a:t>改变</a:t>
            </a:r>
            <a:r>
              <a:rPr lang="zh-CN" altLang="en-US" sz="2800" dirty="0" smtClean="0">
                <a:solidFill>
                  <a:prstClr val="black"/>
                </a:solidFill>
                <a:latin typeface="Calibri" panose="020F0502020204030204" pitchFamily="34" charset="0"/>
                <a:ea typeface="黑体" panose="02010609060101010101" pitchFamily="49" charset="-122"/>
              </a:rPr>
              <a:t>软件的可</a:t>
            </a:r>
            <a:r>
              <a:rPr lang="zh-CN" altLang="en-US" sz="2800" dirty="0">
                <a:solidFill>
                  <a:prstClr val="black"/>
                </a:solidFill>
                <a:latin typeface="Calibri" panose="020F0502020204030204" pitchFamily="34" charset="0"/>
                <a:ea typeface="黑体" panose="02010609060101010101" pitchFamily="49" charset="-122"/>
              </a:rPr>
              <a:t>观察</a:t>
            </a:r>
            <a:r>
              <a:rPr lang="zh-CN" altLang="en-US" sz="2800" dirty="0" smtClean="0">
                <a:solidFill>
                  <a:prstClr val="black"/>
                </a:solidFill>
                <a:latin typeface="Calibri" panose="020F0502020204030204" pitchFamily="34" charset="0"/>
                <a:ea typeface="黑体" panose="02010609060101010101" pitchFamily="49" charset="-122"/>
              </a:rPr>
              <a:t>行为</a:t>
            </a:r>
            <a:r>
              <a:rPr lang="zh-CN" altLang="en-US" sz="2800" dirty="0">
                <a:solidFill>
                  <a:prstClr val="black"/>
                </a:solidFill>
                <a:latin typeface="Calibri" panose="020F0502020204030204" pitchFamily="34" charset="0"/>
                <a:ea typeface="黑体" panose="02010609060101010101" pitchFamily="49" charset="-122"/>
              </a:rPr>
              <a:t>。</a:t>
            </a:r>
            <a:endParaRPr lang="en-US" altLang="zh-CN" sz="2800" dirty="0">
              <a:solidFill>
                <a:schemeClr val="tx1"/>
              </a:solidFill>
              <a:latin typeface="Calibri" panose="020F0502020204030204" pitchFamily="34" charset="0"/>
              <a:ea typeface="黑体" panose="02010609060101010101" pitchFamily="49" charset="-122"/>
            </a:endParaRPr>
          </a:p>
        </p:txBody>
      </p:sp>
      <p:pic>
        <p:nvPicPr>
          <p:cNvPr id="4" name="图片 3"/>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rot="20807106">
            <a:off x="3955425" y="4011377"/>
            <a:ext cx="1893243" cy="2181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845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9263329" y="518983"/>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10" name="图表 9"/>
          <p:cNvGraphicFramePr/>
          <p:nvPr>
            <p:extLst>
              <p:ext uri="{D42A27DB-BD31-4B8C-83A1-F6EECF244321}">
                <p14:modId xmlns:p14="http://schemas.microsoft.com/office/powerpoint/2010/main" val="3990362756"/>
              </p:ext>
            </p:extLst>
          </p:nvPr>
        </p:nvGraphicFramePr>
        <p:xfrm>
          <a:off x="1467283" y="1610588"/>
          <a:ext cx="3271259" cy="4788448"/>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组合 16"/>
          <p:cNvGrpSpPr/>
          <p:nvPr/>
        </p:nvGrpSpPr>
        <p:grpSpPr>
          <a:xfrm>
            <a:off x="3510421" y="1240159"/>
            <a:ext cx="5112568" cy="369332"/>
            <a:chOff x="3707904" y="5725206"/>
            <a:chExt cx="3805163" cy="369332"/>
          </a:xfrm>
        </p:grpSpPr>
        <p:sp>
          <p:nvSpPr>
            <p:cNvPr id="18" name="矩形 17"/>
            <p:cNvSpPr/>
            <p:nvPr/>
          </p:nvSpPr>
          <p:spPr>
            <a:xfrm>
              <a:off x="3707904" y="5813051"/>
              <a:ext cx="132086" cy="132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文本框 18"/>
            <p:cNvSpPr txBox="1"/>
            <p:nvPr/>
          </p:nvSpPr>
          <p:spPr>
            <a:xfrm>
              <a:off x="3839990" y="5725206"/>
              <a:ext cx="71365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CNN</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5146737" y="5813051"/>
              <a:ext cx="132086" cy="132086"/>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框 20"/>
            <p:cNvSpPr txBox="1"/>
            <p:nvPr/>
          </p:nvSpPr>
          <p:spPr>
            <a:xfrm>
              <a:off x="5278823" y="5725206"/>
              <a:ext cx="87395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Dense</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585570" y="5813051"/>
              <a:ext cx="132086" cy="132086"/>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文本框 22"/>
            <p:cNvSpPr txBox="1"/>
            <p:nvPr/>
          </p:nvSpPr>
          <p:spPr>
            <a:xfrm>
              <a:off x="6717656" y="5725206"/>
              <a:ext cx="795411"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LSTM</a:t>
              </a:r>
              <a:endParaRPr lang="zh-CN" altLang="en-US" dirty="0">
                <a:latin typeface="微软雅黑" panose="020B0503020204020204" pitchFamily="34" charset="-122"/>
                <a:ea typeface="微软雅黑" panose="020B0503020204020204" pitchFamily="34" charset="-122"/>
              </a:endParaRPr>
            </a:p>
          </p:txBody>
        </p:sp>
      </p:grpSp>
      <p:sp>
        <p:nvSpPr>
          <p:cNvPr id="12" name="标题 1"/>
          <p:cNvSpPr txBox="1">
            <a:spLocks/>
          </p:cNvSpPr>
          <p:nvPr/>
        </p:nvSpPr>
        <p:spPr>
          <a:xfrm>
            <a:off x="1775520" y="140900"/>
            <a:ext cx="5926815"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Calibri" panose="020F0502020204030204" pitchFamily="34" charset="0"/>
                <a:ea typeface="黑体" panose="02010609060101010101" pitchFamily="49" charset="-122"/>
                <a:cs typeface="+mj-cs"/>
              </a:rPr>
              <a:t>RQ3: </a:t>
            </a:r>
            <a:r>
              <a:rPr lang="zh-CN" altLang="en-US" sz="4400" b="1" dirty="0">
                <a:latin typeface="Calibri" panose="020F0502020204030204" pitchFamily="34" charset="0"/>
                <a:ea typeface="黑体" panose="02010609060101010101" pitchFamily="49" charset="-122"/>
                <a:cs typeface="+mj-cs"/>
              </a:rPr>
              <a:t>文本</a:t>
            </a:r>
            <a:r>
              <a:rPr lang="zh-CN" altLang="en-US" sz="4400" b="1" dirty="0">
                <a:latin typeface="Calibri" panose="020F0502020204030204" pitchFamily="34" charset="0"/>
                <a:ea typeface="黑体" panose="02010609060101010101" pitchFamily="49" charset="-122"/>
                <a:cs typeface="+mj-cs"/>
              </a:rPr>
              <a:t>特征处理方式</a:t>
            </a:r>
            <a:endParaRPr lang="zh-CN" altLang="en-US" sz="4400" b="1" dirty="0">
              <a:latin typeface="Calibri" panose="020F0502020204030204" pitchFamily="34" charset="0"/>
              <a:ea typeface="黑体" panose="02010609060101010101" pitchFamily="49" charset="-122"/>
              <a:cs typeface="+mj-cs"/>
            </a:endParaRPr>
          </a:p>
        </p:txBody>
      </p:sp>
      <p:graphicFrame>
        <p:nvGraphicFramePr>
          <p:cNvPr id="13" name="图表 12"/>
          <p:cNvGraphicFramePr/>
          <p:nvPr>
            <p:extLst>
              <p:ext uri="{D42A27DB-BD31-4B8C-83A1-F6EECF244321}">
                <p14:modId xmlns:p14="http://schemas.microsoft.com/office/powerpoint/2010/main" val="3723341506"/>
              </p:ext>
            </p:extLst>
          </p:nvPr>
        </p:nvGraphicFramePr>
        <p:xfrm>
          <a:off x="4431076" y="1610588"/>
          <a:ext cx="3271259" cy="47873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p:cNvGraphicFramePr/>
          <p:nvPr>
            <p:extLst>
              <p:ext uri="{D42A27DB-BD31-4B8C-83A1-F6EECF244321}">
                <p14:modId xmlns:p14="http://schemas.microsoft.com/office/powerpoint/2010/main" val="867432290"/>
              </p:ext>
            </p:extLst>
          </p:nvPr>
        </p:nvGraphicFramePr>
        <p:xfrm>
          <a:off x="7394869" y="1609491"/>
          <a:ext cx="3271259" cy="4788448"/>
        </p:xfrm>
        <a:graphic>
          <a:graphicData uri="http://schemas.openxmlformats.org/drawingml/2006/chart">
            <c:chart xmlns:c="http://schemas.openxmlformats.org/drawingml/2006/chart" xmlns:r="http://schemas.openxmlformats.org/officeDocument/2006/relationships" r:id="rId5"/>
          </a:graphicData>
        </a:graphic>
      </p:graphicFrame>
      <p:sp>
        <p:nvSpPr>
          <p:cNvPr id="2" name="文本框 1"/>
          <p:cNvSpPr txBox="1"/>
          <p:nvPr/>
        </p:nvSpPr>
        <p:spPr>
          <a:xfrm>
            <a:off x="2192873" y="5013176"/>
            <a:ext cx="553998" cy="653384"/>
          </a:xfrm>
          <a:prstGeom prst="rect">
            <a:avLst/>
          </a:prstGeom>
          <a:noFill/>
        </p:spPr>
        <p:txBody>
          <a:bodyPr vert="eaVert" wrap="none" rtlCol="0">
            <a:spAutoFit/>
          </a:bodyPr>
          <a:lstStyle/>
          <a:p>
            <a:r>
              <a:rPr lang="en-US" altLang="zh-CN" sz="2400" dirty="0" smtClean="0"/>
              <a:t>CNN</a:t>
            </a:r>
            <a:endParaRPr lang="zh-CN" altLang="en-US" sz="2400" dirty="0"/>
          </a:p>
        </p:txBody>
      </p:sp>
      <p:sp>
        <p:nvSpPr>
          <p:cNvPr id="15" name="文本框 14"/>
          <p:cNvSpPr txBox="1"/>
          <p:nvPr/>
        </p:nvSpPr>
        <p:spPr>
          <a:xfrm>
            <a:off x="2713927" y="4904172"/>
            <a:ext cx="553998" cy="871392"/>
          </a:xfrm>
          <a:prstGeom prst="rect">
            <a:avLst/>
          </a:prstGeom>
          <a:noFill/>
        </p:spPr>
        <p:txBody>
          <a:bodyPr vert="eaVert" wrap="none" rtlCol="0">
            <a:spAutoFit/>
          </a:bodyPr>
          <a:lstStyle/>
          <a:p>
            <a:r>
              <a:rPr lang="en-US" altLang="zh-CN" sz="2400" dirty="0" smtClean="0"/>
              <a:t>Dense</a:t>
            </a:r>
            <a:endParaRPr lang="zh-CN" altLang="en-US" sz="2400" dirty="0"/>
          </a:p>
        </p:txBody>
      </p:sp>
      <p:sp>
        <p:nvSpPr>
          <p:cNvPr id="24" name="文本框 23"/>
          <p:cNvSpPr txBox="1"/>
          <p:nvPr/>
        </p:nvSpPr>
        <p:spPr>
          <a:xfrm>
            <a:off x="3284384" y="4952518"/>
            <a:ext cx="553998" cy="774699"/>
          </a:xfrm>
          <a:prstGeom prst="rect">
            <a:avLst/>
          </a:prstGeom>
          <a:noFill/>
        </p:spPr>
        <p:txBody>
          <a:bodyPr vert="eaVert" wrap="none" rtlCol="0">
            <a:spAutoFit/>
          </a:bodyPr>
          <a:lstStyle/>
          <a:p>
            <a:r>
              <a:rPr lang="en-US" altLang="zh-CN" sz="2400" dirty="0" smtClean="0"/>
              <a:t>LSTM</a:t>
            </a:r>
            <a:endParaRPr lang="zh-CN" altLang="en-US" sz="2400" dirty="0"/>
          </a:p>
        </p:txBody>
      </p:sp>
      <p:sp>
        <p:nvSpPr>
          <p:cNvPr id="25" name="文本框 24"/>
          <p:cNvSpPr txBox="1"/>
          <p:nvPr/>
        </p:nvSpPr>
        <p:spPr>
          <a:xfrm>
            <a:off x="5140207" y="5013176"/>
            <a:ext cx="553998" cy="653384"/>
          </a:xfrm>
          <a:prstGeom prst="rect">
            <a:avLst/>
          </a:prstGeom>
          <a:noFill/>
        </p:spPr>
        <p:txBody>
          <a:bodyPr vert="eaVert" wrap="none" rtlCol="0">
            <a:spAutoFit/>
          </a:bodyPr>
          <a:lstStyle/>
          <a:p>
            <a:r>
              <a:rPr lang="en-US" altLang="zh-CN" sz="2400" dirty="0" smtClean="0"/>
              <a:t>CNN</a:t>
            </a:r>
            <a:endParaRPr lang="zh-CN" altLang="en-US" sz="2400" dirty="0"/>
          </a:p>
        </p:txBody>
      </p:sp>
      <p:sp>
        <p:nvSpPr>
          <p:cNvPr id="26" name="文本框 25"/>
          <p:cNvSpPr txBox="1"/>
          <p:nvPr/>
        </p:nvSpPr>
        <p:spPr>
          <a:xfrm>
            <a:off x="5661261" y="4904172"/>
            <a:ext cx="553998" cy="871392"/>
          </a:xfrm>
          <a:prstGeom prst="rect">
            <a:avLst/>
          </a:prstGeom>
          <a:noFill/>
        </p:spPr>
        <p:txBody>
          <a:bodyPr vert="eaVert" wrap="none" rtlCol="0">
            <a:spAutoFit/>
          </a:bodyPr>
          <a:lstStyle/>
          <a:p>
            <a:r>
              <a:rPr lang="en-US" altLang="zh-CN" sz="2400" dirty="0" smtClean="0"/>
              <a:t>Dense</a:t>
            </a:r>
            <a:endParaRPr lang="zh-CN" altLang="en-US" sz="2400" dirty="0"/>
          </a:p>
        </p:txBody>
      </p:sp>
      <p:sp>
        <p:nvSpPr>
          <p:cNvPr id="27" name="文本框 26"/>
          <p:cNvSpPr txBox="1"/>
          <p:nvPr/>
        </p:nvSpPr>
        <p:spPr>
          <a:xfrm>
            <a:off x="6231718" y="4952518"/>
            <a:ext cx="553998" cy="774699"/>
          </a:xfrm>
          <a:prstGeom prst="rect">
            <a:avLst/>
          </a:prstGeom>
          <a:noFill/>
        </p:spPr>
        <p:txBody>
          <a:bodyPr vert="eaVert" wrap="none" rtlCol="0">
            <a:spAutoFit/>
          </a:bodyPr>
          <a:lstStyle/>
          <a:p>
            <a:r>
              <a:rPr lang="en-US" altLang="zh-CN" sz="2400" dirty="0" smtClean="0"/>
              <a:t>LSTM</a:t>
            </a:r>
            <a:endParaRPr lang="zh-CN" altLang="en-US" sz="2400" dirty="0"/>
          </a:p>
        </p:txBody>
      </p:sp>
      <p:sp>
        <p:nvSpPr>
          <p:cNvPr id="28" name="文本框 27"/>
          <p:cNvSpPr txBox="1"/>
          <p:nvPr/>
        </p:nvSpPr>
        <p:spPr>
          <a:xfrm>
            <a:off x="8073533" y="5013176"/>
            <a:ext cx="553998" cy="653384"/>
          </a:xfrm>
          <a:prstGeom prst="rect">
            <a:avLst/>
          </a:prstGeom>
          <a:noFill/>
        </p:spPr>
        <p:txBody>
          <a:bodyPr vert="eaVert" wrap="none" rtlCol="0">
            <a:spAutoFit/>
          </a:bodyPr>
          <a:lstStyle/>
          <a:p>
            <a:r>
              <a:rPr lang="en-US" altLang="zh-CN" sz="2400" dirty="0" smtClean="0"/>
              <a:t>CNN</a:t>
            </a:r>
            <a:endParaRPr lang="zh-CN" altLang="en-US" sz="2400" dirty="0"/>
          </a:p>
        </p:txBody>
      </p:sp>
      <p:sp>
        <p:nvSpPr>
          <p:cNvPr id="29" name="文本框 28"/>
          <p:cNvSpPr txBox="1"/>
          <p:nvPr/>
        </p:nvSpPr>
        <p:spPr>
          <a:xfrm>
            <a:off x="8594587" y="4904172"/>
            <a:ext cx="553998" cy="871392"/>
          </a:xfrm>
          <a:prstGeom prst="rect">
            <a:avLst/>
          </a:prstGeom>
          <a:noFill/>
        </p:spPr>
        <p:txBody>
          <a:bodyPr vert="eaVert" wrap="none" rtlCol="0">
            <a:spAutoFit/>
          </a:bodyPr>
          <a:lstStyle/>
          <a:p>
            <a:r>
              <a:rPr lang="en-US" altLang="zh-CN" sz="2400" dirty="0" smtClean="0"/>
              <a:t>Dense</a:t>
            </a:r>
            <a:endParaRPr lang="zh-CN" altLang="en-US" sz="2400" dirty="0"/>
          </a:p>
        </p:txBody>
      </p:sp>
      <p:sp>
        <p:nvSpPr>
          <p:cNvPr id="30" name="文本框 29"/>
          <p:cNvSpPr txBox="1"/>
          <p:nvPr/>
        </p:nvSpPr>
        <p:spPr>
          <a:xfrm>
            <a:off x="9165044" y="4952518"/>
            <a:ext cx="553998" cy="774699"/>
          </a:xfrm>
          <a:prstGeom prst="rect">
            <a:avLst/>
          </a:prstGeom>
          <a:noFill/>
        </p:spPr>
        <p:txBody>
          <a:bodyPr vert="eaVert" wrap="none" rtlCol="0">
            <a:spAutoFit/>
          </a:bodyPr>
          <a:lstStyle/>
          <a:p>
            <a:r>
              <a:rPr lang="en-US" altLang="zh-CN" sz="2400" dirty="0" smtClean="0"/>
              <a:t>LSTM</a:t>
            </a:r>
            <a:endParaRPr lang="zh-CN" altLang="en-US" sz="2400" dirty="0"/>
          </a:p>
        </p:txBody>
      </p:sp>
    </p:spTree>
    <p:extLst>
      <p:ext uri="{BB962C8B-B14F-4D97-AF65-F5344CB8AC3E}">
        <p14:creationId xmlns:p14="http://schemas.microsoft.com/office/powerpoint/2010/main" val="593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50283" y="177013"/>
            <a:ext cx="4084102"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Calibri" panose="020F0502020204030204" pitchFamily="34" charset="0"/>
                <a:ea typeface="黑体" panose="02010609060101010101" pitchFamily="49" charset="-122"/>
                <a:cs typeface="+mj-cs"/>
              </a:rPr>
              <a:t>RQ4</a:t>
            </a:r>
            <a:r>
              <a:rPr lang="zh-CN" altLang="en-US" sz="4400" b="1" dirty="0">
                <a:latin typeface="Calibri" panose="020F0502020204030204" pitchFamily="34" charset="0"/>
                <a:ea typeface="黑体" panose="02010609060101010101" pitchFamily="49" charset="-122"/>
                <a:cs typeface="+mj-cs"/>
              </a:rPr>
              <a:t>：时间性能</a:t>
            </a:r>
            <a:endParaRPr lang="zh-CN" altLang="en-US" sz="4400" b="1" dirty="0">
              <a:latin typeface="Calibri" panose="020F0502020204030204" pitchFamily="34" charset="0"/>
              <a:ea typeface="黑体" panose="02010609060101010101" pitchFamily="49" charset="-122"/>
              <a:cs typeface="+mj-cs"/>
            </a:endParaRPr>
          </a:p>
        </p:txBody>
      </p:sp>
      <p:sp>
        <p:nvSpPr>
          <p:cNvPr id="16" name="矩形 15"/>
          <p:cNvSpPr/>
          <p:nvPr/>
        </p:nvSpPr>
        <p:spPr>
          <a:xfrm>
            <a:off x="9209427" y="502867"/>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实验验证</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28" name="内容占位符 2"/>
          <p:cNvSpPr txBox="1">
            <a:spLocks/>
          </p:cNvSpPr>
          <p:nvPr/>
        </p:nvSpPr>
        <p:spPr>
          <a:xfrm>
            <a:off x="1494899" y="977428"/>
            <a:ext cx="9242260"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94000" indent="-594000">
              <a:lnSpc>
                <a:spcPct val="150000"/>
              </a:lnSpc>
              <a:buClr>
                <a:srgbClr val="009241"/>
              </a:buClr>
              <a:buNone/>
            </a:pPr>
            <a:r>
              <a:rPr lang="en-US" altLang="zh-CN" sz="2400" dirty="0">
                <a:latin typeface="黑体" panose="02010609060101010101" pitchFamily="49" charset="-122"/>
                <a:ea typeface="黑体" panose="02010609060101010101" pitchFamily="49" charset="-122"/>
              </a:rPr>
              <a:t>RQ4</a:t>
            </a:r>
            <a:r>
              <a:rPr lang="zh-CN" altLang="en-US" sz="2400" dirty="0">
                <a:latin typeface="黑体" panose="02010609060101010101" pitchFamily="49" charset="-122"/>
                <a:ea typeface="黑体" panose="02010609060101010101" pitchFamily="49" charset="-122"/>
              </a:rPr>
              <a:t>：该</a:t>
            </a:r>
            <a:r>
              <a:rPr lang="zh-CN" altLang="en-US" sz="2400" dirty="0">
                <a:latin typeface="黑体" panose="02010609060101010101" pitchFamily="49" charset="-122"/>
                <a:ea typeface="黑体" panose="02010609060101010101" pitchFamily="49" charset="-122"/>
              </a:rPr>
              <a:t>方法训练一个神经网络分类器的时间需要多久？利用已训练好的分类器进行预测又需要多长时间？</a:t>
            </a:r>
            <a:endParaRPr lang="en-US" altLang="zh-CN" sz="2400" dirty="0">
              <a:latin typeface="黑体" panose="02010609060101010101" pitchFamily="49" charset="-122"/>
              <a:ea typeface="黑体" panose="02010609060101010101" pitchFamily="49" charset="-122"/>
            </a:endParaRPr>
          </a:p>
          <a:p>
            <a:pPr marL="457200" lvl="1" indent="0">
              <a:lnSpc>
                <a:spcPct val="150000"/>
              </a:lnSpc>
              <a:buClr>
                <a:srgbClr val="009241"/>
              </a:buClr>
              <a:buNone/>
            </a:pPr>
            <a:r>
              <a:rPr lang="en-US" altLang="zh-CN" sz="1800" dirty="0">
                <a:latin typeface="黑体" panose="02010609060101010101" pitchFamily="49" charset="-122"/>
                <a:ea typeface="黑体" panose="02010609060101010101" pitchFamily="49" charset="-122"/>
              </a:rPr>
              <a:t>	</a:t>
            </a:r>
            <a:endParaRPr lang="zh-CN" altLang="en-US" sz="1800" dirty="0">
              <a:latin typeface="黑体" panose="02010609060101010101" pitchFamily="49" charset="-122"/>
              <a:ea typeface="黑体" panose="02010609060101010101" pitchFamily="49" charset="-122"/>
            </a:endParaRPr>
          </a:p>
        </p:txBody>
      </p:sp>
      <p:grpSp>
        <p:nvGrpSpPr>
          <p:cNvPr id="41" name="组合 40"/>
          <p:cNvGrpSpPr/>
          <p:nvPr/>
        </p:nvGrpSpPr>
        <p:grpSpPr>
          <a:xfrm>
            <a:off x="3287688" y="2132856"/>
            <a:ext cx="5634526" cy="4613576"/>
            <a:chOff x="1385746" y="1767752"/>
            <a:chExt cx="4552580" cy="3855769"/>
          </a:xfrm>
        </p:grpSpPr>
        <p:sp>
          <p:nvSpPr>
            <p:cNvPr id="42" name="矩形 41"/>
            <p:cNvSpPr/>
            <p:nvPr/>
          </p:nvSpPr>
          <p:spPr>
            <a:xfrm>
              <a:off x="1403648" y="3727711"/>
              <a:ext cx="4534678" cy="1895810"/>
            </a:xfrm>
            <a:prstGeom prst="rect">
              <a:avLst/>
            </a:prstGeom>
            <a:no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pitchFamily="49" charset="-122"/>
                <a:ea typeface="黑体" panose="02010609060101010101" pitchFamily="49" charset="-122"/>
              </a:endParaRPr>
            </a:p>
          </p:txBody>
        </p:sp>
        <p:sp>
          <p:nvSpPr>
            <p:cNvPr id="43" name="矩形 42"/>
            <p:cNvSpPr/>
            <p:nvPr/>
          </p:nvSpPr>
          <p:spPr>
            <a:xfrm>
              <a:off x="1403648" y="1772816"/>
              <a:ext cx="4534678" cy="1774351"/>
            </a:xfrm>
            <a:prstGeom prst="rect">
              <a:avLst/>
            </a:prstGeom>
            <a:noFill/>
            <a:ln>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pitchFamily="49" charset="-122"/>
                <a:ea typeface="黑体" panose="02010609060101010101" pitchFamily="49" charset="-122"/>
              </a:endParaRPr>
            </a:p>
          </p:txBody>
        </p:sp>
        <p:sp>
          <p:nvSpPr>
            <p:cNvPr id="44" name="圆柱形 43"/>
            <p:cNvSpPr/>
            <p:nvPr/>
          </p:nvSpPr>
          <p:spPr>
            <a:xfrm>
              <a:off x="1596552" y="2920583"/>
              <a:ext cx="871706" cy="529201"/>
            </a:xfrm>
            <a:prstGeom prst="can">
              <a:avLst/>
            </a:prstGeom>
            <a:solidFill>
              <a:schemeClr val="accent1">
                <a:lumMod val="20000"/>
                <a:lumOff val="8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语料库</a:t>
              </a:r>
              <a:endParaRPr lang="zh-CN" altLang="en-US" sz="1600" dirty="0">
                <a:latin typeface="黑体" panose="02010609060101010101" pitchFamily="49" charset="-122"/>
                <a:ea typeface="黑体" panose="02010609060101010101" pitchFamily="49" charset="-122"/>
              </a:endParaRPr>
            </a:p>
          </p:txBody>
        </p:sp>
        <p:sp>
          <p:nvSpPr>
            <p:cNvPr id="45" name="流程图: 多文档 44"/>
            <p:cNvSpPr/>
            <p:nvPr/>
          </p:nvSpPr>
          <p:spPr>
            <a:xfrm>
              <a:off x="1648395" y="4660671"/>
              <a:ext cx="889541" cy="614945"/>
            </a:xfrm>
            <a:prstGeom prst="flowChartMultidocument">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待检测源码</a:t>
              </a:r>
              <a:endParaRPr lang="zh-CN" altLang="en-US" sz="1600" dirty="0">
                <a:latin typeface="黑体" panose="02010609060101010101" pitchFamily="49" charset="-122"/>
                <a:ea typeface="黑体" panose="02010609060101010101" pitchFamily="49" charset="-122"/>
              </a:endParaRPr>
            </a:p>
          </p:txBody>
        </p:sp>
        <p:sp>
          <p:nvSpPr>
            <p:cNvPr id="46" name="折角形 45"/>
            <p:cNvSpPr/>
            <p:nvPr/>
          </p:nvSpPr>
          <p:spPr>
            <a:xfrm>
              <a:off x="2996007" y="2926171"/>
              <a:ext cx="855050" cy="462655"/>
            </a:xfrm>
            <a:prstGeom prst="foldedCorner">
              <a:avLst/>
            </a:prstGeom>
            <a:solidFill>
              <a:schemeClr val="accent1">
                <a:lumMod val="20000"/>
                <a:lumOff val="8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训练样本集合</a:t>
              </a:r>
              <a:endParaRPr lang="zh-CN" altLang="en-US" sz="1600" dirty="0">
                <a:latin typeface="黑体" panose="02010609060101010101" pitchFamily="49" charset="-122"/>
                <a:ea typeface="黑体" panose="02010609060101010101" pitchFamily="49" charset="-122"/>
              </a:endParaRPr>
            </a:p>
          </p:txBody>
        </p:sp>
        <p:sp>
          <p:nvSpPr>
            <p:cNvPr id="47" name="折角形 46"/>
            <p:cNvSpPr/>
            <p:nvPr/>
          </p:nvSpPr>
          <p:spPr>
            <a:xfrm>
              <a:off x="4602852" y="4769037"/>
              <a:ext cx="896935" cy="475200"/>
            </a:xfrm>
            <a:prstGeom prst="foldedCorner">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坏味检测结果集合</a:t>
              </a:r>
              <a:endParaRPr lang="zh-CN" altLang="en-US" sz="1600" dirty="0">
                <a:latin typeface="黑体" panose="02010609060101010101" pitchFamily="49" charset="-122"/>
                <a:ea typeface="黑体" panose="02010609060101010101" pitchFamily="49" charset="-122"/>
              </a:endParaRPr>
            </a:p>
          </p:txBody>
        </p:sp>
        <p:sp>
          <p:nvSpPr>
            <p:cNvPr id="48" name="折角形 47"/>
            <p:cNvSpPr/>
            <p:nvPr/>
          </p:nvSpPr>
          <p:spPr>
            <a:xfrm>
              <a:off x="3188605" y="4758717"/>
              <a:ext cx="852628" cy="473431"/>
            </a:xfrm>
            <a:prstGeom prst="foldedCorner">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待检测样本集合</a:t>
              </a:r>
              <a:endParaRPr lang="zh-CN" altLang="en-US" sz="1600" dirty="0">
                <a:latin typeface="黑体" panose="02010609060101010101" pitchFamily="49" charset="-122"/>
                <a:ea typeface="黑体" panose="02010609060101010101" pitchFamily="49" charset="-122"/>
              </a:endParaRPr>
            </a:p>
          </p:txBody>
        </p:sp>
        <p:sp>
          <p:nvSpPr>
            <p:cNvPr id="49" name="矩形 48"/>
            <p:cNvSpPr/>
            <p:nvPr/>
          </p:nvSpPr>
          <p:spPr>
            <a:xfrm>
              <a:off x="1596552" y="2153076"/>
              <a:ext cx="871706" cy="457200"/>
            </a:xfrm>
            <a:prstGeom prst="rect">
              <a:avLst/>
            </a:prstGeom>
            <a:no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样本生成</a:t>
              </a:r>
              <a:endParaRPr lang="zh-CN" altLang="en-US" sz="1600" dirty="0">
                <a:latin typeface="黑体" panose="02010609060101010101" pitchFamily="49" charset="-122"/>
                <a:ea typeface="黑体" panose="02010609060101010101" pitchFamily="49" charset="-122"/>
              </a:endParaRPr>
            </a:p>
          </p:txBody>
        </p:sp>
        <p:cxnSp>
          <p:nvCxnSpPr>
            <p:cNvPr id="50" name="直接箭头连接符 49"/>
            <p:cNvCxnSpPr>
              <a:stCxn id="44" idx="1"/>
              <a:endCxn id="49" idx="2"/>
            </p:cNvCxnSpPr>
            <p:nvPr/>
          </p:nvCxnSpPr>
          <p:spPr>
            <a:xfrm flipV="1">
              <a:off x="2032405" y="2610276"/>
              <a:ext cx="0" cy="310308"/>
            </a:xfrm>
            <a:prstGeom prst="straightConnector1">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5" idx="0"/>
              <a:endCxn id="70" idx="2"/>
            </p:cNvCxnSpPr>
            <p:nvPr/>
          </p:nvCxnSpPr>
          <p:spPr>
            <a:xfrm flipH="1" flipV="1">
              <a:off x="2102083" y="4357249"/>
              <a:ext cx="0" cy="303422"/>
            </a:xfrm>
            <a:prstGeom prst="straightConnector1">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p:nvPr/>
          </p:nvCxnSpPr>
          <p:spPr>
            <a:xfrm>
              <a:off x="2479726" y="2271052"/>
              <a:ext cx="2098998" cy="64"/>
            </a:xfrm>
            <a:prstGeom prst="bentConnector3">
              <a:avLst>
                <a:gd name="adj1" fmla="val 50000"/>
              </a:avLst>
            </a:prstGeom>
            <a:ln w="25400">
              <a:solidFill>
                <a:schemeClr val="accent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385746" y="1767752"/>
              <a:ext cx="1406839" cy="282945"/>
            </a:xfrm>
            <a:prstGeom prst="rect">
              <a:avLst/>
            </a:prstGeom>
            <a:noFill/>
            <a:ln>
              <a:noFill/>
            </a:ln>
          </p:spPr>
          <p:txBody>
            <a:bodyPr wrap="none" rtlCol="0">
              <a:spAutoFit/>
            </a:bodyPr>
            <a:lstStyle/>
            <a:p>
              <a:r>
                <a:rPr lang="en-US" altLang="zh-CN" sz="1600" b="1" dirty="0">
                  <a:latin typeface="黑体" panose="02010609060101010101" pitchFamily="49" charset="-122"/>
                  <a:ea typeface="黑体" panose="02010609060101010101" pitchFamily="49" charset="-122"/>
                </a:rPr>
                <a:t>Step1: </a:t>
              </a:r>
              <a:r>
                <a:rPr lang="zh-CN" altLang="en-US" sz="1600" b="1" dirty="0">
                  <a:latin typeface="黑体" panose="02010609060101010101" pitchFamily="49" charset="-122"/>
                  <a:ea typeface="黑体" panose="02010609060101010101" pitchFamily="49" charset="-122"/>
                </a:rPr>
                <a:t>训练</a:t>
              </a:r>
              <a:r>
                <a:rPr lang="zh-CN" altLang="en-US" sz="1600" b="1" dirty="0">
                  <a:latin typeface="黑体" panose="02010609060101010101" pitchFamily="49" charset="-122"/>
                  <a:ea typeface="黑体" panose="02010609060101010101" pitchFamily="49" charset="-122"/>
                </a:rPr>
                <a:t>过程</a:t>
              </a:r>
            </a:p>
          </p:txBody>
        </p:sp>
        <p:sp>
          <p:nvSpPr>
            <p:cNvPr id="57" name="文本框 56"/>
            <p:cNvSpPr txBox="1"/>
            <p:nvPr/>
          </p:nvSpPr>
          <p:spPr>
            <a:xfrm>
              <a:off x="1403648" y="5316743"/>
              <a:ext cx="1406839" cy="282945"/>
            </a:xfrm>
            <a:prstGeom prst="rect">
              <a:avLst/>
            </a:prstGeom>
            <a:noFill/>
            <a:ln>
              <a:noFill/>
            </a:ln>
          </p:spPr>
          <p:txBody>
            <a:bodyPr wrap="none" rtlCol="0">
              <a:spAutoFit/>
            </a:bodyPr>
            <a:lstStyle/>
            <a:p>
              <a:r>
                <a:rPr lang="en-US" altLang="zh-CN" sz="1600" b="1" dirty="0">
                  <a:latin typeface="黑体" panose="02010609060101010101" pitchFamily="49" charset="-122"/>
                  <a:ea typeface="黑体" panose="02010609060101010101" pitchFamily="49" charset="-122"/>
                </a:rPr>
                <a:t>Step2: </a:t>
              </a:r>
              <a:r>
                <a:rPr lang="zh-CN" altLang="en-US" sz="1600" b="1" dirty="0">
                  <a:latin typeface="黑体" panose="02010609060101010101" pitchFamily="49" charset="-122"/>
                  <a:ea typeface="黑体" panose="02010609060101010101" pitchFamily="49" charset="-122"/>
                </a:rPr>
                <a:t>检测过程</a:t>
              </a:r>
              <a:endParaRPr lang="zh-CN" altLang="en-US" sz="1600" b="1" dirty="0">
                <a:latin typeface="黑体" panose="02010609060101010101" pitchFamily="49" charset="-122"/>
                <a:ea typeface="黑体" panose="02010609060101010101" pitchFamily="49" charset="-122"/>
              </a:endParaRPr>
            </a:p>
          </p:txBody>
        </p:sp>
        <p:sp>
          <p:nvSpPr>
            <p:cNvPr id="58" name="流程图: 可选过程 57"/>
            <p:cNvSpPr/>
            <p:nvPr/>
          </p:nvSpPr>
          <p:spPr>
            <a:xfrm>
              <a:off x="4437789" y="2910533"/>
              <a:ext cx="1267272" cy="1322246"/>
            </a:xfrm>
            <a:prstGeom prst="flowChartAlternateProcess">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latin typeface="黑体" panose="02010609060101010101" pitchFamily="49" charset="-122"/>
                <a:ea typeface="黑体" panose="02010609060101010101" pitchFamily="49" charset="-122"/>
              </a:endParaRPr>
            </a:p>
          </p:txBody>
        </p:sp>
        <p:grpSp>
          <p:nvGrpSpPr>
            <p:cNvPr id="59" name="组合 58"/>
            <p:cNvGrpSpPr>
              <a:grpSpLocks noChangeAspect="1"/>
            </p:cNvGrpSpPr>
            <p:nvPr/>
          </p:nvGrpSpPr>
          <p:grpSpPr>
            <a:xfrm>
              <a:off x="4539358" y="2980414"/>
              <a:ext cx="1127574" cy="943333"/>
              <a:chOff x="2001795" y="1084347"/>
              <a:chExt cx="3657341" cy="3187467"/>
            </a:xfrm>
            <a:noFill/>
          </p:grpSpPr>
          <p:cxnSp>
            <p:nvCxnSpPr>
              <p:cNvPr id="71" name="直接箭头连接符 70"/>
              <p:cNvCxnSpPr>
                <a:stCxn id="149" idx="6"/>
                <a:endCxn id="141" idx="2"/>
              </p:cNvCxnSpPr>
              <p:nvPr/>
            </p:nvCxnSpPr>
            <p:spPr>
              <a:xfrm>
                <a:off x="2207741" y="1187320"/>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149" idx="6"/>
                <a:endCxn id="142" idx="2"/>
              </p:cNvCxnSpPr>
              <p:nvPr/>
            </p:nvCxnSpPr>
            <p:spPr>
              <a:xfrm>
                <a:off x="2207741" y="1187320"/>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49" idx="6"/>
                <a:endCxn id="143" idx="2"/>
              </p:cNvCxnSpPr>
              <p:nvPr/>
            </p:nvCxnSpPr>
            <p:spPr>
              <a:xfrm>
                <a:off x="2207741" y="1187320"/>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149" idx="6"/>
                <a:endCxn id="144" idx="2"/>
              </p:cNvCxnSpPr>
              <p:nvPr/>
            </p:nvCxnSpPr>
            <p:spPr>
              <a:xfrm>
                <a:off x="2207741" y="1187320"/>
                <a:ext cx="1110760" cy="168307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150" idx="6"/>
                <a:endCxn id="141" idx="2"/>
              </p:cNvCxnSpPr>
              <p:nvPr/>
            </p:nvCxnSpPr>
            <p:spPr>
              <a:xfrm flipV="1">
                <a:off x="2207741" y="1187320"/>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0" idx="6"/>
                <a:endCxn id="142" idx="2"/>
              </p:cNvCxnSpPr>
              <p:nvPr/>
            </p:nvCxnSpPr>
            <p:spPr>
              <a:xfrm>
                <a:off x="2207741" y="1571945"/>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50" idx="6"/>
                <a:endCxn id="143" idx="2"/>
              </p:cNvCxnSpPr>
              <p:nvPr/>
            </p:nvCxnSpPr>
            <p:spPr>
              <a:xfrm>
                <a:off x="2207741" y="1571945"/>
                <a:ext cx="1110760" cy="91382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50" idx="6"/>
                <a:endCxn id="144" idx="2"/>
              </p:cNvCxnSpPr>
              <p:nvPr/>
            </p:nvCxnSpPr>
            <p:spPr>
              <a:xfrm>
                <a:off x="2207741" y="1571945"/>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1" idx="6"/>
                <a:endCxn id="141" idx="2"/>
              </p:cNvCxnSpPr>
              <p:nvPr/>
            </p:nvCxnSpPr>
            <p:spPr>
              <a:xfrm flipV="1">
                <a:off x="2207741" y="1187320"/>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51" idx="6"/>
                <a:endCxn id="142" idx="2"/>
              </p:cNvCxnSpPr>
              <p:nvPr/>
            </p:nvCxnSpPr>
            <p:spPr>
              <a:xfrm flipV="1">
                <a:off x="2207741" y="1571945"/>
                <a:ext cx="1110760" cy="91382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51" idx="6"/>
                <a:endCxn id="143" idx="2"/>
              </p:cNvCxnSpPr>
              <p:nvPr/>
            </p:nvCxnSpPr>
            <p:spPr>
              <a:xfrm>
                <a:off x="2207741" y="2485768"/>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1" idx="6"/>
                <a:endCxn id="144" idx="2"/>
              </p:cNvCxnSpPr>
              <p:nvPr/>
            </p:nvCxnSpPr>
            <p:spPr>
              <a:xfrm>
                <a:off x="2207741" y="2485768"/>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52" idx="6"/>
                <a:endCxn id="141" idx="2"/>
              </p:cNvCxnSpPr>
              <p:nvPr/>
            </p:nvCxnSpPr>
            <p:spPr>
              <a:xfrm flipV="1">
                <a:off x="2207741" y="1187320"/>
                <a:ext cx="1110760" cy="1683073"/>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52" idx="6"/>
                <a:endCxn id="142" idx="2"/>
              </p:cNvCxnSpPr>
              <p:nvPr/>
            </p:nvCxnSpPr>
            <p:spPr>
              <a:xfrm flipV="1">
                <a:off x="2207741" y="1571945"/>
                <a:ext cx="1110760" cy="1298448"/>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52" idx="6"/>
                <a:endCxn id="143" idx="2"/>
              </p:cNvCxnSpPr>
              <p:nvPr/>
            </p:nvCxnSpPr>
            <p:spPr>
              <a:xfrm flipV="1">
                <a:off x="2207741" y="2485768"/>
                <a:ext cx="1110760" cy="384625"/>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52" idx="6"/>
                <a:endCxn id="144" idx="2"/>
              </p:cNvCxnSpPr>
              <p:nvPr/>
            </p:nvCxnSpPr>
            <p:spPr>
              <a:xfrm>
                <a:off x="2207741" y="2870393"/>
                <a:ext cx="1110760"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91" idx="6"/>
                <a:endCxn id="96" idx="2"/>
              </p:cNvCxnSpPr>
              <p:nvPr/>
            </p:nvCxnSpPr>
            <p:spPr>
              <a:xfrm>
                <a:off x="2207741" y="3399591"/>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92" idx="6"/>
                <a:endCxn id="97" idx="2"/>
              </p:cNvCxnSpPr>
              <p:nvPr/>
            </p:nvCxnSpPr>
            <p:spPr>
              <a:xfrm>
                <a:off x="2207741" y="3784216"/>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3" idx="6"/>
                <a:endCxn id="98" idx="2"/>
              </p:cNvCxnSpPr>
              <p:nvPr/>
            </p:nvCxnSpPr>
            <p:spPr>
              <a:xfrm>
                <a:off x="2207741" y="4168841"/>
                <a:ext cx="488221" cy="0"/>
              </a:xfrm>
              <a:prstGeom prst="straightConnector1">
                <a:avLst/>
              </a:prstGeom>
              <a:grpFill/>
              <a:ln>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2001795" y="1084347"/>
                <a:ext cx="205946" cy="1889019"/>
                <a:chOff x="2001795" y="1084347"/>
                <a:chExt cx="205946" cy="1889019"/>
              </a:xfrm>
              <a:grpFill/>
            </p:grpSpPr>
            <p:sp>
              <p:nvSpPr>
                <p:cNvPr id="149" name="椭圆 148"/>
                <p:cNvSpPr/>
                <p:nvPr/>
              </p:nvSpPr>
              <p:spPr>
                <a:xfrm>
                  <a:off x="2001795" y="1084347"/>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50" name="椭圆 149"/>
                <p:cNvSpPr/>
                <p:nvPr/>
              </p:nvSpPr>
              <p:spPr>
                <a:xfrm>
                  <a:off x="2001795" y="1468972"/>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51" name="椭圆 150"/>
                <p:cNvSpPr/>
                <p:nvPr/>
              </p:nvSpPr>
              <p:spPr>
                <a:xfrm>
                  <a:off x="2001795" y="2382795"/>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52" name="椭圆 151"/>
                <p:cNvSpPr/>
                <p:nvPr/>
              </p:nvSpPr>
              <p:spPr>
                <a:xfrm>
                  <a:off x="2001795" y="2767420"/>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nvGrpSpPr>
                <p:cNvPr id="153" name="组合 152"/>
                <p:cNvGrpSpPr/>
                <p:nvPr/>
              </p:nvGrpSpPr>
              <p:grpSpPr>
                <a:xfrm>
                  <a:off x="2080055" y="1853597"/>
                  <a:ext cx="49427" cy="350519"/>
                  <a:chOff x="2084173" y="2290942"/>
                  <a:chExt cx="49427" cy="350519"/>
                </a:xfrm>
                <a:grpFill/>
              </p:grpSpPr>
              <p:sp>
                <p:nvSpPr>
                  <p:cNvPr id="154" name="椭圆 153"/>
                  <p:cNvSpPr/>
                  <p:nvPr/>
                </p:nvSpPr>
                <p:spPr>
                  <a:xfrm>
                    <a:off x="2084173" y="22909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b="1" dirty="0">
                      <a:latin typeface="黑体" panose="02010609060101010101" pitchFamily="49" charset="-122"/>
                      <a:ea typeface="黑体" panose="02010609060101010101" pitchFamily="49" charset="-122"/>
                    </a:endParaRPr>
                  </a:p>
                </p:txBody>
              </p:sp>
              <p:sp>
                <p:nvSpPr>
                  <p:cNvPr id="155" name="椭圆 154"/>
                  <p:cNvSpPr/>
                  <p:nvPr/>
                </p:nvSpPr>
                <p:spPr>
                  <a:xfrm>
                    <a:off x="2084173" y="24433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56" name="椭圆 155"/>
                  <p:cNvSpPr/>
                  <p:nvPr/>
                </p:nvSpPr>
                <p:spPr>
                  <a:xfrm>
                    <a:off x="2084173" y="2595742"/>
                    <a:ext cx="49427" cy="45719"/>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grpSp>
          <p:sp>
            <p:nvSpPr>
              <p:cNvPr id="91" name="椭圆 90"/>
              <p:cNvSpPr/>
              <p:nvPr/>
            </p:nvSpPr>
            <p:spPr>
              <a:xfrm>
                <a:off x="2001795" y="3296618"/>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92" name="椭圆 91"/>
              <p:cNvSpPr/>
              <p:nvPr/>
            </p:nvSpPr>
            <p:spPr>
              <a:xfrm>
                <a:off x="2001795" y="3681243"/>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93" name="椭圆 92"/>
              <p:cNvSpPr/>
              <p:nvPr/>
            </p:nvSpPr>
            <p:spPr>
              <a:xfrm>
                <a:off x="2001795" y="4065868"/>
                <a:ext cx="205946" cy="205946"/>
              </a:xfrm>
              <a:prstGeom prst="ellipse">
                <a:avLst/>
              </a:prstGeom>
              <a:grpFill/>
              <a:ln>
                <a:solidFill>
                  <a:schemeClr val="tx1">
                    <a:lumMod val="75000"/>
                    <a:lumOff val="25000"/>
                  </a:schemeClr>
                </a:solidFill>
                <a:tailEnd w="sm" len="s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nvGrpSpPr>
              <p:cNvPr id="94" name="组合 93"/>
              <p:cNvGrpSpPr/>
              <p:nvPr/>
            </p:nvGrpSpPr>
            <p:grpSpPr>
              <a:xfrm>
                <a:off x="3318501" y="1084347"/>
                <a:ext cx="205946" cy="1889019"/>
                <a:chOff x="4267201" y="1084347"/>
                <a:chExt cx="205946" cy="1889019"/>
              </a:xfrm>
              <a:grpFill/>
            </p:grpSpPr>
            <p:sp>
              <p:nvSpPr>
                <p:cNvPr id="141" name="椭圆 140"/>
                <p:cNvSpPr/>
                <p:nvPr/>
              </p:nvSpPr>
              <p:spPr>
                <a:xfrm>
                  <a:off x="4267201" y="1084347"/>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42" name="椭圆 141"/>
                <p:cNvSpPr/>
                <p:nvPr/>
              </p:nvSpPr>
              <p:spPr>
                <a:xfrm>
                  <a:off x="4267201" y="1468972"/>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43" name="椭圆 142"/>
                <p:cNvSpPr/>
                <p:nvPr/>
              </p:nvSpPr>
              <p:spPr>
                <a:xfrm>
                  <a:off x="4267201" y="238279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44" name="椭圆 143"/>
                <p:cNvSpPr/>
                <p:nvPr/>
              </p:nvSpPr>
              <p:spPr>
                <a:xfrm>
                  <a:off x="4267201" y="276742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nvGrpSpPr>
                <p:cNvPr id="145" name="组合 144"/>
                <p:cNvGrpSpPr/>
                <p:nvPr/>
              </p:nvGrpSpPr>
              <p:grpSpPr>
                <a:xfrm>
                  <a:off x="4345461" y="1853597"/>
                  <a:ext cx="49427" cy="350519"/>
                  <a:chOff x="2084173" y="2290942"/>
                  <a:chExt cx="49427" cy="350519"/>
                </a:xfrm>
                <a:grpFill/>
              </p:grpSpPr>
              <p:sp>
                <p:nvSpPr>
                  <p:cNvPr id="146" name="椭圆 145"/>
                  <p:cNvSpPr/>
                  <p:nvPr/>
                </p:nvSpPr>
                <p:spPr>
                  <a:xfrm>
                    <a:off x="2084173" y="22909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b="1" dirty="0">
                      <a:latin typeface="黑体" panose="02010609060101010101" pitchFamily="49" charset="-122"/>
                      <a:ea typeface="黑体" panose="02010609060101010101" pitchFamily="49" charset="-122"/>
                    </a:endParaRPr>
                  </a:p>
                </p:txBody>
              </p:sp>
              <p:sp>
                <p:nvSpPr>
                  <p:cNvPr id="147" name="椭圆 146"/>
                  <p:cNvSpPr/>
                  <p:nvPr/>
                </p:nvSpPr>
                <p:spPr>
                  <a:xfrm>
                    <a:off x="2084173" y="24433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48" name="椭圆 147"/>
                  <p:cNvSpPr/>
                  <p:nvPr/>
                </p:nvSpPr>
                <p:spPr>
                  <a:xfrm>
                    <a:off x="2084173" y="2595742"/>
                    <a:ext cx="49427" cy="45719"/>
                  </a:xfrm>
                  <a:prstGeom prst="ellipse">
                    <a:avLst/>
                  </a:prstGeom>
                  <a:grpFill/>
                  <a:ln>
                    <a:solidFill>
                      <a:schemeClr val="tx1">
                        <a:lumMod val="75000"/>
                        <a:lumOff val="25000"/>
                      </a:schemeClr>
                    </a:solidFill>
                    <a:tailEnd w="sm" len="s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grpSp>
          <p:grpSp>
            <p:nvGrpSpPr>
              <p:cNvPr id="95" name="组合 94"/>
              <p:cNvGrpSpPr/>
              <p:nvPr/>
            </p:nvGrpSpPr>
            <p:grpSpPr>
              <a:xfrm>
                <a:off x="3318501" y="3296618"/>
                <a:ext cx="205946" cy="590571"/>
                <a:chOff x="4291915" y="3698790"/>
                <a:chExt cx="205946" cy="590571"/>
              </a:xfrm>
              <a:grpFill/>
            </p:grpSpPr>
            <p:sp>
              <p:nvSpPr>
                <p:cNvPr id="139" name="椭圆 138"/>
                <p:cNvSpPr/>
                <p:nvPr/>
              </p:nvSpPr>
              <p:spPr>
                <a:xfrm>
                  <a:off x="4291915" y="369879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40" name="椭圆 139"/>
                <p:cNvSpPr/>
                <p:nvPr/>
              </p:nvSpPr>
              <p:spPr>
                <a:xfrm>
                  <a:off x="4291915" y="408341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sp>
            <p:nvSpPr>
              <p:cNvPr id="96" name="椭圆 95"/>
              <p:cNvSpPr/>
              <p:nvPr/>
            </p:nvSpPr>
            <p:spPr>
              <a:xfrm>
                <a:off x="2695962" y="3296618"/>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97" name="椭圆 96"/>
              <p:cNvSpPr/>
              <p:nvPr/>
            </p:nvSpPr>
            <p:spPr>
              <a:xfrm>
                <a:off x="2695962" y="3681243"/>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98" name="椭圆 97"/>
              <p:cNvSpPr/>
              <p:nvPr/>
            </p:nvSpPr>
            <p:spPr>
              <a:xfrm>
                <a:off x="2695962" y="4065868"/>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nvGrpSpPr>
              <p:cNvPr id="99" name="组合 98"/>
              <p:cNvGrpSpPr/>
              <p:nvPr/>
            </p:nvGrpSpPr>
            <p:grpSpPr>
              <a:xfrm>
                <a:off x="4588143" y="1549292"/>
                <a:ext cx="205946" cy="1933749"/>
                <a:chOff x="5857102" y="1549292"/>
                <a:chExt cx="205946" cy="1933749"/>
              </a:xfrm>
              <a:grpFill/>
            </p:grpSpPr>
            <p:sp>
              <p:nvSpPr>
                <p:cNvPr id="135" name="椭圆 134"/>
                <p:cNvSpPr/>
                <p:nvPr/>
              </p:nvSpPr>
              <p:spPr>
                <a:xfrm>
                  <a:off x="5857102" y="1549292"/>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36" name="椭圆 135"/>
                <p:cNvSpPr/>
                <p:nvPr/>
              </p:nvSpPr>
              <p:spPr>
                <a:xfrm>
                  <a:off x="5857102" y="2125226"/>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37" name="椭圆 136"/>
                <p:cNvSpPr/>
                <p:nvPr/>
              </p:nvSpPr>
              <p:spPr>
                <a:xfrm>
                  <a:off x="5857102" y="2701160"/>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138" name="椭圆 137"/>
                <p:cNvSpPr/>
                <p:nvPr/>
              </p:nvSpPr>
              <p:spPr>
                <a:xfrm>
                  <a:off x="5857102" y="3277095"/>
                  <a:ext cx="205946" cy="205946"/>
                </a:xfrm>
                <a:prstGeom prst="ellipse">
                  <a:avLst/>
                </a:prstGeom>
                <a:grpFill/>
                <a:ln>
                  <a:solidFill>
                    <a:schemeClr val="tx1">
                      <a:lumMod val="75000"/>
                      <a:lumOff val="25000"/>
                    </a:schemeClr>
                  </a:solidFill>
                  <a:tail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sp>
            <p:nvSpPr>
              <p:cNvPr id="100" name="椭圆 99"/>
              <p:cNvSpPr/>
              <p:nvPr/>
            </p:nvSpPr>
            <p:spPr>
              <a:xfrm>
                <a:off x="5453190" y="2382795"/>
                <a:ext cx="205946" cy="205946"/>
              </a:xfrm>
              <a:prstGeom prst="ellipse">
                <a:avLst/>
              </a:prstGeom>
              <a:grpFill/>
              <a:ln>
                <a:solidFill>
                  <a:schemeClr val="tx1">
                    <a:lumMod val="75000"/>
                    <a:lumOff val="25000"/>
                  </a:schemeClr>
                </a:solidFill>
                <a:tailEnd w="sm" len="s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nvGrpSpPr>
              <p:cNvPr id="101" name="组合 100"/>
              <p:cNvGrpSpPr/>
              <p:nvPr/>
            </p:nvGrpSpPr>
            <p:grpSpPr>
              <a:xfrm>
                <a:off x="2901908" y="1187320"/>
                <a:ext cx="1686235" cy="2596896"/>
                <a:chOff x="2901908" y="1187320"/>
                <a:chExt cx="1686235" cy="2596896"/>
              </a:xfrm>
              <a:grpFill/>
            </p:grpSpPr>
            <p:cxnSp>
              <p:nvCxnSpPr>
                <p:cNvPr id="109" name="直接箭头连接符 108"/>
                <p:cNvCxnSpPr>
                  <a:stCxn id="96" idx="6"/>
                  <a:endCxn id="139" idx="2"/>
                </p:cNvCxnSpPr>
                <p:nvPr/>
              </p:nvCxnSpPr>
              <p:spPr>
                <a:xfrm>
                  <a:off x="2901908" y="3399591"/>
                  <a:ext cx="416593" cy="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7" idx="6"/>
                  <a:endCxn id="140" idx="2"/>
                </p:cNvCxnSpPr>
                <p:nvPr/>
              </p:nvCxnSpPr>
              <p:spPr>
                <a:xfrm>
                  <a:off x="2901908" y="3784216"/>
                  <a:ext cx="416593" cy="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41" idx="6"/>
                  <a:endCxn id="135" idx="2"/>
                </p:cNvCxnSpPr>
                <p:nvPr/>
              </p:nvCxnSpPr>
              <p:spPr>
                <a:xfrm>
                  <a:off x="3524447" y="1187320"/>
                  <a:ext cx="1063696" cy="46494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42" idx="6"/>
                  <a:endCxn id="135" idx="2"/>
                </p:cNvCxnSpPr>
                <p:nvPr/>
              </p:nvCxnSpPr>
              <p:spPr>
                <a:xfrm>
                  <a:off x="3524447" y="1571945"/>
                  <a:ext cx="1063696" cy="8032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41" idx="6"/>
                  <a:endCxn id="136" idx="2"/>
                </p:cNvCxnSpPr>
                <p:nvPr/>
              </p:nvCxnSpPr>
              <p:spPr>
                <a:xfrm>
                  <a:off x="3524447" y="1187320"/>
                  <a:ext cx="1063696" cy="104087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41" idx="6"/>
                  <a:endCxn id="137" idx="2"/>
                </p:cNvCxnSpPr>
                <p:nvPr/>
              </p:nvCxnSpPr>
              <p:spPr>
                <a:xfrm>
                  <a:off x="3524447" y="1187320"/>
                  <a:ext cx="1063696" cy="161681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41" idx="6"/>
                  <a:endCxn id="138" idx="2"/>
                </p:cNvCxnSpPr>
                <p:nvPr/>
              </p:nvCxnSpPr>
              <p:spPr>
                <a:xfrm>
                  <a:off x="3524447" y="1187320"/>
                  <a:ext cx="1063696" cy="219274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42" idx="6"/>
                  <a:endCxn id="136" idx="2"/>
                </p:cNvCxnSpPr>
                <p:nvPr/>
              </p:nvCxnSpPr>
              <p:spPr>
                <a:xfrm>
                  <a:off x="3524447" y="1571945"/>
                  <a:ext cx="1063696" cy="656254"/>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42" idx="6"/>
                  <a:endCxn id="137" idx="2"/>
                </p:cNvCxnSpPr>
                <p:nvPr/>
              </p:nvCxnSpPr>
              <p:spPr>
                <a:xfrm>
                  <a:off x="3524447" y="1571945"/>
                  <a:ext cx="1063696" cy="123218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42" idx="6"/>
                  <a:endCxn id="138" idx="2"/>
                </p:cNvCxnSpPr>
                <p:nvPr/>
              </p:nvCxnSpPr>
              <p:spPr>
                <a:xfrm>
                  <a:off x="3524447" y="1571945"/>
                  <a:ext cx="1063696" cy="180812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43" idx="6"/>
                  <a:endCxn id="135" idx="2"/>
                </p:cNvCxnSpPr>
                <p:nvPr/>
              </p:nvCxnSpPr>
              <p:spPr>
                <a:xfrm flipV="1">
                  <a:off x="3524447" y="1652265"/>
                  <a:ext cx="1063696" cy="83350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43" idx="6"/>
                  <a:endCxn id="136" idx="2"/>
                </p:cNvCxnSpPr>
                <p:nvPr/>
              </p:nvCxnSpPr>
              <p:spPr>
                <a:xfrm flipV="1">
                  <a:off x="3524447" y="2228199"/>
                  <a:ext cx="1063696" cy="25756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43" idx="6"/>
                  <a:endCxn id="137" idx="2"/>
                </p:cNvCxnSpPr>
                <p:nvPr/>
              </p:nvCxnSpPr>
              <p:spPr>
                <a:xfrm>
                  <a:off x="3524447" y="2485768"/>
                  <a:ext cx="1063696" cy="31836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43" idx="6"/>
                  <a:endCxn id="138" idx="2"/>
                </p:cNvCxnSpPr>
                <p:nvPr/>
              </p:nvCxnSpPr>
              <p:spPr>
                <a:xfrm>
                  <a:off x="3524447" y="2485768"/>
                  <a:ext cx="1063696" cy="89430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44" idx="6"/>
                  <a:endCxn id="135" idx="2"/>
                </p:cNvCxnSpPr>
                <p:nvPr/>
              </p:nvCxnSpPr>
              <p:spPr>
                <a:xfrm flipV="1">
                  <a:off x="3524447" y="1652265"/>
                  <a:ext cx="1063696" cy="121812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44" idx="6"/>
                  <a:endCxn id="136" idx="2"/>
                </p:cNvCxnSpPr>
                <p:nvPr/>
              </p:nvCxnSpPr>
              <p:spPr>
                <a:xfrm flipV="1">
                  <a:off x="3524447" y="2228199"/>
                  <a:ext cx="1063696" cy="642194"/>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44" idx="6"/>
                  <a:endCxn id="137" idx="2"/>
                </p:cNvCxnSpPr>
                <p:nvPr/>
              </p:nvCxnSpPr>
              <p:spPr>
                <a:xfrm flipV="1">
                  <a:off x="3524447" y="2804133"/>
                  <a:ext cx="1063696" cy="6626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44" idx="6"/>
                  <a:endCxn id="138" idx="2"/>
                </p:cNvCxnSpPr>
                <p:nvPr/>
              </p:nvCxnSpPr>
              <p:spPr>
                <a:xfrm>
                  <a:off x="3524447" y="2870393"/>
                  <a:ext cx="1063696" cy="50967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39" idx="6"/>
                  <a:endCxn id="135" idx="2"/>
                </p:cNvCxnSpPr>
                <p:nvPr/>
              </p:nvCxnSpPr>
              <p:spPr>
                <a:xfrm flipV="1">
                  <a:off x="3524447" y="1652265"/>
                  <a:ext cx="1063696" cy="1747326"/>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39" idx="6"/>
                  <a:endCxn id="136" idx="2"/>
                </p:cNvCxnSpPr>
                <p:nvPr/>
              </p:nvCxnSpPr>
              <p:spPr>
                <a:xfrm flipV="1">
                  <a:off x="3524447" y="2228199"/>
                  <a:ext cx="1063696" cy="1171392"/>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139" idx="6"/>
                  <a:endCxn id="137" idx="2"/>
                </p:cNvCxnSpPr>
                <p:nvPr/>
              </p:nvCxnSpPr>
              <p:spPr>
                <a:xfrm flipV="1">
                  <a:off x="3524447" y="2804133"/>
                  <a:ext cx="1063696" cy="59545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39" idx="6"/>
                  <a:endCxn id="138" idx="2"/>
                </p:cNvCxnSpPr>
                <p:nvPr/>
              </p:nvCxnSpPr>
              <p:spPr>
                <a:xfrm flipV="1">
                  <a:off x="3524447" y="3380068"/>
                  <a:ext cx="1063696" cy="1952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40" idx="6"/>
                  <a:endCxn id="135" idx="2"/>
                </p:cNvCxnSpPr>
                <p:nvPr/>
              </p:nvCxnSpPr>
              <p:spPr>
                <a:xfrm flipV="1">
                  <a:off x="3524447" y="1652265"/>
                  <a:ext cx="1063696" cy="2131951"/>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40" idx="6"/>
                  <a:endCxn id="136" idx="2"/>
                </p:cNvCxnSpPr>
                <p:nvPr/>
              </p:nvCxnSpPr>
              <p:spPr>
                <a:xfrm flipV="1">
                  <a:off x="3524447" y="2228199"/>
                  <a:ext cx="1063696" cy="1556017"/>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40" idx="6"/>
                  <a:endCxn id="137" idx="2"/>
                </p:cNvCxnSpPr>
                <p:nvPr/>
              </p:nvCxnSpPr>
              <p:spPr>
                <a:xfrm flipV="1">
                  <a:off x="3524447" y="2804133"/>
                  <a:ext cx="1063696" cy="98008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40" idx="6"/>
                  <a:endCxn id="138" idx="2"/>
                </p:cNvCxnSpPr>
                <p:nvPr/>
              </p:nvCxnSpPr>
              <p:spPr>
                <a:xfrm flipV="1">
                  <a:off x="3524447" y="3380068"/>
                  <a:ext cx="1063696" cy="404148"/>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4794089" y="1652265"/>
                <a:ext cx="659101" cy="1727803"/>
                <a:chOff x="4794089" y="1652265"/>
                <a:chExt cx="659101" cy="1727803"/>
              </a:xfrm>
              <a:grpFill/>
            </p:grpSpPr>
            <p:cxnSp>
              <p:nvCxnSpPr>
                <p:cNvPr id="105" name="直接箭头连接符 104"/>
                <p:cNvCxnSpPr>
                  <a:stCxn id="135" idx="6"/>
                  <a:endCxn id="100" idx="2"/>
                </p:cNvCxnSpPr>
                <p:nvPr/>
              </p:nvCxnSpPr>
              <p:spPr>
                <a:xfrm>
                  <a:off x="4794089" y="1652265"/>
                  <a:ext cx="659101" cy="833503"/>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136" idx="6"/>
                  <a:endCxn id="100" idx="2"/>
                </p:cNvCxnSpPr>
                <p:nvPr/>
              </p:nvCxnSpPr>
              <p:spPr>
                <a:xfrm>
                  <a:off x="4794089" y="2228199"/>
                  <a:ext cx="659101" cy="257569"/>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37" idx="6"/>
                  <a:endCxn id="100" idx="2"/>
                </p:cNvCxnSpPr>
                <p:nvPr/>
              </p:nvCxnSpPr>
              <p:spPr>
                <a:xfrm flipV="1">
                  <a:off x="4794089" y="2485768"/>
                  <a:ext cx="659101" cy="318365"/>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38" idx="6"/>
                  <a:endCxn id="100" idx="2"/>
                </p:cNvCxnSpPr>
                <p:nvPr/>
              </p:nvCxnSpPr>
              <p:spPr>
                <a:xfrm flipV="1">
                  <a:off x="4794089" y="2485768"/>
                  <a:ext cx="659101" cy="894300"/>
                </a:xfrm>
                <a:prstGeom prst="straightConnector1">
                  <a:avLst/>
                </a:prstGeom>
                <a:grpFill/>
                <a:ln w="317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grpSp>
          <p:cxnSp>
            <p:nvCxnSpPr>
              <p:cNvPr id="103" name="曲线连接符 102"/>
              <p:cNvCxnSpPr>
                <a:stCxn id="97" idx="6"/>
                <a:endCxn id="96" idx="6"/>
              </p:cNvCxnSpPr>
              <p:nvPr/>
            </p:nvCxnSpPr>
            <p:spPr>
              <a:xfrm flipV="1">
                <a:off x="2901908" y="3399591"/>
                <a:ext cx="12700" cy="384625"/>
              </a:xfrm>
              <a:prstGeom prst="curvedConnector3">
                <a:avLst>
                  <a:gd name="adj1" fmla="val 844906"/>
                </a:avLst>
              </a:prstGeom>
              <a:grpFill/>
              <a:ln>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4" name="曲线连接符 103"/>
              <p:cNvCxnSpPr>
                <a:stCxn id="98" idx="6"/>
                <a:endCxn id="97" idx="6"/>
              </p:cNvCxnSpPr>
              <p:nvPr/>
            </p:nvCxnSpPr>
            <p:spPr>
              <a:xfrm flipV="1">
                <a:off x="2901908" y="3784216"/>
                <a:ext cx="12700" cy="384625"/>
              </a:xfrm>
              <a:prstGeom prst="curvedConnector3">
                <a:avLst>
                  <a:gd name="adj1" fmla="val 844898"/>
                </a:avLst>
              </a:prstGeom>
              <a:grpFill/>
              <a:ln>
                <a:solidFill>
                  <a:schemeClr val="tx1">
                    <a:lumMod val="75000"/>
                    <a:lumOff val="25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4536331" y="3953555"/>
              <a:ext cx="947045" cy="218639"/>
            </a:xfrm>
            <a:prstGeom prst="rect">
              <a:avLst/>
            </a:prstGeom>
            <a:noFill/>
          </p:spPr>
          <p:txBody>
            <a:bodyPr wrap="none" rtlCol="0">
              <a:spAutoFit/>
            </a:bodyPr>
            <a:lstStyle/>
            <a:p>
              <a:r>
                <a:rPr lang="zh-CN" altLang="en-US" sz="1100" dirty="0">
                  <a:latin typeface="黑体" panose="02010609060101010101" pitchFamily="49" charset="-122"/>
                  <a:ea typeface="黑体" panose="02010609060101010101" pitchFamily="49" charset="-122"/>
                </a:rPr>
                <a:t>神经网络分类器</a:t>
              </a:r>
              <a:endParaRPr lang="zh-CN" altLang="en-US" sz="1100" dirty="0">
                <a:latin typeface="黑体" panose="02010609060101010101" pitchFamily="49" charset="-122"/>
                <a:ea typeface="黑体" panose="02010609060101010101" pitchFamily="49" charset="-122"/>
              </a:endParaRPr>
            </a:p>
          </p:txBody>
        </p:sp>
        <p:sp>
          <p:nvSpPr>
            <p:cNvPr id="61" name="矩形 60"/>
            <p:cNvSpPr/>
            <p:nvPr/>
          </p:nvSpPr>
          <p:spPr>
            <a:xfrm>
              <a:off x="4579218" y="2153076"/>
              <a:ext cx="995557" cy="457200"/>
            </a:xfrm>
            <a:prstGeom prst="rect">
              <a:avLst/>
            </a:prstGeom>
            <a:no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分类器训练</a:t>
              </a:r>
              <a:endParaRPr lang="zh-CN" altLang="en-US" sz="1600" dirty="0">
                <a:latin typeface="黑体" panose="02010609060101010101" pitchFamily="49" charset="-122"/>
                <a:ea typeface="黑体" panose="02010609060101010101" pitchFamily="49" charset="-122"/>
              </a:endParaRPr>
            </a:p>
          </p:txBody>
        </p:sp>
        <p:cxnSp>
          <p:nvCxnSpPr>
            <p:cNvPr id="63" name="直接箭头连接符 62"/>
            <p:cNvCxnSpPr>
              <a:stCxn id="61" idx="2"/>
              <a:endCxn id="58" idx="0"/>
            </p:cNvCxnSpPr>
            <p:nvPr/>
          </p:nvCxnSpPr>
          <p:spPr>
            <a:xfrm flipH="1">
              <a:off x="5071425" y="2610276"/>
              <a:ext cx="5572" cy="300257"/>
            </a:xfrm>
            <a:prstGeom prst="straightConnector1">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160186" y="3900579"/>
              <a:ext cx="871706" cy="457200"/>
            </a:xfrm>
            <a:prstGeom prst="rect">
              <a:avLst/>
            </a:prstGeom>
            <a:no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上帝类</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检测</a:t>
              </a:r>
              <a:endParaRPr lang="zh-CN" altLang="en-US" sz="1600" dirty="0">
                <a:latin typeface="黑体" panose="02010609060101010101" pitchFamily="49" charset="-122"/>
                <a:ea typeface="黑体" panose="02010609060101010101" pitchFamily="49" charset="-122"/>
              </a:endParaRPr>
            </a:p>
          </p:txBody>
        </p:sp>
        <p:cxnSp>
          <p:nvCxnSpPr>
            <p:cNvPr id="65" name="直接箭头连接符 64"/>
            <p:cNvCxnSpPr/>
            <p:nvPr/>
          </p:nvCxnSpPr>
          <p:spPr>
            <a:xfrm>
              <a:off x="5031472" y="4235129"/>
              <a:ext cx="0" cy="504000"/>
            </a:xfrm>
            <a:prstGeom prst="straightConnector1">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70" idx="3"/>
              <a:endCxn id="64" idx="1"/>
            </p:cNvCxnSpPr>
            <p:nvPr/>
          </p:nvCxnSpPr>
          <p:spPr>
            <a:xfrm>
              <a:off x="2537936" y="4128649"/>
              <a:ext cx="622250" cy="530"/>
            </a:xfrm>
            <a:prstGeom prst="bentConnector3">
              <a:avLst>
                <a:gd name="adj1" fmla="val 50000"/>
              </a:avLst>
            </a:prstGeom>
            <a:ln w="25400">
              <a:solidFill>
                <a:schemeClr val="accent6">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p:nvPr/>
          </p:nvCxnSpPr>
          <p:spPr>
            <a:xfrm rot="5400000" flipH="1" flipV="1">
              <a:off x="3916024" y="3917447"/>
              <a:ext cx="504000" cy="1116000"/>
            </a:xfrm>
            <a:prstGeom prst="bentConnector3">
              <a:avLst>
                <a:gd name="adj1" fmla="val 50000"/>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flipV="1">
              <a:off x="4024837" y="4111628"/>
              <a:ext cx="432000" cy="0"/>
            </a:xfrm>
            <a:prstGeom prst="bentConnector3">
              <a:avLst>
                <a:gd name="adj1" fmla="val 50000"/>
              </a:avLst>
            </a:prstGeom>
            <a:ln w="25400">
              <a:solidFill>
                <a:schemeClr val="accent6">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rot="16200000" flipH="1">
              <a:off x="2633424" y="3924731"/>
              <a:ext cx="504000" cy="1116000"/>
            </a:xfrm>
            <a:prstGeom prst="bentConnector3">
              <a:avLst>
                <a:gd name="adj1" fmla="val 50000"/>
              </a:avLst>
            </a:prstGeom>
            <a:ln w="2540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666230" y="3900049"/>
              <a:ext cx="871706" cy="457200"/>
            </a:xfrm>
            <a:prstGeom prst="rect">
              <a:avLst/>
            </a:prstGeom>
            <a:solidFill>
              <a:schemeClr val="bg1"/>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rPr>
                <a:t>信息提取</a:t>
              </a:r>
            </a:p>
          </p:txBody>
        </p:sp>
      </p:grpSp>
      <p:grpSp>
        <p:nvGrpSpPr>
          <p:cNvPr id="165" name="组合 164"/>
          <p:cNvGrpSpPr/>
          <p:nvPr/>
        </p:nvGrpSpPr>
        <p:grpSpPr>
          <a:xfrm>
            <a:off x="3431705" y="1882087"/>
            <a:ext cx="4745953" cy="2322502"/>
            <a:chOff x="1907704" y="1882087"/>
            <a:chExt cx="4745953" cy="2322502"/>
          </a:xfrm>
        </p:grpSpPr>
        <p:sp>
          <p:nvSpPr>
            <p:cNvPr id="11" name="矩形 10"/>
            <p:cNvSpPr/>
            <p:nvPr/>
          </p:nvSpPr>
          <p:spPr>
            <a:xfrm>
              <a:off x="1907704" y="2471411"/>
              <a:ext cx="3263635" cy="1733178"/>
            </a:xfrm>
            <a:prstGeom prst="rect">
              <a:avLst/>
            </a:prstGeom>
            <a:noFill/>
            <a:ln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64" name="矩形标注 163"/>
            <p:cNvSpPr/>
            <p:nvPr/>
          </p:nvSpPr>
          <p:spPr>
            <a:xfrm>
              <a:off x="3608221" y="1882087"/>
              <a:ext cx="3045436" cy="432048"/>
            </a:xfrm>
            <a:prstGeom prst="wedgeRectCallout">
              <a:avLst>
                <a:gd name="adj1" fmla="val -40144"/>
                <a:gd name="adj2" fmla="val 82342"/>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ea typeface="黑体" panose="02010609060101010101" pitchFamily="49" charset="-122"/>
                </a:rPr>
                <a:t>9.62h, 46min36s/</a:t>
              </a:r>
              <a:r>
                <a:rPr lang="zh-CN" altLang="en-US" dirty="0">
                  <a:solidFill>
                    <a:schemeClr val="tx1"/>
                  </a:solidFill>
                  <a:latin typeface="Calibri" panose="020F0502020204030204" pitchFamily="34" charset="0"/>
                  <a:ea typeface="黑体" panose="02010609060101010101" pitchFamily="49" charset="-122"/>
                </a:rPr>
                <a:t>个项目</a:t>
              </a:r>
              <a:endParaRPr lang="zh-CN" altLang="en-US" dirty="0">
                <a:solidFill>
                  <a:schemeClr val="tx1"/>
                </a:solidFill>
                <a:latin typeface="Calibri" panose="020F0502020204030204" pitchFamily="34" charset="0"/>
                <a:ea typeface="黑体" panose="02010609060101010101" pitchFamily="49" charset="-122"/>
              </a:endParaRPr>
            </a:p>
          </p:txBody>
        </p:sp>
      </p:grpSp>
      <p:grpSp>
        <p:nvGrpSpPr>
          <p:cNvPr id="167" name="组合 166"/>
          <p:cNvGrpSpPr/>
          <p:nvPr/>
        </p:nvGrpSpPr>
        <p:grpSpPr>
          <a:xfrm>
            <a:off x="6954504" y="2471411"/>
            <a:ext cx="2664829" cy="1735700"/>
            <a:chOff x="5430503" y="2471411"/>
            <a:chExt cx="2664829" cy="1735700"/>
          </a:xfrm>
        </p:grpSpPr>
        <p:sp>
          <p:nvSpPr>
            <p:cNvPr id="157" name="矩形 156"/>
            <p:cNvSpPr/>
            <p:nvPr/>
          </p:nvSpPr>
          <p:spPr>
            <a:xfrm>
              <a:off x="5430503" y="2471411"/>
              <a:ext cx="1762451" cy="1735700"/>
            </a:xfrm>
            <a:prstGeom prst="rect">
              <a:avLst/>
            </a:prstGeom>
            <a:noFill/>
            <a:ln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标注 165"/>
            <p:cNvSpPr/>
            <p:nvPr/>
          </p:nvSpPr>
          <p:spPr>
            <a:xfrm>
              <a:off x="7253109" y="2792402"/>
              <a:ext cx="842223" cy="349319"/>
            </a:xfrm>
            <a:prstGeom prst="wedgeRectCallout">
              <a:avLst>
                <a:gd name="adj1" fmla="val -53961"/>
                <a:gd name="adj2" fmla="val 82342"/>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46s</a:t>
              </a:r>
              <a:endParaRPr lang="zh-CN" altLang="en-US" dirty="0">
                <a:solidFill>
                  <a:schemeClr val="tx1"/>
                </a:solidFill>
              </a:endParaRPr>
            </a:p>
          </p:txBody>
        </p:sp>
      </p:grpSp>
      <p:grpSp>
        <p:nvGrpSpPr>
          <p:cNvPr id="169" name="组合 168"/>
          <p:cNvGrpSpPr/>
          <p:nvPr/>
        </p:nvGrpSpPr>
        <p:grpSpPr>
          <a:xfrm>
            <a:off x="2171565" y="4572000"/>
            <a:ext cx="4543561" cy="1790700"/>
            <a:chOff x="647564" y="4572000"/>
            <a:chExt cx="4543561" cy="1790700"/>
          </a:xfrm>
        </p:grpSpPr>
        <p:sp>
          <p:nvSpPr>
            <p:cNvPr id="161" name="任意多边形 160"/>
            <p:cNvSpPr/>
            <p:nvPr/>
          </p:nvSpPr>
          <p:spPr>
            <a:xfrm>
              <a:off x="1990725" y="4572000"/>
              <a:ext cx="3200400" cy="1790700"/>
            </a:xfrm>
            <a:custGeom>
              <a:avLst/>
              <a:gdLst>
                <a:gd name="connsiteX0" fmla="*/ 0 w 3200400"/>
                <a:gd name="connsiteY0" fmla="*/ 66675 h 1790700"/>
                <a:gd name="connsiteX1" fmla="*/ 0 w 3200400"/>
                <a:gd name="connsiteY1" fmla="*/ 1790700 h 1790700"/>
                <a:gd name="connsiteX2" fmla="*/ 3200400 w 3200400"/>
                <a:gd name="connsiteY2" fmla="*/ 1790700 h 1790700"/>
                <a:gd name="connsiteX3" fmla="*/ 3200400 w 3200400"/>
                <a:gd name="connsiteY3" fmla="*/ 933450 h 1790700"/>
                <a:gd name="connsiteX4" fmla="*/ 1428750 w 3200400"/>
                <a:gd name="connsiteY4" fmla="*/ 933450 h 1790700"/>
                <a:gd name="connsiteX5" fmla="*/ 1428750 w 3200400"/>
                <a:gd name="connsiteY5" fmla="*/ 104775 h 1790700"/>
                <a:gd name="connsiteX6" fmla="*/ 1428750 w 3200400"/>
                <a:gd name="connsiteY6" fmla="*/ 0 h 1790700"/>
                <a:gd name="connsiteX7" fmla="*/ 0 w 3200400"/>
                <a:gd name="connsiteY7" fmla="*/ 0 h 1790700"/>
                <a:gd name="connsiteX8" fmla="*/ 0 w 3200400"/>
                <a:gd name="connsiteY8" fmla="*/ 419100 h 1790700"/>
                <a:gd name="connsiteX9" fmla="*/ 0 w 3200400"/>
                <a:gd name="connsiteY9" fmla="*/ 1552575 h 1790700"/>
                <a:gd name="connsiteX10" fmla="*/ 0 w 3200400"/>
                <a:gd name="connsiteY10" fmla="*/ 66675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0" h="1790700">
                  <a:moveTo>
                    <a:pt x="0" y="66675"/>
                  </a:moveTo>
                  <a:lnTo>
                    <a:pt x="0" y="1790700"/>
                  </a:lnTo>
                  <a:lnTo>
                    <a:pt x="3200400" y="1790700"/>
                  </a:lnTo>
                  <a:lnTo>
                    <a:pt x="3200400" y="933450"/>
                  </a:lnTo>
                  <a:lnTo>
                    <a:pt x="1428750" y="933450"/>
                  </a:lnTo>
                  <a:lnTo>
                    <a:pt x="1428750" y="104775"/>
                  </a:lnTo>
                  <a:lnTo>
                    <a:pt x="1428750" y="0"/>
                  </a:lnTo>
                  <a:lnTo>
                    <a:pt x="0" y="0"/>
                  </a:lnTo>
                  <a:lnTo>
                    <a:pt x="0" y="419100"/>
                  </a:lnTo>
                  <a:lnTo>
                    <a:pt x="0" y="1552575"/>
                  </a:lnTo>
                  <a:lnTo>
                    <a:pt x="0" y="66675"/>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标注 167"/>
            <p:cNvSpPr/>
            <p:nvPr/>
          </p:nvSpPr>
          <p:spPr>
            <a:xfrm>
              <a:off x="647564" y="5247948"/>
              <a:ext cx="1908185" cy="657391"/>
            </a:xfrm>
            <a:prstGeom prst="wedgeRectCallout">
              <a:avLst>
                <a:gd name="adj1" fmla="val 66555"/>
                <a:gd name="adj2" fmla="val -18173"/>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ea typeface="黑体" panose="02010609060101010101" pitchFamily="49" charset="-122"/>
                </a:rPr>
                <a:t> 2min48s/</a:t>
              </a:r>
              <a:r>
                <a:rPr lang="zh-CN" altLang="en-US" dirty="0">
                  <a:solidFill>
                    <a:schemeClr val="tx1"/>
                  </a:solidFill>
                  <a:latin typeface="Calibri" panose="020F0502020204030204" pitchFamily="34" charset="0"/>
                  <a:ea typeface="黑体" panose="02010609060101010101" pitchFamily="49" charset="-122"/>
                </a:rPr>
                <a:t>个项目</a:t>
              </a:r>
              <a:endParaRPr lang="en-US" altLang="zh-CN" dirty="0">
                <a:solidFill>
                  <a:schemeClr val="tx1"/>
                </a:solidFill>
                <a:latin typeface="Calibri" panose="020F0502020204030204" pitchFamily="34" charset="0"/>
                <a:ea typeface="黑体" panose="02010609060101010101" pitchFamily="49" charset="-122"/>
              </a:endParaRPr>
            </a:p>
          </p:txBody>
        </p:sp>
      </p:grpSp>
      <p:grpSp>
        <p:nvGrpSpPr>
          <p:cNvPr id="172" name="组合 171"/>
          <p:cNvGrpSpPr/>
          <p:nvPr/>
        </p:nvGrpSpPr>
        <p:grpSpPr>
          <a:xfrm>
            <a:off x="5295901" y="4591050"/>
            <a:ext cx="4330989" cy="1752600"/>
            <a:chOff x="3771900" y="4591050"/>
            <a:chExt cx="4330989" cy="1752600"/>
          </a:xfrm>
        </p:grpSpPr>
        <p:sp>
          <p:nvSpPr>
            <p:cNvPr id="163" name="任意多边形 162"/>
            <p:cNvSpPr/>
            <p:nvPr/>
          </p:nvSpPr>
          <p:spPr>
            <a:xfrm>
              <a:off x="3771900" y="4591050"/>
              <a:ext cx="3429000" cy="1752600"/>
            </a:xfrm>
            <a:custGeom>
              <a:avLst/>
              <a:gdLst>
                <a:gd name="connsiteX0" fmla="*/ 0 w 3429000"/>
                <a:gd name="connsiteY0" fmla="*/ 0 h 1752600"/>
                <a:gd name="connsiteX1" fmla="*/ 3429000 w 3429000"/>
                <a:gd name="connsiteY1" fmla="*/ 0 h 1752600"/>
                <a:gd name="connsiteX2" fmla="*/ 3429000 w 3429000"/>
                <a:gd name="connsiteY2" fmla="*/ 1752600 h 1752600"/>
                <a:gd name="connsiteX3" fmla="*/ 1714500 w 3429000"/>
                <a:gd name="connsiteY3" fmla="*/ 1752600 h 1752600"/>
                <a:gd name="connsiteX4" fmla="*/ 1714500 w 3429000"/>
                <a:gd name="connsiteY4" fmla="*/ 819150 h 1752600"/>
                <a:gd name="connsiteX5" fmla="*/ 19050 w 3429000"/>
                <a:gd name="connsiteY5" fmla="*/ 819150 h 1752600"/>
                <a:gd name="connsiteX6" fmla="*/ 0 w 3429000"/>
                <a:gd name="connsiteY6"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1752600">
                  <a:moveTo>
                    <a:pt x="0" y="0"/>
                  </a:moveTo>
                  <a:lnTo>
                    <a:pt x="3429000" y="0"/>
                  </a:lnTo>
                  <a:lnTo>
                    <a:pt x="3429000" y="1752600"/>
                  </a:lnTo>
                  <a:lnTo>
                    <a:pt x="1714500" y="1752600"/>
                  </a:lnTo>
                  <a:lnTo>
                    <a:pt x="1714500" y="819150"/>
                  </a:lnTo>
                  <a:lnTo>
                    <a:pt x="19050" y="819150"/>
                  </a:lnTo>
                  <a:lnTo>
                    <a:pt x="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标注 170"/>
            <p:cNvSpPr/>
            <p:nvPr/>
          </p:nvSpPr>
          <p:spPr>
            <a:xfrm>
              <a:off x="6516217" y="5056628"/>
              <a:ext cx="1586672" cy="349319"/>
            </a:xfrm>
            <a:prstGeom prst="wedgeRectCallout">
              <a:avLst>
                <a:gd name="adj1" fmla="val -50959"/>
                <a:gd name="adj2" fmla="val 109609"/>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ea typeface="黑体" panose="02010609060101010101" pitchFamily="49" charset="-122"/>
                </a:rPr>
                <a:t>1.69s/</a:t>
              </a:r>
              <a:r>
                <a:rPr lang="zh-CN" altLang="en-US" dirty="0">
                  <a:solidFill>
                    <a:schemeClr val="tx1"/>
                  </a:solidFill>
                  <a:latin typeface="Calibri" panose="020F0502020204030204" pitchFamily="34" charset="0"/>
                  <a:ea typeface="黑体" panose="02010609060101010101" pitchFamily="49" charset="-122"/>
                </a:rPr>
                <a:t>个项目</a:t>
              </a:r>
              <a:endParaRPr lang="zh-CN" altLang="en-US" dirty="0">
                <a:solidFill>
                  <a:schemeClr val="tx1"/>
                </a:solidFill>
                <a:latin typeface="Calibri" panose="020F0502020204030204" pitchFamily="34" charset="0"/>
                <a:ea typeface="黑体" panose="02010609060101010101" pitchFamily="49" charset="-122"/>
              </a:endParaRPr>
            </a:p>
          </p:txBody>
        </p:sp>
      </p:grpSp>
      <p:cxnSp>
        <p:nvCxnSpPr>
          <p:cNvPr id="158" name="肘形连接符 157"/>
          <p:cNvCxnSpPr/>
          <p:nvPr/>
        </p:nvCxnSpPr>
        <p:spPr>
          <a:xfrm>
            <a:off x="4641658" y="3007354"/>
            <a:ext cx="1029872" cy="534337"/>
          </a:xfrm>
          <a:prstGeom prst="bentConnector3">
            <a:avLst>
              <a:gd name="adj1" fmla="val 100868"/>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肘形连接符 158"/>
          <p:cNvCxnSpPr/>
          <p:nvPr/>
        </p:nvCxnSpPr>
        <p:spPr>
          <a:xfrm flipV="1">
            <a:off x="5966173" y="2991980"/>
            <a:ext cx="1303184" cy="523421"/>
          </a:xfrm>
          <a:prstGeom prst="bentConnector3">
            <a:avLst>
              <a:gd name="adj1" fmla="val -1163"/>
            </a:avLst>
          </a:prstGeom>
          <a:ln w="2540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6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500"/>
                                        <p:tgtEl>
                                          <p:spTgt spid="167"/>
                                        </p:tgtEl>
                                      </p:cBhvr>
                                    </p:animEffect>
                                  </p:childTnLst>
                                </p:cTn>
                              </p:par>
                              <p:par>
                                <p:cTn id="13" presetID="10" presetClass="exit" presetSubtype="0" fill="hold" nodeType="withEffect">
                                  <p:stCondLst>
                                    <p:cond delay="0"/>
                                  </p:stCondLst>
                                  <p:childTnLst>
                                    <p:animEffect transition="out" filter="fade">
                                      <p:cBhvr>
                                        <p:cTn id="14" dur="500"/>
                                        <p:tgtEl>
                                          <p:spTgt spid="165"/>
                                        </p:tgtEl>
                                      </p:cBhvr>
                                    </p:animEffect>
                                    <p:set>
                                      <p:cBhvr>
                                        <p:cTn id="15" dur="1" fill="hold">
                                          <p:stCondLst>
                                            <p:cond delay="499"/>
                                          </p:stCondLst>
                                        </p:cTn>
                                        <p:tgtEl>
                                          <p:spTgt spid="16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500"/>
                                        <p:tgtEl>
                                          <p:spTgt spid="169"/>
                                        </p:tgtEl>
                                      </p:cBhvr>
                                    </p:animEffect>
                                  </p:childTnLst>
                                </p:cTn>
                              </p:par>
                              <p:par>
                                <p:cTn id="21" presetID="10" presetClass="exit" presetSubtype="0" fill="hold" nodeType="withEffect">
                                  <p:stCondLst>
                                    <p:cond delay="0"/>
                                  </p:stCondLst>
                                  <p:childTnLst>
                                    <p:animEffect transition="out" filter="fade">
                                      <p:cBhvr>
                                        <p:cTn id="22" dur="500"/>
                                        <p:tgtEl>
                                          <p:spTgt spid="167"/>
                                        </p:tgtEl>
                                      </p:cBhvr>
                                    </p:animEffect>
                                    <p:set>
                                      <p:cBhvr>
                                        <p:cTn id="23" dur="1" fill="hold">
                                          <p:stCondLst>
                                            <p:cond delay="499"/>
                                          </p:stCondLst>
                                        </p:cTn>
                                        <p:tgtEl>
                                          <p:spTgt spid="16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2"/>
                                        </p:tgtEl>
                                        <p:attrNameLst>
                                          <p:attrName>style.visibility</p:attrName>
                                        </p:attrNameLst>
                                      </p:cBhvr>
                                      <p:to>
                                        <p:strVal val="visible"/>
                                      </p:to>
                                    </p:set>
                                    <p:animEffect transition="in" filter="fade">
                                      <p:cBhvr>
                                        <p:cTn id="28" dur="500"/>
                                        <p:tgtEl>
                                          <p:spTgt spid="172"/>
                                        </p:tgtEl>
                                      </p:cBhvr>
                                    </p:animEffect>
                                  </p:childTnLst>
                                </p:cTn>
                              </p:par>
                              <p:par>
                                <p:cTn id="29" presetID="10" presetClass="exit" presetSubtype="0" fill="hold" nodeType="withEffect">
                                  <p:stCondLst>
                                    <p:cond delay="0"/>
                                  </p:stCondLst>
                                  <p:childTnLst>
                                    <p:animEffect transition="out" filter="fade">
                                      <p:cBhvr>
                                        <p:cTn id="30" dur="500"/>
                                        <p:tgtEl>
                                          <p:spTgt spid="169"/>
                                        </p:tgtEl>
                                      </p:cBhvr>
                                    </p:animEffect>
                                    <p:set>
                                      <p:cBhvr>
                                        <p:cTn id="31"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75520" y="116632"/>
            <a:ext cx="1656184"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b="1" dirty="0">
                <a:latin typeface="黑体" panose="02010609060101010101" pitchFamily="49" charset="-122"/>
                <a:ea typeface="黑体" panose="02010609060101010101" pitchFamily="49" charset="-122"/>
              </a:rPr>
              <a:t>内容</a:t>
            </a:r>
            <a:endParaRPr lang="zh-CN" altLang="en-US" b="1"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2063552" y="1600201"/>
            <a:ext cx="8064896"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bg1">
                  <a:lumMod val="75000"/>
                </a:schemeClr>
              </a:buClr>
            </a:pPr>
            <a:r>
              <a:rPr lang="zh-CN" altLang="en-US" sz="3600" dirty="0">
                <a:solidFill>
                  <a:schemeClr val="bg1">
                    <a:lumMod val="75000"/>
                  </a:schemeClr>
                </a:solidFill>
                <a:latin typeface="黑体" panose="02010609060101010101" pitchFamily="49" charset="-122"/>
                <a:ea typeface="黑体" panose="02010609060101010101" pitchFamily="49" charset="-122"/>
              </a:rPr>
              <a:t>研究</a:t>
            </a:r>
            <a:r>
              <a:rPr lang="zh-CN" altLang="en-US" sz="3600" dirty="0">
                <a:solidFill>
                  <a:schemeClr val="bg1">
                    <a:lumMod val="75000"/>
                  </a:schemeClr>
                </a:solidFill>
                <a:latin typeface="黑体" panose="02010609060101010101" pitchFamily="49" charset="-122"/>
                <a:ea typeface="黑体" panose="02010609060101010101" pitchFamily="49" charset="-122"/>
              </a:rPr>
              <a:t>背景</a:t>
            </a:r>
            <a:endParaRPr lang="en-US" altLang="zh-CN" sz="3600" dirty="0">
              <a:solidFill>
                <a:schemeClr val="bg1">
                  <a:lumMod val="75000"/>
                </a:schemeClr>
              </a:solidFill>
              <a:latin typeface="黑体" panose="02010609060101010101" pitchFamily="49" charset="-122"/>
              <a:ea typeface="黑体" panose="02010609060101010101" pitchFamily="49" charset="-122"/>
            </a:endParaRPr>
          </a:p>
          <a:p>
            <a:pPr>
              <a:buClr>
                <a:schemeClr val="bg1">
                  <a:lumMod val="75000"/>
                </a:schemeClr>
              </a:buClr>
            </a:pPr>
            <a:r>
              <a:rPr lang="zh-CN" altLang="en-US" sz="3600" dirty="0">
                <a:solidFill>
                  <a:schemeClr val="bg1">
                    <a:lumMod val="75000"/>
                  </a:schemeClr>
                </a:solidFill>
                <a:latin typeface="黑体" panose="02010609060101010101" pitchFamily="49" charset="-122"/>
                <a:ea typeface="黑体" panose="02010609060101010101" pitchFamily="49" charset="-122"/>
              </a:rPr>
              <a:t>解决方法</a:t>
            </a:r>
            <a:endParaRPr lang="en-US" altLang="zh-CN" sz="3600" dirty="0">
              <a:solidFill>
                <a:schemeClr val="bg1">
                  <a:lumMod val="75000"/>
                </a:schemeClr>
              </a:solidFill>
              <a:latin typeface="黑体" panose="02010609060101010101" pitchFamily="49" charset="-122"/>
              <a:ea typeface="黑体" panose="02010609060101010101" pitchFamily="49" charset="-122"/>
            </a:endParaRPr>
          </a:p>
          <a:p>
            <a:pPr>
              <a:buClr>
                <a:schemeClr val="bg1">
                  <a:lumMod val="75000"/>
                </a:schemeClr>
              </a:buClr>
            </a:pPr>
            <a:r>
              <a:rPr lang="zh-CN" altLang="en-US" sz="3600" dirty="0">
                <a:solidFill>
                  <a:schemeClr val="bg1">
                    <a:lumMod val="75000"/>
                  </a:schemeClr>
                </a:solidFill>
                <a:latin typeface="黑体" panose="02010609060101010101" pitchFamily="49" charset="-122"/>
                <a:ea typeface="黑体" panose="02010609060101010101" pitchFamily="49" charset="-122"/>
              </a:rPr>
              <a:t>实验</a:t>
            </a:r>
            <a:r>
              <a:rPr lang="zh-CN" altLang="en-US" sz="3600" dirty="0">
                <a:solidFill>
                  <a:schemeClr val="bg1">
                    <a:lumMod val="75000"/>
                  </a:schemeClr>
                </a:solidFill>
                <a:latin typeface="黑体" panose="02010609060101010101" pitchFamily="49" charset="-122"/>
                <a:ea typeface="黑体" panose="02010609060101010101" pitchFamily="49" charset="-122"/>
              </a:rPr>
              <a:t>验证</a:t>
            </a:r>
            <a:endParaRPr lang="en-US" altLang="zh-CN" sz="3600" dirty="0">
              <a:solidFill>
                <a:schemeClr val="bg1">
                  <a:lumMod val="75000"/>
                </a:schemeClr>
              </a:solidFill>
              <a:latin typeface="黑体" panose="02010609060101010101" pitchFamily="49" charset="-122"/>
              <a:ea typeface="黑体" panose="02010609060101010101" pitchFamily="49" charset="-122"/>
            </a:endParaRPr>
          </a:p>
          <a:p>
            <a:pPr>
              <a:buClr>
                <a:srgbClr val="009241"/>
              </a:buClr>
            </a:pPr>
            <a:r>
              <a:rPr lang="zh-CN" altLang="en-US" sz="3600" dirty="0" smtClean="0">
                <a:latin typeface="黑体" panose="02010609060101010101" pitchFamily="49" charset="-122"/>
                <a:ea typeface="黑体" panose="02010609060101010101" pitchFamily="49" charset="-122"/>
              </a:rPr>
              <a:t>报告总结</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217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75520" y="155330"/>
            <a:ext cx="1621834" cy="756166"/>
          </a:xfrm>
          <a:prstGeom prst="rect">
            <a:avLst/>
          </a:prstGeom>
        </p:spPr>
        <p:txBody>
          <a:bodyPr vert="horz" lIns="91440" tIns="45720" rIns="91440" bIns="45720" rtlCol="0" anchor="ctr">
            <a:noAutofit/>
          </a:bodyPr>
          <a:lstStyle/>
          <a:p>
            <a:pPr>
              <a:spcBef>
                <a:spcPct val="0"/>
              </a:spcBef>
              <a:defRPr/>
            </a:pPr>
            <a:r>
              <a:rPr lang="zh-CN" altLang="en-US" sz="4400" b="1" dirty="0" smtClean="0">
                <a:latin typeface="黑体" panose="02010609060101010101" pitchFamily="49" charset="-122"/>
                <a:ea typeface="黑体" panose="02010609060101010101" pitchFamily="49" charset="-122"/>
                <a:cs typeface="+mj-cs"/>
              </a:rPr>
              <a:t>总结</a:t>
            </a:r>
            <a:endParaRPr lang="zh-CN" altLang="en-US" sz="4400" b="1" dirty="0">
              <a:latin typeface="黑体" panose="02010609060101010101" pitchFamily="49" charset="-122"/>
              <a:ea typeface="黑体" panose="02010609060101010101" pitchFamily="49" charset="-122"/>
              <a:cs typeface="+mj-cs"/>
            </a:endParaRPr>
          </a:p>
        </p:txBody>
      </p:sp>
      <p:sp>
        <p:nvSpPr>
          <p:cNvPr id="16" name="矩形 15"/>
          <p:cNvSpPr/>
          <p:nvPr/>
        </p:nvSpPr>
        <p:spPr>
          <a:xfrm>
            <a:off x="9192344" y="453002"/>
            <a:ext cx="2805597" cy="461665"/>
          </a:xfrm>
          <a:prstGeom prst="rect">
            <a:avLst/>
          </a:prstGeom>
        </p:spPr>
        <p:txBody>
          <a:bodyPr wrap="square">
            <a:spAutoFit/>
          </a:bodyPr>
          <a:lstStyle/>
          <a:p>
            <a:r>
              <a:rPr lang="zh-CN" altLang="en-US" sz="2400" b="1" dirty="0" smtClean="0">
                <a:solidFill>
                  <a:schemeClr val="bg1">
                    <a:lumMod val="50000"/>
                  </a:schemeClr>
                </a:solidFill>
                <a:latin typeface="黑体" panose="02010609060101010101" pitchFamily="49" charset="-122"/>
                <a:ea typeface="黑体" panose="02010609060101010101" pitchFamily="49" charset="-122"/>
              </a:rPr>
              <a:t>报告总结</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1800113" y="1844824"/>
            <a:ext cx="9145016"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首次提出了一种基于深度学习的上帝类检测方法</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提出了</a:t>
            </a:r>
            <a:r>
              <a:rPr lang="zh-CN" altLang="en-US" sz="2800" dirty="0">
                <a:latin typeface="黑体" panose="02010609060101010101" pitchFamily="49" charset="-122"/>
                <a:ea typeface="黑体" panose="02010609060101010101" pitchFamily="49" charset="-122"/>
              </a:rPr>
              <a:t>一</a:t>
            </a:r>
            <a:r>
              <a:rPr lang="zh-CN" altLang="en-US" sz="2800" dirty="0">
                <a:latin typeface="黑体" panose="02010609060101010101" pitchFamily="49" charset="-122"/>
                <a:ea typeface="黑体" panose="02010609060101010101" pitchFamily="49" charset="-122"/>
              </a:rPr>
              <a:t>种自动构建</a:t>
            </a:r>
            <a:r>
              <a:rPr lang="zh-CN" altLang="en-US" sz="2800" dirty="0">
                <a:latin typeface="黑体" panose="02010609060101010101" pitchFamily="49" charset="-122"/>
                <a:ea typeface="黑体" panose="02010609060101010101" pitchFamily="49" charset="-122"/>
              </a:rPr>
              <a:t>上帝类样本</a:t>
            </a:r>
            <a:r>
              <a:rPr lang="zh-CN" altLang="en-US" sz="2800" dirty="0">
                <a:latin typeface="黑体" panose="02010609060101010101" pitchFamily="49" charset="-122"/>
                <a:ea typeface="黑体" panose="02010609060101010101" pitchFamily="49" charset="-122"/>
              </a:rPr>
              <a:t>的方法</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实验</a:t>
            </a:r>
            <a:r>
              <a:rPr lang="zh-CN" altLang="en-US" sz="2800" dirty="0">
                <a:latin typeface="黑体" panose="02010609060101010101" pitchFamily="49" charset="-122"/>
                <a:ea typeface="黑体" panose="02010609060101010101" pitchFamily="49" charset="-122"/>
              </a:rPr>
              <a:t>验证了本方法的有效性</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13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03512" y="35388"/>
            <a:ext cx="9289032" cy="916260"/>
          </a:xfrm>
        </p:spPr>
        <p:txBody>
          <a:bodyPr>
            <a:noAutofit/>
          </a:bodyPr>
          <a:lstStyle/>
          <a:p>
            <a:pPr algn="l"/>
            <a:r>
              <a:rPr lang="zh-CN" altLang="en-US" dirty="0">
                <a:latin typeface="黑体" panose="02010609060101010101" pitchFamily="49" charset="-122"/>
                <a:ea typeface="黑体" panose="02010609060101010101" pitchFamily="49" charset="-122"/>
              </a:rPr>
              <a:t>一种基于深度学习的上帝类检测方法</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487488" y="6599238"/>
            <a:ext cx="73072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891588" y="6165850"/>
            <a:ext cx="0" cy="4318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023350" y="6308726"/>
            <a:ext cx="1261884" cy="307777"/>
          </a:xfrm>
          <a:prstGeom prst="rect">
            <a:avLst/>
          </a:prstGeom>
          <a:noFill/>
        </p:spPr>
        <p:txBody>
          <a:bodyPr wrap="none">
            <a:spAutoFit/>
          </a:bodyPr>
          <a:lstStyle/>
          <a:p>
            <a:pPr>
              <a:defRPr/>
            </a:pPr>
            <a:r>
              <a:rPr lang="zh-CN" altLang="en-US" sz="1400" dirty="0">
                <a:latin typeface="华文行楷" panose="02010800040101010101" pitchFamily="2" charset="-122"/>
                <a:ea typeface="华文行楷" panose="02010800040101010101" pitchFamily="2" charset="-122"/>
                <a:cs typeface="Verdana" pitchFamily="34" charset="0"/>
              </a:rPr>
              <a:t>北京理工大学</a:t>
            </a:r>
          </a:p>
        </p:txBody>
      </p:sp>
      <p:cxnSp>
        <p:nvCxnSpPr>
          <p:cNvPr id="7" name="直接连接符 6"/>
          <p:cNvCxnSpPr/>
          <p:nvPr/>
        </p:nvCxnSpPr>
        <p:spPr>
          <a:xfrm flipV="1">
            <a:off x="8975725" y="6308726"/>
            <a:ext cx="0" cy="288925"/>
          </a:xfrm>
          <a:prstGeom prst="line">
            <a:avLst/>
          </a:prstGeom>
          <a:ln w="38100">
            <a:solidFill>
              <a:srgbClr val="00924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55840" y="2996953"/>
            <a:ext cx="3600400" cy="830997"/>
          </a:xfrm>
          <a:prstGeom prst="rect">
            <a:avLst/>
          </a:prstGeom>
          <a:noFill/>
          <a:ln>
            <a:noFill/>
          </a:ln>
        </p:spPr>
        <p:txBody>
          <a:bodyPr wrap="square" rtlCol="0">
            <a:spAutoFit/>
          </a:bodyPr>
          <a:lstStyle/>
          <a:p>
            <a:r>
              <a:rPr lang="zh-CN" altLang="en-US" sz="4800" dirty="0">
                <a:latin typeface="华文行楷" panose="02010800040101010101" pitchFamily="2" charset="-122"/>
                <a:ea typeface="华文行楷" panose="02010800040101010101" pitchFamily="2" charset="-122"/>
              </a:rPr>
              <a:t>谢谢各位！</a:t>
            </a:r>
            <a:endParaRPr lang="zh-CN" altLang="en-US" sz="4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73082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631504" y="116632"/>
            <a:ext cx="4104456"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实际场景应用</a:t>
            </a:r>
            <a:endParaRPr lang="zh-CN" altLang="en-US" sz="4400" dirty="0">
              <a:latin typeface="黑体" panose="02010609060101010101" pitchFamily="49" charset="-122"/>
              <a:ea typeface="黑体" panose="02010609060101010101" pitchFamily="49" charset="-122"/>
              <a:cs typeface="+mj-cs"/>
            </a:endParaRPr>
          </a:p>
        </p:txBody>
      </p:sp>
      <p:sp>
        <p:nvSpPr>
          <p:cNvPr id="53" name="内容占位符 2"/>
          <p:cNvSpPr txBox="1">
            <a:spLocks/>
          </p:cNvSpPr>
          <p:nvPr/>
        </p:nvSpPr>
        <p:spPr>
          <a:xfrm>
            <a:off x="1919536" y="1700808"/>
            <a:ext cx="8928992"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不适合直接应用于实际开发场景中的自动化检测</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可以</a:t>
            </a:r>
            <a:r>
              <a:rPr lang="zh-CN" altLang="en-US" sz="2800" dirty="0">
                <a:latin typeface="黑体" panose="02010609060101010101" pitchFamily="49" charset="-122"/>
                <a:ea typeface="黑体" panose="02010609060101010101" pitchFamily="49" charset="-122"/>
              </a:rPr>
              <a:t>查出大部分潜在的上帝类代码坏味</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用于辅助检测，提供上帝类坏味候选，更快锁定上帝类重构时机，减少人工检测时间</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072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631504" y="116632"/>
            <a:ext cx="4490224"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训练集样本容量</a:t>
            </a:r>
            <a:endParaRPr lang="zh-CN" altLang="en-US" sz="4400" dirty="0">
              <a:latin typeface="黑体" panose="02010609060101010101" pitchFamily="49" charset="-122"/>
              <a:ea typeface="黑体" panose="02010609060101010101" pitchFamily="49" charset="-122"/>
              <a:cs typeface="+mj-cs"/>
            </a:endParaRPr>
          </a:p>
        </p:txBody>
      </p:sp>
      <p:sp>
        <p:nvSpPr>
          <p:cNvPr id="53" name="内容占位符 2"/>
          <p:cNvSpPr txBox="1">
            <a:spLocks/>
          </p:cNvSpPr>
          <p:nvPr/>
        </p:nvSpPr>
        <p:spPr>
          <a:xfrm>
            <a:off x="2135560" y="1340768"/>
            <a:ext cx="7848872"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正样本</a:t>
            </a:r>
            <a:r>
              <a:rPr lang="en-US" altLang="zh-CN" sz="2800" dirty="0">
                <a:latin typeface="黑体" panose="02010609060101010101" pitchFamily="49" charset="-122"/>
                <a:ea typeface="黑体" panose="02010609060101010101" pitchFamily="49" charset="-122"/>
              </a:rPr>
              <a:t>845</a:t>
            </a:r>
            <a:r>
              <a:rPr lang="zh-CN" altLang="en-US" sz="2800" dirty="0">
                <a:latin typeface="黑体" panose="02010609060101010101" pitchFamily="49" charset="-122"/>
                <a:ea typeface="黑体" panose="02010609060101010101" pitchFamily="49" charset="-122"/>
              </a:rPr>
              <a:t>条，负样本</a:t>
            </a:r>
            <a:r>
              <a:rPr lang="en-US" altLang="zh-CN" sz="2800" dirty="0">
                <a:latin typeface="黑体" panose="02010609060101010101" pitchFamily="49" charset="-122"/>
                <a:ea typeface="黑体" panose="02010609060101010101" pitchFamily="49" charset="-122"/>
              </a:rPr>
              <a:t>775</a:t>
            </a:r>
            <a:r>
              <a:rPr lang="zh-CN" altLang="en-US" sz="2800" dirty="0">
                <a:latin typeface="黑体" panose="02010609060101010101" pitchFamily="49" charset="-122"/>
                <a:ea typeface="黑体" panose="02010609060101010101" pitchFamily="49" charset="-122"/>
              </a:rPr>
              <a:t>条</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国内条件有所</a:t>
            </a:r>
            <a:r>
              <a:rPr lang="zh-CN" altLang="en-US" sz="2800" dirty="0">
                <a:latin typeface="黑体" panose="02010609060101010101" pitchFamily="49" charset="-122"/>
                <a:ea typeface="黑体" panose="02010609060101010101" pitchFamily="49" charset="-122"/>
              </a:rPr>
              <a:t>限制</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训练出优于现有方法的分类器</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样本生成</a:t>
            </a:r>
            <a:r>
              <a:rPr lang="zh-CN" altLang="en-US" sz="2800" dirty="0">
                <a:latin typeface="黑体" panose="02010609060101010101" pitchFamily="49" charset="-122"/>
                <a:ea typeface="黑体" panose="02010609060101010101" pitchFamily="49" charset="-122"/>
              </a:rPr>
              <a:t>工具以开源项目作为语料库</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原则上可以无限生成训练样本</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20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slide(fromBottom)">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slide(fromBottom)">
                                      <p:cBhvr>
                                        <p:cTn id="27"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775520" y="22385"/>
            <a:ext cx="3482112"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过</a:t>
            </a:r>
            <a:r>
              <a:rPr lang="zh-CN" altLang="en-US" sz="4400" dirty="0">
                <a:latin typeface="黑体" panose="02010609060101010101" pitchFamily="49" charset="-122"/>
                <a:ea typeface="黑体" panose="02010609060101010101" pitchFamily="49" charset="-122"/>
                <a:cs typeface="+mj-cs"/>
              </a:rPr>
              <a:t>拟合问题</a:t>
            </a:r>
            <a:endParaRPr lang="zh-CN" altLang="en-US" sz="4400" dirty="0">
              <a:latin typeface="黑体" panose="02010609060101010101" pitchFamily="49" charset="-122"/>
              <a:ea typeface="黑体" panose="02010609060101010101" pitchFamily="49" charset="-122"/>
              <a:cs typeface="+mj-cs"/>
            </a:endParaRPr>
          </a:p>
        </p:txBody>
      </p:sp>
      <p:sp>
        <p:nvSpPr>
          <p:cNvPr id="53" name="内容占位符 2"/>
          <p:cNvSpPr txBox="1">
            <a:spLocks/>
          </p:cNvSpPr>
          <p:nvPr/>
        </p:nvSpPr>
        <p:spPr>
          <a:xfrm>
            <a:off x="1799983" y="1556792"/>
            <a:ext cx="7848872"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简化网络模型复杂性</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随机删除隐层部分神经元</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抽取验证集来帮助确定迭代训练次数</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4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775520" y="188640"/>
            <a:ext cx="11161240" cy="756166"/>
          </a:xfrm>
          <a:prstGeom prst="rect">
            <a:avLst/>
          </a:prstGeom>
        </p:spPr>
        <p:txBody>
          <a:bodyPr vert="horz" lIns="91440" tIns="45720" rIns="91440" bIns="45720" rtlCol="0" anchor="ctr">
            <a:noAutofit/>
          </a:bodyPr>
          <a:lstStyle/>
          <a:p>
            <a:pPr>
              <a:spcBef>
                <a:spcPct val="0"/>
              </a:spcBef>
              <a:defRPr/>
            </a:pPr>
            <a:r>
              <a:rPr lang="zh-CN" altLang="en-US" sz="4400" dirty="0" smtClean="0">
                <a:latin typeface="黑体" panose="02010609060101010101" pitchFamily="49" charset="-122"/>
                <a:ea typeface="黑体" panose="02010609060101010101" pitchFamily="49" charset="-122"/>
                <a:cs typeface="+mj-cs"/>
              </a:rPr>
              <a:t>基于深度学习的特征依恋检测方法</a:t>
            </a:r>
            <a:endParaRPr lang="zh-CN" altLang="en-US" sz="4400" dirty="0">
              <a:latin typeface="黑体" panose="02010609060101010101" pitchFamily="49" charset="-122"/>
              <a:ea typeface="黑体" panose="02010609060101010101" pitchFamily="49" charset="-122"/>
              <a:cs typeface="+mj-cs"/>
            </a:endParaRPr>
          </a:p>
        </p:txBody>
      </p:sp>
      <p:sp>
        <p:nvSpPr>
          <p:cNvPr id="53" name="内容占位符 2"/>
          <p:cNvSpPr txBox="1">
            <a:spLocks/>
          </p:cNvSpPr>
          <p:nvPr/>
        </p:nvSpPr>
        <p:spPr>
          <a:xfrm>
            <a:off x="2135560" y="1628800"/>
            <a:ext cx="7848872"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针对的坏味不同</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训练样本生成方法不同</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神经网络特征输入不同</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123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703512" y="188640"/>
            <a:ext cx="2690024"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未来研究</a:t>
            </a:r>
            <a:endParaRPr lang="zh-CN" altLang="en-US" sz="4400" dirty="0">
              <a:latin typeface="黑体" panose="02010609060101010101" pitchFamily="49" charset="-122"/>
              <a:ea typeface="黑体" panose="02010609060101010101" pitchFamily="49" charset="-122"/>
              <a:cs typeface="+mj-cs"/>
            </a:endParaRPr>
          </a:p>
        </p:txBody>
      </p:sp>
      <p:sp>
        <p:nvSpPr>
          <p:cNvPr id="53" name="内容占位符 2"/>
          <p:cNvSpPr txBox="1">
            <a:spLocks/>
          </p:cNvSpPr>
          <p:nvPr/>
        </p:nvSpPr>
        <p:spPr>
          <a:xfrm>
            <a:off x="2135560" y="1628800"/>
            <a:ext cx="7848872" cy="41044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改进所提方法，提高查准率</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实现基于深度学习的提取类重构操作</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r>
              <a:rPr lang="zh-CN" altLang="en-US" sz="2800" dirty="0">
                <a:latin typeface="黑体" panose="02010609060101010101" pitchFamily="49" charset="-122"/>
                <a:ea typeface="黑体" panose="02010609060101010101" pitchFamily="49" charset="-122"/>
              </a:rPr>
              <a:t>实现其他代码坏味的深度学习检测方法</a:t>
            </a:r>
            <a:endParaRPr lang="en-US" altLang="zh-CN" sz="28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p"/>
            </a:pP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319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633405" y="140900"/>
            <a:ext cx="3456384"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重构的步骤</a:t>
            </a:r>
            <a:endParaRPr lang="zh-CN" altLang="en-US" sz="4400" dirty="0">
              <a:latin typeface="黑体" panose="02010609060101010101" pitchFamily="49" charset="-122"/>
              <a:ea typeface="黑体" panose="02010609060101010101" pitchFamily="49" charset="-122"/>
              <a:cs typeface="+mj-cs"/>
            </a:endParaRPr>
          </a:p>
        </p:txBody>
      </p:sp>
      <p:sp>
        <p:nvSpPr>
          <p:cNvPr id="49" name="矩形 48"/>
          <p:cNvSpPr/>
          <p:nvPr/>
        </p:nvSpPr>
        <p:spPr>
          <a:xfrm>
            <a:off x="9319304" y="518983"/>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grpSp>
        <p:nvGrpSpPr>
          <p:cNvPr id="6" name="组合 5"/>
          <p:cNvGrpSpPr/>
          <p:nvPr/>
        </p:nvGrpSpPr>
        <p:grpSpPr>
          <a:xfrm>
            <a:off x="2899390" y="2636912"/>
            <a:ext cx="2438017" cy="735098"/>
            <a:chOff x="2058346" y="1801143"/>
            <a:chExt cx="1890599" cy="576064"/>
          </a:xfrm>
        </p:grpSpPr>
        <p:sp>
          <p:nvSpPr>
            <p:cNvPr id="8" name="圆角矩形 7"/>
            <p:cNvSpPr/>
            <p:nvPr/>
          </p:nvSpPr>
          <p:spPr>
            <a:xfrm>
              <a:off x="2871657" y="1801143"/>
              <a:ext cx="1077288" cy="576064"/>
            </a:xfrm>
            <a:prstGeom prst="roundRect">
              <a:avLst/>
            </a:prstGeom>
            <a:solidFill>
              <a:srgbClr val="1F7600"/>
            </a:solidFill>
            <a:ln>
              <a:solidFill>
                <a:srgbClr val="0D32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latin typeface="Calibri" panose="020F0502020204030204" pitchFamily="34" charset="0"/>
                  <a:ea typeface="微软雅黑" panose="020B0503020204020204" pitchFamily="34" charset="-122"/>
                </a:rPr>
                <a:t>How</a:t>
              </a:r>
              <a:endParaRPr lang="zh-CN" altLang="en-US" dirty="0">
                <a:latin typeface="Calibri" panose="020F0502020204030204" pitchFamily="34" charset="0"/>
                <a:ea typeface="微软雅黑" panose="020B0503020204020204" pitchFamily="34" charset="-122"/>
              </a:endParaRPr>
            </a:p>
          </p:txBody>
        </p:sp>
        <p:sp>
          <p:nvSpPr>
            <p:cNvPr id="5" name="右箭头 4"/>
            <p:cNvSpPr/>
            <p:nvPr/>
          </p:nvSpPr>
          <p:spPr>
            <a:xfrm>
              <a:off x="2058346" y="2038232"/>
              <a:ext cx="716852" cy="193324"/>
            </a:xfrm>
            <a:prstGeom prst="rightArrow">
              <a:avLst/>
            </a:prstGeom>
            <a:solidFill>
              <a:srgbClr val="42471F"/>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grpSp>
      <p:sp>
        <p:nvSpPr>
          <p:cNvPr id="2" name="圆角矩形 1"/>
          <p:cNvSpPr/>
          <p:nvPr/>
        </p:nvSpPr>
        <p:spPr>
          <a:xfrm>
            <a:off x="1314946" y="2687131"/>
            <a:ext cx="1401915" cy="735098"/>
          </a:xfrm>
          <a:prstGeom prst="roundRect">
            <a:avLst/>
          </a:prstGeom>
          <a:solidFill>
            <a:srgbClr val="1F7600"/>
          </a:solidFill>
          <a:ln>
            <a:solidFill>
              <a:srgbClr val="0D32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latin typeface="Calibri" panose="020F0502020204030204" pitchFamily="34" charset="0"/>
                <a:ea typeface="微软雅黑" panose="020B0503020204020204" pitchFamily="34" charset="-122"/>
              </a:rPr>
              <a:t>Where</a:t>
            </a:r>
            <a:endParaRPr lang="zh-CN" altLang="en-US" sz="2000" dirty="0">
              <a:latin typeface="Calibri" panose="020F0502020204030204" pitchFamily="34" charset="0"/>
              <a:ea typeface="微软雅黑" panose="020B0503020204020204" pitchFamily="34" charset="-122"/>
            </a:endParaRPr>
          </a:p>
        </p:txBody>
      </p:sp>
      <p:grpSp>
        <p:nvGrpSpPr>
          <p:cNvPr id="13" name="组合 12"/>
          <p:cNvGrpSpPr/>
          <p:nvPr/>
        </p:nvGrpSpPr>
        <p:grpSpPr>
          <a:xfrm>
            <a:off x="1017012" y="3501007"/>
            <a:ext cx="1997781" cy="1370906"/>
            <a:chOff x="599434" y="2455699"/>
            <a:chExt cx="1549210" cy="1074319"/>
          </a:xfrm>
        </p:grpSpPr>
        <p:sp>
          <p:nvSpPr>
            <p:cNvPr id="3" name="椭圆 2"/>
            <p:cNvSpPr/>
            <p:nvPr/>
          </p:nvSpPr>
          <p:spPr>
            <a:xfrm>
              <a:off x="599434" y="2953954"/>
              <a:ext cx="1549210" cy="576064"/>
            </a:xfrm>
            <a:prstGeom prst="ellipse">
              <a:avLst/>
            </a:prstGeom>
            <a:ln>
              <a:solidFill>
                <a:srgbClr val="0D32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代码坏味</a:t>
              </a:r>
              <a:endParaRPr lang="zh-CN" altLang="en-US" sz="2400" dirty="0">
                <a:latin typeface="黑体" panose="02010609060101010101" pitchFamily="49" charset="-122"/>
                <a:ea typeface="黑体" panose="02010609060101010101" pitchFamily="49" charset="-122"/>
              </a:endParaRPr>
            </a:p>
          </p:txBody>
        </p:sp>
        <p:cxnSp>
          <p:nvCxnSpPr>
            <p:cNvPr id="11" name="直接箭头连接符 10"/>
            <p:cNvCxnSpPr/>
            <p:nvPr/>
          </p:nvCxnSpPr>
          <p:spPr>
            <a:xfrm>
              <a:off x="1375357" y="2455699"/>
              <a:ext cx="0" cy="432048"/>
            </a:xfrm>
            <a:prstGeom prst="straightConnector1">
              <a:avLst/>
            </a:prstGeom>
            <a:ln w="22225">
              <a:solidFill>
                <a:schemeClr val="bg2">
                  <a:lumMod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519936" y="2636912"/>
            <a:ext cx="2712900" cy="735098"/>
            <a:chOff x="3794734" y="1786125"/>
            <a:chExt cx="2103761" cy="576064"/>
          </a:xfrm>
        </p:grpSpPr>
        <p:sp>
          <p:nvSpPr>
            <p:cNvPr id="12" name="右箭头 11"/>
            <p:cNvSpPr/>
            <p:nvPr/>
          </p:nvSpPr>
          <p:spPr>
            <a:xfrm>
              <a:off x="3794734" y="2038233"/>
              <a:ext cx="731685" cy="193324"/>
            </a:xfrm>
            <a:prstGeom prst="rightArrow">
              <a:avLst/>
            </a:prstGeom>
            <a:solidFill>
              <a:srgbClr val="42471F"/>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9" name="圆角矩形 8"/>
            <p:cNvSpPr/>
            <p:nvPr/>
          </p:nvSpPr>
          <p:spPr>
            <a:xfrm>
              <a:off x="4622109" y="1786125"/>
              <a:ext cx="1276386" cy="576064"/>
            </a:xfrm>
            <a:prstGeom prst="roundRect">
              <a:avLst/>
            </a:prstGeom>
            <a:solidFill>
              <a:srgbClr val="1F7600"/>
            </a:solidFill>
            <a:ln>
              <a:solidFill>
                <a:srgbClr val="0D32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latin typeface="Calibri" panose="020F0502020204030204" pitchFamily="34" charset="0"/>
                  <a:ea typeface="微软雅黑" panose="020B0503020204020204" pitchFamily="34" charset="-122"/>
                </a:rPr>
                <a:t>Revision</a:t>
              </a:r>
              <a:endParaRPr lang="zh-CN" altLang="en-US" sz="2800" dirty="0">
                <a:latin typeface="Calibri" panose="020F0502020204030204" pitchFamily="34" charset="0"/>
                <a:ea typeface="微软雅黑" panose="020B0503020204020204" pitchFamily="34" charset="-122"/>
              </a:endParaRPr>
            </a:p>
          </p:txBody>
        </p:sp>
      </p:grpSp>
      <p:grpSp>
        <p:nvGrpSpPr>
          <p:cNvPr id="10" name="组合 9"/>
          <p:cNvGrpSpPr/>
          <p:nvPr/>
        </p:nvGrpSpPr>
        <p:grpSpPr>
          <a:xfrm>
            <a:off x="8394489" y="2656076"/>
            <a:ext cx="3049229" cy="735098"/>
            <a:chOff x="6023851" y="1801143"/>
            <a:chExt cx="2364573" cy="576064"/>
          </a:xfrm>
        </p:grpSpPr>
        <p:sp>
          <p:nvSpPr>
            <p:cNvPr id="20" name="右箭头 19"/>
            <p:cNvSpPr/>
            <p:nvPr/>
          </p:nvSpPr>
          <p:spPr>
            <a:xfrm>
              <a:off x="6023851" y="2038232"/>
              <a:ext cx="731685" cy="193323"/>
            </a:xfrm>
            <a:prstGeom prst="rightArrow">
              <a:avLst/>
            </a:prstGeom>
            <a:solidFill>
              <a:srgbClr val="42471F"/>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9" name="圆角矩形 18"/>
            <p:cNvSpPr/>
            <p:nvPr/>
          </p:nvSpPr>
          <p:spPr>
            <a:xfrm>
              <a:off x="6851226" y="1801143"/>
              <a:ext cx="1537198" cy="576064"/>
            </a:xfrm>
            <a:prstGeom prst="roundRect">
              <a:avLst/>
            </a:prstGeom>
            <a:solidFill>
              <a:srgbClr val="1F7600"/>
            </a:solidFill>
            <a:ln>
              <a:solidFill>
                <a:srgbClr val="0D32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latin typeface="Calibri" panose="020F0502020204030204" pitchFamily="34" charset="0"/>
                  <a:ea typeface="微软雅黑" panose="020B0503020204020204" pitchFamily="34" charset="-122"/>
                </a:rPr>
                <a:t>Evaluation</a:t>
              </a:r>
              <a:endParaRPr lang="zh-CN" altLang="en-US" sz="2800" dirty="0">
                <a:latin typeface="Calibri" panose="020F0502020204030204" pitchFamily="34" charset="0"/>
                <a:ea typeface="微软雅黑" panose="020B0503020204020204" pitchFamily="34" charset="-122"/>
              </a:endParaRPr>
            </a:p>
          </p:txBody>
        </p:sp>
      </p:grpSp>
    </p:spTree>
    <p:extLst>
      <p:ext uri="{BB962C8B-B14F-4D97-AF65-F5344CB8AC3E}">
        <p14:creationId xmlns:p14="http://schemas.microsoft.com/office/powerpoint/2010/main" val="124629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grpId="2" nodeType="clickEffect">
                                  <p:stCondLst>
                                    <p:cond delay="0"/>
                                  </p:stCondLst>
                                  <p:childTnLst>
                                    <p:animScale>
                                      <p:cBhvr>
                                        <p:cTn id="25" dur="500" fill="hold"/>
                                        <p:tgtEl>
                                          <p:spTgt spid="2"/>
                                        </p:tgtEl>
                                      </p:cBhvr>
                                      <p:by x="120000" y="120000"/>
                                    </p:animScale>
                                  </p:childTnLst>
                                </p:cTn>
                              </p:par>
                              <p:par>
                                <p:cTn id="26" presetID="1" presetClass="emph" presetSubtype="2" fill="hold" nodeType="withEffect">
                                  <p:stCondLst>
                                    <p:cond delay="0"/>
                                  </p:stCondLst>
                                  <p:childTnLst>
                                    <p:animClr clrSpc="rgb" dir="cw">
                                      <p:cBhvr>
                                        <p:cTn id="27" dur="500" fill="hold"/>
                                        <p:tgtEl>
                                          <p:spTgt spid="2"/>
                                        </p:tgtEl>
                                        <p:attrNameLst>
                                          <p:attrName>fillcolor</p:attrName>
                                        </p:attrNameLst>
                                      </p:cBhvr>
                                      <p:to>
                                        <a:srgbClr val="FF9933"/>
                                      </p:to>
                                    </p:animClr>
                                    <p:set>
                                      <p:cBhvr>
                                        <p:cTn id="28" dur="500" fill="hold"/>
                                        <p:tgtEl>
                                          <p:spTgt spid="2"/>
                                        </p:tgtEl>
                                        <p:attrNameLst>
                                          <p:attrName>fill.type</p:attrName>
                                        </p:attrNameLst>
                                      </p:cBhvr>
                                      <p:to>
                                        <p:strVal val="solid"/>
                                      </p:to>
                                    </p:set>
                                    <p:set>
                                      <p:cBhvr>
                                        <p:cTn id="29" dur="500" fill="hold"/>
                                        <p:tgtEl>
                                          <p:spTgt spid="2"/>
                                        </p:tgtEl>
                                        <p:attrNameLst>
                                          <p:attrName>fill.on</p:attrName>
                                        </p:attrNameLst>
                                      </p:cBhvr>
                                      <p:to>
                                        <p:strVal val="true"/>
                                      </p:to>
                                    </p:set>
                                  </p:childTnLst>
                                </p:cTn>
                              </p:par>
                              <p:par>
                                <p:cTn id="30" presetID="3" presetClass="emph" presetSubtype="2" fill="hold" grpId="3" nodeType="withEffect">
                                  <p:stCondLst>
                                    <p:cond delay="0"/>
                                  </p:stCondLst>
                                  <p:childTnLst>
                                    <p:animClr clrSpc="rgb" dir="cw">
                                      <p:cBhvr override="childStyle">
                                        <p:cTn id="31" dur="500" fill="hold"/>
                                        <p:tgtEl>
                                          <p:spTgt spid="2"/>
                                        </p:tgtEl>
                                        <p:attrNameLst>
                                          <p:attrName>style.color</p:attrName>
                                        </p:attrNameLst>
                                      </p:cBhvr>
                                      <p:to>
                                        <a:schemeClr val="tx1"/>
                                      </p:to>
                                    </p:animClr>
                                  </p:childTnLst>
                                </p:cTn>
                              </p:par>
                            </p:childTnLst>
                          </p:cTn>
                        </p:par>
                        <p:par>
                          <p:cTn id="32" fill="hold">
                            <p:stCondLst>
                              <p:cond delay="500"/>
                            </p:stCondLst>
                            <p:childTnLst>
                              <p:par>
                                <p:cTn id="33" presetID="32" presetClass="emph" presetSubtype="0" fill="hold" grpId="4" nodeType="after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2" animBg="1"/>
      <p:bldP spid="2" grpId="3" animBg="1"/>
      <p:bldP spid="2" grpId="4"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705701" y="116632"/>
            <a:ext cx="2690024" cy="756166"/>
          </a:xfrm>
          <a:prstGeom prst="rect">
            <a:avLst/>
          </a:prstGeom>
        </p:spPr>
        <p:txBody>
          <a:bodyPr vert="horz" lIns="91440" tIns="45720" rIns="91440" bIns="45720" rtlCol="0" anchor="ctr">
            <a:noAutofit/>
          </a:bodyPr>
          <a:lstStyle/>
          <a:p>
            <a:pPr>
              <a:spcBef>
                <a:spcPct val="0"/>
              </a:spcBef>
              <a:defRPr/>
            </a:pPr>
            <a:r>
              <a:rPr lang="zh-CN" altLang="en-US" sz="4400" dirty="0">
                <a:latin typeface="黑体" panose="02010609060101010101" pitchFamily="49" charset="-122"/>
                <a:ea typeface="黑体" panose="02010609060101010101" pitchFamily="49" charset="-122"/>
                <a:cs typeface="+mj-cs"/>
              </a:rPr>
              <a:t>三种命名</a:t>
            </a:r>
            <a:endParaRPr lang="zh-CN" altLang="en-US" sz="4400" dirty="0">
              <a:latin typeface="黑体" panose="02010609060101010101" pitchFamily="49" charset="-122"/>
              <a:ea typeface="黑体" panose="02010609060101010101" pitchFamily="49" charset="-122"/>
              <a:cs typeface="+mj-cs"/>
            </a:endParaRPr>
          </a:p>
        </p:txBody>
      </p:sp>
      <p:grpSp>
        <p:nvGrpSpPr>
          <p:cNvPr id="1123" name="组合 1122"/>
          <p:cNvGrpSpPr/>
          <p:nvPr/>
        </p:nvGrpSpPr>
        <p:grpSpPr>
          <a:xfrm>
            <a:off x="5663952" y="1882319"/>
            <a:ext cx="3426200" cy="1221046"/>
            <a:chOff x="3454133" y="1397064"/>
            <a:chExt cx="3426200" cy="1221046"/>
          </a:xfrm>
        </p:grpSpPr>
        <p:sp>
          <p:nvSpPr>
            <p:cNvPr id="7" name="任意多边形 6"/>
            <p:cNvSpPr/>
            <p:nvPr/>
          </p:nvSpPr>
          <p:spPr>
            <a:xfrm rot="19038400">
              <a:off x="3454133" y="2560454"/>
              <a:ext cx="617111" cy="57656"/>
            </a:xfrm>
            <a:custGeom>
              <a:avLst/>
              <a:gdLst/>
              <a:ahLst/>
              <a:cxnLst/>
              <a:rect l="0" t="0" r="0" b="0"/>
              <a:pathLst>
                <a:path>
                  <a:moveTo>
                    <a:pt x="0" y="28828"/>
                  </a:moveTo>
                  <a:lnTo>
                    <a:pt x="617111" y="28828"/>
                  </a:lnTo>
                </a:path>
              </a:pathLst>
            </a:custGeom>
            <a:noFill/>
            <a:ln>
              <a:solidFill>
                <a:srgbClr val="2B4B0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任意多边形 8"/>
            <p:cNvSpPr/>
            <p:nvPr/>
          </p:nvSpPr>
          <p:spPr>
            <a:xfrm>
              <a:off x="3834238" y="1397064"/>
              <a:ext cx="1171575" cy="117157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678C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7448" tIns="187448" rIns="187448" bIns="187448" numCol="1" spcCol="1270" anchor="ctr" anchorCtr="0">
              <a:noAutofit/>
            </a:bodyPr>
            <a:lstStyle/>
            <a:p>
              <a:pPr algn="ctr" defTabSz="1111250">
                <a:lnSpc>
                  <a:spcPct val="90000"/>
                </a:lnSpc>
                <a:spcBef>
                  <a:spcPct val="0"/>
                </a:spcBef>
                <a:spcAft>
                  <a:spcPct val="35000"/>
                </a:spcAft>
              </a:pPr>
              <a:r>
                <a:rPr lang="en-US" altLang="zh-CN" sz="2500" dirty="0">
                  <a:latin typeface="Calibri" panose="020F0502020204030204" pitchFamily="34" charset="0"/>
                  <a:ea typeface="黑体" panose="02010609060101010101" pitchFamily="49" charset="-122"/>
                </a:rPr>
                <a:t> Large Class</a:t>
              </a:r>
              <a:endParaRPr lang="zh-CN" altLang="en-US" sz="2500" dirty="0">
                <a:latin typeface="Calibri" panose="020F0502020204030204" pitchFamily="34" charset="0"/>
                <a:ea typeface="黑体" panose="02010609060101010101" pitchFamily="49" charset="-122"/>
              </a:endParaRPr>
            </a:p>
          </p:txBody>
        </p:sp>
        <p:sp>
          <p:nvSpPr>
            <p:cNvPr id="10" name="任意多边形 9"/>
            <p:cNvSpPr/>
            <p:nvPr/>
          </p:nvSpPr>
          <p:spPr>
            <a:xfrm>
              <a:off x="5122971" y="1397064"/>
              <a:ext cx="1757362" cy="1171575"/>
            </a:xfrm>
            <a:custGeom>
              <a:avLst/>
              <a:gdLst>
                <a:gd name="connsiteX0" fmla="*/ 0 w 1757362"/>
                <a:gd name="connsiteY0" fmla="*/ 0 h 1171575"/>
                <a:gd name="connsiteX1" fmla="*/ 1757362 w 1757362"/>
                <a:gd name="connsiteY1" fmla="*/ 0 h 1171575"/>
                <a:gd name="connsiteX2" fmla="*/ 1757362 w 1757362"/>
                <a:gd name="connsiteY2" fmla="*/ 1171575 h 1171575"/>
                <a:gd name="connsiteX3" fmla="*/ 0 w 1757362"/>
                <a:gd name="connsiteY3" fmla="*/ 1171575 h 1171575"/>
                <a:gd name="connsiteX4" fmla="*/ 0 w 1757362"/>
                <a:gd name="connsiteY4" fmla="*/ 0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362" h="1171575">
                  <a:moveTo>
                    <a:pt x="0" y="0"/>
                  </a:moveTo>
                  <a:lnTo>
                    <a:pt x="1757362" y="0"/>
                  </a:lnTo>
                  <a:lnTo>
                    <a:pt x="1757362" y="1171575"/>
                  </a:lnTo>
                  <a:lnTo>
                    <a:pt x="0" y="1171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defTabSz="1244600">
                <a:lnSpc>
                  <a:spcPct val="90000"/>
                </a:lnSpc>
                <a:spcBef>
                  <a:spcPct val="0"/>
                </a:spcBef>
                <a:spcAft>
                  <a:spcPct val="15000"/>
                </a:spcAft>
                <a:buChar char="••"/>
              </a:pPr>
              <a:r>
                <a:rPr lang="en-US" altLang="zh-CN" sz="2400" dirty="0">
                  <a:solidFill>
                    <a:srgbClr val="0D3200"/>
                  </a:solidFill>
                  <a:latin typeface="Calibri" panose="020F0502020204030204" pitchFamily="34" charset="0"/>
                  <a:ea typeface="黑体" panose="02010609060101010101" pitchFamily="49" charset="-122"/>
                </a:rPr>
                <a:t>Fowler</a:t>
              </a:r>
              <a:endParaRPr lang="zh-CN" altLang="en-US" sz="2400" dirty="0">
                <a:solidFill>
                  <a:srgbClr val="0D3200"/>
                </a:solidFill>
                <a:latin typeface="Calibri" panose="020F0502020204030204" pitchFamily="34" charset="0"/>
                <a:ea typeface="黑体" panose="02010609060101010101" pitchFamily="49" charset="-122"/>
              </a:endParaRPr>
            </a:p>
            <a:p>
              <a:pPr marL="285750" lvl="1" indent="-285750" defTabSz="1244600">
                <a:lnSpc>
                  <a:spcPct val="90000"/>
                </a:lnSpc>
                <a:spcBef>
                  <a:spcPct val="0"/>
                </a:spcBef>
                <a:spcAft>
                  <a:spcPct val="15000"/>
                </a:spcAft>
                <a:buChar char="••"/>
              </a:pPr>
              <a:r>
                <a:rPr lang="zh-CN" altLang="en-US" sz="2400" dirty="0">
                  <a:solidFill>
                    <a:srgbClr val="0D3200"/>
                  </a:solidFill>
                  <a:latin typeface="Calibri" panose="020F0502020204030204" pitchFamily="34" charset="0"/>
                  <a:ea typeface="黑体" panose="02010609060101010101" pitchFamily="49" charset="-122"/>
                </a:rPr>
                <a:t>职责过多</a:t>
              </a:r>
              <a:endParaRPr lang="zh-CN" altLang="en-US" sz="2400" dirty="0">
                <a:solidFill>
                  <a:srgbClr val="0D3200"/>
                </a:solidFill>
                <a:latin typeface="Calibri" panose="020F0502020204030204" pitchFamily="34" charset="0"/>
                <a:ea typeface="黑体" panose="02010609060101010101" pitchFamily="49" charset="-122"/>
              </a:endParaRPr>
            </a:p>
          </p:txBody>
        </p:sp>
      </p:grpSp>
      <p:grpSp>
        <p:nvGrpSpPr>
          <p:cNvPr id="1124" name="组合 1123"/>
          <p:cNvGrpSpPr/>
          <p:nvPr/>
        </p:nvGrpSpPr>
        <p:grpSpPr>
          <a:xfrm>
            <a:off x="5745722" y="3328468"/>
            <a:ext cx="3731924" cy="1171575"/>
            <a:chOff x="3535903" y="2843212"/>
            <a:chExt cx="3731924" cy="1171575"/>
          </a:xfrm>
        </p:grpSpPr>
        <p:sp>
          <p:nvSpPr>
            <p:cNvPr id="6" name="任意多边形 5"/>
            <p:cNvSpPr/>
            <p:nvPr/>
          </p:nvSpPr>
          <p:spPr>
            <a:xfrm>
              <a:off x="3535903" y="3400171"/>
              <a:ext cx="685829" cy="57656"/>
            </a:xfrm>
            <a:custGeom>
              <a:avLst/>
              <a:gdLst/>
              <a:ahLst/>
              <a:cxnLst/>
              <a:rect l="0" t="0" r="0" b="0"/>
              <a:pathLst>
                <a:path>
                  <a:moveTo>
                    <a:pt x="0" y="28828"/>
                  </a:moveTo>
                  <a:lnTo>
                    <a:pt x="685829" y="28828"/>
                  </a:lnTo>
                </a:path>
              </a:pathLst>
            </a:custGeom>
            <a:noFill/>
            <a:ln>
              <a:solidFill>
                <a:srgbClr val="2B4B0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任意多边形 10"/>
            <p:cNvSpPr/>
            <p:nvPr/>
          </p:nvSpPr>
          <p:spPr>
            <a:xfrm>
              <a:off x="4221733" y="2843212"/>
              <a:ext cx="1171575" cy="117157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678C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7448" tIns="187448" rIns="187448" bIns="187448" numCol="1" spcCol="1270" anchor="ctr" anchorCtr="0">
              <a:noAutofit/>
            </a:bodyPr>
            <a:lstStyle/>
            <a:p>
              <a:pPr algn="ctr" defTabSz="1111250">
                <a:lnSpc>
                  <a:spcPct val="90000"/>
                </a:lnSpc>
                <a:spcBef>
                  <a:spcPct val="0"/>
                </a:spcBef>
                <a:spcAft>
                  <a:spcPct val="35000"/>
                </a:spcAft>
              </a:pPr>
              <a:r>
                <a:rPr lang="en-US" altLang="zh-CN" sz="2500" dirty="0">
                  <a:latin typeface="Calibri" panose="020F0502020204030204" pitchFamily="34" charset="0"/>
                  <a:ea typeface="黑体" panose="02010609060101010101" pitchFamily="49" charset="-122"/>
                </a:rPr>
                <a:t>Blob Class</a:t>
              </a:r>
              <a:endParaRPr lang="zh-CN" altLang="en-US" sz="2500" dirty="0">
                <a:latin typeface="Calibri" panose="020F0502020204030204" pitchFamily="34" charset="0"/>
                <a:ea typeface="黑体" panose="02010609060101010101" pitchFamily="49" charset="-122"/>
              </a:endParaRPr>
            </a:p>
          </p:txBody>
        </p:sp>
        <p:sp>
          <p:nvSpPr>
            <p:cNvPr id="12" name="任意多边形 11"/>
            <p:cNvSpPr/>
            <p:nvPr/>
          </p:nvSpPr>
          <p:spPr>
            <a:xfrm>
              <a:off x="5510465" y="2843212"/>
              <a:ext cx="1757362" cy="1171575"/>
            </a:xfrm>
            <a:custGeom>
              <a:avLst/>
              <a:gdLst>
                <a:gd name="connsiteX0" fmla="*/ 0 w 1757362"/>
                <a:gd name="connsiteY0" fmla="*/ 0 h 1171575"/>
                <a:gd name="connsiteX1" fmla="*/ 1757362 w 1757362"/>
                <a:gd name="connsiteY1" fmla="*/ 0 h 1171575"/>
                <a:gd name="connsiteX2" fmla="*/ 1757362 w 1757362"/>
                <a:gd name="connsiteY2" fmla="*/ 1171575 h 1171575"/>
                <a:gd name="connsiteX3" fmla="*/ 0 w 1757362"/>
                <a:gd name="connsiteY3" fmla="*/ 1171575 h 1171575"/>
                <a:gd name="connsiteX4" fmla="*/ 0 w 1757362"/>
                <a:gd name="connsiteY4" fmla="*/ 0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362" h="1171575">
                  <a:moveTo>
                    <a:pt x="0" y="0"/>
                  </a:moveTo>
                  <a:lnTo>
                    <a:pt x="1757362" y="0"/>
                  </a:lnTo>
                  <a:lnTo>
                    <a:pt x="1757362" y="1171575"/>
                  </a:lnTo>
                  <a:lnTo>
                    <a:pt x="0" y="1171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defTabSz="1244600">
                <a:lnSpc>
                  <a:spcPct val="90000"/>
                </a:lnSpc>
                <a:spcBef>
                  <a:spcPct val="0"/>
                </a:spcBef>
                <a:spcAft>
                  <a:spcPct val="15000"/>
                </a:spcAft>
                <a:buChar char="••"/>
              </a:pPr>
              <a:r>
                <a:rPr lang="en-US" altLang="zh-CN" sz="2400" dirty="0">
                  <a:solidFill>
                    <a:srgbClr val="0D3200"/>
                  </a:solidFill>
                  <a:latin typeface="Calibri" panose="020F0502020204030204" pitchFamily="34" charset="0"/>
                  <a:ea typeface="黑体" panose="02010609060101010101" pitchFamily="49" charset="-122"/>
                </a:rPr>
                <a:t>Brown</a:t>
              </a:r>
              <a:endParaRPr lang="zh-CN" altLang="en-US" sz="2400" dirty="0">
                <a:solidFill>
                  <a:srgbClr val="0D3200"/>
                </a:solidFill>
                <a:latin typeface="Calibri" panose="020F0502020204030204" pitchFamily="34" charset="0"/>
                <a:ea typeface="黑体" panose="02010609060101010101" pitchFamily="49" charset="-122"/>
              </a:endParaRPr>
            </a:p>
            <a:p>
              <a:pPr marL="285750" lvl="1" indent="-285750" defTabSz="1244600">
                <a:lnSpc>
                  <a:spcPct val="90000"/>
                </a:lnSpc>
                <a:spcBef>
                  <a:spcPct val="0"/>
                </a:spcBef>
                <a:spcAft>
                  <a:spcPct val="15000"/>
                </a:spcAft>
                <a:buChar char="••"/>
              </a:pPr>
              <a:r>
                <a:rPr lang="zh-CN" altLang="en-US" sz="2400" dirty="0">
                  <a:solidFill>
                    <a:srgbClr val="0D3200"/>
                  </a:solidFill>
                  <a:latin typeface="Calibri" panose="020F0502020204030204" pitchFamily="34" charset="0"/>
                  <a:ea typeface="黑体" panose="02010609060101010101" pitchFamily="49" charset="-122"/>
                </a:rPr>
                <a:t>成员过多</a:t>
              </a:r>
              <a:endParaRPr lang="zh-CN" altLang="en-US" sz="2400" dirty="0">
                <a:solidFill>
                  <a:srgbClr val="0D3200"/>
                </a:solidFill>
                <a:latin typeface="Calibri" panose="020F0502020204030204" pitchFamily="34" charset="0"/>
                <a:ea typeface="黑体" panose="02010609060101010101" pitchFamily="49" charset="-122"/>
              </a:endParaRPr>
            </a:p>
          </p:txBody>
        </p:sp>
      </p:grpSp>
      <p:grpSp>
        <p:nvGrpSpPr>
          <p:cNvPr id="1125" name="组合 1124"/>
          <p:cNvGrpSpPr/>
          <p:nvPr/>
        </p:nvGrpSpPr>
        <p:grpSpPr>
          <a:xfrm>
            <a:off x="5663952" y="4725144"/>
            <a:ext cx="3426200" cy="1221047"/>
            <a:chOff x="3454133" y="4239888"/>
            <a:chExt cx="3426200" cy="1221047"/>
          </a:xfrm>
        </p:grpSpPr>
        <p:sp>
          <p:nvSpPr>
            <p:cNvPr id="5" name="任意多边形 4"/>
            <p:cNvSpPr/>
            <p:nvPr/>
          </p:nvSpPr>
          <p:spPr>
            <a:xfrm rot="2561600">
              <a:off x="3454133" y="4239888"/>
              <a:ext cx="617111" cy="57656"/>
            </a:xfrm>
            <a:custGeom>
              <a:avLst/>
              <a:gdLst/>
              <a:ahLst/>
              <a:cxnLst/>
              <a:rect l="0" t="0" r="0" b="0"/>
              <a:pathLst>
                <a:path>
                  <a:moveTo>
                    <a:pt x="0" y="28828"/>
                  </a:moveTo>
                  <a:lnTo>
                    <a:pt x="617111" y="28828"/>
                  </a:lnTo>
                </a:path>
              </a:pathLst>
            </a:custGeom>
            <a:noFill/>
            <a:ln>
              <a:solidFill>
                <a:srgbClr val="2B4B0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3834238" y="4289360"/>
              <a:ext cx="1171575" cy="117157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678C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7448" tIns="187448" rIns="187448" bIns="187448" numCol="1" spcCol="1270" anchor="ctr" anchorCtr="0">
              <a:noAutofit/>
            </a:bodyPr>
            <a:lstStyle/>
            <a:p>
              <a:pPr algn="ctr" defTabSz="1111250">
                <a:lnSpc>
                  <a:spcPct val="90000"/>
                </a:lnSpc>
                <a:spcBef>
                  <a:spcPct val="0"/>
                </a:spcBef>
                <a:spcAft>
                  <a:spcPct val="35000"/>
                </a:spcAft>
              </a:pPr>
              <a:r>
                <a:rPr lang="en-US" altLang="zh-CN" sz="2500" dirty="0">
                  <a:latin typeface="Calibri" panose="020F0502020204030204" pitchFamily="34" charset="0"/>
                  <a:ea typeface="黑体" panose="02010609060101010101" pitchFamily="49" charset="-122"/>
                </a:rPr>
                <a:t>God Class</a:t>
              </a:r>
              <a:endParaRPr lang="zh-CN" altLang="en-US" sz="2500" dirty="0">
                <a:latin typeface="Calibri" panose="020F0502020204030204" pitchFamily="34" charset="0"/>
                <a:ea typeface="黑体" panose="02010609060101010101" pitchFamily="49" charset="-122"/>
              </a:endParaRPr>
            </a:p>
          </p:txBody>
        </p:sp>
        <p:sp>
          <p:nvSpPr>
            <p:cNvPr id="14" name="任意多边形 13"/>
            <p:cNvSpPr/>
            <p:nvPr/>
          </p:nvSpPr>
          <p:spPr>
            <a:xfrm>
              <a:off x="5122971" y="4289360"/>
              <a:ext cx="1757362" cy="1171575"/>
            </a:xfrm>
            <a:custGeom>
              <a:avLst/>
              <a:gdLst>
                <a:gd name="connsiteX0" fmla="*/ 0 w 1757362"/>
                <a:gd name="connsiteY0" fmla="*/ 0 h 1171575"/>
                <a:gd name="connsiteX1" fmla="*/ 1757362 w 1757362"/>
                <a:gd name="connsiteY1" fmla="*/ 0 h 1171575"/>
                <a:gd name="connsiteX2" fmla="*/ 1757362 w 1757362"/>
                <a:gd name="connsiteY2" fmla="*/ 1171575 h 1171575"/>
                <a:gd name="connsiteX3" fmla="*/ 0 w 1757362"/>
                <a:gd name="connsiteY3" fmla="*/ 1171575 h 1171575"/>
                <a:gd name="connsiteX4" fmla="*/ 0 w 1757362"/>
                <a:gd name="connsiteY4" fmla="*/ 0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362" h="1171575">
                  <a:moveTo>
                    <a:pt x="0" y="0"/>
                  </a:moveTo>
                  <a:lnTo>
                    <a:pt x="1757362" y="0"/>
                  </a:lnTo>
                  <a:lnTo>
                    <a:pt x="1757362" y="1171575"/>
                  </a:lnTo>
                  <a:lnTo>
                    <a:pt x="0" y="1171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defTabSz="1244600">
                <a:lnSpc>
                  <a:spcPct val="90000"/>
                </a:lnSpc>
                <a:spcBef>
                  <a:spcPct val="0"/>
                </a:spcBef>
                <a:spcAft>
                  <a:spcPct val="15000"/>
                </a:spcAft>
                <a:buChar char="••"/>
              </a:pPr>
              <a:r>
                <a:rPr lang="en-US" altLang="zh-CN" sz="2400" dirty="0">
                  <a:solidFill>
                    <a:srgbClr val="0D3200"/>
                  </a:solidFill>
                  <a:latin typeface="Calibri" panose="020F0502020204030204" pitchFamily="34" charset="0"/>
                  <a:ea typeface="黑体" panose="02010609060101010101" pitchFamily="49" charset="-122"/>
                </a:rPr>
                <a:t>Lanza</a:t>
              </a:r>
              <a:endParaRPr lang="zh-CN" altLang="en-US" sz="2400" dirty="0">
                <a:solidFill>
                  <a:srgbClr val="0D3200"/>
                </a:solidFill>
                <a:latin typeface="Calibri" panose="020F0502020204030204" pitchFamily="34" charset="0"/>
                <a:ea typeface="黑体" panose="02010609060101010101" pitchFamily="49" charset="-122"/>
              </a:endParaRPr>
            </a:p>
            <a:p>
              <a:pPr marL="285750" lvl="1" indent="-285750" defTabSz="1244600">
                <a:lnSpc>
                  <a:spcPct val="90000"/>
                </a:lnSpc>
                <a:spcBef>
                  <a:spcPct val="0"/>
                </a:spcBef>
                <a:spcAft>
                  <a:spcPct val="15000"/>
                </a:spcAft>
                <a:buChar char="••"/>
              </a:pPr>
              <a:r>
                <a:rPr lang="zh-CN" altLang="en-US" sz="2400" dirty="0">
                  <a:solidFill>
                    <a:srgbClr val="0D3200"/>
                  </a:solidFill>
                  <a:latin typeface="Calibri" panose="020F0502020204030204" pitchFamily="34" charset="0"/>
                  <a:ea typeface="黑体" panose="02010609060101010101" pitchFamily="49" charset="-122"/>
                </a:rPr>
                <a:t>外部操纵</a:t>
              </a:r>
              <a:endParaRPr lang="zh-CN" altLang="en-US" sz="2400" dirty="0">
                <a:solidFill>
                  <a:srgbClr val="0D3200"/>
                </a:solidFill>
                <a:latin typeface="Calibri" panose="020F0502020204030204" pitchFamily="34" charset="0"/>
                <a:ea typeface="黑体" panose="02010609060101010101" pitchFamily="49" charset="-122"/>
              </a:endParaRPr>
            </a:p>
          </p:txBody>
        </p:sp>
      </p:grpSp>
      <p:grpSp>
        <p:nvGrpSpPr>
          <p:cNvPr id="19" name="组合 18"/>
          <p:cNvGrpSpPr/>
          <p:nvPr/>
        </p:nvGrpSpPr>
        <p:grpSpPr>
          <a:xfrm>
            <a:off x="3157075" y="2898495"/>
            <a:ext cx="2451940" cy="2404133"/>
            <a:chOff x="869036" y="4061536"/>
            <a:chExt cx="2757809" cy="2792043"/>
          </a:xfrm>
          <a:solidFill>
            <a:srgbClr val="1F7600"/>
          </a:solidFill>
        </p:grpSpPr>
        <p:grpSp>
          <p:nvGrpSpPr>
            <p:cNvPr id="20" name="组合 19"/>
            <p:cNvGrpSpPr/>
            <p:nvPr/>
          </p:nvGrpSpPr>
          <p:grpSpPr>
            <a:xfrm>
              <a:off x="869036" y="4320457"/>
              <a:ext cx="483097" cy="2172415"/>
              <a:chOff x="3162676" y="2865167"/>
              <a:chExt cx="483097" cy="2172415"/>
            </a:xfrm>
            <a:grpFill/>
          </p:grpSpPr>
          <p:sp>
            <p:nvSpPr>
              <p:cNvPr id="45" name="圆角矩形 44"/>
              <p:cNvSpPr/>
              <p:nvPr/>
            </p:nvSpPr>
            <p:spPr>
              <a:xfrm>
                <a:off x="3162676" y="2865167"/>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6" name="圆角矩形 45"/>
              <p:cNvSpPr/>
              <p:nvPr/>
            </p:nvSpPr>
            <p:spPr>
              <a:xfrm>
                <a:off x="3162677" y="3258672"/>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7" name="圆角矩形 46"/>
              <p:cNvSpPr/>
              <p:nvPr/>
            </p:nvSpPr>
            <p:spPr>
              <a:xfrm>
                <a:off x="3162677" y="4045685"/>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50" name="圆角矩形 49"/>
              <p:cNvSpPr/>
              <p:nvPr/>
            </p:nvSpPr>
            <p:spPr>
              <a:xfrm>
                <a:off x="3162677" y="4439191"/>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51" name="圆角矩形 50"/>
              <p:cNvSpPr/>
              <p:nvPr/>
            </p:nvSpPr>
            <p:spPr>
              <a:xfrm>
                <a:off x="3162677" y="4832695"/>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52" name="圆角矩形 51"/>
              <p:cNvSpPr/>
              <p:nvPr/>
            </p:nvSpPr>
            <p:spPr>
              <a:xfrm>
                <a:off x="3162677" y="3652179"/>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grpSp>
        <p:grpSp>
          <p:nvGrpSpPr>
            <p:cNvPr id="21" name="组合 20"/>
            <p:cNvGrpSpPr/>
            <p:nvPr/>
          </p:nvGrpSpPr>
          <p:grpSpPr>
            <a:xfrm>
              <a:off x="3143749" y="4061536"/>
              <a:ext cx="483096" cy="2792043"/>
              <a:chOff x="6441045" y="3805914"/>
              <a:chExt cx="483096" cy="2792043"/>
            </a:xfrm>
            <a:grpFill/>
          </p:grpSpPr>
          <p:sp>
            <p:nvSpPr>
              <p:cNvPr id="37" name="圆角矩形 36"/>
              <p:cNvSpPr/>
              <p:nvPr/>
            </p:nvSpPr>
            <p:spPr>
              <a:xfrm>
                <a:off x="6441045" y="3805914"/>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38" name="圆角矩形 37"/>
              <p:cNvSpPr/>
              <p:nvPr/>
            </p:nvSpPr>
            <p:spPr>
              <a:xfrm>
                <a:off x="6441045" y="4175507"/>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39" name="圆角矩形 38"/>
              <p:cNvSpPr/>
              <p:nvPr/>
            </p:nvSpPr>
            <p:spPr>
              <a:xfrm>
                <a:off x="6441045" y="4914696"/>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0" name="圆角矩形 39"/>
              <p:cNvSpPr/>
              <p:nvPr/>
            </p:nvSpPr>
            <p:spPr>
              <a:xfrm>
                <a:off x="6441045" y="5284290"/>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1" name="圆角矩形 40"/>
              <p:cNvSpPr/>
              <p:nvPr/>
            </p:nvSpPr>
            <p:spPr>
              <a:xfrm>
                <a:off x="6441045" y="5653884"/>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2" name="圆角矩形 41"/>
              <p:cNvSpPr/>
              <p:nvPr/>
            </p:nvSpPr>
            <p:spPr>
              <a:xfrm>
                <a:off x="6441045" y="4545101"/>
                <a:ext cx="483096" cy="204887"/>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3" name="圆角矩形 42"/>
              <p:cNvSpPr/>
              <p:nvPr/>
            </p:nvSpPr>
            <p:spPr>
              <a:xfrm>
                <a:off x="6441045" y="6023477"/>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sp>
            <p:nvSpPr>
              <p:cNvPr id="44" name="圆角矩形 43"/>
              <p:cNvSpPr/>
              <p:nvPr/>
            </p:nvSpPr>
            <p:spPr>
              <a:xfrm>
                <a:off x="6441045" y="6393070"/>
                <a:ext cx="483096" cy="204887"/>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黑体" panose="02010609060101010101" pitchFamily="49" charset="-122"/>
                </a:endParaRPr>
              </a:p>
            </p:txBody>
          </p:sp>
        </p:grpSp>
        <p:cxnSp>
          <p:nvCxnSpPr>
            <p:cNvPr id="22" name="直接箭头连接符 21"/>
            <p:cNvCxnSpPr>
              <a:stCxn id="45" idx="3"/>
              <a:endCxn id="36" idx="1"/>
            </p:cNvCxnSpPr>
            <p:nvPr/>
          </p:nvCxnSpPr>
          <p:spPr>
            <a:xfrm>
              <a:off x="1352132" y="4422901"/>
              <a:ext cx="358210" cy="1013665"/>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6" idx="3"/>
              <a:endCxn id="36" idx="1"/>
            </p:cNvCxnSpPr>
            <p:nvPr/>
          </p:nvCxnSpPr>
          <p:spPr>
            <a:xfrm>
              <a:off x="1352133" y="4816406"/>
              <a:ext cx="358209" cy="620159"/>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2" idx="3"/>
              <a:endCxn id="36" idx="1"/>
            </p:cNvCxnSpPr>
            <p:nvPr/>
          </p:nvCxnSpPr>
          <p:spPr>
            <a:xfrm>
              <a:off x="1352133" y="5209913"/>
              <a:ext cx="358209" cy="226653"/>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7" idx="3"/>
              <a:endCxn id="36" idx="1"/>
            </p:cNvCxnSpPr>
            <p:nvPr/>
          </p:nvCxnSpPr>
          <p:spPr>
            <a:xfrm flipV="1">
              <a:off x="1352133" y="5436565"/>
              <a:ext cx="358209" cy="166854"/>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0" idx="3"/>
              <a:endCxn id="36" idx="1"/>
            </p:cNvCxnSpPr>
            <p:nvPr/>
          </p:nvCxnSpPr>
          <p:spPr>
            <a:xfrm flipV="1">
              <a:off x="1352133" y="5436565"/>
              <a:ext cx="358209" cy="560359"/>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1" idx="3"/>
              <a:endCxn id="36" idx="1"/>
            </p:cNvCxnSpPr>
            <p:nvPr/>
          </p:nvCxnSpPr>
          <p:spPr>
            <a:xfrm flipV="1">
              <a:off x="1352133" y="5436565"/>
              <a:ext cx="358209" cy="953863"/>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6" idx="3"/>
              <a:endCxn id="37" idx="1"/>
            </p:cNvCxnSpPr>
            <p:nvPr/>
          </p:nvCxnSpPr>
          <p:spPr>
            <a:xfrm flipV="1">
              <a:off x="2844213" y="4163980"/>
              <a:ext cx="299536" cy="1272586"/>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6" idx="3"/>
              <a:endCxn id="38" idx="1"/>
            </p:cNvCxnSpPr>
            <p:nvPr/>
          </p:nvCxnSpPr>
          <p:spPr>
            <a:xfrm flipV="1">
              <a:off x="2844213" y="4533573"/>
              <a:ext cx="299536" cy="902992"/>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6" idx="3"/>
              <a:endCxn id="42" idx="1"/>
            </p:cNvCxnSpPr>
            <p:nvPr/>
          </p:nvCxnSpPr>
          <p:spPr>
            <a:xfrm flipV="1">
              <a:off x="2844213" y="4903167"/>
              <a:ext cx="299536" cy="533398"/>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36" idx="3"/>
              <a:endCxn id="39" idx="1"/>
            </p:cNvCxnSpPr>
            <p:nvPr/>
          </p:nvCxnSpPr>
          <p:spPr>
            <a:xfrm flipV="1">
              <a:off x="2844213" y="5272762"/>
              <a:ext cx="299536" cy="163804"/>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6" idx="3"/>
              <a:endCxn id="40" idx="1"/>
            </p:cNvCxnSpPr>
            <p:nvPr/>
          </p:nvCxnSpPr>
          <p:spPr>
            <a:xfrm>
              <a:off x="2844213" y="5436565"/>
              <a:ext cx="299536" cy="205790"/>
            </a:xfrm>
            <a:prstGeom prst="straightConnector1">
              <a:avLst/>
            </a:prstGeom>
            <a:grpFill/>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6" idx="3"/>
              <a:endCxn id="41" idx="1"/>
            </p:cNvCxnSpPr>
            <p:nvPr/>
          </p:nvCxnSpPr>
          <p:spPr>
            <a:xfrm>
              <a:off x="2844213" y="5436565"/>
              <a:ext cx="299536" cy="575385"/>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6" idx="3"/>
              <a:endCxn id="43" idx="1"/>
            </p:cNvCxnSpPr>
            <p:nvPr/>
          </p:nvCxnSpPr>
          <p:spPr>
            <a:xfrm>
              <a:off x="2844213" y="5436565"/>
              <a:ext cx="299536" cy="944978"/>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6" idx="3"/>
              <a:endCxn id="44" idx="1"/>
            </p:cNvCxnSpPr>
            <p:nvPr/>
          </p:nvCxnSpPr>
          <p:spPr>
            <a:xfrm>
              <a:off x="2844213" y="5436565"/>
              <a:ext cx="299536" cy="1314571"/>
            </a:xfrm>
            <a:prstGeom prst="straightConnector1">
              <a:avLst/>
            </a:prstGeom>
            <a:grpFill/>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710342" y="4978650"/>
              <a:ext cx="1133871" cy="915830"/>
            </a:xfrm>
            <a:prstGeom prst="roundRect">
              <a:avLst/>
            </a:prstGeom>
            <a:solidFill>
              <a:srgbClr val="678C1C"/>
            </a:solidFill>
            <a:ln>
              <a:solidFill>
                <a:srgbClr val="2B4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Calibri" panose="020F0502020204030204" pitchFamily="34" charset="0"/>
                  <a:ea typeface="黑体" panose="02010609060101010101" pitchFamily="49" charset="-122"/>
                </a:rPr>
                <a:t>上帝类</a:t>
              </a:r>
            </a:p>
          </p:txBody>
        </p:sp>
      </p:grpSp>
    </p:spTree>
    <p:extLst>
      <p:ext uri="{BB962C8B-B14F-4D97-AF65-F5344CB8AC3E}">
        <p14:creationId xmlns:p14="http://schemas.microsoft.com/office/powerpoint/2010/main" val="76650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624057" y="126564"/>
            <a:ext cx="4536504"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常见</a:t>
            </a:r>
            <a:r>
              <a:rPr lang="zh-CN" altLang="en-US" sz="4400" b="1" dirty="0">
                <a:latin typeface="黑体" panose="02010609060101010101" pitchFamily="49" charset="-122"/>
                <a:ea typeface="黑体" panose="02010609060101010101" pitchFamily="49" charset="-122"/>
                <a:cs typeface="+mj-cs"/>
              </a:rPr>
              <a:t>的代码坏味</a:t>
            </a:r>
            <a:endParaRPr lang="zh-CN" altLang="en-US" sz="4400" b="1" dirty="0">
              <a:latin typeface="黑体" panose="02010609060101010101" pitchFamily="49" charset="-122"/>
              <a:ea typeface="黑体" panose="02010609060101010101" pitchFamily="49" charset="-122"/>
              <a:cs typeface="+mj-cs"/>
            </a:endParaRPr>
          </a:p>
        </p:txBody>
      </p:sp>
      <p:sp>
        <p:nvSpPr>
          <p:cNvPr id="49" name="矩形 48"/>
          <p:cNvSpPr/>
          <p:nvPr/>
        </p:nvSpPr>
        <p:spPr>
          <a:xfrm>
            <a:off x="9401608" y="483661"/>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sp>
        <p:nvSpPr>
          <p:cNvPr id="4" name="内容占位符 2"/>
          <p:cNvSpPr txBox="1">
            <a:spLocks/>
          </p:cNvSpPr>
          <p:nvPr/>
        </p:nvSpPr>
        <p:spPr>
          <a:xfrm>
            <a:off x="2380141" y="1556792"/>
            <a:ext cx="7560840" cy="3600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u"/>
            </a:pPr>
            <a:r>
              <a:rPr lang="zh-CN" altLang="en-US" sz="2800" dirty="0">
                <a:latin typeface="Calibri" panose="020F0502020204030204" pitchFamily="34" charset="0"/>
                <a:ea typeface="黑体" panose="02010609060101010101" pitchFamily="49" charset="-122"/>
              </a:rPr>
              <a:t>上帝类（</a:t>
            </a:r>
            <a:r>
              <a:rPr lang="en-US" altLang="zh-CN" sz="2800" dirty="0">
                <a:latin typeface="Calibri" panose="020F0502020204030204" pitchFamily="34" charset="0"/>
                <a:ea typeface="黑体" panose="02010609060101010101" pitchFamily="49" charset="-122"/>
              </a:rPr>
              <a:t>God Class</a:t>
            </a:r>
            <a:r>
              <a:rPr lang="zh-CN" altLang="en-US" sz="2800" dirty="0">
                <a:latin typeface="Calibri" panose="020F0502020204030204" pitchFamily="34" charset="0"/>
                <a:ea typeface="黑体" panose="02010609060101010101" pitchFamily="49" charset="-122"/>
              </a:rPr>
              <a:t>）</a:t>
            </a:r>
            <a:endParaRPr lang="en-US" altLang="zh-CN" sz="2800" dirty="0">
              <a:latin typeface="Calibri" panose="020F0502020204030204" pitchFamily="34" charset="0"/>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800" dirty="0">
                <a:latin typeface="Calibri" panose="020F0502020204030204" pitchFamily="34" charset="0"/>
                <a:ea typeface="黑体" panose="02010609060101010101" pitchFamily="49" charset="-122"/>
              </a:rPr>
              <a:t>数据</a:t>
            </a:r>
            <a:r>
              <a:rPr lang="zh-CN" altLang="en-US" sz="2800" dirty="0">
                <a:latin typeface="Calibri" panose="020F0502020204030204" pitchFamily="34" charset="0"/>
                <a:ea typeface="黑体" panose="02010609060101010101" pitchFamily="49" charset="-122"/>
              </a:rPr>
              <a:t>类（</a:t>
            </a:r>
            <a:r>
              <a:rPr lang="en-US" altLang="zh-CN" sz="2800" dirty="0">
                <a:latin typeface="Calibri" panose="020F0502020204030204" pitchFamily="34" charset="0"/>
                <a:ea typeface="黑体" panose="02010609060101010101" pitchFamily="49" charset="-122"/>
              </a:rPr>
              <a:t>Data Class</a:t>
            </a:r>
            <a:r>
              <a:rPr lang="zh-CN" altLang="en-US" sz="2800" dirty="0">
                <a:latin typeface="Calibri" panose="020F0502020204030204" pitchFamily="34" charset="0"/>
                <a:ea typeface="黑体" panose="02010609060101010101" pitchFamily="49" charset="-122"/>
              </a:rPr>
              <a:t>）</a:t>
            </a:r>
            <a:endParaRPr lang="en-US" altLang="zh-CN" sz="2800" dirty="0">
              <a:latin typeface="Calibri" panose="020F0502020204030204" pitchFamily="34" charset="0"/>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800" dirty="0">
                <a:latin typeface="Calibri" panose="020F0502020204030204" pitchFamily="34" charset="0"/>
                <a:ea typeface="黑体" panose="02010609060101010101" pitchFamily="49" charset="-122"/>
              </a:rPr>
              <a:t>特征</a:t>
            </a:r>
            <a:r>
              <a:rPr lang="zh-CN" altLang="en-US" sz="2800" dirty="0">
                <a:latin typeface="Calibri" panose="020F0502020204030204" pitchFamily="34" charset="0"/>
                <a:ea typeface="黑体" panose="02010609060101010101" pitchFamily="49" charset="-122"/>
              </a:rPr>
              <a:t>依恋（</a:t>
            </a:r>
            <a:r>
              <a:rPr lang="en-US" altLang="zh-CN" sz="2800" dirty="0">
                <a:latin typeface="Calibri" panose="020F0502020204030204" pitchFamily="34" charset="0"/>
                <a:ea typeface="黑体" panose="02010609060101010101" pitchFamily="49" charset="-122"/>
              </a:rPr>
              <a:t>Feature Envy</a:t>
            </a:r>
            <a:r>
              <a:rPr lang="zh-CN" altLang="en-US" sz="2800" dirty="0">
                <a:latin typeface="Calibri" panose="020F0502020204030204" pitchFamily="34" charset="0"/>
                <a:ea typeface="黑体" panose="02010609060101010101" pitchFamily="49" charset="-122"/>
              </a:rPr>
              <a:t>）</a:t>
            </a:r>
            <a:endParaRPr lang="en-US" altLang="zh-CN" sz="2800" dirty="0">
              <a:latin typeface="Calibri" panose="020F0502020204030204" pitchFamily="34" charset="0"/>
              <a:ea typeface="黑体" panose="02010609060101010101" pitchFamily="49" charset="-122"/>
            </a:endParaRPr>
          </a:p>
          <a:p>
            <a:pPr>
              <a:lnSpc>
                <a:spcPct val="150000"/>
              </a:lnSpc>
              <a:buClr>
                <a:srgbClr val="009241"/>
              </a:buClr>
              <a:buFont typeface="Wingdings" panose="05000000000000000000" pitchFamily="2" charset="2"/>
              <a:buChar char="u"/>
            </a:pPr>
            <a:r>
              <a:rPr lang="zh-CN" altLang="en-US" sz="2800" dirty="0">
                <a:latin typeface="Calibri" panose="020F0502020204030204" pitchFamily="34" charset="0"/>
                <a:ea typeface="黑体" panose="02010609060101010101" pitchFamily="49" charset="-122"/>
              </a:rPr>
              <a:t>重复</a:t>
            </a:r>
            <a:r>
              <a:rPr lang="zh-CN" altLang="en-US" sz="2800" dirty="0">
                <a:latin typeface="Calibri" panose="020F0502020204030204" pitchFamily="34" charset="0"/>
                <a:ea typeface="黑体" panose="02010609060101010101" pitchFamily="49" charset="-122"/>
              </a:rPr>
              <a:t>代码（</a:t>
            </a:r>
            <a:r>
              <a:rPr lang="en-US" altLang="zh-CN" sz="2800" dirty="0">
                <a:latin typeface="Calibri" panose="020F0502020204030204" pitchFamily="34" charset="0"/>
                <a:ea typeface="黑体" panose="02010609060101010101" pitchFamily="49" charset="-122"/>
              </a:rPr>
              <a:t>Duplicate Code</a:t>
            </a:r>
            <a:r>
              <a:rPr lang="zh-CN" altLang="en-US" sz="2800" dirty="0">
                <a:latin typeface="Calibri" panose="020F0502020204030204" pitchFamily="34" charset="0"/>
                <a:ea typeface="黑体" panose="02010609060101010101" pitchFamily="49" charset="-122"/>
              </a:rPr>
              <a:t>）</a:t>
            </a:r>
            <a:endParaRPr lang="en-US" altLang="zh-CN" sz="2800" dirty="0">
              <a:latin typeface="Calibri" panose="020F0502020204030204" pitchFamily="34" charset="0"/>
              <a:ea typeface="黑体" panose="02010609060101010101" pitchFamily="49" charset="-122"/>
            </a:endParaRPr>
          </a:p>
          <a:p>
            <a:pPr>
              <a:lnSpc>
                <a:spcPct val="150000"/>
              </a:lnSpc>
              <a:buClr>
                <a:srgbClr val="009241"/>
              </a:buClr>
              <a:buFont typeface="Wingdings" panose="05000000000000000000" pitchFamily="2" charset="2"/>
              <a:buChar char="u"/>
            </a:pPr>
            <a:r>
              <a:rPr lang="en-US" altLang="zh-CN" sz="2800" dirty="0">
                <a:solidFill>
                  <a:schemeClr val="bg1"/>
                </a:solidFill>
                <a:latin typeface="Calibri" panose="020F0502020204030204" pitchFamily="34" charset="0"/>
                <a:ea typeface="黑体" panose="02010609060101010101" pitchFamily="49" charset="-122"/>
              </a:rPr>
              <a:t>… …</a:t>
            </a:r>
            <a:r>
              <a:rPr lang="en-US" altLang="zh-CN" sz="2000" dirty="0">
                <a:solidFill>
                  <a:schemeClr val="bg1"/>
                </a:solidFill>
                <a:latin typeface="Calibri" panose="020F0502020204030204" pitchFamily="34" charset="0"/>
                <a:ea typeface="黑体" panose="02010609060101010101" pitchFamily="49" charset="-122"/>
              </a:rPr>
              <a:t>	</a:t>
            </a:r>
            <a:r>
              <a:rPr lang="zh-CN" altLang="en-US" sz="2000" dirty="0">
                <a:solidFill>
                  <a:schemeClr val="bg1"/>
                </a:solidFill>
                <a:latin typeface="Calibri" panose="020F0502020204030204" pitchFamily="34" charset="0"/>
                <a:ea typeface="黑体" panose="02010609060101010101" pitchFamily="49" charset="-122"/>
              </a:rPr>
              <a:t>相</a:t>
            </a:r>
            <a:r>
              <a:rPr lang="zh-CN" altLang="en-US" sz="2000" dirty="0">
                <a:solidFill>
                  <a:schemeClr val="bg1"/>
                </a:solidFill>
                <a:latin typeface="Calibri" panose="020F0502020204030204" pitchFamily="34" charset="0"/>
                <a:ea typeface="黑体" panose="02010609060101010101" pitchFamily="49" charset="-122"/>
              </a:rPr>
              <a:t>较于传统的机器学习，深度学习可以更容易地捕捉到输入数据中的深层关联，经过多层映射和抽象，拟合出更符合输入数据分布的模型。</a:t>
            </a:r>
            <a:endParaRPr lang="en-US" altLang="zh-CN" sz="2000" dirty="0">
              <a:solidFill>
                <a:schemeClr val="bg1"/>
              </a:solidFill>
              <a:latin typeface="Calibri" panose="020F0502020204030204" pitchFamily="34" charset="0"/>
              <a:ea typeface="黑体" panose="02010609060101010101" pitchFamily="49" charset="-122"/>
            </a:endParaRPr>
          </a:p>
        </p:txBody>
      </p:sp>
      <p:grpSp>
        <p:nvGrpSpPr>
          <p:cNvPr id="8" name="组合 7"/>
          <p:cNvGrpSpPr/>
          <p:nvPr/>
        </p:nvGrpSpPr>
        <p:grpSpPr>
          <a:xfrm>
            <a:off x="2927648" y="4797152"/>
            <a:ext cx="952872" cy="72008"/>
            <a:chOff x="1259632" y="4221088"/>
            <a:chExt cx="952872" cy="72008"/>
          </a:xfrm>
        </p:grpSpPr>
        <p:grpSp>
          <p:nvGrpSpPr>
            <p:cNvPr id="9" name="组合 8"/>
            <p:cNvGrpSpPr/>
            <p:nvPr/>
          </p:nvGrpSpPr>
          <p:grpSpPr>
            <a:xfrm>
              <a:off x="1259632" y="4221088"/>
              <a:ext cx="376808" cy="72008"/>
              <a:chOff x="1259632" y="4301480"/>
              <a:chExt cx="376808" cy="72008"/>
            </a:xfrm>
          </p:grpSpPr>
          <p:sp>
            <p:nvSpPr>
              <p:cNvPr id="10" name="椭圆 9"/>
              <p:cNvSpPr/>
              <p:nvPr/>
            </p:nvSpPr>
            <p:spPr>
              <a:xfrm>
                <a:off x="12596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20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5644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5696" y="4221088"/>
              <a:ext cx="376808" cy="72008"/>
              <a:chOff x="1259632" y="4301480"/>
              <a:chExt cx="376808" cy="72008"/>
            </a:xfrm>
          </p:grpSpPr>
          <p:sp>
            <p:nvSpPr>
              <p:cNvPr id="14" name="椭圆 13"/>
              <p:cNvSpPr/>
              <p:nvPr/>
            </p:nvSpPr>
            <p:spPr>
              <a:xfrm>
                <a:off x="12596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4120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564432" y="4301480"/>
                <a:ext cx="72008" cy="72008"/>
              </a:xfrm>
              <a:prstGeom prst="ellipse">
                <a:avLst/>
              </a:prstGeom>
              <a:solidFill>
                <a:srgbClr val="1F7600"/>
              </a:solidFill>
              <a:ln>
                <a:solidFill>
                  <a:srgbClr val="1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82525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rgbClr val="FF150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7103627" y="3048114"/>
            <a:ext cx="2298592" cy="1407695"/>
          </a:xfrm>
          <a:custGeom>
            <a:avLst/>
            <a:gdLst>
              <a:gd name="connsiteX0" fmla="*/ 0 w 3277819"/>
              <a:gd name="connsiteY0" fmla="*/ 1638874 h 3277748"/>
              <a:gd name="connsiteX1" fmla="*/ 1638910 w 3277819"/>
              <a:gd name="connsiteY1" fmla="*/ 0 h 3277748"/>
              <a:gd name="connsiteX2" fmla="*/ 3277820 w 3277819"/>
              <a:gd name="connsiteY2" fmla="*/ 1638874 h 3277748"/>
              <a:gd name="connsiteX3" fmla="*/ 1638910 w 3277819"/>
              <a:gd name="connsiteY3" fmla="*/ 3277748 h 3277748"/>
              <a:gd name="connsiteX4" fmla="*/ 0 w 3277819"/>
              <a:gd name="connsiteY4" fmla="*/ 1638874 h 32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19" h="3277748">
                <a:moveTo>
                  <a:pt x="0" y="1638874"/>
                </a:moveTo>
                <a:cubicBezTo>
                  <a:pt x="0" y="733749"/>
                  <a:pt x="733765" y="0"/>
                  <a:pt x="1638910" y="0"/>
                </a:cubicBezTo>
                <a:cubicBezTo>
                  <a:pt x="2544055" y="0"/>
                  <a:pt x="3277820" y="733749"/>
                  <a:pt x="3277820" y="1638874"/>
                </a:cubicBezTo>
                <a:cubicBezTo>
                  <a:pt x="3277820" y="2543999"/>
                  <a:pt x="2544055" y="3277748"/>
                  <a:pt x="1638910" y="3277748"/>
                </a:cubicBezTo>
                <a:cubicBezTo>
                  <a:pt x="733765" y="3277748"/>
                  <a:pt x="0" y="2543999"/>
                  <a:pt x="0" y="1638874"/>
                </a:cubicBezTo>
                <a:close/>
              </a:path>
            </a:pathLst>
          </a:custGeom>
          <a:solidFill>
            <a:schemeClr val="accent3">
              <a:lumMod val="50000"/>
            </a:schemeClr>
          </a:solidFill>
          <a:ln w="12700">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245" tIns="716235" rIns="716245" bIns="716235" numCol="1" spcCol="1270" anchor="ctr" anchorCtr="0">
            <a:noAutofit/>
          </a:bodyPr>
          <a:lstStyle/>
          <a:p>
            <a:pPr algn="ctr" defTabSz="2755900">
              <a:lnSpc>
                <a:spcPct val="90000"/>
              </a:lnSpc>
              <a:spcBef>
                <a:spcPct val="0"/>
              </a:spcBef>
              <a:spcAft>
                <a:spcPct val="35000"/>
              </a:spcAft>
            </a:pPr>
            <a:endParaRPr lang="zh-CN" altLang="en-US" dirty="0"/>
          </a:p>
        </p:txBody>
      </p:sp>
      <p:grpSp>
        <p:nvGrpSpPr>
          <p:cNvPr id="78" name="组合 77"/>
          <p:cNvGrpSpPr/>
          <p:nvPr/>
        </p:nvGrpSpPr>
        <p:grpSpPr>
          <a:xfrm rot="2468166">
            <a:off x="7097283" y="3029445"/>
            <a:ext cx="2365648" cy="1481640"/>
            <a:chOff x="5101467" y="2202053"/>
            <a:chExt cx="1771761" cy="1772231"/>
          </a:xfrm>
          <a:noFill/>
        </p:grpSpPr>
        <p:sp>
          <p:nvSpPr>
            <p:cNvPr id="70" name="饼形 69"/>
            <p:cNvSpPr/>
            <p:nvPr/>
          </p:nvSpPr>
          <p:spPr>
            <a:xfrm rot="2973753">
              <a:off x="5101467" y="2203084"/>
              <a:ext cx="1771200" cy="1771200"/>
            </a:xfrm>
            <a:prstGeom prst="pie">
              <a:avLst>
                <a:gd name="adj1" fmla="val 11598554"/>
                <a:gd name="adj2" fmla="val 13861783"/>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饼形 70"/>
            <p:cNvSpPr/>
            <p:nvPr/>
          </p:nvSpPr>
          <p:spPr>
            <a:xfrm rot="19173753">
              <a:off x="5101467" y="2203084"/>
              <a:ext cx="1771200" cy="1771200"/>
            </a:xfrm>
            <a:prstGeom prst="pie">
              <a:avLst>
                <a:gd name="adj1" fmla="val 9963384"/>
                <a:gd name="adj2" fmla="val 17017014"/>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饼形 71"/>
            <p:cNvSpPr/>
            <p:nvPr/>
          </p:nvSpPr>
          <p:spPr>
            <a:xfrm rot="8373753">
              <a:off x="5101467" y="2203084"/>
              <a:ext cx="1771200" cy="1771200"/>
            </a:xfrm>
            <a:prstGeom prst="pie">
              <a:avLst>
                <a:gd name="adj1" fmla="val 8400660"/>
                <a:gd name="adj2" fmla="val 14413332"/>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饼形 72"/>
            <p:cNvSpPr/>
            <p:nvPr/>
          </p:nvSpPr>
          <p:spPr>
            <a:xfrm rot="13773753">
              <a:off x="5102028" y="2202053"/>
              <a:ext cx="1771200" cy="1771200"/>
            </a:xfrm>
            <a:prstGeom prst="pie">
              <a:avLst>
                <a:gd name="adj1" fmla="val 9035107"/>
                <a:gd name="adj2" fmla="val 1538656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8" name="标题 1"/>
          <p:cNvSpPr txBox="1">
            <a:spLocks/>
          </p:cNvSpPr>
          <p:nvPr/>
        </p:nvSpPr>
        <p:spPr>
          <a:xfrm>
            <a:off x="1648660" y="104922"/>
            <a:ext cx="4295034"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上帝类是什么？</a:t>
            </a:r>
            <a:endParaRPr lang="zh-CN" altLang="en-US" sz="4400" b="1" dirty="0">
              <a:latin typeface="黑体" panose="02010609060101010101" pitchFamily="49" charset="-122"/>
              <a:ea typeface="黑体" panose="02010609060101010101" pitchFamily="49" charset="-122"/>
              <a:cs typeface="+mj-cs"/>
            </a:endParaRPr>
          </a:p>
        </p:txBody>
      </p:sp>
      <p:sp>
        <p:nvSpPr>
          <p:cNvPr id="49" name="矩形 48"/>
          <p:cNvSpPr/>
          <p:nvPr/>
        </p:nvSpPr>
        <p:spPr>
          <a:xfrm>
            <a:off x="9386403" y="458800"/>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sp>
        <p:nvSpPr>
          <p:cNvPr id="8" name="文本框 7"/>
          <p:cNvSpPr txBox="1"/>
          <p:nvPr/>
        </p:nvSpPr>
        <p:spPr>
          <a:xfrm>
            <a:off x="848026" y="1552812"/>
            <a:ext cx="3907209" cy="2234458"/>
          </a:xfrm>
          <a:prstGeom prst="rect">
            <a:avLst/>
          </a:prstGeom>
          <a:noFill/>
        </p:spPr>
        <p:txBody>
          <a:bodyPr wrap="square" rtlCol="0">
            <a:spAutoFit/>
          </a:bodyPr>
          <a:lstStyle/>
          <a:p>
            <a:pPr marL="342900" indent="-342900">
              <a:lnSpc>
                <a:spcPct val="120000"/>
              </a:lnSpc>
              <a:buClr>
                <a:srgbClr val="008E3A"/>
              </a:buClr>
              <a:buFont typeface="Wingdings" panose="05000000000000000000" pitchFamily="2" charset="2"/>
              <a:buChar char="Ø"/>
            </a:pPr>
            <a:r>
              <a:rPr lang="zh-CN" altLang="en-US" sz="3200"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表现：</a:t>
            </a:r>
            <a:endParaRPr lang="en-US" altLang="zh-CN" sz="3200" b="1" dirty="0">
              <a:latin typeface="黑体" panose="02010609060101010101" pitchFamily="49" charset="-122"/>
              <a:ea typeface="黑体" panose="02010609060101010101" pitchFamily="49" charset="-122"/>
            </a:endParaRPr>
          </a:p>
          <a:p>
            <a:pPr>
              <a:lnSpc>
                <a:spcPct val="120000"/>
              </a:lnSpc>
            </a:pPr>
            <a:r>
              <a:rPr lang="zh-CN" altLang="en-US" sz="2800" dirty="0">
                <a:latin typeface="黑体" panose="02010609060101010101" pitchFamily="49" charset="-122"/>
                <a:ea typeface="黑体" panose="02010609060101010101" pitchFamily="49" charset="-122"/>
              </a:rPr>
              <a:t>      代码</a:t>
            </a:r>
            <a:r>
              <a:rPr lang="zh-CN" altLang="en-US" sz="2800" dirty="0">
                <a:latin typeface="黑体" panose="02010609060101010101" pitchFamily="49" charset="-122"/>
                <a:ea typeface="黑体" panose="02010609060101010101" pitchFamily="49" charset="-122"/>
              </a:rPr>
              <a:t>规模过</a:t>
            </a:r>
            <a:r>
              <a:rPr lang="zh-CN" altLang="en-US" sz="2800" dirty="0">
                <a:latin typeface="黑体" panose="02010609060101010101" pitchFamily="49" charset="-122"/>
                <a:ea typeface="黑体" panose="02010609060101010101" pitchFamily="49" charset="-122"/>
              </a:rPr>
              <a:t>大 </a:t>
            </a:r>
            <a:endParaRPr lang="en-US" altLang="zh-CN" sz="2800" dirty="0">
              <a:latin typeface="黑体" panose="02010609060101010101" pitchFamily="49" charset="-122"/>
              <a:ea typeface="黑体" panose="02010609060101010101" pitchFamily="49" charset="-122"/>
            </a:endParaRPr>
          </a:p>
          <a:p>
            <a:pPr>
              <a:lnSpc>
                <a:spcPct val="120000"/>
              </a:lnSpc>
            </a:pPr>
            <a:r>
              <a:rPr lang="zh-CN" altLang="en-US" sz="2800" dirty="0">
                <a:latin typeface="黑体" panose="02010609060101010101" pitchFamily="49" charset="-122"/>
                <a:ea typeface="黑体" panose="02010609060101010101" pitchFamily="49" charset="-122"/>
              </a:rPr>
              <a:t>      类内成员过多</a:t>
            </a:r>
            <a:endParaRPr lang="en-US" altLang="zh-CN" sz="2800" dirty="0">
              <a:latin typeface="黑体" panose="02010609060101010101" pitchFamily="49" charset="-122"/>
              <a:ea typeface="黑体" panose="02010609060101010101" pitchFamily="49" charset="-122"/>
            </a:endParaRPr>
          </a:p>
          <a:p>
            <a:pPr>
              <a:lnSpc>
                <a:spcPct val="120000"/>
              </a:lnSpc>
            </a:pPr>
            <a:r>
              <a:rPr lang="zh-CN" altLang="en-US" sz="2800" dirty="0">
                <a:latin typeface="黑体" panose="02010609060101010101" pitchFamily="49" charset="-122"/>
                <a:ea typeface="黑体" panose="02010609060101010101" pitchFamily="49" charset="-122"/>
              </a:rPr>
              <a:t>      承担多个职责</a:t>
            </a:r>
            <a:endParaRPr lang="en-US" altLang="zh-CN" sz="2800" dirty="0">
              <a:latin typeface="黑体" panose="02010609060101010101" pitchFamily="49" charset="-122"/>
              <a:ea typeface="黑体" panose="02010609060101010101" pitchFamily="49" charset="-122"/>
            </a:endParaRPr>
          </a:p>
        </p:txBody>
      </p:sp>
      <p:sp>
        <p:nvSpPr>
          <p:cNvPr id="9" name="文本框 8"/>
          <p:cNvSpPr txBox="1"/>
          <p:nvPr/>
        </p:nvSpPr>
        <p:spPr>
          <a:xfrm>
            <a:off x="839416" y="4041501"/>
            <a:ext cx="4134465" cy="1717393"/>
          </a:xfrm>
          <a:prstGeom prst="rect">
            <a:avLst/>
          </a:prstGeom>
          <a:noFill/>
        </p:spPr>
        <p:txBody>
          <a:bodyPr wrap="none" rtlCol="0">
            <a:spAutoFit/>
          </a:bodyPr>
          <a:lstStyle/>
          <a:p>
            <a:pPr marL="342900" indent="-342900">
              <a:lnSpc>
                <a:spcPct val="120000"/>
              </a:lnSpc>
              <a:buClr>
                <a:srgbClr val="008E3A"/>
              </a:buClr>
              <a:buFont typeface="Wingdings" panose="05000000000000000000" pitchFamily="2" charset="2"/>
              <a:buChar char="Ø"/>
            </a:pPr>
            <a:r>
              <a:rPr lang="zh-CN" altLang="en-US" sz="3200" b="1" dirty="0">
                <a:latin typeface="黑体" panose="02010609060101010101" pitchFamily="49" charset="-122"/>
                <a:ea typeface="黑体" panose="02010609060101010101" pitchFamily="49" charset="-122"/>
              </a:rPr>
              <a:t> 影响：</a:t>
            </a:r>
            <a:endParaRPr lang="en-US" altLang="zh-CN" sz="3200" b="1" dirty="0">
              <a:latin typeface="黑体" panose="02010609060101010101" pitchFamily="49" charset="-122"/>
              <a:ea typeface="黑体" panose="02010609060101010101" pitchFamily="49" charset="-122"/>
            </a:endParaRPr>
          </a:p>
          <a:p>
            <a:pPr>
              <a:lnSpc>
                <a:spcPct val="120000"/>
              </a:lnSpc>
            </a:pPr>
            <a:r>
              <a:rPr lang="zh-CN" altLang="en-US" sz="2800" dirty="0">
                <a:latin typeface="黑体" panose="02010609060101010101" pitchFamily="49" charset="-122"/>
                <a:ea typeface="黑体" panose="02010609060101010101" pitchFamily="49" charset="-122"/>
              </a:rPr>
              <a:t>      代码可读性变差</a:t>
            </a:r>
            <a:endParaRPr lang="en-US" altLang="zh-CN" sz="2800" dirty="0">
              <a:latin typeface="黑体" panose="02010609060101010101" pitchFamily="49" charset="-122"/>
              <a:ea typeface="黑体" panose="02010609060101010101" pitchFamily="49" charset="-122"/>
            </a:endParaRPr>
          </a:p>
          <a:p>
            <a:pPr>
              <a:lnSpc>
                <a:spcPct val="120000"/>
              </a:lnSpc>
            </a:pPr>
            <a:r>
              <a:rPr lang="zh-CN" altLang="en-US" sz="2800" dirty="0">
                <a:latin typeface="黑体" panose="02010609060101010101" pitchFamily="49" charset="-122"/>
                <a:ea typeface="黑体" panose="02010609060101010101" pitchFamily="49" charset="-122"/>
              </a:rPr>
              <a:t>      导致其他代码坏味</a:t>
            </a:r>
            <a:endParaRPr lang="en-US" altLang="zh-CN" sz="2800" dirty="0">
              <a:latin typeface="黑体" panose="02010609060101010101" pitchFamily="49" charset="-122"/>
              <a:ea typeface="黑体" panose="02010609060101010101" pitchFamily="49" charset="-122"/>
            </a:endParaRPr>
          </a:p>
        </p:txBody>
      </p:sp>
      <p:grpSp>
        <p:nvGrpSpPr>
          <p:cNvPr id="67" name="组合 66"/>
          <p:cNvGrpSpPr/>
          <p:nvPr/>
        </p:nvGrpSpPr>
        <p:grpSpPr>
          <a:xfrm rot="982960">
            <a:off x="8538068" y="2426626"/>
            <a:ext cx="604168" cy="674747"/>
            <a:chOff x="5869925" y="1811004"/>
            <a:chExt cx="300736" cy="417738"/>
          </a:xfrm>
          <a:solidFill>
            <a:schemeClr val="accent3">
              <a:lumMod val="50000"/>
            </a:schemeClr>
          </a:solidFill>
        </p:grpSpPr>
        <p:sp>
          <p:nvSpPr>
            <p:cNvPr id="12" name="椭圆 11"/>
            <p:cNvSpPr/>
            <p:nvPr/>
          </p:nvSpPr>
          <p:spPr>
            <a:xfrm>
              <a:off x="5869925" y="1811004"/>
              <a:ext cx="300736" cy="211278"/>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31" name="直接箭头连接符 30"/>
            <p:cNvCxnSpPr>
              <a:endCxn id="12" idx="4"/>
            </p:cNvCxnSpPr>
            <p:nvPr/>
          </p:nvCxnSpPr>
          <p:spPr>
            <a:xfrm rot="20617040" flipV="1">
              <a:off x="5971646" y="2030992"/>
              <a:ext cx="72542" cy="197750"/>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5144383" y="2400858"/>
            <a:ext cx="1959245" cy="1589572"/>
            <a:chOff x="3868977" y="2298510"/>
            <a:chExt cx="1243685" cy="1352431"/>
          </a:xfrm>
          <a:solidFill>
            <a:schemeClr val="accent3">
              <a:lumMod val="50000"/>
            </a:schemeClr>
          </a:solidFill>
        </p:grpSpPr>
        <p:sp>
          <p:nvSpPr>
            <p:cNvPr id="17" name="椭圆 16"/>
            <p:cNvSpPr/>
            <p:nvPr/>
          </p:nvSpPr>
          <p:spPr>
            <a:xfrm>
              <a:off x="4830807" y="2766617"/>
              <a:ext cx="243968" cy="165173"/>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任意多边形 17"/>
            <p:cNvSpPr/>
            <p:nvPr/>
          </p:nvSpPr>
          <p:spPr>
            <a:xfrm>
              <a:off x="3868977" y="2636927"/>
              <a:ext cx="720000" cy="536519"/>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783" tIns="282720" rIns="282783" bIns="282720" numCol="1" spcCol="1270" anchor="ctr" anchorCtr="0">
              <a:noAutofit/>
            </a:bodyPr>
            <a:lstStyle/>
            <a:p>
              <a:pPr algn="ctr" defTabSz="1022350">
                <a:lnSpc>
                  <a:spcPct val="90000"/>
                </a:lnSpc>
                <a:spcBef>
                  <a:spcPct val="0"/>
                </a:spcBef>
                <a:spcAft>
                  <a:spcPct val="35000"/>
                </a:spcAft>
              </a:pPr>
              <a:endParaRPr lang="zh-CN" altLang="en-US" sz="2300"/>
            </a:p>
          </p:txBody>
        </p:sp>
        <p:sp>
          <p:nvSpPr>
            <p:cNvPr id="19" name="椭圆 18"/>
            <p:cNvSpPr/>
            <p:nvPr/>
          </p:nvSpPr>
          <p:spPr>
            <a:xfrm>
              <a:off x="4438609" y="2298510"/>
              <a:ext cx="300736" cy="250026"/>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椭圆 19"/>
            <p:cNvSpPr/>
            <p:nvPr/>
          </p:nvSpPr>
          <p:spPr>
            <a:xfrm>
              <a:off x="4393667" y="3293501"/>
              <a:ext cx="543638" cy="357440"/>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25" name="直接箭头连接符 24"/>
            <p:cNvCxnSpPr>
              <a:stCxn id="18" idx="2"/>
              <a:endCxn id="11" idx="0"/>
            </p:cNvCxnSpPr>
            <p:nvPr/>
          </p:nvCxnSpPr>
          <p:spPr>
            <a:xfrm>
              <a:off x="4588977" y="2905187"/>
              <a:ext cx="523684" cy="604129"/>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0"/>
              <a:endCxn id="20" idx="6"/>
            </p:cNvCxnSpPr>
            <p:nvPr/>
          </p:nvCxnSpPr>
          <p:spPr>
            <a:xfrm flipH="1">
              <a:off x="4937305" y="3448049"/>
              <a:ext cx="175357" cy="24172"/>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4"/>
              <a:endCxn id="11" idx="0"/>
            </p:cNvCxnSpPr>
            <p:nvPr/>
          </p:nvCxnSpPr>
          <p:spPr>
            <a:xfrm>
              <a:off x="4952791" y="2931790"/>
              <a:ext cx="159869" cy="577526"/>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0"/>
              <a:endCxn id="19" idx="6"/>
            </p:cNvCxnSpPr>
            <p:nvPr/>
          </p:nvCxnSpPr>
          <p:spPr>
            <a:xfrm flipH="1" flipV="1">
              <a:off x="4739345" y="2423524"/>
              <a:ext cx="213446" cy="343094"/>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8" idx="1"/>
              <a:endCxn id="19" idx="3"/>
            </p:cNvCxnSpPr>
            <p:nvPr/>
          </p:nvCxnSpPr>
          <p:spPr>
            <a:xfrm flipV="1">
              <a:off x="4228977" y="2511921"/>
              <a:ext cx="253674" cy="125006"/>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0" idx="1"/>
              <a:endCxn id="18" idx="3"/>
            </p:cNvCxnSpPr>
            <p:nvPr/>
          </p:nvCxnSpPr>
          <p:spPr>
            <a:xfrm flipH="1" flipV="1">
              <a:off x="4228977" y="3173446"/>
              <a:ext cx="244304" cy="172401"/>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8" idx="2"/>
              <a:endCxn id="17" idx="2"/>
            </p:cNvCxnSpPr>
            <p:nvPr/>
          </p:nvCxnSpPr>
          <p:spPr>
            <a:xfrm flipV="1">
              <a:off x="4588977" y="2849204"/>
              <a:ext cx="241830" cy="55983"/>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7207536" y="4455807"/>
            <a:ext cx="1789082" cy="1483045"/>
            <a:chOff x="5763192" y="3574063"/>
            <a:chExt cx="1237837" cy="1045335"/>
          </a:xfrm>
          <a:solidFill>
            <a:schemeClr val="accent3">
              <a:lumMod val="50000"/>
            </a:schemeClr>
          </a:solidFill>
        </p:grpSpPr>
        <p:sp>
          <p:nvSpPr>
            <p:cNvPr id="13" name="椭圆 12"/>
            <p:cNvSpPr>
              <a:spLocks noChangeAspect="1"/>
            </p:cNvSpPr>
            <p:nvPr/>
          </p:nvSpPr>
          <p:spPr>
            <a:xfrm>
              <a:off x="5763192" y="3871154"/>
              <a:ext cx="426420" cy="280816"/>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椭圆 14"/>
            <p:cNvSpPr/>
            <p:nvPr/>
          </p:nvSpPr>
          <p:spPr>
            <a:xfrm>
              <a:off x="6700293" y="4111599"/>
              <a:ext cx="300736" cy="220850"/>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椭圆 22"/>
            <p:cNvSpPr/>
            <p:nvPr/>
          </p:nvSpPr>
          <p:spPr>
            <a:xfrm>
              <a:off x="5989118" y="4300223"/>
              <a:ext cx="562291" cy="319175"/>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椭圆 23"/>
            <p:cNvSpPr>
              <a:spLocks noChangeAspect="1"/>
            </p:cNvSpPr>
            <p:nvPr/>
          </p:nvSpPr>
          <p:spPr>
            <a:xfrm>
              <a:off x="6369209" y="3929295"/>
              <a:ext cx="283503" cy="202381"/>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27" name="直接箭头连接符 26"/>
            <p:cNvCxnSpPr>
              <a:stCxn id="11" idx="3"/>
              <a:endCxn id="24" idx="0"/>
            </p:cNvCxnSpPr>
            <p:nvPr/>
          </p:nvCxnSpPr>
          <p:spPr>
            <a:xfrm>
              <a:off x="6486479" y="3574064"/>
              <a:ext cx="24482" cy="355230"/>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3"/>
              <a:endCxn id="13" idx="7"/>
            </p:cNvCxnSpPr>
            <p:nvPr/>
          </p:nvCxnSpPr>
          <p:spPr>
            <a:xfrm flipH="1">
              <a:off x="6127164" y="3574063"/>
              <a:ext cx="359315" cy="338215"/>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0"/>
              <a:endCxn id="11" idx="3"/>
            </p:cNvCxnSpPr>
            <p:nvPr/>
          </p:nvCxnSpPr>
          <p:spPr>
            <a:xfrm flipV="1">
              <a:off x="6270264" y="3574064"/>
              <a:ext cx="216215" cy="726159"/>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0"/>
              <a:endCxn id="11" idx="3"/>
            </p:cNvCxnSpPr>
            <p:nvPr/>
          </p:nvCxnSpPr>
          <p:spPr>
            <a:xfrm flipH="1" flipV="1">
              <a:off x="6486479" y="3574064"/>
              <a:ext cx="364182" cy="537535"/>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6"/>
              <a:endCxn id="15" idx="2"/>
            </p:cNvCxnSpPr>
            <p:nvPr/>
          </p:nvCxnSpPr>
          <p:spPr>
            <a:xfrm flipV="1">
              <a:off x="6551410" y="4222024"/>
              <a:ext cx="148884" cy="237786"/>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1"/>
              <a:endCxn id="13" idx="4"/>
            </p:cNvCxnSpPr>
            <p:nvPr/>
          </p:nvCxnSpPr>
          <p:spPr>
            <a:xfrm flipH="1" flipV="1">
              <a:off x="5976402" y="4151970"/>
              <a:ext cx="95061" cy="194995"/>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9402220" y="2894718"/>
            <a:ext cx="2094380" cy="1329392"/>
            <a:chOff x="7069858" y="2492955"/>
            <a:chExt cx="1590740" cy="1087774"/>
          </a:xfrm>
          <a:solidFill>
            <a:schemeClr val="accent3">
              <a:lumMod val="50000"/>
            </a:schemeClr>
          </a:solidFill>
        </p:grpSpPr>
        <p:grpSp>
          <p:nvGrpSpPr>
            <p:cNvPr id="65" name="组合 64"/>
            <p:cNvGrpSpPr/>
            <p:nvPr/>
          </p:nvGrpSpPr>
          <p:grpSpPr>
            <a:xfrm>
              <a:off x="7069858" y="2492955"/>
              <a:ext cx="1590740" cy="1087774"/>
              <a:chOff x="7069858" y="2492955"/>
              <a:chExt cx="1590740" cy="1087774"/>
            </a:xfrm>
            <a:grpFill/>
          </p:grpSpPr>
          <p:sp>
            <p:nvSpPr>
              <p:cNvPr id="14" name="椭圆 13"/>
              <p:cNvSpPr/>
              <p:nvPr/>
            </p:nvSpPr>
            <p:spPr>
              <a:xfrm>
                <a:off x="7349274" y="2582692"/>
                <a:ext cx="228040" cy="154723"/>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椭圆 15"/>
              <p:cNvSpPr/>
              <p:nvPr/>
            </p:nvSpPr>
            <p:spPr>
              <a:xfrm>
                <a:off x="7486286" y="2941206"/>
                <a:ext cx="233703" cy="210421"/>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任意多边形 20"/>
              <p:cNvSpPr/>
              <p:nvPr/>
            </p:nvSpPr>
            <p:spPr>
              <a:xfrm>
                <a:off x="7871276" y="2492955"/>
                <a:ext cx="789322" cy="550510"/>
              </a:xfrm>
              <a:custGeom>
                <a:avLst/>
                <a:gdLst>
                  <a:gd name="connsiteX0" fmla="*/ 0 w 1332585"/>
                  <a:gd name="connsiteY0" fmla="*/ 666080 h 1332159"/>
                  <a:gd name="connsiteX1" fmla="*/ 666293 w 1332585"/>
                  <a:gd name="connsiteY1" fmla="*/ 0 h 1332159"/>
                  <a:gd name="connsiteX2" fmla="*/ 1332586 w 1332585"/>
                  <a:gd name="connsiteY2" fmla="*/ 666080 h 1332159"/>
                  <a:gd name="connsiteX3" fmla="*/ 666293 w 1332585"/>
                  <a:gd name="connsiteY3" fmla="*/ 1332160 h 1332159"/>
                  <a:gd name="connsiteX4" fmla="*/ 0 w 1332585"/>
                  <a:gd name="connsiteY4" fmla="*/ 666080 h 133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585" h="1332159">
                    <a:moveTo>
                      <a:pt x="0" y="666080"/>
                    </a:moveTo>
                    <a:cubicBezTo>
                      <a:pt x="0" y="298214"/>
                      <a:pt x="298310" y="0"/>
                      <a:pt x="666293" y="0"/>
                    </a:cubicBezTo>
                    <a:cubicBezTo>
                      <a:pt x="1034276" y="0"/>
                      <a:pt x="1332586" y="298214"/>
                      <a:pt x="1332586" y="666080"/>
                    </a:cubicBezTo>
                    <a:cubicBezTo>
                      <a:pt x="1332586" y="1033946"/>
                      <a:pt x="1034276" y="1332160"/>
                      <a:pt x="666293" y="1332160"/>
                    </a:cubicBezTo>
                    <a:cubicBezTo>
                      <a:pt x="298310" y="1332160"/>
                      <a:pt x="0" y="1033946"/>
                      <a:pt x="0" y="666080"/>
                    </a:cubicBezTo>
                    <a:close/>
                  </a:path>
                </a:pathLst>
              </a:cu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783" tIns="282720" rIns="282783" bIns="282720" numCol="1" spcCol="1270" anchor="ctr" anchorCtr="0">
                <a:noAutofit/>
              </a:bodyPr>
              <a:lstStyle/>
              <a:p>
                <a:pPr algn="ctr" defTabSz="1022350">
                  <a:lnSpc>
                    <a:spcPct val="90000"/>
                  </a:lnSpc>
                  <a:spcBef>
                    <a:spcPct val="0"/>
                  </a:spcBef>
                  <a:spcAft>
                    <a:spcPct val="35000"/>
                  </a:spcAft>
                </a:pPr>
                <a:endParaRPr lang="zh-CN" altLang="en-US" sz="2300"/>
              </a:p>
            </p:txBody>
          </p:sp>
          <p:sp>
            <p:nvSpPr>
              <p:cNvPr id="22" name="椭圆 21"/>
              <p:cNvSpPr/>
              <p:nvPr/>
            </p:nvSpPr>
            <p:spPr>
              <a:xfrm>
                <a:off x="7421898" y="3310258"/>
                <a:ext cx="300736" cy="270471"/>
              </a:xfrm>
              <a:prstGeom prst="ellipse">
                <a:avLst/>
              </a:prstGeom>
              <a:grpFill/>
              <a:ln w="15875">
                <a:solidFill>
                  <a:srgbClr val="0F3A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29" name="直接箭头连接符 28"/>
              <p:cNvCxnSpPr>
                <a:stCxn id="11" idx="2"/>
                <a:endCxn id="14" idx="4"/>
              </p:cNvCxnSpPr>
              <p:nvPr/>
            </p:nvCxnSpPr>
            <p:spPr>
              <a:xfrm flipV="1">
                <a:off x="7069858" y="2737415"/>
                <a:ext cx="393436" cy="515901"/>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2" idx="2"/>
                <a:endCxn id="11" idx="2"/>
              </p:cNvCxnSpPr>
              <p:nvPr/>
            </p:nvCxnSpPr>
            <p:spPr>
              <a:xfrm flipH="1" flipV="1">
                <a:off x="7069858" y="3253316"/>
                <a:ext cx="352040" cy="192177"/>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1" idx="2"/>
              </p:cNvCxnSpPr>
              <p:nvPr/>
            </p:nvCxnSpPr>
            <p:spPr>
              <a:xfrm flipH="1">
                <a:off x="7069858" y="3046416"/>
                <a:ext cx="416428" cy="206900"/>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2" idx="7"/>
              </p:cNvCxnSpPr>
              <p:nvPr/>
            </p:nvCxnSpPr>
            <p:spPr>
              <a:xfrm flipV="1">
                <a:off x="7678592" y="3013203"/>
                <a:ext cx="414843" cy="336665"/>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16" idx="6"/>
              </p:cNvCxnSpPr>
              <p:nvPr/>
            </p:nvCxnSpPr>
            <p:spPr>
              <a:xfrm flipH="1">
                <a:off x="7719989" y="2898438"/>
                <a:ext cx="231909" cy="147978"/>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0" name="直接箭头连接符 99"/>
            <p:cNvCxnSpPr>
              <a:stCxn id="21" idx="0"/>
              <a:endCxn id="14" idx="5"/>
            </p:cNvCxnSpPr>
            <p:nvPr/>
          </p:nvCxnSpPr>
          <p:spPr>
            <a:xfrm flipH="1" flipV="1">
              <a:off x="7543918" y="2714756"/>
              <a:ext cx="327357" cy="53454"/>
            </a:xfrm>
            <a:prstGeom prst="straightConnector1">
              <a:avLst/>
            </a:prstGeom>
            <a:grpFill/>
            <a:ln w="15875">
              <a:solidFill>
                <a:srgbClr val="0F3A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534072" y="3400475"/>
            <a:ext cx="1391728" cy="677108"/>
          </a:xfrm>
          <a:prstGeom prst="rect">
            <a:avLst/>
          </a:prstGeom>
          <a:noFill/>
        </p:spPr>
        <p:txBody>
          <a:bodyPr wrap="none" rtlCol="0">
            <a:spAutoFit/>
          </a:bodyPr>
          <a:lstStyle/>
          <a:p>
            <a:pPr algn="ctr"/>
            <a:r>
              <a:rPr lang="en-US" altLang="zh-CN" sz="2000" b="1" dirty="0" err="1" smtClean="0">
                <a:solidFill>
                  <a:schemeClr val="bg1"/>
                </a:solidFill>
              </a:rPr>
              <a:t>ClassFinder</a:t>
            </a:r>
            <a:endParaRPr lang="en-US" altLang="zh-CN" sz="2000" b="1" dirty="0">
              <a:solidFill>
                <a:schemeClr val="bg1"/>
              </a:solidFill>
            </a:endParaRPr>
          </a:p>
          <a:p>
            <a:pPr algn="ctr"/>
            <a:r>
              <a:rPr lang="en-US" altLang="zh-CN" b="1" i="1" dirty="0">
                <a:solidFill>
                  <a:schemeClr val="bg1"/>
                </a:solidFill>
              </a:rPr>
              <a:t>LOC = 1495</a:t>
            </a:r>
            <a:endParaRPr lang="zh-CN" altLang="en-US" b="1" i="1" dirty="0">
              <a:solidFill>
                <a:schemeClr val="bg1"/>
              </a:solidFill>
            </a:endParaRPr>
          </a:p>
        </p:txBody>
      </p:sp>
      <p:sp>
        <p:nvSpPr>
          <p:cNvPr id="199" name="文本框 198"/>
          <p:cNvSpPr txBox="1"/>
          <p:nvPr/>
        </p:nvSpPr>
        <p:spPr>
          <a:xfrm>
            <a:off x="6523576" y="1450055"/>
            <a:ext cx="4076757" cy="461665"/>
          </a:xfrm>
          <a:prstGeom prst="rect">
            <a:avLst/>
          </a:prstGeom>
          <a:noFill/>
        </p:spPr>
        <p:txBody>
          <a:bodyPr wrap="none" rtlCol="0">
            <a:spAutoFit/>
          </a:bodyPr>
          <a:lstStyle/>
          <a:p>
            <a:r>
              <a:rPr lang="en-US" altLang="zh-CN" sz="2400" dirty="0" smtClean="0">
                <a:latin typeface="Calibri" panose="020F0502020204030204" pitchFamily="34" charset="0"/>
                <a:ea typeface="黑体" panose="02010609060101010101" pitchFamily="49" charset="-122"/>
              </a:rPr>
              <a:t>Apache Struts</a:t>
            </a:r>
            <a:r>
              <a:rPr lang="zh-CN" altLang="en-US" sz="2400" dirty="0">
                <a:latin typeface="Calibri" panose="020F0502020204030204" pitchFamily="34" charset="0"/>
                <a:ea typeface="黑体" panose="02010609060101010101" pitchFamily="49" charset="-122"/>
              </a:rPr>
              <a:t>部</a:t>
            </a:r>
            <a:r>
              <a:rPr lang="zh-CN" altLang="en-US" sz="2400" dirty="0" smtClean="0">
                <a:latin typeface="Calibri" panose="020F0502020204030204" pitchFamily="34" charset="0"/>
                <a:ea typeface="黑体" panose="02010609060101010101" pitchFamily="49" charset="-122"/>
              </a:rPr>
              <a:t>分类间关系图</a:t>
            </a:r>
            <a:endParaRPr lang="zh-CN" altLang="en-US" sz="24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3697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fade">
                                      <p:cBhvr>
                                        <p:cTn id="17" dur="500"/>
                                        <p:tgtEl>
                                          <p:spTgt spid="103"/>
                                        </p:tgtEl>
                                      </p:cBhvr>
                                    </p:animEffect>
                                  </p:childTnLst>
                                </p:cTn>
                              </p:par>
                              <p:par>
                                <p:cTn id="18" presetID="10" presetClass="entr" presetSubtype="0" fill="hold"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9"/>
                                        </p:tgtEl>
                                        <p:attrNameLst>
                                          <p:attrName>style.visibility</p:attrName>
                                        </p:attrNameLst>
                                      </p:cBhvr>
                                      <p:to>
                                        <p:strVal val="visible"/>
                                      </p:to>
                                    </p:set>
                                    <p:animEffect transition="in" filter="fade">
                                      <p:cBhvr>
                                        <p:cTn id="32" dur="500"/>
                                        <p:tgtEl>
                                          <p:spTgt spid="19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circle(out)">
                                      <p:cBhvr>
                                        <p:cTn id="37" dur="500"/>
                                        <p:tgtEl>
                                          <p:spTgt spid="78"/>
                                        </p:tgtEl>
                                      </p:cBhvr>
                                    </p:animEffect>
                                  </p:childTnLst>
                                </p:cTn>
                              </p:par>
                              <p:par>
                                <p:cTn id="38" presetID="10" presetClass="exit" presetSubtype="0" fill="hold" grpId="0"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9" grpId="0"/>
      <p:bldP spid="3" grpId="0"/>
      <p:bldP spid="1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1631504" y="155330"/>
            <a:ext cx="3600400" cy="756166"/>
          </a:xfrm>
          <a:prstGeom prst="rect">
            <a:avLst/>
          </a:prstGeom>
        </p:spPr>
        <p:txBody>
          <a:bodyPr vert="horz" lIns="91440" tIns="45720" rIns="91440" bIns="45720" rtlCol="0" anchor="ctr">
            <a:noAutofit/>
          </a:bodyPr>
          <a:lstStyle/>
          <a:p>
            <a:pPr>
              <a:spcBef>
                <a:spcPct val="0"/>
              </a:spcBef>
              <a:defRPr/>
            </a:pPr>
            <a:r>
              <a:rPr lang="zh-CN" altLang="en-US" sz="4400" b="1" dirty="0">
                <a:latin typeface="黑体" panose="02010609060101010101" pitchFamily="49" charset="-122"/>
                <a:ea typeface="黑体" panose="02010609060101010101" pitchFamily="49" charset="-122"/>
                <a:cs typeface="+mj-cs"/>
              </a:rPr>
              <a:t>常见检测方法</a:t>
            </a:r>
            <a:endParaRPr lang="zh-CN" altLang="en-US" sz="4400" b="1" dirty="0">
              <a:latin typeface="黑体" panose="02010609060101010101" pitchFamily="49" charset="-122"/>
              <a:ea typeface="黑体" panose="02010609060101010101" pitchFamily="49" charset="-122"/>
              <a:cs typeface="+mj-cs"/>
            </a:endParaRPr>
          </a:p>
        </p:txBody>
      </p:sp>
      <p:sp>
        <p:nvSpPr>
          <p:cNvPr id="49" name="矩形 48"/>
          <p:cNvSpPr/>
          <p:nvPr/>
        </p:nvSpPr>
        <p:spPr>
          <a:xfrm>
            <a:off x="9386403" y="533413"/>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sp>
        <p:nvSpPr>
          <p:cNvPr id="28" name="内容占位符 2"/>
          <p:cNvSpPr txBox="1">
            <a:spLocks/>
          </p:cNvSpPr>
          <p:nvPr/>
        </p:nvSpPr>
        <p:spPr>
          <a:xfrm>
            <a:off x="2351584" y="1628800"/>
            <a:ext cx="7560840" cy="30963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9241"/>
              </a:buClr>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通过度量项考察上帝类坏味</a:t>
            </a:r>
            <a:endParaRPr lang="en-US" altLang="zh-CN" sz="2800" dirty="0">
              <a:latin typeface="黑体" panose="02010609060101010101" pitchFamily="49" charset="-122"/>
              <a:ea typeface="黑体" panose="02010609060101010101" pitchFamily="49" charset="-122"/>
            </a:endParaRPr>
          </a:p>
          <a:p>
            <a:pPr lvl="1">
              <a:lnSpc>
                <a:spcPct val="150000"/>
              </a:lnSpc>
              <a:buClr>
                <a:srgbClr val="009241"/>
              </a:buClr>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耦合度</a:t>
            </a:r>
            <a:endParaRPr lang="en-US" altLang="zh-CN" sz="2000" dirty="0">
              <a:latin typeface="黑体" panose="02010609060101010101" pitchFamily="49" charset="-122"/>
              <a:ea typeface="黑体" panose="02010609060101010101" pitchFamily="49" charset="-122"/>
            </a:endParaRPr>
          </a:p>
          <a:p>
            <a:pPr lvl="1">
              <a:lnSpc>
                <a:spcPct val="150000"/>
              </a:lnSpc>
              <a:buClr>
                <a:srgbClr val="009241"/>
              </a:buClr>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内聚度</a:t>
            </a:r>
            <a:endParaRPr lang="en-US" altLang="zh-CN" sz="2000" dirty="0">
              <a:latin typeface="黑体" panose="02010609060101010101" pitchFamily="49" charset="-122"/>
              <a:ea typeface="黑体" panose="02010609060101010101" pitchFamily="49" charset="-122"/>
            </a:endParaRPr>
          </a:p>
          <a:p>
            <a:pPr lvl="1">
              <a:lnSpc>
                <a:spcPct val="150000"/>
              </a:lnSpc>
              <a:buClr>
                <a:srgbClr val="009241"/>
              </a:buClr>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代码规模</a:t>
            </a:r>
            <a:endParaRPr lang="en-US" altLang="zh-CN" sz="2000" dirty="0">
              <a:latin typeface="黑体" panose="02010609060101010101" pitchFamily="49" charset="-122"/>
              <a:ea typeface="黑体" panose="02010609060101010101" pitchFamily="49" charset="-122"/>
            </a:endParaRPr>
          </a:p>
          <a:p>
            <a:pPr>
              <a:lnSpc>
                <a:spcPct val="150000"/>
              </a:lnSpc>
              <a:buClr>
                <a:srgbClr val="009241"/>
              </a:buClr>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为各度量项设定相应的阈值</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19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slide(fromBottom)">
                                      <p:cBhvr>
                                        <p:cTn id="7" dur="500"/>
                                        <p:tgtEl>
                                          <p:spTgt spid="28">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slide(fromBottom)">
                                      <p:cBhvr>
                                        <p:cTn id="10" dur="500"/>
                                        <p:tgtEl>
                                          <p:spTgt spid="28">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slide(fromBottom)">
                                      <p:cBhvr>
                                        <p:cTn id="13" dur="500"/>
                                        <p:tgtEl>
                                          <p:spTgt spid="28">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8">
                                            <p:txEl>
                                              <p:pRg st="3" end="3"/>
                                            </p:txEl>
                                          </p:spTgt>
                                        </p:tgtEl>
                                        <p:attrNameLst>
                                          <p:attrName>style.visibility</p:attrName>
                                        </p:attrNameLst>
                                      </p:cBhvr>
                                      <p:to>
                                        <p:strVal val="visible"/>
                                      </p:to>
                                    </p:set>
                                    <p:animEffect transition="in" filter="slide(fromBottom)">
                                      <p:cBhvr>
                                        <p:cTn id="16" dur="500"/>
                                        <p:tgtEl>
                                          <p:spTgt spid="2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8">
                                            <p:txEl>
                                              <p:pRg st="4" end="4"/>
                                            </p:txEl>
                                          </p:spTgt>
                                        </p:tgtEl>
                                        <p:attrNameLst>
                                          <p:attrName>style.visibility</p:attrName>
                                        </p:attrNameLst>
                                      </p:cBhvr>
                                      <p:to>
                                        <p:strVal val="visible"/>
                                      </p:to>
                                    </p:set>
                                    <p:animEffect transition="in" filter="slide(fromBottom)">
                                      <p:cBhvr>
                                        <p:cTn id="21"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093296"/>
            <a:ext cx="12192000" cy="764704"/>
            <a:chOff x="0" y="6433072"/>
            <a:chExt cx="9144000" cy="424928"/>
          </a:xfrm>
        </p:grpSpPr>
        <p:sp>
          <p:nvSpPr>
            <p:cNvPr id="2" name="矩形 1"/>
            <p:cNvSpPr/>
            <p:nvPr/>
          </p:nvSpPr>
          <p:spPr>
            <a:xfrm>
              <a:off x="0" y="6433072"/>
              <a:ext cx="9144000" cy="424928"/>
            </a:xfrm>
            <a:prstGeom prst="rect">
              <a:avLst/>
            </a:prstGeom>
            <a:solidFill>
              <a:srgbClr val="238600"/>
            </a:solidFill>
            <a:ln>
              <a:solidFill>
                <a:srgbClr val="23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6525344"/>
              <a:ext cx="9144000" cy="332656"/>
            </a:xfrm>
            <a:prstGeom prst="rect">
              <a:avLst/>
            </a:prstGeom>
            <a:solidFill>
              <a:srgbClr val="165400"/>
            </a:solidFill>
            <a:ln>
              <a:solidFill>
                <a:srgbClr val="16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solidFill>
                </a:rPr>
                <a:t>Marinescu</a:t>
              </a:r>
              <a:r>
                <a:rPr lang="en-US" altLang="zh-CN" sz="2000" b="1" dirty="0">
                  <a:solidFill>
                    <a:schemeClr val="bg1"/>
                  </a:solidFill>
                </a:rPr>
                <a:t> </a:t>
              </a:r>
              <a:r>
                <a:rPr lang="en-US" altLang="zh-CN" sz="2000" b="1" dirty="0">
                  <a:solidFill>
                    <a:schemeClr val="bg1"/>
                  </a:solidFill>
                </a:rPr>
                <a:t>C, </a:t>
              </a:r>
              <a:r>
                <a:rPr lang="en-US" altLang="zh-CN" sz="2000" b="1" dirty="0">
                  <a:solidFill>
                    <a:schemeClr val="bg1"/>
                  </a:solidFill>
                </a:rPr>
                <a:t>et al. iPlasma: An Integrated Platform for Quality Assessment of Object-Oriented Design</a:t>
              </a:r>
              <a:r>
                <a:rPr lang="en-US" altLang="zh-CN" sz="2000" b="1" dirty="0">
                  <a:solidFill>
                    <a:schemeClr val="bg1"/>
                  </a:solidFill>
                </a:rPr>
                <a:t>.  ICSM 2005</a:t>
              </a:r>
              <a:endParaRPr lang="zh-CN" altLang="en-US" sz="2000" b="1" dirty="0">
                <a:solidFill>
                  <a:schemeClr val="bg1"/>
                </a:solidFill>
              </a:endParaRPr>
            </a:p>
          </p:txBody>
        </p:sp>
      </p:grpSp>
      <p:sp>
        <p:nvSpPr>
          <p:cNvPr id="48" name="标题 1"/>
          <p:cNvSpPr txBox="1">
            <a:spLocks/>
          </p:cNvSpPr>
          <p:nvPr/>
        </p:nvSpPr>
        <p:spPr>
          <a:xfrm>
            <a:off x="1628703" y="137324"/>
            <a:ext cx="2690024"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mj-lt"/>
                <a:ea typeface="微软雅黑" pitchFamily="34" charset="-122"/>
                <a:cs typeface="+mj-cs"/>
              </a:rPr>
              <a:t>iPlasma</a:t>
            </a:r>
            <a:endParaRPr lang="zh-CN" altLang="en-US" sz="3600" b="1" dirty="0">
              <a:latin typeface="+mj-lt"/>
              <a:ea typeface="微软雅黑" pitchFamily="34" charset="-122"/>
              <a:cs typeface="+mj-cs"/>
            </a:endParaRPr>
          </a:p>
        </p:txBody>
      </p:sp>
      <p:sp>
        <p:nvSpPr>
          <p:cNvPr id="49" name="矩形 48"/>
          <p:cNvSpPr/>
          <p:nvPr/>
        </p:nvSpPr>
        <p:spPr>
          <a:xfrm>
            <a:off x="9264352" y="515407"/>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a:t>
            </a:r>
            <a:r>
              <a:rPr lang="zh-CN" altLang="en-US" sz="2400" b="1" dirty="0">
                <a:solidFill>
                  <a:schemeClr val="bg1">
                    <a:lumMod val="50000"/>
                  </a:schemeClr>
                </a:solidFill>
                <a:latin typeface="黑体" panose="02010609060101010101" pitchFamily="49" charset="-122"/>
                <a:ea typeface="黑体" panose="02010609060101010101" pitchFamily="49" charset="-122"/>
              </a:rPr>
              <a:t>背景</a:t>
            </a:r>
          </a:p>
        </p:txBody>
      </p:sp>
      <p:grpSp>
        <p:nvGrpSpPr>
          <p:cNvPr id="31" name="组合 30"/>
          <p:cNvGrpSpPr/>
          <p:nvPr/>
        </p:nvGrpSpPr>
        <p:grpSpPr>
          <a:xfrm>
            <a:off x="2639190" y="1484784"/>
            <a:ext cx="7849297" cy="4032447"/>
            <a:chOff x="1327380" y="2762538"/>
            <a:chExt cx="5691601" cy="3167296"/>
          </a:xfrm>
        </p:grpSpPr>
        <p:grpSp>
          <p:nvGrpSpPr>
            <p:cNvPr id="27" name="组合 26"/>
            <p:cNvGrpSpPr/>
            <p:nvPr/>
          </p:nvGrpSpPr>
          <p:grpSpPr>
            <a:xfrm>
              <a:off x="1327380" y="2762538"/>
              <a:ext cx="2528800" cy="3167296"/>
              <a:chOff x="1327380" y="2762538"/>
              <a:chExt cx="2528800" cy="3167296"/>
            </a:xfrm>
          </p:grpSpPr>
          <p:grpSp>
            <p:nvGrpSpPr>
              <p:cNvPr id="7" name="组合 6"/>
              <p:cNvGrpSpPr/>
              <p:nvPr/>
            </p:nvGrpSpPr>
            <p:grpSpPr>
              <a:xfrm>
                <a:off x="1331640" y="2762538"/>
                <a:ext cx="2520280" cy="956569"/>
                <a:chOff x="1331640" y="2762538"/>
                <a:chExt cx="1728192" cy="956569"/>
              </a:xfrm>
            </p:grpSpPr>
            <p:sp>
              <p:nvSpPr>
                <p:cNvPr id="6" name="圆角矩形 5"/>
                <p:cNvSpPr/>
                <p:nvPr/>
              </p:nvSpPr>
              <p:spPr>
                <a:xfrm>
                  <a:off x="1331640" y="2762538"/>
                  <a:ext cx="1728192" cy="956569"/>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solidFill>
                      <a:schemeClr val="tx1"/>
                    </a:solidFill>
                    <a:latin typeface="Calibri" panose="020F0502020204030204" pitchFamily="34" charset="0"/>
                    <a:ea typeface="黑体" panose="02010609060101010101" pitchFamily="49" charset="-122"/>
                  </a:endParaRPr>
                </a:p>
                <a:p>
                  <a:pPr algn="ctr"/>
                  <a:r>
                    <a:rPr lang="zh-CN" altLang="en-US" sz="2800" dirty="0" smtClean="0">
                      <a:solidFill>
                        <a:schemeClr val="tx1"/>
                      </a:solidFill>
                      <a:latin typeface="Calibri" panose="020F0502020204030204" pitchFamily="34" charset="0"/>
                      <a:ea typeface="黑体" panose="02010609060101010101" pitchFamily="49" charset="-122"/>
                    </a:rPr>
                    <a:t>对外</a:t>
                  </a:r>
                  <a:r>
                    <a:rPr lang="zh-CN" altLang="en-US" sz="2800" dirty="0">
                      <a:solidFill>
                        <a:schemeClr val="tx1"/>
                      </a:solidFill>
                      <a:latin typeface="Calibri" panose="020F0502020204030204" pitchFamily="34" charset="0"/>
                      <a:ea typeface="黑体" panose="02010609060101010101" pitchFamily="49" charset="-122"/>
                    </a:rPr>
                    <a:t>访问数</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10" name="圆角矩形 9"/>
                <p:cNvSpPr/>
                <p:nvPr/>
              </p:nvSpPr>
              <p:spPr>
                <a:xfrm>
                  <a:off x="1478387" y="3271568"/>
                  <a:ext cx="1431776" cy="351656"/>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Calibri" panose="020F0502020204030204" pitchFamily="34" charset="0"/>
                      <a:ea typeface="黑体" panose="02010609060101010101" pitchFamily="49" charset="-122"/>
                    </a:rPr>
                    <a:t>ATFD &gt; </a:t>
                  </a:r>
                  <a:r>
                    <a:rPr lang="en-US" altLang="zh-CN"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rPr>
                    <a:t>few</a:t>
                  </a:r>
                  <a:endParaRPr lang="zh-CN" altLang="en-US"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1327380" y="3891419"/>
                <a:ext cx="2528800" cy="904775"/>
                <a:chOff x="1331640" y="2852936"/>
                <a:chExt cx="1728192" cy="904775"/>
              </a:xfrm>
            </p:grpSpPr>
            <p:sp>
              <p:nvSpPr>
                <p:cNvPr id="13" name="圆角矩形 12"/>
                <p:cNvSpPr/>
                <p:nvPr/>
              </p:nvSpPr>
              <p:spPr>
                <a:xfrm>
                  <a:off x="1331640" y="2852936"/>
                  <a:ext cx="1728192" cy="904775"/>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solidFill>
                      <a:schemeClr val="tx1"/>
                    </a:solidFill>
                    <a:latin typeface="Calibri" panose="020F0502020204030204" pitchFamily="34" charset="0"/>
                    <a:ea typeface="黑体" panose="02010609060101010101" pitchFamily="49" charset="-122"/>
                  </a:endParaRPr>
                </a:p>
                <a:p>
                  <a:pPr algn="ctr"/>
                  <a:r>
                    <a:rPr lang="zh-CN" altLang="en-US" sz="2800" dirty="0" smtClean="0">
                      <a:solidFill>
                        <a:schemeClr val="tx1"/>
                      </a:solidFill>
                      <a:latin typeface="Calibri" panose="020F0502020204030204" pitchFamily="34" charset="0"/>
                      <a:ea typeface="黑体" panose="02010609060101010101" pitchFamily="49" charset="-122"/>
                    </a:rPr>
                    <a:t>类</a:t>
                  </a:r>
                  <a:r>
                    <a:rPr lang="zh-CN" altLang="en-US" sz="2800" dirty="0">
                      <a:solidFill>
                        <a:schemeClr val="tx1"/>
                      </a:solidFill>
                      <a:latin typeface="Calibri" panose="020F0502020204030204" pitchFamily="34" charset="0"/>
                      <a:ea typeface="黑体" panose="02010609060101010101" pitchFamily="49" charset="-122"/>
                    </a:rPr>
                    <a:t>内圈复杂度</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14" name="圆角矩形 13"/>
                <p:cNvSpPr/>
                <p:nvPr/>
              </p:nvSpPr>
              <p:spPr>
                <a:xfrm>
                  <a:off x="1497411" y="3347249"/>
                  <a:ext cx="1431776" cy="351656"/>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Calibri" panose="020F0502020204030204" pitchFamily="34" charset="0"/>
                      <a:ea typeface="黑体" panose="02010609060101010101" pitchFamily="49" charset="-122"/>
                    </a:rPr>
                    <a:t>WMC</a:t>
                  </a:r>
                  <a:r>
                    <a:rPr lang="en-US" altLang="zh-CN" sz="2800" dirty="0">
                      <a:solidFill>
                        <a:schemeClr val="tx1"/>
                      </a:solidFill>
                      <a:latin typeface="Calibri" panose="020F0502020204030204" pitchFamily="34" charset="0"/>
                      <a:ea typeface="黑体" panose="02010609060101010101" pitchFamily="49" charset="-122"/>
                    </a:rPr>
                    <a:t> ≥ </a:t>
                  </a:r>
                  <a:r>
                    <a:rPr lang="en-US" altLang="zh-CN" sz="2800" i="1" dirty="0" err="1">
                      <a:solidFill>
                        <a:schemeClr val="tx1"/>
                      </a:solidFill>
                      <a:latin typeface="Calibri" panose="020F0502020204030204" pitchFamily="34" charset="0"/>
                      <a:ea typeface="黑体" panose="02010609060101010101" pitchFamily="49" charset="-122"/>
                      <a:cs typeface="Times New Roman" panose="02020603050405020304" pitchFamily="18" charset="0"/>
                    </a:rPr>
                    <a:t>very_high</a:t>
                  </a:r>
                  <a:endParaRPr lang="zh-CN" altLang="en-US"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nvGrpSpPr>
              <p:cNvPr id="15" name="组合 14"/>
              <p:cNvGrpSpPr/>
              <p:nvPr/>
            </p:nvGrpSpPr>
            <p:grpSpPr>
              <a:xfrm>
                <a:off x="1327380" y="5011732"/>
                <a:ext cx="2528800" cy="918102"/>
                <a:chOff x="1331640" y="2934766"/>
                <a:chExt cx="1728192" cy="918102"/>
              </a:xfrm>
            </p:grpSpPr>
            <p:sp>
              <p:nvSpPr>
                <p:cNvPr id="16" name="圆角矩形 15"/>
                <p:cNvSpPr/>
                <p:nvPr/>
              </p:nvSpPr>
              <p:spPr>
                <a:xfrm>
                  <a:off x="1331640" y="2934766"/>
                  <a:ext cx="1728192" cy="918102"/>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solidFill>
                      <a:schemeClr val="tx1"/>
                    </a:solidFill>
                    <a:latin typeface="Calibri" panose="020F0502020204030204" pitchFamily="34" charset="0"/>
                    <a:ea typeface="黑体" panose="02010609060101010101" pitchFamily="49" charset="-122"/>
                  </a:endParaRPr>
                </a:p>
                <a:p>
                  <a:pPr algn="ctr"/>
                  <a:r>
                    <a:rPr lang="zh-CN" altLang="en-US" sz="2800" dirty="0" smtClean="0">
                      <a:solidFill>
                        <a:schemeClr val="tx1"/>
                      </a:solidFill>
                      <a:latin typeface="Calibri" panose="020F0502020204030204" pitchFamily="34" charset="0"/>
                      <a:ea typeface="黑体" panose="02010609060101010101" pitchFamily="49" charset="-122"/>
                    </a:rPr>
                    <a:t>类</a:t>
                  </a:r>
                  <a:r>
                    <a:rPr lang="zh-CN" altLang="en-US" sz="2800" dirty="0">
                      <a:solidFill>
                        <a:schemeClr val="tx1"/>
                      </a:solidFill>
                      <a:latin typeface="Calibri" panose="020F0502020204030204" pitchFamily="34" charset="0"/>
                      <a:ea typeface="黑体" panose="02010609060101010101" pitchFamily="49" charset="-122"/>
                    </a:rPr>
                    <a:t>内内聚度</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17" name="圆角矩形 16"/>
                <p:cNvSpPr/>
                <p:nvPr/>
              </p:nvSpPr>
              <p:spPr>
                <a:xfrm>
                  <a:off x="1499153" y="3444653"/>
                  <a:ext cx="1431776" cy="351656"/>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Calibri" panose="020F0502020204030204" pitchFamily="34" charset="0"/>
                      <a:ea typeface="黑体" panose="02010609060101010101" pitchFamily="49" charset="-122"/>
                    </a:rPr>
                    <a:t>TCC</a:t>
                  </a:r>
                  <a:r>
                    <a:rPr lang="en-US" altLang="zh-CN" sz="2800" dirty="0">
                      <a:solidFill>
                        <a:schemeClr val="tx1"/>
                      </a:solidFill>
                      <a:latin typeface="Calibri" panose="020F0502020204030204" pitchFamily="34" charset="0"/>
                      <a:ea typeface="黑体" panose="02010609060101010101" pitchFamily="49" charset="-122"/>
                    </a:rPr>
                    <a:t> &lt; </a:t>
                  </a:r>
                  <a:r>
                    <a:rPr lang="en-US" altLang="zh-CN" sz="2800" i="1" dirty="0" err="1">
                      <a:solidFill>
                        <a:schemeClr val="tx1"/>
                      </a:solidFill>
                      <a:latin typeface="Calibri" panose="020F0502020204030204" pitchFamily="34" charset="0"/>
                      <a:ea typeface="黑体" panose="02010609060101010101" pitchFamily="49" charset="-122"/>
                      <a:cs typeface="Times New Roman" panose="02020603050405020304" pitchFamily="18" charset="0"/>
                    </a:rPr>
                    <a:t>one_third</a:t>
                  </a:r>
                  <a:endParaRPr lang="zh-CN" altLang="en-US"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sp>
          <p:nvSpPr>
            <p:cNvPr id="8" name="流程图: 延期 7"/>
            <p:cNvSpPr/>
            <p:nvPr/>
          </p:nvSpPr>
          <p:spPr>
            <a:xfrm>
              <a:off x="4788024" y="4119954"/>
              <a:ext cx="693679" cy="395912"/>
            </a:xfrm>
            <a:prstGeom prst="flowChartDelay">
              <a:avLst/>
            </a:prstGeom>
            <a:solidFill>
              <a:schemeClr val="bg1"/>
            </a:solidFill>
            <a:ln>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ea typeface="黑体" panose="02010609060101010101" pitchFamily="49" charset="-122"/>
                </a:rPr>
                <a:t>AND</a:t>
              </a:r>
              <a:endParaRPr lang="zh-CN" altLang="en-US" sz="2400" dirty="0">
                <a:solidFill>
                  <a:schemeClr val="tx1"/>
                </a:solidFill>
                <a:latin typeface="Calibri" panose="020F0502020204030204" pitchFamily="34" charset="0"/>
                <a:ea typeface="黑体" panose="02010609060101010101" pitchFamily="49" charset="-122"/>
              </a:endParaRPr>
            </a:p>
          </p:txBody>
        </p:sp>
        <p:sp>
          <p:nvSpPr>
            <p:cNvPr id="20" name="圆角矩形 19"/>
            <p:cNvSpPr/>
            <p:nvPr/>
          </p:nvSpPr>
          <p:spPr>
            <a:xfrm>
              <a:off x="5963295" y="4119954"/>
              <a:ext cx="1055686" cy="395912"/>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Calibri" panose="020F0502020204030204" pitchFamily="34" charset="0"/>
                  <a:ea typeface="黑体" panose="02010609060101010101" pitchFamily="49" charset="-122"/>
                </a:rPr>
                <a:t>上帝</a:t>
              </a:r>
              <a:r>
                <a:rPr lang="zh-CN" altLang="en-US" sz="2800" dirty="0">
                  <a:solidFill>
                    <a:schemeClr val="tx1"/>
                  </a:solidFill>
                  <a:latin typeface="Calibri" panose="020F0502020204030204" pitchFamily="34" charset="0"/>
                  <a:ea typeface="黑体" panose="02010609060101010101" pitchFamily="49" charset="-122"/>
                </a:rPr>
                <a:t>类</a:t>
              </a:r>
              <a:endParaRPr lang="en-US" altLang="zh-CN" sz="2800" dirty="0">
                <a:solidFill>
                  <a:schemeClr val="tx1"/>
                </a:solidFill>
                <a:latin typeface="Calibri" panose="020F0502020204030204" pitchFamily="34" charset="0"/>
                <a:ea typeface="黑体" panose="02010609060101010101" pitchFamily="49" charset="-122"/>
              </a:endParaRPr>
            </a:p>
          </p:txBody>
        </p:sp>
        <p:cxnSp>
          <p:nvCxnSpPr>
            <p:cNvPr id="11" name="肘形连接符 10"/>
            <p:cNvCxnSpPr>
              <a:stCxn id="6" idx="3"/>
              <a:endCxn id="8" idx="1"/>
            </p:cNvCxnSpPr>
            <p:nvPr/>
          </p:nvCxnSpPr>
          <p:spPr>
            <a:xfrm>
              <a:off x="3851920" y="3240823"/>
              <a:ext cx="936104" cy="1077087"/>
            </a:xfrm>
            <a:prstGeom prst="bentConnector3">
              <a:avLst/>
            </a:prstGeom>
            <a:ln w="1905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8" idx="1"/>
            </p:cNvCxnSpPr>
            <p:nvPr/>
          </p:nvCxnSpPr>
          <p:spPr>
            <a:xfrm flipV="1">
              <a:off x="3856180" y="4317910"/>
              <a:ext cx="931843" cy="25897"/>
            </a:xfrm>
            <a:prstGeom prst="bentConnector3">
              <a:avLst/>
            </a:prstGeom>
            <a:ln w="1905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6" idx="3"/>
              <a:endCxn id="8" idx="1"/>
            </p:cNvCxnSpPr>
            <p:nvPr/>
          </p:nvCxnSpPr>
          <p:spPr>
            <a:xfrm flipV="1">
              <a:off x="3856180" y="4317910"/>
              <a:ext cx="931843" cy="1152873"/>
            </a:xfrm>
            <a:prstGeom prst="bentConnector3">
              <a:avLst/>
            </a:prstGeom>
            <a:ln w="19050">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3"/>
              <a:endCxn id="20" idx="1"/>
            </p:cNvCxnSpPr>
            <p:nvPr/>
          </p:nvCxnSpPr>
          <p:spPr>
            <a:xfrm>
              <a:off x="5481703" y="4317910"/>
              <a:ext cx="481592" cy="0"/>
            </a:xfrm>
            <a:prstGeom prst="line">
              <a:avLst/>
            </a:prstGeom>
            <a:ln w="19050">
              <a:solidFill>
                <a:srgbClr val="0D32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8409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6109564"/>
            <a:ext cx="12160997" cy="748436"/>
            <a:chOff x="0" y="6433072"/>
            <a:chExt cx="9144000" cy="424928"/>
          </a:xfrm>
        </p:grpSpPr>
        <p:sp>
          <p:nvSpPr>
            <p:cNvPr id="2" name="矩形 1"/>
            <p:cNvSpPr/>
            <p:nvPr/>
          </p:nvSpPr>
          <p:spPr>
            <a:xfrm>
              <a:off x="0" y="6433072"/>
              <a:ext cx="9144000" cy="424928"/>
            </a:xfrm>
            <a:prstGeom prst="rect">
              <a:avLst/>
            </a:prstGeom>
            <a:solidFill>
              <a:srgbClr val="238600"/>
            </a:solidFill>
            <a:ln>
              <a:solidFill>
                <a:srgbClr val="238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6525344"/>
              <a:ext cx="9144000" cy="332656"/>
            </a:xfrm>
            <a:prstGeom prst="rect">
              <a:avLst/>
            </a:prstGeom>
            <a:solidFill>
              <a:srgbClr val="165400"/>
            </a:solidFill>
            <a:ln>
              <a:solidFill>
                <a:srgbClr val="16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t>Moha</a:t>
              </a:r>
              <a:r>
                <a:rPr lang="en-US" altLang="zh-CN" sz="2000" b="1" dirty="0"/>
                <a:t> </a:t>
              </a:r>
              <a:r>
                <a:rPr lang="en-US" altLang="zh-CN" sz="2000" b="1" dirty="0"/>
                <a:t>N, et </a:t>
              </a:r>
              <a:r>
                <a:rPr lang="en-US" altLang="zh-CN" sz="2000" b="1" dirty="0"/>
                <a:t>al. DECOR: A Method for the Specification and Detection of Code and Design Smells</a:t>
              </a:r>
              <a:r>
                <a:rPr lang="en-US" altLang="zh-CN" sz="2000" b="1" dirty="0"/>
                <a:t>. 2010</a:t>
              </a:r>
              <a:endParaRPr lang="zh-CN" altLang="en-US" sz="2000" b="1" dirty="0"/>
            </a:p>
          </p:txBody>
        </p:sp>
      </p:grpSp>
      <p:sp>
        <p:nvSpPr>
          <p:cNvPr id="48" name="标题 1"/>
          <p:cNvSpPr txBox="1">
            <a:spLocks/>
          </p:cNvSpPr>
          <p:nvPr/>
        </p:nvSpPr>
        <p:spPr>
          <a:xfrm>
            <a:off x="1703512" y="160371"/>
            <a:ext cx="2690024" cy="756166"/>
          </a:xfrm>
          <a:prstGeom prst="rect">
            <a:avLst/>
          </a:prstGeom>
        </p:spPr>
        <p:txBody>
          <a:bodyPr vert="horz" lIns="91440" tIns="45720" rIns="91440" bIns="45720" rtlCol="0" anchor="ctr">
            <a:noAutofit/>
          </a:bodyPr>
          <a:lstStyle/>
          <a:p>
            <a:pPr>
              <a:spcBef>
                <a:spcPct val="0"/>
              </a:spcBef>
              <a:defRPr/>
            </a:pPr>
            <a:r>
              <a:rPr lang="en-US" altLang="zh-CN" sz="4400" b="1" dirty="0">
                <a:latin typeface="+mj-lt"/>
                <a:ea typeface="微软雅黑" pitchFamily="34" charset="-122"/>
                <a:cs typeface="+mj-cs"/>
              </a:rPr>
              <a:t>DECOR</a:t>
            </a:r>
            <a:endParaRPr lang="zh-CN" altLang="en-US" sz="4400" b="1" dirty="0">
              <a:latin typeface="+mj-lt"/>
              <a:ea typeface="微软雅黑" pitchFamily="34" charset="-122"/>
              <a:cs typeface="+mj-cs"/>
            </a:endParaRPr>
          </a:p>
        </p:txBody>
      </p:sp>
      <p:sp>
        <p:nvSpPr>
          <p:cNvPr id="49" name="矩形 48"/>
          <p:cNvSpPr/>
          <p:nvPr/>
        </p:nvSpPr>
        <p:spPr>
          <a:xfrm>
            <a:off x="9355400" y="520045"/>
            <a:ext cx="2805597" cy="461665"/>
          </a:xfrm>
          <a:prstGeom prst="rect">
            <a:avLst/>
          </a:prstGeom>
        </p:spPr>
        <p:txBody>
          <a:bodyPr wrap="square">
            <a:spAutoFit/>
          </a:bodyPr>
          <a:lstStyle/>
          <a:p>
            <a:r>
              <a:rPr lang="zh-CN" altLang="en-US" sz="2400" b="1" dirty="0">
                <a:solidFill>
                  <a:schemeClr val="bg1">
                    <a:lumMod val="50000"/>
                  </a:schemeClr>
                </a:solidFill>
                <a:latin typeface="黑体" panose="02010609060101010101" pitchFamily="49" charset="-122"/>
                <a:ea typeface="黑体" panose="02010609060101010101" pitchFamily="49" charset="-122"/>
              </a:rPr>
              <a:t>研究背景</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sp>
        <p:nvSpPr>
          <p:cNvPr id="8" name="文本框 7"/>
          <p:cNvSpPr txBox="1"/>
          <p:nvPr/>
        </p:nvSpPr>
        <p:spPr>
          <a:xfrm>
            <a:off x="8457085" y="1268760"/>
            <a:ext cx="2031325" cy="369332"/>
          </a:xfrm>
          <a:prstGeom prst="rect">
            <a:avLst/>
          </a:prstGeom>
          <a:noFill/>
        </p:spPr>
        <p:txBody>
          <a:bodyPr wrap="none" rtlCol="0">
            <a:spAutoFit/>
          </a:bodyPr>
          <a:lstStyle/>
          <a:p>
            <a:r>
              <a:rPr lang="zh-CN" altLang="en-US" dirty="0">
                <a:solidFill>
                  <a:schemeClr val="bg1"/>
                </a:solidFill>
              </a:rPr>
              <a:t>改成上一张的格式</a:t>
            </a:r>
            <a:endParaRPr lang="zh-CN" altLang="en-US" dirty="0">
              <a:solidFill>
                <a:schemeClr val="bg1"/>
              </a:solidFill>
            </a:endParaRPr>
          </a:p>
        </p:txBody>
      </p:sp>
      <p:grpSp>
        <p:nvGrpSpPr>
          <p:cNvPr id="4" name="组合 3"/>
          <p:cNvGrpSpPr/>
          <p:nvPr/>
        </p:nvGrpSpPr>
        <p:grpSpPr>
          <a:xfrm>
            <a:off x="2462762" y="1692173"/>
            <a:ext cx="8169741" cy="3829630"/>
            <a:chOff x="1604492" y="1261697"/>
            <a:chExt cx="5455066" cy="3476196"/>
          </a:xfrm>
        </p:grpSpPr>
        <p:sp>
          <p:nvSpPr>
            <p:cNvPr id="44" name="流程图: 延期 43"/>
            <p:cNvSpPr/>
            <p:nvPr/>
          </p:nvSpPr>
          <p:spPr>
            <a:xfrm>
              <a:off x="5109836" y="2597100"/>
              <a:ext cx="651403" cy="545693"/>
            </a:xfrm>
            <a:prstGeom prst="flowChartDelay">
              <a:avLst/>
            </a:prstGeom>
            <a:solidFill>
              <a:schemeClr val="bg1"/>
            </a:solidFill>
            <a:ln>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ea typeface="黑体" panose="02010609060101010101" pitchFamily="49" charset="-122"/>
                </a:rPr>
                <a:t>OR</a:t>
              </a:r>
              <a:endParaRPr lang="zh-CN" altLang="en-US" sz="2400" dirty="0">
                <a:solidFill>
                  <a:schemeClr val="tx1"/>
                </a:solidFill>
                <a:latin typeface="Calibri" panose="020F0502020204030204" pitchFamily="34" charset="0"/>
                <a:ea typeface="黑体" panose="02010609060101010101" pitchFamily="49" charset="-122"/>
              </a:endParaRPr>
            </a:p>
          </p:txBody>
        </p:sp>
        <p:sp>
          <p:nvSpPr>
            <p:cNvPr id="46" name="圆角矩形 45"/>
            <p:cNvSpPr/>
            <p:nvPr/>
          </p:nvSpPr>
          <p:spPr>
            <a:xfrm>
              <a:off x="6104556" y="2627856"/>
              <a:ext cx="955002" cy="459560"/>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Calibri" panose="020F0502020204030204" pitchFamily="34" charset="0"/>
                  <a:ea typeface="黑体" panose="02010609060101010101" pitchFamily="49" charset="-122"/>
                </a:rPr>
                <a:t>上帝</a:t>
              </a:r>
              <a:r>
                <a:rPr lang="zh-CN" altLang="en-US" sz="2800" dirty="0">
                  <a:solidFill>
                    <a:schemeClr val="tx1"/>
                  </a:solidFill>
                  <a:latin typeface="Calibri" panose="020F0502020204030204" pitchFamily="34" charset="0"/>
                  <a:ea typeface="黑体" panose="02010609060101010101" pitchFamily="49" charset="-122"/>
                </a:rPr>
                <a:t>类</a:t>
              </a:r>
              <a:endParaRPr lang="en-US" altLang="zh-CN" sz="2800" dirty="0">
                <a:solidFill>
                  <a:schemeClr val="tx1"/>
                </a:solidFill>
                <a:latin typeface="Calibri" panose="020F0502020204030204" pitchFamily="34" charset="0"/>
                <a:ea typeface="黑体" panose="02010609060101010101" pitchFamily="49" charset="-122"/>
              </a:endParaRPr>
            </a:p>
          </p:txBody>
        </p:sp>
        <p:cxnSp>
          <p:nvCxnSpPr>
            <p:cNvPr id="19" name="肘形连接符 18"/>
            <p:cNvCxnSpPr>
              <a:stCxn id="47" idx="3"/>
              <a:endCxn id="44" idx="1"/>
            </p:cNvCxnSpPr>
            <p:nvPr/>
          </p:nvCxnSpPr>
          <p:spPr>
            <a:xfrm>
              <a:off x="4283968" y="1693746"/>
              <a:ext cx="825868" cy="1176202"/>
            </a:xfrm>
            <a:prstGeom prst="bentConnector3">
              <a:avLst/>
            </a:prstGeom>
            <a:ln w="15875">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2" idx="3"/>
              <a:endCxn id="44" idx="1"/>
            </p:cNvCxnSpPr>
            <p:nvPr/>
          </p:nvCxnSpPr>
          <p:spPr>
            <a:xfrm flipV="1">
              <a:off x="4283968" y="2869947"/>
              <a:ext cx="825868" cy="95388"/>
            </a:xfrm>
            <a:prstGeom prst="bentConnector3">
              <a:avLst/>
            </a:prstGeom>
            <a:ln w="15875">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55" idx="3"/>
              <a:endCxn id="44" idx="1"/>
            </p:cNvCxnSpPr>
            <p:nvPr/>
          </p:nvCxnSpPr>
          <p:spPr>
            <a:xfrm flipV="1">
              <a:off x="4283968" y="2869947"/>
              <a:ext cx="825868" cy="1374050"/>
            </a:xfrm>
            <a:prstGeom prst="bentConnector3">
              <a:avLst/>
            </a:prstGeom>
            <a:ln w="15875">
              <a:solidFill>
                <a:srgbClr val="0D32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4" idx="3"/>
              <a:endCxn id="46" idx="1"/>
            </p:cNvCxnSpPr>
            <p:nvPr/>
          </p:nvCxnSpPr>
          <p:spPr>
            <a:xfrm flipV="1">
              <a:off x="5761239" y="2857637"/>
              <a:ext cx="343317" cy="12310"/>
            </a:xfrm>
            <a:prstGeom prst="line">
              <a:avLst/>
            </a:prstGeom>
            <a:ln w="15875">
              <a:solidFill>
                <a:srgbClr val="0D3200"/>
              </a:solidFill>
            </a:ln>
          </p:spPr>
          <p:style>
            <a:lnRef idx="1">
              <a:schemeClr val="accent1"/>
            </a:lnRef>
            <a:fillRef idx="0">
              <a:schemeClr val="accent1"/>
            </a:fillRef>
            <a:effectRef idx="0">
              <a:schemeClr val="accent1"/>
            </a:effectRef>
            <a:fontRef idx="minor">
              <a:schemeClr val="tx1"/>
            </a:fontRef>
          </p:style>
        </p:cxnSp>
        <p:grpSp>
          <p:nvGrpSpPr>
            <p:cNvPr id="4109" name="组合 4108"/>
            <p:cNvGrpSpPr/>
            <p:nvPr/>
          </p:nvGrpSpPr>
          <p:grpSpPr>
            <a:xfrm>
              <a:off x="1604492" y="1261697"/>
              <a:ext cx="2679476" cy="3476196"/>
              <a:chOff x="956420" y="1612243"/>
              <a:chExt cx="2679476" cy="3476196"/>
            </a:xfrm>
          </p:grpSpPr>
          <p:grpSp>
            <p:nvGrpSpPr>
              <p:cNvPr id="60" name="组合 59"/>
              <p:cNvGrpSpPr/>
              <p:nvPr/>
            </p:nvGrpSpPr>
            <p:grpSpPr>
              <a:xfrm>
                <a:off x="956421" y="1612243"/>
                <a:ext cx="2679475" cy="864096"/>
                <a:chOff x="956421" y="1612243"/>
                <a:chExt cx="2463452" cy="864096"/>
              </a:xfrm>
            </p:grpSpPr>
            <p:sp>
              <p:nvSpPr>
                <p:cNvPr id="47" name="圆角矩形 46"/>
                <p:cNvSpPr/>
                <p:nvPr/>
              </p:nvSpPr>
              <p:spPr>
                <a:xfrm>
                  <a:off x="956421" y="1612243"/>
                  <a:ext cx="2463452" cy="864096"/>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r>
                    <a:rPr lang="zh-CN" altLang="en-US" sz="2800" dirty="0">
                      <a:solidFill>
                        <a:schemeClr val="tx1"/>
                      </a:solidFill>
                      <a:latin typeface="Calibri" panose="020F0502020204030204" pitchFamily="34" charset="0"/>
                      <a:ea typeface="黑体" panose="02010609060101010101" pitchFamily="49" charset="-122"/>
                    </a:rPr>
                    <a:t>方法间内聚度</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51" name="圆角矩形 50"/>
                <p:cNvSpPr/>
                <p:nvPr/>
              </p:nvSpPr>
              <p:spPr>
                <a:xfrm>
                  <a:off x="1144143" y="2057334"/>
                  <a:ext cx="2088007" cy="351656"/>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Calibri" panose="020F0502020204030204" pitchFamily="34" charset="0"/>
                      <a:ea typeface="黑体" panose="02010609060101010101" pitchFamily="49" charset="-122"/>
                    </a:rPr>
                    <a:t>LCOM &gt; </a:t>
                  </a:r>
                  <a:r>
                    <a:rPr lang="en-US" altLang="zh-CN" sz="2800" i="1" dirty="0" err="1">
                      <a:solidFill>
                        <a:schemeClr val="tx1"/>
                      </a:solidFill>
                      <a:latin typeface="Calibri" panose="020F0502020204030204" pitchFamily="34" charset="0"/>
                      <a:ea typeface="黑体" panose="02010609060101010101" pitchFamily="49" charset="-122"/>
                      <a:cs typeface="Times New Roman" panose="02020603050405020304" pitchFamily="18" charset="0"/>
                    </a:rPr>
                    <a:t>very_high</a:t>
                  </a:r>
                  <a:endParaRPr lang="zh-CN" altLang="en-US"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nvGrpSpPr>
              <p:cNvPr id="4106" name="组合 4105"/>
              <p:cNvGrpSpPr/>
              <p:nvPr/>
            </p:nvGrpSpPr>
            <p:grpSpPr>
              <a:xfrm>
                <a:off x="956420" y="2776135"/>
                <a:ext cx="2679476" cy="1079490"/>
                <a:chOff x="956420" y="2775223"/>
                <a:chExt cx="2679476" cy="1079490"/>
              </a:xfrm>
            </p:grpSpPr>
            <p:sp>
              <p:nvSpPr>
                <p:cNvPr id="52" name="圆角矩形 51"/>
                <p:cNvSpPr/>
                <p:nvPr/>
              </p:nvSpPr>
              <p:spPr>
                <a:xfrm>
                  <a:off x="956420" y="2775223"/>
                  <a:ext cx="2679476" cy="1079490"/>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r>
                    <a:rPr lang="zh-CN" altLang="en-US" sz="2800" dirty="0">
                      <a:solidFill>
                        <a:schemeClr val="tx1"/>
                      </a:solidFill>
                      <a:latin typeface="Calibri" panose="020F0502020204030204" pitchFamily="34" charset="0"/>
                      <a:ea typeface="黑体" panose="02010609060101010101" pitchFamily="49" charset="-122"/>
                    </a:rPr>
                    <a:t>类内成员数</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54" name="圆角矩形 53"/>
                <p:cNvSpPr/>
                <p:nvPr/>
              </p:nvSpPr>
              <p:spPr>
                <a:xfrm>
                  <a:off x="1047707" y="3402424"/>
                  <a:ext cx="2496900" cy="351656"/>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Calibri" panose="020F0502020204030204" pitchFamily="34" charset="0"/>
                      <a:ea typeface="黑体" panose="02010609060101010101" pitchFamily="49" charset="-122"/>
                    </a:rPr>
                    <a:t>NMD+NAD &gt; </a:t>
                  </a:r>
                  <a:r>
                    <a:rPr lang="en-US" altLang="zh-CN" sz="2800" i="1" dirty="0" err="1">
                      <a:solidFill>
                        <a:schemeClr val="tx1"/>
                      </a:solidFill>
                      <a:latin typeface="Calibri" panose="020F0502020204030204" pitchFamily="34" charset="0"/>
                      <a:ea typeface="黑体" panose="02010609060101010101" pitchFamily="49" charset="-122"/>
                      <a:cs typeface="Times New Roman" panose="02020603050405020304" pitchFamily="18" charset="0"/>
                    </a:rPr>
                    <a:t>very_high</a:t>
                  </a:r>
                  <a:endParaRPr lang="zh-CN" altLang="en-US" sz="28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nvGrpSpPr>
              <p:cNvPr id="4107" name="组合 4106"/>
              <p:cNvGrpSpPr/>
              <p:nvPr/>
            </p:nvGrpSpPr>
            <p:grpSpPr>
              <a:xfrm>
                <a:off x="956421" y="4100645"/>
                <a:ext cx="2679475" cy="987794"/>
                <a:chOff x="956421" y="4115314"/>
                <a:chExt cx="2679475" cy="987794"/>
              </a:xfrm>
            </p:grpSpPr>
            <p:sp>
              <p:nvSpPr>
                <p:cNvPr id="55" name="圆角矩形 54"/>
                <p:cNvSpPr/>
                <p:nvPr/>
              </p:nvSpPr>
              <p:spPr>
                <a:xfrm>
                  <a:off x="956421" y="4115314"/>
                  <a:ext cx="2679475" cy="987794"/>
                </a:xfrm>
                <a:prstGeom prst="roundRect">
                  <a:avLst/>
                </a:prstGeom>
                <a:noFill/>
                <a:ln w="19050">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r>
                    <a:rPr lang="zh-CN" altLang="en-US" sz="2800" dirty="0">
                      <a:solidFill>
                        <a:schemeClr val="tx1"/>
                      </a:solidFill>
                      <a:latin typeface="Calibri" panose="020F0502020204030204" pitchFamily="34" charset="0"/>
                      <a:ea typeface="黑体" panose="02010609060101010101" pitchFamily="49" charset="-122"/>
                    </a:rPr>
                    <a:t>控制型方法名及类名</a:t>
                  </a: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a:p>
                  <a:pPr algn="ct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56" name="圆角矩形 55"/>
                <p:cNvSpPr/>
                <p:nvPr/>
              </p:nvSpPr>
              <p:spPr>
                <a:xfrm>
                  <a:off x="1090614" y="4605654"/>
                  <a:ext cx="2411089" cy="410431"/>
                </a:xfrm>
                <a:prstGeom prst="roundRect">
                  <a:avLst/>
                </a:prstGeom>
                <a:noFill/>
                <a:ln w="22225">
                  <a:solidFill>
                    <a:srgbClr val="0D3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alibri" panose="020F0502020204030204" pitchFamily="34" charset="0"/>
                      <a:ea typeface="黑体" panose="02010609060101010101" pitchFamily="49" charset="-122"/>
                    </a:rPr>
                    <a:t>Manager, Process, </a:t>
                  </a:r>
                  <a:r>
                    <a:rPr lang="en-US" altLang="zh-CN" sz="2400" dirty="0">
                      <a:solidFill>
                        <a:schemeClr val="tx1"/>
                      </a:solidFill>
                      <a:latin typeface="Calibri" panose="020F0502020204030204" pitchFamily="34" charset="0"/>
                      <a:ea typeface="黑体" panose="02010609060101010101" pitchFamily="49" charset="-122"/>
                    </a:rPr>
                    <a:t>Control</a:t>
                  </a:r>
                  <a:endParaRPr lang="zh-CN" altLang="en-US" sz="2400" i="1"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grpSp>
        </p:grpSp>
      </p:grpSp>
    </p:spTree>
    <p:extLst>
      <p:ext uri="{BB962C8B-B14F-4D97-AF65-F5344CB8AC3E}">
        <p14:creationId xmlns:p14="http://schemas.microsoft.com/office/powerpoint/2010/main" val="149288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66247</TotalTime>
  <Words>4289</Words>
  <Application>Microsoft Office PowerPoint</Application>
  <PresentationFormat>宽屏</PresentationFormat>
  <Paragraphs>602</Paragraphs>
  <Slides>40</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黑体</vt:lpstr>
      <vt:lpstr>华文行楷</vt:lpstr>
      <vt:lpstr>隶书</vt:lpstr>
      <vt:lpstr>宋体</vt:lpstr>
      <vt:lpstr>微软雅黑</vt:lpstr>
      <vt:lpstr>Arial</vt:lpstr>
      <vt:lpstr>Calibri</vt:lpstr>
      <vt:lpstr>Cambria Math</vt:lpstr>
      <vt:lpstr>Times New Roman</vt:lpstr>
      <vt:lpstr>Verdana</vt:lpstr>
      <vt:lpstr>Wingdings</vt:lpstr>
      <vt:lpstr>Office 主题​​</vt:lpstr>
      <vt:lpstr>一种基于深度学习的 上帝类检测方法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一种基于深度学习的上帝类检测方法</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bby8808</cp:lastModifiedBy>
  <cp:revision>3372</cp:revision>
  <dcterms:modified xsi:type="dcterms:W3CDTF">2018-11-22T14:02:38Z</dcterms:modified>
</cp:coreProperties>
</file>