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7" r:id="rId2"/>
    <p:sldId id="258" r:id="rId3"/>
    <p:sldId id="272" r:id="rId4"/>
    <p:sldId id="259" r:id="rId5"/>
    <p:sldId id="261" r:id="rId6"/>
    <p:sldId id="263" r:id="rId7"/>
    <p:sldId id="277" r:id="rId8"/>
    <p:sldId id="262" r:id="rId9"/>
    <p:sldId id="273" r:id="rId10"/>
    <p:sldId id="264" r:id="rId11"/>
    <p:sldId id="276" r:id="rId12"/>
    <p:sldId id="265" r:id="rId13"/>
    <p:sldId id="266" r:id="rId14"/>
    <p:sldId id="267" r:id="rId15"/>
    <p:sldId id="268" r:id="rId16"/>
    <p:sldId id="274" r:id="rId17"/>
    <p:sldId id="269" r:id="rId18"/>
    <p:sldId id="270" r:id="rId19"/>
    <p:sldId id="275" r:id="rId20"/>
    <p:sldId id="271" r:id="rId21"/>
    <p:sldId id="26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6"/>
    <p:restoredTop sz="82995"/>
  </p:normalViewPr>
  <p:slideViewPr>
    <p:cSldViewPr snapToGrid="0" snapToObjects="1">
      <p:cViewPr varScale="1">
        <p:scale>
          <a:sx n="83" d="100"/>
          <a:sy n="83" d="100"/>
        </p:scale>
        <p:origin x="192"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wangfeng/Desktop/nasac2018/&#27169;&#24335;&#21305;&#37197;&#37197;&#2227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52537182852142"/>
          <c:y val="5.0925925925925923E-2"/>
          <c:w val="0.66184207366236092"/>
          <c:h val="0.78755469795524569"/>
        </c:manualLayout>
      </c:layout>
      <c:barChart>
        <c:barDir val="col"/>
        <c:grouping val="clustered"/>
        <c:varyColors val="0"/>
        <c:ser>
          <c:idx val="0"/>
          <c:order val="0"/>
          <c:tx>
            <c:strRef>
              <c:f>Sheet1!$A$2</c:f>
              <c:strCache>
                <c:ptCount val="1"/>
                <c:pt idx="0">
                  <c:v>COMA++</c:v>
                </c:pt>
              </c:strCache>
            </c:strRef>
          </c:tx>
          <c:spPr>
            <a:solidFill>
              <a:schemeClr val="accent1"/>
            </a:solidFill>
            <a:ln>
              <a:noFill/>
            </a:ln>
            <a:effectLst/>
          </c:spPr>
          <c:invertIfNegative val="0"/>
          <c:cat>
            <c:strRef>
              <c:f>Sheet1!$B$1:$D$1</c:f>
              <c:strCache>
                <c:ptCount val="3"/>
                <c:pt idx="0">
                  <c:v>Precision</c:v>
                </c:pt>
                <c:pt idx="1">
                  <c:v>Recall</c:v>
                </c:pt>
                <c:pt idx="2">
                  <c:v>F_measure</c:v>
                </c:pt>
              </c:strCache>
            </c:strRef>
          </c:cat>
          <c:val>
            <c:numRef>
              <c:f>Sheet1!$B$2:$D$2</c:f>
              <c:numCache>
                <c:formatCode>General</c:formatCode>
                <c:ptCount val="3"/>
                <c:pt idx="0">
                  <c:v>0.65</c:v>
                </c:pt>
                <c:pt idx="1">
                  <c:v>0.52</c:v>
                </c:pt>
                <c:pt idx="2">
                  <c:v>0.57999999999999996</c:v>
                </c:pt>
              </c:numCache>
            </c:numRef>
          </c:val>
          <c:extLst>
            <c:ext xmlns:c16="http://schemas.microsoft.com/office/drawing/2014/chart" uri="{C3380CC4-5D6E-409C-BE32-E72D297353CC}">
              <c16:uniqueId val="{00000000-80BE-D44B-ACB2-E11C8F4418E7}"/>
            </c:ext>
          </c:extLst>
        </c:ser>
        <c:ser>
          <c:idx val="1"/>
          <c:order val="1"/>
          <c:tx>
            <c:strRef>
              <c:f>Sheet1!$A$3</c:f>
              <c:strCache>
                <c:ptCount val="1"/>
                <c:pt idx="0">
                  <c:v>NSMA</c:v>
                </c:pt>
              </c:strCache>
            </c:strRef>
          </c:tx>
          <c:spPr>
            <a:solidFill>
              <a:schemeClr val="accent2"/>
            </a:solidFill>
            <a:ln>
              <a:noFill/>
            </a:ln>
            <a:effectLst/>
          </c:spPr>
          <c:invertIfNegative val="0"/>
          <c:cat>
            <c:strRef>
              <c:f>Sheet1!$B$1:$D$1</c:f>
              <c:strCache>
                <c:ptCount val="3"/>
                <c:pt idx="0">
                  <c:v>Precision</c:v>
                </c:pt>
                <c:pt idx="1">
                  <c:v>Recall</c:v>
                </c:pt>
                <c:pt idx="2">
                  <c:v>F_measure</c:v>
                </c:pt>
              </c:strCache>
            </c:strRef>
          </c:cat>
          <c:val>
            <c:numRef>
              <c:f>Sheet1!$B$3:$D$3</c:f>
              <c:numCache>
                <c:formatCode>General</c:formatCode>
                <c:ptCount val="3"/>
                <c:pt idx="0">
                  <c:v>0.73</c:v>
                </c:pt>
                <c:pt idx="1">
                  <c:v>0.62</c:v>
                </c:pt>
                <c:pt idx="2">
                  <c:v>0.67</c:v>
                </c:pt>
              </c:numCache>
            </c:numRef>
          </c:val>
          <c:extLst>
            <c:ext xmlns:c16="http://schemas.microsoft.com/office/drawing/2014/chart" uri="{C3380CC4-5D6E-409C-BE32-E72D297353CC}">
              <c16:uniqueId val="{00000001-80BE-D44B-ACB2-E11C8F4418E7}"/>
            </c:ext>
          </c:extLst>
        </c:ser>
        <c:ser>
          <c:idx val="2"/>
          <c:order val="2"/>
          <c:tx>
            <c:strRef>
              <c:f>Sheet1!$A$4</c:f>
              <c:strCache>
                <c:ptCount val="1"/>
                <c:pt idx="0">
                  <c:v>IOSMA</c:v>
                </c:pt>
              </c:strCache>
            </c:strRef>
          </c:tx>
          <c:spPr>
            <a:solidFill>
              <a:schemeClr val="bg1">
                <a:lumMod val="85000"/>
              </a:schemeClr>
            </a:solidFill>
            <a:ln>
              <a:noFill/>
            </a:ln>
            <a:effectLst/>
          </c:spPr>
          <c:invertIfNegative val="0"/>
          <c:cat>
            <c:strRef>
              <c:f>Sheet1!$B$1:$D$1</c:f>
              <c:strCache>
                <c:ptCount val="3"/>
                <c:pt idx="0">
                  <c:v>Precision</c:v>
                </c:pt>
                <c:pt idx="1">
                  <c:v>Recall</c:v>
                </c:pt>
                <c:pt idx="2">
                  <c:v>F_measure</c:v>
                </c:pt>
              </c:strCache>
            </c:strRef>
          </c:cat>
          <c:val>
            <c:numRef>
              <c:f>Sheet1!$B$4:$D$4</c:f>
              <c:numCache>
                <c:formatCode>General</c:formatCode>
                <c:ptCount val="3"/>
                <c:pt idx="0">
                  <c:v>0.91</c:v>
                </c:pt>
                <c:pt idx="1">
                  <c:v>0.83</c:v>
                </c:pt>
                <c:pt idx="2">
                  <c:v>0.87</c:v>
                </c:pt>
              </c:numCache>
            </c:numRef>
          </c:val>
          <c:extLst>
            <c:ext xmlns:c16="http://schemas.microsoft.com/office/drawing/2014/chart" uri="{C3380CC4-5D6E-409C-BE32-E72D297353CC}">
              <c16:uniqueId val="{00000002-80BE-D44B-ACB2-E11C8F4418E7}"/>
            </c:ext>
          </c:extLst>
        </c:ser>
        <c:dLbls>
          <c:showLegendKey val="0"/>
          <c:showVal val="0"/>
          <c:showCatName val="0"/>
          <c:showSerName val="0"/>
          <c:showPercent val="0"/>
          <c:showBubbleSize val="0"/>
        </c:dLbls>
        <c:gapWidth val="219"/>
        <c:overlap val="-27"/>
        <c:axId val="324059839"/>
        <c:axId val="324065663"/>
      </c:barChart>
      <c:catAx>
        <c:axId val="324059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a:ea typeface="+mn-ea"/>
                <a:cs typeface="Times New Roman" panose="02020603050405020304" pitchFamily="18" charset="0"/>
              </a:defRPr>
            </a:pPr>
            <a:endParaRPr lang="zh-CN"/>
          </a:p>
        </c:txPr>
        <c:crossAx val="324065663"/>
        <c:crosses val="autoZero"/>
        <c:auto val="1"/>
        <c:lblAlgn val="ctr"/>
        <c:lblOffset val="100"/>
        <c:noMultiLvlLbl val="0"/>
      </c:catAx>
      <c:valAx>
        <c:axId val="324065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a:ea typeface="+mn-ea"/>
                    <a:cs typeface="Times New Roman" panose="02020603050405020304" pitchFamily="18" charset="0"/>
                  </a:defRPr>
                </a:pPr>
                <a:r>
                  <a:rPr lang="en-US"/>
                  <a:t>Performance</a:t>
                </a:r>
                <a:endParaRPr lang="zh-CN"/>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a:ea typeface="+mn-ea"/>
                  <a:cs typeface="Times New Roman" panose="02020603050405020304" pitchFamily="18" charset="0"/>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a:ea typeface="+mn-ea"/>
                <a:cs typeface="Times New Roman" panose="02020603050405020304" pitchFamily="18" charset="0"/>
              </a:defRPr>
            </a:pPr>
            <a:endParaRPr lang="zh-CN"/>
          </a:p>
        </c:txPr>
        <c:crossAx val="324059839"/>
        <c:crosses val="autoZero"/>
        <c:crossBetween val="between"/>
      </c:valAx>
      <c:spPr>
        <a:noFill/>
        <a:ln>
          <a:noFill/>
        </a:ln>
        <a:effectLst/>
      </c:spPr>
    </c:plotArea>
    <c:legend>
      <c:legendPos val="b"/>
      <c:layout>
        <c:manualLayout>
          <c:xMode val="edge"/>
          <c:yMode val="edge"/>
          <c:x val="0.78066548870933616"/>
          <c:y val="0.30441380598176215"/>
          <c:w val="0.2193345787430673"/>
          <c:h val="0.2803913147220233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a:ea typeface="+mn-ea"/>
              <a:cs typeface="Times New Roman" panose="02020603050405020304" pitchFamily="18" charset="0"/>
            </a:defRPr>
          </a:pPr>
          <a:endParaRPr lang="zh-CN"/>
        </a:p>
      </c:txPr>
    </c:legend>
    <c:plotVisOnly val="1"/>
    <c:dispBlanksAs val="gap"/>
    <c:showDLblsOverMax val="0"/>
  </c:chart>
  <c:spPr>
    <a:noFill/>
    <a:ln>
      <a:noFill/>
    </a:ln>
    <a:effectLst/>
  </c:spPr>
  <c:txPr>
    <a:bodyPr/>
    <a:lstStyle/>
    <a:p>
      <a:pPr>
        <a:defRPr sz="1600">
          <a:latin typeface="Times New Roman" panose="02020603050405020304"/>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DF0FA-BF5E-DF49-A553-FD3B0C711558}" type="datetimeFigureOut">
              <a:rPr kumimoji="1" lang="zh-CN" altLang="en-US" smtClean="0"/>
              <a:t>2018/11/21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18871-1FCB-1B43-9400-3E4552A020EC}" type="slidenum">
              <a:rPr kumimoji="1" lang="zh-CN" altLang="en-US" smtClean="0"/>
              <a:t>‹#›</a:t>
            </a:fld>
            <a:endParaRPr kumimoji="1" lang="zh-CN" altLang="en-US"/>
          </a:p>
        </p:txBody>
      </p:sp>
    </p:spTree>
    <p:extLst>
      <p:ext uri="{BB962C8B-B14F-4D97-AF65-F5344CB8AC3E}">
        <p14:creationId xmlns:p14="http://schemas.microsoft.com/office/powerpoint/2010/main" val="410206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语义网是一种智能网络，它不但能够理解词语和概念，而且还能够理解它们之间的逻辑关系，可以使交流变得更有效率和价值。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语义网的飞速发展使得各领域出现了以本体这种形式来表达的知识模型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但在实际的语义网应用中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常常面临本体实例匮乏的问题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将现有关系型数据源中的数据转化为本体实例是一种有效的解决办法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这需要利用关系模型到本体模型的模式匹配技术来建立数据源和本体之间的映射关系</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018871-1FCB-1B43-9400-3E4552A020EC}" type="slidenum">
              <a:rPr kumimoji="1" lang="zh-CN" altLang="en-US" smtClean="0"/>
              <a:t>4</a:t>
            </a:fld>
            <a:endParaRPr kumimoji="1" lang="zh-CN" altLang="en-US"/>
          </a:p>
        </p:txBody>
      </p:sp>
    </p:spTree>
    <p:extLst>
      <p:ext uri="{BB962C8B-B14F-4D97-AF65-F5344CB8AC3E}">
        <p14:creationId xmlns:p14="http://schemas.microsoft.com/office/powerpoint/2010/main" val="75115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018871-1FCB-1B43-9400-3E4552A020EC}" type="slidenum">
              <a:rPr kumimoji="1" lang="zh-CN" altLang="en-US" smtClean="0"/>
              <a:t>5</a:t>
            </a:fld>
            <a:endParaRPr kumimoji="1" lang="zh-CN" altLang="en-US"/>
          </a:p>
        </p:txBody>
      </p:sp>
    </p:spTree>
    <p:extLst>
      <p:ext uri="{BB962C8B-B14F-4D97-AF65-F5344CB8AC3E}">
        <p14:creationId xmlns:p14="http://schemas.microsoft.com/office/powerpoint/2010/main" val="56617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餐行健 和 品智</a:t>
            </a:r>
          </a:p>
        </p:txBody>
      </p:sp>
      <p:sp>
        <p:nvSpPr>
          <p:cNvPr id="4" name="灯片编号占位符 3"/>
          <p:cNvSpPr>
            <a:spLocks noGrp="1"/>
          </p:cNvSpPr>
          <p:nvPr>
            <p:ph type="sldNum" sz="quarter" idx="5"/>
          </p:nvPr>
        </p:nvSpPr>
        <p:spPr/>
        <p:txBody>
          <a:bodyPr/>
          <a:lstStyle/>
          <a:p>
            <a:fld id="{4A018871-1FCB-1B43-9400-3E4552A020EC}" type="slidenum">
              <a:rPr kumimoji="1" lang="zh-CN" altLang="en-US" smtClean="0"/>
              <a:t>10</a:t>
            </a:fld>
            <a:endParaRPr kumimoji="1" lang="zh-CN" altLang="en-US"/>
          </a:p>
        </p:txBody>
      </p:sp>
    </p:spTree>
    <p:extLst>
      <p:ext uri="{BB962C8B-B14F-4D97-AF65-F5344CB8AC3E}">
        <p14:creationId xmlns:p14="http://schemas.microsoft.com/office/powerpoint/2010/main" val="366691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solidFill>
                  <a:srgbClr val="FF0000"/>
                </a:solidFill>
              </a:rPr>
              <a:t>本文算法相比</a:t>
            </a:r>
            <a:r>
              <a:rPr lang="en-US" altLang="zh-CN" dirty="0">
                <a:solidFill>
                  <a:srgbClr val="FF0000"/>
                </a:solidFill>
              </a:rPr>
              <a:t>COMA++</a:t>
            </a:r>
            <a:r>
              <a:rPr lang="zh-CN" altLang="en-US" dirty="0">
                <a:solidFill>
                  <a:srgbClr val="FF0000"/>
                </a:solidFill>
              </a:rPr>
              <a:t>显著提升了匹配的准确率和召回率</a:t>
            </a:r>
            <a:endParaRPr lang="en-US" altLang="zh-CN" dirty="0">
              <a:solidFill>
                <a:srgbClr val="FF0000"/>
              </a:solidFill>
            </a:endParaRPr>
          </a:p>
          <a:p>
            <a:pPr marL="285750" indent="-285750">
              <a:buFont typeface="Arial" panose="020B0604020202020204" pitchFamily="34" charset="0"/>
              <a:buChar char="•"/>
            </a:pPr>
            <a:endParaRPr lang="en-US" altLang="zh-CN" dirty="0">
              <a:solidFill>
                <a:srgbClr val="FF0000"/>
              </a:solidFill>
            </a:endParaRPr>
          </a:p>
          <a:p>
            <a:pPr marL="285750" indent="-285750">
              <a:buFont typeface="Arial" panose="020B0604020202020204" pitchFamily="34" charset="0"/>
              <a:buChar char="•"/>
            </a:pPr>
            <a:r>
              <a:rPr lang="zh-CN" altLang="en-US" dirty="0">
                <a:solidFill>
                  <a:srgbClr val="FF0000"/>
                </a:solidFill>
              </a:rPr>
              <a:t>优于</a:t>
            </a:r>
            <a:r>
              <a:rPr lang="en-US" altLang="zh-CN" dirty="0">
                <a:solidFill>
                  <a:srgbClr val="FF0000"/>
                </a:solidFill>
              </a:rPr>
              <a:t>NSMA</a:t>
            </a:r>
            <a:r>
              <a:rPr lang="zh-CN" altLang="en-US" dirty="0">
                <a:solidFill>
                  <a:srgbClr val="FF0000"/>
                </a:solidFill>
              </a:rPr>
              <a:t>，证明了本文方法在处理本地化特征上的有效性</a:t>
            </a:r>
          </a:p>
          <a:p>
            <a:endParaRPr kumimoji="1" lang="zh-CN" altLang="en-US" dirty="0"/>
          </a:p>
        </p:txBody>
      </p:sp>
      <p:sp>
        <p:nvSpPr>
          <p:cNvPr id="4" name="灯片编号占位符 3"/>
          <p:cNvSpPr>
            <a:spLocks noGrp="1"/>
          </p:cNvSpPr>
          <p:nvPr>
            <p:ph type="sldNum" sz="quarter" idx="5"/>
          </p:nvPr>
        </p:nvSpPr>
        <p:spPr/>
        <p:txBody>
          <a:bodyPr/>
          <a:lstStyle/>
          <a:p>
            <a:fld id="{4A018871-1FCB-1B43-9400-3E4552A020EC}" type="slidenum">
              <a:rPr kumimoji="1" lang="zh-CN" altLang="en-US" smtClean="0"/>
              <a:t>17</a:t>
            </a:fld>
            <a:endParaRPr kumimoji="1" lang="zh-CN" altLang="en-US"/>
          </a:p>
        </p:txBody>
      </p:sp>
    </p:spTree>
    <p:extLst>
      <p:ext uri="{BB962C8B-B14F-4D97-AF65-F5344CB8AC3E}">
        <p14:creationId xmlns:p14="http://schemas.microsoft.com/office/powerpoint/2010/main" val="288468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在第一轮匹配过程中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商户账单表得到匹配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算法可以提取出</a:t>
            </a:r>
            <a:r>
              <a:rPr lang="en-US" altLang="zh-CN" sz="1200" kern="1200" dirty="0">
                <a:solidFill>
                  <a:schemeClr val="tx1"/>
                </a:solidFill>
                <a:effectLst/>
                <a:latin typeface="+mn-lt"/>
                <a:ea typeface="+mn-ea"/>
                <a:cs typeface="+mn-cs"/>
              </a:rPr>
              <a:t>order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bill</a:t>
            </a:r>
            <a:r>
              <a:rPr lang="zh-CN" altLang="zh-CN" sz="1200" kern="1200" dirty="0">
                <a:solidFill>
                  <a:schemeClr val="tx1"/>
                </a:solidFill>
                <a:effectLst/>
                <a:latin typeface="+mn-lt"/>
                <a:ea typeface="+mn-ea"/>
                <a:cs typeface="+mn-cs"/>
              </a:rPr>
              <a:t>的同义词关系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形成该数据源的同义词典</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同义词典可以有效改善基于字符串的模式匹配算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例如数据库中的订单金额的名称是</a:t>
            </a:r>
            <a:r>
              <a:rPr lang="en-US" altLang="zh-CN" sz="1200" kern="1200" dirty="0" err="1">
                <a:solidFill>
                  <a:schemeClr val="tx1"/>
                </a:solidFill>
                <a:effectLst/>
                <a:latin typeface="+mn-lt"/>
                <a:ea typeface="+mn-ea"/>
                <a:cs typeface="+mn-cs"/>
              </a:rPr>
              <a:t>bill_total</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本体中的订单金额为</a:t>
            </a:r>
            <a:r>
              <a:rPr lang="en-US" altLang="zh-CN" sz="1200" kern="1200" dirty="0" err="1">
                <a:solidFill>
                  <a:schemeClr val="tx1"/>
                </a:solidFill>
                <a:effectLst/>
                <a:latin typeface="+mn-lt"/>
                <a:ea typeface="+mn-ea"/>
                <a:cs typeface="+mn-cs"/>
              </a:rPr>
              <a:t>order_total_amount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在确定</a:t>
            </a:r>
            <a:r>
              <a:rPr lang="en-US" altLang="zh-CN" sz="1200" kern="1200" dirty="0">
                <a:solidFill>
                  <a:schemeClr val="tx1"/>
                </a:solidFill>
                <a:effectLst/>
                <a:latin typeface="+mn-lt"/>
                <a:ea typeface="+mn-ea"/>
                <a:cs typeface="+mn-cs"/>
              </a:rPr>
              <a:t>bill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order</a:t>
            </a:r>
            <a:r>
              <a:rPr lang="zh-CN" altLang="zh-CN" sz="1200" kern="1200" dirty="0">
                <a:solidFill>
                  <a:schemeClr val="tx1"/>
                </a:solidFill>
                <a:effectLst/>
                <a:latin typeface="+mn-lt"/>
                <a:ea typeface="+mn-ea"/>
                <a:cs typeface="+mn-cs"/>
              </a:rPr>
              <a:t>为同义词后</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订单金额的相似度会得到明显的提升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从而使订单金额字段得到匹配</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数据库和本体中相同含义数据的统计特征也存在一定的差异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在实验中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基于餐行健系统生成的本体模型中多为高端餐饮企业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而品智餐饮系统中则是中小餐馆居多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因此两个系统中表述相同含义的元素的统计特征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最大值、平均值、标准差等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存在较大差异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见表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在匹配过程中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商户账单支付表在两个系统中模式结构相似度较高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得到了匹配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利用这个信息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可以得到很多匹配的元素对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利用已匹配的元素对的统计特征生成样本并训练分类器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随着分类器的训练样本增加</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分类器更容易识别出数据库和本体中的统计特征差异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可以把具有类似差异的相同概念进行匹配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在本例中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商户账单明细表数据库和本体的匹配通过这种方式得到了提升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也体现</a:t>
            </a:r>
            <a:r>
              <a:rPr lang="en-US" altLang="zh-CN" sz="1200" kern="1200" dirty="0">
                <a:solidFill>
                  <a:schemeClr val="tx1"/>
                </a:solidFill>
                <a:effectLst/>
                <a:latin typeface="+mn-lt"/>
                <a:ea typeface="+mn-ea"/>
                <a:cs typeface="+mn-cs"/>
              </a:rPr>
              <a:t>ISOMA</a:t>
            </a:r>
            <a:r>
              <a:rPr lang="zh-CN" altLang="zh-CN" sz="1200" kern="1200" dirty="0">
                <a:solidFill>
                  <a:schemeClr val="tx1"/>
                </a:solidFill>
                <a:effectLst/>
                <a:latin typeface="+mn-lt"/>
                <a:ea typeface="+mn-ea"/>
                <a:cs typeface="+mn-cs"/>
              </a:rPr>
              <a:t>基于迭代更好地兼容了数据源的本地化特征</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018871-1FCB-1B43-9400-3E4552A020EC}" type="slidenum">
              <a:rPr kumimoji="1" lang="zh-CN" altLang="en-US" smtClean="0"/>
              <a:t>18</a:t>
            </a:fld>
            <a:endParaRPr kumimoji="1" lang="zh-CN" altLang="en-US"/>
          </a:p>
        </p:txBody>
      </p:sp>
    </p:spTree>
    <p:extLst>
      <p:ext uri="{BB962C8B-B14F-4D97-AF65-F5344CB8AC3E}">
        <p14:creationId xmlns:p14="http://schemas.microsoft.com/office/powerpoint/2010/main" val="300201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81816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73039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422942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333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文本与内容">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5591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424434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
第二级
第三级
第四级
第五级</a:t>
            </a:r>
          </a:p>
        </p:txBody>
      </p:sp>
    </p:spTree>
    <p:extLst>
      <p:ext uri="{BB962C8B-B14F-4D97-AF65-F5344CB8AC3E}">
        <p14:creationId xmlns:p14="http://schemas.microsoft.com/office/powerpoint/2010/main" val="31527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384978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37665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38314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62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Tree>
    <p:extLst>
      <p:ext uri="{BB962C8B-B14F-4D97-AF65-F5344CB8AC3E}">
        <p14:creationId xmlns:p14="http://schemas.microsoft.com/office/powerpoint/2010/main" val="385500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Tree>
    <p:extLst>
      <p:ext uri="{BB962C8B-B14F-4D97-AF65-F5344CB8AC3E}">
        <p14:creationId xmlns:p14="http://schemas.microsoft.com/office/powerpoint/2010/main" val="314571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4070A"/>
          </a:solidFill>
          <a:ln w="9525">
            <a:noFill/>
            <a:miter lim="800000"/>
            <a:headEnd/>
            <a:tailEnd/>
          </a:ln>
          <a:effectLst/>
        </p:spPr>
        <p:txBody>
          <a:bodyPr wrap="none" anchor="ctr"/>
          <a:lstStyle/>
          <a:p>
            <a:pPr algn="ctr">
              <a:defRPr/>
            </a:pPr>
            <a:endParaRPr lang="en-US" b="0" dirty="0">
              <a:latin typeface="Times New Roman" pitchFamily="18" charset="0"/>
            </a:endParaRPr>
          </a:p>
        </p:txBody>
      </p:sp>
      <p:sp>
        <p:nvSpPr>
          <p:cNvPr id="7" name="Text Box 5"/>
          <p:cNvSpPr txBox="1">
            <a:spLocks noChangeArrowheads="1"/>
          </p:cNvSpPr>
          <p:nvPr/>
        </p:nvSpPr>
        <p:spPr bwMode="auto">
          <a:xfrm>
            <a:off x="231333" y="-25251"/>
            <a:ext cx="1296205" cy="276999"/>
          </a:xfrm>
          <a:prstGeom prst="rect">
            <a:avLst/>
          </a:prstGeom>
          <a:noFill/>
          <a:ln w="25400">
            <a:noFill/>
            <a:miter lim="800000"/>
            <a:headEnd/>
            <a:tailEnd/>
          </a:ln>
          <a:effectLst/>
        </p:spPr>
        <p:txBody>
          <a:bodyPr wrap="square">
            <a:spAutoFit/>
          </a:bodyPr>
          <a:lstStyle/>
          <a:p>
            <a:pPr>
              <a:defRPr/>
            </a:pPr>
            <a:r>
              <a:rPr lang="en-US" sz="1200" dirty="0">
                <a:solidFill>
                  <a:schemeClr val="bg1"/>
                </a:solidFill>
                <a:latin typeface="Times New Roman" pitchFamily="18" charset="0"/>
              </a:rPr>
              <a:t>Peking University</a:t>
            </a:r>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2" name="文本框 1"/>
          <p:cNvSpPr txBox="1"/>
          <p:nvPr/>
        </p:nvSpPr>
        <p:spPr>
          <a:xfrm>
            <a:off x="5317311" y="-25251"/>
            <a:ext cx="3826689" cy="276999"/>
          </a:xfrm>
          <a:prstGeom prst="rect">
            <a:avLst/>
          </a:prstGeom>
          <a:noFill/>
        </p:spPr>
        <p:txBody>
          <a:bodyPr wrap="none" rtlCol="0">
            <a:spAutoFit/>
          </a:bodyPr>
          <a:lstStyle/>
          <a:p>
            <a:pPr marL="0" algn="r" defTabSz="914400" rtl="0" eaLnBrk="1" latinLnBrk="0" hangingPunct="1">
              <a:defRPr/>
            </a:pPr>
            <a:r>
              <a:rPr lang="zh-CN" altLang="en-US" sz="1200" kern="1200" dirty="0">
                <a:solidFill>
                  <a:schemeClr val="bg1"/>
                </a:solidFill>
                <a:latin typeface="Times New Roman" pitchFamily="18" charset="0"/>
                <a:ea typeface="+mn-ea"/>
                <a:cs typeface="+mn-cs"/>
              </a:rPr>
              <a:t>一种基于迭代的关系模型到本体模型的模式匹配方法</a:t>
            </a:r>
            <a:endParaRPr lang="en-US" altLang="zh-CN" sz="1200" kern="1200" dirty="0">
              <a:solidFill>
                <a:schemeClr val="bg1"/>
              </a:solidFill>
              <a:latin typeface="Times New Roman" pitchFamily="18" charset="0"/>
              <a:ea typeface="+mn-ea"/>
              <a:cs typeface="+mn-cs"/>
            </a:endParaRPr>
          </a:p>
        </p:txBody>
      </p:sp>
      <p:pic>
        <p:nvPicPr>
          <p:cNvPr id="4" name="图片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734" y="12625"/>
            <a:ext cx="204401" cy="204401"/>
          </a:xfrm>
          <a:prstGeom prst="rect">
            <a:avLst/>
          </a:prstGeom>
        </p:spPr>
      </p:pic>
    </p:spTree>
    <p:extLst>
      <p:ext uri="{BB962C8B-B14F-4D97-AF65-F5344CB8AC3E}">
        <p14:creationId xmlns:p14="http://schemas.microsoft.com/office/powerpoint/2010/main" val="42279940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8D71-C567-8545-B3BE-C945A93F409F}"/>
              </a:ext>
            </a:extLst>
          </p:cNvPr>
          <p:cNvSpPr>
            <a:spLocks noGrp="1"/>
          </p:cNvSpPr>
          <p:nvPr>
            <p:ph type="ctrTitle"/>
          </p:nvPr>
        </p:nvSpPr>
        <p:spPr>
          <a:xfrm>
            <a:off x="685800" y="1495978"/>
            <a:ext cx="7772400" cy="1470025"/>
          </a:xfrm>
        </p:spPr>
        <p:txBody>
          <a:bodyPr/>
          <a:lstStyle/>
          <a:p>
            <a:pPr algn="ctr"/>
            <a:r>
              <a:rPr kumimoji="1" lang="zh-CN" altLang="en-US" dirty="0"/>
              <a:t>一种基于迭代的关系模型到本体模型的模式匹配方法</a:t>
            </a:r>
          </a:p>
        </p:txBody>
      </p:sp>
      <p:sp>
        <p:nvSpPr>
          <p:cNvPr id="3" name="副标题 2">
            <a:extLst>
              <a:ext uri="{FF2B5EF4-FFF2-40B4-BE49-F238E27FC236}">
                <a16:creationId xmlns:a16="http://schemas.microsoft.com/office/drawing/2014/main" id="{765DB24F-29DB-D245-BF1A-CD34E7C6204C}"/>
              </a:ext>
            </a:extLst>
          </p:cNvPr>
          <p:cNvSpPr>
            <a:spLocks noGrp="1"/>
          </p:cNvSpPr>
          <p:nvPr>
            <p:ph type="subTitle" idx="1"/>
          </p:nvPr>
        </p:nvSpPr>
        <p:spPr>
          <a:xfrm>
            <a:off x="685800" y="3411607"/>
            <a:ext cx="7677492" cy="1752600"/>
          </a:xfrm>
        </p:spPr>
        <p:txBody>
          <a:bodyPr/>
          <a:lstStyle/>
          <a:p>
            <a:pPr algn="ctr" hangingPunct="0"/>
            <a:r>
              <a:rPr lang="zh-CN" altLang="zh-CN" sz="1800" dirty="0"/>
              <a:t>王</a:t>
            </a:r>
            <a:r>
              <a:rPr lang="en-US" altLang="zh-CN" sz="1800" dirty="0"/>
              <a:t>  </a:t>
            </a:r>
            <a:r>
              <a:rPr lang="zh-CN" altLang="zh-CN" sz="1800" dirty="0"/>
              <a:t>丰</a:t>
            </a:r>
            <a:r>
              <a:rPr lang="en-US" altLang="zh-CN" sz="1800" baseline="30000" dirty="0"/>
              <a:t>1,2</a:t>
            </a:r>
            <a:r>
              <a:rPr lang="en-US" altLang="zh-CN" sz="1800" dirty="0"/>
              <a:t>,  </a:t>
            </a:r>
            <a:r>
              <a:rPr lang="zh-CN" altLang="zh-CN" sz="1800" dirty="0"/>
              <a:t>王亚沙</a:t>
            </a:r>
            <a:r>
              <a:rPr lang="en-US" altLang="zh-CN" sz="1800" baseline="30000" dirty="0"/>
              <a:t>1,3</a:t>
            </a:r>
            <a:r>
              <a:rPr lang="en-US" altLang="zh-CN" sz="1800" dirty="0"/>
              <a:t>,  </a:t>
            </a:r>
            <a:r>
              <a:rPr lang="zh-CN" altLang="zh-CN" sz="1800" dirty="0"/>
              <a:t>赵俊峰</a:t>
            </a:r>
            <a:r>
              <a:rPr lang="en-US" altLang="zh-CN" sz="1800" baseline="30000" dirty="0"/>
              <a:t>1,2</a:t>
            </a:r>
            <a:r>
              <a:rPr lang="en-US" altLang="zh-CN" sz="1800" dirty="0"/>
              <a:t>,  </a:t>
            </a:r>
            <a:r>
              <a:rPr lang="zh-CN" altLang="zh-CN" sz="1800" dirty="0"/>
              <a:t>崔</a:t>
            </a:r>
            <a:r>
              <a:rPr lang="en-US" altLang="zh-CN" sz="1800" dirty="0"/>
              <a:t>  </a:t>
            </a:r>
            <a:r>
              <a:rPr lang="zh-CN" altLang="zh-CN" sz="1800" dirty="0"/>
              <a:t>达</a:t>
            </a:r>
            <a:r>
              <a:rPr lang="en-US" altLang="zh-CN" sz="1800" baseline="30000" dirty="0"/>
              <a:t>1,2</a:t>
            </a:r>
            <a:endParaRPr lang="zh-CN" altLang="zh-CN" sz="1800" dirty="0"/>
          </a:p>
          <a:p>
            <a:pPr algn="ctr"/>
            <a:r>
              <a:rPr lang="en-US" altLang="zh-CN" sz="1800" baseline="30000" dirty="0"/>
              <a:t>1</a:t>
            </a:r>
            <a:r>
              <a:rPr lang="en-US" altLang="zh-CN" sz="1800" dirty="0"/>
              <a:t>(</a:t>
            </a:r>
            <a:r>
              <a:rPr lang="zh-CN" altLang="zh-CN" sz="1800" dirty="0"/>
              <a:t>北京大学 高可信软件技术教育部重点实验室</a:t>
            </a:r>
            <a:r>
              <a:rPr lang="en-US" altLang="zh-CN" sz="1800" dirty="0"/>
              <a:t>, </a:t>
            </a:r>
            <a:r>
              <a:rPr lang="zh-CN" altLang="zh-CN" sz="1800" dirty="0"/>
              <a:t>北京</a:t>
            </a:r>
            <a:r>
              <a:rPr lang="en-US" altLang="zh-CN" sz="1800" dirty="0"/>
              <a:t>  100871)</a:t>
            </a:r>
            <a:endParaRPr lang="zh-CN" altLang="zh-CN" sz="1800" dirty="0"/>
          </a:p>
          <a:p>
            <a:pPr algn="ctr"/>
            <a:r>
              <a:rPr lang="en-US" altLang="zh-CN" sz="1800" baseline="30000" dirty="0"/>
              <a:t>2</a:t>
            </a:r>
            <a:r>
              <a:rPr lang="en-US" altLang="zh-CN" sz="1800" dirty="0"/>
              <a:t>(</a:t>
            </a:r>
            <a:r>
              <a:rPr lang="zh-CN" altLang="zh-CN" sz="1800" dirty="0"/>
              <a:t>北京大学 信息科学技术学院</a:t>
            </a:r>
            <a:r>
              <a:rPr lang="en-US" altLang="zh-CN" sz="1800" dirty="0"/>
              <a:t>, </a:t>
            </a:r>
            <a:r>
              <a:rPr lang="zh-CN" altLang="zh-CN" sz="1800" dirty="0"/>
              <a:t>北京</a:t>
            </a:r>
            <a:r>
              <a:rPr lang="en-US" altLang="zh-CN" sz="1800" dirty="0"/>
              <a:t>  100871)</a:t>
            </a:r>
            <a:endParaRPr lang="zh-CN" altLang="zh-CN" sz="1800" dirty="0"/>
          </a:p>
          <a:p>
            <a:pPr algn="ctr"/>
            <a:r>
              <a:rPr lang="en-US" altLang="zh-CN" sz="1800" baseline="30000" dirty="0"/>
              <a:t>3</a:t>
            </a:r>
            <a:r>
              <a:rPr lang="en-US" altLang="zh-CN" sz="1800" dirty="0"/>
              <a:t>(</a:t>
            </a:r>
            <a:r>
              <a:rPr lang="zh-CN" altLang="zh-CN" sz="1800" dirty="0"/>
              <a:t>北京大学 北京大学软件工程国家工程中心</a:t>
            </a:r>
            <a:r>
              <a:rPr lang="en-US" altLang="zh-CN" sz="1800" dirty="0"/>
              <a:t>, </a:t>
            </a:r>
            <a:r>
              <a:rPr lang="zh-CN" altLang="zh-CN" sz="1800" dirty="0"/>
              <a:t>北京</a:t>
            </a:r>
            <a:r>
              <a:rPr lang="en-US" altLang="zh-CN" sz="1800" dirty="0"/>
              <a:t>  100871)</a:t>
            </a:r>
            <a:endParaRPr lang="zh-CN" altLang="zh-CN" sz="1800" dirty="0"/>
          </a:p>
          <a:p>
            <a:endParaRPr kumimoji="1" lang="zh-CN" altLang="en-US" dirty="0"/>
          </a:p>
        </p:txBody>
      </p:sp>
      <p:pic>
        <p:nvPicPr>
          <p:cNvPr id="5" name="图片 4">
            <a:extLst>
              <a:ext uri="{FF2B5EF4-FFF2-40B4-BE49-F238E27FC236}">
                <a16:creationId xmlns:a16="http://schemas.microsoft.com/office/drawing/2014/main" id="{C07F463B-1313-E342-AD7C-D8308936E50B}"/>
              </a:ext>
            </a:extLst>
          </p:cNvPr>
          <p:cNvPicPr>
            <a:picLocks noChangeAspect="1"/>
          </p:cNvPicPr>
          <p:nvPr/>
        </p:nvPicPr>
        <p:blipFill>
          <a:blip r:embed="rId2"/>
          <a:stretch>
            <a:fillRect/>
          </a:stretch>
        </p:blipFill>
        <p:spPr>
          <a:xfrm>
            <a:off x="3470843" y="5331410"/>
            <a:ext cx="2202313" cy="614780"/>
          </a:xfrm>
          <a:prstGeom prst="rect">
            <a:avLst/>
          </a:prstGeom>
        </p:spPr>
      </p:pic>
    </p:spTree>
    <p:extLst>
      <p:ext uri="{BB962C8B-B14F-4D97-AF65-F5344CB8AC3E}">
        <p14:creationId xmlns:p14="http://schemas.microsoft.com/office/powerpoint/2010/main" val="159542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828E3-543F-AF43-BFE0-C148FED9100B}"/>
              </a:ext>
            </a:extLst>
          </p:cNvPr>
          <p:cNvSpPr>
            <a:spLocks noGrp="1"/>
          </p:cNvSpPr>
          <p:nvPr>
            <p:ph type="title"/>
          </p:nvPr>
        </p:nvSpPr>
        <p:spPr/>
        <p:txBody>
          <a:bodyPr/>
          <a:lstStyle/>
          <a:p>
            <a:r>
              <a:rPr kumimoji="1" lang="zh-CN" altLang="en-US"/>
              <a:t>本文工作</a:t>
            </a:r>
            <a:endParaRPr kumimoji="1" lang="zh-CN" altLang="en-US" dirty="0"/>
          </a:p>
        </p:txBody>
      </p:sp>
      <p:sp>
        <p:nvSpPr>
          <p:cNvPr id="3" name="内容占位符 2">
            <a:extLst>
              <a:ext uri="{FF2B5EF4-FFF2-40B4-BE49-F238E27FC236}">
                <a16:creationId xmlns:a16="http://schemas.microsoft.com/office/drawing/2014/main" id="{D416EA8B-B936-9B48-8094-A85AED8FDF66}"/>
              </a:ext>
            </a:extLst>
          </p:cNvPr>
          <p:cNvSpPr>
            <a:spLocks noGrp="1"/>
          </p:cNvSpPr>
          <p:nvPr>
            <p:ph idx="1"/>
          </p:nvPr>
        </p:nvSpPr>
        <p:spPr/>
        <p:txBody>
          <a:bodyPr/>
          <a:lstStyle/>
          <a:p>
            <a:r>
              <a:rPr kumimoji="1" lang="zh-CN" altLang="en-US" dirty="0"/>
              <a:t>基于餐饮领域分析了数据源的本地化特征</a:t>
            </a:r>
            <a:endParaRPr kumimoji="1" lang="en-US" altLang="zh-CN" dirty="0"/>
          </a:p>
          <a:p>
            <a:pPr lvl="1"/>
            <a:r>
              <a:rPr kumimoji="1" lang="zh-CN" altLang="en-US" dirty="0"/>
              <a:t>不同应用系统</a:t>
            </a:r>
            <a:endParaRPr kumimoji="1" lang="en-US" altLang="zh-CN" dirty="0"/>
          </a:p>
          <a:p>
            <a:pPr lvl="1"/>
            <a:r>
              <a:rPr kumimoji="1" lang="zh-CN" altLang="en-US" dirty="0"/>
              <a:t>不同应用场景</a:t>
            </a:r>
            <a:endParaRPr kumimoji="1" lang="en-US" altLang="zh-CN" dirty="0"/>
          </a:p>
          <a:p>
            <a:pPr lvl="1"/>
            <a:endParaRPr kumimoji="1" lang="en-US" altLang="zh-CN" dirty="0"/>
          </a:p>
          <a:p>
            <a:pPr lvl="1"/>
            <a:endParaRPr kumimoji="1" lang="en-US" altLang="zh-CN" dirty="0"/>
          </a:p>
          <a:p>
            <a:pPr lvl="1"/>
            <a:endParaRPr kumimoji="1" lang="en-US" altLang="zh-CN" dirty="0"/>
          </a:p>
          <a:p>
            <a:endParaRPr kumimoji="1" lang="en-US" altLang="zh-CN" dirty="0"/>
          </a:p>
          <a:p>
            <a:endParaRPr kumimoji="1" lang="en-US" altLang="zh-CN" dirty="0"/>
          </a:p>
          <a:p>
            <a:r>
              <a:rPr kumimoji="1" lang="zh-CN" altLang="en-US" dirty="0"/>
              <a:t>提出了一种基于迭代优化的模式匹配方案</a:t>
            </a:r>
            <a:endParaRPr kumimoji="1" lang="en-US" altLang="zh-CN" dirty="0"/>
          </a:p>
          <a:p>
            <a:pPr lvl="1"/>
            <a:r>
              <a:rPr lang="en-US" altLang="zh-CN" dirty="0"/>
              <a:t>IOSMA(Iterative optimization schema matching algorithm)</a:t>
            </a:r>
            <a:r>
              <a:rPr lang="zh-CN" altLang="zh-CN" dirty="0"/>
              <a:t> </a:t>
            </a:r>
            <a:endParaRPr lang="en-US" altLang="zh-CN" dirty="0"/>
          </a:p>
          <a:p>
            <a:pPr lvl="2"/>
            <a:r>
              <a:rPr kumimoji="1" lang="zh-CN" altLang="en-US" dirty="0"/>
              <a:t>借助迭代的方式，使已匹配的元素对可以为后续的匹配提供信息</a:t>
            </a:r>
          </a:p>
        </p:txBody>
      </p:sp>
      <p:pic>
        <p:nvPicPr>
          <p:cNvPr id="4" name="图片 3">
            <a:extLst>
              <a:ext uri="{FF2B5EF4-FFF2-40B4-BE49-F238E27FC236}">
                <a16:creationId xmlns:a16="http://schemas.microsoft.com/office/drawing/2014/main" id="{911AEC59-382C-4144-A2C4-9E5FAF4454C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900" y="2772283"/>
            <a:ext cx="4942193" cy="1313433"/>
          </a:xfrm>
          <a:prstGeom prst="rect">
            <a:avLst/>
          </a:prstGeom>
          <a:noFill/>
          <a:ln>
            <a:noFill/>
          </a:ln>
        </p:spPr>
      </p:pic>
    </p:spTree>
    <p:extLst>
      <p:ext uri="{BB962C8B-B14F-4D97-AF65-F5344CB8AC3E}">
        <p14:creationId xmlns:p14="http://schemas.microsoft.com/office/powerpoint/2010/main" val="215079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140F4-7330-0B43-ACB4-8F459D9C21BF}"/>
              </a:ext>
            </a:extLst>
          </p:cNvPr>
          <p:cNvSpPr>
            <a:spLocks noGrp="1"/>
          </p:cNvSpPr>
          <p:nvPr>
            <p:ph type="title"/>
          </p:nvPr>
        </p:nvSpPr>
        <p:spPr/>
        <p:txBody>
          <a:bodyPr/>
          <a:lstStyle/>
          <a:p>
            <a:r>
              <a:rPr kumimoji="1" lang="zh-CN" altLang="en-US" dirty="0"/>
              <a:t>本地化特征分析</a:t>
            </a:r>
          </a:p>
        </p:txBody>
      </p:sp>
      <p:sp>
        <p:nvSpPr>
          <p:cNvPr id="3" name="内容占位符 2">
            <a:extLst>
              <a:ext uri="{FF2B5EF4-FFF2-40B4-BE49-F238E27FC236}">
                <a16:creationId xmlns:a16="http://schemas.microsoft.com/office/drawing/2014/main" id="{418D5560-F825-8C4D-835F-14DE9078D78B}"/>
              </a:ext>
            </a:extLst>
          </p:cNvPr>
          <p:cNvSpPr>
            <a:spLocks noGrp="1"/>
          </p:cNvSpPr>
          <p:nvPr>
            <p:ph idx="1"/>
          </p:nvPr>
        </p:nvSpPr>
        <p:spPr/>
        <p:txBody>
          <a:bodyPr/>
          <a:lstStyle/>
          <a:p>
            <a:r>
              <a:rPr kumimoji="1" lang="zh-CN" altLang="en-US" dirty="0"/>
              <a:t>不同应用系统下概念定义不同</a:t>
            </a:r>
          </a:p>
          <a:p>
            <a:endParaRPr kumimoji="1" lang="en-US" altLang="zh-CN" dirty="0"/>
          </a:p>
          <a:p>
            <a:endParaRPr kumimoji="1" lang="en-US" altLang="zh-CN" dirty="0"/>
          </a:p>
          <a:p>
            <a:endParaRPr kumimoji="1" lang="en-US" altLang="zh-CN" dirty="0"/>
          </a:p>
          <a:p>
            <a:endParaRPr kumimoji="1" lang="en-US" altLang="zh-CN" dirty="0"/>
          </a:p>
          <a:p>
            <a:r>
              <a:rPr kumimoji="1" lang="zh-CN" altLang="en-US" dirty="0"/>
              <a:t>不同应用场景下的实例特征不同</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pic>
        <p:nvPicPr>
          <p:cNvPr id="4" name="图片 3">
            <a:extLst>
              <a:ext uri="{FF2B5EF4-FFF2-40B4-BE49-F238E27FC236}">
                <a16:creationId xmlns:a16="http://schemas.microsoft.com/office/drawing/2014/main" id="{F42885C7-80DA-8A43-87CC-723C2D5CDA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777" y="4205550"/>
            <a:ext cx="8031223" cy="1487666"/>
          </a:xfrm>
          <a:prstGeom prst="rect">
            <a:avLst/>
          </a:prstGeom>
          <a:noFill/>
          <a:ln>
            <a:noFill/>
          </a:ln>
        </p:spPr>
      </p:pic>
      <p:pic>
        <p:nvPicPr>
          <p:cNvPr id="5" name="图片 4">
            <a:extLst>
              <a:ext uri="{FF2B5EF4-FFF2-40B4-BE49-F238E27FC236}">
                <a16:creationId xmlns:a16="http://schemas.microsoft.com/office/drawing/2014/main" id="{2AD47716-181B-DA49-8652-935DB2DA5AA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37" y="1908617"/>
            <a:ext cx="8469763" cy="1487666"/>
          </a:xfrm>
          <a:prstGeom prst="rect">
            <a:avLst/>
          </a:prstGeom>
          <a:noFill/>
          <a:ln>
            <a:noFill/>
          </a:ln>
        </p:spPr>
      </p:pic>
    </p:spTree>
    <p:extLst>
      <p:ext uri="{BB962C8B-B14F-4D97-AF65-F5344CB8AC3E}">
        <p14:creationId xmlns:p14="http://schemas.microsoft.com/office/powerpoint/2010/main" val="402222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BCDE2-DB12-9E41-9BD8-0B2E51132507}"/>
              </a:ext>
            </a:extLst>
          </p:cNvPr>
          <p:cNvSpPr>
            <a:spLocks noGrp="1"/>
          </p:cNvSpPr>
          <p:nvPr>
            <p:ph type="title"/>
          </p:nvPr>
        </p:nvSpPr>
        <p:spPr/>
        <p:txBody>
          <a:bodyPr/>
          <a:lstStyle/>
          <a:p>
            <a:r>
              <a:rPr kumimoji="1" lang="zh-CN" altLang="en-US" dirty="0"/>
              <a:t>迭代的匹配流程</a:t>
            </a:r>
          </a:p>
        </p:txBody>
      </p:sp>
      <p:sp>
        <p:nvSpPr>
          <p:cNvPr id="3" name="内容占位符 2">
            <a:extLst>
              <a:ext uri="{FF2B5EF4-FFF2-40B4-BE49-F238E27FC236}">
                <a16:creationId xmlns:a16="http://schemas.microsoft.com/office/drawing/2014/main" id="{ADF437AC-79F2-6A4C-806A-9C3E272D3C7B}"/>
              </a:ext>
            </a:extLst>
          </p:cNvPr>
          <p:cNvSpPr>
            <a:spLocks noGrp="1"/>
          </p:cNvSpPr>
          <p:nvPr>
            <p:ph idx="1"/>
          </p:nvPr>
        </p:nvSpPr>
        <p:spPr/>
        <p:txBody>
          <a:bodyPr/>
          <a:lstStyle/>
          <a:p>
            <a:r>
              <a:rPr kumimoji="1" lang="zh-CN" altLang="en-US" dirty="0"/>
              <a:t>核心思想：通过迭代优化，利用已匹配元素对为后续匹配提供额外信息，从而提高模式匹配效果</a:t>
            </a:r>
          </a:p>
        </p:txBody>
      </p:sp>
      <p:pic>
        <p:nvPicPr>
          <p:cNvPr id="4" name="图片 3">
            <a:extLst>
              <a:ext uri="{FF2B5EF4-FFF2-40B4-BE49-F238E27FC236}">
                <a16:creationId xmlns:a16="http://schemas.microsoft.com/office/drawing/2014/main" id="{CC525A17-3DE1-EC40-8EFB-AB40301D7A0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5866" y="3047057"/>
            <a:ext cx="8450232" cy="2935288"/>
          </a:xfrm>
          <a:prstGeom prst="rect">
            <a:avLst/>
          </a:prstGeom>
        </p:spPr>
      </p:pic>
    </p:spTree>
    <p:extLst>
      <p:ext uri="{BB962C8B-B14F-4D97-AF65-F5344CB8AC3E}">
        <p14:creationId xmlns:p14="http://schemas.microsoft.com/office/powerpoint/2010/main" val="407511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3E38A-BF0C-CA42-BBFF-99E3BC32AE23}"/>
              </a:ext>
            </a:extLst>
          </p:cNvPr>
          <p:cNvSpPr>
            <a:spLocks noGrp="1"/>
          </p:cNvSpPr>
          <p:nvPr>
            <p:ph type="title"/>
          </p:nvPr>
        </p:nvSpPr>
        <p:spPr/>
        <p:txBody>
          <a:bodyPr/>
          <a:lstStyle/>
          <a:p>
            <a:r>
              <a:rPr kumimoji="1" lang="zh-CN" altLang="en-US" dirty="0"/>
              <a:t>字符串匹配优化</a:t>
            </a:r>
          </a:p>
        </p:txBody>
      </p:sp>
      <p:sp>
        <p:nvSpPr>
          <p:cNvPr id="3" name="内容占位符 2">
            <a:extLst>
              <a:ext uri="{FF2B5EF4-FFF2-40B4-BE49-F238E27FC236}">
                <a16:creationId xmlns:a16="http://schemas.microsoft.com/office/drawing/2014/main" id="{8401574A-9E35-EA46-AF8F-05FEA80E150E}"/>
              </a:ext>
            </a:extLst>
          </p:cNvPr>
          <p:cNvSpPr>
            <a:spLocks noGrp="1"/>
          </p:cNvSpPr>
          <p:nvPr>
            <p:ph idx="1"/>
          </p:nvPr>
        </p:nvSpPr>
        <p:spPr/>
        <p:txBody>
          <a:bodyPr/>
          <a:lstStyle/>
          <a:p>
            <a:r>
              <a:rPr kumimoji="1" lang="zh-CN" altLang="en-US" dirty="0"/>
              <a:t>基础的基于字符串的匹配</a:t>
            </a:r>
            <a:endParaRPr kumimoji="1" lang="en-US" altLang="zh-CN" dirty="0"/>
          </a:p>
          <a:p>
            <a:pPr lvl="1"/>
            <a:r>
              <a:rPr kumimoji="1" lang="zh-CN" altLang="en-US" dirty="0"/>
              <a:t>字符串切词</a:t>
            </a:r>
            <a:r>
              <a:rPr kumimoji="1" lang="en-US" altLang="zh-CN" dirty="0"/>
              <a:t>-&gt;</a:t>
            </a:r>
            <a:r>
              <a:rPr kumimoji="1" lang="zh-CN" altLang="en-US" dirty="0"/>
              <a:t>计算词与词的相似度</a:t>
            </a:r>
            <a:r>
              <a:rPr kumimoji="1" lang="en-US" altLang="zh-CN" dirty="0"/>
              <a:t>-&gt;</a:t>
            </a:r>
            <a:r>
              <a:rPr kumimoji="1" lang="zh-CN" altLang="en-US" dirty="0"/>
              <a:t>综合得到字符串相似度</a:t>
            </a:r>
            <a:endParaRPr kumimoji="1" lang="en-US" altLang="zh-CN" dirty="0"/>
          </a:p>
          <a:p>
            <a:endParaRPr kumimoji="1" lang="en-US" altLang="zh-CN" dirty="0"/>
          </a:p>
          <a:p>
            <a:r>
              <a:rPr kumimoji="1" lang="zh-CN" altLang="en-US" dirty="0"/>
              <a:t>优化的基于字符串的匹配：利用迭代添加同义词典</a:t>
            </a:r>
          </a:p>
        </p:txBody>
      </p:sp>
      <p:grpSp>
        <p:nvGrpSpPr>
          <p:cNvPr id="28" name="组合 27">
            <a:extLst>
              <a:ext uri="{FF2B5EF4-FFF2-40B4-BE49-F238E27FC236}">
                <a16:creationId xmlns:a16="http://schemas.microsoft.com/office/drawing/2014/main" id="{935847EE-1F19-1741-B584-79DADE8B23D9}"/>
              </a:ext>
            </a:extLst>
          </p:cNvPr>
          <p:cNvGrpSpPr/>
          <p:nvPr/>
        </p:nvGrpSpPr>
        <p:grpSpPr>
          <a:xfrm>
            <a:off x="357018" y="3162946"/>
            <a:ext cx="8669279" cy="3259376"/>
            <a:chOff x="1433337" y="2562250"/>
            <a:chExt cx="10188820" cy="3636221"/>
          </a:xfrm>
        </p:grpSpPr>
        <p:grpSp>
          <p:nvGrpSpPr>
            <p:cNvPr id="29" name="组合 28">
              <a:extLst>
                <a:ext uri="{FF2B5EF4-FFF2-40B4-BE49-F238E27FC236}">
                  <a16:creationId xmlns:a16="http://schemas.microsoft.com/office/drawing/2014/main" id="{DBF5DFA7-44F2-FC4A-AA91-C5CC4C8F2C77}"/>
                </a:ext>
              </a:extLst>
            </p:cNvPr>
            <p:cNvGrpSpPr/>
            <p:nvPr/>
          </p:nvGrpSpPr>
          <p:grpSpPr>
            <a:xfrm>
              <a:off x="1667387" y="2562250"/>
              <a:ext cx="5481677" cy="890073"/>
              <a:chOff x="1667387" y="2562250"/>
              <a:chExt cx="5481677" cy="890073"/>
            </a:xfrm>
          </p:grpSpPr>
          <p:sp>
            <p:nvSpPr>
              <p:cNvPr id="49" name="矩形 48">
                <a:extLst>
                  <a:ext uri="{FF2B5EF4-FFF2-40B4-BE49-F238E27FC236}">
                    <a16:creationId xmlns:a16="http://schemas.microsoft.com/office/drawing/2014/main" id="{EFB7BFC0-83AB-464B-8DC7-95E7DAE08468}"/>
                  </a:ext>
                </a:extLst>
              </p:cNvPr>
              <p:cNvSpPr/>
              <p:nvPr/>
            </p:nvSpPr>
            <p:spPr>
              <a:xfrm>
                <a:off x="3809461" y="2562250"/>
                <a:ext cx="3011799" cy="384464"/>
              </a:xfrm>
              <a:prstGeom prst="rect">
                <a:avLst/>
              </a:prstGeom>
              <a:noFill/>
              <a:ln w="12700" cap="flat" cmpd="sng" algn="ctr">
                <a:noFill/>
                <a:prstDash val="solid"/>
                <a:miter lim="800000"/>
              </a:ln>
              <a:effectLst/>
            </p:spPr>
            <p:txBody>
              <a:bodyPr rtlCol="0" anchor="ctr"/>
              <a:lstStyle/>
              <a:p>
                <a:pPr marL="285750" indent="-285750" defTabSz="914377">
                  <a:buFont typeface="Wingdings" pitchFamily="2" charset="2"/>
                  <a:buChar char="l"/>
                  <a:defRPr/>
                </a:pPr>
                <a:r>
                  <a:rPr lang="en-US" altLang="zh-CN" sz="1600" kern="0" dirty="0">
                    <a:solidFill>
                      <a:prstClr val="black"/>
                    </a:solidFill>
                    <a:latin typeface="Calibri" panose="020F0502020204030204"/>
                    <a:ea typeface="宋体" panose="02010600030101010101" pitchFamily="2" charset="-122"/>
                  </a:rPr>
                  <a:t>section</a:t>
                </a:r>
                <a:r>
                  <a:rPr lang="zh-CN" altLang="en-US" sz="1600" kern="0" dirty="0">
                    <a:solidFill>
                      <a:prstClr val="black"/>
                    </a:solidFill>
                    <a:latin typeface="Calibri" panose="020F0502020204030204"/>
                    <a:ea typeface="宋体" panose="02010600030101010101" pitchFamily="2" charset="-122"/>
                  </a:rPr>
                  <a:t>（桌台区）</a:t>
                </a:r>
              </a:p>
            </p:txBody>
          </p:sp>
          <p:sp>
            <p:nvSpPr>
              <p:cNvPr id="50" name="矩形 49">
                <a:extLst>
                  <a:ext uri="{FF2B5EF4-FFF2-40B4-BE49-F238E27FC236}">
                    <a16:creationId xmlns:a16="http://schemas.microsoft.com/office/drawing/2014/main" id="{5C8FFEEF-C33B-5045-BAB2-CA8C689C34A0}"/>
                  </a:ext>
                </a:extLst>
              </p:cNvPr>
              <p:cNvSpPr/>
              <p:nvPr/>
            </p:nvSpPr>
            <p:spPr>
              <a:xfrm>
                <a:off x="3809461" y="3067859"/>
                <a:ext cx="3339603" cy="384464"/>
              </a:xfrm>
              <a:prstGeom prst="rect">
                <a:avLst/>
              </a:prstGeom>
              <a:noFill/>
              <a:ln w="12700" cap="flat" cmpd="sng" algn="ctr">
                <a:noFill/>
                <a:prstDash val="solid"/>
                <a:miter lim="800000"/>
              </a:ln>
              <a:effectLst/>
            </p:spPr>
            <p:txBody>
              <a:bodyPr rtlCol="0" anchor="ctr"/>
              <a:lstStyle/>
              <a:p>
                <a:pPr marL="285750" indent="-285750" defTabSz="914377">
                  <a:buFont typeface="Wingdings" pitchFamily="2" charset="2"/>
                  <a:buChar char="l"/>
                  <a:defRPr/>
                </a:pPr>
                <a:r>
                  <a:rPr lang="en-US" altLang="zh-CN" sz="1600" kern="0" dirty="0">
                    <a:solidFill>
                      <a:prstClr val="black"/>
                    </a:solidFill>
                    <a:latin typeface="Calibri" panose="020F0502020204030204"/>
                    <a:ea typeface="宋体" panose="02010600030101010101" pitchFamily="2" charset="-122"/>
                  </a:rPr>
                  <a:t>business_loc</a:t>
                </a:r>
                <a:r>
                  <a:rPr lang="zh-CN" altLang="en-US" sz="1600" kern="0" dirty="0">
                    <a:solidFill>
                      <a:prstClr val="black"/>
                    </a:solidFill>
                    <a:latin typeface="Calibri" panose="020F0502020204030204"/>
                    <a:ea typeface="宋体" panose="02010600030101010101" pitchFamily="2" charset="-122"/>
                  </a:rPr>
                  <a:t>（营业区）</a:t>
                </a:r>
              </a:p>
            </p:txBody>
          </p:sp>
          <p:sp>
            <p:nvSpPr>
              <p:cNvPr id="51" name="文本框 50">
                <a:extLst>
                  <a:ext uri="{FF2B5EF4-FFF2-40B4-BE49-F238E27FC236}">
                    <a16:creationId xmlns:a16="http://schemas.microsoft.com/office/drawing/2014/main" id="{1DADE5BC-4031-064E-AF4E-6F05B066BC4F}"/>
                  </a:ext>
                </a:extLst>
              </p:cNvPr>
              <p:cNvSpPr txBox="1"/>
              <p:nvPr/>
            </p:nvSpPr>
            <p:spPr>
              <a:xfrm>
                <a:off x="1667387" y="2807232"/>
                <a:ext cx="1871829" cy="406720"/>
              </a:xfrm>
              <a:prstGeom prst="rect">
                <a:avLst/>
              </a:prstGeom>
              <a:noFill/>
            </p:spPr>
            <p:txBody>
              <a:bodyPr wrap="square" rtlCol="0">
                <a:spAutoFit/>
              </a:bodyPr>
              <a:lstStyle/>
              <a:p>
                <a:r>
                  <a:rPr lang="zh-CN" altLang="en-US" b="1" dirty="0"/>
                  <a:t>其他匹配算法</a:t>
                </a:r>
              </a:p>
            </p:txBody>
          </p:sp>
          <p:sp>
            <p:nvSpPr>
              <p:cNvPr id="52" name="左大括号 51">
                <a:extLst>
                  <a:ext uri="{FF2B5EF4-FFF2-40B4-BE49-F238E27FC236}">
                    <a16:creationId xmlns:a16="http://schemas.microsoft.com/office/drawing/2014/main" id="{1669D129-40BC-D147-99F1-AC8673DFBF01}"/>
                  </a:ext>
                </a:extLst>
              </p:cNvPr>
              <p:cNvSpPr/>
              <p:nvPr/>
            </p:nvSpPr>
            <p:spPr>
              <a:xfrm>
                <a:off x="3539217" y="2658366"/>
                <a:ext cx="270244" cy="697841"/>
              </a:xfrm>
              <a:prstGeom prst="leftBrac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grpSp>
          <p:nvGrpSpPr>
            <p:cNvPr id="30" name="组合 29">
              <a:extLst>
                <a:ext uri="{FF2B5EF4-FFF2-40B4-BE49-F238E27FC236}">
                  <a16:creationId xmlns:a16="http://schemas.microsoft.com/office/drawing/2014/main" id="{96B8A1D3-12C9-7546-B940-6E9841583F93}"/>
                </a:ext>
              </a:extLst>
            </p:cNvPr>
            <p:cNvGrpSpPr/>
            <p:nvPr/>
          </p:nvGrpSpPr>
          <p:grpSpPr>
            <a:xfrm>
              <a:off x="6821260" y="2704717"/>
              <a:ext cx="3710475" cy="452860"/>
              <a:chOff x="6821260" y="2704717"/>
              <a:chExt cx="3710475" cy="452860"/>
            </a:xfrm>
          </p:grpSpPr>
          <p:sp>
            <p:nvSpPr>
              <p:cNvPr id="47" name="右箭头 46">
                <a:extLst>
                  <a:ext uri="{FF2B5EF4-FFF2-40B4-BE49-F238E27FC236}">
                    <a16:creationId xmlns:a16="http://schemas.microsoft.com/office/drawing/2014/main" id="{77EFBE81-BCE1-6F4C-B710-712B214A41C9}"/>
                  </a:ext>
                </a:extLst>
              </p:cNvPr>
              <p:cNvSpPr/>
              <p:nvPr/>
            </p:nvSpPr>
            <p:spPr>
              <a:xfrm>
                <a:off x="6821260" y="2704717"/>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48" name="文本框 47">
                <a:extLst>
                  <a:ext uri="{FF2B5EF4-FFF2-40B4-BE49-F238E27FC236}">
                    <a16:creationId xmlns:a16="http://schemas.microsoft.com/office/drawing/2014/main" id="{2AFFC25E-5676-DC41-8312-9735F6E08D93}"/>
                  </a:ext>
                </a:extLst>
              </p:cNvPr>
              <p:cNvSpPr txBox="1"/>
              <p:nvPr/>
            </p:nvSpPr>
            <p:spPr>
              <a:xfrm>
                <a:off x="8030848" y="2746658"/>
                <a:ext cx="2500887" cy="406720"/>
              </a:xfrm>
              <a:prstGeom prst="rect">
                <a:avLst/>
              </a:prstGeom>
              <a:noFill/>
            </p:spPr>
            <p:txBody>
              <a:bodyPr wrap="square" rtlCol="0">
                <a:spAutoFit/>
              </a:bodyPr>
              <a:lstStyle/>
              <a:p>
                <a:r>
                  <a:rPr lang="zh-CN" altLang="en-US" b="1" dirty="0"/>
                  <a:t>高度相似，判定匹配</a:t>
                </a:r>
              </a:p>
            </p:txBody>
          </p:sp>
        </p:grpSp>
        <p:grpSp>
          <p:nvGrpSpPr>
            <p:cNvPr id="31" name="组合 30">
              <a:extLst>
                <a:ext uri="{FF2B5EF4-FFF2-40B4-BE49-F238E27FC236}">
                  <a16:creationId xmlns:a16="http://schemas.microsoft.com/office/drawing/2014/main" id="{5854D64A-BC86-284E-AE3A-1EA82A689F41}"/>
                </a:ext>
              </a:extLst>
            </p:cNvPr>
            <p:cNvGrpSpPr/>
            <p:nvPr/>
          </p:nvGrpSpPr>
          <p:grpSpPr>
            <a:xfrm>
              <a:off x="7731846" y="3446899"/>
              <a:ext cx="3890311" cy="1489963"/>
              <a:chOff x="7731846" y="3446899"/>
              <a:chExt cx="3890311" cy="1489963"/>
            </a:xfrm>
          </p:grpSpPr>
          <p:sp>
            <p:nvSpPr>
              <p:cNvPr id="45" name="右箭头 44">
                <a:extLst>
                  <a:ext uri="{FF2B5EF4-FFF2-40B4-BE49-F238E27FC236}">
                    <a16:creationId xmlns:a16="http://schemas.microsoft.com/office/drawing/2014/main" id="{D57B4EB5-9899-DC40-AA1F-5D1EF00692D6}"/>
                  </a:ext>
                </a:extLst>
              </p:cNvPr>
              <p:cNvSpPr/>
              <p:nvPr/>
            </p:nvSpPr>
            <p:spPr>
              <a:xfrm rot="5400000">
                <a:off x="8834786" y="3527062"/>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46" name="圆角矩形 45">
                <a:extLst>
                  <a:ext uri="{FF2B5EF4-FFF2-40B4-BE49-F238E27FC236}">
                    <a16:creationId xmlns:a16="http://schemas.microsoft.com/office/drawing/2014/main" id="{6AC616FA-BC42-5D4D-A513-A8FC227CEA6A}"/>
                  </a:ext>
                </a:extLst>
              </p:cNvPr>
              <p:cNvSpPr/>
              <p:nvPr/>
            </p:nvSpPr>
            <p:spPr>
              <a:xfrm>
                <a:off x="7731846" y="3846963"/>
                <a:ext cx="3890311" cy="1089899"/>
              </a:xfrm>
              <a:prstGeom prst="roundRect">
                <a:avLst/>
              </a:prstGeom>
              <a:no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section</a:t>
                </a:r>
                <a:r>
                  <a:rPr lang="zh-CN" altLang="en-US" sz="1600" dirty="0">
                    <a:solidFill>
                      <a:schemeClr val="tx1"/>
                    </a:solidFill>
                  </a:rPr>
                  <a:t>和</a:t>
                </a:r>
                <a:r>
                  <a:rPr lang="en-US" altLang="zh-CN" sz="1600" b="1" dirty="0" err="1">
                    <a:solidFill>
                      <a:schemeClr val="tx1"/>
                    </a:solidFill>
                  </a:rPr>
                  <a:t>business_loc</a:t>
                </a:r>
                <a:r>
                  <a:rPr lang="zh-CN" altLang="en-US" sz="1600" dirty="0">
                    <a:solidFill>
                      <a:schemeClr val="tx1"/>
                    </a:solidFill>
                  </a:rPr>
                  <a:t>是</a:t>
                </a:r>
                <a:r>
                  <a:rPr lang="zh-CN" altLang="en-US" sz="1600" b="1" dirty="0">
                    <a:solidFill>
                      <a:srgbClr val="FF0000"/>
                    </a:solidFill>
                  </a:rPr>
                  <a:t>同义词</a:t>
                </a:r>
                <a:endParaRPr lang="en-US" altLang="zh-CN" sz="1600" b="1" dirty="0">
                  <a:solidFill>
                    <a:srgbClr val="FF0000"/>
                  </a:solidFill>
                </a:endParaRPr>
              </a:p>
              <a:p>
                <a:pPr algn="ctr"/>
                <a:r>
                  <a:rPr lang="zh-CN" altLang="en-US" sz="1600" b="1" dirty="0">
                    <a:solidFill>
                      <a:schemeClr val="tx1"/>
                    </a:solidFill>
                  </a:rPr>
                  <a:t>桌台区</a:t>
                </a:r>
                <a:r>
                  <a:rPr lang="zh-CN" altLang="en-US" sz="1600" dirty="0">
                    <a:solidFill>
                      <a:schemeClr val="tx1"/>
                    </a:solidFill>
                  </a:rPr>
                  <a:t>和</a:t>
                </a:r>
                <a:r>
                  <a:rPr lang="zh-CN" altLang="en-US" sz="1600" b="1" dirty="0">
                    <a:solidFill>
                      <a:schemeClr val="tx1"/>
                    </a:solidFill>
                  </a:rPr>
                  <a:t>营业区</a:t>
                </a:r>
                <a:r>
                  <a:rPr lang="zh-CN" altLang="en-US" sz="1600" dirty="0">
                    <a:solidFill>
                      <a:schemeClr val="tx1"/>
                    </a:solidFill>
                  </a:rPr>
                  <a:t>是</a:t>
                </a:r>
                <a:r>
                  <a:rPr lang="zh-CN" altLang="en-US" sz="1600" b="1" dirty="0">
                    <a:solidFill>
                      <a:srgbClr val="FF0000"/>
                    </a:solidFill>
                  </a:rPr>
                  <a:t>同义词</a:t>
                </a:r>
              </a:p>
            </p:txBody>
          </p:sp>
        </p:grpSp>
        <p:grpSp>
          <p:nvGrpSpPr>
            <p:cNvPr id="32" name="组合 31">
              <a:extLst>
                <a:ext uri="{FF2B5EF4-FFF2-40B4-BE49-F238E27FC236}">
                  <a16:creationId xmlns:a16="http://schemas.microsoft.com/office/drawing/2014/main" id="{9CBB18CF-3053-B64C-81B0-66068C881071}"/>
                </a:ext>
              </a:extLst>
            </p:cNvPr>
            <p:cNvGrpSpPr/>
            <p:nvPr/>
          </p:nvGrpSpPr>
          <p:grpSpPr>
            <a:xfrm>
              <a:off x="5315359" y="4060085"/>
              <a:ext cx="2225352" cy="753035"/>
              <a:chOff x="5315359" y="4060085"/>
              <a:chExt cx="2225352" cy="753035"/>
            </a:xfrm>
          </p:grpSpPr>
          <p:sp>
            <p:nvSpPr>
              <p:cNvPr id="43" name="右箭头 42">
                <a:extLst>
                  <a:ext uri="{FF2B5EF4-FFF2-40B4-BE49-F238E27FC236}">
                    <a16:creationId xmlns:a16="http://schemas.microsoft.com/office/drawing/2014/main" id="{945A8504-3C73-BA46-AFF1-A8AA9E277924}"/>
                  </a:ext>
                </a:extLst>
              </p:cNvPr>
              <p:cNvSpPr/>
              <p:nvPr/>
            </p:nvSpPr>
            <p:spPr>
              <a:xfrm rot="10800000">
                <a:off x="6927525" y="4156697"/>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44" name="折角形 43">
                <a:extLst>
                  <a:ext uri="{FF2B5EF4-FFF2-40B4-BE49-F238E27FC236}">
                    <a16:creationId xmlns:a16="http://schemas.microsoft.com/office/drawing/2014/main" id="{6F5127B6-64DD-FE4C-8D56-97919811539A}"/>
                  </a:ext>
                </a:extLst>
              </p:cNvPr>
              <p:cNvSpPr/>
              <p:nvPr/>
            </p:nvSpPr>
            <p:spPr>
              <a:xfrm>
                <a:off x="5315359" y="4060085"/>
                <a:ext cx="1397413" cy="753035"/>
              </a:xfrm>
              <a:prstGeom prst="foldedCorner">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同义词词典</a:t>
                </a:r>
              </a:p>
            </p:txBody>
          </p:sp>
        </p:grpSp>
        <p:grpSp>
          <p:nvGrpSpPr>
            <p:cNvPr id="33" name="组合 32">
              <a:extLst>
                <a:ext uri="{FF2B5EF4-FFF2-40B4-BE49-F238E27FC236}">
                  <a16:creationId xmlns:a16="http://schemas.microsoft.com/office/drawing/2014/main" id="{6C14A581-45FC-2649-811F-151066F5C555}"/>
                </a:ext>
              </a:extLst>
            </p:cNvPr>
            <p:cNvGrpSpPr/>
            <p:nvPr/>
          </p:nvGrpSpPr>
          <p:grpSpPr>
            <a:xfrm>
              <a:off x="1433337" y="4195723"/>
              <a:ext cx="3512384" cy="452860"/>
              <a:chOff x="1433337" y="4195723"/>
              <a:chExt cx="3512384" cy="452860"/>
            </a:xfrm>
          </p:grpSpPr>
          <p:sp>
            <p:nvSpPr>
              <p:cNvPr id="41" name="文本框 40">
                <a:extLst>
                  <a:ext uri="{FF2B5EF4-FFF2-40B4-BE49-F238E27FC236}">
                    <a16:creationId xmlns:a16="http://schemas.microsoft.com/office/drawing/2014/main" id="{1689F7B6-2199-BE40-BD13-E2DD17E8911E}"/>
                  </a:ext>
                </a:extLst>
              </p:cNvPr>
              <p:cNvSpPr txBox="1"/>
              <p:nvPr/>
            </p:nvSpPr>
            <p:spPr>
              <a:xfrm>
                <a:off x="1433337" y="4222099"/>
                <a:ext cx="3150996" cy="406720"/>
              </a:xfrm>
              <a:prstGeom prst="rect">
                <a:avLst/>
              </a:prstGeom>
              <a:noFill/>
            </p:spPr>
            <p:txBody>
              <a:bodyPr wrap="square" rtlCol="0">
                <a:spAutoFit/>
              </a:bodyPr>
              <a:lstStyle/>
              <a:p>
                <a:r>
                  <a:rPr lang="zh-CN" altLang="en-US" b="1" dirty="0"/>
                  <a:t>基于字符串的匹配算法</a:t>
                </a:r>
              </a:p>
            </p:txBody>
          </p:sp>
          <p:sp>
            <p:nvSpPr>
              <p:cNvPr id="42" name="右箭头 41">
                <a:extLst>
                  <a:ext uri="{FF2B5EF4-FFF2-40B4-BE49-F238E27FC236}">
                    <a16:creationId xmlns:a16="http://schemas.microsoft.com/office/drawing/2014/main" id="{57C73035-5B2E-4D43-AE3F-3AA083C46CC1}"/>
                  </a:ext>
                </a:extLst>
              </p:cNvPr>
              <p:cNvSpPr/>
              <p:nvPr/>
            </p:nvSpPr>
            <p:spPr>
              <a:xfrm rot="10800000">
                <a:off x="4332535" y="4195723"/>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grpSp>
          <p:nvGrpSpPr>
            <p:cNvPr id="34" name="组合 33">
              <a:extLst>
                <a:ext uri="{FF2B5EF4-FFF2-40B4-BE49-F238E27FC236}">
                  <a16:creationId xmlns:a16="http://schemas.microsoft.com/office/drawing/2014/main" id="{3921C674-45F2-6641-851C-35E004F67484}"/>
                </a:ext>
              </a:extLst>
            </p:cNvPr>
            <p:cNvGrpSpPr/>
            <p:nvPr/>
          </p:nvGrpSpPr>
          <p:grpSpPr>
            <a:xfrm>
              <a:off x="1667387" y="4817060"/>
              <a:ext cx="6502645" cy="1381411"/>
              <a:chOff x="1667387" y="4817060"/>
              <a:chExt cx="6502645" cy="1381411"/>
            </a:xfrm>
          </p:grpSpPr>
          <p:grpSp>
            <p:nvGrpSpPr>
              <p:cNvPr id="35" name="组合 34">
                <a:extLst>
                  <a:ext uri="{FF2B5EF4-FFF2-40B4-BE49-F238E27FC236}">
                    <a16:creationId xmlns:a16="http://schemas.microsoft.com/office/drawing/2014/main" id="{F818A666-A9F0-E848-834C-646731C9885C}"/>
                  </a:ext>
                </a:extLst>
              </p:cNvPr>
              <p:cNvGrpSpPr/>
              <p:nvPr/>
            </p:nvGrpSpPr>
            <p:grpSpPr>
              <a:xfrm>
                <a:off x="1667387" y="4817060"/>
                <a:ext cx="3339603" cy="1381411"/>
                <a:chOff x="1667387" y="4817060"/>
                <a:chExt cx="3339603" cy="1381411"/>
              </a:xfrm>
            </p:grpSpPr>
            <p:sp>
              <p:nvSpPr>
                <p:cNvPr id="38" name="矩形 37">
                  <a:extLst>
                    <a:ext uri="{FF2B5EF4-FFF2-40B4-BE49-F238E27FC236}">
                      <a16:creationId xmlns:a16="http://schemas.microsoft.com/office/drawing/2014/main" id="{31AB59EB-5B0C-1841-B8E4-0588D9B58E96}"/>
                    </a:ext>
                  </a:extLst>
                </p:cNvPr>
                <p:cNvSpPr/>
                <p:nvPr/>
              </p:nvSpPr>
              <p:spPr>
                <a:xfrm>
                  <a:off x="1667387" y="5391983"/>
                  <a:ext cx="3011799" cy="384464"/>
                </a:xfrm>
                <a:prstGeom prst="rect">
                  <a:avLst/>
                </a:prstGeom>
                <a:noFill/>
                <a:ln w="12700" cap="flat" cmpd="sng" algn="ctr">
                  <a:noFill/>
                  <a:prstDash val="solid"/>
                  <a:miter lim="800000"/>
                </a:ln>
                <a:effectLst/>
              </p:spPr>
              <p:txBody>
                <a:bodyPr rtlCol="0" anchor="ctr"/>
                <a:lstStyle/>
                <a:p>
                  <a:pPr marL="285750" indent="-285750" defTabSz="914377">
                    <a:buFont typeface="Wingdings" panose="05000000000000000000" pitchFamily="2" charset="2"/>
                    <a:buChar char="l"/>
                    <a:defRPr/>
                  </a:pPr>
                  <a:r>
                    <a:rPr lang="en-US" altLang="zh-CN" sz="1600" kern="0" dirty="0" err="1">
                      <a:solidFill>
                        <a:prstClr val="black"/>
                      </a:solidFill>
                      <a:latin typeface="Calibri" panose="020F0502020204030204"/>
                      <a:ea typeface="宋体" panose="02010600030101010101" pitchFamily="2" charset="-122"/>
                    </a:rPr>
                    <a:t>section_id</a:t>
                  </a:r>
                  <a:r>
                    <a:rPr lang="zh-CN" altLang="en-US" sz="1600" kern="0" dirty="0">
                      <a:solidFill>
                        <a:prstClr val="black"/>
                      </a:solidFill>
                      <a:latin typeface="Calibri" panose="020F0502020204030204"/>
                      <a:ea typeface="宋体" panose="02010600030101010101" pitchFamily="2" charset="-122"/>
                    </a:rPr>
                    <a:t>（桌台区</a:t>
                  </a:r>
                  <a:r>
                    <a:rPr lang="en-US" altLang="zh-CN" sz="1600" kern="0" dirty="0">
                      <a:solidFill>
                        <a:prstClr val="black"/>
                      </a:solidFill>
                      <a:latin typeface="Calibri" panose="020F0502020204030204"/>
                      <a:ea typeface="宋体" panose="02010600030101010101" pitchFamily="2" charset="-122"/>
                    </a:rPr>
                    <a:t>ID</a:t>
                  </a:r>
                  <a:r>
                    <a:rPr lang="zh-CN" altLang="en-US" sz="1600" kern="0" dirty="0">
                      <a:solidFill>
                        <a:prstClr val="black"/>
                      </a:solidFill>
                      <a:latin typeface="Calibri" panose="020F0502020204030204"/>
                      <a:ea typeface="宋体" panose="02010600030101010101" pitchFamily="2" charset="-122"/>
                    </a:rPr>
                    <a:t>）</a:t>
                  </a:r>
                </a:p>
              </p:txBody>
            </p:sp>
            <p:sp>
              <p:nvSpPr>
                <p:cNvPr id="39" name="矩形 38">
                  <a:extLst>
                    <a:ext uri="{FF2B5EF4-FFF2-40B4-BE49-F238E27FC236}">
                      <a16:creationId xmlns:a16="http://schemas.microsoft.com/office/drawing/2014/main" id="{D548714D-5F1F-8C4F-B652-3C964FA7146C}"/>
                    </a:ext>
                  </a:extLst>
                </p:cNvPr>
                <p:cNvSpPr/>
                <p:nvPr/>
              </p:nvSpPr>
              <p:spPr>
                <a:xfrm>
                  <a:off x="1667387" y="5840655"/>
                  <a:ext cx="3339603" cy="357816"/>
                </a:xfrm>
                <a:prstGeom prst="rect">
                  <a:avLst/>
                </a:prstGeom>
                <a:noFill/>
                <a:ln w="12700" cap="flat" cmpd="sng" algn="ctr">
                  <a:noFill/>
                  <a:prstDash val="solid"/>
                  <a:miter lim="800000"/>
                </a:ln>
                <a:effectLst/>
              </p:spPr>
              <p:txBody>
                <a:bodyPr rtlCol="0" anchor="ctr"/>
                <a:lstStyle/>
                <a:p>
                  <a:pPr marL="285750" indent="-285750" defTabSz="914377">
                    <a:buFont typeface="Wingdings" panose="05000000000000000000" pitchFamily="2" charset="2"/>
                    <a:buChar char="l"/>
                    <a:defRPr/>
                  </a:pPr>
                  <a:r>
                    <a:rPr lang="en-US" altLang="zh-CN" sz="1600" kern="0" dirty="0" err="1">
                      <a:solidFill>
                        <a:prstClr val="black"/>
                      </a:solidFill>
                      <a:latin typeface="Calibri" panose="020F0502020204030204"/>
                      <a:ea typeface="宋体" panose="02010600030101010101" pitchFamily="2" charset="-122"/>
                    </a:rPr>
                    <a:t>business_loc_id</a:t>
                  </a:r>
                  <a:r>
                    <a:rPr lang="zh-CN" altLang="en-US" sz="1600" kern="0" dirty="0">
                      <a:solidFill>
                        <a:prstClr val="black"/>
                      </a:solidFill>
                      <a:latin typeface="Calibri" panose="020F0502020204030204"/>
                      <a:ea typeface="宋体" panose="02010600030101010101" pitchFamily="2" charset="-122"/>
                    </a:rPr>
                    <a:t>（营业区</a:t>
                  </a:r>
                  <a:r>
                    <a:rPr lang="en-US" altLang="zh-CN" sz="1600" kern="0" dirty="0">
                      <a:solidFill>
                        <a:prstClr val="black"/>
                      </a:solidFill>
                      <a:latin typeface="Calibri" panose="020F0502020204030204"/>
                      <a:ea typeface="宋体" panose="02010600030101010101" pitchFamily="2" charset="-122"/>
                    </a:rPr>
                    <a:t>ID</a:t>
                  </a:r>
                  <a:r>
                    <a:rPr lang="zh-CN" altLang="en-US" sz="1600" kern="0" dirty="0">
                      <a:solidFill>
                        <a:prstClr val="black"/>
                      </a:solidFill>
                      <a:latin typeface="Calibri" panose="020F0502020204030204"/>
                      <a:ea typeface="宋体" panose="02010600030101010101" pitchFamily="2" charset="-122"/>
                    </a:rPr>
                    <a:t>）</a:t>
                  </a:r>
                </a:p>
              </p:txBody>
            </p:sp>
            <p:sp>
              <p:nvSpPr>
                <p:cNvPr id="40" name="右箭头 39">
                  <a:extLst>
                    <a:ext uri="{FF2B5EF4-FFF2-40B4-BE49-F238E27FC236}">
                      <a16:creationId xmlns:a16="http://schemas.microsoft.com/office/drawing/2014/main" id="{9177296B-E516-2148-B2EE-D33C7A894C60}"/>
                    </a:ext>
                  </a:extLst>
                </p:cNvPr>
                <p:cNvSpPr/>
                <p:nvPr/>
              </p:nvSpPr>
              <p:spPr>
                <a:xfrm rot="5400000">
                  <a:off x="2602170" y="4818191"/>
                  <a:ext cx="455121"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sp>
            <p:nvSpPr>
              <p:cNvPr id="36" name="文本框 35">
                <a:extLst>
                  <a:ext uri="{FF2B5EF4-FFF2-40B4-BE49-F238E27FC236}">
                    <a16:creationId xmlns:a16="http://schemas.microsoft.com/office/drawing/2014/main" id="{90193328-6A1C-E043-81DD-3F0676BCA295}"/>
                  </a:ext>
                </a:extLst>
              </p:cNvPr>
              <p:cNvSpPr txBox="1"/>
              <p:nvPr/>
            </p:nvSpPr>
            <p:spPr>
              <a:xfrm>
                <a:off x="6298202" y="5486712"/>
                <a:ext cx="1871830" cy="711759"/>
              </a:xfrm>
              <a:prstGeom prst="rect">
                <a:avLst/>
              </a:prstGeom>
              <a:noFill/>
            </p:spPr>
            <p:txBody>
              <a:bodyPr wrap="square" rtlCol="0">
                <a:spAutoFit/>
              </a:bodyPr>
              <a:lstStyle/>
              <a:p>
                <a:r>
                  <a:rPr lang="zh-CN" altLang="en-US" b="1" dirty="0"/>
                  <a:t>相似度变化：</a:t>
                </a:r>
                <a:r>
                  <a:rPr lang="en-US" altLang="zh-CN" b="1" dirty="0"/>
                  <a:t>0.4 =&gt; 1.0</a:t>
                </a:r>
                <a:endParaRPr lang="zh-CN" altLang="en-US" b="1" dirty="0"/>
              </a:p>
            </p:txBody>
          </p:sp>
          <p:sp>
            <p:nvSpPr>
              <p:cNvPr id="37" name="右箭头 36">
                <a:extLst>
                  <a:ext uri="{FF2B5EF4-FFF2-40B4-BE49-F238E27FC236}">
                    <a16:creationId xmlns:a16="http://schemas.microsoft.com/office/drawing/2014/main" id="{C7A3A05C-BDDD-534B-8A4F-8D0A714A0E22}"/>
                  </a:ext>
                </a:extLst>
              </p:cNvPr>
              <p:cNvSpPr/>
              <p:nvPr/>
            </p:nvSpPr>
            <p:spPr>
              <a:xfrm>
                <a:off x="5320337" y="5584215"/>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grpSp>
    </p:spTree>
    <p:extLst>
      <p:ext uri="{BB962C8B-B14F-4D97-AF65-F5344CB8AC3E}">
        <p14:creationId xmlns:p14="http://schemas.microsoft.com/office/powerpoint/2010/main" val="313335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1FAD0-2173-1C46-BBEC-5E5D792188AE}"/>
              </a:ext>
            </a:extLst>
          </p:cNvPr>
          <p:cNvSpPr>
            <a:spLocks noGrp="1"/>
          </p:cNvSpPr>
          <p:nvPr>
            <p:ph type="title"/>
          </p:nvPr>
        </p:nvSpPr>
        <p:spPr/>
        <p:txBody>
          <a:bodyPr/>
          <a:lstStyle/>
          <a:p>
            <a:r>
              <a:rPr kumimoji="1" lang="zh-CN" altLang="en-US" dirty="0"/>
              <a:t>实例匹配优化</a:t>
            </a:r>
          </a:p>
        </p:txBody>
      </p:sp>
      <p:sp>
        <p:nvSpPr>
          <p:cNvPr id="3" name="内容占位符 2">
            <a:extLst>
              <a:ext uri="{FF2B5EF4-FFF2-40B4-BE49-F238E27FC236}">
                <a16:creationId xmlns:a16="http://schemas.microsoft.com/office/drawing/2014/main" id="{B9A2574C-56E1-3340-844A-005925238C05}"/>
              </a:ext>
            </a:extLst>
          </p:cNvPr>
          <p:cNvSpPr>
            <a:spLocks noGrp="1"/>
          </p:cNvSpPr>
          <p:nvPr>
            <p:ph idx="1"/>
          </p:nvPr>
        </p:nvSpPr>
        <p:spPr>
          <a:xfrm>
            <a:off x="396875" y="1362075"/>
            <a:ext cx="8638637" cy="4972050"/>
          </a:xfrm>
        </p:spPr>
        <p:txBody>
          <a:bodyPr/>
          <a:lstStyle/>
          <a:p>
            <a:r>
              <a:rPr kumimoji="1" lang="zh-CN" altLang="en-US" dirty="0"/>
              <a:t>基础的实例模式匹配算法</a:t>
            </a:r>
            <a:endParaRPr kumimoji="1" lang="en-US" altLang="zh-CN" dirty="0"/>
          </a:p>
          <a:p>
            <a:pPr lvl="1"/>
            <a:r>
              <a:rPr kumimoji="1" lang="zh-CN" altLang="en-US" dirty="0"/>
              <a:t>构造实例统计向量</a:t>
            </a:r>
            <a:r>
              <a:rPr kumimoji="1" lang="en-US" altLang="zh-CN" dirty="0"/>
              <a:t>-&gt;</a:t>
            </a:r>
            <a:r>
              <a:rPr kumimoji="1" lang="zh-CN" altLang="en-US" dirty="0"/>
              <a:t>训练模型评估统计向量对是否匹配</a:t>
            </a:r>
            <a:endParaRPr kumimoji="1" lang="en-US" altLang="zh-CN" dirty="0"/>
          </a:p>
          <a:p>
            <a:pPr lvl="1"/>
            <a:endParaRPr kumimoji="1" lang="en-US" altLang="zh-CN" dirty="0"/>
          </a:p>
          <a:p>
            <a:r>
              <a:rPr kumimoji="1" lang="zh-CN" altLang="en-US" dirty="0"/>
              <a:t>优化的基于实例的模式匹配算法：已匹配元素对贡献训练集</a:t>
            </a:r>
            <a:endParaRPr kumimoji="1" lang="en-US" altLang="zh-CN" dirty="0"/>
          </a:p>
          <a:p>
            <a:endParaRPr kumimoji="1" lang="zh-CN" altLang="en-US" dirty="0"/>
          </a:p>
        </p:txBody>
      </p:sp>
      <p:grpSp>
        <p:nvGrpSpPr>
          <p:cNvPr id="4" name="组合 3">
            <a:extLst>
              <a:ext uri="{FF2B5EF4-FFF2-40B4-BE49-F238E27FC236}">
                <a16:creationId xmlns:a16="http://schemas.microsoft.com/office/drawing/2014/main" id="{9957A3C2-4DDD-EA46-BB56-2A6B39ED1026}"/>
              </a:ext>
            </a:extLst>
          </p:cNvPr>
          <p:cNvGrpSpPr/>
          <p:nvPr/>
        </p:nvGrpSpPr>
        <p:grpSpPr>
          <a:xfrm>
            <a:off x="567356" y="3429000"/>
            <a:ext cx="8883429" cy="3181885"/>
            <a:chOff x="1433337" y="2562250"/>
            <a:chExt cx="10324771" cy="3662869"/>
          </a:xfrm>
        </p:grpSpPr>
        <p:grpSp>
          <p:nvGrpSpPr>
            <p:cNvPr id="5" name="组合 4">
              <a:extLst>
                <a:ext uri="{FF2B5EF4-FFF2-40B4-BE49-F238E27FC236}">
                  <a16:creationId xmlns:a16="http://schemas.microsoft.com/office/drawing/2014/main" id="{F2C0E5B5-B5C7-3E4C-B542-B8CA842C025B}"/>
                </a:ext>
              </a:extLst>
            </p:cNvPr>
            <p:cNvGrpSpPr/>
            <p:nvPr/>
          </p:nvGrpSpPr>
          <p:grpSpPr>
            <a:xfrm>
              <a:off x="1667387" y="2562250"/>
              <a:ext cx="5767059" cy="890073"/>
              <a:chOff x="1667387" y="2562250"/>
              <a:chExt cx="5767059" cy="890073"/>
            </a:xfrm>
          </p:grpSpPr>
          <p:sp>
            <p:nvSpPr>
              <p:cNvPr id="24" name="矩形 23">
                <a:extLst>
                  <a:ext uri="{FF2B5EF4-FFF2-40B4-BE49-F238E27FC236}">
                    <a16:creationId xmlns:a16="http://schemas.microsoft.com/office/drawing/2014/main" id="{CE057349-E6A2-AE49-81BD-34C256DCCB2F}"/>
                  </a:ext>
                </a:extLst>
              </p:cNvPr>
              <p:cNvSpPr/>
              <p:nvPr/>
            </p:nvSpPr>
            <p:spPr>
              <a:xfrm>
                <a:off x="3809461" y="2562250"/>
                <a:ext cx="3624985" cy="384464"/>
              </a:xfrm>
              <a:prstGeom prst="rect">
                <a:avLst/>
              </a:prstGeom>
              <a:noFill/>
              <a:ln w="12700" cap="flat" cmpd="sng" algn="ctr">
                <a:noFill/>
                <a:prstDash val="solid"/>
                <a:miter lim="800000"/>
              </a:ln>
              <a:effectLst/>
            </p:spPr>
            <p:txBody>
              <a:bodyPr rtlCol="0" anchor="ctr"/>
              <a:lstStyle/>
              <a:p>
                <a:pPr marL="285750" indent="-285750">
                  <a:buFont typeface="Wingdings" panose="05000000000000000000" pitchFamily="2" charset="2"/>
                  <a:buChar char="l"/>
                  <a:defRPr/>
                </a:pPr>
                <a:r>
                  <a:rPr lang="zh-CN" altLang="en-US" sz="1600" kern="0" dirty="0">
                    <a:solidFill>
                      <a:prstClr val="black"/>
                    </a:solidFill>
                    <a:latin typeface="Calibri" panose="020F0502020204030204"/>
                    <a:ea typeface="宋体" panose="02010600030101010101" pitchFamily="2" charset="-122"/>
                  </a:rPr>
                  <a:t>应收（</a:t>
                </a:r>
                <a:r>
                  <a:rPr lang="en-US" altLang="zh-CN" sz="1600" kern="0" dirty="0" err="1">
                    <a:solidFill>
                      <a:prstClr val="black"/>
                    </a:solidFill>
                    <a:latin typeface="Calibri" panose="020F0502020204030204"/>
                    <a:ea typeface="宋体" panose="02010600030101010101" pitchFamily="2" charset="-122"/>
                  </a:rPr>
                  <a:t>Avg:1853.96</a:t>
                </a:r>
                <a:r>
                  <a:rPr lang="zh-CN" altLang="en-US" sz="1600" kern="0" dirty="0">
                    <a:solidFill>
                      <a:prstClr val="black"/>
                    </a:solidFill>
                    <a:latin typeface="Calibri" panose="020F0502020204030204"/>
                    <a:ea typeface="宋体" panose="02010600030101010101" pitchFamily="2" charset="-122"/>
                  </a:rPr>
                  <a:t>）  餐行健</a:t>
                </a:r>
              </a:p>
            </p:txBody>
          </p:sp>
          <p:sp>
            <p:nvSpPr>
              <p:cNvPr id="25" name="矩形 24">
                <a:extLst>
                  <a:ext uri="{FF2B5EF4-FFF2-40B4-BE49-F238E27FC236}">
                    <a16:creationId xmlns:a16="http://schemas.microsoft.com/office/drawing/2014/main" id="{47B89F39-A537-4942-9357-6CEAE60B1FD5}"/>
                  </a:ext>
                </a:extLst>
              </p:cNvPr>
              <p:cNvSpPr/>
              <p:nvPr/>
            </p:nvSpPr>
            <p:spPr>
              <a:xfrm>
                <a:off x="3809461" y="3067859"/>
                <a:ext cx="3339603" cy="384464"/>
              </a:xfrm>
              <a:prstGeom prst="rect">
                <a:avLst/>
              </a:prstGeom>
              <a:noFill/>
              <a:ln w="12700" cap="flat" cmpd="sng" algn="ctr">
                <a:noFill/>
                <a:prstDash val="solid"/>
                <a:miter lim="800000"/>
              </a:ln>
              <a:effectLst/>
            </p:spPr>
            <p:txBody>
              <a:bodyPr rtlCol="0" anchor="ctr"/>
              <a:lstStyle/>
              <a:p>
                <a:pPr marL="285750" indent="-285750" defTabSz="914377">
                  <a:buFont typeface="Wingdings" panose="05000000000000000000" pitchFamily="2" charset="2"/>
                  <a:buChar char="l"/>
                  <a:defRPr/>
                </a:pPr>
                <a:r>
                  <a:rPr lang="zh-CN" altLang="en-US" sz="1600" kern="0" dirty="0">
                    <a:solidFill>
                      <a:prstClr val="black"/>
                    </a:solidFill>
                    <a:latin typeface="Calibri" panose="020F0502020204030204"/>
                    <a:ea typeface="宋体" panose="02010600030101010101" pitchFamily="2" charset="-122"/>
                  </a:rPr>
                  <a:t>应收（</a:t>
                </a:r>
                <a:r>
                  <a:rPr lang="en-US" altLang="zh-CN" sz="1600" kern="0" dirty="0" err="1">
                    <a:solidFill>
                      <a:prstClr val="black"/>
                    </a:solidFill>
                    <a:latin typeface="Calibri" panose="020F0502020204030204"/>
                    <a:ea typeface="宋体" panose="02010600030101010101" pitchFamily="2" charset="-122"/>
                  </a:rPr>
                  <a:t>Avg:147.95</a:t>
                </a:r>
                <a:r>
                  <a:rPr lang="zh-CN" altLang="en-US" sz="1600" kern="0" dirty="0">
                    <a:solidFill>
                      <a:prstClr val="black"/>
                    </a:solidFill>
                    <a:latin typeface="Calibri" panose="020F0502020204030204"/>
                    <a:ea typeface="宋体" panose="02010600030101010101" pitchFamily="2" charset="-122"/>
                  </a:rPr>
                  <a:t>）   品智</a:t>
                </a:r>
              </a:p>
            </p:txBody>
          </p:sp>
          <p:sp>
            <p:nvSpPr>
              <p:cNvPr id="26" name="文本框 25">
                <a:extLst>
                  <a:ext uri="{FF2B5EF4-FFF2-40B4-BE49-F238E27FC236}">
                    <a16:creationId xmlns:a16="http://schemas.microsoft.com/office/drawing/2014/main" id="{4F0105E8-C607-3A42-8137-A2151EB5C627}"/>
                  </a:ext>
                </a:extLst>
              </p:cNvPr>
              <p:cNvSpPr txBox="1"/>
              <p:nvPr/>
            </p:nvSpPr>
            <p:spPr>
              <a:xfrm>
                <a:off x="1667387" y="2807232"/>
                <a:ext cx="1871830" cy="369332"/>
              </a:xfrm>
              <a:prstGeom prst="rect">
                <a:avLst/>
              </a:prstGeom>
              <a:noFill/>
            </p:spPr>
            <p:txBody>
              <a:bodyPr wrap="square" rtlCol="0">
                <a:spAutoFit/>
              </a:bodyPr>
              <a:lstStyle/>
              <a:p>
                <a:r>
                  <a:rPr lang="zh-CN" altLang="en-US" b="1" dirty="0"/>
                  <a:t>其他匹配算法</a:t>
                </a:r>
              </a:p>
            </p:txBody>
          </p:sp>
          <p:sp>
            <p:nvSpPr>
              <p:cNvPr id="27" name="左大括号 26">
                <a:extLst>
                  <a:ext uri="{FF2B5EF4-FFF2-40B4-BE49-F238E27FC236}">
                    <a16:creationId xmlns:a16="http://schemas.microsoft.com/office/drawing/2014/main" id="{23AFA183-D495-504F-9C90-D87B9F7FE9AB}"/>
                  </a:ext>
                </a:extLst>
              </p:cNvPr>
              <p:cNvSpPr/>
              <p:nvPr/>
            </p:nvSpPr>
            <p:spPr>
              <a:xfrm>
                <a:off x="3539217" y="2658366"/>
                <a:ext cx="270244" cy="697841"/>
              </a:xfrm>
              <a:prstGeom prst="leftBrac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grpSp>
          <p:nvGrpSpPr>
            <p:cNvPr id="6" name="组合 5">
              <a:extLst>
                <a:ext uri="{FF2B5EF4-FFF2-40B4-BE49-F238E27FC236}">
                  <a16:creationId xmlns:a16="http://schemas.microsoft.com/office/drawing/2014/main" id="{DF681DA7-51F7-CF45-B29F-46649C68E9A4}"/>
                </a:ext>
              </a:extLst>
            </p:cNvPr>
            <p:cNvGrpSpPr/>
            <p:nvPr/>
          </p:nvGrpSpPr>
          <p:grpSpPr>
            <a:xfrm>
              <a:off x="7731846" y="3366526"/>
              <a:ext cx="4026262" cy="1570336"/>
              <a:chOff x="7731846" y="3366526"/>
              <a:chExt cx="4026262" cy="1570336"/>
            </a:xfrm>
          </p:grpSpPr>
          <p:sp>
            <p:nvSpPr>
              <p:cNvPr id="22" name="右箭头 21">
                <a:extLst>
                  <a:ext uri="{FF2B5EF4-FFF2-40B4-BE49-F238E27FC236}">
                    <a16:creationId xmlns:a16="http://schemas.microsoft.com/office/drawing/2014/main" id="{6D812DDF-7F4D-D841-A0F7-94D913268F82}"/>
                  </a:ext>
                </a:extLst>
              </p:cNvPr>
              <p:cNvSpPr/>
              <p:nvPr/>
            </p:nvSpPr>
            <p:spPr>
              <a:xfrm rot="5400000">
                <a:off x="8955134" y="3446689"/>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23" name="圆角矩形 22">
                <a:extLst>
                  <a:ext uri="{FF2B5EF4-FFF2-40B4-BE49-F238E27FC236}">
                    <a16:creationId xmlns:a16="http://schemas.microsoft.com/office/drawing/2014/main" id="{EBDB1833-3F49-FC48-A012-0E60B73CC049}"/>
                  </a:ext>
                </a:extLst>
              </p:cNvPr>
              <p:cNvSpPr/>
              <p:nvPr/>
            </p:nvSpPr>
            <p:spPr>
              <a:xfrm>
                <a:off x="7731846" y="3846963"/>
                <a:ext cx="4026262" cy="1089899"/>
              </a:xfrm>
              <a:prstGeom prst="roundRect">
                <a:avLst/>
              </a:prstGeom>
              <a:no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匹配元素对 </a:t>
                </a:r>
                <a:r>
                  <a:rPr lang="en-US" altLang="zh-CN" sz="1600" b="1" dirty="0">
                    <a:solidFill>
                      <a:schemeClr val="tx1"/>
                    </a:solidFill>
                  </a:rPr>
                  <a:t>&amp; </a:t>
                </a:r>
                <a:r>
                  <a:rPr lang="zh-CN" altLang="en-US" sz="1600" b="1" dirty="0">
                    <a:solidFill>
                      <a:schemeClr val="tx1"/>
                    </a:solidFill>
                  </a:rPr>
                  <a:t>不匹配元素对</a:t>
                </a:r>
                <a:endParaRPr lang="zh-CN" altLang="en-US" sz="1600" b="1" dirty="0">
                  <a:solidFill>
                    <a:srgbClr val="FF0000"/>
                  </a:solidFill>
                </a:endParaRPr>
              </a:p>
            </p:txBody>
          </p:sp>
        </p:grpSp>
        <p:grpSp>
          <p:nvGrpSpPr>
            <p:cNvPr id="7" name="组合 6">
              <a:extLst>
                <a:ext uri="{FF2B5EF4-FFF2-40B4-BE49-F238E27FC236}">
                  <a16:creationId xmlns:a16="http://schemas.microsoft.com/office/drawing/2014/main" id="{25C958E2-E0CE-314A-AD7E-B6365718B14A}"/>
                </a:ext>
              </a:extLst>
            </p:cNvPr>
            <p:cNvGrpSpPr/>
            <p:nvPr/>
          </p:nvGrpSpPr>
          <p:grpSpPr>
            <a:xfrm>
              <a:off x="1433337" y="4195723"/>
              <a:ext cx="3512384" cy="452860"/>
              <a:chOff x="1433337" y="4195723"/>
              <a:chExt cx="3512384" cy="452860"/>
            </a:xfrm>
          </p:grpSpPr>
          <p:sp>
            <p:nvSpPr>
              <p:cNvPr id="20" name="文本框 19">
                <a:extLst>
                  <a:ext uri="{FF2B5EF4-FFF2-40B4-BE49-F238E27FC236}">
                    <a16:creationId xmlns:a16="http://schemas.microsoft.com/office/drawing/2014/main" id="{8A88BBFA-A35F-3949-BC90-1003E54D14E8}"/>
                  </a:ext>
                </a:extLst>
              </p:cNvPr>
              <p:cNvSpPr txBox="1"/>
              <p:nvPr/>
            </p:nvSpPr>
            <p:spPr>
              <a:xfrm>
                <a:off x="1433337" y="4222098"/>
                <a:ext cx="3150996" cy="369332"/>
              </a:xfrm>
              <a:prstGeom prst="rect">
                <a:avLst/>
              </a:prstGeom>
              <a:noFill/>
            </p:spPr>
            <p:txBody>
              <a:bodyPr wrap="square" rtlCol="0">
                <a:spAutoFit/>
              </a:bodyPr>
              <a:lstStyle/>
              <a:p>
                <a:r>
                  <a:rPr lang="zh-CN" altLang="en-US" b="1" dirty="0"/>
                  <a:t>基于实例的匹配算法</a:t>
                </a:r>
              </a:p>
            </p:txBody>
          </p:sp>
          <p:sp>
            <p:nvSpPr>
              <p:cNvPr id="21" name="右箭头 20">
                <a:extLst>
                  <a:ext uri="{FF2B5EF4-FFF2-40B4-BE49-F238E27FC236}">
                    <a16:creationId xmlns:a16="http://schemas.microsoft.com/office/drawing/2014/main" id="{950BF4BB-F6CF-954A-8767-B654F87320B9}"/>
                  </a:ext>
                </a:extLst>
              </p:cNvPr>
              <p:cNvSpPr/>
              <p:nvPr/>
            </p:nvSpPr>
            <p:spPr>
              <a:xfrm rot="10800000">
                <a:off x="4332535" y="4195723"/>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grpSp>
          <p:nvGrpSpPr>
            <p:cNvPr id="8" name="组合 7">
              <a:extLst>
                <a:ext uri="{FF2B5EF4-FFF2-40B4-BE49-F238E27FC236}">
                  <a16:creationId xmlns:a16="http://schemas.microsoft.com/office/drawing/2014/main" id="{9C549564-8D0A-5742-BED7-FFE0B093FBC4}"/>
                </a:ext>
              </a:extLst>
            </p:cNvPr>
            <p:cNvGrpSpPr/>
            <p:nvPr/>
          </p:nvGrpSpPr>
          <p:grpSpPr>
            <a:xfrm>
              <a:off x="1667387" y="4817060"/>
              <a:ext cx="6831154" cy="1408059"/>
              <a:chOff x="1667387" y="4817060"/>
              <a:chExt cx="6831154" cy="1408059"/>
            </a:xfrm>
          </p:grpSpPr>
          <p:sp>
            <p:nvSpPr>
              <p:cNvPr id="15" name="矩形 14">
                <a:extLst>
                  <a:ext uri="{FF2B5EF4-FFF2-40B4-BE49-F238E27FC236}">
                    <a16:creationId xmlns:a16="http://schemas.microsoft.com/office/drawing/2014/main" id="{7F6244F2-7D82-DE42-BC21-329E2C4C72F4}"/>
                  </a:ext>
                </a:extLst>
              </p:cNvPr>
              <p:cNvSpPr/>
              <p:nvPr/>
            </p:nvSpPr>
            <p:spPr>
              <a:xfrm>
                <a:off x="1667387" y="5391983"/>
                <a:ext cx="3365307" cy="384464"/>
              </a:xfrm>
              <a:prstGeom prst="rect">
                <a:avLst/>
              </a:prstGeom>
              <a:noFill/>
              <a:ln w="12700" cap="flat" cmpd="sng" algn="ctr">
                <a:noFill/>
                <a:prstDash val="solid"/>
                <a:miter lim="800000"/>
              </a:ln>
              <a:effectLst/>
            </p:spPr>
            <p:txBody>
              <a:bodyPr rtlCol="0" anchor="ctr"/>
              <a:lstStyle/>
              <a:p>
                <a:pPr marL="285750" indent="-285750" defTabSz="914377">
                  <a:buFont typeface="Wingdings" panose="05000000000000000000" pitchFamily="2" charset="2"/>
                  <a:buChar char="l"/>
                  <a:defRPr/>
                </a:pPr>
                <a:r>
                  <a:rPr lang="zh-CN" altLang="en-US" sz="1600" kern="0" dirty="0">
                    <a:solidFill>
                      <a:prstClr val="black"/>
                    </a:solidFill>
                    <a:latin typeface="Calibri" panose="020F0502020204030204"/>
                    <a:ea typeface="宋体" panose="02010600030101010101" pitchFamily="2" charset="-122"/>
                  </a:rPr>
                  <a:t>应收服务费（</a:t>
                </a:r>
                <a:r>
                  <a:rPr lang="en-US" altLang="zh-CN" sz="1600" kern="0" dirty="0" err="1">
                    <a:solidFill>
                      <a:prstClr val="black"/>
                    </a:solidFill>
                    <a:latin typeface="Calibri" panose="020F0502020204030204"/>
                    <a:ea typeface="宋体" panose="02010600030101010101" pitchFamily="2" charset="-122"/>
                  </a:rPr>
                  <a:t>Avg:166.01</a:t>
                </a:r>
                <a:r>
                  <a:rPr lang="zh-CN" altLang="en-US" sz="1600" kern="0" dirty="0">
                    <a:solidFill>
                      <a:prstClr val="black"/>
                    </a:solidFill>
                    <a:latin typeface="Calibri" panose="020F0502020204030204"/>
                    <a:ea typeface="宋体" panose="02010600030101010101" pitchFamily="2" charset="-122"/>
                  </a:rPr>
                  <a:t>）</a:t>
                </a:r>
              </a:p>
            </p:txBody>
          </p:sp>
          <p:sp>
            <p:nvSpPr>
              <p:cNvPr id="16" name="矩形 15">
                <a:extLst>
                  <a:ext uri="{FF2B5EF4-FFF2-40B4-BE49-F238E27FC236}">
                    <a16:creationId xmlns:a16="http://schemas.microsoft.com/office/drawing/2014/main" id="{D0383A45-C164-1044-AFA1-11061A1447A8}"/>
                  </a:ext>
                </a:extLst>
              </p:cNvPr>
              <p:cNvSpPr/>
              <p:nvPr/>
            </p:nvSpPr>
            <p:spPr>
              <a:xfrm>
                <a:off x="1667387" y="5840655"/>
                <a:ext cx="3171869" cy="384464"/>
              </a:xfrm>
              <a:prstGeom prst="rect">
                <a:avLst/>
              </a:prstGeom>
              <a:noFill/>
              <a:ln w="12700" cap="flat" cmpd="sng" algn="ctr">
                <a:noFill/>
                <a:prstDash val="solid"/>
                <a:miter lim="800000"/>
              </a:ln>
              <a:effectLst/>
            </p:spPr>
            <p:txBody>
              <a:bodyPr rtlCol="0" anchor="ctr"/>
              <a:lstStyle/>
              <a:p>
                <a:pPr marL="285750" indent="-285750" defTabSz="914377">
                  <a:buFont typeface="Wingdings" panose="05000000000000000000" pitchFamily="2" charset="2"/>
                  <a:buChar char="l"/>
                  <a:defRPr/>
                </a:pPr>
                <a:r>
                  <a:rPr lang="zh-CN" altLang="en-US" sz="1600" kern="0" dirty="0">
                    <a:solidFill>
                      <a:prstClr val="black"/>
                    </a:solidFill>
                    <a:latin typeface="Calibri" panose="020F0502020204030204"/>
                    <a:ea typeface="宋体" panose="02010600030101010101" pitchFamily="2" charset="-122"/>
                  </a:rPr>
                  <a:t>服务费（</a:t>
                </a:r>
                <a:r>
                  <a:rPr lang="en-US" altLang="zh-CN" sz="1600" kern="0" dirty="0" err="1">
                    <a:solidFill>
                      <a:prstClr val="black"/>
                    </a:solidFill>
                    <a:latin typeface="Calibri" panose="020F0502020204030204"/>
                    <a:ea typeface="宋体" panose="02010600030101010101" pitchFamily="2" charset="-122"/>
                  </a:rPr>
                  <a:t>Avg:0.0</a:t>
                </a:r>
                <a:r>
                  <a:rPr lang="zh-CN" altLang="en-US" sz="1600" kern="0" dirty="0">
                    <a:solidFill>
                      <a:prstClr val="black"/>
                    </a:solidFill>
                    <a:latin typeface="Calibri" panose="020F0502020204030204"/>
                    <a:ea typeface="宋体" panose="02010600030101010101" pitchFamily="2" charset="-122"/>
                  </a:rPr>
                  <a:t>）</a:t>
                </a:r>
              </a:p>
            </p:txBody>
          </p:sp>
          <p:sp>
            <p:nvSpPr>
              <p:cNvPr id="17" name="右箭头 16">
                <a:extLst>
                  <a:ext uri="{FF2B5EF4-FFF2-40B4-BE49-F238E27FC236}">
                    <a16:creationId xmlns:a16="http://schemas.microsoft.com/office/drawing/2014/main" id="{F17B6B17-8D96-C249-860A-C3BD3AB37D5C}"/>
                  </a:ext>
                </a:extLst>
              </p:cNvPr>
              <p:cNvSpPr/>
              <p:nvPr/>
            </p:nvSpPr>
            <p:spPr>
              <a:xfrm rot="5400000">
                <a:off x="2602170" y="4818191"/>
                <a:ext cx="455121"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18" name="文本框 17">
                <a:extLst>
                  <a:ext uri="{FF2B5EF4-FFF2-40B4-BE49-F238E27FC236}">
                    <a16:creationId xmlns:a16="http://schemas.microsoft.com/office/drawing/2014/main" id="{BC1C2A2E-8D92-2646-8808-E202ED478807}"/>
                  </a:ext>
                </a:extLst>
              </p:cNvPr>
              <p:cNvSpPr txBox="1"/>
              <p:nvPr/>
            </p:nvSpPr>
            <p:spPr>
              <a:xfrm>
                <a:off x="6349257" y="5616004"/>
                <a:ext cx="2149284" cy="369332"/>
              </a:xfrm>
              <a:prstGeom prst="rect">
                <a:avLst/>
              </a:prstGeom>
              <a:noFill/>
            </p:spPr>
            <p:txBody>
              <a:bodyPr wrap="square" rtlCol="0">
                <a:spAutoFit/>
              </a:bodyPr>
              <a:lstStyle/>
              <a:p>
                <a:r>
                  <a:rPr lang="zh-CN" altLang="en-US" b="1" dirty="0"/>
                  <a:t>实例相似度变大</a:t>
                </a:r>
              </a:p>
            </p:txBody>
          </p:sp>
          <p:sp>
            <p:nvSpPr>
              <p:cNvPr id="19" name="右箭头 18">
                <a:extLst>
                  <a:ext uri="{FF2B5EF4-FFF2-40B4-BE49-F238E27FC236}">
                    <a16:creationId xmlns:a16="http://schemas.microsoft.com/office/drawing/2014/main" id="{64C9B7EA-7B3D-294D-AD2F-2D1D4AE79DA4}"/>
                  </a:ext>
                </a:extLst>
              </p:cNvPr>
              <p:cNvSpPr/>
              <p:nvPr/>
            </p:nvSpPr>
            <p:spPr>
              <a:xfrm>
                <a:off x="5320337" y="5584215"/>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grpSp>
          <p:nvGrpSpPr>
            <p:cNvPr id="9" name="组合 8">
              <a:extLst>
                <a:ext uri="{FF2B5EF4-FFF2-40B4-BE49-F238E27FC236}">
                  <a16:creationId xmlns:a16="http://schemas.microsoft.com/office/drawing/2014/main" id="{0CEC0C6D-C4C5-E345-BFE3-D76FA9F04BCE}"/>
                </a:ext>
              </a:extLst>
            </p:cNvPr>
            <p:cNvGrpSpPr/>
            <p:nvPr/>
          </p:nvGrpSpPr>
          <p:grpSpPr>
            <a:xfrm>
              <a:off x="7239095" y="2714961"/>
              <a:ext cx="3379157" cy="657486"/>
              <a:chOff x="7239095" y="2714961"/>
              <a:chExt cx="3379157" cy="657486"/>
            </a:xfrm>
          </p:grpSpPr>
          <p:sp>
            <p:nvSpPr>
              <p:cNvPr id="13" name="右箭头 12">
                <a:extLst>
                  <a:ext uri="{FF2B5EF4-FFF2-40B4-BE49-F238E27FC236}">
                    <a16:creationId xmlns:a16="http://schemas.microsoft.com/office/drawing/2014/main" id="{A1E31AC8-3D08-2E49-B72B-47904E3EB7AF}"/>
                  </a:ext>
                </a:extLst>
              </p:cNvPr>
              <p:cNvSpPr/>
              <p:nvPr/>
            </p:nvSpPr>
            <p:spPr>
              <a:xfrm>
                <a:off x="7239095" y="2714961"/>
                <a:ext cx="613186" cy="452860"/>
              </a:xfrm>
              <a:prstGeom prst="rightArrow">
                <a:avLst/>
              </a:prstGeom>
              <a:noFill/>
              <a:ln w="28575"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14" name="文本框 13">
                <a:extLst>
                  <a:ext uri="{FF2B5EF4-FFF2-40B4-BE49-F238E27FC236}">
                    <a16:creationId xmlns:a16="http://schemas.microsoft.com/office/drawing/2014/main" id="{F0FF7109-2BF2-6A44-AFCA-4F0617B6F882}"/>
                  </a:ext>
                </a:extLst>
              </p:cNvPr>
              <p:cNvSpPr txBox="1"/>
              <p:nvPr/>
            </p:nvSpPr>
            <p:spPr>
              <a:xfrm>
                <a:off x="8117365" y="2726116"/>
                <a:ext cx="2500887" cy="646331"/>
              </a:xfrm>
              <a:prstGeom prst="rect">
                <a:avLst/>
              </a:prstGeom>
              <a:noFill/>
            </p:spPr>
            <p:txBody>
              <a:bodyPr wrap="square" rtlCol="0">
                <a:spAutoFit/>
              </a:bodyPr>
              <a:lstStyle/>
              <a:p>
                <a:r>
                  <a:rPr lang="zh-CN" altLang="en-US" b="1" dirty="0"/>
                  <a:t>高度相似，判定匹配</a:t>
                </a:r>
              </a:p>
            </p:txBody>
          </p:sp>
        </p:grpSp>
        <p:grpSp>
          <p:nvGrpSpPr>
            <p:cNvPr id="10" name="组合 9">
              <a:extLst>
                <a:ext uri="{FF2B5EF4-FFF2-40B4-BE49-F238E27FC236}">
                  <a16:creationId xmlns:a16="http://schemas.microsoft.com/office/drawing/2014/main" id="{90C35FF4-75CE-304C-8C1F-CFBCE8D77364}"/>
                </a:ext>
              </a:extLst>
            </p:cNvPr>
            <p:cNvGrpSpPr/>
            <p:nvPr/>
          </p:nvGrpSpPr>
          <p:grpSpPr>
            <a:xfrm>
              <a:off x="5395254" y="3979712"/>
              <a:ext cx="2336592" cy="837348"/>
              <a:chOff x="5395254" y="3979712"/>
              <a:chExt cx="2336592" cy="837348"/>
            </a:xfrm>
          </p:grpSpPr>
          <p:sp>
            <p:nvSpPr>
              <p:cNvPr id="11" name="椭圆 10">
                <a:extLst>
                  <a:ext uri="{FF2B5EF4-FFF2-40B4-BE49-F238E27FC236}">
                    <a16:creationId xmlns:a16="http://schemas.microsoft.com/office/drawing/2014/main" id="{A962A312-ED76-B042-946C-7DB3251DA473}"/>
                  </a:ext>
                </a:extLst>
              </p:cNvPr>
              <p:cNvSpPr/>
              <p:nvPr/>
            </p:nvSpPr>
            <p:spPr>
              <a:xfrm>
                <a:off x="5395254" y="3979712"/>
                <a:ext cx="1225678" cy="837348"/>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分类模型</a:t>
                </a:r>
              </a:p>
            </p:txBody>
          </p:sp>
          <p:sp>
            <p:nvSpPr>
              <p:cNvPr id="12" name="左箭头 11">
                <a:extLst>
                  <a:ext uri="{FF2B5EF4-FFF2-40B4-BE49-F238E27FC236}">
                    <a16:creationId xmlns:a16="http://schemas.microsoft.com/office/drawing/2014/main" id="{F2EEDB26-8D5B-EC4B-B1C2-C710A30E4307}"/>
                  </a:ext>
                </a:extLst>
              </p:cNvPr>
              <p:cNvSpPr/>
              <p:nvPr/>
            </p:nvSpPr>
            <p:spPr>
              <a:xfrm>
                <a:off x="6853576" y="4158167"/>
                <a:ext cx="878270" cy="480437"/>
              </a:xfrm>
              <a:prstGeom prst="leftArrow">
                <a:avLst/>
              </a:prstGeom>
              <a:noFill/>
              <a:ln w="28575" cap="flat" cmpd="sng" algn="ctr">
                <a:solidFill>
                  <a:sysClr val="windowText" lastClr="000000"/>
                </a:solidFill>
                <a:prstDash val="solid"/>
                <a:miter lim="800000"/>
              </a:ln>
              <a:effectLst/>
            </p:spPr>
            <p:txBody>
              <a:bodyPr rtlCol="0" anchor="ctr"/>
              <a:lstStyle/>
              <a:p>
                <a:pPr algn="ctr"/>
                <a:r>
                  <a:rPr lang="zh-CN" altLang="en-US" sz="1200" kern="0" dirty="0">
                    <a:solidFill>
                      <a:prstClr val="black">
                        <a:lumMod val="95000"/>
                        <a:lumOff val="5000"/>
                      </a:prstClr>
                    </a:solidFill>
                    <a:latin typeface="仿宋" panose="02010609060101010101" pitchFamily="49" charset="-122"/>
                    <a:ea typeface="仿宋" panose="02010609060101010101" pitchFamily="49" charset="-122"/>
                  </a:rPr>
                  <a:t>训练</a:t>
                </a:r>
              </a:p>
            </p:txBody>
          </p:sp>
        </p:grpSp>
      </p:grpSp>
    </p:spTree>
    <p:extLst>
      <p:ext uri="{BB962C8B-B14F-4D97-AF65-F5344CB8AC3E}">
        <p14:creationId xmlns:p14="http://schemas.microsoft.com/office/powerpoint/2010/main" val="322384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F30BB-5623-3548-9E7E-7F5D6DC43F40}"/>
              </a:ext>
            </a:extLst>
          </p:cNvPr>
          <p:cNvSpPr>
            <a:spLocks noGrp="1"/>
          </p:cNvSpPr>
          <p:nvPr>
            <p:ph type="title"/>
          </p:nvPr>
        </p:nvSpPr>
        <p:spPr/>
        <p:txBody>
          <a:bodyPr/>
          <a:lstStyle/>
          <a:p>
            <a:r>
              <a:rPr kumimoji="1" lang="zh-CN" altLang="en-US" dirty="0"/>
              <a:t>相似度传播</a:t>
            </a:r>
          </a:p>
        </p:txBody>
      </p:sp>
      <p:sp>
        <p:nvSpPr>
          <p:cNvPr id="3" name="内容占位符 2">
            <a:extLst>
              <a:ext uri="{FF2B5EF4-FFF2-40B4-BE49-F238E27FC236}">
                <a16:creationId xmlns:a16="http://schemas.microsoft.com/office/drawing/2014/main" id="{7899B4F0-81FF-A944-9A11-96BA5E721B99}"/>
              </a:ext>
            </a:extLst>
          </p:cNvPr>
          <p:cNvSpPr>
            <a:spLocks noGrp="1"/>
          </p:cNvSpPr>
          <p:nvPr>
            <p:ph idx="1"/>
          </p:nvPr>
        </p:nvSpPr>
        <p:spPr/>
        <p:txBody>
          <a:bodyPr/>
          <a:lstStyle/>
          <a:p>
            <a:r>
              <a:rPr kumimoji="1" lang="en-US" altLang="zh-CN" dirty="0"/>
              <a:t>Similarity</a:t>
            </a:r>
            <a:r>
              <a:rPr kumimoji="1" lang="zh-CN" altLang="en-US" dirty="0"/>
              <a:t> </a:t>
            </a:r>
            <a:r>
              <a:rPr kumimoji="1" lang="en-US" altLang="zh-CN" dirty="0"/>
              <a:t>Flooding</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列到表的相似度传播</a:t>
            </a:r>
            <a:endParaRPr kumimoji="1" lang="en-US" altLang="zh-CN" dirty="0"/>
          </a:p>
          <a:p>
            <a:r>
              <a:rPr kumimoji="1" lang="zh-CN" altLang="en-US" dirty="0"/>
              <a:t>表到表的相似度传播</a:t>
            </a:r>
            <a:endParaRPr kumimoji="1" lang="en-US" altLang="zh-CN" dirty="0"/>
          </a:p>
          <a:p>
            <a:r>
              <a:rPr kumimoji="1" lang="zh-CN" altLang="en-US" dirty="0"/>
              <a:t>表到列的相似度传播</a:t>
            </a:r>
            <a:endParaRPr kumimoji="1" lang="en-US" altLang="zh-CN" dirty="0"/>
          </a:p>
          <a:p>
            <a:endParaRPr kumimoji="1" lang="zh-CN" altLang="en-US" dirty="0"/>
          </a:p>
        </p:txBody>
      </p:sp>
      <p:grpSp>
        <p:nvGrpSpPr>
          <p:cNvPr id="4" name="组合 3">
            <a:extLst>
              <a:ext uri="{FF2B5EF4-FFF2-40B4-BE49-F238E27FC236}">
                <a16:creationId xmlns:a16="http://schemas.microsoft.com/office/drawing/2014/main" id="{B4AB96E0-95FF-AA4D-A934-EDDCB9F9357A}"/>
              </a:ext>
            </a:extLst>
          </p:cNvPr>
          <p:cNvGrpSpPr/>
          <p:nvPr/>
        </p:nvGrpSpPr>
        <p:grpSpPr>
          <a:xfrm>
            <a:off x="509936" y="1832718"/>
            <a:ext cx="9216917" cy="2357163"/>
            <a:chOff x="1215902" y="2990653"/>
            <a:chExt cx="10325470" cy="2357163"/>
          </a:xfrm>
        </p:grpSpPr>
        <p:grpSp>
          <p:nvGrpSpPr>
            <p:cNvPr id="5" name="组合 4">
              <a:extLst>
                <a:ext uri="{FF2B5EF4-FFF2-40B4-BE49-F238E27FC236}">
                  <a16:creationId xmlns:a16="http://schemas.microsoft.com/office/drawing/2014/main" id="{8D5475E7-BCB6-514B-BEB8-58B660139601}"/>
                </a:ext>
              </a:extLst>
            </p:cNvPr>
            <p:cNvGrpSpPr/>
            <p:nvPr/>
          </p:nvGrpSpPr>
          <p:grpSpPr>
            <a:xfrm>
              <a:off x="1215902" y="3189445"/>
              <a:ext cx="2669579" cy="2158371"/>
              <a:chOff x="1215902" y="3189445"/>
              <a:chExt cx="2669579" cy="2158371"/>
            </a:xfrm>
          </p:grpSpPr>
          <p:sp>
            <p:nvSpPr>
              <p:cNvPr id="28" name="椭圆 27">
                <a:extLst>
                  <a:ext uri="{FF2B5EF4-FFF2-40B4-BE49-F238E27FC236}">
                    <a16:creationId xmlns:a16="http://schemas.microsoft.com/office/drawing/2014/main" id="{61085914-BC91-8B46-8346-4AB2E59C4DDE}"/>
                  </a:ext>
                </a:extLst>
              </p:cNvPr>
              <p:cNvSpPr/>
              <p:nvPr/>
            </p:nvSpPr>
            <p:spPr>
              <a:xfrm>
                <a:off x="1226660" y="3207693"/>
                <a:ext cx="679938"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a1</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sp>
            <p:nvSpPr>
              <p:cNvPr id="29" name="椭圆 28">
                <a:extLst>
                  <a:ext uri="{FF2B5EF4-FFF2-40B4-BE49-F238E27FC236}">
                    <a16:creationId xmlns:a16="http://schemas.microsoft.com/office/drawing/2014/main" id="{44D8B7E9-2E93-414F-A0D8-29AEF72C1357}"/>
                  </a:ext>
                </a:extLst>
              </p:cNvPr>
              <p:cNvSpPr/>
              <p:nvPr/>
            </p:nvSpPr>
            <p:spPr>
              <a:xfrm>
                <a:off x="1226660" y="4221956"/>
                <a:ext cx="679938"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a2</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cxnSp>
            <p:nvCxnSpPr>
              <p:cNvPr id="30" name="直接箭头连接符 10">
                <a:extLst>
                  <a:ext uri="{FF2B5EF4-FFF2-40B4-BE49-F238E27FC236}">
                    <a16:creationId xmlns:a16="http://schemas.microsoft.com/office/drawing/2014/main" id="{16D91581-4843-C846-A085-05B62E77D9C9}"/>
                  </a:ext>
                </a:extLst>
              </p:cNvPr>
              <p:cNvCxnSpPr>
                <a:stCxn id="28" idx="4"/>
                <a:endCxn id="29" idx="0"/>
              </p:cNvCxnSpPr>
              <p:nvPr/>
            </p:nvCxnSpPr>
            <p:spPr>
              <a:xfrm>
                <a:off x="1566629" y="3723508"/>
                <a:ext cx="0" cy="49844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4248B740-5139-B248-BC5E-87D58D2C299D}"/>
                  </a:ext>
                </a:extLst>
              </p:cNvPr>
              <p:cNvSpPr/>
              <p:nvPr/>
            </p:nvSpPr>
            <p:spPr>
              <a:xfrm>
                <a:off x="2676426" y="3189445"/>
                <a:ext cx="679938"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b1</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sp>
            <p:nvSpPr>
              <p:cNvPr id="32" name="椭圆 31">
                <a:extLst>
                  <a:ext uri="{FF2B5EF4-FFF2-40B4-BE49-F238E27FC236}">
                    <a16:creationId xmlns:a16="http://schemas.microsoft.com/office/drawing/2014/main" id="{4504464F-5217-9F46-8C78-39D7CA980330}"/>
                  </a:ext>
                </a:extLst>
              </p:cNvPr>
              <p:cNvSpPr/>
              <p:nvPr/>
            </p:nvSpPr>
            <p:spPr>
              <a:xfrm>
                <a:off x="2410001" y="4221956"/>
                <a:ext cx="679938"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b2</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cxnSp>
            <p:nvCxnSpPr>
              <p:cNvPr id="33" name="直接箭头连接符 13">
                <a:extLst>
                  <a:ext uri="{FF2B5EF4-FFF2-40B4-BE49-F238E27FC236}">
                    <a16:creationId xmlns:a16="http://schemas.microsoft.com/office/drawing/2014/main" id="{9C40AC00-0D71-924D-8C4E-66967B94AA1C}"/>
                  </a:ext>
                </a:extLst>
              </p:cNvPr>
              <p:cNvCxnSpPr>
                <a:stCxn id="31" idx="4"/>
                <a:endCxn id="32" idx="0"/>
              </p:cNvCxnSpPr>
              <p:nvPr/>
            </p:nvCxnSpPr>
            <p:spPr>
              <a:xfrm flipH="1">
                <a:off x="2749970" y="3705260"/>
                <a:ext cx="266425" cy="51669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D1AAEE5-2F21-4742-9142-732FCADB521F}"/>
                  </a:ext>
                </a:extLst>
              </p:cNvPr>
              <p:cNvSpPr txBox="1"/>
              <p:nvPr/>
            </p:nvSpPr>
            <p:spPr>
              <a:xfrm>
                <a:off x="1215902" y="5009262"/>
                <a:ext cx="1957240" cy="338554"/>
              </a:xfrm>
              <a:prstGeom prst="rect">
                <a:avLst/>
              </a:prstGeom>
              <a:noFill/>
            </p:spPr>
            <p:txBody>
              <a:bodyPr wrap="none" rtlCol="0">
                <a:spAutoFit/>
              </a:bodyPr>
              <a:lstStyle/>
              <a:p>
                <a:r>
                  <a:rPr lang="zh-CN" altLang="en-US" sz="1600" dirty="0"/>
                  <a:t>两个数据源模式</a:t>
                </a:r>
              </a:p>
            </p:txBody>
          </p:sp>
          <p:sp>
            <p:nvSpPr>
              <p:cNvPr id="35" name="椭圆 34">
                <a:extLst>
                  <a:ext uri="{FF2B5EF4-FFF2-40B4-BE49-F238E27FC236}">
                    <a16:creationId xmlns:a16="http://schemas.microsoft.com/office/drawing/2014/main" id="{74CE5142-ED8D-BD43-8C8D-F9FDD74B9A95}"/>
                  </a:ext>
                </a:extLst>
              </p:cNvPr>
              <p:cNvSpPr/>
              <p:nvPr/>
            </p:nvSpPr>
            <p:spPr>
              <a:xfrm>
                <a:off x="3205543" y="4215616"/>
                <a:ext cx="679938"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b3</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cxnSp>
            <p:nvCxnSpPr>
              <p:cNvPr id="36" name="直接箭头连接符 27">
                <a:extLst>
                  <a:ext uri="{FF2B5EF4-FFF2-40B4-BE49-F238E27FC236}">
                    <a16:creationId xmlns:a16="http://schemas.microsoft.com/office/drawing/2014/main" id="{A13BA9DA-CA99-184A-8D4D-6906AF11E84F}"/>
                  </a:ext>
                </a:extLst>
              </p:cNvPr>
              <p:cNvCxnSpPr>
                <a:stCxn id="31" idx="4"/>
                <a:endCxn id="35" idx="0"/>
              </p:cNvCxnSpPr>
              <p:nvPr/>
            </p:nvCxnSpPr>
            <p:spPr>
              <a:xfrm>
                <a:off x="3016395" y="3705260"/>
                <a:ext cx="529117" cy="51035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A471285D-4CF4-6B48-AEA9-68512D5CEC3B}"/>
                </a:ext>
              </a:extLst>
            </p:cNvPr>
            <p:cNvGrpSpPr/>
            <p:nvPr/>
          </p:nvGrpSpPr>
          <p:grpSpPr>
            <a:xfrm>
              <a:off x="4189253" y="3207693"/>
              <a:ext cx="3060285" cy="2104952"/>
              <a:chOff x="4189253" y="3207693"/>
              <a:chExt cx="3060285" cy="2104952"/>
            </a:xfrm>
          </p:grpSpPr>
          <p:sp>
            <p:nvSpPr>
              <p:cNvPr id="23" name="右箭头 22">
                <a:extLst>
                  <a:ext uri="{FF2B5EF4-FFF2-40B4-BE49-F238E27FC236}">
                    <a16:creationId xmlns:a16="http://schemas.microsoft.com/office/drawing/2014/main" id="{54EE1570-F2FF-0F44-8379-19262374FFB9}"/>
                  </a:ext>
                </a:extLst>
              </p:cNvPr>
              <p:cNvSpPr/>
              <p:nvPr/>
            </p:nvSpPr>
            <p:spPr>
              <a:xfrm>
                <a:off x="4189253" y="3703355"/>
                <a:ext cx="613186" cy="498448"/>
              </a:xfrm>
              <a:prstGeom prst="rightArrow">
                <a:avLst/>
              </a:prstGeom>
              <a:noFill/>
              <a:ln w="12700"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B92474C8-2C16-6847-981F-E700247257B5}"/>
                  </a:ext>
                </a:extLst>
              </p:cNvPr>
              <p:cNvSpPr txBox="1"/>
              <p:nvPr/>
            </p:nvSpPr>
            <p:spPr>
              <a:xfrm>
                <a:off x="5165951" y="4974091"/>
                <a:ext cx="1709487" cy="338554"/>
              </a:xfrm>
              <a:prstGeom prst="rect">
                <a:avLst/>
              </a:prstGeom>
              <a:noFill/>
            </p:spPr>
            <p:txBody>
              <a:bodyPr wrap="none" rtlCol="0">
                <a:spAutoFit/>
              </a:bodyPr>
              <a:lstStyle/>
              <a:p>
                <a:r>
                  <a:rPr lang="zh-CN" altLang="en-US" sz="1600" dirty="0"/>
                  <a:t>网络传播模型</a:t>
                </a:r>
              </a:p>
            </p:txBody>
          </p:sp>
          <p:sp>
            <p:nvSpPr>
              <p:cNvPr id="25" name="椭圆 24">
                <a:extLst>
                  <a:ext uri="{FF2B5EF4-FFF2-40B4-BE49-F238E27FC236}">
                    <a16:creationId xmlns:a16="http://schemas.microsoft.com/office/drawing/2014/main" id="{8EAB8136-5522-2340-A740-D2CD0BF6F508}"/>
                  </a:ext>
                </a:extLst>
              </p:cNvPr>
              <p:cNvSpPr/>
              <p:nvPr/>
            </p:nvSpPr>
            <p:spPr>
              <a:xfrm>
                <a:off x="5479628" y="3207693"/>
                <a:ext cx="985717"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a1,b1</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sp>
            <p:nvSpPr>
              <p:cNvPr id="26" name="椭圆 25">
                <a:extLst>
                  <a:ext uri="{FF2B5EF4-FFF2-40B4-BE49-F238E27FC236}">
                    <a16:creationId xmlns:a16="http://schemas.microsoft.com/office/drawing/2014/main" id="{9B3D3CE7-D34C-A44D-8340-4A449174648A}"/>
                  </a:ext>
                </a:extLst>
              </p:cNvPr>
              <p:cNvSpPr/>
              <p:nvPr/>
            </p:nvSpPr>
            <p:spPr>
              <a:xfrm>
                <a:off x="5080481" y="4223644"/>
                <a:ext cx="985716"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a2,b2</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sp>
            <p:nvSpPr>
              <p:cNvPr id="27" name="椭圆 26">
                <a:extLst>
                  <a:ext uri="{FF2B5EF4-FFF2-40B4-BE49-F238E27FC236}">
                    <a16:creationId xmlns:a16="http://schemas.microsoft.com/office/drawing/2014/main" id="{821A4389-0C47-9941-9920-EE47F3D38081}"/>
                  </a:ext>
                </a:extLst>
              </p:cNvPr>
              <p:cNvSpPr/>
              <p:nvPr/>
            </p:nvSpPr>
            <p:spPr>
              <a:xfrm>
                <a:off x="6263822" y="4215615"/>
                <a:ext cx="985716"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a2,b3</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grpSp>
        <p:grpSp>
          <p:nvGrpSpPr>
            <p:cNvPr id="7" name="组合 6">
              <a:extLst>
                <a:ext uri="{FF2B5EF4-FFF2-40B4-BE49-F238E27FC236}">
                  <a16:creationId xmlns:a16="http://schemas.microsoft.com/office/drawing/2014/main" id="{1C84B233-E658-3247-8A42-4ABDE99B9C42}"/>
                </a:ext>
              </a:extLst>
            </p:cNvPr>
            <p:cNvGrpSpPr/>
            <p:nvPr/>
          </p:nvGrpSpPr>
          <p:grpSpPr>
            <a:xfrm>
              <a:off x="5573339" y="3723508"/>
              <a:ext cx="1183341" cy="500136"/>
              <a:chOff x="5573339" y="3723508"/>
              <a:chExt cx="1183341" cy="500136"/>
            </a:xfrm>
          </p:grpSpPr>
          <p:cxnSp>
            <p:nvCxnSpPr>
              <p:cNvPr id="21" name="直接箭头连接符 20">
                <a:extLst>
                  <a:ext uri="{FF2B5EF4-FFF2-40B4-BE49-F238E27FC236}">
                    <a16:creationId xmlns:a16="http://schemas.microsoft.com/office/drawing/2014/main" id="{7272D051-1E33-8949-B060-936DCCAAB767}"/>
                  </a:ext>
                </a:extLst>
              </p:cNvPr>
              <p:cNvCxnSpPr>
                <a:stCxn id="25" idx="4"/>
                <a:endCxn id="26" idx="0"/>
              </p:cNvCxnSpPr>
              <p:nvPr/>
            </p:nvCxnSpPr>
            <p:spPr>
              <a:xfrm flipH="1">
                <a:off x="5573339" y="3723508"/>
                <a:ext cx="399148" cy="50013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33">
                <a:extLst>
                  <a:ext uri="{FF2B5EF4-FFF2-40B4-BE49-F238E27FC236}">
                    <a16:creationId xmlns:a16="http://schemas.microsoft.com/office/drawing/2014/main" id="{5ECE9891-3F2B-D444-94F2-D5960703CE2D}"/>
                  </a:ext>
                </a:extLst>
              </p:cNvPr>
              <p:cNvCxnSpPr>
                <a:stCxn id="25" idx="4"/>
                <a:endCxn id="27" idx="0"/>
              </p:cNvCxnSpPr>
              <p:nvPr/>
            </p:nvCxnSpPr>
            <p:spPr>
              <a:xfrm>
                <a:off x="5972487" y="3723508"/>
                <a:ext cx="784193" cy="49210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BD2454EF-230D-E945-A0F5-46BD8D0B822C}"/>
                </a:ext>
              </a:extLst>
            </p:cNvPr>
            <p:cNvGrpSpPr/>
            <p:nvPr/>
          </p:nvGrpSpPr>
          <p:grpSpPr>
            <a:xfrm>
              <a:off x="7387128" y="2990653"/>
              <a:ext cx="4154244" cy="1735668"/>
              <a:chOff x="7387128" y="2990653"/>
              <a:chExt cx="4154244" cy="1735668"/>
            </a:xfrm>
          </p:grpSpPr>
          <p:grpSp>
            <p:nvGrpSpPr>
              <p:cNvPr id="9" name="组合 8">
                <a:extLst>
                  <a:ext uri="{FF2B5EF4-FFF2-40B4-BE49-F238E27FC236}">
                    <a16:creationId xmlns:a16="http://schemas.microsoft.com/office/drawing/2014/main" id="{C8F5CA63-9A13-414E-955E-F72FED56C1BF}"/>
                  </a:ext>
                </a:extLst>
              </p:cNvPr>
              <p:cNvGrpSpPr/>
              <p:nvPr/>
            </p:nvGrpSpPr>
            <p:grpSpPr>
              <a:xfrm>
                <a:off x="7965479" y="2990653"/>
                <a:ext cx="3575893" cy="1735668"/>
                <a:chOff x="7965479" y="2990653"/>
                <a:chExt cx="3575893" cy="1735668"/>
              </a:xfrm>
            </p:grpSpPr>
            <p:sp>
              <p:nvSpPr>
                <p:cNvPr id="11" name="文本框 10">
                  <a:extLst>
                    <a:ext uri="{FF2B5EF4-FFF2-40B4-BE49-F238E27FC236}">
                      <a16:creationId xmlns:a16="http://schemas.microsoft.com/office/drawing/2014/main" id="{AB1054DB-B9EB-554C-A796-533C372E777E}"/>
                    </a:ext>
                  </a:extLst>
                </p:cNvPr>
                <p:cNvSpPr txBox="1"/>
                <p:nvPr/>
              </p:nvSpPr>
              <p:spPr>
                <a:xfrm>
                  <a:off x="9554437" y="2990653"/>
                  <a:ext cx="1264702" cy="338554"/>
                </a:xfrm>
                <a:prstGeom prst="rect">
                  <a:avLst/>
                </a:prstGeom>
                <a:noFill/>
              </p:spPr>
              <p:txBody>
                <a:bodyPr wrap="square" rtlCol="0">
                  <a:spAutoFit/>
                </a:bodyPr>
                <a:lstStyle/>
                <a:p>
                  <a:r>
                    <a:rPr lang="en-US" altLang="zh-CN" sz="1600" dirty="0"/>
                    <a:t>Sim = 0.6</a:t>
                  </a:r>
                  <a:endParaRPr lang="zh-CN" altLang="en-US" sz="1600" dirty="0"/>
                </a:p>
              </p:txBody>
            </p:sp>
            <p:grpSp>
              <p:nvGrpSpPr>
                <p:cNvPr id="12" name="组合 11">
                  <a:extLst>
                    <a:ext uri="{FF2B5EF4-FFF2-40B4-BE49-F238E27FC236}">
                      <a16:creationId xmlns:a16="http://schemas.microsoft.com/office/drawing/2014/main" id="{BA4292EF-924A-EA4A-A369-B2FC17A4F49E}"/>
                    </a:ext>
                  </a:extLst>
                </p:cNvPr>
                <p:cNvGrpSpPr/>
                <p:nvPr/>
              </p:nvGrpSpPr>
              <p:grpSpPr>
                <a:xfrm>
                  <a:off x="7965479" y="3619528"/>
                  <a:ext cx="3575893" cy="402417"/>
                  <a:chOff x="7965479" y="3619528"/>
                  <a:chExt cx="3575893" cy="402417"/>
                </a:xfrm>
              </p:grpSpPr>
              <p:sp>
                <p:nvSpPr>
                  <p:cNvPr id="19" name="文本框 18">
                    <a:extLst>
                      <a:ext uri="{FF2B5EF4-FFF2-40B4-BE49-F238E27FC236}">
                        <a16:creationId xmlns:a16="http://schemas.microsoft.com/office/drawing/2014/main" id="{6D2F6F78-7E86-AF46-88E6-ADFE15323093}"/>
                      </a:ext>
                    </a:extLst>
                  </p:cNvPr>
                  <p:cNvSpPr txBox="1"/>
                  <p:nvPr/>
                </p:nvSpPr>
                <p:spPr>
                  <a:xfrm>
                    <a:off x="7965479" y="3683391"/>
                    <a:ext cx="1991281" cy="338554"/>
                  </a:xfrm>
                  <a:prstGeom prst="rect">
                    <a:avLst/>
                  </a:prstGeom>
                  <a:noFill/>
                </p:spPr>
                <p:txBody>
                  <a:bodyPr wrap="square" rtlCol="0">
                    <a:spAutoFit/>
                  </a:bodyPr>
                  <a:lstStyle/>
                  <a:p>
                    <a:r>
                      <a:rPr lang="zh-CN" altLang="en-US" sz="1600" dirty="0"/>
                      <a:t>传播</a:t>
                    </a:r>
                    <a:r>
                      <a:rPr lang="en-US" altLang="zh-CN" sz="1600" dirty="0"/>
                      <a:t>0.3</a:t>
                    </a:r>
                    <a:endParaRPr lang="zh-CN" altLang="en-US" sz="1600" dirty="0"/>
                  </a:p>
                </p:txBody>
              </p:sp>
              <p:sp>
                <p:nvSpPr>
                  <p:cNvPr id="20" name="文本框 19">
                    <a:extLst>
                      <a:ext uri="{FF2B5EF4-FFF2-40B4-BE49-F238E27FC236}">
                        <a16:creationId xmlns:a16="http://schemas.microsoft.com/office/drawing/2014/main" id="{F0CCD29E-D2F6-B24B-8FE4-93DFA89EFDA9}"/>
                      </a:ext>
                    </a:extLst>
                  </p:cNvPr>
                  <p:cNvSpPr txBox="1"/>
                  <p:nvPr/>
                </p:nvSpPr>
                <p:spPr>
                  <a:xfrm>
                    <a:off x="9550091" y="3619528"/>
                    <a:ext cx="1991281" cy="338554"/>
                  </a:xfrm>
                  <a:prstGeom prst="rect">
                    <a:avLst/>
                  </a:prstGeom>
                  <a:noFill/>
                </p:spPr>
                <p:txBody>
                  <a:bodyPr wrap="square" rtlCol="0">
                    <a:spAutoFit/>
                  </a:bodyPr>
                  <a:lstStyle/>
                  <a:p>
                    <a:r>
                      <a:rPr lang="zh-CN" altLang="en-US" sz="1600" dirty="0"/>
                      <a:t>传播</a:t>
                    </a:r>
                    <a:r>
                      <a:rPr lang="en-US" altLang="zh-CN" sz="1600" dirty="0"/>
                      <a:t>0.3</a:t>
                    </a:r>
                    <a:endParaRPr lang="zh-CN" altLang="en-US" sz="1600" dirty="0"/>
                  </a:p>
                </p:txBody>
              </p:sp>
            </p:grpSp>
            <p:grpSp>
              <p:nvGrpSpPr>
                <p:cNvPr id="13" name="组合 12">
                  <a:extLst>
                    <a:ext uri="{FF2B5EF4-FFF2-40B4-BE49-F238E27FC236}">
                      <a16:creationId xmlns:a16="http://schemas.microsoft.com/office/drawing/2014/main" id="{4E21780D-3338-AA46-82C2-432482B68F66}"/>
                    </a:ext>
                  </a:extLst>
                </p:cNvPr>
                <p:cNvGrpSpPr/>
                <p:nvPr/>
              </p:nvGrpSpPr>
              <p:grpSpPr>
                <a:xfrm>
                  <a:off x="8155302" y="3194555"/>
                  <a:ext cx="2169057" cy="1531766"/>
                  <a:chOff x="5080481" y="3207693"/>
                  <a:chExt cx="2169057" cy="1531766"/>
                </a:xfrm>
              </p:grpSpPr>
              <p:sp>
                <p:nvSpPr>
                  <p:cNvPr id="14" name="椭圆 13">
                    <a:extLst>
                      <a:ext uri="{FF2B5EF4-FFF2-40B4-BE49-F238E27FC236}">
                        <a16:creationId xmlns:a16="http://schemas.microsoft.com/office/drawing/2014/main" id="{B619A96A-5C5C-A541-9845-A6ABD93C2A9D}"/>
                      </a:ext>
                    </a:extLst>
                  </p:cNvPr>
                  <p:cNvSpPr/>
                  <p:nvPr/>
                </p:nvSpPr>
                <p:spPr>
                  <a:xfrm>
                    <a:off x="5479628" y="3207693"/>
                    <a:ext cx="985717"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a1,b1</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sp>
                <p:nvSpPr>
                  <p:cNvPr id="15" name="椭圆 14">
                    <a:extLst>
                      <a:ext uri="{FF2B5EF4-FFF2-40B4-BE49-F238E27FC236}">
                        <a16:creationId xmlns:a16="http://schemas.microsoft.com/office/drawing/2014/main" id="{59814860-AF6A-E349-BB5E-F1E15E56DAF1}"/>
                      </a:ext>
                    </a:extLst>
                  </p:cNvPr>
                  <p:cNvSpPr/>
                  <p:nvPr/>
                </p:nvSpPr>
                <p:spPr>
                  <a:xfrm>
                    <a:off x="5080481" y="4223644"/>
                    <a:ext cx="985716"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a2,b2</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cxnSp>
                <p:nvCxnSpPr>
                  <p:cNvPr id="16" name="直接箭头连接符 47">
                    <a:extLst>
                      <a:ext uri="{FF2B5EF4-FFF2-40B4-BE49-F238E27FC236}">
                        <a16:creationId xmlns:a16="http://schemas.microsoft.com/office/drawing/2014/main" id="{15DCB2A0-4462-6E44-A6C8-0C422B29BAE7}"/>
                      </a:ext>
                    </a:extLst>
                  </p:cNvPr>
                  <p:cNvCxnSpPr>
                    <a:stCxn id="14" idx="4"/>
                    <a:endCxn id="15" idx="0"/>
                  </p:cNvCxnSpPr>
                  <p:nvPr/>
                </p:nvCxnSpPr>
                <p:spPr>
                  <a:xfrm flipH="1">
                    <a:off x="5573339" y="3723508"/>
                    <a:ext cx="399148" cy="50013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55B320F-A144-BB49-B331-4DB3821A1775}"/>
                      </a:ext>
                    </a:extLst>
                  </p:cNvPr>
                  <p:cNvSpPr/>
                  <p:nvPr/>
                </p:nvSpPr>
                <p:spPr>
                  <a:xfrm>
                    <a:off x="6263822" y="4215615"/>
                    <a:ext cx="985716" cy="515815"/>
                  </a:xfrm>
                  <a:prstGeom prst="ellipse">
                    <a:avLst/>
                  </a:prstGeom>
                  <a:noFill/>
                  <a:ln w="28575" cap="flat" cmpd="sng" algn="ctr">
                    <a:solidFill>
                      <a:sysClr val="windowText" lastClr="000000"/>
                    </a:solidFill>
                    <a:prstDash val="solid"/>
                    <a:miter lim="800000"/>
                  </a:ln>
                  <a:effectLst/>
                </p:spPr>
                <p:txBody>
                  <a:bodyPr rtlCol="0" anchor="ctr"/>
                  <a:lstStyle/>
                  <a:p>
                    <a:pPr algn="ctr"/>
                    <a:r>
                      <a:rPr lang="en-US" altLang="zh-CN" sz="1200" b="1" kern="0" dirty="0" err="1">
                        <a:solidFill>
                          <a:prstClr val="black">
                            <a:lumMod val="95000"/>
                            <a:lumOff val="5000"/>
                          </a:prstClr>
                        </a:solidFill>
                        <a:latin typeface="仿宋" panose="02010609060101010101" pitchFamily="49" charset="-122"/>
                        <a:ea typeface="仿宋" panose="02010609060101010101" pitchFamily="49" charset="-122"/>
                      </a:rPr>
                      <a:t>a2,b3</a:t>
                    </a:r>
                    <a:endParaRPr lang="zh-CN" altLang="en-US" sz="1200" b="1" kern="0" dirty="0">
                      <a:solidFill>
                        <a:prstClr val="black">
                          <a:lumMod val="95000"/>
                          <a:lumOff val="5000"/>
                        </a:prstClr>
                      </a:solidFill>
                      <a:latin typeface="仿宋" panose="02010609060101010101" pitchFamily="49" charset="-122"/>
                      <a:ea typeface="仿宋" panose="02010609060101010101" pitchFamily="49" charset="-122"/>
                    </a:endParaRPr>
                  </a:p>
                </p:txBody>
              </p:sp>
              <p:cxnSp>
                <p:nvCxnSpPr>
                  <p:cNvPr id="18" name="直接箭头连接符 49">
                    <a:extLst>
                      <a:ext uri="{FF2B5EF4-FFF2-40B4-BE49-F238E27FC236}">
                        <a16:creationId xmlns:a16="http://schemas.microsoft.com/office/drawing/2014/main" id="{8987BECF-C13F-9749-AA82-907662E7570C}"/>
                      </a:ext>
                    </a:extLst>
                  </p:cNvPr>
                  <p:cNvCxnSpPr>
                    <a:stCxn id="14" idx="4"/>
                    <a:endCxn id="17" idx="0"/>
                  </p:cNvCxnSpPr>
                  <p:nvPr/>
                </p:nvCxnSpPr>
                <p:spPr>
                  <a:xfrm>
                    <a:off x="5972487" y="3723508"/>
                    <a:ext cx="784193" cy="49210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 name="右箭头 9">
                <a:extLst>
                  <a:ext uri="{FF2B5EF4-FFF2-40B4-BE49-F238E27FC236}">
                    <a16:creationId xmlns:a16="http://schemas.microsoft.com/office/drawing/2014/main" id="{91FC4C55-AA75-0643-8123-B7E2D2E3095A}"/>
                  </a:ext>
                </a:extLst>
              </p:cNvPr>
              <p:cNvSpPr/>
              <p:nvPr/>
            </p:nvSpPr>
            <p:spPr>
              <a:xfrm>
                <a:off x="7387128" y="3703355"/>
                <a:ext cx="613186" cy="498448"/>
              </a:xfrm>
              <a:prstGeom prst="rightArrow">
                <a:avLst/>
              </a:prstGeom>
              <a:noFill/>
              <a:ln w="12700" cap="flat" cmpd="sng" algn="ctr">
                <a:solidFill>
                  <a:sysClr val="windowText" lastClr="000000"/>
                </a:solidFill>
                <a:prstDash val="solid"/>
                <a:miter lim="800000"/>
              </a:ln>
              <a:effectLst/>
            </p:spPr>
            <p:txBody>
              <a:bodyPr rtlCol="0" anchor="ctr"/>
              <a:lstStyle/>
              <a:p>
                <a:pPr algn="ctr"/>
                <a:endParaRPr lang="zh-CN" altLang="en-US" sz="1200" kern="0">
                  <a:solidFill>
                    <a:prstClr val="black">
                      <a:lumMod val="95000"/>
                      <a:lumOff val="5000"/>
                    </a:prstClr>
                  </a:solidFill>
                  <a:latin typeface="仿宋" panose="02010609060101010101" pitchFamily="49" charset="-122"/>
                  <a:ea typeface="仿宋" panose="02010609060101010101" pitchFamily="49" charset="-122"/>
                </a:endParaRPr>
              </a:p>
            </p:txBody>
          </p:sp>
        </p:grpSp>
      </p:grpSp>
      <p:sp>
        <p:nvSpPr>
          <p:cNvPr id="37" name="矩形 36">
            <a:extLst>
              <a:ext uri="{FF2B5EF4-FFF2-40B4-BE49-F238E27FC236}">
                <a16:creationId xmlns:a16="http://schemas.microsoft.com/office/drawing/2014/main" id="{556E909D-D24C-C145-8B7D-196AA88860C7}"/>
              </a:ext>
            </a:extLst>
          </p:cNvPr>
          <p:cNvSpPr/>
          <p:nvPr/>
        </p:nvSpPr>
        <p:spPr>
          <a:xfrm>
            <a:off x="351406" y="6092648"/>
            <a:ext cx="8395719" cy="482953"/>
          </a:xfrm>
          <a:prstGeom prst="rect">
            <a:avLst/>
          </a:prstGeom>
        </p:spPr>
        <p:txBody>
          <a:bodyPr wrap="square">
            <a:spAutoFit/>
          </a:bodyPr>
          <a:lstStyle/>
          <a:p>
            <a:pPr lvl="0" algn="just">
              <a:lnSpc>
                <a:spcPts val="1600"/>
              </a:lnSpc>
              <a:spcBef>
                <a:spcPts val="300"/>
              </a:spcBef>
              <a:spcAft>
                <a:spcPts val="0"/>
              </a:spcAft>
              <a:buSzPts val="1050"/>
            </a:pPr>
            <a:r>
              <a:rPr lang="en-US" altLang="zh-CN" sz="1200" kern="100" dirty="0">
                <a:solidFill>
                  <a:srgbClr val="000000"/>
                </a:solidFill>
                <a:latin typeface="Times New Roman" panose="02020603050405020304" pitchFamily="18" charset="0"/>
                <a:ea typeface="宋体" panose="02010600030101010101" pitchFamily="2" charset="-122"/>
              </a:rPr>
              <a:t>[1] </a:t>
            </a:r>
            <a:r>
              <a:rPr lang="en-US" altLang="zh-CN" sz="1200" kern="100" dirty="0" err="1">
                <a:solidFill>
                  <a:srgbClr val="000000"/>
                </a:solidFill>
                <a:latin typeface="Times New Roman" panose="02020603050405020304" pitchFamily="18" charset="0"/>
                <a:ea typeface="宋体" panose="02010600030101010101" pitchFamily="2" charset="-122"/>
              </a:rPr>
              <a:t>Melnik</a:t>
            </a:r>
            <a:r>
              <a:rPr lang="en-US" altLang="zh-CN" sz="1200" kern="100" dirty="0">
                <a:solidFill>
                  <a:srgbClr val="000000"/>
                </a:solidFill>
                <a:latin typeface="Times New Roman" panose="02020603050405020304" pitchFamily="18" charset="0"/>
                <a:ea typeface="宋体" panose="02010600030101010101" pitchFamily="2" charset="-122"/>
              </a:rPr>
              <a:t>, Sergey, Hector Garcia-Molina, and Erhard Rahm. "Similarity flooding: A versatile graph matching algorithm and its application to schema </a:t>
            </a:r>
            <a:r>
              <a:rPr lang="en-US" altLang="zh-CN" sz="1200" kern="100" dirty="0" err="1">
                <a:solidFill>
                  <a:srgbClr val="000000"/>
                </a:solidFill>
                <a:latin typeface="Times New Roman" panose="02020603050405020304" pitchFamily="18" charset="0"/>
                <a:ea typeface="宋体" panose="02010600030101010101" pitchFamily="2" charset="-122"/>
              </a:rPr>
              <a:t>matching."Data</a:t>
            </a:r>
            <a:r>
              <a:rPr lang="en-US" altLang="zh-CN" sz="1200" kern="100" dirty="0">
                <a:solidFill>
                  <a:srgbClr val="000000"/>
                </a:solidFill>
                <a:latin typeface="Times New Roman" panose="02020603050405020304" pitchFamily="18" charset="0"/>
                <a:ea typeface="宋体" panose="02010600030101010101" pitchFamily="2" charset="-122"/>
              </a:rPr>
              <a:t> Engineering, 2002. Proceedings. 18th International Conference on. IEEE, 2002.</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334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AEA5-F3B4-DC4E-A5CF-0A6F1C2BA92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EE67E67B-3F4D-7F45-8360-EC97696BF057}"/>
              </a:ext>
            </a:extLst>
          </p:cNvPr>
          <p:cNvSpPr>
            <a:spLocks noGrp="1"/>
          </p:cNvSpPr>
          <p:nvPr>
            <p:ph idx="1"/>
          </p:nvPr>
        </p:nvSpPr>
        <p:spPr/>
        <p:txBody>
          <a:bodyPr/>
          <a:lstStyle/>
          <a:p>
            <a:r>
              <a:rPr kumimoji="1" lang="zh-CN" altLang="en-US" dirty="0"/>
              <a:t>研究背景</a:t>
            </a:r>
            <a:endParaRPr kumimoji="1" lang="en-US" altLang="zh-CN" dirty="0"/>
          </a:p>
          <a:p>
            <a:r>
              <a:rPr kumimoji="1" lang="zh-CN" altLang="en-US" dirty="0"/>
              <a:t>本文工作</a:t>
            </a:r>
            <a:endParaRPr kumimoji="1" lang="en-US" altLang="zh-CN" dirty="0"/>
          </a:p>
          <a:p>
            <a:r>
              <a:rPr kumimoji="1" lang="zh-CN" altLang="en-US" dirty="0">
                <a:solidFill>
                  <a:srgbClr val="C00000"/>
                </a:solidFill>
              </a:rPr>
              <a:t>实验验证</a:t>
            </a:r>
            <a:endParaRPr kumimoji="1" lang="en-US" altLang="zh-CN" dirty="0">
              <a:solidFill>
                <a:srgbClr val="C00000"/>
              </a:solidFill>
            </a:endParaRPr>
          </a:p>
          <a:p>
            <a:r>
              <a:rPr kumimoji="1" lang="zh-CN" altLang="en-US" dirty="0"/>
              <a:t>未来工作</a:t>
            </a:r>
          </a:p>
        </p:txBody>
      </p:sp>
    </p:spTree>
    <p:extLst>
      <p:ext uri="{BB962C8B-B14F-4D97-AF65-F5344CB8AC3E}">
        <p14:creationId xmlns:p14="http://schemas.microsoft.com/office/powerpoint/2010/main" val="33794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685DE-EEAA-1244-B5AA-E427C8BC3FB6}"/>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418D8192-23A8-E64A-A132-8C798EB62299}"/>
              </a:ext>
            </a:extLst>
          </p:cNvPr>
          <p:cNvSpPr>
            <a:spLocks noGrp="1"/>
          </p:cNvSpPr>
          <p:nvPr>
            <p:ph idx="1"/>
          </p:nvPr>
        </p:nvSpPr>
        <p:spPr/>
        <p:txBody>
          <a:bodyPr/>
          <a:lstStyle/>
          <a:p>
            <a:r>
              <a:rPr kumimoji="1" lang="zh-CN" altLang="en-US" dirty="0"/>
              <a:t>以餐饮系统为例</a:t>
            </a:r>
            <a:endParaRPr kumimoji="1" lang="en-US" altLang="zh-CN" dirty="0"/>
          </a:p>
          <a:p>
            <a:r>
              <a:rPr kumimoji="1" lang="en-US" altLang="zh-CN" dirty="0"/>
              <a:t>Baselines</a:t>
            </a:r>
            <a:r>
              <a:rPr kumimoji="1" lang="zh-CN" altLang="en-US" dirty="0"/>
              <a:t>：</a:t>
            </a:r>
            <a:endParaRPr kumimoji="1" lang="en-US" altLang="zh-CN" dirty="0"/>
          </a:p>
          <a:p>
            <a:pPr lvl="1"/>
            <a:r>
              <a:rPr kumimoji="1" lang="en-US" altLang="zh-CN" dirty="0"/>
              <a:t>COMA++</a:t>
            </a:r>
          </a:p>
          <a:p>
            <a:pPr lvl="1"/>
            <a:r>
              <a:rPr kumimoji="1" lang="en-US" altLang="zh-CN" dirty="0"/>
              <a:t>NSMA</a:t>
            </a:r>
          </a:p>
          <a:p>
            <a:pPr lvl="1"/>
            <a:r>
              <a:rPr kumimoji="1" lang="en-US" altLang="zh-CN" dirty="0"/>
              <a:t>IOSMA</a:t>
            </a:r>
          </a:p>
          <a:p>
            <a:r>
              <a:rPr kumimoji="1" lang="en-US" altLang="zh-CN" dirty="0"/>
              <a:t>Metrics</a:t>
            </a:r>
            <a:r>
              <a:rPr kumimoji="1" lang="zh-CN" altLang="en-US" dirty="0"/>
              <a:t>：</a:t>
            </a:r>
            <a:endParaRPr kumimoji="1" lang="en-US" altLang="zh-CN" dirty="0"/>
          </a:p>
          <a:p>
            <a:pPr lvl="1"/>
            <a:r>
              <a:rPr kumimoji="1" lang="en-US" altLang="zh-CN" dirty="0"/>
              <a:t>Precision</a:t>
            </a:r>
          </a:p>
          <a:p>
            <a:pPr lvl="1"/>
            <a:r>
              <a:rPr kumimoji="1" lang="en-US" altLang="zh-CN" dirty="0"/>
              <a:t>Recall</a:t>
            </a:r>
          </a:p>
          <a:p>
            <a:pPr lvl="1"/>
            <a:r>
              <a:rPr kumimoji="1" lang="en-US" altLang="zh-CN" dirty="0"/>
              <a:t>F-measure</a:t>
            </a:r>
            <a:endParaRPr kumimoji="1" lang="zh-CN" altLang="en-US" dirty="0"/>
          </a:p>
        </p:txBody>
      </p:sp>
      <p:graphicFrame>
        <p:nvGraphicFramePr>
          <p:cNvPr id="4" name="图表 3">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3542895490"/>
              </p:ext>
            </p:extLst>
          </p:nvPr>
        </p:nvGraphicFramePr>
        <p:xfrm>
          <a:off x="2946244" y="2403841"/>
          <a:ext cx="6197756" cy="3930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a:extLst>
              <a:ext uri="{FF2B5EF4-FFF2-40B4-BE49-F238E27FC236}">
                <a16:creationId xmlns:a16="http://schemas.microsoft.com/office/drawing/2014/main" id="{3FBE68D7-0D09-C14C-8C25-283C5224D02F}"/>
              </a:ext>
            </a:extLst>
          </p:cNvPr>
          <p:cNvGraphicFramePr>
            <a:graphicFrameLocks noGrp="1"/>
          </p:cNvGraphicFramePr>
          <p:nvPr>
            <p:extLst>
              <p:ext uri="{D42A27DB-BD31-4B8C-83A1-F6EECF244321}">
                <p14:modId xmlns:p14="http://schemas.microsoft.com/office/powerpoint/2010/main" val="3112709682"/>
              </p:ext>
            </p:extLst>
          </p:nvPr>
        </p:nvGraphicFramePr>
        <p:xfrm>
          <a:off x="3481143" y="1224106"/>
          <a:ext cx="5265982" cy="762001"/>
        </p:xfrm>
        <a:graphic>
          <a:graphicData uri="http://schemas.openxmlformats.org/drawingml/2006/table">
            <a:tbl>
              <a:tblPr firstRow="1" firstCol="1" bandRow="1">
                <a:tableStyleId>{5C22544A-7EE6-4342-B048-85BDC9FD1C3A}</a:tableStyleId>
              </a:tblPr>
              <a:tblGrid>
                <a:gridCol w="1754670">
                  <a:extLst>
                    <a:ext uri="{9D8B030D-6E8A-4147-A177-3AD203B41FA5}">
                      <a16:colId xmlns:a16="http://schemas.microsoft.com/office/drawing/2014/main" val="184845834"/>
                    </a:ext>
                  </a:extLst>
                </a:gridCol>
                <a:gridCol w="1755656">
                  <a:extLst>
                    <a:ext uri="{9D8B030D-6E8A-4147-A177-3AD203B41FA5}">
                      <a16:colId xmlns:a16="http://schemas.microsoft.com/office/drawing/2014/main" val="1702764673"/>
                    </a:ext>
                  </a:extLst>
                </a:gridCol>
                <a:gridCol w="1755656">
                  <a:extLst>
                    <a:ext uri="{9D8B030D-6E8A-4147-A177-3AD203B41FA5}">
                      <a16:colId xmlns:a16="http://schemas.microsoft.com/office/drawing/2014/main" val="1492833553"/>
                    </a:ext>
                  </a:extLst>
                </a:gridCol>
              </a:tblGrid>
              <a:tr h="249400">
                <a:tc>
                  <a:txBody>
                    <a:bodyPr/>
                    <a:lstStyle/>
                    <a:p>
                      <a:pPr indent="274320" algn="ctr" hangingPunct="0">
                        <a:spcAft>
                          <a:spcPts val="0"/>
                        </a:spcAft>
                        <a:tabLst>
                          <a:tab pos="226695" algn="l"/>
                        </a:tabLs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zh-CN" sz="1400" kern="0">
                          <a:effectLst/>
                        </a:rPr>
                        <a:t>类</a:t>
                      </a:r>
                      <a:r>
                        <a:rPr lang="en-US" sz="1400" kern="0">
                          <a:effectLst/>
                        </a:rPr>
                        <a:t>/</a:t>
                      </a:r>
                      <a:r>
                        <a:rPr lang="zh-CN" sz="1400" kern="0">
                          <a:effectLst/>
                        </a:rPr>
                        <a:t>表</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zh-CN" sz="1400" kern="0">
                          <a:effectLst/>
                        </a:rPr>
                        <a:t>属性</a:t>
                      </a:r>
                      <a:r>
                        <a:rPr lang="en-US" sz="1400" kern="0">
                          <a:effectLst/>
                        </a:rPr>
                        <a:t>/</a:t>
                      </a:r>
                      <a:r>
                        <a:rPr lang="zh-CN" sz="1400" kern="0">
                          <a:effectLst/>
                        </a:rPr>
                        <a:t>列</a:t>
                      </a:r>
                      <a:endParaRPr lang="zh-CN" sz="1400" kern="100">
                        <a:effectLst/>
                        <a:latin typeface="Times New Roman" panose="02020603050405020304" pitchFamily="18" charset="0"/>
                        <a:ea typeface="宋体" panose="02010600030101010101" pitchFamily="2" charset="-122"/>
                      </a:endParaRPr>
                    </a:p>
                  </a:txBody>
                  <a:tcPr marL="106463" marR="106463" marT="0" marB="0"/>
                </a:tc>
                <a:extLst>
                  <a:ext uri="{0D108BD9-81ED-4DB2-BD59-A6C34878D82A}">
                    <a16:rowId xmlns:a16="http://schemas.microsoft.com/office/drawing/2014/main" val="536406931"/>
                  </a:ext>
                </a:extLst>
              </a:tr>
              <a:tr h="249400">
                <a:tc>
                  <a:txBody>
                    <a:bodyPr/>
                    <a:lstStyle/>
                    <a:p>
                      <a:pPr indent="274320" algn="just" hangingPunct="0">
                        <a:spcAft>
                          <a:spcPts val="0"/>
                        </a:spcAft>
                        <a:tabLst>
                          <a:tab pos="226695" algn="l"/>
                        </a:tabLst>
                      </a:pPr>
                      <a:r>
                        <a:rPr lang="zh-CN" sz="1400" kern="0">
                          <a:effectLst/>
                        </a:rPr>
                        <a:t>本体</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en-US" sz="1400" kern="0">
                          <a:effectLst/>
                        </a:rPr>
                        <a:t>19</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en-US" sz="1400" kern="0">
                          <a:effectLst/>
                        </a:rPr>
                        <a:t>136</a:t>
                      </a:r>
                      <a:endParaRPr lang="zh-CN" sz="1400" kern="100">
                        <a:effectLst/>
                        <a:latin typeface="Times New Roman" panose="02020603050405020304" pitchFamily="18" charset="0"/>
                        <a:ea typeface="宋体" panose="02010600030101010101" pitchFamily="2" charset="-122"/>
                      </a:endParaRPr>
                    </a:p>
                  </a:txBody>
                  <a:tcPr marL="106463" marR="106463" marT="0" marB="0"/>
                </a:tc>
                <a:extLst>
                  <a:ext uri="{0D108BD9-81ED-4DB2-BD59-A6C34878D82A}">
                    <a16:rowId xmlns:a16="http://schemas.microsoft.com/office/drawing/2014/main" val="584197067"/>
                  </a:ext>
                </a:extLst>
              </a:tr>
              <a:tr h="263201">
                <a:tc>
                  <a:txBody>
                    <a:bodyPr/>
                    <a:lstStyle/>
                    <a:p>
                      <a:pPr indent="274320" algn="just" hangingPunct="0">
                        <a:spcAft>
                          <a:spcPts val="0"/>
                        </a:spcAft>
                        <a:tabLst>
                          <a:tab pos="226695" algn="l"/>
                        </a:tabLst>
                      </a:pPr>
                      <a:r>
                        <a:rPr lang="zh-CN" sz="1400" kern="0">
                          <a:effectLst/>
                        </a:rPr>
                        <a:t>关系模式</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en-US" sz="1400" kern="0">
                          <a:effectLst/>
                        </a:rPr>
                        <a:t>15</a:t>
                      </a:r>
                      <a:endParaRPr lang="zh-CN" sz="1400" kern="100">
                        <a:effectLst/>
                        <a:latin typeface="Times New Roman" panose="02020603050405020304" pitchFamily="18" charset="0"/>
                        <a:ea typeface="宋体" panose="02010600030101010101" pitchFamily="2" charset="-122"/>
                      </a:endParaRPr>
                    </a:p>
                  </a:txBody>
                  <a:tcPr marL="106463" marR="106463" marT="0" marB="0"/>
                </a:tc>
                <a:tc>
                  <a:txBody>
                    <a:bodyPr/>
                    <a:lstStyle/>
                    <a:p>
                      <a:pPr indent="274320" algn="just" hangingPunct="0">
                        <a:spcAft>
                          <a:spcPts val="0"/>
                        </a:spcAft>
                        <a:tabLst>
                          <a:tab pos="226695" algn="l"/>
                        </a:tabLst>
                      </a:pPr>
                      <a:r>
                        <a:rPr lang="en-US" sz="1400" kern="0" dirty="0">
                          <a:effectLst/>
                        </a:rPr>
                        <a:t>103</a:t>
                      </a:r>
                      <a:endParaRPr lang="zh-CN" sz="1400" kern="100" dirty="0">
                        <a:effectLst/>
                        <a:latin typeface="Times New Roman" panose="02020603050405020304" pitchFamily="18" charset="0"/>
                        <a:ea typeface="宋体" panose="02010600030101010101" pitchFamily="2" charset="-122"/>
                      </a:endParaRPr>
                    </a:p>
                  </a:txBody>
                  <a:tcPr marL="106463" marR="106463" marT="0" marB="0"/>
                </a:tc>
                <a:extLst>
                  <a:ext uri="{0D108BD9-81ED-4DB2-BD59-A6C34878D82A}">
                    <a16:rowId xmlns:a16="http://schemas.microsoft.com/office/drawing/2014/main" val="805943334"/>
                  </a:ext>
                </a:extLst>
              </a:tr>
            </a:tbl>
          </a:graphicData>
        </a:graphic>
      </p:graphicFrame>
      <p:sp>
        <p:nvSpPr>
          <p:cNvPr id="6" name="文本框 5">
            <a:extLst>
              <a:ext uri="{FF2B5EF4-FFF2-40B4-BE49-F238E27FC236}">
                <a16:creationId xmlns:a16="http://schemas.microsoft.com/office/drawing/2014/main" id="{8F05D774-4FF2-AA47-8656-2693382BE809}"/>
              </a:ext>
            </a:extLst>
          </p:cNvPr>
          <p:cNvSpPr txBox="1"/>
          <p:nvPr/>
        </p:nvSpPr>
        <p:spPr>
          <a:xfrm>
            <a:off x="5075227" y="845962"/>
            <a:ext cx="2077813" cy="338554"/>
          </a:xfrm>
          <a:prstGeom prst="rect">
            <a:avLst/>
          </a:prstGeom>
          <a:noFill/>
        </p:spPr>
        <p:txBody>
          <a:bodyPr wrap="none" rtlCol="0">
            <a:spAutoFit/>
          </a:bodyPr>
          <a:lstStyle/>
          <a:p>
            <a:r>
              <a:rPr lang="zh-CN" altLang="zh-CN" sz="1600" dirty="0"/>
              <a:t>待匹配模式元素统计 </a:t>
            </a:r>
            <a:endParaRPr kumimoji="1" lang="zh-CN" altLang="en-US" sz="1600" dirty="0">
              <a:latin typeface="Calibri" pitchFamily="34" charset="0"/>
            </a:endParaRPr>
          </a:p>
        </p:txBody>
      </p:sp>
    </p:spTree>
    <p:extLst>
      <p:ext uri="{BB962C8B-B14F-4D97-AF65-F5344CB8AC3E}">
        <p14:creationId xmlns:p14="http://schemas.microsoft.com/office/powerpoint/2010/main" val="208972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A1EF5-7569-5D42-B407-B6148B5CE714}"/>
              </a:ext>
            </a:extLst>
          </p:cNvPr>
          <p:cNvSpPr>
            <a:spLocks noGrp="1"/>
          </p:cNvSpPr>
          <p:nvPr>
            <p:ph type="title"/>
          </p:nvPr>
        </p:nvSpPr>
        <p:spPr/>
        <p:txBody>
          <a:bodyPr/>
          <a:lstStyle/>
          <a:p>
            <a:r>
              <a:rPr kumimoji="1" lang="zh-CN" altLang="en-US" dirty="0"/>
              <a:t>模式匹配案例分析</a:t>
            </a:r>
          </a:p>
        </p:txBody>
      </p:sp>
      <p:graphicFrame>
        <p:nvGraphicFramePr>
          <p:cNvPr id="4" name="内容占位符 3">
            <a:extLst>
              <a:ext uri="{FF2B5EF4-FFF2-40B4-BE49-F238E27FC236}">
                <a16:creationId xmlns:a16="http://schemas.microsoft.com/office/drawing/2014/main" id="{3171A229-429F-4541-A2F7-8E2DFDB69E32}"/>
              </a:ext>
            </a:extLst>
          </p:cNvPr>
          <p:cNvGraphicFramePr>
            <a:graphicFrameLocks noGrp="1"/>
          </p:cNvGraphicFramePr>
          <p:nvPr>
            <p:ph idx="1"/>
            <p:extLst>
              <p:ext uri="{D42A27DB-BD31-4B8C-83A1-F6EECF244321}">
                <p14:modId xmlns:p14="http://schemas.microsoft.com/office/powerpoint/2010/main" val="3940011803"/>
              </p:ext>
            </p:extLst>
          </p:nvPr>
        </p:nvGraphicFramePr>
        <p:xfrm>
          <a:off x="357018" y="1337163"/>
          <a:ext cx="8429964" cy="5328050"/>
        </p:xfrm>
        <a:graphic>
          <a:graphicData uri="http://schemas.openxmlformats.org/drawingml/2006/table">
            <a:tbl>
              <a:tblPr firstRow="1" firstCol="1" bandRow="1">
                <a:tableStyleId>{5C22544A-7EE6-4342-B048-85BDC9FD1C3A}</a:tableStyleId>
              </a:tblPr>
              <a:tblGrid>
                <a:gridCol w="2257769">
                  <a:extLst>
                    <a:ext uri="{9D8B030D-6E8A-4147-A177-3AD203B41FA5}">
                      <a16:colId xmlns:a16="http://schemas.microsoft.com/office/drawing/2014/main" val="10091893"/>
                    </a:ext>
                  </a:extLst>
                </a:gridCol>
                <a:gridCol w="2949481">
                  <a:extLst>
                    <a:ext uri="{9D8B030D-6E8A-4147-A177-3AD203B41FA5}">
                      <a16:colId xmlns:a16="http://schemas.microsoft.com/office/drawing/2014/main" val="3792608110"/>
                    </a:ext>
                  </a:extLst>
                </a:gridCol>
                <a:gridCol w="3222714">
                  <a:extLst>
                    <a:ext uri="{9D8B030D-6E8A-4147-A177-3AD203B41FA5}">
                      <a16:colId xmlns:a16="http://schemas.microsoft.com/office/drawing/2014/main" val="1000978041"/>
                    </a:ext>
                  </a:extLst>
                </a:gridCol>
              </a:tblGrid>
              <a:tr h="409850">
                <a:tc>
                  <a:txBody>
                    <a:bodyPr/>
                    <a:lstStyle/>
                    <a:p>
                      <a:pPr algn="l" hangingPunct="1">
                        <a:spcAft>
                          <a:spcPts val="0"/>
                        </a:spcAft>
                      </a:pPr>
                      <a:r>
                        <a:rPr lang="zh-CN" sz="2000" kern="100">
                          <a:effectLst/>
                        </a:rPr>
                        <a:t>数据库表含义</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zh-CN" sz="2000" kern="100">
                          <a:effectLst/>
                        </a:rPr>
                        <a:t>数据库表名</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zh-CN" sz="2000" kern="100" dirty="0">
                          <a:effectLst/>
                        </a:rPr>
                        <a:t>本体类名</a:t>
                      </a:r>
                      <a:endParaRPr lang="zh-CN" sz="2000" kern="100" dirty="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1063819268"/>
                  </a:ext>
                </a:extLst>
              </a:tr>
              <a:tr h="409850">
                <a:tc>
                  <a:txBody>
                    <a:bodyPr/>
                    <a:lstStyle/>
                    <a:p>
                      <a:pPr algn="l" hangingPunct="1">
                        <a:spcAft>
                          <a:spcPts val="0"/>
                        </a:spcAft>
                      </a:pPr>
                      <a:r>
                        <a:rPr lang="zh-CN" sz="2000" kern="100">
                          <a:effectLst/>
                        </a:rPr>
                        <a:t>商户账单表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dirty="0" err="1">
                          <a:effectLst/>
                        </a:rPr>
                        <a:t>sh_bill</a:t>
                      </a:r>
                      <a:endParaRPr lang="zh-CN" sz="2000" kern="100" dirty="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dirty="0" err="1">
                          <a:effectLst/>
                        </a:rPr>
                        <a:t>o_order</a:t>
                      </a:r>
                      <a:endParaRPr lang="zh-CN" sz="2000" kern="100" dirty="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3906773085"/>
                  </a:ext>
                </a:extLst>
              </a:tr>
              <a:tr h="409850">
                <a:tc>
                  <a:txBody>
                    <a:bodyPr/>
                    <a:lstStyle/>
                    <a:p>
                      <a:pPr algn="l" hangingPunct="1">
                        <a:spcAft>
                          <a:spcPts val="0"/>
                        </a:spcAft>
                      </a:pPr>
                      <a:r>
                        <a:rPr lang="zh-CN" altLang="en-US" sz="2000" kern="100" dirty="0">
                          <a:effectLst/>
                          <a:latin typeface="Times New Roman" panose="02020603050405020304" pitchFamily="18" charset="0"/>
                          <a:ea typeface="宋体" panose="02010600030101010101" pitchFamily="2" charset="-122"/>
                        </a:rPr>
                        <a:t>订单金额表</a:t>
                      </a:r>
                      <a:endParaRPr lang="zh-CN" sz="2000" kern="100" dirty="0">
                        <a:effectLst/>
                        <a:latin typeface="Times New Roman" panose="02020603050405020304" pitchFamily="18" charset="0"/>
                        <a:ea typeface="宋体" panose="02010600030101010101" pitchFamily="2" charset="-122"/>
                      </a:endParaRPr>
                    </a:p>
                  </a:txBody>
                  <a:tcPr marL="155312" marR="15531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00" dirty="0" err="1">
                          <a:effectLst/>
                        </a:rPr>
                        <a:t>sh_bill_total</a:t>
                      </a:r>
                      <a:endParaRPr lang="zh-CN" altLang="zh-CN" sz="2000" kern="100" dirty="0">
                        <a:effectLst/>
                        <a:latin typeface="Times New Roman" panose="02020603050405020304" pitchFamily="18" charset="0"/>
                        <a:ea typeface="+mn-ea"/>
                      </a:endParaRPr>
                    </a:p>
                  </a:txBody>
                  <a:tcPr marL="155312" marR="155312"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00" dirty="0" err="1">
                          <a:effectLst/>
                        </a:rPr>
                        <a:t>o_order_total_amount</a:t>
                      </a:r>
                      <a:endParaRPr lang="zh-CN" altLang="zh-CN" sz="2000" kern="100" dirty="0">
                        <a:effectLst/>
                        <a:latin typeface="Times New Roman" panose="02020603050405020304" pitchFamily="18" charset="0"/>
                        <a:ea typeface="+mn-ea"/>
                      </a:endParaRPr>
                    </a:p>
                  </a:txBody>
                  <a:tcPr marL="155312" marR="155312" marT="0" marB="0"/>
                </a:tc>
                <a:extLst>
                  <a:ext uri="{0D108BD9-81ED-4DB2-BD59-A6C34878D82A}">
                    <a16:rowId xmlns:a16="http://schemas.microsoft.com/office/drawing/2014/main" val="480971409"/>
                  </a:ext>
                </a:extLst>
              </a:tr>
              <a:tr h="409850">
                <a:tc>
                  <a:txBody>
                    <a:bodyPr/>
                    <a:lstStyle/>
                    <a:p>
                      <a:pPr algn="l" hangingPunct="1">
                        <a:spcAft>
                          <a:spcPts val="0"/>
                        </a:spcAft>
                      </a:pPr>
                      <a:r>
                        <a:rPr lang="zh-CN" sz="2000" kern="100" dirty="0">
                          <a:effectLst/>
                        </a:rPr>
                        <a:t>商户账单明细表</a:t>
                      </a:r>
                      <a:endParaRPr lang="zh-CN" sz="2000" kern="100" dirty="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sh_shbilldetailed</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o_order_item_history</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145087263"/>
                  </a:ext>
                </a:extLst>
              </a:tr>
              <a:tr h="409850">
                <a:tc>
                  <a:txBody>
                    <a:bodyPr/>
                    <a:lstStyle/>
                    <a:p>
                      <a:pPr algn="l" hangingPunct="1">
                        <a:spcAft>
                          <a:spcPts val="0"/>
                        </a:spcAft>
                      </a:pPr>
                      <a:r>
                        <a:rPr lang="zh-CN" sz="2000" kern="100" dirty="0">
                          <a:effectLst/>
                        </a:rPr>
                        <a:t>商户账单支付表</a:t>
                      </a:r>
                      <a:endParaRPr lang="zh-CN" sz="2000" kern="100" dirty="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sh_shbillpay</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c_pay_history</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930451786"/>
                  </a:ext>
                </a:extLst>
              </a:tr>
              <a:tr h="409850">
                <a:tc>
                  <a:txBody>
                    <a:bodyPr/>
                    <a:lstStyle/>
                    <a:p>
                      <a:pPr algn="l" hangingPunct="1">
                        <a:spcAft>
                          <a:spcPts val="0"/>
                        </a:spcAft>
                      </a:pPr>
                      <a:r>
                        <a:rPr lang="zh-CN" sz="2000" kern="100">
                          <a:effectLst/>
                        </a:rPr>
                        <a:t>品牌表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sys_brand</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sls_brand</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3323859029"/>
                  </a:ext>
                </a:extLst>
              </a:tr>
              <a:tr h="409850">
                <a:tc>
                  <a:txBody>
                    <a:bodyPr/>
                    <a:lstStyle/>
                    <a:p>
                      <a:pPr algn="l" hangingPunct="1">
                        <a:spcAft>
                          <a:spcPts val="0"/>
                        </a:spcAft>
                      </a:pPr>
                      <a:r>
                        <a:rPr lang="zh-CN" sz="2000" kern="100">
                          <a:effectLst/>
                        </a:rPr>
                        <a:t>营业区设置表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sys_businessloc</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o_section</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2761655718"/>
                  </a:ext>
                </a:extLst>
              </a:tr>
              <a:tr h="409850">
                <a:tc>
                  <a:txBody>
                    <a:bodyPr/>
                    <a:lstStyle/>
                    <a:p>
                      <a:pPr algn="l" hangingPunct="1">
                        <a:spcAft>
                          <a:spcPts val="0"/>
                        </a:spcAft>
                      </a:pPr>
                      <a:r>
                        <a:rPr lang="zh-CN" sz="2000" kern="100">
                          <a:effectLst/>
                        </a:rPr>
                        <a:t>菜品表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sys_dishes</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o_dish</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4200552356"/>
                  </a:ext>
                </a:extLst>
              </a:tr>
              <a:tr h="409850">
                <a:tc>
                  <a:txBody>
                    <a:bodyPr/>
                    <a:lstStyle/>
                    <a:p>
                      <a:pPr algn="l" hangingPunct="1">
                        <a:spcAft>
                          <a:spcPts val="0"/>
                        </a:spcAft>
                      </a:pPr>
                      <a:r>
                        <a:rPr lang="zh-CN" sz="2000" kern="100">
                          <a:effectLst/>
                        </a:rPr>
                        <a:t>组织机构表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sys_organizations</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sys_shop</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2230034341"/>
                  </a:ext>
                </a:extLst>
              </a:tr>
              <a:tr h="409850">
                <a:tc>
                  <a:txBody>
                    <a:bodyPr/>
                    <a:lstStyle/>
                    <a:p>
                      <a:pPr algn="l" hangingPunct="1">
                        <a:spcAft>
                          <a:spcPts val="0"/>
                        </a:spcAft>
                      </a:pPr>
                      <a:r>
                        <a:rPr lang="zh-CN" sz="2000" kern="100">
                          <a:effectLst/>
                        </a:rPr>
                        <a:t>支付方式表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sys_payment</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c_pay_type</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219854773"/>
                  </a:ext>
                </a:extLst>
              </a:tr>
              <a:tr h="409850">
                <a:tc>
                  <a:txBody>
                    <a:bodyPr/>
                    <a:lstStyle/>
                    <a:p>
                      <a:pPr algn="l" hangingPunct="1">
                        <a:spcAft>
                          <a:spcPts val="0"/>
                        </a:spcAft>
                      </a:pPr>
                      <a:r>
                        <a:rPr lang="zh-CN" sz="2000" kern="100">
                          <a:effectLst/>
                        </a:rPr>
                        <a:t>菜品类别表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sys_reportcategory</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o_dish_kind</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1554002777"/>
                  </a:ext>
                </a:extLst>
              </a:tr>
              <a:tr h="409850">
                <a:tc>
                  <a:txBody>
                    <a:bodyPr/>
                    <a:lstStyle/>
                    <a:p>
                      <a:pPr algn="l" hangingPunct="1">
                        <a:spcAft>
                          <a:spcPts val="0"/>
                        </a:spcAft>
                      </a:pPr>
                      <a:r>
                        <a:rPr lang="zh-CN" sz="2000" kern="100">
                          <a:effectLst/>
                        </a:rPr>
                        <a:t>桌台表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sys_table</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o_table</a:t>
                      </a:r>
                      <a:endParaRPr lang="zh-CN" sz="2000" kern="10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3819505206"/>
                  </a:ext>
                </a:extLst>
              </a:tr>
              <a:tr h="409850">
                <a:tc>
                  <a:txBody>
                    <a:bodyPr/>
                    <a:lstStyle/>
                    <a:p>
                      <a:pPr algn="l" hangingPunct="1">
                        <a:spcAft>
                          <a:spcPts val="0"/>
                        </a:spcAft>
                      </a:pPr>
                      <a:r>
                        <a:rPr lang="zh-CN" sz="2000" kern="100">
                          <a:effectLst/>
                        </a:rPr>
                        <a:t>系统用户表</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a:effectLst/>
                        </a:rPr>
                        <a:t>sys_userinfo</a:t>
                      </a:r>
                      <a:endParaRPr lang="zh-CN" sz="2000" kern="100">
                        <a:effectLst/>
                        <a:latin typeface="Times New Roman" panose="02020603050405020304" pitchFamily="18" charset="0"/>
                        <a:ea typeface="宋体" panose="02010600030101010101" pitchFamily="2" charset="-122"/>
                      </a:endParaRPr>
                    </a:p>
                  </a:txBody>
                  <a:tcPr marL="155312" marR="155312" marT="0" marB="0"/>
                </a:tc>
                <a:tc>
                  <a:txBody>
                    <a:bodyPr/>
                    <a:lstStyle/>
                    <a:p>
                      <a:pPr algn="l" hangingPunct="1">
                        <a:spcAft>
                          <a:spcPts val="0"/>
                        </a:spcAft>
                      </a:pPr>
                      <a:r>
                        <a:rPr lang="en-US" sz="2000" kern="100" dirty="0" err="1">
                          <a:effectLst/>
                        </a:rPr>
                        <a:t>sys_user</a:t>
                      </a:r>
                      <a:endParaRPr lang="zh-CN" sz="2000" kern="100" dirty="0">
                        <a:effectLst/>
                        <a:latin typeface="Times New Roman" panose="02020603050405020304" pitchFamily="18" charset="0"/>
                        <a:ea typeface="宋体" panose="02010600030101010101" pitchFamily="2" charset="-122"/>
                      </a:endParaRPr>
                    </a:p>
                  </a:txBody>
                  <a:tcPr marL="155312" marR="155312" marT="0" marB="0"/>
                </a:tc>
                <a:extLst>
                  <a:ext uri="{0D108BD9-81ED-4DB2-BD59-A6C34878D82A}">
                    <a16:rowId xmlns:a16="http://schemas.microsoft.com/office/drawing/2014/main" val="1828259247"/>
                  </a:ext>
                </a:extLst>
              </a:tr>
            </a:tbl>
          </a:graphicData>
        </a:graphic>
      </p:graphicFrame>
    </p:spTree>
    <p:extLst>
      <p:ext uri="{BB962C8B-B14F-4D97-AF65-F5344CB8AC3E}">
        <p14:creationId xmlns:p14="http://schemas.microsoft.com/office/powerpoint/2010/main" val="159426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AEA5-F3B4-DC4E-A5CF-0A6F1C2BA92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EE67E67B-3F4D-7F45-8360-EC97696BF057}"/>
              </a:ext>
            </a:extLst>
          </p:cNvPr>
          <p:cNvSpPr>
            <a:spLocks noGrp="1"/>
          </p:cNvSpPr>
          <p:nvPr>
            <p:ph idx="1"/>
          </p:nvPr>
        </p:nvSpPr>
        <p:spPr/>
        <p:txBody>
          <a:bodyPr/>
          <a:lstStyle/>
          <a:p>
            <a:r>
              <a:rPr kumimoji="1" lang="zh-CN" altLang="en-US" dirty="0"/>
              <a:t>研究背景</a:t>
            </a:r>
            <a:endParaRPr kumimoji="1" lang="en-US" altLang="zh-CN" dirty="0"/>
          </a:p>
          <a:p>
            <a:r>
              <a:rPr kumimoji="1" lang="zh-CN" altLang="en-US" dirty="0"/>
              <a:t>本文工作</a:t>
            </a:r>
            <a:endParaRPr kumimoji="1" lang="en-US" altLang="zh-CN" dirty="0"/>
          </a:p>
          <a:p>
            <a:r>
              <a:rPr kumimoji="1" lang="zh-CN" altLang="en-US" dirty="0"/>
              <a:t>实验验证</a:t>
            </a:r>
            <a:endParaRPr kumimoji="1" lang="en-US" altLang="zh-CN" dirty="0"/>
          </a:p>
          <a:p>
            <a:r>
              <a:rPr kumimoji="1" lang="zh-CN" altLang="en-US" dirty="0">
                <a:solidFill>
                  <a:srgbClr val="C00000"/>
                </a:solidFill>
              </a:rPr>
              <a:t>未来工作</a:t>
            </a:r>
          </a:p>
        </p:txBody>
      </p:sp>
    </p:spTree>
    <p:extLst>
      <p:ext uri="{BB962C8B-B14F-4D97-AF65-F5344CB8AC3E}">
        <p14:creationId xmlns:p14="http://schemas.microsoft.com/office/powerpoint/2010/main" val="277414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AEA5-F3B4-DC4E-A5CF-0A6F1C2BA92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EE67E67B-3F4D-7F45-8360-EC97696BF057}"/>
              </a:ext>
            </a:extLst>
          </p:cNvPr>
          <p:cNvSpPr>
            <a:spLocks noGrp="1"/>
          </p:cNvSpPr>
          <p:nvPr>
            <p:ph idx="1"/>
          </p:nvPr>
        </p:nvSpPr>
        <p:spPr/>
        <p:txBody>
          <a:bodyPr/>
          <a:lstStyle/>
          <a:p>
            <a:r>
              <a:rPr kumimoji="1" lang="zh-CN" altLang="en-US" dirty="0"/>
              <a:t>研究背景</a:t>
            </a:r>
            <a:endParaRPr kumimoji="1" lang="en-US" altLang="zh-CN" dirty="0"/>
          </a:p>
          <a:p>
            <a:r>
              <a:rPr kumimoji="1" lang="zh-CN" altLang="en-US" dirty="0"/>
              <a:t>本文工作</a:t>
            </a:r>
            <a:endParaRPr kumimoji="1" lang="en-US" altLang="zh-CN" dirty="0"/>
          </a:p>
          <a:p>
            <a:r>
              <a:rPr kumimoji="1" lang="zh-CN" altLang="en-US" dirty="0"/>
              <a:t>实验验证</a:t>
            </a:r>
            <a:endParaRPr kumimoji="1" lang="en-US" altLang="zh-CN" dirty="0"/>
          </a:p>
          <a:p>
            <a:r>
              <a:rPr kumimoji="1" lang="zh-CN" altLang="en-US" dirty="0"/>
              <a:t>未来工作</a:t>
            </a:r>
          </a:p>
        </p:txBody>
      </p:sp>
    </p:spTree>
    <p:extLst>
      <p:ext uri="{BB962C8B-B14F-4D97-AF65-F5344CB8AC3E}">
        <p14:creationId xmlns:p14="http://schemas.microsoft.com/office/powerpoint/2010/main" val="145678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FF182-45AB-DC47-AD53-E094DAC0B9FF}"/>
              </a:ext>
            </a:extLst>
          </p:cNvPr>
          <p:cNvSpPr>
            <a:spLocks noGrp="1"/>
          </p:cNvSpPr>
          <p:nvPr>
            <p:ph type="title"/>
          </p:nvPr>
        </p:nvSpPr>
        <p:spPr/>
        <p:txBody>
          <a:bodyPr/>
          <a:lstStyle/>
          <a:p>
            <a:r>
              <a:rPr kumimoji="1" lang="zh-CN" altLang="en-US" dirty="0"/>
              <a:t>未来工作</a:t>
            </a:r>
          </a:p>
        </p:txBody>
      </p:sp>
      <p:sp>
        <p:nvSpPr>
          <p:cNvPr id="3" name="内容占位符 2">
            <a:extLst>
              <a:ext uri="{FF2B5EF4-FFF2-40B4-BE49-F238E27FC236}">
                <a16:creationId xmlns:a16="http://schemas.microsoft.com/office/drawing/2014/main" id="{0433F870-8ECB-2245-8917-59FD91104E9B}"/>
              </a:ext>
            </a:extLst>
          </p:cNvPr>
          <p:cNvSpPr>
            <a:spLocks noGrp="1"/>
          </p:cNvSpPr>
          <p:nvPr>
            <p:ph idx="1"/>
          </p:nvPr>
        </p:nvSpPr>
        <p:spPr/>
        <p:txBody>
          <a:bodyPr/>
          <a:lstStyle/>
          <a:p>
            <a:r>
              <a:rPr kumimoji="1" lang="zh-CN" altLang="en-US" dirty="0"/>
              <a:t>在更大规模的数据集上进行验证测试</a:t>
            </a:r>
            <a:endParaRPr kumimoji="1" lang="en-US" altLang="zh-CN" dirty="0"/>
          </a:p>
          <a:p>
            <a:r>
              <a:rPr kumimoji="1" lang="zh-CN" altLang="en-US" dirty="0"/>
              <a:t>不同匹配算法的综合方式</a:t>
            </a:r>
            <a:endParaRPr kumimoji="1" lang="en-US" altLang="zh-CN" dirty="0"/>
          </a:p>
          <a:p>
            <a:pPr lvl="1"/>
            <a:r>
              <a:rPr kumimoji="1" lang="zh-CN" altLang="en-US" dirty="0"/>
              <a:t>利用机器发现规则取代人工指定规则</a:t>
            </a:r>
            <a:endParaRPr kumimoji="1" lang="en-US" altLang="zh-CN" dirty="0"/>
          </a:p>
          <a:p>
            <a:r>
              <a:rPr kumimoji="1" lang="zh-CN" altLang="en-US" dirty="0"/>
              <a:t>已匹配元素对可以提供更多的信息</a:t>
            </a:r>
            <a:endParaRPr kumimoji="1" lang="en-US" altLang="zh-CN" dirty="0"/>
          </a:p>
          <a:p>
            <a:pPr lvl="1"/>
            <a:r>
              <a:rPr kumimoji="1" lang="zh-CN" altLang="en-US" dirty="0"/>
              <a:t>借助表示学习挖掘更多匹配元素对间的关系</a:t>
            </a:r>
            <a:endParaRPr kumimoji="1" lang="en-US" altLang="zh-CN" dirty="0"/>
          </a:p>
          <a:p>
            <a:r>
              <a:rPr kumimoji="1" lang="zh-CN" altLang="en-US" dirty="0"/>
              <a:t>借助众包实现</a:t>
            </a:r>
            <a:r>
              <a:rPr kumimoji="1" lang="en-US" altLang="zh-CN" dirty="0"/>
              <a:t>human-in-the-loop</a:t>
            </a:r>
          </a:p>
          <a:p>
            <a:pPr lvl="1"/>
            <a:r>
              <a:rPr kumimoji="1" lang="zh-CN" altLang="en-US" dirty="0"/>
              <a:t>机器无法评估的匹配元素对可以借助众包得到匹配</a:t>
            </a:r>
            <a:endParaRPr kumimoji="1" lang="en-US" altLang="zh-CN" dirty="0"/>
          </a:p>
          <a:p>
            <a:endParaRPr kumimoji="1" lang="zh-CN" altLang="en-US" dirty="0"/>
          </a:p>
        </p:txBody>
      </p:sp>
    </p:spTree>
    <p:extLst>
      <p:ext uri="{BB962C8B-B14F-4D97-AF65-F5344CB8AC3E}">
        <p14:creationId xmlns:p14="http://schemas.microsoft.com/office/powerpoint/2010/main" val="214340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04670-5501-2D4B-9988-B79A994F5662}"/>
              </a:ext>
            </a:extLst>
          </p:cNvPr>
          <p:cNvSpPr>
            <a:spLocks noGrp="1"/>
          </p:cNvSpPr>
          <p:nvPr>
            <p:ph type="ctrTitle"/>
          </p:nvPr>
        </p:nvSpPr>
        <p:spPr/>
        <p:txBody>
          <a:bodyPr/>
          <a:lstStyle/>
          <a:p>
            <a:r>
              <a:rPr kumimoji="1" lang="zh-CN" altLang="en-US" dirty="0"/>
              <a:t>谢谢！</a:t>
            </a:r>
          </a:p>
        </p:txBody>
      </p:sp>
      <p:sp>
        <p:nvSpPr>
          <p:cNvPr id="3" name="副标题 2">
            <a:extLst>
              <a:ext uri="{FF2B5EF4-FFF2-40B4-BE49-F238E27FC236}">
                <a16:creationId xmlns:a16="http://schemas.microsoft.com/office/drawing/2014/main" id="{036E3260-A653-4B46-9BB5-55D293DD5096}"/>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7450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AEA5-F3B4-DC4E-A5CF-0A6F1C2BA92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EE67E67B-3F4D-7F45-8360-EC97696BF057}"/>
              </a:ext>
            </a:extLst>
          </p:cNvPr>
          <p:cNvSpPr>
            <a:spLocks noGrp="1"/>
          </p:cNvSpPr>
          <p:nvPr>
            <p:ph idx="1"/>
          </p:nvPr>
        </p:nvSpPr>
        <p:spPr/>
        <p:txBody>
          <a:bodyPr/>
          <a:lstStyle/>
          <a:p>
            <a:r>
              <a:rPr kumimoji="1" lang="zh-CN" altLang="en-US" dirty="0">
                <a:solidFill>
                  <a:srgbClr val="C00000"/>
                </a:solidFill>
              </a:rPr>
              <a:t>研究背景</a:t>
            </a:r>
            <a:endParaRPr kumimoji="1" lang="en-US" altLang="zh-CN" dirty="0">
              <a:solidFill>
                <a:srgbClr val="C00000"/>
              </a:solidFill>
            </a:endParaRPr>
          </a:p>
          <a:p>
            <a:r>
              <a:rPr kumimoji="1" lang="zh-CN" altLang="en-US" dirty="0"/>
              <a:t>本文工作</a:t>
            </a:r>
            <a:endParaRPr kumimoji="1" lang="en-US" altLang="zh-CN" dirty="0"/>
          </a:p>
          <a:p>
            <a:r>
              <a:rPr kumimoji="1" lang="zh-CN" altLang="en-US" dirty="0"/>
              <a:t>实验验证</a:t>
            </a:r>
            <a:endParaRPr kumimoji="1" lang="en-US" altLang="zh-CN" dirty="0"/>
          </a:p>
          <a:p>
            <a:r>
              <a:rPr kumimoji="1" lang="zh-CN" altLang="en-US" dirty="0"/>
              <a:t>未来工作</a:t>
            </a:r>
          </a:p>
        </p:txBody>
      </p:sp>
    </p:spTree>
    <p:extLst>
      <p:ext uri="{BB962C8B-B14F-4D97-AF65-F5344CB8AC3E}">
        <p14:creationId xmlns:p14="http://schemas.microsoft.com/office/powerpoint/2010/main" val="417569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659E1-F93D-AB48-A498-E86483C442F7}"/>
              </a:ext>
            </a:extLst>
          </p:cNvPr>
          <p:cNvSpPr>
            <a:spLocks noGrp="1"/>
          </p:cNvSpPr>
          <p:nvPr>
            <p:ph type="title"/>
          </p:nvPr>
        </p:nvSpPr>
        <p:spPr/>
        <p:txBody>
          <a:bodyPr/>
          <a:lstStyle/>
          <a:p>
            <a:r>
              <a:rPr kumimoji="1" lang="zh-CN" altLang="en-US" dirty="0"/>
              <a:t>研究背景</a:t>
            </a:r>
          </a:p>
        </p:txBody>
      </p:sp>
      <p:sp>
        <p:nvSpPr>
          <p:cNvPr id="3" name="内容占位符 2">
            <a:extLst>
              <a:ext uri="{FF2B5EF4-FFF2-40B4-BE49-F238E27FC236}">
                <a16:creationId xmlns:a16="http://schemas.microsoft.com/office/drawing/2014/main" id="{7CAE0E68-3AA5-2641-9C41-292857C565EE}"/>
              </a:ext>
            </a:extLst>
          </p:cNvPr>
          <p:cNvSpPr>
            <a:spLocks noGrp="1"/>
          </p:cNvSpPr>
          <p:nvPr>
            <p:ph idx="1"/>
          </p:nvPr>
        </p:nvSpPr>
        <p:spPr/>
        <p:txBody>
          <a:bodyPr/>
          <a:lstStyle/>
          <a:p>
            <a:r>
              <a:rPr kumimoji="1" lang="zh-CN" altLang="en-US" sz="2000" dirty="0"/>
              <a:t>语义网是</a:t>
            </a:r>
            <a:r>
              <a:rPr kumimoji="1" lang="en-US" altLang="zh-CN" sz="2000" dirty="0"/>
              <a:t>Web3.0</a:t>
            </a:r>
            <a:r>
              <a:rPr kumimoji="1" lang="zh-CN" altLang="en-US" sz="2000" dirty="0"/>
              <a:t>的基础，本体是语义网中知识模型的一种表达方法</a:t>
            </a:r>
            <a:endParaRPr kumimoji="1" lang="en-US" altLang="zh-CN" sz="2000" dirty="0"/>
          </a:p>
          <a:p>
            <a:r>
              <a:rPr kumimoji="1" lang="zh-CN" altLang="en-US" sz="2000" dirty="0"/>
              <a:t>实际的语义网和应用中本体实例匮乏，将现有的关系型数据源中的数据转化为本体实例是一种有效的解决方法</a:t>
            </a:r>
            <a:endParaRPr kumimoji="1" lang="en-US" altLang="zh-CN" sz="2000" dirty="0"/>
          </a:p>
          <a:p>
            <a:r>
              <a:rPr kumimoji="1" lang="zh-CN" altLang="en-US" sz="2000" dirty="0"/>
              <a:t>转化的首要任务就是建立数据源中模式到本体中概念的映射关系</a:t>
            </a:r>
          </a:p>
        </p:txBody>
      </p:sp>
      <p:grpSp>
        <p:nvGrpSpPr>
          <p:cNvPr id="17" name="组合 16">
            <a:extLst>
              <a:ext uri="{FF2B5EF4-FFF2-40B4-BE49-F238E27FC236}">
                <a16:creationId xmlns:a16="http://schemas.microsoft.com/office/drawing/2014/main" id="{A9956604-0CE8-BB49-B43B-650258FF3CF0}"/>
              </a:ext>
            </a:extLst>
          </p:cNvPr>
          <p:cNvGrpSpPr/>
          <p:nvPr/>
        </p:nvGrpSpPr>
        <p:grpSpPr>
          <a:xfrm>
            <a:off x="4572000" y="3600507"/>
            <a:ext cx="4402138" cy="2733618"/>
            <a:chOff x="950081" y="1936809"/>
            <a:chExt cx="5410323" cy="3359676"/>
          </a:xfrm>
        </p:grpSpPr>
        <p:sp>
          <p:nvSpPr>
            <p:cNvPr id="4" name="流程图: 磁盘 39">
              <a:extLst>
                <a:ext uri="{FF2B5EF4-FFF2-40B4-BE49-F238E27FC236}">
                  <a16:creationId xmlns:a16="http://schemas.microsoft.com/office/drawing/2014/main" id="{C48234C1-FCAB-2646-9208-F8833721D1C4}"/>
                </a:ext>
              </a:extLst>
            </p:cNvPr>
            <p:cNvSpPr/>
            <p:nvPr/>
          </p:nvSpPr>
          <p:spPr>
            <a:xfrm>
              <a:off x="950082" y="4560505"/>
              <a:ext cx="1137425" cy="735980"/>
            </a:xfrm>
            <a:prstGeom prst="flowChartMagneticDisk">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数据源</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endPar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流程图: 磁盘 40">
              <a:extLst>
                <a:ext uri="{FF2B5EF4-FFF2-40B4-BE49-F238E27FC236}">
                  <a16:creationId xmlns:a16="http://schemas.microsoft.com/office/drawing/2014/main" id="{6D73BE34-2DBC-9D45-BA4E-2C8827021E6C}"/>
                </a:ext>
              </a:extLst>
            </p:cNvPr>
            <p:cNvSpPr/>
            <p:nvPr/>
          </p:nvSpPr>
          <p:spPr>
            <a:xfrm>
              <a:off x="3096285" y="4554566"/>
              <a:ext cx="1137425" cy="735980"/>
            </a:xfrm>
            <a:prstGeom prst="flowChartMagneticDisk">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数据源</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流程图: 磁盘 41">
              <a:extLst>
                <a:ext uri="{FF2B5EF4-FFF2-40B4-BE49-F238E27FC236}">
                  <a16:creationId xmlns:a16="http://schemas.microsoft.com/office/drawing/2014/main" id="{C3ED4DC4-5D58-0140-9B48-784C252371AB}"/>
                </a:ext>
              </a:extLst>
            </p:cNvPr>
            <p:cNvSpPr/>
            <p:nvPr/>
          </p:nvSpPr>
          <p:spPr>
            <a:xfrm>
              <a:off x="5222979" y="4560505"/>
              <a:ext cx="1137425" cy="735980"/>
            </a:xfrm>
            <a:prstGeom prst="flowChartMagneticDisk">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数据源</a:t>
              </a:r>
              <a:r>
                <a:rPr lang="en-US" altLang="zh-CN"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81EAB1DD-DF87-1E4A-9046-3DAF4695385C}"/>
                </a:ext>
              </a:extLst>
            </p:cNvPr>
            <p:cNvSpPr/>
            <p:nvPr/>
          </p:nvSpPr>
          <p:spPr>
            <a:xfrm>
              <a:off x="950081" y="3673159"/>
              <a:ext cx="1137425" cy="556548"/>
            </a:xfrm>
            <a:prstGeom prst="rect">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映射</a:t>
              </a:r>
            </a:p>
          </p:txBody>
        </p:sp>
        <p:cxnSp>
          <p:nvCxnSpPr>
            <p:cNvPr id="8" name="直接箭头连接符 43">
              <a:extLst>
                <a:ext uri="{FF2B5EF4-FFF2-40B4-BE49-F238E27FC236}">
                  <a16:creationId xmlns:a16="http://schemas.microsoft.com/office/drawing/2014/main" id="{2087A716-BE96-3648-A340-06416B0308EB}"/>
                </a:ext>
              </a:extLst>
            </p:cNvPr>
            <p:cNvCxnSpPr>
              <a:stCxn id="7" idx="0"/>
            </p:cNvCxnSpPr>
            <p:nvPr/>
          </p:nvCxnSpPr>
          <p:spPr>
            <a:xfrm flipV="1">
              <a:off x="1518794" y="2933457"/>
              <a:ext cx="2146203" cy="739702"/>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cxnSp>
          <p:nvCxnSpPr>
            <p:cNvPr id="9" name="直接箭头连接符 44">
              <a:extLst>
                <a:ext uri="{FF2B5EF4-FFF2-40B4-BE49-F238E27FC236}">
                  <a16:creationId xmlns:a16="http://schemas.microsoft.com/office/drawing/2014/main" id="{27AE11D4-C8BC-4D42-85D5-85CE8EACD7B5}"/>
                </a:ext>
              </a:extLst>
            </p:cNvPr>
            <p:cNvCxnSpPr>
              <a:stCxn id="6" idx="1"/>
              <a:endCxn id="11" idx="2"/>
            </p:cNvCxnSpPr>
            <p:nvPr/>
          </p:nvCxnSpPr>
          <p:spPr>
            <a:xfrm flipH="1" flipV="1">
              <a:off x="5791691" y="4229707"/>
              <a:ext cx="1" cy="330798"/>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sp>
          <p:nvSpPr>
            <p:cNvPr id="10" name="矩形 9">
              <a:extLst>
                <a:ext uri="{FF2B5EF4-FFF2-40B4-BE49-F238E27FC236}">
                  <a16:creationId xmlns:a16="http://schemas.microsoft.com/office/drawing/2014/main" id="{AA3F1426-A9F0-2B4A-97F2-05238378AD52}"/>
                </a:ext>
              </a:extLst>
            </p:cNvPr>
            <p:cNvSpPr/>
            <p:nvPr/>
          </p:nvSpPr>
          <p:spPr>
            <a:xfrm>
              <a:off x="3096285" y="3673159"/>
              <a:ext cx="1137425" cy="556548"/>
            </a:xfrm>
            <a:prstGeom prst="rect">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映射</a:t>
              </a:r>
            </a:p>
          </p:txBody>
        </p:sp>
        <p:sp>
          <p:nvSpPr>
            <p:cNvPr id="11" name="矩形 10">
              <a:extLst>
                <a:ext uri="{FF2B5EF4-FFF2-40B4-BE49-F238E27FC236}">
                  <a16:creationId xmlns:a16="http://schemas.microsoft.com/office/drawing/2014/main" id="{3B70EE26-3D51-4D4E-A80D-FDEFA1EEE48E}"/>
                </a:ext>
              </a:extLst>
            </p:cNvPr>
            <p:cNvSpPr/>
            <p:nvPr/>
          </p:nvSpPr>
          <p:spPr>
            <a:xfrm>
              <a:off x="5222978" y="3673159"/>
              <a:ext cx="1137425" cy="556548"/>
            </a:xfrm>
            <a:prstGeom prst="rect">
              <a:avLst/>
            </a:prstGeom>
            <a:noFill/>
            <a:ln w="28575" cap="flat" cmpd="sng" algn="ctr">
              <a:solidFill>
                <a:sysClr val="windowText" lastClr="000000">
                  <a:lumMod val="95000"/>
                  <a:lumOff val="5000"/>
                </a:sysClr>
              </a:solidFill>
              <a:prstDash val="solid"/>
              <a:miter lim="800000"/>
            </a:ln>
            <a:effectLst/>
          </p:spPr>
          <p:txBody>
            <a:bodyPr rtlCol="0" anchor="ctr"/>
            <a:lstStyle/>
            <a:p>
              <a:pPr algn="ctr" defTabSz="914377">
                <a:defRPr/>
              </a:pP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映射</a:t>
              </a:r>
            </a:p>
          </p:txBody>
        </p:sp>
        <p:cxnSp>
          <p:nvCxnSpPr>
            <p:cNvPr id="12" name="直接箭头连接符 47">
              <a:extLst>
                <a:ext uri="{FF2B5EF4-FFF2-40B4-BE49-F238E27FC236}">
                  <a16:creationId xmlns:a16="http://schemas.microsoft.com/office/drawing/2014/main" id="{5A061198-E6FA-FE40-8B89-888C3D23FAE8}"/>
                </a:ext>
              </a:extLst>
            </p:cNvPr>
            <p:cNvCxnSpPr>
              <a:stCxn id="5" idx="1"/>
              <a:endCxn id="10" idx="2"/>
            </p:cNvCxnSpPr>
            <p:nvPr/>
          </p:nvCxnSpPr>
          <p:spPr>
            <a:xfrm flipV="1">
              <a:off x="3664998" y="4229707"/>
              <a:ext cx="0" cy="324859"/>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cxnSp>
          <p:nvCxnSpPr>
            <p:cNvPr id="13" name="直接箭头连接符 48">
              <a:extLst>
                <a:ext uri="{FF2B5EF4-FFF2-40B4-BE49-F238E27FC236}">
                  <a16:creationId xmlns:a16="http://schemas.microsoft.com/office/drawing/2014/main" id="{3AEEC410-F230-BA41-A881-82FEA0709CBE}"/>
                </a:ext>
              </a:extLst>
            </p:cNvPr>
            <p:cNvCxnSpPr>
              <a:stCxn id="4" idx="1"/>
              <a:endCxn id="7" idx="2"/>
            </p:cNvCxnSpPr>
            <p:nvPr/>
          </p:nvCxnSpPr>
          <p:spPr>
            <a:xfrm flipH="1" flipV="1">
              <a:off x="1518794" y="4229707"/>
              <a:ext cx="1" cy="330798"/>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cxnSp>
          <p:nvCxnSpPr>
            <p:cNvPr id="14" name="直接箭头连接符 49">
              <a:extLst>
                <a:ext uri="{FF2B5EF4-FFF2-40B4-BE49-F238E27FC236}">
                  <a16:creationId xmlns:a16="http://schemas.microsoft.com/office/drawing/2014/main" id="{EF383E9C-E8FC-7543-A405-706C56C4CD9F}"/>
                </a:ext>
              </a:extLst>
            </p:cNvPr>
            <p:cNvCxnSpPr>
              <a:stCxn id="10" idx="0"/>
            </p:cNvCxnSpPr>
            <p:nvPr/>
          </p:nvCxnSpPr>
          <p:spPr>
            <a:xfrm flipH="1" flipV="1">
              <a:off x="3664997" y="2933457"/>
              <a:ext cx="1" cy="739702"/>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cxnSp>
          <p:nvCxnSpPr>
            <p:cNvPr id="15" name="直接箭头连接符 50">
              <a:extLst>
                <a:ext uri="{FF2B5EF4-FFF2-40B4-BE49-F238E27FC236}">
                  <a16:creationId xmlns:a16="http://schemas.microsoft.com/office/drawing/2014/main" id="{8BCC3386-14B7-F24C-8815-EBAEC8AB33C9}"/>
                </a:ext>
              </a:extLst>
            </p:cNvPr>
            <p:cNvCxnSpPr>
              <a:stCxn id="11" idx="0"/>
            </p:cNvCxnSpPr>
            <p:nvPr/>
          </p:nvCxnSpPr>
          <p:spPr>
            <a:xfrm flipH="1" flipV="1">
              <a:off x="3664997" y="2933457"/>
              <a:ext cx="2126694" cy="739702"/>
            </a:xfrm>
            <a:prstGeom prst="straightConnector1">
              <a:avLst/>
            </a:prstGeom>
            <a:noFill/>
            <a:ln w="28575" cap="flat" cmpd="sng" algn="ctr">
              <a:solidFill>
                <a:sysClr val="windowText" lastClr="000000">
                  <a:lumMod val="95000"/>
                  <a:lumOff val="5000"/>
                </a:sysClr>
              </a:solidFill>
              <a:prstDash val="solid"/>
              <a:miter lim="800000"/>
              <a:headEnd type="triangle"/>
              <a:tailEnd type="triangle"/>
            </a:ln>
            <a:effectLst/>
          </p:spPr>
        </p:cxnSp>
        <p:sp>
          <p:nvSpPr>
            <p:cNvPr id="16" name="椭圆 15">
              <a:extLst>
                <a:ext uri="{FF2B5EF4-FFF2-40B4-BE49-F238E27FC236}">
                  <a16:creationId xmlns:a16="http://schemas.microsoft.com/office/drawing/2014/main" id="{49E1C0F9-EE41-A940-9E3E-FA6D4A04509B}"/>
                </a:ext>
              </a:extLst>
            </p:cNvPr>
            <p:cNvSpPr/>
            <p:nvPr/>
          </p:nvSpPr>
          <p:spPr>
            <a:xfrm>
              <a:off x="2987262" y="1936809"/>
              <a:ext cx="1355469" cy="972051"/>
            </a:xfrm>
            <a:prstGeom prst="ellipse">
              <a:avLst/>
            </a:prstGeom>
            <a:noFill/>
            <a:ln w="28575" cap="flat" cmpd="sng" algn="ctr">
              <a:solidFill>
                <a:sysClr val="windowText" lastClr="000000">
                  <a:lumMod val="95000"/>
                  <a:lumOff val="5000"/>
                </a:sysClr>
              </a:solidFill>
              <a:prstDash val="solid"/>
              <a:miter lim="800000"/>
            </a:ln>
            <a:effectLst/>
          </p:spPr>
          <p:txBody>
            <a:bodyPr rtlCol="0" anchor="ctr"/>
            <a:lstStyle/>
            <a:p>
              <a:pPr algn="ctr"/>
              <a:r>
                <a:rPr lang="zh-CN" altLang="en-US" sz="14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本体</a:t>
              </a:r>
            </a:p>
          </p:txBody>
        </p:sp>
      </p:grpSp>
      <p:pic>
        <p:nvPicPr>
          <p:cNvPr id="19" name="图片 18">
            <a:extLst>
              <a:ext uri="{FF2B5EF4-FFF2-40B4-BE49-F238E27FC236}">
                <a16:creationId xmlns:a16="http://schemas.microsoft.com/office/drawing/2014/main" id="{9DB0475D-721D-534A-B0CD-E5A08D784F0C}"/>
              </a:ext>
            </a:extLst>
          </p:cNvPr>
          <p:cNvPicPr>
            <a:picLocks noChangeAspect="1"/>
          </p:cNvPicPr>
          <p:nvPr/>
        </p:nvPicPr>
        <p:blipFill>
          <a:blip r:embed="rId3"/>
          <a:stretch>
            <a:fillRect/>
          </a:stretch>
        </p:blipFill>
        <p:spPr>
          <a:xfrm>
            <a:off x="742873" y="3062171"/>
            <a:ext cx="3592285" cy="3592285"/>
          </a:xfrm>
          <a:prstGeom prst="rect">
            <a:avLst/>
          </a:prstGeom>
        </p:spPr>
      </p:pic>
    </p:spTree>
    <p:extLst>
      <p:ext uri="{BB962C8B-B14F-4D97-AF65-F5344CB8AC3E}">
        <p14:creationId xmlns:p14="http://schemas.microsoft.com/office/powerpoint/2010/main" val="54218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F4D75-DD04-A341-979A-62920C360FC6}"/>
              </a:ext>
            </a:extLst>
          </p:cNvPr>
          <p:cNvSpPr>
            <a:spLocks noGrp="1"/>
          </p:cNvSpPr>
          <p:nvPr>
            <p:ph type="title"/>
          </p:nvPr>
        </p:nvSpPr>
        <p:spPr/>
        <p:txBody>
          <a:bodyPr/>
          <a:lstStyle/>
          <a:p>
            <a:r>
              <a:rPr kumimoji="1" lang="zh-CN" altLang="en-US" dirty="0"/>
              <a:t>模式匹配</a:t>
            </a:r>
          </a:p>
        </p:txBody>
      </p:sp>
      <p:sp>
        <p:nvSpPr>
          <p:cNvPr id="3" name="内容占位符 2">
            <a:extLst>
              <a:ext uri="{FF2B5EF4-FFF2-40B4-BE49-F238E27FC236}">
                <a16:creationId xmlns:a16="http://schemas.microsoft.com/office/drawing/2014/main" id="{3E777179-8584-A646-80D8-6CDA953A0F2D}"/>
              </a:ext>
            </a:extLst>
          </p:cNvPr>
          <p:cNvSpPr>
            <a:spLocks noGrp="1"/>
          </p:cNvSpPr>
          <p:nvPr>
            <p:ph idx="1"/>
          </p:nvPr>
        </p:nvSpPr>
        <p:spPr/>
        <p:txBody>
          <a:bodyPr/>
          <a:lstStyle/>
          <a:p>
            <a:r>
              <a:rPr kumimoji="1" lang="zh-CN" altLang="en-US" dirty="0"/>
              <a:t>数据库模式（表、列）</a:t>
            </a:r>
            <a:r>
              <a:rPr kumimoji="1" lang="en-US" altLang="zh-CN" dirty="0">
                <a:sym typeface="Wingdings" pitchFamily="2" charset="2"/>
              </a:rPr>
              <a:t></a:t>
            </a:r>
            <a:r>
              <a:rPr kumimoji="1" lang="zh-CN" altLang="en-US" dirty="0"/>
              <a:t>本体（类、属性）</a:t>
            </a:r>
            <a:endParaRPr kumimoji="1" lang="en-US" altLang="zh-CN" dirty="0"/>
          </a:p>
          <a:p>
            <a:pPr lvl="1"/>
            <a:r>
              <a:rPr kumimoji="1" lang="zh-CN" altLang="en-US" dirty="0"/>
              <a:t>数据库表</a:t>
            </a:r>
            <a:r>
              <a:rPr kumimoji="1" lang="en-US" altLang="zh-CN" dirty="0">
                <a:sym typeface="Wingdings" pitchFamily="2" charset="2"/>
              </a:rPr>
              <a:t></a:t>
            </a:r>
            <a:r>
              <a:rPr kumimoji="1" lang="zh-CN" altLang="en-US" dirty="0">
                <a:sym typeface="Wingdings" pitchFamily="2" charset="2"/>
              </a:rPr>
              <a:t>本体类</a:t>
            </a:r>
            <a:endParaRPr kumimoji="1" lang="en-US" altLang="zh-CN" dirty="0">
              <a:sym typeface="Wingdings" pitchFamily="2" charset="2"/>
            </a:endParaRPr>
          </a:p>
          <a:p>
            <a:pPr lvl="1"/>
            <a:r>
              <a:rPr kumimoji="1" lang="zh-CN" altLang="en-US" dirty="0">
                <a:sym typeface="Wingdings" pitchFamily="2" charset="2"/>
              </a:rPr>
              <a:t>数据库表列</a:t>
            </a:r>
            <a:r>
              <a:rPr kumimoji="1" lang="en-US" altLang="zh-CN" dirty="0">
                <a:sym typeface="Wingdings" pitchFamily="2" charset="2"/>
              </a:rPr>
              <a:t></a:t>
            </a:r>
            <a:r>
              <a:rPr kumimoji="1" lang="zh-CN" altLang="en-US" dirty="0">
                <a:sym typeface="Wingdings" pitchFamily="2" charset="2"/>
              </a:rPr>
              <a:t>本体类的属性</a:t>
            </a:r>
            <a:endParaRPr kumimoji="1" lang="zh-CN" altLang="en-US" dirty="0"/>
          </a:p>
        </p:txBody>
      </p:sp>
      <p:pic>
        <p:nvPicPr>
          <p:cNvPr id="5" name="图片 4">
            <a:extLst>
              <a:ext uri="{FF2B5EF4-FFF2-40B4-BE49-F238E27FC236}">
                <a16:creationId xmlns:a16="http://schemas.microsoft.com/office/drawing/2014/main" id="{368C50EC-E367-A243-93DD-4CFC1F7B24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75" y="2668665"/>
            <a:ext cx="8529897" cy="3829857"/>
          </a:xfrm>
          <a:prstGeom prst="rect">
            <a:avLst/>
          </a:prstGeom>
          <a:noFill/>
          <a:ln>
            <a:noFill/>
          </a:ln>
        </p:spPr>
      </p:pic>
    </p:spTree>
    <p:extLst>
      <p:ext uri="{BB962C8B-B14F-4D97-AF65-F5344CB8AC3E}">
        <p14:creationId xmlns:p14="http://schemas.microsoft.com/office/powerpoint/2010/main" val="157951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209CA-2224-6D41-8884-23F78EF7A3B8}"/>
              </a:ext>
            </a:extLst>
          </p:cNvPr>
          <p:cNvSpPr>
            <a:spLocks noGrp="1"/>
          </p:cNvSpPr>
          <p:nvPr>
            <p:ph type="title"/>
          </p:nvPr>
        </p:nvSpPr>
        <p:spPr/>
        <p:txBody>
          <a:bodyPr/>
          <a:lstStyle/>
          <a:p>
            <a:r>
              <a:rPr kumimoji="1" lang="zh-CN" altLang="en-US" dirty="0"/>
              <a:t>相关工作</a:t>
            </a:r>
          </a:p>
        </p:txBody>
      </p:sp>
      <p:sp>
        <p:nvSpPr>
          <p:cNvPr id="3" name="内容占位符 2">
            <a:extLst>
              <a:ext uri="{FF2B5EF4-FFF2-40B4-BE49-F238E27FC236}">
                <a16:creationId xmlns:a16="http://schemas.microsoft.com/office/drawing/2014/main" id="{99F0DE78-C363-1349-BA4E-3B043C8BDD68}"/>
              </a:ext>
            </a:extLst>
          </p:cNvPr>
          <p:cNvSpPr>
            <a:spLocks noGrp="1"/>
          </p:cNvSpPr>
          <p:nvPr>
            <p:ph idx="1"/>
          </p:nvPr>
        </p:nvSpPr>
        <p:spPr/>
        <p:txBody>
          <a:bodyPr/>
          <a:lstStyle/>
          <a:p>
            <a:r>
              <a:rPr kumimoji="1" lang="zh-CN" altLang="en-US" dirty="0"/>
              <a:t>现有模式匹配算法</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pic>
        <p:nvPicPr>
          <p:cNvPr id="5" name="图片 4">
            <a:extLst>
              <a:ext uri="{FF2B5EF4-FFF2-40B4-BE49-F238E27FC236}">
                <a16:creationId xmlns:a16="http://schemas.microsoft.com/office/drawing/2014/main" id="{C22FB3B0-0D3E-724F-9A24-EBD080C7AA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06" y="1844299"/>
            <a:ext cx="7575494" cy="4355024"/>
          </a:xfrm>
          <a:prstGeom prst="rect">
            <a:avLst/>
          </a:prstGeom>
          <a:noFill/>
        </p:spPr>
      </p:pic>
    </p:spTree>
    <p:extLst>
      <p:ext uri="{BB962C8B-B14F-4D97-AF65-F5344CB8AC3E}">
        <p14:creationId xmlns:p14="http://schemas.microsoft.com/office/powerpoint/2010/main" val="363629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7DBF1-24CC-2647-B308-ABBEC1C34E8D}"/>
              </a:ext>
            </a:extLst>
          </p:cNvPr>
          <p:cNvSpPr>
            <a:spLocks noGrp="1"/>
          </p:cNvSpPr>
          <p:nvPr>
            <p:ph type="title"/>
          </p:nvPr>
        </p:nvSpPr>
        <p:spPr/>
        <p:txBody>
          <a:bodyPr/>
          <a:lstStyle/>
          <a:p>
            <a:r>
              <a:rPr kumimoji="1" lang="zh-CN" altLang="en-US" dirty="0"/>
              <a:t>相关工作</a:t>
            </a:r>
          </a:p>
        </p:txBody>
      </p:sp>
      <p:sp>
        <p:nvSpPr>
          <p:cNvPr id="3" name="内容占位符 2">
            <a:extLst>
              <a:ext uri="{FF2B5EF4-FFF2-40B4-BE49-F238E27FC236}">
                <a16:creationId xmlns:a16="http://schemas.microsoft.com/office/drawing/2014/main" id="{859D816C-9936-ED4D-B7B9-11FE32CFC674}"/>
              </a:ext>
            </a:extLst>
          </p:cNvPr>
          <p:cNvSpPr>
            <a:spLocks noGrp="1"/>
          </p:cNvSpPr>
          <p:nvPr>
            <p:ph idx="1"/>
          </p:nvPr>
        </p:nvSpPr>
        <p:spPr/>
        <p:txBody>
          <a:bodyPr/>
          <a:lstStyle/>
          <a:p>
            <a:r>
              <a:rPr kumimoji="1" lang="zh-CN" altLang="en-US" dirty="0"/>
              <a:t>现有模式匹配框架</a:t>
            </a:r>
            <a:endParaRPr kumimoji="1" lang="en-US" altLang="zh-CN" dirty="0"/>
          </a:p>
          <a:p>
            <a:pPr lvl="1"/>
            <a:r>
              <a:rPr kumimoji="1" lang="en-US" altLang="zh-CN" b="1" dirty="0"/>
              <a:t>SEMINT</a:t>
            </a:r>
            <a:r>
              <a:rPr kumimoji="1" lang="zh-CN" altLang="en-US" b="1" dirty="0"/>
              <a:t>、</a:t>
            </a:r>
            <a:r>
              <a:rPr kumimoji="1" lang="en-US" altLang="zh-CN" b="1" dirty="0"/>
              <a:t>RONTO</a:t>
            </a:r>
            <a:r>
              <a:rPr kumimoji="1" lang="zh-CN" altLang="en-US" b="1" dirty="0"/>
              <a:t>、</a:t>
            </a:r>
            <a:r>
              <a:rPr kumimoji="1" lang="en-US" altLang="zh-CN" b="1" dirty="0"/>
              <a:t>COMA++</a:t>
            </a:r>
            <a:endParaRPr kumimoji="1" lang="zh-CN" altLang="en-US" dirty="0"/>
          </a:p>
        </p:txBody>
      </p:sp>
      <p:pic>
        <p:nvPicPr>
          <p:cNvPr id="4" name="图片 3">
            <a:extLst>
              <a:ext uri="{FF2B5EF4-FFF2-40B4-BE49-F238E27FC236}">
                <a16:creationId xmlns:a16="http://schemas.microsoft.com/office/drawing/2014/main" id="{5BAAAD53-0844-3C47-97C6-E7FC1F76647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875" y="3062088"/>
            <a:ext cx="8550349" cy="1572024"/>
          </a:xfrm>
          <a:prstGeom prst="rect">
            <a:avLst/>
          </a:prstGeom>
          <a:noFill/>
          <a:ln>
            <a:noFill/>
          </a:ln>
        </p:spPr>
      </p:pic>
    </p:spTree>
    <p:extLst>
      <p:ext uri="{BB962C8B-B14F-4D97-AF65-F5344CB8AC3E}">
        <p14:creationId xmlns:p14="http://schemas.microsoft.com/office/powerpoint/2010/main" val="92957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7FF82-89B3-E04C-86BC-9EF9787BB72E}"/>
              </a:ext>
            </a:extLst>
          </p:cNvPr>
          <p:cNvSpPr>
            <a:spLocks noGrp="1"/>
          </p:cNvSpPr>
          <p:nvPr>
            <p:ph type="title"/>
          </p:nvPr>
        </p:nvSpPr>
        <p:spPr/>
        <p:txBody>
          <a:bodyPr/>
          <a:lstStyle/>
          <a:p>
            <a:r>
              <a:rPr kumimoji="1" lang="zh-CN" altLang="en-US" dirty="0"/>
              <a:t>现有模式匹配存在的问题</a:t>
            </a:r>
          </a:p>
        </p:txBody>
      </p:sp>
      <p:sp>
        <p:nvSpPr>
          <p:cNvPr id="3" name="内容占位符 2">
            <a:extLst>
              <a:ext uri="{FF2B5EF4-FFF2-40B4-BE49-F238E27FC236}">
                <a16:creationId xmlns:a16="http://schemas.microsoft.com/office/drawing/2014/main" id="{30CC6214-1148-D547-861C-278A834F586C}"/>
              </a:ext>
            </a:extLst>
          </p:cNvPr>
          <p:cNvSpPr>
            <a:spLocks noGrp="1"/>
          </p:cNvSpPr>
          <p:nvPr>
            <p:ph idx="1"/>
          </p:nvPr>
        </p:nvSpPr>
        <p:spPr/>
        <p:txBody>
          <a:bodyPr/>
          <a:lstStyle/>
          <a:p>
            <a:r>
              <a:rPr kumimoji="1" lang="zh-CN" altLang="en-US" dirty="0"/>
              <a:t>传统的模式匹配方法可能不适用于本体</a:t>
            </a:r>
            <a:endParaRPr kumimoji="1" lang="en-US" altLang="zh-CN" dirty="0"/>
          </a:p>
          <a:p>
            <a:pPr lvl="1"/>
            <a:r>
              <a:rPr kumimoji="1" lang="zh-CN" altLang="en-US" dirty="0"/>
              <a:t>概念关系存在</a:t>
            </a:r>
            <a:r>
              <a:rPr kumimoji="1" lang="zh-CN" altLang="en-US" dirty="0">
                <a:solidFill>
                  <a:srgbClr val="C00000"/>
                </a:solidFill>
              </a:rPr>
              <a:t>拓扑结构</a:t>
            </a:r>
            <a:r>
              <a:rPr kumimoji="1" lang="zh-CN" altLang="en-US" dirty="0"/>
              <a:t>，只考虑单一概念间的匹配准确率不高</a:t>
            </a:r>
            <a:endParaRPr kumimoji="1" lang="en-US" altLang="zh-CN" dirty="0"/>
          </a:p>
          <a:p>
            <a:r>
              <a:rPr kumimoji="1" lang="zh-CN" altLang="en-US" dirty="0"/>
              <a:t>数据源具有本地化特征</a:t>
            </a:r>
            <a:endParaRPr kumimoji="1" lang="en-US" altLang="zh-CN" dirty="0"/>
          </a:p>
          <a:p>
            <a:pPr lvl="1"/>
            <a:r>
              <a:rPr lang="zh-CN" altLang="zh-CN" dirty="0"/>
              <a:t>各数据源模式独立、自主设计而导致的</a:t>
            </a:r>
            <a:r>
              <a:rPr lang="zh-CN" altLang="zh-CN" dirty="0">
                <a:solidFill>
                  <a:srgbClr val="C00000"/>
                </a:solidFill>
              </a:rPr>
              <a:t>模式结构</a:t>
            </a:r>
            <a:r>
              <a:rPr lang="zh-CN" altLang="zh-CN" dirty="0"/>
              <a:t>的本地化 </a:t>
            </a:r>
            <a:endParaRPr lang="en-US" altLang="zh-CN" dirty="0"/>
          </a:p>
          <a:p>
            <a:pPr lvl="1"/>
            <a:r>
              <a:rPr lang="zh-CN" altLang="zh-CN" dirty="0"/>
              <a:t>业务特征差异导致的数据实体</a:t>
            </a:r>
            <a:r>
              <a:rPr lang="zh-CN" altLang="zh-CN" dirty="0">
                <a:solidFill>
                  <a:srgbClr val="C00000"/>
                </a:solidFill>
              </a:rPr>
              <a:t>统计特征</a:t>
            </a:r>
            <a:r>
              <a:rPr lang="zh-CN" altLang="zh-CN" dirty="0"/>
              <a:t>的本地化</a:t>
            </a:r>
            <a:endParaRPr kumimoji="1" lang="en-US" altLang="zh-CN" dirty="0"/>
          </a:p>
        </p:txBody>
      </p:sp>
    </p:spTree>
    <p:extLst>
      <p:ext uri="{BB962C8B-B14F-4D97-AF65-F5344CB8AC3E}">
        <p14:creationId xmlns:p14="http://schemas.microsoft.com/office/powerpoint/2010/main" val="40109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AEA5-F3B4-DC4E-A5CF-0A6F1C2BA92A}"/>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EE67E67B-3F4D-7F45-8360-EC97696BF057}"/>
              </a:ext>
            </a:extLst>
          </p:cNvPr>
          <p:cNvSpPr>
            <a:spLocks noGrp="1"/>
          </p:cNvSpPr>
          <p:nvPr>
            <p:ph idx="1"/>
          </p:nvPr>
        </p:nvSpPr>
        <p:spPr/>
        <p:txBody>
          <a:bodyPr/>
          <a:lstStyle/>
          <a:p>
            <a:r>
              <a:rPr kumimoji="1" lang="zh-CN" altLang="en-US" dirty="0"/>
              <a:t>研究背景</a:t>
            </a:r>
            <a:endParaRPr kumimoji="1" lang="en-US" altLang="zh-CN" dirty="0"/>
          </a:p>
          <a:p>
            <a:r>
              <a:rPr kumimoji="1" lang="zh-CN" altLang="en-US" dirty="0">
                <a:solidFill>
                  <a:srgbClr val="C00000"/>
                </a:solidFill>
              </a:rPr>
              <a:t>本文工作</a:t>
            </a:r>
            <a:endParaRPr kumimoji="1" lang="en-US" altLang="zh-CN" dirty="0">
              <a:solidFill>
                <a:srgbClr val="C00000"/>
              </a:solidFill>
            </a:endParaRPr>
          </a:p>
          <a:p>
            <a:r>
              <a:rPr kumimoji="1" lang="zh-CN" altLang="en-US" dirty="0"/>
              <a:t>实验验证</a:t>
            </a:r>
            <a:endParaRPr kumimoji="1" lang="en-US" altLang="zh-CN" dirty="0"/>
          </a:p>
          <a:p>
            <a:r>
              <a:rPr kumimoji="1" lang="zh-CN" altLang="en-US" dirty="0"/>
              <a:t>未来工作</a:t>
            </a:r>
          </a:p>
        </p:txBody>
      </p:sp>
    </p:spTree>
    <p:extLst>
      <p:ext uri="{BB962C8B-B14F-4D97-AF65-F5344CB8AC3E}">
        <p14:creationId xmlns:p14="http://schemas.microsoft.com/office/powerpoint/2010/main" val="321427923"/>
      </p:ext>
    </p:extLst>
  </p:cSld>
  <p:clrMapOvr>
    <a:masterClrMapping/>
  </p:clrMapOvr>
</p:sld>
</file>

<file path=ppt/theme/theme1.xml><?xml version="1.0" encoding="utf-8"?>
<a:theme xmlns:a="http://schemas.openxmlformats.org/drawingml/2006/main" name="主题1">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12700" cap="flat" cmpd="sng" algn="ctr">
          <a:solidFill>
            <a:schemeClr val="tx1"/>
          </a:solidFill>
          <a:prstDash val="solid"/>
          <a:round/>
          <a:headEnd type="none" w="med" len="med"/>
          <a:tailEnd type="arrow" w="med" len="med"/>
        </a:ln>
        <a:effectLst/>
      </a:spPr>
      <a:bodyPr rtlCol="0" anchor="ctr"/>
      <a:lstStyle>
        <a:defPPr algn="ctr">
          <a:defRPr sz="1600" dirty="0" smtClean="0">
            <a:latin typeface="+mn-lt"/>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DC0F7ACD-AF84-4C18-B302-B45EC62EE91A}" vid="{B3BC942E-6654-40E7-9FDA-69207681CB2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16592</TotalTime>
  <Words>1418</Words>
  <Application>Microsoft Macintosh PowerPoint</Application>
  <PresentationFormat>全屏显示(4:3)</PresentationFormat>
  <Paragraphs>236</Paragraphs>
  <Slides>21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仿宋</vt:lpstr>
      <vt:lpstr>Arial</vt:lpstr>
      <vt:lpstr>Arial Narrow</vt:lpstr>
      <vt:lpstr>Calibri</vt:lpstr>
      <vt:lpstr>Times New Roman</vt:lpstr>
      <vt:lpstr>Wingdings</vt:lpstr>
      <vt:lpstr>Wingdings 2</vt:lpstr>
      <vt:lpstr>主题1</vt:lpstr>
      <vt:lpstr>一种基于迭代的关系模型到本体模型的模式匹配方法</vt:lpstr>
      <vt:lpstr>目录</vt:lpstr>
      <vt:lpstr>目录</vt:lpstr>
      <vt:lpstr>研究背景</vt:lpstr>
      <vt:lpstr>模式匹配</vt:lpstr>
      <vt:lpstr>相关工作</vt:lpstr>
      <vt:lpstr>相关工作</vt:lpstr>
      <vt:lpstr>现有模式匹配存在的问题</vt:lpstr>
      <vt:lpstr>目录</vt:lpstr>
      <vt:lpstr>本文工作</vt:lpstr>
      <vt:lpstr>本地化特征分析</vt:lpstr>
      <vt:lpstr>迭代的匹配流程</vt:lpstr>
      <vt:lpstr>字符串匹配优化</vt:lpstr>
      <vt:lpstr>实例匹配优化</vt:lpstr>
      <vt:lpstr>相似度传播</vt:lpstr>
      <vt:lpstr>目录</vt:lpstr>
      <vt:lpstr>实验验证</vt:lpstr>
      <vt:lpstr>模式匹配案例分析</vt:lpstr>
      <vt:lpstr>目录</vt:lpstr>
      <vt:lpstr>未来工作</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基于群智的领域知识模型匹配系统</dc:title>
  <dc:creator>王 丰</dc:creator>
  <cp:lastModifiedBy>王 丰</cp:lastModifiedBy>
  <cp:revision>237</cp:revision>
  <dcterms:created xsi:type="dcterms:W3CDTF">2018-09-19T10:24:58Z</dcterms:created>
  <dcterms:modified xsi:type="dcterms:W3CDTF">2018-11-24T05:16:51Z</dcterms:modified>
</cp:coreProperties>
</file>