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65" r:id="rId2"/>
    <p:sldId id="317" r:id="rId3"/>
    <p:sldId id="487" r:id="rId4"/>
    <p:sldId id="319" r:id="rId5"/>
    <p:sldId id="489" r:id="rId6"/>
    <p:sldId id="488" r:id="rId7"/>
    <p:sldId id="318" r:id="rId8"/>
    <p:sldId id="490" r:id="rId9"/>
    <p:sldId id="267" r:id="rId10"/>
    <p:sldId id="491" r:id="rId11"/>
    <p:sldId id="321" r:id="rId12"/>
    <p:sldId id="279" r:id="rId13"/>
    <p:sldId id="426" r:id="rId14"/>
    <p:sldId id="492" r:id="rId15"/>
    <p:sldId id="493" r:id="rId16"/>
    <p:sldId id="296" r:id="rId17"/>
    <p:sldId id="494" r:id="rId18"/>
    <p:sldId id="495" r:id="rId19"/>
    <p:sldId id="359" r:id="rId20"/>
    <p:sldId id="496" r:id="rId21"/>
    <p:sldId id="497" r:id="rId22"/>
    <p:sldId id="498" r:id="rId23"/>
    <p:sldId id="499" r:id="rId24"/>
    <p:sldId id="500" r:id="rId25"/>
    <p:sldId id="501" r:id="rId26"/>
    <p:sldId id="502" r:id="rId27"/>
    <p:sldId id="503" r:id="rId28"/>
    <p:sldId id="505" r:id="rId29"/>
    <p:sldId id="504" r:id="rId30"/>
    <p:sldId id="365" r:id="rId31"/>
    <p:sldId id="31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52CE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9706" autoAdjust="0"/>
  </p:normalViewPr>
  <p:slideViewPr>
    <p:cSldViewPr snapToGrid="0">
      <p:cViewPr varScale="1">
        <p:scale>
          <a:sx n="65" d="100"/>
          <a:sy n="65" d="100"/>
        </p:scale>
        <p:origin x="93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sz="80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sz="1200" kern="1200" dirty="0" smtClean="0">
                <a:solidFill>
                  <a:schemeClr val="tx1"/>
                </a:solidFill>
                <a:effectLst/>
                <a:latin typeface="+mn-lt"/>
                <a:ea typeface="+mn-ea"/>
                <a:cs typeface="+mn-cs"/>
              </a:rPr>
              <a:t>这里定义了坏味密度、活跃度以及文件变化与坏味、文件变化与具体坏味之间的关联。</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坏味的重叠率的计算帮助该研究获得不同坏味文件之间存在的关联。</a:t>
            </a:r>
            <a:endParaRPr lang="en-US" altLang="zh-CN" sz="1200" kern="1200" dirty="0" smtClean="0">
              <a:solidFill>
                <a:schemeClr val="tx1"/>
              </a:solidFill>
              <a:effectLst/>
              <a:latin typeface="+mn-lt"/>
              <a:ea typeface="+mn-ea"/>
              <a:cs typeface="+mn-cs"/>
            </a:endParaRPr>
          </a:p>
          <a:p>
            <a:endParaRPr lang="zh-CN" altLang="en-US" dirty="0"/>
          </a:p>
        </p:txBody>
      </p:sp>
    </p:spTree>
    <p:extLst>
      <p:ext uri="{BB962C8B-B14F-4D97-AF65-F5344CB8AC3E}">
        <p14:creationId xmlns:p14="http://schemas.microsoft.com/office/powerpoint/2010/main" val="236630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baseline="0" dirty="0" smtClean="0"/>
              <a:t>本研究深入分析代码坏味对软件演化的影响，目的在于回答这里的四个研究问题。</a:t>
            </a:r>
            <a:endParaRPr lang="en-US" altLang="zh-CN" baseline="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zh-CN" sz="1200" kern="1200" dirty="0" smtClean="0">
                <a:solidFill>
                  <a:schemeClr val="tx1"/>
                </a:solidFill>
                <a:effectLst/>
                <a:latin typeface="+mn-lt"/>
                <a:ea typeface="+mn-ea"/>
                <a:cs typeface="+mn-cs"/>
              </a:rPr>
              <a:t>在实验对象选取及数据收集的过程中，需要综合考虑实验对象的多样性与数据的充分性两方面因素。所以，实验对象的选取遵循以下原则：实验对象需要具备不同的规模、属于不同领域，实现了不同的功能，分别由不同的团队进行研发，这样保证了研究对象的多样性；进一步地，这些实验对象需要具有足够多的版本、提交数量以及包含坏味文件的数量，因此优先考虑开发时间较长、发布版本较多的项目，以保证数据的充分性。最终选取了</a:t>
            </a:r>
            <a:r>
              <a:rPr lang="en-US" altLang="zh-CN" sz="1200" kern="1200" baseline="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这</a:t>
            </a:r>
            <a:r>
              <a:rPr lang="x-none"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个开源的</a:t>
            </a:r>
            <a:r>
              <a:rPr lang="x-none" altLang="zh-CN" sz="1200" kern="1200" dirty="0" smtClean="0">
                <a:solidFill>
                  <a:schemeClr val="tx1"/>
                </a:solidFill>
                <a:effectLst/>
                <a:latin typeface="+mn-lt"/>
                <a:ea typeface="+mn-ea"/>
                <a:cs typeface="+mn-cs"/>
              </a:rPr>
              <a:t>Java </a:t>
            </a:r>
            <a:r>
              <a:rPr lang="zh-CN" altLang="zh-CN" sz="1200" kern="1200" dirty="0" smtClean="0">
                <a:solidFill>
                  <a:schemeClr val="tx1"/>
                </a:solidFill>
                <a:effectLst/>
                <a:latin typeface="+mn-lt"/>
                <a:ea typeface="+mn-ea"/>
                <a:cs typeface="+mn-cs"/>
              </a:rPr>
              <a:t>项目</a:t>
            </a:r>
            <a:r>
              <a:rPr lang="zh-CN" altLang="en-US" sz="1200" kern="1200" dirty="0" smtClean="0">
                <a:solidFill>
                  <a:schemeClr val="tx1"/>
                </a:solidFill>
                <a:effectLst/>
                <a:latin typeface="+mn-lt"/>
                <a:ea typeface="+mn-ea"/>
                <a:cs typeface="+mn-cs"/>
              </a:rPr>
              <a:t>共</a:t>
            </a:r>
            <a:r>
              <a:rPr lang="en-US" altLang="zh-CN" sz="1200" kern="1200" dirty="0" smtClean="0">
                <a:solidFill>
                  <a:schemeClr val="tx1"/>
                </a:solidFill>
                <a:effectLst/>
                <a:latin typeface="+mn-lt"/>
                <a:ea typeface="+mn-ea"/>
                <a:cs typeface="+mn-cs"/>
              </a:rPr>
              <a:t>104</a:t>
            </a:r>
            <a:r>
              <a:rPr lang="zh-CN" altLang="en-US" sz="1200" kern="1200" dirty="0" smtClean="0">
                <a:solidFill>
                  <a:schemeClr val="tx1"/>
                </a:solidFill>
                <a:effectLst/>
                <a:latin typeface="+mn-lt"/>
                <a:ea typeface="+mn-ea"/>
                <a:cs typeface="+mn-cs"/>
              </a:rPr>
              <a:t>个版本</a:t>
            </a:r>
            <a:r>
              <a:rPr lang="zh-CN" altLang="zh-CN" sz="1200" kern="1200" dirty="0" smtClean="0">
                <a:solidFill>
                  <a:schemeClr val="tx1"/>
                </a:solidFill>
                <a:effectLst/>
                <a:latin typeface="+mn-lt"/>
                <a:ea typeface="+mn-ea"/>
                <a:cs typeface="+mn-cs"/>
              </a:rPr>
              <a:t>进行实证研究，</a:t>
            </a:r>
            <a:r>
              <a:rPr lang="zh-CN" altLang="en-US" sz="1200" kern="1200" dirty="0" smtClean="0">
                <a:solidFill>
                  <a:schemeClr val="tx1"/>
                </a:solidFill>
                <a:effectLst/>
                <a:latin typeface="+mn-lt"/>
                <a:ea typeface="+mn-ea"/>
                <a:cs typeface="+mn-cs"/>
              </a:rPr>
              <a:t>具体信息在表格中呈现。</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r>
                  <a:rPr lang="zh-CN" altLang="zh-CN" sz="1200" kern="1200" dirty="0" smtClean="0">
                    <a:solidFill>
                      <a:schemeClr val="tx1"/>
                    </a:solidFill>
                    <a:effectLst/>
                    <a:latin typeface="+mn-lt"/>
                    <a:ea typeface="+mn-ea"/>
                    <a:cs typeface="+mn-cs"/>
                  </a:rPr>
                  <a:t>根据</a:t>
                </a:r>
                <a:r>
                  <a:rPr lang="zh-CN" altLang="en-US" sz="1200" kern="1200" dirty="0" smtClean="0">
                    <a:solidFill>
                      <a:schemeClr val="tx1"/>
                    </a:solidFill>
                    <a:effectLst/>
                    <a:latin typeface="+mn-lt"/>
                    <a:ea typeface="+mn-ea"/>
                    <a:cs typeface="+mn-cs"/>
                  </a:rPr>
                  <a:t>定义</a:t>
                </a:r>
                <a:r>
                  <a:rPr lang="zh-CN" altLang="zh-CN" sz="1200" kern="1200" dirty="0" smtClean="0">
                    <a:solidFill>
                      <a:schemeClr val="tx1"/>
                    </a:solidFill>
                    <a:effectLst/>
                    <a:latin typeface="+mn-lt"/>
                    <a:ea typeface="+mn-ea"/>
                    <a:cs typeface="+mn-cs"/>
                  </a:rPr>
                  <a:t>获取</a:t>
                </a:r>
                <a:r>
                  <a:rPr lang="zh-CN" altLang="zh-CN" sz="1200" kern="1200" dirty="0">
                    <a:solidFill>
                      <a:schemeClr val="tx1"/>
                    </a:solidFill>
                    <a:effectLst/>
                    <a:latin typeface="+mn-lt"/>
                    <a:ea typeface="+mn-ea"/>
                    <a:cs typeface="+mn-cs"/>
                  </a:rPr>
                  <a:t>新增文件与被移除文件，</a:t>
                </a:r>
                <a:r>
                  <a:rPr lang="zh-CN" altLang="zh-CN" sz="1200" kern="1200" dirty="0" smtClean="0">
                    <a:solidFill>
                      <a:schemeClr val="tx1"/>
                    </a:solidFill>
                    <a:effectLst/>
                    <a:latin typeface="+mn-lt"/>
                    <a:ea typeface="+mn-ea"/>
                    <a:cs typeface="+mn-cs"/>
                  </a:rPr>
                  <a:t>使用</a:t>
                </a:r>
                <a:r>
                  <a:rPr lang="x-none" altLang="zh-CN" sz="1200" kern="1200" dirty="0" smtClean="0">
                    <a:solidFill>
                      <a:schemeClr val="tx1"/>
                    </a:solidFill>
                    <a:effectLst/>
                    <a:latin typeface="+mn-lt"/>
                    <a:ea typeface="+mn-ea"/>
                    <a:cs typeface="+mn-cs"/>
                  </a:rPr>
                  <a:t>DIFF </a:t>
                </a:r>
                <a:r>
                  <a:rPr lang="zh-CN" altLang="zh-CN" sz="1200" kern="1200" dirty="0">
                    <a:solidFill>
                      <a:schemeClr val="tx1"/>
                    </a:solidFill>
                    <a:effectLst/>
                    <a:latin typeface="+mn-lt"/>
                    <a:ea typeface="+mn-ea"/>
                    <a:cs typeface="+mn-cs"/>
                  </a:rPr>
                  <a:t>来获取版本之间（</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x-none" altLang="zh-CN" sz="1200" i="1" kern="1200">
                            <a:solidFill>
                              <a:schemeClr val="tx1"/>
                            </a:solidFill>
                            <a:effectLst/>
                            <a:latin typeface="Cambria Math" panose="02040503050406030204" pitchFamily="18" charset="0"/>
                            <a:ea typeface="+mn-ea"/>
                            <a:cs typeface="+mn-cs"/>
                          </a:rPr>
                          <m:t>𝑉</m:t>
                        </m:r>
                      </m:e>
                      <m:sub>
                        <m:r>
                          <a:rPr lang="x-none" altLang="zh-CN" sz="1200" i="1" kern="1200">
                            <a:solidFill>
                              <a:schemeClr val="tx1"/>
                            </a:solidFill>
                            <a:effectLst/>
                            <a:latin typeface="Cambria Math" panose="02040503050406030204" pitchFamily="18" charset="0"/>
                            <a:ea typeface="+mn-ea"/>
                            <a:cs typeface="+mn-cs"/>
                          </a:rPr>
                          <m:t>𝑖</m:t>
                        </m:r>
                      </m:sub>
                    </m:sSub>
                  </m:oMath>
                </a14:m>
                <a:r>
                  <a:rPr lang="zh-CN" altLang="zh-CN" sz="1200" kern="1200" dirty="0">
                    <a:solidFill>
                      <a:schemeClr val="tx1"/>
                    </a:solidFill>
                    <a:effectLst/>
                    <a:latin typeface="+mn-lt"/>
                    <a:ea typeface="+mn-ea"/>
                    <a:cs typeface="+mn-cs"/>
                  </a:rPr>
                  <a:t>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x-none" altLang="zh-CN" sz="1200" i="1" kern="1200">
                            <a:solidFill>
                              <a:schemeClr val="tx1"/>
                            </a:solidFill>
                            <a:effectLst/>
                            <a:latin typeface="Cambria Math" panose="02040503050406030204" pitchFamily="18" charset="0"/>
                            <a:ea typeface="+mn-ea"/>
                            <a:cs typeface="+mn-cs"/>
                          </a:rPr>
                          <m:t>𝑉</m:t>
                        </m:r>
                      </m:e>
                      <m:sub>
                        <m:r>
                          <a:rPr lang="x-none" altLang="zh-CN" sz="1200" i="1" kern="1200">
                            <a:solidFill>
                              <a:schemeClr val="tx1"/>
                            </a:solidFill>
                            <a:effectLst/>
                            <a:latin typeface="Cambria Math" panose="02040503050406030204" pitchFamily="18" charset="0"/>
                            <a:ea typeface="+mn-ea"/>
                            <a:cs typeface="+mn-cs"/>
                          </a:rPr>
                          <m:t>𝑖</m:t>
                        </m:r>
                        <m:r>
                          <a:rPr lang="x-none" altLang="zh-CN" sz="1200"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之间）的被修改文件</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运用</a:t>
                </a:r>
                <a:r>
                  <a:rPr lang="zh-CN" altLang="en-US" sz="1200" kern="1200" dirty="0" smtClean="0">
                    <a:solidFill>
                      <a:schemeClr val="tx1"/>
                    </a:solidFill>
                    <a:effectLst/>
                    <a:latin typeface="+mn-lt"/>
                    <a:ea typeface="+mn-ea"/>
                    <a:cs typeface="+mn-cs"/>
                  </a:rPr>
                  <a:t>广泛使用的坏味检测工具</a:t>
                </a:r>
                <a:r>
                  <a:rPr lang="x-none" altLang="zh-CN" sz="1200" kern="1200" dirty="0" smtClean="0">
                    <a:solidFill>
                      <a:schemeClr val="tx1"/>
                    </a:solidFill>
                    <a:effectLst/>
                    <a:latin typeface="+mn-lt"/>
                    <a:ea typeface="+mn-ea"/>
                    <a:cs typeface="+mn-cs"/>
                  </a:rPr>
                  <a:t>DÉCOR</a:t>
                </a:r>
                <a:r>
                  <a:rPr lang="zh-CN" altLang="en-US" sz="1200" kern="1200" dirty="0" smtClean="0">
                    <a:solidFill>
                      <a:schemeClr val="tx1"/>
                    </a:solidFill>
                    <a:effectLst/>
                    <a:latin typeface="+mn-lt"/>
                    <a:ea typeface="+mn-ea"/>
                    <a:cs typeface="+mn-cs"/>
                  </a:rPr>
                  <a:t>检测前面提及的</a:t>
                </a:r>
                <a:r>
                  <a:rPr lang="en-US" altLang="zh-CN" sz="1200" kern="1200" dirty="0" smtClean="0">
                    <a:solidFill>
                      <a:schemeClr val="tx1"/>
                    </a:solidFill>
                    <a:effectLst/>
                    <a:latin typeface="+mn-lt"/>
                    <a:ea typeface="+mn-ea"/>
                    <a:cs typeface="+mn-cs"/>
                  </a:rPr>
                  <a:t>13</a:t>
                </a:r>
                <a:r>
                  <a:rPr lang="zh-CN" altLang="en-US" sz="1200" kern="1200" dirty="0" smtClean="0">
                    <a:solidFill>
                      <a:schemeClr val="tx1"/>
                    </a:solidFill>
                    <a:effectLst/>
                    <a:latin typeface="+mn-lt"/>
                    <a:ea typeface="+mn-ea"/>
                    <a:cs typeface="+mn-cs"/>
                  </a:rPr>
                  <a:t>种坏味，</a:t>
                </a:r>
                <a:r>
                  <a:rPr lang="zh-CN" altLang="zh-CN" sz="1200" kern="1200" dirty="0" smtClean="0">
                    <a:solidFill>
                      <a:schemeClr val="tx1"/>
                    </a:solidFill>
                    <a:effectLst/>
                    <a:latin typeface="+mn-lt"/>
                    <a:ea typeface="+mn-ea"/>
                    <a:cs typeface="+mn-cs"/>
                  </a:rPr>
                  <a:t>区分出每一个项目版本中的坏味文件和非坏味文件。</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根据预定义计算，坏味的活跃度与密度</a:t>
                </a:r>
                <a:r>
                  <a:rPr lang="en-US" altLang="zh-CN" sz="1200" kern="1200" dirty="0" smtClean="0">
                    <a:solidFill>
                      <a:schemeClr val="tx1"/>
                    </a:solidFill>
                    <a:effectLst/>
                    <a:latin typeface="+mn-lt"/>
                    <a:ea typeface="+mn-ea"/>
                    <a:cs typeface="+mn-cs"/>
                  </a:rPr>
                  <a:t>……</a:t>
                </a:r>
              </a:p>
              <a:p>
                <a:endParaRPr lang="zh-CN" altLang="en-US" dirty="0"/>
              </a:p>
            </p:txBody>
          </p:sp>
        </mc:Choice>
        <mc:Fallback xmlns="">
          <p:sp>
            <p:nvSpPr>
              <p:cNvPr id="3" name="文本占位符 2"/>
              <p:cNvSpPr>
                <a:spLocks noGrp="1"/>
              </p:cNvSpPr>
              <p:nvPr>
                <p:ph type="body" idx="3"/>
              </p:nvPr>
            </p:nvSpPr>
            <p:spPr/>
            <p:txBody>
              <a:bodyPr/>
              <a:lstStyle/>
              <a:p>
                <a:r>
                  <a:rPr lang="zh-CN" altLang="zh-CN" sz="1200" kern="1200" dirty="0" smtClean="0">
                    <a:solidFill>
                      <a:schemeClr val="tx1"/>
                    </a:solidFill>
                    <a:effectLst/>
                    <a:latin typeface="+mn-lt"/>
                    <a:ea typeface="+mn-ea"/>
                    <a:cs typeface="+mn-cs"/>
                  </a:rPr>
                  <a:t>根据</a:t>
                </a:r>
                <a:r>
                  <a:rPr lang="zh-CN" altLang="en-US" sz="1200" kern="1200" dirty="0" smtClean="0">
                    <a:solidFill>
                      <a:schemeClr val="tx1"/>
                    </a:solidFill>
                    <a:effectLst/>
                    <a:latin typeface="+mn-lt"/>
                    <a:ea typeface="+mn-ea"/>
                    <a:cs typeface="+mn-cs"/>
                  </a:rPr>
                  <a:t>定义</a:t>
                </a:r>
                <a:r>
                  <a:rPr lang="zh-CN" altLang="zh-CN" sz="1200" kern="1200" dirty="0" smtClean="0">
                    <a:solidFill>
                      <a:schemeClr val="tx1"/>
                    </a:solidFill>
                    <a:effectLst/>
                    <a:latin typeface="+mn-lt"/>
                    <a:ea typeface="+mn-ea"/>
                    <a:cs typeface="+mn-cs"/>
                  </a:rPr>
                  <a:t>获取</a:t>
                </a:r>
                <a:r>
                  <a:rPr lang="zh-CN" altLang="zh-CN" sz="1200" kern="1200" dirty="0">
                    <a:solidFill>
                      <a:schemeClr val="tx1"/>
                    </a:solidFill>
                    <a:effectLst/>
                    <a:latin typeface="+mn-lt"/>
                    <a:ea typeface="+mn-ea"/>
                    <a:cs typeface="+mn-cs"/>
                  </a:rPr>
                  <a:t>新增文件与被移除文件，</a:t>
                </a:r>
                <a:r>
                  <a:rPr lang="zh-CN" altLang="zh-CN" sz="1200" kern="1200" dirty="0" smtClean="0">
                    <a:solidFill>
                      <a:schemeClr val="tx1"/>
                    </a:solidFill>
                    <a:effectLst/>
                    <a:latin typeface="+mn-lt"/>
                    <a:ea typeface="+mn-ea"/>
                    <a:cs typeface="+mn-cs"/>
                  </a:rPr>
                  <a:t>使用</a:t>
                </a:r>
                <a:r>
                  <a:rPr lang="x-none" altLang="zh-CN" sz="1200" kern="1200" dirty="0" smtClean="0">
                    <a:solidFill>
                      <a:schemeClr val="tx1"/>
                    </a:solidFill>
                    <a:effectLst/>
                    <a:latin typeface="+mn-lt"/>
                    <a:ea typeface="+mn-ea"/>
                    <a:cs typeface="+mn-cs"/>
                  </a:rPr>
                  <a:t>DIFF </a:t>
                </a:r>
                <a:r>
                  <a:rPr lang="zh-CN" altLang="zh-CN" sz="1200" kern="1200" dirty="0">
                    <a:solidFill>
                      <a:schemeClr val="tx1"/>
                    </a:solidFill>
                    <a:effectLst/>
                    <a:latin typeface="+mn-lt"/>
                    <a:ea typeface="+mn-ea"/>
                    <a:cs typeface="+mn-cs"/>
                  </a:rPr>
                  <a:t>来获取版本之间（</a:t>
                </a:r>
                <a:r>
                  <a:rPr lang="x-none"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_</a:t>
                </a:r>
                <a:r>
                  <a:rPr lang="x-none" altLang="zh-CN" sz="1200" i="0" kern="1200">
                    <a:solidFill>
                      <a:schemeClr val="tx1"/>
                    </a:solidFill>
                    <a:effectLst/>
                    <a:latin typeface="+mn-lt"/>
                    <a:ea typeface="+mn-ea"/>
                    <a:cs typeface="+mn-cs"/>
                  </a:rPr>
                  <a:t>𝑖</a:t>
                </a:r>
                <a:r>
                  <a:rPr lang="zh-CN" altLang="zh-CN" sz="1200" kern="1200" dirty="0">
                    <a:solidFill>
                      <a:schemeClr val="tx1"/>
                    </a:solidFill>
                    <a:effectLst/>
                    <a:latin typeface="+mn-lt"/>
                    <a:ea typeface="+mn-ea"/>
                    <a:cs typeface="+mn-cs"/>
                  </a:rPr>
                  <a:t>与</a:t>
                </a:r>
                <a:r>
                  <a:rPr lang="x-none"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_(</a:t>
                </a:r>
                <a:r>
                  <a:rPr lang="x-none" altLang="zh-CN" sz="1200" i="0" kern="1200">
                    <a:solidFill>
                      <a:schemeClr val="tx1"/>
                    </a:solidFill>
                    <a:effectLst/>
                    <a:latin typeface="+mn-lt"/>
                    <a:ea typeface="+mn-ea"/>
                    <a:cs typeface="+mn-cs"/>
                  </a:rPr>
                  <a:t>𝑖+1</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之间）的被修改文件</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运用</a:t>
                </a:r>
                <a:r>
                  <a:rPr lang="zh-CN" altLang="en-US" sz="1200" kern="1200" dirty="0" smtClean="0">
                    <a:solidFill>
                      <a:schemeClr val="tx1"/>
                    </a:solidFill>
                    <a:effectLst/>
                    <a:latin typeface="+mn-lt"/>
                    <a:ea typeface="+mn-ea"/>
                    <a:cs typeface="+mn-cs"/>
                  </a:rPr>
                  <a:t>广泛使用的坏味检测工具</a:t>
                </a:r>
                <a:r>
                  <a:rPr lang="x-none" altLang="zh-CN" sz="1200" kern="1200" dirty="0" smtClean="0">
                    <a:solidFill>
                      <a:schemeClr val="tx1"/>
                    </a:solidFill>
                    <a:effectLst/>
                    <a:latin typeface="+mn-lt"/>
                    <a:ea typeface="+mn-ea"/>
                    <a:cs typeface="+mn-cs"/>
                  </a:rPr>
                  <a:t>DÉCOR</a:t>
                </a:r>
                <a:r>
                  <a:rPr lang="zh-CN" altLang="en-US" sz="1200" kern="1200" dirty="0" smtClean="0">
                    <a:solidFill>
                      <a:schemeClr val="tx1"/>
                    </a:solidFill>
                    <a:effectLst/>
                    <a:latin typeface="+mn-lt"/>
                    <a:ea typeface="+mn-ea"/>
                    <a:cs typeface="+mn-cs"/>
                  </a:rPr>
                  <a:t>检测前面提及的</a:t>
                </a:r>
                <a:r>
                  <a:rPr lang="en-US" altLang="zh-CN" sz="1200" kern="1200" dirty="0" smtClean="0">
                    <a:solidFill>
                      <a:schemeClr val="tx1"/>
                    </a:solidFill>
                    <a:effectLst/>
                    <a:latin typeface="+mn-lt"/>
                    <a:ea typeface="+mn-ea"/>
                    <a:cs typeface="+mn-cs"/>
                  </a:rPr>
                  <a:t>13</a:t>
                </a:r>
                <a:r>
                  <a:rPr lang="zh-CN" altLang="en-US" sz="1200" kern="1200" dirty="0" smtClean="0">
                    <a:solidFill>
                      <a:schemeClr val="tx1"/>
                    </a:solidFill>
                    <a:effectLst/>
                    <a:latin typeface="+mn-lt"/>
                    <a:ea typeface="+mn-ea"/>
                    <a:cs typeface="+mn-cs"/>
                  </a:rPr>
                  <a:t>种坏味，</a:t>
                </a:r>
                <a:r>
                  <a:rPr lang="zh-CN" altLang="zh-CN" sz="1200" kern="1200" dirty="0" smtClean="0">
                    <a:solidFill>
                      <a:schemeClr val="tx1"/>
                    </a:solidFill>
                    <a:effectLst/>
                    <a:latin typeface="+mn-lt"/>
                    <a:ea typeface="+mn-ea"/>
                    <a:cs typeface="+mn-cs"/>
                  </a:rPr>
                  <a:t>区分出每一个项目版本中的坏味文件和非坏味文件。</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根据预定义计算，坏味的活跃度与密度</a:t>
                </a:r>
                <a:r>
                  <a:rPr lang="en-US" altLang="zh-CN" sz="1200" kern="1200" dirty="0" smtClean="0">
                    <a:solidFill>
                      <a:schemeClr val="tx1"/>
                    </a:solidFill>
                    <a:effectLst/>
                    <a:latin typeface="+mn-lt"/>
                    <a:ea typeface="+mn-ea"/>
                    <a:cs typeface="+mn-cs"/>
                  </a:rPr>
                  <a:t>……</a:t>
                </a:r>
              </a:p>
              <a:p>
                <a:endParaRPr lang="zh-CN" altLang="en-US" dirty="0"/>
              </a:p>
            </p:txBody>
          </p:sp>
        </mc:Fallback>
      </mc:AlternateContent>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smtClean="0"/>
              <a:t>接下来展示实证研究的结果</a:t>
            </a:r>
            <a:endParaRPr lang="zh-CN" altLang="en-US" dirty="0"/>
          </a:p>
        </p:txBody>
      </p:sp>
    </p:spTree>
    <p:extLst>
      <p:ext uri="{BB962C8B-B14F-4D97-AF65-F5344CB8AC3E}">
        <p14:creationId xmlns:p14="http://schemas.microsoft.com/office/powerpoint/2010/main" val="3797641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sz="1200" kern="1200" dirty="0" smtClean="0">
                <a:solidFill>
                  <a:schemeClr val="tx1"/>
                </a:solidFill>
                <a:effectLst/>
                <a:latin typeface="+mn-lt"/>
                <a:ea typeface="+mn-ea"/>
                <a:cs typeface="+mn-cs"/>
              </a:rPr>
              <a:t>表中</a:t>
            </a:r>
            <a:r>
              <a:rPr lang="zh-CN" altLang="zh-CN" sz="1200" kern="1200" dirty="0" smtClean="0">
                <a:solidFill>
                  <a:schemeClr val="tx1"/>
                </a:solidFill>
                <a:effectLst/>
                <a:latin typeface="+mn-lt"/>
                <a:ea typeface="+mn-ea"/>
                <a:cs typeface="+mn-cs"/>
              </a:rPr>
              <a:t>展示了研究的</a:t>
            </a:r>
            <a:r>
              <a:rPr lang="x-none"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个项目中坏味密度值的范围和均值。由表可见：代码坏味密度的值在除了</a:t>
            </a:r>
            <a:r>
              <a:rPr lang="en-US" altLang="zh-CN" sz="1200" kern="1200" dirty="0" smtClean="0">
                <a:solidFill>
                  <a:schemeClr val="tx1"/>
                </a:solidFill>
                <a:effectLst/>
                <a:latin typeface="+mn-lt"/>
                <a:ea typeface="+mn-ea"/>
                <a:cs typeface="+mn-cs"/>
              </a:rPr>
              <a:t>Xerces2-j</a:t>
            </a:r>
            <a:r>
              <a:rPr lang="zh-CN" altLang="zh-CN" sz="1200" kern="1200" dirty="0" smtClean="0">
                <a:solidFill>
                  <a:schemeClr val="tx1"/>
                </a:solidFill>
                <a:effectLst/>
                <a:latin typeface="+mn-lt"/>
                <a:ea typeface="+mn-ea"/>
                <a:cs typeface="+mn-cs"/>
              </a:rPr>
              <a:t>中较大外，在其他所有项目中都相对较小。</a:t>
            </a:r>
            <a:endParaRPr lang="zh-CN" altLang="en-US" dirty="0"/>
          </a:p>
        </p:txBody>
      </p:sp>
    </p:spTree>
    <p:extLst>
      <p:ext uri="{BB962C8B-B14F-4D97-AF65-F5344CB8AC3E}">
        <p14:creationId xmlns:p14="http://schemas.microsoft.com/office/powerpoint/2010/main" val="3756684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pPr hangingPunct="0"/>
            <a:r>
              <a:rPr lang="zh-CN" altLang="en-US" sz="1200" kern="1200" dirty="0" smtClean="0">
                <a:solidFill>
                  <a:schemeClr val="tx1"/>
                </a:solidFill>
                <a:effectLst/>
                <a:latin typeface="+mn-lt"/>
                <a:ea typeface="+mn-ea"/>
                <a:cs typeface="+mn-cs"/>
              </a:rPr>
              <a:t>图为</a:t>
            </a:r>
            <a:r>
              <a:rPr lang="x-none"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个实验项目坏味密度变化的折线图，其中横坐标代表项目的版本，纵坐标代表坏味密度值。</a:t>
            </a:r>
          </a:p>
          <a:p>
            <a:r>
              <a:rPr lang="zh-CN" altLang="zh-CN" sz="1200" kern="1200" dirty="0" smtClean="0">
                <a:solidFill>
                  <a:schemeClr val="tx1"/>
                </a:solidFill>
                <a:effectLst/>
                <a:latin typeface="+mn-lt"/>
                <a:ea typeface="+mn-ea"/>
                <a:cs typeface="+mn-cs"/>
              </a:rPr>
              <a:t>从坏味密度变化的趋势来看，</a:t>
            </a:r>
            <a:r>
              <a:rPr lang="en-US" altLang="zh-CN" sz="1200" kern="1200" dirty="0" err="1" smtClean="0">
                <a:solidFill>
                  <a:schemeClr val="tx1"/>
                </a:solidFill>
                <a:effectLst/>
                <a:latin typeface="+mn-lt"/>
                <a:ea typeface="+mn-ea"/>
                <a:cs typeface="+mn-cs"/>
              </a:rPr>
              <a:t>Che</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Egit</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Jmeter</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Tomcat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Recommenders</a:t>
            </a:r>
            <a:r>
              <a:rPr lang="zh-CN" altLang="zh-CN" sz="1200" kern="1200" dirty="0" smtClean="0">
                <a:solidFill>
                  <a:schemeClr val="tx1"/>
                </a:solidFill>
                <a:effectLst/>
                <a:latin typeface="+mn-lt"/>
                <a:ea typeface="+mn-ea"/>
                <a:cs typeface="+mn-cs"/>
              </a:rPr>
              <a:t>这</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个项目的坏味密度呈现较为一致的下降趋势，而另外</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个项目的坏味密度则呈现出不同幅度的振荡。</a:t>
            </a:r>
            <a:endParaRPr lang="zh-CN" altLang="en-US" dirty="0"/>
          </a:p>
        </p:txBody>
      </p:sp>
    </p:spTree>
    <p:extLst>
      <p:ext uri="{BB962C8B-B14F-4D97-AF65-F5344CB8AC3E}">
        <p14:creationId xmlns:p14="http://schemas.microsoft.com/office/powerpoint/2010/main" val="2907791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zh-CN" sz="1200" kern="1200" dirty="0" smtClean="0">
                <a:solidFill>
                  <a:schemeClr val="tx1"/>
                </a:solidFill>
                <a:effectLst/>
                <a:latin typeface="+mn-lt"/>
                <a:ea typeface="+mn-ea"/>
                <a:cs typeface="+mn-cs"/>
              </a:rPr>
              <a:t>绝大多数项目坏味活跃度的均值低于</a:t>
            </a:r>
            <a:r>
              <a:rPr lang="en-US" altLang="zh-CN" sz="1200" kern="1200" dirty="0" smtClean="0">
                <a:solidFill>
                  <a:schemeClr val="tx1"/>
                </a:solidFill>
                <a:effectLst/>
                <a:latin typeface="+mn-lt"/>
                <a:ea typeface="+mn-ea"/>
                <a:cs typeface="+mn-cs"/>
              </a:rPr>
              <a:t>0.5</a:t>
            </a:r>
            <a:r>
              <a:rPr lang="zh-CN" altLang="zh-CN" sz="1200" kern="1200" dirty="0" smtClean="0">
                <a:solidFill>
                  <a:schemeClr val="tx1"/>
                </a:solidFill>
                <a:effectLst/>
                <a:latin typeface="+mn-lt"/>
                <a:ea typeface="+mn-ea"/>
                <a:cs typeface="+mn-cs"/>
              </a:rPr>
              <a:t>，即在大多数情况下，只有一半不到的坏味文件将发生文件变更。</a:t>
            </a:r>
            <a:endParaRPr lang="en-US" altLang="zh-CN" sz="1200" kern="1200" dirty="0" smtClean="0">
              <a:solidFill>
                <a:schemeClr val="tx1"/>
              </a:solidFill>
              <a:effectLst/>
              <a:latin typeface="+mn-lt"/>
              <a:ea typeface="+mn-ea"/>
              <a:cs typeface="+mn-cs"/>
            </a:endParaRPr>
          </a:p>
          <a:p>
            <a:r>
              <a:rPr lang="zh-CN" altLang="en-US" dirty="0" smtClean="0"/>
              <a:t>根据坏味密度与活跃度的信息我们可以推测，</a:t>
            </a:r>
            <a:r>
              <a:rPr lang="zh-CN" altLang="zh-CN" sz="1200" kern="1200" dirty="0" smtClean="0">
                <a:solidFill>
                  <a:schemeClr val="tx1"/>
                </a:solidFill>
                <a:effectLst/>
                <a:latin typeface="+mn-lt"/>
                <a:ea typeface="+mn-ea"/>
                <a:cs typeface="+mn-cs"/>
              </a:rPr>
              <a:t>推测不同的项目处于不同的开发阶段</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呈现不稳定的坏味密度与活跃度的演化</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需要更深入地探究坏味对文件改变的具体影响。</a:t>
            </a:r>
            <a:endParaRPr lang="zh-CN" altLang="en-US" dirty="0"/>
          </a:p>
        </p:txBody>
      </p:sp>
    </p:spTree>
    <p:extLst>
      <p:ext uri="{BB962C8B-B14F-4D97-AF65-F5344CB8AC3E}">
        <p14:creationId xmlns:p14="http://schemas.microsoft.com/office/powerpoint/2010/main" val="3812862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pPr hangingPunct="0"/>
                <a:r>
                  <a:rPr lang="zh-CN" altLang="zh-CN" sz="1200" kern="1200" dirty="0" smtClean="0">
                    <a:solidFill>
                      <a:schemeClr val="tx1"/>
                    </a:solidFill>
                    <a:effectLst/>
                    <a:latin typeface="+mn-lt"/>
                    <a:ea typeface="+mn-ea"/>
                    <a:cs typeface="+mn-cs"/>
                  </a:rPr>
                  <a:t>盒图是根据</a:t>
                </a:r>
                <a:r>
                  <a:rPr lang="zh-CN" altLang="en-US" sz="1200" kern="1200" dirty="0" smtClean="0">
                    <a:solidFill>
                      <a:schemeClr val="tx1"/>
                    </a:solidFill>
                    <a:effectLst/>
                    <a:latin typeface="+mn-lt"/>
                    <a:ea typeface="+mn-ea"/>
                    <a:cs typeface="+mn-cs"/>
                  </a:rPr>
                  <a:t>这两个公式</a:t>
                </a:r>
                <a:r>
                  <a:rPr lang="zh-CN" altLang="zh-CN" sz="1200" kern="1200" dirty="0" smtClean="0">
                    <a:solidFill>
                      <a:schemeClr val="tx1"/>
                    </a:solidFill>
                    <a:effectLst/>
                    <a:latin typeface="+mn-lt"/>
                    <a:ea typeface="+mn-ea"/>
                    <a:cs typeface="+mn-cs"/>
                  </a:rPr>
                  <a:t>算得</a:t>
                </a:r>
                <a:r>
                  <a:rPr lang="zh-CN" altLang="zh-CN" sz="1200" kern="1200" dirty="0">
                    <a:solidFill>
                      <a:schemeClr val="tx1"/>
                    </a:solidFill>
                    <a:effectLst/>
                    <a:latin typeface="+mn-lt"/>
                    <a:ea typeface="+mn-ea"/>
                    <a:cs typeface="+mn-cs"/>
                  </a:rPr>
                  <a:t>到的结果</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根据第一个公式计算得到的</a:t>
                </a:r>
                <a:r>
                  <a:rPr lang="zh-CN" altLang="zh-CN" sz="1200" kern="1200" dirty="0" smtClean="0">
                    <a:solidFill>
                      <a:schemeClr val="tx1"/>
                    </a:solidFill>
                    <a:effectLst/>
                    <a:latin typeface="+mn-lt"/>
                    <a:ea typeface="+mn-ea"/>
                    <a:cs typeface="+mn-cs"/>
                  </a:rPr>
                  <a:t>记</a:t>
                </a:r>
                <a:r>
                  <a:rPr lang="zh-CN" altLang="zh-CN" sz="1200" kern="1200" dirty="0">
                    <a:solidFill>
                      <a:schemeClr val="tx1"/>
                    </a:solidFill>
                    <a:effectLst/>
                    <a:latin typeface="+mn-lt"/>
                    <a:ea typeface="+mn-ea"/>
                    <a:cs typeface="+mn-cs"/>
                  </a:rPr>
                  <a:t>为</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𝐴𝑆</m:t>
                    </m:r>
                  </m:oMath>
                </a14:m>
                <a:r>
                  <a:rPr lang="zh-CN" altLang="zh-CN" sz="1200" kern="1200" dirty="0">
                    <a:solidFill>
                      <a:schemeClr val="tx1"/>
                    </a:solidFill>
                    <a:effectLst/>
                    <a:latin typeface="+mn-lt"/>
                    <a:ea typeface="+mn-ea"/>
                    <a:cs typeface="+mn-cs"/>
                  </a:rPr>
                  <a:t>、</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𝑀𝑆</m:t>
                    </m:r>
                  </m:oMath>
                </a14:m>
                <a:r>
                  <a:rPr lang="zh-CN" altLang="zh-CN" sz="1200" kern="1200" dirty="0">
                    <a:solidFill>
                      <a:schemeClr val="tx1"/>
                    </a:solidFill>
                    <a:effectLst/>
                    <a:latin typeface="+mn-lt"/>
                    <a:ea typeface="+mn-ea"/>
                    <a:cs typeface="+mn-cs"/>
                  </a:rPr>
                  <a:t>、</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𝑅𝑆</m:t>
                    </m:r>
                    <m:r>
                      <a:rPr lang="zh-CN" altLang="en-US" sz="1200" i="1" kern="1200" smtClean="0">
                        <a:solidFill>
                          <a:schemeClr val="tx1"/>
                        </a:solidFill>
                        <a:effectLst/>
                        <a:latin typeface="Cambria Math" panose="02040503050406030204" pitchFamily="18" charset="0"/>
                        <a:ea typeface="+mn-ea"/>
                        <a:cs typeface="+mn-cs"/>
                      </a:rPr>
                      <m:t>、根据第二个公式计算得到的记为</m:t>
                    </m:r>
                    <m:r>
                      <a:rPr lang="en-US" altLang="zh-CN" sz="1200" i="1" kern="1200">
                        <a:solidFill>
                          <a:schemeClr val="tx1"/>
                        </a:solidFill>
                        <a:effectLst/>
                        <a:latin typeface="Cambria Math" panose="02040503050406030204" pitchFamily="18" charset="0"/>
                        <a:ea typeface="+mn-ea"/>
                        <a:cs typeface="+mn-cs"/>
                      </a:rPr>
                      <m:t>𝐴𝑁</m:t>
                    </m:r>
                  </m:oMath>
                </a14:m>
                <a:r>
                  <a:rPr lang="zh-CN" altLang="zh-CN" sz="1200" kern="1200" dirty="0">
                    <a:solidFill>
                      <a:schemeClr val="tx1"/>
                    </a:solidFill>
                    <a:effectLst/>
                    <a:latin typeface="+mn-lt"/>
                    <a:ea typeface="+mn-ea"/>
                    <a:cs typeface="+mn-cs"/>
                  </a:rPr>
                  <a:t>、</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𝑀𝑁</m:t>
                    </m:r>
                  </m:oMath>
                </a14:m>
                <a:r>
                  <a:rPr lang="zh-CN" altLang="zh-CN" sz="1200" kern="1200" dirty="0">
                    <a:solidFill>
                      <a:schemeClr val="tx1"/>
                    </a:solidFill>
                    <a:effectLst/>
                    <a:latin typeface="+mn-lt"/>
                    <a:ea typeface="+mn-ea"/>
                    <a:cs typeface="+mn-cs"/>
                  </a:rPr>
                  <a:t>、</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𝑅𝑁</m:t>
                    </m:r>
                  </m:oMath>
                </a14:m>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可以观察到，</a:t>
                </a:r>
                <a:r>
                  <a:rPr lang="zh-CN" altLang="zh-CN" sz="1200" kern="1200" dirty="0" smtClean="0">
                    <a:solidFill>
                      <a:schemeClr val="tx1"/>
                    </a:solidFill>
                    <a:effectLst/>
                    <a:latin typeface="+mn-lt"/>
                    <a:ea typeface="+mn-ea"/>
                    <a:cs typeface="+mn-cs"/>
                  </a:rPr>
                  <a:t>在所有的研究项目中，</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𝑀𝑆</m:t>
                    </m:r>
                  </m:oMath>
                </a14:m>
                <a:r>
                  <a:rPr lang="zh-CN" altLang="zh-CN" sz="1200" kern="1200" dirty="0">
                    <a:solidFill>
                      <a:schemeClr val="tx1"/>
                    </a:solidFill>
                    <a:effectLst/>
                    <a:latin typeface="+mn-lt"/>
                    <a:ea typeface="+mn-ea"/>
                    <a:cs typeface="+mn-cs"/>
                  </a:rPr>
                  <a:t>具有最高的中</a:t>
                </a:r>
                <a:r>
                  <a:rPr lang="zh-CN" altLang="zh-CN" sz="1200" kern="1200" dirty="0" smtClean="0">
                    <a:solidFill>
                      <a:schemeClr val="tx1"/>
                    </a:solidFill>
                    <a:effectLst/>
                    <a:latin typeface="+mn-lt"/>
                    <a:ea typeface="+mn-ea"/>
                    <a:cs typeface="+mn-cs"/>
                  </a:rPr>
                  <a:t>值</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从占比数值分布的角度来看，不同的研究项目具有不同的特征，</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但总体而言，有如下发现：在</a:t>
                </a:r>
                <a14:m>
                  <m:oMath xmlns:m="http://schemas.openxmlformats.org/officeDocument/2006/math">
                    <m:r>
                      <a:rPr lang="x-none" altLang="zh-CN" sz="1200" i="1" kern="1200">
                        <a:solidFill>
                          <a:schemeClr val="tx1"/>
                        </a:solidFill>
                        <a:effectLst/>
                        <a:latin typeface="Cambria Math" panose="02040503050406030204" pitchFamily="18" charset="0"/>
                        <a:ea typeface="+mn-ea"/>
                        <a:cs typeface="+mn-cs"/>
                      </a:rPr>
                      <m:t>𝐴𝑆</m:t>
                    </m:r>
                  </m:oMath>
                </a14:m>
                <a:r>
                  <a:rPr lang="zh-CN" altLang="zh-CN" sz="1200" kern="1200" dirty="0">
                    <a:solidFill>
                      <a:schemeClr val="tx1"/>
                    </a:solidFill>
                    <a:effectLst/>
                    <a:latin typeface="+mn-lt"/>
                    <a:ea typeface="+mn-ea"/>
                    <a:cs typeface="+mn-cs"/>
                  </a:rPr>
                  <a:t>、</a:t>
                </a:r>
                <a14:m>
                  <m:oMath xmlns:m="http://schemas.openxmlformats.org/officeDocument/2006/math">
                    <m:r>
                      <a:rPr lang="x-none" altLang="zh-CN" sz="1200" i="1" kern="1200">
                        <a:solidFill>
                          <a:schemeClr val="tx1"/>
                        </a:solidFill>
                        <a:effectLst/>
                        <a:latin typeface="Cambria Math" panose="02040503050406030204" pitchFamily="18" charset="0"/>
                        <a:ea typeface="+mn-ea"/>
                        <a:cs typeface="+mn-cs"/>
                      </a:rPr>
                      <m:t>𝑀𝑆</m:t>
                    </m:r>
                  </m:oMath>
                </a14:m>
                <a:r>
                  <a:rPr lang="zh-CN" altLang="zh-CN" sz="1200" kern="1200" dirty="0">
                    <a:solidFill>
                      <a:schemeClr val="tx1"/>
                    </a:solidFill>
                    <a:effectLst/>
                    <a:latin typeface="+mn-lt"/>
                    <a:ea typeface="+mn-ea"/>
                    <a:cs typeface="+mn-cs"/>
                  </a:rPr>
                  <a:t>、</a:t>
                </a:r>
                <a14:m>
                  <m:oMath xmlns:m="http://schemas.openxmlformats.org/officeDocument/2006/math">
                    <m:r>
                      <a:rPr lang="x-none" altLang="zh-CN" sz="1200" i="1" kern="1200">
                        <a:solidFill>
                          <a:schemeClr val="tx1"/>
                        </a:solidFill>
                        <a:effectLst/>
                        <a:latin typeface="Cambria Math" panose="02040503050406030204" pitchFamily="18" charset="0"/>
                        <a:ea typeface="+mn-ea"/>
                        <a:cs typeface="+mn-cs"/>
                      </a:rPr>
                      <m:t>𝑅𝑆</m:t>
                    </m:r>
                  </m:oMath>
                </a14:m>
                <a:r>
                  <a:rPr lang="zh-CN" altLang="zh-CN" sz="1200" kern="1200" dirty="0">
                    <a:solidFill>
                      <a:schemeClr val="tx1"/>
                    </a:solidFill>
                    <a:effectLst/>
                    <a:latin typeface="+mn-lt"/>
                    <a:ea typeface="+mn-ea"/>
                    <a:cs typeface="+mn-cs"/>
                  </a:rPr>
                  <a:t>几个数值中，</a:t>
                </a:r>
                <a14:m>
                  <m:oMath xmlns:m="http://schemas.openxmlformats.org/officeDocument/2006/math">
                    <m:r>
                      <a:rPr lang="x-none" altLang="zh-CN" sz="1200" i="1" kern="1200">
                        <a:solidFill>
                          <a:schemeClr val="tx1"/>
                        </a:solidFill>
                        <a:effectLst/>
                        <a:latin typeface="Cambria Math" panose="02040503050406030204" pitchFamily="18" charset="0"/>
                        <a:ea typeface="+mn-ea"/>
                        <a:cs typeface="+mn-cs"/>
                      </a:rPr>
                      <m:t>𝑀𝑆</m:t>
                    </m:r>
                  </m:oMath>
                </a14:m>
                <a:r>
                  <a:rPr lang="zh-CN" altLang="zh-CN" sz="1200" kern="1200" dirty="0">
                    <a:solidFill>
                      <a:schemeClr val="tx1"/>
                    </a:solidFill>
                    <a:effectLst/>
                    <a:latin typeface="+mn-lt"/>
                    <a:ea typeface="+mn-ea"/>
                    <a:cs typeface="+mn-cs"/>
                  </a:rPr>
                  <a:t>具有最高中值，而几乎所有</a:t>
                </a:r>
                <a14:m>
                  <m:oMath xmlns:m="http://schemas.openxmlformats.org/officeDocument/2006/math">
                    <m:r>
                      <a:rPr lang="x-none" altLang="zh-CN" sz="1200" i="1" kern="1200">
                        <a:solidFill>
                          <a:schemeClr val="tx1"/>
                        </a:solidFill>
                        <a:effectLst/>
                        <a:latin typeface="Cambria Math" panose="02040503050406030204" pitchFamily="18" charset="0"/>
                        <a:ea typeface="+mn-ea"/>
                        <a:cs typeface="+mn-cs"/>
                      </a:rPr>
                      <m:t>𝑅𝑆</m:t>
                    </m:r>
                  </m:oMath>
                </a14:m>
                <a:r>
                  <a:rPr lang="zh-CN" altLang="zh-CN" sz="1200" kern="1200" dirty="0">
                    <a:solidFill>
                      <a:schemeClr val="tx1"/>
                    </a:solidFill>
                    <a:effectLst/>
                    <a:latin typeface="+mn-lt"/>
                    <a:ea typeface="+mn-ea"/>
                    <a:cs typeface="+mn-cs"/>
                  </a:rPr>
                  <a:t>的中值最低；考虑非坏味文件的改变，</a:t>
                </a:r>
                <a14:m>
                  <m:oMath xmlns:m="http://schemas.openxmlformats.org/officeDocument/2006/math">
                    <m:r>
                      <a:rPr lang="x-none" altLang="zh-CN" sz="1200" i="1" kern="1200">
                        <a:solidFill>
                          <a:schemeClr val="tx1"/>
                        </a:solidFill>
                        <a:effectLst/>
                        <a:latin typeface="Cambria Math" panose="02040503050406030204" pitchFamily="18" charset="0"/>
                        <a:ea typeface="+mn-ea"/>
                        <a:cs typeface="+mn-cs"/>
                      </a:rPr>
                      <m:t>𝐴𝑁</m:t>
                    </m:r>
                  </m:oMath>
                </a14:m>
                <a:r>
                  <a:rPr lang="zh-CN" altLang="zh-CN" sz="1200" kern="1200" dirty="0">
                    <a:solidFill>
                      <a:schemeClr val="tx1"/>
                    </a:solidFill>
                    <a:effectLst/>
                    <a:latin typeface="+mn-lt"/>
                    <a:ea typeface="+mn-ea"/>
                    <a:cs typeface="+mn-cs"/>
                  </a:rPr>
                  <a:t>、</a:t>
                </a:r>
                <a14:m>
                  <m:oMath xmlns:m="http://schemas.openxmlformats.org/officeDocument/2006/math">
                    <m:r>
                      <a:rPr lang="x-none" altLang="zh-CN" sz="1200" i="1" kern="1200">
                        <a:solidFill>
                          <a:schemeClr val="tx1"/>
                        </a:solidFill>
                        <a:effectLst/>
                        <a:latin typeface="Cambria Math" panose="02040503050406030204" pitchFamily="18" charset="0"/>
                        <a:ea typeface="+mn-ea"/>
                        <a:cs typeface="+mn-cs"/>
                      </a:rPr>
                      <m:t>𝑀𝑁</m:t>
                    </m:r>
                  </m:oMath>
                </a14:m>
                <a:r>
                  <a:rPr lang="zh-CN" altLang="zh-CN" sz="1200" kern="1200" dirty="0">
                    <a:solidFill>
                      <a:schemeClr val="tx1"/>
                    </a:solidFill>
                    <a:effectLst/>
                    <a:latin typeface="+mn-lt"/>
                    <a:ea typeface="+mn-ea"/>
                    <a:cs typeface="+mn-cs"/>
                  </a:rPr>
                  <a:t>、</a:t>
                </a:r>
                <a14:m>
                  <m:oMath xmlns:m="http://schemas.openxmlformats.org/officeDocument/2006/math">
                    <m:r>
                      <a:rPr lang="x-none" altLang="zh-CN" sz="1200" i="1" kern="1200">
                        <a:solidFill>
                          <a:schemeClr val="tx1"/>
                        </a:solidFill>
                        <a:effectLst/>
                        <a:latin typeface="Cambria Math" panose="02040503050406030204" pitchFamily="18" charset="0"/>
                        <a:ea typeface="+mn-ea"/>
                        <a:cs typeface="+mn-cs"/>
                      </a:rPr>
                      <m:t>𝑅𝑁</m:t>
                    </m:r>
                  </m:oMath>
                </a14:m>
                <a:r>
                  <a:rPr lang="zh-CN" altLang="zh-CN" sz="1200" kern="1200" dirty="0">
                    <a:solidFill>
                      <a:schemeClr val="tx1"/>
                    </a:solidFill>
                    <a:effectLst/>
                    <a:latin typeface="+mn-lt"/>
                    <a:ea typeface="+mn-ea"/>
                    <a:cs typeface="+mn-cs"/>
                  </a:rPr>
                  <a:t>中，</a:t>
                </a:r>
                <a14:m>
                  <m:oMath xmlns:m="http://schemas.openxmlformats.org/officeDocument/2006/math">
                    <m:r>
                      <a:rPr lang="x-none" altLang="zh-CN" sz="1200" i="1" kern="1200">
                        <a:solidFill>
                          <a:schemeClr val="tx1"/>
                        </a:solidFill>
                        <a:effectLst/>
                        <a:latin typeface="Cambria Math" panose="02040503050406030204" pitchFamily="18" charset="0"/>
                        <a:ea typeface="+mn-ea"/>
                        <a:cs typeface="+mn-cs"/>
                      </a:rPr>
                      <m:t>𝑀𝑁</m:t>
                    </m:r>
                    <m:r>
                      <a:rPr lang="zh-CN" altLang="zh-CN" sz="1200" kern="1200">
                        <a:solidFill>
                          <a:schemeClr val="tx1"/>
                        </a:solidFill>
                        <a:effectLst/>
                        <a:latin typeface="Cambria Math" panose="02040503050406030204" pitchFamily="18" charset="0"/>
                        <a:ea typeface="+mn-ea"/>
                        <a:cs typeface="+mn-cs"/>
                      </a:rPr>
                      <m:t>也</m:t>
                    </m:r>
                  </m:oMath>
                </a14:m>
                <a:r>
                  <a:rPr lang="zh-CN" altLang="zh-CN" sz="1200" kern="1200" dirty="0">
                    <a:solidFill>
                      <a:schemeClr val="tx1"/>
                    </a:solidFill>
                    <a:effectLst/>
                    <a:latin typeface="+mn-lt"/>
                    <a:ea typeface="+mn-ea"/>
                    <a:cs typeface="+mn-cs"/>
                  </a:rPr>
                  <a:t>高于</a:t>
                </a:r>
                <a14:m>
                  <m:oMath xmlns:m="http://schemas.openxmlformats.org/officeDocument/2006/math">
                    <m:r>
                      <a:rPr lang="x-none" altLang="zh-CN" sz="1200" i="1" kern="1200">
                        <a:solidFill>
                          <a:schemeClr val="tx1"/>
                        </a:solidFill>
                        <a:effectLst/>
                        <a:latin typeface="Cambria Math" panose="02040503050406030204" pitchFamily="18" charset="0"/>
                        <a:ea typeface="+mn-ea"/>
                        <a:cs typeface="+mn-cs"/>
                      </a:rPr>
                      <m:t>𝐴𝑁</m:t>
                    </m:r>
                  </m:oMath>
                </a14:m>
                <a:r>
                  <a:rPr lang="zh-CN" altLang="zh-CN" sz="1200" kern="1200" dirty="0">
                    <a:solidFill>
                      <a:schemeClr val="tx1"/>
                    </a:solidFill>
                    <a:effectLst/>
                    <a:latin typeface="+mn-lt"/>
                    <a:ea typeface="+mn-ea"/>
                    <a:cs typeface="+mn-cs"/>
                  </a:rPr>
                  <a:t>与</a:t>
                </a:r>
                <a14:m>
                  <m:oMath xmlns:m="http://schemas.openxmlformats.org/officeDocument/2006/math">
                    <m:r>
                      <a:rPr lang="x-none" altLang="zh-CN" sz="1200" i="1" kern="1200">
                        <a:solidFill>
                          <a:schemeClr val="tx1"/>
                        </a:solidFill>
                        <a:effectLst/>
                        <a:latin typeface="Cambria Math" panose="02040503050406030204" pitchFamily="18" charset="0"/>
                        <a:ea typeface="+mn-ea"/>
                        <a:cs typeface="+mn-cs"/>
                      </a:rPr>
                      <m:t>𝑅𝑁</m:t>
                    </m:r>
                  </m:oMath>
                </a14:m>
                <a:r>
                  <a:rPr lang="zh-CN" altLang="zh-CN" sz="1200" kern="1200" dirty="0">
                    <a:solidFill>
                      <a:schemeClr val="tx1"/>
                    </a:solidFill>
                    <a:effectLst/>
                    <a:latin typeface="+mn-lt"/>
                    <a:ea typeface="+mn-ea"/>
                    <a:cs typeface="+mn-cs"/>
                  </a:rPr>
                  <a:t>。</a:t>
                </a:r>
              </a:p>
              <a:p>
                <a:pPr hangingPunct="0"/>
                <a:endParaRPr lang="zh-CN" altLang="zh-CN" sz="1200" kern="1200" dirty="0">
                  <a:solidFill>
                    <a:schemeClr val="tx1"/>
                  </a:solidFill>
                  <a:effectLst/>
                  <a:latin typeface="+mn-lt"/>
                  <a:ea typeface="+mn-ea"/>
                  <a:cs typeface="+mn-cs"/>
                </a:endParaRPr>
              </a:p>
            </p:txBody>
          </p:sp>
        </mc:Choice>
        <mc:Fallback xmlns="">
          <p:sp>
            <p:nvSpPr>
              <p:cNvPr id="3" name="文本占位符 2"/>
              <p:cNvSpPr>
                <a:spLocks noGrp="1"/>
              </p:cNvSpPr>
              <p:nvPr>
                <p:ph type="body" idx="3"/>
              </p:nvPr>
            </p:nvSpPr>
            <p:spPr/>
            <p:txBody>
              <a:bodyPr/>
              <a:lstStyle/>
              <a:p>
                <a:pPr hangingPunct="0"/>
                <a:r>
                  <a:rPr lang="zh-CN" altLang="zh-CN" sz="1200" kern="1200" dirty="0" smtClean="0">
                    <a:solidFill>
                      <a:schemeClr val="tx1"/>
                    </a:solidFill>
                    <a:effectLst/>
                    <a:latin typeface="+mn-lt"/>
                    <a:ea typeface="+mn-ea"/>
                    <a:cs typeface="+mn-cs"/>
                  </a:rPr>
                  <a:t>盒图的横坐标是根据公式</a:t>
                </a:r>
                <a:r>
                  <a:rPr lang="x-none"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和公式</a:t>
                </a:r>
                <a:r>
                  <a:rPr lang="x-none"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计算得到的结果，分别记为</a:t>
                </a:r>
                <a:r>
                  <a:rPr lang="en-US" altLang="zh-CN" sz="1200" i="0" kern="1200">
                    <a:solidFill>
                      <a:schemeClr val="tx1"/>
                    </a:solidFill>
                    <a:effectLst/>
                    <a:latin typeface="+mn-lt"/>
                    <a:ea typeface="+mn-ea"/>
                    <a:cs typeface="+mn-cs"/>
                  </a:rPr>
                  <a:t>𝐴𝑆</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𝑀𝑆</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𝑅𝑆</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𝐴𝑁</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𝑀𝑁</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𝑅𝑁</a:t>
                </a:r>
                <a:r>
                  <a:rPr lang="zh-CN" altLang="zh-CN" sz="1200" kern="1200" dirty="0">
                    <a:solidFill>
                      <a:schemeClr val="tx1"/>
                    </a:solidFill>
                    <a:effectLst/>
                    <a:latin typeface="+mn-lt"/>
                    <a:ea typeface="+mn-ea"/>
                    <a:cs typeface="+mn-cs"/>
                  </a:rPr>
                  <a:t>，纵坐标表示坏味文件与非坏味文件中发生</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类不同具体操作的占比。</a:t>
                </a:r>
              </a:p>
            </p:txBody>
          </p:sp>
        </mc:Fallback>
      </mc:AlternateContent>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这四个项目也具有同样的特征</a:t>
                </a:r>
                <a:endParaRPr lang="zh-CN" altLang="zh-CN" sz="1200" kern="1200" dirty="0">
                  <a:solidFill>
                    <a:schemeClr val="tx1"/>
                  </a:solidFill>
                  <a:effectLst/>
                  <a:latin typeface="+mn-lt"/>
                  <a:ea typeface="+mn-ea"/>
                  <a:cs typeface="+mn-cs"/>
                </a:endParaRPr>
              </a:p>
              <a:p>
                <a:endParaRPr lang="zh-CN" altLang="en-US" dirty="0"/>
              </a:p>
            </p:txBody>
          </p:sp>
        </mc:Choice>
        <mc:Fallback xmlns="">
          <p:sp>
            <p:nvSpPr>
              <p:cNvPr id="3" name="文本占位符 2"/>
              <p:cNvSpPr>
                <a:spLocks noGrp="1"/>
              </p:cNvSpPr>
              <p:nvPr>
                <p:ph type="body" idx="3"/>
              </p:nvPr>
            </p:nvSpPr>
            <p:spPr/>
            <p:txBody>
              <a:bodyPr/>
              <a:lstStyle/>
              <a:p>
                <a:r>
                  <a:rPr lang="zh-CN" altLang="zh-CN" sz="1200" kern="1200" dirty="0" smtClean="0">
                    <a:solidFill>
                      <a:schemeClr val="tx1"/>
                    </a:solidFill>
                    <a:effectLst/>
                    <a:latin typeface="+mn-lt"/>
                    <a:ea typeface="+mn-ea"/>
                    <a:cs typeface="+mn-cs"/>
                  </a:rPr>
                  <a:t>在所有的研究项目中，</a:t>
                </a:r>
                <a:r>
                  <a:rPr lang="en-US" altLang="zh-CN" sz="1200" i="0" kern="1200">
                    <a:solidFill>
                      <a:schemeClr val="tx1"/>
                    </a:solidFill>
                    <a:effectLst/>
                    <a:latin typeface="+mn-lt"/>
                    <a:ea typeface="+mn-ea"/>
                    <a:cs typeface="+mn-cs"/>
                  </a:rPr>
                  <a:t>𝑀𝑆</a:t>
                </a:r>
                <a:r>
                  <a:rPr lang="zh-CN" altLang="zh-CN" sz="1200" kern="1200" dirty="0">
                    <a:solidFill>
                      <a:schemeClr val="tx1"/>
                    </a:solidFill>
                    <a:effectLst/>
                    <a:latin typeface="+mn-lt"/>
                    <a:ea typeface="+mn-ea"/>
                    <a:cs typeface="+mn-cs"/>
                  </a:rPr>
                  <a:t>具有最高的中</a:t>
                </a:r>
                <a:r>
                  <a:rPr lang="zh-CN" altLang="zh-CN" sz="1200" kern="1200" dirty="0" smtClean="0">
                    <a:solidFill>
                      <a:schemeClr val="tx1"/>
                    </a:solidFill>
                    <a:effectLst/>
                    <a:latin typeface="+mn-lt"/>
                    <a:ea typeface="+mn-ea"/>
                    <a:cs typeface="+mn-cs"/>
                  </a:rPr>
                  <a:t>值</a:t>
                </a:r>
                <a:endParaRPr lang="zh-CN" altLang="en-US" dirty="0"/>
              </a:p>
            </p:txBody>
          </p:sp>
        </mc:Fallback>
      </mc:AlternateContent>
    </p:spTree>
    <p:extLst>
      <p:ext uri="{BB962C8B-B14F-4D97-AF65-F5344CB8AC3E}">
        <p14:creationId xmlns:p14="http://schemas.microsoft.com/office/powerpoint/2010/main" val="3031023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r>
                  <a:rPr lang="zh-CN" altLang="zh-CN" sz="1200" kern="1200" dirty="0" smtClean="0">
                    <a:solidFill>
                      <a:schemeClr val="tx1"/>
                    </a:solidFill>
                    <a:effectLst/>
                    <a:latin typeface="+mn-lt"/>
                    <a:ea typeface="+mn-ea"/>
                    <a:cs typeface="+mn-cs"/>
                  </a:rPr>
                  <a:t>使用</a:t>
                </a:r>
                <a:r>
                  <a:rPr lang="x-none" altLang="zh-CN" sz="1200" kern="1200" dirty="0">
                    <a:solidFill>
                      <a:schemeClr val="tx1"/>
                    </a:solidFill>
                    <a:effectLst/>
                    <a:latin typeface="+mn-lt"/>
                    <a:ea typeface="+mn-ea"/>
                    <a:cs typeface="+mn-cs"/>
                  </a:rPr>
                  <a:t>Wilcoxon </a:t>
                </a:r>
                <a:r>
                  <a:rPr lang="zh-CN" altLang="zh-CN" sz="1200" kern="1200" dirty="0">
                    <a:solidFill>
                      <a:schemeClr val="tx1"/>
                    </a:solidFill>
                    <a:effectLst/>
                    <a:latin typeface="+mn-lt"/>
                    <a:ea typeface="+mn-ea"/>
                    <a:cs typeface="+mn-cs"/>
                  </a:rPr>
                  <a:t>符号秩检验进行评估</a:t>
                </a:r>
                <a:r>
                  <a:rPr lang="zh-CN" altLang="zh-CN" sz="1200" kern="1200" dirty="0" smtClean="0">
                    <a:solidFill>
                      <a:schemeClr val="tx1"/>
                    </a:solidFill>
                    <a:effectLst/>
                    <a:latin typeface="+mn-lt"/>
                    <a:ea typeface="+mn-ea"/>
                    <a:cs typeface="+mn-cs"/>
                  </a:rPr>
                  <a:t>进一步探究</a:t>
                </a:r>
                <a14:m>
                  <m:oMath xmlns:m="http://schemas.openxmlformats.org/officeDocument/2006/math">
                    <m:r>
                      <a:rPr lang="x-none" altLang="zh-CN" sz="1200" i="1" kern="1200">
                        <a:solidFill>
                          <a:schemeClr val="tx1"/>
                        </a:solidFill>
                        <a:effectLst/>
                        <a:latin typeface="Cambria Math" panose="02040503050406030204" pitchFamily="18" charset="0"/>
                        <a:ea typeface="+mn-ea"/>
                        <a:cs typeface="+mn-cs"/>
                      </a:rPr>
                      <m:t>𝐴𝑆</m:t>
                    </m:r>
                  </m:oMath>
                </a14:m>
                <a:r>
                  <a:rPr lang="zh-CN" altLang="zh-CN" sz="1200" kern="1200" dirty="0">
                    <a:solidFill>
                      <a:schemeClr val="tx1"/>
                    </a:solidFill>
                    <a:effectLst/>
                    <a:latin typeface="+mn-lt"/>
                    <a:ea typeface="+mn-ea"/>
                    <a:cs typeface="+mn-cs"/>
                  </a:rPr>
                  <a:t>、</a:t>
                </a:r>
                <a14:m>
                  <m:oMath xmlns:m="http://schemas.openxmlformats.org/officeDocument/2006/math">
                    <m:r>
                      <a:rPr lang="x-none" altLang="zh-CN" sz="1200" i="1" kern="1200">
                        <a:solidFill>
                          <a:schemeClr val="tx1"/>
                        </a:solidFill>
                        <a:effectLst/>
                        <a:latin typeface="Cambria Math" panose="02040503050406030204" pitchFamily="18" charset="0"/>
                        <a:ea typeface="+mn-ea"/>
                        <a:cs typeface="+mn-cs"/>
                      </a:rPr>
                      <m:t>𝑀𝑆</m:t>
                    </m:r>
                  </m:oMath>
                </a14:m>
                <a:r>
                  <a:rPr lang="zh-CN" altLang="zh-CN" sz="1200" kern="1200" dirty="0">
                    <a:solidFill>
                      <a:schemeClr val="tx1"/>
                    </a:solidFill>
                    <a:effectLst/>
                    <a:latin typeface="+mn-lt"/>
                    <a:ea typeface="+mn-ea"/>
                    <a:cs typeface="+mn-cs"/>
                  </a:rPr>
                  <a:t>、</a:t>
                </a:r>
                <a14:m>
                  <m:oMath xmlns:m="http://schemas.openxmlformats.org/officeDocument/2006/math">
                    <m:r>
                      <a:rPr lang="x-none" altLang="zh-CN" sz="1200" i="1" kern="1200">
                        <a:solidFill>
                          <a:schemeClr val="tx1"/>
                        </a:solidFill>
                        <a:effectLst/>
                        <a:latin typeface="Cambria Math" panose="02040503050406030204" pitchFamily="18" charset="0"/>
                        <a:ea typeface="+mn-ea"/>
                        <a:cs typeface="+mn-cs"/>
                      </a:rPr>
                      <m:t>𝑅𝑆</m:t>
                    </m:r>
                  </m:oMath>
                </a14:m>
                <a:r>
                  <a:rPr lang="zh-CN" altLang="zh-CN" sz="1200" kern="1200" dirty="0">
                    <a:solidFill>
                      <a:schemeClr val="tx1"/>
                    </a:solidFill>
                    <a:effectLst/>
                    <a:latin typeface="+mn-lt"/>
                    <a:ea typeface="+mn-ea"/>
                    <a:cs typeface="+mn-cs"/>
                  </a:rPr>
                  <a:t>的数值分布之间是否具有显著差异</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dirty="0" smtClean="0"/>
                  <a:t>表中展示了</a:t>
                </a:r>
                <a:r>
                  <a:rPr lang="en-US" altLang="zh-CN" sz="1200" kern="1200" dirty="0" smtClean="0">
                    <a:solidFill>
                      <a:schemeClr val="tx1"/>
                    </a:solidFill>
                    <a:effectLst/>
                    <a:latin typeface="+mn-lt"/>
                    <a:ea typeface="+mn-ea"/>
                    <a:cs typeface="+mn-cs"/>
                  </a:rPr>
                  <a:t>AS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MS</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RS</a:t>
                </a:r>
                <a:r>
                  <a:rPr lang="zh-CN" altLang="zh-CN" sz="1200" kern="1200" dirty="0" smtClean="0">
                    <a:solidFill>
                      <a:schemeClr val="tx1"/>
                    </a:solidFill>
                    <a:effectLst/>
                    <a:latin typeface="+mn-lt"/>
                    <a:ea typeface="+mn-ea"/>
                    <a:cs typeface="+mn-cs"/>
                  </a:rPr>
                  <a:t>的对比</a:t>
                </a:r>
                <a:r>
                  <a:rPr lang="en-US" altLang="zh-CN" sz="1200" kern="1200" dirty="0" smtClean="0">
                    <a:solidFill>
                      <a:schemeClr val="tx1"/>
                    </a:solidFill>
                    <a:effectLst/>
                    <a:latin typeface="+mn-lt"/>
                    <a:ea typeface="+mn-ea"/>
                    <a:cs typeface="+mn-cs"/>
                  </a:rPr>
                  <a:t>p-value</a:t>
                </a:r>
                <a:r>
                  <a:rPr lang="zh-CN" altLang="zh-CN" sz="1200" kern="1200" dirty="0" smtClean="0">
                    <a:solidFill>
                      <a:schemeClr val="tx1"/>
                    </a:solidFill>
                    <a:effectLst/>
                    <a:latin typeface="+mn-lt"/>
                    <a:ea typeface="+mn-ea"/>
                    <a:cs typeface="+mn-cs"/>
                  </a:rPr>
                  <a:t>值</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所有</a:t>
                </a:r>
                <a:r>
                  <a:rPr lang="x-none" altLang="zh-CN" sz="1200" kern="1200" dirty="0">
                    <a:solidFill>
                      <a:schemeClr val="tx1"/>
                    </a:solidFill>
                    <a:effectLst/>
                    <a:latin typeface="+mn-lt"/>
                    <a:ea typeface="+mn-ea"/>
                    <a:cs typeface="+mn-cs"/>
                  </a:rPr>
                  <a:t>AS-MS</a:t>
                </a:r>
                <a:r>
                  <a:rPr lang="zh-CN" altLang="zh-CN" sz="1200" kern="1200" dirty="0">
                    <a:solidFill>
                      <a:schemeClr val="tx1"/>
                    </a:solidFill>
                    <a:effectLst/>
                    <a:latin typeface="+mn-lt"/>
                    <a:ea typeface="+mn-ea"/>
                    <a:cs typeface="+mn-cs"/>
                  </a:rPr>
                  <a:t>、</a:t>
                </a:r>
                <a:r>
                  <a:rPr lang="x-none" altLang="zh-CN" sz="1200" kern="1200" dirty="0">
                    <a:solidFill>
                      <a:schemeClr val="tx1"/>
                    </a:solidFill>
                    <a:effectLst/>
                    <a:latin typeface="+mn-lt"/>
                    <a:ea typeface="+mn-ea"/>
                    <a:cs typeface="+mn-cs"/>
                  </a:rPr>
                  <a:t>MS-RS </a:t>
                </a:r>
                <a:r>
                  <a:rPr lang="zh-CN" altLang="zh-CN" sz="1200" kern="1200" dirty="0">
                    <a:solidFill>
                      <a:schemeClr val="tx1"/>
                    </a:solidFill>
                    <a:effectLst/>
                    <a:latin typeface="+mn-lt"/>
                    <a:ea typeface="+mn-ea"/>
                    <a:cs typeface="+mn-cs"/>
                  </a:rPr>
                  <a:t>的</a:t>
                </a:r>
                <a:r>
                  <a:rPr lang="x-none" altLang="zh-CN" sz="1200" kern="1200" dirty="0">
                    <a:solidFill>
                      <a:schemeClr val="tx1"/>
                    </a:solidFill>
                    <a:effectLst/>
                    <a:latin typeface="+mn-lt"/>
                    <a:ea typeface="+mn-ea"/>
                    <a:cs typeface="+mn-cs"/>
                  </a:rPr>
                  <a:t>p-value </a:t>
                </a:r>
                <a:r>
                  <a:rPr lang="zh-CN" altLang="zh-CN" sz="1200" kern="1200" dirty="0">
                    <a:solidFill>
                      <a:schemeClr val="tx1"/>
                    </a:solidFill>
                    <a:effectLst/>
                    <a:latin typeface="+mn-lt"/>
                    <a:ea typeface="+mn-ea"/>
                    <a:cs typeface="+mn-cs"/>
                  </a:rPr>
                  <a:t>值均小于</a:t>
                </a:r>
                <a:r>
                  <a:rPr lang="x-none" altLang="zh-CN" sz="1200" kern="1200" dirty="0">
                    <a:solidFill>
                      <a:schemeClr val="tx1"/>
                    </a:solidFill>
                    <a:effectLst/>
                    <a:latin typeface="+mn-lt"/>
                    <a:ea typeface="+mn-ea"/>
                    <a:cs typeface="+mn-cs"/>
                  </a:rPr>
                  <a:t>0.05</a:t>
                </a:r>
                <a:r>
                  <a:rPr lang="zh-CN" altLang="zh-CN" sz="1200" kern="1200" dirty="0">
                    <a:solidFill>
                      <a:schemeClr val="tx1"/>
                    </a:solidFill>
                    <a:effectLst/>
                    <a:latin typeface="+mn-lt"/>
                    <a:ea typeface="+mn-ea"/>
                    <a:cs typeface="+mn-cs"/>
                  </a:rPr>
                  <a:t>，这意味着</a:t>
                </a:r>
                <a14:m>
                  <m:oMath xmlns:m="http://schemas.openxmlformats.org/officeDocument/2006/math">
                    <m:r>
                      <a:rPr lang="x-none" altLang="zh-CN" sz="1200" i="1" kern="1200">
                        <a:solidFill>
                          <a:schemeClr val="tx1"/>
                        </a:solidFill>
                        <a:effectLst/>
                        <a:latin typeface="Cambria Math" panose="02040503050406030204" pitchFamily="18" charset="0"/>
                        <a:ea typeface="+mn-ea"/>
                        <a:cs typeface="+mn-cs"/>
                      </a:rPr>
                      <m:t>𝑀𝑆</m:t>
                    </m:r>
                  </m:oMath>
                </a14:m>
                <a:r>
                  <a:rPr lang="zh-CN" altLang="zh-CN" sz="1200" kern="1200" dirty="0">
                    <a:solidFill>
                      <a:schemeClr val="tx1"/>
                    </a:solidFill>
                    <a:effectLst/>
                    <a:latin typeface="+mn-lt"/>
                    <a:ea typeface="+mn-ea"/>
                    <a:cs typeface="+mn-cs"/>
                  </a:rPr>
                  <a:t>分别与</a:t>
                </a:r>
                <a14:m>
                  <m:oMath xmlns:m="http://schemas.openxmlformats.org/officeDocument/2006/math">
                    <m:r>
                      <a:rPr lang="x-none" altLang="zh-CN" sz="1200" i="1" kern="1200">
                        <a:solidFill>
                          <a:schemeClr val="tx1"/>
                        </a:solidFill>
                        <a:effectLst/>
                        <a:latin typeface="Cambria Math" panose="02040503050406030204" pitchFamily="18" charset="0"/>
                        <a:ea typeface="+mn-ea"/>
                        <a:cs typeface="+mn-cs"/>
                      </a:rPr>
                      <m:t>𝐴𝑆</m:t>
                    </m:r>
                  </m:oMath>
                </a14:m>
                <a:r>
                  <a:rPr lang="zh-CN" altLang="zh-CN" sz="1200" kern="1200" dirty="0">
                    <a:solidFill>
                      <a:schemeClr val="tx1"/>
                    </a:solidFill>
                    <a:effectLst/>
                    <a:latin typeface="+mn-lt"/>
                    <a:ea typeface="+mn-ea"/>
                    <a:cs typeface="+mn-cs"/>
                  </a:rPr>
                  <a:t>、</a:t>
                </a:r>
                <a14:m>
                  <m:oMath xmlns:m="http://schemas.openxmlformats.org/officeDocument/2006/math">
                    <m:r>
                      <a:rPr lang="x-none" altLang="zh-CN" sz="1200" i="1" kern="1200">
                        <a:solidFill>
                          <a:schemeClr val="tx1"/>
                        </a:solidFill>
                        <a:effectLst/>
                        <a:latin typeface="Cambria Math" panose="02040503050406030204" pitchFamily="18" charset="0"/>
                        <a:ea typeface="+mn-ea"/>
                        <a:cs typeface="+mn-cs"/>
                      </a:rPr>
                      <m:t>𝑅𝑆</m:t>
                    </m:r>
                  </m:oMath>
                </a14:m>
                <a:r>
                  <a:rPr lang="zh-CN" altLang="zh-CN" sz="1200" kern="1200" dirty="0">
                    <a:solidFill>
                      <a:schemeClr val="tx1"/>
                    </a:solidFill>
                    <a:effectLst/>
                    <a:latin typeface="+mn-lt"/>
                    <a:ea typeface="+mn-ea"/>
                    <a:cs typeface="+mn-cs"/>
                  </a:rPr>
                  <a:t>之间存在显著差异。</a:t>
                </a:r>
                <a:endParaRPr lang="zh-CN" altLang="en-US" dirty="0"/>
              </a:p>
            </p:txBody>
          </p:sp>
        </mc:Choice>
        <mc:Fallback xmlns="">
          <p:sp>
            <p:nvSpPr>
              <p:cNvPr id="3" name="文本占位符 2"/>
              <p:cNvSpPr>
                <a:spLocks noGrp="1"/>
              </p:cNvSpPr>
              <p:nvPr>
                <p:ph type="body" idx="3"/>
              </p:nvPr>
            </p:nvSpPr>
            <p:spPr/>
            <p:txBody>
              <a:bodyPr/>
              <a:lstStyle/>
              <a:p>
                <a:r>
                  <a:rPr lang="zh-CN" altLang="en-US" sz="1200" kern="1200" dirty="0" smtClean="0">
                    <a:solidFill>
                      <a:schemeClr val="tx1"/>
                    </a:solidFill>
                    <a:effectLst/>
                    <a:latin typeface="+mn-lt"/>
                    <a:ea typeface="+mn-ea"/>
                    <a:cs typeface="+mn-cs"/>
                  </a:rPr>
                  <a:t>进一步，</a:t>
                </a:r>
                <a:r>
                  <a:rPr lang="zh-CN" altLang="zh-CN" sz="1200" kern="1200" dirty="0" smtClean="0">
                    <a:solidFill>
                      <a:schemeClr val="tx1"/>
                    </a:solidFill>
                    <a:effectLst/>
                    <a:latin typeface="+mn-lt"/>
                    <a:ea typeface="+mn-ea"/>
                    <a:cs typeface="+mn-cs"/>
                  </a:rPr>
                  <a:t>使用</a:t>
                </a:r>
                <a:r>
                  <a:rPr lang="x-none" altLang="zh-CN" sz="1200" kern="1200" dirty="0" smtClean="0">
                    <a:solidFill>
                      <a:schemeClr val="tx1"/>
                    </a:solidFill>
                    <a:effectLst/>
                    <a:latin typeface="+mn-lt"/>
                    <a:ea typeface="+mn-ea"/>
                    <a:cs typeface="+mn-cs"/>
                  </a:rPr>
                  <a:t>Wilcoxon </a:t>
                </a:r>
                <a:r>
                  <a:rPr lang="zh-CN" altLang="zh-CN" sz="1200" kern="1200" dirty="0" smtClean="0">
                    <a:solidFill>
                      <a:schemeClr val="tx1"/>
                    </a:solidFill>
                    <a:effectLst/>
                    <a:latin typeface="+mn-lt"/>
                    <a:ea typeface="+mn-ea"/>
                    <a:cs typeface="+mn-cs"/>
                  </a:rPr>
                  <a:t>符号秩检验进行评估</a:t>
                </a:r>
                <a:r>
                  <a:rPr lang="zh-CN" altLang="en-US" sz="1200" kern="1200" dirty="0" smtClean="0">
                    <a:solidFill>
                      <a:schemeClr val="tx1"/>
                    </a:solidFill>
                    <a:effectLst/>
                    <a:latin typeface="+mn-lt"/>
                    <a:ea typeface="+mn-ea"/>
                    <a:cs typeface="+mn-cs"/>
                  </a:rPr>
                  <a:t>，</a:t>
                </a:r>
                <a:r>
                  <a:rPr lang="zh-CN" altLang="en-US" dirty="0" smtClean="0"/>
                  <a:t>表中展示了</a:t>
                </a:r>
                <a:r>
                  <a:rPr lang="en-US" altLang="zh-CN" sz="1200" kern="1200" dirty="0" smtClean="0">
                    <a:solidFill>
                      <a:schemeClr val="tx1"/>
                    </a:solidFill>
                    <a:effectLst/>
                    <a:latin typeface="+mn-lt"/>
                    <a:ea typeface="+mn-ea"/>
                    <a:cs typeface="+mn-cs"/>
                  </a:rPr>
                  <a:t>AS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MS</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RS</a:t>
                </a:r>
                <a:r>
                  <a:rPr lang="zh-CN" altLang="zh-CN" sz="1200" kern="1200" dirty="0" smtClean="0">
                    <a:solidFill>
                      <a:schemeClr val="tx1"/>
                    </a:solidFill>
                    <a:effectLst/>
                    <a:latin typeface="+mn-lt"/>
                    <a:ea typeface="+mn-ea"/>
                    <a:cs typeface="+mn-cs"/>
                  </a:rPr>
                  <a:t>的对比</a:t>
                </a:r>
                <a:r>
                  <a:rPr lang="en-US" altLang="zh-CN" sz="1200" kern="1200" dirty="0" smtClean="0">
                    <a:solidFill>
                      <a:schemeClr val="tx1"/>
                    </a:solidFill>
                    <a:effectLst/>
                    <a:latin typeface="+mn-lt"/>
                    <a:ea typeface="+mn-ea"/>
                    <a:cs typeface="+mn-cs"/>
                  </a:rPr>
                  <a:t>p-value</a:t>
                </a:r>
                <a:r>
                  <a:rPr lang="zh-CN" altLang="zh-CN" sz="1200" kern="1200" dirty="0" smtClean="0">
                    <a:solidFill>
                      <a:schemeClr val="tx1"/>
                    </a:solidFill>
                    <a:effectLst/>
                    <a:latin typeface="+mn-lt"/>
                    <a:ea typeface="+mn-ea"/>
                    <a:cs typeface="+mn-cs"/>
                  </a:rPr>
                  <a:t>值</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所有</a:t>
                </a:r>
                <a:r>
                  <a:rPr lang="x-none" altLang="zh-CN" sz="1200" kern="1200" dirty="0">
                    <a:solidFill>
                      <a:schemeClr val="tx1"/>
                    </a:solidFill>
                    <a:effectLst/>
                    <a:latin typeface="+mn-lt"/>
                    <a:ea typeface="+mn-ea"/>
                    <a:cs typeface="+mn-cs"/>
                  </a:rPr>
                  <a:t>AS-MS</a:t>
                </a:r>
                <a:r>
                  <a:rPr lang="zh-CN" altLang="zh-CN" sz="1200" kern="1200" dirty="0">
                    <a:solidFill>
                      <a:schemeClr val="tx1"/>
                    </a:solidFill>
                    <a:effectLst/>
                    <a:latin typeface="+mn-lt"/>
                    <a:ea typeface="+mn-ea"/>
                    <a:cs typeface="+mn-cs"/>
                  </a:rPr>
                  <a:t>、</a:t>
                </a:r>
                <a:r>
                  <a:rPr lang="x-none" altLang="zh-CN" sz="1200" kern="1200" dirty="0">
                    <a:solidFill>
                      <a:schemeClr val="tx1"/>
                    </a:solidFill>
                    <a:effectLst/>
                    <a:latin typeface="+mn-lt"/>
                    <a:ea typeface="+mn-ea"/>
                    <a:cs typeface="+mn-cs"/>
                  </a:rPr>
                  <a:t>MS-RS </a:t>
                </a:r>
                <a:r>
                  <a:rPr lang="zh-CN" altLang="zh-CN" sz="1200" kern="1200" dirty="0">
                    <a:solidFill>
                      <a:schemeClr val="tx1"/>
                    </a:solidFill>
                    <a:effectLst/>
                    <a:latin typeface="+mn-lt"/>
                    <a:ea typeface="+mn-ea"/>
                    <a:cs typeface="+mn-cs"/>
                  </a:rPr>
                  <a:t>的</a:t>
                </a:r>
                <a:r>
                  <a:rPr lang="x-none" altLang="zh-CN" sz="1200" kern="1200" dirty="0">
                    <a:solidFill>
                      <a:schemeClr val="tx1"/>
                    </a:solidFill>
                    <a:effectLst/>
                    <a:latin typeface="+mn-lt"/>
                    <a:ea typeface="+mn-ea"/>
                    <a:cs typeface="+mn-cs"/>
                  </a:rPr>
                  <a:t>p-value </a:t>
                </a:r>
                <a:r>
                  <a:rPr lang="zh-CN" altLang="zh-CN" sz="1200" kern="1200" dirty="0">
                    <a:solidFill>
                      <a:schemeClr val="tx1"/>
                    </a:solidFill>
                    <a:effectLst/>
                    <a:latin typeface="+mn-lt"/>
                    <a:ea typeface="+mn-ea"/>
                    <a:cs typeface="+mn-cs"/>
                  </a:rPr>
                  <a:t>值均小于</a:t>
                </a:r>
                <a:r>
                  <a:rPr lang="x-none" altLang="zh-CN" sz="1200" kern="1200" dirty="0">
                    <a:solidFill>
                      <a:schemeClr val="tx1"/>
                    </a:solidFill>
                    <a:effectLst/>
                    <a:latin typeface="+mn-lt"/>
                    <a:ea typeface="+mn-ea"/>
                    <a:cs typeface="+mn-cs"/>
                  </a:rPr>
                  <a:t>0.05</a:t>
                </a:r>
                <a:r>
                  <a:rPr lang="zh-CN" altLang="zh-CN" sz="1200" kern="1200" dirty="0">
                    <a:solidFill>
                      <a:schemeClr val="tx1"/>
                    </a:solidFill>
                    <a:effectLst/>
                    <a:latin typeface="+mn-lt"/>
                    <a:ea typeface="+mn-ea"/>
                    <a:cs typeface="+mn-cs"/>
                  </a:rPr>
                  <a:t>，这意味着</a:t>
                </a:r>
                <a:r>
                  <a:rPr lang="x-none" altLang="zh-CN" sz="1200" i="0" kern="1200">
                    <a:solidFill>
                      <a:schemeClr val="tx1"/>
                    </a:solidFill>
                    <a:effectLst/>
                    <a:latin typeface="+mn-lt"/>
                    <a:ea typeface="+mn-ea"/>
                    <a:cs typeface="+mn-cs"/>
                  </a:rPr>
                  <a:t>𝑀𝑆</a:t>
                </a:r>
                <a:r>
                  <a:rPr lang="zh-CN" altLang="zh-CN" sz="1200" kern="1200" dirty="0">
                    <a:solidFill>
                      <a:schemeClr val="tx1"/>
                    </a:solidFill>
                    <a:effectLst/>
                    <a:latin typeface="+mn-lt"/>
                    <a:ea typeface="+mn-ea"/>
                    <a:cs typeface="+mn-cs"/>
                  </a:rPr>
                  <a:t>分别与</a:t>
                </a:r>
                <a:r>
                  <a:rPr lang="x-none" altLang="zh-CN" sz="1200" i="0" kern="1200">
                    <a:solidFill>
                      <a:schemeClr val="tx1"/>
                    </a:solidFill>
                    <a:effectLst/>
                    <a:latin typeface="+mn-lt"/>
                    <a:ea typeface="+mn-ea"/>
                    <a:cs typeface="+mn-cs"/>
                  </a:rPr>
                  <a:t>𝐴𝑆</a:t>
                </a:r>
                <a:r>
                  <a:rPr lang="zh-CN" altLang="zh-CN" sz="1200" kern="1200" dirty="0">
                    <a:solidFill>
                      <a:schemeClr val="tx1"/>
                    </a:solidFill>
                    <a:effectLst/>
                    <a:latin typeface="+mn-lt"/>
                    <a:ea typeface="+mn-ea"/>
                    <a:cs typeface="+mn-cs"/>
                  </a:rPr>
                  <a:t>、</a:t>
                </a:r>
                <a:r>
                  <a:rPr lang="x-none" altLang="zh-CN" sz="1200" i="0" kern="1200">
                    <a:solidFill>
                      <a:schemeClr val="tx1"/>
                    </a:solidFill>
                    <a:effectLst/>
                    <a:latin typeface="+mn-lt"/>
                    <a:ea typeface="+mn-ea"/>
                    <a:cs typeface="+mn-cs"/>
                  </a:rPr>
                  <a:t>𝑅𝑆</a:t>
                </a:r>
                <a:r>
                  <a:rPr lang="zh-CN" altLang="zh-CN" sz="1200" kern="1200" dirty="0">
                    <a:solidFill>
                      <a:schemeClr val="tx1"/>
                    </a:solidFill>
                    <a:effectLst/>
                    <a:latin typeface="+mn-lt"/>
                    <a:ea typeface="+mn-ea"/>
                    <a:cs typeface="+mn-cs"/>
                  </a:rPr>
                  <a:t>之间存在显著差异。</a:t>
                </a:r>
                <a:endParaRPr lang="zh-CN" altLang="en-US" dirty="0"/>
              </a:p>
            </p:txBody>
          </p:sp>
        </mc:Fallback>
      </mc:AlternateContent>
    </p:spTree>
    <p:extLst>
      <p:ext uri="{BB962C8B-B14F-4D97-AF65-F5344CB8AC3E}">
        <p14:creationId xmlns:p14="http://schemas.microsoft.com/office/powerpoint/2010/main" val="1225290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除了上述三组数据的比较 ，另一方面，我们利用</a:t>
            </a:r>
            <a:r>
              <a:rPr lang="en-US" altLang="zh-CN" sz="1200" kern="1200" dirty="0" smtClean="0">
                <a:solidFill>
                  <a:schemeClr val="tx1"/>
                </a:solidFill>
                <a:effectLst/>
                <a:latin typeface="+mn-lt"/>
                <a:ea typeface="+mn-ea"/>
                <a:cs typeface="+mn-cs"/>
              </a:rPr>
              <a:t>OR</a:t>
            </a:r>
            <a:r>
              <a:rPr lang="zh-CN" altLang="en-US" sz="1200" kern="1200" dirty="0" smtClean="0">
                <a:solidFill>
                  <a:schemeClr val="tx1"/>
                </a:solidFill>
                <a:effectLst/>
                <a:latin typeface="+mn-lt"/>
                <a:ea typeface="+mn-ea"/>
                <a:cs typeface="+mn-cs"/>
              </a:rPr>
              <a:t>值来评估坏味文件与非坏味文件发生三种不同改变的倾向。</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OR</a:t>
            </a:r>
            <a:r>
              <a:rPr lang="zh-CN" altLang="en-US" sz="1200" kern="1200" dirty="0" smtClean="0">
                <a:solidFill>
                  <a:schemeClr val="tx1"/>
                </a:solidFill>
                <a:effectLst/>
                <a:latin typeface="+mn-lt"/>
                <a:ea typeface="+mn-ea"/>
                <a:cs typeface="+mn-cs"/>
              </a:rPr>
              <a:t>值的计算公式中，</a:t>
            </a:r>
            <a:r>
              <a:rPr lang="en-US" altLang="zh-CN" sz="1200" kern="1200" dirty="0" smtClean="0">
                <a:solidFill>
                  <a:schemeClr val="tx1"/>
                </a:solidFill>
                <a:effectLst/>
                <a:latin typeface="+mn-lt"/>
                <a:ea typeface="+mn-ea"/>
                <a:cs typeface="+mn-cs"/>
              </a:rPr>
              <a:t>p</a:t>
            </a:r>
            <a:r>
              <a:rPr lang="zh-CN" altLang="en-US" sz="1200" kern="1200" dirty="0" smtClean="0">
                <a:solidFill>
                  <a:schemeClr val="tx1"/>
                </a:solidFill>
                <a:effectLst/>
                <a:latin typeface="+mn-lt"/>
                <a:ea typeface="+mn-ea"/>
                <a:cs typeface="+mn-cs"/>
              </a:rPr>
              <a:t>值代表一组样例中发生某种事件的比例，</a:t>
            </a:r>
            <a:r>
              <a:rPr lang="en-US" altLang="zh-CN" sz="1200" kern="1200" dirty="0" smtClean="0">
                <a:solidFill>
                  <a:schemeClr val="tx1"/>
                </a:solidFill>
                <a:effectLst/>
                <a:latin typeface="+mn-lt"/>
                <a:ea typeface="+mn-ea"/>
                <a:cs typeface="+mn-cs"/>
              </a:rPr>
              <a:t>q</a:t>
            </a:r>
            <a:r>
              <a:rPr lang="zh-CN" altLang="en-US" sz="1200" kern="1200" dirty="0" smtClean="0">
                <a:solidFill>
                  <a:schemeClr val="tx1"/>
                </a:solidFill>
                <a:effectLst/>
                <a:latin typeface="+mn-lt"/>
                <a:ea typeface="+mn-ea"/>
                <a:cs typeface="+mn-cs"/>
              </a:rPr>
              <a:t>代表另一组样例中同种事件发生的比例。</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那么在该实证研究中，</a:t>
            </a:r>
            <a:r>
              <a:rPr lang="en-US" altLang="zh-CN" sz="1200" kern="1200" dirty="0" smtClean="0">
                <a:solidFill>
                  <a:schemeClr val="tx1"/>
                </a:solidFill>
                <a:effectLst/>
                <a:latin typeface="+mn-lt"/>
                <a:ea typeface="+mn-ea"/>
                <a:cs typeface="+mn-cs"/>
              </a:rPr>
              <a:t>p</a:t>
            </a:r>
            <a:r>
              <a:rPr lang="zh-CN" altLang="en-US" sz="1200" kern="1200" dirty="0" smtClean="0">
                <a:solidFill>
                  <a:schemeClr val="tx1"/>
                </a:solidFill>
                <a:effectLst/>
                <a:latin typeface="+mn-lt"/>
                <a:ea typeface="+mn-ea"/>
                <a:cs typeface="+mn-cs"/>
              </a:rPr>
              <a:t>是指坏味文件发生三种改变的比例，对应于</a:t>
            </a:r>
            <a:r>
              <a:rPr lang="en-US" altLang="zh-CN" sz="1200" kern="1200" dirty="0" smtClean="0">
                <a:solidFill>
                  <a:schemeClr val="tx1"/>
                </a:solidFill>
                <a:effectLst/>
                <a:latin typeface="+mn-lt"/>
                <a:ea typeface="+mn-ea"/>
                <a:cs typeface="+mn-cs"/>
              </a:rPr>
              <a:t>AS\MS\RS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q</a:t>
            </a:r>
            <a:r>
              <a:rPr lang="zh-CN" altLang="en-US" sz="1200" kern="1200" dirty="0" smtClean="0">
                <a:solidFill>
                  <a:schemeClr val="tx1"/>
                </a:solidFill>
                <a:effectLst/>
                <a:latin typeface="+mn-lt"/>
                <a:ea typeface="+mn-ea"/>
                <a:cs typeface="+mn-cs"/>
              </a:rPr>
              <a:t>则是非坏味文件发生改变的比例，对应于</a:t>
            </a:r>
            <a:r>
              <a:rPr lang="en-US" altLang="zh-CN" sz="1200" kern="1200" dirty="0" smtClean="0">
                <a:solidFill>
                  <a:schemeClr val="tx1"/>
                </a:solidFill>
                <a:effectLst/>
                <a:latin typeface="+mn-lt"/>
                <a:ea typeface="+mn-ea"/>
                <a:cs typeface="+mn-cs"/>
              </a:rPr>
              <a:t>AN/MN/RN.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OR</a:t>
            </a:r>
            <a:r>
              <a:rPr lang="zh-CN" altLang="en-US" sz="1200" kern="1200" dirty="0" smtClean="0">
                <a:solidFill>
                  <a:schemeClr val="tx1"/>
                </a:solidFill>
                <a:effectLst/>
                <a:latin typeface="+mn-lt"/>
                <a:ea typeface="+mn-ea"/>
                <a:cs typeface="+mn-cs"/>
              </a:rPr>
              <a:t>值</a:t>
            </a:r>
            <a:r>
              <a:rPr lang="en-US" altLang="zh-CN" sz="1200" kern="1200" dirty="0" smtClean="0">
                <a:solidFill>
                  <a:schemeClr val="tx1"/>
                </a:solidFill>
                <a:effectLst/>
                <a:latin typeface="+mn-lt"/>
                <a:ea typeface="+mn-ea"/>
                <a:cs typeface="+mn-cs"/>
              </a:rPr>
              <a:t>&gt;1</a:t>
            </a:r>
            <a:r>
              <a:rPr lang="zh-CN" altLang="en-US" sz="1200" kern="1200" dirty="0" smtClean="0">
                <a:solidFill>
                  <a:schemeClr val="tx1"/>
                </a:solidFill>
                <a:effectLst/>
                <a:latin typeface="+mn-lt"/>
                <a:ea typeface="+mn-ea"/>
                <a:cs typeface="+mn-cs"/>
              </a:rPr>
              <a:t>表示被坏味影响的文件有较大的可能性会发生此类型的改变，</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这里展示了</a:t>
            </a:r>
            <a:r>
              <a:rPr lang="en-US" altLang="zh-CN" sz="1200" kern="1200" dirty="0" smtClean="0">
                <a:solidFill>
                  <a:schemeClr val="tx1"/>
                </a:solidFill>
                <a:effectLst/>
                <a:latin typeface="+mn-lt"/>
                <a:ea typeface="+mn-ea"/>
                <a:cs typeface="+mn-cs"/>
              </a:rPr>
              <a:t>OR</a:t>
            </a:r>
            <a:r>
              <a:rPr lang="zh-CN" altLang="en-US" sz="1200" kern="1200" dirty="0" smtClean="0">
                <a:solidFill>
                  <a:schemeClr val="tx1"/>
                </a:solidFill>
                <a:effectLst/>
                <a:latin typeface="+mn-lt"/>
                <a:ea typeface="+mn-ea"/>
                <a:cs typeface="+mn-cs"/>
              </a:rPr>
              <a:t>值大于</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与小于</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的个数，从该实验结果来看，</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坏味文件更倾向于被修改，而代码坏味与文件的新增或是被移除没有很大的关联。</a:t>
            </a:r>
          </a:p>
          <a:p>
            <a:endParaRPr lang="zh-CN" altLang="en-US" dirty="0"/>
          </a:p>
        </p:txBody>
      </p:sp>
    </p:spTree>
    <p:extLst>
      <p:ext uri="{BB962C8B-B14F-4D97-AF65-F5344CB8AC3E}">
        <p14:creationId xmlns:p14="http://schemas.microsoft.com/office/powerpoint/2010/main" val="2049272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smtClean="0"/>
              <a:t>基于上述代码坏味与文件修改更为相关的结论，该研究进一步探究具体是哪一种坏味对文件修改产生较大的影响。</a:t>
            </a:r>
            <a:endParaRPr lang="en-US" altLang="zh-CN" dirty="0" smtClean="0"/>
          </a:p>
          <a:p>
            <a:r>
              <a:rPr lang="zh-CN" altLang="en-US" dirty="0" smtClean="0"/>
              <a:t>根据公式计算包含某种坏味的文件与不包含这种坏味文件发生修改的占比。</a:t>
            </a:r>
            <a:endParaRPr lang="zh-CN" altLang="en-US" dirty="0"/>
          </a:p>
        </p:txBody>
      </p:sp>
    </p:spTree>
    <p:extLst>
      <p:ext uri="{BB962C8B-B14F-4D97-AF65-F5344CB8AC3E}">
        <p14:creationId xmlns:p14="http://schemas.microsoft.com/office/powerpoint/2010/main" val="3510474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smtClean="0"/>
              <a:t>这里的</a:t>
            </a:r>
            <a:r>
              <a:rPr lang="en-US" altLang="zh-CN" dirty="0" smtClean="0"/>
              <a:t>8</a:t>
            </a:r>
            <a:r>
              <a:rPr lang="zh-CN" altLang="en-US" dirty="0" smtClean="0"/>
              <a:t>幅图展示了计算结果</a:t>
            </a:r>
            <a:endParaRPr lang="zh-CN" altLang="en-US" dirty="0"/>
          </a:p>
        </p:txBody>
      </p:sp>
    </p:spTree>
    <p:extLst>
      <p:ext uri="{BB962C8B-B14F-4D97-AF65-F5344CB8AC3E}">
        <p14:creationId xmlns:p14="http://schemas.microsoft.com/office/powerpoint/2010/main" val="2859446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继而汇总了特定类型坏味文件与文件修改的关联信息。</a:t>
            </a:r>
            <a:r>
              <a:rPr lang="zh-CN" altLang="zh-CN" sz="1200" kern="1200" dirty="0" smtClean="0">
                <a:solidFill>
                  <a:schemeClr val="tx1"/>
                </a:solidFill>
                <a:effectLst/>
                <a:latin typeface="+mn-lt"/>
                <a:ea typeface="+mn-ea"/>
                <a:cs typeface="+mn-cs"/>
              </a:rPr>
              <a:t>其中“√”表示该种坏味在对应项目中表现出与文件修改有较大关联，“×”则表示关联度较小，“</a:t>
            </a:r>
            <a:r>
              <a:rPr lang="x-none"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”表示未检测到此种坏味。</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从盒图及表格中我们可以看出</a:t>
            </a:r>
            <a:r>
              <a:rPr lang="zh-CN" altLang="zh-CN" sz="1200" kern="1200" dirty="0" smtClean="0">
                <a:solidFill>
                  <a:schemeClr val="tx1"/>
                </a:solidFill>
                <a:effectLst/>
                <a:latin typeface="+mn-lt"/>
                <a:ea typeface="+mn-ea"/>
                <a:cs typeface="+mn-cs"/>
              </a:rPr>
              <a:t>所有项目中都包含被</a:t>
            </a:r>
            <a:r>
              <a:rPr lang="x-none" altLang="zh-CN" sz="1200" kern="1200" dirty="0" smtClean="0">
                <a:solidFill>
                  <a:schemeClr val="tx1"/>
                </a:solidFill>
                <a:effectLst/>
                <a:latin typeface="+mn-lt"/>
                <a:ea typeface="+mn-ea"/>
                <a:cs typeface="+mn-cs"/>
              </a:rPr>
              <a:t>CC</a:t>
            </a:r>
            <a:r>
              <a:rPr lang="zh-CN" altLang="zh-CN" sz="1200" kern="1200" dirty="0" smtClean="0">
                <a:solidFill>
                  <a:schemeClr val="tx1"/>
                </a:solidFill>
                <a:effectLst/>
                <a:latin typeface="+mn-lt"/>
                <a:ea typeface="+mn-ea"/>
                <a:cs typeface="+mn-cs"/>
              </a:rPr>
              <a:t>与</a:t>
            </a:r>
            <a:r>
              <a:rPr lang="x-none" altLang="zh-CN" sz="1200" kern="1200" dirty="0" smtClean="0">
                <a:solidFill>
                  <a:schemeClr val="tx1"/>
                </a:solidFill>
                <a:effectLst/>
                <a:latin typeface="+mn-lt"/>
                <a:ea typeface="+mn-ea"/>
                <a:cs typeface="+mn-cs"/>
              </a:rPr>
              <a:t>LPL </a:t>
            </a:r>
            <a:r>
              <a:rPr lang="zh-CN" altLang="zh-CN" sz="1200" kern="1200" dirty="0" smtClean="0">
                <a:solidFill>
                  <a:schemeClr val="tx1"/>
                </a:solidFill>
                <a:effectLst/>
                <a:latin typeface="+mn-lt"/>
                <a:ea typeface="+mn-ea"/>
                <a:cs typeface="+mn-cs"/>
              </a:rPr>
              <a:t>影响的文件，并且这些文件都有较大的被修改倾向。相反的，</a:t>
            </a:r>
            <a:r>
              <a:rPr lang="x-none" altLang="zh-CN" sz="1200" kern="1200" dirty="0" smtClean="0">
                <a:solidFill>
                  <a:schemeClr val="tx1"/>
                </a:solidFill>
                <a:effectLst/>
                <a:latin typeface="+mn-lt"/>
                <a:ea typeface="+mn-ea"/>
                <a:cs typeface="+mn-cs"/>
              </a:rPr>
              <a:t>YC </a:t>
            </a:r>
            <a:r>
              <a:rPr lang="zh-CN" altLang="zh-CN" sz="1200" kern="1200" dirty="0" smtClean="0">
                <a:solidFill>
                  <a:schemeClr val="tx1"/>
                </a:solidFill>
                <a:effectLst/>
                <a:latin typeface="+mn-lt"/>
                <a:ea typeface="+mn-ea"/>
                <a:cs typeface="+mn-cs"/>
              </a:rPr>
              <a:t>与文件修改不存在显著性关联。至于</a:t>
            </a:r>
            <a:r>
              <a:rPr lang="x-none" altLang="zh-CN" sz="1200" kern="1200" dirty="0" smtClean="0">
                <a:solidFill>
                  <a:schemeClr val="tx1"/>
                </a:solidFill>
                <a:effectLst/>
                <a:latin typeface="+mn-lt"/>
                <a:ea typeface="+mn-ea"/>
                <a:cs typeface="+mn-cs"/>
              </a:rPr>
              <a:t>AS</a:t>
            </a:r>
            <a:r>
              <a:rPr lang="zh-CN" altLang="zh-CN" sz="1200" kern="1200" dirty="0" smtClean="0">
                <a:solidFill>
                  <a:schemeClr val="tx1"/>
                </a:solidFill>
                <a:effectLst/>
                <a:latin typeface="+mn-lt"/>
                <a:ea typeface="+mn-ea"/>
                <a:cs typeface="+mn-cs"/>
              </a:rPr>
              <a:t>、</a:t>
            </a:r>
            <a:r>
              <a:rPr lang="x-none" altLang="zh-CN" sz="1200" kern="1200" dirty="0" smtClean="0">
                <a:solidFill>
                  <a:schemeClr val="tx1"/>
                </a:solidFill>
                <a:effectLst/>
                <a:latin typeface="+mn-lt"/>
                <a:ea typeface="+mn-ea"/>
                <a:cs typeface="+mn-cs"/>
              </a:rPr>
              <a:t>Bb</a:t>
            </a:r>
            <a:r>
              <a:rPr lang="zh-CN" altLang="zh-CN" sz="1200" kern="1200" dirty="0" smtClean="0">
                <a:solidFill>
                  <a:schemeClr val="tx1"/>
                </a:solidFill>
                <a:effectLst/>
                <a:latin typeface="+mn-lt"/>
                <a:ea typeface="+mn-ea"/>
                <a:cs typeface="+mn-cs"/>
              </a:rPr>
              <a:t>和</a:t>
            </a:r>
            <a:r>
              <a:rPr lang="x-none" altLang="zh-CN" sz="1200" kern="1200" dirty="0" smtClean="0">
                <a:solidFill>
                  <a:schemeClr val="tx1"/>
                </a:solidFill>
                <a:effectLst/>
                <a:latin typeface="+mn-lt"/>
                <a:ea typeface="+mn-ea"/>
                <a:cs typeface="+mn-cs"/>
              </a:rPr>
              <a:t>CP </a:t>
            </a:r>
            <a:r>
              <a:rPr lang="zh-CN" altLang="zh-CN" sz="1200" kern="1200" dirty="0" smtClean="0">
                <a:solidFill>
                  <a:schemeClr val="tx1"/>
                </a:solidFill>
                <a:effectLst/>
                <a:latin typeface="+mn-lt"/>
                <a:ea typeface="+mn-ea"/>
                <a:cs typeface="+mn-cs"/>
              </a:rPr>
              <a:t>这几种坏味，它们在不同的项目中对文件修改产生的影响则不尽相同</a:t>
            </a:r>
            <a:r>
              <a:rPr lang="zh-CN" altLang="en-US"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zh-CN" altLang="en-US" dirty="0"/>
          </a:p>
        </p:txBody>
      </p:sp>
    </p:spTree>
    <p:extLst>
      <p:ext uri="{BB962C8B-B14F-4D97-AF65-F5344CB8AC3E}">
        <p14:creationId xmlns:p14="http://schemas.microsoft.com/office/powerpoint/2010/main" val="1526257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zh-CN" sz="1200" kern="1200" dirty="0" smtClean="0">
                <a:solidFill>
                  <a:schemeClr val="tx1"/>
                </a:solidFill>
                <a:effectLst/>
                <a:latin typeface="+mn-lt"/>
                <a:ea typeface="+mn-ea"/>
                <a:cs typeface="+mn-cs"/>
              </a:rPr>
              <a:t>进一步地，我们使用</a:t>
            </a:r>
            <a:r>
              <a:rPr lang="x-none" altLang="zh-CN" sz="1200" kern="1200" dirty="0" smtClean="0">
                <a:solidFill>
                  <a:schemeClr val="tx1"/>
                </a:solidFill>
                <a:effectLst/>
                <a:latin typeface="+mn-lt"/>
                <a:ea typeface="+mn-ea"/>
                <a:cs typeface="+mn-cs"/>
              </a:rPr>
              <a:t>Wilcoxon </a:t>
            </a:r>
            <a:r>
              <a:rPr lang="zh-CN" altLang="zh-CN" sz="1200" kern="1200" dirty="0" smtClean="0">
                <a:solidFill>
                  <a:schemeClr val="tx1"/>
                </a:solidFill>
                <a:effectLst/>
                <a:latin typeface="+mn-lt"/>
                <a:ea typeface="+mn-ea"/>
                <a:cs typeface="+mn-cs"/>
              </a:rPr>
              <a:t>符号秩检验来探究包含特定类型坏味的文件是否与文件修改有着较强的相互关联。对于每一种特定类型的代码坏味，设置原假设</a:t>
            </a:r>
            <a:r>
              <a:rPr lang="x-none" altLang="zh-CN" sz="1200" i="1" kern="1200" dirty="0" smtClean="0">
                <a:solidFill>
                  <a:schemeClr val="tx1"/>
                </a:solidFill>
                <a:effectLst/>
                <a:latin typeface="+mn-lt"/>
                <a:ea typeface="+mn-ea"/>
                <a:cs typeface="+mn-cs"/>
              </a:rPr>
              <a:t>H</a:t>
            </a:r>
            <a:r>
              <a:rPr lang="x-none" altLang="zh-CN" sz="1200" i="1" kern="1200" baseline="-25000" dirty="0" smtClean="0">
                <a:solidFill>
                  <a:schemeClr val="tx1"/>
                </a:solidFill>
                <a:effectLst/>
                <a:latin typeface="+mn-lt"/>
                <a:ea typeface="+mn-ea"/>
                <a:cs typeface="+mn-cs"/>
              </a:rPr>
              <a:t>04</a:t>
            </a:r>
            <a:r>
              <a:rPr lang="zh-CN" altLang="zh-CN" sz="1200" kern="1200" dirty="0" smtClean="0">
                <a:solidFill>
                  <a:schemeClr val="tx1"/>
                </a:solidFill>
                <a:effectLst/>
                <a:latin typeface="+mn-lt"/>
                <a:ea typeface="+mn-ea"/>
                <a:cs typeface="+mn-cs"/>
              </a:rPr>
              <a:t>：包含该种坏味的文件发生修改的占比与不包含该坏味的文件发生修改的占比不存在显著性差异。若检验得到的</a:t>
            </a:r>
            <a:r>
              <a:rPr lang="x-none" altLang="zh-CN" sz="1200" kern="1200" dirty="0" smtClean="0">
                <a:solidFill>
                  <a:schemeClr val="tx1"/>
                </a:solidFill>
                <a:effectLst/>
                <a:latin typeface="+mn-lt"/>
                <a:ea typeface="+mn-ea"/>
                <a:cs typeface="+mn-cs"/>
              </a:rPr>
              <a:t>p-value </a:t>
            </a:r>
            <a:r>
              <a:rPr lang="zh-CN" altLang="zh-CN" sz="1200" kern="1200" dirty="0" smtClean="0">
                <a:solidFill>
                  <a:schemeClr val="tx1"/>
                </a:solidFill>
                <a:effectLst/>
                <a:latin typeface="+mn-lt"/>
                <a:ea typeface="+mn-ea"/>
                <a:cs typeface="+mn-cs"/>
              </a:rPr>
              <a:t>值小于</a:t>
            </a:r>
            <a:r>
              <a:rPr lang="x-none" altLang="zh-CN" sz="1200" kern="1200" dirty="0" smtClean="0">
                <a:solidFill>
                  <a:schemeClr val="tx1"/>
                </a:solidFill>
                <a:effectLst/>
                <a:latin typeface="+mn-lt"/>
                <a:ea typeface="+mn-ea"/>
                <a:cs typeface="+mn-cs"/>
              </a:rPr>
              <a:t>0.05</a:t>
            </a:r>
            <a:r>
              <a:rPr lang="zh-CN" altLang="zh-CN" sz="1200" kern="1200" dirty="0" smtClean="0">
                <a:solidFill>
                  <a:schemeClr val="tx1"/>
                </a:solidFill>
                <a:effectLst/>
                <a:latin typeface="+mn-lt"/>
                <a:ea typeface="+mn-ea"/>
                <a:cs typeface="+mn-cs"/>
              </a:rPr>
              <a:t>，将否定原假设，并进一步计算效应值</a:t>
            </a:r>
            <a:r>
              <a:rPr lang="zh-CN" altLang="en-US" sz="1200" kern="1200" dirty="0" smtClean="0">
                <a:solidFill>
                  <a:schemeClr val="tx1"/>
                </a:solidFill>
                <a:effectLst/>
                <a:latin typeface="+mn-lt"/>
                <a:ea typeface="+mn-ea"/>
                <a:cs typeface="+mn-cs"/>
              </a:rPr>
              <a:t>，‘*’表示效应值大于</a:t>
            </a:r>
            <a:r>
              <a:rPr lang="en-US" altLang="zh-CN" sz="1200" kern="1200" dirty="0" smtClean="0">
                <a:solidFill>
                  <a:schemeClr val="tx1"/>
                </a:solidFill>
                <a:effectLst/>
                <a:latin typeface="+mn-lt"/>
                <a:ea typeface="+mn-ea"/>
                <a:cs typeface="+mn-cs"/>
              </a:rPr>
              <a:t>0.05.</a:t>
            </a:r>
          </a:p>
          <a:p>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通过分析上述</a:t>
            </a:r>
            <a:r>
              <a:rPr lang="x-none"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种代码坏味与文件修改之间的关联，我们发现</a:t>
            </a:r>
            <a:r>
              <a:rPr lang="x-none" altLang="zh-CN" sz="1200" kern="1200" dirty="0" smtClean="0">
                <a:solidFill>
                  <a:schemeClr val="tx1"/>
                </a:solidFill>
                <a:effectLst/>
                <a:latin typeface="+mn-lt"/>
                <a:ea typeface="+mn-ea"/>
                <a:cs typeface="+mn-cs"/>
              </a:rPr>
              <a:t>CC</a:t>
            </a:r>
            <a:r>
              <a:rPr lang="zh-CN" altLang="zh-CN" sz="1200" kern="1200" dirty="0" smtClean="0">
                <a:solidFill>
                  <a:schemeClr val="tx1"/>
                </a:solidFill>
                <a:effectLst/>
                <a:latin typeface="+mn-lt"/>
                <a:ea typeface="+mn-ea"/>
                <a:cs typeface="+mn-cs"/>
              </a:rPr>
              <a:t>、</a:t>
            </a:r>
            <a:r>
              <a:rPr lang="x-none" altLang="zh-CN" sz="1200" kern="1200" dirty="0" smtClean="0">
                <a:solidFill>
                  <a:schemeClr val="tx1"/>
                </a:solidFill>
                <a:effectLst/>
                <a:latin typeface="+mn-lt"/>
                <a:ea typeface="+mn-ea"/>
                <a:cs typeface="+mn-cs"/>
              </a:rPr>
              <a:t>LPL</a:t>
            </a:r>
            <a:r>
              <a:rPr lang="zh-CN" altLang="zh-CN" sz="1200" kern="1200" dirty="0" smtClean="0">
                <a:solidFill>
                  <a:schemeClr val="tx1"/>
                </a:solidFill>
                <a:effectLst/>
                <a:latin typeface="+mn-lt"/>
                <a:ea typeface="+mn-ea"/>
                <a:cs typeface="+mn-cs"/>
              </a:rPr>
              <a:t>与文件的修改之间存在较大的关联。另外我们仍需多加关注</a:t>
            </a:r>
            <a:r>
              <a:rPr lang="x-none" altLang="zh-CN" sz="1200" kern="1200" dirty="0" smtClean="0">
                <a:solidFill>
                  <a:schemeClr val="tx1"/>
                </a:solidFill>
                <a:effectLst/>
                <a:latin typeface="+mn-lt"/>
                <a:ea typeface="+mn-ea"/>
                <a:cs typeface="+mn-cs"/>
              </a:rPr>
              <a:t>Blob</a:t>
            </a:r>
            <a:r>
              <a:rPr lang="zh-CN" altLang="zh-CN" sz="1200" kern="1200" dirty="0" smtClean="0">
                <a:solidFill>
                  <a:schemeClr val="tx1"/>
                </a:solidFill>
                <a:effectLst/>
                <a:latin typeface="+mn-lt"/>
                <a:ea typeface="+mn-ea"/>
                <a:cs typeface="+mn-cs"/>
              </a:rPr>
              <a:t>，该坏味存在于除了</a:t>
            </a:r>
            <a:r>
              <a:rPr lang="x-none" altLang="zh-CN" sz="1200" kern="1200" dirty="0" smtClean="0">
                <a:solidFill>
                  <a:schemeClr val="tx1"/>
                </a:solidFill>
                <a:effectLst/>
                <a:latin typeface="+mn-lt"/>
                <a:ea typeface="+mn-ea"/>
                <a:cs typeface="+mn-cs"/>
              </a:rPr>
              <a:t>Jmeter </a:t>
            </a:r>
            <a:r>
              <a:rPr lang="zh-CN" altLang="zh-CN" sz="1200" kern="1200" dirty="0" smtClean="0">
                <a:solidFill>
                  <a:schemeClr val="tx1"/>
                </a:solidFill>
                <a:effectLst/>
                <a:latin typeface="+mn-lt"/>
                <a:ea typeface="+mn-ea"/>
                <a:cs typeface="+mn-cs"/>
              </a:rPr>
              <a:t>以外的所有项目中，且在多个项目中还具有较大的效应值，对文件修改的影响也相对较大。</a:t>
            </a:r>
            <a:r>
              <a:rPr lang="x-none" altLang="zh-CN" sz="1200" kern="1200" dirty="0" smtClean="0">
                <a:solidFill>
                  <a:schemeClr val="tx1"/>
                </a:solidFill>
                <a:effectLst/>
                <a:latin typeface="+mn-lt"/>
                <a:ea typeface="+mn-ea"/>
                <a:cs typeface="+mn-cs"/>
              </a:rPr>
              <a:t>AS</a:t>
            </a:r>
            <a:r>
              <a:rPr lang="zh-CN" altLang="zh-CN" sz="1200" kern="1200" dirty="0" smtClean="0">
                <a:solidFill>
                  <a:schemeClr val="tx1"/>
                </a:solidFill>
                <a:effectLst/>
                <a:latin typeface="+mn-lt"/>
                <a:ea typeface="+mn-ea"/>
                <a:cs typeface="+mn-cs"/>
              </a:rPr>
              <a:t>与</a:t>
            </a:r>
            <a:r>
              <a:rPr lang="x-none" altLang="zh-CN" sz="1200" kern="1200" dirty="0" smtClean="0">
                <a:solidFill>
                  <a:schemeClr val="tx1"/>
                </a:solidFill>
                <a:effectLst/>
                <a:latin typeface="+mn-lt"/>
                <a:ea typeface="+mn-ea"/>
                <a:cs typeface="+mn-cs"/>
              </a:rPr>
              <a:t>CP </a:t>
            </a:r>
            <a:r>
              <a:rPr lang="zh-CN" altLang="zh-CN" sz="1200" kern="1200" dirty="0" smtClean="0">
                <a:solidFill>
                  <a:schemeClr val="tx1"/>
                </a:solidFill>
                <a:effectLst/>
                <a:latin typeface="+mn-lt"/>
                <a:ea typeface="+mn-ea"/>
                <a:cs typeface="+mn-cs"/>
              </a:rPr>
              <a:t>若是存在于项目中，也需要引起一定的关注。</a:t>
            </a: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078304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这里只列出了平均重叠率在</a:t>
            </a:r>
            <a:r>
              <a:rPr lang="en-US" altLang="zh-CN" sz="1200" kern="1200" dirty="0" smtClean="0">
                <a:solidFill>
                  <a:schemeClr val="tx1"/>
                </a:solidFill>
                <a:effectLst/>
                <a:latin typeface="+mn-lt"/>
                <a:ea typeface="+mn-ea"/>
                <a:cs typeface="+mn-cs"/>
              </a:rPr>
              <a:t>0.1</a:t>
            </a:r>
            <a:r>
              <a:rPr lang="zh-CN" altLang="en-US" sz="1200" kern="1200" dirty="0" smtClean="0">
                <a:solidFill>
                  <a:schemeClr val="tx1"/>
                </a:solidFill>
                <a:effectLst/>
                <a:latin typeface="+mn-lt"/>
                <a:ea typeface="+mn-ea"/>
                <a:cs typeface="+mn-cs"/>
              </a:rPr>
              <a:t>以上的部分，</a:t>
            </a:r>
            <a:r>
              <a:rPr lang="zh-CN" altLang="zh-CN" sz="1200" kern="1200" dirty="0" smtClean="0">
                <a:solidFill>
                  <a:schemeClr val="tx1"/>
                </a:solidFill>
                <a:effectLst/>
                <a:latin typeface="+mn-lt"/>
                <a:ea typeface="+mn-ea"/>
                <a:cs typeface="+mn-cs"/>
              </a:rPr>
              <a:t>受</a:t>
            </a:r>
            <a:r>
              <a:rPr lang="x-none" altLang="zh-CN" sz="1200" kern="1200" dirty="0" smtClean="0">
                <a:solidFill>
                  <a:schemeClr val="tx1"/>
                </a:solidFill>
                <a:effectLst/>
                <a:latin typeface="+mn-lt"/>
                <a:ea typeface="+mn-ea"/>
                <a:cs typeface="+mn-cs"/>
              </a:rPr>
              <a:t>CC</a:t>
            </a:r>
            <a:r>
              <a:rPr lang="zh-CN" altLang="zh-CN" sz="1200" kern="1200" dirty="0" smtClean="0">
                <a:solidFill>
                  <a:schemeClr val="tx1"/>
                </a:solidFill>
                <a:effectLst/>
                <a:latin typeface="+mn-lt"/>
                <a:ea typeface="+mn-ea"/>
                <a:cs typeface="+mn-cs"/>
              </a:rPr>
              <a:t>与</a:t>
            </a:r>
            <a:r>
              <a:rPr lang="x-none" altLang="zh-CN" sz="1200" kern="1200" dirty="0" smtClean="0">
                <a:solidFill>
                  <a:schemeClr val="tx1"/>
                </a:solidFill>
                <a:effectLst/>
                <a:latin typeface="+mn-lt"/>
                <a:ea typeface="+mn-ea"/>
                <a:cs typeface="+mn-cs"/>
              </a:rPr>
              <a:t>LPL</a:t>
            </a:r>
            <a:r>
              <a:rPr lang="zh-CN" altLang="zh-CN" sz="1200" kern="1200" dirty="0" smtClean="0">
                <a:solidFill>
                  <a:schemeClr val="tx1"/>
                </a:solidFill>
                <a:effectLst/>
                <a:latin typeface="+mn-lt"/>
                <a:ea typeface="+mn-ea"/>
                <a:cs typeface="+mn-cs"/>
              </a:rPr>
              <a:t>影响的文件在所有项目中的均值都高于</a:t>
            </a:r>
            <a:r>
              <a:rPr lang="x-none" altLang="zh-CN" sz="1200" kern="1200" dirty="0" smtClean="0">
                <a:solidFill>
                  <a:schemeClr val="tx1"/>
                </a:solidFill>
                <a:effectLst/>
                <a:latin typeface="+mn-lt"/>
                <a:ea typeface="+mn-ea"/>
                <a:cs typeface="+mn-cs"/>
              </a:rPr>
              <a:t>0.1</a:t>
            </a:r>
            <a:r>
              <a:rPr lang="zh-CN" altLang="zh-CN" sz="1200" kern="1200" dirty="0" smtClean="0">
                <a:solidFill>
                  <a:schemeClr val="tx1"/>
                </a:solidFill>
                <a:effectLst/>
                <a:latin typeface="+mn-lt"/>
                <a:ea typeface="+mn-ea"/>
                <a:cs typeface="+mn-cs"/>
              </a:rPr>
              <a:t>，这表明</a:t>
            </a:r>
            <a:r>
              <a:rPr lang="x-none" altLang="zh-CN" sz="1200" kern="1200" dirty="0" smtClean="0">
                <a:solidFill>
                  <a:schemeClr val="tx1"/>
                </a:solidFill>
                <a:effectLst/>
                <a:latin typeface="+mn-lt"/>
                <a:ea typeface="+mn-ea"/>
                <a:cs typeface="+mn-cs"/>
              </a:rPr>
              <a:t>CC</a:t>
            </a:r>
            <a:r>
              <a:rPr lang="zh-CN" altLang="zh-CN" sz="1200" kern="1200" dirty="0" smtClean="0">
                <a:solidFill>
                  <a:schemeClr val="tx1"/>
                </a:solidFill>
                <a:effectLst/>
                <a:latin typeface="+mn-lt"/>
                <a:ea typeface="+mn-ea"/>
                <a:cs typeface="+mn-cs"/>
              </a:rPr>
              <a:t>与</a:t>
            </a:r>
            <a:r>
              <a:rPr lang="x-none" altLang="zh-CN" sz="1200" kern="1200" dirty="0" smtClean="0">
                <a:solidFill>
                  <a:schemeClr val="tx1"/>
                </a:solidFill>
                <a:effectLst/>
                <a:latin typeface="+mn-lt"/>
                <a:ea typeface="+mn-ea"/>
                <a:cs typeface="+mn-cs"/>
              </a:rPr>
              <a:t>LPL</a:t>
            </a:r>
            <a:r>
              <a:rPr lang="zh-CN" altLang="zh-CN" sz="1200" kern="1200" dirty="0" smtClean="0">
                <a:solidFill>
                  <a:schemeClr val="tx1"/>
                </a:solidFill>
                <a:effectLst/>
                <a:latin typeface="+mn-lt"/>
                <a:ea typeface="+mn-ea"/>
                <a:cs typeface="+mn-cs"/>
              </a:rPr>
              <a:t>这两种坏味存在着共生现象</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a:t>
            </a:r>
            <a:r>
              <a:rPr lang="x-none" altLang="zh-CN" sz="1200" kern="1200" dirty="0" smtClean="0">
                <a:solidFill>
                  <a:schemeClr val="tx1"/>
                </a:solidFill>
                <a:effectLst/>
                <a:latin typeface="+mn-lt"/>
                <a:ea typeface="+mn-ea"/>
                <a:cs typeface="+mn-cs"/>
              </a:rPr>
              <a:t>AS</a:t>
            </a:r>
            <a:r>
              <a:rPr lang="zh-CN" altLang="zh-CN" sz="1200" kern="1200" dirty="0" smtClean="0">
                <a:solidFill>
                  <a:schemeClr val="tx1"/>
                </a:solidFill>
                <a:effectLst/>
                <a:latin typeface="+mn-lt"/>
                <a:ea typeface="+mn-ea"/>
                <a:cs typeface="+mn-cs"/>
              </a:rPr>
              <a:t>与</a:t>
            </a:r>
            <a:r>
              <a:rPr lang="x-none" altLang="zh-CN" sz="1200" kern="1200" dirty="0" smtClean="0">
                <a:solidFill>
                  <a:schemeClr val="tx1"/>
                </a:solidFill>
                <a:effectLst/>
                <a:latin typeface="+mn-lt"/>
                <a:ea typeface="+mn-ea"/>
                <a:cs typeface="+mn-cs"/>
              </a:rPr>
              <a:t>CP</a:t>
            </a:r>
            <a:r>
              <a:rPr lang="zh-CN" altLang="zh-CN" sz="1200" kern="1200" dirty="0" smtClean="0">
                <a:solidFill>
                  <a:schemeClr val="tx1"/>
                </a:solidFill>
                <a:effectLst/>
                <a:latin typeface="+mn-lt"/>
                <a:ea typeface="+mn-ea"/>
                <a:cs typeface="+mn-cs"/>
              </a:rPr>
              <a:t>在</a:t>
            </a:r>
            <a:r>
              <a:rPr lang="x-none"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个项目中存在着共生现象，值得注意的是，</a:t>
            </a:r>
            <a:r>
              <a:rPr lang="en-US" altLang="zh-CN" sz="1200" kern="1200" dirty="0" smtClean="0">
                <a:solidFill>
                  <a:schemeClr val="tx1"/>
                </a:solidFill>
                <a:effectLst/>
                <a:latin typeface="+mn-lt"/>
                <a:ea typeface="+mn-ea"/>
                <a:cs typeface="+mn-cs"/>
              </a:rPr>
              <a:t>AS\CP</a:t>
            </a:r>
            <a:r>
              <a:rPr lang="zh-CN" altLang="zh-CN" sz="1200" kern="1200" dirty="0" smtClean="0">
                <a:solidFill>
                  <a:schemeClr val="tx1"/>
                </a:solidFill>
                <a:effectLst/>
                <a:latin typeface="+mn-lt"/>
                <a:ea typeface="+mn-ea"/>
                <a:cs typeface="+mn-cs"/>
              </a:rPr>
              <a:t>这两种坏味文件的重叠程度很大，在</a:t>
            </a:r>
            <a:r>
              <a:rPr lang="x-none" altLang="zh-CN" sz="1200" kern="1200" dirty="0" smtClean="0">
                <a:solidFill>
                  <a:schemeClr val="tx1"/>
                </a:solidFill>
                <a:effectLst/>
                <a:latin typeface="+mn-lt"/>
                <a:ea typeface="+mn-ea"/>
                <a:cs typeface="+mn-cs"/>
              </a:rPr>
              <a:t>AS</a:t>
            </a:r>
            <a:r>
              <a:rPr lang="zh-CN" altLang="zh-CN" sz="1200" kern="1200" dirty="0" smtClean="0">
                <a:solidFill>
                  <a:schemeClr val="tx1"/>
                </a:solidFill>
                <a:effectLst/>
                <a:latin typeface="+mn-lt"/>
                <a:ea typeface="+mn-ea"/>
                <a:cs typeface="+mn-cs"/>
              </a:rPr>
              <a:t>中的占比最高为</a:t>
            </a:r>
            <a:r>
              <a:rPr lang="x-none" altLang="zh-CN" sz="1200" kern="1200" dirty="0" smtClean="0">
                <a:solidFill>
                  <a:schemeClr val="tx1"/>
                </a:solidFill>
                <a:effectLst/>
                <a:latin typeface="+mn-lt"/>
                <a:ea typeface="+mn-ea"/>
                <a:cs typeface="+mn-cs"/>
              </a:rPr>
              <a:t>0.924</a:t>
            </a:r>
            <a:r>
              <a:rPr lang="zh-CN" altLang="zh-CN" sz="1200" kern="1200" dirty="0" smtClean="0">
                <a:solidFill>
                  <a:schemeClr val="tx1"/>
                </a:solidFill>
                <a:effectLst/>
                <a:latin typeface="+mn-lt"/>
                <a:ea typeface="+mn-ea"/>
                <a:cs typeface="+mn-cs"/>
              </a:rPr>
              <a:t>，在</a:t>
            </a:r>
            <a:r>
              <a:rPr lang="x-none" altLang="zh-CN" sz="1200" kern="1200" dirty="0" smtClean="0">
                <a:solidFill>
                  <a:schemeClr val="tx1"/>
                </a:solidFill>
                <a:effectLst/>
                <a:latin typeface="+mn-lt"/>
                <a:ea typeface="+mn-ea"/>
                <a:cs typeface="+mn-cs"/>
              </a:rPr>
              <a:t>CP</a:t>
            </a:r>
            <a:r>
              <a:rPr lang="zh-CN" altLang="zh-CN" sz="1200" kern="1200" dirty="0" smtClean="0">
                <a:solidFill>
                  <a:schemeClr val="tx1"/>
                </a:solidFill>
                <a:effectLst/>
                <a:latin typeface="+mn-lt"/>
                <a:ea typeface="+mn-ea"/>
                <a:cs typeface="+mn-cs"/>
              </a:rPr>
              <a:t>中的占比最高为</a:t>
            </a:r>
            <a:r>
              <a:rPr lang="x-none" altLang="zh-CN" sz="1200" kern="1200" dirty="0" smtClean="0">
                <a:solidFill>
                  <a:schemeClr val="tx1"/>
                </a:solidFill>
                <a:effectLst/>
                <a:latin typeface="+mn-lt"/>
                <a:ea typeface="+mn-ea"/>
                <a:cs typeface="+mn-cs"/>
              </a:rPr>
              <a:t>0.956</a:t>
            </a:r>
            <a:r>
              <a:rPr lang="zh-CN" altLang="zh-CN" sz="1200" kern="1200" dirty="0" smtClean="0">
                <a:solidFill>
                  <a:schemeClr val="tx1"/>
                </a:solidFill>
                <a:effectLst/>
                <a:latin typeface="+mn-lt"/>
                <a:ea typeface="+mn-ea"/>
                <a:cs typeface="+mn-cs"/>
              </a:rPr>
              <a:t>。这表明，项目中很大比例的文件同时受到</a:t>
            </a:r>
            <a:r>
              <a:rPr lang="x-none" altLang="zh-CN" sz="1200" kern="1200" dirty="0" smtClean="0">
                <a:solidFill>
                  <a:schemeClr val="tx1"/>
                </a:solidFill>
                <a:effectLst/>
                <a:latin typeface="+mn-lt"/>
                <a:ea typeface="+mn-ea"/>
                <a:cs typeface="+mn-cs"/>
              </a:rPr>
              <a:t>AS</a:t>
            </a:r>
            <a:r>
              <a:rPr lang="zh-CN" altLang="zh-CN" sz="1200" kern="1200" dirty="0" smtClean="0">
                <a:solidFill>
                  <a:schemeClr val="tx1"/>
                </a:solidFill>
                <a:effectLst/>
                <a:latin typeface="+mn-lt"/>
                <a:ea typeface="+mn-ea"/>
                <a:cs typeface="+mn-cs"/>
              </a:rPr>
              <a:t>与</a:t>
            </a:r>
            <a:r>
              <a:rPr lang="x-none" altLang="zh-CN" sz="1200" kern="1200" dirty="0" smtClean="0">
                <a:solidFill>
                  <a:schemeClr val="tx1"/>
                </a:solidFill>
                <a:effectLst/>
                <a:latin typeface="+mn-lt"/>
                <a:ea typeface="+mn-ea"/>
                <a:cs typeface="+mn-cs"/>
              </a:rPr>
              <a:t>CP</a:t>
            </a:r>
            <a:r>
              <a:rPr lang="zh-CN" altLang="zh-CN" sz="1200" kern="1200" dirty="0" smtClean="0">
                <a:solidFill>
                  <a:schemeClr val="tx1"/>
                </a:solidFill>
                <a:effectLst/>
                <a:latin typeface="+mn-lt"/>
                <a:ea typeface="+mn-ea"/>
                <a:cs typeface="+mn-cs"/>
              </a:rPr>
              <a:t>这两种坏味的影响。</a:t>
            </a:r>
          </a:p>
          <a:p>
            <a:endParaRPr lang="en-US" altLang="zh-CN"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87534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257609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58859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15197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dirty="0"/>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smtClean="0"/>
              <a:t>有关代码坏味的研究一直是软件维护领域的热点之一。</a:t>
            </a:r>
            <a:endParaRPr lang="en-US" altLang="zh-CN" dirty="0" smtClean="0"/>
          </a:p>
          <a:p>
            <a:r>
              <a:rPr lang="zh-CN" altLang="en-US" dirty="0" smtClean="0"/>
              <a:t>代码坏味通常代表不良的程序设计，会对程序理解与软件维护产生不良影响。</a:t>
            </a:r>
            <a:endParaRPr lang="en-US" altLang="zh-CN" dirty="0" smtClean="0"/>
          </a:p>
          <a:p>
            <a:r>
              <a:rPr lang="zh-CN" altLang="en-US" dirty="0" smtClean="0"/>
              <a:t>例如这里的</a:t>
            </a:r>
            <a:r>
              <a:rPr lang="en-US" altLang="zh-CN" dirty="0" err="1" smtClean="0"/>
              <a:t>ClassDataShuoldBePrivate</a:t>
            </a:r>
            <a:r>
              <a:rPr lang="zh-CN" altLang="en-US" dirty="0" smtClean="0"/>
              <a:t>，指暴露类中的字段，违反封装原则的坏味。</a:t>
            </a:r>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smtClean="0"/>
              <a:t>这是是关于我们探究的</a:t>
            </a:r>
            <a:r>
              <a:rPr lang="en-US" altLang="zh-CN" dirty="0" smtClean="0"/>
              <a:t>13</a:t>
            </a:r>
            <a:r>
              <a:rPr lang="zh-CN" altLang="en-US" dirty="0" smtClean="0"/>
              <a:t>种常见的坏味的具体描述。</a:t>
            </a:r>
            <a:endParaRPr lang="en-US" altLang="zh-CN" dirty="0"/>
          </a:p>
        </p:txBody>
      </p:sp>
    </p:spTree>
    <p:extLst>
      <p:ext uri="{BB962C8B-B14F-4D97-AF65-F5344CB8AC3E}">
        <p14:creationId xmlns:p14="http://schemas.microsoft.com/office/powerpoint/2010/main" val="510733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smtClean="0"/>
              <a:t>近年来，人们已对坏味进行了多方面的研究。</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包括坏味与开发者之间存在的关联、代码坏味的演化、坏味对代码理解与维护的影响、</a:t>
            </a:r>
            <a:r>
              <a:rPr lang="zh-CN" altLang="en-US" sz="1200" dirty="0" smtClean="0">
                <a:latin typeface="微软雅黑 Light" panose="020B0502040204020203" pitchFamily="34" charset="-122"/>
                <a:ea typeface="微软雅黑 Light" panose="020B0502040204020203" pitchFamily="34" charset="-122"/>
              </a:rPr>
              <a:t>代码坏味何时会被引入以及为何被引入等；</a:t>
            </a:r>
            <a:endParaRPr lang="en-US" altLang="zh-CN" sz="1200" dirty="0" smtClean="0">
              <a:latin typeface="微软雅黑 Light" panose="020B0502040204020203" pitchFamily="34" charset="-122"/>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Light" panose="020B0502040204020203" pitchFamily="34" charset="-122"/>
                <a:ea typeface="微软雅黑 Light" panose="020B0502040204020203" pitchFamily="34" charset="-122"/>
              </a:rPr>
              <a:t>除此之外，为了帮助开发人员识别出存在于不同软件中的坏味，研究者们已经设计并实现了多种自动检测坏味的工具，本文的实证研究采用了其中最广泛使用的检测工具</a:t>
            </a:r>
            <a:r>
              <a:rPr lang="en-US" altLang="zh-CN" sz="1200" dirty="0" smtClean="0">
                <a:latin typeface="微软雅黑 Light" panose="020B0502040204020203" pitchFamily="34" charset="-122"/>
                <a:ea typeface="微软雅黑 Light" panose="020B0502040204020203" pitchFamily="34" charset="-122"/>
              </a:rPr>
              <a:t>——DECOR,</a:t>
            </a:r>
            <a:r>
              <a:rPr lang="zh-CN" altLang="en-US" sz="1200" dirty="0" smtClean="0">
                <a:latin typeface="微软雅黑 Light" panose="020B0502040204020203" pitchFamily="34" charset="-122"/>
                <a:ea typeface="微软雅黑 Light" panose="020B0502040204020203" pitchFamily="34" charset="-122"/>
              </a:rPr>
              <a:t>来检测刚刚提及的</a:t>
            </a:r>
            <a:r>
              <a:rPr lang="en-US" altLang="zh-CN" sz="1200" dirty="0" smtClean="0">
                <a:latin typeface="微软雅黑 Light" panose="020B0502040204020203" pitchFamily="34" charset="-122"/>
                <a:ea typeface="微软雅黑 Light" panose="020B0502040204020203" pitchFamily="34" charset="-122"/>
              </a:rPr>
              <a:t>13</a:t>
            </a:r>
            <a:r>
              <a:rPr lang="zh-CN" altLang="en-US" sz="1200" dirty="0" smtClean="0">
                <a:latin typeface="微软雅黑 Light" panose="020B0502040204020203" pitchFamily="34" charset="-122"/>
                <a:ea typeface="微软雅黑 Light" panose="020B0502040204020203" pitchFamily="34" charset="-122"/>
              </a:rPr>
              <a:t>种坏味。</a:t>
            </a:r>
            <a:endParaRPr lang="en-US" altLang="zh-CN" sz="1200" dirty="0" smtClean="0">
              <a:latin typeface="微软雅黑 Light" panose="020B0502040204020203" pitchFamily="34" charset="-122"/>
              <a:ea typeface="微软雅黑 Light" panose="020B0502040204020203" pitchFamily="34" charset="-122"/>
            </a:endParaRPr>
          </a:p>
          <a:p>
            <a:r>
              <a:rPr lang="zh-CN" altLang="en-US" sz="1200" dirty="0" smtClean="0">
                <a:latin typeface="微软雅黑 Light" panose="020B0502040204020203" pitchFamily="34" charset="-122"/>
                <a:ea typeface="微软雅黑 Light" panose="020B0502040204020203" pitchFamily="34" charset="-122"/>
              </a:rPr>
              <a:t>另外，坏味与源文件的变化倾向及出错倾向之间的关系是研究者们较为关注的方面。</a:t>
            </a:r>
            <a:endParaRPr lang="en-US" altLang="zh-CN" sz="1200" dirty="0" smtClean="0">
              <a:latin typeface="微软雅黑 Light" panose="020B0502040204020203" pitchFamily="34" charset="-122"/>
              <a:ea typeface="微软雅黑 Light" panose="020B0502040204020203" pitchFamily="34" charset="-122"/>
            </a:endParaRPr>
          </a:p>
          <a:p>
            <a:endParaRPr lang="en-US" altLang="zh-CN" dirty="0"/>
          </a:p>
        </p:txBody>
      </p:sp>
    </p:spTree>
    <p:extLst>
      <p:ext uri="{BB962C8B-B14F-4D97-AF65-F5344CB8AC3E}">
        <p14:creationId xmlns:p14="http://schemas.microsoft.com/office/powerpoint/2010/main" val="1699774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smtClean="0"/>
              <a:t>基于以往的探究，该实证研究将有关文件发生改变的操作更细致地划分为添加、修改与删除，旨在深入探究代码坏味与软件演化的关系，即代码坏味与源文件操作之间的关系、坏味文件之间存在的关系等。帮助开发者们更好地计划开发过程和重构代码。</a:t>
            </a:r>
            <a:endParaRPr lang="zh-CN" altLang="en-US" dirty="0">
              <a:solidFill>
                <a:srgbClr val="FF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smtClean="0"/>
              <a:t>接下来是关于该实证研究的具体介绍</a:t>
            </a:r>
            <a:endParaRPr lang="en-US" altLang="zh-CN" dirty="0" smtClean="0"/>
          </a:p>
          <a:p>
            <a:endParaRPr lang="zh-CN" altLang="en-US" dirty="0"/>
          </a:p>
        </p:txBody>
      </p:sp>
    </p:spTree>
    <p:extLst>
      <p:ext uri="{BB962C8B-B14F-4D97-AF65-F5344CB8AC3E}">
        <p14:creationId xmlns:p14="http://schemas.microsoft.com/office/powerpoint/2010/main" val="15466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zh-CN" altLang="en-US" dirty="0" smtClean="0"/>
              <a:t>为了便于解释，我们首先给出相关定义。</a:t>
            </a:r>
            <a:endParaRPr lang="en-US" altLang="zh-CN" dirty="0" smtClean="0"/>
          </a:p>
          <a:p>
            <a:r>
              <a:rPr lang="zh-CN" altLang="en-US" dirty="0" smtClean="0"/>
              <a:t>项目</a:t>
            </a:r>
            <a:r>
              <a:rPr lang="en-US" altLang="zh-CN" dirty="0" smtClean="0"/>
              <a:t>P</a:t>
            </a:r>
            <a:r>
              <a:rPr lang="zh-CN" altLang="en-US" dirty="0" smtClean="0"/>
              <a:t>中包含多个版本，</a:t>
            </a:r>
            <a:r>
              <a:rPr lang="en-US" altLang="zh-CN" dirty="0" smtClean="0"/>
              <a:t>Vi</a:t>
            </a:r>
            <a:r>
              <a:rPr lang="zh-CN" altLang="en-US" dirty="0" smtClean="0"/>
              <a:t>表示第</a:t>
            </a:r>
            <a:r>
              <a:rPr lang="en-US" altLang="zh-CN" dirty="0" err="1" smtClean="0"/>
              <a:t>i</a:t>
            </a:r>
            <a:r>
              <a:rPr lang="zh-CN" altLang="en-US" dirty="0" smtClean="0"/>
              <a:t>个已发布的版本。</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9" y="2514601"/>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2589219" y="4777389"/>
            <a:ext cx="8915399" cy="1126283"/>
          </a:xfrm>
        </p:spPr>
        <p:txBody>
          <a:bodyPr anchor="t"/>
          <a:lstStyle>
            <a:lvl1pPr marL="0" indent="0" algn="l">
              <a:buNone/>
              <a:defRPr>
                <a:solidFill>
                  <a:schemeClr val="tx1">
                    <a:lumMod val="65000"/>
                    <a:lumOff val="3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3" y="432382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9" y="4529550"/>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9"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589219" y="4354046"/>
            <a:ext cx="8915399" cy="1555864"/>
          </a:xfrm>
        </p:spPr>
        <p:txBody>
          <a:bodyPr anchor="ctr">
            <a:normAutofit/>
          </a:bodyPr>
          <a:lstStyle>
            <a:lvl1pPr marL="0" indent="0" algn="l">
              <a:buNone/>
              <a:defRPr sz="1800">
                <a:solidFill>
                  <a:schemeClr val="tx1">
                    <a:lumMod val="65000"/>
                    <a:lumOff val="3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8" y="3178178"/>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9" y="324414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55" y="609600"/>
            <a:ext cx="839392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hasCustomPrompt="1"/>
          </p:nvPr>
        </p:nvSpPr>
        <p:spPr>
          <a:xfrm>
            <a:off x="3275013" y="3505200"/>
            <a:ext cx="7536555" cy="381000"/>
          </a:xfrm>
        </p:spPr>
        <p:txBody>
          <a:bodyPr anchor="ctr">
            <a:noAutofit/>
          </a:bodyPr>
          <a:lstStyle>
            <a:lvl1pPr marL="0" indent="0">
              <a:buFontTx/>
              <a:buNone/>
              <a:defRPr sz="1600">
                <a:solidFill>
                  <a:schemeClr val="tx1">
                    <a:lumMod val="50000"/>
                    <a:lumOff val="50000"/>
                  </a:schemeClr>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2589219" y="4354046"/>
            <a:ext cx="8915399" cy="1555864"/>
          </a:xfrm>
        </p:spPr>
        <p:txBody>
          <a:bodyPr anchor="ctr">
            <a:normAutofit/>
          </a:bodyPr>
          <a:lstStyle>
            <a:lvl1pPr marL="0" indent="0" algn="l">
              <a:buNone/>
              <a:defRPr sz="1800">
                <a:solidFill>
                  <a:schemeClr val="tx1">
                    <a:lumMod val="65000"/>
                    <a:lumOff val="3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8" y="3178178"/>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9" y="3244149"/>
            <a:ext cx="779767" cy="365125"/>
          </a:xfrm>
        </p:spPr>
        <p:txBody>
          <a:bodyPr/>
          <a:lstStyle/>
          <a:p>
            <a:fld id="{D57F1E4F-1CFF-5643-939E-217C01CDF565}" type="slidenum">
              <a:rPr lang="en-US" dirty="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3"/>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t>11/24/2018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8" y="491173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9" y="498309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55" y="609600"/>
            <a:ext cx="839392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zh-CN" altLang="en-US"/>
              <a:t>编辑母版文本样式</a:t>
            </a:r>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t>11/24/2018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8" y="491173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9" y="4983097"/>
            <a:ext cx="779767" cy="365125"/>
          </a:xfrm>
        </p:spPr>
        <p:txBody>
          <a:bodyPr/>
          <a:lstStyle/>
          <a:p>
            <a:fld id="{D57F1E4F-1CFF-5643-939E-217C01CDF565}" type="slidenum">
              <a:rPr lang="en-US" dirty="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9"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zh-CN" altLang="en-US"/>
              <a:t>编辑母版文本样式</a:t>
            </a:r>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t>11/24/2018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8" y="491173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9" y="498309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8" y="62741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2589212" y="62741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31"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9"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589219" y="3530129"/>
            <a:ext cx="8915399" cy="860400"/>
          </a:xfrm>
        </p:spPr>
        <p:txBody>
          <a:bodyPr anchor="t"/>
          <a:lstStyle>
            <a:lvl1pPr marL="0" indent="0" algn="l">
              <a:buNone/>
              <a:defRPr sz="2000">
                <a:solidFill>
                  <a:schemeClr val="tx1">
                    <a:lumMod val="65000"/>
                    <a:lumOff val="3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8" y="3178178"/>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9" y="324414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11/24/2018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9" y="787785"/>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939375" y="1972703"/>
            <a:ext cx="3992732" cy="576262"/>
          </a:xfrm>
        </p:spPr>
        <p:txBody>
          <a:bodyPr anchor="b">
            <a:noAutofit/>
          </a:bodyPr>
          <a:lstStyle>
            <a:lvl1pPr marL="0" indent="0">
              <a:buNone/>
              <a:defRPr sz="2400" b="0"/>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7506636" y="1969475"/>
            <a:ext cx="3999001" cy="576262"/>
          </a:xfrm>
        </p:spPr>
        <p:txBody>
          <a:bodyPr anchor="b">
            <a:noAutofit/>
          </a:bodyPr>
          <a:lstStyle>
            <a:lvl1pPr marL="0" indent="0">
              <a:buNone/>
              <a:defRPr sz="2400" b="0"/>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7166957" y="2545738"/>
            <a:ext cx="4338675"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11/24/2018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9" y="787785"/>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11/24/2018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11/24/2018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9"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323012" y="44609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2589219" y="1598613"/>
            <a:ext cx="3505199" cy="4262436"/>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t>11/24/2018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178" indent="0">
              <a:buNone/>
              <a:defRPr sz="1600"/>
            </a:lvl2pPr>
            <a:lvl3pPr marL="914354" indent="0">
              <a:buNone/>
              <a:defRPr sz="1600"/>
            </a:lvl3pPr>
            <a:lvl4pPr marL="1371532" indent="0">
              <a:buNone/>
              <a:defRPr sz="1600"/>
            </a:lvl4pPr>
            <a:lvl5pPr marL="1828709" indent="0">
              <a:buNone/>
              <a:defRPr sz="1600"/>
            </a:lvl5pPr>
            <a:lvl6pPr marL="2285886" indent="0">
              <a:buNone/>
              <a:defRPr sz="1600"/>
            </a:lvl6pPr>
            <a:lvl7pPr marL="2743062" indent="0">
              <a:buNone/>
              <a:defRPr sz="1600"/>
            </a:lvl7pPr>
            <a:lvl8pPr marL="3200240" indent="0">
              <a:buNone/>
              <a:defRPr sz="1600"/>
            </a:lvl8pPr>
            <a:lvl9pPr marL="3657418"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2589213" y="5367338"/>
            <a:ext cx="8915400" cy="493712"/>
          </a:xfrm>
        </p:spPr>
        <p:txBody>
          <a:bodyPr>
            <a:normAutofit/>
          </a:bodyPr>
          <a:lstStyle>
            <a:lvl1pPr marL="0" indent="0">
              <a:buNone/>
              <a:defRPr sz="12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t>11/24/2018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8" y="491173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9" y="498309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3"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5"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31"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3"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11/24/2018</a:t>
            </a:fld>
            <a:endParaRPr lang="en-US" dirty="0"/>
          </a:p>
        </p:txBody>
      </p:sp>
      <p:sp>
        <p:nvSpPr>
          <p:cNvPr id="5" name="Footer Placeholder 4"/>
          <p:cNvSpPr>
            <a:spLocks noGrp="1"/>
          </p:cNvSpPr>
          <p:nvPr>
            <p:ph type="ftr" sz="quarter" idx="3"/>
          </p:nvPr>
        </p:nvSpPr>
        <p:spPr>
          <a:xfrm>
            <a:off x="2589219" y="613581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9" y="787785"/>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178"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82" indent="-342882" algn="l" defTabSz="457178"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13" indent="-285737" algn="l" defTabSz="457178"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2942" indent="-228589" algn="l" defTabSz="457178"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120" indent="-228589" algn="l" defTabSz="457178"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298" indent="-228589" algn="l" defTabSz="457178"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474" indent="-228589" algn="l" defTabSz="457178"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652" indent="-228589" algn="l" defTabSz="457178"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8829" indent="-228589" algn="l" defTabSz="457178"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006" indent="-228589" algn="l" defTabSz="457178"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6.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2.bin"/><Relationship Id="rId10" Type="http://schemas.openxmlformats.org/officeDocument/2006/relationships/image" Target="../media/image10.png"/><Relationship Id="rId4" Type="http://schemas.openxmlformats.org/officeDocument/2006/relationships/image" Target="../media/image1.jpeg"/><Relationship Id="rId9"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7.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wmf"/><Relationship Id="rId5" Type="http://schemas.openxmlformats.org/officeDocument/2006/relationships/oleObject" Target="../embeddings/oleObject2.bin"/><Relationship Id="rId10"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eg"/><Relationship Id="rId7"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jpeg"/><Relationship Id="rId7"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jpeg"/><Relationship Id="rId7"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79649" y="1979303"/>
            <a:ext cx="10423791" cy="1442331"/>
          </a:xfrm>
        </p:spPr>
        <p:txBody>
          <a:bodyPr/>
          <a:lstStyle/>
          <a:p>
            <a:r>
              <a:rPr lang="zh-CN" altLang="en-US" sz="3600" dirty="0">
                <a:latin typeface="微软雅黑" panose="020B0503020204020204" pitchFamily="34" charset="-122"/>
                <a:ea typeface="微软雅黑" panose="020B0503020204020204" pitchFamily="34" charset="-122"/>
              </a:rPr>
              <a:t>代码坏味对软件演化影响的实证研究</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2045" y="29217"/>
            <a:ext cx="1387475" cy="1387475"/>
          </a:xfrm>
          <a:prstGeom prst="ellipse">
            <a:avLst/>
          </a:prstGeom>
          <a:ln>
            <a:noFill/>
          </a:ln>
          <a:effectLst>
            <a:softEdge rad="112500"/>
          </a:effectLst>
        </p:spPr>
      </p:pic>
      <p:sp>
        <p:nvSpPr>
          <p:cNvPr id="3" name="文本框 2"/>
          <p:cNvSpPr txBox="1"/>
          <p:nvPr/>
        </p:nvSpPr>
        <p:spPr>
          <a:xfrm>
            <a:off x="3445517" y="4243077"/>
            <a:ext cx="8453755" cy="1723549"/>
          </a:xfrm>
          <a:prstGeom prst="rect">
            <a:avLst/>
          </a:prstGeom>
          <a:noFill/>
        </p:spPr>
        <p:txBody>
          <a:bodyPr wrap="square" rtlCol="0">
            <a:spAutoFit/>
          </a:bodyPr>
          <a:lstStyle/>
          <a:p>
            <a:pPr algn="r"/>
            <a:r>
              <a:rPr lang="zh-CN" altLang="en-US" dirty="0">
                <a:latin typeface="微软雅黑 Light" panose="020B0502040204020203" pitchFamily="34" charset="-122"/>
                <a:ea typeface="微软雅黑 Light" panose="020B0502040204020203" pitchFamily="34" charset="-122"/>
              </a:rPr>
              <a:t>章晓芳</a:t>
            </a:r>
            <a:endParaRPr lang="en-US" altLang="zh-CN" dirty="0">
              <a:latin typeface="微软雅黑 Light" panose="020B0502040204020203" pitchFamily="34" charset="-122"/>
              <a:ea typeface="微软雅黑 Light" panose="020B0502040204020203" pitchFamily="34" charset="-122"/>
            </a:endParaRPr>
          </a:p>
          <a:p>
            <a:pPr algn="r"/>
            <a:r>
              <a:rPr lang="zh-CN" altLang="en-US" dirty="0">
                <a:latin typeface="微软雅黑 Light" panose="020B0502040204020203" pitchFamily="34" charset="-122"/>
                <a:ea typeface="微软雅黑 Light" panose="020B0502040204020203" pitchFamily="34" charset="-122"/>
              </a:rPr>
              <a:t>朱灿</a:t>
            </a:r>
            <a:r>
              <a:rPr lang="en-US" altLang="zh-CN" dirty="0">
                <a:latin typeface="微软雅黑 Light" panose="020B0502040204020203" pitchFamily="34" charset="-122"/>
                <a:ea typeface="微软雅黑 Light" panose="020B0502040204020203" pitchFamily="34" charset="-122"/>
              </a:rPr>
              <a:t> </a:t>
            </a:r>
          </a:p>
          <a:p>
            <a:pPr algn="r"/>
            <a:r>
              <a:rPr lang="zh-CN" altLang="en-US" dirty="0">
                <a:latin typeface="微软雅黑 Light" panose="020B0502040204020203" pitchFamily="34" charset="-122"/>
                <a:ea typeface="微软雅黑 Light" panose="020B0502040204020203" pitchFamily="34" charset="-122"/>
              </a:rPr>
              <a:t>苏州大学计算机科学与技术学院</a:t>
            </a:r>
            <a:endParaRPr lang="en-US" altLang="zh-CN" dirty="0">
              <a:latin typeface="微软雅黑 Light" panose="020B0502040204020203" pitchFamily="34" charset="-122"/>
              <a:ea typeface="微软雅黑 Light" panose="020B0502040204020203" pitchFamily="34" charset="-122"/>
            </a:endParaRPr>
          </a:p>
          <a:p>
            <a:pPr algn="r"/>
            <a:r>
              <a:rPr lang="en-US" altLang="zh-CN" dirty="0">
                <a:latin typeface="微软雅黑 Light" panose="020B0502040204020203" pitchFamily="34" charset="-122"/>
                <a:ea typeface="微软雅黑 Light" panose="020B0502040204020203" pitchFamily="34" charset="-122"/>
              </a:rPr>
              <a:t>ZHANG Xiao-Fang</a:t>
            </a:r>
          </a:p>
          <a:p>
            <a:pPr algn="r"/>
            <a:r>
              <a:rPr lang="en-US" altLang="zh-CN" dirty="0">
                <a:latin typeface="微软雅黑 Light" panose="020B0502040204020203" pitchFamily="34" charset="-122"/>
                <a:ea typeface="微软雅黑 Light" panose="020B0502040204020203" pitchFamily="34" charset="-122"/>
              </a:rPr>
              <a:t>ZHU Can</a:t>
            </a:r>
          </a:p>
          <a:p>
            <a:pPr algn="r"/>
            <a:r>
              <a:rPr lang="en-US" altLang="zh-CN" sz="1600" dirty="0">
                <a:latin typeface="微软雅黑 Light" panose="020B0502040204020203" pitchFamily="34" charset="-122"/>
                <a:ea typeface="微软雅黑 Light" panose="020B0502040204020203" pitchFamily="34" charset="-122"/>
              </a:rPr>
              <a:t>School of Computer Science and Technology Soochow University Suzhou, China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0337" y="1312415"/>
            <a:ext cx="8911687" cy="1280891"/>
          </a:xfrm>
        </p:spPr>
        <p:txBody>
          <a:bodyPr/>
          <a:lstStyle/>
          <a:p>
            <a:r>
              <a:rPr lang="zh-CN" altLang="en-US" sz="2800" dirty="0">
                <a:latin typeface="微软雅黑 Light" panose="020B0502040204020203" pitchFamily="34" charset="-122"/>
                <a:ea typeface="微软雅黑 Light" panose="020B0502040204020203" pitchFamily="34" charset="-122"/>
              </a:rPr>
              <a:t>预定义</a:t>
            </a:r>
            <a:endParaRPr lang="en-US" altLang="zh-CN" sz="2800" dirty="0">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
        <p:nvSpPr>
          <p:cNvPr id="5" name="标题 1"/>
          <p:cNvSpPr>
            <a:spLocks noGrp="1"/>
          </p:cNvSpPr>
          <p:nvPr/>
        </p:nvSpPr>
        <p:spPr>
          <a:xfrm>
            <a:off x="1715998" y="6253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latin typeface="微软雅黑" panose="020B0503020204020204" pitchFamily="34" charset="-122"/>
                <a:ea typeface="微软雅黑" panose="020B0503020204020204" pitchFamily="34" charset="-122"/>
              </a:rPr>
              <a:t>实证研究</a:t>
            </a:r>
            <a:endParaRPr lang="en-US" altLang="zh-CN" dirty="0">
              <a:latin typeface="微软雅黑" panose="020B0503020204020204" pitchFamily="34" charset="-122"/>
              <a:ea typeface="微软雅黑" panose="020B0503020204020204" pitchFamily="34" charset="-122"/>
            </a:endParaRPr>
          </a:p>
        </p:txBody>
      </p:sp>
      <p:graphicFrame>
        <p:nvGraphicFramePr>
          <p:cNvPr id="9" name="对象 8">
            <a:hlinkClick r:id="" action="ppaction://ole?verb=0"/>
          </p:cNvPr>
          <p:cNvGraphicFramePr>
            <a:graphicFrameLocks noChangeAspect="1"/>
          </p:cNvGraphicFramePr>
          <p:nvPr/>
        </p:nvGraphicFramePr>
        <p:xfrm>
          <a:off x="5638800" y="3321051"/>
          <a:ext cx="914400" cy="215900"/>
        </p:xfrm>
        <a:graphic>
          <a:graphicData uri="http://schemas.openxmlformats.org/presentationml/2006/ole">
            <mc:AlternateContent xmlns:mc="http://schemas.openxmlformats.org/markup-compatibility/2006">
              <mc:Choice xmlns:v="urn:schemas-microsoft-com:vml" Requires="v">
                <p:oleObj spid="_x0000_s10377" r:id="rId5" imgW="914400" imgH="215900" progId="Equation.KSEE3">
                  <p:embed/>
                </p:oleObj>
              </mc:Choice>
              <mc:Fallback>
                <p:oleObj r:id="rId5" imgW="914400" imgH="215900" progId="Equation.KSEE3">
                  <p:embed/>
                  <p:pic>
                    <p:nvPicPr>
                      <p:cNvPr id="9" name="对象 8">
                        <a:hlinkClick r:id="" action="ppaction://ole?verb=0"/>
                      </p:cNvPr>
                      <p:cNvPicPr/>
                      <p:nvPr/>
                    </p:nvPicPr>
                    <p:blipFill>
                      <a:blip r:embed="rId6"/>
                      <a:stretch>
                        <a:fillRect/>
                      </a:stretch>
                    </p:blipFill>
                    <p:spPr>
                      <a:xfrm>
                        <a:off x="5638800" y="3321051"/>
                        <a:ext cx="914400" cy="2159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11" name="表格 10"/>
              <p:cNvGraphicFramePr/>
              <p:nvPr>
                <p:extLst>
                  <p:ext uri="{D42A27DB-BD31-4B8C-83A1-F6EECF244321}">
                    <p14:modId xmlns:p14="http://schemas.microsoft.com/office/powerpoint/2010/main" val="32917627"/>
                  </p:ext>
                </p:extLst>
              </p:nvPr>
            </p:nvGraphicFramePr>
            <p:xfrm>
              <a:off x="1829441" y="1979938"/>
              <a:ext cx="8533130" cy="4231477"/>
            </p:xfrm>
            <a:graphic>
              <a:graphicData uri="http://schemas.openxmlformats.org/drawingml/2006/table">
                <a:tbl>
                  <a:tblPr firstRow="1" bandRow="1">
                    <a:tableStyleId>{5C22544A-7EE6-4342-B048-85BDC9FD1C3A}</a:tableStyleId>
                  </a:tblPr>
                  <a:tblGrid>
                    <a:gridCol w="2367811">
                      <a:extLst>
                        <a:ext uri="{9D8B030D-6E8A-4147-A177-3AD203B41FA5}">
                          <a16:colId xmlns:a16="http://schemas.microsoft.com/office/drawing/2014/main" val="20000"/>
                        </a:ext>
                      </a:extLst>
                    </a:gridCol>
                    <a:gridCol w="6165319">
                      <a:extLst>
                        <a:ext uri="{9D8B030D-6E8A-4147-A177-3AD203B41FA5}">
                          <a16:colId xmlns:a16="http://schemas.microsoft.com/office/drawing/2014/main" val="20001"/>
                        </a:ext>
                      </a:extLst>
                    </a:gridCol>
                  </a:tblGrid>
                  <a:tr h="381000">
                    <a:tc>
                      <a:txBody>
                        <a:bodyPr/>
                        <a:lstStyle/>
                        <a:p>
                          <a:endParaRPr lang="zh-CN" altLang="en-US" sz="1500" dirty="0"/>
                        </a:p>
                      </a:txBody>
                      <a:tcPr anchor="ctr"/>
                    </a:tc>
                    <a:tc>
                      <a:txBody>
                        <a:bodyPr/>
                        <a:lstStyle/>
                        <a:p>
                          <a:pPr algn="ctr">
                            <a:buNone/>
                          </a:pPr>
                          <a:r>
                            <a:rPr lang="zh-CN" altLang="en-US" sz="1500" dirty="0" smtClean="0">
                              <a:latin typeface="微软雅黑 Light" panose="020B0502040204020203" pitchFamily="34" charset="-122"/>
                              <a:ea typeface="微软雅黑 Light" panose="020B0502040204020203" pitchFamily="34" charset="-122"/>
                            </a:rPr>
                            <a:t>计算公式</a:t>
                          </a:r>
                          <a:endParaRPr lang="en-US" altLang="zh-CN" sz="15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0"/>
                      </a:ext>
                    </a:extLst>
                  </a:tr>
                  <a:tr h="470832">
                    <a:tc>
                      <a:txBody>
                        <a:bodyPr/>
                        <a:lstStyle/>
                        <a:p>
                          <a:r>
                            <a:rPr lang="zh-CN" altLang="en-US" sz="1500" dirty="0" smtClean="0"/>
                            <a:t>坏味密度</a:t>
                          </a:r>
                          <a:endParaRPr lang="zh-CN" altLang="en-US" sz="1500" dirty="0"/>
                        </a:p>
                      </a:txBody>
                      <a:tcPr anchor="ctr"/>
                    </a:tc>
                    <a:tc>
                      <a:txBody>
                        <a:bodyPr/>
                        <a:lstStyle/>
                        <a:p>
                          <a:pPr algn="ctr">
                            <a:buNone/>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x-none" altLang="zh-CN" sz="1200" i="1" kern="1200">
                                        <a:solidFill>
                                          <a:schemeClr val="dk1"/>
                                        </a:solidFill>
                                        <a:effectLst/>
                                        <a:latin typeface="Cambria Math" panose="02040503050406030204" pitchFamily="18" charset="0"/>
                                        <a:ea typeface="+mn-ea"/>
                                        <a:cs typeface="+mn-cs"/>
                                      </a:rPr>
                                      <m:t>𝑑𝑒𝑛𝑠𝑖𝑡𝑦</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f>
                                  <m:fPr>
                                    <m:ctrlPr>
                                      <a:rPr lang="zh-CN" altLang="zh-CN" sz="1200" i="1" kern="1200">
                                        <a:solidFill>
                                          <a:schemeClr val="dk1"/>
                                        </a:solidFill>
                                        <a:effectLst/>
                                        <a:latin typeface="Cambria Math" panose="02040503050406030204" pitchFamily="18" charset="0"/>
                                        <a:ea typeface="+mn-ea"/>
                                        <a:cs typeface="+mn-cs"/>
                                      </a:rPr>
                                    </m:ctrlPr>
                                  </m:fPr>
                                  <m:num>
                                    <m:r>
                                      <a:rPr lang="x-none" altLang="zh-CN" sz="1200" kern="1200">
                                        <a:solidFill>
                                          <a:schemeClr val="dk1"/>
                                        </a:solidFill>
                                        <a:effectLst/>
                                        <a:latin typeface="Cambria Math" panose="02040503050406030204" pitchFamily="18" charset="0"/>
                                        <a:ea typeface="+mn-ea"/>
                                        <a:cs typeface="+mn-cs"/>
                                      </a:rPr>
                                      <m:t>|</m:t>
                                    </m:r>
                                    <m:sSub>
                                      <m:sSubPr>
                                        <m:ctrlPr>
                                          <a:rPr lang="zh-CN" altLang="zh-CN" sz="1200" i="1" kern="1200">
                                            <a:solidFill>
                                              <a:schemeClr val="dk1"/>
                                            </a:solidFill>
                                            <a:effectLst/>
                                            <a:latin typeface="Cambria Math" panose="02040503050406030204" pitchFamily="18" charset="0"/>
                                            <a:ea typeface="+mn-ea"/>
                                            <a:cs typeface="+mn-cs"/>
                                          </a:rPr>
                                        </m:ctrlPr>
                                      </m:sSubPr>
                                      <m:e>
                                        <m:r>
                                          <a:rPr lang="x-none" altLang="zh-CN" sz="1200" i="1" kern="1200">
                                            <a:solidFill>
                                              <a:schemeClr val="dk1"/>
                                            </a:solidFill>
                                            <a:effectLst/>
                                            <a:latin typeface="Cambria Math" panose="02040503050406030204" pitchFamily="18" charset="0"/>
                                            <a:ea typeface="+mn-ea"/>
                                            <a:cs typeface="+mn-cs"/>
                                          </a:rPr>
                                          <m:t>𝑆</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num>
                                  <m:den>
                                    <m:sSub>
                                      <m:sSubPr>
                                        <m:ctrlPr>
                                          <a:rPr lang="zh-CN" altLang="zh-CN" sz="1200" i="1" kern="1200">
                                            <a:solidFill>
                                              <a:schemeClr val="dk1"/>
                                            </a:solidFill>
                                            <a:effectLst/>
                                            <a:latin typeface="Cambria Math" panose="02040503050406030204" pitchFamily="18" charset="0"/>
                                            <a:ea typeface="+mn-ea"/>
                                            <a:cs typeface="+mn-cs"/>
                                          </a:rPr>
                                        </m:ctrlPr>
                                      </m:sSubPr>
                                      <m:e>
                                        <m:r>
                                          <a:rPr lang="x-none" altLang="zh-CN" sz="1200" kern="1200">
                                            <a:solidFill>
                                              <a:schemeClr val="dk1"/>
                                            </a:solidFill>
                                            <a:effectLst/>
                                            <a:latin typeface="Cambria Math" panose="02040503050406030204" pitchFamily="18" charset="0"/>
                                            <a:ea typeface="+mn-ea"/>
                                            <a:cs typeface="+mn-cs"/>
                                          </a:rPr>
                                          <m:t>|</m:t>
                                        </m:r>
                                        <m:r>
                                          <a:rPr lang="x-none" altLang="zh-CN" sz="1200" i="1" kern="1200">
                                            <a:solidFill>
                                              <a:schemeClr val="dk1"/>
                                            </a:solidFill>
                                            <a:effectLst/>
                                            <a:latin typeface="Cambria Math" panose="02040503050406030204" pitchFamily="18" charset="0"/>
                                            <a:ea typeface="+mn-ea"/>
                                            <a:cs typeface="+mn-cs"/>
                                          </a:rPr>
                                          <m:t>𝐴𝑙𝑙𝑓𝑖𝑙𝑒𝑠</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den>
                                </m:f>
                              </m:oMath>
                            </m:oMathPara>
                          </a14:m>
                          <a:endParaRPr lang="zh-CN" altLang="en-US" sz="12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1"/>
                      </a:ext>
                    </a:extLst>
                  </a:tr>
                  <a:tr h="469647">
                    <a:tc>
                      <a:txBody>
                        <a:bodyPr/>
                        <a:lstStyle/>
                        <a:p>
                          <a:pPr algn="l">
                            <a:buNone/>
                          </a:pPr>
                          <a:r>
                            <a:rPr lang="zh-CN" altLang="en-US" sz="1500" i="0" dirty="0" smtClean="0">
                              <a:latin typeface="微软雅黑 Light" panose="020B0502040204020203" pitchFamily="34" charset="-122"/>
                              <a:ea typeface="微软雅黑 Light" panose="020B0502040204020203" pitchFamily="34" charset="-122"/>
                            </a:rPr>
                            <a:t>坏味活跃度</a:t>
                          </a:r>
                          <a:endParaRPr lang="zh-CN" altLang="en-US" sz="1500" i="0" dirty="0">
                            <a:latin typeface="微软雅黑 Light" panose="020B0502040204020203" pitchFamily="34" charset="-122"/>
                            <a:ea typeface="微软雅黑 Light" panose="020B0502040204020203" pitchFamily="34" charset="-122"/>
                          </a:endParaRPr>
                        </a:p>
                      </a:txBody>
                      <a:tcPr anchor="ctr"/>
                    </a:tc>
                    <a:tc>
                      <a:txBody>
                        <a:bodyPr/>
                        <a:lstStyle/>
                        <a:p>
                          <a:pPr algn="ctr">
                            <a:buNone/>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x-none" altLang="zh-CN" sz="1200" i="1" kern="1200">
                                        <a:solidFill>
                                          <a:schemeClr val="dk1"/>
                                        </a:solidFill>
                                        <a:effectLst/>
                                        <a:latin typeface="Cambria Math" panose="02040503050406030204" pitchFamily="18" charset="0"/>
                                        <a:ea typeface="+mn-ea"/>
                                        <a:cs typeface="+mn-cs"/>
                                      </a:rPr>
                                      <m:t>𝑎𝑐𝑡𝑖𝑣𝑖𝑡𝑦</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f>
                                  <m:fPr>
                                    <m:ctrlPr>
                                      <a:rPr lang="zh-CN" altLang="zh-CN" sz="1200" i="1" kern="1200">
                                        <a:solidFill>
                                          <a:schemeClr val="dk1"/>
                                        </a:solidFill>
                                        <a:effectLst/>
                                        <a:latin typeface="Cambria Math" panose="02040503050406030204" pitchFamily="18" charset="0"/>
                                        <a:ea typeface="+mn-ea"/>
                                        <a:cs typeface="+mn-cs"/>
                                      </a:rPr>
                                    </m:ctrlPr>
                                  </m:fPr>
                                  <m:num>
                                    <m:r>
                                      <a:rPr lang="x-none" altLang="zh-CN" sz="1200" kern="1200">
                                        <a:solidFill>
                                          <a:schemeClr val="dk1"/>
                                        </a:solidFill>
                                        <a:effectLst/>
                                        <a:latin typeface="Cambria Math" panose="02040503050406030204" pitchFamily="18" charset="0"/>
                                        <a:ea typeface="+mn-ea"/>
                                        <a:cs typeface="+mn-cs"/>
                                      </a:rPr>
                                      <m:t>|</m:t>
                                    </m:r>
                                    <m:sSub>
                                      <m:sSubPr>
                                        <m:ctrlPr>
                                          <a:rPr lang="zh-CN" altLang="zh-CN" sz="1200" i="1" kern="1200">
                                            <a:solidFill>
                                              <a:schemeClr val="dk1"/>
                                            </a:solidFill>
                                            <a:effectLst/>
                                            <a:latin typeface="Cambria Math" panose="02040503050406030204" pitchFamily="18" charset="0"/>
                                            <a:ea typeface="+mn-ea"/>
                                            <a:cs typeface="+mn-cs"/>
                                          </a:rPr>
                                        </m:ctrlPr>
                                      </m:sSubPr>
                                      <m:e>
                                        <m:r>
                                          <a:rPr lang="x-none" altLang="zh-CN" sz="1200" i="1" kern="1200">
                                            <a:solidFill>
                                              <a:schemeClr val="dk1"/>
                                            </a:solidFill>
                                            <a:effectLst/>
                                            <a:latin typeface="Cambria Math" panose="02040503050406030204" pitchFamily="18" charset="0"/>
                                            <a:ea typeface="+mn-ea"/>
                                            <a:cs typeface="+mn-cs"/>
                                          </a:rPr>
                                          <m:t>𝐶</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sSub>
                                      <m:sSubPr>
                                        <m:ctrlPr>
                                          <a:rPr lang="zh-CN" altLang="zh-CN" sz="1200" i="1" kern="1200">
                                            <a:solidFill>
                                              <a:schemeClr val="dk1"/>
                                            </a:solidFill>
                                            <a:effectLst/>
                                            <a:latin typeface="Cambria Math" panose="02040503050406030204" pitchFamily="18" charset="0"/>
                                            <a:ea typeface="+mn-ea"/>
                                            <a:cs typeface="+mn-cs"/>
                                          </a:rPr>
                                        </m:ctrlPr>
                                      </m:sSubPr>
                                      <m:e>
                                        <m:r>
                                          <a:rPr lang="x-none" altLang="zh-CN" sz="1200" i="1" kern="1200">
                                            <a:solidFill>
                                              <a:schemeClr val="dk1"/>
                                            </a:solidFill>
                                            <a:effectLst/>
                                            <a:latin typeface="Cambria Math" panose="02040503050406030204" pitchFamily="18" charset="0"/>
                                            <a:ea typeface="+mn-ea"/>
                                            <a:cs typeface="+mn-cs"/>
                                          </a:rPr>
                                          <m:t>𝑆</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num>
                                  <m:den>
                                    <m:r>
                                      <a:rPr lang="x-none" altLang="zh-CN" sz="1200" kern="1200">
                                        <a:solidFill>
                                          <a:schemeClr val="dk1"/>
                                        </a:solidFill>
                                        <a:effectLst/>
                                        <a:latin typeface="Cambria Math" panose="02040503050406030204" pitchFamily="18" charset="0"/>
                                        <a:ea typeface="+mn-ea"/>
                                        <a:cs typeface="+mn-cs"/>
                                      </a:rPr>
                                      <m:t>|</m:t>
                                    </m:r>
                                    <m:sSub>
                                      <m:sSubPr>
                                        <m:ctrlPr>
                                          <a:rPr lang="zh-CN" altLang="zh-CN" sz="1200" i="1" kern="1200">
                                            <a:solidFill>
                                              <a:schemeClr val="dk1"/>
                                            </a:solidFill>
                                            <a:effectLst/>
                                            <a:latin typeface="Cambria Math" panose="02040503050406030204" pitchFamily="18" charset="0"/>
                                            <a:ea typeface="+mn-ea"/>
                                            <a:cs typeface="+mn-cs"/>
                                          </a:rPr>
                                        </m:ctrlPr>
                                      </m:sSubPr>
                                      <m:e>
                                        <m:r>
                                          <a:rPr lang="x-none" altLang="zh-CN" sz="1200" i="1" kern="1200">
                                            <a:solidFill>
                                              <a:schemeClr val="dk1"/>
                                            </a:solidFill>
                                            <a:effectLst/>
                                            <a:latin typeface="Cambria Math" panose="02040503050406030204" pitchFamily="18" charset="0"/>
                                            <a:ea typeface="+mn-ea"/>
                                            <a:cs typeface="+mn-cs"/>
                                          </a:rPr>
                                          <m:t>𝑆</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den>
                                </m:f>
                              </m:oMath>
                            </m:oMathPara>
                          </a14:m>
                          <a:endParaRPr lang="zh-CN" altLang="en-US" sz="12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2"/>
                      </a:ext>
                    </a:extLst>
                  </a:tr>
                  <a:tr h="469647">
                    <a:tc rowSpan="2">
                      <a:txBody>
                        <a:bodyPr/>
                        <a:lstStyle/>
                        <a:p>
                          <a:pPr algn="l">
                            <a:buNone/>
                          </a:pPr>
                          <a:r>
                            <a:rPr lang="zh-CN" altLang="en-US" sz="1500" i="0" dirty="0" smtClean="0">
                              <a:latin typeface="微软雅黑 Light" panose="020B0502040204020203" pitchFamily="34" charset="-122"/>
                              <a:ea typeface="微软雅黑 Light" panose="020B0502040204020203" pitchFamily="34" charset="-122"/>
                              <a:sym typeface="+mn-ea"/>
                            </a:rPr>
                            <a:t>文件变化与坏味的关联</a:t>
                          </a:r>
                          <a:endParaRPr lang="zh-CN" altLang="en-US" sz="1500" i="0" dirty="0">
                            <a:latin typeface="微软雅黑 Light" panose="020B0502040204020203" pitchFamily="34" charset="-122"/>
                            <a:ea typeface="微软雅黑 Light" panose="020B0502040204020203" pitchFamily="34" charset="-122"/>
                          </a:endParaRPr>
                        </a:p>
                      </a:txBody>
                      <a:tcPr anchor="ctr"/>
                    </a:tc>
                    <a:tc>
                      <a:txBody>
                        <a:bodyPr/>
                        <a:lstStyle/>
                        <a:p>
                          <a:pPr algn="ctr">
                            <a:buNone/>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x-none" altLang="zh-CN" sz="1200" i="1" kern="1200">
                                        <a:solidFill>
                                          <a:schemeClr val="dk1"/>
                                        </a:solidFill>
                                        <a:effectLst/>
                                        <a:latin typeface="Cambria Math" panose="02040503050406030204" pitchFamily="18" charset="0"/>
                                        <a:ea typeface="+mn-ea"/>
                                        <a:cs typeface="+mn-cs"/>
                                      </a:rPr>
                                      <m:t>𝐶𝑜𝑟𝑟𝑒𝑙𝑎𝑡𝑖𝑜𝑛</m:t>
                                    </m:r>
                                    <m:r>
                                      <a:rPr lang="x-none" altLang="zh-CN" sz="1200" i="1" kern="1200">
                                        <a:solidFill>
                                          <a:schemeClr val="dk1"/>
                                        </a:solidFill>
                                        <a:effectLst/>
                                        <a:latin typeface="Cambria Math" panose="02040503050406030204" pitchFamily="18" charset="0"/>
                                        <a:ea typeface="+mn-ea"/>
                                        <a:cs typeface="+mn-cs"/>
                                      </a:rPr>
                                      <m:t>(</m:t>
                                    </m:r>
                                    <m:r>
                                      <a:rPr lang="x-none" altLang="zh-CN" sz="1200" i="1" kern="1200">
                                        <a:solidFill>
                                          <a:schemeClr val="dk1"/>
                                        </a:solidFill>
                                        <a:effectLst/>
                                        <a:latin typeface="Cambria Math" panose="02040503050406030204" pitchFamily="18" charset="0"/>
                                        <a:ea typeface="+mn-ea"/>
                                        <a:cs typeface="+mn-cs"/>
                                      </a:rPr>
                                      <m:t>𝐶h𝑎𝑛𝑔𝑒𝑇𝑦𝑝𝑒</m:t>
                                    </m:r>
                                    <m:r>
                                      <a:rPr lang="x-none" altLang="zh-CN" sz="1200" i="1" kern="1200">
                                        <a:solidFill>
                                          <a:schemeClr val="dk1"/>
                                        </a:solidFill>
                                        <a:effectLst/>
                                        <a:latin typeface="Cambria Math" panose="02040503050406030204" pitchFamily="18" charset="0"/>
                                        <a:ea typeface="+mn-ea"/>
                                        <a:cs typeface="+mn-cs"/>
                                      </a:rPr>
                                      <m:t>,</m:t>
                                    </m:r>
                                    <m:r>
                                      <a:rPr lang="x-none" altLang="zh-CN" sz="1200" i="1" kern="1200">
                                        <a:solidFill>
                                          <a:schemeClr val="dk1"/>
                                        </a:solidFill>
                                        <a:effectLst/>
                                        <a:latin typeface="Cambria Math" panose="02040503050406030204" pitchFamily="18" charset="0"/>
                                        <a:ea typeface="+mn-ea"/>
                                        <a:cs typeface="+mn-cs"/>
                                      </a:rPr>
                                      <m:t>𝑆𝑚𝑒𝑙𝑙𝑦</m:t>
                                    </m:r>
                                    <m:r>
                                      <a:rPr lang="x-none" altLang="zh-CN" sz="1200" i="1" kern="1200">
                                        <a:solidFill>
                                          <a:schemeClr val="dk1"/>
                                        </a:solidFill>
                                        <a:effectLst/>
                                        <a:latin typeface="Cambria Math" panose="02040503050406030204" pitchFamily="18" charset="0"/>
                                        <a:ea typeface="+mn-ea"/>
                                        <a:cs typeface="+mn-cs"/>
                                      </a:rPr>
                                      <m:t>)</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f>
                                  <m:fPr>
                                    <m:ctrlPr>
                                      <a:rPr lang="zh-CN" altLang="zh-CN" sz="1200" i="1" kern="1200">
                                        <a:solidFill>
                                          <a:schemeClr val="dk1"/>
                                        </a:solidFill>
                                        <a:effectLst/>
                                        <a:latin typeface="Cambria Math" panose="02040503050406030204" pitchFamily="18" charset="0"/>
                                        <a:ea typeface="+mn-ea"/>
                                        <a:cs typeface="+mn-cs"/>
                                      </a:rPr>
                                    </m:ctrlPr>
                                  </m:fPr>
                                  <m:num>
                                    <m:r>
                                      <a:rPr lang="x-none" altLang="zh-CN" sz="1200" kern="1200">
                                        <a:solidFill>
                                          <a:schemeClr val="dk1"/>
                                        </a:solidFill>
                                        <a:effectLst/>
                                        <a:latin typeface="Cambria Math" panose="02040503050406030204" pitchFamily="18" charset="0"/>
                                        <a:ea typeface="+mn-ea"/>
                                        <a:cs typeface="+mn-cs"/>
                                      </a:rPr>
                                      <m:t>|</m:t>
                                    </m:r>
                                    <m:sSub>
                                      <m:sSubPr>
                                        <m:ctrlPr>
                                          <a:rPr lang="zh-CN" altLang="zh-CN" sz="1200" i="1" kern="1200">
                                            <a:solidFill>
                                              <a:schemeClr val="dk1"/>
                                            </a:solidFill>
                                            <a:effectLst/>
                                            <a:latin typeface="Cambria Math" panose="02040503050406030204" pitchFamily="18" charset="0"/>
                                            <a:ea typeface="+mn-ea"/>
                                            <a:cs typeface="+mn-cs"/>
                                          </a:rPr>
                                        </m:ctrlPr>
                                      </m:sSubPr>
                                      <m:e>
                                        <m:r>
                                          <a:rPr lang="x-none" altLang="zh-CN" sz="1200" i="1" kern="1200">
                                            <a:solidFill>
                                              <a:schemeClr val="dk1"/>
                                            </a:solidFill>
                                            <a:effectLst/>
                                            <a:latin typeface="Cambria Math" panose="02040503050406030204" pitchFamily="18" charset="0"/>
                                            <a:ea typeface="+mn-ea"/>
                                            <a:cs typeface="+mn-cs"/>
                                          </a:rPr>
                                          <m:t>𝐶h𝑎𝑛𝑔𝑒𝑇𝑦𝑝𝑒</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sSub>
                                      <m:sSubPr>
                                        <m:ctrlPr>
                                          <a:rPr lang="zh-CN" altLang="zh-CN" sz="1200" i="1" kern="1200">
                                            <a:solidFill>
                                              <a:schemeClr val="dk1"/>
                                            </a:solidFill>
                                            <a:effectLst/>
                                            <a:latin typeface="Cambria Math" panose="02040503050406030204" pitchFamily="18" charset="0"/>
                                            <a:ea typeface="+mn-ea"/>
                                            <a:cs typeface="+mn-cs"/>
                                          </a:rPr>
                                        </m:ctrlPr>
                                      </m:sSubPr>
                                      <m:e>
                                        <m:r>
                                          <a:rPr lang="x-none" altLang="zh-CN" sz="1200" i="1" kern="1200">
                                            <a:solidFill>
                                              <a:schemeClr val="dk1"/>
                                            </a:solidFill>
                                            <a:effectLst/>
                                            <a:latin typeface="Cambria Math" panose="02040503050406030204" pitchFamily="18" charset="0"/>
                                            <a:ea typeface="+mn-ea"/>
                                            <a:cs typeface="+mn-cs"/>
                                          </a:rPr>
                                          <m:t>𝑆</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num>
                                  <m:den>
                                    <m:r>
                                      <a:rPr lang="x-none" altLang="zh-CN" sz="1200" kern="1200">
                                        <a:solidFill>
                                          <a:schemeClr val="dk1"/>
                                        </a:solidFill>
                                        <a:effectLst/>
                                        <a:latin typeface="Cambria Math" panose="02040503050406030204" pitchFamily="18" charset="0"/>
                                        <a:ea typeface="+mn-ea"/>
                                        <a:cs typeface="+mn-cs"/>
                                      </a:rPr>
                                      <m:t>|</m:t>
                                    </m:r>
                                    <m:sSub>
                                      <m:sSubPr>
                                        <m:ctrlPr>
                                          <a:rPr lang="zh-CN" altLang="zh-CN" sz="1200" i="1" kern="1200">
                                            <a:solidFill>
                                              <a:schemeClr val="dk1"/>
                                            </a:solidFill>
                                            <a:effectLst/>
                                            <a:latin typeface="Cambria Math" panose="02040503050406030204" pitchFamily="18" charset="0"/>
                                            <a:ea typeface="+mn-ea"/>
                                            <a:cs typeface="+mn-cs"/>
                                          </a:rPr>
                                        </m:ctrlPr>
                                      </m:sSubPr>
                                      <m:e>
                                        <m:r>
                                          <a:rPr lang="x-none" altLang="zh-CN" sz="1200" i="1" kern="1200">
                                            <a:solidFill>
                                              <a:schemeClr val="dk1"/>
                                            </a:solidFill>
                                            <a:effectLst/>
                                            <a:latin typeface="Cambria Math" panose="02040503050406030204" pitchFamily="18" charset="0"/>
                                            <a:ea typeface="+mn-ea"/>
                                            <a:cs typeface="+mn-cs"/>
                                          </a:rPr>
                                          <m:t>𝑆</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den>
                                </m:f>
                              </m:oMath>
                            </m:oMathPara>
                          </a14:m>
                          <a:endParaRPr lang="zh-CN" altLang="en-US" sz="12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3"/>
                      </a:ext>
                    </a:extLst>
                  </a:tr>
                  <a:tr h="469647">
                    <a:tc vMerge="1">
                      <a:txBody>
                        <a:bodyPr/>
                        <a:lstStyle/>
                        <a:p>
                          <a:endParaRPr lang="zh-CN" altLang="en-US"/>
                        </a:p>
                      </a:txBody>
                      <a:tcPr/>
                    </a:tc>
                    <a:tc>
                      <a:txBody>
                        <a:bodyPr/>
                        <a:lstStyle/>
                        <a:p>
                          <a:pPr algn="ctr">
                            <a:buNone/>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x-none" altLang="zh-CN" sz="1200" i="1" kern="1200">
                                        <a:solidFill>
                                          <a:schemeClr val="dk1"/>
                                        </a:solidFill>
                                        <a:effectLst/>
                                        <a:latin typeface="Cambria Math" panose="02040503050406030204" pitchFamily="18" charset="0"/>
                                        <a:ea typeface="+mn-ea"/>
                                        <a:cs typeface="+mn-cs"/>
                                      </a:rPr>
                                      <m:t>𝐶𝑜𝑟𝑟𝑒𝑙𝑎𝑡𝑖𝑜𝑛</m:t>
                                    </m:r>
                                    <m:r>
                                      <a:rPr lang="x-none" altLang="zh-CN" sz="1200" i="1" kern="1200">
                                        <a:solidFill>
                                          <a:schemeClr val="dk1"/>
                                        </a:solidFill>
                                        <a:effectLst/>
                                        <a:latin typeface="Cambria Math" panose="02040503050406030204" pitchFamily="18" charset="0"/>
                                        <a:ea typeface="+mn-ea"/>
                                        <a:cs typeface="+mn-cs"/>
                                      </a:rPr>
                                      <m:t>(</m:t>
                                    </m:r>
                                    <m:r>
                                      <a:rPr lang="x-none" altLang="zh-CN" sz="1200" i="1" kern="1200">
                                        <a:solidFill>
                                          <a:schemeClr val="dk1"/>
                                        </a:solidFill>
                                        <a:effectLst/>
                                        <a:latin typeface="Cambria Math" panose="02040503050406030204" pitchFamily="18" charset="0"/>
                                        <a:ea typeface="+mn-ea"/>
                                        <a:cs typeface="+mn-cs"/>
                                      </a:rPr>
                                      <m:t>𝐶h𝑎𝑛𝑔𝑒𝑇𝑦𝑝𝑒</m:t>
                                    </m:r>
                                    <m:r>
                                      <a:rPr lang="x-none" altLang="zh-CN" sz="1200" i="1" kern="1200">
                                        <a:solidFill>
                                          <a:schemeClr val="dk1"/>
                                        </a:solidFill>
                                        <a:effectLst/>
                                        <a:latin typeface="Cambria Math" panose="02040503050406030204" pitchFamily="18" charset="0"/>
                                        <a:ea typeface="+mn-ea"/>
                                        <a:cs typeface="+mn-cs"/>
                                      </a:rPr>
                                      <m:t>,</m:t>
                                    </m:r>
                                    <m:r>
                                      <a:rPr lang="x-none" altLang="zh-CN" sz="1200" i="1" kern="1200">
                                        <a:solidFill>
                                          <a:schemeClr val="dk1"/>
                                        </a:solidFill>
                                        <a:effectLst/>
                                        <a:latin typeface="Cambria Math" panose="02040503050406030204" pitchFamily="18" charset="0"/>
                                        <a:ea typeface="+mn-ea"/>
                                        <a:cs typeface="+mn-cs"/>
                                      </a:rPr>
                                      <m:t>𝑛𝑜𝑛</m:t>
                                    </m:r>
                                    <m:r>
                                      <a:rPr lang="x-none" altLang="zh-CN" sz="1200" i="1" kern="1200">
                                        <a:solidFill>
                                          <a:schemeClr val="dk1"/>
                                        </a:solidFill>
                                        <a:effectLst/>
                                        <a:latin typeface="Cambria Math" panose="02040503050406030204" pitchFamily="18" charset="0"/>
                                        <a:ea typeface="+mn-ea"/>
                                        <a:cs typeface="+mn-cs"/>
                                      </a:rPr>
                                      <m:t>−</m:t>
                                    </m:r>
                                    <m:r>
                                      <a:rPr lang="x-none" altLang="zh-CN" sz="1200" i="1" kern="1200">
                                        <a:solidFill>
                                          <a:schemeClr val="dk1"/>
                                        </a:solidFill>
                                        <a:effectLst/>
                                        <a:latin typeface="Cambria Math" panose="02040503050406030204" pitchFamily="18" charset="0"/>
                                        <a:ea typeface="+mn-ea"/>
                                        <a:cs typeface="+mn-cs"/>
                                      </a:rPr>
                                      <m:t>𝑆𝑚𝑒𝑙𝑙𝑦</m:t>
                                    </m:r>
                                    <m:r>
                                      <a:rPr lang="x-none" altLang="zh-CN" sz="1200" i="1" kern="1200">
                                        <a:solidFill>
                                          <a:schemeClr val="dk1"/>
                                        </a:solidFill>
                                        <a:effectLst/>
                                        <a:latin typeface="Cambria Math" panose="02040503050406030204" pitchFamily="18" charset="0"/>
                                        <a:ea typeface="+mn-ea"/>
                                        <a:cs typeface="+mn-cs"/>
                                      </a:rPr>
                                      <m:t>)</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f>
                                  <m:fPr>
                                    <m:ctrlPr>
                                      <a:rPr lang="zh-CN" altLang="zh-CN" sz="1200" i="1" kern="1200">
                                        <a:solidFill>
                                          <a:schemeClr val="dk1"/>
                                        </a:solidFill>
                                        <a:effectLst/>
                                        <a:latin typeface="Cambria Math" panose="02040503050406030204" pitchFamily="18" charset="0"/>
                                        <a:ea typeface="+mn-ea"/>
                                        <a:cs typeface="+mn-cs"/>
                                      </a:rPr>
                                    </m:ctrlPr>
                                  </m:fPr>
                                  <m:num>
                                    <m:r>
                                      <a:rPr lang="x-none" altLang="zh-CN" sz="1200" kern="1200">
                                        <a:solidFill>
                                          <a:schemeClr val="dk1"/>
                                        </a:solidFill>
                                        <a:effectLst/>
                                        <a:latin typeface="Cambria Math" panose="02040503050406030204" pitchFamily="18" charset="0"/>
                                        <a:ea typeface="+mn-ea"/>
                                        <a:cs typeface="+mn-cs"/>
                                      </a:rPr>
                                      <m:t>|</m:t>
                                    </m:r>
                                    <m:sSub>
                                      <m:sSubPr>
                                        <m:ctrlPr>
                                          <a:rPr lang="zh-CN" altLang="zh-CN" sz="1200" i="1" kern="1200">
                                            <a:solidFill>
                                              <a:schemeClr val="dk1"/>
                                            </a:solidFill>
                                            <a:effectLst/>
                                            <a:latin typeface="Cambria Math" panose="02040503050406030204" pitchFamily="18" charset="0"/>
                                            <a:ea typeface="+mn-ea"/>
                                            <a:cs typeface="+mn-cs"/>
                                          </a:rPr>
                                        </m:ctrlPr>
                                      </m:sSubPr>
                                      <m:e>
                                        <m:r>
                                          <a:rPr lang="x-none" altLang="zh-CN" sz="1200" i="1" kern="1200">
                                            <a:solidFill>
                                              <a:schemeClr val="dk1"/>
                                            </a:solidFill>
                                            <a:effectLst/>
                                            <a:latin typeface="Cambria Math" panose="02040503050406030204" pitchFamily="18" charset="0"/>
                                            <a:ea typeface="+mn-ea"/>
                                            <a:cs typeface="+mn-cs"/>
                                          </a:rPr>
                                          <m:t>𝐶h𝑎𝑛𝑔𝑒𝑇𝑦𝑝𝑒</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sSub>
                                      <m:sSubPr>
                                        <m:ctrlPr>
                                          <a:rPr lang="zh-CN" altLang="zh-CN" sz="1200" i="1" kern="1200">
                                            <a:solidFill>
                                              <a:schemeClr val="dk1"/>
                                            </a:solidFill>
                                            <a:effectLst/>
                                            <a:latin typeface="Cambria Math" panose="02040503050406030204" pitchFamily="18" charset="0"/>
                                            <a:ea typeface="+mn-ea"/>
                                            <a:cs typeface="+mn-cs"/>
                                          </a:rPr>
                                        </m:ctrlPr>
                                      </m:sSubPr>
                                      <m:e>
                                        <m:r>
                                          <a:rPr lang="x-none" altLang="zh-CN" sz="1200" i="1" kern="1200">
                                            <a:solidFill>
                                              <a:schemeClr val="dk1"/>
                                            </a:solidFill>
                                            <a:effectLst/>
                                            <a:latin typeface="Cambria Math" panose="02040503050406030204" pitchFamily="18" charset="0"/>
                                            <a:ea typeface="+mn-ea"/>
                                            <a:cs typeface="+mn-cs"/>
                                          </a:rPr>
                                          <m:t>𝑁</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num>
                                  <m:den>
                                    <m:r>
                                      <a:rPr lang="x-none" altLang="zh-CN" sz="1200" kern="1200">
                                        <a:solidFill>
                                          <a:schemeClr val="dk1"/>
                                        </a:solidFill>
                                        <a:effectLst/>
                                        <a:latin typeface="Cambria Math" panose="02040503050406030204" pitchFamily="18" charset="0"/>
                                        <a:ea typeface="+mn-ea"/>
                                        <a:cs typeface="+mn-cs"/>
                                      </a:rPr>
                                      <m:t>|</m:t>
                                    </m:r>
                                    <m:sSub>
                                      <m:sSubPr>
                                        <m:ctrlPr>
                                          <a:rPr lang="zh-CN" altLang="zh-CN" sz="1200" i="1" kern="1200">
                                            <a:solidFill>
                                              <a:schemeClr val="dk1"/>
                                            </a:solidFill>
                                            <a:effectLst/>
                                            <a:latin typeface="Cambria Math" panose="02040503050406030204" pitchFamily="18" charset="0"/>
                                            <a:ea typeface="+mn-ea"/>
                                            <a:cs typeface="+mn-cs"/>
                                          </a:rPr>
                                        </m:ctrlPr>
                                      </m:sSubPr>
                                      <m:e>
                                        <m:r>
                                          <a:rPr lang="x-none" altLang="zh-CN" sz="1200" i="1" kern="1200">
                                            <a:solidFill>
                                              <a:schemeClr val="dk1"/>
                                            </a:solidFill>
                                            <a:effectLst/>
                                            <a:latin typeface="Cambria Math" panose="02040503050406030204" pitchFamily="18" charset="0"/>
                                            <a:ea typeface="+mn-ea"/>
                                            <a:cs typeface="+mn-cs"/>
                                          </a:rPr>
                                          <m:t>𝑁</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den>
                                </m:f>
                              </m:oMath>
                            </m:oMathPara>
                          </a14:m>
                          <a:endParaRPr lang="zh-CN" altLang="en-US" sz="12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3515496908"/>
                      </a:ext>
                    </a:extLst>
                  </a:tr>
                  <a:tr h="492676">
                    <a:tc rowSpan="2">
                      <a:txBody>
                        <a:bodyPr/>
                        <a:lstStyle/>
                        <a:p>
                          <a:pPr algn="l">
                            <a:buNone/>
                          </a:pPr>
                          <a:r>
                            <a:rPr lang="zh-CN" altLang="en-US" sz="1500" i="0" dirty="0" smtClean="0">
                              <a:latin typeface="微软雅黑 Light" panose="020B0502040204020203" pitchFamily="34" charset="-122"/>
                              <a:ea typeface="微软雅黑 Light" panose="020B0502040204020203" pitchFamily="34" charset="-122"/>
                              <a:sym typeface="+mn-ea"/>
                            </a:rPr>
                            <a:t>文件变化与具体坏味的关联</a:t>
                          </a:r>
                          <a:endParaRPr lang="zh-CN" altLang="en-US" sz="1500" i="0" dirty="0">
                            <a:latin typeface="微软雅黑 Light" panose="020B0502040204020203" pitchFamily="34" charset="-122"/>
                            <a:ea typeface="微软雅黑 Light" panose="020B0502040204020203" pitchFamily="34" charset="-122"/>
                          </a:endParaRPr>
                        </a:p>
                      </a:txBody>
                      <a:tcPr anchor="ctr"/>
                    </a:tc>
                    <a:tc>
                      <a:txBody>
                        <a:bodyPr/>
                        <a:lstStyle/>
                        <a:p>
                          <a:pPr algn="ctr">
                            <a:buNone/>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x-none" altLang="zh-CN" sz="1200" i="1" kern="1200">
                                        <a:solidFill>
                                          <a:schemeClr val="dk1"/>
                                        </a:solidFill>
                                        <a:effectLst/>
                                        <a:latin typeface="Cambria Math" panose="02040503050406030204" pitchFamily="18" charset="0"/>
                                        <a:ea typeface="+mn-ea"/>
                                        <a:cs typeface="+mn-cs"/>
                                      </a:rPr>
                                      <m:t>𝐶h𝑎𝑛𝑔𝑒𝑇𝑦𝑝𝑒</m:t>
                                    </m:r>
                                    <m:r>
                                      <a:rPr lang="x-none" altLang="zh-CN" sz="1200" kern="1200">
                                        <a:solidFill>
                                          <a:schemeClr val="dk1"/>
                                        </a:solidFill>
                                        <a:effectLst/>
                                        <a:latin typeface="Cambria Math" panose="02040503050406030204" pitchFamily="18" charset="0"/>
                                        <a:ea typeface="+mn-ea"/>
                                        <a:cs typeface="+mn-cs"/>
                                      </a:rPr>
                                      <m:t>(</m:t>
                                    </m:r>
                                    <m:sSup>
                                      <m:sSupPr>
                                        <m:ctrlPr>
                                          <a:rPr lang="zh-CN" altLang="zh-CN" sz="1200" i="1" kern="1200">
                                            <a:solidFill>
                                              <a:schemeClr val="dk1"/>
                                            </a:solidFill>
                                            <a:effectLst/>
                                            <a:latin typeface="Cambria Math" panose="02040503050406030204" pitchFamily="18" charset="0"/>
                                            <a:ea typeface="+mn-ea"/>
                                            <a:cs typeface="+mn-cs"/>
                                          </a:rPr>
                                        </m:ctrlPr>
                                      </m:sSupPr>
                                      <m:e>
                                        <m:r>
                                          <a:rPr lang="x-none" altLang="zh-CN" sz="1200" i="1" kern="1200">
                                            <a:solidFill>
                                              <a:schemeClr val="dk1"/>
                                            </a:solidFill>
                                            <a:effectLst/>
                                            <a:latin typeface="Cambria Math" panose="02040503050406030204" pitchFamily="18" charset="0"/>
                                            <a:ea typeface="+mn-ea"/>
                                            <a:cs typeface="+mn-cs"/>
                                          </a:rPr>
                                          <m:t>𝑠𝑚𝑒𝑙𝑙</m:t>
                                        </m:r>
                                      </m:e>
                                      <m:sup>
                                        <m:r>
                                          <a:rPr lang="x-none" altLang="zh-CN" sz="1200" i="1" kern="1200">
                                            <a:solidFill>
                                              <a:schemeClr val="dk1"/>
                                            </a:solidFill>
                                            <a:effectLst/>
                                            <a:latin typeface="Cambria Math" panose="02040503050406030204" pitchFamily="18" charset="0"/>
                                            <a:ea typeface="+mn-ea"/>
                                            <a:cs typeface="+mn-cs"/>
                                          </a:rPr>
                                          <m:t>𝑚</m:t>
                                        </m:r>
                                      </m:sup>
                                    </m:sSup>
                                    <m:r>
                                      <a:rPr lang="x-none" altLang="zh-CN" sz="1200" kern="1200">
                                        <a:solidFill>
                                          <a:schemeClr val="dk1"/>
                                        </a:solidFill>
                                        <a:effectLst/>
                                        <a:latin typeface="Cambria Math" panose="02040503050406030204" pitchFamily="18" charset="0"/>
                                        <a:ea typeface="+mn-ea"/>
                                        <a:cs typeface="+mn-cs"/>
                                      </a:rPr>
                                      <m:t>)</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f>
                                  <m:fPr>
                                    <m:ctrlPr>
                                      <a:rPr lang="zh-CN" altLang="zh-CN" sz="1200" i="1" kern="1200">
                                        <a:solidFill>
                                          <a:schemeClr val="dk1"/>
                                        </a:solidFill>
                                        <a:effectLst/>
                                        <a:latin typeface="Cambria Math" panose="02040503050406030204" pitchFamily="18" charset="0"/>
                                        <a:ea typeface="+mn-ea"/>
                                        <a:cs typeface="+mn-cs"/>
                                      </a:rPr>
                                    </m:ctrlPr>
                                  </m:fPr>
                                  <m:num>
                                    <m:sSub>
                                      <m:sSubPr>
                                        <m:ctrlPr>
                                          <a:rPr lang="zh-CN" altLang="zh-CN" sz="1200" i="1" kern="1200">
                                            <a:solidFill>
                                              <a:schemeClr val="dk1"/>
                                            </a:solidFill>
                                            <a:effectLst/>
                                            <a:latin typeface="Cambria Math" panose="02040503050406030204" pitchFamily="18" charset="0"/>
                                            <a:ea typeface="+mn-ea"/>
                                            <a:cs typeface="+mn-cs"/>
                                          </a:rPr>
                                        </m:ctrlPr>
                                      </m:sSubPr>
                                      <m:e>
                                        <m:r>
                                          <a:rPr lang="x-none" altLang="zh-CN" sz="1200" kern="1200">
                                            <a:solidFill>
                                              <a:schemeClr val="dk1"/>
                                            </a:solidFill>
                                            <a:effectLst/>
                                            <a:latin typeface="Cambria Math" panose="02040503050406030204" pitchFamily="18" charset="0"/>
                                            <a:ea typeface="+mn-ea"/>
                                            <a:cs typeface="+mn-cs"/>
                                          </a:rPr>
                                          <m:t>|</m:t>
                                        </m:r>
                                        <m:r>
                                          <a:rPr lang="x-none" altLang="zh-CN" sz="1200" i="1" kern="1200">
                                            <a:solidFill>
                                              <a:schemeClr val="dk1"/>
                                            </a:solidFill>
                                            <a:effectLst/>
                                            <a:latin typeface="Cambria Math" panose="02040503050406030204" pitchFamily="18" charset="0"/>
                                            <a:ea typeface="+mn-ea"/>
                                            <a:cs typeface="+mn-cs"/>
                                          </a:rPr>
                                          <m:t>𝐶h𝑎𝑛𝑔𝑒𝑇𝑦𝑝𝑒</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sSubSup>
                                      <m:sSubSupPr>
                                        <m:ctrlPr>
                                          <a:rPr lang="zh-CN" altLang="zh-CN" sz="1200" i="1" kern="1200">
                                            <a:solidFill>
                                              <a:schemeClr val="dk1"/>
                                            </a:solidFill>
                                            <a:effectLst/>
                                            <a:latin typeface="Cambria Math" panose="02040503050406030204" pitchFamily="18" charset="0"/>
                                            <a:ea typeface="+mn-ea"/>
                                            <a:cs typeface="+mn-cs"/>
                                          </a:rPr>
                                        </m:ctrlPr>
                                      </m:sSubSupPr>
                                      <m:e>
                                        <m:r>
                                          <a:rPr lang="x-none" altLang="zh-CN" sz="1200" i="1" kern="1200">
                                            <a:solidFill>
                                              <a:schemeClr val="dk1"/>
                                            </a:solidFill>
                                            <a:effectLst/>
                                            <a:latin typeface="Cambria Math" panose="02040503050406030204" pitchFamily="18" charset="0"/>
                                            <a:ea typeface="+mn-ea"/>
                                            <a:cs typeface="+mn-cs"/>
                                          </a:rPr>
                                          <m:t>𝑠𝑚𝑒𝑙𝑙</m:t>
                                        </m:r>
                                      </m:e>
                                      <m:sub>
                                        <m:r>
                                          <a:rPr lang="x-none" altLang="zh-CN" sz="1200" i="1" kern="1200">
                                            <a:solidFill>
                                              <a:schemeClr val="dk1"/>
                                            </a:solidFill>
                                            <a:effectLst/>
                                            <a:latin typeface="Cambria Math" panose="02040503050406030204" pitchFamily="18" charset="0"/>
                                            <a:ea typeface="+mn-ea"/>
                                            <a:cs typeface="+mn-cs"/>
                                          </a:rPr>
                                          <m:t>𝑖</m:t>
                                        </m:r>
                                      </m:sub>
                                      <m:sup>
                                        <m:r>
                                          <a:rPr lang="x-none" altLang="zh-CN" sz="1200" i="1" kern="1200">
                                            <a:solidFill>
                                              <a:schemeClr val="dk1"/>
                                            </a:solidFill>
                                            <a:effectLst/>
                                            <a:latin typeface="Cambria Math" panose="02040503050406030204" pitchFamily="18" charset="0"/>
                                            <a:ea typeface="+mn-ea"/>
                                            <a:cs typeface="+mn-cs"/>
                                          </a:rPr>
                                          <m:t>𝑚</m:t>
                                        </m:r>
                                      </m:sup>
                                    </m:sSubSup>
                                    <m:r>
                                      <a:rPr lang="x-none" altLang="zh-CN" sz="1200" kern="1200">
                                        <a:solidFill>
                                          <a:schemeClr val="dk1"/>
                                        </a:solidFill>
                                        <a:effectLst/>
                                        <a:latin typeface="Cambria Math" panose="02040503050406030204" pitchFamily="18" charset="0"/>
                                        <a:ea typeface="+mn-ea"/>
                                        <a:cs typeface="+mn-cs"/>
                                      </a:rPr>
                                      <m:t>|</m:t>
                                    </m:r>
                                  </m:num>
                                  <m:den>
                                    <m:r>
                                      <a:rPr lang="x-none" altLang="zh-CN" sz="1200" kern="1200">
                                        <a:solidFill>
                                          <a:schemeClr val="dk1"/>
                                        </a:solidFill>
                                        <a:effectLst/>
                                        <a:latin typeface="Cambria Math" panose="02040503050406030204" pitchFamily="18" charset="0"/>
                                        <a:ea typeface="+mn-ea"/>
                                        <a:cs typeface="+mn-cs"/>
                                      </a:rPr>
                                      <m:t>|</m:t>
                                    </m:r>
                                    <m:sSubSup>
                                      <m:sSubSupPr>
                                        <m:ctrlPr>
                                          <a:rPr lang="zh-CN" altLang="zh-CN" sz="1200" i="1" kern="1200">
                                            <a:solidFill>
                                              <a:schemeClr val="dk1"/>
                                            </a:solidFill>
                                            <a:effectLst/>
                                            <a:latin typeface="Cambria Math" panose="02040503050406030204" pitchFamily="18" charset="0"/>
                                            <a:ea typeface="+mn-ea"/>
                                            <a:cs typeface="+mn-cs"/>
                                          </a:rPr>
                                        </m:ctrlPr>
                                      </m:sSubSupPr>
                                      <m:e>
                                        <m:r>
                                          <a:rPr lang="x-none" altLang="zh-CN" sz="1200" i="1" kern="1200">
                                            <a:solidFill>
                                              <a:schemeClr val="dk1"/>
                                            </a:solidFill>
                                            <a:effectLst/>
                                            <a:latin typeface="Cambria Math" panose="02040503050406030204" pitchFamily="18" charset="0"/>
                                            <a:ea typeface="+mn-ea"/>
                                            <a:cs typeface="+mn-cs"/>
                                          </a:rPr>
                                          <m:t>𝑠𝑚𝑒𝑙𝑙</m:t>
                                        </m:r>
                                      </m:e>
                                      <m:sub>
                                        <m:r>
                                          <a:rPr lang="x-none" altLang="zh-CN" sz="1200" i="1" kern="1200">
                                            <a:solidFill>
                                              <a:schemeClr val="dk1"/>
                                            </a:solidFill>
                                            <a:effectLst/>
                                            <a:latin typeface="Cambria Math" panose="02040503050406030204" pitchFamily="18" charset="0"/>
                                            <a:ea typeface="+mn-ea"/>
                                            <a:cs typeface="+mn-cs"/>
                                          </a:rPr>
                                          <m:t>𝑖</m:t>
                                        </m:r>
                                      </m:sub>
                                      <m:sup>
                                        <m:r>
                                          <a:rPr lang="x-none" altLang="zh-CN" sz="1200" i="1" kern="1200">
                                            <a:solidFill>
                                              <a:schemeClr val="dk1"/>
                                            </a:solidFill>
                                            <a:effectLst/>
                                            <a:latin typeface="Cambria Math" panose="02040503050406030204" pitchFamily="18" charset="0"/>
                                            <a:ea typeface="+mn-ea"/>
                                            <a:cs typeface="+mn-cs"/>
                                          </a:rPr>
                                          <m:t>𝑚</m:t>
                                        </m:r>
                                      </m:sup>
                                    </m:sSubSup>
                                    <m:r>
                                      <a:rPr lang="x-none" altLang="zh-CN" sz="1200" kern="1200">
                                        <a:solidFill>
                                          <a:schemeClr val="dk1"/>
                                        </a:solidFill>
                                        <a:effectLst/>
                                        <a:latin typeface="Cambria Math" panose="02040503050406030204" pitchFamily="18" charset="0"/>
                                        <a:ea typeface="+mn-ea"/>
                                        <a:cs typeface="+mn-cs"/>
                                      </a:rPr>
                                      <m:t>|</m:t>
                                    </m:r>
                                  </m:den>
                                </m:f>
                              </m:oMath>
                            </m:oMathPara>
                          </a14:m>
                          <a:endParaRPr lang="zh-CN" altLang="en-US" sz="12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4"/>
                      </a:ext>
                    </a:extLst>
                  </a:tr>
                  <a:tr h="492676">
                    <a:tc vMerge="1">
                      <a:txBody>
                        <a:bodyPr/>
                        <a:lstStyle/>
                        <a:p>
                          <a:endParaRPr lang="zh-CN" altLang="en-US"/>
                        </a:p>
                      </a:txBody>
                      <a:tcPr/>
                    </a:tc>
                    <a:tc>
                      <a:txBody>
                        <a:bodyPr/>
                        <a:lstStyle/>
                        <a:p>
                          <a:pPr algn="ctr">
                            <a:buNone/>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x-none" altLang="zh-CN" sz="1200" i="1" kern="1200">
                                        <a:solidFill>
                                          <a:schemeClr val="dk1"/>
                                        </a:solidFill>
                                        <a:effectLst/>
                                        <a:latin typeface="Cambria Math" panose="02040503050406030204" pitchFamily="18" charset="0"/>
                                        <a:ea typeface="+mn-ea"/>
                                        <a:cs typeface="+mn-cs"/>
                                      </a:rPr>
                                      <m:t>𝐶h𝑎𝑛𝑔𝑒𝑇𝑦𝑝𝑒</m:t>
                                    </m:r>
                                    <m:r>
                                      <a:rPr lang="x-none" altLang="zh-CN" sz="1200" kern="1200">
                                        <a:solidFill>
                                          <a:schemeClr val="dk1"/>
                                        </a:solidFill>
                                        <a:effectLst/>
                                        <a:latin typeface="Cambria Math" panose="02040503050406030204" pitchFamily="18" charset="0"/>
                                        <a:ea typeface="+mn-ea"/>
                                        <a:cs typeface="+mn-cs"/>
                                      </a:rPr>
                                      <m:t>(</m:t>
                                    </m:r>
                                    <m:sSup>
                                      <m:sSupPr>
                                        <m:ctrlPr>
                                          <a:rPr lang="zh-CN" altLang="zh-CN" sz="1200" i="1" kern="1200">
                                            <a:solidFill>
                                              <a:schemeClr val="dk1"/>
                                            </a:solidFill>
                                            <a:effectLst/>
                                            <a:latin typeface="Cambria Math" panose="02040503050406030204" pitchFamily="18" charset="0"/>
                                            <a:ea typeface="+mn-ea"/>
                                            <a:cs typeface="+mn-cs"/>
                                          </a:rPr>
                                        </m:ctrlPr>
                                      </m:sSupPr>
                                      <m:e>
                                        <m:r>
                                          <a:rPr lang="x-none" altLang="zh-CN" sz="1200" i="1" kern="1200">
                                            <a:solidFill>
                                              <a:schemeClr val="dk1"/>
                                            </a:solidFill>
                                            <a:effectLst/>
                                            <a:latin typeface="Cambria Math" panose="02040503050406030204" pitchFamily="18" charset="0"/>
                                            <a:ea typeface="+mn-ea"/>
                                            <a:cs typeface="+mn-cs"/>
                                          </a:rPr>
                                          <m:t>𝑛𝑜𝑛</m:t>
                                        </m:r>
                                        <m:r>
                                          <a:rPr lang="x-none" altLang="zh-CN" sz="1200" i="1" kern="1200">
                                            <a:solidFill>
                                              <a:schemeClr val="dk1"/>
                                            </a:solidFill>
                                            <a:effectLst/>
                                            <a:latin typeface="Cambria Math" panose="02040503050406030204" pitchFamily="18" charset="0"/>
                                            <a:ea typeface="+mn-ea"/>
                                            <a:cs typeface="+mn-cs"/>
                                          </a:rPr>
                                          <m:t>−</m:t>
                                        </m:r>
                                        <m:r>
                                          <a:rPr lang="x-none" altLang="zh-CN" sz="1200" i="1" kern="1200">
                                            <a:solidFill>
                                              <a:schemeClr val="dk1"/>
                                            </a:solidFill>
                                            <a:effectLst/>
                                            <a:latin typeface="Cambria Math" panose="02040503050406030204" pitchFamily="18" charset="0"/>
                                            <a:ea typeface="+mn-ea"/>
                                            <a:cs typeface="+mn-cs"/>
                                          </a:rPr>
                                          <m:t>𝑠𝑚𝑒𝑙𝑙</m:t>
                                        </m:r>
                                      </m:e>
                                      <m:sup>
                                        <m:r>
                                          <a:rPr lang="x-none" altLang="zh-CN" sz="1200" i="1" kern="1200">
                                            <a:solidFill>
                                              <a:schemeClr val="dk1"/>
                                            </a:solidFill>
                                            <a:effectLst/>
                                            <a:latin typeface="Cambria Math" panose="02040503050406030204" pitchFamily="18" charset="0"/>
                                            <a:ea typeface="+mn-ea"/>
                                            <a:cs typeface="+mn-cs"/>
                                          </a:rPr>
                                          <m:t>𝑚</m:t>
                                        </m:r>
                                      </m:sup>
                                    </m:sSup>
                                    <m:r>
                                      <a:rPr lang="x-none" altLang="zh-CN" sz="1200" kern="1200">
                                        <a:solidFill>
                                          <a:schemeClr val="dk1"/>
                                        </a:solidFill>
                                        <a:effectLst/>
                                        <a:latin typeface="Cambria Math" panose="02040503050406030204" pitchFamily="18" charset="0"/>
                                        <a:ea typeface="+mn-ea"/>
                                        <a:cs typeface="+mn-cs"/>
                                      </a:rPr>
                                      <m:t>)</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f>
                                  <m:fPr>
                                    <m:ctrlPr>
                                      <a:rPr lang="zh-CN" altLang="zh-CN" sz="1200" i="1" kern="1200">
                                        <a:solidFill>
                                          <a:schemeClr val="dk1"/>
                                        </a:solidFill>
                                        <a:effectLst/>
                                        <a:latin typeface="Cambria Math" panose="02040503050406030204" pitchFamily="18" charset="0"/>
                                        <a:ea typeface="+mn-ea"/>
                                        <a:cs typeface="+mn-cs"/>
                                      </a:rPr>
                                    </m:ctrlPr>
                                  </m:fPr>
                                  <m:num>
                                    <m:sSub>
                                      <m:sSubPr>
                                        <m:ctrlPr>
                                          <a:rPr lang="zh-CN" altLang="zh-CN" sz="1200" i="1" kern="1200">
                                            <a:solidFill>
                                              <a:schemeClr val="dk1"/>
                                            </a:solidFill>
                                            <a:effectLst/>
                                            <a:latin typeface="Cambria Math" panose="02040503050406030204" pitchFamily="18" charset="0"/>
                                            <a:ea typeface="+mn-ea"/>
                                            <a:cs typeface="+mn-cs"/>
                                          </a:rPr>
                                        </m:ctrlPr>
                                      </m:sSubPr>
                                      <m:e>
                                        <m:r>
                                          <a:rPr lang="x-none" altLang="zh-CN" sz="1200" kern="1200">
                                            <a:solidFill>
                                              <a:schemeClr val="dk1"/>
                                            </a:solidFill>
                                            <a:effectLst/>
                                            <a:latin typeface="Cambria Math" panose="02040503050406030204" pitchFamily="18" charset="0"/>
                                            <a:ea typeface="+mn-ea"/>
                                            <a:cs typeface="+mn-cs"/>
                                          </a:rPr>
                                          <m:t>|</m:t>
                                        </m:r>
                                        <m:r>
                                          <a:rPr lang="x-none" altLang="zh-CN" sz="1200" i="1" kern="1200">
                                            <a:solidFill>
                                              <a:schemeClr val="dk1"/>
                                            </a:solidFill>
                                            <a:effectLst/>
                                            <a:latin typeface="Cambria Math" panose="02040503050406030204" pitchFamily="18" charset="0"/>
                                            <a:ea typeface="+mn-ea"/>
                                            <a:cs typeface="+mn-cs"/>
                                          </a:rPr>
                                          <m:t>𝐶h𝑎𝑛𝑔𝑒𝑇𝑦𝑝𝑒</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sSubSup>
                                      <m:sSubSupPr>
                                        <m:ctrlPr>
                                          <a:rPr lang="zh-CN" altLang="zh-CN" sz="1200" i="1" kern="1200">
                                            <a:solidFill>
                                              <a:schemeClr val="dk1"/>
                                            </a:solidFill>
                                            <a:effectLst/>
                                            <a:latin typeface="Cambria Math" panose="02040503050406030204" pitchFamily="18" charset="0"/>
                                            <a:ea typeface="+mn-ea"/>
                                            <a:cs typeface="+mn-cs"/>
                                          </a:rPr>
                                        </m:ctrlPr>
                                      </m:sSubSupPr>
                                      <m:e>
                                        <m:r>
                                          <a:rPr lang="x-none" altLang="zh-CN" sz="1200" i="1" kern="1200">
                                            <a:solidFill>
                                              <a:schemeClr val="dk1"/>
                                            </a:solidFill>
                                            <a:effectLst/>
                                            <a:latin typeface="Cambria Math" panose="02040503050406030204" pitchFamily="18" charset="0"/>
                                            <a:ea typeface="+mn-ea"/>
                                            <a:cs typeface="+mn-cs"/>
                                          </a:rPr>
                                          <m:t>𝑛𝑜𝑛</m:t>
                                        </m:r>
                                        <m:r>
                                          <a:rPr lang="x-none" altLang="zh-CN" sz="1200" i="1" kern="1200">
                                            <a:solidFill>
                                              <a:schemeClr val="dk1"/>
                                            </a:solidFill>
                                            <a:effectLst/>
                                            <a:latin typeface="Cambria Math" panose="02040503050406030204" pitchFamily="18" charset="0"/>
                                            <a:ea typeface="+mn-ea"/>
                                            <a:cs typeface="+mn-cs"/>
                                          </a:rPr>
                                          <m:t>−</m:t>
                                        </m:r>
                                        <m:r>
                                          <a:rPr lang="x-none" altLang="zh-CN" sz="1200" i="1" kern="1200">
                                            <a:solidFill>
                                              <a:schemeClr val="dk1"/>
                                            </a:solidFill>
                                            <a:effectLst/>
                                            <a:latin typeface="Cambria Math" panose="02040503050406030204" pitchFamily="18" charset="0"/>
                                            <a:ea typeface="+mn-ea"/>
                                            <a:cs typeface="+mn-cs"/>
                                          </a:rPr>
                                          <m:t>𝑠𝑚𝑒𝑙𝑙</m:t>
                                        </m:r>
                                      </m:e>
                                      <m:sub>
                                        <m:r>
                                          <a:rPr lang="x-none" altLang="zh-CN" sz="1200" i="1" kern="1200">
                                            <a:solidFill>
                                              <a:schemeClr val="dk1"/>
                                            </a:solidFill>
                                            <a:effectLst/>
                                            <a:latin typeface="Cambria Math" panose="02040503050406030204" pitchFamily="18" charset="0"/>
                                            <a:ea typeface="+mn-ea"/>
                                            <a:cs typeface="+mn-cs"/>
                                          </a:rPr>
                                          <m:t>𝑖</m:t>
                                        </m:r>
                                      </m:sub>
                                      <m:sup>
                                        <m:r>
                                          <a:rPr lang="x-none" altLang="zh-CN" sz="1200" i="1" kern="1200">
                                            <a:solidFill>
                                              <a:schemeClr val="dk1"/>
                                            </a:solidFill>
                                            <a:effectLst/>
                                            <a:latin typeface="Cambria Math" panose="02040503050406030204" pitchFamily="18" charset="0"/>
                                            <a:ea typeface="+mn-ea"/>
                                            <a:cs typeface="+mn-cs"/>
                                          </a:rPr>
                                          <m:t>𝑚</m:t>
                                        </m:r>
                                      </m:sup>
                                    </m:sSubSup>
                                    <m:r>
                                      <a:rPr lang="x-none" altLang="zh-CN" sz="1200" kern="1200">
                                        <a:solidFill>
                                          <a:schemeClr val="dk1"/>
                                        </a:solidFill>
                                        <a:effectLst/>
                                        <a:latin typeface="Cambria Math" panose="02040503050406030204" pitchFamily="18" charset="0"/>
                                        <a:ea typeface="+mn-ea"/>
                                        <a:cs typeface="+mn-cs"/>
                                      </a:rPr>
                                      <m:t>|</m:t>
                                    </m:r>
                                  </m:num>
                                  <m:den>
                                    <m:r>
                                      <a:rPr lang="x-none" altLang="zh-CN" sz="1200" kern="1200">
                                        <a:solidFill>
                                          <a:schemeClr val="dk1"/>
                                        </a:solidFill>
                                        <a:effectLst/>
                                        <a:latin typeface="Cambria Math" panose="02040503050406030204" pitchFamily="18" charset="0"/>
                                        <a:ea typeface="+mn-ea"/>
                                        <a:cs typeface="+mn-cs"/>
                                      </a:rPr>
                                      <m:t>|</m:t>
                                    </m:r>
                                    <m:sSubSup>
                                      <m:sSubSupPr>
                                        <m:ctrlPr>
                                          <a:rPr lang="zh-CN" altLang="zh-CN" sz="1200" i="1" kern="1200">
                                            <a:solidFill>
                                              <a:schemeClr val="dk1"/>
                                            </a:solidFill>
                                            <a:effectLst/>
                                            <a:latin typeface="Cambria Math" panose="02040503050406030204" pitchFamily="18" charset="0"/>
                                            <a:ea typeface="+mn-ea"/>
                                            <a:cs typeface="+mn-cs"/>
                                          </a:rPr>
                                        </m:ctrlPr>
                                      </m:sSubSupPr>
                                      <m:e>
                                        <m:r>
                                          <a:rPr lang="x-none" altLang="zh-CN" sz="1200" i="1" kern="1200">
                                            <a:solidFill>
                                              <a:schemeClr val="dk1"/>
                                            </a:solidFill>
                                            <a:effectLst/>
                                            <a:latin typeface="Cambria Math" panose="02040503050406030204" pitchFamily="18" charset="0"/>
                                            <a:ea typeface="+mn-ea"/>
                                            <a:cs typeface="+mn-cs"/>
                                          </a:rPr>
                                          <m:t>𝑛𝑜𝑛</m:t>
                                        </m:r>
                                        <m:r>
                                          <a:rPr lang="x-none" altLang="zh-CN" sz="1200" i="1" kern="1200">
                                            <a:solidFill>
                                              <a:schemeClr val="dk1"/>
                                            </a:solidFill>
                                            <a:effectLst/>
                                            <a:latin typeface="Cambria Math" panose="02040503050406030204" pitchFamily="18" charset="0"/>
                                            <a:ea typeface="+mn-ea"/>
                                            <a:cs typeface="+mn-cs"/>
                                          </a:rPr>
                                          <m:t>−</m:t>
                                        </m:r>
                                        <m:r>
                                          <a:rPr lang="x-none" altLang="zh-CN" sz="1200" i="1" kern="1200">
                                            <a:solidFill>
                                              <a:schemeClr val="dk1"/>
                                            </a:solidFill>
                                            <a:effectLst/>
                                            <a:latin typeface="Cambria Math" panose="02040503050406030204" pitchFamily="18" charset="0"/>
                                            <a:ea typeface="+mn-ea"/>
                                            <a:cs typeface="+mn-cs"/>
                                          </a:rPr>
                                          <m:t>𝑠𝑚𝑒𝑙𝑙</m:t>
                                        </m:r>
                                      </m:e>
                                      <m:sub>
                                        <m:r>
                                          <a:rPr lang="x-none" altLang="zh-CN" sz="1200" i="1" kern="1200">
                                            <a:solidFill>
                                              <a:schemeClr val="dk1"/>
                                            </a:solidFill>
                                            <a:effectLst/>
                                            <a:latin typeface="Cambria Math" panose="02040503050406030204" pitchFamily="18" charset="0"/>
                                            <a:ea typeface="+mn-ea"/>
                                            <a:cs typeface="+mn-cs"/>
                                          </a:rPr>
                                          <m:t>𝑖</m:t>
                                        </m:r>
                                      </m:sub>
                                      <m:sup>
                                        <m:r>
                                          <a:rPr lang="x-none" altLang="zh-CN" sz="1200" i="1" kern="1200">
                                            <a:solidFill>
                                              <a:schemeClr val="dk1"/>
                                            </a:solidFill>
                                            <a:effectLst/>
                                            <a:latin typeface="Cambria Math" panose="02040503050406030204" pitchFamily="18" charset="0"/>
                                            <a:ea typeface="+mn-ea"/>
                                            <a:cs typeface="+mn-cs"/>
                                          </a:rPr>
                                          <m:t>𝑚</m:t>
                                        </m:r>
                                      </m:sup>
                                    </m:sSubSup>
                                    <m:r>
                                      <a:rPr lang="x-none" altLang="zh-CN" sz="1200" kern="1200">
                                        <a:solidFill>
                                          <a:schemeClr val="dk1"/>
                                        </a:solidFill>
                                        <a:effectLst/>
                                        <a:latin typeface="Cambria Math" panose="02040503050406030204" pitchFamily="18" charset="0"/>
                                        <a:ea typeface="+mn-ea"/>
                                        <a:cs typeface="+mn-cs"/>
                                      </a:rPr>
                                      <m:t>|</m:t>
                                    </m:r>
                                  </m:den>
                                </m:f>
                              </m:oMath>
                            </m:oMathPara>
                          </a14:m>
                          <a:endParaRPr lang="zh-CN" altLang="en-US" sz="12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2568482146"/>
                      </a:ext>
                    </a:extLst>
                  </a:tr>
                  <a:tr h="492676">
                    <a:tc rowSpan="2">
                      <a:txBody>
                        <a:bodyPr/>
                        <a:lstStyle/>
                        <a:p>
                          <a:pPr algn="l">
                            <a:buNone/>
                          </a:pPr>
                          <a:r>
                            <a:rPr lang="zh-CN" altLang="en-US" sz="1500" i="0" dirty="0" smtClean="0">
                              <a:latin typeface="微软雅黑 Light" panose="020B0502040204020203" pitchFamily="34" charset="-122"/>
                              <a:ea typeface="微软雅黑 Light" panose="020B0502040204020203" pitchFamily="34" charset="-122"/>
                              <a:sym typeface="+mn-ea"/>
                            </a:rPr>
                            <a:t>坏味重叠率</a:t>
                          </a:r>
                          <a:endParaRPr lang="zh-CN" altLang="en-US" sz="1500" i="0" dirty="0">
                            <a:latin typeface="微软雅黑 Light" panose="020B0502040204020203" pitchFamily="34" charset="-122"/>
                            <a:ea typeface="微软雅黑 Light" panose="020B0502040204020203" pitchFamily="34" charset="-122"/>
                          </a:endParaRPr>
                        </a:p>
                      </a:txBody>
                      <a:tcPr anchor="ctr"/>
                    </a:tc>
                    <a:tc>
                      <a:txBody>
                        <a:bodyPr/>
                        <a:lstStyle/>
                        <a:p>
                          <a:pPr algn="ctr">
                            <a:buNone/>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x-none" altLang="zh-CN" sz="1200" i="1" kern="1200">
                                        <a:solidFill>
                                          <a:schemeClr val="dk1"/>
                                        </a:solidFill>
                                        <a:effectLst/>
                                        <a:latin typeface="Cambria Math" panose="02040503050406030204" pitchFamily="18" charset="0"/>
                                        <a:ea typeface="+mn-ea"/>
                                        <a:cs typeface="+mn-cs"/>
                                      </a:rPr>
                                      <m:t>𝑂𝑣𝑒𝑟𝑙𝑎𝑝</m:t>
                                    </m:r>
                                    <m:r>
                                      <a:rPr lang="x-none" altLang="zh-CN" sz="1200" i="1" kern="1200">
                                        <a:solidFill>
                                          <a:schemeClr val="dk1"/>
                                        </a:solidFill>
                                        <a:effectLst/>
                                        <a:latin typeface="Cambria Math" panose="02040503050406030204" pitchFamily="18" charset="0"/>
                                        <a:ea typeface="+mn-ea"/>
                                        <a:cs typeface="+mn-cs"/>
                                      </a:rPr>
                                      <m:t>(</m:t>
                                    </m:r>
                                    <m:sSup>
                                      <m:sSupPr>
                                        <m:ctrlPr>
                                          <a:rPr lang="zh-CN" altLang="zh-CN" sz="1200" i="1" kern="1200">
                                            <a:solidFill>
                                              <a:schemeClr val="dk1"/>
                                            </a:solidFill>
                                            <a:effectLst/>
                                            <a:latin typeface="Cambria Math" panose="02040503050406030204" pitchFamily="18" charset="0"/>
                                            <a:ea typeface="+mn-ea"/>
                                            <a:cs typeface="+mn-cs"/>
                                          </a:rPr>
                                        </m:ctrlPr>
                                      </m:sSupPr>
                                      <m:e>
                                        <m:r>
                                          <a:rPr lang="x-none" altLang="zh-CN" sz="1200" i="1" kern="1200">
                                            <a:solidFill>
                                              <a:schemeClr val="dk1"/>
                                            </a:solidFill>
                                            <a:effectLst/>
                                            <a:latin typeface="Cambria Math" panose="02040503050406030204" pitchFamily="18" charset="0"/>
                                            <a:ea typeface="+mn-ea"/>
                                            <a:cs typeface="+mn-cs"/>
                                          </a:rPr>
                                          <m:t>𝑠𝑚𝑒𝑙𝑙</m:t>
                                        </m:r>
                                      </m:e>
                                      <m:sup>
                                        <m:r>
                                          <a:rPr lang="x-none" altLang="zh-CN" sz="1200" i="1" kern="1200">
                                            <a:solidFill>
                                              <a:schemeClr val="dk1"/>
                                            </a:solidFill>
                                            <a:effectLst/>
                                            <a:latin typeface="Cambria Math" panose="02040503050406030204" pitchFamily="18" charset="0"/>
                                            <a:ea typeface="+mn-ea"/>
                                            <a:cs typeface="+mn-cs"/>
                                          </a:rPr>
                                          <m:t>𝑚</m:t>
                                        </m:r>
                                      </m:sup>
                                    </m:sSup>
                                    <m:r>
                                      <a:rPr lang="x-none" altLang="zh-CN" sz="1200" i="1" kern="1200">
                                        <a:solidFill>
                                          <a:schemeClr val="dk1"/>
                                        </a:solidFill>
                                        <a:effectLst/>
                                        <a:latin typeface="Cambria Math" panose="02040503050406030204" pitchFamily="18" charset="0"/>
                                        <a:ea typeface="+mn-ea"/>
                                        <a:cs typeface="+mn-cs"/>
                                      </a:rPr>
                                      <m:t>,</m:t>
                                    </m:r>
                                    <m:sSup>
                                      <m:sSupPr>
                                        <m:ctrlPr>
                                          <a:rPr lang="zh-CN" altLang="zh-CN" sz="1200" i="1" kern="1200">
                                            <a:solidFill>
                                              <a:schemeClr val="dk1"/>
                                            </a:solidFill>
                                            <a:effectLst/>
                                            <a:latin typeface="Cambria Math" panose="02040503050406030204" pitchFamily="18" charset="0"/>
                                            <a:ea typeface="+mn-ea"/>
                                            <a:cs typeface="+mn-cs"/>
                                          </a:rPr>
                                        </m:ctrlPr>
                                      </m:sSupPr>
                                      <m:e>
                                        <m:r>
                                          <a:rPr lang="x-none" altLang="zh-CN" sz="1200" i="1" kern="1200">
                                            <a:solidFill>
                                              <a:schemeClr val="dk1"/>
                                            </a:solidFill>
                                            <a:effectLst/>
                                            <a:latin typeface="Cambria Math" panose="02040503050406030204" pitchFamily="18" charset="0"/>
                                            <a:ea typeface="+mn-ea"/>
                                            <a:cs typeface="+mn-cs"/>
                                          </a:rPr>
                                          <m:t>𝑠𝑚𝑒𝑙𝑙</m:t>
                                        </m:r>
                                      </m:e>
                                      <m:sup>
                                        <m:r>
                                          <a:rPr lang="x-none" altLang="zh-CN" sz="1200" i="1" kern="1200">
                                            <a:solidFill>
                                              <a:schemeClr val="dk1"/>
                                            </a:solidFill>
                                            <a:effectLst/>
                                            <a:latin typeface="Cambria Math" panose="02040503050406030204" pitchFamily="18" charset="0"/>
                                            <a:ea typeface="+mn-ea"/>
                                            <a:cs typeface="+mn-cs"/>
                                          </a:rPr>
                                          <m:t>𝑛</m:t>
                                        </m:r>
                                      </m:sup>
                                    </m:sSup>
                                    <m:r>
                                      <a:rPr lang="x-none" altLang="zh-CN" sz="1200" i="1" kern="1200">
                                        <a:solidFill>
                                          <a:schemeClr val="dk1"/>
                                        </a:solidFill>
                                        <a:effectLst/>
                                        <a:latin typeface="Cambria Math" panose="02040503050406030204" pitchFamily="18" charset="0"/>
                                        <a:ea typeface="+mn-ea"/>
                                        <a:cs typeface="+mn-cs"/>
                                      </a:rPr>
                                      <m:t>)</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f>
                                  <m:fPr>
                                    <m:ctrlPr>
                                      <a:rPr lang="zh-CN" altLang="zh-CN" sz="1200" i="1" kern="1200">
                                        <a:solidFill>
                                          <a:schemeClr val="dk1"/>
                                        </a:solidFill>
                                        <a:effectLst/>
                                        <a:latin typeface="Cambria Math" panose="02040503050406030204" pitchFamily="18" charset="0"/>
                                        <a:ea typeface="+mn-ea"/>
                                        <a:cs typeface="+mn-cs"/>
                                      </a:rPr>
                                    </m:ctrlPr>
                                  </m:fPr>
                                  <m:num>
                                    <m:r>
                                      <a:rPr lang="x-none" altLang="zh-CN" sz="1200" kern="1200">
                                        <a:solidFill>
                                          <a:schemeClr val="dk1"/>
                                        </a:solidFill>
                                        <a:effectLst/>
                                        <a:latin typeface="Cambria Math" panose="02040503050406030204" pitchFamily="18" charset="0"/>
                                        <a:ea typeface="+mn-ea"/>
                                        <a:cs typeface="+mn-cs"/>
                                      </a:rPr>
                                      <m:t>|</m:t>
                                    </m:r>
                                    <m:sSubSup>
                                      <m:sSubSupPr>
                                        <m:ctrlPr>
                                          <a:rPr lang="zh-CN" altLang="zh-CN" sz="1200" i="1" kern="1200">
                                            <a:solidFill>
                                              <a:schemeClr val="dk1"/>
                                            </a:solidFill>
                                            <a:effectLst/>
                                            <a:latin typeface="Cambria Math" panose="02040503050406030204" pitchFamily="18" charset="0"/>
                                            <a:ea typeface="+mn-ea"/>
                                            <a:cs typeface="+mn-cs"/>
                                          </a:rPr>
                                        </m:ctrlPr>
                                      </m:sSubSupPr>
                                      <m:e>
                                        <m:r>
                                          <a:rPr lang="x-none" altLang="zh-CN" sz="1200" i="1" kern="1200">
                                            <a:solidFill>
                                              <a:schemeClr val="dk1"/>
                                            </a:solidFill>
                                            <a:effectLst/>
                                            <a:latin typeface="Cambria Math" panose="02040503050406030204" pitchFamily="18" charset="0"/>
                                            <a:ea typeface="+mn-ea"/>
                                            <a:cs typeface="+mn-cs"/>
                                          </a:rPr>
                                          <m:t>𝑠𝑚𝑒𝑙𝑙</m:t>
                                        </m:r>
                                      </m:e>
                                      <m:sub>
                                        <m:r>
                                          <a:rPr lang="x-none" altLang="zh-CN" sz="1200" i="1" kern="1200">
                                            <a:solidFill>
                                              <a:schemeClr val="dk1"/>
                                            </a:solidFill>
                                            <a:effectLst/>
                                            <a:latin typeface="Cambria Math" panose="02040503050406030204" pitchFamily="18" charset="0"/>
                                            <a:ea typeface="+mn-ea"/>
                                            <a:cs typeface="+mn-cs"/>
                                          </a:rPr>
                                          <m:t>𝑖</m:t>
                                        </m:r>
                                      </m:sub>
                                      <m:sup>
                                        <m:r>
                                          <a:rPr lang="x-none" altLang="zh-CN" sz="1200" i="1" kern="1200">
                                            <a:solidFill>
                                              <a:schemeClr val="dk1"/>
                                            </a:solidFill>
                                            <a:effectLst/>
                                            <a:latin typeface="Cambria Math" panose="02040503050406030204" pitchFamily="18" charset="0"/>
                                            <a:ea typeface="+mn-ea"/>
                                            <a:cs typeface="+mn-cs"/>
                                          </a:rPr>
                                          <m:t>𝑚</m:t>
                                        </m:r>
                                      </m:sup>
                                    </m:sSubSup>
                                    <m:r>
                                      <a:rPr lang="x-none" altLang="zh-CN" sz="1200" kern="1200">
                                        <a:solidFill>
                                          <a:schemeClr val="dk1"/>
                                        </a:solidFill>
                                        <a:effectLst/>
                                        <a:latin typeface="Cambria Math" panose="02040503050406030204" pitchFamily="18" charset="0"/>
                                        <a:ea typeface="+mn-ea"/>
                                        <a:cs typeface="+mn-cs"/>
                                      </a:rPr>
                                      <m:t>∩</m:t>
                                    </m:r>
                                    <m:sSubSup>
                                      <m:sSubSupPr>
                                        <m:ctrlPr>
                                          <a:rPr lang="zh-CN" altLang="zh-CN" sz="1200" i="1" kern="1200">
                                            <a:solidFill>
                                              <a:schemeClr val="dk1"/>
                                            </a:solidFill>
                                            <a:effectLst/>
                                            <a:latin typeface="Cambria Math" panose="02040503050406030204" pitchFamily="18" charset="0"/>
                                            <a:ea typeface="+mn-ea"/>
                                            <a:cs typeface="+mn-cs"/>
                                          </a:rPr>
                                        </m:ctrlPr>
                                      </m:sSubSupPr>
                                      <m:e>
                                        <m:r>
                                          <a:rPr lang="x-none" altLang="zh-CN" sz="1200" i="1" kern="1200">
                                            <a:solidFill>
                                              <a:schemeClr val="dk1"/>
                                            </a:solidFill>
                                            <a:effectLst/>
                                            <a:latin typeface="Cambria Math" panose="02040503050406030204" pitchFamily="18" charset="0"/>
                                            <a:ea typeface="+mn-ea"/>
                                            <a:cs typeface="+mn-cs"/>
                                          </a:rPr>
                                          <m:t>𝑠𝑚𝑒𝑙𝑙</m:t>
                                        </m:r>
                                      </m:e>
                                      <m:sub>
                                        <m:r>
                                          <a:rPr lang="x-none" altLang="zh-CN" sz="1200" i="1" kern="1200">
                                            <a:solidFill>
                                              <a:schemeClr val="dk1"/>
                                            </a:solidFill>
                                            <a:effectLst/>
                                            <a:latin typeface="Cambria Math" panose="02040503050406030204" pitchFamily="18" charset="0"/>
                                            <a:ea typeface="+mn-ea"/>
                                            <a:cs typeface="+mn-cs"/>
                                          </a:rPr>
                                          <m:t>𝑖</m:t>
                                        </m:r>
                                      </m:sub>
                                      <m:sup>
                                        <m:r>
                                          <a:rPr lang="x-none" altLang="zh-CN" sz="1200" i="1" kern="1200">
                                            <a:solidFill>
                                              <a:schemeClr val="dk1"/>
                                            </a:solidFill>
                                            <a:effectLst/>
                                            <a:latin typeface="Cambria Math" panose="02040503050406030204" pitchFamily="18" charset="0"/>
                                            <a:ea typeface="+mn-ea"/>
                                            <a:cs typeface="+mn-cs"/>
                                          </a:rPr>
                                          <m:t>𝑛</m:t>
                                        </m:r>
                                      </m:sup>
                                    </m:sSubSup>
                                    <m:r>
                                      <a:rPr lang="x-none" altLang="zh-CN" sz="1200" kern="1200">
                                        <a:solidFill>
                                          <a:schemeClr val="dk1"/>
                                        </a:solidFill>
                                        <a:effectLst/>
                                        <a:latin typeface="Cambria Math" panose="02040503050406030204" pitchFamily="18" charset="0"/>
                                        <a:ea typeface="+mn-ea"/>
                                        <a:cs typeface="+mn-cs"/>
                                      </a:rPr>
                                      <m:t>|</m:t>
                                    </m:r>
                                  </m:num>
                                  <m:den>
                                    <m:sSubSup>
                                      <m:sSubSupPr>
                                        <m:ctrlPr>
                                          <a:rPr lang="zh-CN" altLang="zh-CN" sz="1200" i="1" kern="1200">
                                            <a:solidFill>
                                              <a:schemeClr val="dk1"/>
                                            </a:solidFill>
                                            <a:effectLst/>
                                            <a:latin typeface="Cambria Math" panose="02040503050406030204" pitchFamily="18" charset="0"/>
                                            <a:ea typeface="+mn-ea"/>
                                            <a:cs typeface="+mn-cs"/>
                                          </a:rPr>
                                        </m:ctrlPr>
                                      </m:sSubSupPr>
                                      <m:e>
                                        <m:r>
                                          <a:rPr lang="x-none" altLang="zh-CN" sz="1200" i="1" kern="1200">
                                            <a:solidFill>
                                              <a:schemeClr val="dk1"/>
                                            </a:solidFill>
                                            <a:effectLst/>
                                            <a:latin typeface="Cambria Math" panose="02040503050406030204" pitchFamily="18" charset="0"/>
                                            <a:ea typeface="+mn-ea"/>
                                            <a:cs typeface="+mn-cs"/>
                                          </a:rPr>
                                          <m:t>|</m:t>
                                        </m:r>
                                        <m:r>
                                          <a:rPr lang="x-none" altLang="zh-CN" sz="1200" i="1" kern="1200">
                                            <a:solidFill>
                                              <a:schemeClr val="dk1"/>
                                            </a:solidFill>
                                            <a:effectLst/>
                                            <a:latin typeface="Cambria Math" panose="02040503050406030204" pitchFamily="18" charset="0"/>
                                            <a:ea typeface="+mn-ea"/>
                                            <a:cs typeface="+mn-cs"/>
                                          </a:rPr>
                                          <m:t>𝑠𝑚𝑒𝑙𝑙</m:t>
                                        </m:r>
                                      </m:e>
                                      <m:sub>
                                        <m:r>
                                          <a:rPr lang="x-none" altLang="zh-CN" sz="1200" i="1" kern="1200">
                                            <a:solidFill>
                                              <a:schemeClr val="dk1"/>
                                            </a:solidFill>
                                            <a:effectLst/>
                                            <a:latin typeface="Cambria Math" panose="02040503050406030204" pitchFamily="18" charset="0"/>
                                            <a:ea typeface="+mn-ea"/>
                                            <a:cs typeface="+mn-cs"/>
                                          </a:rPr>
                                          <m:t>𝑖</m:t>
                                        </m:r>
                                      </m:sub>
                                      <m:sup>
                                        <m:r>
                                          <a:rPr lang="x-none" altLang="zh-CN" sz="1200" i="1" kern="1200">
                                            <a:solidFill>
                                              <a:schemeClr val="dk1"/>
                                            </a:solidFill>
                                            <a:effectLst/>
                                            <a:latin typeface="Cambria Math" panose="02040503050406030204" pitchFamily="18" charset="0"/>
                                            <a:ea typeface="+mn-ea"/>
                                            <a:cs typeface="+mn-cs"/>
                                          </a:rPr>
                                          <m:t>𝑛</m:t>
                                        </m:r>
                                      </m:sup>
                                    </m:sSubSup>
                                    <m:r>
                                      <a:rPr lang="x-none" altLang="zh-CN" sz="1200" kern="1200">
                                        <a:solidFill>
                                          <a:schemeClr val="dk1"/>
                                        </a:solidFill>
                                        <a:effectLst/>
                                        <a:latin typeface="Cambria Math" panose="02040503050406030204" pitchFamily="18" charset="0"/>
                                        <a:ea typeface="+mn-ea"/>
                                        <a:cs typeface="+mn-cs"/>
                                      </a:rPr>
                                      <m:t>|</m:t>
                                    </m:r>
                                  </m:den>
                                </m:f>
                              </m:oMath>
                            </m:oMathPara>
                          </a14:m>
                          <a:endParaRPr lang="zh-CN" altLang="en-US" sz="12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5"/>
                      </a:ext>
                    </a:extLst>
                  </a:tr>
                  <a:tr h="492676">
                    <a:tc vMerge="1">
                      <a:txBody>
                        <a:bodyPr/>
                        <a:lstStyle/>
                        <a:p>
                          <a:endParaRPr lang="zh-CN" altLang="en-US"/>
                        </a:p>
                      </a:txBody>
                      <a:tcPr/>
                    </a:tc>
                    <a:tc>
                      <a:txBody>
                        <a:bodyPr/>
                        <a:lstStyle/>
                        <a:p>
                          <a:pPr algn="ctr">
                            <a:buNone/>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x-none" altLang="zh-CN" sz="1200" i="1" kern="1200">
                                        <a:solidFill>
                                          <a:schemeClr val="dk1"/>
                                        </a:solidFill>
                                        <a:effectLst/>
                                        <a:latin typeface="Cambria Math" panose="02040503050406030204" pitchFamily="18" charset="0"/>
                                        <a:ea typeface="+mn-ea"/>
                                        <a:cs typeface="+mn-cs"/>
                                      </a:rPr>
                                      <m:t>𝑂𝑣𝑒𝑟𝑙𝑎𝑝</m:t>
                                    </m:r>
                                    <m:r>
                                      <a:rPr lang="x-none" altLang="zh-CN" sz="1200" i="1" kern="1200">
                                        <a:solidFill>
                                          <a:schemeClr val="dk1"/>
                                        </a:solidFill>
                                        <a:effectLst/>
                                        <a:latin typeface="Cambria Math" panose="02040503050406030204" pitchFamily="18" charset="0"/>
                                        <a:ea typeface="+mn-ea"/>
                                        <a:cs typeface="+mn-cs"/>
                                      </a:rPr>
                                      <m:t>(</m:t>
                                    </m:r>
                                    <m:sSup>
                                      <m:sSupPr>
                                        <m:ctrlPr>
                                          <a:rPr lang="zh-CN" altLang="zh-CN" sz="1200" i="1" kern="1200">
                                            <a:solidFill>
                                              <a:schemeClr val="dk1"/>
                                            </a:solidFill>
                                            <a:effectLst/>
                                            <a:latin typeface="Cambria Math" panose="02040503050406030204" pitchFamily="18" charset="0"/>
                                            <a:ea typeface="+mn-ea"/>
                                            <a:cs typeface="+mn-cs"/>
                                          </a:rPr>
                                        </m:ctrlPr>
                                      </m:sSupPr>
                                      <m:e>
                                        <m:r>
                                          <a:rPr lang="x-none" altLang="zh-CN" sz="1200" i="1" kern="1200">
                                            <a:solidFill>
                                              <a:schemeClr val="dk1"/>
                                            </a:solidFill>
                                            <a:effectLst/>
                                            <a:latin typeface="Cambria Math" panose="02040503050406030204" pitchFamily="18" charset="0"/>
                                            <a:ea typeface="+mn-ea"/>
                                            <a:cs typeface="+mn-cs"/>
                                          </a:rPr>
                                          <m:t>𝑠𝑚𝑒𝑙𝑙</m:t>
                                        </m:r>
                                      </m:e>
                                      <m:sup>
                                        <m:r>
                                          <a:rPr lang="x-none" altLang="zh-CN" sz="1200" i="1" kern="1200">
                                            <a:solidFill>
                                              <a:schemeClr val="dk1"/>
                                            </a:solidFill>
                                            <a:effectLst/>
                                            <a:latin typeface="Cambria Math" panose="02040503050406030204" pitchFamily="18" charset="0"/>
                                            <a:ea typeface="+mn-ea"/>
                                            <a:cs typeface="+mn-cs"/>
                                          </a:rPr>
                                          <m:t>𝑛</m:t>
                                        </m:r>
                                      </m:sup>
                                    </m:sSup>
                                    <m:r>
                                      <a:rPr lang="x-none" altLang="zh-CN" sz="1200" i="1" kern="1200">
                                        <a:solidFill>
                                          <a:schemeClr val="dk1"/>
                                        </a:solidFill>
                                        <a:effectLst/>
                                        <a:latin typeface="Cambria Math" panose="02040503050406030204" pitchFamily="18" charset="0"/>
                                        <a:ea typeface="+mn-ea"/>
                                        <a:cs typeface="+mn-cs"/>
                                      </a:rPr>
                                      <m:t>,</m:t>
                                    </m:r>
                                    <m:sSup>
                                      <m:sSupPr>
                                        <m:ctrlPr>
                                          <a:rPr lang="zh-CN" altLang="zh-CN" sz="1200" i="1" kern="1200">
                                            <a:solidFill>
                                              <a:schemeClr val="dk1"/>
                                            </a:solidFill>
                                            <a:effectLst/>
                                            <a:latin typeface="Cambria Math" panose="02040503050406030204" pitchFamily="18" charset="0"/>
                                            <a:ea typeface="+mn-ea"/>
                                            <a:cs typeface="+mn-cs"/>
                                          </a:rPr>
                                        </m:ctrlPr>
                                      </m:sSupPr>
                                      <m:e>
                                        <m:r>
                                          <a:rPr lang="x-none" altLang="zh-CN" sz="1200" i="1" kern="1200">
                                            <a:solidFill>
                                              <a:schemeClr val="dk1"/>
                                            </a:solidFill>
                                            <a:effectLst/>
                                            <a:latin typeface="Cambria Math" panose="02040503050406030204" pitchFamily="18" charset="0"/>
                                            <a:ea typeface="+mn-ea"/>
                                            <a:cs typeface="+mn-cs"/>
                                          </a:rPr>
                                          <m:t>𝑠𝑚𝑒𝑙𝑙</m:t>
                                        </m:r>
                                      </m:e>
                                      <m:sup>
                                        <m:r>
                                          <a:rPr lang="x-none" altLang="zh-CN" sz="1200" i="1" kern="1200">
                                            <a:solidFill>
                                              <a:schemeClr val="dk1"/>
                                            </a:solidFill>
                                            <a:effectLst/>
                                            <a:latin typeface="Cambria Math" panose="02040503050406030204" pitchFamily="18" charset="0"/>
                                            <a:ea typeface="+mn-ea"/>
                                            <a:cs typeface="+mn-cs"/>
                                          </a:rPr>
                                          <m:t>𝑚</m:t>
                                        </m:r>
                                      </m:sup>
                                    </m:sSup>
                                    <m:r>
                                      <a:rPr lang="x-none" altLang="zh-CN" sz="1200" i="1" kern="1200">
                                        <a:solidFill>
                                          <a:schemeClr val="dk1"/>
                                        </a:solidFill>
                                        <a:effectLst/>
                                        <a:latin typeface="Cambria Math" panose="02040503050406030204" pitchFamily="18" charset="0"/>
                                        <a:ea typeface="+mn-ea"/>
                                        <a:cs typeface="+mn-cs"/>
                                      </a:rPr>
                                      <m:t>)</m:t>
                                    </m:r>
                                  </m:e>
                                  <m:sub>
                                    <m:r>
                                      <a:rPr lang="x-none" altLang="zh-CN" sz="1200" i="1" kern="1200">
                                        <a:solidFill>
                                          <a:schemeClr val="dk1"/>
                                        </a:solidFill>
                                        <a:effectLst/>
                                        <a:latin typeface="Cambria Math" panose="02040503050406030204" pitchFamily="18" charset="0"/>
                                        <a:ea typeface="+mn-ea"/>
                                        <a:cs typeface="+mn-cs"/>
                                      </a:rPr>
                                      <m:t>𝑖</m:t>
                                    </m:r>
                                  </m:sub>
                                </m:sSub>
                                <m:r>
                                  <a:rPr lang="x-none" altLang="zh-CN" sz="1200" kern="1200">
                                    <a:solidFill>
                                      <a:schemeClr val="dk1"/>
                                    </a:solidFill>
                                    <a:effectLst/>
                                    <a:latin typeface="Cambria Math" panose="02040503050406030204" pitchFamily="18" charset="0"/>
                                    <a:ea typeface="+mn-ea"/>
                                    <a:cs typeface="+mn-cs"/>
                                  </a:rPr>
                                  <m:t>=</m:t>
                                </m:r>
                                <m:f>
                                  <m:fPr>
                                    <m:ctrlPr>
                                      <a:rPr lang="zh-CN" altLang="zh-CN" sz="1200" i="1" kern="1200">
                                        <a:solidFill>
                                          <a:schemeClr val="dk1"/>
                                        </a:solidFill>
                                        <a:effectLst/>
                                        <a:latin typeface="Cambria Math" panose="02040503050406030204" pitchFamily="18" charset="0"/>
                                        <a:ea typeface="+mn-ea"/>
                                        <a:cs typeface="+mn-cs"/>
                                      </a:rPr>
                                    </m:ctrlPr>
                                  </m:fPr>
                                  <m:num>
                                    <m:r>
                                      <a:rPr lang="x-none" altLang="zh-CN" sz="1200" kern="1200">
                                        <a:solidFill>
                                          <a:schemeClr val="dk1"/>
                                        </a:solidFill>
                                        <a:effectLst/>
                                        <a:latin typeface="Cambria Math" panose="02040503050406030204" pitchFamily="18" charset="0"/>
                                        <a:ea typeface="+mn-ea"/>
                                        <a:cs typeface="+mn-cs"/>
                                      </a:rPr>
                                      <m:t>|</m:t>
                                    </m:r>
                                    <m:sSubSup>
                                      <m:sSubSupPr>
                                        <m:ctrlPr>
                                          <a:rPr lang="zh-CN" altLang="zh-CN" sz="1200" i="1" kern="1200">
                                            <a:solidFill>
                                              <a:schemeClr val="dk1"/>
                                            </a:solidFill>
                                            <a:effectLst/>
                                            <a:latin typeface="Cambria Math" panose="02040503050406030204" pitchFamily="18" charset="0"/>
                                            <a:ea typeface="+mn-ea"/>
                                            <a:cs typeface="+mn-cs"/>
                                          </a:rPr>
                                        </m:ctrlPr>
                                      </m:sSubSupPr>
                                      <m:e>
                                        <m:r>
                                          <a:rPr lang="x-none" altLang="zh-CN" sz="1200" i="1" kern="1200">
                                            <a:solidFill>
                                              <a:schemeClr val="dk1"/>
                                            </a:solidFill>
                                            <a:effectLst/>
                                            <a:latin typeface="Cambria Math" panose="02040503050406030204" pitchFamily="18" charset="0"/>
                                            <a:ea typeface="+mn-ea"/>
                                            <a:cs typeface="+mn-cs"/>
                                          </a:rPr>
                                          <m:t>𝑠𝑚𝑒𝑙𝑙</m:t>
                                        </m:r>
                                      </m:e>
                                      <m:sub>
                                        <m:r>
                                          <a:rPr lang="x-none" altLang="zh-CN" sz="1200" i="1" kern="1200">
                                            <a:solidFill>
                                              <a:schemeClr val="dk1"/>
                                            </a:solidFill>
                                            <a:effectLst/>
                                            <a:latin typeface="Cambria Math" panose="02040503050406030204" pitchFamily="18" charset="0"/>
                                            <a:ea typeface="+mn-ea"/>
                                            <a:cs typeface="+mn-cs"/>
                                          </a:rPr>
                                          <m:t>𝑖</m:t>
                                        </m:r>
                                      </m:sub>
                                      <m:sup>
                                        <m:r>
                                          <a:rPr lang="x-none" altLang="zh-CN" sz="1200" i="1" kern="1200">
                                            <a:solidFill>
                                              <a:schemeClr val="dk1"/>
                                            </a:solidFill>
                                            <a:effectLst/>
                                            <a:latin typeface="Cambria Math" panose="02040503050406030204" pitchFamily="18" charset="0"/>
                                            <a:ea typeface="+mn-ea"/>
                                            <a:cs typeface="+mn-cs"/>
                                          </a:rPr>
                                          <m:t>𝑚</m:t>
                                        </m:r>
                                      </m:sup>
                                    </m:sSubSup>
                                    <m:r>
                                      <a:rPr lang="x-none" altLang="zh-CN" sz="1200" kern="1200">
                                        <a:solidFill>
                                          <a:schemeClr val="dk1"/>
                                        </a:solidFill>
                                        <a:effectLst/>
                                        <a:latin typeface="Cambria Math" panose="02040503050406030204" pitchFamily="18" charset="0"/>
                                        <a:ea typeface="+mn-ea"/>
                                        <a:cs typeface="+mn-cs"/>
                                      </a:rPr>
                                      <m:t>∩</m:t>
                                    </m:r>
                                    <m:sSubSup>
                                      <m:sSubSupPr>
                                        <m:ctrlPr>
                                          <a:rPr lang="zh-CN" altLang="zh-CN" sz="1200" i="1" kern="1200">
                                            <a:solidFill>
                                              <a:schemeClr val="dk1"/>
                                            </a:solidFill>
                                            <a:effectLst/>
                                            <a:latin typeface="Cambria Math" panose="02040503050406030204" pitchFamily="18" charset="0"/>
                                            <a:ea typeface="+mn-ea"/>
                                            <a:cs typeface="+mn-cs"/>
                                          </a:rPr>
                                        </m:ctrlPr>
                                      </m:sSubSupPr>
                                      <m:e>
                                        <m:r>
                                          <a:rPr lang="x-none" altLang="zh-CN" sz="1200" i="1" kern="1200">
                                            <a:solidFill>
                                              <a:schemeClr val="dk1"/>
                                            </a:solidFill>
                                            <a:effectLst/>
                                            <a:latin typeface="Cambria Math" panose="02040503050406030204" pitchFamily="18" charset="0"/>
                                            <a:ea typeface="+mn-ea"/>
                                            <a:cs typeface="+mn-cs"/>
                                          </a:rPr>
                                          <m:t>𝑠𝑚𝑒𝑙𝑙</m:t>
                                        </m:r>
                                      </m:e>
                                      <m:sub>
                                        <m:r>
                                          <a:rPr lang="x-none" altLang="zh-CN" sz="1200" i="1" kern="1200">
                                            <a:solidFill>
                                              <a:schemeClr val="dk1"/>
                                            </a:solidFill>
                                            <a:effectLst/>
                                            <a:latin typeface="Cambria Math" panose="02040503050406030204" pitchFamily="18" charset="0"/>
                                            <a:ea typeface="+mn-ea"/>
                                            <a:cs typeface="+mn-cs"/>
                                          </a:rPr>
                                          <m:t>𝑖</m:t>
                                        </m:r>
                                      </m:sub>
                                      <m:sup>
                                        <m:r>
                                          <a:rPr lang="x-none" altLang="zh-CN" sz="1200" i="1" kern="1200">
                                            <a:solidFill>
                                              <a:schemeClr val="dk1"/>
                                            </a:solidFill>
                                            <a:effectLst/>
                                            <a:latin typeface="Cambria Math" panose="02040503050406030204" pitchFamily="18" charset="0"/>
                                            <a:ea typeface="+mn-ea"/>
                                            <a:cs typeface="+mn-cs"/>
                                          </a:rPr>
                                          <m:t>𝑛</m:t>
                                        </m:r>
                                      </m:sup>
                                    </m:sSubSup>
                                    <m:r>
                                      <a:rPr lang="x-none" altLang="zh-CN" sz="1200" kern="1200">
                                        <a:solidFill>
                                          <a:schemeClr val="dk1"/>
                                        </a:solidFill>
                                        <a:effectLst/>
                                        <a:latin typeface="Cambria Math" panose="02040503050406030204" pitchFamily="18" charset="0"/>
                                        <a:ea typeface="+mn-ea"/>
                                        <a:cs typeface="+mn-cs"/>
                                      </a:rPr>
                                      <m:t>|</m:t>
                                    </m:r>
                                  </m:num>
                                  <m:den>
                                    <m:sSubSup>
                                      <m:sSubSupPr>
                                        <m:ctrlPr>
                                          <a:rPr lang="zh-CN" altLang="zh-CN" sz="1200" i="1" kern="1200">
                                            <a:solidFill>
                                              <a:schemeClr val="dk1"/>
                                            </a:solidFill>
                                            <a:effectLst/>
                                            <a:latin typeface="Cambria Math" panose="02040503050406030204" pitchFamily="18" charset="0"/>
                                            <a:ea typeface="+mn-ea"/>
                                            <a:cs typeface="+mn-cs"/>
                                          </a:rPr>
                                        </m:ctrlPr>
                                      </m:sSubSupPr>
                                      <m:e>
                                        <m:r>
                                          <a:rPr lang="x-none" altLang="zh-CN" sz="1200" i="1" kern="1200">
                                            <a:solidFill>
                                              <a:schemeClr val="dk1"/>
                                            </a:solidFill>
                                            <a:effectLst/>
                                            <a:latin typeface="Cambria Math" panose="02040503050406030204" pitchFamily="18" charset="0"/>
                                            <a:ea typeface="+mn-ea"/>
                                            <a:cs typeface="+mn-cs"/>
                                          </a:rPr>
                                          <m:t>|</m:t>
                                        </m:r>
                                        <m:r>
                                          <a:rPr lang="x-none" altLang="zh-CN" sz="1200" i="1" kern="1200">
                                            <a:solidFill>
                                              <a:schemeClr val="dk1"/>
                                            </a:solidFill>
                                            <a:effectLst/>
                                            <a:latin typeface="Cambria Math" panose="02040503050406030204" pitchFamily="18" charset="0"/>
                                            <a:ea typeface="+mn-ea"/>
                                            <a:cs typeface="+mn-cs"/>
                                          </a:rPr>
                                          <m:t>𝑠𝑚𝑒𝑙𝑙</m:t>
                                        </m:r>
                                      </m:e>
                                      <m:sub>
                                        <m:r>
                                          <a:rPr lang="x-none" altLang="zh-CN" sz="1200" i="1" kern="1200">
                                            <a:solidFill>
                                              <a:schemeClr val="dk1"/>
                                            </a:solidFill>
                                            <a:effectLst/>
                                            <a:latin typeface="Cambria Math" panose="02040503050406030204" pitchFamily="18" charset="0"/>
                                            <a:ea typeface="+mn-ea"/>
                                            <a:cs typeface="+mn-cs"/>
                                          </a:rPr>
                                          <m:t>𝑖</m:t>
                                        </m:r>
                                      </m:sub>
                                      <m:sup>
                                        <m:r>
                                          <a:rPr lang="x-none" altLang="zh-CN" sz="1200" i="1" kern="1200">
                                            <a:solidFill>
                                              <a:schemeClr val="dk1"/>
                                            </a:solidFill>
                                            <a:effectLst/>
                                            <a:latin typeface="Cambria Math" panose="02040503050406030204" pitchFamily="18" charset="0"/>
                                            <a:ea typeface="+mn-ea"/>
                                            <a:cs typeface="+mn-cs"/>
                                          </a:rPr>
                                          <m:t>𝑚</m:t>
                                        </m:r>
                                      </m:sup>
                                    </m:sSubSup>
                                    <m:r>
                                      <a:rPr lang="x-none" altLang="zh-CN" sz="1200" kern="1200">
                                        <a:solidFill>
                                          <a:schemeClr val="dk1"/>
                                        </a:solidFill>
                                        <a:effectLst/>
                                        <a:latin typeface="Cambria Math" panose="02040503050406030204" pitchFamily="18" charset="0"/>
                                        <a:ea typeface="+mn-ea"/>
                                        <a:cs typeface="+mn-cs"/>
                                      </a:rPr>
                                      <m:t>|</m:t>
                                    </m:r>
                                  </m:den>
                                </m:f>
                              </m:oMath>
                            </m:oMathPara>
                          </a14:m>
                          <a:endParaRPr lang="zh-CN" altLang="en-US" sz="12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2069731635"/>
                      </a:ext>
                    </a:extLst>
                  </a:tr>
                </a:tbl>
              </a:graphicData>
            </a:graphic>
          </p:graphicFrame>
        </mc:Choice>
        <mc:Fallback xmlns="">
          <p:graphicFrame>
            <p:nvGraphicFramePr>
              <p:cNvPr id="11" name="表格 10"/>
              <p:cNvGraphicFramePr/>
              <p:nvPr>
                <p:extLst>
                  <p:ext uri="{D42A27DB-BD31-4B8C-83A1-F6EECF244321}">
                    <p14:modId xmlns:p14="http://schemas.microsoft.com/office/powerpoint/2010/main" val="32917627"/>
                  </p:ext>
                </p:extLst>
              </p:nvPr>
            </p:nvGraphicFramePr>
            <p:xfrm>
              <a:off x="1829441" y="1979938"/>
              <a:ext cx="8533130" cy="4231477"/>
            </p:xfrm>
            <a:graphic>
              <a:graphicData uri="http://schemas.openxmlformats.org/drawingml/2006/table">
                <a:tbl>
                  <a:tblPr firstRow="1" bandRow="1">
                    <a:tableStyleId>{5C22544A-7EE6-4342-B048-85BDC9FD1C3A}</a:tableStyleId>
                  </a:tblPr>
                  <a:tblGrid>
                    <a:gridCol w="2367811">
                      <a:extLst>
                        <a:ext uri="{9D8B030D-6E8A-4147-A177-3AD203B41FA5}">
                          <a16:colId xmlns:a16="http://schemas.microsoft.com/office/drawing/2014/main" val="20000"/>
                        </a:ext>
                      </a:extLst>
                    </a:gridCol>
                    <a:gridCol w="6165319">
                      <a:extLst>
                        <a:ext uri="{9D8B030D-6E8A-4147-A177-3AD203B41FA5}">
                          <a16:colId xmlns:a16="http://schemas.microsoft.com/office/drawing/2014/main" val="20001"/>
                        </a:ext>
                      </a:extLst>
                    </a:gridCol>
                  </a:tblGrid>
                  <a:tr h="381000">
                    <a:tc>
                      <a:txBody>
                        <a:bodyPr/>
                        <a:lstStyle/>
                        <a:p>
                          <a:endParaRPr lang="zh-CN" altLang="en-US" sz="1500" dirty="0"/>
                        </a:p>
                      </a:txBody>
                      <a:tcPr anchor="ctr"/>
                    </a:tc>
                    <a:tc>
                      <a:txBody>
                        <a:bodyPr/>
                        <a:lstStyle/>
                        <a:p>
                          <a:pPr algn="ctr">
                            <a:buNone/>
                          </a:pPr>
                          <a:r>
                            <a:rPr lang="zh-CN" altLang="en-US" sz="1500" dirty="0" smtClean="0">
                              <a:latin typeface="微软雅黑 Light" panose="020B0502040204020203" pitchFamily="34" charset="-122"/>
                              <a:ea typeface="微软雅黑 Light" panose="020B0502040204020203" pitchFamily="34" charset="-122"/>
                            </a:rPr>
                            <a:t>计算公式</a:t>
                          </a:r>
                          <a:endParaRPr lang="en-US" altLang="zh-CN" sz="15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0"/>
                      </a:ext>
                    </a:extLst>
                  </a:tr>
                  <a:tr h="470832">
                    <a:tc>
                      <a:txBody>
                        <a:bodyPr/>
                        <a:lstStyle/>
                        <a:p>
                          <a:r>
                            <a:rPr lang="zh-CN" altLang="en-US" sz="1500" dirty="0" smtClean="0"/>
                            <a:t>坏味密度</a:t>
                          </a:r>
                          <a:endParaRPr lang="zh-CN" altLang="en-US" sz="1500" dirty="0"/>
                        </a:p>
                      </a:txBody>
                      <a:tcPr anchor="ctr"/>
                    </a:tc>
                    <a:tc>
                      <a:txBody>
                        <a:bodyPr/>
                        <a:lstStyle/>
                        <a:p>
                          <a:endParaRPr lang="zh-CN"/>
                        </a:p>
                      </a:txBody>
                      <a:tcPr anchor="ctr">
                        <a:blipFill>
                          <a:blip r:embed="rId7"/>
                          <a:stretch>
                            <a:fillRect l="-38439" t="-83117" r="-494" b="-724675"/>
                          </a:stretch>
                        </a:blipFill>
                      </a:tcPr>
                    </a:tc>
                    <a:extLst>
                      <a:ext uri="{0D108BD9-81ED-4DB2-BD59-A6C34878D82A}">
                        <a16:rowId xmlns:a16="http://schemas.microsoft.com/office/drawing/2014/main" val="10001"/>
                      </a:ext>
                    </a:extLst>
                  </a:tr>
                  <a:tr h="469647">
                    <a:tc>
                      <a:txBody>
                        <a:bodyPr/>
                        <a:lstStyle/>
                        <a:p>
                          <a:pPr algn="l">
                            <a:buNone/>
                          </a:pPr>
                          <a:r>
                            <a:rPr lang="zh-CN" altLang="en-US" sz="1500" i="0" dirty="0" smtClean="0">
                              <a:latin typeface="微软雅黑 Light" panose="020B0502040204020203" pitchFamily="34" charset="-122"/>
                              <a:ea typeface="微软雅黑 Light" panose="020B0502040204020203" pitchFamily="34" charset="-122"/>
                            </a:rPr>
                            <a:t>坏味活跃度</a:t>
                          </a:r>
                          <a:endParaRPr lang="zh-CN" altLang="en-US" sz="1500" i="0" dirty="0">
                            <a:latin typeface="微软雅黑 Light" panose="020B0502040204020203" pitchFamily="34" charset="-122"/>
                            <a:ea typeface="微软雅黑 Light" panose="020B0502040204020203" pitchFamily="34" charset="-122"/>
                          </a:endParaRPr>
                        </a:p>
                      </a:txBody>
                      <a:tcPr anchor="ctr"/>
                    </a:tc>
                    <a:tc>
                      <a:txBody>
                        <a:bodyPr/>
                        <a:lstStyle/>
                        <a:p>
                          <a:endParaRPr lang="zh-CN"/>
                        </a:p>
                      </a:txBody>
                      <a:tcPr anchor="ctr">
                        <a:blipFill>
                          <a:blip r:embed="rId7"/>
                          <a:stretch>
                            <a:fillRect l="-38439" t="-183117" r="-494" b="-624675"/>
                          </a:stretch>
                        </a:blipFill>
                      </a:tcPr>
                    </a:tc>
                    <a:extLst>
                      <a:ext uri="{0D108BD9-81ED-4DB2-BD59-A6C34878D82A}">
                        <a16:rowId xmlns:a16="http://schemas.microsoft.com/office/drawing/2014/main" val="10002"/>
                      </a:ext>
                    </a:extLst>
                  </a:tr>
                  <a:tr h="469647">
                    <a:tc rowSpan="2">
                      <a:txBody>
                        <a:bodyPr/>
                        <a:lstStyle/>
                        <a:p>
                          <a:pPr algn="l">
                            <a:buNone/>
                          </a:pPr>
                          <a:r>
                            <a:rPr lang="zh-CN" altLang="en-US" sz="1500" i="0" dirty="0" smtClean="0">
                              <a:latin typeface="微软雅黑 Light" panose="020B0502040204020203" pitchFamily="34" charset="-122"/>
                              <a:ea typeface="微软雅黑 Light" panose="020B0502040204020203" pitchFamily="34" charset="-122"/>
                              <a:sym typeface="+mn-ea"/>
                            </a:rPr>
                            <a:t>文件变化与坏味的关联</a:t>
                          </a:r>
                          <a:endParaRPr lang="zh-CN" altLang="en-US" sz="1500" i="0" dirty="0">
                            <a:latin typeface="微软雅黑 Light" panose="020B0502040204020203" pitchFamily="34" charset="-122"/>
                            <a:ea typeface="微软雅黑 Light" panose="020B0502040204020203" pitchFamily="34" charset="-122"/>
                          </a:endParaRPr>
                        </a:p>
                      </a:txBody>
                      <a:tcPr anchor="ctr"/>
                    </a:tc>
                    <a:tc>
                      <a:txBody>
                        <a:bodyPr/>
                        <a:lstStyle/>
                        <a:p>
                          <a:endParaRPr lang="zh-CN"/>
                        </a:p>
                      </a:txBody>
                      <a:tcPr anchor="ctr">
                        <a:blipFill>
                          <a:blip r:embed="rId7"/>
                          <a:stretch>
                            <a:fillRect l="-38439" t="-283117" r="-494" b="-524675"/>
                          </a:stretch>
                        </a:blipFill>
                      </a:tcPr>
                    </a:tc>
                    <a:extLst>
                      <a:ext uri="{0D108BD9-81ED-4DB2-BD59-A6C34878D82A}">
                        <a16:rowId xmlns:a16="http://schemas.microsoft.com/office/drawing/2014/main" val="10003"/>
                      </a:ext>
                    </a:extLst>
                  </a:tr>
                  <a:tr h="469647">
                    <a:tc vMerge="1">
                      <a:txBody>
                        <a:bodyPr/>
                        <a:lstStyle/>
                        <a:p>
                          <a:endParaRPr lang="zh-CN" altLang="en-US"/>
                        </a:p>
                      </a:txBody>
                      <a:tcPr/>
                    </a:tc>
                    <a:tc>
                      <a:txBody>
                        <a:bodyPr/>
                        <a:lstStyle/>
                        <a:p>
                          <a:endParaRPr lang="zh-CN"/>
                        </a:p>
                      </a:txBody>
                      <a:tcPr anchor="ctr">
                        <a:blipFill>
                          <a:blip r:embed="rId7"/>
                          <a:stretch>
                            <a:fillRect l="-38439" t="-383117" r="-494" b="-424675"/>
                          </a:stretch>
                        </a:blipFill>
                      </a:tcPr>
                    </a:tc>
                    <a:extLst>
                      <a:ext uri="{0D108BD9-81ED-4DB2-BD59-A6C34878D82A}">
                        <a16:rowId xmlns:a16="http://schemas.microsoft.com/office/drawing/2014/main" val="3515496908"/>
                      </a:ext>
                    </a:extLst>
                  </a:tr>
                  <a:tr h="492676">
                    <a:tc rowSpan="2">
                      <a:txBody>
                        <a:bodyPr/>
                        <a:lstStyle/>
                        <a:p>
                          <a:pPr algn="l">
                            <a:buNone/>
                          </a:pPr>
                          <a:r>
                            <a:rPr lang="zh-CN" altLang="en-US" sz="1500" i="0" dirty="0" smtClean="0">
                              <a:latin typeface="微软雅黑 Light" panose="020B0502040204020203" pitchFamily="34" charset="-122"/>
                              <a:ea typeface="微软雅黑 Light" panose="020B0502040204020203" pitchFamily="34" charset="-122"/>
                              <a:sym typeface="+mn-ea"/>
                            </a:rPr>
                            <a:t>文件变化与具体坏味的关联</a:t>
                          </a:r>
                          <a:endParaRPr lang="zh-CN" altLang="en-US" sz="1500" i="0" dirty="0">
                            <a:latin typeface="微软雅黑 Light" panose="020B0502040204020203" pitchFamily="34" charset="-122"/>
                            <a:ea typeface="微软雅黑 Light" panose="020B0502040204020203" pitchFamily="34" charset="-122"/>
                          </a:endParaRPr>
                        </a:p>
                      </a:txBody>
                      <a:tcPr anchor="ctr"/>
                    </a:tc>
                    <a:tc>
                      <a:txBody>
                        <a:bodyPr/>
                        <a:lstStyle/>
                        <a:p>
                          <a:endParaRPr lang="zh-CN"/>
                        </a:p>
                      </a:txBody>
                      <a:tcPr anchor="ctr">
                        <a:blipFill>
                          <a:blip r:embed="rId7"/>
                          <a:stretch>
                            <a:fillRect l="-38439" t="-459259" r="-494" b="-303704"/>
                          </a:stretch>
                        </a:blipFill>
                      </a:tcPr>
                    </a:tc>
                    <a:extLst>
                      <a:ext uri="{0D108BD9-81ED-4DB2-BD59-A6C34878D82A}">
                        <a16:rowId xmlns:a16="http://schemas.microsoft.com/office/drawing/2014/main" val="10004"/>
                      </a:ext>
                    </a:extLst>
                  </a:tr>
                  <a:tr h="492676">
                    <a:tc vMerge="1">
                      <a:txBody>
                        <a:bodyPr/>
                        <a:lstStyle/>
                        <a:p>
                          <a:endParaRPr lang="zh-CN" altLang="en-US"/>
                        </a:p>
                      </a:txBody>
                      <a:tcPr/>
                    </a:tc>
                    <a:tc>
                      <a:txBody>
                        <a:bodyPr/>
                        <a:lstStyle/>
                        <a:p>
                          <a:endParaRPr lang="zh-CN"/>
                        </a:p>
                      </a:txBody>
                      <a:tcPr anchor="ctr">
                        <a:blipFill>
                          <a:blip r:embed="rId7"/>
                          <a:stretch>
                            <a:fillRect l="-38439" t="-559259" r="-494" b="-203704"/>
                          </a:stretch>
                        </a:blipFill>
                      </a:tcPr>
                    </a:tc>
                    <a:extLst>
                      <a:ext uri="{0D108BD9-81ED-4DB2-BD59-A6C34878D82A}">
                        <a16:rowId xmlns:a16="http://schemas.microsoft.com/office/drawing/2014/main" val="2568482146"/>
                      </a:ext>
                    </a:extLst>
                  </a:tr>
                  <a:tr h="492676">
                    <a:tc rowSpan="2">
                      <a:txBody>
                        <a:bodyPr/>
                        <a:lstStyle/>
                        <a:p>
                          <a:pPr algn="l">
                            <a:buNone/>
                          </a:pPr>
                          <a:r>
                            <a:rPr lang="zh-CN" altLang="en-US" sz="1500" i="0" dirty="0" smtClean="0">
                              <a:latin typeface="微软雅黑 Light" panose="020B0502040204020203" pitchFamily="34" charset="-122"/>
                              <a:ea typeface="微软雅黑 Light" panose="020B0502040204020203" pitchFamily="34" charset="-122"/>
                              <a:sym typeface="+mn-ea"/>
                            </a:rPr>
                            <a:t>坏味重叠率</a:t>
                          </a:r>
                          <a:endParaRPr lang="zh-CN" altLang="en-US" sz="1500" i="0" dirty="0">
                            <a:latin typeface="微软雅黑 Light" panose="020B0502040204020203" pitchFamily="34" charset="-122"/>
                            <a:ea typeface="微软雅黑 Light" panose="020B0502040204020203" pitchFamily="34" charset="-122"/>
                          </a:endParaRPr>
                        </a:p>
                      </a:txBody>
                      <a:tcPr anchor="ctr"/>
                    </a:tc>
                    <a:tc>
                      <a:txBody>
                        <a:bodyPr/>
                        <a:lstStyle/>
                        <a:p>
                          <a:endParaRPr lang="zh-CN"/>
                        </a:p>
                      </a:txBody>
                      <a:tcPr anchor="ctr">
                        <a:blipFill>
                          <a:blip r:embed="rId7"/>
                          <a:stretch>
                            <a:fillRect l="-38439" t="-659259" r="-494" b="-103704"/>
                          </a:stretch>
                        </a:blipFill>
                      </a:tcPr>
                    </a:tc>
                    <a:extLst>
                      <a:ext uri="{0D108BD9-81ED-4DB2-BD59-A6C34878D82A}">
                        <a16:rowId xmlns:a16="http://schemas.microsoft.com/office/drawing/2014/main" val="10005"/>
                      </a:ext>
                    </a:extLst>
                  </a:tr>
                  <a:tr h="492676">
                    <a:tc vMerge="1">
                      <a:txBody>
                        <a:bodyPr/>
                        <a:lstStyle/>
                        <a:p>
                          <a:endParaRPr lang="zh-CN" altLang="en-US"/>
                        </a:p>
                      </a:txBody>
                      <a:tcPr/>
                    </a:tc>
                    <a:tc>
                      <a:txBody>
                        <a:bodyPr/>
                        <a:lstStyle/>
                        <a:p>
                          <a:endParaRPr lang="zh-CN"/>
                        </a:p>
                      </a:txBody>
                      <a:tcPr anchor="ctr">
                        <a:blipFill>
                          <a:blip r:embed="rId7"/>
                          <a:stretch>
                            <a:fillRect l="-38439" t="-759259" r="-494" b="-3704"/>
                          </a:stretch>
                        </a:blipFill>
                      </a:tcPr>
                    </a:tc>
                    <a:extLst>
                      <a:ext uri="{0D108BD9-81ED-4DB2-BD59-A6C34878D82A}">
                        <a16:rowId xmlns:a16="http://schemas.microsoft.com/office/drawing/2014/main" val="2069731635"/>
                      </a:ext>
                    </a:extLst>
                  </a:tr>
                </a:tbl>
              </a:graphicData>
            </a:graphic>
          </p:graphicFrame>
        </mc:Fallback>
      </mc:AlternateContent>
    </p:spTree>
    <p:extLst>
      <p:ext uri="{BB962C8B-B14F-4D97-AF65-F5344CB8AC3E}">
        <p14:creationId xmlns:p14="http://schemas.microsoft.com/office/powerpoint/2010/main" val="367296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2127" y="1912689"/>
            <a:ext cx="8915400" cy="3777623"/>
          </a:xfrm>
        </p:spPr>
        <p:txBody>
          <a:bodyPr>
            <a:normAutofit/>
          </a:bodyPr>
          <a:lstStyle/>
          <a:p>
            <a:pPr lvl="0"/>
            <a:r>
              <a:rPr lang="zh-CN" altLang="zh-CN" sz="1900" dirty="0"/>
              <a:t>坏味密度与活跃度随着软件项目的演化如何变化？这些变化具有什么样的特征？</a:t>
            </a:r>
          </a:p>
          <a:p>
            <a:pPr lvl="0"/>
            <a:r>
              <a:rPr lang="zh-CN" altLang="zh-CN" sz="1900" dirty="0"/>
              <a:t>当文件包含代码坏味时，更倾向于发生哪一种变化？文件的变化具体包括文件的新增、修改与删除，了解这些变化与坏味之间的关系是本文的重要目标。</a:t>
            </a:r>
          </a:p>
          <a:p>
            <a:pPr lvl="0"/>
            <a:r>
              <a:rPr lang="zh-CN" altLang="zh-CN" sz="1900" dirty="0"/>
              <a:t>具体是哪几种代码坏味与文件的变化有更为显著的关联？在第二个问题的基础上，更进一步地去探究对文件变化产生相对较大影响的坏味类型。</a:t>
            </a:r>
          </a:p>
          <a:p>
            <a:pPr lvl="0"/>
            <a:r>
              <a:rPr lang="zh-CN" altLang="zh-CN" sz="1900" dirty="0"/>
              <a:t>被不同坏味影响的文件之间是否具有较大的重叠？同一个文件可能包含不同类型的坏味，在维护资源有限的情况下，是否可以仅考虑某几种类型的坏味加以重点维护。</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
        <p:nvSpPr>
          <p:cNvPr id="8" name="标题 1"/>
          <p:cNvSpPr txBox="1">
            <a:spLocks/>
          </p:cNvSpPr>
          <p:nvPr/>
        </p:nvSpPr>
        <p:spPr>
          <a:xfrm>
            <a:off x="1790337" y="1312415"/>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800" dirty="0">
                <a:latin typeface="微软雅黑 Light" panose="020B0502040204020203" pitchFamily="34" charset="-122"/>
                <a:ea typeface="微软雅黑 Light" panose="020B0502040204020203" pitchFamily="34" charset="-122"/>
              </a:rPr>
              <a:t>研究问题</a:t>
            </a:r>
            <a:endParaRPr lang="en-US" altLang="zh-CN" sz="2800" dirty="0">
              <a:latin typeface="微软雅黑 Light" panose="020B0502040204020203" pitchFamily="34" charset="-122"/>
              <a:ea typeface="微软雅黑 Light" panose="020B0502040204020203" pitchFamily="34" charset="-122"/>
            </a:endParaRPr>
          </a:p>
        </p:txBody>
      </p:sp>
      <p:sp>
        <p:nvSpPr>
          <p:cNvPr id="9" name="标题 1"/>
          <p:cNvSpPr>
            <a:spLocks noGrp="1"/>
          </p:cNvSpPr>
          <p:nvPr/>
        </p:nvSpPr>
        <p:spPr>
          <a:xfrm>
            <a:off x="1715998" y="6253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rPr>
              <a:t>实证研究</a:t>
            </a:r>
            <a:endParaRPr lang="en-US" altLang="zh-CN" dirty="0">
              <a:solidFill>
                <a:prstClr val="black">
                  <a:lumMod val="85000"/>
                  <a:lumOff val="1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75877" y="2133609"/>
            <a:ext cx="8915400" cy="3777623"/>
          </a:xfrm>
        </p:spPr>
        <p:txBody>
          <a:bodyPr/>
          <a:lstStyle/>
          <a:p>
            <a:pPr marL="0" indent="0">
              <a:buNone/>
            </a:pPr>
            <a:endParaRPr lang="en-US" altLang="zh-CN" sz="2400" dirty="0"/>
          </a:p>
          <a:p>
            <a:pPr marL="0" indent="0">
              <a:buNone/>
            </a:pPr>
            <a:endParaRPr lang="zh-CN" altLang="en-US"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graphicFrame>
        <p:nvGraphicFramePr>
          <p:cNvPr id="6" name="表格 5"/>
          <p:cNvGraphicFramePr/>
          <p:nvPr>
            <p:extLst>
              <p:ext uri="{D42A27DB-BD31-4B8C-83A1-F6EECF244321}">
                <p14:modId xmlns:p14="http://schemas.microsoft.com/office/powerpoint/2010/main" val="1765051240"/>
              </p:ext>
            </p:extLst>
          </p:nvPr>
        </p:nvGraphicFramePr>
        <p:xfrm>
          <a:off x="1789685" y="1962513"/>
          <a:ext cx="10099373" cy="3848104"/>
        </p:xfrm>
        <a:graphic>
          <a:graphicData uri="http://schemas.openxmlformats.org/drawingml/2006/table">
            <a:tbl>
              <a:tblPr firstRow="1" bandRow="1">
                <a:tableStyleId>{5C22544A-7EE6-4342-B048-85BDC9FD1C3A}</a:tableStyleId>
              </a:tblPr>
              <a:tblGrid>
                <a:gridCol w="1951733">
                  <a:extLst>
                    <a:ext uri="{9D8B030D-6E8A-4147-A177-3AD203B41FA5}">
                      <a16:colId xmlns:a16="http://schemas.microsoft.com/office/drawing/2014/main" val="20000"/>
                    </a:ext>
                  </a:extLst>
                </a:gridCol>
                <a:gridCol w="2515183">
                  <a:extLst>
                    <a:ext uri="{9D8B030D-6E8A-4147-A177-3AD203B41FA5}">
                      <a16:colId xmlns:a16="http://schemas.microsoft.com/office/drawing/2014/main" val="20001"/>
                    </a:ext>
                  </a:extLst>
                </a:gridCol>
                <a:gridCol w="1689736">
                  <a:extLst>
                    <a:ext uri="{9D8B030D-6E8A-4147-A177-3AD203B41FA5}">
                      <a16:colId xmlns:a16="http://schemas.microsoft.com/office/drawing/2014/main" val="20002"/>
                    </a:ext>
                  </a:extLst>
                </a:gridCol>
                <a:gridCol w="1262447">
                  <a:extLst>
                    <a:ext uri="{9D8B030D-6E8A-4147-A177-3AD203B41FA5}">
                      <a16:colId xmlns:a16="http://schemas.microsoft.com/office/drawing/2014/main" val="20003"/>
                    </a:ext>
                  </a:extLst>
                </a:gridCol>
                <a:gridCol w="738047">
                  <a:extLst>
                    <a:ext uri="{9D8B030D-6E8A-4147-A177-3AD203B41FA5}">
                      <a16:colId xmlns:a16="http://schemas.microsoft.com/office/drawing/2014/main" val="20004"/>
                    </a:ext>
                  </a:extLst>
                </a:gridCol>
                <a:gridCol w="1942227">
                  <a:extLst>
                    <a:ext uri="{9D8B030D-6E8A-4147-A177-3AD203B41FA5}">
                      <a16:colId xmlns:a16="http://schemas.microsoft.com/office/drawing/2014/main" val="20005"/>
                    </a:ext>
                  </a:extLst>
                </a:gridCol>
              </a:tblGrid>
              <a:tr h="381000">
                <a:tc>
                  <a:txBody>
                    <a:bodyPr/>
                    <a:lstStyle/>
                    <a:p>
                      <a:pPr algn="ctr">
                        <a:buNone/>
                      </a:pPr>
                      <a:r>
                        <a:rPr lang="zh-CN" altLang="en-US" sz="1500" dirty="0" smtClean="0"/>
                        <a:t>项目</a:t>
                      </a:r>
                      <a:endParaRPr lang="en-US" altLang="zh-CN" sz="1500" dirty="0"/>
                    </a:p>
                  </a:txBody>
                  <a:tcPr/>
                </a:tc>
                <a:tc>
                  <a:txBody>
                    <a:bodyPr/>
                    <a:lstStyle/>
                    <a:p>
                      <a:pPr algn="ctr">
                        <a:buNone/>
                      </a:pPr>
                      <a:r>
                        <a:rPr lang="zh-CN" altLang="en-US" sz="1500" dirty="0" smtClean="0"/>
                        <a:t>第一个版本</a:t>
                      </a:r>
                      <a:endParaRPr lang="en-US" altLang="zh-CN" sz="1500" dirty="0"/>
                    </a:p>
                  </a:txBody>
                  <a:tcPr/>
                </a:tc>
                <a:tc>
                  <a:txBody>
                    <a:bodyPr/>
                    <a:lstStyle/>
                    <a:p>
                      <a:pPr algn="ctr">
                        <a:buNone/>
                      </a:pPr>
                      <a:r>
                        <a:rPr lang="zh-CN" altLang="en-US" sz="1500" dirty="0" smtClean="0"/>
                        <a:t>最新版本</a:t>
                      </a:r>
                      <a:endParaRPr lang="en-US" altLang="zh-CN" sz="1500" dirty="0"/>
                    </a:p>
                  </a:txBody>
                  <a:tcPr/>
                </a:tc>
                <a:tc>
                  <a:txBody>
                    <a:bodyPr/>
                    <a:lstStyle/>
                    <a:p>
                      <a:pPr algn="ctr">
                        <a:buNone/>
                      </a:pPr>
                      <a:r>
                        <a:rPr lang="en-US" altLang="zh-CN" sz="1500" dirty="0" smtClean="0"/>
                        <a:t>|Commit|</a:t>
                      </a:r>
                      <a:endParaRPr lang="en-US" altLang="zh-CN" sz="1500" dirty="0"/>
                    </a:p>
                  </a:txBody>
                  <a:tcPr/>
                </a:tc>
                <a:tc>
                  <a:txBody>
                    <a:bodyPr/>
                    <a:lstStyle/>
                    <a:p>
                      <a:pPr algn="ctr">
                        <a:buNone/>
                      </a:pPr>
                      <a:r>
                        <a:rPr lang="en-US" altLang="zh-CN" sz="1500" dirty="0"/>
                        <a:t>|V|</a:t>
                      </a:r>
                    </a:p>
                  </a:txBody>
                  <a:tcPr/>
                </a:tc>
                <a:tc>
                  <a:txBody>
                    <a:bodyPr/>
                    <a:lstStyle/>
                    <a:p>
                      <a:pPr algn="ctr">
                        <a:buNone/>
                      </a:pPr>
                      <a:r>
                        <a:rPr lang="en-US" altLang="zh-CN" sz="1500" dirty="0"/>
                        <a:t>File Range</a:t>
                      </a:r>
                    </a:p>
                  </a:txBody>
                  <a:tcPr/>
                </a:tc>
                <a:extLst>
                  <a:ext uri="{0D108BD9-81ED-4DB2-BD59-A6C34878D82A}">
                    <a16:rowId xmlns:a16="http://schemas.microsoft.com/office/drawing/2014/main" val="10000"/>
                  </a:ext>
                </a:extLst>
              </a:tr>
              <a:tr h="427355">
                <a:tc>
                  <a:txBody>
                    <a:bodyPr/>
                    <a:lstStyle/>
                    <a:p>
                      <a:pPr algn="ctr">
                        <a:buNone/>
                      </a:pPr>
                      <a:r>
                        <a:rPr lang="en-US" altLang="zh-CN" sz="1500" dirty="0" err="1"/>
                        <a:t>Che</a:t>
                      </a:r>
                      <a:endParaRPr lang="en-US" altLang="zh-CN" sz="1500" dirty="0"/>
                    </a:p>
                  </a:txBody>
                  <a:tcPr/>
                </a:tc>
                <a:tc>
                  <a:txBody>
                    <a:bodyPr/>
                    <a:lstStyle/>
                    <a:p>
                      <a:pPr algn="ctr">
                        <a:buNone/>
                      </a:pPr>
                      <a:r>
                        <a:rPr lang="zh-CN" altLang="en-US" sz="1500" dirty="0"/>
                        <a:t>4.2.3   </a:t>
                      </a:r>
                    </a:p>
                  </a:txBody>
                  <a:tcPr/>
                </a:tc>
                <a:tc>
                  <a:txBody>
                    <a:bodyPr/>
                    <a:lstStyle/>
                    <a:p>
                      <a:pPr algn="ctr">
                        <a:buNone/>
                      </a:pPr>
                      <a:r>
                        <a:rPr lang="zh-CN" altLang="en-US" sz="1500" dirty="0">
                          <a:sym typeface="+mn-ea"/>
                        </a:rPr>
                        <a:t>6</a:t>
                      </a:r>
                      <a:r>
                        <a:rPr lang="zh-CN" altLang="en-US" sz="1500" dirty="0" smtClean="0">
                          <a:sym typeface="+mn-ea"/>
                        </a:rPr>
                        <a:t>.</a:t>
                      </a:r>
                      <a:r>
                        <a:rPr lang="en-US" altLang="zh-CN" sz="1500" dirty="0" smtClean="0">
                          <a:sym typeface="+mn-ea"/>
                        </a:rPr>
                        <a:t>9</a:t>
                      </a:r>
                      <a:r>
                        <a:rPr lang="zh-CN" altLang="en-US" sz="1500" dirty="0" smtClean="0">
                          <a:sym typeface="+mn-ea"/>
                        </a:rPr>
                        <a:t>.</a:t>
                      </a:r>
                      <a:r>
                        <a:rPr lang="zh-CN" altLang="en-US" sz="1500" dirty="0">
                          <a:sym typeface="+mn-ea"/>
                        </a:rPr>
                        <a:t>0 </a:t>
                      </a:r>
                    </a:p>
                  </a:txBody>
                  <a:tcPr/>
                </a:tc>
                <a:tc>
                  <a:txBody>
                    <a:bodyPr/>
                    <a:lstStyle/>
                    <a:p>
                      <a:pPr algn="ctr">
                        <a:buNone/>
                      </a:pPr>
                      <a:r>
                        <a:rPr lang="en-US" altLang="zh-CN" sz="1500" dirty="0" smtClean="0">
                          <a:sym typeface="+mn-ea"/>
                        </a:rPr>
                        <a:t>5535</a:t>
                      </a:r>
                      <a:endParaRPr lang="en-US" altLang="zh-CN" sz="1500" dirty="0">
                        <a:sym typeface="+mn-ea"/>
                      </a:endParaRPr>
                    </a:p>
                  </a:txBody>
                  <a:tcPr/>
                </a:tc>
                <a:tc>
                  <a:txBody>
                    <a:bodyPr/>
                    <a:lstStyle/>
                    <a:p>
                      <a:pPr algn="ctr">
                        <a:buNone/>
                      </a:pPr>
                      <a:r>
                        <a:rPr lang="zh-CN" altLang="en-US" sz="1500">
                          <a:sym typeface="+mn-ea"/>
                        </a:rPr>
                        <a:t>15</a:t>
                      </a:r>
                    </a:p>
                  </a:txBody>
                  <a:tcPr/>
                </a:tc>
                <a:tc>
                  <a:txBody>
                    <a:bodyPr/>
                    <a:lstStyle/>
                    <a:p>
                      <a:pPr algn="ctr">
                        <a:buNone/>
                      </a:pPr>
                      <a:r>
                        <a:rPr lang="zh-CN" altLang="en-US" sz="1500" dirty="0">
                          <a:sym typeface="+mn-ea"/>
                        </a:rPr>
                        <a:t>4243-6134 </a:t>
                      </a:r>
                    </a:p>
                  </a:txBody>
                  <a:tcPr/>
                </a:tc>
                <a:extLst>
                  <a:ext uri="{0D108BD9-81ED-4DB2-BD59-A6C34878D82A}">
                    <a16:rowId xmlns:a16="http://schemas.microsoft.com/office/drawing/2014/main" val="10001"/>
                  </a:ext>
                </a:extLst>
              </a:tr>
              <a:tr h="381000">
                <a:tc>
                  <a:txBody>
                    <a:bodyPr/>
                    <a:lstStyle/>
                    <a:p>
                      <a:pPr algn="ctr">
                        <a:buNone/>
                      </a:pPr>
                      <a:r>
                        <a:rPr lang="en-US" altLang="zh-CN" sz="1500" dirty="0" err="1"/>
                        <a:t>Egit</a:t>
                      </a:r>
                      <a:endParaRPr lang="en-US" altLang="zh-CN" sz="1500" dirty="0"/>
                    </a:p>
                  </a:txBody>
                  <a:tcPr/>
                </a:tc>
                <a:tc>
                  <a:txBody>
                    <a:bodyPr/>
                    <a:lstStyle/>
                    <a:p>
                      <a:pPr algn="ctr">
                        <a:buNone/>
                      </a:pPr>
                      <a:r>
                        <a:rPr lang="zh-CN" altLang="en-US" sz="1500" dirty="0"/>
                        <a:t>v1.1.0-rc   </a:t>
                      </a:r>
                    </a:p>
                  </a:txBody>
                  <a:tcPr/>
                </a:tc>
                <a:tc>
                  <a:txBody>
                    <a:bodyPr/>
                    <a:lstStyle/>
                    <a:p>
                      <a:pPr algn="ctr">
                        <a:buNone/>
                      </a:pPr>
                      <a:r>
                        <a:rPr lang="zh-CN" altLang="en-US" sz="1500" dirty="0" smtClean="0">
                          <a:sym typeface="+mn-ea"/>
                        </a:rPr>
                        <a:t>v</a:t>
                      </a:r>
                      <a:r>
                        <a:rPr lang="en-US" altLang="zh-CN" sz="1500" dirty="0" smtClean="0">
                          <a:sym typeface="+mn-ea"/>
                        </a:rPr>
                        <a:t>5</a:t>
                      </a:r>
                      <a:r>
                        <a:rPr lang="zh-CN" altLang="en-US" sz="1500" dirty="0" smtClean="0">
                          <a:sym typeface="+mn-ea"/>
                        </a:rPr>
                        <a:t>.</a:t>
                      </a:r>
                      <a:r>
                        <a:rPr lang="en-US" altLang="zh-CN" sz="1500" dirty="0" smtClean="0">
                          <a:sym typeface="+mn-ea"/>
                        </a:rPr>
                        <a:t>0</a:t>
                      </a:r>
                      <a:r>
                        <a:rPr lang="zh-CN" altLang="en-US" sz="1500" dirty="0" smtClean="0">
                          <a:sym typeface="+mn-ea"/>
                        </a:rPr>
                        <a:t>.</a:t>
                      </a:r>
                      <a:r>
                        <a:rPr lang="en-US" altLang="zh-CN" sz="1500" dirty="0">
                          <a:sym typeface="+mn-ea"/>
                        </a:rPr>
                        <a:t>2</a:t>
                      </a:r>
                      <a:r>
                        <a:rPr lang="zh-CN" altLang="en-US" sz="1500" dirty="0" smtClean="0">
                          <a:sym typeface="+mn-ea"/>
                        </a:rPr>
                        <a:t>-</a:t>
                      </a:r>
                      <a:r>
                        <a:rPr lang="zh-CN" altLang="en-US" sz="1500" dirty="0">
                          <a:sym typeface="+mn-ea"/>
                        </a:rPr>
                        <a:t>r </a:t>
                      </a:r>
                    </a:p>
                  </a:txBody>
                  <a:tcPr/>
                </a:tc>
                <a:tc>
                  <a:txBody>
                    <a:bodyPr/>
                    <a:lstStyle/>
                    <a:p>
                      <a:pPr algn="ctr">
                        <a:buNone/>
                      </a:pPr>
                      <a:r>
                        <a:rPr lang="en-US" altLang="zh-CN" sz="1500" dirty="0" smtClean="0">
                          <a:sym typeface="+mn-ea"/>
                        </a:rPr>
                        <a:t>3699</a:t>
                      </a:r>
                      <a:endParaRPr lang="zh-CN" altLang="en-US" sz="1500" dirty="0">
                        <a:sym typeface="+mn-ea"/>
                      </a:endParaRPr>
                    </a:p>
                  </a:txBody>
                  <a:tcPr/>
                </a:tc>
                <a:tc>
                  <a:txBody>
                    <a:bodyPr/>
                    <a:lstStyle/>
                    <a:p>
                      <a:pPr algn="ctr">
                        <a:buNone/>
                      </a:pPr>
                      <a:r>
                        <a:rPr lang="zh-CN" altLang="en-US" sz="1500" dirty="0">
                          <a:sym typeface="+mn-ea"/>
                        </a:rPr>
                        <a:t>15 </a:t>
                      </a:r>
                    </a:p>
                  </a:txBody>
                  <a:tcPr/>
                </a:tc>
                <a:tc>
                  <a:txBody>
                    <a:bodyPr/>
                    <a:lstStyle/>
                    <a:p>
                      <a:pPr algn="ctr">
                        <a:buNone/>
                      </a:pPr>
                      <a:r>
                        <a:rPr lang="zh-CN" altLang="en-US" sz="1500" dirty="0">
                          <a:sym typeface="+mn-ea"/>
                        </a:rPr>
                        <a:t>552-827</a:t>
                      </a:r>
                    </a:p>
                  </a:txBody>
                  <a:tcPr/>
                </a:tc>
                <a:extLst>
                  <a:ext uri="{0D108BD9-81ED-4DB2-BD59-A6C34878D82A}">
                    <a16:rowId xmlns:a16="http://schemas.microsoft.com/office/drawing/2014/main" val="10002"/>
                  </a:ext>
                </a:extLst>
              </a:tr>
              <a:tr h="438785">
                <a:tc>
                  <a:txBody>
                    <a:bodyPr/>
                    <a:lstStyle/>
                    <a:p>
                      <a:pPr algn="ctr">
                        <a:buNone/>
                      </a:pPr>
                      <a:r>
                        <a:rPr lang="en-US" altLang="zh-CN" sz="1500" dirty="0" err="1"/>
                        <a:t>Jmeter</a:t>
                      </a:r>
                      <a:endParaRPr lang="en-US" altLang="zh-CN" sz="1500" dirty="0"/>
                    </a:p>
                  </a:txBody>
                  <a:tcPr/>
                </a:tc>
                <a:tc>
                  <a:txBody>
                    <a:bodyPr/>
                    <a:lstStyle/>
                    <a:p>
                      <a:pPr algn="ctr">
                        <a:buNone/>
                      </a:pPr>
                      <a:r>
                        <a:rPr lang="zh-CN" altLang="en-US" sz="1500" dirty="0"/>
                        <a:t>v2</a:t>
                      </a:r>
                      <a:r>
                        <a:rPr lang="en-US" altLang="zh-CN" sz="1500" dirty="0"/>
                        <a:t>_</a:t>
                      </a:r>
                      <a:r>
                        <a:rPr lang="zh-CN" altLang="en-US" sz="1500" dirty="0"/>
                        <a:t>5 </a:t>
                      </a:r>
                    </a:p>
                  </a:txBody>
                  <a:tcPr/>
                </a:tc>
                <a:tc>
                  <a:txBody>
                    <a:bodyPr/>
                    <a:lstStyle/>
                    <a:p>
                      <a:pPr algn="ctr">
                        <a:buNone/>
                      </a:pPr>
                      <a:r>
                        <a:rPr lang="zh-CN" altLang="en-US" sz="1500" dirty="0">
                          <a:sym typeface="+mn-ea"/>
                        </a:rPr>
                        <a:t>v4</a:t>
                      </a:r>
                      <a:r>
                        <a:rPr lang="en-US" altLang="zh-CN" sz="1500" dirty="0">
                          <a:sym typeface="+mn-ea"/>
                        </a:rPr>
                        <a:t>_</a:t>
                      </a:r>
                      <a:r>
                        <a:rPr lang="zh-CN" altLang="en-US" sz="1500" dirty="0">
                          <a:sym typeface="+mn-ea"/>
                        </a:rPr>
                        <a:t>0 </a:t>
                      </a:r>
                    </a:p>
                  </a:txBody>
                  <a:tcPr/>
                </a:tc>
                <a:tc>
                  <a:txBody>
                    <a:bodyPr/>
                    <a:lstStyle/>
                    <a:p>
                      <a:pPr algn="ctr">
                        <a:buNone/>
                      </a:pPr>
                      <a:r>
                        <a:rPr lang="zh-CN" altLang="en-US" sz="1500" dirty="0" smtClean="0">
                          <a:sym typeface="+mn-ea"/>
                        </a:rPr>
                        <a:t>1</a:t>
                      </a:r>
                      <a:r>
                        <a:rPr lang="en-US" altLang="zh-CN" sz="1500" dirty="0" smtClean="0">
                          <a:sym typeface="+mn-ea"/>
                        </a:rPr>
                        <a:t>1000</a:t>
                      </a:r>
                      <a:r>
                        <a:rPr lang="zh-CN" altLang="en-US" sz="1500" dirty="0" smtClean="0">
                          <a:sym typeface="+mn-ea"/>
                        </a:rPr>
                        <a:t> </a:t>
                      </a:r>
                      <a:endParaRPr lang="zh-CN" altLang="en-US" sz="1500" dirty="0">
                        <a:sym typeface="+mn-ea"/>
                      </a:endParaRPr>
                    </a:p>
                  </a:txBody>
                  <a:tcPr/>
                </a:tc>
                <a:tc>
                  <a:txBody>
                    <a:bodyPr/>
                    <a:lstStyle/>
                    <a:p>
                      <a:pPr algn="ctr">
                        <a:buNone/>
                      </a:pPr>
                      <a:r>
                        <a:rPr lang="en-US" altLang="zh-CN" sz="1500" dirty="0"/>
                        <a:t>10</a:t>
                      </a:r>
                    </a:p>
                  </a:txBody>
                  <a:tcPr/>
                </a:tc>
                <a:tc>
                  <a:txBody>
                    <a:bodyPr/>
                    <a:lstStyle/>
                    <a:p>
                      <a:pPr algn="ctr">
                        <a:buNone/>
                      </a:pPr>
                      <a:r>
                        <a:rPr lang="zh-CN" altLang="en-US" sz="1500" dirty="0">
                          <a:sym typeface="+mn-ea"/>
                        </a:rPr>
                        <a:t>730-948</a:t>
                      </a:r>
                    </a:p>
                  </a:txBody>
                  <a:tcPr/>
                </a:tc>
                <a:extLst>
                  <a:ext uri="{0D108BD9-81ED-4DB2-BD59-A6C34878D82A}">
                    <a16:rowId xmlns:a16="http://schemas.microsoft.com/office/drawing/2014/main" val="10003"/>
                  </a:ext>
                </a:extLst>
              </a:tr>
              <a:tr h="417831">
                <a:tc>
                  <a:txBody>
                    <a:bodyPr/>
                    <a:lstStyle/>
                    <a:p>
                      <a:pPr algn="ctr">
                        <a:buNone/>
                      </a:pPr>
                      <a:r>
                        <a:rPr lang="en-US" altLang="zh-CN" sz="1500" dirty="0"/>
                        <a:t>Xerces2-j</a:t>
                      </a:r>
                    </a:p>
                  </a:txBody>
                  <a:tcPr/>
                </a:tc>
                <a:tc>
                  <a:txBody>
                    <a:bodyPr/>
                    <a:lstStyle/>
                    <a:p>
                      <a:pPr algn="ctr">
                        <a:buNone/>
                      </a:pPr>
                      <a:r>
                        <a:rPr lang="en-US" altLang="zh-CN" sz="1500" dirty="0" smtClean="0"/>
                        <a:t>S</a:t>
                      </a:r>
                      <a:r>
                        <a:rPr lang="zh-CN" altLang="en-US" sz="1500" dirty="0" smtClean="0"/>
                        <a:t>chemapointtag   </a:t>
                      </a:r>
                      <a:endParaRPr lang="zh-CN" altLang="en-US" sz="1500" dirty="0"/>
                    </a:p>
                  </a:txBody>
                  <a:tcPr/>
                </a:tc>
                <a:tc>
                  <a:txBody>
                    <a:bodyPr/>
                    <a:lstStyle/>
                    <a:p>
                      <a:pPr algn="ctr">
                        <a:buNone/>
                      </a:pPr>
                      <a:r>
                        <a:rPr lang="zh-CN" altLang="en-US" sz="1500" dirty="0" smtClean="0">
                          <a:sym typeface="+mn-ea"/>
                        </a:rPr>
                        <a:t>Xerces-J</a:t>
                      </a:r>
                      <a:r>
                        <a:rPr lang="en-US" altLang="zh-CN" sz="1500" dirty="0" smtClean="0">
                          <a:sym typeface="+mn-ea"/>
                        </a:rPr>
                        <a:t>_</a:t>
                      </a:r>
                      <a:r>
                        <a:rPr lang="zh-CN" altLang="en-US" sz="1500" dirty="0" smtClean="0">
                          <a:sym typeface="+mn-ea"/>
                        </a:rPr>
                        <a:t>2</a:t>
                      </a:r>
                      <a:r>
                        <a:rPr lang="en-US" altLang="zh-CN" sz="1500" dirty="0">
                          <a:sym typeface="+mn-ea"/>
                        </a:rPr>
                        <a:t>_</a:t>
                      </a:r>
                      <a:r>
                        <a:rPr lang="zh-CN" altLang="en-US" sz="1500" dirty="0" smtClean="0">
                          <a:sym typeface="+mn-ea"/>
                        </a:rPr>
                        <a:t>1</a:t>
                      </a:r>
                      <a:r>
                        <a:rPr lang="en-US" altLang="zh-CN" sz="1500" dirty="0" smtClean="0">
                          <a:sym typeface="+mn-ea"/>
                        </a:rPr>
                        <a:t>2_</a:t>
                      </a:r>
                      <a:r>
                        <a:rPr lang="zh-CN" altLang="en-US" sz="1500" dirty="0">
                          <a:sym typeface="+mn-ea"/>
                        </a:rPr>
                        <a:t>0</a:t>
                      </a:r>
                    </a:p>
                  </a:txBody>
                  <a:tcPr/>
                </a:tc>
                <a:tc>
                  <a:txBody>
                    <a:bodyPr/>
                    <a:lstStyle/>
                    <a:p>
                      <a:pPr algn="ctr">
                        <a:buNone/>
                      </a:pPr>
                      <a:r>
                        <a:rPr lang="zh-CN" altLang="en-US" sz="1500" dirty="0" smtClean="0">
                          <a:sym typeface="+mn-ea"/>
                        </a:rPr>
                        <a:t>51</a:t>
                      </a:r>
                      <a:r>
                        <a:rPr lang="en-US" altLang="zh-CN" sz="1500" dirty="0" smtClean="0">
                          <a:sym typeface="+mn-ea"/>
                        </a:rPr>
                        <a:t>61</a:t>
                      </a:r>
                      <a:endParaRPr lang="zh-CN" altLang="en-US" sz="1500" dirty="0">
                        <a:sym typeface="+mn-ea"/>
                      </a:endParaRPr>
                    </a:p>
                  </a:txBody>
                  <a:tcPr/>
                </a:tc>
                <a:tc>
                  <a:txBody>
                    <a:bodyPr/>
                    <a:lstStyle/>
                    <a:p>
                      <a:pPr algn="ctr">
                        <a:buNone/>
                      </a:pPr>
                      <a:r>
                        <a:rPr lang="zh-CN" altLang="en-US" sz="1500" dirty="0">
                          <a:sym typeface="+mn-ea"/>
                        </a:rPr>
                        <a:t>18 </a:t>
                      </a:r>
                    </a:p>
                  </a:txBody>
                  <a:tcPr/>
                </a:tc>
                <a:tc>
                  <a:txBody>
                    <a:bodyPr/>
                    <a:lstStyle/>
                    <a:p>
                      <a:pPr algn="ctr">
                        <a:buNone/>
                      </a:pPr>
                      <a:r>
                        <a:rPr lang="zh-CN" altLang="en-US" sz="1500" dirty="0">
                          <a:sym typeface="+mn-ea"/>
                        </a:rPr>
                        <a:t>375-737</a:t>
                      </a:r>
                    </a:p>
                  </a:txBody>
                  <a:tcPr/>
                </a:tc>
                <a:extLst>
                  <a:ext uri="{0D108BD9-81ED-4DB2-BD59-A6C34878D82A}">
                    <a16:rowId xmlns:a16="http://schemas.microsoft.com/office/drawing/2014/main" val="10004"/>
                  </a:ext>
                </a:extLst>
              </a:tr>
              <a:tr h="417831">
                <a:tc>
                  <a:txBody>
                    <a:bodyPr/>
                    <a:lstStyle/>
                    <a:p>
                      <a:pPr algn="ctr">
                        <a:buNone/>
                      </a:pPr>
                      <a:r>
                        <a:rPr lang="en-US" altLang="zh-CN" sz="1500" dirty="0" err="1" smtClean="0"/>
                        <a:t>Jgit</a:t>
                      </a:r>
                      <a:endParaRPr lang="en-US" altLang="zh-CN" sz="1500" dirty="0"/>
                    </a:p>
                  </a:txBody>
                  <a:tcPr/>
                </a:tc>
                <a:tc>
                  <a:txBody>
                    <a:bodyPr/>
                    <a:lstStyle/>
                    <a:p>
                      <a:pPr algn="ctr">
                        <a:buNone/>
                      </a:pPr>
                      <a:r>
                        <a:rPr lang="en-US" altLang="zh-CN" sz="1500" dirty="0" smtClean="0"/>
                        <a:t>v0.9.3</a:t>
                      </a:r>
                      <a:endParaRPr lang="zh-CN" altLang="en-US" sz="1500" dirty="0"/>
                    </a:p>
                  </a:txBody>
                  <a:tcPr/>
                </a:tc>
                <a:tc>
                  <a:txBody>
                    <a:bodyPr/>
                    <a:lstStyle/>
                    <a:p>
                      <a:pPr algn="ctr">
                        <a:buNone/>
                      </a:pPr>
                      <a:r>
                        <a:rPr lang="en-US" altLang="zh-CN" sz="1500" dirty="0" smtClean="0">
                          <a:sym typeface="+mn-ea"/>
                        </a:rPr>
                        <a:t>v5.0.2-r</a:t>
                      </a:r>
                      <a:endParaRPr lang="zh-CN" altLang="en-US" sz="1500" dirty="0">
                        <a:sym typeface="+mn-ea"/>
                      </a:endParaRPr>
                    </a:p>
                  </a:txBody>
                  <a:tcPr/>
                </a:tc>
                <a:tc>
                  <a:txBody>
                    <a:bodyPr/>
                    <a:lstStyle/>
                    <a:p>
                      <a:pPr algn="ctr">
                        <a:buNone/>
                      </a:pPr>
                      <a:r>
                        <a:rPr lang="en-US" altLang="zh-CN" sz="1500" dirty="0" smtClean="0">
                          <a:sym typeface="+mn-ea"/>
                        </a:rPr>
                        <a:t>5369</a:t>
                      </a:r>
                      <a:endParaRPr lang="zh-CN" altLang="en-US" sz="1500" dirty="0">
                        <a:sym typeface="+mn-ea"/>
                      </a:endParaRPr>
                    </a:p>
                  </a:txBody>
                  <a:tcPr/>
                </a:tc>
                <a:tc>
                  <a:txBody>
                    <a:bodyPr/>
                    <a:lstStyle/>
                    <a:p>
                      <a:pPr algn="ctr">
                        <a:buNone/>
                      </a:pPr>
                      <a:r>
                        <a:rPr lang="en-US" altLang="zh-CN" sz="1500" dirty="0" smtClean="0">
                          <a:sym typeface="+mn-ea"/>
                        </a:rPr>
                        <a:t>19</a:t>
                      </a:r>
                      <a:endParaRPr lang="zh-CN" altLang="en-US" sz="1500" dirty="0">
                        <a:sym typeface="+mn-ea"/>
                      </a:endParaRPr>
                    </a:p>
                  </a:txBody>
                  <a:tcPr/>
                </a:tc>
                <a:tc>
                  <a:txBody>
                    <a:bodyPr/>
                    <a:lstStyle/>
                    <a:p>
                      <a:pPr algn="ctr">
                        <a:buNone/>
                      </a:pPr>
                      <a:r>
                        <a:rPr lang="en-US" altLang="zh-CN" sz="1500" dirty="0" smtClean="0">
                          <a:sym typeface="+mn-ea"/>
                        </a:rPr>
                        <a:t>500-1005</a:t>
                      </a:r>
                      <a:endParaRPr lang="zh-CN" altLang="en-US" sz="1500" dirty="0">
                        <a:sym typeface="+mn-ea"/>
                      </a:endParaRPr>
                    </a:p>
                  </a:txBody>
                  <a:tcPr/>
                </a:tc>
                <a:extLst>
                  <a:ext uri="{0D108BD9-81ED-4DB2-BD59-A6C34878D82A}">
                    <a16:rowId xmlns:a16="http://schemas.microsoft.com/office/drawing/2014/main" val="2295806383"/>
                  </a:ext>
                </a:extLst>
              </a:tr>
              <a:tr h="417831">
                <a:tc>
                  <a:txBody>
                    <a:bodyPr/>
                    <a:lstStyle/>
                    <a:p>
                      <a:pPr algn="ctr">
                        <a:buNone/>
                      </a:pPr>
                      <a:r>
                        <a:rPr lang="en-US" altLang="zh-CN" sz="1500" dirty="0" smtClean="0"/>
                        <a:t>Tomcat</a:t>
                      </a:r>
                      <a:endParaRPr lang="en-US" altLang="zh-CN" sz="1500" dirty="0"/>
                    </a:p>
                  </a:txBody>
                  <a:tcPr/>
                </a:tc>
                <a:tc>
                  <a:txBody>
                    <a:bodyPr/>
                    <a:lstStyle/>
                    <a:p>
                      <a:pPr algn="ctr">
                        <a:buNone/>
                      </a:pPr>
                      <a:r>
                        <a:rPr lang="en-US" altLang="zh-CN" sz="1500" dirty="0" smtClean="0"/>
                        <a:t>8_0_0_RC</a:t>
                      </a:r>
                      <a:endParaRPr lang="zh-CN" altLang="en-US" sz="1500" dirty="0"/>
                    </a:p>
                  </a:txBody>
                  <a:tcPr/>
                </a:tc>
                <a:tc>
                  <a:txBody>
                    <a:bodyPr/>
                    <a:lstStyle/>
                    <a:p>
                      <a:pPr algn="ctr">
                        <a:buNone/>
                      </a:pPr>
                      <a:r>
                        <a:rPr lang="en-US" altLang="zh-CN" sz="1500" dirty="0" smtClean="0">
                          <a:sym typeface="+mn-ea"/>
                        </a:rPr>
                        <a:t>9_0_10</a:t>
                      </a:r>
                      <a:endParaRPr lang="zh-CN" altLang="en-US" sz="1500" dirty="0">
                        <a:sym typeface="+mn-ea"/>
                      </a:endParaRPr>
                    </a:p>
                  </a:txBody>
                  <a:tcPr/>
                </a:tc>
                <a:tc>
                  <a:txBody>
                    <a:bodyPr/>
                    <a:lstStyle/>
                    <a:p>
                      <a:pPr algn="ctr">
                        <a:buNone/>
                      </a:pPr>
                      <a:r>
                        <a:rPr lang="en-US" altLang="zh-CN" sz="1500" dirty="0" smtClean="0">
                          <a:sym typeface="+mn-ea"/>
                        </a:rPr>
                        <a:t>7996</a:t>
                      </a:r>
                      <a:endParaRPr lang="zh-CN" altLang="en-US" sz="1500" dirty="0">
                        <a:sym typeface="+mn-ea"/>
                      </a:endParaRPr>
                    </a:p>
                  </a:txBody>
                  <a:tcPr/>
                </a:tc>
                <a:tc>
                  <a:txBody>
                    <a:bodyPr/>
                    <a:lstStyle/>
                    <a:p>
                      <a:pPr algn="ctr">
                        <a:buNone/>
                      </a:pPr>
                      <a:r>
                        <a:rPr lang="en-US" altLang="zh-CN" sz="1500" dirty="0" smtClean="0">
                          <a:sym typeface="+mn-ea"/>
                        </a:rPr>
                        <a:t>8</a:t>
                      </a:r>
                      <a:endParaRPr lang="zh-CN" altLang="en-US" sz="1500" dirty="0">
                        <a:sym typeface="+mn-ea"/>
                      </a:endParaRPr>
                    </a:p>
                  </a:txBody>
                  <a:tcPr/>
                </a:tc>
                <a:tc>
                  <a:txBody>
                    <a:bodyPr/>
                    <a:lstStyle/>
                    <a:p>
                      <a:pPr algn="ctr">
                        <a:buNone/>
                      </a:pPr>
                      <a:r>
                        <a:rPr lang="en-US" altLang="zh-CN" sz="1500" dirty="0" smtClean="0">
                          <a:sym typeface="+mn-ea"/>
                        </a:rPr>
                        <a:t>1355-1425</a:t>
                      </a:r>
                      <a:endParaRPr lang="zh-CN" altLang="en-US" sz="1500" dirty="0">
                        <a:sym typeface="+mn-ea"/>
                      </a:endParaRPr>
                    </a:p>
                  </a:txBody>
                  <a:tcPr/>
                </a:tc>
                <a:extLst>
                  <a:ext uri="{0D108BD9-81ED-4DB2-BD59-A6C34878D82A}">
                    <a16:rowId xmlns:a16="http://schemas.microsoft.com/office/drawing/2014/main" val="3925529699"/>
                  </a:ext>
                </a:extLst>
              </a:tr>
              <a:tr h="548640">
                <a:tc>
                  <a:txBody>
                    <a:bodyPr/>
                    <a:lstStyle/>
                    <a:p>
                      <a:pPr algn="ctr">
                        <a:buNone/>
                      </a:pPr>
                      <a:r>
                        <a:rPr lang="en-US" altLang="zh-CN" sz="1500" dirty="0" err="1" smtClean="0"/>
                        <a:t>Nifi</a:t>
                      </a:r>
                      <a:endParaRPr lang="en-US" altLang="zh-CN" sz="1500" dirty="0"/>
                    </a:p>
                  </a:txBody>
                  <a:tcPr/>
                </a:tc>
                <a:tc>
                  <a:txBody>
                    <a:bodyPr/>
                    <a:lstStyle/>
                    <a:p>
                      <a:pPr algn="ctr">
                        <a:buNone/>
                      </a:pPr>
                      <a:r>
                        <a:rPr lang="en-US" altLang="zh-CN" sz="1500" dirty="0" smtClean="0"/>
                        <a:t>Parent-1.0.0-incubating-rc</a:t>
                      </a:r>
                      <a:endParaRPr lang="zh-CN" altLang="en-US" sz="1500" dirty="0"/>
                    </a:p>
                  </a:txBody>
                  <a:tcPr/>
                </a:tc>
                <a:tc>
                  <a:txBody>
                    <a:bodyPr/>
                    <a:lstStyle/>
                    <a:p>
                      <a:pPr algn="ctr">
                        <a:buNone/>
                      </a:pPr>
                      <a:r>
                        <a:rPr lang="en-US" altLang="zh-CN" sz="1500" dirty="0" err="1" smtClean="0">
                          <a:sym typeface="+mn-ea"/>
                        </a:rPr>
                        <a:t>Rel</a:t>
                      </a:r>
                      <a:r>
                        <a:rPr lang="en-US" altLang="zh-CN" sz="1500" dirty="0" smtClean="0">
                          <a:sym typeface="+mn-ea"/>
                        </a:rPr>
                        <a:t>/nifi-1.7.1</a:t>
                      </a:r>
                      <a:endParaRPr lang="zh-CN" altLang="en-US" sz="1500" dirty="0">
                        <a:sym typeface="+mn-ea"/>
                      </a:endParaRPr>
                    </a:p>
                  </a:txBody>
                  <a:tcPr/>
                </a:tc>
                <a:tc>
                  <a:txBody>
                    <a:bodyPr/>
                    <a:lstStyle/>
                    <a:p>
                      <a:pPr algn="ctr">
                        <a:buNone/>
                      </a:pPr>
                      <a:r>
                        <a:rPr lang="en-US" altLang="zh-CN" sz="1500" dirty="0" smtClean="0">
                          <a:sym typeface="+mn-ea"/>
                        </a:rPr>
                        <a:t>3705</a:t>
                      </a:r>
                      <a:endParaRPr lang="zh-CN" altLang="en-US" sz="1500" dirty="0">
                        <a:sym typeface="+mn-ea"/>
                      </a:endParaRPr>
                    </a:p>
                  </a:txBody>
                  <a:tcPr/>
                </a:tc>
                <a:tc>
                  <a:txBody>
                    <a:bodyPr/>
                    <a:lstStyle/>
                    <a:p>
                      <a:pPr algn="ctr">
                        <a:buNone/>
                      </a:pPr>
                      <a:r>
                        <a:rPr lang="en-US" altLang="zh-CN" sz="1500" dirty="0" smtClean="0">
                          <a:sym typeface="+mn-ea"/>
                        </a:rPr>
                        <a:t>11</a:t>
                      </a:r>
                      <a:endParaRPr lang="zh-CN" altLang="en-US" sz="1500" dirty="0">
                        <a:sym typeface="+mn-ea"/>
                      </a:endParaRPr>
                    </a:p>
                  </a:txBody>
                  <a:tcPr/>
                </a:tc>
                <a:tc>
                  <a:txBody>
                    <a:bodyPr/>
                    <a:lstStyle/>
                    <a:p>
                      <a:pPr algn="ctr">
                        <a:buNone/>
                      </a:pPr>
                      <a:r>
                        <a:rPr lang="en-US" altLang="zh-CN" sz="1500" dirty="0" smtClean="0">
                          <a:sym typeface="+mn-ea"/>
                        </a:rPr>
                        <a:t>1494-3152</a:t>
                      </a:r>
                      <a:endParaRPr lang="zh-CN" altLang="en-US" sz="1500" dirty="0">
                        <a:sym typeface="+mn-ea"/>
                      </a:endParaRPr>
                    </a:p>
                  </a:txBody>
                  <a:tcPr/>
                </a:tc>
                <a:extLst>
                  <a:ext uri="{0D108BD9-81ED-4DB2-BD59-A6C34878D82A}">
                    <a16:rowId xmlns:a16="http://schemas.microsoft.com/office/drawing/2014/main" val="611893737"/>
                  </a:ext>
                </a:extLst>
              </a:tr>
              <a:tr h="417831">
                <a:tc>
                  <a:txBody>
                    <a:bodyPr/>
                    <a:lstStyle/>
                    <a:p>
                      <a:pPr algn="ctr">
                        <a:buNone/>
                      </a:pPr>
                      <a:r>
                        <a:rPr lang="en-US" altLang="zh-CN" sz="1500" dirty="0" smtClean="0"/>
                        <a:t>Recommenders</a:t>
                      </a:r>
                      <a:endParaRPr lang="en-US" altLang="zh-CN" sz="1500" dirty="0"/>
                    </a:p>
                  </a:txBody>
                  <a:tcPr/>
                </a:tc>
                <a:tc>
                  <a:txBody>
                    <a:bodyPr/>
                    <a:lstStyle/>
                    <a:p>
                      <a:pPr algn="ctr">
                        <a:buNone/>
                      </a:pPr>
                      <a:r>
                        <a:rPr lang="en-US" altLang="zh-CN" sz="1500" dirty="0" smtClean="0"/>
                        <a:t>V2.0.4</a:t>
                      </a:r>
                      <a:endParaRPr lang="zh-CN" altLang="en-US" sz="1500" dirty="0"/>
                    </a:p>
                  </a:txBody>
                  <a:tcPr/>
                </a:tc>
                <a:tc>
                  <a:txBody>
                    <a:bodyPr/>
                    <a:lstStyle/>
                    <a:p>
                      <a:pPr algn="ctr">
                        <a:buNone/>
                      </a:pPr>
                      <a:r>
                        <a:rPr lang="en-US" altLang="zh-CN" sz="1500" dirty="0" smtClean="0">
                          <a:sym typeface="+mn-ea"/>
                        </a:rPr>
                        <a:t>V2.5.3</a:t>
                      </a:r>
                      <a:endParaRPr lang="zh-CN" altLang="en-US" sz="1500" dirty="0">
                        <a:sym typeface="+mn-ea"/>
                      </a:endParaRPr>
                    </a:p>
                  </a:txBody>
                  <a:tcPr/>
                </a:tc>
                <a:tc>
                  <a:txBody>
                    <a:bodyPr/>
                    <a:lstStyle/>
                    <a:p>
                      <a:pPr algn="ctr">
                        <a:buNone/>
                      </a:pPr>
                      <a:r>
                        <a:rPr lang="en-US" altLang="zh-CN" sz="1500" dirty="0" smtClean="0">
                          <a:sym typeface="+mn-ea"/>
                        </a:rPr>
                        <a:t>1792</a:t>
                      </a:r>
                      <a:endParaRPr lang="zh-CN" altLang="en-US" sz="1500" dirty="0">
                        <a:sym typeface="+mn-ea"/>
                      </a:endParaRPr>
                    </a:p>
                  </a:txBody>
                  <a:tcPr/>
                </a:tc>
                <a:tc>
                  <a:txBody>
                    <a:bodyPr/>
                    <a:lstStyle/>
                    <a:p>
                      <a:pPr algn="ctr">
                        <a:buNone/>
                      </a:pPr>
                      <a:r>
                        <a:rPr lang="en-US" altLang="zh-CN" sz="1500" dirty="0" smtClean="0">
                          <a:sym typeface="+mn-ea"/>
                        </a:rPr>
                        <a:t>8</a:t>
                      </a:r>
                      <a:endParaRPr lang="zh-CN" altLang="en-US" sz="1500" dirty="0">
                        <a:sym typeface="+mn-ea"/>
                      </a:endParaRPr>
                    </a:p>
                  </a:txBody>
                  <a:tcPr/>
                </a:tc>
                <a:tc>
                  <a:txBody>
                    <a:bodyPr/>
                    <a:lstStyle/>
                    <a:p>
                      <a:pPr algn="ctr">
                        <a:buNone/>
                      </a:pPr>
                      <a:r>
                        <a:rPr lang="en-US" altLang="zh-CN" sz="1500" dirty="0" smtClean="0">
                          <a:sym typeface="+mn-ea"/>
                        </a:rPr>
                        <a:t>349-574</a:t>
                      </a:r>
                      <a:endParaRPr lang="zh-CN" altLang="en-US" sz="1500" dirty="0">
                        <a:sym typeface="+mn-ea"/>
                      </a:endParaRPr>
                    </a:p>
                  </a:txBody>
                  <a:tcPr/>
                </a:tc>
                <a:extLst>
                  <a:ext uri="{0D108BD9-81ED-4DB2-BD59-A6C34878D82A}">
                    <a16:rowId xmlns:a16="http://schemas.microsoft.com/office/drawing/2014/main" val="1895578807"/>
                  </a:ext>
                </a:extLst>
              </a:tr>
            </a:tbl>
          </a:graphicData>
        </a:graphic>
      </p:graphicFrame>
      <p:sp>
        <p:nvSpPr>
          <p:cNvPr id="8" name="标题 1"/>
          <p:cNvSpPr txBox="1">
            <a:spLocks/>
          </p:cNvSpPr>
          <p:nvPr/>
        </p:nvSpPr>
        <p:spPr>
          <a:xfrm>
            <a:off x="1790337" y="1312415"/>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800" dirty="0">
                <a:latin typeface="微软雅黑 Light" panose="020B0502040204020203" pitchFamily="34" charset="-122"/>
                <a:ea typeface="微软雅黑 Light" panose="020B0502040204020203" pitchFamily="34" charset="-122"/>
              </a:rPr>
              <a:t>实验对象</a:t>
            </a:r>
            <a:endParaRPr lang="en-US" altLang="zh-CN" sz="2800" dirty="0">
              <a:latin typeface="微软雅黑 Light" panose="020B0502040204020203" pitchFamily="34" charset="-122"/>
              <a:ea typeface="微软雅黑 Light" panose="020B0502040204020203" pitchFamily="34" charset="-122"/>
            </a:endParaRPr>
          </a:p>
        </p:txBody>
      </p:sp>
      <p:sp>
        <p:nvSpPr>
          <p:cNvPr id="9" name="标题 1"/>
          <p:cNvSpPr>
            <a:spLocks noGrp="1"/>
          </p:cNvSpPr>
          <p:nvPr/>
        </p:nvSpPr>
        <p:spPr>
          <a:xfrm>
            <a:off x="1715998" y="6253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rPr>
              <a:t>实证研究</a:t>
            </a:r>
            <a:endParaRPr lang="en-US" altLang="zh-CN" dirty="0">
              <a:solidFill>
                <a:prstClr val="black">
                  <a:lumMod val="85000"/>
                  <a:lumOff val="1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75877" y="2133609"/>
            <a:ext cx="8915400" cy="3777623"/>
          </a:xfrm>
        </p:spPr>
        <p:txBody>
          <a:bodyPr/>
          <a:lstStyle/>
          <a:p>
            <a:pPr marL="0" indent="0">
              <a:buNone/>
            </a:pPr>
            <a:endParaRPr lang="en-US" altLang="zh-CN" sz="2400" dirty="0"/>
          </a:p>
          <a:p>
            <a:pPr marL="0" indent="0">
              <a:buNone/>
            </a:pPr>
            <a:endParaRPr lang="zh-CN" altLang="en-US"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
        <p:nvSpPr>
          <p:cNvPr id="7" name="标题 1"/>
          <p:cNvSpPr txBox="1">
            <a:spLocks/>
          </p:cNvSpPr>
          <p:nvPr/>
        </p:nvSpPr>
        <p:spPr>
          <a:xfrm>
            <a:off x="1790337" y="1312418"/>
            <a:ext cx="8911687" cy="7004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800" dirty="0">
                <a:latin typeface="微软雅黑 Light" panose="020B0502040204020203" pitchFamily="34" charset="-122"/>
                <a:ea typeface="微软雅黑 Light" panose="020B0502040204020203" pitchFamily="34" charset="-122"/>
              </a:rPr>
              <a:t>实验流程</a:t>
            </a:r>
            <a:endParaRPr lang="en-US" altLang="zh-CN" sz="2800" dirty="0">
              <a:latin typeface="微软雅黑 Light" panose="020B0502040204020203" pitchFamily="34" charset="-122"/>
              <a:ea typeface="微软雅黑 Light" panose="020B0502040204020203" pitchFamily="34" charset="-122"/>
            </a:endParaRPr>
          </a:p>
        </p:txBody>
      </p:sp>
      <p:sp>
        <p:nvSpPr>
          <p:cNvPr id="9" name="标题 1"/>
          <p:cNvSpPr>
            <a:spLocks noGrp="1"/>
          </p:cNvSpPr>
          <p:nvPr/>
        </p:nvSpPr>
        <p:spPr>
          <a:xfrm>
            <a:off x="1715998" y="6253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rPr>
              <a:t>实证研究</a:t>
            </a:r>
            <a:endParaRPr lang="en-US" altLang="zh-CN" dirty="0">
              <a:solidFill>
                <a:prstClr val="black">
                  <a:lumMod val="85000"/>
                  <a:lumOff val="15000"/>
                </a:prstClr>
              </a:solidFill>
              <a:latin typeface="微软雅黑" panose="020B0503020204020204" pitchFamily="34" charset="-122"/>
              <a:ea typeface="微软雅黑" panose="020B0503020204020204" pitchFamily="34" charset="-122"/>
            </a:endParaRPr>
          </a:p>
        </p:txBody>
      </p:sp>
      <p:pic>
        <p:nvPicPr>
          <p:cNvPr id="12290" name="Picture 2" descr="微信图片_201808302024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063" y="1925935"/>
            <a:ext cx="5260444" cy="331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箭头连接符 13"/>
          <p:cNvCxnSpPr/>
          <p:nvPr/>
        </p:nvCxnSpPr>
        <p:spPr>
          <a:xfrm flipH="1">
            <a:off x="4955456" y="945042"/>
            <a:ext cx="1783824" cy="2053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771034" y="625389"/>
            <a:ext cx="3119647" cy="954107"/>
          </a:xfrm>
          <a:prstGeom prst="rect">
            <a:avLst/>
          </a:prstGeom>
          <a:noFill/>
        </p:spPr>
        <p:txBody>
          <a:bodyPr wrap="square" rtlCol="0">
            <a:spAutoFit/>
          </a:bodyPr>
          <a:lstStyle/>
          <a:p>
            <a:r>
              <a:rPr lang="x-none" altLang="zh-CN" sz="1400" dirty="0"/>
              <a:t>DÉCOR</a:t>
            </a:r>
            <a:r>
              <a:rPr lang="zh-CN" altLang="zh-CN" sz="1400" dirty="0"/>
              <a:t>工具运用</a:t>
            </a:r>
            <a:r>
              <a:rPr lang="x-none" altLang="zh-CN" sz="1400" dirty="0"/>
              <a:t>DETEX </a:t>
            </a:r>
            <a:r>
              <a:rPr lang="zh-CN" altLang="zh-CN" sz="1400" dirty="0"/>
              <a:t>框架自动将坏味的定义转换成检测，该工具已被广泛地运用在各种有关代码坏味的研究中</a:t>
            </a:r>
            <a:r>
              <a:rPr lang="zh-CN" altLang="en-US" sz="1400" dirty="0"/>
              <a:t>。</a:t>
            </a:r>
          </a:p>
        </p:txBody>
      </p:sp>
      <p:cxnSp>
        <p:nvCxnSpPr>
          <p:cNvPr id="18" name="直接箭头连接符 17"/>
          <p:cNvCxnSpPr>
            <a:stCxn id="19" idx="1"/>
            <a:endCxn id="12290" idx="3"/>
          </p:cNvCxnSpPr>
          <p:nvPr/>
        </p:nvCxnSpPr>
        <p:spPr>
          <a:xfrm flipH="1" flipV="1">
            <a:off x="7064507" y="3583725"/>
            <a:ext cx="1373098" cy="11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437605" y="3117868"/>
            <a:ext cx="3119647" cy="954107"/>
          </a:xfrm>
          <a:prstGeom prst="rect">
            <a:avLst/>
          </a:prstGeom>
          <a:noFill/>
        </p:spPr>
        <p:txBody>
          <a:bodyPr wrap="square" rtlCol="0">
            <a:spAutoFit/>
          </a:bodyPr>
          <a:lstStyle/>
          <a:p>
            <a:r>
              <a:rPr lang="en-US" altLang="zh-CN" sz="1400" dirty="0"/>
              <a:t>1.</a:t>
            </a:r>
            <a:r>
              <a:rPr lang="zh-CN" altLang="en-US" sz="1400" dirty="0"/>
              <a:t>坏味的活跃度与密度</a:t>
            </a:r>
            <a:endParaRPr lang="en-US" altLang="zh-CN" sz="1400" dirty="0"/>
          </a:p>
          <a:p>
            <a:r>
              <a:rPr lang="en-US" altLang="zh-CN" sz="1400" dirty="0"/>
              <a:t>2.</a:t>
            </a:r>
            <a:r>
              <a:rPr lang="zh-CN" altLang="en-US" sz="1400" dirty="0"/>
              <a:t>文件变化与坏味的关联</a:t>
            </a:r>
            <a:endParaRPr lang="en-US" altLang="zh-CN" sz="1400" dirty="0"/>
          </a:p>
          <a:p>
            <a:r>
              <a:rPr lang="en-US" altLang="zh-CN" sz="1400" dirty="0"/>
              <a:t>3.</a:t>
            </a:r>
            <a:r>
              <a:rPr lang="zh-CN" altLang="en-US" sz="1400" dirty="0"/>
              <a:t>文件变化与具体坏味的关联</a:t>
            </a:r>
            <a:endParaRPr lang="en-US" altLang="zh-CN" sz="1400" dirty="0"/>
          </a:p>
          <a:p>
            <a:r>
              <a:rPr lang="en-US" altLang="zh-CN" sz="1400" dirty="0"/>
              <a:t>4.</a:t>
            </a:r>
            <a:r>
              <a:rPr lang="zh-CN" altLang="en-US" sz="1400" dirty="0"/>
              <a:t>坏味重叠率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1000" fill="hold"/>
                                        <p:tgtEl>
                                          <p:spTgt spid="122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9598" y="1317536"/>
            <a:ext cx="8911687" cy="1280891"/>
          </a:xfrm>
        </p:spPr>
        <p:txBody>
          <a:bodyPr/>
          <a:lstStyle/>
          <a:p>
            <a:r>
              <a:rPr lang="zh-CN" altLang="en-US" dirty="0">
                <a:latin typeface="微软雅黑" panose="020B0503020204020204" pitchFamily="34" charset="-122"/>
                <a:ea typeface="微软雅黑" panose="020B0503020204020204" pitchFamily="34" charset="-122"/>
                <a:sym typeface="+mn-ea"/>
              </a:rPr>
              <a:t>目录</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575877" y="2276482"/>
            <a:ext cx="8915400" cy="3777623"/>
          </a:xfrm>
        </p:spPr>
        <p:txBody>
          <a:bodyPr>
            <a:normAutofit/>
          </a:bodyPr>
          <a:lstStyle/>
          <a:p>
            <a:r>
              <a:rPr lang="zh-CN" altLang="en-US" sz="2400" dirty="0">
                <a:latin typeface="微软雅黑 Light" panose="020B0502040204020203" pitchFamily="34" charset="-122"/>
                <a:ea typeface="微软雅黑 Light" panose="020B0502040204020203" pitchFamily="34" charset="-122"/>
                <a:sym typeface="+mn-ea"/>
              </a:rPr>
              <a:t>背景与相关工作</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实证研究</a:t>
            </a:r>
            <a:endParaRPr lang="en-US" altLang="zh-CN" sz="2400"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实验结果</a:t>
            </a:r>
            <a:endParaRPr lang="en-US" altLang="zh-CN" sz="2800" b="1"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总结与展望</a:t>
            </a:r>
            <a:endParaRPr lang="en-US" altLang="zh-CN" sz="2400" dirty="0">
              <a:latin typeface="微软雅黑 Light" panose="020B0502040204020203" pitchFamily="34" charset="-122"/>
              <a:ea typeface="微软雅黑 Light" panose="020B0502040204020203" pitchFamily="34" charset="-122"/>
            </a:endParaRPr>
          </a:p>
          <a:p>
            <a:pPr marL="0" indent="0">
              <a:buNone/>
            </a:pPr>
            <a:endParaRPr lang="zh-CN" altLang="en-US"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Tree>
    <p:extLst>
      <p:ext uri="{BB962C8B-B14F-4D97-AF65-F5344CB8AC3E}">
        <p14:creationId xmlns:p14="http://schemas.microsoft.com/office/powerpoint/2010/main" val="268752134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75877" y="2133609"/>
            <a:ext cx="8915400" cy="3777623"/>
          </a:xfrm>
        </p:spPr>
        <p:txBody>
          <a:bodyPr/>
          <a:lstStyle/>
          <a:p>
            <a:pPr marL="0" indent="0">
              <a:buNone/>
            </a:pPr>
            <a:endParaRPr lang="en-US" altLang="zh-CN" sz="2400" dirty="0"/>
          </a:p>
          <a:p>
            <a:pPr marL="0" indent="0">
              <a:buNone/>
            </a:pPr>
            <a:endParaRPr lang="zh-CN" altLang="en-US" sz="2400"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
        <p:nvSpPr>
          <p:cNvPr id="7" name="标题 1"/>
          <p:cNvSpPr txBox="1">
            <a:spLocks/>
          </p:cNvSpPr>
          <p:nvPr/>
        </p:nvSpPr>
        <p:spPr>
          <a:xfrm>
            <a:off x="1790337" y="1312418"/>
            <a:ext cx="8911687" cy="7004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sz="2800" dirty="0">
                <a:solidFill>
                  <a:prstClr val="black">
                    <a:lumMod val="85000"/>
                    <a:lumOff val="15000"/>
                  </a:prstClr>
                </a:solidFill>
                <a:latin typeface="微软雅黑 Light" panose="020B0502040204020203" pitchFamily="34" charset="-122"/>
                <a:ea typeface="微软雅黑 Light" panose="020B0502040204020203" pitchFamily="34" charset="-122"/>
              </a:rPr>
              <a:t>坏味密度与活跃度</a:t>
            </a:r>
            <a:endParaRPr lang="en-US" altLang="zh-CN" sz="2800" dirty="0">
              <a:solidFill>
                <a:prstClr val="black">
                  <a:lumMod val="85000"/>
                  <a:lumOff val="15000"/>
                </a:prstClr>
              </a:solidFill>
              <a:latin typeface="微软雅黑 Light" panose="020B0502040204020203" pitchFamily="34" charset="-122"/>
              <a:ea typeface="微软雅黑 Light" panose="020B0502040204020203" pitchFamily="34" charset="-122"/>
            </a:endParaRPr>
          </a:p>
        </p:txBody>
      </p:sp>
      <p:sp>
        <p:nvSpPr>
          <p:cNvPr id="9" name="标题 1"/>
          <p:cNvSpPr>
            <a:spLocks noGrp="1"/>
          </p:cNvSpPr>
          <p:nvPr/>
        </p:nvSpPr>
        <p:spPr>
          <a:xfrm>
            <a:off x="1715998" y="6253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rPr>
              <a:t>实验结果</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rPr>
              <a:t>1</a:t>
            </a:r>
          </a:p>
        </p:txBody>
      </p:sp>
      <p:graphicFrame>
        <p:nvGraphicFramePr>
          <p:cNvPr id="2" name="表格 1"/>
          <p:cNvGraphicFramePr>
            <a:graphicFrameLocks noGrp="1"/>
          </p:cNvGraphicFramePr>
          <p:nvPr>
            <p:extLst>
              <p:ext uri="{D42A27DB-BD31-4B8C-83A1-F6EECF244321}">
                <p14:modId xmlns:p14="http://schemas.microsoft.com/office/powerpoint/2010/main" val="1025349411"/>
              </p:ext>
            </p:extLst>
          </p:nvPr>
        </p:nvGraphicFramePr>
        <p:xfrm>
          <a:off x="1790335" y="2025446"/>
          <a:ext cx="8846203" cy="2880852"/>
        </p:xfrm>
        <a:graphic>
          <a:graphicData uri="http://schemas.openxmlformats.org/drawingml/2006/table">
            <a:tbl>
              <a:tblPr firstRow="1" firstCol="1" bandRow="1">
                <a:tableStyleId>{5C22544A-7EE6-4342-B048-85BDC9FD1C3A}</a:tableStyleId>
              </a:tblPr>
              <a:tblGrid>
                <a:gridCol w="1280263">
                  <a:extLst>
                    <a:ext uri="{9D8B030D-6E8A-4147-A177-3AD203B41FA5}">
                      <a16:colId xmlns:a16="http://schemas.microsoft.com/office/drawing/2014/main" val="1340099615"/>
                    </a:ext>
                  </a:extLst>
                </a:gridCol>
                <a:gridCol w="753023">
                  <a:extLst>
                    <a:ext uri="{9D8B030D-6E8A-4147-A177-3AD203B41FA5}">
                      <a16:colId xmlns:a16="http://schemas.microsoft.com/office/drawing/2014/main" val="2697941395"/>
                    </a:ext>
                  </a:extLst>
                </a:gridCol>
                <a:gridCol w="860596">
                  <a:extLst>
                    <a:ext uri="{9D8B030D-6E8A-4147-A177-3AD203B41FA5}">
                      <a16:colId xmlns:a16="http://schemas.microsoft.com/office/drawing/2014/main" val="2080001897"/>
                    </a:ext>
                  </a:extLst>
                </a:gridCol>
                <a:gridCol w="772581">
                  <a:extLst>
                    <a:ext uri="{9D8B030D-6E8A-4147-A177-3AD203B41FA5}">
                      <a16:colId xmlns:a16="http://schemas.microsoft.com/office/drawing/2014/main" val="718944408"/>
                    </a:ext>
                  </a:extLst>
                </a:gridCol>
                <a:gridCol w="1017069">
                  <a:extLst>
                    <a:ext uri="{9D8B030D-6E8A-4147-A177-3AD203B41FA5}">
                      <a16:colId xmlns:a16="http://schemas.microsoft.com/office/drawing/2014/main" val="3047839418"/>
                    </a:ext>
                  </a:extLst>
                </a:gridCol>
                <a:gridCol w="801919">
                  <a:extLst>
                    <a:ext uri="{9D8B030D-6E8A-4147-A177-3AD203B41FA5}">
                      <a16:colId xmlns:a16="http://schemas.microsoft.com/office/drawing/2014/main" val="2151708356"/>
                    </a:ext>
                  </a:extLst>
                </a:gridCol>
                <a:gridCol w="870376">
                  <a:extLst>
                    <a:ext uri="{9D8B030D-6E8A-4147-A177-3AD203B41FA5}">
                      <a16:colId xmlns:a16="http://schemas.microsoft.com/office/drawing/2014/main" val="1765816820"/>
                    </a:ext>
                  </a:extLst>
                </a:gridCol>
                <a:gridCol w="870376">
                  <a:extLst>
                    <a:ext uri="{9D8B030D-6E8A-4147-A177-3AD203B41FA5}">
                      <a16:colId xmlns:a16="http://schemas.microsoft.com/office/drawing/2014/main" val="1869407067"/>
                    </a:ext>
                  </a:extLst>
                </a:gridCol>
                <a:gridCol w="1620000">
                  <a:extLst>
                    <a:ext uri="{9D8B030D-6E8A-4147-A177-3AD203B41FA5}">
                      <a16:colId xmlns:a16="http://schemas.microsoft.com/office/drawing/2014/main" val="2708013849"/>
                    </a:ext>
                  </a:extLst>
                </a:gridCol>
              </a:tblGrid>
              <a:tr h="720213">
                <a:tc>
                  <a:txBody>
                    <a:bodyPr/>
                    <a:lstStyle/>
                    <a:p>
                      <a:pPr indent="127000" algn="r" hangingPunct="0">
                        <a:spcAft>
                          <a:spcPts val="0"/>
                        </a:spcAft>
                        <a:tabLst>
                          <a:tab pos="226695" algn="l"/>
                        </a:tabLst>
                      </a:pPr>
                      <a:r>
                        <a:rPr lang="zh-CN" sz="1200" kern="100" dirty="0" smtClean="0">
                          <a:effectLst/>
                        </a:rPr>
                        <a:t>项目</a:t>
                      </a:r>
                      <a:endParaRPr lang="en-US" altLang="zh-CN" sz="1200" kern="100" dirty="0" smtClean="0">
                        <a:effectLst/>
                      </a:endParaRPr>
                    </a:p>
                    <a:p>
                      <a:pPr indent="127000" algn="l" hangingPunct="0">
                        <a:spcAft>
                          <a:spcPts val="0"/>
                        </a:spcAft>
                        <a:tabLst>
                          <a:tab pos="226695" algn="l"/>
                        </a:tabLst>
                      </a:pPr>
                      <a:r>
                        <a:rPr lang="en-US" sz="1200" kern="100" dirty="0" smtClean="0">
                          <a:effectLst/>
                        </a:rPr>
                        <a:t>density</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err="1" smtClean="0">
                          <a:effectLst/>
                        </a:rPr>
                        <a:t>Che</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err="1" smtClean="0">
                          <a:effectLst/>
                        </a:rPr>
                        <a:t>Egit</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err="1">
                          <a:effectLst/>
                        </a:rPr>
                        <a:t>Jmeter</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Xerces2-j</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indent="127000" algn="ctr" hangingPunct="0">
                        <a:spcAft>
                          <a:spcPts val="0"/>
                        </a:spcAft>
                        <a:tabLst>
                          <a:tab pos="226695" algn="l"/>
                        </a:tabLst>
                      </a:pPr>
                      <a:r>
                        <a:rPr lang="en-US" sz="1200" kern="100" dirty="0" err="1" smtClean="0">
                          <a:effectLst/>
                        </a:rPr>
                        <a:t>Jgit</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smtClean="0">
                          <a:effectLst/>
                        </a:rPr>
                        <a:t>Tomcat</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err="1">
                          <a:effectLst/>
                        </a:rPr>
                        <a:t>Nifi</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Recommenders</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23620445"/>
                  </a:ext>
                </a:extLst>
              </a:tr>
              <a:tr h="720213">
                <a:tc>
                  <a:txBody>
                    <a:bodyPr/>
                    <a:lstStyle/>
                    <a:p>
                      <a:pPr indent="127000" algn="ctr" hangingPunct="0">
                        <a:spcAft>
                          <a:spcPts val="0"/>
                        </a:spcAft>
                        <a:tabLst>
                          <a:tab pos="226695" algn="l"/>
                        </a:tabLst>
                      </a:pPr>
                      <a:r>
                        <a:rPr lang="en-US" sz="1200" kern="100">
                          <a:effectLst/>
                        </a:rPr>
                        <a:t>density_min</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0.182</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0.177</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0.187</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b="1" kern="100" dirty="0">
                          <a:effectLst/>
                        </a:rPr>
                        <a:t>0.530</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indent="127000" algn="ctr" hangingPunct="0">
                        <a:spcAft>
                          <a:spcPts val="0"/>
                        </a:spcAft>
                        <a:tabLst>
                          <a:tab pos="226695" algn="l"/>
                        </a:tabLst>
                      </a:pPr>
                      <a:r>
                        <a:rPr lang="en-US" sz="1200" kern="100">
                          <a:effectLst/>
                        </a:rPr>
                        <a:t>0.141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a:effectLst/>
                        </a:rPr>
                        <a:t>0.215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a:effectLst/>
                        </a:rPr>
                        <a:t>0.119</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0.178</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70744242"/>
                  </a:ext>
                </a:extLst>
              </a:tr>
              <a:tr h="720213">
                <a:tc>
                  <a:txBody>
                    <a:bodyPr/>
                    <a:lstStyle/>
                    <a:p>
                      <a:pPr indent="127000" algn="ctr" hangingPunct="0">
                        <a:spcAft>
                          <a:spcPts val="0"/>
                        </a:spcAft>
                        <a:tabLst>
                          <a:tab pos="226695" algn="l"/>
                        </a:tabLst>
                      </a:pPr>
                      <a:r>
                        <a:rPr lang="en-US" sz="1200" kern="100">
                          <a:effectLst/>
                        </a:rPr>
                        <a:t>density_max</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a:effectLst/>
                        </a:rPr>
                        <a:t>0.307</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a:effectLst/>
                        </a:rPr>
                        <a:t>0.214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0.307</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b="1" kern="100" dirty="0">
                          <a:effectLst/>
                        </a:rPr>
                        <a:t>0.610</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indent="127000" algn="ctr" hangingPunct="0">
                        <a:spcAft>
                          <a:spcPts val="0"/>
                        </a:spcAft>
                        <a:tabLst>
                          <a:tab pos="226695" algn="l"/>
                        </a:tabLst>
                      </a:pPr>
                      <a:r>
                        <a:rPr lang="en-US" sz="1200" kern="100" dirty="0">
                          <a:effectLst/>
                        </a:rPr>
                        <a:t>0.168</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0.238</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a:effectLst/>
                        </a:rPr>
                        <a:t>0.164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0.207</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077582735"/>
                  </a:ext>
                </a:extLst>
              </a:tr>
              <a:tr h="720213">
                <a:tc>
                  <a:txBody>
                    <a:bodyPr/>
                    <a:lstStyle/>
                    <a:p>
                      <a:pPr indent="127000" algn="ctr" hangingPunct="0">
                        <a:spcAft>
                          <a:spcPts val="0"/>
                        </a:spcAft>
                        <a:tabLst>
                          <a:tab pos="226695" algn="l"/>
                        </a:tabLst>
                      </a:pPr>
                      <a:r>
                        <a:rPr lang="en-US" sz="1200" kern="100">
                          <a:effectLst/>
                        </a:rPr>
                        <a:t>density_avg</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0.190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a:effectLst/>
                        </a:rPr>
                        <a:t>0.190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a:effectLst/>
                        </a:rPr>
                        <a:t>0.234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b="1" kern="100" dirty="0">
                          <a:effectLst/>
                        </a:rPr>
                        <a:t>0.569</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indent="127000" algn="ctr" hangingPunct="0">
                        <a:spcAft>
                          <a:spcPts val="0"/>
                        </a:spcAft>
                        <a:tabLst>
                          <a:tab pos="226695" algn="l"/>
                        </a:tabLst>
                      </a:pPr>
                      <a:r>
                        <a:rPr lang="en-US" sz="1200" kern="100">
                          <a:effectLst/>
                        </a:rPr>
                        <a:t>0.151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0.219</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0.142</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0.190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869385475"/>
                  </a:ext>
                </a:extLst>
              </a:tr>
            </a:tbl>
          </a:graphicData>
        </a:graphic>
      </p:graphicFrame>
      <p:cxnSp>
        <p:nvCxnSpPr>
          <p:cNvPr id="6" name="直接连接符 5"/>
          <p:cNvCxnSpPr/>
          <p:nvPr/>
        </p:nvCxnSpPr>
        <p:spPr>
          <a:xfrm>
            <a:off x="1790333" y="2027025"/>
            <a:ext cx="1277339" cy="6571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7" name="对象 16">
            <a:hlinkClick r:id="" action="ppaction://ole?verb=0"/>
          </p:cNvPr>
          <p:cNvGraphicFramePr>
            <a:graphicFrameLocks noChangeAspect="1"/>
          </p:cNvGraphicFramePr>
          <p:nvPr/>
        </p:nvGraphicFramePr>
        <p:xfrm>
          <a:off x="6325243" y="1262387"/>
          <a:ext cx="1931035" cy="643891"/>
        </p:xfrm>
        <a:graphic>
          <a:graphicData uri="http://schemas.openxmlformats.org/presentationml/2006/ole">
            <mc:AlternateContent xmlns:mc="http://schemas.openxmlformats.org/markup-compatibility/2006">
              <mc:Choice xmlns:v="urn:schemas-microsoft-com:vml" Requires="v">
                <p:oleObj spid="_x0000_s13443" r:id="rId5" imgW="1295400" imgH="431800" progId="Equation.KSEE3">
                  <p:embed/>
                </p:oleObj>
              </mc:Choice>
              <mc:Fallback>
                <p:oleObj r:id="rId5" imgW="1295400" imgH="431800" progId="Equation.KSEE3">
                  <p:embed/>
                  <p:pic>
                    <p:nvPicPr>
                      <p:cNvPr id="25" name="对象 24">
                        <a:hlinkClick r:id="" action="ppaction://ole?verb=0"/>
                      </p:cNvPr>
                      <p:cNvPicPr/>
                      <p:nvPr/>
                    </p:nvPicPr>
                    <p:blipFill>
                      <a:blip r:embed="rId6"/>
                      <a:stretch>
                        <a:fillRect/>
                      </a:stretch>
                    </p:blipFill>
                    <p:spPr>
                      <a:xfrm>
                        <a:off x="6325243" y="1262387"/>
                        <a:ext cx="1931035" cy="643891"/>
                      </a:xfrm>
                      <a:prstGeom prst="rect">
                        <a:avLst/>
                      </a:prstGeom>
                    </p:spPr>
                  </p:pic>
                </p:oleObj>
              </mc:Fallback>
            </mc:AlternateContent>
          </a:graphicData>
        </a:graphic>
      </p:graphicFrame>
    </p:spTree>
    <p:extLst>
      <p:ext uri="{BB962C8B-B14F-4D97-AF65-F5344CB8AC3E}">
        <p14:creationId xmlns:p14="http://schemas.microsoft.com/office/powerpoint/2010/main" val="73640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graphicFrame>
        <p:nvGraphicFramePr>
          <p:cNvPr id="25" name="对象 24">
            <a:hlinkClick r:id="" action="ppaction://ole?verb=0"/>
          </p:cNvPr>
          <p:cNvGraphicFramePr>
            <a:graphicFrameLocks noChangeAspect="1"/>
          </p:cNvGraphicFramePr>
          <p:nvPr/>
        </p:nvGraphicFramePr>
        <p:xfrm>
          <a:off x="6325243" y="1262387"/>
          <a:ext cx="1931035" cy="643891"/>
        </p:xfrm>
        <a:graphic>
          <a:graphicData uri="http://schemas.openxmlformats.org/presentationml/2006/ole">
            <mc:AlternateContent xmlns:mc="http://schemas.openxmlformats.org/markup-compatibility/2006">
              <mc:Choice xmlns:v="urn:schemas-microsoft-com:vml" Requires="v">
                <p:oleObj spid="_x0000_s6313" r:id="rId5" imgW="1295400" imgH="431800" progId="Equation.KSEE3">
                  <p:embed/>
                </p:oleObj>
              </mc:Choice>
              <mc:Fallback>
                <p:oleObj r:id="rId5" imgW="1295400" imgH="431800" progId="Equation.KSEE3">
                  <p:embed/>
                  <p:pic>
                    <p:nvPicPr>
                      <p:cNvPr id="0" name="图片 3072"/>
                      <p:cNvPicPr/>
                      <p:nvPr/>
                    </p:nvPicPr>
                    <p:blipFill>
                      <a:blip r:embed="rId6"/>
                      <a:stretch>
                        <a:fillRect/>
                      </a:stretch>
                    </p:blipFill>
                    <p:spPr>
                      <a:xfrm>
                        <a:off x="6325243" y="1262387"/>
                        <a:ext cx="1931035" cy="643891"/>
                      </a:xfrm>
                      <a:prstGeom prst="rect">
                        <a:avLst/>
                      </a:prstGeom>
                    </p:spPr>
                  </p:pic>
                </p:oleObj>
              </mc:Fallback>
            </mc:AlternateContent>
          </a:graphicData>
        </a:graphic>
      </p:graphicFrame>
      <p:sp>
        <p:nvSpPr>
          <p:cNvPr id="15" name="标题 1"/>
          <p:cNvSpPr txBox="1">
            <a:spLocks/>
          </p:cNvSpPr>
          <p:nvPr/>
        </p:nvSpPr>
        <p:spPr>
          <a:xfrm>
            <a:off x="1790337" y="1312418"/>
            <a:ext cx="8911687" cy="7004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sz="2800" dirty="0">
                <a:solidFill>
                  <a:prstClr val="black">
                    <a:lumMod val="85000"/>
                    <a:lumOff val="15000"/>
                  </a:prstClr>
                </a:solidFill>
                <a:latin typeface="微软雅黑 Light" panose="020B0502040204020203" pitchFamily="34" charset="-122"/>
                <a:ea typeface="微软雅黑 Light" panose="020B0502040204020203" pitchFamily="34" charset="-122"/>
              </a:rPr>
              <a:t>坏味密度与活跃度</a:t>
            </a:r>
            <a:endParaRPr lang="en-US" altLang="zh-CN" sz="2800" dirty="0">
              <a:solidFill>
                <a:prstClr val="black">
                  <a:lumMod val="85000"/>
                  <a:lumOff val="15000"/>
                </a:prstClr>
              </a:solidFill>
              <a:latin typeface="微软雅黑 Light" panose="020B0502040204020203" pitchFamily="34" charset="-122"/>
              <a:ea typeface="微软雅黑 Light" panose="020B0502040204020203" pitchFamily="34" charset="-122"/>
            </a:endParaRPr>
          </a:p>
        </p:txBody>
      </p:sp>
      <p:sp>
        <p:nvSpPr>
          <p:cNvPr id="16" name="标题 1"/>
          <p:cNvSpPr>
            <a:spLocks noGrp="1"/>
          </p:cNvSpPr>
          <p:nvPr/>
        </p:nvSpPr>
        <p:spPr>
          <a:xfrm>
            <a:off x="1715998" y="6253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rPr>
              <a:t>实验结果</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rPr>
              <a:t>1</a:t>
            </a:r>
          </a:p>
        </p:txBody>
      </p:sp>
      <p:pic>
        <p:nvPicPr>
          <p:cNvPr id="17" name="图片 16"/>
          <p:cNvPicPr/>
          <p:nvPr/>
        </p:nvPicPr>
        <p:blipFill>
          <a:blip r:embed="rId7" cstate="print">
            <a:extLst>
              <a:ext uri="{28A0092B-C50C-407E-A947-70E740481C1C}">
                <a14:useLocalDpi xmlns:a14="http://schemas.microsoft.com/office/drawing/2010/main" val="0"/>
              </a:ext>
            </a:extLst>
          </a:blip>
          <a:stretch>
            <a:fillRect/>
          </a:stretch>
        </p:blipFill>
        <p:spPr>
          <a:xfrm>
            <a:off x="1799310" y="2122345"/>
            <a:ext cx="3328236" cy="1980000"/>
          </a:xfrm>
          <a:prstGeom prst="rect">
            <a:avLst/>
          </a:prstGeom>
        </p:spPr>
      </p:pic>
      <p:pic>
        <p:nvPicPr>
          <p:cNvPr id="18" name="图片 17"/>
          <p:cNvPicPr/>
          <p:nvPr/>
        </p:nvPicPr>
        <p:blipFill>
          <a:blip r:embed="rId8" cstate="print">
            <a:extLst>
              <a:ext uri="{28A0092B-C50C-407E-A947-70E740481C1C}">
                <a14:useLocalDpi xmlns:a14="http://schemas.microsoft.com/office/drawing/2010/main" val="0"/>
              </a:ext>
            </a:extLst>
          </a:blip>
          <a:stretch>
            <a:fillRect/>
          </a:stretch>
        </p:blipFill>
        <p:spPr>
          <a:xfrm>
            <a:off x="1790327" y="4190371"/>
            <a:ext cx="3328236" cy="1980000"/>
          </a:xfrm>
          <a:prstGeom prst="rect">
            <a:avLst/>
          </a:prstGeom>
        </p:spPr>
      </p:pic>
      <p:pic>
        <p:nvPicPr>
          <p:cNvPr id="19" name="图片 18"/>
          <p:cNvPicPr/>
          <p:nvPr/>
        </p:nvPicPr>
        <p:blipFill>
          <a:blip r:embed="rId9" cstate="print">
            <a:extLst>
              <a:ext uri="{28A0092B-C50C-407E-A947-70E740481C1C}">
                <a14:useLocalDpi xmlns:a14="http://schemas.microsoft.com/office/drawing/2010/main" val="0"/>
              </a:ext>
            </a:extLst>
          </a:blip>
          <a:stretch>
            <a:fillRect/>
          </a:stretch>
        </p:blipFill>
        <p:spPr>
          <a:xfrm>
            <a:off x="5904258" y="2126361"/>
            <a:ext cx="3328236" cy="1980000"/>
          </a:xfrm>
          <a:prstGeom prst="rect">
            <a:avLst/>
          </a:prstGeom>
        </p:spPr>
      </p:pic>
      <p:pic>
        <p:nvPicPr>
          <p:cNvPr id="29" name="图片 28"/>
          <p:cNvPicPr/>
          <p:nvPr/>
        </p:nvPicPr>
        <p:blipFill>
          <a:blip r:embed="rId10" cstate="print">
            <a:extLst>
              <a:ext uri="{28A0092B-C50C-407E-A947-70E740481C1C}">
                <a14:useLocalDpi xmlns:a14="http://schemas.microsoft.com/office/drawing/2010/main" val="0"/>
              </a:ext>
            </a:extLst>
          </a:blip>
          <a:stretch>
            <a:fillRect/>
          </a:stretch>
        </p:blipFill>
        <p:spPr>
          <a:xfrm>
            <a:off x="5904258" y="4190371"/>
            <a:ext cx="3328236" cy="198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1000"/>
                                        <p:tgtEl>
                                          <p:spTgt spid="29"/>
                                        </p:tgtEl>
                                      </p:cBhvr>
                                    </p:animEffect>
                                    <p:anim calcmode="lin" valueType="num">
                                      <p:cBhvr>
                                        <p:cTn id="30" dur="1000" fill="hold"/>
                                        <p:tgtEl>
                                          <p:spTgt spid="29"/>
                                        </p:tgtEl>
                                        <p:attrNameLst>
                                          <p:attrName>ppt_x</p:attrName>
                                        </p:attrNameLst>
                                      </p:cBhvr>
                                      <p:tavLst>
                                        <p:tav tm="0">
                                          <p:val>
                                            <p:strVal val="#ppt_x"/>
                                          </p:val>
                                        </p:tav>
                                        <p:tav tm="100000">
                                          <p:val>
                                            <p:strVal val="#ppt_x"/>
                                          </p:val>
                                        </p:tav>
                                      </p:tavLst>
                                    </p:anim>
                                    <p:anim calcmode="lin" valueType="num">
                                      <p:cBhvr>
                                        <p:cTn id="3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graphicFrame>
        <p:nvGraphicFramePr>
          <p:cNvPr id="25" name="对象 24">
            <a:hlinkClick r:id="" action="ppaction://ole?verb=0"/>
          </p:cNvPr>
          <p:cNvGraphicFramePr>
            <a:graphicFrameLocks noChangeAspect="1"/>
          </p:cNvGraphicFramePr>
          <p:nvPr/>
        </p:nvGraphicFramePr>
        <p:xfrm>
          <a:off x="6325243" y="1262387"/>
          <a:ext cx="1931035" cy="643891"/>
        </p:xfrm>
        <a:graphic>
          <a:graphicData uri="http://schemas.openxmlformats.org/presentationml/2006/ole">
            <mc:AlternateContent xmlns:mc="http://schemas.openxmlformats.org/markup-compatibility/2006">
              <mc:Choice xmlns:v="urn:schemas-microsoft-com:vml" Requires="v">
                <p:oleObj spid="_x0000_s17539" r:id="rId5" imgW="1295400" imgH="431800" progId="Equation.KSEE3">
                  <p:embed/>
                </p:oleObj>
              </mc:Choice>
              <mc:Fallback>
                <p:oleObj r:id="rId5" imgW="1295400" imgH="431800" progId="Equation.KSEE3">
                  <p:embed/>
                  <p:pic>
                    <p:nvPicPr>
                      <p:cNvPr id="25" name="对象 24">
                        <a:hlinkClick r:id="" action="ppaction://ole?verb=0"/>
                      </p:cNvPr>
                      <p:cNvPicPr/>
                      <p:nvPr/>
                    </p:nvPicPr>
                    <p:blipFill>
                      <a:blip r:embed="rId6"/>
                      <a:stretch>
                        <a:fillRect/>
                      </a:stretch>
                    </p:blipFill>
                    <p:spPr>
                      <a:xfrm>
                        <a:off x="6325243" y="1262387"/>
                        <a:ext cx="1931035" cy="643891"/>
                      </a:xfrm>
                      <a:prstGeom prst="rect">
                        <a:avLst/>
                      </a:prstGeom>
                    </p:spPr>
                  </p:pic>
                </p:oleObj>
              </mc:Fallback>
            </mc:AlternateContent>
          </a:graphicData>
        </a:graphic>
      </p:graphicFrame>
      <p:sp>
        <p:nvSpPr>
          <p:cNvPr id="15" name="标题 1"/>
          <p:cNvSpPr txBox="1">
            <a:spLocks/>
          </p:cNvSpPr>
          <p:nvPr/>
        </p:nvSpPr>
        <p:spPr>
          <a:xfrm>
            <a:off x="1790337" y="1312418"/>
            <a:ext cx="8911687" cy="7004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sz="2800" dirty="0">
                <a:solidFill>
                  <a:prstClr val="black">
                    <a:lumMod val="85000"/>
                    <a:lumOff val="15000"/>
                  </a:prstClr>
                </a:solidFill>
                <a:latin typeface="微软雅黑 Light" panose="020B0502040204020203" pitchFamily="34" charset="-122"/>
                <a:ea typeface="微软雅黑 Light" panose="020B0502040204020203" pitchFamily="34" charset="-122"/>
              </a:rPr>
              <a:t>坏味密度与活跃度</a:t>
            </a:r>
            <a:endParaRPr lang="en-US" altLang="zh-CN" sz="2800" dirty="0">
              <a:solidFill>
                <a:prstClr val="black">
                  <a:lumMod val="85000"/>
                  <a:lumOff val="15000"/>
                </a:prstClr>
              </a:solidFill>
              <a:latin typeface="微软雅黑 Light" panose="020B0502040204020203" pitchFamily="34" charset="-122"/>
              <a:ea typeface="微软雅黑 Light" panose="020B0502040204020203" pitchFamily="34" charset="-122"/>
            </a:endParaRPr>
          </a:p>
        </p:txBody>
      </p:sp>
      <p:sp>
        <p:nvSpPr>
          <p:cNvPr id="16" name="标题 1"/>
          <p:cNvSpPr>
            <a:spLocks noGrp="1"/>
          </p:cNvSpPr>
          <p:nvPr/>
        </p:nvSpPr>
        <p:spPr>
          <a:xfrm>
            <a:off x="1715998" y="6253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rPr>
              <a:t>实验结果</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rPr>
              <a:t>1</a:t>
            </a:r>
          </a:p>
        </p:txBody>
      </p:sp>
      <p:pic>
        <p:nvPicPr>
          <p:cNvPr id="26" name="图片 25"/>
          <p:cNvPicPr/>
          <p:nvPr/>
        </p:nvPicPr>
        <p:blipFill>
          <a:blip r:embed="rId7" cstate="print">
            <a:extLst>
              <a:ext uri="{28A0092B-C50C-407E-A947-70E740481C1C}">
                <a14:useLocalDpi xmlns:a14="http://schemas.microsoft.com/office/drawing/2010/main" val="0"/>
              </a:ext>
            </a:extLst>
          </a:blip>
          <a:stretch>
            <a:fillRect/>
          </a:stretch>
        </p:blipFill>
        <p:spPr>
          <a:xfrm>
            <a:off x="1715991" y="4352639"/>
            <a:ext cx="3330000" cy="1980000"/>
          </a:xfrm>
          <a:prstGeom prst="rect">
            <a:avLst/>
          </a:prstGeom>
        </p:spPr>
      </p:pic>
      <p:pic>
        <p:nvPicPr>
          <p:cNvPr id="27" name="图片 26"/>
          <p:cNvPicPr/>
          <p:nvPr/>
        </p:nvPicPr>
        <p:blipFill>
          <a:blip r:embed="rId8" cstate="print">
            <a:extLst>
              <a:ext uri="{28A0092B-C50C-407E-A947-70E740481C1C}">
                <a14:useLocalDpi xmlns:a14="http://schemas.microsoft.com/office/drawing/2010/main" val="0"/>
              </a:ext>
            </a:extLst>
          </a:blip>
          <a:stretch>
            <a:fillRect/>
          </a:stretch>
        </p:blipFill>
        <p:spPr>
          <a:xfrm>
            <a:off x="5625752" y="2117909"/>
            <a:ext cx="3330000" cy="1980000"/>
          </a:xfrm>
          <a:prstGeom prst="rect">
            <a:avLst/>
          </a:prstGeom>
        </p:spPr>
      </p:pic>
      <p:pic>
        <p:nvPicPr>
          <p:cNvPr id="28" name="图片 27"/>
          <p:cNvPicPr/>
          <p:nvPr/>
        </p:nvPicPr>
        <p:blipFill>
          <a:blip r:embed="rId9" cstate="print">
            <a:extLst>
              <a:ext uri="{28A0092B-C50C-407E-A947-70E740481C1C}">
                <a14:useLocalDpi xmlns:a14="http://schemas.microsoft.com/office/drawing/2010/main" val="0"/>
              </a:ext>
            </a:extLst>
          </a:blip>
          <a:stretch>
            <a:fillRect/>
          </a:stretch>
        </p:blipFill>
        <p:spPr>
          <a:xfrm>
            <a:off x="5625752" y="4352639"/>
            <a:ext cx="3330000" cy="1980000"/>
          </a:xfrm>
          <a:prstGeom prst="rect">
            <a:avLst/>
          </a:prstGeom>
        </p:spPr>
      </p:pic>
      <p:pic>
        <p:nvPicPr>
          <p:cNvPr id="14" name="图片 13"/>
          <p:cNvPicPr/>
          <p:nvPr/>
        </p:nvPicPr>
        <p:blipFill>
          <a:blip r:embed="rId10" cstate="print">
            <a:extLst>
              <a:ext uri="{28A0092B-C50C-407E-A947-70E740481C1C}">
                <a14:useLocalDpi xmlns:a14="http://schemas.microsoft.com/office/drawing/2010/main" val="0"/>
              </a:ext>
            </a:extLst>
          </a:blip>
          <a:stretch>
            <a:fillRect/>
          </a:stretch>
        </p:blipFill>
        <p:spPr>
          <a:xfrm>
            <a:off x="1790327" y="2117909"/>
            <a:ext cx="3330000" cy="1980000"/>
          </a:xfrm>
          <a:prstGeom prst="rect">
            <a:avLst/>
          </a:prstGeom>
        </p:spPr>
      </p:pic>
    </p:spTree>
    <p:extLst>
      <p:ext uri="{BB962C8B-B14F-4D97-AF65-F5344CB8AC3E}">
        <p14:creationId xmlns:p14="http://schemas.microsoft.com/office/powerpoint/2010/main" val="425465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75877" y="2133609"/>
            <a:ext cx="8915400" cy="3777623"/>
          </a:xfrm>
        </p:spPr>
        <p:txBody>
          <a:bodyPr/>
          <a:lstStyle/>
          <a:p>
            <a:pPr marL="0" indent="0">
              <a:buNone/>
            </a:pPr>
            <a:endParaRPr lang="en-US" altLang="zh-CN" sz="2400" dirty="0"/>
          </a:p>
          <a:p>
            <a:pPr marL="0" indent="0">
              <a:buNone/>
            </a:pPr>
            <a:endParaRPr lang="zh-CN" altLang="en-US" sz="2400"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
        <p:nvSpPr>
          <p:cNvPr id="7" name="标题 1"/>
          <p:cNvSpPr txBox="1">
            <a:spLocks/>
          </p:cNvSpPr>
          <p:nvPr/>
        </p:nvSpPr>
        <p:spPr>
          <a:xfrm>
            <a:off x="1790337" y="1312418"/>
            <a:ext cx="8911687" cy="7004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sz="2800" dirty="0">
                <a:solidFill>
                  <a:prstClr val="black">
                    <a:lumMod val="85000"/>
                    <a:lumOff val="15000"/>
                  </a:prstClr>
                </a:solidFill>
                <a:latin typeface="微软雅黑 Light" panose="020B0502040204020203" pitchFamily="34" charset="-122"/>
                <a:ea typeface="微软雅黑 Light" panose="020B0502040204020203" pitchFamily="34" charset="-122"/>
              </a:rPr>
              <a:t>坏味密度与活跃度</a:t>
            </a:r>
            <a:endParaRPr lang="en-US" altLang="zh-CN" sz="2800" dirty="0">
              <a:solidFill>
                <a:prstClr val="black">
                  <a:lumMod val="85000"/>
                  <a:lumOff val="15000"/>
                </a:prstClr>
              </a:solidFill>
              <a:latin typeface="微软雅黑 Light" panose="020B0502040204020203" pitchFamily="34" charset="-122"/>
              <a:ea typeface="微软雅黑 Light" panose="020B0502040204020203" pitchFamily="34" charset="-122"/>
            </a:endParaRPr>
          </a:p>
        </p:txBody>
      </p:sp>
      <p:sp>
        <p:nvSpPr>
          <p:cNvPr id="9" name="标题 1"/>
          <p:cNvSpPr>
            <a:spLocks noGrp="1"/>
          </p:cNvSpPr>
          <p:nvPr/>
        </p:nvSpPr>
        <p:spPr>
          <a:xfrm>
            <a:off x="1715998" y="6253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rPr>
              <a:t>实验结果</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rPr>
              <a:t>1</a:t>
            </a:r>
          </a:p>
        </p:txBody>
      </p:sp>
      <p:graphicFrame>
        <p:nvGraphicFramePr>
          <p:cNvPr id="10" name="对象 9">
            <a:hlinkClick r:id="" action="ppaction://ole?verb=0"/>
          </p:cNvPr>
          <p:cNvGraphicFramePr>
            <a:graphicFrameLocks noChangeAspect="1"/>
          </p:cNvGraphicFramePr>
          <p:nvPr/>
        </p:nvGraphicFramePr>
        <p:xfrm>
          <a:off x="5984881" y="1282072"/>
          <a:ext cx="1817371" cy="624205"/>
        </p:xfrm>
        <a:graphic>
          <a:graphicData uri="http://schemas.openxmlformats.org/presentationml/2006/ole">
            <mc:AlternateContent xmlns:mc="http://schemas.openxmlformats.org/markup-compatibility/2006">
              <mc:Choice xmlns:v="urn:schemas-microsoft-com:vml" Requires="v">
                <p:oleObj spid="_x0000_s18567" r:id="rId5" imgW="1257300" imgH="431800" progId="Equation.KSEE3">
                  <p:embed/>
                </p:oleObj>
              </mc:Choice>
              <mc:Fallback>
                <p:oleObj r:id="rId5" imgW="1257300" imgH="431800" progId="Equation.KSEE3">
                  <p:embed/>
                  <p:pic>
                    <p:nvPicPr>
                      <p:cNvPr id="5" name="对象 4">
                        <a:hlinkClick r:id="" action="ppaction://ole?verb=0"/>
                      </p:cNvPr>
                      <p:cNvPicPr/>
                      <p:nvPr/>
                    </p:nvPicPr>
                    <p:blipFill>
                      <a:blip r:embed="rId6"/>
                      <a:stretch>
                        <a:fillRect/>
                      </a:stretch>
                    </p:blipFill>
                    <p:spPr>
                      <a:xfrm>
                        <a:off x="5984881" y="1282072"/>
                        <a:ext cx="1817371" cy="624205"/>
                      </a:xfrm>
                      <a:prstGeom prst="rect">
                        <a:avLst/>
                      </a:prstGeom>
                    </p:spPr>
                  </p:pic>
                </p:oleObj>
              </mc:Fallback>
            </mc:AlternateContent>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58726398"/>
              </p:ext>
            </p:extLst>
          </p:nvPr>
        </p:nvGraphicFramePr>
        <p:xfrm>
          <a:off x="1790328" y="2043198"/>
          <a:ext cx="9202141" cy="2882764"/>
        </p:xfrm>
        <a:graphic>
          <a:graphicData uri="http://schemas.openxmlformats.org/drawingml/2006/table">
            <a:tbl>
              <a:tblPr firstRow="1" firstCol="1" bandRow="1">
                <a:tableStyleId>{5C22544A-7EE6-4342-B048-85BDC9FD1C3A}</a:tableStyleId>
              </a:tblPr>
              <a:tblGrid>
                <a:gridCol w="1264572">
                  <a:extLst>
                    <a:ext uri="{9D8B030D-6E8A-4147-A177-3AD203B41FA5}">
                      <a16:colId xmlns:a16="http://schemas.microsoft.com/office/drawing/2014/main" val="271908163"/>
                    </a:ext>
                  </a:extLst>
                </a:gridCol>
                <a:gridCol w="810397">
                  <a:extLst>
                    <a:ext uri="{9D8B030D-6E8A-4147-A177-3AD203B41FA5}">
                      <a16:colId xmlns:a16="http://schemas.microsoft.com/office/drawing/2014/main" val="804398394"/>
                    </a:ext>
                  </a:extLst>
                </a:gridCol>
                <a:gridCol w="962345">
                  <a:extLst>
                    <a:ext uri="{9D8B030D-6E8A-4147-A177-3AD203B41FA5}">
                      <a16:colId xmlns:a16="http://schemas.microsoft.com/office/drawing/2014/main" val="2486967470"/>
                    </a:ext>
                  </a:extLst>
                </a:gridCol>
                <a:gridCol w="787637">
                  <a:extLst>
                    <a:ext uri="{9D8B030D-6E8A-4147-A177-3AD203B41FA5}">
                      <a16:colId xmlns:a16="http://schemas.microsoft.com/office/drawing/2014/main" val="107902723"/>
                    </a:ext>
                  </a:extLst>
                </a:gridCol>
                <a:gridCol w="1080492">
                  <a:extLst>
                    <a:ext uri="{9D8B030D-6E8A-4147-A177-3AD203B41FA5}">
                      <a16:colId xmlns:a16="http://schemas.microsoft.com/office/drawing/2014/main" val="1724386724"/>
                    </a:ext>
                  </a:extLst>
                </a:gridCol>
                <a:gridCol w="786580">
                  <a:extLst>
                    <a:ext uri="{9D8B030D-6E8A-4147-A177-3AD203B41FA5}">
                      <a16:colId xmlns:a16="http://schemas.microsoft.com/office/drawing/2014/main" val="3637707517"/>
                    </a:ext>
                  </a:extLst>
                </a:gridCol>
                <a:gridCol w="1012723">
                  <a:extLst>
                    <a:ext uri="{9D8B030D-6E8A-4147-A177-3AD203B41FA5}">
                      <a16:colId xmlns:a16="http://schemas.microsoft.com/office/drawing/2014/main" val="1785694778"/>
                    </a:ext>
                  </a:extLst>
                </a:gridCol>
                <a:gridCol w="924232">
                  <a:extLst>
                    <a:ext uri="{9D8B030D-6E8A-4147-A177-3AD203B41FA5}">
                      <a16:colId xmlns:a16="http://schemas.microsoft.com/office/drawing/2014/main" val="199347297"/>
                    </a:ext>
                  </a:extLst>
                </a:gridCol>
                <a:gridCol w="1573163">
                  <a:extLst>
                    <a:ext uri="{9D8B030D-6E8A-4147-A177-3AD203B41FA5}">
                      <a16:colId xmlns:a16="http://schemas.microsoft.com/office/drawing/2014/main" val="1218899806"/>
                    </a:ext>
                  </a:extLst>
                </a:gridCol>
              </a:tblGrid>
              <a:tr h="720691">
                <a:tc>
                  <a:txBody>
                    <a:bodyPr/>
                    <a:lstStyle/>
                    <a:p>
                      <a:pPr indent="127000" algn="r" hangingPunct="0">
                        <a:spcAft>
                          <a:spcPts val="0"/>
                        </a:spcAft>
                        <a:tabLst>
                          <a:tab pos="226695" algn="l"/>
                        </a:tabLst>
                      </a:pPr>
                      <a:r>
                        <a:rPr lang="zh-CN" sz="1200" kern="100" dirty="0">
                          <a:effectLst/>
                        </a:rPr>
                        <a:t>项目</a:t>
                      </a:r>
                    </a:p>
                    <a:p>
                      <a:pPr indent="127000" algn="l" hangingPunct="0">
                        <a:spcAft>
                          <a:spcPts val="0"/>
                        </a:spcAft>
                        <a:tabLst>
                          <a:tab pos="226695" algn="l"/>
                        </a:tabLst>
                      </a:pPr>
                      <a:r>
                        <a:rPr lang="en-US" sz="1200" kern="100" dirty="0">
                          <a:effectLst/>
                        </a:rPr>
                        <a:t>activity</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err="1">
                          <a:effectLst/>
                        </a:rPr>
                        <a:t>Che</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a:effectLst/>
                        </a:rPr>
                        <a:t>Egit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a:effectLst/>
                        </a:rPr>
                        <a:t>Jmeter</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Xerces2-j</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a:effectLst/>
                        </a:rPr>
                        <a:t>Jgit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a:effectLst/>
                        </a:rPr>
                        <a:t>Tomcat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a:effectLst/>
                        </a:rPr>
                        <a:t>Nifi</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hangingPunct="0">
                        <a:spcAft>
                          <a:spcPts val="0"/>
                        </a:spcAft>
                        <a:tabLst>
                          <a:tab pos="226695" algn="l"/>
                        </a:tabLst>
                      </a:pPr>
                      <a:r>
                        <a:rPr lang="en-US" sz="1200" kern="100" dirty="0">
                          <a:effectLst/>
                        </a:rPr>
                        <a:t>Recommenders</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760671099"/>
                  </a:ext>
                </a:extLst>
              </a:tr>
              <a:tr h="720691">
                <a:tc>
                  <a:txBody>
                    <a:bodyPr/>
                    <a:lstStyle/>
                    <a:p>
                      <a:pPr indent="127000" algn="ctr" hangingPunct="0">
                        <a:spcAft>
                          <a:spcPts val="0"/>
                        </a:spcAft>
                        <a:tabLst>
                          <a:tab pos="226695" algn="l"/>
                        </a:tabLst>
                      </a:pPr>
                      <a:r>
                        <a:rPr lang="en-US" sz="1200" kern="100">
                          <a:effectLst/>
                        </a:rPr>
                        <a:t>activity_min</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0.068</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0.168</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0.197</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a:effectLst/>
                        </a:rPr>
                        <a:t>0.213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a:effectLst/>
                        </a:rPr>
                        <a:t>0.178</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a:effectLst/>
                        </a:rPr>
                        <a:t>0.125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0.337</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0.286</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10400677"/>
                  </a:ext>
                </a:extLst>
              </a:tr>
              <a:tr h="720691">
                <a:tc>
                  <a:txBody>
                    <a:bodyPr/>
                    <a:lstStyle/>
                    <a:p>
                      <a:pPr indent="127000" algn="ctr" hangingPunct="0">
                        <a:spcAft>
                          <a:spcPts val="0"/>
                        </a:spcAft>
                        <a:tabLst>
                          <a:tab pos="226695" algn="l"/>
                        </a:tabLst>
                      </a:pPr>
                      <a:r>
                        <a:rPr lang="en-US" sz="1200" kern="100">
                          <a:effectLst/>
                        </a:rPr>
                        <a:t>activity_max</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a:effectLst/>
                        </a:rPr>
                        <a:t>0.301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a:effectLst/>
                        </a:rPr>
                        <a:t>0.483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0.671</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0.982</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0.933</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a:effectLst/>
                        </a:rPr>
                        <a:t>0.904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a:effectLst/>
                        </a:rPr>
                        <a:t>0.618</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kern="100" dirty="0">
                          <a:effectLst/>
                        </a:rPr>
                        <a:t>0.875</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316671784"/>
                  </a:ext>
                </a:extLst>
              </a:tr>
              <a:tr h="720691">
                <a:tc>
                  <a:txBody>
                    <a:bodyPr/>
                    <a:lstStyle/>
                    <a:p>
                      <a:pPr indent="127000" algn="ctr" hangingPunct="0">
                        <a:spcAft>
                          <a:spcPts val="0"/>
                        </a:spcAft>
                        <a:tabLst>
                          <a:tab pos="226695" algn="l"/>
                        </a:tabLst>
                      </a:pPr>
                      <a:r>
                        <a:rPr lang="en-US" sz="1200" kern="100">
                          <a:effectLst/>
                        </a:rPr>
                        <a:t>activity_avg</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en-US" sz="1200" b="1" kern="100" dirty="0">
                          <a:effectLst/>
                        </a:rPr>
                        <a:t>0.175</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indent="127000" algn="ctr" hangingPunct="0">
                        <a:spcAft>
                          <a:spcPts val="0"/>
                        </a:spcAft>
                        <a:tabLst>
                          <a:tab pos="226695" algn="l"/>
                        </a:tabLst>
                      </a:pPr>
                      <a:r>
                        <a:rPr lang="en-US" sz="1200" b="1" kern="100" dirty="0">
                          <a:effectLst/>
                        </a:rPr>
                        <a:t>0.343</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indent="127000" algn="ctr" hangingPunct="0">
                        <a:spcAft>
                          <a:spcPts val="0"/>
                        </a:spcAft>
                        <a:tabLst>
                          <a:tab pos="226695" algn="l"/>
                        </a:tabLst>
                      </a:pPr>
                      <a:r>
                        <a:rPr lang="en-US" sz="1200" b="1" kern="100" dirty="0">
                          <a:effectLst/>
                        </a:rPr>
                        <a:t>0.426</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indent="127000" algn="ctr" hangingPunct="0">
                        <a:spcAft>
                          <a:spcPts val="0"/>
                        </a:spcAft>
                        <a:tabLst>
                          <a:tab pos="226695" algn="l"/>
                        </a:tabLst>
                      </a:pPr>
                      <a:r>
                        <a:rPr lang="en-US" sz="1200" b="1" kern="100" dirty="0">
                          <a:effectLst/>
                        </a:rPr>
                        <a:t>0.523</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indent="127000" algn="ctr" hangingPunct="0">
                        <a:spcAft>
                          <a:spcPts val="0"/>
                        </a:spcAft>
                        <a:tabLst>
                          <a:tab pos="226695" algn="l"/>
                        </a:tabLst>
                      </a:pPr>
                      <a:r>
                        <a:rPr lang="en-US" sz="1200" b="1" kern="100" dirty="0">
                          <a:effectLst/>
                        </a:rPr>
                        <a:t>0.477</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indent="127000" algn="ctr" hangingPunct="0">
                        <a:spcAft>
                          <a:spcPts val="0"/>
                        </a:spcAft>
                        <a:tabLst>
                          <a:tab pos="226695" algn="l"/>
                        </a:tabLst>
                      </a:pPr>
                      <a:r>
                        <a:rPr lang="en-US" sz="1200" b="1" kern="100" dirty="0">
                          <a:effectLst/>
                        </a:rPr>
                        <a:t>0.400</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indent="127000" algn="ctr" hangingPunct="0">
                        <a:spcAft>
                          <a:spcPts val="0"/>
                        </a:spcAft>
                        <a:tabLst>
                          <a:tab pos="226695" algn="l"/>
                        </a:tabLst>
                      </a:pPr>
                      <a:r>
                        <a:rPr lang="en-US" sz="1200" b="1" kern="100" dirty="0">
                          <a:effectLst/>
                        </a:rPr>
                        <a:t>0.466</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indent="127000" algn="ctr" hangingPunct="0">
                        <a:spcAft>
                          <a:spcPts val="0"/>
                        </a:spcAft>
                        <a:tabLst>
                          <a:tab pos="226695" algn="l"/>
                        </a:tabLst>
                      </a:pPr>
                      <a:r>
                        <a:rPr lang="en-US" sz="1200" b="1" kern="100" dirty="0">
                          <a:effectLst/>
                        </a:rPr>
                        <a:t>0.560</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extLst>
                  <a:ext uri="{0D108BD9-81ED-4DB2-BD59-A6C34878D82A}">
                    <a16:rowId xmlns:a16="http://schemas.microsoft.com/office/drawing/2014/main" val="3499948132"/>
                  </a:ext>
                </a:extLst>
              </a:tr>
            </a:tbl>
          </a:graphicData>
        </a:graphic>
      </p:graphicFrame>
      <p:cxnSp>
        <p:nvCxnSpPr>
          <p:cNvPr id="11" name="直接连接符 10"/>
          <p:cNvCxnSpPr/>
          <p:nvPr/>
        </p:nvCxnSpPr>
        <p:spPr>
          <a:xfrm>
            <a:off x="1790337" y="2012865"/>
            <a:ext cx="1267505" cy="7303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69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nvSpPr>
        <p:spPr>
          <a:xfrm>
            <a:off x="1942737" y="1464818"/>
            <a:ext cx="8911687" cy="7004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zh-CN" altLang="zh-CN" sz="2800" dirty="0"/>
              <a:t>代码坏味与不同文件变化类型的相互关联</a:t>
            </a:r>
            <a:endParaRPr lang="en-US" altLang="zh-CN" sz="2000" dirty="0">
              <a:solidFill>
                <a:prstClr val="black">
                  <a:lumMod val="85000"/>
                  <a:lumOff val="15000"/>
                </a:prstClr>
              </a:solidFill>
              <a:latin typeface="微软雅黑 Light" panose="020B0502040204020203" pitchFamily="34" charset="-122"/>
              <a:ea typeface="微软雅黑 Light" panose="020B0502040204020203" pitchFamily="34" charset="-122"/>
            </a:endParaRPr>
          </a:p>
        </p:txBody>
      </p:sp>
      <p:sp>
        <p:nvSpPr>
          <p:cNvPr id="14" name="标题 1"/>
          <p:cNvSpPr>
            <a:spLocks noGrp="1"/>
          </p:cNvSpPr>
          <p:nvPr/>
        </p:nvSpPr>
        <p:spPr>
          <a:xfrm>
            <a:off x="1868398" y="7777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rPr>
              <a:t>实验结果</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rPr>
              <a:t>2</a:t>
            </a:r>
          </a:p>
        </p:txBody>
      </p:sp>
      <p:pic>
        <p:nvPicPr>
          <p:cNvPr id="16" name="图片 15"/>
          <p:cNvPicPr/>
          <p:nvPr/>
        </p:nvPicPr>
        <p:blipFill>
          <a:blip r:embed="rId3" cstate="print">
            <a:extLst>
              <a:ext uri="{28A0092B-C50C-407E-A947-70E740481C1C}">
                <a14:useLocalDpi xmlns:a14="http://schemas.microsoft.com/office/drawing/2010/main" val="0"/>
              </a:ext>
            </a:extLst>
          </a:blip>
          <a:stretch>
            <a:fillRect/>
          </a:stretch>
        </p:blipFill>
        <p:spPr>
          <a:xfrm>
            <a:off x="1794179" y="1995543"/>
            <a:ext cx="3330000" cy="1980000"/>
          </a:xfrm>
          <a:prstGeom prst="rect">
            <a:avLst/>
          </a:prstGeom>
        </p:spPr>
      </p:pic>
      <p:pic>
        <p:nvPicPr>
          <p:cNvPr id="17" name="图片 16"/>
          <p:cNvPicPr/>
          <p:nvPr/>
        </p:nvPicPr>
        <p:blipFill>
          <a:blip r:embed="rId4" cstate="print">
            <a:extLst>
              <a:ext uri="{28A0092B-C50C-407E-A947-70E740481C1C}">
                <a14:useLocalDpi xmlns:a14="http://schemas.microsoft.com/office/drawing/2010/main" val="0"/>
              </a:ext>
            </a:extLst>
          </a:blip>
          <a:stretch>
            <a:fillRect/>
          </a:stretch>
        </p:blipFill>
        <p:spPr>
          <a:xfrm>
            <a:off x="5822247" y="1995543"/>
            <a:ext cx="3330000" cy="1980000"/>
          </a:xfrm>
          <a:prstGeom prst="rect">
            <a:avLst/>
          </a:prstGeom>
        </p:spPr>
      </p:pic>
      <p:pic>
        <p:nvPicPr>
          <p:cNvPr id="19" name="图片 18"/>
          <p:cNvPicPr/>
          <p:nvPr/>
        </p:nvPicPr>
        <p:blipFill>
          <a:blip r:embed="rId5" cstate="print">
            <a:extLst>
              <a:ext uri="{28A0092B-C50C-407E-A947-70E740481C1C}">
                <a14:useLocalDpi xmlns:a14="http://schemas.microsoft.com/office/drawing/2010/main" val="0"/>
              </a:ext>
            </a:extLst>
          </a:blip>
          <a:stretch>
            <a:fillRect/>
          </a:stretch>
        </p:blipFill>
        <p:spPr>
          <a:xfrm>
            <a:off x="5822247" y="4203313"/>
            <a:ext cx="3330000" cy="2118839"/>
          </a:xfrm>
          <a:prstGeom prst="rect">
            <a:avLst/>
          </a:prstGeom>
        </p:spPr>
      </p:pic>
      <p:pic>
        <p:nvPicPr>
          <p:cNvPr id="30" name="图片 29"/>
          <p:cNvPicPr/>
          <p:nvPr/>
        </p:nvPicPr>
        <p:blipFill>
          <a:blip r:embed="rId6" cstate="print">
            <a:extLst>
              <a:ext uri="{28A0092B-C50C-407E-A947-70E740481C1C}">
                <a14:useLocalDpi xmlns:a14="http://schemas.microsoft.com/office/drawing/2010/main" val="0"/>
              </a:ext>
            </a:extLst>
          </a:blip>
          <a:stretch>
            <a:fillRect/>
          </a:stretch>
        </p:blipFill>
        <p:spPr>
          <a:xfrm>
            <a:off x="1794179" y="4203304"/>
            <a:ext cx="3330000" cy="1980000"/>
          </a:xfrm>
          <a:prstGeom prst="rect">
            <a:avLst/>
          </a:prstGeom>
        </p:spPr>
      </p:pic>
      <mc:AlternateContent xmlns:mc="http://schemas.openxmlformats.org/markup-compatibility/2006" xmlns:a14="http://schemas.microsoft.com/office/drawing/2010/main">
        <mc:Choice Requires="a14">
          <p:sp>
            <p:nvSpPr>
              <p:cNvPr id="2" name="矩形 1"/>
              <p:cNvSpPr/>
              <p:nvPr/>
            </p:nvSpPr>
            <p:spPr>
              <a:xfrm>
                <a:off x="4820727" y="299917"/>
                <a:ext cx="4772653" cy="537776"/>
              </a:xfrm>
              <a:prstGeom prst="rect">
                <a:avLst/>
              </a:prstGeom>
            </p:spPr>
            <p:txBody>
              <a:bodyPr wrap="none">
                <a:spAutoFit/>
              </a:bodyPr>
              <a:lstStyle/>
              <a:p>
                <a:pPr algn="ctr">
                  <a:buNone/>
                </a:pPr>
                <a14:m>
                  <m:oMathPara xmlns:m="http://schemas.openxmlformats.org/officeDocument/2006/math">
                    <m:oMathParaPr>
                      <m:jc m:val="center"/>
                    </m:oMathParaPr>
                    <m:oMath xmlns:m="http://schemas.openxmlformats.org/officeDocument/2006/math">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𝐶𝑜𝑟𝑟𝑒𝑙𝑎𝑡𝑖𝑜𝑛</m:t>
                          </m:r>
                          <m:r>
                            <a:rPr lang="x-none" altLang="zh-CN" sz="1400" i="1">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𝐶h𝑎𝑛𝑔𝑒𝑇𝑦𝑝𝑒</m:t>
                          </m:r>
                          <m:r>
                            <a:rPr lang="x-none" altLang="zh-CN" sz="1400" i="1">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𝑆𝑚𝑒𝑙𝑙𝑦</m:t>
                          </m:r>
                          <m:r>
                            <a:rPr lang="x-none" altLang="zh-CN" sz="1400" i="1">
                              <a:solidFill>
                                <a:schemeClr val="dk1"/>
                              </a:solidFill>
                              <a:latin typeface="Cambria Math" panose="02040503050406030204" pitchFamily="18" charset="0"/>
                            </a:rPr>
                            <m:t>)</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f>
                        <m:fPr>
                          <m:ctrlPr>
                            <a:rPr lang="zh-CN" altLang="zh-CN" sz="1400" i="1">
                              <a:solidFill>
                                <a:schemeClr val="dk1"/>
                              </a:solidFill>
                              <a:latin typeface="Cambria Math" panose="02040503050406030204" pitchFamily="18" charset="0"/>
                            </a:rPr>
                          </m:ctrlPr>
                        </m:fPr>
                        <m:num>
                          <m:r>
                            <a:rPr lang="x-none" altLang="zh-CN" sz="1400">
                              <a:solidFill>
                                <a:schemeClr val="dk1"/>
                              </a:solidFill>
                              <a:latin typeface="Cambria Math" panose="02040503050406030204" pitchFamily="18" charset="0"/>
                            </a:rPr>
                            <m:t>|</m:t>
                          </m:r>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𝐶h𝑎𝑛𝑔𝑒𝑇𝑦𝑝𝑒</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𝑆</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num>
                        <m:den>
                          <m:r>
                            <a:rPr lang="x-none" altLang="zh-CN" sz="1400">
                              <a:solidFill>
                                <a:schemeClr val="dk1"/>
                              </a:solidFill>
                              <a:latin typeface="Cambria Math" panose="02040503050406030204" pitchFamily="18" charset="0"/>
                            </a:rPr>
                            <m:t>|</m:t>
                          </m:r>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𝑆</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den>
                      </m:f>
                    </m:oMath>
                  </m:oMathPara>
                </a14:m>
                <a:endParaRPr lang="zh-CN" altLang="en-US" dirty="0">
                  <a:latin typeface="微软雅黑 Light" panose="020B0502040204020203" pitchFamily="34" charset="-122"/>
                  <a:ea typeface="微软雅黑 Light" panose="020B0502040204020203"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4820727" y="299917"/>
                <a:ext cx="4772653" cy="537776"/>
              </a:xfrm>
              <a:prstGeom prst="rect">
                <a:avLst/>
              </a:prstGeom>
              <a:blipFill>
                <a:blip r:embed="rId7"/>
                <a:stretch>
                  <a:fillRect b="-56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3633463" y="830649"/>
                <a:ext cx="7369507" cy="537776"/>
              </a:xfrm>
              <a:prstGeom prst="rect">
                <a:avLst/>
              </a:prstGeom>
            </p:spPr>
            <p:txBody>
              <a:bodyPr wrap="square">
                <a:spAutoFit/>
              </a:bodyPr>
              <a:lstStyle/>
              <a:p>
                <a:pPr algn="ctr">
                  <a:buNone/>
                </a:pPr>
                <a14:m>
                  <m:oMathPara xmlns:m="http://schemas.openxmlformats.org/officeDocument/2006/math">
                    <m:oMathParaPr>
                      <m:jc m:val="center"/>
                    </m:oMathParaPr>
                    <m:oMath xmlns:m="http://schemas.openxmlformats.org/officeDocument/2006/math">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𝐶𝑜𝑟𝑟𝑒𝑙𝑎𝑡𝑖𝑜𝑛</m:t>
                          </m:r>
                          <m:r>
                            <a:rPr lang="x-none" altLang="zh-CN" sz="1400" i="1">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𝐶h𝑎𝑛𝑔𝑒𝑇𝑦𝑝𝑒</m:t>
                          </m:r>
                          <m:r>
                            <a:rPr lang="x-none" altLang="zh-CN" sz="1400" i="1">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𝑛𝑜𝑛</m:t>
                          </m:r>
                          <m:r>
                            <a:rPr lang="x-none" altLang="zh-CN" sz="1400" i="1">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𝑆𝑚𝑒𝑙𝑙𝑦</m:t>
                          </m:r>
                          <m:r>
                            <a:rPr lang="x-none" altLang="zh-CN" sz="1400" i="1">
                              <a:solidFill>
                                <a:schemeClr val="dk1"/>
                              </a:solidFill>
                              <a:latin typeface="Cambria Math" panose="02040503050406030204" pitchFamily="18" charset="0"/>
                            </a:rPr>
                            <m:t>)</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f>
                        <m:fPr>
                          <m:ctrlPr>
                            <a:rPr lang="zh-CN" altLang="zh-CN" sz="1400" i="1">
                              <a:solidFill>
                                <a:schemeClr val="dk1"/>
                              </a:solidFill>
                              <a:latin typeface="Cambria Math" panose="02040503050406030204" pitchFamily="18" charset="0"/>
                            </a:rPr>
                          </m:ctrlPr>
                        </m:fPr>
                        <m:num>
                          <m:r>
                            <a:rPr lang="x-none" altLang="zh-CN" sz="1400">
                              <a:solidFill>
                                <a:schemeClr val="dk1"/>
                              </a:solidFill>
                              <a:latin typeface="Cambria Math" panose="02040503050406030204" pitchFamily="18" charset="0"/>
                            </a:rPr>
                            <m:t>|</m:t>
                          </m:r>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𝐶h𝑎𝑛𝑔𝑒𝑇𝑦𝑝𝑒</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𝑁</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num>
                        <m:den>
                          <m:r>
                            <a:rPr lang="x-none" altLang="zh-CN" sz="1400">
                              <a:solidFill>
                                <a:schemeClr val="dk1"/>
                              </a:solidFill>
                              <a:latin typeface="Cambria Math" panose="02040503050406030204" pitchFamily="18" charset="0"/>
                            </a:rPr>
                            <m:t>|</m:t>
                          </m:r>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𝑁</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den>
                      </m:f>
                    </m:oMath>
                  </m:oMathPara>
                </a14:m>
                <a:endParaRPr lang="zh-CN" altLang="en-US" sz="1400" dirty="0">
                  <a:latin typeface="微软雅黑 Light" panose="020B0502040204020203" pitchFamily="34" charset="-122"/>
                  <a:ea typeface="微软雅黑 Light" panose="020B0502040204020203" pitchFamily="34"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3633463" y="830649"/>
                <a:ext cx="7369507" cy="537776"/>
              </a:xfrm>
              <a:prstGeom prst="rect">
                <a:avLst/>
              </a:prstGeom>
              <a:blipFill>
                <a:blip r:embed="rId8"/>
                <a:stretch>
                  <a:fillRect b="-5682"/>
                </a:stretch>
              </a:blipFill>
            </p:spPr>
            <p:txBody>
              <a:bodyPr/>
              <a:lstStyle/>
              <a:p>
                <a:r>
                  <a:rPr lang="zh-CN" altLang="en-US">
                    <a:noFill/>
                  </a:rPr>
                  <a:t> </a:t>
                </a:r>
              </a:p>
            </p:txBody>
          </p:sp>
        </mc:Fallback>
      </mc:AlternateContent>
      <p:pic>
        <p:nvPicPr>
          <p:cNvPr id="12" name="图片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
        <p:nvSpPr>
          <p:cNvPr id="11" name="矩形 10"/>
          <p:cNvSpPr/>
          <p:nvPr/>
        </p:nvSpPr>
        <p:spPr>
          <a:xfrm>
            <a:off x="3179309" y="2213384"/>
            <a:ext cx="337625" cy="14083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188604" y="2213384"/>
            <a:ext cx="337625" cy="14083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65241" y="4407948"/>
            <a:ext cx="337625" cy="14083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202668" y="4450144"/>
            <a:ext cx="337625" cy="14083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
                                          </p:val>
                                        </p:tav>
                                        <p:tav tm="100000">
                                          <p:val>
                                            <p:strVal val="#ppt_x"/>
                                          </p:val>
                                        </p:tav>
                                      </p:tavLst>
                                    </p:anim>
                                    <p:anim calcmode="lin" valueType="num">
                                      <p:cBhvr>
                                        <p:cTn id="31" dur="1000" fill="hold"/>
                                        <p:tgtEl>
                                          <p:spTgt spid="3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1000" fill="hold"/>
                                        <p:tgtEl>
                                          <p:spTgt spid="18"/>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anim calcmode="lin" valueType="num">
                                      <p:cBhvr>
                                        <p:cTn id="57" dur="1000" fill="hold"/>
                                        <p:tgtEl>
                                          <p:spTgt spid="20"/>
                                        </p:tgtEl>
                                        <p:attrNameLst>
                                          <p:attrName>ppt_x</p:attrName>
                                        </p:attrNameLst>
                                      </p:cBhvr>
                                      <p:tavLst>
                                        <p:tav tm="0">
                                          <p:val>
                                            <p:strVal val="#ppt_x"/>
                                          </p:val>
                                        </p:tav>
                                        <p:tav tm="100000">
                                          <p:val>
                                            <p:strVal val="#ppt_x"/>
                                          </p:val>
                                        </p:tav>
                                      </p:tavLst>
                                    </p:anim>
                                    <p:anim calcmode="lin" valueType="num">
                                      <p:cBhvr>
                                        <p:cTn id="5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P spid="15" grpId="0" animBg="1"/>
      <p:bldP spid="18"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9598" y="1317536"/>
            <a:ext cx="8911687" cy="1280891"/>
          </a:xfrm>
        </p:spPr>
        <p:txBody>
          <a:bodyPr/>
          <a:lstStyle/>
          <a:p>
            <a:r>
              <a:rPr lang="zh-CN" altLang="en-US" dirty="0">
                <a:latin typeface="微软雅黑" panose="020B0503020204020204" pitchFamily="34" charset="-122"/>
                <a:ea typeface="微软雅黑" panose="020B0503020204020204" pitchFamily="34" charset="-122"/>
                <a:sym typeface="+mn-ea"/>
              </a:rPr>
              <a:t>目录</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575877" y="2276482"/>
            <a:ext cx="8915400" cy="3777623"/>
          </a:xfrm>
        </p:spPr>
        <p:txBody>
          <a:bodyPr>
            <a:normAutofit/>
          </a:bodyPr>
          <a:lstStyle/>
          <a:p>
            <a:r>
              <a:rPr lang="zh-CN" altLang="en-US" sz="2400" dirty="0">
                <a:latin typeface="微软雅黑 Light" panose="020B0502040204020203" pitchFamily="34" charset="-122"/>
                <a:ea typeface="微软雅黑 Light" panose="020B0502040204020203" pitchFamily="34" charset="-122"/>
                <a:sym typeface="+mn-ea"/>
              </a:rPr>
              <a:t>背景与相关工作</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实证研究</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实验结果</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总结与展望</a:t>
            </a:r>
            <a:endParaRPr lang="en-US" altLang="zh-CN" sz="2400" dirty="0">
              <a:latin typeface="微软雅黑 Light" panose="020B0502040204020203" pitchFamily="34" charset="-122"/>
              <a:ea typeface="微软雅黑 Light" panose="020B0502040204020203" pitchFamily="34" charset="-122"/>
            </a:endParaRPr>
          </a:p>
          <a:p>
            <a:pPr marL="0" indent="0">
              <a:buNone/>
            </a:pPr>
            <a:endParaRPr lang="zh-CN" altLang="en-US"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
        <p:nvSpPr>
          <p:cNvPr id="13" name="标题 1"/>
          <p:cNvSpPr txBox="1">
            <a:spLocks/>
          </p:cNvSpPr>
          <p:nvPr/>
        </p:nvSpPr>
        <p:spPr>
          <a:xfrm>
            <a:off x="1942737" y="1464818"/>
            <a:ext cx="8911687" cy="7004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zh-CN" sz="2800" dirty="0">
                <a:solidFill>
                  <a:prstClr val="black">
                    <a:lumMod val="85000"/>
                    <a:lumOff val="15000"/>
                  </a:prstClr>
                </a:solidFill>
                <a:latin typeface="Century Gothic"/>
                <a:ea typeface="幼圆" panose="02010509060101010101" pitchFamily="49" charset="-122"/>
              </a:rPr>
              <a:t>代码坏味与不同文件变化类型的相互关联</a:t>
            </a:r>
            <a:endParaRPr lang="en-US" altLang="zh-CN" sz="2000" dirty="0">
              <a:solidFill>
                <a:prstClr val="black">
                  <a:lumMod val="85000"/>
                  <a:lumOff val="15000"/>
                </a:prstClr>
              </a:solidFill>
              <a:latin typeface="微软雅黑 Light" panose="020B0502040204020203" pitchFamily="34" charset="-122"/>
              <a:ea typeface="微软雅黑 Light" panose="020B0502040204020203" pitchFamily="34" charset="-122"/>
            </a:endParaRPr>
          </a:p>
        </p:txBody>
      </p:sp>
      <p:sp>
        <p:nvSpPr>
          <p:cNvPr id="14" name="标题 1"/>
          <p:cNvSpPr>
            <a:spLocks noGrp="1"/>
          </p:cNvSpPr>
          <p:nvPr/>
        </p:nvSpPr>
        <p:spPr>
          <a:xfrm>
            <a:off x="1868398" y="7777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rPr>
              <a:t>实验结果</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rPr>
              <a:t>2</a:t>
            </a:r>
          </a:p>
        </p:txBody>
      </p:sp>
      <p:pic>
        <p:nvPicPr>
          <p:cNvPr id="20" name="图片 19"/>
          <p:cNvPicPr/>
          <p:nvPr/>
        </p:nvPicPr>
        <p:blipFill>
          <a:blip r:embed="rId4" cstate="print">
            <a:extLst>
              <a:ext uri="{28A0092B-C50C-407E-A947-70E740481C1C}">
                <a14:useLocalDpi xmlns:a14="http://schemas.microsoft.com/office/drawing/2010/main" val="0"/>
              </a:ext>
            </a:extLst>
          </a:blip>
          <a:stretch>
            <a:fillRect/>
          </a:stretch>
        </p:blipFill>
        <p:spPr>
          <a:xfrm>
            <a:off x="1779900" y="1997073"/>
            <a:ext cx="3330000" cy="1980000"/>
          </a:xfrm>
          <a:prstGeom prst="rect">
            <a:avLst/>
          </a:prstGeom>
        </p:spPr>
      </p:pic>
      <p:pic>
        <p:nvPicPr>
          <p:cNvPr id="21" name="图片 20"/>
          <p:cNvPicPr/>
          <p:nvPr/>
        </p:nvPicPr>
        <p:blipFill>
          <a:blip r:embed="rId5" cstate="print">
            <a:extLst>
              <a:ext uri="{28A0092B-C50C-407E-A947-70E740481C1C}">
                <a14:useLocalDpi xmlns:a14="http://schemas.microsoft.com/office/drawing/2010/main" val="0"/>
              </a:ext>
            </a:extLst>
          </a:blip>
          <a:stretch>
            <a:fillRect/>
          </a:stretch>
        </p:blipFill>
        <p:spPr>
          <a:xfrm>
            <a:off x="5835685" y="1997073"/>
            <a:ext cx="3330000" cy="1980000"/>
          </a:xfrm>
          <a:prstGeom prst="rect">
            <a:avLst/>
          </a:prstGeom>
        </p:spPr>
      </p:pic>
      <p:pic>
        <p:nvPicPr>
          <p:cNvPr id="22" name="图片 21"/>
          <p:cNvPicPr/>
          <p:nvPr/>
        </p:nvPicPr>
        <p:blipFill>
          <a:blip r:embed="rId6" cstate="print">
            <a:extLst>
              <a:ext uri="{28A0092B-C50C-407E-A947-70E740481C1C}">
                <a14:useLocalDpi xmlns:a14="http://schemas.microsoft.com/office/drawing/2010/main" val="0"/>
              </a:ext>
            </a:extLst>
          </a:blip>
          <a:stretch>
            <a:fillRect/>
          </a:stretch>
        </p:blipFill>
        <p:spPr>
          <a:xfrm>
            <a:off x="1779900" y="4220269"/>
            <a:ext cx="3330000" cy="1980000"/>
          </a:xfrm>
          <a:prstGeom prst="rect">
            <a:avLst/>
          </a:prstGeom>
        </p:spPr>
      </p:pic>
      <p:pic>
        <p:nvPicPr>
          <p:cNvPr id="29" name="图片 28"/>
          <p:cNvPicPr/>
          <p:nvPr/>
        </p:nvPicPr>
        <p:blipFill>
          <a:blip r:embed="rId7" cstate="print">
            <a:extLst>
              <a:ext uri="{28A0092B-C50C-407E-A947-70E740481C1C}">
                <a14:useLocalDpi xmlns:a14="http://schemas.microsoft.com/office/drawing/2010/main" val="0"/>
              </a:ext>
            </a:extLst>
          </a:blip>
          <a:stretch>
            <a:fillRect/>
          </a:stretch>
        </p:blipFill>
        <p:spPr>
          <a:xfrm>
            <a:off x="5835685" y="4200614"/>
            <a:ext cx="3330000" cy="2111703"/>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4820727" y="299917"/>
                <a:ext cx="4772653" cy="537776"/>
              </a:xfrm>
              <a:prstGeom prst="rect">
                <a:avLst/>
              </a:prstGeom>
            </p:spPr>
            <p:txBody>
              <a:bodyPr wrap="none">
                <a:spAutoFit/>
              </a:bodyPr>
              <a:lstStyle/>
              <a:p>
                <a:pPr algn="ctr">
                  <a:buNone/>
                </a:pPr>
                <a14:m>
                  <m:oMathPara xmlns:m="http://schemas.openxmlformats.org/officeDocument/2006/math">
                    <m:oMathParaPr>
                      <m:jc m:val="center"/>
                    </m:oMathParaPr>
                    <m:oMath xmlns:m="http://schemas.openxmlformats.org/officeDocument/2006/math">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𝐶𝑜𝑟𝑟𝑒𝑙𝑎𝑡𝑖𝑜𝑛</m:t>
                          </m:r>
                          <m:r>
                            <a:rPr lang="x-none" altLang="zh-CN" sz="1400" i="1">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𝐶h𝑎𝑛𝑔𝑒𝑇𝑦𝑝𝑒</m:t>
                          </m:r>
                          <m:r>
                            <a:rPr lang="x-none" altLang="zh-CN" sz="1400" i="1">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𝑆𝑚𝑒𝑙𝑙𝑦</m:t>
                          </m:r>
                          <m:r>
                            <a:rPr lang="x-none" altLang="zh-CN" sz="1400" i="1">
                              <a:solidFill>
                                <a:schemeClr val="dk1"/>
                              </a:solidFill>
                              <a:latin typeface="Cambria Math" panose="02040503050406030204" pitchFamily="18" charset="0"/>
                            </a:rPr>
                            <m:t>)</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f>
                        <m:fPr>
                          <m:ctrlPr>
                            <a:rPr lang="zh-CN" altLang="zh-CN" sz="1400" i="1">
                              <a:solidFill>
                                <a:schemeClr val="dk1"/>
                              </a:solidFill>
                              <a:latin typeface="Cambria Math" panose="02040503050406030204" pitchFamily="18" charset="0"/>
                            </a:rPr>
                          </m:ctrlPr>
                        </m:fPr>
                        <m:num>
                          <m:r>
                            <a:rPr lang="x-none" altLang="zh-CN" sz="1400">
                              <a:solidFill>
                                <a:schemeClr val="dk1"/>
                              </a:solidFill>
                              <a:latin typeface="Cambria Math" panose="02040503050406030204" pitchFamily="18" charset="0"/>
                            </a:rPr>
                            <m:t>|</m:t>
                          </m:r>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𝐶h𝑎𝑛𝑔𝑒𝑇𝑦𝑝𝑒</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𝑆</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num>
                        <m:den>
                          <m:r>
                            <a:rPr lang="x-none" altLang="zh-CN" sz="1400">
                              <a:solidFill>
                                <a:schemeClr val="dk1"/>
                              </a:solidFill>
                              <a:latin typeface="Cambria Math" panose="02040503050406030204" pitchFamily="18" charset="0"/>
                            </a:rPr>
                            <m:t>|</m:t>
                          </m:r>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𝑆</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den>
                      </m:f>
                    </m:oMath>
                  </m:oMathPara>
                </a14:m>
                <a:endParaRPr lang="zh-CN" altLang="en-US" dirty="0">
                  <a:latin typeface="微软雅黑 Light" panose="020B0502040204020203" pitchFamily="34" charset="-122"/>
                  <a:ea typeface="微软雅黑 Light" panose="020B0502040204020203" pitchFamily="34"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4820727" y="299917"/>
                <a:ext cx="4772653" cy="537776"/>
              </a:xfrm>
              <a:prstGeom prst="rect">
                <a:avLst/>
              </a:prstGeom>
              <a:blipFill>
                <a:blip r:embed="rId8"/>
                <a:stretch>
                  <a:fillRect b="-56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633463" y="830649"/>
                <a:ext cx="7369507" cy="537776"/>
              </a:xfrm>
              <a:prstGeom prst="rect">
                <a:avLst/>
              </a:prstGeom>
            </p:spPr>
            <p:txBody>
              <a:bodyPr wrap="square">
                <a:spAutoFit/>
              </a:bodyPr>
              <a:lstStyle/>
              <a:p>
                <a:pPr algn="ctr">
                  <a:buNone/>
                </a:pPr>
                <a14:m>
                  <m:oMathPara xmlns:m="http://schemas.openxmlformats.org/officeDocument/2006/math">
                    <m:oMathParaPr>
                      <m:jc m:val="center"/>
                    </m:oMathParaPr>
                    <m:oMath xmlns:m="http://schemas.openxmlformats.org/officeDocument/2006/math">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𝐶𝑜𝑟𝑟𝑒𝑙𝑎𝑡𝑖𝑜𝑛</m:t>
                          </m:r>
                          <m:r>
                            <a:rPr lang="x-none" altLang="zh-CN" sz="1400" i="1">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𝐶h𝑎𝑛𝑔𝑒𝑇𝑦𝑝𝑒</m:t>
                          </m:r>
                          <m:r>
                            <a:rPr lang="x-none" altLang="zh-CN" sz="1400" i="1">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𝑛𝑜𝑛</m:t>
                          </m:r>
                          <m:r>
                            <a:rPr lang="x-none" altLang="zh-CN" sz="1400" i="1">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𝑆𝑚𝑒𝑙𝑙𝑦</m:t>
                          </m:r>
                          <m:r>
                            <a:rPr lang="x-none" altLang="zh-CN" sz="1400" i="1">
                              <a:solidFill>
                                <a:schemeClr val="dk1"/>
                              </a:solidFill>
                              <a:latin typeface="Cambria Math" panose="02040503050406030204" pitchFamily="18" charset="0"/>
                            </a:rPr>
                            <m:t>)</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f>
                        <m:fPr>
                          <m:ctrlPr>
                            <a:rPr lang="zh-CN" altLang="zh-CN" sz="1400" i="1">
                              <a:solidFill>
                                <a:schemeClr val="dk1"/>
                              </a:solidFill>
                              <a:latin typeface="Cambria Math" panose="02040503050406030204" pitchFamily="18" charset="0"/>
                            </a:rPr>
                          </m:ctrlPr>
                        </m:fPr>
                        <m:num>
                          <m:r>
                            <a:rPr lang="x-none" altLang="zh-CN" sz="1400">
                              <a:solidFill>
                                <a:schemeClr val="dk1"/>
                              </a:solidFill>
                              <a:latin typeface="Cambria Math" panose="02040503050406030204" pitchFamily="18" charset="0"/>
                            </a:rPr>
                            <m:t>|</m:t>
                          </m:r>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𝐶h𝑎𝑛𝑔𝑒𝑇𝑦𝑝𝑒</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𝑁</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num>
                        <m:den>
                          <m:r>
                            <a:rPr lang="x-none" altLang="zh-CN" sz="1400">
                              <a:solidFill>
                                <a:schemeClr val="dk1"/>
                              </a:solidFill>
                              <a:latin typeface="Cambria Math" panose="02040503050406030204" pitchFamily="18" charset="0"/>
                            </a:rPr>
                            <m:t>|</m:t>
                          </m:r>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𝑁</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den>
                      </m:f>
                    </m:oMath>
                  </m:oMathPara>
                </a14:m>
                <a:endParaRPr lang="zh-CN" altLang="en-US" sz="1400" dirty="0">
                  <a:latin typeface="微软雅黑 Light" panose="020B0502040204020203" pitchFamily="34" charset="-122"/>
                  <a:ea typeface="微软雅黑 Light" panose="020B0502040204020203" pitchFamily="34" charset="-122"/>
                </a:endParaRPr>
              </a:p>
            </p:txBody>
          </p:sp>
        </mc:Choice>
        <mc:Fallback xmlns="">
          <p:sp>
            <p:nvSpPr>
              <p:cNvPr id="10" name="矩形 9"/>
              <p:cNvSpPr>
                <a:spLocks noRot="1" noChangeAspect="1" noMove="1" noResize="1" noEditPoints="1" noAdjustHandles="1" noChangeArrowheads="1" noChangeShapeType="1" noTextEdit="1"/>
              </p:cNvSpPr>
              <p:nvPr/>
            </p:nvSpPr>
            <p:spPr>
              <a:xfrm>
                <a:off x="3633463" y="830649"/>
                <a:ext cx="7369507" cy="537776"/>
              </a:xfrm>
              <a:prstGeom prst="rect">
                <a:avLst/>
              </a:prstGeom>
              <a:blipFill>
                <a:blip r:embed="rId9"/>
                <a:stretch>
                  <a:fillRect b="-5682"/>
                </a:stretch>
              </a:blipFill>
            </p:spPr>
            <p:txBody>
              <a:bodyPr/>
              <a:lstStyle/>
              <a:p>
                <a:r>
                  <a:rPr lang="zh-CN" altLang="en-US">
                    <a:noFill/>
                  </a:rPr>
                  <a:t> </a:t>
                </a:r>
              </a:p>
            </p:txBody>
          </p:sp>
        </mc:Fallback>
      </mc:AlternateContent>
      <p:sp>
        <p:nvSpPr>
          <p:cNvPr id="6" name="矩形 5"/>
          <p:cNvSpPr/>
          <p:nvPr/>
        </p:nvSpPr>
        <p:spPr>
          <a:xfrm>
            <a:off x="3151173" y="2213384"/>
            <a:ext cx="337625" cy="14083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214392" y="2154768"/>
            <a:ext cx="337625" cy="14083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148825" y="4335261"/>
            <a:ext cx="337625" cy="14083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214396" y="4405600"/>
            <a:ext cx="337625" cy="14083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0940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
        <p:nvSpPr>
          <p:cNvPr id="13" name="标题 1"/>
          <p:cNvSpPr txBox="1">
            <a:spLocks/>
          </p:cNvSpPr>
          <p:nvPr/>
        </p:nvSpPr>
        <p:spPr>
          <a:xfrm>
            <a:off x="1942737" y="1464818"/>
            <a:ext cx="8911687" cy="7004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zh-CN" sz="2800" dirty="0">
                <a:solidFill>
                  <a:prstClr val="black">
                    <a:lumMod val="85000"/>
                    <a:lumOff val="15000"/>
                  </a:prstClr>
                </a:solidFill>
                <a:latin typeface="Century Gothic"/>
                <a:ea typeface="幼圆" panose="02010509060101010101" pitchFamily="49" charset="-122"/>
              </a:rPr>
              <a:t>代码坏味与不同文件变化类型的相互关联</a:t>
            </a:r>
            <a:r>
              <a:rPr lang="en-US" altLang="zh-CN" sz="2800" dirty="0">
                <a:solidFill>
                  <a:prstClr val="black">
                    <a:lumMod val="85000"/>
                    <a:lumOff val="15000"/>
                  </a:prstClr>
                </a:solidFill>
                <a:latin typeface="Century Gothic"/>
                <a:ea typeface="幼圆" panose="02010509060101010101" pitchFamily="49" charset="-122"/>
              </a:rPr>
              <a:t>——P-value</a:t>
            </a:r>
            <a:endParaRPr lang="en-US" altLang="zh-CN" sz="2000" dirty="0">
              <a:solidFill>
                <a:prstClr val="black">
                  <a:lumMod val="85000"/>
                  <a:lumOff val="15000"/>
                </a:prstClr>
              </a:solidFill>
              <a:latin typeface="微软雅黑 Light" panose="020B0502040204020203" pitchFamily="34" charset="-122"/>
              <a:ea typeface="微软雅黑 Light" panose="020B0502040204020203" pitchFamily="34" charset="-122"/>
            </a:endParaRPr>
          </a:p>
        </p:txBody>
      </p:sp>
      <p:sp>
        <p:nvSpPr>
          <p:cNvPr id="14" name="标题 1"/>
          <p:cNvSpPr>
            <a:spLocks noGrp="1"/>
          </p:cNvSpPr>
          <p:nvPr/>
        </p:nvSpPr>
        <p:spPr>
          <a:xfrm>
            <a:off x="1868398" y="7777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rPr>
              <a:t>实验结果</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rPr>
              <a:t>2</a:t>
            </a:r>
          </a:p>
        </p:txBody>
      </p:sp>
      <p:graphicFrame>
        <p:nvGraphicFramePr>
          <p:cNvPr id="2" name="表格 1"/>
          <p:cNvGraphicFramePr>
            <a:graphicFrameLocks noGrp="1"/>
          </p:cNvGraphicFramePr>
          <p:nvPr>
            <p:extLst>
              <p:ext uri="{D42A27DB-BD31-4B8C-83A1-F6EECF244321}">
                <p14:modId xmlns:p14="http://schemas.microsoft.com/office/powerpoint/2010/main" val="3329848938"/>
              </p:ext>
            </p:extLst>
          </p:nvPr>
        </p:nvGraphicFramePr>
        <p:xfrm>
          <a:off x="1789479" y="2322581"/>
          <a:ext cx="8563903" cy="2316737"/>
        </p:xfrm>
        <a:graphic>
          <a:graphicData uri="http://schemas.openxmlformats.org/drawingml/2006/table">
            <a:tbl>
              <a:tblPr firstRow="1" firstCol="1" bandRow="1">
                <a:tableStyleId>{5C22544A-7EE6-4342-B048-85BDC9FD1C3A}</a:tableStyleId>
              </a:tblPr>
              <a:tblGrid>
                <a:gridCol w="1085039">
                  <a:extLst>
                    <a:ext uri="{9D8B030D-6E8A-4147-A177-3AD203B41FA5}">
                      <a16:colId xmlns:a16="http://schemas.microsoft.com/office/drawing/2014/main" val="3714015998"/>
                    </a:ext>
                  </a:extLst>
                </a:gridCol>
                <a:gridCol w="711647">
                  <a:extLst>
                    <a:ext uri="{9D8B030D-6E8A-4147-A177-3AD203B41FA5}">
                      <a16:colId xmlns:a16="http://schemas.microsoft.com/office/drawing/2014/main" val="1041601117"/>
                    </a:ext>
                  </a:extLst>
                </a:gridCol>
                <a:gridCol w="902735">
                  <a:extLst>
                    <a:ext uri="{9D8B030D-6E8A-4147-A177-3AD203B41FA5}">
                      <a16:colId xmlns:a16="http://schemas.microsoft.com/office/drawing/2014/main" val="3781359388"/>
                    </a:ext>
                  </a:extLst>
                </a:gridCol>
                <a:gridCol w="907127">
                  <a:extLst>
                    <a:ext uri="{9D8B030D-6E8A-4147-A177-3AD203B41FA5}">
                      <a16:colId xmlns:a16="http://schemas.microsoft.com/office/drawing/2014/main" val="3243395421"/>
                    </a:ext>
                  </a:extLst>
                </a:gridCol>
                <a:gridCol w="1058681">
                  <a:extLst>
                    <a:ext uri="{9D8B030D-6E8A-4147-A177-3AD203B41FA5}">
                      <a16:colId xmlns:a16="http://schemas.microsoft.com/office/drawing/2014/main" val="2174977345"/>
                    </a:ext>
                  </a:extLst>
                </a:gridCol>
                <a:gridCol w="764359">
                  <a:extLst>
                    <a:ext uri="{9D8B030D-6E8A-4147-A177-3AD203B41FA5}">
                      <a16:colId xmlns:a16="http://schemas.microsoft.com/office/drawing/2014/main" val="2202929434"/>
                    </a:ext>
                  </a:extLst>
                </a:gridCol>
                <a:gridCol w="911521">
                  <a:extLst>
                    <a:ext uri="{9D8B030D-6E8A-4147-A177-3AD203B41FA5}">
                      <a16:colId xmlns:a16="http://schemas.microsoft.com/office/drawing/2014/main" val="2528484783"/>
                    </a:ext>
                  </a:extLst>
                </a:gridCol>
                <a:gridCol w="902735">
                  <a:extLst>
                    <a:ext uri="{9D8B030D-6E8A-4147-A177-3AD203B41FA5}">
                      <a16:colId xmlns:a16="http://schemas.microsoft.com/office/drawing/2014/main" val="3510129457"/>
                    </a:ext>
                  </a:extLst>
                </a:gridCol>
                <a:gridCol w="1320059">
                  <a:extLst>
                    <a:ext uri="{9D8B030D-6E8A-4147-A177-3AD203B41FA5}">
                      <a16:colId xmlns:a16="http://schemas.microsoft.com/office/drawing/2014/main" val="1241215594"/>
                    </a:ext>
                  </a:extLst>
                </a:gridCol>
              </a:tblGrid>
              <a:tr h="636939">
                <a:tc>
                  <a:txBody>
                    <a:bodyPr/>
                    <a:lstStyle/>
                    <a:p>
                      <a:pPr algn="r" hangingPunct="0">
                        <a:spcAft>
                          <a:spcPts val="0"/>
                        </a:spcAft>
                      </a:pPr>
                      <a:r>
                        <a:rPr lang="zh-CN" sz="1200" kern="100" dirty="0">
                          <a:effectLst/>
                        </a:rPr>
                        <a:t>项目</a:t>
                      </a:r>
                    </a:p>
                    <a:p>
                      <a:pPr algn="just" hangingPunct="0">
                        <a:spcAft>
                          <a:spcPts val="0"/>
                        </a:spcAft>
                      </a:pPr>
                      <a:r>
                        <a:rPr lang="zh-CN" sz="1200" kern="100" dirty="0">
                          <a:effectLst/>
                        </a:rPr>
                        <a:t>对比项</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dirty="0" err="1">
                          <a:effectLst/>
                        </a:rPr>
                        <a:t>Che</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dirty="0" err="1">
                          <a:effectLst/>
                        </a:rPr>
                        <a:t>Egit</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Jmeter</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Xerces2-j</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dirty="0" err="1">
                          <a:effectLst/>
                        </a:rPr>
                        <a:t>Jgit</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Tomcat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Nifi</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Recommenders</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912883342"/>
                  </a:ext>
                </a:extLst>
              </a:tr>
              <a:tr h="554911">
                <a:tc>
                  <a:txBody>
                    <a:bodyPr/>
                    <a:lstStyle/>
                    <a:p>
                      <a:pPr algn="ctr" hangingPunct="0">
                        <a:spcAft>
                          <a:spcPts val="0"/>
                        </a:spcAft>
                      </a:pPr>
                      <a:r>
                        <a:rPr lang="en-US" sz="1200" kern="100">
                          <a:effectLst/>
                        </a:rPr>
                        <a:t>AS-MS</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b="1" kern="100" dirty="0">
                          <a:effectLst/>
                        </a:rPr>
                        <a:t>0.002</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algn="ctr" hangingPunct="0">
                        <a:spcAft>
                          <a:spcPts val="0"/>
                        </a:spcAft>
                      </a:pPr>
                      <a:r>
                        <a:rPr lang="en-US" sz="1200" b="1" kern="100" dirty="0">
                          <a:effectLst/>
                        </a:rPr>
                        <a:t>0.001</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algn="ctr" hangingPunct="0">
                        <a:spcAft>
                          <a:spcPts val="0"/>
                        </a:spcAft>
                      </a:pPr>
                      <a:r>
                        <a:rPr lang="en-US" sz="1200" b="1" kern="100" dirty="0">
                          <a:effectLst/>
                        </a:rPr>
                        <a:t>0.007</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algn="ctr" hangingPunct="0">
                        <a:spcAft>
                          <a:spcPts val="0"/>
                        </a:spcAft>
                      </a:pPr>
                      <a:r>
                        <a:rPr lang="en-US" sz="1200" b="1" kern="100" dirty="0">
                          <a:effectLst/>
                        </a:rPr>
                        <a:t>0.022</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algn="ctr" hangingPunct="0">
                        <a:spcAft>
                          <a:spcPts val="0"/>
                        </a:spcAft>
                      </a:pPr>
                      <a:r>
                        <a:rPr lang="en-US" sz="1200" b="1" kern="100" dirty="0">
                          <a:effectLst/>
                        </a:rPr>
                        <a:t>0.000</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algn="ctr" hangingPunct="0">
                        <a:spcAft>
                          <a:spcPts val="0"/>
                        </a:spcAft>
                      </a:pPr>
                      <a:r>
                        <a:rPr lang="en-US" sz="1200" b="1" kern="100" dirty="0">
                          <a:effectLst/>
                        </a:rPr>
                        <a:t>0.012</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algn="ctr" hangingPunct="0">
                        <a:spcAft>
                          <a:spcPts val="0"/>
                        </a:spcAft>
                      </a:pPr>
                      <a:r>
                        <a:rPr lang="en-US" sz="1200" b="1" kern="100" dirty="0">
                          <a:effectLst/>
                        </a:rPr>
                        <a:t>0.026</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algn="ctr" hangingPunct="0">
                        <a:spcAft>
                          <a:spcPts val="0"/>
                        </a:spcAft>
                      </a:pPr>
                      <a:r>
                        <a:rPr lang="en-US" sz="1200" b="1" kern="100" dirty="0">
                          <a:effectLst/>
                        </a:rPr>
                        <a:t>0.025</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extLst>
                  <a:ext uri="{0D108BD9-81ED-4DB2-BD59-A6C34878D82A}">
                    <a16:rowId xmlns:a16="http://schemas.microsoft.com/office/drawing/2014/main" val="2280577735"/>
                  </a:ext>
                </a:extLst>
              </a:tr>
              <a:tr h="569976">
                <a:tc>
                  <a:txBody>
                    <a:bodyPr/>
                    <a:lstStyle/>
                    <a:p>
                      <a:pPr algn="ctr" hangingPunct="0">
                        <a:spcAft>
                          <a:spcPts val="0"/>
                        </a:spcAft>
                      </a:pPr>
                      <a:r>
                        <a:rPr lang="en-US" sz="1200" kern="100">
                          <a:effectLst/>
                        </a:rPr>
                        <a:t>MS-RS</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b="1" kern="100">
                          <a:effectLst/>
                        </a:rPr>
                        <a:t>0.003</a:t>
                      </a:r>
                      <a:endParaRPr lang="zh-CN" sz="1200" b="1" kern="10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algn="ctr" hangingPunct="0">
                        <a:spcAft>
                          <a:spcPts val="0"/>
                        </a:spcAft>
                      </a:pPr>
                      <a:r>
                        <a:rPr lang="en-US" sz="1200" b="1" kern="100">
                          <a:effectLst/>
                        </a:rPr>
                        <a:t>0.001</a:t>
                      </a:r>
                      <a:endParaRPr lang="zh-CN" sz="1200" b="1" kern="10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algn="ctr" hangingPunct="0">
                        <a:spcAft>
                          <a:spcPts val="0"/>
                        </a:spcAft>
                      </a:pPr>
                      <a:r>
                        <a:rPr lang="en-US" sz="1200" b="1" kern="100" dirty="0">
                          <a:effectLst/>
                        </a:rPr>
                        <a:t>0.005</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algn="ctr" hangingPunct="0">
                        <a:spcAft>
                          <a:spcPts val="0"/>
                        </a:spcAft>
                      </a:pPr>
                      <a:r>
                        <a:rPr lang="en-US" sz="1200" b="1" kern="100" dirty="0">
                          <a:effectLst/>
                        </a:rPr>
                        <a:t>0.006</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algn="ctr" hangingPunct="0">
                        <a:spcAft>
                          <a:spcPts val="0"/>
                        </a:spcAft>
                      </a:pPr>
                      <a:r>
                        <a:rPr lang="en-US" sz="1200" b="1" kern="100" dirty="0">
                          <a:effectLst/>
                        </a:rPr>
                        <a:t>0.000</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algn="ctr" hangingPunct="0">
                        <a:spcAft>
                          <a:spcPts val="0"/>
                        </a:spcAft>
                      </a:pPr>
                      <a:r>
                        <a:rPr lang="en-US" sz="1200" b="1" kern="100" dirty="0">
                          <a:effectLst/>
                        </a:rPr>
                        <a:t>0.012</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algn="ctr" hangingPunct="0">
                        <a:spcAft>
                          <a:spcPts val="0"/>
                        </a:spcAft>
                      </a:pPr>
                      <a:r>
                        <a:rPr lang="en-US" sz="1200" b="1" kern="100" dirty="0">
                          <a:effectLst/>
                        </a:rPr>
                        <a:t>0.040</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algn="ctr" hangingPunct="0">
                        <a:spcAft>
                          <a:spcPts val="0"/>
                        </a:spcAft>
                      </a:pPr>
                      <a:r>
                        <a:rPr lang="en-US" sz="1200" b="1" kern="100" dirty="0">
                          <a:effectLst/>
                        </a:rPr>
                        <a:t>0.012</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extLst>
                  <a:ext uri="{0D108BD9-81ED-4DB2-BD59-A6C34878D82A}">
                    <a16:rowId xmlns:a16="http://schemas.microsoft.com/office/drawing/2014/main" val="453215679"/>
                  </a:ext>
                </a:extLst>
              </a:tr>
              <a:tr h="554911">
                <a:tc>
                  <a:txBody>
                    <a:bodyPr/>
                    <a:lstStyle/>
                    <a:p>
                      <a:pPr algn="ctr" hangingPunct="0">
                        <a:spcAft>
                          <a:spcPts val="0"/>
                        </a:spcAft>
                      </a:pPr>
                      <a:r>
                        <a:rPr lang="en-US" sz="1200" kern="100">
                          <a:effectLst/>
                        </a:rPr>
                        <a:t>AS-RS</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0.080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0.328</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0.051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0.078</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0.053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0.500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dirty="0">
                          <a:effectLst/>
                        </a:rPr>
                        <a:t>0.091</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dirty="0">
                          <a:effectLst/>
                        </a:rPr>
                        <a:t>0.128</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884939040"/>
                  </a:ext>
                </a:extLst>
              </a:tr>
            </a:tbl>
          </a:graphicData>
        </a:graphic>
      </p:graphicFrame>
      <p:cxnSp>
        <p:nvCxnSpPr>
          <p:cNvPr id="5" name="直接连接符 4"/>
          <p:cNvCxnSpPr/>
          <p:nvPr/>
        </p:nvCxnSpPr>
        <p:spPr>
          <a:xfrm>
            <a:off x="1799311" y="2369582"/>
            <a:ext cx="1081549" cy="5702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93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mc:AlternateContent xmlns:mc="http://schemas.openxmlformats.org/markup-compatibility/2006" xmlns:a14="http://schemas.microsoft.com/office/drawing/2010/main">
        <mc:Choice Requires="a14">
          <p:sp>
            <p:nvSpPr>
              <p:cNvPr id="13" name="标题 1"/>
              <p:cNvSpPr txBox="1">
                <a:spLocks/>
              </p:cNvSpPr>
              <p:nvPr/>
            </p:nvSpPr>
            <p:spPr>
              <a:xfrm>
                <a:off x="1942737" y="1464818"/>
                <a:ext cx="8911687" cy="700447"/>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zh-CN" altLang="zh-CN" sz="2800" dirty="0">
                    <a:solidFill>
                      <a:prstClr val="black">
                        <a:lumMod val="85000"/>
                        <a:lumOff val="15000"/>
                      </a:prstClr>
                    </a:solidFill>
                    <a:latin typeface="Century Gothic"/>
                    <a:ea typeface="幼圆" panose="02010509060101010101" pitchFamily="49" charset="-122"/>
                  </a:rPr>
                  <a:t>代码坏味与不同文件变化类型的相互关联</a:t>
                </a:r>
                <a:r>
                  <a:rPr lang="en-US" altLang="zh-CN" sz="2800" dirty="0">
                    <a:solidFill>
                      <a:prstClr val="black">
                        <a:lumMod val="85000"/>
                        <a:lumOff val="15000"/>
                      </a:prstClr>
                    </a:solidFill>
                    <a:latin typeface="Century Gothic"/>
                    <a:ea typeface="幼圆" panose="02010509060101010101" pitchFamily="49" charset="-122"/>
                  </a:rPr>
                  <a:t>——OR</a:t>
                </a:r>
                <a14:m>
                  <m:oMath xmlns:m="http://schemas.openxmlformats.org/officeDocument/2006/math">
                    <m:r>
                      <a:rPr lang="zh-CN" altLang="en-US" sz="2800" i="1" dirty="0">
                        <a:solidFill>
                          <a:prstClr val="black">
                            <a:lumMod val="85000"/>
                            <a:lumOff val="15000"/>
                          </a:prstClr>
                        </a:solidFill>
                        <a:latin typeface="Cambria Math" panose="02040503050406030204" pitchFamily="18" charset="0"/>
                      </a:rPr>
                      <m:t>（</m:t>
                    </m:r>
                    <m:r>
                      <a:rPr lang="x-none" altLang="zh-CN" sz="2400" i="1">
                        <a:latin typeface="Cambria Math" panose="02040503050406030204" pitchFamily="18" charset="0"/>
                      </a:rPr>
                      <m:t>𝑂𝑅</m:t>
                    </m:r>
                    <m:r>
                      <a:rPr lang="x-none" altLang="zh-CN" sz="2400">
                        <a:latin typeface="Cambria Math" panose="02040503050406030204" pitchFamily="18" charset="0"/>
                      </a:rPr>
                      <m:t>=</m:t>
                    </m:r>
                    <m:f>
                      <m:fPr>
                        <m:ctrlPr>
                          <a:rPr lang="zh-CN" altLang="zh-CN" sz="2400" i="1">
                            <a:latin typeface="Cambria Math" panose="02040503050406030204" pitchFamily="18" charset="0"/>
                          </a:rPr>
                        </m:ctrlPr>
                      </m:fPr>
                      <m:num>
                        <m:f>
                          <m:fPr>
                            <m:type m:val="lin"/>
                            <m:ctrlPr>
                              <a:rPr lang="zh-CN" altLang="zh-CN" sz="2400" i="1">
                                <a:latin typeface="Cambria Math" panose="02040503050406030204" pitchFamily="18" charset="0"/>
                              </a:rPr>
                            </m:ctrlPr>
                          </m:fPr>
                          <m:num>
                            <m:r>
                              <a:rPr lang="x-none" altLang="zh-CN" sz="2400" i="1">
                                <a:latin typeface="Cambria Math" panose="02040503050406030204" pitchFamily="18" charset="0"/>
                              </a:rPr>
                              <m:t>𝑝</m:t>
                            </m:r>
                          </m:num>
                          <m:den>
                            <m:r>
                              <a:rPr lang="x-none" altLang="zh-CN" sz="2400">
                                <a:latin typeface="Cambria Math" panose="02040503050406030204" pitchFamily="18" charset="0"/>
                              </a:rPr>
                              <m:t>(1</m:t>
                            </m:r>
                            <m:r>
                              <a:rPr lang="x-none" altLang="zh-CN" sz="2400" i="1">
                                <a:latin typeface="Cambria Math" panose="02040503050406030204" pitchFamily="18" charset="0"/>
                              </a:rPr>
                              <m:t>−</m:t>
                            </m:r>
                            <m:r>
                              <a:rPr lang="x-none" altLang="zh-CN" sz="2400" i="1">
                                <a:latin typeface="Cambria Math" panose="02040503050406030204" pitchFamily="18" charset="0"/>
                              </a:rPr>
                              <m:t>𝑝</m:t>
                            </m:r>
                            <m:r>
                              <a:rPr lang="x-none" altLang="zh-CN" sz="2400">
                                <a:latin typeface="Cambria Math" panose="02040503050406030204" pitchFamily="18" charset="0"/>
                              </a:rPr>
                              <m:t>)</m:t>
                            </m:r>
                          </m:den>
                        </m:f>
                      </m:num>
                      <m:den>
                        <m:r>
                          <a:rPr lang="x-none" altLang="zh-CN" sz="2400" i="1">
                            <a:latin typeface="Cambria Math" panose="02040503050406030204" pitchFamily="18" charset="0"/>
                          </a:rPr>
                          <m:t>𝑞</m:t>
                        </m:r>
                        <m:r>
                          <a:rPr lang="x-none" altLang="zh-CN" sz="2400">
                            <a:latin typeface="Cambria Math" panose="02040503050406030204" pitchFamily="18" charset="0"/>
                          </a:rPr>
                          <m:t>/(1</m:t>
                        </m:r>
                        <m:r>
                          <a:rPr lang="x-none" altLang="zh-CN" sz="2400" i="1">
                            <a:latin typeface="Cambria Math" panose="02040503050406030204" pitchFamily="18" charset="0"/>
                          </a:rPr>
                          <m:t>−</m:t>
                        </m:r>
                        <m:r>
                          <a:rPr lang="x-none" altLang="zh-CN" sz="2400" i="1">
                            <a:latin typeface="Cambria Math" panose="02040503050406030204" pitchFamily="18" charset="0"/>
                          </a:rPr>
                          <m:t>𝑝</m:t>
                        </m:r>
                        <m:r>
                          <a:rPr lang="x-none" altLang="zh-CN" sz="2400">
                            <a:latin typeface="Cambria Math" panose="02040503050406030204" pitchFamily="18" charset="0"/>
                          </a:rPr>
                          <m:t>)</m:t>
                        </m:r>
                      </m:den>
                    </m:f>
                    <m:r>
                      <a:rPr lang="zh-CN" altLang="en-US" sz="2400" i="1">
                        <a:latin typeface="Cambria Math" panose="02040503050406030204" pitchFamily="18" charset="0"/>
                      </a:rPr>
                      <m:t>）</m:t>
                    </m:r>
                  </m:oMath>
                </a14:m>
                <a:endParaRPr lang="en-US" altLang="zh-CN" sz="2000" dirty="0">
                  <a:solidFill>
                    <a:prstClr val="black">
                      <a:lumMod val="85000"/>
                      <a:lumOff val="15000"/>
                    </a:prstClr>
                  </a:solidFill>
                  <a:latin typeface="微软雅黑 Light" panose="020B0502040204020203" pitchFamily="34" charset="-122"/>
                  <a:ea typeface="微软雅黑 Light" panose="020B0502040204020203" pitchFamily="34" charset="-122"/>
                </a:endParaRPr>
              </a:p>
            </p:txBody>
          </p:sp>
        </mc:Choice>
        <mc:Fallback xmlns="">
          <p:sp>
            <p:nvSpPr>
              <p:cNvPr id="13" name="标题 1"/>
              <p:cNvSpPr txBox="1">
                <a:spLocks noRot="1" noChangeAspect="1" noMove="1" noResize="1" noEditPoints="1" noAdjustHandles="1" noChangeArrowheads="1" noChangeShapeType="1" noTextEdit="1"/>
              </p:cNvSpPr>
              <p:nvPr/>
            </p:nvSpPr>
            <p:spPr>
              <a:xfrm>
                <a:off x="1942737" y="1464818"/>
                <a:ext cx="8911687" cy="700447"/>
              </a:xfrm>
              <a:prstGeom prst="rect">
                <a:avLst/>
              </a:prstGeom>
              <a:blipFill>
                <a:blip r:embed="rId4"/>
                <a:stretch>
                  <a:fillRect l="-1094" t="-5217"/>
                </a:stretch>
              </a:blipFill>
            </p:spPr>
            <p:txBody>
              <a:bodyPr/>
              <a:lstStyle/>
              <a:p>
                <a:r>
                  <a:rPr lang="zh-CN" altLang="en-US">
                    <a:noFill/>
                  </a:rPr>
                  <a:t> </a:t>
                </a:r>
              </a:p>
            </p:txBody>
          </p:sp>
        </mc:Fallback>
      </mc:AlternateContent>
      <p:sp>
        <p:nvSpPr>
          <p:cNvPr id="14" name="标题 1"/>
          <p:cNvSpPr>
            <a:spLocks noGrp="1"/>
          </p:cNvSpPr>
          <p:nvPr/>
        </p:nvSpPr>
        <p:spPr>
          <a:xfrm>
            <a:off x="1868398" y="7777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rPr>
              <a:t>实验结果</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rPr>
              <a:t>2</a:t>
            </a:r>
          </a:p>
        </p:txBody>
      </p:sp>
      <p:cxnSp>
        <p:nvCxnSpPr>
          <p:cNvPr id="5" name="直接连接符 4"/>
          <p:cNvCxnSpPr/>
          <p:nvPr/>
        </p:nvCxnSpPr>
        <p:spPr>
          <a:xfrm>
            <a:off x="1799311" y="2369582"/>
            <a:ext cx="1081549" cy="5702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2627299550"/>
                  </p:ext>
                </p:extLst>
              </p:nvPr>
            </p:nvGraphicFramePr>
            <p:xfrm>
              <a:off x="2071336" y="2263571"/>
              <a:ext cx="8119539" cy="1483360"/>
            </p:xfrm>
            <a:graphic>
              <a:graphicData uri="http://schemas.openxmlformats.org/drawingml/2006/table">
                <a:tbl>
                  <a:tblPr firstRow="1" bandRow="1">
                    <a:tableStyleId>{5C22544A-7EE6-4342-B048-85BDC9FD1C3A}</a:tableStyleId>
                  </a:tblPr>
                  <a:tblGrid>
                    <a:gridCol w="939600">
                      <a:extLst>
                        <a:ext uri="{9D8B030D-6E8A-4147-A177-3AD203B41FA5}">
                          <a16:colId xmlns:a16="http://schemas.microsoft.com/office/drawing/2014/main" val="1571658351"/>
                        </a:ext>
                      </a:extLst>
                    </a:gridCol>
                    <a:gridCol w="580571">
                      <a:extLst>
                        <a:ext uri="{9D8B030D-6E8A-4147-A177-3AD203B41FA5}">
                          <a16:colId xmlns:a16="http://schemas.microsoft.com/office/drawing/2014/main" val="1231550945"/>
                        </a:ext>
                      </a:extLst>
                    </a:gridCol>
                    <a:gridCol w="580571">
                      <a:extLst>
                        <a:ext uri="{9D8B030D-6E8A-4147-A177-3AD203B41FA5}">
                          <a16:colId xmlns:a16="http://schemas.microsoft.com/office/drawing/2014/main" val="3085964185"/>
                        </a:ext>
                      </a:extLst>
                    </a:gridCol>
                    <a:gridCol w="580571">
                      <a:extLst>
                        <a:ext uri="{9D8B030D-6E8A-4147-A177-3AD203B41FA5}">
                          <a16:colId xmlns:a16="http://schemas.microsoft.com/office/drawing/2014/main" val="909704218"/>
                        </a:ext>
                      </a:extLst>
                    </a:gridCol>
                    <a:gridCol w="580571">
                      <a:extLst>
                        <a:ext uri="{9D8B030D-6E8A-4147-A177-3AD203B41FA5}">
                          <a16:colId xmlns:a16="http://schemas.microsoft.com/office/drawing/2014/main" val="2965086006"/>
                        </a:ext>
                      </a:extLst>
                    </a:gridCol>
                    <a:gridCol w="580571">
                      <a:extLst>
                        <a:ext uri="{9D8B030D-6E8A-4147-A177-3AD203B41FA5}">
                          <a16:colId xmlns:a16="http://schemas.microsoft.com/office/drawing/2014/main" val="2254370106"/>
                        </a:ext>
                      </a:extLst>
                    </a:gridCol>
                    <a:gridCol w="580571">
                      <a:extLst>
                        <a:ext uri="{9D8B030D-6E8A-4147-A177-3AD203B41FA5}">
                          <a16:colId xmlns:a16="http://schemas.microsoft.com/office/drawing/2014/main" val="3383889069"/>
                        </a:ext>
                      </a:extLst>
                    </a:gridCol>
                    <a:gridCol w="580571">
                      <a:extLst>
                        <a:ext uri="{9D8B030D-6E8A-4147-A177-3AD203B41FA5}">
                          <a16:colId xmlns:a16="http://schemas.microsoft.com/office/drawing/2014/main" val="2856003310"/>
                        </a:ext>
                      </a:extLst>
                    </a:gridCol>
                    <a:gridCol w="580571">
                      <a:extLst>
                        <a:ext uri="{9D8B030D-6E8A-4147-A177-3AD203B41FA5}">
                          <a16:colId xmlns:a16="http://schemas.microsoft.com/office/drawing/2014/main" val="3209826539"/>
                        </a:ext>
                      </a:extLst>
                    </a:gridCol>
                    <a:gridCol w="580571">
                      <a:extLst>
                        <a:ext uri="{9D8B030D-6E8A-4147-A177-3AD203B41FA5}">
                          <a16:colId xmlns:a16="http://schemas.microsoft.com/office/drawing/2014/main" val="1806389222"/>
                        </a:ext>
                      </a:extLst>
                    </a:gridCol>
                    <a:gridCol w="651600">
                      <a:extLst>
                        <a:ext uri="{9D8B030D-6E8A-4147-A177-3AD203B41FA5}">
                          <a16:colId xmlns:a16="http://schemas.microsoft.com/office/drawing/2014/main" val="1855514456"/>
                        </a:ext>
                      </a:extLst>
                    </a:gridCol>
                    <a:gridCol w="651600">
                      <a:extLst>
                        <a:ext uri="{9D8B030D-6E8A-4147-A177-3AD203B41FA5}">
                          <a16:colId xmlns:a16="http://schemas.microsoft.com/office/drawing/2014/main" val="1086703721"/>
                        </a:ext>
                      </a:extLst>
                    </a:gridCol>
                    <a:gridCol w="651600">
                      <a:extLst>
                        <a:ext uri="{9D8B030D-6E8A-4147-A177-3AD203B41FA5}">
                          <a16:colId xmlns:a16="http://schemas.microsoft.com/office/drawing/2014/main" val="3650511386"/>
                        </a:ext>
                      </a:extLst>
                    </a:gridCol>
                  </a:tblGrid>
                  <a:tr h="370840">
                    <a:tc>
                      <a:txBody>
                        <a:bodyPr/>
                        <a:lstStyle/>
                        <a:p>
                          <a:pPr algn="ctr"/>
                          <a:endParaRPr lang="zh-CN" altLang="en-US" sz="1300" dirty="0"/>
                        </a:p>
                      </a:txBody>
                      <a:tcPr/>
                    </a:tc>
                    <a:tc gridSpan="3">
                      <a:txBody>
                        <a:bodyPr/>
                        <a:lstStyle/>
                        <a:p>
                          <a:pPr algn="ctr"/>
                          <a:r>
                            <a:rPr lang="en-US" altLang="zh-CN" sz="1500" dirty="0" err="1" smtClean="0"/>
                            <a:t>Che</a:t>
                          </a:r>
                          <a:endParaRPr lang="zh-CN" altLang="en-US" sz="1500"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sz="1500" dirty="0" err="1" smtClean="0"/>
                            <a:t>Egit</a:t>
                          </a:r>
                          <a:endParaRPr lang="zh-CN" altLang="en-US" sz="1500"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sz="1500" dirty="0" err="1" smtClean="0"/>
                            <a:t>Jmeter</a:t>
                          </a:r>
                          <a:endParaRPr lang="zh-CN" altLang="en-US" sz="1500"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sz="1500" dirty="0" smtClean="0"/>
                            <a:t>Xerces2-j</a:t>
                          </a:r>
                          <a:endParaRPr lang="zh-CN" altLang="en-US" sz="1500"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390845284"/>
                      </a:ext>
                    </a:extLst>
                  </a:tr>
                  <a:tr h="370840">
                    <a:tc>
                      <a:txBody>
                        <a:bodyPr/>
                        <a:lstStyle/>
                        <a:p>
                          <a:pPr algn="ctr"/>
                          <a:endParaRPr lang="zh-CN" altLang="en-US" sz="1300" dirty="0"/>
                        </a:p>
                      </a:txBody>
                      <a:tcPr/>
                    </a:tc>
                    <a:tc>
                      <a:txBody>
                        <a:bodyPr/>
                        <a:lstStyle/>
                        <a:p>
                          <a:pPr algn="ctr"/>
                          <a:r>
                            <a:rPr lang="en-US" altLang="zh-CN" sz="1500" dirty="0" smtClean="0"/>
                            <a:t>A</a:t>
                          </a:r>
                          <a:endParaRPr lang="zh-CN" altLang="en-US" sz="1500" dirty="0"/>
                        </a:p>
                      </a:txBody>
                      <a:tcPr/>
                    </a:tc>
                    <a:tc>
                      <a:txBody>
                        <a:bodyPr/>
                        <a:lstStyle/>
                        <a:p>
                          <a:pPr algn="ctr"/>
                          <a:r>
                            <a:rPr lang="en-US" altLang="zh-CN" sz="1500" dirty="0" smtClean="0"/>
                            <a:t>M</a:t>
                          </a:r>
                          <a:endParaRPr lang="zh-CN" altLang="en-US" sz="1500" dirty="0"/>
                        </a:p>
                      </a:txBody>
                      <a:tcPr/>
                    </a:tc>
                    <a:tc>
                      <a:txBody>
                        <a:bodyPr/>
                        <a:lstStyle/>
                        <a:p>
                          <a:pPr algn="ctr"/>
                          <a:r>
                            <a:rPr lang="en-US" altLang="zh-CN" sz="1500" dirty="0" smtClean="0"/>
                            <a:t>R</a:t>
                          </a:r>
                          <a:endParaRPr lang="zh-CN" altLang="en-US" sz="1500" dirty="0"/>
                        </a:p>
                      </a:txBody>
                      <a:tcPr/>
                    </a:tc>
                    <a:tc>
                      <a:txBody>
                        <a:bodyPr/>
                        <a:lstStyle/>
                        <a:p>
                          <a:pPr algn="ctr"/>
                          <a:r>
                            <a:rPr lang="en-US" altLang="zh-CN" sz="1500" dirty="0" smtClean="0"/>
                            <a:t>A</a:t>
                          </a:r>
                          <a:endParaRPr lang="zh-CN" altLang="en-US" sz="1500" dirty="0"/>
                        </a:p>
                      </a:txBody>
                      <a:tcPr/>
                    </a:tc>
                    <a:tc>
                      <a:txBody>
                        <a:bodyPr/>
                        <a:lstStyle/>
                        <a:p>
                          <a:pPr algn="ctr"/>
                          <a:r>
                            <a:rPr lang="en-US" altLang="zh-CN" sz="1500" dirty="0" smtClean="0"/>
                            <a:t>M</a:t>
                          </a:r>
                          <a:endParaRPr lang="zh-CN" altLang="en-US" sz="1500" dirty="0"/>
                        </a:p>
                      </a:txBody>
                      <a:tcPr/>
                    </a:tc>
                    <a:tc>
                      <a:txBody>
                        <a:bodyPr/>
                        <a:lstStyle/>
                        <a:p>
                          <a:pPr algn="ctr"/>
                          <a:r>
                            <a:rPr lang="en-US" altLang="zh-CN" sz="1500" dirty="0" smtClean="0"/>
                            <a:t>R</a:t>
                          </a:r>
                          <a:endParaRPr lang="zh-CN" altLang="en-US" sz="1500" dirty="0"/>
                        </a:p>
                      </a:txBody>
                      <a:tcPr/>
                    </a:tc>
                    <a:tc>
                      <a:txBody>
                        <a:bodyPr/>
                        <a:lstStyle/>
                        <a:p>
                          <a:pPr algn="ctr"/>
                          <a:r>
                            <a:rPr lang="en-US" altLang="zh-CN" sz="1500" dirty="0" smtClean="0"/>
                            <a:t>A</a:t>
                          </a:r>
                          <a:endParaRPr lang="zh-CN" altLang="en-US" sz="1500" dirty="0"/>
                        </a:p>
                      </a:txBody>
                      <a:tcPr/>
                    </a:tc>
                    <a:tc>
                      <a:txBody>
                        <a:bodyPr/>
                        <a:lstStyle/>
                        <a:p>
                          <a:pPr algn="ctr"/>
                          <a:r>
                            <a:rPr lang="en-US" altLang="zh-CN" sz="1500" dirty="0" smtClean="0"/>
                            <a:t>M</a:t>
                          </a:r>
                          <a:endParaRPr lang="zh-CN" altLang="en-US" sz="1500" dirty="0"/>
                        </a:p>
                      </a:txBody>
                      <a:tcPr/>
                    </a:tc>
                    <a:tc>
                      <a:txBody>
                        <a:bodyPr/>
                        <a:lstStyle/>
                        <a:p>
                          <a:pPr algn="ctr"/>
                          <a:r>
                            <a:rPr lang="en-US" altLang="zh-CN" sz="1500" dirty="0" smtClean="0"/>
                            <a:t>R</a:t>
                          </a:r>
                          <a:endParaRPr lang="zh-CN" altLang="en-US" sz="1500" dirty="0"/>
                        </a:p>
                      </a:txBody>
                      <a:tcPr/>
                    </a:tc>
                    <a:tc>
                      <a:txBody>
                        <a:bodyPr/>
                        <a:lstStyle/>
                        <a:p>
                          <a:pPr algn="ctr"/>
                          <a:r>
                            <a:rPr lang="en-US" altLang="zh-CN" sz="1500" dirty="0" smtClean="0"/>
                            <a:t>A</a:t>
                          </a:r>
                          <a:endParaRPr lang="zh-CN" altLang="en-US" sz="1500" dirty="0"/>
                        </a:p>
                      </a:txBody>
                      <a:tcPr/>
                    </a:tc>
                    <a:tc>
                      <a:txBody>
                        <a:bodyPr/>
                        <a:lstStyle/>
                        <a:p>
                          <a:pPr algn="ctr"/>
                          <a:r>
                            <a:rPr lang="en-US" altLang="zh-CN" sz="1500" dirty="0" smtClean="0"/>
                            <a:t>M</a:t>
                          </a:r>
                          <a:endParaRPr lang="zh-CN" altLang="en-US" sz="1500" dirty="0"/>
                        </a:p>
                      </a:txBody>
                      <a:tcPr/>
                    </a:tc>
                    <a:tc>
                      <a:txBody>
                        <a:bodyPr/>
                        <a:lstStyle/>
                        <a:p>
                          <a:pPr algn="ctr"/>
                          <a:r>
                            <a:rPr lang="en-US" altLang="zh-CN" sz="1500" dirty="0" smtClean="0"/>
                            <a:t>R</a:t>
                          </a:r>
                          <a:endParaRPr lang="zh-CN" altLang="en-US" sz="1500" dirty="0"/>
                        </a:p>
                      </a:txBody>
                      <a:tcPr/>
                    </a:tc>
                    <a:extLst>
                      <a:ext uri="{0D108BD9-81ED-4DB2-BD59-A6C34878D82A}">
                        <a16:rowId xmlns:a16="http://schemas.microsoft.com/office/drawing/2014/main" val="640663550"/>
                      </a:ext>
                    </a:extLst>
                  </a:tr>
                  <a:tr h="370840">
                    <a:tc>
                      <a:txBody>
                        <a:bodyPr/>
                        <a:lstStyle/>
                        <a:p>
                          <a:pPr algn="ctr"/>
                          <a14:m>
                            <m:oMathPara xmlns:m="http://schemas.openxmlformats.org/officeDocument/2006/math">
                              <m:oMathParaPr>
                                <m:jc m:val="centerGroup"/>
                              </m:oMathParaPr>
                              <m:oMath xmlns:m="http://schemas.openxmlformats.org/officeDocument/2006/math">
                                <m:r>
                                  <a:rPr lang="x-none" altLang="zh-CN" sz="1200" kern="1200" smtClean="0">
                                    <a:solidFill>
                                      <a:schemeClr val="dk1"/>
                                    </a:solidFill>
                                    <a:effectLst/>
                                    <a:latin typeface="Cambria Math" panose="02040503050406030204" pitchFamily="18" charset="0"/>
                                    <a:ea typeface="+mn-ea"/>
                                    <a:cs typeface="+mn-cs"/>
                                  </a:rPr>
                                  <m:t>#(</m:t>
                                </m:r>
                                <m:r>
                                  <a:rPr lang="x-none" altLang="zh-CN" sz="1200" i="1" kern="1200">
                                    <a:solidFill>
                                      <a:schemeClr val="dk1"/>
                                    </a:solidFill>
                                    <a:effectLst/>
                                    <a:latin typeface="Cambria Math" panose="02040503050406030204" pitchFamily="18" charset="0"/>
                                    <a:ea typeface="+mn-ea"/>
                                    <a:cs typeface="+mn-cs"/>
                                  </a:rPr>
                                  <m:t>𝑂𝑅</m:t>
                                </m:r>
                                <m:r>
                                  <a:rPr lang="en-US" altLang="zh-CN" sz="1200" b="0" i="0" kern="1200" smtClean="0">
                                    <a:solidFill>
                                      <a:schemeClr val="dk1"/>
                                    </a:solidFill>
                                    <a:effectLst/>
                                    <a:latin typeface="Cambria Math" panose="02040503050406030204" pitchFamily="18" charset="0"/>
                                    <a:ea typeface="+mn-ea"/>
                                    <a:cs typeface="+mn-cs"/>
                                  </a:rPr>
                                  <m:t>&gt;</m:t>
                                </m:r>
                                <m:r>
                                  <a:rPr lang="x-none" altLang="zh-CN" sz="1200" kern="1200">
                                    <a:solidFill>
                                      <a:schemeClr val="dk1"/>
                                    </a:solidFill>
                                    <a:effectLst/>
                                    <a:latin typeface="Cambria Math" panose="02040503050406030204" pitchFamily="18" charset="0"/>
                                    <a:ea typeface="+mn-ea"/>
                                    <a:cs typeface="+mn-cs"/>
                                  </a:rPr>
                                  <m:t>1)</m:t>
                                </m:r>
                              </m:oMath>
                            </m:oMathPara>
                          </a14:m>
                          <a:endParaRPr lang="zh-CN" altLang="en-US" sz="1200" dirty="0"/>
                        </a:p>
                      </a:txBody>
                      <a:tcPr/>
                    </a:tc>
                    <a:tc>
                      <a:txBody>
                        <a:bodyPr/>
                        <a:lstStyle/>
                        <a:p>
                          <a:pPr algn="ctr"/>
                          <a:r>
                            <a:rPr lang="en-US" altLang="zh-CN" sz="1500" dirty="0" smtClean="0"/>
                            <a:t>1</a:t>
                          </a:r>
                          <a:endParaRPr lang="zh-CN" altLang="en-US" sz="1500" dirty="0"/>
                        </a:p>
                      </a:txBody>
                      <a:tcPr/>
                    </a:tc>
                    <a:tc>
                      <a:txBody>
                        <a:bodyPr/>
                        <a:lstStyle/>
                        <a:p>
                          <a:pPr algn="ctr"/>
                          <a:r>
                            <a:rPr lang="en-US" altLang="zh-CN" sz="1500" b="1" dirty="0" smtClean="0"/>
                            <a:t>15</a:t>
                          </a:r>
                          <a:endParaRPr lang="zh-CN" altLang="en-US" sz="1500" b="1" dirty="0"/>
                        </a:p>
                      </a:txBody>
                      <a:tcPr/>
                    </a:tc>
                    <a:tc>
                      <a:txBody>
                        <a:bodyPr/>
                        <a:lstStyle/>
                        <a:p>
                          <a:pPr algn="ctr"/>
                          <a:r>
                            <a:rPr lang="en-US" altLang="zh-CN" sz="1500" dirty="0" smtClean="0"/>
                            <a:t>4</a:t>
                          </a:r>
                          <a:endParaRPr lang="zh-CN" altLang="en-US" sz="1500" dirty="0"/>
                        </a:p>
                      </a:txBody>
                      <a:tcPr/>
                    </a:tc>
                    <a:tc>
                      <a:txBody>
                        <a:bodyPr/>
                        <a:lstStyle/>
                        <a:p>
                          <a:pPr algn="ctr"/>
                          <a:r>
                            <a:rPr lang="en-US" altLang="zh-CN" sz="1500" dirty="0" smtClean="0"/>
                            <a:t>3</a:t>
                          </a:r>
                          <a:endParaRPr lang="zh-CN" altLang="en-US" sz="1500" dirty="0"/>
                        </a:p>
                      </a:txBody>
                      <a:tcPr/>
                    </a:tc>
                    <a:tc>
                      <a:txBody>
                        <a:bodyPr/>
                        <a:lstStyle/>
                        <a:p>
                          <a:pPr algn="ctr"/>
                          <a:r>
                            <a:rPr lang="en-US" altLang="zh-CN" sz="1500" b="1" dirty="0" smtClean="0"/>
                            <a:t>11</a:t>
                          </a:r>
                          <a:endParaRPr lang="zh-CN" altLang="en-US" sz="1500" b="1" dirty="0"/>
                        </a:p>
                      </a:txBody>
                      <a:tcPr/>
                    </a:tc>
                    <a:tc>
                      <a:txBody>
                        <a:bodyPr/>
                        <a:lstStyle/>
                        <a:p>
                          <a:pPr algn="ctr"/>
                          <a:r>
                            <a:rPr lang="en-US" altLang="zh-CN" sz="1500" dirty="0" smtClean="0"/>
                            <a:t>7</a:t>
                          </a:r>
                          <a:endParaRPr lang="zh-CN" altLang="en-US" sz="1500" dirty="0"/>
                        </a:p>
                      </a:txBody>
                      <a:tcPr/>
                    </a:tc>
                    <a:tc>
                      <a:txBody>
                        <a:bodyPr/>
                        <a:lstStyle/>
                        <a:p>
                          <a:pPr algn="ctr"/>
                          <a:r>
                            <a:rPr lang="en-US" altLang="zh-CN" sz="1500" dirty="0" smtClean="0"/>
                            <a:t>4</a:t>
                          </a:r>
                          <a:endParaRPr lang="zh-CN" altLang="en-US" sz="1500" dirty="0"/>
                        </a:p>
                      </a:txBody>
                      <a:tcPr/>
                    </a:tc>
                    <a:tc>
                      <a:txBody>
                        <a:bodyPr/>
                        <a:lstStyle/>
                        <a:p>
                          <a:pPr algn="ctr"/>
                          <a:r>
                            <a:rPr lang="en-US" altLang="zh-CN" sz="1500" b="1" dirty="0" smtClean="0"/>
                            <a:t>7</a:t>
                          </a:r>
                          <a:endParaRPr lang="zh-CN" altLang="en-US" sz="1500" b="1" dirty="0"/>
                        </a:p>
                      </a:txBody>
                      <a:tcPr/>
                    </a:tc>
                    <a:tc>
                      <a:txBody>
                        <a:bodyPr/>
                        <a:lstStyle/>
                        <a:p>
                          <a:pPr algn="ctr"/>
                          <a:r>
                            <a:rPr lang="en-US" altLang="zh-CN" sz="1500" dirty="0" smtClean="0"/>
                            <a:t>0</a:t>
                          </a:r>
                          <a:endParaRPr lang="zh-CN" altLang="en-US" sz="1500" dirty="0"/>
                        </a:p>
                      </a:txBody>
                      <a:tcPr/>
                    </a:tc>
                    <a:tc>
                      <a:txBody>
                        <a:bodyPr/>
                        <a:lstStyle/>
                        <a:p>
                          <a:pPr algn="ctr"/>
                          <a:r>
                            <a:rPr lang="en-US" altLang="zh-CN" sz="1500" dirty="0" smtClean="0"/>
                            <a:t>10</a:t>
                          </a:r>
                          <a:endParaRPr lang="zh-CN" altLang="en-US" sz="1500" dirty="0"/>
                        </a:p>
                      </a:txBody>
                      <a:tcPr/>
                    </a:tc>
                    <a:tc>
                      <a:txBody>
                        <a:bodyPr/>
                        <a:lstStyle/>
                        <a:p>
                          <a:pPr algn="ctr"/>
                          <a:r>
                            <a:rPr lang="en-US" altLang="zh-CN" sz="1500" b="1" i="0" dirty="0" smtClean="0"/>
                            <a:t>16</a:t>
                          </a:r>
                          <a:endParaRPr lang="zh-CN" altLang="en-US" sz="1500" b="1" i="0" dirty="0"/>
                        </a:p>
                      </a:txBody>
                      <a:tcPr/>
                    </a:tc>
                    <a:tc>
                      <a:txBody>
                        <a:bodyPr/>
                        <a:lstStyle/>
                        <a:p>
                          <a:pPr algn="ctr"/>
                          <a:r>
                            <a:rPr lang="en-US" altLang="zh-CN" sz="1500" dirty="0" smtClean="0"/>
                            <a:t>5</a:t>
                          </a:r>
                          <a:endParaRPr lang="zh-CN" altLang="en-US" sz="1500" dirty="0"/>
                        </a:p>
                      </a:txBody>
                      <a:tcPr/>
                    </a:tc>
                    <a:extLst>
                      <a:ext uri="{0D108BD9-81ED-4DB2-BD59-A6C34878D82A}">
                        <a16:rowId xmlns:a16="http://schemas.microsoft.com/office/drawing/2014/main" val="3015137014"/>
                      </a:ext>
                    </a:extLst>
                  </a:tr>
                  <a:tr h="370840">
                    <a:tc>
                      <a:txBody>
                        <a:bodyPr/>
                        <a:lstStyle/>
                        <a:p>
                          <a:pPr algn="ctr"/>
                          <a14:m>
                            <m:oMathPara xmlns:m="http://schemas.openxmlformats.org/officeDocument/2006/math">
                              <m:oMathParaPr>
                                <m:jc m:val="centerGroup"/>
                              </m:oMathParaPr>
                              <m:oMath xmlns:m="http://schemas.openxmlformats.org/officeDocument/2006/math">
                                <m:r>
                                  <a:rPr lang="x-none" altLang="zh-CN" sz="1200" kern="1200" smtClean="0">
                                    <a:solidFill>
                                      <a:schemeClr val="dk1"/>
                                    </a:solidFill>
                                    <a:effectLst/>
                                    <a:latin typeface="Cambria Math" panose="02040503050406030204" pitchFamily="18" charset="0"/>
                                    <a:ea typeface="+mn-ea"/>
                                    <a:cs typeface="+mn-cs"/>
                                  </a:rPr>
                                  <m:t>#(</m:t>
                                </m:r>
                                <m:r>
                                  <a:rPr lang="x-none" altLang="zh-CN" sz="1200" i="1" kern="1200">
                                    <a:solidFill>
                                      <a:schemeClr val="dk1"/>
                                    </a:solidFill>
                                    <a:effectLst/>
                                    <a:latin typeface="Cambria Math" panose="02040503050406030204" pitchFamily="18" charset="0"/>
                                    <a:ea typeface="+mn-ea"/>
                                    <a:cs typeface="+mn-cs"/>
                                  </a:rPr>
                                  <m:t>𝑂𝑅</m:t>
                                </m:r>
                                <m:r>
                                  <a:rPr lang="en-US" altLang="zh-CN" sz="1200" b="0" i="0" kern="1200" smtClean="0">
                                    <a:solidFill>
                                      <a:schemeClr val="dk1"/>
                                    </a:solidFill>
                                    <a:effectLst/>
                                    <a:latin typeface="Cambria Math" panose="02040503050406030204" pitchFamily="18" charset="0"/>
                                    <a:ea typeface="+mn-ea"/>
                                    <a:cs typeface="+mn-cs"/>
                                  </a:rPr>
                                  <m:t>&lt;</m:t>
                                </m:r>
                                <m:r>
                                  <a:rPr lang="x-none" altLang="zh-CN" sz="1200" kern="1200">
                                    <a:solidFill>
                                      <a:schemeClr val="dk1"/>
                                    </a:solidFill>
                                    <a:effectLst/>
                                    <a:latin typeface="Cambria Math" panose="02040503050406030204" pitchFamily="18" charset="0"/>
                                    <a:ea typeface="+mn-ea"/>
                                    <a:cs typeface="+mn-cs"/>
                                  </a:rPr>
                                  <m:t>1)</m:t>
                                </m:r>
                              </m:oMath>
                            </m:oMathPara>
                          </a14:m>
                          <a:endParaRPr lang="zh-CN" altLang="en-US" sz="1200" dirty="0"/>
                        </a:p>
                      </a:txBody>
                      <a:tcPr/>
                    </a:tc>
                    <a:tc>
                      <a:txBody>
                        <a:bodyPr/>
                        <a:lstStyle/>
                        <a:p>
                          <a:pPr algn="ctr"/>
                          <a:r>
                            <a:rPr lang="en-US" altLang="zh-CN" sz="1500" dirty="0" smtClean="0"/>
                            <a:t>14</a:t>
                          </a:r>
                          <a:endParaRPr lang="zh-CN" altLang="en-US" sz="1500" dirty="0"/>
                        </a:p>
                      </a:txBody>
                      <a:tcPr/>
                    </a:tc>
                    <a:tc>
                      <a:txBody>
                        <a:bodyPr/>
                        <a:lstStyle/>
                        <a:p>
                          <a:pPr algn="ctr"/>
                          <a:r>
                            <a:rPr lang="en-US" altLang="zh-CN" sz="1500" b="1" dirty="0" smtClean="0"/>
                            <a:t>0</a:t>
                          </a:r>
                          <a:endParaRPr lang="zh-CN" altLang="en-US" sz="1500" b="1" dirty="0"/>
                        </a:p>
                      </a:txBody>
                      <a:tcPr/>
                    </a:tc>
                    <a:tc>
                      <a:txBody>
                        <a:bodyPr/>
                        <a:lstStyle/>
                        <a:p>
                          <a:pPr algn="ctr"/>
                          <a:r>
                            <a:rPr lang="en-US" altLang="zh-CN" sz="1500" dirty="0" smtClean="0"/>
                            <a:t>11</a:t>
                          </a:r>
                          <a:endParaRPr lang="zh-CN" altLang="en-US" sz="1500" dirty="0"/>
                        </a:p>
                      </a:txBody>
                      <a:tcPr/>
                    </a:tc>
                    <a:tc>
                      <a:txBody>
                        <a:bodyPr/>
                        <a:lstStyle/>
                        <a:p>
                          <a:pPr algn="ctr"/>
                          <a:r>
                            <a:rPr lang="en-US" altLang="zh-CN" sz="1500" dirty="0" smtClean="0"/>
                            <a:t>12</a:t>
                          </a:r>
                          <a:endParaRPr lang="zh-CN" altLang="en-US" sz="1500" dirty="0"/>
                        </a:p>
                      </a:txBody>
                      <a:tcPr/>
                    </a:tc>
                    <a:tc>
                      <a:txBody>
                        <a:bodyPr/>
                        <a:lstStyle/>
                        <a:p>
                          <a:pPr algn="ctr"/>
                          <a:r>
                            <a:rPr lang="en-US" altLang="zh-CN" sz="1500" b="1" dirty="0" smtClean="0"/>
                            <a:t>4</a:t>
                          </a:r>
                          <a:endParaRPr lang="zh-CN" altLang="en-US" sz="1500" b="1" dirty="0"/>
                        </a:p>
                      </a:txBody>
                      <a:tcPr/>
                    </a:tc>
                    <a:tc>
                      <a:txBody>
                        <a:bodyPr/>
                        <a:lstStyle/>
                        <a:p>
                          <a:pPr algn="ctr"/>
                          <a:r>
                            <a:rPr lang="en-US" altLang="zh-CN" sz="1500" dirty="0" smtClean="0"/>
                            <a:t>8</a:t>
                          </a:r>
                          <a:endParaRPr lang="zh-CN" altLang="en-US" sz="1500" dirty="0"/>
                        </a:p>
                      </a:txBody>
                      <a:tcPr/>
                    </a:tc>
                    <a:tc>
                      <a:txBody>
                        <a:bodyPr/>
                        <a:lstStyle/>
                        <a:p>
                          <a:pPr algn="ctr"/>
                          <a:r>
                            <a:rPr lang="en-US" altLang="zh-CN" sz="1500" dirty="0" smtClean="0"/>
                            <a:t>6</a:t>
                          </a:r>
                          <a:endParaRPr lang="zh-CN" altLang="en-US" sz="1500" dirty="0"/>
                        </a:p>
                      </a:txBody>
                      <a:tcPr/>
                    </a:tc>
                    <a:tc>
                      <a:txBody>
                        <a:bodyPr/>
                        <a:lstStyle/>
                        <a:p>
                          <a:pPr algn="ctr"/>
                          <a:r>
                            <a:rPr lang="en-US" altLang="zh-CN" sz="1500" b="1" dirty="0" smtClean="0"/>
                            <a:t>3</a:t>
                          </a:r>
                          <a:endParaRPr lang="zh-CN" altLang="en-US" sz="1500" b="1" dirty="0"/>
                        </a:p>
                      </a:txBody>
                      <a:tcPr/>
                    </a:tc>
                    <a:tc>
                      <a:txBody>
                        <a:bodyPr/>
                        <a:lstStyle/>
                        <a:p>
                          <a:pPr algn="ctr"/>
                          <a:r>
                            <a:rPr lang="en-US" altLang="zh-CN" sz="1500" dirty="0" smtClean="0"/>
                            <a:t>10</a:t>
                          </a:r>
                          <a:endParaRPr lang="zh-CN" altLang="en-US" sz="1500" dirty="0"/>
                        </a:p>
                      </a:txBody>
                      <a:tcPr/>
                    </a:tc>
                    <a:tc>
                      <a:txBody>
                        <a:bodyPr/>
                        <a:lstStyle/>
                        <a:p>
                          <a:pPr algn="ctr"/>
                          <a:r>
                            <a:rPr lang="en-US" altLang="zh-CN" sz="1500" dirty="0" smtClean="0"/>
                            <a:t>8</a:t>
                          </a:r>
                          <a:endParaRPr lang="zh-CN" altLang="en-US" sz="1500" dirty="0"/>
                        </a:p>
                      </a:txBody>
                      <a:tcPr/>
                    </a:tc>
                    <a:tc>
                      <a:txBody>
                        <a:bodyPr/>
                        <a:lstStyle/>
                        <a:p>
                          <a:pPr algn="ctr"/>
                          <a:r>
                            <a:rPr lang="en-US" altLang="zh-CN" sz="1500" b="1" i="0" dirty="0" smtClean="0"/>
                            <a:t>2</a:t>
                          </a:r>
                          <a:endParaRPr lang="zh-CN" altLang="en-US" sz="1500" b="1" i="0" dirty="0"/>
                        </a:p>
                      </a:txBody>
                      <a:tcPr/>
                    </a:tc>
                    <a:tc>
                      <a:txBody>
                        <a:bodyPr/>
                        <a:lstStyle/>
                        <a:p>
                          <a:pPr algn="ctr"/>
                          <a:r>
                            <a:rPr lang="en-US" altLang="zh-CN" sz="1500" dirty="0" smtClean="0"/>
                            <a:t>13</a:t>
                          </a:r>
                          <a:endParaRPr lang="zh-CN" altLang="en-US" sz="1500" dirty="0"/>
                        </a:p>
                      </a:txBody>
                      <a:tcPr/>
                    </a:tc>
                    <a:extLst>
                      <a:ext uri="{0D108BD9-81ED-4DB2-BD59-A6C34878D82A}">
                        <a16:rowId xmlns:a16="http://schemas.microsoft.com/office/drawing/2014/main" val="1231881273"/>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2627299550"/>
                  </p:ext>
                </p:extLst>
              </p:nvPr>
            </p:nvGraphicFramePr>
            <p:xfrm>
              <a:off x="2071336" y="2263571"/>
              <a:ext cx="8119539" cy="1483360"/>
            </p:xfrm>
            <a:graphic>
              <a:graphicData uri="http://schemas.openxmlformats.org/drawingml/2006/table">
                <a:tbl>
                  <a:tblPr firstRow="1" bandRow="1">
                    <a:tableStyleId>{5C22544A-7EE6-4342-B048-85BDC9FD1C3A}</a:tableStyleId>
                  </a:tblPr>
                  <a:tblGrid>
                    <a:gridCol w="939600">
                      <a:extLst>
                        <a:ext uri="{9D8B030D-6E8A-4147-A177-3AD203B41FA5}">
                          <a16:colId xmlns:a16="http://schemas.microsoft.com/office/drawing/2014/main" val="1571658351"/>
                        </a:ext>
                      </a:extLst>
                    </a:gridCol>
                    <a:gridCol w="580571">
                      <a:extLst>
                        <a:ext uri="{9D8B030D-6E8A-4147-A177-3AD203B41FA5}">
                          <a16:colId xmlns:a16="http://schemas.microsoft.com/office/drawing/2014/main" val="1231550945"/>
                        </a:ext>
                      </a:extLst>
                    </a:gridCol>
                    <a:gridCol w="580571">
                      <a:extLst>
                        <a:ext uri="{9D8B030D-6E8A-4147-A177-3AD203B41FA5}">
                          <a16:colId xmlns:a16="http://schemas.microsoft.com/office/drawing/2014/main" val="3085964185"/>
                        </a:ext>
                      </a:extLst>
                    </a:gridCol>
                    <a:gridCol w="580571">
                      <a:extLst>
                        <a:ext uri="{9D8B030D-6E8A-4147-A177-3AD203B41FA5}">
                          <a16:colId xmlns:a16="http://schemas.microsoft.com/office/drawing/2014/main" val="909704218"/>
                        </a:ext>
                      </a:extLst>
                    </a:gridCol>
                    <a:gridCol w="580571">
                      <a:extLst>
                        <a:ext uri="{9D8B030D-6E8A-4147-A177-3AD203B41FA5}">
                          <a16:colId xmlns:a16="http://schemas.microsoft.com/office/drawing/2014/main" val="2965086006"/>
                        </a:ext>
                      </a:extLst>
                    </a:gridCol>
                    <a:gridCol w="580571">
                      <a:extLst>
                        <a:ext uri="{9D8B030D-6E8A-4147-A177-3AD203B41FA5}">
                          <a16:colId xmlns:a16="http://schemas.microsoft.com/office/drawing/2014/main" val="2254370106"/>
                        </a:ext>
                      </a:extLst>
                    </a:gridCol>
                    <a:gridCol w="580571">
                      <a:extLst>
                        <a:ext uri="{9D8B030D-6E8A-4147-A177-3AD203B41FA5}">
                          <a16:colId xmlns:a16="http://schemas.microsoft.com/office/drawing/2014/main" val="3383889069"/>
                        </a:ext>
                      </a:extLst>
                    </a:gridCol>
                    <a:gridCol w="580571">
                      <a:extLst>
                        <a:ext uri="{9D8B030D-6E8A-4147-A177-3AD203B41FA5}">
                          <a16:colId xmlns:a16="http://schemas.microsoft.com/office/drawing/2014/main" val="2856003310"/>
                        </a:ext>
                      </a:extLst>
                    </a:gridCol>
                    <a:gridCol w="580571">
                      <a:extLst>
                        <a:ext uri="{9D8B030D-6E8A-4147-A177-3AD203B41FA5}">
                          <a16:colId xmlns:a16="http://schemas.microsoft.com/office/drawing/2014/main" val="3209826539"/>
                        </a:ext>
                      </a:extLst>
                    </a:gridCol>
                    <a:gridCol w="580571">
                      <a:extLst>
                        <a:ext uri="{9D8B030D-6E8A-4147-A177-3AD203B41FA5}">
                          <a16:colId xmlns:a16="http://schemas.microsoft.com/office/drawing/2014/main" val="1806389222"/>
                        </a:ext>
                      </a:extLst>
                    </a:gridCol>
                    <a:gridCol w="651600">
                      <a:extLst>
                        <a:ext uri="{9D8B030D-6E8A-4147-A177-3AD203B41FA5}">
                          <a16:colId xmlns:a16="http://schemas.microsoft.com/office/drawing/2014/main" val="1855514456"/>
                        </a:ext>
                      </a:extLst>
                    </a:gridCol>
                    <a:gridCol w="651600">
                      <a:extLst>
                        <a:ext uri="{9D8B030D-6E8A-4147-A177-3AD203B41FA5}">
                          <a16:colId xmlns:a16="http://schemas.microsoft.com/office/drawing/2014/main" val="1086703721"/>
                        </a:ext>
                      </a:extLst>
                    </a:gridCol>
                    <a:gridCol w="651600">
                      <a:extLst>
                        <a:ext uri="{9D8B030D-6E8A-4147-A177-3AD203B41FA5}">
                          <a16:colId xmlns:a16="http://schemas.microsoft.com/office/drawing/2014/main" val="3650511386"/>
                        </a:ext>
                      </a:extLst>
                    </a:gridCol>
                  </a:tblGrid>
                  <a:tr h="370840">
                    <a:tc>
                      <a:txBody>
                        <a:bodyPr/>
                        <a:lstStyle/>
                        <a:p>
                          <a:pPr algn="ctr"/>
                          <a:endParaRPr lang="zh-CN" altLang="en-US" sz="1300" dirty="0"/>
                        </a:p>
                      </a:txBody>
                      <a:tcPr/>
                    </a:tc>
                    <a:tc gridSpan="3">
                      <a:txBody>
                        <a:bodyPr/>
                        <a:lstStyle/>
                        <a:p>
                          <a:pPr algn="ctr"/>
                          <a:r>
                            <a:rPr lang="en-US" altLang="zh-CN" sz="1500" dirty="0" err="1" smtClean="0"/>
                            <a:t>Che</a:t>
                          </a:r>
                          <a:endParaRPr lang="zh-CN" altLang="en-US" sz="1500"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sz="1500" dirty="0" err="1" smtClean="0"/>
                            <a:t>Egit</a:t>
                          </a:r>
                          <a:endParaRPr lang="zh-CN" altLang="en-US" sz="1500"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sz="1500" dirty="0" err="1" smtClean="0"/>
                            <a:t>Jmeter</a:t>
                          </a:r>
                          <a:endParaRPr lang="zh-CN" altLang="en-US" sz="1500"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sz="1500" dirty="0" smtClean="0"/>
                            <a:t>Xerces2-j</a:t>
                          </a:r>
                          <a:endParaRPr lang="zh-CN" altLang="en-US" sz="1500"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390845284"/>
                      </a:ext>
                    </a:extLst>
                  </a:tr>
                  <a:tr h="370840">
                    <a:tc>
                      <a:txBody>
                        <a:bodyPr/>
                        <a:lstStyle/>
                        <a:p>
                          <a:pPr algn="ctr"/>
                          <a:endParaRPr lang="zh-CN" altLang="en-US" sz="1300" dirty="0"/>
                        </a:p>
                      </a:txBody>
                      <a:tcPr/>
                    </a:tc>
                    <a:tc>
                      <a:txBody>
                        <a:bodyPr/>
                        <a:lstStyle/>
                        <a:p>
                          <a:pPr algn="ctr"/>
                          <a:r>
                            <a:rPr lang="en-US" altLang="zh-CN" sz="1500" dirty="0" smtClean="0"/>
                            <a:t>A</a:t>
                          </a:r>
                          <a:endParaRPr lang="zh-CN" altLang="en-US" sz="1500" dirty="0"/>
                        </a:p>
                      </a:txBody>
                      <a:tcPr/>
                    </a:tc>
                    <a:tc>
                      <a:txBody>
                        <a:bodyPr/>
                        <a:lstStyle/>
                        <a:p>
                          <a:pPr algn="ctr"/>
                          <a:r>
                            <a:rPr lang="en-US" altLang="zh-CN" sz="1500" dirty="0" smtClean="0"/>
                            <a:t>M</a:t>
                          </a:r>
                          <a:endParaRPr lang="zh-CN" altLang="en-US" sz="1500" dirty="0"/>
                        </a:p>
                      </a:txBody>
                      <a:tcPr/>
                    </a:tc>
                    <a:tc>
                      <a:txBody>
                        <a:bodyPr/>
                        <a:lstStyle/>
                        <a:p>
                          <a:pPr algn="ctr"/>
                          <a:r>
                            <a:rPr lang="en-US" altLang="zh-CN" sz="1500" dirty="0" smtClean="0"/>
                            <a:t>R</a:t>
                          </a:r>
                          <a:endParaRPr lang="zh-CN" altLang="en-US" sz="1500" dirty="0"/>
                        </a:p>
                      </a:txBody>
                      <a:tcPr/>
                    </a:tc>
                    <a:tc>
                      <a:txBody>
                        <a:bodyPr/>
                        <a:lstStyle/>
                        <a:p>
                          <a:pPr algn="ctr"/>
                          <a:r>
                            <a:rPr lang="en-US" altLang="zh-CN" sz="1500" dirty="0" smtClean="0"/>
                            <a:t>A</a:t>
                          </a:r>
                          <a:endParaRPr lang="zh-CN" altLang="en-US" sz="1500" dirty="0"/>
                        </a:p>
                      </a:txBody>
                      <a:tcPr/>
                    </a:tc>
                    <a:tc>
                      <a:txBody>
                        <a:bodyPr/>
                        <a:lstStyle/>
                        <a:p>
                          <a:pPr algn="ctr"/>
                          <a:r>
                            <a:rPr lang="en-US" altLang="zh-CN" sz="1500" dirty="0" smtClean="0"/>
                            <a:t>M</a:t>
                          </a:r>
                          <a:endParaRPr lang="zh-CN" altLang="en-US" sz="1500" dirty="0"/>
                        </a:p>
                      </a:txBody>
                      <a:tcPr/>
                    </a:tc>
                    <a:tc>
                      <a:txBody>
                        <a:bodyPr/>
                        <a:lstStyle/>
                        <a:p>
                          <a:pPr algn="ctr"/>
                          <a:r>
                            <a:rPr lang="en-US" altLang="zh-CN" sz="1500" dirty="0" smtClean="0"/>
                            <a:t>R</a:t>
                          </a:r>
                          <a:endParaRPr lang="zh-CN" altLang="en-US" sz="1500" dirty="0"/>
                        </a:p>
                      </a:txBody>
                      <a:tcPr/>
                    </a:tc>
                    <a:tc>
                      <a:txBody>
                        <a:bodyPr/>
                        <a:lstStyle/>
                        <a:p>
                          <a:pPr algn="ctr"/>
                          <a:r>
                            <a:rPr lang="en-US" altLang="zh-CN" sz="1500" dirty="0" smtClean="0"/>
                            <a:t>A</a:t>
                          </a:r>
                          <a:endParaRPr lang="zh-CN" altLang="en-US" sz="1500" dirty="0"/>
                        </a:p>
                      </a:txBody>
                      <a:tcPr/>
                    </a:tc>
                    <a:tc>
                      <a:txBody>
                        <a:bodyPr/>
                        <a:lstStyle/>
                        <a:p>
                          <a:pPr algn="ctr"/>
                          <a:r>
                            <a:rPr lang="en-US" altLang="zh-CN" sz="1500" dirty="0" smtClean="0"/>
                            <a:t>M</a:t>
                          </a:r>
                          <a:endParaRPr lang="zh-CN" altLang="en-US" sz="1500" dirty="0"/>
                        </a:p>
                      </a:txBody>
                      <a:tcPr/>
                    </a:tc>
                    <a:tc>
                      <a:txBody>
                        <a:bodyPr/>
                        <a:lstStyle/>
                        <a:p>
                          <a:pPr algn="ctr"/>
                          <a:r>
                            <a:rPr lang="en-US" altLang="zh-CN" sz="1500" dirty="0" smtClean="0"/>
                            <a:t>R</a:t>
                          </a:r>
                          <a:endParaRPr lang="zh-CN" altLang="en-US" sz="1500" dirty="0"/>
                        </a:p>
                      </a:txBody>
                      <a:tcPr/>
                    </a:tc>
                    <a:tc>
                      <a:txBody>
                        <a:bodyPr/>
                        <a:lstStyle/>
                        <a:p>
                          <a:pPr algn="ctr"/>
                          <a:r>
                            <a:rPr lang="en-US" altLang="zh-CN" sz="1500" dirty="0" smtClean="0"/>
                            <a:t>A</a:t>
                          </a:r>
                          <a:endParaRPr lang="zh-CN" altLang="en-US" sz="1500" dirty="0"/>
                        </a:p>
                      </a:txBody>
                      <a:tcPr/>
                    </a:tc>
                    <a:tc>
                      <a:txBody>
                        <a:bodyPr/>
                        <a:lstStyle/>
                        <a:p>
                          <a:pPr algn="ctr"/>
                          <a:r>
                            <a:rPr lang="en-US" altLang="zh-CN" sz="1500" dirty="0" smtClean="0"/>
                            <a:t>M</a:t>
                          </a:r>
                          <a:endParaRPr lang="zh-CN" altLang="en-US" sz="1500" dirty="0"/>
                        </a:p>
                      </a:txBody>
                      <a:tcPr/>
                    </a:tc>
                    <a:tc>
                      <a:txBody>
                        <a:bodyPr/>
                        <a:lstStyle/>
                        <a:p>
                          <a:pPr algn="ctr"/>
                          <a:r>
                            <a:rPr lang="en-US" altLang="zh-CN" sz="1500" dirty="0" smtClean="0"/>
                            <a:t>R</a:t>
                          </a:r>
                          <a:endParaRPr lang="zh-CN" altLang="en-US" sz="1500" dirty="0"/>
                        </a:p>
                      </a:txBody>
                      <a:tcPr/>
                    </a:tc>
                    <a:extLst>
                      <a:ext uri="{0D108BD9-81ED-4DB2-BD59-A6C34878D82A}">
                        <a16:rowId xmlns:a16="http://schemas.microsoft.com/office/drawing/2014/main" val="640663550"/>
                      </a:ext>
                    </a:extLst>
                  </a:tr>
                  <a:tr h="370840">
                    <a:tc>
                      <a:txBody>
                        <a:bodyPr/>
                        <a:lstStyle/>
                        <a:p>
                          <a:endParaRPr lang="zh-CN"/>
                        </a:p>
                      </a:txBody>
                      <a:tcPr>
                        <a:blipFill>
                          <a:blip r:embed="rId5"/>
                          <a:stretch>
                            <a:fillRect l="-649" t="-201639" r="-768182" b="-104918"/>
                          </a:stretch>
                        </a:blipFill>
                      </a:tcPr>
                    </a:tc>
                    <a:tc>
                      <a:txBody>
                        <a:bodyPr/>
                        <a:lstStyle/>
                        <a:p>
                          <a:pPr algn="ctr"/>
                          <a:r>
                            <a:rPr lang="en-US" altLang="zh-CN" sz="1500" dirty="0" smtClean="0"/>
                            <a:t>1</a:t>
                          </a:r>
                          <a:endParaRPr lang="zh-CN" altLang="en-US" sz="1500" dirty="0"/>
                        </a:p>
                      </a:txBody>
                      <a:tcPr/>
                    </a:tc>
                    <a:tc>
                      <a:txBody>
                        <a:bodyPr/>
                        <a:lstStyle/>
                        <a:p>
                          <a:pPr algn="ctr"/>
                          <a:r>
                            <a:rPr lang="en-US" altLang="zh-CN" sz="1500" b="1" dirty="0" smtClean="0"/>
                            <a:t>15</a:t>
                          </a:r>
                          <a:endParaRPr lang="zh-CN" altLang="en-US" sz="1500" b="1" dirty="0"/>
                        </a:p>
                      </a:txBody>
                      <a:tcPr/>
                    </a:tc>
                    <a:tc>
                      <a:txBody>
                        <a:bodyPr/>
                        <a:lstStyle/>
                        <a:p>
                          <a:pPr algn="ctr"/>
                          <a:r>
                            <a:rPr lang="en-US" altLang="zh-CN" sz="1500" dirty="0" smtClean="0"/>
                            <a:t>4</a:t>
                          </a:r>
                          <a:endParaRPr lang="zh-CN" altLang="en-US" sz="1500" dirty="0"/>
                        </a:p>
                      </a:txBody>
                      <a:tcPr/>
                    </a:tc>
                    <a:tc>
                      <a:txBody>
                        <a:bodyPr/>
                        <a:lstStyle/>
                        <a:p>
                          <a:pPr algn="ctr"/>
                          <a:r>
                            <a:rPr lang="en-US" altLang="zh-CN" sz="1500" dirty="0" smtClean="0"/>
                            <a:t>3</a:t>
                          </a:r>
                          <a:endParaRPr lang="zh-CN" altLang="en-US" sz="1500" dirty="0"/>
                        </a:p>
                      </a:txBody>
                      <a:tcPr/>
                    </a:tc>
                    <a:tc>
                      <a:txBody>
                        <a:bodyPr/>
                        <a:lstStyle/>
                        <a:p>
                          <a:pPr algn="ctr"/>
                          <a:r>
                            <a:rPr lang="en-US" altLang="zh-CN" sz="1500" b="1" dirty="0" smtClean="0"/>
                            <a:t>11</a:t>
                          </a:r>
                          <a:endParaRPr lang="zh-CN" altLang="en-US" sz="1500" b="1" dirty="0"/>
                        </a:p>
                      </a:txBody>
                      <a:tcPr/>
                    </a:tc>
                    <a:tc>
                      <a:txBody>
                        <a:bodyPr/>
                        <a:lstStyle/>
                        <a:p>
                          <a:pPr algn="ctr"/>
                          <a:r>
                            <a:rPr lang="en-US" altLang="zh-CN" sz="1500" dirty="0" smtClean="0"/>
                            <a:t>7</a:t>
                          </a:r>
                          <a:endParaRPr lang="zh-CN" altLang="en-US" sz="1500" dirty="0"/>
                        </a:p>
                      </a:txBody>
                      <a:tcPr/>
                    </a:tc>
                    <a:tc>
                      <a:txBody>
                        <a:bodyPr/>
                        <a:lstStyle/>
                        <a:p>
                          <a:pPr algn="ctr"/>
                          <a:r>
                            <a:rPr lang="en-US" altLang="zh-CN" sz="1500" dirty="0" smtClean="0"/>
                            <a:t>4</a:t>
                          </a:r>
                          <a:endParaRPr lang="zh-CN" altLang="en-US" sz="1500" dirty="0"/>
                        </a:p>
                      </a:txBody>
                      <a:tcPr/>
                    </a:tc>
                    <a:tc>
                      <a:txBody>
                        <a:bodyPr/>
                        <a:lstStyle/>
                        <a:p>
                          <a:pPr algn="ctr"/>
                          <a:r>
                            <a:rPr lang="en-US" altLang="zh-CN" sz="1500" b="1" dirty="0" smtClean="0"/>
                            <a:t>7</a:t>
                          </a:r>
                          <a:endParaRPr lang="zh-CN" altLang="en-US" sz="1500" b="1" dirty="0"/>
                        </a:p>
                      </a:txBody>
                      <a:tcPr/>
                    </a:tc>
                    <a:tc>
                      <a:txBody>
                        <a:bodyPr/>
                        <a:lstStyle/>
                        <a:p>
                          <a:pPr algn="ctr"/>
                          <a:r>
                            <a:rPr lang="en-US" altLang="zh-CN" sz="1500" dirty="0" smtClean="0"/>
                            <a:t>0</a:t>
                          </a:r>
                          <a:endParaRPr lang="zh-CN" altLang="en-US" sz="1500" dirty="0"/>
                        </a:p>
                      </a:txBody>
                      <a:tcPr/>
                    </a:tc>
                    <a:tc>
                      <a:txBody>
                        <a:bodyPr/>
                        <a:lstStyle/>
                        <a:p>
                          <a:pPr algn="ctr"/>
                          <a:r>
                            <a:rPr lang="en-US" altLang="zh-CN" sz="1500" dirty="0" smtClean="0"/>
                            <a:t>10</a:t>
                          </a:r>
                          <a:endParaRPr lang="zh-CN" altLang="en-US" sz="1500" dirty="0"/>
                        </a:p>
                      </a:txBody>
                      <a:tcPr/>
                    </a:tc>
                    <a:tc>
                      <a:txBody>
                        <a:bodyPr/>
                        <a:lstStyle/>
                        <a:p>
                          <a:pPr algn="ctr"/>
                          <a:r>
                            <a:rPr lang="en-US" altLang="zh-CN" sz="1500" b="1" i="0" dirty="0" smtClean="0"/>
                            <a:t>16</a:t>
                          </a:r>
                          <a:endParaRPr lang="zh-CN" altLang="en-US" sz="1500" b="1" i="0" dirty="0"/>
                        </a:p>
                      </a:txBody>
                      <a:tcPr/>
                    </a:tc>
                    <a:tc>
                      <a:txBody>
                        <a:bodyPr/>
                        <a:lstStyle/>
                        <a:p>
                          <a:pPr algn="ctr"/>
                          <a:r>
                            <a:rPr lang="en-US" altLang="zh-CN" sz="1500" dirty="0" smtClean="0"/>
                            <a:t>5</a:t>
                          </a:r>
                          <a:endParaRPr lang="zh-CN" altLang="en-US" sz="1500" dirty="0"/>
                        </a:p>
                      </a:txBody>
                      <a:tcPr/>
                    </a:tc>
                    <a:extLst>
                      <a:ext uri="{0D108BD9-81ED-4DB2-BD59-A6C34878D82A}">
                        <a16:rowId xmlns:a16="http://schemas.microsoft.com/office/drawing/2014/main" val="3015137014"/>
                      </a:ext>
                    </a:extLst>
                  </a:tr>
                  <a:tr h="370840">
                    <a:tc>
                      <a:txBody>
                        <a:bodyPr/>
                        <a:lstStyle/>
                        <a:p>
                          <a:endParaRPr lang="zh-CN"/>
                        </a:p>
                      </a:txBody>
                      <a:tcPr>
                        <a:blipFill>
                          <a:blip r:embed="rId5"/>
                          <a:stretch>
                            <a:fillRect l="-649" t="-301639" r="-768182" b="-4918"/>
                          </a:stretch>
                        </a:blipFill>
                      </a:tcPr>
                    </a:tc>
                    <a:tc>
                      <a:txBody>
                        <a:bodyPr/>
                        <a:lstStyle/>
                        <a:p>
                          <a:pPr algn="ctr"/>
                          <a:r>
                            <a:rPr lang="en-US" altLang="zh-CN" sz="1500" dirty="0" smtClean="0"/>
                            <a:t>14</a:t>
                          </a:r>
                          <a:endParaRPr lang="zh-CN" altLang="en-US" sz="1500" dirty="0"/>
                        </a:p>
                      </a:txBody>
                      <a:tcPr/>
                    </a:tc>
                    <a:tc>
                      <a:txBody>
                        <a:bodyPr/>
                        <a:lstStyle/>
                        <a:p>
                          <a:pPr algn="ctr"/>
                          <a:r>
                            <a:rPr lang="en-US" altLang="zh-CN" sz="1500" b="1" dirty="0" smtClean="0"/>
                            <a:t>0</a:t>
                          </a:r>
                          <a:endParaRPr lang="zh-CN" altLang="en-US" sz="1500" b="1" dirty="0"/>
                        </a:p>
                      </a:txBody>
                      <a:tcPr/>
                    </a:tc>
                    <a:tc>
                      <a:txBody>
                        <a:bodyPr/>
                        <a:lstStyle/>
                        <a:p>
                          <a:pPr algn="ctr"/>
                          <a:r>
                            <a:rPr lang="en-US" altLang="zh-CN" sz="1500" dirty="0" smtClean="0"/>
                            <a:t>11</a:t>
                          </a:r>
                          <a:endParaRPr lang="zh-CN" altLang="en-US" sz="1500" dirty="0"/>
                        </a:p>
                      </a:txBody>
                      <a:tcPr/>
                    </a:tc>
                    <a:tc>
                      <a:txBody>
                        <a:bodyPr/>
                        <a:lstStyle/>
                        <a:p>
                          <a:pPr algn="ctr"/>
                          <a:r>
                            <a:rPr lang="en-US" altLang="zh-CN" sz="1500" dirty="0" smtClean="0"/>
                            <a:t>12</a:t>
                          </a:r>
                          <a:endParaRPr lang="zh-CN" altLang="en-US" sz="1500" dirty="0"/>
                        </a:p>
                      </a:txBody>
                      <a:tcPr/>
                    </a:tc>
                    <a:tc>
                      <a:txBody>
                        <a:bodyPr/>
                        <a:lstStyle/>
                        <a:p>
                          <a:pPr algn="ctr"/>
                          <a:r>
                            <a:rPr lang="en-US" altLang="zh-CN" sz="1500" b="1" dirty="0" smtClean="0"/>
                            <a:t>4</a:t>
                          </a:r>
                          <a:endParaRPr lang="zh-CN" altLang="en-US" sz="1500" b="1" dirty="0"/>
                        </a:p>
                      </a:txBody>
                      <a:tcPr/>
                    </a:tc>
                    <a:tc>
                      <a:txBody>
                        <a:bodyPr/>
                        <a:lstStyle/>
                        <a:p>
                          <a:pPr algn="ctr"/>
                          <a:r>
                            <a:rPr lang="en-US" altLang="zh-CN" sz="1500" dirty="0" smtClean="0"/>
                            <a:t>8</a:t>
                          </a:r>
                          <a:endParaRPr lang="zh-CN" altLang="en-US" sz="1500" dirty="0"/>
                        </a:p>
                      </a:txBody>
                      <a:tcPr/>
                    </a:tc>
                    <a:tc>
                      <a:txBody>
                        <a:bodyPr/>
                        <a:lstStyle/>
                        <a:p>
                          <a:pPr algn="ctr"/>
                          <a:r>
                            <a:rPr lang="en-US" altLang="zh-CN" sz="1500" dirty="0" smtClean="0"/>
                            <a:t>6</a:t>
                          </a:r>
                          <a:endParaRPr lang="zh-CN" altLang="en-US" sz="1500" dirty="0"/>
                        </a:p>
                      </a:txBody>
                      <a:tcPr/>
                    </a:tc>
                    <a:tc>
                      <a:txBody>
                        <a:bodyPr/>
                        <a:lstStyle/>
                        <a:p>
                          <a:pPr algn="ctr"/>
                          <a:r>
                            <a:rPr lang="en-US" altLang="zh-CN" sz="1500" b="1" dirty="0" smtClean="0"/>
                            <a:t>3</a:t>
                          </a:r>
                          <a:endParaRPr lang="zh-CN" altLang="en-US" sz="1500" b="1" dirty="0"/>
                        </a:p>
                      </a:txBody>
                      <a:tcPr/>
                    </a:tc>
                    <a:tc>
                      <a:txBody>
                        <a:bodyPr/>
                        <a:lstStyle/>
                        <a:p>
                          <a:pPr algn="ctr"/>
                          <a:r>
                            <a:rPr lang="en-US" altLang="zh-CN" sz="1500" dirty="0" smtClean="0"/>
                            <a:t>10</a:t>
                          </a:r>
                          <a:endParaRPr lang="zh-CN" altLang="en-US" sz="1500" dirty="0"/>
                        </a:p>
                      </a:txBody>
                      <a:tcPr/>
                    </a:tc>
                    <a:tc>
                      <a:txBody>
                        <a:bodyPr/>
                        <a:lstStyle/>
                        <a:p>
                          <a:pPr algn="ctr"/>
                          <a:r>
                            <a:rPr lang="en-US" altLang="zh-CN" sz="1500" dirty="0" smtClean="0"/>
                            <a:t>8</a:t>
                          </a:r>
                          <a:endParaRPr lang="zh-CN" altLang="en-US" sz="1500" dirty="0"/>
                        </a:p>
                      </a:txBody>
                      <a:tcPr/>
                    </a:tc>
                    <a:tc>
                      <a:txBody>
                        <a:bodyPr/>
                        <a:lstStyle/>
                        <a:p>
                          <a:pPr algn="ctr"/>
                          <a:r>
                            <a:rPr lang="en-US" altLang="zh-CN" sz="1500" b="1" i="0" dirty="0" smtClean="0"/>
                            <a:t>2</a:t>
                          </a:r>
                          <a:endParaRPr lang="zh-CN" altLang="en-US" sz="1500" b="1" i="0" dirty="0"/>
                        </a:p>
                      </a:txBody>
                      <a:tcPr/>
                    </a:tc>
                    <a:tc>
                      <a:txBody>
                        <a:bodyPr/>
                        <a:lstStyle/>
                        <a:p>
                          <a:pPr algn="ctr"/>
                          <a:r>
                            <a:rPr lang="en-US" altLang="zh-CN" sz="1500" dirty="0" smtClean="0"/>
                            <a:t>13</a:t>
                          </a:r>
                          <a:endParaRPr lang="zh-CN" altLang="en-US" sz="1500" dirty="0"/>
                        </a:p>
                      </a:txBody>
                      <a:tcPr/>
                    </a:tc>
                    <a:extLst>
                      <a:ext uri="{0D108BD9-81ED-4DB2-BD59-A6C34878D82A}">
                        <a16:rowId xmlns:a16="http://schemas.microsoft.com/office/drawing/2014/main" val="123188127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ext uri="{D42A27DB-BD31-4B8C-83A1-F6EECF244321}">
                    <p14:modId xmlns:p14="http://schemas.microsoft.com/office/powerpoint/2010/main" val="3886514754"/>
                  </p:ext>
                </p:extLst>
              </p:nvPr>
            </p:nvGraphicFramePr>
            <p:xfrm>
              <a:off x="2071336" y="4244771"/>
              <a:ext cx="8119539" cy="1483360"/>
            </p:xfrm>
            <a:graphic>
              <a:graphicData uri="http://schemas.openxmlformats.org/drawingml/2006/table">
                <a:tbl>
                  <a:tblPr firstRow="1" bandRow="1">
                    <a:tableStyleId>{5C22544A-7EE6-4342-B048-85BDC9FD1C3A}</a:tableStyleId>
                  </a:tblPr>
                  <a:tblGrid>
                    <a:gridCol w="939600">
                      <a:extLst>
                        <a:ext uri="{9D8B030D-6E8A-4147-A177-3AD203B41FA5}">
                          <a16:colId xmlns:a16="http://schemas.microsoft.com/office/drawing/2014/main" val="1571658351"/>
                        </a:ext>
                      </a:extLst>
                    </a:gridCol>
                    <a:gridCol w="580571">
                      <a:extLst>
                        <a:ext uri="{9D8B030D-6E8A-4147-A177-3AD203B41FA5}">
                          <a16:colId xmlns:a16="http://schemas.microsoft.com/office/drawing/2014/main" val="1231550945"/>
                        </a:ext>
                      </a:extLst>
                    </a:gridCol>
                    <a:gridCol w="580571">
                      <a:extLst>
                        <a:ext uri="{9D8B030D-6E8A-4147-A177-3AD203B41FA5}">
                          <a16:colId xmlns:a16="http://schemas.microsoft.com/office/drawing/2014/main" val="3085964185"/>
                        </a:ext>
                      </a:extLst>
                    </a:gridCol>
                    <a:gridCol w="580571">
                      <a:extLst>
                        <a:ext uri="{9D8B030D-6E8A-4147-A177-3AD203B41FA5}">
                          <a16:colId xmlns:a16="http://schemas.microsoft.com/office/drawing/2014/main" val="909704218"/>
                        </a:ext>
                      </a:extLst>
                    </a:gridCol>
                    <a:gridCol w="580571">
                      <a:extLst>
                        <a:ext uri="{9D8B030D-6E8A-4147-A177-3AD203B41FA5}">
                          <a16:colId xmlns:a16="http://schemas.microsoft.com/office/drawing/2014/main" val="2965086006"/>
                        </a:ext>
                      </a:extLst>
                    </a:gridCol>
                    <a:gridCol w="580571">
                      <a:extLst>
                        <a:ext uri="{9D8B030D-6E8A-4147-A177-3AD203B41FA5}">
                          <a16:colId xmlns:a16="http://schemas.microsoft.com/office/drawing/2014/main" val="2254370106"/>
                        </a:ext>
                      </a:extLst>
                    </a:gridCol>
                    <a:gridCol w="580571">
                      <a:extLst>
                        <a:ext uri="{9D8B030D-6E8A-4147-A177-3AD203B41FA5}">
                          <a16:colId xmlns:a16="http://schemas.microsoft.com/office/drawing/2014/main" val="3383889069"/>
                        </a:ext>
                      </a:extLst>
                    </a:gridCol>
                    <a:gridCol w="580571">
                      <a:extLst>
                        <a:ext uri="{9D8B030D-6E8A-4147-A177-3AD203B41FA5}">
                          <a16:colId xmlns:a16="http://schemas.microsoft.com/office/drawing/2014/main" val="2856003310"/>
                        </a:ext>
                      </a:extLst>
                    </a:gridCol>
                    <a:gridCol w="580571">
                      <a:extLst>
                        <a:ext uri="{9D8B030D-6E8A-4147-A177-3AD203B41FA5}">
                          <a16:colId xmlns:a16="http://schemas.microsoft.com/office/drawing/2014/main" val="3209826539"/>
                        </a:ext>
                      </a:extLst>
                    </a:gridCol>
                    <a:gridCol w="580571">
                      <a:extLst>
                        <a:ext uri="{9D8B030D-6E8A-4147-A177-3AD203B41FA5}">
                          <a16:colId xmlns:a16="http://schemas.microsoft.com/office/drawing/2014/main" val="1806389222"/>
                        </a:ext>
                      </a:extLst>
                    </a:gridCol>
                    <a:gridCol w="651600">
                      <a:extLst>
                        <a:ext uri="{9D8B030D-6E8A-4147-A177-3AD203B41FA5}">
                          <a16:colId xmlns:a16="http://schemas.microsoft.com/office/drawing/2014/main" val="1855514456"/>
                        </a:ext>
                      </a:extLst>
                    </a:gridCol>
                    <a:gridCol w="651600">
                      <a:extLst>
                        <a:ext uri="{9D8B030D-6E8A-4147-A177-3AD203B41FA5}">
                          <a16:colId xmlns:a16="http://schemas.microsoft.com/office/drawing/2014/main" val="1086703721"/>
                        </a:ext>
                      </a:extLst>
                    </a:gridCol>
                    <a:gridCol w="651600">
                      <a:extLst>
                        <a:ext uri="{9D8B030D-6E8A-4147-A177-3AD203B41FA5}">
                          <a16:colId xmlns:a16="http://schemas.microsoft.com/office/drawing/2014/main" val="3650511386"/>
                        </a:ext>
                      </a:extLst>
                    </a:gridCol>
                  </a:tblGrid>
                  <a:tr h="370840">
                    <a:tc>
                      <a:txBody>
                        <a:bodyPr/>
                        <a:lstStyle/>
                        <a:p>
                          <a:pPr algn="ctr"/>
                          <a:endParaRPr lang="zh-CN" altLang="en-US" sz="1300" dirty="0"/>
                        </a:p>
                      </a:txBody>
                      <a:tcPr/>
                    </a:tc>
                    <a:tc gridSpan="3">
                      <a:txBody>
                        <a:bodyPr/>
                        <a:lstStyle/>
                        <a:p>
                          <a:pPr algn="ctr"/>
                          <a:r>
                            <a:rPr lang="en-US" altLang="zh-CN" sz="1500" dirty="0" err="1" smtClean="0"/>
                            <a:t>Jgit</a:t>
                          </a:r>
                          <a:endParaRPr lang="zh-CN" altLang="en-US" sz="1500"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sz="1500" dirty="0" smtClean="0"/>
                            <a:t>Tomcat</a:t>
                          </a:r>
                          <a:endParaRPr lang="zh-CN" altLang="en-US" sz="1500"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sz="1500" dirty="0" err="1" smtClean="0"/>
                            <a:t>Nifi</a:t>
                          </a:r>
                          <a:endParaRPr lang="zh-CN" altLang="en-US" sz="1500"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sz="1500" dirty="0" smtClean="0"/>
                            <a:t>Recommenders</a:t>
                          </a:r>
                          <a:endParaRPr lang="zh-CN" altLang="en-US" sz="1500"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390845284"/>
                      </a:ext>
                    </a:extLst>
                  </a:tr>
                  <a:tr h="370840">
                    <a:tc>
                      <a:txBody>
                        <a:bodyPr/>
                        <a:lstStyle/>
                        <a:p>
                          <a:pPr algn="ctr"/>
                          <a:endParaRPr lang="zh-CN" altLang="en-US" sz="1300" dirty="0"/>
                        </a:p>
                      </a:txBody>
                      <a:tcPr/>
                    </a:tc>
                    <a:tc>
                      <a:txBody>
                        <a:bodyPr/>
                        <a:lstStyle/>
                        <a:p>
                          <a:pPr algn="ctr"/>
                          <a:r>
                            <a:rPr lang="en-US" altLang="zh-CN" sz="1500" dirty="0" smtClean="0"/>
                            <a:t>A</a:t>
                          </a:r>
                          <a:endParaRPr lang="zh-CN" altLang="en-US" sz="1500" dirty="0"/>
                        </a:p>
                      </a:txBody>
                      <a:tcPr/>
                    </a:tc>
                    <a:tc>
                      <a:txBody>
                        <a:bodyPr/>
                        <a:lstStyle/>
                        <a:p>
                          <a:pPr algn="ctr"/>
                          <a:r>
                            <a:rPr lang="en-US" altLang="zh-CN" sz="1500" dirty="0" smtClean="0"/>
                            <a:t>M</a:t>
                          </a:r>
                          <a:endParaRPr lang="zh-CN" altLang="en-US" sz="1500" dirty="0"/>
                        </a:p>
                      </a:txBody>
                      <a:tcPr/>
                    </a:tc>
                    <a:tc>
                      <a:txBody>
                        <a:bodyPr/>
                        <a:lstStyle/>
                        <a:p>
                          <a:pPr algn="ctr"/>
                          <a:r>
                            <a:rPr lang="en-US" altLang="zh-CN" sz="1500" dirty="0" smtClean="0"/>
                            <a:t>R</a:t>
                          </a:r>
                          <a:endParaRPr lang="zh-CN" altLang="en-US" sz="1500" dirty="0"/>
                        </a:p>
                      </a:txBody>
                      <a:tcPr/>
                    </a:tc>
                    <a:tc>
                      <a:txBody>
                        <a:bodyPr/>
                        <a:lstStyle/>
                        <a:p>
                          <a:pPr algn="ctr"/>
                          <a:r>
                            <a:rPr lang="en-US" altLang="zh-CN" sz="1500" dirty="0" smtClean="0"/>
                            <a:t>A</a:t>
                          </a:r>
                          <a:endParaRPr lang="zh-CN" altLang="en-US" sz="1500" dirty="0"/>
                        </a:p>
                      </a:txBody>
                      <a:tcPr/>
                    </a:tc>
                    <a:tc>
                      <a:txBody>
                        <a:bodyPr/>
                        <a:lstStyle/>
                        <a:p>
                          <a:pPr algn="ctr"/>
                          <a:r>
                            <a:rPr lang="en-US" altLang="zh-CN" sz="1500" dirty="0" smtClean="0"/>
                            <a:t>M</a:t>
                          </a:r>
                          <a:endParaRPr lang="zh-CN" altLang="en-US" sz="1500" dirty="0"/>
                        </a:p>
                      </a:txBody>
                      <a:tcPr/>
                    </a:tc>
                    <a:tc>
                      <a:txBody>
                        <a:bodyPr/>
                        <a:lstStyle/>
                        <a:p>
                          <a:pPr algn="ctr"/>
                          <a:r>
                            <a:rPr lang="en-US" altLang="zh-CN" sz="1500" dirty="0" smtClean="0"/>
                            <a:t>R</a:t>
                          </a:r>
                          <a:endParaRPr lang="zh-CN" altLang="en-US" sz="1500" dirty="0"/>
                        </a:p>
                      </a:txBody>
                      <a:tcPr/>
                    </a:tc>
                    <a:tc>
                      <a:txBody>
                        <a:bodyPr/>
                        <a:lstStyle/>
                        <a:p>
                          <a:pPr algn="ctr"/>
                          <a:r>
                            <a:rPr lang="en-US" altLang="zh-CN" sz="1500" dirty="0" smtClean="0"/>
                            <a:t>A</a:t>
                          </a:r>
                          <a:endParaRPr lang="zh-CN" altLang="en-US" sz="1500" dirty="0"/>
                        </a:p>
                      </a:txBody>
                      <a:tcPr/>
                    </a:tc>
                    <a:tc>
                      <a:txBody>
                        <a:bodyPr/>
                        <a:lstStyle/>
                        <a:p>
                          <a:pPr algn="ctr"/>
                          <a:r>
                            <a:rPr lang="en-US" altLang="zh-CN" sz="1500" dirty="0" smtClean="0"/>
                            <a:t>M</a:t>
                          </a:r>
                          <a:endParaRPr lang="zh-CN" altLang="en-US" sz="1500" dirty="0"/>
                        </a:p>
                      </a:txBody>
                      <a:tcPr/>
                    </a:tc>
                    <a:tc>
                      <a:txBody>
                        <a:bodyPr/>
                        <a:lstStyle/>
                        <a:p>
                          <a:pPr algn="ctr"/>
                          <a:r>
                            <a:rPr lang="en-US" altLang="zh-CN" sz="1500" dirty="0" smtClean="0"/>
                            <a:t>R</a:t>
                          </a:r>
                          <a:endParaRPr lang="zh-CN" altLang="en-US" sz="1500" dirty="0"/>
                        </a:p>
                      </a:txBody>
                      <a:tcPr/>
                    </a:tc>
                    <a:tc>
                      <a:txBody>
                        <a:bodyPr/>
                        <a:lstStyle/>
                        <a:p>
                          <a:pPr algn="ctr"/>
                          <a:r>
                            <a:rPr lang="en-US" altLang="zh-CN" sz="1500" dirty="0" smtClean="0"/>
                            <a:t>A</a:t>
                          </a:r>
                          <a:endParaRPr lang="zh-CN" altLang="en-US" sz="1500" dirty="0"/>
                        </a:p>
                      </a:txBody>
                      <a:tcPr/>
                    </a:tc>
                    <a:tc>
                      <a:txBody>
                        <a:bodyPr/>
                        <a:lstStyle/>
                        <a:p>
                          <a:pPr algn="ctr"/>
                          <a:r>
                            <a:rPr lang="en-US" altLang="zh-CN" sz="1500" dirty="0" smtClean="0"/>
                            <a:t>M</a:t>
                          </a:r>
                          <a:endParaRPr lang="zh-CN" altLang="en-US" sz="1500" dirty="0"/>
                        </a:p>
                      </a:txBody>
                      <a:tcPr/>
                    </a:tc>
                    <a:tc>
                      <a:txBody>
                        <a:bodyPr/>
                        <a:lstStyle/>
                        <a:p>
                          <a:pPr algn="ctr"/>
                          <a:r>
                            <a:rPr lang="en-US" altLang="zh-CN" sz="1500" dirty="0" smtClean="0"/>
                            <a:t>R</a:t>
                          </a:r>
                          <a:endParaRPr lang="zh-CN" altLang="en-US" sz="1500" dirty="0"/>
                        </a:p>
                      </a:txBody>
                      <a:tcPr/>
                    </a:tc>
                    <a:extLst>
                      <a:ext uri="{0D108BD9-81ED-4DB2-BD59-A6C34878D82A}">
                        <a16:rowId xmlns:a16="http://schemas.microsoft.com/office/drawing/2014/main" val="640663550"/>
                      </a:ext>
                    </a:extLst>
                  </a:tr>
                  <a:tr h="370840">
                    <a:tc>
                      <a:txBody>
                        <a:bodyPr/>
                        <a:lstStyle/>
                        <a:p>
                          <a:pPr algn="ctr"/>
                          <a14:m>
                            <m:oMathPara xmlns:m="http://schemas.openxmlformats.org/officeDocument/2006/math">
                              <m:oMathParaPr>
                                <m:jc m:val="centerGroup"/>
                              </m:oMathParaPr>
                              <m:oMath xmlns:m="http://schemas.openxmlformats.org/officeDocument/2006/math">
                                <m:r>
                                  <a:rPr lang="x-none" altLang="zh-CN" sz="1200" kern="1200" smtClean="0">
                                    <a:solidFill>
                                      <a:schemeClr val="dk1"/>
                                    </a:solidFill>
                                    <a:effectLst/>
                                    <a:latin typeface="Cambria Math" panose="02040503050406030204" pitchFamily="18" charset="0"/>
                                    <a:ea typeface="+mn-ea"/>
                                    <a:cs typeface="+mn-cs"/>
                                  </a:rPr>
                                  <m:t>#(</m:t>
                                </m:r>
                                <m:r>
                                  <a:rPr lang="x-none" altLang="zh-CN" sz="1200" i="1" kern="1200">
                                    <a:solidFill>
                                      <a:schemeClr val="dk1"/>
                                    </a:solidFill>
                                    <a:effectLst/>
                                    <a:latin typeface="Cambria Math" panose="02040503050406030204" pitchFamily="18" charset="0"/>
                                    <a:ea typeface="+mn-ea"/>
                                    <a:cs typeface="+mn-cs"/>
                                  </a:rPr>
                                  <m:t>𝑂𝑅</m:t>
                                </m:r>
                                <m:r>
                                  <a:rPr lang="x-none" altLang="zh-CN" sz="1200" kern="1200">
                                    <a:solidFill>
                                      <a:schemeClr val="dk1"/>
                                    </a:solidFill>
                                    <a:effectLst/>
                                    <a:latin typeface="Cambria Math" panose="02040503050406030204" pitchFamily="18" charset="0"/>
                                    <a:ea typeface="+mn-ea"/>
                                    <a:cs typeface="+mn-cs"/>
                                  </a:rPr>
                                  <m:t>&gt;1)</m:t>
                                </m:r>
                              </m:oMath>
                            </m:oMathPara>
                          </a14:m>
                          <a:endParaRPr lang="zh-CN" altLang="en-US" sz="1200" dirty="0"/>
                        </a:p>
                      </a:txBody>
                      <a:tcPr/>
                    </a:tc>
                    <a:tc>
                      <a:txBody>
                        <a:bodyPr/>
                        <a:lstStyle/>
                        <a:p>
                          <a:pPr algn="ctr"/>
                          <a:r>
                            <a:rPr lang="en-US" altLang="zh-CN" sz="1500" dirty="0" smtClean="0"/>
                            <a:t>1</a:t>
                          </a:r>
                          <a:endParaRPr lang="zh-CN" altLang="en-US" sz="1500" dirty="0"/>
                        </a:p>
                      </a:txBody>
                      <a:tcPr/>
                    </a:tc>
                    <a:tc>
                      <a:txBody>
                        <a:bodyPr/>
                        <a:lstStyle/>
                        <a:p>
                          <a:pPr algn="ctr"/>
                          <a:r>
                            <a:rPr lang="en-US" altLang="zh-CN" sz="1500" b="1" dirty="0" smtClean="0"/>
                            <a:t>15</a:t>
                          </a:r>
                          <a:endParaRPr lang="zh-CN" altLang="en-US" sz="1500" b="1" dirty="0"/>
                        </a:p>
                      </a:txBody>
                      <a:tcPr/>
                    </a:tc>
                    <a:tc>
                      <a:txBody>
                        <a:bodyPr/>
                        <a:lstStyle/>
                        <a:p>
                          <a:pPr algn="ctr"/>
                          <a:r>
                            <a:rPr lang="en-US" altLang="zh-CN" sz="1500" dirty="0" smtClean="0"/>
                            <a:t>4</a:t>
                          </a:r>
                          <a:endParaRPr lang="zh-CN" altLang="en-US" sz="1500" dirty="0"/>
                        </a:p>
                      </a:txBody>
                      <a:tcPr/>
                    </a:tc>
                    <a:tc>
                      <a:txBody>
                        <a:bodyPr/>
                        <a:lstStyle/>
                        <a:p>
                          <a:pPr algn="ctr"/>
                          <a:r>
                            <a:rPr lang="en-US" altLang="zh-CN" sz="1500" dirty="0" smtClean="0"/>
                            <a:t>3</a:t>
                          </a:r>
                          <a:endParaRPr lang="zh-CN" altLang="en-US" sz="1500" dirty="0"/>
                        </a:p>
                      </a:txBody>
                      <a:tcPr/>
                    </a:tc>
                    <a:tc>
                      <a:txBody>
                        <a:bodyPr/>
                        <a:lstStyle/>
                        <a:p>
                          <a:pPr algn="ctr"/>
                          <a:r>
                            <a:rPr lang="en-US" altLang="zh-CN" sz="1500" b="1" dirty="0" smtClean="0"/>
                            <a:t>11</a:t>
                          </a:r>
                          <a:endParaRPr lang="zh-CN" altLang="en-US" sz="1500" b="1" dirty="0"/>
                        </a:p>
                      </a:txBody>
                      <a:tcPr/>
                    </a:tc>
                    <a:tc>
                      <a:txBody>
                        <a:bodyPr/>
                        <a:lstStyle/>
                        <a:p>
                          <a:pPr algn="ctr"/>
                          <a:r>
                            <a:rPr lang="en-US" altLang="zh-CN" sz="1500" dirty="0" smtClean="0"/>
                            <a:t>7</a:t>
                          </a:r>
                          <a:endParaRPr lang="zh-CN" altLang="en-US" sz="1500" dirty="0"/>
                        </a:p>
                      </a:txBody>
                      <a:tcPr/>
                    </a:tc>
                    <a:tc>
                      <a:txBody>
                        <a:bodyPr/>
                        <a:lstStyle/>
                        <a:p>
                          <a:pPr algn="ctr"/>
                          <a:r>
                            <a:rPr lang="en-US" altLang="zh-CN" sz="1500" dirty="0" smtClean="0"/>
                            <a:t>4</a:t>
                          </a:r>
                          <a:endParaRPr lang="zh-CN" altLang="en-US" sz="1500" dirty="0"/>
                        </a:p>
                      </a:txBody>
                      <a:tcPr/>
                    </a:tc>
                    <a:tc>
                      <a:txBody>
                        <a:bodyPr/>
                        <a:lstStyle/>
                        <a:p>
                          <a:pPr algn="ctr"/>
                          <a:r>
                            <a:rPr lang="en-US" altLang="zh-CN" sz="1500" b="1" dirty="0" smtClean="0"/>
                            <a:t>7</a:t>
                          </a:r>
                          <a:endParaRPr lang="zh-CN" altLang="en-US" sz="1500" b="1" dirty="0"/>
                        </a:p>
                      </a:txBody>
                      <a:tcPr/>
                    </a:tc>
                    <a:tc>
                      <a:txBody>
                        <a:bodyPr/>
                        <a:lstStyle/>
                        <a:p>
                          <a:pPr algn="ctr"/>
                          <a:r>
                            <a:rPr lang="en-US" altLang="zh-CN" sz="1500" dirty="0" smtClean="0"/>
                            <a:t>0</a:t>
                          </a:r>
                          <a:endParaRPr lang="zh-CN" altLang="en-US" sz="1500" dirty="0"/>
                        </a:p>
                      </a:txBody>
                      <a:tcPr/>
                    </a:tc>
                    <a:tc>
                      <a:txBody>
                        <a:bodyPr/>
                        <a:lstStyle/>
                        <a:p>
                          <a:pPr algn="ctr"/>
                          <a:r>
                            <a:rPr lang="en-US" altLang="zh-CN" sz="1500" dirty="0" smtClean="0"/>
                            <a:t>10</a:t>
                          </a:r>
                          <a:endParaRPr lang="zh-CN" altLang="en-US" sz="1500" dirty="0"/>
                        </a:p>
                      </a:txBody>
                      <a:tcPr/>
                    </a:tc>
                    <a:tc>
                      <a:txBody>
                        <a:bodyPr/>
                        <a:lstStyle/>
                        <a:p>
                          <a:pPr algn="ctr"/>
                          <a:r>
                            <a:rPr lang="en-US" altLang="zh-CN" sz="1500" b="1" dirty="0" smtClean="0"/>
                            <a:t>16</a:t>
                          </a:r>
                          <a:endParaRPr lang="zh-CN" altLang="en-US" sz="1500" b="1" dirty="0"/>
                        </a:p>
                      </a:txBody>
                      <a:tcPr/>
                    </a:tc>
                    <a:tc>
                      <a:txBody>
                        <a:bodyPr/>
                        <a:lstStyle/>
                        <a:p>
                          <a:pPr algn="ctr"/>
                          <a:r>
                            <a:rPr lang="en-US" altLang="zh-CN" sz="1500" dirty="0" smtClean="0"/>
                            <a:t>5</a:t>
                          </a:r>
                          <a:endParaRPr lang="zh-CN" altLang="en-US" sz="1500" dirty="0"/>
                        </a:p>
                      </a:txBody>
                      <a:tcPr/>
                    </a:tc>
                    <a:extLst>
                      <a:ext uri="{0D108BD9-81ED-4DB2-BD59-A6C34878D82A}">
                        <a16:rowId xmlns:a16="http://schemas.microsoft.com/office/drawing/2014/main" val="3015137014"/>
                      </a:ext>
                    </a:extLst>
                  </a:tr>
                  <a:tr h="370840">
                    <a:tc>
                      <a:txBody>
                        <a:bodyPr/>
                        <a:lstStyle/>
                        <a:p>
                          <a:pPr algn="ctr"/>
                          <a14:m>
                            <m:oMathPara xmlns:m="http://schemas.openxmlformats.org/officeDocument/2006/math">
                              <m:oMathParaPr>
                                <m:jc m:val="centerGroup"/>
                              </m:oMathParaPr>
                              <m:oMath xmlns:m="http://schemas.openxmlformats.org/officeDocument/2006/math">
                                <m:r>
                                  <a:rPr lang="x-none" altLang="zh-CN" sz="1200" kern="1200" smtClean="0">
                                    <a:solidFill>
                                      <a:schemeClr val="dk1"/>
                                    </a:solidFill>
                                    <a:effectLst/>
                                    <a:latin typeface="Cambria Math" panose="02040503050406030204" pitchFamily="18" charset="0"/>
                                    <a:ea typeface="+mn-ea"/>
                                    <a:cs typeface="+mn-cs"/>
                                  </a:rPr>
                                  <m:t>#(</m:t>
                                </m:r>
                                <m:r>
                                  <a:rPr lang="x-none" altLang="zh-CN" sz="1200" i="1" kern="1200">
                                    <a:solidFill>
                                      <a:schemeClr val="dk1"/>
                                    </a:solidFill>
                                    <a:effectLst/>
                                    <a:latin typeface="Cambria Math" panose="02040503050406030204" pitchFamily="18" charset="0"/>
                                    <a:ea typeface="+mn-ea"/>
                                    <a:cs typeface="+mn-cs"/>
                                  </a:rPr>
                                  <m:t>𝑂𝑅</m:t>
                                </m:r>
                                <m:r>
                                  <a:rPr lang="en-US" altLang="zh-CN" sz="1200" b="0" i="0" kern="1200" smtClean="0">
                                    <a:solidFill>
                                      <a:schemeClr val="dk1"/>
                                    </a:solidFill>
                                    <a:effectLst/>
                                    <a:latin typeface="Cambria Math" panose="02040503050406030204" pitchFamily="18" charset="0"/>
                                    <a:ea typeface="+mn-ea"/>
                                    <a:cs typeface="+mn-cs"/>
                                  </a:rPr>
                                  <m:t>&lt;</m:t>
                                </m:r>
                                <m:r>
                                  <a:rPr lang="x-none" altLang="zh-CN" sz="1200" kern="1200">
                                    <a:solidFill>
                                      <a:schemeClr val="dk1"/>
                                    </a:solidFill>
                                    <a:effectLst/>
                                    <a:latin typeface="Cambria Math" panose="02040503050406030204" pitchFamily="18" charset="0"/>
                                    <a:ea typeface="+mn-ea"/>
                                    <a:cs typeface="+mn-cs"/>
                                  </a:rPr>
                                  <m:t>1)</m:t>
                                </m:r>
                              </m:oMath>
                            </m:oMathPara>
                          </a14:m>
                          <a:endParaRPr lang="zh-CN" altLang="en-US" sz="1200" dirty="0"/>
                        </a:p>
                      </a:txBody>
                      <a:tcPr/>
                    </a:tc>
                    <a:tc>
                      <a:txBody>
                        <a:bodyPr/>
                        <a:lstStyle/>
                        <a:p>
                          <a:pPr algn="ctr"/>
                          <a:r>
                            <a:rPr lang="en-US" altLang="zh-CN" sz="1500" dirty="0" smtClean="0"/>
                            <a:t>14</a:t>
                          </a:r>
                          <a:endParaRPr lang="zh-CN" altLang="en-US" sz="1500" dirty="0"/>
                        </a:p>
                      </a:txBody>
                      <a:tcPr/>
                    </a:tc>
                    <a:tc>
                      <a:txBody>
                        <a:bodyPr/>
                        <a:lstStyle/>
                        <a:p>
                          <a:pPr algn="ctr"/>
                          <a:r>
                            <a:rPr lang="en-US" altLang="zh-CN" sz="1500" b="1" dirty="0" smtClean="0"/>
                            <a:t>0</a:t>
                          </a:r>
                          <a:endParaRPr lang="zh-CN" altLang="en-US" sz="1500" b="1" dirty="0"/>
                        </a:p>
                      </a:txBody>
                      <a:tcPr/>
                    </a:tc>
                    <a:tc>
                      <a:txBody>
                        <a:bodyPr/>
                        <a:lstStyle/>
                        <a:p>
                          <a:pPr algn="ctr"/>
                          <a:r>
                            <a:rPr lang="en-US" altLang="zh-CN" sz="1500" dirty="0" smtClean="0"/>
                            <a:t>11</a:t>
                          </a:r>
                          <a:endParaRPr lang="zh-CN" altLang="en-US" sz="1500" dirty="0"/>
                        </a:p>
                      </a:txBody>
                      <a:tcPr/>
                    </a:tc>
                    <a:tc>
                      <a:txBody>
                        <a:bodyPr/>
                        <a:lstStyle/>
                        <a:p>
                          <a:pPr algn="ctr"/>
                          <a:r>
                            <a:rPr lang="en-US" altLang="zh-CN" sz="1500" dirty="0" smtClean="0"/>
                            <a:t>12</a:t>
                          </a:r>
                          <a:endParaRPr lang="zh-CN" altLang="en-US" sz="1500" dirty="0"/>
                        </a:p>
                      </a:txBody>
                      <a:tcPr/>
                    </a:tc>
                    <a:tc>
                      <a:txBody>
                        <a:bodyPr/>
                        <a:lstStyle/>
                        <a:p>
                          <a:pPr algn="ctr"/>
                          <a:r>
                            <a:rPr lang="en-US" altLang="zh-CN" sz="1500" b="1" dirty="0" smtClean="0"/>
                            <a:t>4</a:t>
                          </a:r>
                          <a:endParaRPr lang="zh-CN" altLang="en-US" sz="1500" b="1" dirty="0"/>
                        </a:p>
                      </a:txBody>
                      <a:tcPr/>
                    </a:tc>
                    <a:tc>
                      <a:txBody>
                        <a:bodyPr/>
                        <a:lstStyle/>
                        <a:p>
                          <a:pPr algn="ctr"/>
                          <a:r>
                            <a:rPr lang="en-US" altLang="zh-CN" sz="1500" dirty="0" smtClean="0"/>
                            <a:t>8</a:t>
                          </a:r>
                          <a:endParaRPr lang="zh-CN" altLang="en-US" sz="1500" dirty="0"/>
                        </a:p>
                      </a:txBody>
                      <a:tcPr/>
                    </a:tc>
                    <a:tc>
                      <a:txBody>
                        <a:bodyPr/>
                        <a:lstStyle/>
                        <a:p>
                          <a:pPr algn="ctr"/>
                          <a:r>
                            <a:rPr lang="en-US" altLang="zh-CN" sz="1500" dirty="0" smtClean="0"/>
                            <a:t>6</a:t>
                          </a:r>
                          <a:endParaRPr lang="zh-CN" altLang="en-US" sz="1500" dirty="0"/>
                        </a:p>
                      </a:txBody>
                      <a:tcPr/>
                    </a:tc>
                    <a:tc>
                      <a:txBody>
                        <a:bodyPr/>
                        <a:lstStyle/>
                        <a:p>
                          <a:pPr algn="ctr"/>
                          <a:r>
                            <a:rPr lang="en-US" altLang="zh-CN" sz="1500" b="1" dirty="0" smtClean="0"/>
                            <a:t>3</a:t>
                          </a:r>
                          <a:endParaRPr lang="zh-CN" altLang="en-US" sz="1500" b="1" dirty="0"/>
                        </a:p>
                      </a:txBody>
                      <a:tcPr/>
                    </a:tc>
                    <a:tc>
                      <a:txBody>
                        <a:bodyPr/>
                        <a:lstStyle/>
                        <a:p>
                          <a:pPr algn="ctr"/>
                          <a:r>
                            <a:rPr lang="en-US" altLang="zh-CN" sz="1500" dirty="0" smtClean="0"/>
                            <a:t>10</a:t>
                          </a:r>
                          <a:endParaRPr lang="zh-CN" altLang="en-US" sz="1500" dirty="0"/>
                        </a:p>
                      </a:txBody>
                      <a:tcPr/>
                    </a:tc>
                    <a:tc>
                      <a:txBody>
                        <a:bodyPr/>
                        <a:lstStyle/>
                        <a:p>
                          <a:pPr algn="ctr"/>
                          <a:r>
                            <a:rPr lang="en-US" altLang="zh-CN" sz="1500" dirty="0" smtClean="0"/>
                            <a:t>8</a:t>
                          </a:r>
                          <a:endParaRPr lang="zh-CN" altLang="en-US" sz="1500" dirty="0"/>
                        </a:p>
                      </a:txBody>
                      <a:tcPr/>
                    </a:tc>
                    <a:tc>
                      <a:txBody>
                        <a:bodyPr/>
                        <a:lstStyle/>
                        <a:p>
                          <a:pPr algn="ctr"/>
                          <a:r>
                            <a:rPr lang="en-US" altLang="zh-CN" sz="1500" b="1" dirty="0" smtClean="0"/>
                            <a:t>2</a:t>
                          </a:r>
                          <a:endParaRPr lang="zh-CN" altLang="en-US" sz="1500" b="1" dirty="0"/>
                        </a:p>
                      </a:txBody>
                      <a:tcPr/>
                    </a:tc>
                    <a:tc>
                      <a:txBody>
                        <a:bodyPr/>
                        <a:lstStyle/>
                        <a:p>
                          <a:pPr algn="ctr"/>
                          <a:r>
                            <a:rPr lang="en-US" altLang="zh-CN" sz="1500" dirty="0" smtClean="0"/>
                            <a:t>13</a:t>
                          </a:r>
                          <a:endParaRPr lang="zh-CN" altLang="en-US" sz="1500" dirty="0"/>
                        </a:p>
                      </a:txBody>
                      <a:tcPr/>
                    </a:tc>
                    <a:extLst>
                      <a:ext uri="{0D108BD9-81ED-4DB2-BD59-A6C34878D82A}">
                        <a16:rowId xmlns:a16="http://schemas.microsoft.com/office/drawing/2014/main" val="1231881273"/>
                      </a:ext>
                    </a:extLst>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3886514754"/>
                  </p:ext>
                </p:extLst>
              </p:nvPr>
            </p:nvGraphicFramePr>
            <p:xfrm>
              <a:off x="2071336" y="4244771"/>
              <a:ext cx="8119539" cy="1483360"/>
            </p:xfrm>
            <a:graphic>
              <a:graphicData uri="http://schemas.openxmlformats.org/drawingml/2006/table">
                <a:tbl>
                  <a:tblPr firstRow="1" bandRow="1">
                    <a:tableStyleId>{5C22544A-7EE6-4342-B048-85BDC9FD1C3A}</a:tableStyleId>
                  </a:tblPr>
                  <a:tblGrid>
                    <a:gridCol w="939600">
                      <a:extLst>
                        <a:ext uri="{9D8B030D-6E8A-4147-A177-3AD203B41FA5}">
                          <a16:colId xmlns:a16="http://schemas.microsoft.com/office/drawing/2014/main" val="1571658351"/>
                        </a:ext>
                      </a:extLst>
                    </a:gridCol>
                    <a:gridCol w="580571">
                      <a:extLst>
                        <a:ext uri="{9D8B030D-6E8A-4147-A177-3AD203B41FA5}">
                          <a16:colId xmlns:a16="http://schemas.microsoft.com/office/drawing/2014/main" val="1231550945"/>
                        </a:ext>
                      </a:extLst>
                    </a:gridCol>
                    <a:gridCol w="580571">
                      <a:extLst>
                        <a:ext uri="{9D8B030D-6E8A-4147-A177-3AD203B41FA5}">
                          <a16:colId xmlns:a16="http://schemas.microsoft.com/office/drawing/2014/main" val="3085964185"/>
                        </a:ext>
                      </a:extLst>
                    </a:gridCol>
                    <a:gridCol w="580571">
                      <a:extLst>
                        <a:ext uri="{9D8B030D-6E8A-4147-A177-3AD203B41FA5}">
                          <a16:colId xmlns:a16="http://schemas.microsoft.com/office/drawing/2014/main" val="909704218"/>
                        </a:ext>
                      </a:extLst>
                    </a:gridCol>
                    <a:gridCol w="580571">
                      <a:extLst>
                        <a:ext uri="{9D8B030D-6E8A-4147-A177-3AD203B41FA5}">
                          <a16:colId xmlns:a16="http://schemas.microsoft.com/office/drawing/2014/main" val="2965086006"/>
                        </a:ext>
                      </a:extLst>
                    </a:gridCol>
                    <a:gridCol w="580571">
                      <a:extLst>
                        <a:ext uri="{9D8B030D-6E8A-4147-A177-3AD203B41FA5}">
                          <a16:colId xmlns:a16="http://schemas.microsoft.com/office/drawing/2014/main" val="2254370106"/>
                        </a:ext>
                      </a:extLst>
                    </a:gridCol>
                    <a:gridCol w="580571">
                      <a:extLst>
                        <a:ext uri="{9D8B030D-6E8A-4147-A177-3AD203B41FA5}">
                          <a16:colId xmlns:a16="http://schemas.microsoft.com/office/drawing/2014/main" val="3383889069"/>
                        </a:ext>
                      </a:extLst>
                    </a:gridCol>
                    <a:gridCol w="580571">
                      <a:extLst>
                        <a:ext uri="{9D8B030D-6E8A-4147-A177-3AD203B41FA5}">
                          <a16:colId xmlns:a16="http://schemas.microsoft.com/office/drawing/2014/main" val="2856003310"/>
                        </a:ext>
                      </a:extLst>
                    </a:gridCol>
                    <a:gridCol w="580571">
                      <a:extLst>
                        <a:ext uri="{9D8B030D-6E8A-4147-A177-3AD203B41FA5}">
                          <a16:colId xmlns:a16="http://schemas.microsoft.com/office/drawing/2014/main" val="3209826539"/>
                        </a:ext>
                      </a:extLst>
                    </a:gridCol>
                    <a:gridCol w="580571">
                      <a:extLst>
                        <a:ext uri="{9D8B030D-6E8A-4147-A177-3AD203B41FA5}">
                          <a16:colId xmlns:a16="http://schemas.microsoft.com/office/drawing/2014/main" val="1806389222"/>
                        </a:ext>
                      </a:extLst>
                    </a:gridCol>
                    <a:gridCol w="651600">
                      <a:extLst>
                        <a:ext uri="{9D8B030D-6E8A-4147-A177-3AD203B41FA5}">
                          <a16:colId xmlns:a16="http://schemas.microsoft.com/office/drawing/2014/main" val="1855514456"/>
                        </a:ext>
                      </a:extLst>
                    </a:gridCol>
                    <a:gridCol w="651600">
                      <a:extLst>
                        <a:ext uri="{9D8B030D-6E8A-4147-A177-3AD203B41FA5}">
                          <a16:colId xmlns:a16="http://schemas.microsoft.com/office/drawing/2014/main" val="1086703721"/>
                        </a:ext>
                      </a:extLst>
                    </a:gridCol>
                    <a:gridCol w="651600">
                      <a:extLst>
                        <a:ext uri="{9D8B030D-6E8A-4147-A177-3AD203B41FA5}">
                          <a16:colId xmlns:a16="http://schemas.microsoft.com/office/drawing/2014/main" val="3650511386"/>
                        </a:ext>
                      </a:extLst>
                    </a:gridCol>
                  </a:tblGrid>
                  <a:tr h="370840">
                    <a:tc>
                      <a:txBody>
                        <a:bodyPr/>
                        <a:lstStyle/>
                        <a:p>
                          <a:pPr algn="ctr"/>
                          <a:endParaRPr lang="zh-CN" altLang="en-US" sz="1300" dirty="0"/>
                        </a:p>
                      </a:txBody>
                      <a:tcPr/>
                    </a:tc>
                    <a:tc gridSpan="3">
                      <a:txBody>
                        <a:bodyPr/>
                        <a:lstStyle/>
                        <a:p>
                          <a:pPr algn="ctr"/>
                          <a:r>
                            <a:rPr lang="en-US" altLang="zh-CN" sz="1500" dirty="0" err="1" smtClean="0"/>
                            <a:t>Jgit</a:t>
                          </a:r>
                          <a:endParaRPr lang="zh-CN" altLang="en-US" sz="1500"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sz="1500" dirty="0" smtClean="0"/>
                            <a:t>Tomcat</a:t>
                          </a:r>
                          <a:endParaRPr lang="zh-CN" altLang="en-US" sz="1500"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sz="1500" dirty="0" err="1" smtClean="0"/>
                            <a:t>Nifi</a:t>
                          </a:r>
                          <a:endParaRPr lang="zh-CN" altLang="en-US" sz="1500"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sz="1500" dirty="0" smtClean="0"/>
                            <a:t>Recommenders</a:t>
                          </a:r>
                          <a:endParaRPr lang="zh-CN" altLang="en-US" sz="1500"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390845284"/>
                      </a:ext>
                    </a:extLst>
                  </a:tr>
                  <a:tr h="370840">
                    <a:tc>
                      <a:txBody>
                        <a:bodyPr/>
                        <a:lstStyle/>
                        <a:p>
                          <a:pPr algn="ctr"/>
                          <a:endParaRPr lang="zh-CN" altLang="en-US" sz="1300" dirty="0"/>
                        </a:p>
                      </a:txBody>
                      <a:tcPr/>
                    </a:tc>
                    <a:tc>
                      <a:txBody>
                        <a:bodyPr/>
                        <a:lstStyle/>
                        <a:p>
                          <a:pPr algn="ctr"/>
                          <a:r>
                            <a:rPr lang="en-US" altLang="zh-CN" sz="1500" dirty="0" smtClean="0"/>
                            <a:t>A</a:t>
                          </a:r>
                          <a:endParaRPr lang="zh-CN" altLang="en-US" sz="1500" dirty="0"/>
                        </a:p>
                      </a:txBody>
                      <a:tcPr/>
                    </a:tc>
                    <a:tc>
                      <a:txBody>
                        <a:bodyPr/>
                        <a:lstStyle/>
                        <a:p>
                          <a:pPr algn="ctr"/>
                          <a:r>
                            <a:rPr lang="en-US" altLang="zh-CN" sz="1500" dirty="0" smtClean="0"/>
                            <a:t>M</a:t>
                          </a:r>
                          <a:endParaRPr lang="zh-CN" altLang="en-US" sz="1500" dirty="0"/>
                        </a:p>
                      </a:txBody>
                      <a:tcPr/>
                    </a:tc>
                    <a:tc>
                      <a:txBody>
                        <a:bodyPr/>
                        <a:lstStyle/>
                        <a:p>
                          <a:pPr algn="ctr"/>
                          <a:r>
                            <a:rPr lang="en-US" altLang="zh-CN" sz="1500" dirty="0" smtClean="0"/>
                            <a:t>R</a:t>
                          </a:r>
                          <a:endParaRPr lang="zh-CN" altLang="en-US" sz="1500" dirty="0"/>
                        </a:p>
                      </a:txBody>
                      <a:tcPr/>
                    </a:tc>
                    <a:tc>
                      <a:txBody>
                        <a:bodyPr/>
                        <a:lstStyle/>
                        <a:p>
                          <a:pPr algn="ctr"/>
                          <a:r>
                            <a:rPr lang="en-US" altLang="zh-CN" sz="1500" dirty="0" smtClean="0"/>
                            <a:t>A</a:t>
                          </a:r>
                          <a:endParaRPr lang="zh-CN" altLang="en-US" sz="1500" dirty="0"/>
                        </a:p>
                      </a:txBody>
                      <a:tcPr/>
                    </a:tc>
                    <a:tc>
                      <a:txBody>
                        <a:bodyPr/>
                        <a:lstStyle/>
                        <a:p>
                          <a:pPr algn="ctr"/>
                          <a:r>
                            <a:rPr lang="en-US" altLang="zh-CN" sz="1500" dirty="0" smtClean="0"/>
                            <a:t>M</a:t>
                          </a:r>
                          <a:endParaRPr lang="zh-CN" altLang="en-US" sz="1500" dirty="0"/>
                        </a:p>
                      </a:txBody>
                      <a:tcPr/>
                    </a:tc>
                    <a:tc>
                      <a:txBody>
                        <a:bodyPr/>
                        <a:lstStyle/>
                        <a:p>
                          <a:pPr algn="ctr"/>
                          <a:r>
                            <a:rPr lang="en-US" altLang="zh-CN" sz="1500" dirty="0" smtClean="0"/>
                            <a:t>R</a:t>
                          </a:r>
                          <a:endParaRPr lang="zh-CN" altLang="en-US" sz="1500" dirty="0"/>
                        </a:p>
                      </a:txBody>
                      <a:tcPr/>
                    </a:tc>
                    <a:tc>
                      <a:txBody>
                        <a:bodyPr/>
                        <a:lstStyle/>
                        <a:p>
                          <a:pPr algn="ctr"/>
                          <a:r>
                            <a:rPr lang="en-US" altLang="zh-CN" sz="1500" dirty="0" smtClean="0"/>
                            <a:t>A</a:t>
                          </a:r>
                          <a:endParaRPr lang="zh-CN" altLang="en-US" sz="1500" dirty="0"/>
                        </a:p>
                      </a:txBody>
                      <a:tcPr/>
                    </a:tc>
                    <a:tc>
                      <a:txBody>
                        <a:bodyPr/>
                        <a:lstStyle/>
                        <a:p>
                          <a:pPr algn="ctr"/>
                          <a:r>
                            <a:rPr lang="en-US" altLang="zh-CN" sz="1500" dirty="0" smtClean="0"/>
                            <a:t>M</a:t>
                          </a:r>
                          <a:endParaRPr lang="zh-CN" altLang="en-US" sz="1500" dirty="0"/>
                        </a:p>
                      </a:txBody>
                      <a:tcPr/>
                    </a:tc>
                    <a:tc>
                      <a:txBody>
                        <a:bodyPr/>
                        <a:lstStyle/>
                        <a:p>
                          <a:pPr algn="ctr"/>
                          <a:r>
                            <a:rPr lang="en-US" altLang="zh-CN" sz="1500" dirty="0" smtClean="0"/>
                            <a:t>R</a:t>
                          </a:r>
                          <a:endParaRPr lang="zh-CN" altLang="en-US" sz="1500" dirty="0"/>
                        </a:p>
                      </a:txBody>
                      <a:tcPr/>
                    </a:tc>
                    <a:tc>
                      <a:txBody>
                        <a:bodyPr/>
                        <a:lstStyle/>
                        <a:p>
                          <a:pPr algn="ctr"/>
                          <a:r>
                            <a:rPr lang="en-US" altLang="zh-CN" sz="1500" dirty="0" smtClean="0"/>
                            <a:t>A</a:t>
                          </a:r>
                          <a:endParaRPr lang="zh-CN" altLang="en-US" sz="1500" dirty="0"/>
                        </a:p>
                      </a:txBody>
                      <a:tcPr/>
                    </a:tc>
                    <a:tc>
                      <a:txBody>
                        <a:bodyPr/>
                        <a:lstStyle/>
                        <a:p>
                          <a:pPr algn="ctr"/>
                          <a:r>
                            <a:rPr lang="en-US" altLang="zh-CN" sz="1500" dirty="0" smtClean="0"/>
                            <a:t>M</a:t>
                          </a:r>
                          <a:endParaRPr lang="zh-CN" altLang="en-US" sz="1500" dirty="0"/>
                        </a:p>
                      </a:txBody>
                      <a:tcPr/>
                    </a:tc>
                    <a:tc>
                      <a:txBody>
                        <a:bodyPr/>
                        <a:lstStyle/>
                        <a:p>
                          <a:pPr algn="ctr"/>
                          <a:r>
                            <a:rPr lang="en-US" altLang="zh-CN" sz="1500" dirty="0" smtClean="0"/>
                            <a:t>R</a:t>
                          </a:r>
                          <a:endParaRPr lang="zh-CN" altLang="en-US" sz="1500" dirty="0"/>
                        </a:p>
                      </a:txBody>
                      <a:tcPr/>
                    </a:tc>
                    <a:extLst>
                      <a:ext uri="{0D108BD9-81ED-4DB2-BD59-A6C34878D82A}">
                        <a16:rowId xmlns:a16="http://schemas.microsoft.com/office/drawing/2014/main" val="640663550"/>
                      </a:ext>
                    </a:extLst>
                  </a:tr>
                  <a:tr h="370840">
                    <a:tc>
                      <a:txBody>
                        <a:bodyPr/>
                        <a:lstStyle/>
                        <a:p>
                          <a:endParaRPr lang="zh-CN"/>
                        </a:p>
                      </a:txBody>
                      <a:tcPr>
                        <a:blipFill>
                          <a:blip r:embed="rId6"/>
                          <a:stretch>
                            <a:fillRect l="-649" t="-201639" r="-768182" b="-104918"/>
                          </a:stretch>
                        </a:blipFill>
                      </a:tcPr>
                    </a:tc>
                    <a:tc>
                      <a:txBody>
                        <a:bodyPr/>
                        <a:lstStyle/>
                        <a:p>
                          <a:pPr algn="ctr"/>
                          <a:r>
                            <a:rPr lang="en-US" altLang="zh-CN" sz="1500" dirty="0" smtClean="0"/>
                            <a:t>1</a:t>
                          </a:r>
                          <a:endParaRPr lang="zh-CN" altLang="en-US" sz="1500" dirty="0"/>
                        </a:p>
                      </a:txBody>
                      <a:tcPr/>
                    </a:tc>
                    <a:tc>
                      <a:txBody>
                        <a:bodyPr/>
                        <a:lstStyle/>
                        <a:p>
                          <a:pPr algn="ctr"/>
                          <a:r>
                            <a:rPr lang="en-US" altLang="zh-CN" sz="1500" b="1" dirty="0" smtClean="0"/>
                            <a:t>15</a:t>
                          </a:r>
                          <a:endParaRPr lang="zh-CN" altLang="en-US" sz="1500" b="1" dirty="0"/>
                        </a:p>
                      </a:txBody>
                      <a:tcPr/>
                    </a:tc>
                    <a:tc>
                      <a:txBody>
                        <a:bodyPr/>
                        <a:lstStyle/>
                        <a:p>
                          <a:pPr algn="ctr"/>
                          <a:r>
                            <a:rPr lang="en-US" altLang="zh-CN" sz="1500" dirty="0" smtClean="0"/>
                            <a:t>4</a:t>
                          </a:r>
                          <a:endParaRPr lang="zh-CN" altLang="en-US" sz="1500" dirty="0"/>
                        </a:p>
                      </a:txBody>
                      <a:tcPr/>
                    </a:tc>
                    <a:tc>
                      <a:txBody>
                        <a:bodyPr/>
                        <a:lstStyle/>
                        <a:p>
                          <a:pPr algn="ctr"/>
                          <a:r>
                            <a:rPr lang="en-US" altLang="zh-CN" sz="1500" dirty="0" smtClean="0"/>
                            <a:t>3</a:t>
                          </a:r>
                          <a:endParaRPr lang="zh-CN" altLang="en-US" sz="1500" dirty="0"/>
                        </a:p>
                      </a:txBody>
                      <a:tcPr/>
                    </a:tc>
                    <a:tc>
                      <a:txBody>
                        <a:bodyPr/>
                        <a:lstStyle/>
                        <a:p>
                          <a:pPr algn="ctr"/>
                          <a:r>
                            <a:rPr lang="en-US" altLang="zh-CN" sz="1500" b="1" dirty="0" smtClean="0"/>
                            <a:t>11</a:t>
                          </a:r>
                          <a:endParaRPr lang="zh-CN" altLang="en-US" sz="1500" b="1" dirty="0"/>
                        </a:p>
                      </a:txBody>
                      <a:tcPr/>
                    </a:tc>
                    <a:tc>
                      <a:txBody>
                        <a:bodyPr/>
                        <a:lstStyle/>
                        <a:p>
                          <a:pPr algn="ctr"/>
                          <a:r>
                            <a:rPr lang="en-US" altLang="zh-CN" sz="1500" dirty="0" smtClean="0"/>
                            <a:t>7</a:t>
                          </a:r>
                          <a:endParaRPr lang="zh-CN" altLang="en-US" sz="1500" dirty="0"/>
                        </a:p>
                      </a:txBody>
                      <a:tcPr/>
                    </a:tc>
                    <a:tc>
                      <a:txBody>
                        <a:bodyPr/>
                        <a:lstStyle/>
                        <a:p>
                          <a:pPr algn="ctr"/>
                          <a:r>
                            <a:rPr lang="en-US" altLang="zh-CN" sz="1500" dirty="0" smtClean="0"/>
                            <a:t>4</a:t>
                          </a:r>
                          <a:endParaRPr lang="zh-CN" altLang="en-US" sz="1500" dirty="0"/>
                        </a:p>
                      </a:txBody>
                      <a:tcPr/>
                    </a:tc>
                    <a:tc>
                      <a:txBody>
                        <a:bodyPr/>
                        <a:lstStyle/>
                        <a:p>
                          <a:pPr algn="ctr"/>
                          <a:r>
                            <a:rPr lang="en-US" altLang="zh-CN" sz="1500" b="1" dirty="0" smtClean="0"/>
                            <a:t>7</a:t>
                          </a:r>
                          <a:endParaRPr lang="zh-CN" altLang="en-US" sz="1500" b="1" dirty="0"/>
                        </a:p>
                      </a:txBody>
                      <a:tcPr/>
                    </a:tc>
                    <a:tc>
                      <a:txBody>
                        <a:bodyPr/>
                        <a:lstStyle/>
                        <a:p>
                          <a:pPr algn="ctr"/>
                          <a:r>
                            <a:rPr lang="en-US" altLang="zh-CN" sz="1500" dirty="0" smtClean="0"/>
                            <a:t>0</a:t>
                          </a:r>
                          <a:endParaRPr lang="zh-CN" altLang="en-US" sz="1500" dirty="0"/>
                        </a:p>
                      </a:txBody>
                      <a:tcPr/>
                    </a:tc>
                    <a:tc>
                      <a:txBody>
                        <a:bodyPr/>
                        <a:lstStyle/>
                        <a:p>
                          <a:pPr algn="ctr"/>
                          <a:r>
                            <a:rPr lang="en-US" altLang="zh-CN" sz="1500" dirty="0" smtClean="0"/>
                            <a:t>10</a:t>
                          </a:r>
                          <a:endParaRPr lang="zh-CN" altLang="en-US" sz="1500" dirty="0"/>
                        </a:p>
                      </a:txBody>
                      <a:tcPr/>
                    </a:tc>
                    <a:tc>
                      <a:txBody>
                        <a:bodyPr/>
                        <a:lstStyle/>
                        <a:p>
                          <a:pPr algn="ctr"/>
                          <a:r>
                            <a:rPr lang="en-US" altLang="zh-CN" sz="1500" b="1" dirty="0" smtClean="0"/>
                            <a:t>16</a:t>
                          </a:r>
                          <a:endParaRPr lang="zh-CN" altLang="en-US" sz="1500" b="1" dirty="0"/>
                        </a:p>
                      </a:txBody>
                      <a:tcPr/>
                    </a:tc>
                    <a:tc>
                      <a:txBody>
                        <a:bodyPr/>
                        <a:lstStyle/>
                        <a:p>
                          <a:pPr algn="ctr"/>
                          <a:r>
                            <a:rPr lang="en-US" altLang="zh-CN" sz="1500" dirty="0" smtClean="0"/>
                            <a:t>5</a:t>
                          </a:r>
                          <a:endParaRPr lang="zh-CN" altLang="en-US" sz="1500" dirty="0"/>
                        </a:p>
                      </a:txBody>
                      <a:tcPr/>
                    </a:tc>
                    <a:extLst>
                      <a:ext uri="{0D108BD9-81ED-4DB2-BD59-A6C34878D82A}">
                        <a16:rowId xmlns:a16="http://schemas.microsoft.com/office/drawing/2014/main" val="3015137014"/>
                      </a:ext>
                    </a:extLst>
                  </a:tr>
                  <a:tr h="370840">
                    <a:tc>
                      <a:txBody>
                        <a:bodyPr/>
                        <a:lstStyle/>
                        <a:p>
                          <a:endParaRPr lang="zh-CN"/>
                        </a:p>
                      </a:txBody>
                      <a:tcPr>
                        <a:blipFill>
                          <a:blip r:embed="rId6"/>
                          <a:stretch>
                            <a:fillRect l="-649" t="-301639" r="-768182" b="-4918"/>
                          </a:stretch>
                        </a:blipFill>
                      </a:tcPr>
                    </a:tc>
                    <a:tc>
                      <a:txBody>
                        <a:bodyPr/>
                        <a:lstStyle/>
                        <a:p>
                          <a:pPr algn="ctr"/>
                          <a:r>
                            <a:rPr lang="en-US" altLang="zh-CN" sz="1500" dirty="0" smtClean="0"/>
                            <a:t>14</a:t>
                          </a:r>
                          <a:endParaRPr lang="zh-CN" altLang="en-US" sz="1500" dirty="0"/>
                        </a:p>
                      </a:txBody>
                      <a:tcPr/>
                    </a:tc>
                    <a:tc>
                      <a:txBody>
                        <a:bodyPr/>
                        <a:lstStyle/>
                        <a:p>
                          <a:pPr algn="ctr"/>
                          <a:r>
                            <a:rPr lang="en-US" altLang="zh-CN" sz="1500" b="1" dirty="0" smtClean="0"/>
                            <a:t>0</a:t>
                          </a:r>
                          <a:endParaRPr lang="zh-CN" altLang="en-US" sz="1500" b="1" dirty="0"/>
                        </a:p>
                      </a:txBody>
                      <a:tcPr/>
                    </a:tc>
                    <a:tc>
                      <a:txBody>
                        <a:bodyPr/>
                        <a:lstStyle/>
                        <a:p>
                          <a:pPr algn="ctr"/>
                          <a:r>
                            <a:rPr lang="en-US" altLang="zh-CN" sz="1500" dirty="0" smtClean="0"/>
                            <a:t>11</a:t>
                          </a:r>
                          <a:endParaRPr lang="zh-CN" altLang="en-US" sz="1500" dirty="0"/>
                        </a:p>
                      </a:txBody>
                      <a:tcPr/>
                    </a:tc>
                    <a:tc>
                      <a:txBody>
                        <a:bodyPr/>
                        <a:lstStyle/>
                        <a:p>
                          <a:pPr algn="ctr"/>
                          <a:r>
                            <a:rPr lang="en-US" altLang="zh-CN" sz="1500" dirty="0" smtClean="0"/>
                            <a:t>12</a:t>
                          </a:r>
                          <a:endParaRPr lang="zh-CN" altLang="en-US" sz="1500" dirty="0"/>
                        </a:p>
                      </a:txBody>
                      <a:tcPr/>
                    </a:tc>
                    <a:tc>
                      <a:txBody>
                        <a:bodyPr/>
                        <a:lstStyle/>
                        <a:p>
                          <a:pPr algn="ctr"/>
                          <a:r>
                            <a:rPr lang="en-US" altLang="zh-CN" sz="1500" b="1" dirty="0" smtClean="0"/>
                            <a:t>4</a:t>
                          </a:r>
                          <a:endParaRPr lang="zh-CN" altLang="en-US" sz="1500" b="1" dirty="0"/>
                        </a:p>
                      </a:txBody>
                      <a:tcPr/>
                    </a:tc>
                    <a:tc>
                      <a:txBody>
                        <a:bodyPr/>
                        <a:lstStyle/>
                        <a:p>
                          <a:pPr algn="ctr"/>
                          <a:r>
                            <a:rPr lang="en-US" altLang="zh-CN" sz="1500" dirty="0" smtClean="0"/>
                            <a:t>8</a:t>
                          </a:r>
                          <a:endParaRPr lang="zh-CN" altLang="en-US" sz="1500" dirty="0"/>
                        </a:p>
                      </a:txBody>
                      <a:tcPr/>
                    </a:tc>
                    <a:tc>
                      <a:txBody>
                        <a:bodyPr/>
                        <a:lstStyle/>
                        <a:p>
                          <a:pPr algn="ctr"/>
                          <a:r>
                            <a:rPr lang="en-US" altLang="zh-CN" sz="1500" dirty="0" smtClean="0"/>
                            <a:t>6</a:t>
                          </a:r>
                          <a:endParaRPr lang="zh-CN" altLang="en-US" sz="1500" dirty="0"/>
                        </a:p>
                      </a:txBody>
                      <a:tcPr/>
                    </a:tc>
                    <a:tc>
                      <a:txBody>
                        <a:bodyPr/>
                        <a:lstStyle/>
                        <a:p>
                          <a:pPr algn="ctr"/>
                          <a:r>
                            <a:rPr lang="en-US" altLang="zh-CN" sz="1500" b="1" dirty="0" smtClean="0"/>
                            <a:t>3</a:t>
                          </a:r>
                          <a:endParaRPr lang="zh-CN" altLang="en-US" sz="1500" b="1" dirty="0"/>
                        </a:p>
                      </a:txBody>
                      <a:tcPr/>
                    </a:tc>
                    <a:tc>
                      <a:txBody>
                        <a:bodyPr/>
                        <a:lstStyle/>
                        <a:p>
                          <a:pPr algn="ctr"/>
                          <a:r>
                            <a:rPr lang="en-US" altLang="zh-CN" sz="1500" dirty="0" smtClean="0"/>
                            <a:t>10</a:t>
                          </a:r>
                          <a:endParaRPr lang="zh-CN" altLang="en-US" sz="1500" dirty="0"/>
                        </a:p>
                      </a:txBody>
                      <a:tcPr/>
                    </a:tc>
                    <a:tc>
                      <a:txBody>
                        <a:bodyPr/>
                        <a:lstStyle/>
                        <a:p>
                          <a:pPr algn="ctr"/>
                          <a:r>
                            <a:rPr lang="en-US" altLang="zh-CN" sz="1500" dirty="0" smtClean="0"/>
                            <a:t>8</a:t>
                          </a:r>
                          <a:endParaRPr lang="zh-CN" altLang="en-US" sz="1500" dirty="0"/>
                        </a:p>
                      </a:txBody>
                      <a:tcPr/>
                    </a:tc>
                    <a:tc>
                      <a:txBody>
                        <a:bodyPr/>
                        <a:lstStyle/>
                        <a:p>
                          <a:pPr algn="ctr"/>
                          <a:r>
                            <a:rPr lang="en-US" altLang="zh-CN" sz="1500" b="1" dirty="0" smtClean="0"/>
                            <a:t>2</a:t>
                          </a:r>
                          <a:endParaRPr lang="zh-CN" altLang="en-US" sz="1500" b="1" dirty="0"/>
                        </a:p>
                      </a:txBody>
                      <a:tcPr/>
                    </a:tc>
                    <a:tc>
                      <a:txBody>
                        <a:bodyPr/>
                        <a:lstStyle/>
                        <a:p>
                          <a:pPr algn="ctr"/>
                          <a:r>
                            <a:rPr lang="en-US" altLang="zh-CN" sz="1500" dirty="0" smtClean="0"/>
                            <a:t>13</a:t>
                          </a:r>
                          <a:endParaRPr lang="zh-CN" altLang="en-US" sz="1500" dirty="0"/>
                        </a:p>
                      </a:txBody>
                      <a:tcPr/>
                    </a:tc>
                    <a:extLst>
                      <a:ext uri="{0D108BD9-81ED-4DB2-BD59-A6C34878D82A}">
                        <a16:rowId xmlns:a16="http://schemas.microsoft.com/office/drawing/2014/main" val="1231881273"/>
                      </a:ext>
                    </a:extLst>
                  </a:tr>
                </a:tbl>
              </a:graphicData>
            </a:graphic>
          </p:graphicFrame>
        </mc:Fallback>
      </mc:AlternateContent>
    </p:spTree>
    <p:extLst>
      <p:ext uri="{BB962C8B-B14F-4D97-AF65-F5344CB8AC3E}">
        <p14:creationId xmlns:p14="http://schemas.microsoft.com/office/powerpoint/2010/main" val="375599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
        <p:nvSpPr>
          <p:cNvPr id="13" name="标题 1"/>
          <p:cNvSpPr txBox="1">
            <a:spLocks/>
          </p:cNvSpPr>
          <p:nvPr/>
        </p:nvSpPr>
        <p:spPr>
          <a:xfrm>
            <a:off x="1942737" y="1464818"/>
            <a:ext cx="8911687" cy="7004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sz="2800" dirty="0">
                <a:solidFill>
                  <a:prstClr val="black">
                    <a:lumMod val="85000"/>
                    <a:lumOff val="15000"/>
                  </a:prstClr>
                </a:solidFill>
                <a:latin typeface="Century Gothic"/>
                <a:ea typeface="幼圆" panose="02010509060101010101" pitchFamily="49" charset="-122"/>
              </a:rPr>
              <a:t>特定类型的</a:t>
            </a:r>
            <a:r>
              <a:rPr lang="zh-CN" altLang="zh-CN" sz="2800" dirty="0">
                <a:solidFill>
                  <a:prstClr val="black">
                    <a:lumMod val="85000"/>
                    <a:lumOff val="15000"/>
                  </a:prstClr>
                </a:solidFill>
                <a:latin typeface="Century Gothic"/>
                <a:ea typeface="幼圆" panose="02010509060101010101" pitchFamily="49" charset="-122"/>
              </a:rPr>
              <a:t>坏味与文件变化的相互</a:t>
            </a:r>
            <a:r>
              <a:rPr lang="zh-CN" altLang="en-US" sz="2800" dirty="0">
                <a:solidFill>
                  <a:prstClr val="black">
                    <a:lumMod val="85000"/>
                    <a:lumOff val="15000"/>
                  </a:prstClr>
                </a:solidFill>
                <a:latin typeface="Century Gothic"/>
                <a:ea typeface="幼圆" panose="02010509060101010101" pitchFamily="49" charset="-122"/>
              </a:rPr>
              <a:t>关联</a:t>
            </a:r>
            <a:endParaRPr lang="en-US" altLang="zh-CN" sz="2000" dirty="0">
              <a:solidFill>
                <a:prstClr val="black">
                  <a:lumMod val="85000"/>
                  <a:lumOff val="15000"/>
                </a:prstClr>
              </a:solidFill>
              <a:latin typeface="微软雅黑 Light" panose="020B0502040204020203" pitchFamily="34" charset="-122"/>
              <a:ea typeface="微软雅黑 Light" panose="020B0502040204020203" pitchFamily="34" charset="-122"/>
            </a:endParaRPr>
          </a:p>
        </p:txBody>
      </p:sp>
      <p:sp>
        <p:nvSpPr>
          <p:cNvPr id="14" name="标题 1"/>
          <p:cNvSpPr>
            <a:spLocks noGrp="1"/>
          </p:cNvSpPr>
          <p:nvPr/>
        </p:nvSpPr>
        <p:spPr>
          <a:xfrm>
            <a:off x="1868398" y="7777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rPr>
              <a:t>实验结果</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rPr>
              <a:t>3</a:t>
            </a:r>
          </a:p>
        </p:txBody>
      </p:sp>
      <p:cxnSp>
        <p:nvCxnSpPr>
          <p:cNvPr id="5" name="直接连接符 4"/>
          <p:cNvCxnSpPr/>
          <p:nvPr/>
        </p:nvCxnSpPr>
        <p:spPr>
          <a:xfrm>
            <a:off x="1799311" y="2369582"/>
            <a:ext cx="1081549" cy="5702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图片 8"/>
          <p:cNvPicPr/>
          <p:nvPr/>
        </p:nvPicPr>
        <p:blipFill>
          <a:blip r:embed="rId4" cstate="print">
            <a:extLst>
              <a:ext uri="{28A0092B-C50C-407E-A947-70E740481C1C}">
                <a14:useLocalDpi xmlns:a14="http://schemas.microsoft.com/office/drawing/2010/main" val="0"/>
              </a:ext>
            </a:extLst>
          </a:blip>
          <a:stretch>
            <a:fillRect/>
          </a:stretch>
        </p:blipFill>
        <p:spPr>
          <a:xfrm>
            <a:off x="1794053" y="2155953"/>
            <a:ext cx="3330000" cy="1980000"/>
          </a:xfrm>
          <a:prstGeom prst="rect">
            <a:avLst/>
          </a:prstGeom>
        </p:spPr>
      </p:pic>
      <p:pic>
        <p:nvPicPr>
          <p:cNvPr id="10" name="图片 9"/>
          <p:cNvPicPr/>
          <p:nvPr/>
        </p:nvPicPr>
        <p:blipFill>
          <a:blip r:embed="rId5" cstate="print">
            <a:extLst>
              <a:ext uri="{28A0092B-C50C-407E-A947-70E740481C1C}">
                <a14:useLocalDpi xmlns:a14="http://schemas.microsoft.com/office/drawing/2010/main" val="0"/>
              </a:ext>
            </a:extLst>
          </a:blip>
          <a:stretch>
            <a:fillRect/>
          </a:stretch>
        </p:blipFill>
        <p:spPr>
          <a:xfrm>
            <a:off x="5746440" y="2155953"/>
            <a:ext cx="3330000" cy="1980000"/>
          </a:xfrm>
          <a:prstGeom prst="rect">
            <a:avLst/>
          </a:prstGeom>
        </p:spPr>
      </p:pic>
      <p:pic>
        <p:nvPicPr>
          <p:cNvPr id="12" name="图片 11"/>
          <p:cNvPicPr/>
          <p:nvPr/>
        </p:nvPicPr>
        <p:blipFill>
          <a:blip r:embed="rId6" cstate="print">
            <a:extLst>
              <a:ext uri="{28A0092B-C50C-407E-A947-70E740481C1C}">
                <a14:useLocalDpi xmlns:a14="http://schemas.microsoft.com/office/drawing/2010/main" val="0"/>
              </a:ext>
            </a:extLst>
          </a:blip>
          <a:stretch>
            <a:fillRect/>
          </a:stretch>
        </p:blipFill>
        <p:spPr>
          <a:xfrm>
            <a:off x="1794053" y="4409531"/>
            <a:ext cx="3330000" cy="1980000"/>
          </a:xfrm>
          <a:prstGeom prst="rect">
            <a:avLst/>
          </a:prstGeom>
        </p:spPr>
      </p:pic>
      <p:pic>
        <p:nvPicPr>
          <p:cNvPr id="15" name="图片 14"/>
          <p:cNvPicPr/>
          <p:nvPr/>
        </p:nvPicPr>
        <p:blipFill>
          <a:blip r:embed="rId7" cstate="print">
            <a:extLst>
              <a:ext uri="{28A0092B-C50C-407E-A947-70E740481C1C}">
                <a14:useLocalDpi xmlns:a14="http://schemas.microsoft.com/office/drawing/2010/main" val="0"/>
              </a:ext>
            </a:extLst>
          </a:blip>
          <a:stretch>
            <a:fillRect/>
          </a:stretch>
        </p:blipFill>
        <p:spPr>
          <a:xfrm>
            <a:off x="5746440" y="4396831"/>
            <a:ext cx="3330000" cy="1980000"/>
          </a:xfrm>
          <a:prstGeom prst="rect">
            <a:avLst/>
          </a:prstGeom>
        </p:spPr>
      </p:pic>
      <mc:AlternateContent xmlns:mc="http://schemas.openxmlformats.org/markup-compatibility/2006" xmlns:a14="http://schemas.microsoft.com/office/drawing/2010/main">
        <mc:Choice Requires="a14">
          <p:sp>
            <p:nvSpPr>
              <p:cNvPr id="2" name="矩形 1"/>
              <p:cNvSpPr/>
              <p:nvPr/>
            </p:nvSpPr>
            <p:spPr>
              <a:xfrm>
                <a:off x="4913558" y="297374"/>
                <a:ext cx="4205447" cy="5648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𝐶h𝑎𝑛𝑔𝑒𝑇𝑦𝑝𝑒</m:t>
                          </m:r>
                          <m:r>
                            <a:rPr lang="x-none" altLang="zh-CN" sz="1400">
                              <a:solidFill>
                                <a:schemeClr val="dk1"/>
                              </a:solidFill>
                              <a:latin typeface="Cambria Math" panose="02040503050406030204" pitchFamily="18" charset="0"/>
                            </a:rPr>
                            <m:t>(</m:t>
                          </m:r>
                          <m:sSup>
                            <m:sSupPr>
                              <m:ctrlPr>
                                <a:rPr lang="zh-CN" altLang="zh-CN" sz="1400" i="1">
                                  <a:solidFill>
                                    <a:schemeClr val="dk1"/>
                                  </a:solidFill>
                                  <a:latin typeface="Cambria Math" panose="02040503050406030204" pitchFamily="18" charset="0"/>
                                </a:rPr>
                              </m:ctrlPr>
                            </m:sSupPr>
                            <m:e>
                              <m:r>
                                <a:rPr lang="x-none" altLang="zh-CN" sz="1400" i="1">
                                  <a:solidFill>
                                    <a:schemeClr val="dk1"/>
                                  </a:solidFill>
                                  <a:latin typeface="Cambria Math" panose="02040503050406030204" pitchFamily="18" charset="0"/>
                                </a:rPr>
                                <m:t>𝑠𝑚𝑒𝑙𝑙</m:t>
                              </m:r>
                            </m:e>
                            <m:sup>
                              <m:r>
                                <a:rPr lang="x-none" altLang="zh-CN" sz="1400" i="1">
                                  <a:solidFill>
                                    <a:schemeClr val="dk1"/>
                                  </a:solidFill>
                                  <a:latin typeface="Cambria Math" panose="02040503050406030204" pitchFamily="18" charset="0"/>
                                </a:rPr>
                                <m:t>𝑚</m:t>
                              </m:r>
                            </m:sup>
                          </m:sSup>
                          <m:r>
                            <a:rPr lang="x-none" altLang="zh-CN" sz="1400">
                              <a:solidFill>
                                <a:schemeClr val="dk1"/>
                              </a:solidFill>
                              <a:latin typeface="Cambria Math" panose="02040503050406030204" pitchFamily="18" charset="0"/>
                            </a:rPr>
                            <m:t>)</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f>
                        <m:fPr>
                          <m:ctrlPr>
                            <a:rPr lang="zh-CN" altLang="zh-CN" sz="1400" i="1">
                              <a:solidFill>
                                <a:schemeClr val="dk1"/>
                              </a:solidFill>
                              <a:latin typeface="Cambria Math" panose="02040503050406030204" pitchFamily="18" charset="0"/>
                            </a:rPr>
                          </m:ctrlPr>
                        </m:fPr>
                        <m:num>
                          <m:sSub>
                            <m:sSubPr>
                              <m:ctrlPr>
                                <a:rPr lang="zh-CN" altLang="zh-CN" sz="1400" i="1">
                                  <a:solidFill>
                                    <a:schemeClr val="dk1"/>
                                  </a:solidFill>
                                  <a:latin typeface="Cambria Math" panose="02040503050406030204" pitchFamily="18" charset="0"/>
                                </a:rPr>
                              </m:ctrlPr>
                            </m:sSubPr>
                            <m:e>
                              <m:r>
                                <a:rPr lang="x-none" altLang="zh-CN" sz="1400">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𝐶h𝑎𝑛𝑔𝑒𝑇𝑦𝑝𝑒</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sSubSup>
                            <m:sSubSupPr>
                              <m:ctrlPr>
                                <a:rPr lang="zh-CN" altLang="zh-CN" sz="1400" i="1">
                                  <a:solidFill>
                                    <a:schemeClr val="dk1"/>
                                  </a:solidFill>
                                  <a:latin typeface="Cambria Math" panose="02040503050406030204" pitchFamily="18" charset="0"/>
                                </a:rPr>
                              </m:ctrlPr>
                            </m:sSubSupPr>
                            <m:e>
                              <m:r>
                                <a:rPr lang="x-none" altLang="zh-CN" sz="1400" i="1">
                                  <a:solidFill>
                                    <a:schemeClr val="dk1"/>
                                  </a:solidFill>
                                  <a:latin typeface="Cambria Math" panose="02040503050406030204" pitchFamily="18" charset="0"/>
                                </a:rPr>
                                <m:t>𝑠𝑚𝑒𝑙𝑙</m:t>
                              </m:r>
                            </m:e>
                            <m:sub>
                              <m:r>
                                <a:rPr lang="x-none" altLang="zh-CN" sz="1400" i="1">
                                  <a:solidFill>
                                    <a:schemeClr val="dk1"/>
                                  </a:solidFill>
                                  <a:latin typeface="Cambria Math" panose="02040503050406030204" pitchFamily="18" charset="0"/>
                                </a:rPr>
                                <m:t>𝑖</m:t>
                              </m:r>
                            </m:sub>
                            <m:sup>
                              <m:r>
                                <a:rPr lang="x-none" altLang="zh-CN" sz="1400" i="1">
                                  <a:solidFill>
                                    <a:schemeClr val="dk1"/>
                                  </a:solidFill>
                                  <a:latin typeface="Cambria Math" panose="02040503050406030204" pitchFamily="18" charset="0"/>
                                </a:rPr>
                                <m:t>𝑚</m:t>
                              </m:r>
                            </m:sup>
                          </m:sSubSup>
                          <m:r>
                            <a:rPr lang="x-none" altLang="zh-CN" sz="1400">
                              <a:solidFill>
                                <a:schemeClr val="dk1"/>
                              </a:solidFill>
                              <a:latin typeface="Cambria Math" panose="02040503050406030204" pitchFamily="18" charset="0"/>
                            </a:rPr>
                            <m:t>|</m:t>
                          </m:r>
                        </m:num>
                        <m:den>
                          <m:r>
                            <a:rPr lang="x-none" altLang="zh-CN" sz="1400">
                              <a:solidFill>
                                <a:schemeClr val="dk1"/>
                              </a:solidFill>
                              <a:latin typeface="Cambria Math" panose="02040503050406030204" pitchFamily="18" charset="0"/>
                            </a:rPr>
                            <m:t>|</m:t>
                          </m:r>
                          <m:sSubSup>
                            <m:sSubSupPr>
                              <m:ctrlPr>
                                <a:rPr lang="zh-CN" altLang="zh-CN" sz="1400" i="1">
                                  <a:solidFill>
                                    <a:schemeClr val="dk1"/>
                                  </a:solidFill>
                                  <a:latin typeface="Cambria Math" panose="02040503050406030204" pitchFamily="18" charset="0"/>
                                </a:rPr>
                              </m:ctrlPr>
                            </m:sSubSupPr>
                            <m:e>
                              <m:r>
                                <a:rPr lang="x-none" altLang="zh-CN" sz="1400" i="1">
                                  <a:solidFill>
                                    <a:schemeClr val="dk1"/>
                                  </a:solidFill>
                                  <a:latin typeface="Cambria Math" panose="02040503050406030204" pitchFamily="18" charset="0"/>
                                </a:rPr>
                                <m:t>𝑠𝑚𝑒𝑙𝑙</m:t>
                              </m:r>
                            </m:e>
                            <m:sub>
                              <m:r>
                                <a:rPr lang="x-none" altLang="zh-CN" sz="1400" i="1">
                                  <a:solidFill>
                                    <a:schemeClr val="dk1"/>
                                  </a:solidFill>
                                  <a:latin typeface="Cambria Math" panose="02040503050406030204" pitchFamily="18" charset="0"/>
                                </a:rPr>
                                <m:t>𝑖</m:t>
                              </m:r>
                            </m:sub>
                            <m:sup>
                              <m:r>
                                <a:rPr lang="x-none" altLang="zh-CN" sz="1400" i="1">
                                  <a:solidFill>
                                    <a:schemeClr val="dk1"/>
                                  </a:solidFill>
                                  <a:latin typeface="Cambria Math" panose="02040503050406030204" pitchFamily="18" charset="0"/>
                                </a:rPr>
                                <m:t>𝑚</m:t>
                              </m:r>
                            </m:sup>
                          </m:sSubSup>
                          <m:r>
                            <a:rPr lang="x-none" altLang="zh-CN" sz="1400">
                              <a:solidFill>
                                <a:schemeClr val="dk1"/>
                              </a:solidFill>
                              <a:latin typeface="Cambria Math" panose="02040503050406030204" pitchFamily="18" charset="0"/>
                            </a:rPr>
                            <m:t>|</m:t>
                          </m:r>
                        </m:den>
                      </m:f>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4913558" y="297374"/>
                <a:ext cx="4205447" cy="564898"/>
              </a:xfrm>
              <a:prstGeom prst="rect">
                <a:avLst/>
              </a:prstGeom>
              <a:blipFill>
                <a:blip r:embed="rId8"/>
                <a:stretch>
                  <a:fillRect b="-3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4070555" y="860694"/>
                <a:ext cx="6096000" cy="564898"/>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𝐶h𝑎𝑛𝑔𝑒𝑇𝑦𝑝𝑒</m:t>
                          </m:r>
                          <m:r>
                            <a:rPr lang="x-none" altLang="zh-CN" sz="1400">
                              <a:solidFill>
                                <a:schemeClr val="dk1"/>
                              </a:solidFill>
                              <a:latin typeface="Cambria Math" panose="02040503050406030204" pitchFamily="18" charset="0"/>
                            </a:rPr>
                            <m:t>(</m:t>
                          </m:r>
                          <m:sSup>
                            <m:sSupPr>
                              <m:ctrlPr>
                                <a:rPr lang="zh-CN" altLang="zh-CN" sz="1400" i="1">
                                  <a:solidFill>
                                    <a:schemeClr val="dk1"/>
                                  </a:solidFill>
                                  <a:latin typeface="Cambria Math" panose="02040503050406030204" pitchFamily="18" charset="0"/>
                                </a:rPr>
                              </m:ctrlPr>
                            </m:sSupPr>
                            <m:e>
                              <m:r>
                                <a:rPr lang="x-none" altLang="zh-CN" sz="1400" i="1">
                                  <a:solidFill>
                                    <a:schemeClr val="dk1"/>
                                  </a:solidFill>
                                  <a:latin typeface="Cambria Math" panose="02040503050406030204" pitchFamily="18" charset="0"/>
                                </a:rPr>
                                <m:t>𝑛𝑜𝑛</m:t>
                              </m:r>
                              <m:r>
                                <a:rPr lang="x-none" altLang="zh-CN" sz="1400" i="1">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𝑠𝑚𝑒𝑙𝑙</m:t>
                              </m:r>
                            </m:e>
                            <m:sup>
                              <m:r>
                                <a:rPr lang="x-none" altLang="zh-CN" sz="1400" i="1">
                                  <a:solidFill>
                                    <a:schemeClr val="dk1"/>
                                  </a:solidFill>
                                  <a:latin typeface="Cambria Math" panose="02040503050406030204" pitchFamily="18" charset="0"/>
                                </a:rPr>
                                <m:t>𝑚</m:t>
                              </m:r>
                            </m:sup>
                          </m:sSup>
                          <m:r>
                            <a:rPr lang="x-none" altLang="zh-CN" sz="1400">
                              <a:solidFill>
                                <a:schemeClr val="dk1"/>
                              </a:solidFill>
                              <a:latin typeface="Cambria Math" panose="02040503050406030204" pitchFamily="18" charset="0"/>
                            </a:rPr>
                            <m:t>)</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f>
                        <m:fPr>
                          <m:ctrlPr>
                            <a:rPr lang="zh-CN" altLang="zh-CN" sz="1400" i="1">
                              <a:solidFill>
                                <a:schemeClr val="dk1"/>
                              </a:solidFill>
                              <a:latin typeface="Cambria Math" panose="02040503050406030204" pitchFamily="18" charset="0"/>
                            </a:rPr>
                          </m:ctrlPr>
                        </m:fPr>
                        <m:num>
                          <m:sSub>
                            <m:sSubPr>
                              <m:ctrlPr>
                                <a:rPr lang="zh-CN" altLang="zh-CN" sz="1400" i="1">
                                  <a:solidFill>
                                    <a:schemeClr val="dk1"/>
                                  </a:solidFill>
                                  <a:latin typeface="Cambria Math" panose="02040503050406030204" pitchFamily="18" charset="0"/>
                                </a:rPr>
                              </m:ctrlPr>
                            </m:sSubPr>
                            <m:e>
                              <m:r>
                                <a:rPr lang="x-none" altLang="zh-CN" sz="1400">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𝐶h𝑎𝑛𝑔𝑒𝑇𝑦𝑝𝑒</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sSubSup>
                            <m:sSubSupPr>
                              <m:ctrlPr>
                                <a:rPr lang="zh-CN" altLang="zh-CN" sz="1400" i="1">
                                  <a:solidFill>
                                    <a:schemeClr val="dk1"/>
                                  </a:solidFill>
                                  <a:latin typeface="Cambria Math" panose="02040503050406030204" pitchFamily="18" charset="0"/>
                                </a:rPr>
                              </m:ctrlPr>
                            </m:sSubSupPr>
                            <m:e>
                              <m:r>
                                <a:rPr lang="x-none" altLang="zh-CN" sz="1400" i="1">
                                  <a:solidFill>
                                    <a:schemeClr val="dk1"/>
                                  </a:solidFill>
                                  <a:latin typeface="Cambria Math" panose="02040503050406030204" pitchFamily="18" charset="0"/>
                                </a:rPr>
                                <m:t>𝑛𝑜𝑛</m:t>
                              </m:r>
                              <m:r>
                                <a:rPr lang="x-none" altLang="zh-CN" sz="1400" i="1">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𝑠𝑚𝑒𝑙𝑙</m:t>
                              </m:r>
                            </m:e>
                            <m:sub>
                              <m:r>
                                <a:rPr lang="x-none" altLang="zh-CN" sz="1400" i="1">
                                  <a:solidFill>
                                    <a:schemeClr val="dk1"/>
                                  </a:solidFill>
                                  <a:latin typeface="Cambria Math" panose="02040503050406030204" pitchFamily="18" charset="0"/>
                                </a:rPr>
                                <m:t>𝑖</m:t>
                              </m:r>
                            </m:sub>
                            <m:sup>
                              <m:r>
                                <a:rPr lang="x-none" altLang="zh-CN" sz="1400" i="1">
                                  <a:solidFill>
                                    <a:schemeClr val="dk1"/>
                                  </a:solidFill>
                                  <a:latin typeface="Cambria Math" panose="02040503050406030204" pitchFamily="18" charset="0"/>
                                </a:rPr>
                                <m:t>𝑚</m:t>
                              </m:r>
                            </m:sup>
                          </m:sSubSup>
                          <m:r>
                            <a:rPr lang="x-none" altLang="zh-CN" sz="1400">
                              <a:solidFill>
                                <a:schemeClr val="dk1"/>
                              </a:solidFill>
                              <a:latin typeface="Cambria Math" panose="02040503050406030204" pitchFamily="18" charset="0"/>
                            </a:rPr>
                            <m:t>|</m:t>
                          </m:r>
                        </m:num>
                        <m:den>
                          <m:r>
                            <a:rPr lang="x-none" altLang="zh-CN" sz="1400">
                              <a:solidFill>
                                <a:schemeClr val="dk1"/>
                              </a:solidFill>
                              <a:latin typeface="Cambria Math" panose="02040503050406030204" pitchFamily="18" charset="0"/>
                            </a:rPr>
                            <m:t>|</m:t>
                          </m:r>
                          <m:sSubSup>
                            <m:sSubSupPr>
                              <m:ctrlPr>
                                <a:rPr lang="zh-CN" altLang="zh-CN" sz="1400" i="1">
                                  <a:solidFill>
                                    <a:schemeClr val="dk1"/>
                                  </a:solidFill>
                                  <a:latin typeface="Cambria Math" panose="02040503050406030204" pitchFamily="18" charset="0"/>
                                </a:rPr>
                              </m:ctrlPr>
                            </m:sSubSupPr>
                            <m:e>
                              <m:r>
                                <a:rPr lang="x-none" altLang="zh-CN" sz="1400" i="1">
                                  <a:solidFill>
                                    <a:schemeClr val="dk1"/>
                                  </a:solidFill>
                                  <a:latin typeface="Cambria Math" panose="02040503050406030204" pitchFamily="18" charset="0"/>
                                </a:rPr>
                                <m:t>𝑛𝑜𝑛</m:t>
                              </m:r>
                              <m:r>
                                <a:rPr lang="x-none" altLang="zh-CN" sz="1400" i="1">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𝑠𝑚𝑒𝑙𝑙</m:t>
                              </m:r>
                            </m:e>
                            <m:sub>
                              <m:r>
                                <a:rPr lang="x-none" altLang="zh-CN" sz="1400" i="1">
                                  <a:solidFill>
                                    <a:schemeClr val="dk1"/>
                                  </a:solidFill>
                                  <a:latin typeface="Cambria Math" panose="02040503050406030204" pitchFamily="18" charset="0"/>
                                </a:rPr>
                                <m:t>𝑖</m:t>
                              </m:r>
                            </m:sub>
                            <m:sup>
                              <m:r>
                                <a:rPr lang="x-none" altLang="zh-CN" sz="1400" i="1">
                                  <a:solidFill>
                                    <a:schemeClr val="dk1"/>
                                  </a:solidFill>
                                  <a:latin typeface="Cambria Math" panose="02040503050406030204" pitchFamily="18" charset="0"/>
                                </a:rPr>
                                <m:t>𝑚</m:t>
                              </m:r>
                            </m:sup>
                          </m:sSubSup>
                          <m:r>
                            <a:rPr lang="x-none" altLang="zh-CN" sz="1400">
                              <a:solidFill>
                                <a:schemeClr val="dk1"/>
                              </a:solidFill>
                              <a:latin typeface="Cambria Math" panose="02040503050406030204" pitchFamily="18" charset="0"/>
                            </a:rPr>
                            <m:t>|</m:t>
                          </m:r>
                        </m:den>
                      </m:f>
                    </m:oMath>
                  </m:oMathPara>
                </a14:m>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4070555" y="860694"/>
                <a:ext cx="6096000" cy="564898"/>
              </a:xfrm>
              <a:prstGeom prst="rect">
                <a:avLst/>
              </a:prstGeom>
              <a:blipFill>
                <a:blip r:embed="rId9"/>
                <a:stretch>
                  <a:fillRect b="-2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567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
        <p:nvSpPr>
          <p:cNvPr id="13" name="标题 1"/>
          <p:cNvSpPr txBox="1">
            <a:spLocks/>
          </p:cNvSpPr>
          <p:nvPr/>
        </p:nvSpPr>
        <p:spPr>
          <a:xfrm>
            <a:off x="1942737" y="1464818"/>
            <a:ext cx="8911687" cy="7004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sz="2800" dirty="0">
                <a:solidFill>
                  <a:prstClr val="black">
                    <a:lumMod val="85000"/>
                    <a:lumOff val="15000"/>
                  </a:prstClr>
                </a:solidFill>
                <a:latin typeface="Century Gothic"/>
                <a:ea typeface="幼圆" panose="02010509060101010101" pitchFamily="49" charset="-122"/>
              </a:rPr>
              <a:t>特定类型的</a:t>
            </a:r>
            <a:r>
              <a:rPr lang="zh-CN" altLang="zh-CN" sz="2800" dirty="0">
                <a:solidFill>
                  <a:prstClr val="black">
                    <a:lumMod val="85000"/>
                    <a:lumOff val="15000"/>
                  </a:prstClr>
                </a:solidFill>
                <a:latin typeface="Century Gothic"/>
                <a:ea typeface="幼圆" panose="02010509060101010101" pitchFamily="49" charset="-122"/>
              </a:rPr>
              <a:t>坏味与文件变化的相互</a:t>
            </a:r>
            <a:r>
              <a:rPr lang="zh-CN" altLang="en-US" sz="2800" dirty="0">
                <a:solidFill>
                  <a:prstClr val="black">
                    <a:lumMod val="85000"/>
                    <a:lumOff val="15000"/>
                  </a:prstClr>
                </a:solidFill>
                <a:latin typeface="Century Gothic"/>
                <a:ea typeface="幼圆" panose="02010509060101010101" pitchFamily="49" charset="-122"/>
              </a:rPr>
              <a:t>关联</a:t>
            </a:r>
            <a:endParaRPr lang="en-US" altLang="zh-CN" sz="2000" dirty="0">
              <a:solidFill>
                <a:prstClr val="black">
                  <a:lumMod val="85000"/>
                  <a:lumOff val="15000"/>
                </a:prstClr>
              </a:solidFill>
              <a:latin typeface="微软雅黑 Light" panose="020B0502040204020203" pitchFamily="34" charset="-122"/>
              <a:ea typeface="微软雅黑 Light" panose="020B0502040204020203" pitchFamily="34" charset="-122"/>
            </a:endParaRPr>
          </a:p>
        </p:txBody>
      </p:sp>
      <p:sp>
        <p:nvSpPr>
          <p:cNvPr id="14" name="标题 1"/>
          <p:cNvSpPr>
            <a:spLocks noGrp="1"/>
          </p:cNvSpPr>
          <p:nvPr/>
        </p:nvSpPr>
        <p:spPr>
          <a:xfrm>
            <a:off x="1868398" y="7777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rPr>
              <a:t>实验结果</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rPr>
              <a:t>3</a:t>
            </a:r>
          </a:p>
        </p:txBody>
      </p:sp>
      <p:cxnSp>
        <p:nvCxnSpPr>
          <p:cNvPr id="5" name="直接连接符 4"/>
          <p:cNvCxnSpPr/>
          <p:nvPr/>
        </p:nvCxnSpPr>
        <p:spPr>
          <a:xfrm>
            <a:off x="1799311" y="2369582"/>
            <a:ext cx="1081549" cy="5702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图片 15"/>
          <p:cNvPicPr/>
          <p:nvPr/>
        </p:nvPicPr>
        <p:blipFill>
          <a:blip r:embed="rId4" cstate="print">
            <a:extLst>
              <a:ext uri="{28A0092B-C50C-407E-A947-70E740481C1C}">
                <a14:useLocalDpi xmlns:a14="http://schemas.microsoft.com/office/drawing/2010/main" val="0"/>
              </a:ext>
            </a:extLst>
          </a:blip>
          <a:stretch>
            <a:fillRect/>
          </a:stretch>
        </p:blipFill>
        <p:spPr>
          <a:xfrm>
            <a:off x="1799303" y="2159859"/>
            <a:ext cx="3330000" cy="1980000"/>
          </a:xfrm>
          <a:prstGeom prst="rect">
            <a:avLst/>
          </a:prstGeom>
        </p:spPr>
      </p:pic>
      <p:pic>
        <p:nvPicPr>
          <p:cNvPr id="17" name="图片 16"/>
          <p:cNvPicPr/>
          <p:nvPr/>
        </p:nvPicPr>
        <p:blipFill>
          <a:blip r:embed="rId5" cstate="print">
            <a:extLst>
              <a:ext uri="{28A0092B-C50C-407E-A947-70E740481C1C}">
                <a14:useLocalDpi xmlns:a14="http://schemas.microsoft.com/office/drawing/2010/main" val="0"/>
              </a:ext>
            </a:extLst>
          </a:blip>
          <a:stretch>
            <a:fillRect/>
          </a:stretch>
        </p:blipFill>
        <p:spPr>
          <a:xfrm>
            <a:off x="5741853" y="2147159"/>
            <a:ext cx="3330000" cy="1980000"/>
          </a:xfrm>
          <a:prstGeom prst="rect">
            <a:avLst/>
          </a:prstGeom>
        </p:spPr>
      </p:pic>
      <p:pic>
        <p:nvPicPr>
          <p:cNvPr id="18" name="图片 17"/>
          <p:cNvPicPr/>
          <p:nvPr/>
        </p:nvPicPr>
        <p:blipFill>
          <a:blip r:embed="rId6" cstate="print">
            <a:extLst>
              <a:ext uri="{28A0092B-C50C-407E-A947-70E740481C1C}">
                <a14:useLocalDpi xmlns:a14="http://schemas.microsoft.com/office/drawing/2010/main" val="0"/>
              </a:ext>
            </a:extLst>
          </a:blip>
          <a:stretch>
            <a:fillRect/>
          </a:stretch>
        </p:blipFill>
        <p:spPr>
          <a:xfrm>
            <a:off x="1799303" y="4200627"/>
            <a:ext cx="3330000" cy="1980000"/>
          </a:xfrm>
          <a:prstGeom prst="rect">
            <a:avLst/>
          </a:prstGeom>
        </p:spPr>
      </p:pic>
      <p:pic>
        <p:nvPicPr>
          <p:cNvPr id="19" name="图片 18"/>
          <p:cNvPicPr/>
          <p:nvPr/>
        </p:nvPicPr>
        <p:blipFill>
          <a:blip r:embed="rId7" cstate="print">
            <a:extLst>
              <a:ext uri="{28A0092B-C50C-407E-A947-70E740481C1C}">
                <a14:useLocalDpi xmlns:a14="http://schemas.microsoft.com/office/drawing/2010/main" val="0"/>
              </a:ext>
            </a:extLst>
          </a:blip>
          <a:stretch>
            <a:fillRect/>
          </a:stretch>
        </p:blipFill>
        <p:spPr>
          <a:xfrm>
            <a:off x="5741853" y="4200627"/>
            <a:ext cx="3330000" cy="1980000"/>
          </a:xfrm>
          <a:prstGeom prst="rect">
            <a:avLst/>
          </a:prstGeom>
        </p:spPr>
      </p:pic>
      <mc:AlternateContent xmlns:mc="http://schemas.openxmlformats.org/markup-compatibility/2006" xmlns:a14="http://schemas.microsoft.com/office/drawing/2010/main">
        <mc:Choice Requires="a14">
          <p:sp>
            <p:nvSpPr>
              <p:cNvPr id="10" name="矩形 9"/>
              <p:cNvSpPr/>
              <p:nvPr/>
            </p:nvSpPr>
            <p:spPr>
              <a:xfrm>
                <a:off x="4913558" y="297374"/>
                <a:ext cx="4205447" cy="5648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𝐶h𝑎𝑛𝑔𝑒𝑇𝑦𝑝𝑒</m:t>
                          </m:r>
                          <m:r>
                            <a:rPr lang="x-none" altLang="zh-CN" sz="1400">
                              <a:solidFill>
                                <a:schemeClr val="dk1"/>
                              </a:solidFill>
                              <a:latin typeface="Cambria Math" panose="02040503050406030204" pitchFamily="18" charset="0"/>
                            </a:rPr>
                            <m:t>(</m:t>
                          </m:r>
                          <m:sSup>
                            <m:sSupPr>
                              <m:ctrlPr>
                                <a:rPr lang="zh-CN" altLang="zh-CN" sz="1400" i="1">
                                  <a:solidFill>
                                    <a:schemeClr val="dk1"/>
                                  </a:solidFill>
                                  <a:latin typeface="Cambria Math" panose="02040503050406030204" pitchFamily="18" charset="0"/>
                                </a:rPr>
                              </m:ctrlPr>
                            </m:sSupPr>
                            <m:e>
                              <m:r>
                                <a:rPr lang="x-none" altLang="zh-CN" sz="1400" i="1">
                                  <a:solidFill>
                                    <a:schemeClr val="dk1"/>
                                  </a:solidFill>
                                  <a:latin typeface="Cambria Math" panose="02040503050406030204" pitchFamily="18" charset="0"/>
                                </a:rPr>
                                <m:t>𝑠𝑚𝑒𝑙𝑙</m:t>
                              </m:r>
                            </m:e>
                            <m:sup>
                              <m:r>
                                <a:rPr lang="x-none" altLang="zh-CN" sz="1400" i="1">
                                  <a:solidFill>
                                    <a:schemeClr val="dk1"/>
                                  </a:solidFill>
                                  <a:latin typeface="Cambria Math" panose="02040503050406030204" pitchFamily="18" charset="0"/>
                                </a:rPr>
                                <m:t>𝑚</m:t>
                              </m:r>
                            </m:sup>
                          </m:sSup>
                          <m:r>
                            <a:rPr lang="x-none" altLang="zh-CN" sz="1400">
                              <a:solidFill>
                                <a:schemeClr val="dk1"/>
                              </a:solidFill>
                              <a:latin typeface="Cambria Math" panose="02040503050406030204" pitchFamily="18" charset="0"/>
                            </a:rPr>
                            <m:t>)</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f>
                        <m:fPr>
                          <m:ctrlPr>
                            <a:rPr lang="zh-CN" altLang="zh-CN" sz="1400" i="1">
                              <a:solidFill>
                                <a:schemeClr val="dk1"/>
                              </a:solidFill>
                              <a:latin typeface="Cambria Math" panose="02040503050406030204" pitchFamily="18" charset="0"/>
                            </a:rPr>
                          </m:ctrlPr>
                        </m:fPr>
                        <m:num>
                          <m:sSub>
                            <m:sSubPr>
                              <m:ctrlPr>
                                <a:rPr lang="zh-CN" altLang="zh-CN" sz="1400" i="1">
                                  <a:solidFill>
                                    <a:schemeClr val="dk1"/>
                                  </a:solidFill>
                                  <a:latin typeface="Cambria Math" panose="02040503050406030204" pitchFamily="18" charset="0"/>
                                </a:rPr>
                              </m:ctrlPr>
                            </m:sSubPr>
                            <m:e>
                              <m:r>
                                <a:rPr lang="x-none" altLang="zh-CN" sz="1400">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𝐶h𝑎𝑛𝑔𝑒𝑇𝑦𝑝𝑒</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sSubSup>
                            <m:sSubSupPr>
                              <m:ctrlPr>
                                <a:rPr lang="zh-CN" altLang="zh-CN" sz="1400" i="1">
                                  <a:solidFill>
                                    <a:schemeClr val="dk1"/>
                                  </a:solidFill>
                                  <a:latin typeface="Cambria Math" panose="02040503050406030204" pitchFamily="18" charset="0"/>
                                </a:rPr>
                              </m:ctrlPr>
                            </m:sSubSupPr>
                            <m:e>
                              <m:r>
                                <a:rPr lang="x-none" altLang="zh-CN" sz="1400" i="1">
                                  <a:solidFill>
                                    <a:schemeClr val="dk1"/>
                                  </a:solidFill>
                                  <a:latin typeface="Cambria Math" panose="02040503050406030204" pitchFamily="18" charset="0"/>
                                </a:rPr>
                                <m:t>𝑠𝑚𝑒𝑙𝑙</m:t>
                              </m:r>
                            </m:e>
                            <m:sub>
                              <m:r>
                                <a:rPr lang="x-none" altLang="zh-CN" sz="1400" i="1">
                                  <a:solidFill>
                                    <a:schemeClr val="dk1"/>
                                  </a:solidFill>
                                  <a:latin typeface="Cambria Math" panose="02040503050406030204" pitchFamily="18" charset="0"/>
                                </a:rPr>
                                <m:t>𝑖</m:t>
                              </m:r>
                            </m:sub>
                            <m:sup>
                              <m:r>
                                <a:rPr lang="x-none" altLang="zh-CN" sz="1400" i="1">
                                  <a:solidFill>
                                    <a:schemeClr val="dk1"/>
                                  </a:solidFill>
                                  <a:latin typeface="Cambria Math" panose="02040503050406030204" pitchFamily="18" charset="0"/>
                                </a:rPr>
                                <m:t>𝑚</m:t>
                              </m:r>
                            </m:sup>
                          </m:sSubSup>
                          <m:r>
                            <a:rPr lang="x-none" altLang="zh-CN" sz="1400">
                              <a:solidFill>
                                <a:schemeClr val="dk1"/>
                              </a:solidFill>
                              <a:latin typeface="Cambria Math" panose="02040503050406030204" pitchFamily="18" charset="0"/>
                            </a:rPr>
                            <m:t>|</m:t>
                          </m:r>
                        </m:num>
                        <m:den>
                          <m:r>
                            <a:rPr lang="x-none" altLang="zh-CN" sz="1400">
                              <a:solidFill>
                                <a:schemeClr val="dk1"/>
                              </a:solidFill>
                              <a:latin typeface="Cambria Math" panose="02040503050406030204" pitchFamily="18" charset="0"/>
                            </a:rPr>
                            <m:t>|</m:t>
                          </m:r>
                          <m:sSubSup>
                            <m:sSubSupPr>
                              <m:ctrlPr>
                                <a:rPr lang="zh-CN" altLang="zh-CN" sz="1400" i="1">
                                  <a:solidFill>
                                    <a:schemeClr val="dk1"/>
                                  </a:solidFill>
                                  <a:latin typeface="Cambria Math" panose="02040503050406030204" pitchFamily="18" charset="0"/>
                                </a:rPr>
                              </m:ctrlPr>
                            </m:sSubSupPr>
                            <m:e>
                              <m:r>
                                <a:rPr lang="x-none" altLang="zh-CN" sz="1400" i="1">
                                  <a:solidFill>
                                    <a:schemeClr val="dk1"/>
                                  </a:solidFill>
                                  <a:latin typeface="Cambria Math" panose="02040503050406030204" pitchFamily="18" charset="0"/>
                                </a:rPr>
                                <m:t>𝑠𝑚𝑒𝑙𝑙</m:t>
                              </m:r>
                            </m:e>
                            <m:sub>
                              <m:r>
                                <a:rPr lang="x-none" altLang="zh-CN" sz="1400" i="1">
                                  <a:solidFill>
                                    <a:schemeClr val="dk1"/>
                                  </a:solidFill>
                                  <a:latin typeface="Cambria Math" panose="02040503050406030204" pitchFamily="18" charset="0"/>
                                </a:rPr>
                                <m:t>𝑖</m:t>
                              </m:r>
                            </m:sub>
                            <m:sup>
                              <m:r>
                                <a:rPr lang="x-none" altLang="zh-CN" sz="1400" i="1">
                                  <a:solidFill>
                                    <a:schemeClr val="dk1"/>
                                  </a:solidFill>
                                  <a:latin typeface="Cambria Math" panose="02040503050406030204" pitchFamily="18" charset="0"/>
                                </a:rPr>
                                <m:t>𝑚</m:t>
                              </m:r>
                            </m:sup>
                          </m:sSubSup>
                          <m:r>
                            <a:rPr lang="x-none" altLang="zh-CN" sz="1400">
                              <a:solidFill>
                                <a:schemeClr val="dk1"/>
                              </a:solidFill>
                              <a:latin typeface="Cambria Math" panose="02040503050406030204" pitchFamily="18" charset="0"/>
                            </a:rPr>
                            <m:t>|</m:t>
                          </m:r>
                        </m:den>
                      </m:f>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4913558" y="297374"/>
                <a:ext cx="4205447" cy="564898"/>
              </a:xfrm>
              <a:prstGeom prst="rect">
                <a:avLst/>
              </a:prstGeom>
              <a:blipFill>
                <a:blip r:embed="rId8"/>
                <a:stretch>
                  <a:fillRect b="-3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070555" y="860694"/>
                <a:ext cx="6096000" cy="564898"/>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zh-CN" altLang="zh-CN" sz="1400" i="1">
                              <a:solidFill>
                                <a:schemeClr val="dk1"/>
                              </a:solidFill>
                              <a:latin typeface="Cambria Math" panose="02040503050406030204" pitchFamily="18" charset="0"/>
                            </a:rPr>
                          </m:ctrlPr>
                        </m:sSubPr>
                        <m:e>
                          <m:r>
                            <a:rPr lang="x-none" altLang="zh-CN" sz="1400" i="1">
                              <a:solidFill>
                                <a:schemeClr val="dk1"/>
                              </a:solidFill>
                              <a:latin typeface="Cambria Math" panose="02040503050406030204" pitchFamily="18" charset="0"/>
                            </a:rPr>
                            <m:t>𝐶h𝑎𝑛𝑔𝑒𝑇𝑦𝑝𝑒</m:t>
                          </m:r>
                          <m:r>
                            <a:rPr lang="x-none" altLang="zh-CN" sz="1400">
                              <a:solidFill>
                                <a:schemeClr val="dk1"/>
                              </a:solidFill>
                              <a:latin typeface="Cambria Math" panose="02040503050406030204" pitchFamily="18" charset="0"/>
                            </a:rPr>
                            <m:t>(</m:t>
                          </m:r>
                          <m:sSup>
                            <m:sSupPr>
                              <m:ctrlPr>
                                <a:rPr lang="zh-CN" altLang="zh-CN" sz="1400" i="1">
                                  <a:solidFill>
                                    <a:schemeClr val="dk1"/>
                                  </a:solidFill>
                                  <a:latin typeface="Cambria Math" panose="02040503050406030204" pitchFamily="18" charset="0"/>
                                </a:rPr>
                              </m:ctrlPr>
                            </m:sSupPr>
                            <m:e>
                              <m:r>
                                <a:rPr lang="x-none" altLang="zh-CN" sz="1400" i="1">
                                  <a:solidFill>
                                    <a:schemeClr val="dk1"/>
                                  </a:solidFill>
                                  <a:latin typeface="Cambria Math" panose="02040503050406030204" pitchFamily="18" charset="0"/>
                                </a:rPr>
                                <m:t>𝑛𝑜𝑛</m:t>
                              </m:r>
                              <m:r>
                                <a:rPr lang="x-none" altLang="zh-CN" sz="1400" i="1">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𝑠𝑚𝑒𝑙𝑙</m:t>
                              </m:r>
                            </m:e>
                            <m:sup>
                              <m:r>
                                <a:rPr lang="x-none" altLang="zh-CN" sz="1400" i="1">
                                  <a:solidFill>
                                    <a:schemeClr val="dk1"/>
                                  </a:solidFill>
                                  <a:latin typeface="Cambria Math" panose="02040503050406030204" pitchFamily="18" charset="0"/>
                                </a:rPr>
                                <m:t>𝑚</m:t>
                              </m:r>
                            </m:sup>
                          </m:sSup>
                          <m:r>
                            <a:rPr lang="x-none" altLang="zh-CN" sz="1400">
                              <a:solidFill>
                                <a:schemeClr val="dk1"/>
                              </a:solidFill>
                              <a:latin typeface="Cambria Math" panose="02040503050406030204" pitchFamily="18" charset="0"/>
                            </a:rPr>
                            <m:t>)</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f>
                        <m:fPr>
                          <m:ctrlPr>
                            <a:rPr lang="zh-CN" altLang="zh-CN" sz="1400" i="1">
                              <a:solidFill>
                                <a:schemeClr val="dk1"/>
                              </a:solidFill>
                              <a:latin typeface="Cambria Math" panose="02040503050406030204" pitchFamily="18" charset="0"/>
                            </a:rPr>
                          </m:ctrlPr>
                        </m:fPr>
                        <m:num>
                          <m:sSub>
                            <m:sSubPr>
                              <m:ctrlPr>
                                <a:rPr lang="zh-CN" altLang="zh-CN" sz="1400" i="1">
                                  <a:solidFill>
                                    <a:schemeClr val="dk1"/>
                                  </a:solidFill>
                                  <a:latin typeface="Cambria Math" panose="02040503050406030204" pitchFamily="18" charset="0"/>
                                </a:rPr>
                              </m:ctrlPr>
                            </m:sSubPr>
                            <m:e>
                              <m:r>
                                <a:rPr lang="x-none" altLang="zh-CN" sz="1400">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𝐶h𝑎𝑛𝑔𝑒𝑇𝑦𝑝𝑒</m:t>
                              </m:r>
                            </m:e>
                            <m:sub>
                              <m:r>
                                <a:rPr lang="x-none" altLang="zh-CN" sz="1400" i="1">
                                  <a:solidFill>
                                    <a:schemeClr val="dk1"/>
                                  </a:solidFill>
                                  <a:latin typeface="Cambria Math" panose="02040503050406030204" pitchFamily="18" charset="0"/>
                                </a:rPr>
                                <m:t>𝑖</m:t>
                              </m:r>
                            </m:sub>
                          </m:sSub>
                          <m:r>
                            <a:rPr lang="x-none" altLang="zh-CN" sz="1400">
                              <a:solidFill>
                                <a:schemeClr val="dk1"/>
                              </a:solidFill>
                              <a:latin typeface="Cambria Math" panose="02040503050406030204" pitchFamily="18" charset="0"/>
                            </a:rPr>
                            <m:t>∩</m:t>
                          </m:r>
                          <m:sSubSup>
                            <m:sSubSupPr>
                              <m:ctrlPr>
                                <a:rPr lang="zh-CN" altLang="zh-CN" sz="1400" i="1">
                                  <a:solidFill>
                                    <a:schemeClr val="dk1"/>
                                  </a:solidFill>
                                  <a:latin typeface="Cambria Math" panose="02040503050406030204" pitchFamily="18" charset="0"/>
                                </a:rPr>
                              </m:ctrlPr>
                            </m:sSubSupPr>
                            <m:e>
                              <m:r>
                                <a:rPr lang="x-none" altLang="zh-CN" sz="1400" i="1">
                                  <a:solidFill>
                                    <a:schemeClr val="dk1"/>
                                  </a:solidFill>
                                  <a:latin typeface="Cambria Math" panose="02040503050406030204" pitchFamily="18" charset="0"/>
                                </a:rPr>
                                <m:t>𝑛𝑜𝑛</m:t>
                              </m:r>
                              <m:r>
                                <a:rPr lang="x-none" altLang="zh-CN" sz="1400" i="1">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𝑠𝑚𝑒𝑙𝑙</m:t>
                              </m:r>
                            </m:e>
                            <m:sub>
                              <m:r>
                                <a:rPr lang="x-none" altLang="zh-CN" sz="1400" i="1">
                                  <a:solidFill>
                                    <a:schemeClr val="dk1"/>
                                  </a:solidFill>
                                  <a:latin typeface="Cambria Math" panose="02040503050406030204" pitchFamily="18" charset="0"/>
                                </a:rPr>
                                <m:t>𝑖</m:t>
                              </m:r>
                            </m:sub>
                            <m:sup>
                              <m:r>
                                <a:rPr lang="x-none" altLang="zh-CN" sz="1400" i="1">
                                  <a:solidFill>
                                    <a:schemeClr val="dk1"/>
                                  </a:solidFill>
                                  <a:latin typeface="Cambria Math" panose="02040503050406030204" pitchFamily="18" charset="0"/>
                                </a:rPr>
                                <m:t>𝑚</m:t>
                              </m:r>
                            </m:sup>
                          </m:sSubSup>
                          <m:r>
                            <a:rPr lang="x-none" altLang="zh-CN" sz="1400">
                              <a:solidFill>
                                <a:schemeClr val="dk1"/>
                              </a:solidFill>
                              <a:latin typeface="Cambria Math" panose="02040503050406030204" pitchFamily="18" charset="0"/>
                            </a:rPr>
                            <m:t>|</m:t>
                          </m:r>
                        </m:num>
                        <m:den>
                          <m:r>
                            <a:rPr lang="x-none" altLang="zh-CN" sz="1400">
                              <a:solidFill>
                                <a:schemeClr val="dk1"/>
                              </a:solidFill>
                              <a:latin typeface="Cambria Math" panose="02040503050406030204" pitchFamily="18" charset="0"/>
                            </a:rPr>
                            <m:t>|</m:t>
                          </m:r>
                          <m:sSubSup>
                            <m:sSubSupPr>
                              <m:ctrlPr>
                                <a:rPr lang="zh-CN" altLang="zh-CN" sz="1400" i="1">
                                  <a:solidFill>
                                    <a:schemeClr val="dk1"/>
                                  </a:solidFill>
                                  <a:latin typeface="Cambria Math" panose="02040503050406030204" pitchFamily="18" charset="0"/>
                                </a:rPr>
                              </m:ctrlPr>
                            </m:sSubSupPr>
                            <m:e>
                              <m:r>
                                <a:rPr lang="x-none" altLang="zh-CN" sz="1400" i="1">
                                  <a:solidFill>
                                    <a:schemeClr val="dk1"/>
                                  </a:solidFill>
                                  <a:latin typeface="Cambria Math" panose="02040503050406030204" pitchFamily="18" charset="0"/>
                                </a:rPr>
                                <m:t>𝑛𝑜𝑛</m:t>
                              </m:r>
                              <m:r>
                                <a:rPr lang="x-none" altLang="zh-CN" sz="1400" i="1">
                                  <a:solidFill>
                                    <a:schemeClr val="dk1"/>
                                  </a:solidFill>
                                  <a:latin typeface="Cambria Math" panose="02040503050406030204" pitchFamily="18" charset="0"/>
                                </a:rPr>
                                <m:t>−</m:t>
                              </m:r>
                              <m:r>
                                <a:rPr lang="x-none" altLang="zh-CN" sz="1400" i="1">
                                  <a:solidFill>
                                    <a:schemeClr val="dk1"/>
                                  </a:solidFill>
                                  <a:latin typeface="Cambria Math" panose="02040503050406030204" pitchFamily="18" charset="0"/>
                                </a:rPr>
                                <m:t>𝑠𝑚𝑒𝑙𝑙</m:t>
                              </m:r>
                            </m:e>
                            <m:sub>
                              <m:r>
                                <a:rPr lang="x-none" altLang="zh-CN" sz="1400" i="1">
                                  <a:solidFill>
                                    <a:schemeClr val="dk1"/>
                                  </a:solidFill>
                                  <a:latin typeface="Cambria Math" panose="02040503050406030204" pitchFamily="18" charset="0"/>
                                </a:rPr>
                                <m:t>𝑖</m:t>
                              </m:r>
                            </m:sub>
                            <m:sup>
                              <m:r>
                                <a:rPr lang="x-none" altLang="zh-CN" sz="1400" i="1">
                                  <a:solidFill>
                                    <a:schemeClr val="dk1"/>
                                  </a:solidFill>
                                  <a:latin typeface="Cambria Math" panose="02040503050406030204" pitchFamily="18" charset="0"/>
                                </a:rPr>
                                <m:t>𝑚</m:t>
                              </m:r>
                            </m:sup>
                          </m:sSubSup>
                          <m:r>
                            <a:rPr lang="x-none" altLang="zh-CN" sz="1400">
                              <a:solidFill>
                                <a:schemeClr val="dk1"/>
                              </a:solidFill>
                              <a:latin typeface="Cambria Math" panose="02040503050406030204" pitchFamily="18" charset="0"/>
                            </a:rPr>
                            <m:t>|</m:t>
                          </m:r>
                        </m:den>
                      </m:f>
                    </m:oMath>
                  </m:oMathPara>
                </a14:m>
                <a:endParaRPr lang="zh-CN" altLang="en-US" sz="2000" dirty="0"/>
              </a:p>
            </p:txBody>
          </p:sp>
        </mc:Choice>
        <mc:Fallback xmlns="">
          <p:sp>
            <p:nvSpPr>
              <p:cNvPr id="11" name="矩形 10"/>
              <p:cNvSpPr>
                <a:spLocks noRot="1" noChangeAspect="1" noMove="1" noResize="1" noEditPoints="1" noAdjustHandles="1" noChangeArrowheads="1" noChangeShapeType="1" noTextEdit="1"/>
              </p:cNvSpPr>
              <p:nvPr/>
            </p:nvSpPr>
            <p:spPr>
              <a:xfrm>
                <a:off x="4070555" y="860694"/>
                <a:ext cx="6096000" cy="564898"/>
              </a:xfrm>
              <a:prstGeom prst="rect">
                <a:avLst/>
              </a:prstGeom>
              <a:blipFill>
                <a:blip r:embed="rId9"/>
                <a:stretch>
                  <a:fillRect b="-2151"/>
                </a:stretch>
              </a:blipFill>
            </p:spPr>
            <p:txBody>
              <a:bodyPr/>
              <a:lstStyle/>
              <a:p>
                <a:r>
                  <a:rPr lang="zh-CN" altLang="en-US">
                    <a:noFill/>
                  </a:rPr>
                  <a:t> </a:t>
                </a:r>
              </a:p>
            </p:txBody>
          </p:sp>
        </mc:Fallback>
      </mc:AlternateContent>
      <p:sp>
        <p:nvSpPr>
          <p:cNvPr id="2" name="矩形 1"/>
          <p:cNvSpPr/>
          <p:nvPr/>
        </p:nvSpPr>
        <p:spPr>
          <a:xfrm>
            <a:off x="2492477" y="3465872"/>
            <a:ext cx="1961536" cy="3097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496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
        <p:nvSpPr>
          <p:cNvPr id="13" name="标题 1"/>
          <p:cNvSpPr txBox="1">
            <a:spLocks/>
          </p:cNvSpPr>
          <p:nvPr/>
        </p:nvSpPr>
        <p:spPr>
          <a:xfrm>
            <a:off x="1942737" y="1464818"/>
            <a:ext cx="8911687" cy="7004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sz="2800" dirty="0">
                <a:solidFill>
                  <a:prstClr val="black">
                    <a:lumMod val="85000"/>
                    <a:lumOff val="15000"/>
                  </a:prstClr>
                </a:solidFill>
                <a:latin typeface="Century Gothic"/>
                <a:ea typeface="幼圆" panose="02010509060101010101" pitchFamily="49" charset="-122"/>
              </a:rPr>
              <a:t>特定类型的</a:t>
            </a:r>
            <a:r>
              <a:rPr lang="zh-CN" altLang="zh-CN" sz="2800" dirty="0">
                <a:solidFill>
                  <a:prstClr val="black">
                    <a:lumMod val="85000"/>
                    <a:lumOff val="15000"/>
                  </a:prstClr>
                </a:solidFill>
                <a:latin typeface="Century Gothic"/>
                <a:ea typeface="幼圆" panose="02010509060101010101" pitchFamily="49" charset="-122"/>
              </a:rPr>
              <a:t>坏味与文件变化的相互</a:t>
            </a:r>
            <a:r>
              <a:rPr lang="zh-CN" altLang="en-US" sz="2800" dirty="0">
                <a:solidFill>
                  <a:prstClr val="black">
                    <a:lumMod val="85000"/>
                    <a:lumOff val="15000"/>
                  </a:prstClr>
                </a:solidFill>
                <a:latin typeface="Century Gothic"/>
                <a:ea typeface="幼圆" panose="02010509060101010101" pitchFamily="49" charset="-122"/>
              </a:rPr>
              <a:t>关联</a:t>
            </a:r>
            <a:endParaRPr lang="en-US" altLang="zh-CN" sz="2000" dirty="0">
              <a:solidFill>
                <a:prstClr val="black">
                  <a:lumMod val="85000"/>
                  <a:lumOff val="15000"/>
                </a:prstClr>
              </a:solidFill>
              <a:latin typeface="微软雅黑 Light" panose="020B0502040204020203" pitchFamily="34" charset="-122"/>
              <a:ea typeface="微软雅黑 Light" panose="020B0502040204020203" pitchFamily="34" charset="-122"/>
            </a:endParaRPr>
          </a:p>
        </p:txBody>
      </p:sp>
      <p:sp>
        <p:nvSpPr>
          <p:cNvPr id="14" name="标题 1"/>
          <p:cNvSpPr>
            <a:spLocks noGrp="1"/>
          </p:cNvSpPr>
          <p:nvPr/>
        </p:nvSpPr>
        <p:spPr>
          <a:xfrm>
            <a:off x="1868398" y="7777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rPr>
              <a:t>实验结果</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rPr>
              <a:t>3</a:t>
            </a:r>
          </a:p>
        </p:txBody>
      </p:sp>
      <p:cxnSp>
        <p:nvCxnSpPr>
          <p:cNvPr id="5" name="直接连接符 4"/>
          <p:cNvCxnSpPr/>
          <p:nvPr/>
        </p:nvCxnSpPr>
        <p:spPr>
          <a:xfrm>
            <a:off x="1799311" y="2369582"/>
            <a:ext cx="1081549" cy="5702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2657277716"/>
              </p:ext>
            </p:extLst>
          </p:nvPr>
        </p:nvGraphicFramePr>
        <p:xfrm>
          <a:off x="1799314" y="2213381"/>
          <a:ext cx="9651991" cy="2786400"/>
        </p:xfrm>
        <a:graphic>
          <a:graphicData uri="http://schemas.openxmlformats.org/drawingml/2006/table">
            <a:tbl>
              <a:tblPr firstRow="1" firstCol="1" bandRow="1">
                <a:tableStyleId>{5C22544A-7EE6-4342-B048-85BDC9FD1C3A}</a:tableStyleId>
              </a:tblPr>
              <a:tblGrid>
                <a:gridCol w="2520000">
                  <a:extLst>
                    <a:ext uri="{9D8B030D-6E8A-4147-A177-3AD203B41FA5}">
                      <a16:colId xmlns:a16="http://schemas.microsoft.com/office/drawing/2014/main" val="2333881948"/>
                    </a:ext>
                  </a:extLst>
                </a:gridCol>
                <a:gridCol w="769304">
                  <a:extLst>
                    <a:ext uri="{9D8B030D-6E8A-4147-A177-3AD203B41FA5}">
                      <a16:colId xmlns:a16="http://schemas.microsoft.com/office/drawing/2014/main" val="2406859076"/>
                    </a:ext>
                  </a:extLst>
                </a:gridCol>
                <a:gridCol w="774953">
                  <a:extLst>
                    <a:ext uri="{9D8B030D-6E8A-4147-A177-3AD203B41FA5}">
                      <a16:colId xmlns:a16="http://schemas.microsoft.com/office/drawing/2014/main" val="734642649"/>
                    </a:ext>
                  </a:extLst>
                </a:gridCol>
                <a:gridCol w="858548">
                  <a:extLst>
                    <a:ext uri="{9D8B030D-6E8A-4147-A177-3AD203B41FA5}">
                      <a16:colId xmlns:a16="http://schemas.microsoft.com/office/drawing/2014/main" val="3027209574"/>
                    </a:ext>
                  </a:extLst>
                </a:gridCol>
                <a:gridCol w="938755">
                  <a:extLst>
                    <a:ext uri="{9D8B030D-6E8A-4147-A177-3AD203B41FA5}">
                      <a16:colId xmlns:a16="http://schemas.microsoft.com/office/drawing/2014/main" val="589593102"/>
                    </a:ext>
                  </a:extLst>
                </a:gridCol>
                <a:gridCol w="758008">
                  <a:extLst>
                    <a:ext uri="{9D8B030D-6E8A-4147-A177-3AD203B41FA5}">
                      <a16:colId xmlns:a16="http://schemas.microsoft.com/office/drawing/2014/main" val="239782145"/>
                    </a:ext>
                  </a:extLst>
                </a:gridCol>
                <a:gridCol w="885660">
                  <a:extLst>
                    <a:ext uri="{9D8B030D-6E8A-4147-A177-3AD203B41FA5}">
                      <a16:colId xmlns:a16="http://schemas.microsoft.com/office/drawing/2014/main" val="3406734169"/>
                    </a:ext>
                  </a:extLst>
                </a:gridCol>
                <a:gridCol w="771563">
                  <a:extLst>
                    <a:ext uri="{9D8B030D-6E8A-4147-A177-3AD203B41FA5}">
                      <a16:colId xmlns:a16="http://schemas.microsoft.com/office/drawing/2014/main" val="1869789793"/>
                    </a:ext>
                  </a:extLst>
                </a:gridCol>
                <a:gridCol w="1375200">
                  <a:extLst>
                    <a:ext uri="{9D8B030D-6E8A-4147-A177-3AD203B41FA5}">
                      <a16:colId xmlns:a16="http://schemas.microsoft.com/office/drawing/2014/main" val="1679922399"/>
                    </a:ext>
                  </a:extLst>
                </a:gridCol>
              </a:tblGrid>
              <a:tr h="518400">
                <a:tc>
                  <a:txBody>
                    <a:bodyPr/>
                    <a:lstStyle/>
                    <a:p>
                      <a:pPr algn="r" hangingPunct="0">
                        <a:spcAft>
                          <a:spcPts val="0"/>
                        </a:spcAft>
                      </a:pPr>
                      <a:r>
                        <a:rPr lang="zh-CN" sz="1200" kern="100" dirty="0">
                          <a:effectLst/>
                        </a:rPr>
                        <a:t>项目</a:t>
                      </a:r>
                    </a:p>
                    <a:p>
                      <a:pPr algn="l" hangingPunct="0">
                        <a:spcAft>
                          <a:spcPts val="0"/>
                        </a:spcAft>
                      </a:pPr>
                      <a:r>
                        <a:rPr lang="zh-CN" sz="1200" kern="100" dirty="0">
                          <a:effectLst/>
                        </a:rPr>
                        <a:t>坏味类型</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dirty="0" err="1">
                          <a:effectLst/>
                        </a:rPr>
                        <a:t>Che</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dirty="0" err="1">
                          <a:effectLst/>
                        </a:rPr>
                        <a:t>Egit</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dirty="0" err="1">
                          <a:effectLst/>
                        </a:rPr>
                        <a:t>Jmeter</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dirty="0">
                          <a:effectLst/>
                        </a:rPr>
                        <a:t>Xerces2-j</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dirty="0" err="1">
                          <a:effectLst/>
                        </a:rPr>
                        <a:t>Jgit</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dirty="0">
                          <a:effectLst/>
                        </a:rPr>
                        <a:t>Tomcat</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dirty="0" err="1">
                          <a:effectLst/>
                        </a:rPr>
                        <a:t>Nifi</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dirty="0">
                          <a:effectLst/>
                        </a:rPr>
                        <a:t>Recommenders</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6616772"/>
                  </a:ext>
                </a:extLst>
              </a:tr>
              <a:tr h="252000">
                <a:tc>
                  <a:txBody>
                    <a:bodyPr/>
                    <a:lstStyle/>
                    <a:p>
                      <a:pPr algn="l" hangingPunct="0">
                        <a:spcAft>
                          <a:spcPts val="0"/>
                        </a:spcAft>
                      </a:pPr>
                      <a:r>
                        <a:rPr lang="en-US" sz="1200" kern="100" dirty="0" err="1">
                          <a:effectLst/>
                        </a:rPr>
                        <a:t>AntiSingleton</a:t>
                      </a:r>
                      <a:r>
                        <a:rPr lang="en-US" sz="1200" kern="100" dirty="0">
                          <a:effectLst/>
                        </a:rPr>
                        <a:t>(AS)</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76284234"/>
                  </a:ext>
                </a:extLst>
              </a:tr>
              <a:tr h="252000">
                <a:tc>
                  <a:txBody>
                    <a:bodyPr/>
                    <a:lstStyle/>
                    <a:p>
                      <a:pPr algn="l" hangingPunct="0">
                        <a:spcAft>
                          <a:spcPts val="0"/>
                        </a:spcAft>
                      </a:pPr>
                      <a:r>
                        <a:rPr lang="en-US" sz="1200" kern="100" dirty="0">
                          <a:effectLst/>
                        </a:rPr>
                        <a:t>Blob(Bb)</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zh-CN"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841697"/>
                  </a:ext>
                </a:extLst>
              </a:tr>
              <a:tr h="252000">
                <a:tc>
                  <a:txBody>
                    <a:bodyPr/>
                    <a:lstStyle/>
                    <a:p>
                      <a:pPr algn="l" hangingPunct="0">
                        <a:spcAft>
                          <a:spcPts val="0"/>
                        </a:spcAft>
                      </a:pPr>
                      <a:r>
                        <a:rPr lang="en-US" sz="1200" kern="100" dirty="0" err="1">
                          <a:effectLst/>
                        </a:rPr>
                        <a:t>ClassDataShouldBePrivate</a:t>
                      </a:r>
                      <a:r>
                        <a:rPr lang="en-US" sz="1200" kern="100" dirty="0">
                          <a:effectLst/>
                        </a:rPr>
                        <a:t>(CP)</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98240611"/>
                  </a:ext>
                </a:extLst>
              </a:tr>
              <a:tr h="252000">
                <a:tc>
                  <a:txBody>
                    <a:bodyPr/>
                    <a:lstStyle/>
                    <a:p>
                      <a:pPr algn="l" hangingPunct="0">
                        <a:spcAft>
                          <a:spcPts val="0"/>
                        </a:spcAft>
                      </a:pPr>
                      <a:r>
                        <a:rPr lang="en-US" sz="1200" kern="100" dirty="0" err="1">
                          <a:effectLst/>
                        </a:rPr>
                        <a:t>ComplexClass</a:t>
                      </a:r>
                      <a:r>
                        <a:rPr lang="en-US" sz="1200" kern="100" dirty="0">
                          <a:effectLst/>
                        </a:rPr>
                        <a:t>(CC)</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zh-CN" sz="1200" b="0" kern="100" dirty="0">
                          <a:effectLst/>
                        </a:rPr>
                        <a:t>√</a:t>
                      </a:r>
                      <a:endParaRPr lang="zh-CN" sz="1200" b="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indent="127000" algn="ctr" hangingPunct="0">
                        <a:spcAft>
                          <a:spcPts val="0"/>
                        </a:spcAft>
                        <a:tabLst>
                          <a:tab pos="226695" algn="l"/>
                        </a:tabLst>
                      </a:pPr>
                      <a:r>
                        <a:rPr lang="zh-CN" sz="1200" b="0" kern="100" dirty="0">
                          <a:effectLst/>
                        </a:rPr>
                        <a:t>√</a:t>
                      </a:r>
                      <a:endParaRPr lang="zh-CN" sz="1200" b="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indent="127000" algn="ctr" hangingPunct="0">
                        <a:spcAft>
                          <a:spcPts val="0"/>
                        </a:spcAft>
                        <a:tabLst>
                          <a:tab pos="226695" algn="l"/>
                        </a:tabLst>
                      </a:pPr>
                      <a:r>
                        <a:rPr lang="zh-CN" sz="1200" b="0" kern="100" dirty="0">
                          <a:effectLst/>
                        </a:rPr>
                        <a:t>√</a:t>
                      </a:r>
                      <a:endParaRPr lang="zh-CN" sz="1200" b="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indent="127000" algn="ctr" hangingPunct="0">
                        <a:spcAft>
                          <a:spcPts val="0"/>
                        </a:spcAft>
                        <a:tabLst>
                          <a:tab pos="226695" algn="l"/>
                        </a:tabLst>
                      </a:pPr>
                      <a:r>
                        <a:rPr lang="zh-CN" sz="1200" b="0" kern="100" dirty="0">
                          <a:effectLst/>
                        </a:rPr>
                        <a:t>√</a:t>
                      </a:r>
                      <a:endParaRPr lang="zh-CN" sz="1200" b="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indent="127000" algn="ctr" hangingPunct="0">
                        <a:spcAft>
                          <a:spcPts val="0"/>
                        </a:spcAft>
                        <a:tabLst>
                          <a:tab pos="226695" algn="l"/>
                        </a:tabLst>
                      </a:pPr>
                      <a:r>
                        <a:rPr lang="zh-CN" sz="1200" b="0" kern="100">
                          <a:effectLst/>
                        </a:rPr>
                        <a:t>√</a:t>
                      </a:r>
                      <a:endParaRPr lang="zh-CN" sz="1200" b="0" kern="10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indent="127000" algn="ctr" hangingPunct="0">
                        <a:spcAft>
                          <a:spcPts val="0"/>
                        </a:spcAft>
                        <a:tabLst>
                          <a:tab pos="226695" algn="l"/>
                        </a:tabLst>
                      </a:pPr>
                      <a:r>
                        <a:rPr lang="zh-CN" sz="1200" b="0" kern="100">
                          <a:effectLst/>
                        </a:rPr>
                        <a:t>√</a:t>
                      </a:r>
                      <a:endParaRPr lang="zh-CN" sz="1200" b="0" kern="10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indent="127000" algn="ctr" hangingPunct="0">
                        <a:spcAft>
                          <a:spcPts val="0"/>
                        </a:spcAft>
                        <a:tabLst>
                          <a:tab pos="226695" algn="l"/>
                        </a:tabLst>
                      </a:pPr>
                      <a:r>
                        <a:rPr lang="zh-CN" sz="1200" b="0" kern="100">
                          <a:effectLst/>
                        </a:rPr>
                        <a:t>√</a:t>
                      </a:r>
                      <a:endParaRPr lang="zh-CN" sz="1200" b="0" kern="10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indent="127000" algn="ctr" hangingPunct="0">
                        <a:spcAft>
                          <a:spcPts val="0"/>
                        </a:spcAft>
                        <a:tabLst>
                          <a:tab pos="226695" algn="l"/>
                        </a:tabLst>
                      </a:pPr>
                      <a:r>
                        <a:rPr lang="zh-CN" sz="1200" b="0" kern="100" dirty="0">
                          <a:effectLst/>
                        </a:rPr>
                        <a:t>√</a:t>
                      </a:r>
                      <a:endParaRPr lang="zh-CN" sz="1200" b="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extLst>
                  <a:ext uri="{0D108BD9-81ED-4DB2-BD59-A6C34878D82A}">
                    <a16:rowId xmlns:a16="http://schemas.microsoft.com/office/drawing/2014/main" val="2148684086"/>
                  </a:ext>
                </a:extLst>
              </a:tr>
              <a:tr h="252000">
                <a:tc>
                  <a:txBody>
                    <a:bodyPr/>
                    <a:lstStyle/>
                    <a:p>
                      <a:pPr algn="l" hangingPunct="0">
                        <a:spcAft>
                          <a:spcPts val="0"/>
                        </a:spcAft>
                      </a:pPr>
                      <a:r>
                        <a:rPr lang="en-US" sz="1200" kern="100" dirty="0" err="1">
                          <a:effectLst/>
                        </a:rPr>
                        <a:t>LazyClass</a:t>
                      </a:r>
                      <a:r>
                        <a:rPr lang="en-US" sz="1200" kern="100" dirty="0">
                          <a:effectLst/>
                        </a:rPr>
                        <a:t>(YC)</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rgbClr val="52CE67"/>
                    </a:solidFill>
                  </a:tcPr>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rgbClr val="52CE67"/>
                    </a:solidFill>
                  </a:tcPr>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rgbClr val="52CE67"/>
                    </a:solidFill>
                  </a:tcPr>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rgbClr val="52CE67"/>
                    </a:solidFill>
                  </a:tcPr>
                </a:tc>
                <a:tc>
                  <a:txBody>
                    <a:bodyPr/>
                    <a:lstStyle/>
                    <a:p>
                      <a:pPr indent="127000" algn="ctr" hangingPunct="0">
                        <a:spcAft>
                          <a:spcPts val="0"/>
                        </a:spcAft>
                        <a:tabLst>
                          <a:tab pos="226695" algn="l"/>
                        </a:tabLst>
                      </a:pPr>
                      <a:r>
                        <a:rPr lang="x-none"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rgbClr val="52CE67"/>
                    </a:solidFill>
                  </a:tcPr>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rgbClr val="52CE67"/>
                    </a:solidFill>
                  </a:tcPr>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rgbClr val="52CE67"/>
                    </a:solidFill>
                  </a:tcPr>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rgbClr val="52CE67"/>
                    </a:solidFill>
                  </a:tcPr>
                </a:tc>
                <a:extLst>
                  <a:ext uri="{0D108BD9-81ED-4DB2-BD59-A6C34878D82A}">
                    <a16:rowId xmlns:a16="http://schemas.microsoft.com/office/drawing/2014/main" val="1146005140"/>
                  </a:ext>
                </a:extLst>
              </a:tr>
              <a:tr h="252000">
                <a:tc>
                  <a:txBody>
                    <a:bodyPr/>
                    <a:lstStyle/>
                    <a:p>
                      <a:pPr algn="l" hangingPunct="0">
                        <a:spcAft>
                          <a:spcPts val="0"/>
                        </a:spcAft>
                      </a:pPr>
                      <a:r>
                        <a:rPr lang="en-US" sz="1200" kern="100" dirty="0" err="1">
                          <a:effectLst/>
                        </a:rPr>
                        <a:t>LongParameterList</a:t>
                      </a:r>
                      <a:r>
                        <a:rPr lang="en-US" sz="1200" kern="100" dirty="0">
                          <a:effectLst/>
                        </a:rPr>
                        <a:t>(LPL)</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extLst>
                  <a:ext uri="{0D108BD9-81ED-4DB2-BD59-A6C34878D82A}">
                    <a16:rowId xmlns:a16="http://schemas.microsoft.com/office/drawing/2014/main" val="945036681"/>
                  </a:ext>
                </a:extLst>
              </a:tr>
              <a:tr h="252000">
                <a:tc>
                  <a:txBody>
                    <a:bodyPr/>
                    <a:lstStyle/>
                    <a:p>
                      <a:pPr algn="l" hangingPunct="0">
                        <a:spcAft>
                          <a:spcPts val="0"/>
                        </a:spcAft>
                      </a:pPr>
                      <a:r>
                        <a:rPr lang="en-US" sz="1200" kern="100" dirty="0" err="1">
                          <a:effectLst/>
                        </a:rPr>
                        <a:t>RefuseParentBequest</a:t>
                      </a:r>
                      <a:r>
                        <a:rPr lang="en-US" sz="1200" kern="100" dirty="0">
                          <a:effectLst/>
                        </a:rPr>
                        <a:t>(RPB)</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zh-CN"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71421226"/>
                  </a:ext>
                </a:extLst>
              </a:tr>
              <a:tr h="252000">
                <a:tc>
                  <a:txBody>
                    <a:bodyPr/>
                    <a:lstStyle/>
                    <a:p>
                      <a:pPr algn="l" hangingPunct="0">
                        <a:spcAft>
                          <a:spcPts val="0"/>
                        </a:spcAft>
                      </a:pPr>
                      <a:r>
                        <a:rPr lang="en-US" sz="1200" kern="100" dirty="0" err="1">
                          <a:effectLst/>
                        </a:rPr>
                        <a:t>SpeculativeGenerality</a:t>
                      </a:r>
                      <a:r>
                        <a:rPr lang="en-US" sz="1200" kern="100" dirty="0">
                          <a:effectLst/>
                        </a:rPr>
                        <a:t>(SG)</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x-none"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18668318"/>
                  </a:ext>
                </a:extLst>
              </a:tr>
              <a:tr h="252000">
                <a:tc>
                  <a:txBody>
                    <a:bodyPr/>
                    <a:lstStyle/>
                    <a:p>
                      <a:pPr algn="l" hangingPunct="0">
                        <a:spcAft>
                          <a:spcPts val="0"/>
                        </a:spcAft>
                      </a:pPr>
                      <a:r>
                        <a:rPr lang="en-US" sz="1200" kern="100" dirty="0" err="1">
                          <a:effectLst/>
                        </a:rPr>
                        <a:t>SwissArmyKnife</a:t>
                      </a:r>
                      <a:r>
                        <a:rPr lang="en-US" sz="1200" kern="100" dirty="0">
                          <a:effectLst/>
                        </a:rPr>
                        <a:t>(SK)</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0"/>
                        </a:spcAft>
                        <a:tabLst>
                          <a:tab pos="226695" algn="l"/>
                        </a:tabLst>
                      </a:pPr>
                      <a:r>
                        <a:rPr lang="x-none"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zh-CN"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hangingPunct="0">
                        <a:spcAft>
                          <a:spcPts val="0"/>
                        </a:spcAft>
                        <a:tabLst>
                          <a:tab pos="226695" algn="l"/>
                        </a:tabLst>
                      </a:pPr>
                      <a:r>
                        <a:rPr lang="x-none"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10283330"/>
                  </a:ext>
                </a:extLst>
              </a:tr>
            </a:tbl>
          </a:graphicData>
        </a:graphic>
      </p:graphicFrame>
      <p:cxnSp>
        <p:nvCxnSpPr>
          <p:cNvPr id="10" name="直接连接符 9"/>
          <p:cNvCxnSpPr/>
          <p:nvPr/>
        </p:nvCxnSpPr>
        <p:spPr>
          <a:xfrm>
            <a:off x="1799309" y="2251587"/>
            <a:ext cx="2517059" cy="4424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88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mc:AlternateContent xmlns:mc="http://schemas.openxmlformats.org/markup-compatibility/2006" xmlns:a14="http://schemas.microsoft.com/office/drawing/2010/main">
        <mc:Choice Requires="a14">
          <p:sp>
            <p:nvSpPr>
              <p:cNvPr id="13" name="标题 1"/>
              <p:cNvSpPr txBox="1">
                <a:spLocks/>
              </p:cNvSpPr>
              <p:nvPr/>
            </p:nvSpPr>
            <p:spPr>
              <a:xfrm>
                <a:off x="1942737" y="1464818"/>
                <a:ext cx="8911687" cy="700447"/>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zh-CN" altLang="en-US" sz="2800" dirty="0">
                    <a:solidFill>
                      <a:prstClr val="black">
                        <a:lumMod val="85000"/>
                        <a:lumOff val="15000"/>
                      </a:prstClr>
                    </a:solidFill>
                    <a:latin typeface="Century Gothic"/>
                    <a:ea typeface="幼圆" panose="02010509060101010101" pitchFamily="49" charset="-122"/>
                  </a:rPr>
                  <a:t>特定类型的</a:t>
                </a:r>
                <a:r>
                  <a:rPr lang="zh-CN" altLang="zh-CN" sz="2800" dirty="0">
                    <a:solidFill>
                      <a:prstClr val="black">
                        <a:lumMod val="85000"/>
                        <a:lumOff val="15000"/>
                      </a:prstClr>
                    </a:solidFill>
                    <a:latin typeface="Century Gothic"/>
                    <a:ea typeface="幼圆" panose="02010509060101010101" pitchFamily="49" charset="-122"/>
                  </a:rPr>
                  <a:t>坏味与文件变化的相互</a:t>
                </a:r>
                <a:r>
                  <a:rPr lang="zh-CN" altLang="en-US" sz="2800" dirty="0">
                    <a:solidFill>
                      <a:prstClr val="black">
                        <a:lumMod val="85000"/>
                        <a:lumOff val="15000"/>
                      </a:prstClr>
                    </a:solidFill>
                    <a:latin typeface="Century Gothic"/>
                    <a:ea typeface="幼圆" panose="02010509060101010101" pitchFamily="49" charset="-122"/>
                  </a:rPr>
                  <a:t>关联</a:t>
                </a:r>
                <a:r>
                  <a:rPr lang="en-US" altLang="zh-CN" sz="2800" dirty="0">
                    <a:solidFill>
                      <a:prstClr val="black">
                        <a:lumMod val="85000"/>
                        <a:lumOff val="15000"/>
                      </a:prstClr>
                    </a:solidFill>
                    <a:latin typeface="Century Gothic"/>
                    <a:ea typeface="幼圆" panose="02010509060101010101" pitchFamily="49" charset="-122"/>
                  </a:rPr>
                  <a:t>——Effect Size</a:t>
                </a:r>
                <a:r>
                  <a:rPr lang="zh-CN" altLang="en-US" sz="2800" dirty="0">
                    <a:solidFill>
                      <a:prstClr val="black">
                        <a:lumMod val="85000"/>
                        <a:lumOff val="15000"/>
                      </a:prstClr>
                    </a:solidFill>
                    <a:latin typeface="Century Gothic"/>
                    <a:ea typeface="幼圆" panose="02010509060101010101" pitchFamily="49" charset="-122"/>
                  </a:rPr>
                  <a:t>（</a:t>
                </a:r>
                <a14:m>
                  <m:oMath xmlns:m="http://schemas.openxmlformats.org/officeDocument/2006/math">
                    <m:r>
                      <a:rPr lang="en-US" altLang="zh-CN" i="1">
                        <a:latin typeface="Cambria Math" panose="02040503050406030204" pitchFamily="18" charset="0"/>
                      </a:rPr>
                      <m:t>𝑟</m:t>
                    </m:r>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𝑍</m:t>
                        </m:r>
                      </m:num>
                      <m:den>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𝑁</m:t>
                            </m:r>
                          </m:e>
                        </m:rad>
                      </m:den>
                    </m:f>
                  </m:oMath>
                </a14:m>
                <a:r>
                  <a:rPr lang="zh-CN" altLang="en-US" sz="2800" dirty="0">
                    <a:solidFill>
                      <a:prstClr val="black">
                        <a:lumMod val="85000"/>
                        <a:lumOff val="15000"/>
                      </a:prstClr>
                    </a:solidFill>
                    <a:latin typeface="Century Gothic"/>
                    <a:ea typeface="幼圆" panose="02010509060101010101" pitchFamily="49" charset="-122"/>
                  </a:rPr>
                  <a:t>）</a:t>
                </a:r>
                <a:endParaRPr lang="en-US" altLang="zh-CN" sz="2000" dirty="0">
                  <a:solidFill>
                    <a:prstClr val="black">
                      <a:lumMod val="85000"/>
                      <a:lumOff val="15000"/>
                    </a:prstClr>
                  </a:solidFill>
                  <a:latin typeface="微软雅黑 Light" panose="020B0502040204020203" pitchFamily="34" charset="-122"/>
                  <a:ea typeface="微软雅黑 Light" panose="020B0502040204020203" pitchFamily="34" charset="-122"/>
                </a:endParaRPr>
              </a:p>
            </p:txBody>
          </p:sp>
        </mc:Choice>
        <mc:Fallback xmlns="">
          <p:sp>
            <p:nvSpPr>
              <p:cNvPr id="13" name="标题 1"/>
              <p:cNvSpPr txBox="1">
                <a:spLocks noRot="1" noChangeAspect="1" noMove="1" noResize="1" noEditPoints="1" noAdjustHandles="1" noChangeArrowheads="1" noChangeShapeType="1" noTextEdit="1"/>
              </p:cNvSpPr>
              <p:nvPr/>
            </p:nvSpPr>
            <p:spPr>
              <a:xfrm>
                <a:off x="1942737" y="1464818"/>
                <a:ext cx="8911687" cy="700447"/>
              </a:xfrm>
              <a:prstGeom prst="rect">
                <a:avLst/>
              </a:prstGeom>
              <a:blipFill>
                <a:blip r:embed="rId4"/>
                <a:stretch>
                  <a:fillRect l="-889"/>
                </a:stretch>
              </a:blipFill>
            </p:spPr>
            <p:txBody>
              <a:bodyPr/>
              <a:lstStyle/>
              <a:p>
                <a:r>
                  <a:rPr lang="zh-CN" altLang="en-US">
                    <a:noFill/>
                  </a:rPr>
                  <a:t> </a:t>
                </a:r>
              </a:p>
            </p:txBody>
          </p:sp>
        </mc:Fallback>
      </mc:AlternateContent>
      <p:sp>
        <p:nvSpPr>
          <p:cNvPr id="14" name="标题 1"/>
          <p:cNvSpPr>
            <a:spLocks noGrp="1"/>
          </p:cNvSpPr>
          <p:nvPr/>
        </p:nvSpPr>
        <p:spPr>
          <a:xfrm>
            <a:off x="1868398" y="7777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rPr>
              <a:t>实验结果</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rPr>
              <a:t>3</a:t>
            </a:r>
          </a:p>
        </p:txBody>
      </p:sp>
      <p:cxnSp>
        <p:nvCxnSpPr>
          <p:cNvPr id="5" name="直接连接符 4"/>
          <p:cNvCxnSpPr/>
          <p:nvPr/>
        </p:nvCxnSpPr>
        <p:spPr>
          <a:xfrm>
            <a:off x="1799311" y="2369582"/>
            <a:ext cx="1081549" cy="5702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799309" y="2251587"/>
            <a:ext cx="2517059" cy="4424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545695835"/>
              </p:ext>
            </p:extLst>
          </p:nvPr>
        </p:nvGraphicFramePr>
        <p:xfrm>
          <a:off x="2035277" y="2213384"/>
          <a:ext cx="8614800" cy="3335515"/>
        </p:xfrm>
        <a:graphic>
          <a:graphicData uri="http://schemas.openxmlformats.org/drawingml/2006/table">
            <a:tbl>
              <a:tblPr firstRow="1" firstCol="1" bandRow="1">
                <a:tableStyleId>{5C22544A-7EE6-4342-B048-85BDC9FD1C3A}</a:tableStyleId>
              </a:tblPr>
              <a:tblGrid>
                <a:gridCol w="1414800">
                  <a:extLst>
                    <a:ext uri="{9D8B030D-6E8A-4147-A177-3AD203B41FA5}">
                      <a16:colId xmlns:a16="http://schemas.microsoft.com/office/drawing/2014/main" val="576683938"/>
                    </a:ext>
                  </a:extLst>
                </a:gridCol>
                <a:gridCol w="720000">
                  <a:extLst>
                    <a:ext uri="{9D8B030D-6E8A-4147-A177-3AD203B41FA5}">
                      <a16:colId xmlns:a16="http://schemas.microsoft.com/office/drawing/2014/main" val="3195401186"/>
                    </a:ext>
                  </a:extLst>
                </a:gridCol>
                <a:gridCol w="720000">
                  <a:extLst>
                    <a:ext uri="{9D8B030D-6E8A-4147-A177-3AD203B41FA5}">
                      <a16:colId xmlns:a16="http://schemas.microsoft.com/office/drawing/2014/main" val="3105297875"/>
                    </a:ext>
                  </a:extLst>
                </a:gridCol>
                <a:gridCol w="720000">
                  <a:extLst>
                    <a:ext uri="{9D8B030D-6E8A-4147-A177-3AD203B41FA5}">
                      <a16:colId xmlns:a16="http://schemas.microsoft.com/office/drawing/2014/main" val="232360605"/>
                    </a:ext>
                  </a:extLst>
                </a:gridCol>
                <a:gridCol w="720000">
                  <a:extLst>
                    <a:ext uri="{9D8B030D-6E8A-4147-A177-3AD203B41FA5}">
                      <a16:colId xmlns:a16="http://schemas.microsoft.com/office/drawing/2014/main" val="3930981880"/>
                    </a:ext>
                  </a:extLst>
                </a:gridCol>
                <a:gridCol w="720000">
                  <a:extLst>
                    <a:ext uri="{9D8B030D-6E8A-4147-A177-3AD203B41FA5}">
                      <a16:colId xmlns:a16="http://schemas.microsoft.com/office/drawing/2014/main" val="4254088701"/>
                    </a:ext>
                  </a:extLst>
                </a:gridCol>
                <a:gridCol w="720000">
                  <a:extLst>
                    <a:ext uri="{9D8B030D-6E8A-4147-A177-3AD203B41FA5}">
                      <a16:colId xmlns:a16="http://schemas.microsoft.com/office/drawing/2014/main" val="1458930670"/>
                    </a:ext>
                  </a:extLst>
                </a:gridCol>
                <a:gridCol w="720000">
                  <a:extLst>
                    <a:ext uri="{9D8B030D-6E8A-4147-A177-3AD203B41FA5}">
                      <a16:colId xmlns:a16="http://schemas.microsoft.com/office/drawing/2014/main" val="1538677902"/>
                    </a:ext>
                  </a:extLst>
                </a:gridCol>
                <a:gridCol w="720000">
                  <a:extLst>
                    <a:ext uri="{9D8B030D-6E8A-4147-A177-3AD203B41FA5}">
                      <a16:colId xmlns:a16="http://schemas.microsoft.com/office/drawing/2014/main" val="2612264058"/>
                    </a:ext>
                  </a:extLst>
                </a:gridCol>
                <a:gridCol w="720000">
                  <a:extLst>
                    <a:ext uri="{9D8B030D-6E8A-4147-A177-3AD203B41FA5}">
                      <a16:colId xmlns:a16="http://schemas.microsoft.com/office/drawing/2014/main" val="3238636251"/>
                    </a:ext>
                  </a:extLst>
                </a:gridCol>
                <a:gridCol w="720000">
                  <a:extLst>
                    <a:ext uri="{9D8B030D-6E8A-4147-A177-3AD203B41FA5}">
                      <a16:colId xmlns:a16="http://schemas.microsoft.com/office/drawing/2014/main" val="3174426898"/>
                    </a:ext>
                  </a:extLst>
                </a:gridCol>
              </a:tblGrid>
              <a:tr h="424375">
                <a:tc rowSpan="2">
                  <a:txBody>
                    <a:bodyPr/>
                    <a:lstStyle/>
                    <a:p>
                      <a:pPr indent="127000" algn="r" hangingPunct="0">
                        <a:spcAft>
                          <a:spcPts val="240"/>
                        </a:spcAft>
                        <a:tabLst>
                          <a:tab pos="226695" algn="l"/>
                        </a:tabLst>
                      </a:pPr>
                      <a:r>
                        <a:rPr lang="zh-CN" sz="1200" kern="100" dirty="0">
                          <a:effectLst/>
                        </a:rPr>
                        <a:t>坏味类型</a:t>
                      </a:r>
                    </a:p>
                    <a:p>
                      <a:pPr indent="127000" algn="l" hangingPunct="0">
                        <a:spcAft>
                          <a:spcPts val="240"/>
                        </a:spcAft>
                        <a:tabLst>
                          <a:tab pos="226695" algn="l"/>
                        </a:tabLst>
                      </a:pPr>
                      <a:r>
                        <a:rPr lang="zh-CN" sz="1200" kern="100" dirty="0">
                          <a:effectLst/>
                        </a:rPr>
                        <a:t>项目</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gridSpan="2">
                  <a:txBody>
                    <a:bodyPr/>
                    <a:lstStyle/>
                    <a:p>
                      <a:pPr algn="ctr" hangingPunct="0">
                        <a:spcAft>
                          <a:spcPts val="0"/>
                        </a:spcAft>
                      </a:pPr>
                      <a:r>
                        <a:rPr lang="en-US" sz="1200" kern="100" dirty="0">
                          <a:effectLst/>
                        </a:rPr>
                        <a:t>AS</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hangingPunct="0">
                        <a:spcAft>
                          <a:spcPts val="0"/>
                        </a:spcAft>
                      </a:pPr>
                      <a:r>
                        <a:rPr lang="en-US" sz="1200" kern="100">
                          <a:effectLst/>
                        </a:rPr>
                        <a:t>Bb</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hangingPunct="0">
                        <a:spcAft>
                          <a:spcPts val="0"/>
                        </a:spcAft>
                      </a:pPr>
                      <a:r>
                        <a:rPr lang="en-US" sz="1200" kern="100">
                          <a:effectLst/>
                        </a:rPr>
                        <a:t>CP</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hangingPunct="0">
                        <a:spcAft>
                          <a:spcPts val="0"/>
                        </a:spcAft>
                      </a:pPr>
                      <a:r>
                        <a:rPr lang="en-US" sz="1200" kern="100">
                          <a:effectLst/>
                        </a:rPr>
                        <a:t>CC</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hangingPunct="0">
                        <a:spcAft>
                          <a:spcPts val="0"/>
                        </a:spcAft>
                      </a:pPr>
                      <a:r>
                        <a:rPr lang="en-US" sz="1200" kern="100">
                          <a:effectLst/>
                        </a:rPr>
                        <a:t>LPL</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3028340438"/>
                  </a:ext>
                </a:extLst>
              </a:tr>
              <a:tr h="182880">
                <a:tc vMerge="1">
                  <a:txBody>
                    <a:bodyPr/>
                    <a:lstStyle/>
                    <a:p>
                      <a:endParaRPr lang="zh-CN" altLang="en-US"/>
                    </a:p>
                  </a:txBody>
                  <a:tcPr/>
                </a:tc>
                <a:tc>
                  <a:txBody>
                    <a:bodyPr/>
                    <a:lstStyle/>
                    <a:p>
                      <a:pPr algn="ctr" hangingPunct="0">
                        <a:spcAft>
                          <a:spcPts val="0"/>
                        </a:spcAft>
                      </a:pPr>
                      <a:r>
                        <a:rPr lang="en-US" sz="1200" kern="100" dirty="0">
                          <a:effectLst/>
                        </a:rPr>
                        <a:t>p-value</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ES</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dirty="0">
                          <a:effectLst/>
                        </a:rPr>
                        <a:t>p-value</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ES</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p-value</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ES</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p-value</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ES</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p-value</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ES</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92540293"/>
                  </a:ext>
                </a:extLst>
              </a:tr>
              <a:tr h="316305">
                <a:tc>
                  <a:txBody>
                    <a:bodyPr/>
                    <a:lstStyle/>
                    <a:p>
                      <a:pPr algn="ctr" hangingPunct="0">
                        <a:spcAft>
                          <a:spcPts val="0"/>
                        </a:spcAft>
                      </a:pPr>
                      <a:r>
                        <a:rPr lang="en-US" sz="1200" kern="100" dirty="0" err="1">
                          <a:effectLst/>
                        </a:rPr>
                        <a:t>Che</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dirty="0">
                          <a:effectLst/>
                        </a:rPr>
                        <a:t>0.001</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0.601</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0.001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0.622</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indent="127000" algn="ctr" hangingPunct="0">
                        <a:spcAft>
                          <a:spcPts val="240"/>
                        </a:spcAft>
                        <a:tabLst>
                          <a:tab pos="226695" algn="l"/>
                        </a:tabLst>
                      </a:pPr>
                      <a:r>
                        <a:rPr lang="en-US" sz="1200" kern="100">
                          <a:effectLst/>
                        </a:rPr>
                        <a:t>0.001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0.622</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extLst>
                  <a:ext uri="{0D108BD9-81ED-4DB2-BD59-A6C34878D82A}">
                    <a16:rowId xmlns:a16="http://schemas.microsoft.com/office/drawing/2014/main" val="567280294"/>
                  </a:ext>
                </a:extLst>
              </a:tr>
              <a:tr h="316305">
                <a:tc>
                  <a:txBody>
                    <a:bodyPr/>
                    <a:lstStyle/>
                    <a:p>
                      <a:pPr algn="ctr" hangingPunct="0">
                        <a:spcAft>
                          <a:spcPts val="0"/>
                        </a:spcAft>
                      </a:pPr>
                      <a:r>
                        <a:rPr lang="en-US" sz="1200" kern="100" dirty="0" err="1">
                          <a:effectLst/>
                        </a:rPr>
                        <a:t>Egit</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0.020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0.566</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dirty="0">
                          <a:effectLst/>
                        </a:rPr>
                        <a:t>0.001</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0.594</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0.011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0.467</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0.001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0.622</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indent="127000" algn="ctr" hangingPunct="0">
                        <a:spcAft>
                          <a:spcPts val="240"/>
                        </a:spcAft>
                        <a:tabLst>
                          <a:tab pos="226695" algn="l"/>
                        </a:tabLst>
                      </a:pPr>
                      <a:r>
                        <a:rPr lang="en-US" sz="1200" kern="100">
                          <a:effectLst/>
                        </a:rPr>
                        <a:t>0.001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0.615</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extLst>
                  <a:ext uri="{0D108BD9-81ED-4DB2-BD59-A6C34878D82A}">
                    <a16:rowId xmlns:a16="http://schemas.microsoft.com/office/drawing/2014/main" val="2232319500"/>
                  </a:ext>
                </a:extLst>
              </a:tr>
              <a:tr h="316305">
                <a:tc>
                  <a:txBody>
                    <a:bodyPr/>
                    <a:lstStyle/>
                    <a:p>
                      <a:pPr algn="ctr" hangingPunct="0">
                        <a:spcAft>
                          <a:spcPts val="0"/>
                        </a:spcAft>
                      </a:pPr>
                      <a:r>
                        <a:rPr lang="en-US" sz="1200" kern="100" dirty="0" err="1">
                          <a:effectLst/>
                        </a:rPr>
                        <a:t>Jmeter</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 </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 </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 </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dirty="0">
                          <a:effectLst/>
                        </a:rPr>
                        <a:t>0.005</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0.615</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indent="127000" algn="ctr" hangingPunct="0">
                        <a:spcAft>
                          <a:spcPts val="240"/>
                        </a:spcAft>
                        <a:tabLst>
                          <a:tab pos="226695" algn="l"/>
                        </a:tabLst>
                      </a:pPr>
                      <a:r>
                        <a:rPr lang="en-US" sz="1200" kern="100">
                          <a:effectLst/>
                        </a:rPr>
                        <a:t>0.005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0.615</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extLst>
                  <a:ext uri="{0D108BD9-81ED-4DB2-BD59-A6C34878D82A}">
                    <a16:rowId xmlns:a16="http://schemas.microsoft.com/office/drawing/2014/main" val="3470851671"/>
                  </a:ext>
                </a:extLst>
              </a:tr>
              <a:tr h="365760">
                <a:tc>
                  <a:txBody>
                    <a:bodyPr/>
                    <a:lstStyle/>
                    <a:p>
                      <a:pPr algn="ctr" hangingPunct="0">
                        <a:spcAft>
                          <a:spcPts val="0"/>
                        </a:spcAft>
                      </a:pPr>
                      <a:r>
                        <a:rPr lang="en-US" sz="1200" kern="100" dirty="0">
                          <a:effectLst/>
                        </a:rPr>
                        <a:t>Xerces2-j</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0.001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0.594</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0.085*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dirty="0">
                          <a:effectLst/>
                        </a:rPr>
                        <a:t>0.020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0.410</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dirty="0">
                          <a:effectLst/>
                        </a:rPr>
                        <a:t>0.000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0.622</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indent="127000" algn="ctr" hangingPunct="0">
                        <a:spcAft>
                          <a:spcPts val="240"/>
                        </a:spcAft>
                        <a:tabLst>
                          <a:tab pos="226695" algn="l"/>
                        </a:tabLst>
                      </a:pPr>
                      <a:r>
                        <a:rPr lang="en-US" sz="1200" kern="100" dirty="0">
                          <a:effectLst/>
                        </a:rPr>
                        <a:t>0.000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0.601</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extLst>
                  <a:ext uri="{0D108BD9-81ED-4DB2-BD59-A6C34878D82A}">
                    <a16:rowId xmlns:a16="http://schemas.microsoft.com/office/drawing/2014/main" val="1132139918"/>
                  </a:ext>
                </a:extLst>
              </a:tr>
              <a:tr h="316305">
                <a:tc>
                  <a:txBody>
                    <a:bodyPr/>
                    <a:lstStyle/>
                    <a:p>
                      <a:pPr algn="ctr" hangingPunct="0">
                        <a:spcAft>
                          <a:spcPts val="0"/>
                        </a:spcAft>
                      </a:pPr>
                      <a:r>
                        <a:rPr lang="en-US" sz="1200" kern="100" dirty="0" err="1">
                          <a:effectLst/>
                        </a:rPr>
                        <a:t>Jgit</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 </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0.005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0.450</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 </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dirty="0">
                          <a:effectLst/>
                        </a:rPr>
                        <a:t>0.000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0.620</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indent="127000" algn="ctr" hangingPunct="0">
                        <a:spcAft>
                          <a:spcPts val="240"/>
                        </a:spcAft>
                        <a:tabLst>
                          <a:tab pos="226695" algn="l"/>
                        </a:tabLst>
                      </a:pPr>
                      <a:r>
                        <a:rPr lang="en-US" sz="1200" kern="100" dirty="0">
                          <a:effectLst/>
                        </a:rPr>
                        <a:t>0.000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0.568</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extLst>
                  <a:ext uri="{0D108BD9-81ED-4DB2-BD59-A6C34878D82A}">
                    <a16:rowId xmlns:a16="http://schemas.microsoft.com/office/drawing/2014/main" val="2085752382"/>
                  </a:ext>
                </a:extLst>
              </a:tr>
              <a:tr h="365760">
                <a:tc>
                  <a:txBody>
                    <a:bodyPr/>
                    <a:lstStyle/>
                    <a:p>
                      <a:pPr algn="ctr" hangingPunct="0">
                        <a:spcAft>
                          <a:spcPts val="0"/>
                        </a:spcAft>
                      </a:pPr>
                      <a:r>
                        <a:rPr lang="en-US" sz="1200" kern="100" dirty="0">
                          <a:effectLst/>
                        </a:rPr>
                        <a:t>Tomcat</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0.327*</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0.012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0.630</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 </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dirty="0">
                          <a:effectLst/>
                        </a:rPr>
                        <a:t>0.012</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0.630</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indent="127000" algn="ctr" hangingPunct="0">
                        <a:spcAft>
                          <a:spcPts val="240"/>
                        </a:spcAft>
                        <a:tabLst>
                          <a:tab pos="226695" algn="l"/>
                        </a:tabLst>
                      </a:pPr>
                      <a:r>
                        <a:rPr lang="en-US" sz="1200" kern="100" dirty="0">
                          <a:effectLst/>
                        </a:rPr>
                        <a:t>0.012</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0.630</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extLst>
                  <a:ext uri="{0D108BD9-81ED-4DB2-BD59-A6C34878D82A}">
                    <a16:rowId xmlns:a16="http://schemas.microsoft.com/office/drawing/2014/main" val="3227120098"/>
                  </a:ext>
                </a:extLst>
              </a:tr>
              <a:tr h="365760">
                <a:tc>
                  <a:txBody>
                    <a:bodyPr/>
                    <a:lstStyle/>
                    <a:p>
                      <a:pPr algn="ctr" hangingPunct="0">
                        <a:spcAft>
                          <a:spcPts val="0"/>
                        </a:spcAft>
                      </a:pPr>
                      <a:r>
                        <a:rPr lang="en-US" sz="1200" kern="100" dirty="0" err="1">
                          <a:effectLst/>
                        </a:rPr>
                        <a:t>Nifi</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0.033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0.455</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0.859*</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 </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0.003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0.626</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indent="127000" algn="ctr" hangingPunct="0">
                        <a:spcAft>
                          <a:spcPts val="240"/>
                        </a:spcAft>
                        <a:tabLst>
                          <a:tab pos="226695" algn="l"/>
                        </a:tabLst>
                      </a:pPr>
                      <a:r>
                        <a:rPr lang="en-US" sz="1200" kern="100" dirty="0">
                          <a:effectLst/>
                        </a:rPr>
                        <a:t>0.003</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0.626</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extLst>
                  <a:ext uri="{0D108BD9-81ED-4DB2-BD59-A6C34878D82A}">
                    <a16:rowId xmlns:a16="http://schemas.microsoft.com/office/drawing/2014/main" val="3773252335"/>
                  </a:ext>
                </a:extLst>
              </a:tr>
              <a:tr h="365760">
                <a:tc>
                  <a:txBody>
                    <a:bodyPr/>
                    <a:lstStyle/>
                    <a:p>
                      <a:pPr algn="ctr" hangingPunct="0">
                        <a:spcAft>
                          <a:spcPts val="0"/>
                        </a:spcAft>
                      </a:pPr>
                      <a:r>
                        <a:rPr lang="en-US" sz="1200" kern="100" dirty="0">
                          <a:effectLst/>
                        </a:rPr>
                        <a:t>Recommenders</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0.327*</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0.012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0.630</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0.327*</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kern="100">
                          <a:effectLst/>
                        </a:rPr>
                        <a:t>0.012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0.630</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tc>
                  <a:txBody>
                    <a:bodyPr/>
                    <a:lstStyle/>
                    <a:p>
                      <a:pPr indent="127000" algn="ctr" hangingPunct="0">
                        <a:spcAft>
                          <a:spcPts val="240"/>
                        </a:spcAft>
                        <a:tabLst>
                          <a:tab pos="226695" algn="l"/>
                        </a:tabLst>
                      </a:pPr>
                      <a:r>
                        <a:rPr lang="en-US" sz="1200" kern="100" dirty="0">
                          <a:effectLst/>
                        </a:rPr>
                        <a:t>0.012</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hangingPunct="0">
                        <a:spcAft>
                          <a:spcPts val="240"/>
                        </a:spcAft>
                        <a:tabLst>
                          <a:tab pos="226695" algn="l"/>
                        </a:tabLst>
                      </a:pPr>
                      <a:r>
                        <a:rPr lang="en-US" sz="1200" b="1" kern="100" dirty="0">
                          <a:effectLst/>
                        </a:rPr>
                        <a:t>0.630</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2"/>
                    </a:solidFill>
                  </a:tcPr>
                </a:tc>
                <a:extLst>
                  <a:ext uri="{0D108BD9-81ED-4DB2-BD59-A6C34878D82A}">
                    <a16:rowId xmlns:a16="http://schemas.microsoft.com/office/drawing/2014/main" val="585102987"/>
                  </a:ext>
                </a:extLst>
              </a:tr>
            </a:tbl>
          </a:graphicData>
        </a:graphic>
      </p:graphicFrame>
      <p:cxnSp>
        <p:nvCxnSpPr>
          <p:cNvPr id="7" name="直接连接符 6"/>
          <p:cNvCxnSpPr/>
          <p:nvPr/>
        </p:nvCxnSpPr>
        <p:spPr>
          <a:xfrm>
            <a:off x="2054950" y="2213385"/>
            <a:ext cx="1396181" cy="5938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45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
        <p:nvSpPr>
          <p:cNvPr id="13" name="标题 1"/>
          <p:cNvSpPr txBox="1">
            <a:spLocks/>
          </p:cNvSpPr>
          <p:nvPr/>
        </p:nvSpPr>
        <p:spPr>
          <a:xfrm>
            <a:off x="1937486" y="1454906"/>
            <a:ext cx="8911687" cy="7004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sz="2800" dirty="0">
                <a:solidFill>
                  <a:prstClr val="black">
                    <a:lumMod val="85000"/>
                    <a:lumOff val="15000"/>
                  </a:prstClr>
                </a:solidFill>
                <a:latin typeface="Century Gothic"/>
                <a:ea typeface="幼圆" panose="02010509060101010101" pitchFamily="49" charset="-122"/>
              </a:rPr>
              <a:t>坏味文件的重叠</a:t>
            </a:r>
            <a:endParaRPr lang="en-US" altLang="zh-CN" sz="2000" dirty="0">
              <a:solidFill>
                <a:prstClr val="black">
                  <a:lumMod val="85000"/>
                  <a:lumOff val="15000"/>
                </a:prstClr>
              </a:solidFill>
              <a:latin typeface="微软雅黑 Light" panose="020B0502040204020203" pitchFamily="34" charset="-122"/>
              <a:ea typeface="微软雅黑 Light" panose="020B0502040204020203" pitchFamily="34" charset="-122"/>
            </a:endParaRPr>
          </a:p>
        </p:txBody>
      </p:sp>
      <p:sp>
        <p:nvSpPr>
          <p:cNvPr id="14" name="标题 1"/>
          <p:cNvSpPr>
            <a:spLocks noGrp="1"/>
          </p:cNvSpPr>
          <p:nvPr/>
        </p:nvSpPr>
        <p:spPr>
          <a:xfrm>
            <a:off x="1868398" y="7777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rPr>
              <a:t>实验结果</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rPr>
              <a:t>4</a:t>
            </a:r>
          </a:p>
        </p:txBody>
      </p:sp>
      <p:cxnSp>
        <p:nvCxnSpPr>
          <p:cNvPr id="5" name="直接连接符 4"/>
          <p:cNvCxnSpPr/>
          <p:nvPr/>
        </p:nvCxnSpPr>
        <p:spPr>
          <a:xfrm>
            <a:off x="1799311" y="2369582"/>
            <a:ext cx="1081549" cy="5702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799309" y="2251587"/>
            <a:ext cx="2517059" cy="4424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54950" y="2213385"/>
            <a:ext cx="1396181" cy="5938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84006206"/>
              </p:ext>
            </p:extLst>
          </p:nvPr>
        </p:nvGraphicFramePr>
        <p:xfrm>
          <a:off x="1799309" y="1950517"/>
          <a:ext cx="9896512" cy="4502880"/>
        </p:xfrm>
        <a:graphic>
          <a:graphicData uri="http://schemas.openxmlformats.org/drawingml/2006/table">
            <a:tbl>
              <a:tblPr firstRow="1" firstCol="1" bandRow="1">
                <a:tableStyleId>{5C22544A-7EE6-4342-B048-85BDC9FD1C3A}</a:tableStyleId>
              </a:tblPr>
              <a:tblGrid>
                <a:gridCol w="2051631">
                  <a:extLst>
                    <a:ext uri="{9D8B030D-6E8A-4147-A177-3AD203B41FA5}">
                      <a16:colId xmlns:a16="http://schemas.microsoft.com/office/drawing/2014/main" val="228507873"/>
                    </a:ext>
                  </a:extLst>
                </a:gridCol>
                <a:gridCol w="954275">
                  <a:extLst>
                    <a:ext uri="{9D8B030D-6E8A-4147-A177-3AD203B41FA5}">
                      <a16:colId xmlns:a16="http://schemas.microsoft.com/office/drawing/2014/main" val="691278030"/>
                    </a:ext>
                  </a:extLst>
                </a:gridCol>
                <a:gridCol w="954275">
                  <a:extLst>
                    <a:ext uri="{9D8B030D-6E8A-4147-A177-3AD203B41FA5}">
                      <a16:colId xmlns:a16="http://schemas.microsoft.com/office/drawing/2014/main" val="835295251"/>
                    </a:ext>
                  </a:extLst>
                </a:gridCol>
                <a:gridCol w="954275">
                  <a:extLst>
                    <a:ext uri="{9D8B030D-6E8A-4147-A177-3AD203B41FA5}">
                      <a16:colId xmlns:a16="http://schemas.microsoft.com/office/drawing/2014/main" val="929542029"/>
                    </a:ext>
                  </a:extLst>
                </a:gridCol>
                <a:gridCol w="954275">
                  <a:extLst>
                    <a:ext uri="{9D8B030D-6E8A-4147-A177-3AD203B41FA5}">
                      <a16:colId xmlns:a16="http://schemas.microsoft.com/office/drawing/2014/main" val="1779233583"/>
                    </a:ext>
                  </a:extLst>
                </a:gridCol>
                <a:gridCol w="954275">
                  <a:extLst>
                    <a:ext uri="{9D8B030D-6E8A-4147-A177-3AD203B41FA5}">
                      <a16:colId xmlns:a16="http://schemas.microsoft.com/office/drawing/2014/main" val="3560273317"/>
                    </a:ext>
                  </a:extLst>
                </a:gridCol>
                <a:gridCol w="954275">
                  <a:extLst>
                    <a:ext uri="{9D8B030D-6E8A-4147-A177-3AD203B41FA5}">
                      <a16:colId xmlns:a16="http://schemas.microsoft.com/office/drawing/2014/main" val="742652258"/>
                    </a:ext>
                  </a:extLst>
                </a:gridCol>
                <a:gridCol w="954275">
                  <a:extLst>
                    <a:ext uri="{9D8B030D-6E8A-4147-A177-3AD203B41FA5}">
                      <a16:colId xmlns:a16="http://schemas.microsoft.com/office/drawing/2014/main" val="1135837250"/>
                    </a:ext>
                  </a:extLst>
                </a:gridCol>
                <a:gridCol w="1164956">
                  <a:extLst>
                    <a:ext uri="{9D8B030D-6E8A-4147-A177-3AD203B41FA5}">
                      <a16:colId xmlns:a16="http://schemas.microsoft.com/office/drawing/2014/main" val="54752648"/>
                    </a:ext>
                  </a:extLst>
                </a:gridCol>
              </a:tblGrid>
              <a:tr h="216000">
                <a:tc>
                  <a:txBody>
                    <a:bodyPr/>
                    <a:lstStyle/>
                    <a:p>
                      <a:pPr algn="ctr" hangingPunct="0">
                        <a:spcAft>
                          <a:spcPts val="0"/>
                        </a:spcAft>
                      </a:pPr>
                      <a:r>
                        <a:rPr lang="zh-CN" sz="1200" kern="100" dirty="0">
                          <a:effectLst/>
                        </a:rPr>
                        <a:t>项目</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Che</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Egit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Jmeter</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Xerces2-j</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Jgit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Tomcat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Nifi</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hangingPunct="0">
                        <a:spcAft>
                          <a:spcPts val="0"/>
                        </a:spcAft>
                      </a:pPr>
                      <a:r>
                        <a:rPr lang="en-US" sz="1200" kern="100">
                          <a:effectLst/>
                        </a:rPr>
                        <a:t>Recommnders</a:t>
                      </a:r>
                      <a:endParaRPr lang="zh-CN" sz="1200" kern="10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3562634032"/>
                  </a:ext>
                </a:extLst>
              </a:tr>
              <a:tr h="216000">
                <a:tc>
                  <a:txBody>
                    <a:bodyPr/>
                    <a:lstStyle/>
                    <a:p>
                      <a:pPr algn="l" hangingPunct="0">
                        <a:spcAft>
                          <a:spcPts val="0"/>
                        </a:spcAft>
                      </a:pPr>
                      <a:r>
                        <a:rPr lang="en-US" sz="1200" kern="100">
                          <a:effectLst/>
                        </a:rPr>
                        <a:t>AS_and_Bb_in_AS</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0.112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91074249"/>
                  </a:ext>
                </a:extLst>
              </a:tr>
              <a:tr h="216000">
                <a:tc>
                  <a:txBody>
                    <a:bodyPr/>
                    <a:lstStyle/>
                    <a:p>
                      <a:pPr algn="l" hangingPunct="0">
                        <a:spcAft>
                          <a:spcPts val="0"/>
                        </a:spcAft>
                      </a:pPr>
                      <a:r>
                        <a:rPr lang="en-US" sz="1200" kern="100" dirty="0" err="1">
                          <a:effectLst/>
                        </a:rPr>
                        <a:t>AS_and_Bb_in_Bb</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93412404"/>
                  </a:ext>
                </a:extLst>
              </a:tr>
              <a:tr h="216000">
                <a:tc>
                  <a:txBody>
                    <a:bodyPr/>
                    <a:lstStyle/>
                    <a:p>
                      <a:pPr algn="l" hangingPunct="0">
                        <a:spcAft>
                          <a:spcPts val="0"/>
                        </a:spcAft>
                      </a:pPr>
                      <a:r>
                        <a:rPr lang="en-US" sz="1200" kern="100" dirty="0" err="1">
                          <a:effectLst/>
                        </a:rPr>
                        <a:t>AS_and_CP_in_AS</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0.924</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rgbClr val="FFC000"/>
                    </a:solidFill>
                  </a:tcPr>
                </a:tc>
                <a:tc>
                  <a:txBody>
                    <a:bodyPr/>
                    <a:lstStyle/>
                    <a:p>
                      <a:pPr algn="ctr" hangingPunct="0">
                        <a:spcAft>
                          <a:spcPts val="0"/>
                        </a:spcAft>
                      </a:pPr>
                      <a:r>
                        <a:rPr lang="en-US" sz="1200" kern="100" dirty="0">
                          <a:effectLst/>
                        </a:rPr>
                        <a:t>0.660</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rgbClr val="FFC000"/>
                    </a:solidFill>
                  </a:tcPr>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solidFill>
                      <a:srgbClr val="FFC000"/>
                    </a:solidFill>
                  </a:tcPr>
                </a:tc>
                <a:tc>
                  <a:txBody>
                    <a:bodyPr/>
                    <a:lstStyle/>
                    <a:p>
                      <a:pPr algn="ctr" hangingPunct="0">
                        <a:spcAft>
                          <a:spcPts val="0"/>
                        </a:spcAft>
                      </a:pPr>
                      <a:r>
                        <a:rPr lang="en-US" sz="1200" kern="100">
                          <a:effectLst/>
                        </a:rPr>
                        <a:t>0.225</a:t>
                      </a:r>
                      <a:endParaRPr lang="zh-CN" sz="1200" kern="100">
                        <a:effectLst/>
                        <a:latin typeface="Times New Roman" panose="02020603050405020304" pitchFamily="18" charset="0"/>
                        <a:ea typeface="宋体" panose="02010600030101010101" pitchFamily="2" charset="-122"/>
                      </a:endParaRPr>
                    </a:p>
                  </a:txBody>
                  <a:tcPr marL="68580" marR="68580" marT="0" marB="0">
                    <a:solidFill>
                      <a:srgbClr val="FFC000"/>
                    </a:solidFill>
                  </a:tcPr>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solidFill>
                      <a:srgbClr val="FFC000"/>
                    </a:solidFill>
                  </a:tcPr>
                </a:tc>
                <a:tc>
                  <a:txBody>
                    <a:bodyPr/>
                    <a:lstStyle/>
                    <a:p>
                      <a:pPr algn="ctr" hangingPunct="0">
                        <a:spcAft>
                          <a:spcPts val="0"/>
                        </a:spcAft>
                      </a:pPr>
                      <a:r>
                        <a:rPr lang="en-US" sz="1200" kern="100">
                          <a:effectLst/>
                        </a:rPr>
                        <a:t>0.113</a:t>
                      </a:r>
                      <a:endParaRPr lang="zh-CN" sz="1200" kern="100">
                        <a:effectLst/>
                        <a:latin typeface="Times New Roman" panose="02020603050405020304" pitchFamily="18" charset="0"/>
                        <a:ea typeface="宋体" panose="02010600030101010101" pitchFamily="2" charset="-122"/>
                      </a:endParaRPr>
                    </a:p>
                  </a:txBody>
                  <a:tcPr marL="68580" marR="68580" marT="0" marB="0">
                    <a:solidFill>
                      <a:srgbClr val="FFC000"/>
                    </a:solidFill>
                  </a:tcPr>
                </a:tc>
                <a:tc>
                  <a:txBody>
                    <a:bodyPr/>
                    <a:lstStyle/>
                    <a:p>
                      <a:pPr algn="ctr" hangingPunct="0">
                        <a:spcAft>
                          <a:spcPts val="0"/>
                        </a:spcAft>
                      </a:pPr>
                      <a:r>
                        <a:rPr lang="en-US" sz="1200" kern="100">
                          <a:effectLst/>
                        </a:rPr>
                        <a:t>0.466</a:t>
                      </a:r>
                      <a:endParaRPr lang="zh-CN" sz="1200" kern="100">
                        <a:effectLst/>
                        <a:latin typeface="Times New Roman" panose="02020603050405020304" pitchFamily="18" charset="0"/>
                        <a:ea typeface="宋体" panose="02010600030101010101" pitchFamily="2" charset="-122"/>
                      </a:endParaRPr>
                    </a:p>
                  </a:txBody>
                  <a:tcPr marL="68580" marR="68580" marT="0" marB="0">
                    <a:solidFill>
                      <a:srgbClr val="FFC000"/>
                    </a:solidFill>
                  </a:tcPr>
                </a:tc>
                <a:tc>
                  <a:txBody>
                    <a:bodyPr/>
                    <a:lstStyle/>
                    <a:p>
                      <a:pPr algn="ctr" hangingPunct="0">
                        <a:spcAft>
                          <a:spcPts val="0"/>
                        </a:spcAft>
                      </a:pPr>
                      <a:r>
                        <a:rPr lang="en-US" sz="1200" kern="100">
                          <a:effectLst/>
                        </a:rPr>
                        <a:t>0.883</a:t>
                      </a:r>
                      <a:endParaRPr lang="zh-CN" sz="1200" kern="100">
                        <a:effectLst/>
                        <a:latin typeface="Times New Roman" panose="02020603050405020304" pitchFamily="18" charset="0"/>
                        <a:ea typeface="宋体" panose="02010600030101010101" pitchFamily="2" charset="-122"/>
                      </a:endParaRPr>
                    </a:p>
                  </a:txBody>
                  <a:tcPr marL="68580" marR="68580" marT="0" marB="0">
                    <a:solidFill>
                      <a:srgbClr val="FFC000"/>
                    </a:solidFill>
                  </a:tcPr>
                </a:tc>
                <a:extLst>
                  <a:ext uri="{0D108BD9-81ED-4DB2-BD59-A6C34878D82A}">
                    <a16:rowId xmlns:a16="http://schemas.microsoft.com/office/drawing/2014/main" val="3443221508"/>
                  </a:ext>
                </a:extLst>
              </a:tr>
              <a:tr h="216000">
                <a:tc>
                  <a:txBody>
                    <a:bodyPr/>
                    <a:lstStyle/>
                    <a:p>
                      <a:pPr algn="l" hangingPunct="0">
                        <a:spcAft>
                          <a:spcPts val="0"/>
                        </a:spcAft>
                      </a:pPr>
                      <a:r>
                        <a:rPr lang="en-US" sz="1200" kern="100">
                          <a:effectLst/>
                        </a:rPr>
                        <a:t>AS_and_CP_in_CP</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0.775</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rgbClr val="FFC000"/>
                    </a:solidFill>
                  </a:tcPr>
                </a:tc>
                <a:tc>
                  <a:txBody>
                    <a:bodyPr/>
                    <a:lstStyle/>
                    <a:p>
                      <a:pPr algn="ctr" hangingPunct="0">
                        <a:spcAft>
                          <a:spcPts val="0"/>
                        </a:spcAft>
                      </a:pPr>
                      <a:r>
                        <a:rPr lang="en-US" sz="1200" kern="100" dirty="0">
                          <a:effectLst/>
                        </a:rPr>
                        <a:t>0.956</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rgbClr val="FFC000"/>
                    </a:solidFill>
                  </a:tcPr>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rgbClr val="FFC000"/>
                    </a:solidFill>
                  </a:tcPr>
                </a:tc>
                <a:tc>
                  <a:txBody>
                    <a:bodyPr/>
                    <a:lstStyle/>
                    <a:p>
                      <a:pPr algn="ctr" hangingPunct="0">
                        <a:spcAft>
                          <a:spcPts val="0"/>
                        </a:spcAft>
                      </a:pPr>
                      <a:r>
                        <a:rPr lang="en-US" sz="1200" kern="100" dirty="0">
                          <a:effectLst/>
                        </a:rPr>
                        <a:t>0.157</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rgbClr val="FFC000"/>
                    </a:solidFill>
                  </a:tcPr>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rgbClr val="FFC000"/>
                    </a:solidFill>
                  </a:tcPr>
                </a:tc>
                <a:tc>
                  <a:txBody>
                    <a:bodyPr/>
                    <a:lstStyle/>
                    <a:p>
                      <a:pPr algn="ctr" hangingPunct="0">
                        <a:spcAft>
                          <a:spcPts val="0"/>
                        </a:spcAft>
                      </a:pPr>
                      <a:r>
                        <a:rPr lang="en-US" sz="1200" kern="100" dirty="0">
                          <a:effectLst/>
                        </a:rPr>
                        <a:t>0.139</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rgbClr val="FFC000"/>
                    </a:solidFill>
                  </a:tcPr>
                </a:tc>
                <a:tc>
                  <a:txBody>
                    <a:bodyPr/>
                    <a:lstStyle/>
                    <a:p>
                      <a:pPr algn="ctr" hangingPunct="0">
                        <a:spcAft>
                          <a:spcPts val="0"/>
                        </a:spcAft>
                      </a:pPr>
                      <a:r>
                        <a:rPr lang="en-US" sz="1200" kern="100" dirty="0">
                          <a:effectLst/>
                        </a:rPr>
                        <a:t>0.680</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rgbClr val="FFC000"/>
                    </a:solidFill>
                  </a:tcPr>
                </a:tc>
                <a:tc>
                  <a:txBody>
                    <a:bodyPr/>
                    <a:lstStyle/>
                    <a:p>
                      <a:pPr algn="ctr" hangingPunct="0">
                        <a:spcAft>
                          <a:spcPts val="0"/>
                        </a:spcAft>
                      </a:pPr>
                      <a:r>
                        <a:rPr lang="en-US" sz="1200" kern="100" dirty="0">
                          <a:effectLst/>
                        </a:rPr>
                        <a:t>0.566</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rgbClr val="FFC000"/>
                    </a:solidFill>
                  </a:tcPr>
                </a:tc>
                <a:extLst>
                  <a:ext uri="{0D108BD9-81ED-4DB2-BD59-A6C34878D82A}">
                    <a16:rowId xmlns:a16="http://schemas.microsoft.com/office/drawing/2014/main" val="1878412081"/>
                  </a:ext>
                </a:extLst>
              </a:tr>
              <a:tr h="216000">
                <a:tc>
                  <a:txBody>
                    <a:bodyPr/>
                    <a:lstStyle/>
                    <a:p>
                      <a:pPr algn="l" hangingPunct="0">
                        <a:spcAft>
                          <a:spcPts val="0"/>
                        </a:spcAft>
                      </a:pPr>
                      <a:r>
                        <a:rPr lang="en-US" sz="1200" kern="100">
                          <a:effectLst/>
                        </a:rPr>
                        <a:t>AS_and_CC_in_AS</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0.338</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0.387</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0.216</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0.262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0.170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0.239</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1935447"/>
                  </a:ext>
                </a:extLst>
              </a:tr>
              <a:tr h="216000">
                <a:tc>
                  <a:txBody>
                    <a:bodyPr/>
                    <a:lstStyle/>
                    <a:p>
                      <a:pPr algn="l" hangingPunct="0">
                        <a:spcAft>
                          <a:spcPts val="0"/>
                        </a:spcAft>
                      </a:pPr>
                      <a:r>
                        <a:rPr lang="en-US" sz="1200" kern="100">
                          <a:effectLst/>
                        </a:rPr>
                        <a:t>AS_and_CC_in_CC</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0.107</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0.139</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36185603"/>
                  </a:ext>
                </a:extLst>
              </a:tr>
              <a:tr h="216000">
                <a:tc>
                  <a:txBody>
                    <a:bodyPr/>
                    <a:lstStyle/>
                    <a:p>
                      <a:pPr algn="l" hangingPunct="0">
                        <a:spcAft>
                          <a:spcPts val="0"/>
                        </a:spcAft>
                      </a:pPr>
                      <a:r>
                        <a:rPr lang="en-US" sz="1200" kern="100">
                          <a:effectLst/>
                        </a:rPr>
                        <a:t>AS_and_LPL_in_AS</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0.339</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0.257</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0.181</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89091290"/>
                  </a:ext>
                </a:extLst>
              </a:tr>
              <a:tr h="216000">
                <a:tc>
                  <a:txBody>
                    <a:bodyPr/>
                    <a:lstStyle/>
                    <a:p>
                      <a:pPr algn="l" hangingPunct="0">
                        <a:spcAft>
                          <a:spcPts val="0"/>
                        </a:spcAft>
                      </a:pPr>
                      <a:r>
                        <a:rPr lang="en-US" sz="1200" kern="100">
                          <a:effectLst/>
                        </a:rPr>
                        <a:t>AS_and_LPL_in_LPL</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71366198"/>
                  </a:ext>
                </a:extLst>
              </a:tr>
              <a:tr h="216000">
                <a:tc>
                  <a:txBody>
                    <a:bodyPr/>
                    <a:lstStyle/>
                    <a:p>
                      <a:pPr algn="l" hangingPunct="0">
                        <a:spcAft>
                          <a:spcPts val="0"/>
                        </a:spcAft>
                      </a:pPr>
                      <a:r>
                        <a:rPr lang="en-US" sz="1200" kern="100">
                          <a:effectLst/>
                        </a:rPr>
                        <a:t>Bb_and_CP_in_Bb</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0.466</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83379359"/>
                  </a:ext>
                </a:extLst>
              </a:tr>
              <a:tr h="216000">
                <a:tc>
                  <a:txBody>
                    <a:bodyPr/>
                    <a:lstStyle/>
                    <a:p>
                      <a:pPr algn="l" hangingPunct="0">
                        <a:spcAft>
                          <a:spcPts val="0"/>
                        </a:spcAft>
                      </a:pPr>
                      <a:r>
                        <a:rPr lang="en-US" sz="1200" kern="100">
                          <a:effectLst/>
                        </a:rPr>
                        <a:t>Bb_and_CP_in_CP</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0.125</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6219658"/>
                  </a:ext>
                </a:extLst>
              </a:tr>
              <a:tr h="216000">
                <a:tc>
                  <a:txBody>
                    <a:bodyPr/>
                    <a:lstStyle/>
                    <a:p>
                      <a:pPr algn="l" hangingPunct="0">
                        <a:spcAft>
                          <a:spcPts val="0"/>
                        </a:spcAft>
                      </a:pPr>
                      <a:r>
                        <a:rPr lang="en-US" sz="1200" kern="100">
                          <a:effectLst/>
                        </a:rPr>
                        <a:t>Bb_and_CC_in_Bb</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0.407</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0.500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0.299</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0.403</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0.573</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0.345</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74075484"/>
                  </a:ext>
                </a:extLst>
              </a:tr>
              <a:tr h="216000">
                <a:tc>
                  <a:txBody>
                    <a:bodyPr/>
                    <a:lstStyle/>
                    <a:p>
                      <a:pPr algn="l" hangingPunct="0">
                        <a:spcAft>
                          <a:spcPts val="0"/>
                        </a:spcAft>
                      </a:pPr>
                      <a:r>
                        <a:rPr lang="en-US" sz="1200" kern="100">
                          <a:effectLst/>
                        </a:rPr>
                        <a:t>Bb_and_CC_in_CC</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0.491</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0.132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19927332"/>
                  </a:ext>
                </a:extLst>
              </a:tr>
              <a:tr h="216000">
                <a:tc>
                  <a:txBody>
                    <a:bodyPr/>
                    <a:lstStyle/>
                    <a:p>
                      <a:pPr algn="l" hangingPunct="0">
                        <a:spcAft>
                          <a:spcPts val="0"/>
                        </a:spcAft>
                      </a:pPr>
                      <a:r>
                        <a:rPr lang="en-US" sz="1200" kern="100">
                          <a:effectLst/>
                        </a:rPr>
                        <a:t>Bb_and_LPL_in_Bb</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0.270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0.300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0.334</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0.163</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0.161</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0.260</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01885883"/>
                  </a:ext>
                </a:extLst>
              </a:tr>
              <a:tr h="216000">
                <a:tc>
                  <a:txBody>
                    <a:bodyPr/>
                    <a:lstStyle/>
                    <a:p>
                      <a:pPr algn="l" hangingPunct="0">
                        <a:spcAft>
                          <a:spcPts val="0"/>
                        </a:spcAft>
                      </a:pPr>
                      <a:r>
                        <a:rPr lang="en-US" sz="1200" kern="100">
                          <a:effectLst/>
                        </a:rPr>
                        <a:t>Bb_and_LPL_in_LPL</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0.230</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02752173"/>
                  </a:ext>
                </a:extLst>
              </a:tr>
              <a:tr h="216000">
                <a:tc>
                  <a:txBody>
                    <a:bodyPr/>
                    <a:lstStyle/>
                    <a:p>
                      <a:pPr algn="l" hangingPunct="0">
                        <a:spcAft>
                          <a:spcPts val="0"/>
                        </a:spcAft>
                      </a:pPr>
                      <a:r>
                        <a:rPr lang="en-US" sz="1200" kern="100">
                          <a:effectLst/>
                        </a:rPr>
                        <a:t>CP_and_CC_in_CP</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0.299</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0.562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0.182</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0.300</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0.294</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0.187</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96136741"/>
                  </a:ext>
                </a:extLst>
              </a:tr>
              <a:tr h="216000">
                <a:tc>
                  <a:txBody>
                    <a:bodyPr/>
                    <a:lstStyle/>
                    <a:p>
                      <a:pPr algn="l" hangingPunct="0">
                        <a:spcAft>
                          <a:spcPts val="0"/>
                        </a:spcAft>
                      </a:pPr>
                      <a:r>
                        <a:rPr lang="en-US" sz="1200" kern="100">
                          <a:effectLst/>
                        </a:rPr>
                        <a:t>CP_and_CC_in_CC</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0.168</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45582361"/>
                  </a:ext>
                </a:extLst>
              </a:tr>
              <a:tr h="216000">
                <a:tc>
                  <a:txBody>
                    <a:bodyPr/>
                    <a:lstStyle/>
                    <a:p>
                      <a:pPr algn="l" hangingPunct="0">
                        <a:spcAft>
                          <a:spcPts val="0"/>
                        </a:spcAft>
                      </a:pPr>
                      <a:r>
                        <a:rPr lang="en-US" sz="1200" kern="100">
                          <a:effectLst/>
                        </a:rPr>
                        <a:t>CP_and_LPL_in_CP</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0.283</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0.114</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0.167</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2860148"/>
                  </a:ext>
                </a:extLst>
              </a:tr>
              <a:tr h="216000">
                <a:tc>
                  <a:txBody>
                    <a:bodyPr/>
                    <a:lstStyle/>
                    <a:p>
                      <a:pPr algn="l" hangingPunct="0">
                        <a:spcAft>
                          <a:spcPts val="0"/>
                        </a:spcAft>
                      </a:pPr>
                      <a:r>
                        <a:rPr lang="en-US" sz="1200" kern="100">
                          <a:effectLst/>
                        </a:rPr>
                        <a:t>CP_and_LPL_in_LPL</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81552914"/>
                  </a:ext>
                </a:extLst>
              </a:tr>
              <a:tr h="182880">
                <a:tc>
                  <a:txBody>
                    <a:bodyPr/>
                    <a:lstStyle/>
                    <a:p>
                      <a:pPr algn="l" hangingPunct="0">
                        <a:spcAft>
                          <a:spcPts val="0"/>
                        </a:spcAft>
                      </a:pPr>
                      <a:r>
                        <a:rPr lang="en-US" sz="1200" kern="100">
                          <a:effectLst/>
                        </a:rPr>
                        <a:t>CC_and_LPL_in_CC</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dirty="0">
                          <a:effectLst/>
                        </a:rPr>
                        <a:t>0.355</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algn="ctr" hangingPunct="0">
                        <a:spcAft>
                          <a:spcPts val="0"/>
                        </a:spcAft>
                      </a:pPr>
                      <a:r>
                        <a:rPr lang="en-US" sz="1200" kern="100" dirty="0">
                          <a:effectLst/>
                        </a:rPr>
                        <a:t>0.165</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algn="ctr" hangingPunct="0">
                        <a:spcAft>
                          <a:spcPts val="0"/>
                        </a:spcAft>
                      </a:pPr>
                      <a:r>
                        <a:rPr lang="en-US" sz="1200" kern="100">
                          <a:effectLst/>
                        </a:rPr>
                        <a:t>0.337</a:t>
                      </a:r>
                      <a:endParaRPr lang="zh-CN" sz="1200" kern="10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algn="ctr" hangingPunct="0">
                        <a:spcAft>
                          <a:spcPts val="0"/>
                        </a:spcAft>
                      </a:pPr>
                      <a:r>
                        <a:rPr lang="en-US" sz="1200" kern="100">
                          <a:effectLst/>
                        </a:rPr>
                        <a:t>0.693</a:t>
                      </a:r>
                      <a:endParaRPr lang="zh-CN" sz="1200" kern="10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algn="ctr" hangingPunct="0">
                        <a:spcAft>
                          <a:spcPts val="0"/>
                        </a:spcAft>
                      </a:pPr>
                      <a:r>
                        <a:rPr lang="en-US" sz="1200" kern="100" dirty="0">
                          <a:effectLst/>
                        </a:rPr>
                        <a:t>0.236</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algn="ctr" hangingPunct="0">
                        <a:spcAft>
                          <a:spcPts val="0"/>
                        </a:spcAft>
                      </a:pPr>
                      <a:r>
                        <a:rPr lang="en-US" sz="1200" kern="100" dirty="0">
                          <a:effectLst/>
                        </a:rPr>
                        <a:t>0.254</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algn="ctr" hangingPunct="0">
                        <a:spcAft>
                          <a:spcPts val="0"/>
                        </a:spcAft>
                      </a:pPr>
                      <a:r>
                        <a:rPr lang="en-US" sz="1200" kern="100">
                          <a:effectLst/>
                        </a:rPr>
                        <a:t>0.328</a:t>
                      </a:r>
                      <a:endParaRPr lang="zh-CN" sz="1200" kern="10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algn="ctr" hangingPunct="0">
                        <a:spcAft>
                          <a:spcPts val="0"/>
                        </a:spcAft>
                      </a:pPr>
                      <a:r>
                        <a:rPr lang="en-US" sz="1200" kern="100" dirty="0">
                          <a:effectLst/>
                        </a:rPr>
                        <a:t>0.280</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extLst>
                  <a:ext uri="{0D108BD9-81ED-4DB2-BD59-A6C34878D82A}">
                    <a16:rowId xmlns:a16="http://schemas.microsoft.com/office/drawing/2014/main" val="293452334"/>
                  </a:ext>
                </a:extLst>
              </a:tr>
              <a:tr h="216000">
                <a:tc>
                  <a:txBody>
                    <a:bodyPr/>
                    <a:lstStyle/>
                    <a:p>
                      <a:pPr algn="l" hangingPunct="0">
                        <a:spcAft>
                          <a:spcPts val="0"/>
                        </a:spcAft>
                      </a:pPr>
                      <a:r>
                        <a:rPr lang="en-US" sz="1200" kern="100">
                          <a:effectLst/>
                        </a:rPr>
                        <a:t>CC_and_LPL_in_LPL</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hangingPunct="0">
                        <a:spcAft>
                          <a:spcPts val="0"/>
                        </a:spcAft>
                      </a:pPr>
                      <a:r>
                        <a:rPr lang="en-US" sz="1200" kern="100">
                          <a:effectLst/>
                        </a:rPr>
                        <a:t>0.167</a:t>
                      </a:r>
                      <a:endParaRPr lang="zh-CN" sz="1200" kern="10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algn="ctr" hangingPunct="0">
                        <a:spcAft>
                          <a:spcPts val="0"/>
                        </a:spcAft>
                      </a:pPr>
                      <a:r>
                        <a:rPr lang="en-US" sz="1200" kern="100" dirty="0">
                          <a:effectLst/>
                        </a:rPr>
                        <a:t>0.173</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algn="ctr" hangingPunct="0">
                        <a:spcAft>
                          <a:spcPts val="0"/>
                        </a:spcAft>
                      </a:pPr>
                      <a:r>
                        <a:rPr lang="en-US" sz="1200" kern="100" dirty="0">
                          <a:effectLst/>
                        </a:rPr>
                        <a:t>0.135</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algn="ctr" hangingPunct="0">
                        <a:spcAft>
                          <a:spcPts val="0"/>
                        </a:spcAft>
                      </a:pPr>
                      <a:r>
                        <a:rPr lang="en-US" sz="1200" kern="100" dirty="0">
                          <a:effectLst/>
                        </a:rPr>
                        <a:t>0.296</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algn="ctr" hangingPunct="0">
                        <a:spcAft>
                          <a:spcPts val="0"/>
                        </a:spcAft>
                      </a:pPr>
                      <a:r>
                        <a:rPr lang="en-US" sz="1200" kern="100" dirty="0">
                          <a:effectLst/>
                        </a:rPr>
                        <a:t>0.241</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algn="ctr" hangingPunct="0">
                        <a:spcAft>
                          <a:spcPts val="0"/>
                        </a:spcAft>
                      </a:pPr>
                      <a:r>
                        <a:rPr lang="en-US" sz="1200" kern="100" dirty="0">
                          <a:effectLst/>
                        </a:rPr>
                        <a:t>0.260</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algn="ctr" hangingPunct="0">
                        <a:spcAft>
                          <a:spcPts val="0"/>
                        </a:spcAft>
                      </a:pPr>
                      <a:r>
                        <a:rPr lang="en-US" sz="1200" kern="100" dirty="0">
                          <a:effectLst/>
                        </a:rPr>
                        <a:t>0.234</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tc>
                  <a:txBody>
                    <a:bodyPr/>
                    <a:lstStyle/>
                    <a:p>
                      <a:pPr algn="ctr" hangingPunct="0">
                        <a:spcAft>
                          <a:spcPts val="0"/>
                        </a:spcAft>
                      </a:pPr>
                      <a:r>
                        <a:rPr lang="en-US" sz="1200" kern="100" dirty="0">
                          <a:effectLst/>
                        </a:rPr>
                        <a:t>0.234</a:t>
                      </a:r>
                      <a:endParaRPr lang="zh-CN" sz="1200" kern="100" dirty="0">
                        <a:effectLst/>
                        <a:latin typeface="Times New Roman" panose="02020603050405020304" pitchFamily="18" charset="0"/>
                        <a:ea typeface="宋体" panose="02010600030101010101" pitchFamily="2" charset="-122"/>
                      </a:endParaRPr>
                    </a:p>
                  </a:txBody>
                  <a:tcPr marL="68580" marR="68580" marT="0" marB="0">
                    <a:solidFill>
                      <a:schemeClr val="accent2"/>
                    </a:solidFill>
                  </a:tcPr>
                </a:tc>
                <a:extLst>
                  <a:ext uri="{0D108BD9-81ED-4DB2-BD59-A6C34878D82A}">
                    <a16:rowId xmlns:a16="http://schemas.microsoft.com/office/drawing/2014/main" val="3094549685"/>
                  </a:ext>
                </a:extLst>
              </a:tr>
            </a:tbl>
          </a:graphicData>
        </a:graphic>
      </p:graphicFrame>
    </p:spTree>
    <p:extLst>
      <p:ext uri="{BB962C8B-B14F-4D97-AF65-F5344CB8AC3E}">
        <p14:creationId xmlns:p14="http://schemas.microsoft.com/office/powerpoint/2010/main" val="302840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76116" y="1547402"/>
            <a:ext cx="9179571" cy="3777623"/>
          </a:xfrm>
        </p:spPr>
        <p:txBody>
          <a:bodyPr>
            <a:noAutofit/>
          </a:bodyPr>
          <a:lstStyle/>
          <a:p>
            <a:pPr lvl="0" hangingPunct="0"/>
            <a:r>
              <a:rPr lang="zh-CN" altLang="zh-CN" sz="2000" dirty="0"/>
              <a:t>代码坏味的密度和活跃度在不同的项目中呈现不同的特征，大部分项目的坏味密度随着软件的不断演化呈现下降趋势，且坏味活跃度通常不高。</a:t>
            </a:r>
          </a:p>
          <a:p>
            <a:pPr lvl="0" hangingPunct="0"/>
            <a:r>
              <a:rPr lang="zh-CN" altLang="zh-CN" sz="2000" dirty="0"/>
              <a:t>与不含坏味的文件相比，含有坏味的文件更容易被修改。此外，代码坏味与文件的添加和移除没有明显的关联。</a:t>
            </a:r>
          </a:p>
          <a:p>
            <a:pPr lvl="0" hangingPunct="0"/>
            <a:r>
              <a:rPr lang="x-none" altLang="zh-CN" sz="2000" dirty="0"/>
              <a:t>ComplexClass </a:t>
            </a:r>
            <a:r>
              <a:rPr lang="zh-CN" altLang="zh-CN" sz="2000" dirty="0"/>
              <a:t>和</a:t>
            </a:r>
            <a:r>
              <a:rPr lang="x-none" altLang="zh-CN" sz="2000" dirty="0"/>
              <a:t>LongParameterList </a:t>
            </a:r>
            <a:r>
              <a:rPr lang="zh-CN" altLang="zh-CN" sz="2000" dirty="0"/>
              <a:t>这两类坏味与文件的修改更为相关，此外，如果项目中存在</a:t>
            </a:r>
            <a:r>
              <a:rPr lang="x-none" altLang="zh-CN" sz="2000" dirty="0"/>
              <a:t>AntiSingleton</a:t>
            </a:r>
            <a:r>
              <a:rPr lang="zh-CN" altLang="zh-CN" sz="2000" dirty="0"/>
              <a:t>，</a:t>
            </a:r>
            <a:r>
              <a:rPr lang="x-none" altLang="zh-CN" sz="2000" dirty="0"/>
              <a:t>Blob </a:t>
            </a:r>
            <a:r>
              <a:rPr lang="zh-CN" altLang="zh-CN" sz="2000" dirty="0"/>
              <a:t>和</a:t>
            </a:r>
            <a:r>
              <a:rPr lang="x-none" altLang="zh-CN" sz="2000" dirty="0"/>
              <a:t>ClassDataShouldBePrivate </a:t>
            </a:r>
            <a:r>
              <a:rPr lang="zh-CN" altLang="zh-CN" sz="2000" dirty="0"/>
              <a:t>这些坏味，仍然需要重视它们产生的影响。</a:t>
            </a:r>
          </a:p>
          <a:p>
            <a:pPr lvl="0" hangingPunct="0"/>
            <a:r>
              <a:rPr lang="zh-CN" altLang="zh-CN" sz="2000" dirty="0"/>
              <a:t>软件维护的过程中可考虑</a:t>
            </a:r>
            <a:r>
              <a:rPr lang="x-none" altLang="zh-CN" sz="2000" dirty="0"/>
              <a:t>AntiSingleton</a:t>
            </a:r>
            <a:r>
              <a:rPr lang="zh-CN" altLang="zh-CN" sz="2000" dirty="0"/>
              <a:t>和</a:t>
            </a:r>
            <a:r>
              <a:rPr lang="x-none" altLang="zh-CN" sz="2000" dirty="0"/>
              <a:t>ClassDataShouldBePrivate</a:t>
            </a:r>
            <a:r>
              <a:rPr lang="zh-CN" altLang="zh-CN" sz="2000" dirty="0"/>
              <a:t>这两种坏味的特征同时进行重构；包含</a:t>
            </a:r>
            <a:r>
              <a:rPr lang="x-none" altLang="zh-CN" sz="2000" dirty="0"/>
              <a:t>ComplexClass </a:t>
            </a:r>
            <a:r>
              <a:rPr lang="zh-CN" altLang="zh-CN" sz="2000" dirty="0"/>
              <a:t>和</a:t>
            </a:r>
            <a:r>
              <a:rPr lang="x-none" altLang="zh-CN" sz="2000" dirty="0"/>
              <a:t>LongParameterList</a:t>
            </a:r>
            <a:r>
              <a:rPr lang="zh-CN" altLang="zh-CN" sz="2000" dirty="0"/>
              <a:t>这两种坏味的文件有较大的可能性包含其他坏味，且被这两种坏味影响的文件重叠率较高、重叠文件数量较多，应提高这两种坏味的重构优先级。</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
        <p:nvSpPr>
          <p:cNvPr id="6" name="标题 1"/>
          <p:cNvSpPr>
            <a:spLocks noGrp="1"/>
          </p:cNvSpPr>
          <p:nvPr/>
        </p:nvSpPr>
        <p:spPr>
          <a:xfrm>
            <a:off x="1789742" y="7777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sz="2800" dirty="0">
                <a:solidFill>
                  <a:prstClr val="black">
                    <a:lumMod val="85000"/>
                    <a:lumOff val="15000"/>
                  </a:prstClr>
                </a:solidFill>
                <a:latin typeface="微软雅黑" panose="020B0503020204020204" pitchFamily="34" charset="-122"/>
                <a:ea typeface="微软雅黑" panose="020B0503020204020204" pitchFamily="34" charset="-122"/>
              </a:rPr>
              <a:t>讨论分析</a:t>
            </a:r>
            <a:endParaRPr lang="en-US" altLang="zh-CN" sz="28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7" name="标题 1"/>
          <p:cNvSpPr>
            <a:spLocks noGrp="1"/>
          </p:cNvSpPr>
          <p:nvPr/>
        </p:nvSpPr>
        <p:spPr>
          <a:xfrm>
            <a:off x="1794218" y="4056851"/>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endParaRPr lang="en-US" altLang="zh-CN" sz="28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56756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9598" y="1317536"/>
            <a:ext cx="8911687" cy="1280891"/>
          </a:xfrm>
        </p:spPr>
        <p:txBody>
          <a:bodyPr/>
          <a:lstStyle/>
          <a:p>
            <a:r>
              <a:rPr lang="zh-CN" altLang="en-US" dirty="0">
                <a:latin typeface="微软雅黑" panose="020B0503020204020204" pitchFamily="34" charset="-122"/>
                <a:ea typeface="微软雅黑" panose="020B0503020204020204" pitchFamily="34" charset="-122"/>
                <a:sym typeface="+mn-ea"/>
              </a:rPr>
              <a:t>目录</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575877" y="2276482"/>
            <a:ext cx="8915400" cy="3777623"/>
          </a:xfrm>
        </p:spPr>
        <p:txBody>
          <a:bodyPr>
            <a:normAutofit/>
          </a:bodyPr>
          <a:lstStyle/>
          <a:p>
            <a:r>
              <a:rPr lang="zh-CN" altLang="en-US" sz="2400" dirty="0">
                <a:latin typeface="微软雅黑 Light" panose="020B0502040204020203" pitchFamily="34" charset="-122"/>
                <a:ea typeface="微软雅黑 Light" panose="020B0502040204020203" pitchFamily="34" charset="-122"/>
                <a:sym typeface="+mn-ea"/>
              </a:rPr>
              <a:t>背景与相关工作</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实证研究</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实验结果</a:t>
            </a:r>
            <a:endParaRPr lang="en-US" altLang="zh-CN" sz="2400"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总结与展望</a:t>
            </a: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zh-CN" altLang="en-US"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Tree>
    <p:extLst>
      <p:ext uri="{BB962C8B-B14F-4D97-AF65-F5344CB8AC3E}">
        <p14:creationId xmlns:p14="http://schemas.microsoft.com/office/powerpoint/2010/main" val="281769044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9598" y="1317536"/>
            <a:ext cx="8911687" cy="1280891"/>
          </a:xfrm>
        </p:spPr>
        <p:txBody>
          <a:bodyPr/>
          <a:lstStyle/>
          <a:p>
            <a:r>
              <a:rPr lang="zh-CN" altLang="en-US" dirty="0">
                <a:latin typeface="微软雅黑" panose="020B0503020204020204" pitchFamily="34" charset="-122"/>
                <a:ea typeface="微软雅黑" panose="020B0503020204020204" pitchFamily="34" charset="-122"/>
                <a:sym typeface="+mn-ea"/>
              </a:rPr>
              <a:t>目录</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575877" y="2276482"/>
            <a:ext cx="8915400" cy="3777623"/>
          </a:xfrm>
        </p:spPr>
        <p:txBody>
          <a:bodyPr>
            <a:normAutofit/>
          </a:bodyPr>
          <a:lstStyle/>
          <a:p>
            <a:r>
              <a:rPr lang="zh-CN" altLang="en-US" sz="2800" b="1" dirty="0">
                <a:latin typeface="微软雅黑 Light" panose="020B0502040204020203" pitchFamily="34" charset="-122"/>
                <a:ea typeface="微软雅黑 Light" panose="020B0502040204020203" pitchFamily="34" charset="-122"/>
                <a:sym typeface="+mn-ea"/>
              </a:rPr>
              <a:t>背景与相关工作</a:t>
            </a:r>
            <a:endParaRPr lang="en-US" altLang="zh-CN" sz="2800" b="1"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实证研究</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实验结果</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总结与展望</a:t>
            </a:r>
            <a:endParaRPr lang="en-US" altLang="zh-CN" sz="2400" dirty="0">
              <a:latin typeface="微软雅黑 Light" panose="020B0502040204020203" pitchFamily="34" charset="-122"/>
              <a:ea typeface="微软雅黑 Light" panose="020B0502040204020203" pitchFamily="34" charset="-122"/>
            </a:endParaRPr>
          </a:p>
          <a:p>
            <a:pPr marL="0" indent="0">
              <a:buNone/>
            </a:pPr>
            <a:endParaRPr lang="zh-CN" altLang="en-US"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Tree>
    <p:extLst>
      <p:ext uri="{BB962C8B-B14F-4D97-AF65-F5344CB8AC3E}">
        <p14:creationId xmlns:p14="http://schemas.microsoft.com/office/powerpoint/2010/main" val="6884783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76109" y="1547402"/>
            <a:ext cx="8915400" cy="3777623"/>
          </a:xfrm>
        </p:spPr>
        <p:txBody>
          <a:bodyPr>
            <a:normAutofit/>
          </a:bodyPr>
          <a:lstStyle/>
          <a:p>
            <a:pPr lvl="0" hangingPunct="0"/>
            <a:r>
              <a:rPr lang="zh-CN" altLang="en-US" sz="2400" dirty="0"/>
              <a:t>坏味密度活跃度特点</a:t>
            </a:r>
            <a:endParaRPr lang="en-US" altLang="zh-CN" sz="2400" dirty="0"/>
          </a:p>
          <a:p>
            <a:pPr lvl="0" hangingPunct="0"/>
            <a:r>
              <a:rPr lang="zh-CN" altLang="en-US" sz="2400" dirty="0"/>
              <a:t>坏味与文件具体操作的相互关联</a:t>
            </a:r>
            <a:endParaRPr lang="en-US" altLang="zh-CN" sz="2400" dirty="0"/>
          </a:p>
          <a:p>
            <a:pPr lvl="0" hangingPunct="0"/>
            <a:r>
              <a:rPr lang="zh-CN" altLang="en-US" sz="2400" dirty="0"/>
              <a:t>特定坏味与文件修改之间的关联</a:t>
            </a:r>
            <a:endParaRPr lang="en-US" altLang="zh-CN" sz="2400" dirty="0"/>
          </a:p>
          <a:p>
            <a:pPr lvl="0" hangingPunct="0"/>
            <a:r>
              <a:rPr lang="zh-CN" altLang="en-US" sz="2400" dirty="0"/>
              <a:t>坏味文件之间的重叠率</a:t>
            </a:r>
            <a:endParaRPr lang="en-US" altLang="zh-CN"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
        <p:nvSpPr>
          <p:cNvPr id="6" name="标题 1"/>
          <p:cNvSpPr>
            <a:spLocks noGrp="1"/>
          </p:cNvSpPr>
          <p:nvPr/>
        </p:nvSpPr>
        <p:spPr>
          <a:xfrm>
            <a:off x="1789742" y="7777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sz="2800" dirty="0">
                <a:solidFill>
                  <a:prstClr val="black">
                    <a:lumMod val="85000"/>
                    <a:lumOff val="15000"/>
                  </a:prstClr>
                </a:solidFill>
                <a:latin typeface="微软雅黑" panose="020B0503020204020204" pitchFamily="34" charset="-122"/>
                <a:ea typeface="微软雅黑" panose="020B0503020204020204" pitchFamily="34" charset="-122"/>
              </a:rPr>
              <a:t>总结</a:t>
            </a:r>
            <a:endParaRPr lang="en-US" altLang="zh-CN" sz="28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2059685" y="4602530"/>
            <a:ext cx="8915400" cy="37776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hangingPunct="0"/>
            <a:r>
              <a:rPr lang="zh-CN" altLang="en-US" sz="2400" dirty="0"/>
              <a:t>扩展研究规模</a:t>
            </a:r>
            <a:endParaRPr lang="en-US" altLang="zh-CN" sz="2400" dirty="0"/>
          </a:p>
          <a:p>
            <a:pPr hangingPunct="0"/>
            <a:r>
              <a:rPr lang="zh-CN" altLang="en-US" sz="2400" dirty="0"/>
              <a:t>细化研究级别</a:t>
            </a:r>
            <a:endParaRPr lang="en-US" altLang="zh-CN" sz="2400" dirty="0"/>
          </a:p>
          <a:p>
            <a:pPr hangingPunct="0"/>
            <a:r>
              <a:rPr lang="zh-CN" altLang="en-US" sz="2400" dirty="0"/>
              <a:t>引入其他研究因素，如人的因素，其中包括熟悉度、中心性、所有权等</a:t>
            </a:r>
            <a:endParaRPr lang="zh-CN" altLang="zh-CN" sz="2400" dirty="0"/>
          </a:p>
        </p:txBody>
      </p:sp>
      <p:sp>
        <p:nvSpPr>
          <p:cNvPr id="7" name="标题 1"/>
          <p:cNvSpPr>
            <a:spLocks noGrp="1"/>
          </p:cNvSpPr>
          <p:nvPr/>
        </p:nvSpPr>
        <p:spPr>
          <a:xfrm>
            <a:off x="1794218" y="3832916"/>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sz="2800" dirty="0">
                <a:solidFill>
                  <a:prstClr val="black">
                    <a:lumMod val="85000"/>
                    <a:lumOff val="15000"/>
                  </a:prstClr>
                </a:solidFill>
                <a:latin typeface="微软雅黑" panose="020B0503020204020204" pitchFamily="34" charset="-122"/>
                <a:ea typeface="微软雅黑" panose="020B0503020204020204" pitchFamily="34" charset="-122"/>
              </a:rPr>
              <a:t>展望</a:t>
            </a:r>
            <a:endParaRPr lang="en-US" altLang="zh-CN" sz="28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78655" y="2637797"/>
            <a:ext cx="3116580" cy="467995"/>
          </a:xfrm>
        </p:spPr>
        <p:txBody>
          <a:bodyPr>
            <a:noAutofit/>
          </a:bodyPr>
          <a:lstStyle/>
          <a:p>
            <a:pPr marL="0" indent="0" algn="ctr">
              <a:buNone/>
            </a:pPr>
            <a:r>
              <a:rPr lang="zh-CN" altLang="en-US" sz="6000" dirty="0"/>
              <a:t>谢谢</a:t>
            </a:r>
            <a:endParaRPr lang="en-US" sz="6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8811" y="1817013"/>
            <a:ext cx="8915400" cy="3905251"/>
          </a:xfrm>
        </p:spPr>
        <p:txBody>
          <a:bodyPr>
            <a:normAutofit/>
          </a:bodyPr>
          <a:lstStyle/>
          <a:p>
            <a:r>
              <a:rPr lang="zh-CN" altLang="en-US" sz="2400" dirty="0">
                <a:latin typeface="微软雅黑 Light" panose="020B0502040204020203" pitchFamily="34" charset="-122"/>
                <a:ea typeface="微软雅黑 Light" panose="020B0502040204020203" pitchFamily="34" charset="-122"/>
              </a:rPr>
              <a:t>程序中存在的不良设计模式或设计缺陷</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阻碍软件的演化与维护</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例</a:t>
            </a:r>
            <a:r>
              <a:rPr lang="en-US" altLang="zh-CN" sz="2400" dirty="0">
                <a:latin typeface="微软雅黑 Light" panose="020B0502040204020203" pitchFamily="34" charset="-122"/>
                <a:ea typeface="微软雅黑 Light" panose="020B0502040204020203" pitchFamily="34" charset="-122"/>
              </a:rPr>
              <a:t>: </a:t>
            </a:r>
            <a:r>
              <a:rPr lang="en-US" altLang="zh-CN" sz="2400" dirty="0" err="1">
                <a:latin typeface="微软雅黑 Light" panose="020B0502040204020203" pitchFamily="34" charset="-122"/>
                <a:ea typeface="微软雅黑 Light" panose="020B0502040204020203" pitchFamily="34" charset="-122"/>
              </a:rPr>
              <a:t>ClassDataShouldBePrivate</a:t>
            </a:r>
            <a:r>
              <a:rPr lang="zh-CN" altLang="en-US" sz="2400" dirty="0">
                <a:latin typeface="微软雅黑 Light" panose="020B0502040204020203" pitchFamily="34" charset="-122"/>
                <a:ea typeface="微软雅黑 Light" panose="020B0502040204020203" pitchFamily="34" charset="-122"/>
              </a:rPr>
              <a:t>，暴露了类中的字段，违反了封装原则</a:t>
            </a:r>
            <a:endParaRPr lang="en-US" altLang="zh-CN" sz="2400" dirty="0">
              <a:latin typeface="微软雅黑 Light" panose="020B0502040204020203" pitchFamily="34" charset="-122"/>
              <a:ea typeface="微软雅黑 Light" panose="020B0502040204020203" pitchFamily="34" charset="-122"/>
            </a:endParaRPr>
          </a:p>
          <a:p>
            <a:pPr marL="0" indent="0">
              <a:buNone/>
            </a:pPr>
            <a:endParaRPr lang="en-US" altLang="zh-CN" sz="2400" dirty="0"/>
          </a:p>
          <a:p>
            <a:pPr marL="0" indent="0">
              <a:buNone/>
            </a:pPr>
            <a:endParaRPr lang="zh-CN" altLang="en-US"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
        <p:nvSpPr>
          <p:cNvPr id="6" name="标题 1"/>
          <p:cNvSpPr>
            <a:spLocks noGrp="1"/>
          </p:cNvSpPr>
          <p:nvPr/>
        </p:nvSpPr>
        <p:spPr>
          <a:xfrm>
            <a:off x="1746260" y="626179"/>
            <a:ext cx="8764905" cy="66611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latin typeface="微软雅黑" panose="020B0503020204020204" pitchFamily="34" charset="-122"/>
                <a:ea typeface="微软雅黑" panose="020B0503020204020204" pitchFamily="34" charset="-122"/>
                <a:sym typeface="+mn-ea"/>
              </a:rPr>
              <a:t>背景与相关工作</a:t>
            </a:r>
            <a:endParaRPr lang="en-US" altLang="zh-CN" dirty="0">
              <a:latin typeface="微软雅黑" panose="020B0503020204020204" pitchFamily="34" charset="-122"/>
              <a:ea typeface="微软雅黑" panose="020B0503020204020204" pitchFamily="34" charset="-122"/>
              <a:sym typeface="+mn-ea"/>
            </a:endParaRPr>
          </a:p>
        </p:txBody>
      </p:sp>
      <p:sp>
        <p:nvSpPr>
          <p:cNvPr id="8" name="标题 7"/>
          <p:cNvSpPr>
            <a:spLocks noGrp="1"/>
          </p:cNvSpPr>
          <p:nvPr>
            <p:ph type="title"/>
          </p:nvPr>
        </p:nvSpPr>
        <p:spPr>
          <a:xfrm>
            <a:off x="1746258" y="1282765"/>
            <a:ext cx="8911591" cy="721360"/>
          </a:xfrm>
        </p:spPr>
        <p:txBody>
          <a:bodyPr/>
          <a:lstStyle/>
          <a:p>
            <a:r>
              <a:rPr lang="zh-CN" altLang="en-US" sz="2800" dirty="0">
                <a:latin typeface="微软雅黑 Light" panose="020B0502040204020203" pitchFamily="34" charset="-122"/>
                <a:ea typeface="微软雅黑 Light" panose="020B0502040204020203" pitchFamily="34" charset="-122"/>
              </a:rPr>
              <a:t>代码坏味</a:t>
            </a:r>
            <a:endParaRPr lang="en-US" altLang="zh-CN" sz="2800"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
        <p:nvSpPr>
          <p:cNvPr id="6" name="标题 1"/>
          <p:cNvSpPr>
            <a:spLocks noGrp="1"/>
          </p:cNvSpPr>
          <p:nvPr/>
        </p:nvSpPr>
        <p:spPr>
          <a:xfrm>
            <a:off x="1746260" y="651517"/>
            <a:ext cx="8764905" cy="66611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sym typeface="+mn-ea"/>
              </a:rPr>
              <a:t>背景与相关工作</a:t>
            </a:r>
            <a:endParaRPr lang="en-US" altLang="zh-CN"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2860624619"/>
              </p:ext>
            </p:extLst>
          </p:nvPr>
        </p:nvGraphicFramePr>
        <p:xfrm>
          <a:off x="1750423" y="1491321"/>
          <a:ext cx="8674235" cy="4351111"/>
        </p:xfrm>
        <a:graphic>
          <a:graphicData uri="http://schemas.openxmlformats.org/drawingml/2006/table">
            <a:tbl>
              <a:tblPr firstRow="1" firstCol="1" bandRow="1">
                <a:tableStyleId>{5C22544A-7EE6-4342-B048-85BDC9FD1C3A}</a:tableStyleId>
              </a:tblPr>
              <a:tblGrid>
                <a:gridCol w="2207072">
                  <a:extLst>
                    <a:ext uri="{9D8B030D-6E8A-4147-A177-3AD203B41FA5}">
                      <a16:colId xmlns:a16="http://schemas.microsoft.com/office/drawing/2014/main" val="2489557236"/>
                    </a:ext>
                  </a:extLst>
                </a:gridCol>
                <a:gridCol w="6467163">
                  <a:extLst>
                    <a:ext uri="{9D8B030D-6E8A-4147-A177-3AD203B41FA5}">
                      <a16:colId xmlns:a16="http://schemas.microsoft.com/office/drawing/2014/main" val="3656643881"/>
                    </a:ext>
                  </a:extLst>
                </a:gridCol>
              </a:tblGrid>
              <a:tr h="220204">
                <a:tc>
                  <a:txBody>
                    <a:bodyPr/>
                    <a:lstStyle/>
                    <a:p>
                      <a:pPr marL="108000" algn="l" hangingPunct="0">
                        <a:spcAft>
                          <a:spcPts val="0"/>
                        </a:spcAft>
                      </a:pPr>
                      <a:r>
                        <a:rPr lang="zh-CN" sz="1100" kern="100" dirty="0">
                          <a:effectLst/>
                        </a:rPr>
                        <a:t>坏味名称（简称）</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108000" algn="l" hangingPunct="0">
                        <a:spcAft>
                          <a:spcPts val="0"/>
                        </a:spcAft>
                      </a:pPr>
                      <a:r>
                        <a:rPr lang="zh-CN" sz="1100" kern="100" dirty="0">
                          <a:effectLst/>
                        </a:rPr>
                        <a:t>描述</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096562689"/>
                  </a:ext>
                </a:extLst>
              </a:tr>
              <a:tr h="314577">
                <a:tc>
                  <a:txBody>
                    <a:bodyPr/>
                    <a:lstStyle/>
                    <a:p>
                      <a:pPr marL="108000" algn="l" hangingPunct="0">
                        <a:spcAft>
                          <a:spcPts val="0"/>
                        </a:spcAft>
                      </a:pPr>
                      <a:r>
                        <a:rPr lang="en-US" sz="1100" kern="100" dirty="0" err="1">
                          <a:effectLst/>
                        </a:rPr>
                        <a:t>AntiSingleton</a:t>
                      </a:r>
                      <a:r>
                        <a:rPr lang="en-US" sz="1100" kern="100" dirty="0">
                          <a:effectLst/>
                        </a:rPr>
                        <a:t>(AS)</a:t>
                      </a:r>
                      <a:endParaRPr lang="zh-CN" sz="120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marL="108000" algn="l" hangingPunct="0">
                        <a:spcAft>
                          <a:spcPts val="0"/>
                        </a:spcAft>
                      </a:pPr>
                      <a:r>
                        <a:rPr lang="zh-CN" sz="1100" kern="100" dirty="0">
                          <a:effectLst/>
                        </a:rPr>
                        <a:t>提供可变类变量的类，往往被用作全局变量。</a:t>
                      </a:r>
                      <a:endParaRPr lang="zh-CN" sz="12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1134781308"/>
                  </a:ext>
                </a:extLst>
              </a:tr>
              <a:tr h="314577">
                <a:tc>
                  <a:txBody>
                    <a:bodyPr/>
                    <a:lstStyle/>
                    <a:p>
                      <a:pPr marL="108000" algn="l" hangingPunct="0">
                        <a:spcAft>
                          <a:spcPts val="0"/>
                        </a:spcAft>
                      </a:pPr>
                      <a:r>
                        <a:rPr lang="en-US" sz="1100" kern="100" dirty="0">
                          <a:effectLst/>
                        </a:rPr>
                        <a:t>Blob(Bb)</a:t>
                      </a:r>
                      <a:endParaRPr lang="zh-CN" sz="120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marL="108000" algn="l" hangingPunct="0">
                        <a:spcAft>
                          <a:spcPts val="0"/>
                        </a:spcAft>
                      </a:pPr>
                      <a:r>
                        <a:rPr lang="zh-CN" sz="1100" kern="100" dirty="0">
                          <a:effectLst/>
                        </a:rPr>
                        <a:t>庞大而复杂的类，它集中了系统某一部分的行为，并仅使用其他类作为数据持有者。</a:t>
                      </a:r>
                      <a:endParaRPr lang="zh-CN" sz="12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1062765318"/>
                  </a:ext>
                </a:extLst>
              </a:tr>
              <a:tr h="335280">
                <a:tc>
                  <a:txBody>
                    <a:bodyPr/>
                    <a:lstStyle/>
                    <a:p>
                      <a:pPr marL="108000" algn="l" hangingPunct="0">
                        <a:spcAft>
                          <a:spcPts val="0"/>
                        </a:spcAft>
                      </a:pPr>
                      <a:r>
                        <a:rPr lang="en-US" sz="1100" kern="100" dirty="0" err="1">
                          <a:effectLst/>
                        </a:rPr>
                        <a:t>ClassDataShouldBePrivate</a:t>
                      </a:r>
                      <a:r>
                        <a:rPr lang="en-US" sz="1100" kern="100" dirty="0">
                          <a:effectLst/>
                        </a:rPr>
                        <a:t>(CP)</a:t>
                      </a:r>
                      <a:endParaRPr lang="zh-CN" sz="120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marL="108000" algn="l" hangingPunct="0">
                        <a:spcAft>
                          <a:spcPts val="0"/>
                        </a:spcAft>
                      </a:pPr>
                      <a:r>
                        <a:rPr lang="zh-CN" sz="1100" kern="100" dirty="0">
                          <a:effectLst/>
                        </a:rPr>
                        <a:t>暴露其字段的类，违反了封装原则。</a:t>
                      </a:r>
                      <a:endParaRPr lang="zh-CN" sz="12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2696876020"/>
                  </a:ext>
                </a:extLst>
              </a:tr>
              <a:tr h="314577">
                <a:tc>
                  <a:txBody>
                    <a:bodyPr/>
                    <a:lstStyle/>
                    <a:p>
                      <a:pPr marL="108000" algn="l" hangingPunct="0">
                        <a:spcAft>
                          <a:spcPts val="0"/>
                        </a:spcAft>
                      </a:pPr>
                      <a:r>
                        <a:rPr lang="en-US" sz="1100" kern="100" dirty="0" err="1">
                          <a:effectLst/>
                        </a:rPr>
                        <a:t>ComplexClass</a:t>
                      </a:r>
                      <a:r>
                        <a:rPr lang="en-US" sz="1100" kern="100" dirty="0">
                          <a:effectLst/>
                        </a:rPr>
                        <a:t>(CC)</a:t>
                      </a:r>
                      <a:endParaRPr lang="zh-CN" sz="120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marL="108000" algn="l" hangingPunct="0">
                        <a:spcAft>
                          <a:spcPts val="0"/>
                        </a:spcAft>
                      </a:pPr>
                      <a:r>
                        <a:rPr lang="zh-CN" sz="1100" kern="100" dirty="0">
                          <a:effectLst/>
                        </a:rPr>
                        <a:t>该种类型的类，至少拥有一个具有较大的圈复杂度或是较多代码行数方法。</a:t>
                      </a:r>
                      <a:endParaRPr lang="zh-CN" sz="12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1552252113"/>
                  </a:ext>
                </a:extLst>
              </a:tr>
              <a:tr h="314577">
                <a:tc>
                  <a:txBody>
                    <a:bodyPr/>
                    <a:lstStyle/>
                    <a:p>
                      <a:pPr marL="108000" algn="l" hangingPunct="0">
                        <a:spcAft>
                          <a:spcPts val="0"/>
                        </a:spcAft>
                      </a:pPr>
                      <a:r>
                        <a:rPr lang="en-US" sz="1100" kern="100">
                          <a:effectLst/>
                        </a:rPr>
                        <a:t>LargeClass(LC)</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108000" algn="l" hangingPunct="0">
                        <a:spcAft>
                          <a:spcPts val="0"/>
                        </a:spcAft>
                      </a:pPr>
                      <a:r>
                        <a:rPr lang="zh-CN" sz="1100" kern="100" dirty="0">
                          <a:effectLst/>
                        </a:rPr>
                        <a:t>就代码行数而言，该种类型的类至少含有一个拥有较多代码行的方法。</a:t>
                      </a:r>
                      <a:endParaRPr lang="zh-CN" sz="12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3428759578"/>
                  </a:ext>
                </a:extLst>
              </a:tr>
              <a:tr h="314577">
                <a:tc>
                  <a:txBody>
                    <a:bodyPr/>
                    <a:lstStyle/>
                    <a:p>
                      <a:pPr marL="108000" algn="l" hangingPunct="0">
                        <a:spcAft>
                          <a:spcPts val="0"/>
                        </a:spcAft>
                      </a:pPr>
                      <a:r>
                        <a:rPr lang="en-US" sz="1100" kern="100">
                          <a:effectLst/>
                        </a:rPr>
                        <a:t>LazyClass(YC)</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108000" algn="l" hangingPunct="0">
                        <a:spcAft>
                          <a:spcPts val="0"/>
                        </a:spcAft>
                      </a:pPr>
                      <a:r>
                        <a:rPr lang="zh-CN" sz="1100" kern="100" dirty="0">
                          <a:effectLst/>
                        </a:rPr>
                        <a:t>具有很少方法和域的类，包含简单的方法。</a:t>
                      </a:r>
                      <a:endParaRPr lang="zh-CN" sz="12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2915102476"/>
                  </a:ext>
                </a:extLst>
              </a:tr>
              <a:tr h="314577">
                <a:tc>
                  <a:txBody>
                    <a:bodyPr/>
                    <a:lstStyle/>
                    <a:p>
                      <a:pPr marL="108000" algn="l" hangingPunct="0">
                        <a:spcAft>
                          <a:spcPts val="0"/>
                        </a:spcAft>
                      </a:pPr>
                      <a:r>
                        <a:rPr lang="en-US" sz="1100" kern="100" dirty="0" err="1">
                          <a:effectLst/>
                        </a:rPr>
                        <a:t>LongMethod</a:t>
                      </a:r>
                      <a:r>
                        <a:rPr lang="en-US" sz="1100" kern="100" dirty="0">
                          <a:effectLst/>
                        </a:rPr>
                        <a:t>(LM)</a:t>
                      </a:r>
                      <a:endParaRPr lang="zh-CN" sz="120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marL="108000" algn="l" hangingPunct="0">
                        <a:spcAft>
                          <a:spcPts val="0"/>
                        </a:spcAft>
                      </a:pPr>
                      <a:r>
                        <a:rPr lang="zh-CN" sz="1100" kern="100" dirty="0">
                          <a:effectLst/>
                        </a:rPr>
                        <a:t>就代码行数而言，具有过长方法的类。</a:t>
                      </a:r>
                      <a:endParaRPr lang="zh-CN" sz="12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2632154046"/>
                  </a:ext>
                </a:extLst>
              </a:tr>
              <a:tr h="314577">
                <a:tc>
                  <a:txBody>
                    <a:bodyPr/>
                    <a:lstStyle/>
                    <a:p>
                      <a:pPr marL="108000" algn="l" hangingPunct="0">
                        <a:spcAft>
                          <a:spcPts val="0"/>
                        </a:spcAft>
                      </a:pPr>
                      <a:r>
                        <a:rPr lang="en-US" sz="1100" kern="100">
                          <a:effectLst/>
                        </a:rPr>
                        <a:t>LongParameterList(LPL)</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108000" algn="l" hangingPunct="0">
                        <a:spcAft>
                          <a:spcPts val="0"/>
                        </a:spcAft>
                      </a:pPr>
                      <a:r>
                        <a:rPr lang="zh-CN" sz="1100" kern="100" dirty="0">
                          <a:effectLst/>
                        </a:rPr>
                        <a:t>具有（至少）一个方法的类，该方法具有关于系统中每个方法的平均参数数量的太长参数列表。</a:t>
                      </a:r>
                      <a:endParaRPr lang="zh-CN" sz="12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1036307860"/>
                  </a:ext>
                </a:extLst>
              </a:tr>
              <a:tr h="314577">
                <a:tc>
                  <a:txBody>
                    <a:bodyPr/>
                    <a:lstStyle/>
                    <a:p>
                      <a:pPr marL="108000" algn="l" hangingPunct="0">
                        <a:spcAft>
                          <a:spcPts val="0"/>
                        </a:spcAft>
                      </a:pPr>
                      <a:r>
                        <a:rPr lang="en-US" sz="1100" kern="100">
                          <a:effectLst/>
                        </a:rPr>
                        <a:t>MessageChain(MC)</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108000" algn="l" hangingPunct="0">
                        <a:spcAft>
                          <a:spcPts val="0"/>
                        </a:spcAft>
                      </a:pPr>
                      <a:r>
                        <a:rPr lang="zh-CN" sz="1100" kern="100" dirty="0">
                          <a:effectLst/>
                        </a:rPr>
                        <a:t>当实现类的功能需要在不同的类对象之间进行长链方法调用时会发生的情况。</a:t>
                      </a:r>
                      <a:endParaRPr lang="zh-CN" sz="12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595953773"/>
                  </a:ext>
                </a:extLst>
              </a:tr>
              <a:tr h="314577">
                <a:tc>
                  <a:txBody>
                    <a:bodyPr/>
                    <a:lstStyle/>
                    <a:p>
                      <a:pPr marL="108000" algn="l" hangingPunct="0">
                        <a:spcAft>
                          <a:spcPts val="0"/>
                        </a:spcAft>
                      </a:pPr>
                      <a:r>
                        <a:rPr lang="en-US" sz="1100" kern="100">
                          <a:effectLst/>
                        </a:rPr>
                        <a:t>RefuseParentBequest(RPB)</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108000" algn="l" hangingPunct="0">
                        <a:spcAft>
                          <a:spcPts val="0"/>
                        </a:spcAft>
                      </a:pPr>
                      <a:r>
                        <a:rPr lang="zh-CN" sz="1100" kern="100" dirty="0">
                          <a:effectLst/>
                        </a:rPr>
                        <a:t>一个使用空的主体改进继承方法的类，破坏多态性。</a:t>
                      </a:r>
                      <a:endParaRPr lang="zh-CN" sz="12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2002453947"/>
                  </a:ext>
                </a:extLst>
              </a:tr>
              <a:tr h="335280">
                <a:tc>
                  <a:txBody>
                    <a:bodyPr/>
                    <a:lstStyle/>
                    <a:p>
                      <a:pPr marL="108000" algn="l" hangingPunct="0">
                        <a:spcAft>
                          <a:spcPts val="0"/>
                        </a:spcAft>
                      </a:pPr>
                      <a:r>
                        <a:rPr lang="en-US" sz="1100" kern="100">
                          <a:effectLst/>
                        </a:rPr>
                        <a:t>SpaghettiCode(SC)</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108000" algn="l" hangingPunct="0">
                        <a:spcAft>
                          <a:spcPts val="0"/>
                        </a:spcAft>
                      </a:pPr>
                      <a:r>
                        <a:rPr lang="zh-CN" sz="1100" kern="100" dirty="0">
                          <a:effectLst/>
                        </a:rPr>
                        <a:t>一个类声明没有参数和使用全局变量的长方法。这些方法使用复杂的决策算法进行过多的交互，此类不利用和阻止使用多态和继承。</a:t>
                      </a:r>
                      <a:endParaRPr lang="zh-CN" sz="12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823772654"/>
                  </a:ext>
                </a:extLst>
              </a:tr>
              <a:tr h="314577">
                <a:tc>
                  <a:txBody>
                    <a:bodyPr/>
                    <a:lstStyle/>
                    <a:p>
                      <a:pPr marL="108000" algn="l" hangingPunct="0">
                        <a:spcAft>
                          <a:spcPts val="0"/>
                        </a:spcAft>
                      </a:pPr>
                      <a:r>
                        <a:rPr lang="en-US" sz="1100" kern="100">
                          <a:effectLst/>
                        </a:rPr>
                        <a:t>SpeculativeGenerality(SG)</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108000" algn="l" hangingPunct="0">
                        <a:spcAft>
                          <a:spcPts val="0"/>
                        </a:spcAft>
                      </a:pPr>
                      <a:r>
                        <a:rPr lang="zh-CN" sz="1100" kern="100" dirty="0">
                          <a:effectLst/>
                        </a:rPr>
                        <a:t>一个定义为抽象但具有极少数子节点，并且这些子节点不使用其方法的类。</a:t>
                      </a:r>
                      <a:endParaRPr lang="zh-CN" sz="12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1010493666"/>
                  </a:ext>
                </a:extLst>
              </a:tr>
              <a:tr h="314577">
                <a:tc>
                  <a:txBody>
                    <a:bodyPr/>
                    <a:lstStyle/>
                    <a:p>
                      <a:pPr marL="108000" algn="l" hangingPunct="0">
                        <a:spcAft>
                          <a:spcPts val="0"/>
                        </a:spcAft>
                      </a:pPr>
                      <a:r>
                        <a:rPr lang="en-US" sz="1100" kern="100">
                          <a:effectLst/>
                        </a:rPr>
                        <a:t>SwissArmyKnife(SK)</a:t>
                      </a:r>
                      <a:endParaRPr lang="zh-CN" sz="120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108000" algn="l" hangingPunct="0">
                        <a:spcAft>
                          <a:spcPts val="0"/>
                        </a:spcAft>
                      </a:pPr>
                      <a:r>
                        <a:rPr lang="zh-CN" sz="1100" kern="100" dirty="0">
                          <a:effectLst/>
                        </a:rPr>
                        <a:t>这种类的方法可以划分为多种方法的析取集，从而提供许多不同的不相关的功能。</a:t>
                      </a:r>
                      <a:endParaRPr lang="zh-CN" sz="120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2502609611"/>
                  </a:ext>
                </a:extLst>
              </a:tr>
            </a:tbl>
          </a:graphicData>
        </a:graphic>
      </p:graphicFrame>
      <p:sp>
        <p:nvSpPr>
          <p:cNvPr id="3" name="矩形 2"/>
          <p:cNvSpPr/>
          <p:nvPr/>
        </p:nvSpPr>
        <p:spPr>
          <a:xfrm>
            <a:off x="1184223" y="5913218"/>
            <a:ext cx="10088380" cy="523220"/>
          </a:xfrm>
          <a:prstGeom prst="rect">
            <a:avLst/>
          </a:prstGeom>
        </p:spPr>
        <p:txBody>
          <a:bodyPr wrap="square">
            <a:spAutoFit/>
          </a:bodyPr>
          <a:lstStyle/>
          <a:p>
            <a:r>
              <a:rPr lang="zh-CN" altLang="en-US" sz="1400" dirty="0"/>
              <a:t>F. Khomh, M. D. Penta, Y. G. Gueheneuc, and G. Antoniol, “An exploratory study of the impact of antipatterns on class change-and </a:t>
            </a:r>
            <a:r>
              <a:rPr lang="zh-CN" altLang="en-US" sz="1400" dirty="0" smtClean="0"/>
              <a:t>fault</a:t>
            </a:r>
            <a:r>
              <a:rPr lang="zh-CN" altLang="en-US" sz="1400" dirty="0"/>
              <a:t>-proneness,” Empirical Software Engineering, vol. 17, no. 3, pp. 243– 275, 2012. </a:t>
            </a:r>
          </a:p>
        </p:txBody>
      </p:sp>
    </p:spTree>
    <p:extLst>
      <p:ext uri="{BB962C8B-B14F-4D97-AF65-F5344CB8AC3E}">
        <p14:creationId xmlns:p14="http://schemas.microsoft.com/office/powerpoint/2010/main" val="422632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46251" y="1939932"/>
            <a:ext cx="8915400" cy="3905251"/>
          </a:xfrm>
        </p:spPr>
        <p:txBody>
          <a:bodyPr>
            <a:normAutofit/>
          </a:bodyPr>
          <a:lstStyle/>
          <a:p>
            <a:r>
              <a:rPr lang="zh-CN" altLang="en-US" sz="2400" dirty="0">
                <a:latin typeface="微软雅黑 Light" panose="020B0502040204020203" pitchFamily="34" charset="-122"/>
                <a:ea typeface="微软雅黑 Light" panose="020B0502040204020203" pitchFamily="34" charset="-122"/>
              </a:rPr>
              <a:t>代码坏味与开发者存在的关联</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坏味的演化</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坏味对代码理解与维护的影响</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代码坏味何时会被引入以及为何被引入</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多种自动检测坏味的工具，如</a:t>
            </a:r>
            <a:r>
              <a:rPr lang="en-US" altLang="zh-CN" sz="2400" dirty="0">
                <a:latin typeface="微软雅黑 Light" panose="020B0502040204020203" pitchFamily="34" charset="-122"/>
                <a:ea typeface="微软雅黑 Light" panose="020B0502040204020203" pitchFamily="34" charset="-122"/>
              </a:rPr>
              <a:t>DÉCOR</a:t>
            </a:r>
          </a:p>
          <a:p>
            <a:r>
              <a:rPr lang="zh-CN" altLang="en-US" sz="2400" dirty="0">
                <a:latin typeface="微软雅黑 Light" panose="020B0502040204020203" pitchFamily="34" charset="-122"/>
                <a:ea typeface="微软雅黑 Light" panose="020B0502040204020203" pitchFamily="34" charset="-122"/>
              </a:rPr>
              <a:t>坏味与源文件的变化倾向及出错倾向之间的关系</a:t>
            </a:r>
            <a:endParaRPr lang="en-US" altLang="zh-CN" sz="2400" dirty="0">
              <a:latin typeface="微软雅黑 Light" panose="020B0502040204020203" pitchFamily="34" charset="-122"/>
              <a:ea typeface="微软雅黑 Light" panose="020B0502040204020203" pitchFamily="34" charset="-122"/>
            </a:endParaRPr>
          </a:p>
          <a:p>
            <a:r>
              <a:rPr lang="en-US" altLang="zh-CN" sz="2400" dirty="0">
                <a:latin typeface="微软雅黑 Light" panose="020B0502040204020203" pitchFamily="34" charset="-122"/>
                <a:ea typeface="微软雅黑 Light" panose="020B0502040204020203" pitchFamily="34" charset="-122"/>
              </a:rPr>
              <a:t>……</a:t>
            </a:r>
          </a:p>
          <a:p>
            <a:pPr marL="0" indent="0">
              <a:buNone/>
            </a:pPr>
            <a:endParaRPr lang="en-US" altLang="zh-CN" sz="2400" dirty="0"/>
          </a:p>
          <a:p>
            <a:pPr marL="0" indent="0">
              <a:buNone/>
            </a:pPr>
            <a:endParaRPr lang="zh-CN" altLang="en-US"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
        <p:nvSpPr>
          <p:cNvPr id="6" name="标题 1"/>
          <p:cNvSpPr>
            <a:spLocks noGrp="1"/>
          </p:cNvSpPr>
          <p:nvPr/>
        </p:nvSpPr>
        <p:spPr>
          <a:xfrm>
            <a:off x="1746260" y="651517"/>
            <a:ext cx="8764905" cy="66611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latin typeface="微软雅黑" panose="020B0503020204020204" pitchFamily="34" charset="-122"/>
                <a:ea typeface="微软雅黑" panose="020B0503020204020204" pitchFamily="34" charset="-122"/>
                <a:sym typeface="+mn-ea"/>
              </a:rPr>
              <a:t>背景与相关工作</a:t>
            </a:r>
            <a:endParaRPr lang="en-US" altLang="zh-CN"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50181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38457" y="1499734"/>
            <a:ext cx="8915400" cy="3777623"/>
          </a:xfrm>
        </p:spPr>
        <p:txBody>
          <a:bodyPr>
            <a:normAutofit/>
          </a:bodyPr>
          <a:lstStyle/>
          <a:p>
            <a:r>
              <a:rPr lang="zh-CN" altLang="en-US" sz="2400" dirty="0"/>
              <a:t>代码坏味</a:t>
            </a:r>
            <a:endParaRPr lang="en-US" altLang="zh-CN" sz="2400" dirty="0"/>
          </a:p>
          <a:p>
            <a:r>
              <a:rPr lang="zh-CN" altLang="en-US" sz="2400" dirty="0"/>
              <a:t>文件改变</a:t>
            </a:r>
            <a:endParaRPr lang="en-US" altLang="zh-CN" sz="2400" dirty="0"/>
          </a:p>
          <a:p>
            <a:pPr lvl="1"/>
            <a:r>
              <a:rPr lang="en-US" altLang="zh-CN" sz="2000" dirty="0"/>
              <a:t> </a:t>
            </a:r>
            <a:r>
              <a:rPr lang="zh-CN" altLang="en-US" sz="2000" dirty="0"/>
              <a:t>新增文件</a:t>
            </a:r>
            <a:endParaRPr lang="en-US" altLang="zh-CN" sz="2000" dirty="0"/>
          </a:p>
          <a:p>
            <a:pPr lvl="1"/>
            <a:r>
              <a:rPr lang="zh-CN" altLang="en-US" sz="2000" dirty="0"/>
              <a:t>被修改文件</a:t>
            </a:r>
            <a:endParaRPr lang="en-US" altLang="zh-CN" sz="2000" dirty="0"/>
          </a:p>
          <a:p>
            <a:pPr lvl="1"/>
            <a:r>
              <a:rPr lang="zh-CN" altLang="en-US" sz="2000" dirty="0"/>
              <a:t>被移除文件</a:t>
            </a:r>
            <a:endParaRPr lang="en-US" altLang="zh-CN" sz="2000" dirty="0"/>
          </a:p>
          <a:p>
            <a:endParaRPr lang="en-US" altLang="zh-CN" sz="2000" dirty="0"/>
          </a:p>
          <a:p>
            <a:pPr marL="0" indent="0">
              <a:buNone/>
            </a:pPr>
            <a:endParaRPr lang="zh-CN" altLang="en-US"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
        <p:nvSpPr>
          <p:cNvPr id="5" name="标题 1"/>
          <p:cNvSpPr>
            <a:spLocks noGrp="1"/>
          </p:cNvSpPr>
          <p:nvPr/>
        </p:nvSpPr>
        <p:spPr>
          <a:xfrm>
            <a:off x="1746260" y="651517"/>
            <a:ext cx="8764905" cy="66611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57178">
              <a:defRPr/>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sym typeface="+mn-ea"/>
              </a:rPr>
              <a:t>背景与相关工作</a:t>
            </a:r>
            <a:endParaRPr lang="en-US" altLang="zh-CN"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9598" y="1317536"/>
            <a:ext cx="8911687" cy="1280891"/>
          </a:xfrm>
        </p:spPr>
        <p:txBody>
          <a:bodyPr/>
          <a:lstStyle/>
          <a:p>
            <a:r>
              <a:rPr lang="zh-CN" altLang="en-US" dirty="0">
                <a:latin typeface="微软雅黑" panose="020B0503020204020204" pitchFamily="34" charset="-122"/>
                <a:ea typeface="微软雅黑" panose="020B0503020204020204" pitchFamily="34" charset="-122"/>
                <a:sym typeface="+mn-ea"/>
              </a:rPr>
              <a:t>目录</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575877" y="2276482"/>
            <a:ext cx="8915400" cy="3777623"/>
          </a:xfrm>
        </p:spPr>
        <p:txBody>
          <a:bodyPr>
            <a:normAutofit/>
          </a:bodyPr>
          <a:lstStyle/>
          <a:p>
            <a:r>
              <a:rPr lang="zh-CN" altLang="en-US" sz="2400" dirty="0">
                <a:latin typeface="微软雅黑 Light" panose="020B0502040204020203" pitchFamily="34" charset="-122"/>
                <a:ea typeface="微软雅黑 Light" panose="020B0502040204020203" pitchFamily="34" charset="-122"/>
                <a:sym typeface="+mn-ea"/>
              </a:rPr>
              <a:t>背景与相关工作</a:t>
            </a:r>
            <a:endParaRPr lang="en-US" altLang="zh-CN" sz="2400"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实证研究</a:t>
            </a:r>
            <a:endParaRPr lang="en-US" altLang="zh-CN" sz="2800" b="1"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实验结果</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总结与展望</a:t>
            </a:r>
            <a:endParaRPr lang="en-US" altLang="zh-CN" sz="2400" dirty="0">
              <a:latin typeface="微软雅黑 Light" panose="020B0502040204020203" pitchFamily="34" charset="-122"/>
              <a:ea typeface="微软雅黑 Light" panose="020B0502040204020203" pitchFamily="34" charset="-122"/>
            </a:endParaRPr>
          </a:p>
          <a:p>
            <a:pPr marL="0" indent="0">
              <a:buNone/>
            </a:pPr>
            <a:endParaRPr lang="zh-CN" altLang="en-US"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Tree>
    <p:extLst>
      <p:ext uri="{BB962C8B-B14F-4D97-AF65-F5344CB8AC3E}">
        <p14:creationId xmlns:p14="http://schemas.microsoft.com/office/powerpoint/2010/main" val="164350411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0337" y="1312415"/>
            <a:ext cx="8911687" cy="1280891"/>
          </a:xfrm>
        </p:spPr>
        <p:txBody>
          <a:bodyPr/>
          <a:lstStyle/>
          <a:p>
            <a:r>
              <a:rPr lang="zh-CN" altLang="en-US" sz="2800" dirty="0">
                <a:latin typeface="微软雅黑 Light" panose="020B0502040204020203" pitchFamily="34" charset="-122"/>
                <a:ea typeface="微软雅黑 Light" panose="020B0502040204020203" pitchFamily="34" charset="-122"/>
              </a:rPr>
              <a:t>预定义</a:t>
            </a:r>
            <a:endParaRPr lang="en-US" altLang="zh-CN" sz="2800" dirty="0">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1411" y="29217"/>
            <a:ext cx="1387475" cy="1387475"/>
          </a:xfrm>
          <a:prstGeom prst="ellipse">
            <a:avLst/>
          </a:prstGeom>
          <a:ln>
            <a:noFill/>
          </a:ln>
          <a:effectLst>
            <a:softEdge rad="112500"/>
          </a:effectLst>
        </p:spPr>
      </p:pic>
      <p:sp>
        <p:nvSpPr>
          <p:cNvPr id="5" name="标题 1"/>
          <p:cNvSpPr>
            <a:spLocks noGrp="1"/>
          </p:cNvSpPr>
          <p:nvPr/>
        </p:nvSpPr>
        <p:spPr>
          <a:xfrm>
            <a:off x="1715998" y="625387"/>
            <a:ext cx="8911687" cy="12808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latin typeface="微软雅黑" panose="020B0503020204020204" pitchFamily="34" charset="-122"/>
                <a:ea typeface="微软雅黑" panose="020B0503020204020204" pitchFamily="34" charset="-122"/>
              </a:rPr>
              <a:t>实证研究</a:t>
            </a:r>
            <a:endParaRPr lang="en-US" altLang="zh-CN" dirty="0">
              <a:latin typeface="微软雅黑" panose="020B0503020204020204" pitchFamily="34" charset="-122"/>
              <a:ea typeface="微软雅黑" panose="020B0503020204020204" pitchFamily="34" charset="-122"/>
            </a:endParaRPr>
          </a:p>
        </p:txBody>
      </p:sp>
      <p:graphicFrame>
        <p:nvGraphicFramePr>
          <p:cNvPr id="9" name="对象 8">
            <a:hlinkClick r:id="" action="ppaction://ole?verb=0"/>
          </p:cNvPr>
          <p:cNvGraphicFramePr>
            <a:graphicFrameLocks noChangeAspect="1"/>
          </p:cNvGraphicFramePr>
          <p:nvPr/>
        </p:nvGraphicFramePr>
        <p:xfrm>
          <a:off x="5638800" y="3321051"/>
          <a:ext cx="914400" cy="215900"/>
        </p:xfrm>
        <a:graphic>
          <a:graphicData uri="http://schemas.openxmlformats.org/presentationml/2006/ole">
            <mc:AlternateContent xmlns:mc="http://schemas.openxmlformats.org/markup-compatibility/2006">
              <mc:Choice xmlns:v="urn:schemas-microsoft-com:vml" Requires="v">
                <p:oleObj spid="_x0000_s1307" r:id="rId5" imgW="914400" imgH="215900" progId="Equation.KSEE3">
                  <p:embed/>
                </p:oleObj>
              </mc:Choice>
              <mc:Fallback>
                <p:oleObj r:id="rId5" imgW="914400" imgH="215900" progId="Equation.KSEE3">
                  <p:embed/>
                  <p:pic>
                    <p:nvPicPr>
                      <p:cNvPr id="0" name="图片 1027"/>
                      <p:cNvPicPr/>
                      <p:nvPr/>
                    </p:nvPicPr>
                    <p:blipFill>
                      <a:blip r:embed="rId6"/>
                      <a:stretch>
                        <a:fillRect/>
                      </a:stretch>
                    </p:blipFill>
                    <p:spPr>
                      <a:xfrm>
                        <a:off x="5638800" y="3321051"/>
                        <a:ext cx="914400" cy="2159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11" name="表格 10"/>
              <p:cNvGraphicFramePr/>
              <p:nvPr>
                <p:extLst>
                  <p:ext uri="{D42A27DB-BD31-4B8C-83A1-F6EECF244321}">
                    <p14:modId xmlns:p14="http://schemas.microsoft.com/office/powerpoint/2010/main" val="3951229582"/>
                  </p:ext>
                </p:extLst>
              </p:nvPr>
            </p:nvGraphicFramePr>
            <p:xfrm>
              <a:off x="1829441" y="1979938"/>
              <a:ext cx="8533130" cy="3932207"/>
            </p:xfrm>
            <a:graphic>
              <a:graphicData uri="http://schemas.openxmlformats.org/drawingml/2006/table">
                <a:tbl>
                  <a:tblPr firstRow="1" bandRow="1">
                    <a:tableStyleId>{5C22544A-7EE6-4342-B048-85BDC9FD1C3A}</a:tableStyleId>
                  </a:tblPr>
                  <a:tblGrid>
                    <a:gridCol w="2367811">
                      <a:extLst>
                        <a:ext uri="{9D8B030D-6E8A-4147-A177-3AD203B41FA5}">
                          <a16:colId xmlns:a16="http://schemas.microsoft.com/office/drawing/2014/main" val="20000"/>
                        </a:ext>
                      </a:extLst>
                    </a:gridCol>
                    <a:gridCol w="6165319">
                      <a:extLst>
                        <a:ext uri="{9D8B030D-6E8A-4147-A177-3AD203B41FA5}">
                          <a16:colId xmlns:a16="http://schemas.microsoft.com/office/drawing/2014/main" val="20001"/>
                        </a:ext>
                      </a:extLst>
                    </a:gridCol>
                  </a:tblGrid>
                  <a:tr h="381000">
                    <a:tc>
                      <a:txBody>
                        <a:bodyPr/>
                        <a:lstStyle/>
                        <a:p>
                          <a:pPr>
                            <a:buNone/>
                          </a:pPr>
                          <a:endParaRPr lang="en-US" altLang="zh-CN" sz="1500" dirty="0">
                            <a:latin typeface="微软雅黑 Light" panose="020B0502040204020203" pitchFamily="34" charset="-122"/>
                            <a:ea typeface="微软雅黑 Light" panose="020B0502040204020203" pitchFamily="34" charset="-122"/>
                          </a:endParaRPr>
                        </a:p>
                      </a:txBody>
                      <a:tcPr anchor="ctr"/>
                    </a:tc>
                    <a:tc>
                      <a:txBody>
                        <a:bodyPr/>
                        <a:lstStyle/>
                        <a:p>
                          <a:pPr>
                            <a:buNone/>
                          </a:pPr>
                          <a:r>
                            <a:rPr lang="zh-CN" altLang="en-US" sz="1500" dirty="0" smtClean="0">
                              <a:latin typeface="微软雅黑 Light" panose="020B0502040204020203" pitchFamily="34" charset="-122"/>
                              <a:ea typeface="微软雅黑 Light" panose="020B0502040204020203" pitchFamily="34" charset="-122"/>
                            </a:rPr>
                            <a:t>定义</a:t>
                          </a:r>
                          <a:endParaRPr lang="en-US" altLang="zh-CN" sz="15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0"/>
                      </a:ext>
                    </a:extLst>
                  </a:tr>
                  <a:tr h="381000">
                    <a:tc>
                      <a:txBody>
                        <a:bodyPr/>
                        <a:lstStyle/>
                        <a:p>
                          <a:pPr>
                            <a:buNone/>
                          </a:pPr>
                          <a14:m>
                            <m:oMathPara xmlns:m="http://schemas.openxmlformats.org/officeDocument/2006/math">
                              <m:oMathParaPr>
                                <m:jc m:val="left"/>
                              </m:oMathParaPr>
                              <m:oMath xmlns:m="http://schemas.openxmlformats.org/officeDocument/2006/math">
                                <m:d>
                                  <m:dPr>
                                    <m:begChr m:val=""/>
                                    <m:endChr m:val="}"/>
                                    <m:ctrlPr>
                                      <a:rPr lang="zh-CN" altLang="en-US" sz="1500" b="0" i="1" kern="1200" smtClean="0">
                                        <a:solidFill>
                                          <a:schemeClr val="dk1"/>
                                        </a:solidFill>
                                        <a:latin typeface="Cambria Math" panose="02040503050406030204" pitchFamily="18" charset="0"/>
                                        <a:ea typeface="+mn-ea"/>
                                        <a:cs typeface="+mn-cs"/>
                                      </a:rPr>
                                    </m:ctrlPr>
                                  </m:dPr>
                                  <m:e>
                                    <m:r>
                                      <a:rPr lang="zh-CN" altLang="en-US" sz="1500" b="0" i="1" kern="1200">
                                        <a:solidFill>
                                          <a:schemeClr val="dk1"/>
                                        </a:solidFill>
                                        <a:latin typeface="Cambria Math" panose="02040503050406030204" pitchFamily="18" charset="0"/>
                                        <a:ea typeface="+mn-ea"/>
                                        <a:cs typeface="+mn-cs"/>
                                      </a:rPr>
                                      <m:t>𝑃</m:t>
                                    </m:r>
                                    <m:r>
                                      <a:rPr lang="zh-CN" altLang="en-US" sz="1500" b="0" i="0" kern="1200">
                                        <a:solidFill>
                                          <a:schemeClr val="dk1"/>
                                        </a:solidFill>
                                        <a:latin typeface="Cambria Math" panose="02040503050406030204" pitchFamily="18" charset="0"/>
                                        <a:ea typeface="+mn-ea"/>
                                        <a:cs typeface="+mn-cs"/>
                                      </a:rPr>
                                      <m:t>={</m:t>
                                    </m:r>
                                    <m:sSub>
                                      <m:sSubPr>
                                        <m:ctrlPr>
                                          <a:rPr lang="zh-CN" altLang="en-US" sz="1500" b="0" i="1" kern="1200">
                                            <a:solidFill>
                                              <a:schemeClr val="dk1"/>
                                            </a:solidFill>
                                            <a:latin typeface="Cambria Math" panose="02040503050406030204" pitchFamily="18" charset="0"/>
                                            <a:ea typeface="+mn-ea"/>
                                            <a:cs typeface="+mn-cs"/>
                                          </a:rPr>
                                        </m:ctrlPr>
                                      </m:sSubPr>
                                      <m:e>
                                        <m:r>
                                          <a:rPr lang="zh-CN" altLang="en-US" sz="1500" b="0" i="1" kern="1200">
                                            <a:solidFill>
                                              <a:schemeClr val="dk1"/>
                                            </a:solidFill>
                                            <a:latin typeface="Cambria Math" panose="02040503050406030204" pitchFamily="18" charset="0"/>
                                            <a:ea typeface="+mn-ea"/>
                                            <a:cs typeface="+mn-cs"/>
                                          </a:rPr>
                                          <m:t>𝑉</m:t>
                                        </m:r>
                                      </m:e>
                                      <m:sub>
                                        <m:r>
                                          <a:rPr lang="zh-CN" altLang="en-US" sz="1500" b="0" i="1" kern="1200">
                                            <a:solidFill>
                                              <a:schemeClr val="dk1"/>
                                            </a:solidFill>
                                            <a:latin typeface="Cambria Math" panose="02040503050406030204" pitchFamily="18" charset="0"/>
                                            <a:ea typeface="+mn-ea"/>
                                            <a:cs typeface="+mn-cs"/>
                                          </a:rPr>
                                          <m:t>𝑖</m:t>
                                        </m:r>
                                      </m:sub>
                                    </m:sSub>
                                    <m:r>
                                      <a:rPr lang="zh-CN" altLang="en-US" sz="1500" b="0" i="0" kern="1200">
                                        <a:solidFill>
                                          <a:schemeClr val="dk1"/>
                                        </a:solidFill>
                                        <a:latin typeface="Cambria Math" panose="02040503050406030204" pitchFamily="18" charset="0"/>
                                        <a:ea typeface="+mn-ea"/>
                                        <a:cs typeface="+mn-cs"/>
                                      </a:rPr>
                                      <m:t>|</m:t>
                                    </m:r>
                                    <m:r>
                                      <a:rPr lang="zh-CN" altLang="en-US" sz="1500" b="0" i="1" kern="1200">
                                        <a:solidFill>
                                          <a:schemeClr val="dk1"/>
                                        </a:solidFill>
                                        <a:latin typeface="Cambria Math" panose="02040503050406030204" pitchFamily="18" charset="0"/>
                                        <a:ea typeface="+mn-ea"/>
                                        <a:cs typeface="+mn-cs"/>
                                      </a:rPr>
                                      <m:t>𝑖</m:t>
                                    </m:r>
                                    <m:r>
                                      <a:rPr lang="zh-CN" altLang="en-US" sz="1500" b="0" i="0" kern="1200">
                                        <a:solidFill>
                                          <a:schemeClr val="dk1"/>
                                        </a:solidFill>
                                        <a:latin typeface="Cambria Math" panose="02040503050406030204" pitchFamily="18" charset="0"/>
                                        <a:ea typeface="+mn-ea"/>
                                        <a:cs typeface="+mn-cs"/>
                                      </a:rPr>
                                      <m:t>=1...</m:t>
                                    </m:r>
                                    <m:r>
                                      <a:rPr lang="zh-CN" altLang="en-US" sz="1500" b="0" i="1" kern="1200">
                                        <a:solidFill>
                                          <a:schemeClr val="dk1"/>
                                        </a:solidFill>
                                        <a:latin typeface="Cambria Math" panose="02040503050406030204" pitchFamily="18" charset="0"/>
                                        <a:ea typeface="+mn-ea"/>
                                        <a:cs typeface="+mn-cs"/>
                                      </a:rPr>
                                      <m:t>𝑛</m:t>
                                    </m:r>
                                  </m:e>
                                </m:d>
                              </m:oMath>
                            </m:oMathPara>
                          </a14:m>
                          <a:endParaRPr lang="en-US" altLang="zh-CN" sz="1500" b="0" i="1" baseline="-25000" dirty="0">
                            <a:solidFill>
                              <a:schemeClr val="tx1"/>
                            </a:solidFill>
                            <a:uFillTx/>
                            <a:latin typeface="Cambria Math" panose="02040503050406030204" pitchFamily="18" charset="0"/>
                            <a:ea typeface="Cambria Math" panose="02040503050406030204" pitchFamily="18" charset="0"/>
                          </a:endParaRPr>
                        </a:p>
                      </a:txBody>
                      <a:tcPr anchor="ctr"/>
                    </a:tc>
                    <a:tc>
                      <a:txBody>
                        <a:bodyPr/>
                        <a:lstStyle/>
                        <a:p>
                          <a:pPr>
                            <a:buNone/>
                          </a:pPr>
                          <a:r>
                            <a:rPr lang="zh-CN" altLang="en-US" sz="1500" dirty="0" smtClean="0">
                              <a:latin typeface="微软雅黑 Light" panose="020B0502040204020203" pitchFamily="34" charset="-122"/>
                              <a:ea typeface="微软雅黑 Light" panose="020B0502040204020203" pitchFamily="34" charset="-122"/>
                            </a:rPr>
                            <a:t>项目</a:t>
                          </a:r>
                          <a:r>
                            <a:rPr lang="en-US" altLang="zh-CN" sz="1500" i="1" dirty="0" smtClean="0">
                              <a:latin typeface="Cambria Math" panose="02040503050406030204" pitchFamily="18" charset="0"/>
                              <a:ea typeface="Cambria Math" panose="02040503050406030204" pitchFamily="18" charset="0"/>
                            </a:rPr>
                            <a:t>P</a:t>
                          </a:r>
                          <a:endParaRPr lang="zh-CN" altLang="en-US" sz="1500" i="1" dirty="0">
                            <a:latin typeface="Cambria Math" panose="02040503050406030204" pitchFamily="18" charset="0"/>
                            <a:ea typeface="微软雅黑 Light" panose="020B0502040204020203" pitchFamily="34" charset="-122"/>
                          </a:endParaRPr>
                        </a:p>
                      </a:txBody>
                      <a:tcPr anchor="ctr"/>
                    </a:tc>
                    <a:extLst>
                      <a:ext uri="{0D108BD9-81ED-4DB2-BD59-A6C34878D82A}">
                        <a16:rowId xmlns:a16="http://schemas.microsoft.com/office/drawing/2014/main" val="10001"/>
                      </a:ext>
                    </a:extLst>
                  </a:tr>
                  <a:tr h="335567">
                    <a:tc>
                      <a:txBody>
                        <a:bodyPr/>
                        <a:lstStyle/>
                        <a:p>
                          <a:pPr>
                            <a:buNone/>
                          </a:pPr>
                          <a14:m>
                            <m:oMathPara xmlns:m="http://schemas.openxmlformats.org/officeDocument/2006/math">
                              <m:oMathParaPr>
                                <m:jc m:val="left"/>
                              </m:oMathParaPr>
                              <m:oMath xmlns:m="http://schemas.openxmlformats.org/officeDocument/2006/math">
                                <m:sSub>
                                  <m:sSubPr>
                                    <m:ctrlPr>
                                      <a:rPr lang="zh-CN" altLang="en-US" sz="1500" b="0" i="1" kern="1200" smtClean="0">
                                        <a:solidFill>
                                          <a:schemeClr val="dk1"/>
                                        </a:solidFill>
                                        <a:latin typeface="Cambria Math" panose="02040503050406030204" pitchFamily="18" charset="0"/>
                                        <a:ea typeface="+mn-ea"/>
                                        <a:cs typeface="+mn-cs"/>
                                      </a:rPr>
                                    </m:ctrlPr>
                                  </m:sSubPr>
                                  <m:e>
                                    <m:r>
                                      <a:rPr lang="zh-CN" altLang="en-US" sz="1500" b="0" i="1" kern="1200">
                                        <a:solidFill>
                                          <a:schemeClr val="dk1"/>
                                        </a:solidFill>
                                        <a:latin typeface="Cambria Math" panose="02040503050406030204" pitchFamily="18" charset="0"/>
                                        <a:ea typeface="+mn-ea"/>
                                        <a:cs typeface="+mn-cs"/>
                                      </a:rPr>
                                      <m:t>𝑉</m:t>
                                    </m:r>
                                  </m:e>
                                  <m:sub>
                                    <m:r>
                                      <a:rPr lang="zh-CN" altLang="en-US" sz="1500" b="0" i="1" kern="1200">
                                        <a:solidFill>
                                          <a:schemeClr val="dk1"/>
                                        </a:solidFill>
                                        <a:latin typeface="Cambria Math" panose="02040503050406030204" pitchFamily="18" charset="0"/>
                                        <a:ea typeface="+mn-ea"/>
                                        <a:cs typeface="+mn-cs"/>
                                      </a:rPr>
                                      <m:t>𝑖</m:t>
                                    </m:r>
                                  </m:sub>
                                </m:sSub>
                              </m:oMath>
                            </m:oMathPara>
                          </a14:m>
                          <a:endParaRPr lang="zh-CN" altLang="en-US" sz="1500" b="0" dirty="0">
                            <a:latin typeface="Cambria Math" panose="02040503050406030204" pitchFamily="18" charset="0"/>
                            <a:ea typeface="微软雅黑" panose="020B0503020204020204" pitchFamily="34" charset="-122"/>
                          </a:endParaRPr>
                        </a:p>
                      </a:txBody>
                      <a:tcPr anchor="ctr"/>
                    </a:tc>
                    <a:tc>
                      <a:txBody>
                        <a:bodyPr/>
                        <a:lstStyle/>
                        <a:p>
                          <a:pPr>
                            <a:buNone/>
                          </a:pPr>
                          <a:r>
                            <a:rPr lang="zh-CN" altLang="en-US" sz="1500" dirty="0" smtClean="0">
                              <a:latin typeface="微软雅黑 Light" panose="020B0502040204020203" pitchFamily="34" charset="-122"/>
                              <a:ea typeface="微软雅黑 Light" panose="020B0502040204020203" pitchFamily="34" charset="-122"/>
                            </a:rPr>
                            <a:t>项目</a:t>
                          </a:r>
                          <a:r>
                            <a:rPr lang="en-US" altLang="zh-CN" sz="1500" i="1" kern="1200" dirty="0" smtClean="0">
                              <a:solidFill>
                                <a:schemeClr val="dk1"/>
                              </a:solidFill>
                              <a:latin typeface="Cambria Math" panose="02040503050406030204" pitchFamily="18" charset="0"/>
                              <a:ea typeface="Cambria Math" panose="02040503050406030204" pitchFamily="18" charset="0"/>
                              <a:cs typeface="+mn-cs"/>
                            </a:rPr>
                            <a:t>P  </a:t>
                          </a:r>
                          <a:r>
                            <a:rPr lang="zh-CN" altLang="en-US" sz="1500" dirty="0" smtClean="0">
                              <a:latin typeface="微软雅黑 Light" panose="020B0502040204020203" pitchFamily="34" charset="-122"/>
                              <a:ea typeface="微软雅黑 Light" panose="020B0502040204020203" pitchFamily="34" charset="-122"/>
                            </a:rPr>
                            <a:t>中的第</a:t>
                          </a:r>
                          <a14:m>
                            <m:oMath xmlns:m="http://schemas.openxmlformats.org/officeDocument/2006/math">
                              <m:r>
                                <a:rPr lang="x-none" altLang="zh-CN" sz="1500" i="1" kern="1200" smtClean="0">
                                  <a:solidFill>
                                    <a:schemeClr val="dk1"/>
                                  </a:solidFill>
                                  <a:effectLst/>
                                  <a:latin typeface="Cambria Math" panose="02040503050406030204" pitchFamily="18" charset="0"/>
                                  <a:ea typeface="+mn-ea"/>
                                  <a:cs typeface="+mn-cs"/>
                                </a:rPr>
                                <m:t>𝑖</m:t>
                              </m:r>
                            </m:oMath>
                          </a14:m>
                          <a:r>
                            <a:rPr lang="zh-CN" altLang="en-US" sz="1500" dirty="0" smtClean="0">
                              <a:latin typeface="微软雅黑 Light" panose="020B0502040204020203" pitchFamily="34" charset="-122"/>
                              <a:ea typeface="微软雅黑 Light" panose="020B0502040204020203" pitchFamily="34" charset="-122"/>
                            </a:rPr>
                            <a:t>个发布版本</a:t>
                          </a:r>
                          <a:endParaRPr lang="zh-CN" altLang="en-US" sz="15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2"/>
                      </a:ext>
                    </a:extLst>
                  </a:tr>
                  <a:tr h="548640">
                    <a:tc>
                      <a:txBody>
                        <a:bodyPr/>
                        <a:lstStyle/>
                        <a:p>
                          <a:pPr>
                            <a:buNone/>
                          </a:pPr>
                          <a:r>
                            <a:rPr lang="en-US" altLang="zh-CN" sz="1500" b="0" i="1" dirty="0">
                              <a:latin typeface="Cambria Math" panose="02040503050406030204" pitchFamily="18" charset="0"/>
                              <a:ea typeface="Cambria Math" panose="02040503050406030204" pitchFamily="18" charset="0"/>
                              <a:sym typeface="+mn-ea"/>
                            </a:rPr>
                            <a:t>added files (A</a:t>
                          </a:r>
                          <a:r>
                            <a:rPr lang="en-US" altLang="zh-CN" sz="1500" b="0" i="1" baseline="-25000" dirty="0">
                              <a:solidFill>
                                <a:schemeClr val="tx1">
                                  <a:lumMod val="75000"/>
                                  <a:lumOff val="25000"/>
                                </a:schemeClr>
                              </a:solidFill>
                              <a:uFillTx/>
                              <a:latin typeface="Cambria Math" panose="02040503050406030204" pitchFamily="18" charset="0"/>
                              <a:ea typeface="Cambria Math" panose="02040503050406030204" pitchFamily="18" charset="0"/>
                              <a:sym typeface="+mn-ea"/>
                            </a:rPr>
                            <a:t>i</a:t>
                          </a:r>
                          <a:r>
                            <a:rPr lang="en-US" altLang="zh-CN" sz="1500" b="0" i="1" dirty="0">
                              <a:latin typeface="Cambria Math" panose="02040503050406030204" pitchFamily="18" charset="0"/>
                              <a:ea typeface="Cambria Math" panose="02040503050406030204" pitchFamily="18" charset="0"/>
                              <a:sym typeface="+mn-ea"/>
                            </a:rPr>
                            <a:t>)</a:t>
                          </a:r>
                          <a:r>
                            <a:rPr lang="en-US" altLang="zh-CN" sz="1500" b="0" dirty="0">
                              <a:latin typeface="Cambria Math" panose="02040503050406030204" pitchFamily="18" charset="0"/>
                              <a:ea typeface="Cambria Math" panose="02040503050406030204" pitchFamily="18" charset="0"/>
                              <a:sym typeface="+mn-ea"/>
                            </a:rPr>
                            <a:t> </a:t>
                          </a:r>
                          <a:endParaRPr lang="zh-CN" altLang="en-US" sz="1500" b="0" dirty="0">
                            <a:latin typeface="Cambria Math" panose="02040503050406030204" pitchFamily="18" charset="0"/>
                            <a:ea typeface="微软雅黑 Light" panose="020B0502040204020203" pitchFamily="34" charset="-122"/>
                          </a:endParaRPr>
                        </a:p>
                      </a:txBody>
                      <a:tcPr anchor="ctr"/>
                    </a:tc>
                    <a:tc>
                      <a:txBody>
                        <a:bodyPr/>
                        <a:lstStyle/>
                        <a:p>
                          <a:pPr>
                            <a:buNone/>
                          </a:pPr>
                          <a:r>
                            <a:rPr lang="zh-CN" altLang="zh-CN" sz="1500" kern="1200" dirty="0" smtClean="0">
                              <a:solidFill>
                                <a:schemeClr val="dk1"/>
                              </a:solidFill>
                              <a:effectLst/>
                              <a:latin typeface="微软雅黑 Light" panose="020B0502040204020203" pitchFamily="34" charset="-122"/>
                              <a:ea typeface="微软雅黑 Light" panose="020B0502040204020203" pitchFamily="34" charset="-122"/>
                              <a:cs typeface="+mn-cs"/>
                            </a:rPr>
                            <a:t>存在于第</a:t>
                          </a:r>
                          <a14:m>
                            <m:oMath xmlns:m="http://schemas.openxmlformats.org/officeDocument/2006/math">
                              <m:r>
                                <a:rPr lang="x-none" altLang="zh-CN" sz="1500" i="1" kern="1200">
                                  <a:solidFill>
                                    <a:schemeClr val="dk1"/>
                                  </a:solidFill>
                                  <a:effectLst/>
                                  <a:latin typeface="Cambria Math" panose="02040503050406030204" pitchFamily="18" charset="0"/>
                                  <a:ea typeface="+mn-ea"/>
                                  <a:cs typeface="+mn-cs"/>
                                </a:rPr>
                                <m:t>𝑖</m:t>
                              </m:r>
                            </m:oMath>
                          </a14:m>
                          <a:r>
                            <a:rPr lang="en-US" altLang="zh-CN" sz="1500" kern="1200" dirty="0" smtClean="0">
                              <a:solidFill>
                                <a:schemeClr val="dk1"/>
                              </a:solidFill>
                              <a:effectLst/>
                              <a:latin typeface="微软雅黑 Light" panose="020B0502040204020203" pitchFamily="34" charset="-122"/>
                              <a:ea typeface="微软雅黑 Light" panose="020B0502040204020203" pitchFamily="34" charset="-122"/>
                              <a:cs typeface="+mn-cs"/>
                            </a:rPr>
                            <a:t> </a:t>
                          </a:r>
                          <a:r>
                            <a:rPr lang="zh-CN" altLang="zh-CN" sz="1500" kern="1200" dirty="0">
                              <a:solidFill>
                                <a:schemeClr val="dk1"/>
                              </a:solidFill>
                              <a:effectLst/>
                              <a:latin typeface="微软雅黑 Light" panose="020B0502040204020203" pitchFamily="34" charset="-122"/>
                              <a:ea typeface="微软雅黑 Light" panose="020B0502040204020203" pitchFamily="34" charset="-122"/>
                              <a:cs typeface="+mn-cs"/>
                            </a:rPr>
                            <a:t>个版本中的文件而不存在于第</a:t>
                          </a:r>
                          <a14:m>
                            <m:oMath xmlns:m="http://schemas.openxmlformats.org/officeDocument/2006/math">
                              <m:r>
                                <a:rPr lang="x-none" altLang="zh-CN" sz="1500" i="1" kern="1200">
                                  <a:solidFill>
                                    <a:schemeClr val="dk1"/>
                                  </a:solidFill>
                                  <a:effectLst/>
                                  <a:latin typeface="Cambria Math" panose="02040503050406030204" pitchFamily="18" charset="0"/>
                                  <a:ea typeface="+mn-ea"/>
                                  <a:cs typeface="+mn-cs"/>
                                </a:rPr>
                                <m:t>𝑖</m:t>
                              </m:r>
                              <m:r>
                                <a:rPr lang="x-none" altLang="zh-CN" sz="1500" i="1" kern="1200">
                                  <a:solidFill>
                                    <a:schemeClr val="dk1"/>
                                  </a:solidFill>
                                  <a:effectLst/>
                                  <a:latin typeface="Cambria Math" panose="02040503050406030204" pitchFamily="18" charset="0"/>
                                  <a:ea typeface="+mn-ea"/>
                                  <a:cs typeface="+mn-cs"/>
                                </a:rPr>
                                <m:t>−</m:t>
                              </m:r>
                              <m:r>
                                <a:rPr lang="x-none" altLang="zh-CN" sz="1500" kern="1200">
                                  <a:solidFill>
                                    <a:schemeClr val="dk1"/>
                                  </a:solidFill>
                                  <a:effectLst/>
                                  <a:latin typeface="Cambria Math" panose="02040503050406030204" pitchFamily="18" charset="0"/>
                                  <a:ea typeface="+mn-ea"/>
                                  <a:cs typeface="+mn-cs"/>
                                </a:rPr>
                                <m:t>1</m:t>
                              </m:r>
                              <m:r>
                                <a:rPr lang="en-US" altLang="zh-CN" sz="1500" b="0" i="0" kern="1200" smtClean="0">
                                  <a:solidFill>
                                    <a:schemeClr val="dk1"/>
                                  </a:solidFill>
                                  <a:effectLst/>
                                  <a:latin typeface="Cambria Math" panose="02040503050406030204" pitchFamily="18" charset="0"/>
                                  <a:ea typeface="+mn-ea"/>
                                  <a:cs typeface="+mn-cs"/>
                                </a:rPr>
                                <m:t> </m:t>
                              </m:r>
                            </m:oMath>
                          </a14:m>
                          <a:r>
                            <a:rPr lang="zh-CN" altLang="zh-CN" sz="1500" kern="1200" dirty="0">
                              <a:solidFill>
                                <a:schemeClr val="dk1"/>
                              </a:solidFill>
                              <a:effectLst/>
                              <a:latin typeface="微软雅黑 Light" panose="020B0502040204020203" pitchFamily="34" charset="-122"/>
                              <a:ea typeface="微软雅黑 Light" panose="020B0502040204020203" pitchFamily="34" charset="-122"/>
                              <a:cs typeface="+mn-cs"/>
                            </a:rPr>
                            <a:t>版本中的文件为版本</a:t>
                          </a:r>
                          <a14:m>
                            <m:oMath xmlns:m="http://schemas.openxmlformats.org/officeDocument/2006/math">
                              <m:r>
                                <a:rPr lang="x-none" altLang="zh-CN" sz="1500" i="1" kern="1200">
                                  <a:solidFill>
                                    <a:schemeClr val="dk1"/>
                                  </a:solidFill>
                                  <a:effectLst/>
                                  <a:latin typeface="Cambria Math" panose="02040503050406030204" pitchFamily="18" charset="0"/>
                                  <a:ea typeface="+mn-ea"/>
                                  <a:cs typeface="+mn-cs"/>
                                </a:rPr>
                                <m:t>𝑖</m:t>
                              </m:r>
                            </m:oMath>
                          </a14:m>
                          <a:r>
                            <a:rPr lang="zh-CN" altLang="zh-CN" sz="1500" kern="1200" dirty="0">
                              <a:solidFill>
                                <a:schemeClr val="dk1"/>
                              </a:solidFill>
                              <a:effectLst/>
                              <a:latin typeface="微软雅黑 Light" panose="020B0502040204020203" pitchFamily="34" charset="-122"/>
                              <a:ea typeface="微软雅黑 Light" panose="020B0502040204020203" pitchFamily="34" charset="-122"/>
                              <a:cs typeface="+mn-cs"/>
                            </a:rPr>
                            <a:t>的新增文件</a:t>
                          </a:r>
                          <a:endParaRPr lang="zh-CN" altLang="en-US" sz="15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3"/>
                      </a:ext>
                    </a:extLst>
                  </a:tr>
                  <a:tr h="381000">
                    <a:tc>
                      <a:txBody>
                        <a:bodyPr/>
                        <a:lstStyle/>
                        <a:p>
                          <a:pPr>
                            <a:buNone/>
                          </a:pPr>
                          <a:r>
                            <a:rPr lang="en-US" altLang="zh-CN" sz="1500" b="0" i="1" dirty="0">
                              <a:latin typeface="Cambria Math" panose="02040503050406030204" pitchFamily="18" charset="0"/>
                              <a:ea typeface="Cambria Math" panose="02040503050406030204" pitchFamily="18" charset="0"/>
                              <a:sym typeface="+mn-ea"/>
                            </a:rPr>
                            <a:t>modified files (</a:t>
                          </a:r>
                          <a:r>
                            <a:rPr lang="en-US" altLang="zh-CN" sz="1500" b="0" i="1" dirty="0" err="1">
                              <a:latin typeface="Cambria Math" panose="02040503050406030204" pitchFamily="18" charset="0"/>
                              <a:ea typeface="Cambria Math" panose="02040503050406030204" pitchFamily="18" charset="0"/>
                              <a:sym typeface="+mn-ea"/>
                            </a:rPr>
                            <a:t>M</a:t>
                          </a:r>
                          <a:r>
                            <a:rPr lang="en-US" altLang="zh-CN" sz="1500" b="0" i="1" baseline="-25000" dirty="0" err="1">
                              <a:solidFill>
                                <a:schemeClr val="tx1">
                                  <a:lumMod val="75000"/>
                                  <a:lumOff val="25000"/>
                                </a:schemeClr>
                              </a:solidFill>
                              <a:uFillTx/>
                              <a:latin typeface="Cambria Math" panose="02040503050406030204" pitchFamily="18" charset="0"/>
                              <a:ea typeface="Cambria Math" panose="02040503050406030204" pitchFamily="18" charset="0"/>
                              <a:sym typeface="+mn-ea"/>
                            </a:rPr>
                            <a:t>i</a:t>
                          </a:r>
                          <a:r>
                            <a:rPr lang="en-US" altLang="zh-CN" sz="1500" b="0" i="1" dirty="0">
                              <a:latin typeface="Cambria Math" panose="02040503050406030204" pitchFamily="18" charset="0"/>
                              <a:ea typeface="Cambria Math" panose="02040503050406030204" pitchFamily="18" charset="0"/>
                              <a:sym typeface="+mn-ea"/>
                            </a:rPr>
                            <a:t>)</a:t>
                          </a:r>
                          <a:endParaRPr lang="zh-CN" altLang="en-US" sz="1500" b="0" i="1" dirty="0">
                            <a:latin typeface="Cambria Math" panose="02040503050406030204" pitchFamily="18" charset="0"/>
                            <a:ea typeface="微软雅黑 Light" panose="020B0502040204020203" pitchFamily="34" charset="-122"/>
                          </a:endParaRPr>
                        </a:p>
                      </a:txBody>
                      <a:tcPr anchor="ctr"/>
                    </a:tc>
                    <a:tc>
                      <a:txBody>
                        <a:bodyPr/>
                        <a:lstStyle/>
                        <a:p>
                          <a:pPr>
                            <a:buNone/>
                          </a:pPr>
                          <a:r>
                            <a:rPr lang="zh-CN" altLang="zh-CN" sz="1500" kern="1200" dirty="0" smtClean="0">
                              <a:solidFill>
                                <a:schemeClr val="dk1"/>
                              </a:solidFill>
                              <a:effectLst/>
                              <a:latin typeface="微软雅黑 Light" panose="020B0502040204020203" pitchFamily="34" charset="-122"/>
                              <a:ea typeface="微软雅黑 Light" panose="020B0502040204020203" pitchFamily="34" charset="-122"/>
                              <a:cs typeface="+mn-cs"/>
                            </a:rPr>
                            <a:t>在版本之间发生修改且同时存在于两版本之间的文件为被修改文件</a:t>
                          </a:r>
                          <a:endParaRPr lang="zh-CN" altLang="en-US" sz="15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4"/>
                      </a:ext>
                    </a:extLst>
                  </a:tr>
                  <a:tr h="381000">
                    <a:tc>
                      <a:txBody>
                        <a:bodyPr/>
                        <a:lstStyle/>
                        <a:p>
                          <a:pPr>
                            <a:buNone/>
                          </a:pPr>
                          <a:r>
                            <a:rPr lang="en-US" altLang="zh-CN" sz="1500" b="0" i="1" dirty="0">
                              <a:latin typeface="Cambria Math" panose="02040503050406030204" pitchFamily="18" charset="0"/>
                              <a:ea typeface="Cambria Math" panose="02040503050406030204" pitchFamily="18" charset="0"/>
                              <a:sym typeface="+mn-ea"/>
                            </a:rPr>
                            <a:t>removed files (</a:t>
                          </a:r>
                          <a:r>
                            <a:rPr lang="en-US" altLang="zh-CN" sz="1500" b="0" i="1" dirty="0" err="1">
                              <a:latin typeface="Cambria Math" panose="02040503050406030204" pitchFamily="18" charset="0"/>
                              <a:ea typeface="Cambria Math" panose="02040503050406030204" pitchFamily="18" charset="0"/>
                              <a:sym typeface="+mn-ea"/>
                            </a:rPr>
                            <a:t>R</a:t>
                          </a:r>
                          <a:r>
                            <a:rPr lang="en-US" altLang="zh-CN" sz="1500" b="0" i="1" baseline="-25000" dirty="0" err="1">
                              <a:solidFill>
                                <a:schemeClr val="tx1">
                                  <a:lumMod val="75000"/>
                                  <a:lumOff val="25000"/>
                                </a:schemeClr>
                              </a:solidFill>
                              <a:uFillTx/>
                              <a:latin typeface="Cambria Math" panose="02040503050406030204" pitchFamily="18" charset="0"/>
                              <a:ea typeface="Cambria Math" panose="02040503050406030204" pitchFamily="18" charset="0"/>
                              <a:sym typeface="+mn-ea"/>
                            </a:rPr>
                            <a:t>i</a:t>
                          </a:r>
                          <a:r>
                            <a:rPr lang="en-US" altLang="zh-CN" sz="1500" b="0" i="1" dirty="0">
                              <a:latin typeface="Cambria Math" panose="02040503050406030204" pitchFamily="18" charset="0"/>
                              <a:ea typeface="Cambria Math" panose="02040503050406030204" pitchFamily="18" charset="0"/>
                              <a:sym typeface="+mn-ea"/>
                            </a:rPr>
                            <a:t>)</a:t>
                          </a:r>
                          <a:endParaRPr lang="zh-CN" altLang="en-US" sz="1500" b="0" dirty="0">
                            <a:latin typeface="Cambria Math" panose="02040503050406030204" pitchFamily="18" charset="0"/>
                            <a:ea typeface="微软雅黑 Light" panose="020B0502040204020203" pitchFamily="34" charset="-122"/>
                          </a:endParaRPr>
                        </a:p>
                      </a:txBody>
                      <a:tcPr anchor="ctr"/>
                    </a:tc>
                    <a:tc>
                      <a:txBody>
                        <a:bodyPr/>
                        <a:lstStyle/>
                        <a:p>
                          <a:pPr>
                            <a:buNone/>
                          </a:pPr>
                          <a:r>
                            <a:rPr lang="zh-CN" altLang="zh-CN" sz="1500" kern="1200" dirty="0" smtClean="0">
                              <a:solidFill>
                                <a:schemeClr val="dk1"/>
                              </a:solidFill>
                              <a:effectLst/>
                              <a:latin typeface="微软雅黑 Light" panose="020B0502040204020203" pitchFamily="34" charset="-122"/>
                              <a:ea typeface="微软雅黑 Light" panose="020B0502040204020203" pitchFamily="34" charset="-122"/>
                              <a:cs typeface="+mn-cs"/>
                            </a:rPr>
                            <a:t>存在于第</a:t>
                          </a:r>
                          <a14:m>
                            <m:oMath xmlns:m="http://schemas.openxmlformats.org/officeDocument/2006/math">
                              <m:r>
                                <a:rPr lang="x-none" altLang="zh-CN" sz="1500" i="1" kern="1200">
                                  <a:solidFill>
                                    <a:schemeClr val="dk1"/>
                                  </a:solidFill>
                                  <a:effectLst/>
                                  <a:latin typeface="Cambria Math" panose="02040503050406030204" pitchFamily="18" charset="0"/>
                                  <a:ea typeface="+mn-ea"/>
                                  <a:cs typeface="+mn-cs"/>
                                </a:rPr>
                                <m:t>𝑖</m:t>
                              </m:r>
                            </m:oMath>
                          </a14:m>
                          <a:r>
                            <a:rPr lang="en-US" altLang="zh-CN" sz="1500" kern="1200" dirty="0" smtClean="0">
                              <a:solidFill>
                                <a:schemeClr val="dk1"/>
                              </a:solidFill>
                              <a:effectLst/>
                              <a:latin typeface="微软雅黑 Light" panose="020B0502040204020203" pitchFamily="34" charset="-122"/>
                              <a:ea typeface="微软雅黑 Light" panose="020B0502040204020203" pitchFamily="34" charset="-122"/>
                              <a:cs typeface="+mn-cs"/>
                            </a:rPr>
                            <a:t> </a:t>
                          </a:r>
                          <a:r>
                            <a:rPr lang="zh-CN" altLang="zh-CN" sz="1500" kern="1200" dirty="0">
                              <a:solidFill>
                                <a:schemeClr val="dk1"/>
                              </a:solidFill>
                              <a:effectLst/>
                              <a:latin typeface="微软雅黑 Light" panose="020B0502040204020203" pitchFamily="34" charset="-122"/>
                              <a:ea typeface="微软雅黑 Light" panose="020B0502040204020203" pitchFamily="34" charset="-122"/>
                              <a:cs typeface="+mn-cs"/>
                            </a:rPr>
                            <a:t>个版本而不存在于第</a:t>
                          </a:r>
                          <a14:m>
                            <m:oMath xmlns:m="http://schemas.openxmlformats.org/officeDocument/2006/math">
                              <m:r>
                                <a:rPr lang="x-none" altLang="zh-CN" sz="1500" i="1" kern="1200">
                                  <a:solidFill>
                                    <a:schemeClr val="dk1"/>
                                  </a:solidFill>
                                  <a:effectLst/>
                                  <a:latin typeface="Cambria Math" panose="02040503050406030204" pitchFamily="18" charset="0"/>
                                  <a:ea typeface="+mn-ea"/>
                                  <a:cs typeface="+mn-cs"/>
                                </a:rPr>
                                <m:t>𝑖</m:t>
                              </m:r>
                              <m:r>
                                <a:rPr lang="x-none" altLang="zh-CN" sz="1500" kern="1200">
                                  <a:solidFill>
                                    <a:schemeClr val="dk1"/>
                                  </a:solidFill>
                                  <a:effectLst/>
                                  <a:latin typeface="Cambria Math" panose="02040503050406030204" pitchFamily="18" charset="0"/>
                                  <a:ea typeface="+mn-ea"/>
                                  <a:cs typeface="+mn-cs"/>
                                </a:rPr>
                                <m:t>+1</m:t>
                              </m:r>
                            </m:oMath>
                          </a14:m>
                          <a:r>
                            <a:rPr lang="en-US" altLang="zh-CN" sz="1500" kern="1200" dirty="0" smtClean="0">
                              <a:solidFill>
                                <a:schemeClr val="dk1"/>
                              </a:solidFill>
                              <a:effectLst/>
                              <a:latin typeface="微软雅黑 Light" panose="020B0502040204020203" pitchFamily="34" charset="-122"/>
                              <a:ea typeface="微软雅黑 Light" panose="020B0502040204020203" pitchFamily="34" charset="-122"/>
                              <a:cs typeface="+mn-cs"/>
                            </a:rPr>
                            <a:t> </a:t>
                          </a:r>
                          <a:r>
                            <a:rPr lang="zh-CN" altLang="zh-CN" sz="1500" kern="1200" dirty="0">
                              <a:solidFill>
                                <a:schemeClr val="dk1"/>
                              </a:solidFill>
                              <a:effectLst/>
                              <a:latin typeface="微软雅黑 Light" panose="020B0502040204020203" pitchFamily="34" charset="-122"/>
                              <a:ea typeface="微软雅黑 Light" panose="020B0502040204020203" pitchFamily="34" charset="-122"/>
                              <a:cs typeface="+mn-cs"/>
                            </a:rPr>
                            <a:t>个版本中的文件为被移除的文件</a:t>
                          </a:r>
                          <a:endParaRPr lang="zh-CN" altLang="en-US" sz="15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5"/>
                      </a:ext>
                    </a:extLst>
                  </a:tr>
                  <a:tr h="381000">
                    <a:tc>
                      <a:txBody>
                        <a:bodyPr/>
                        <a:lstStyle/>
                        <a:p>
                          <a:pPr>
                            <a:buNone/>
                          </a:pPr>
                          <a:r>
                            <a:rPr lang="en-US" altLang="zh-CN" sz="1500" b="0" i="1" dirty="0">
                              <a:latin typeface="Cambria Math" panose="02040503050406030204" pitchFamily="18" charset="0"/>
                              <a:ea typeface="Cambria Math" panose="02040503050406030204" pitchFamily="18" charset="0"/>
                              <a:sym typeface="+mn-ea"/>
                            </a:rPr>
                            <a:t>change files(C</a:t>
                          </a:r>
                          <a:r>
                            <a:rPr lang="en-US" altLang="zh-CN" sz="1500" b="0" i="1" baseline="-25000" dirty="0">
                              <a:solidFill>
                                <a:schemeClr val="tx1">
                                  <a:lumMod val="75000"/>
                                  <a:lumOff val="25000"/>
                                </a:schemeClr>
                              </a:solidFill>
                              <a:uFillTx/>
                              <a:latin typeface="Cambria Math" panose="02040503050406030204" pitchFamily="18" charset="0"/>
                              <a:ea typeface="Cambria Math" panose="02040503050406030204" pitchFamily="18" charset="0"/>
                              <a:sym typeface="+mn-ea"/>
                            </a:rPr>
                            <a:t>i</a:t>
                          </a:r>
                          <a:r>
                            <a:rPr lang="en-US" altLang="zh-CN" sz="1500" b="0" i="1" dirty="0">
                              <a:latin typeface="Cambria Math" panose="02040503050406030204" pitchFamily="18" charset="0"/>
                              <a:ea typeface="Cambria Math" panose="02040503050406030204" pitchFamily="18" charset="0"/>
                              <a:sym typeface="+mn-ea"/>
                            </a:rPr>
                            <a:t>)</a:t>
                          </a:r>
                          <a:r>
                            <a:rPr lang="en-US" altLang="zh-CN" sz="1500" b="0" dirty="0">
                              <a:latin typeface="Cambria Math" panose="02040503050406030204" pitchFamily="18" charset="0"/>
                              <a:ea typeface="Cambria Math" panose="02040503050406030204" pitchFamily="18" charset="0"/>
                              <a:sym typeface="+mn-ea"/>
                            </a:rPr>
                            <a:t> </a:t>
                          </a:r>
                          <a:endParaRPr lang="zh-CN" altLang="en-US" sz="1500" b="0" dirty="0">
                            <a:latin typeface="Cambria Math" panose="02040503050406030204" pitchFamily="18" charset="0"/>
                            <a:ea typeface="微软雅黑 Light" panose="020B0502040204020203" pitchFamily="34" charset="-122"/>
                          </a:endParaRPr>
                        </a:p>
                      </a:txBody>
                      <a:tcPr anchor="ctr"/>
                    </a:tc>
                    <a:tc>
                      <a:txBody>
                        <a:bodyPr/>
                        <a:lstStyle/>
                        <a:p>
                          <a:pPr>
                            <a:buNone/>
                          </a:pPr>
                          <a:r>
                            <a:rPr lang="zh-CN" altLang="zh-CN" sz="1500" kern="1200" dirty="0" smtClean="0">
                              <a:solidFill>
                                <a:schemeClr val="dk1"/>
                              </a:solidFill>
                              <a:effectLst/>
                              <a:latin typeface="微软雅黑 Light" panose="020B0502040204020203" pitchFamily="34" charset="-122"/>
                              <a:ea typeface="微软雅黑 Light" panose="020B0502040204020203" pitchFamily="34" charset="-122"/>
                              <a:cs typeface="+mn-cs"/>
                            </a:rPr>
                            <a:t>新增文件、被修改文件与被移除文件的合集为发生改变的文件</a:t>
                          </a:r>
                          <a:endParaRPr lang="zh-CN" altLang="en-US" sz="15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6"/>
                      </a:ext>
                    </a:extLst>
                  </a:tr>
                  <a:tr h="381000">
                    <a:tc>
                      <a:txBody>
                        <a:bodyPr/>
                        <a:lstStyle/>
                        <a:p>
                          <a:pPr>
                            <a:buNone/>
                          </a:pPr>
                          <a:r>
                            <a:rPr lang="en-US" altLang="zh-CN" sz="1500" b="0" i="1" dirty="0">
                              <a:latin typeface="Cambria Math" panose="02040503050406030204" pitchFamily="18" charset="0"/>
                              <a:ea typeface="Cambria Math" panose="02040503050406030204" pitchFamily="18" charset="0"/>
                              <a:sym typeface="+mn-ea"/>
                            </a:rPr>
                            <a:t>smelly files (S</a:t>
                          </a:r>
                          <a:r>
                            <a:rPr lang="en-US" altLang="zh-CN" sz="1500" b="0" i="1" baseline="-25000" dirty="0">
                              <a:solidFill>
                                <a:schemeClr val="tx1">
                                  <a:lumMod val="75000"/>
                                  <a:lumOff val="25000"/>
                                </a:schemeClr>
                              </a:solidFill>
                              <a:uFillTx/>
                              <a:latin typeface="Cambria Math" panose="02040503050406030204" pitchFamily="18" charset="0"/>
                              <a:ea typeface="Cambria Math" panose="02040503050406030204" pitchFamily="18" charset="0"/>
                              <a:sym typeface="+mn-ea"/>
                            </a:rPr>
                            <a:t>i</a:t>
                          </a:r>
                          <a:r>
                            <a:rPr lang="en-US" altLang="zh-CN" sz="1500" b="0" i="1" dirty="0">
                              <a:latin typeface="Cambria Math" panose="02040503050406030204" pitchFamily="18" charset="0"/>
                              <a:ea typeface="Cambria Math" panose="02040503050406030204" pitchFamily="18" charset="0"/>
                              <a:sym typeface="+mn-ea"/>
                            </a:rPr>
                            <a:t>)</a:t>
                          </a:r>
                          <a:endParaRPr lang="zh-CN" altLang="en-US" sz="1500" b="0" i="1" dirty="0">
                            <a:latin typeface="Cambria Math" panose="02040503050406030204" pitchFamily="18" charset="0"/>
                            <a:ea typeface="微软雅黑 Light" panose="020B0502040204020203" pitchFamily="34" charset="-122"/>
                          </a:endParaRPr>
                        </a:p>
                      </a:txBody>
                      <a:tcPr anchor="ctr"/>
                    </a:tc>
                    <a:tc>
                      <a:txBody>
                        <a:bodyPr/>
                        <a:lstStyle/>
                        <a:p>
                          <a:pPr>
                            <a:buNone/>
                          </a:pPr>
                          <a:r>
                            <a:rPr lang="zh-CN" altLang="zh-CN" sz="1500" kern="100" dirty="0" smtClean="0">
                              <a:effectLst/>
                              <a:latin typeface="微软雅黑 Light" panose="020B0502040204020203" pitchFamily="34" charset="-122"/>
                              <a:ea typeface="微软雅黑 Light" panose="020B0502040204020203" pitchFamily="34" charset="-122"/>
                              <a:cs typeface="Times New Roman" panose="02020603050405020304" pitchFamily="18" charset="0"/>
                            </a:rPr>
                            <a:t>所有包含坏味的文件</a:t>
                          </a:r>
                          <a:endParaRPr lang="zh-CN" altLang="en-US" sz="15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7"/>
                      </a:ext>
                    </a:extLst>
                  </a:tr>
                  <a:tr h="381000">
                    <a:tc>
                      <a:txBody>
                        <a:bodyPr/>
                        <a:lstStyle/>
                        <a:p>
                          <a:pPr>
                            <a:buNone/>
                          </a:pPr>
                          <a:r>
                            <a:rPr lang="en-US" altLang="zh-CN" sz="1500" b="0" i="1" dirty="0">
                              <a:latin typeface="Cambria Math" panose="02040503050406030204" pitchFamily="18" charset="0"/>
                              <a:ea typeface="Cambria Math" panose="02040503050406030204" pitchFamily="18" charset="0"/>
                              <a:sym typeface="+mn-ea"/>
                            </a:rPr>
                            <a:t>non-smelly files(N</a:t>
                          </a:r>
                          <a:r>
                            <a:rPr lang="en-US" altLang="zh-CN" sz="1500" b="0" i="1" baseline="-25000" dirty="0">
                              <a:solidFill>
                                <a:schemeClr val="tx1">
                                  <a:lumMod val="75000"/>
                                  <a:lumOff val="25000"/>
                                </a:schemeClr>
                              </a:solidFill>
                              <a:uFillTx/>
                              <a:latin typeface="Cambria Math" panose="02040503050406030204" pitchFamily="18" charset="0"/>
                              <a:ea typeface="Cambria Math" panose="02040503050406030204" pitchFamily="18" charset="0"/>
                              <a:sym typeface="+mn-ea"/>
                            </a:rPr>
                            <a:t>i</a:t>
                          </a:r>
                          <a:r>
                            <a:rPr lang="en-US" altLang="zh-CN" sz="1500" b="0" i="1" dirty="0">
                              <a:latin typeface="Cambria Math" panose="02040503050406030204" pitchFamily="18" charset="0"/>
                              <a:ea typeface="Cambria Math" panose="02040503050406030204" pitchFamily="18" charset="0"/>
                              <a:sym typeface="+mn-ea"/>
                            </a:rPr>
                            <a:t>)</a:t>
                          </a:r>
                          <a:endParaRPr lang="zh-CN" altLang="en-US" sz="1500" b="0" dirty="0">
                            <a:latin typeface="Cambria Math" panose="02040503050406030204" pitchFamily="18" charset="0"/>
                            <a:ea typeface="微软雅黑 Light" panose="020B0502040204020203" pitchFamily="34" charset="-122"/>
                          </a:endParaRPr>
                        </a:p>
                      </a:txBody>
                      <a:tcPr anchor="ctr"/>
                    </a:tc>
                    <a:tc>
                      <a:txBody>
                        <a:bodyPr/>
                        <a:lstStyle/>
                        <a:p>
                          <a:pPr>
                            <a:buNone/>
                          </a:pPr>
                          <a:r>
                            <a:rPr lang="zh-CN" altLang="zh-CN" sz="1500" kern="1200" dirty="0" smtClean="0">
                              <a:solidFill>
                                <a:schemeClr val="dk1"/>
                              </a:solidFill>
                              <a:effectLst/>
                              <a:latin typeface="微软雅黑 Light" panose="020B0502040204020203" pitchFamily="34" charset="-122"/>
                              <a:ea typeface="微软雅黑 Light" panose="020B0502040204020203" pitchFamily="34" charset="-122"/>
                              <a:cs typeface="+mn-cs"/>
                            </a:rPr>
                            <a:t>不含坏味的文件</a:t>
                          </a:r>
                          <a:endParaRPr lang="zh-CN" altLang="en-US" sz="15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8"/>
                      </a:ext>
                    </a:extLst>
                  </a:tr>
                  <a:tr h="381000">
                    <a:tc>
                      <a:txBody>
                        <a:bodyPr/>
                        <a:lstStyle/>
                        <a:p>
                          <a:pPr>
                            <a:buNone/>
                          </a:pPr>
                          <a:r>
                            <a:rPr lang="en-US" altLang="zh-CN" sz="1500" b="0" i="1" dirty="0" err="1" smtClean="0">
                              <a:latin typeface="Cambria Math" panose="02040503050406030204" pitchFamily="18" charset="0"/>
                              <a:ea typeface="Cambria Math" panose="02040503050406030204" pitchFamily="18" charset="0"/>
                            </a:rPr>
                            <a:t>Allfiles</a:t>
                          </a:r>
                          <a:r>
                            <a:rPr lang="en-US" altLang="zh-CN" sz="1500" b="0" i="1" baseline="-25000" dirty="0" err="1" smtClean="0">
                              <a:latin typeface="Cambria Math" panose="02040503050406030204" pitchFamily="18" charset="0"/>
                              <a:ea typeface="Cambria Math" panose="02040503050406030204" pitchFamily="18" charset="0"/>
                            </a:rPr>
                            <a:t>i</a:t>
                          </a:r>
                          <a:endParaRPr lang="zh-CN" altLang="en-US" sz="1500" b="0" i="1" baseline="-25000" dirty="0">
                            <a:latin typeface="Cambria Math" panose="02040503050406030204" pitchFamily="18" charset="0"/>
                            <a:ea typeface="微软雅黑 Light" panose="020B0502040204020203" pitchFamily="34" charset="-122"/>
                          </a:endParaRPr>
                        </a:p>
                      </a:txBody>
                      <a:tcPr anchor="ctr"/>
                    </a:tc>
                    <a:tc>
                      <a:txBody>
                        <a:bodyPr/>
                        <a:lstStyle/>
                        <a:p>
                          <a:pPr>
                            <a:buNone/>
                          </a:pPr>
                          <a:r>
                            <a:rPr lang="zh-CN" altLang="zh-CN" sz="1500" kern="100" dirty="0" smtClean="0">
                              <a:effectLst/>
                              <a:latin typeface="微软雅黑 Light" panose="020B0502040204020203" pitchFamily="34" charset="-122"/>
                              <a:ea typeface="微软雅黑 Light" panose="020B0502040204020203" pitchFamily="34" charset="-122"/>
                              <a:cs typeface="Times New Roman" panose="02020603050405020304" pitchFamily="18" charset="0"/>
                            </a:rPr>
                            <a:t>所有的</a:t>
                          </a:r>
                          <a:r>
                            <a:rPr lang="x-none" altLang="zh-CN" sz="1500" kern="100" dirty="0" smtClean="0">
                              <a:effectLst/>
                              <a:latin typeface="微软雅黑 Light" panose="020B0502040204020203" pitchFamily="34" charset="-122"/>
                              <a:ea typeface="微软雅黑 Light" panose="020B0502040204020203" pitchFamily="34" charset="-122"/>
                            </a:rPr>
                            <a:t>Java</a:t>
                          </a:r>
                          <a:r>
                            <a:rPr lang="zh-CN" altLang="zh-CN" sz="1500" kern="100" dirty="0" smtClean="0">
                              <a:effectLst/>
                              <a:latin typeface="微软雅黑 Light" panose="020B0502040204020203" pitchFamily="34" charset="-122"/>
                              <a:ea typeface="微软雅黑 Light" panose="020B0502040204020203" pitchFamily="34" charset="-122"/>
                              <a:cs typeface="Times New Roman" panose="02020603050405020304" pitchFamily="18" charset="0"/>
                            </a:rPr>
                            <a:t>文件</a:t>
                          </a:r>
                          <a:endParaRPr lang="zh-CN" altLang="en-US" sz="15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114072832"/>
                      </a:ext>
                    </a:extLst>
                  </a:tr>
                </a:tbl>
              </a:graphicData>
            </a:graphic>
          </p:graphicFrame>
        </mc:Choice>
        <mc:Fallback xmlns="">
          <p:graphicFrame>
            <p:nvGraphicFramePr>
              <p:cNvPr id="11" name="表格 10"/>
              <p:cNvGraphicFramePr/>
              <p:nvPr>
                <p:extLst>
                  <p:ext uri="{D42A27DB-BD31-4B8C-83A1-F6EECF244321}">
                    <p14:modId xmlns:p14="http://schemas.microsoft.com/office/powerpoint/2010/main" val="3951229582"/>
                  </p:ext>
                </p:extLst>
              </p:nvPr>
            </p:nvGraphicFramePr>
            <p:xfrm>
              <a:off x="1829441" y="1979938"/>
              <a:ext cx="8533130" cy="3932207"/>
            </p:xfrm>
            <a:graphic>
              <a:graphicData uri="http://schemas.openxmlformats.org/drawingml/2006/table">
                <a:tbl>
                  <a:tblPr firstRow="1" bandRow="1">
                    <a:tableStyleId>{5C22544A-7EE6-4342-B048-85BDC9FD1C3A}</a:tableStyleId>
                  </a:tblPr>
                  <a:tblGrid>
                    <a:gridCol w="2367811">
                      <a:extLst>
                        <a:ext uri="{9D8B030D-6E8A-4147-A177-3AD203B41FA5}">
                          <a16:colId xmlns:a16="http://schemas.microsoft.com/office/drawing/2014/main" val="20000"/>
                        </a:ext>
                      </a:extLst>
                    </a:gridCol>
                    <a:gridCol w="6165319">
                      <a:extLst>
                        <a:ext uri="{9D8B030D-6E8A-4147-A177-3AD203B41FA5}">
                          <a16:colId xmlns:a16="http://schemas.microsoft.com/office/drawing/2014/main" val="20001"/>
                        </a:ext>
                      </a:extLst>
                    </a:gridCol>
                  </a:tblGrid>
                  <a:tr h="381000">
                    <a:tc>
                      <a:txBody>
                        <a:bodyPr/>
                        <a:lstStyle/>
                        <a:p>
                          <a:pPr>
                            <a:buNone/>
                          </a:pPr>
                          <a:endParaRPr lang="en-US" altLang="zh-CN" sz="1500" dirty="0">
                            <a:latin typeface="微软雅黑 Light" panose="020B0502040204020203" pitchFamily="34" charset="-122"/>
                            <a:ea typeface="微软雅黑 Light" panose="020B0502040204020203" pitchFamily="34" charset="-122"/>
                          </a:endParaRPr>
                        </a:p>
                      </a:txBody>
                      <a:tcPr anchor="ctr"/>
                    </a:tc>
                    <a:tc>
                      <a:txBody>
                        <a:bodyPr/>
                        <a:lstStyle/>
                        <a:p>
                          <a:pPr>
                            <a:buNone/>
                          </a:pPr>
                          <a:r>
                            <a:rPr lang="zh-CN" altLang="en-US" sz="1500" dirty="0" smtClean="0">
                              <a:latin typeface="微软雅黑 Light" panose="020B0502040204020203" pitchFamily="34" charset="-122"/>
                              <a:ea typeface="微软雅黑 Light" panose="020B0502040204020203" pitchFamily="34" charset="-122"/>
                            </a:rPr>
                            <a:t>定义</a:t>
                          </a:r>
                          <a:endParaRPr lang="en-US" altLang="zh-CN" sz="15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0"/>
                      </a:ext>
                    </a:extLst>
                  </a:tr>
                  <a:tr h="381000">
                    <a:tc>
                      <a:txBody>
                        <a:bodyPr/>
                        <a:lstStyle/>
                        <a:p>
                          <a:endParaRPr lang="zh-CN"/>
                        </a:p>
                      </a:txBody>
                      <a:tcPr anchor="ctr">
                        <a:blipFill>
                          <a:blip r:embed="rId7"/>
                          <a:stretch>
                            <a:fillRect l="-258" t="-103226" r="-262113" b="-851613"/>
                          </a:stretch>
                        </a:blipFill>
                      </a:tcPr>
                    </a:tc>
                    <a:tc>
                      <a:txBody>
                        <a:bodyPr/>
                        <a:lstStyle/>
                        <a:p>
                          <a:pPr>
                            <a:buNone/>
                          </a:pPr>
                          <a:r>
                            <a:rPr lang="zh-CN" altLang="en-US" sz="1500" dirty="0" smtClean="0">
                              <a:latin typeface="微软雅黑 Light" panose="020B0502040204020203" pitchFamily="34" charset="-122"/>
                              <a:ea typeface="微软雅黑 Light" panose="020B0502040204020203" pitchFamily="34" charset="-122"/>
                            </a:rPr>
                            <a:t>项目</a:t>
                          </a:r>
                          <a:r>
                            <a:rPr lang="en-US" altLang="zh-CN" sz="1500" i="1" dirty="0" smtClean="0">
                              <a:latin typeface="Cambria Math" panose="02040503050406030204" pitchFamily="18" charset="0"/>
                              <a:ea typeface="Cambria Math" panose="02040503050406030204" pitchFamily="18" charset="0"/>
                            </a:rPr>
                            <a:t>P</a:t>
                          </a:r>
                          <a:endParaRPr lang="zh-CN" altLang="en-US" sz="1500" i="1" dirty="0">
                            <a:latin typeface="Cambria Math" panose="02040503050406030204" pitchFamily="18" charset="0"/>
                            <a:ea typeface="微软雅黑 Light" panose="020B0502040204020203" pitchFamily="34" charset="-122"/>
                          </a:endParaRPr>
                        </a:p>
                      </a:txBody>
                      <a:tcPr anchor="ctr"/>
                    </a:tc>
                    <a:extLst>
                      <a:ext uri="{0D108BD9-81ED-4DB2-BD59-A6C34878D82A}">
                        <a16:rowId xmlns:a16="http://schemas.microsoft.com/office/drawing/2014/main" val="10001"/>
                      </a:ext>
                    </a:extLst>
                  </a:tr>
                  <a:tr h="335567">
                    <a:tc>
                      <a:txBody>
                        <a:bodyPr/>
                        <a:lstStyle/>
                        <a:p>
                          <a:endParaRPr lang="zh-CN"/>
                        </a:p>
                      </a:txBody>
                      <a:tcPr anchor="ctr">
                        <a:blipFill>
                          <a:blip r:embed="rId7"/>
                          <a:stretch>
                            <a:fillRect l="-258" t="-229091" r="-262113" b="-860000"/>
                          </a:stretch>
                        </a:blipFill>
                      </a:tcPr>
                    </a:tc>
                    <a:tc>
                      <a:txBody>
                        <a:bodyPr/>
                        <a:lstStyle/>
                        <a:p>
                          <a:endParaRPr lang="zh-CN"/>
                        </a:p>
                      </a:txBody>
                      <a:tcPr anchor="ctr">
                        <a:blipFill>
                          <a:blip r:embed="rId7"/>
                          <a:stretch>
                            <a:fillRect l="-38439" t="-229091" r="-494" b="-860000"/>
                          </a:stretch>
                        </a:blipFill>
                      </a:tcPr>
                    </a:tc>
                    <a:extLst>
                      <a:ext uri="{0D108BD9-81ED-4DB2-BD59-A6C34878D82A}">
                        <a16:rowId xmlns:a16="http://schemas.microsoft.com/office/drawing/2014/main" val="10002"/>
                      </a:ext>
                    </a:extLst>
                  </a:tr>
                  <a:tr h="548640">
                    <a:tc>
                      <a:txBody>
                        <a:bodyPr/>
                        <a:lstStyle/>
                        <a:p>
                          <a:pPr>
                            <a:buNone/>
                          </a:pPr>
                          <a:r>
                            <a:rPr lang="en-US" altLang="zh-CN" sz="1500" b="0" i="1" dirty="0">
                              <a:latin typeface="Cambria Math" panose="02040503050406030204" pitchFamily="18" charset="0"/>
                              <a:ea typeface="Cambria Math" panose="02040503050406030204" pitchFamily="18" charset="0"/>
                              <a:sym typeface="+mn-ea"/>
                            </a:rPr>
                            <a:t>added files (A</a:t>
                          </a:r>
                          <a:r>
                            <a:rPr lang="en-US" altLang="zh-CN" sz="1500" b="0" i="1" baseline="-25000" dirty="0">
                              <a:solidFill>
                                <a:schemeClr val="tx1">
                                  <a:lumMod val="75000"/>
                                  <a:lumOff val="25000"/>
                                </a:schemeClr>
                              </a:solidFill>
                              <a:uFillTx/>
                              <a:latin typeface="Cambria Math" panose="02040503050406030204" pitchFamily="18" charset="0"/>
                              <a:ea typeface="Cambria Math" panose="02040503050406030204" pitchFamily="18" charset="0"/>
                              <a:sym typeface="+mn-ea"/>
                            </a:rPr>
                            <a:t>i</a:t>
                          </a:r>
                          <a:r>
                            <a:rPr lang="en-US" altLang="zh-CN" sz="1500" b="0" i="1" dirty="0">
                              <a:latin typeface="Cambria Math" panose="02040503050406030204" pitchFamily="18" charset="0"/>
                              <a:ea typeface="Cambria Math" panose="02040503050406030204" pitchFamily="18" charset="0"/>
                              <a:sym typeface="+mn-ea"/>
                            </a:rPr>
                            <a:t>)</a:t>
                          </a:r>
                          <a:r>
                            <a:rPr lang="en-US" altLang="zh-CN" sz="1500" b="0" dirty="0">
                              <a:latin typeface="Cambria Math" panose="02040503050406030204" pitchFamily="18" charset="0"/>
                              <a:ea typeface="Cambria Math" panose="02040503050406030204" pitchFamily="18" charset="0"/>
                              <a:sym typeface="+mn-ea"/>
                            </a:rPr>
                            <a:t> </a:t>
                          </a:r>
                          <a:endParaRPr lang="zh-CN" altLang="en-US" sz="1500" b="0" dirty="0">
                            <a:latin typeface="Cambria Math" panose="02040503050406030204" pitchFamily="18" charset="0"/>
                            <a:ea typeface="微软雅黑 Light" panose="020B0502040204020203" pitchFamily="34" charset="-122"/>
                          </a:endParaRPr>
                        </a:p>
                      </a:txBody>
                      <a:tcPr anchor="ctr"/>
                    </a:tc>
                    <a:tc>
                      <a:txBody>
                        <a:bodyPr/>
                        <a:lstStyle/>
                        <a:p>
                          <a:endParaRPr lang="zh-CN"/>
                        </a:p>
                      </a:txBody>
                      <a:tcPr anchor="ctr">
                        <a:blipFill>
                          <a:blip r:embed="rId7"/>
                          <a:stretch>
                            <a:fillRect l="-38439" t="-201111" r="-494" b="-425556"/>
                          </a:stretch>
                        </a:blipFill>
                      </a:tcPr>
                    </a:tc>
                    <a:extLst>
                      <a:ext uri="{0D108BD9-81ED-4DB2-BD59-A6C34878D82A}">
                        <a16:rowId xmlns:a16="http://schemas.microsoft.com/office/drawing/2014/main" val="10003"/>
                      </a:ext>
                    </a:extLst>
                  </a:tr>
                  <a:tr h="381000">
                    <a:tc>
                      <a:txBody>
                        <a:bodyPr/>
                        <a:lstStyle/>
                        <a:p>
                          <a:pPr>
                            <a:buNone/>
                          </a:pPr>
                          <a:r>
                            <a:rPr lang="en-US" altLang="zh-CN" sz="1500" b="0" i="1" dirty="0">
                              <a:latin typeface="Cambria Math" panose="02040503050406030204" pitchFamily="18" charset="0"/>
                              <a:ea typeface="Cambria Math" panose="02040503050406030204" pitchFamily="18" charset="0"/>
                              <a:sym typeface="+mn-ea"/>
                            </a:rPr>
                            <a:t>modified files (</a:t>
                          </a:r>
                          <a:r>
                            <a:rPr lang="en-US" altLang="zh-CN" sz="1500" b="0" i="1" dirty="0" err="1">
                              <a:latin typeface="Cambria Math" panose="02040503050406030204" pitchFamily="18" charset="0"/>
                              <a:ea typeface="Cambria Math" panose="02040503050406030204" pitchFamily="18" charset="0"/>
                              <a:sym typeface="+mn-ea"/>
                            </a:rPr>
                            <a:t>M</a:t>
                          </a:r>
                          <a:r>
                            <a:rPr lang="en-US" altLang="zh-CN" sz="1500" b="0" i="1" baseline="-25000" dirty="0" err="1">
                              <a:solidFill>
                                <a:schemeClr val="tx1">
                                  <a:lumMod val="75000"/>
                                  <a:lumOff val="25000"/>
                                </a:schemeClr>
                              </a:solidFill>
                              <a:uFillTx/>
                              <a:latin typeface="Cambria Math" panose="02040503050406030204" pitchFamily="18" charset="0"/>
                              <a:ea typeface="Cambria Math" panose="02040503050406030204" pitchFamily="18" charset="0"/>
                              <a:sym typeface="+mn-ea"/>
                            </a:rPr>
                            <a:t>i</a:t>
                          </a:r>
                          <a:r>
                            <a:rPr lang="en-US" altLang="zh-CN" sz="1500" b="0" i="1" dirty="0">
                              <a:latin typeface="Cambria Math" panose="02040503050406030204" pitchFamily="18" charset="0"/>
                              <a:ea typeface="Cambria Math" panose="02040503050406030204" pitchFamily="18" charset="0"/>
                              <a:sym typeface="+mn-ea"/>
                            </a:rPr>
                            <a:t>)</a:t>
                          </a:r>
                          <a:endParaRPr lang="zh-CN" altLang="en-US" sz="1500" b="0" i="1" dirty="0">
                            <a:latin typeface="Cambria Math" panose="02040503050406030204" pitchFamily="18" charset="0"/>
                            <a:ea typeface="微软雅黑 Light" panose="020B0502040204020203" pitchFamily="34" charset="-122"/>
                          </a:endParaRPr>
                        </a:p>
                      </a:txBody>
                      <a:tcPr anchor="ctr"/>
                    </a:tc>
                    <a:tc>
                      <a:txBody>
                        <a:bodyPr/>
                        <a:lstStyle/>
                        <a:p>
                          <a:pPr>
                            <a:buNone/>
                          </a:pPr>
                          <a:r>
                            <a:rPr lang="zh-CN" altLang="zh-CN" sz="1500" kern="1200" dirty="0" smtClean="0">
                              <a:solidFill>
                                <a:schemeClr val="dk1"/>
                              </a:solidFill>
                              <a:effectLst/>
                              <a:latin typeface="微软雅黑 Light" panose="020B0502040204020203" pitchFamily="34" charset="-122"/>
                              <a:ea typeface="微软雅黑 Light" panose="020B0502040204020203" pitchFamily="34" charset="-122"/>
                              <a:cs typeface="+mn-cs"/>
                            </a:rPr>
                            <a:t>在版本之间发生修改且同时存在于两版本之间的文件为被修改文件</a:t>
                          </a:r>
                          <a:endParaRPr lang="zh-CN" altLang="en-US" sz="15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4"/>
                      </a:ext>
                    </a:extLst>
                  </a:tr>
                  <a:tr h="381000">
                    <a:tc>
                      <a:txBody>
                        <a:bodyPr/>
                        <a:lstStyle/>
                        <a:p>
                          <a:pPr>
                            <a:buNone/>
                          </a:pPr>
                          <a:r>
                            <a:rPr lang="en-US" altLang="zh-CN" sz="1500" b="0" i="1" dirty="0">
                              <a:latin typeface="Cambria Math" panose="02040503050406030204" pitchFamily="18" charset="0"/>
                              <a:ea typeface="Cambria Math" panose="02040503050406030204" pitchFamily="18" charset="0"/>
                              <a:sym typeface="+mn-ea"/>
                            </a:rPr>
                            <a:t>removed files (</a:t>
                          </a:r>
                          <a:r>
                            <a:rPr lang="en-US" altLang="zh-CN" sz="1500" b="0" i="1" dirty="0" err="1">
                              <a:latin typeface="Cambria Math" panose="02040503050406030204" pitchFamily="18" charset="0"/>
                              <a:ea typeface="Cambria Math" panose="02040503050406030204" pitchFamily="18" charset="0"/>
                              <a:sym typeface="+mn-ea"/>
                            </a:rPr>
                            <a:t>R</a:t>
                          </a:r>
                          <a:r>
                            <a:rPr lang="en-US" altLang="zh-CN" sz="1500" b="0" i="1" baseline="-25000" dirty="0" err="1">
                              <a:solidFill>
                                <a:schemeClr val="tx1">
                                  <a:lumMod val="75000"/>
                                  <a:lumOff val="25000"/>
                                </a:schemeClr>
                              </a:solidFill>
                              <a:uFillTx/>
                              <a:latin typeface="Cambria Math" panose="02040503050406030204" pitchFamily="18" charset="0"/>
                              <a:ea typeface="Cambria Math" panose="02040503050406030204" pitchFamily="18" charset="0"/>
                              <a:sym typeface="+mn-ea"/>
                            </a:rPr>
                            <a:t>i</a:t>
                          </a:r>
                          <a:r>
                            <a:rPr lang="en-US" altLang="zh-CN" sz="1500" b="0" i="1" dirty="0">
                              <a:latin typeface="Cambria Math" panose="02040503050406030204" pitchFamily="18" charset="0"/>
                              <a:ea typeface="Cambria Math" panose="02040503050406030204" pitchFamily="18" charset="0"/>
                              <a:sym typeface="+mn-ea"/>
                            </a:rPr>
                            <a:t>)</a:t>
                          </a:r>
                          <a:endParaRPr lang="zh-CN" altLang="en-US" sz="1500" b="0" dirty="0">
                            <a:latin typeface="Cambria Math" panose="02040503050406030204" pitchFamily="18" charset="0"/>
                            <a:ea typeface="微软雅黑 Light" panose="020B0502040204020203" pitchFamily="34" charset="-122"/>
                          </a:endParaRPr>
                        </a:p>
                      </a:txBody>
                      <a:tcPr anchor="ctr"/>
                    </a:tc>
                    <a:tc>
                      <a:txBody>
                        <a:bodyPr/>
                        <a:lstStyle/>
                        <a:p>
                          <a:endParaRPr lang="zh-CN"/>
                        </a:p>
                      </a:txBody>
                      <a:tcPr anchor="ctr">
                        <a:blipFill>
                          <a:blip r:embed="rId7"/>
                          <a:stretch>
                            <a:fillRect l="-38439" t="-530159" r="-494" b="-407937"/>
                          </a:stretch>
                        </a:blipFill>
                      </a:tcPr>
                    </a:tc>
                    <a:extLst>
                      <a:ext uri="{0D108BD9-81ED-4DB2-BD59-A6C34878D82A}">
                        <a16:rowId xmlns:a16="http://schemas.microsoft.com/office/drawing/2014/main" val="10005"/>
                      </a:ext>
                    </a:extLst>
                  </a:tr>
                  <a:tr h="381000">
                    <a:tc>
                      <a:txBody>
                        <a:bodyPr/>
                        <a:lstStyle/>
                        <a:p>
                          <a:pPr>
                            <a:buNone/>
                          </a:pPr>
                          <a:r>
                            <a:rPr lang="en-US" altLang="zh-CN" sz="1500" b="0" i="1" dirty="0">
                              <a:latin typeface="Cambria Math" panose="02040503050406030204" pitchFamily="18" charset="0"/>
                              <a:ea typeface="Cambria Math" panose="02040503050406030204" pitchFamily="18" charset="0"/>
                              <a:sym typeface="+mn-ea"/>
                            </a:rPr>
                            <a:t>change files(C</a:t>
                          </a:r>
                          <a:r>
                            <a:rPr lang="en-US" altLang="zh-CN" sz="1500" b="0" i="1" baseline="-25000" dirty="0">
                              <a:solidFill>
                                <a:schemeClr val="tx1">
                                  <a:lumMod val="75000"/>
                                  <a:lumOff val="25000"/>
                                </a:schemeClr>
                              </a:solidFill>
                              <a:uFillTx/>
                              <a:latin typeface="Cambria Math" panose="02040503050406030204" pitchFamily="18" charset="0"/>
                              <a:ea typeface="Cambria Math" panose="02040503050406030204" pitchFamily="18" charset="0"/>
                              <a:sym typeface="+mn-ea"/>
                            </a:rPr>
                            <a:t>i</a:t>
                          </a:r>
                          <a:r>
                            <a:rPr lang="en-US" altLang="zh-CN" sz="1500" b="0" i="1" dirty="0">
                              <a:latin typeface="Cambria Math" panose="02040503050406030204" pitchFamily="18" charset="0"/>
                              <a:ea typeface="Cambria Math" panose="02040503050406030204" pitchFamily="18" charset="0"/>
                              <a:sym typeface="+mn-ea"/>
                            </a:rPr>
                            <a:t>)</a:t>
                          </a:r>
                          <a:r>
                            <a:rPr lang="en-US" altLang="zh-CN" sz="1500" b="0" dirty="0">
                              <a:latin typeface="Cambria Math" panose="02040503050406030204" pitchFamily="18" charset="0"/>
                              <a:ea typeface="Cambria Math" panose="02040503050406030204" pitchFamily="18" charset="0"/>
                              <a:sym typeface="+mn-ea"/>
                            </a:rPr>
                            <a:t> </a:t>
                          </a:r>
                          <a:endParaRPr lang="zh-CN" altLang="en-US" sz="1500" b="0" dirty="0">
                            <a:latin typeface="Cambria Math" panose="02040503050406030204" pitchFamily="18" charset="0"/>
                            <a:ea typeface="微软雅黑 Light" panose="020B0502040204020203" pitchFamily="34" charset="-122"/>
                          </a:endParaRPr>
                        </a:p>
                      </a:txBody>
                      <a:tcPr anchor="ctr"/>
                    </a:tc>
                    <a:tc>
                      <a:txBody>
                        <a:bodyPr/>
                        <a:lstStyle/>
                        <a:p>
                          <a:pPr>
                            <a:buNone/>
                          </a:pPr>
                          <a:r>
                            <a:rPr lang="zh-CN" altLang="zh-CN" sz="1500" kern="1200" dirty="0" smtClean="0">
                              <a:solidFill>
                                <a:schemeClr val="dk1"/>
                              </a:solidFill>
                              <a:effectLst/>
                              <a:latin typeface="微软雅黑 Light" panose="020B0502040204020203" pitchFamily="34" charset="-122"/>
                              <a:ea typeface="微软雅黑 Light" panose="020B0502040204020203" pitchFamily="34" charset="-122"/>
                              <a:cs typeface="+mn-cs"/>
                            </a:rPr>
                            <a:t>新增文件、被修改文件与被移除文件的合集为发生改变的文件</a:t>
                          </a:r>
                          <a:endParaRPr lang="zh-CN" altLang="en-US" sz="15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6"/>
                      </a:ext>
                    </a:extLst>
                  </a:tr>
                  <a:tr h="381000">
                    <a:tc>
                      <a:txBody>
                        <a:bodyPr/>
                        <a:lstStyle/>
                        <a:p>
                          <a:pPr>
                            <a:buNone/>
                          </a:pPr>
                          <a:r>
                            <a:rPr lang="en-US" altLang="zh-CN" sz="1500" b="0" i="1" dirty="0">
                              <a:latin typeface="Cambria Math" panose="02040503050406030204" pitchFamily="18" charset="0"/>
                              <a:ea typeface="Cambria Math" panose="02040503050406030204" pitchFamily="18" charset="0"/>
                              <a:sym typeface="+mn-ea"/>
                            </a:rPr>
                            <a:t>smelly files (S</a:t>
                          </a:r>
                          <a:r>
                            <a:rPr lang="en-US" altLang="zh-CN" sz="1500" b="0" i="1" baseline="-25000" dirty="0">
                              <a:solidFill>
                                <a:schemeClr val="tx1">
                                  <a:lumMod val="75000"/>
                                  <a:lumOff val="25000"/>
                                </a:schemeClr>
                              </a:solidFill>
                              <a:uFillTx/>
                              <a:latin typeface="Cambria Math" panose="02040503050406030204" pitchFamily="18" charset="0"/>
                              <a:ea typeface="Cambria Math" panose="02040503050406030204" pitchFamily="18" charset="0"/>
                              <a:sym typeface="+mn-ea"/>
                            </a:rPr>
                            <a:t>i</a:t>
                          </a:r>
                          <a:r>
                            <a:rPr lang="en-US" altLang="zh-CN" sz="1500" b="0" i="1" dirty="0">
                              <a:latin typeface="Cambria Math" panose="02040503050406030204" pitchFamily="18" charset="0"/>
                              <a:ea typeface="Cambria Math" panose="02040503050406030204" pitchFamily="18" charset="0"/>
                              <a:sym typeface="+mn-ea"/>
                            </a:rPr>
                            <a:t>)</a:t>
                          </a:r>
                          <a:endParaRPr lang="zh-CN" altLang="en-US" sz="1500" b="0" i="1" dirty="0">
                            <a:latin typeface="Cambria Math" panose="02040503050406030204" pitchFamily="18" charset="0"/>
                            <a:ea typeface="微软雅黑 Light" panose="020B0502040204020203" pitchFamily="34" charset="-122"/>
                          </a:endParaRPr>
                        </a:p>
                      </a:txBody>
                      <a:tcPr anchor="ctr"/>
                    </a:tc>
                    <a:tc>
                      <a:txBody>
                        <a:bodyPr/>
                        <a:lstStyle/>
                        <a:p>
                          <a:pPr>
                            <a:buNone/>
                          </a:pPr>
                          <a:r>
                            <a:rPr lang="zh-CN" altLang="zh-CN" sz="1500" kern="100" dirty="0" smtClean="0">
                              <a:effectLst/>
                              <a:latin typeface="微软雅黑 Light" panose="020B0502040204020203" pitchFamily="34" charset="-122"/>
                              <a:ea typeface="微软雅黑 Light" panose="020B0502040204020203" pitchFamily="34" charset="-122"/>
                              <a:cs typeface="Times New Roman" panose="02020603050405020304" pitchFamily="18" charset="0"/>
                            </a:rPr>
                            <a:t>所有包含坏味的文件</a:t>
                          </a:r>
                          <a:endParaRPr lang="zh-CN" altLang="en-US" sz="15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7"/>
                      </a:ext>
                    </a:extLst>
                  </a:tr>
                  <a:tr h="381000">
                    <a:tc>
                      <a:txBody>
                        <a:bodyPr/>
                        <a:lstStyle/>
                        <a:p>
                          <a:pPr>
                            <a:buNone/>
                          </a:pPr>
                          <a:r>
                            <a:rPr lang="en-US" altLang="zh-CN" sz="1500" b="0" i="1" dirty="0">
                              <a:latin typeface="Cambria Math" panose="02040503050406030204" pitchFamily="18" charset="0"/>
                              <a:ea typeface="Cambria Math" panose="02040503050406030204" pitchFamily="18" charset="0"/>
                              <a:sym typeface="+mn-ea"/>
                            </a:rPr>
                            <a:t>non-smelly files(N</a:t>
                          </a:r>
                          <a:r>
                            <a:rPr lang="en-US" altLang="zh-CN" sz="1500" b="0" i="1" baseline="-25000" dirty="0">
                              <a:solidFill>
                                <a:schemeClr val="tx1">
                                  <a:lumMod val="75000"/>
                                  <a:lumOff val="25000"/>
                                </a:schemeClr>
                              </a:solidFill>
                              <a:uFillTx/>
                              <a:latin typeface="Cambria Math" panose="02040503050406030204" pitchFamily="18" charset="0"/>
                              <a:ea typeface="Cambria Math" panose="02040503050406030204" pitchFamily="18" charset="0"/>
                              <a:sym typeface="+mn-ea"/>
                            </a:rPr>
                            <a:t>i</a:t>
                          </a:r>
                          <a:r>
                            <a:rPr lang="en-US" altLang="zh-CN" sz="1500" b="0" i="1" dirty="0">
                              <a:latin typeface="Cambria Math" panose="02040503050406030204" pitchFamily="18" charset="0"/>
                              <a:ea typeface="Cambria Math" panose="02040503050406030204" pitchFamily="18" charset="0"/>
                              <a:sym typeface="+mn-ea"/>
                            </a:rPr>
                            <a:t>)</a:t>
                          </a:r>
                          <a:endParaRPr lang="zh-CN" altLang="en-US" sz="1500" b="0" dirty="0">
                            <a:latin typeface="Cambria Math" panose="02040503050406030204" pitchFamily="18" charset="0"/>
                            <a:ea typeface="微软雅黑 Light" panose="020B0502040204020203" pitchFamily="34" charset="-122"/>
                          </a:endParaRPr>
                        </a:p>
                      </a:txBody>
                      <a:tcPr anchor="ctr"/>
                    </a:tc>
                    <a:tc>
                      <a:txBody>
                        <a:bodyPr/>
                        <a:lstStyle/>
                        <a:p>
                          <a:pPr>
                            <a:buNone/>
                          </a:pPr>
                          <a:r>
                            <a:rPr lang="zh-CN" altLang="zh-CN" sz="1500" kern="1200" dirty="0" smtClean="0">
                              <a:solidFill>
                                <a:schemeClr val="dk1"/>
                              </a:solidFill>
                              <a:effectLst/>
                              <a:latin typeface="微软雅黑 Light" panose="020B0502040204020203" pitchFamily="34" charset="-122"/>
                              <a:ea typeface="微软雅黑 Light" panose="020B0502040204020203" pitchFamily="34" charset="-122"/>
                              <a:cs typeface="+mn-cs"/>
                            </a:rPr>
                            <a:t>不含坏味的文件</a:t>
                          </a:r>
                          <a:endParaRPr lang="zh-CN" altLang="en-US" sz="15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0008"/>
                      </a:ext>
                    </a:extLst>
                  </a:tr>
                  <a:tr h="381000">
                    <a:tc>
                      <a:txBody>
                        <a:bodyPr/>
                        <a:lstStyle/>
                        <a:p>
                          <a:pPr>
                            <a:buNone/>
                          </a:pPr>
                          <a:r>
                            <a:rPr lang="en-US" altLang="zh-CN" sz="1500" b="0" i="1" dirty="0" err="1" smtClean="0">
                              <a:latin typeface="Cambria Math" panose="02040503050406030204" pitchFamily="18" charset="0"/>
                              <a:ea typeface="Cambria Math" panose="02040503050406030204" pitchFamily="18" charset="0"/>
                            </a:rPr>
                            <a:t>Allfiles</a:t>
                          </a:r>
                          <a:r>
                            <a:rPr lang="en-US" altLang="zh-CN" sz="1500" b="0" i="1" baseline="-25000" dirty="0" err="1" smtClean="0">
                              <a:latin typeface="Cambria Math" panose="02040503050406030204" pitchFamily="18" charset="0"/>
                              <a:ea typeface="Cambria Math" panose="02040503050406030204" pitchFamily="18" charset="0"/>
                            </a:rPr>
                            <a:t>i</a:t>
                          </a:r>
                          <a:endParaRPr lang="zh-CN" altLang="en-US" sz="1500" b="0" i="1" baseline="-25000" dirty="0">
                            <a:latin typeface="Cambria Math" panose="02040503050406030204" pitchFamily="18" charset="0"/>
                            <a:ea typeface="微软雅黑 Light" panose="020B0502040204020203" pitchFamily="34" charset="-122"/>
                          </a:endParaRPr>
                        </a:p>
                      </a:txBody>
                      <a:tcPr anchor="ctr"/>
                    </a:tc>
                    <a:tc>
                      <a:txBody>
                        <a:bodyPr/>
                        <a:lstStyle/>
                        <a:p>
                          <a:pPr>
                            <a:buNone/>
                          </a:pPr>
                          <a:r>
                            <a:rPr lang="zh-CN" altLang="zh-CN" sz="1500" kern="100" dirty="0" smtClean="0">
                              <a:effectLst/>
                              <a:latin typeface="微软雅黑 Light" panose="020B0502040204020203" pitchFamily="34" charset="-122"/>
                              <a:ea typeface="微软雅黑 Light" panose="020B0502040204020203" pitchFamily="34" charset="-122"/>
                              <a:cs typeface="Times New Roman" panose="02020603050405020304" pitchFamily="18" charset="0"/>
                            </a:rPr>
                            <a:t>所有的</a:t>
                          </a:r>
                          <a:r>
                            <a:rPr lang="x-none" altLang="zh-CN" sz="1500" kern="100" dirty="0" smtClean="0">
                              <a:effectLst/>
                              <a:latin typeface="微软雅黑 Light" panose="020B0502040204020203" pitchFamily="34" charset="-122"/>
                              <a:ea typeface="微软雅黑 Light" panose="020B0502040204020203" pitchFamily="34" charset="-122"/>
                            </a:rPr>
                            <a:t>Java</a:t>
                          </a:r>
                          <a:r>
                            <a:rPr lang="zh-CN" altLang="zh-CN" sz="1500" kern="100" dirty="0" smtClean="0">
                              <a:effectLst/>
                              <a:latin typeface="微软雅黑 Light" panose="020B0502040204020203" pitchFamily="34" charset="-122"/>
                              <a:ea typeface="微软雅黑 Light" panose="020B0502040204020203" pitchFamily="34" charset="-122"/>
                              <a:cs typeface="Times New Roman" panose="02020603050405020304" pitchFamily="18" charset="0"/>
                            </a:rPr>
                            <a:t>文件</a:t>
                          </a:r>
                          <a:endParaRPr lang="zh-CN" altLang="en-US" sz="1500" dirty="0">
                            <a:latin typeface="微软雅黑 Light" panose="020B0502040204020203" pitchFamily="34" charset="-122"/>
                            <a:ea typeface="微软雅黑 Light" panose="020B0502040204020203" pitchFamily="34" charset="-122"/>
                          </a:endParaRPr>
                        </a:p>
                      </a:txBody>
                      <a:tcPr anchor="ctr"/>
                    </a:tc>
                    <a:extLst>
                      <a:ext uri="{0D108BD9-81ED-4DB2-BD59-A6C34878D82A}">
                        <a16:rowId xmlns:a16="http://schemas.microsoft.com/office/drawing/2014/main" val="1114072832"/>
                      </a:ext>
                    </a:extLst>
                  </a:tr>
                </a:tbl>
              </a:graphicData>
            </a:graphic>
          </p:graphicFrame>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11582</TotalTime>
  <Words>3770</Words>
  <Application>Microsoft Office PowerPoint</Application>
  <PresentationFormat>宽屏</PresentationFormat>
  <Paragraphs>866</Paragraphs>
  <Slides>31</Slides>
  <Notes>31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3" baseType="lpstr">
      <vt:lpstr>宋体</vt:lpstr>
      <vt:lpstr>微软雅黑</vt:lpstr>
      <vt:lpstr>微软雅黑 Light</vt:lpstr>
      <vt:lpstr>幼圆</vt:lpstr>
      <vt:lpstr>Arial</vt:lpstr>
      <vt:lpstr>Calibri</vt:lpstr>
      <vt:lpstr>Cambria Math</vt:lpstr>
      <vt:lpstr>Century Gothic</vt:lpstr>
      <vt:lpstr>Times New Roman</vt:lpstr>
      <vt:lpstr>Wingdings 3</vt:lpstr>
      <vt:lpstr>丝状</vt:lpstr>
      <vt:lpstr>WPS 公式 3.0</vt:lpstr>
      <vt:lpstr>代码坏味对软件演化影响的实证研究</vt:lpstr>
      <vt:lpstr>目录</vt:lpstr>
      <vt:lpstr>目录</vt:lpstr>
      <vt:lpstr>代码坏味</vt:lpstr>
      <vt:lpstr>PowerPoint 演示文稿</vt:lpstr>
      <vt:lpstr>PowerPoint 演示文稿</vt:lpstr>
      <vt:lpstr>PowerPoint 演示文稿</vt:lpstr>
      <vt:lpstr>目录</vt:lpstr>
      <vt:lpstr>预定义</vt:lpstr>
      <vt:lpstr>预定义</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姜冲</dc:creator>
  <cp:lastModifiedBy>Icey</cp:lastModifiedBy>
  <cp:revision>152</cp:revision>
  <dcterms:created xsi:type="dcterms:W3CDTF">2017-09-06T06:17:00Z</dcterms:created>
  <dcterms:modified xsi:type="dcterms:W3CDTF">2018-11-24T02:37:55Z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