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handoutMasterIdLst>
    <p:handoutMasterId r:id="rId25"/>
  </p:handoutMasterIdLst>
  <p:sldIdLst>
    <p:sldId id="256" r:id="rId2"/>
    <p:sldId id="257" r:id="rId3"/>
    <p:sldId id="306" r:id="rId4"/>
    <p:sldId id="317" r:id="rId5"/>
    <p:sldId id="303" r:id="rId6"/>
    <p:sldId id="319" r:id="rId7"/>
    <p:sldId id="292" r:id="rId8"/>
    <p:sldId id="295" r:id="rId9"/>
    <p:sldId id="293" r:id="rId10"/>
    <p:sldId id="294" r:id="rId11"/>
    <p:sldId id="318" r:id="rId12"/>
    <p:sldId id="299" r:id="rId13"/>
    <p:sldId id="309" r:id="rId14"/>
    <p:sldId id="300" r:id="rId15"/>
    <p:sldId id="320" r:id="rId16"/>
    <p:sldId id="301" r:id="rId17"/>
    <p:sldId id="313" r:id="rId18"/>
    <p:sldId id="314" r:id="rId19"/>
    <p:sldId id="315" r:id="rId20"/>
    <p:sldId id="321" r:id="rId21"/>
    <p:sldId id="302" r:id="rId22"/>
    <p:sldId id="31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a:srgbClr val="FFD7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82635" autoAdjust="0"/>
  </p:normalViewPr>
  <p:slideViewPr>
    <p:cSldViewPr snapToGrid="0">
      <p:cViewPr varScale="1">
        <p:scale>
          <a:sx n="72" d="100"/>
          <a:sy n="72" d="100"/>
        </p:scale>
        <p:origin x="1450" y="58"/>
      </p:cViewPr>
      <p:guideLst/>
    </p:cSldViewPr>
  </p:slideViewPr>
  <p:notesTextViewPr>
    <p:cViewPr>
      <p:scale>
        <a:sx n="1" d="1"/>
        <a:sy n="1" d="1"/>
      </p:scale>
      <p:origin x="0" y="0"/>
    </p:cViewPr>
  </p:notesTextViewPr>
  <p:sorterViewPr>
    <p:cViewPr>
      <p:scale>
        <a:sx n="100" d="100"/>
        <a:sy n="100" d="100"/>
      </p:scale>
      <p:origin x="0" y="-2178"/>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35838;&#31243;&#36164;&#26009;\&#22823;&#22235;&#65288;&#19979;&#65289;\&#27605;&#19994;&#35774;&#35745;\&#26631;&#27880;&#25968;&#25454;\&#23454;&#39564;&#32467;&#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35838;&#31243;&#36164;&#26009;\&#22823;&#22235;&#65288;&#19979;&#65289;\&#27605;&#19994;&#35774;&#35745;\&#26631;&#27880;&#25968;&#25454;\&#23454;&#39564;&#32467;&#265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'F0.5 weight'!$C$1</c:f>
              <c:strCache>
                <c:ptCount val="1"/>
                <c:pt idx="0">
                  <c:v>Annotated APIs</c:v>
                </c:pt>
              </c:strCache>
            </c:strRef>
          </c:tx>
          <c:spPr>
            <a:pattFill prst="wdDnDiag">
              <a:fgClr>
                <a:schemeClr val="accent1">
                  <a:lumMod val="40000"/>
                  <a:lumOff val="60000"/>
                </a:schemeClr>
              </a:fgClr>
              <a:bgClr>
                <a:schemeClr val="bg1"/>
              </a:bgClr>
            </a:pattFill>
            <a:ln>
              <a:solidFill>
                <a:schemeClr val="accent1"/>
              </a:solidFill>
            </a:ln>
            <a:effectLst/>
          </c:spPr>
          <c:invertIfNegative val="0"/>
          <c:val>
            <c:numRef>
              <c:f>'F0.5 weight'!$C$2:$C$21</c:f>
              <c:numCache>
                <c:formatCode>General</c:formatCode>
                <c:ptCount val="20"/>
                <c:pt idx="0">
                  <c:v>5</c:v>
                </c:pt>
                <c:pt idx="1">
                  <c:v>5</c:v>
                </c:pt>
                <c:pt idx="2">
                  <c:v>4</c:v>
                </c:pt>
                <c:pt idx="3">
                  <c:v>3</c:v>
                </c:pt>
                <c:pt idx="4">
                  <c:v>3</c:v>
                </c:pt>
                <c:pt idx="5">
                  <c:v>4</c:v>
                </c:pt>
                <c:pt idx="6">
                  <c:v>3</c:v>
                </c:pt>
                <c:pt idx="7">
                  <c:v>4</c:v>
                </c:pt>
                <c:pt idx="8">
                  <c:v>3</c:v>
                </c:pt>
                <c:pt idx="9">
                  <c:v>3</c:v>
                </c:pt>
                <c:pt idx="10">
                  <c:v>3</c:v>
                </c:pt>
                <c:pt idx="11">
                  <c:v>3</c:v>
                </c:pt>
                <c:pt idx="12">
                  <c:v>7</c:v>
                </c:pt>
                <c:pt idx="13">
                  <c:v>4</c:v>
                </c:pt>
                <c:pt idx="14">
                  <c:v>3</c:v>
                </c:pt>
                <c:pt idx="15">
                  <c:v>5</c:v>
                </c:pt>
                <c:pt idx="16">
                  <c:v>4</c:v>
                </c:pt>
                <c:pt idx="17">
                  <c:v>3</c:v>
                </c:pt>
                <c:pt idx="18">
                  <c:v>3</c:v>
                </c:pt>
                <c:pt idx="19">
                  <c:v>4</c:v>
                </c:pt>
              </c:numCache>
            </c:numRef>
          </c:val>
          <c:extLst>
            <c:ext xmlns:c16="http://schemas.microsoft.com/office/drawing/2014/chart" uri="{C3380CC4-5D6E-409C-BE32-E72D297353CC}">
              <c16:uniqueId val="{00000000-8166-4306-8A1E-01920756E697}"/>
            </c:ext>
          </c:extLst>
        </c:ser>
        <c:ser>
          <c:idx val="2"/>
          <c:order val="2"/>
          <c:tx>
            <c:strRef>
              <c:f>'F0.5 weight'!$E$1</c:f>
              <c:strCache>
                <c:ptCount val="1"/>
                <c:pt idx="0">
                  <c:v>Correct nodes in subgraph</c:v>
                </c:pt>
              </c:strCache>
            </c:strRef>
          </c:tx>
          <c:spPr>
            <a:solidFill>
              <a:schemeClr val="accent1"/>
            </a:solidFill>
            <a:ln>
              <a:noFill/>
            </a:ln>
            <a:effectLst/>
          </c:spPr>
          <c:invertIfNegative val="0"/>
          <c:val>
            <c:numRef>
              <c:f>'F0.5 weight'!$E$2:$E$21</c:f>
              <c:numCache>
                <c:formatCode>General</c:formatCode>
                <c:ptCount val="20"/>
                <c:pt idx="0">
                  <c:v>5</c:v>
                </c:pt>
                <c:pt idx="1">
                  <c:v>4</c:v>
                </c:pt>
                <c:pt idx="2">
                  <c:v>4</c:v>
                </c:pt>
                <c:pt idx="3">
                  <c:v>3</c:v>
                </c:pt>
                <c:pt idx="4">
                  <c:v>3</c:v>
                </c:pt>
                <c:pt idx="5">
                  <c:v>3</c:v>
                </c:pt>
                <c:pt idx="6">
                  <c:v>3</c:v>
                </c:pt>
                <c:pt idx="7">
                  <c:v>3</c:v>
                </c:pt>
                <c:pt idx="8">
                  <c:v>3</c:v>
                </c:pt>
                <c:pt idx="9">
                  <c:v>3</c:v>
                </c:pt>
                <c:pt idx="10">
                  <c:v>2</c:v>
                </c:pt>
                <c:pt idx="11">
                  <c:v>2</c:v>
                </c:pt>
                <c:pt idx="12">
                  <c:v>5</c:v>
                </c:pt>
                <c:pt idx="13">
                  <c:v>4</c:v>
                </c:pt>
                <c:pt idx="14">
                  <c:v>1</c:v>
                </c:pt>
                <c:pt idx="15">
                  <c:v>5</c:v>
                </c:pt>
                <c:pt idx="16">
                  <c:v>3</c:v>
                </c:pt>
                <c:pt idx="17">
                  <c:v>3</c:v>
                </c:pt>
                <c:pt idx="18">
                  <c:v>3</c:v>
                </c:pt>
                <c:pt idx="19">
                  <c:v>3</c:v>
                </c:pt>
              </c:numCache>
            </c:numRef>
          </c:val>
          <c:extLst>
            <c:ext xmlns:c16="http://schemas.microsoft.com/office/drawing/2014/chart" uri="{C3380CC4-5D6E-409C-BE32-E72D297353CC}">
              <c16:uniqueId val="{00000001-8166-4306-8A1E-01920756E697}"/>
            </c:ext>
          </c:extLst>
        </c:ser>
        <c:dLbls>
          <c:showLegendKey val="0"/>
          <c:showVal val="0"/>
          <c:showCatName val="0"/>
          <c:showSerName val="0"/>
          <c:showPercent val="0"/>
          <c:showBubbleSize val="0"/>
        </c:dLbls>
        <c:gapWidth val="219"/>
        <c:overlap val="-27"/>
        <c:axId val="962437439"/>
        <c:axId val="962440767"/>
        <c:extLst>
          <c:ext xmlns:c15="http://schemas.microsoft.com/office/drawing/2012/chart" uri="{02D57815-91ED-43cb-92C2-25804820EDAC}">
            <c15:filteredBarSeries>
              <c15:ser>
                <c:idx val="1"/>
                <c:order val="1"/>
                <c:tx>
                  <c:strRef>
                    <c:extLst>
                      <c:ext uri="{02D57815-91ED-43cb-92C2-25804820EDAC}">
                        <c15:formulaRef>
                          <c15:sqref>'F0.5 weight'!$D$1</c15:sqref>
                        </c15:formulaRef>
                      </c:ext>
                    </c:extLst>
                    <c:strCache>
                      <c:ptCount val="1"/>
                      <c:pt idx="0">
                        <c:v>Sugraph size</c:v>
                      </c:pt>
                    </c:strCache>
                  </c:strRef>
                </c:tx>
                <c:spPr>
                  <a:solidFill>
                    <a:schemeClr val="accent2"/>
                  </a:solidFill>
                  <a:ln>
                    <a:noFill/>
                  </a:ln>
                  <a:effectLst/>
                </c:spPr>
                <c:invertIfNegative val="0"/>
                <c:val>
                  <c:numRef>
                    <c:extLst>
                      <c:ext uri="{02D57815-91ED-43cb-92C2-25804820EDAC}">
                        <c15:formulaRef>
                          <c15:sqref>'F0.5 weight'!$D$2:$D$21</c15:sqref>
                        </c15:formulaRef>
                      </c:ext>
                    </c:extLst>
                    <c:numCache>
                      <c:formatCode>General</c:formatCode>
                      <c:ptCount val="20"/>
                      <c:pt idx="0">
                        <c:v>8</c:v>
                      </c:pt>
                      <c:pt idx="1">
                        <c:v>7</c:v>
                      </c:pt>
                      <c:pt idx="2">
                        <c:v>5</c:v>
                      </c:pt>
                      <c:pt idx="3">
                        <c:v>10</c:v>
                      </c:pt>
                      <c:pt idx="4">
                        <c:v>8</c:v>
                      </c:pt>
                      <c:pt idx="5">
                        <c:v>5</c:v>
                      </c:pt>
                      <c:pt idx="6">
                        <c:v>5</c:v>
                      </c:pt>
                      <c:pt idx="7">
                        <c:v>8</c:v>
                      </c:pt>
                      <c:pt idx="8">
                        <c:v>5</c:v>
                      </c:pt>
                      <c:pt idx="9">
                        <c:v>6</c:v>
                      </c:pt>
                      <c:pt idx="10">
                        <c:v>6</c:v>
                      </c:pt>
                      <c:pt idx="11">
                        <c:v>6</c:v>
                      </c:pt>
                      <c:pt idx="12">
                        <c:v>7</c:v>
                      </c:pt>
                      <c:pt idx="13">
                        <c:v>10</c:v>
                      </c:pt>
                      <c:pt idx="14">
                        <c:v>6</c:v>
                      </c:pt>
                      <c:pt idx="15">
                        <c:v>6</c:v>
                      </c:pt>
                      <c:pt idx="16">
                        <c:v>3</c:v>
                      </c:pt>
                      <c:pt idx="17">
                        <c:v>6</c:v>
                      </c:pt>
                      <c:pt idx="18">
                        <c:v>5</c:v>
                      </c:pt>
                      <c:pt idx="19">
                        <c:v>7</c:v>
                      </c:pt>
                    </c:numCache>
                  </c:numRef>
                </c:val>
                <c:extLst>
                  <c:ext xmlns:c16="http://schemas.microsoft.com/office/drawing/2014/chart" uri="{C3380CC4-5D6E-409C-BE32-E72D297353CC}">
                    <c16:uniqueId val="{00000002-8166-4306-8A1E-01920756E697}"/>
                  </c:ext>
                </c:extLst>
              </c15:ser>
            </c15:filteredBarSeries>
          </c:ext>
        </c:extLst>
      </c:barChart>
      <c:catAx>
        <c:axId val="96243743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62440767"/>
        <c:crosses val="autoZero"/>
        <c:auto val="1"/>
        <c:lblAlgn val="ctr"/>
        <c:lblOffset val="100"/>
        <c:noMultiLvlLbl val="0"/>
      </c:catAx>
      <c:valAx>
        <c:axId val="962440767"/>
        <c:scaling>
          <c:orientation val="minMax"/>
          <c:max val="7"/>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crossAx val="96243743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'F0.5 weight'!$D$1</c:f>
              <c:strCache>
                <c:ptCount val="1"/>
                <c:pt idx="0">
                  <c:v>Sugraph size</c:v>
                </c:pt>
              </c:strCache>
            </c:strRef>
          </c:tx>
          <c:spPr>
            <a:pattFill prst="dkDnDiag">
              <a:fgClr>
                <a:schemeClr val="bg2">
                  <a:lumMod val="75000"/>
                </a:schemeClr>
              </a:fgClr>
              <a:bgClr>
                <a:schemeClr val="bg1"/>
              </a:bgClr>
            </a:pattFill>
            <a:ln>
              <a:solidFill>
                <a:schemeClr val="accent1"/>
              </a:solidFill>
            </a:ln>
            <a:effectLst/>
          </c:spPr>
          <c:invertIfNegative val="0"/>
          <c:val>
            <c:numRef>
              <c:f>'F0.5 weight'!$D$2:$D$21</c:f>
              <c:numCache>
                <c:formatCode>General</c:formatCode>
                <c:ptCount val="20"/>
                <c:pt idx="0">
                  <c:v>8</c:v>
                </c:pt>
                <c:pt idx="1">
                  <c:v>7</c:v>
                </c:pt>
                <c:pt idx="2">
                  <c:v>5</c:v>
                </c:pt>
                <c:pt idx="3">
                  <c:v>10</c:v>
                </c:pt>
                <c:pt idx="4">
                  <c:v>8</c:v>
                </c:pt>
                <c:pt idx="5">
                  <c:v>5</c:v>
                </c:pt>
                <c:pt idx="6">
                  <c:v>5</c:v>
                </c:pt>
                <c:pt idx="7">
                  <c:v>8</c:v>
                </c:pt>
                <c:pt idx="8">
                  <c:v>5</c:v>
                </c:pt>
                <c:pt idx="9">
                  <c:v>6</c:v>
                </c:pt>
                <c:pt idx="10">
                  <c:v>6</c:v>
                </c:pt>
                <c:pt idx="11">
                  <c:v>6</c:v>
                </c:pt>
                <c:pt idx="12">
                  <c:v>7</c:v>
                </c:pt>
                <c:pt idx="13">
                  <c:v>10</c:v>
                </c:pt>
                <c:pt idx="14">
                  <c:v>6</c:v>
                </c:pt>
                <c:pt idx="15">
                  <c:v>6</c:v>
                </c:pt>
                <c:pt idx="16">
                  <c:v>3</c:v>
                </c:pt>
                <c:pt idx="17">
                  <c:v>6</c:v>
                </c:pt>
                <c:pt idx="18">
                  <c:v>5</c:v>
                </c:pt>
                <c:pt idx="19">
                  <c:v>7</c:v>
                </c:pt>
              </c:numCache>
            </c:numRef>
          </c:val>
          <c:extLst>
            <c:ext xmlns:c16="http://schemas.microsoft.com/office/drawing/2014/chart" uri="{C3380CC4-5D6E-409C-BE32-E72D297353CC}">
              <c16:uniqueId val="{00000000-40A8-4CF4-B1C1-2750FD869330}"/>
            </c:ext>
          </c:extLst>
        </c:ser>
        <c:ser>
          <c:idx val="2"/>
          <c:order val="2"/>
          <c:tx>
            <c:strRef>
              <c:f>'F0.5 weight'!$E$1</c:f>
              <c:strCache>
                <c:ptCount val="1"/>
                <c:pt idx="0">
                  <c:v>Correct nodes in subgraph</c:v>
                </c:pt>
              </c:strCache>
            </c:strRef>
          </c:tx>
          <c:spPr>
            <a:solidFill>
              <a:schemeClr val="accent1"/>
            </a:solidFill>
            <a:ln>
              <a:noFill/>
            </a:ln>
            <a:effectLst/>
          </c:spPr>
          <c:invertIfNegative val="0"/>
          <c:val>
            <c:numRef>
              <c:f>'F0.5 weight'!$E$2:$E$21</c:f>
              <c:numCache>
                <c:formatCode>General</c:formatCode>
                <c:ptCount val="20"/>
                <c:pt idx="0">
                  <c:v>5</c:v>
                </c:pt>
                <c:pt idx="1">
                  <c:v>4</c:v>
                </c:pt>
                <c:pt idx="2">
                  <c:v>4</c:v>
                </c:pt>
                <c:pt idx="3">
                  <c:v>3</c:v>
                </c:pt>
                <c:pt idx="4">
                  <c:v>3</c:v>
                </c:pt>
                <c:pt idx="5">
                  <c:v>3</c:v>
                </c:pt>
                <c:pt idx="6">
                  <c:v>3</c:v>
                </c:pt>
                <c:pt idx="7">
                  <c:v>3</c:v>
                </c:pt>
                <c:pt idx="8">
                  <c:v>3</c:v>
                </c:pt>
                <c:pt idx="9">
                  <c:v>3</c:v>
                </c:pt>
                <c:pt idx="10">
                  <c:v>2</c:v>
                </c:pt>
                <c:pt idx="11">
                  <c:v>2</c:v>
                </c:pt>
                <c:pt idx="12">
                  <c:v>5</c:v>
                </c:pt>
                <c:pt idx="13">
                  <c:v>4</c:v>
                </c:pt>
                <c:pt idx="14">
                  <c:v>1</c:v>
                </c:pt>
                <c:pt idx="15">
                  <c:v>5</c:v>
                </c:pt>
                <c:pt idx="16">
                  <c:v>3</c:v>
                </c:pt>
                <c:pt idx="17">
                  <c:v>3</c:v>
                </c:pt>
                <c:pt idx="18">
                  <c:v>3</c:v>
                </c:pt>
                <c:pt idx="19">
                  <c:v>3</c:v>
                </c:pt>
              </c:numCache>
            </c:numRef>
          </c:val>
          <c:extLst>
            <c:ext xmlns:c16="http://schemas.microsoft.com/office/drawing/2014/chart" uri="{C3380CC4-5D6E-409C-BE32-E72D297353CC}">
              <c16:uniqueId val="{00000001-40A8-4CF4-B1C1-2750FD869330}"/>
            </c:ext>
          </c:extLst>
        </c:ser>
        <c:dLbls>
          <c:showLegendKey val="0"/>
          <c:showVal val="0"/>
          <c:showCatName val="0"/>
          <c:showSerName val="0"/>
          <c:showPercent val="0"/>
          <c:showBubbleSize val="0"/>
        </c:dLbls>
        <c:gapWidth val="219"/>
        <c:overlap val="-27"/>
        <c:axId val="962438271"/>
        <c:axId val="962439103"/>
        <c:extLst>
          <c:ext xmlns:c15="http://schemas.microsoft.com/office/drawing/2012/chart" uri="{02D57815-91ED-43cb-92C2-25804820EDAC}">
            <c15:filteredBarSeries>
              <c15:ser>
                <c:idx val="0"/>
                <c:order val="0"/>
                <c:tx>
                  <c:strRef>
                    <c:extLst>
                      <c:ext uri="{02D57815-91ED-43cb-92C2-25804820EDAC}">
                        <c15:formulaRef>
                          <c15:sqref>'F0.5 weight'!$C$1</c15:sqref>
                        </c15:formulaRef>
                      </c:ext>
                    </c:extLst>
                    <c:strCache>
                      <c:ptCount val="1"/>
                      <c:pt idx="0">
                        <c:v>Annotated APIs</c:v>
                      </c:pt>
                    </c:strCache>
                  </c:strRef>
                </c:tx>
                <c:spPr>
                  <a:solidFill>
                    <a:schemeClr val="accent1"/>
                  </a:solidFill>
                  <a:ln>
                    <a:noFill/>
                  </a:ln>
                  <a:effectLst/>
                </c:spPr>
                <c:invertIfNegative val="0"/>
                <c:val>
                  <c:numRef>
                    <c:extLst>
                      <c:ext uri="{02D57815-91ED-43cb-92C2-25804820EDAC}">
                        <c15:formulaRef>
                          <c15:sqref>'F0.5 weight'!$C$2:$C$21</c15:sqref>
                        </c15:formulaRef>
                      </c:ext>
                    </c:extLst>
                    <c:numCache>
                      <c:formatCode>General</c:formatCode>
                      <c:ptCount val="20"/>
                      <c:pt idx="0">
                        <c:v>6</c:v>
                      </c:pt>
                      <c:pt idx="1">
                        <c:v>5</c:v>
                      </c:pt>
                      <c:pt idx="2">
                        <c:v>4</c:v>
                      </c:pt>
                      <c:pt idx="3">
                        <c:v>3</c:v>
                      </c:pt>
                      <c:pt idx="4">
                        <c:v>3</c:v>
                      </c:pt>
                      <c:pt idx="5">
                        <c:v>4</c:v>
                      </c:pt>
                      <c:pt idx="6">
                        <c:v>3</c:v>
                      </c:pt>
                      <c:pt idx="7">
                        <c:v>4</c:v>
                      </c:pt>
                      <c:pt idx="8">
                        <c:v>3</c:v>
                      </c:pt>
                      <c:pt idx="9">
                        <c:v>3</c:v>
                      </c:pt>
                      <c:pt idx="10">
                        <c:v>3</c:v>
                      </c:pt>
                      <c:pt idx="11">
                        <c:v>3</c:v>
                      </c:pt>
                      <c:pt idx="12">
                        <c:v>7</c:v>
                      </c:pt>
                      <c:pt idx="13">
                        <c:v>4</c:v>
                      </c:pt>
                      <c:pt idx="14">
                        <c:v>3</c:v>
                      </c:pt>
                      <c:pt idx="15">
                        <c:v>5</c:v>
                      </c:pt>
                      <c:pt idx="16">
                        <c:v>4</c:v>
                      </c:pt>
                      <c:pt idx="17">
                        <c:v>3</c:v>
                      </c:pt>
                      <c:pt idx="18">
                        <c:v>3</c:v>
                      </c:pt>
                      <c:pt idx="19">
                        <c:v>4</c:v>
                      </c:pt>
                    </c:numCache>
                  </c:numRef>
                </c:val>
                <c:extLst>
                  <c:ext xmlns:c16="http://schemas.microsoft.com/office/drawing/2014/chart" uri="{C3380CC4-5D6E-409C-BE32-E72D297353CC}">
                    <c16:uniqueId val="{00000002-40A8-4CF4-B1C1-2750FD869330}"/>
                  </c:ext>
                </c:extLst>
              </c15:ser>
            </c15:filteredBarSeries>
          </c:ext>
        </c:extLst>
      </c:barChart>
      <c:catAx>
        <c:axId val="96243827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62439103"/>
        <c:crosses val="autoZero"/>
        <c:auto val="1"/>
        <c:lblAlgn val="ctr"/>
        <c:lblOffset val="100"/>
        <c:noMultiLvlLbl val="0"/>
      </c:catAx>
      <c:valAx>
        <c:axId val="962439103"/>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crossAx val="962438271"/>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legendEntry>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66D77-F1AA-42C1-9941-1B79E433BE5D}" type="datetimeFigureOut">
              <a:rPr lang="zh-CN" altLang="en-US" smtClean="0"/>
              <a:t>2018/11/23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E7DA15-471F-4EB9-AABC-6C54F7F36678}" type="slidenum">
              <a:rPr lang="zh-CN" altLang="en-US" smtClean="0"/>
              <a:t>‹#›</a:t>
            </a:fld>
            <a:endParaRPr lang="zh-CN" altLang="en-US"/>
          </a:p>
        </p:txBody>
      </p:sp>
    </p:spTree>
    <p:extLst>
      <p:ext uri="{BB962C8B-B14F-4D97-AF65-F5344CB8AC3E}">
        <p14:creationId xmlns:p14="http://schemas.microsoft.com/office/powerpoint/2010/main" val="1714294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7D9C9E6-FE85-4765-ABB5-5DAEC86D1D51}" type="datetimeFigureOut">
              <a:rPr lang="zh-CN" altLang="en-US" smtClean="0"/>
              <a:pPr/>
              <a:t>2018/11/23</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212ECE5-4C58-41A2-86B1-6407BE630484}" type="slidenum">
              <a:rPr lang="zh-CN" altLang="en-US" smtClean="0"/>
              <a:pPr/>
              <a:t>‹#›</a:t>
            </a:fld>
            <a:endParaRPr lang="zh-CN" altLang="en-US" dirty="0"/>
          </a:p>
        </p:txBody>
      </p:sp>
    </p:spTree>
    <p:extLst>
      <p:ext uri="{BB962C8B-B14F-4D97-AF65-F5344CB8AC3E}">
        <p14:creationId xmlns:p14="http://schemas.microsoft.com/office/powerpoint/2010/main" val="300377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12ECE5-4C58-41A2-86B1-6407BE630484}" type="slidenum">
              <a:rPr lang="zh-CN" altLang="en-US" smtClean="0"/>
              <a:t>1</a:t>
            </a:fld>
            <a:endParaRPr lang="zh-CN" altLang="en-US"/>
          </a:p>
        </p:txBody>
      </p:sp>
    </p:spTree>
    <p:extLst>
      <p:ext uri="{BB962C8B-B14F-4D97-AF65-F5344CB8AC3E}">
        <p14:creationId xmlns:p14="http://schemas.microsoft.com/office/powerpoint/2010/main" val="4326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本文定义的优化目标考虑了两个方面的因素，一是</a:t>
            </a:r>
            <a:r>
              <a:rPr lang="en-US" altLang="zh-CN" dirty="0" smtClean="0"/>
              <a:t>… </a:t>
            </a:r>
            <a:r>
              <a:rPr lang="zh-CN" altLang="en-US" dirty="0" smtClean="0"/>
              <a:t>二是</a:t>
            </a:r>
            <a:r>
              <a:rPr lang="en-US" altLang="zh-CN" dirty="0" smtClean="0"/>
              <a:t>…</a:t>
            </a:r>
          </a:p>
          <a:p>
            <a:r>
              <a:rPr lang="zh-CN" altLang="en-US" dirty="0" smtClean="0"/>
              <a:t>有了优化目标之后，本文提出了一种基于柱状搜索的算法来生成子图，大致流程如图所示，每一阶段保留前</a:t>
            </a:r>
            <a:r>
              <a:rPr lang="en-US" altLang="zh-CN" dirty="0" smtClean="0"/>
              <a:t>k</a:t>
            </a:r>
            <a:r>
              <a:rPr lang="zh-CN" altLang="en-US" dirty="0" smtClean="0"/>
              <a:t>个最佳结果，以减少搜索空间。</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最后，需要将候选结点扩展为一个连通的子图，这个问题通过转化成为</a:t>
            </a:r>
            <a:r>
              <a:rPr lang="zh-CN" altLang="en-US" dirty="0" smtClean="0">
                <a:latin typeface="微软雅黑" panose="020B0503020204020204" pitchFamily="34" charset="-122"/>
                <a:ea typeface="微软雅黑" panose="020B0503020204020204" pitchFamily="34" charset="-122"/>
              </a:rPr>
              <a:t>给定结点集构造一棵最小生成树来解决。</a:t>
            </a:r>
            <a:endParaRPr lang="en-US" altLang="zh-CN" b="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10</a:t>
            </a:fld>
            <a:endParaRPr lang="zh-CN" altLang="en-US"/>
          </a:p>
        </p:txBody>
      </p:sp>
    </p:spTree>
    <p:extLst>
      <p:ext uri="{BB962C8B-B14F-4D97-AF65-F5344CB8AC3E}">
        <p14:creationId xmlns:p14="http://schemas.microsoft.com/office/powerpoint/2010/main" val="1408576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本文定义的优化目标考虑了两个方面的因素，一是</a:t>
            </a:r>
            <a:r>
              <a:rPr lang="en-US" altLang="zh-CN" dirty="0" smtClean="0"/>
              <a:t>… </a:t>
            </a:r>
            <a:r>
              <a:rPr lang="zh-CN" altLang="en-US" dirty="0" smtClean="0"/>
              <a:t>二是</a:t>
            </a:r>
            <a:r>
              <a:rPr lang="en-US" altLang="zh-CN" dirty="0" smtClean="0"/>
              <a:t>…</a:t>
            </a:r>
          </a:p>
          <a:p>
            <a:r>
              <a:rPr lang="zh-CN" altLang="en-US" dirty="0" smtClean="0"/>
              <a:t>有了优化目标之后，本文提出了一种基于柱状搜索的算法来生成子图，大致流程如图所示，每一阶段保留前</a:t>
            </a:r>
            <a:r>
              <a:rPr lang="en-US" altLang="zh-CN" dirty="0" smtClean="0"/>
              <a:t>k</a:t>
            </a:r>
            <a:r>
              <a:rPr lang="zh-CN" altLang="en-US" dirty="0" smtClean="0"/>
              <a:t>个最佳结果，以减少搜索空间。</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最后，需要将候选结点扩展为一个连通的子图，这个问题通过转化成为</a:t>
            </a:r>
            <a:r>
              <a:rPr lang="zh-CN" altLang="en-US" dirty="0" smtClean="0">
                <a:latin typeface="微软雅黑" panose="020B0503020204020204" pitchFamily="34" charset="-122"/>
                <a:ea typeface="微软雅黑" panose="020B0503020204020204" pitchFamily="34" charset="-122"/>
              </a:rPr>
              <a:t>给定结点集构造一棵最小生成树来解决。</a:t>
            </a:r>
            <a:endParaRPr lang="en-US" altLang="zh-CN" b="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11</a:t>
            </a:fld>
            <a:endParaRPr lang="zh-CN" altLang="en-US"/>
          </a:p>
        </p:txBody>
      </p:sp>
    </p:spTree>
    <p:extLst>
      <p:ext uri="{BB962C8B-B14F-4D97-AF65-F5344CB8AC3E}">
        <p14:creationId xmlns:p14="http://schemas.microsoft.com/office/powerpoint/2010/main" val="391315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实验数据选取了</a:t>
            </a:r>
            <a:r>
              <a:rPr lang="en-US" altLang="zh-CN" dirty="0" err="1" smtClean="0"/>
              <a:t>Lucene</a:t>
            </a:r>
            <a:r>
              <a:rPr lang="zh-CN" altLang="en-US" dirty="0" smtClean="0"/>
              <a:t>项目，其中抽取的代码图的结点和边的数量如表中所示。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12</a:t>
            </a:fld>
            <a:endParaRPr lang="zh-CN" altLang="en-US"/>
          </a:p>
        </p:txBody>
      </p:sp>
    </p:spTree>
    <p:extLst>
      <p:ext uri="{BB962C8B-B14F-4D97-AF65-F5344CB8AC3E}">
        <p14:creationId xmlns:p14="http://schemas.microsoft.com/office/powerpoint/2010/main" val="1381312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我们接着来看之前出现过的这个例子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其中方框标出的四个结点是在我们标注</a:t>
            </a:r>
            <a:r>
              <a:rPr lang="en-US" altLang="zh-CN" dirty="0" smtClean="0"/>
              <a:t>ground truth</a:t>
            </a:r>
            <a:r>
              <a:rPr lang="zh-CN" altLang="en-US" dirty="0" smtClean="0"/>
              <a:t>中出现的</a:t>
            </a: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14</a:t>
            </a:fld>
            <a:endParaRPr lang="zh-CN" altLang="en-US"/>
          </a:p>
        </p:txBody>
      </p:sp>
    </p:spTree>
    <p:extLst>
      <p:ext uri="{BB962C8B-B14F-4D97-AF65-F5344CB8AC3E}">
        <p14:creationId xmlns:p14="http://schemas.microsoft.com/office/powerpoint/2010/main" val="9693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我们接着来看之前出现过的这个例子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其中方框标出的四个结点是在我们标注</a:t>
            </a:r>
            <a:r>
              <a:rPr lang="en-US" altLang="zh-CN" dirty="0" smtClean="0"/>
              <a:t>ground truth</a:t>
            </a:r>
            <a:r>
              <a:rPr lang="zh-CN" altLang="en-US" dirty="0" smtClean="0"/>
              <a:t>中出现的</a:t>
            </a: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15</a:t>
            </a:fld>
            <a:endParaRPr lang="zh-CN" altLang="en-US"/>
          </a:p>
        </p:txBody>
      </p:sp>
    </p:spTree>
    <p:extLst>
      <p:ext uri="{BB962C8B-B14F-4D97-AF65-F5344CB8AC3E}">
        <p14:creationId xmlns:p14="http://schemas.microsoft.com/office/powerpoint/2010/main" val="2541335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16</a:t>
            </a:fld>
            <a:endParaRPr lang="zh-CN" altLang="en-US"/>
          </a:p>
        </p:txBody>
      </p:sp>
    </p:spTree>
    <p:extLst>
      <p:ext uri="{BB962C8B-B14F-4D97-AF65-F5344CB8AC3E}">
        <p14:creationId xmlns:p14="http://schemas.microsoft.com/office/powerpoint/2010/main" val="1310070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17</a:t>
            </a:fld>
            <a:endParaRPr lang="zh-CN" altLang="en-US"/>
          </a:p>
        </p:txBody>
      </p:sp>
    </p:spTree>
    <p:extLst>
      <p:ext uri="{BB962C8B-B14F-4D97-AF65-F5344CB8AC3E}">
        <p14:creationId xmlns:p14="http://schemas.microsoft.com/office/powerpoint/2010/main" val="2957182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18</a:t>
            </a:fld>
            <a:endParaRPr lang="zh-CN" altLang="en-US"/>
          </a:p>
        </p:txBody>
      </p:sp>
    </p:spTree>
    <p:extLst>
      <p:ext uri="{BB962C8B-B14F-4D97-AF65-F5344CB8AC3E}">
        <p14:creationId xmlns:p14="http://schemas.microsoft.com/office/powerpoint/2010/main" val="3205789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19</a:t>
            </a:fld>
            <a:endParaRPr lang="zh-CN" altLang="en-US"/>
          </a:p>
        </p:txBody>
      </p:sp>
    </p:spTree>
    <p:extLst>
      <p:ext uri="{BB962C8B-B14F-4D97-AF65-F5344CB8AC3E}">
        <p14:creationId xmlns:p14="http://schemas.microsoft.com/office/powerpoint/2010/main" val="3365761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20</a:t>
            </a:fld>
            <a:endParaRPr lang="zh-CN" altLang="en-US"/>
          </a:p>
        </p:txBody>
      </p:sp>
    </p:spTree>
    <p:extLst>
      <p:ext uri="{BB962C8B-B14F-4D97-AF65-F5344CB8AC3E}">
        <p14:creationId xmlns:p14="http://schemas.microsoft.com/office/powerpoint/2010/main" val="204131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cs typeface="+mn-cs"/>
              </a:rPr>
              <a:t>在软件开发过程中</a:t>
            </a:r>
            <a:r>
              <a:rPr lang="en-US" altLang="zh-CN" sz="1200" kern="1200" dirty="0" smtClean="0">
                <a:solidFill>
                  <a:schemeClr val="tx1"/>
                </a:solidFill>
                <a:effectLst/>
                <a:cs typeface="+mn-cs"/>
              </a:rPr>
              <a:t>, </a:t>
            </a:r>
            <a:r>
              <a:rPr lang="zh-CN" altLang="zh-CN" sz="1200" kern="1200" dirty="0" smtClean="0">
                <a:solidFill>
                  <a:schemeClr val="tx1"/>
                </a:solidFill>
                <a:effectLst/>
                <a:cs typeface="+mn-cs"/>
              </a:rPr>
              <a:t>开发者最常用的复用方式就是通过检索软件项目提供的来实现所需的功能</a:t>
            </a:r>
            <a:r>
              <a:rPr lang="en-US" altLang="zh-CN" sz="1200" kern="1200" dirty="0" smtClean="0">
                <a:solidFill>
                  <a:schemeClr val="tx1"/>
                </a:solidFill>
                <a:effectLst/>
                <a:cs typeface="+mn-cs"/>
              </a:rPr>
              <a:t>. </a:t>
            </a:r>
            <a:r>
              <a:rPr lang="zh-CN" altLang="zh-CN" sz="1200" kern="1200" dirty="0" smtClean="0">
                <a:solidFill>
                  <a:schemeClr val="tx1"/>
                </a:solidFill>
                <a:effectLst/>
                <a:cs typeface="+mn-cs"/>
              </a:rPr>
              <a:t>对于面向对象的软件项目而言，</a:t>
            </a:r>
            <a:r>
              <a:rPr lang="en-US" altLang="zh-CN" sz="1200" kern="1200" dirty="0" smtClean="0">
                <a:solidFill>
                  <a:schemeClr val="tx1"/>
                </a:solidFill>
                <a:effectLst/>
                <a:cs typeface="+mn-cs"/>
              </a:rPr>
              <a:t>APIs</a:t>
            </a:r>
            <a:r>
              <a:rPr lang="zh-CN" altLang="zh-CN" sz="1200" kern="1200" dirty="0" smtClean="0">
                <a:solidFill>
                  <a:schemeClr val="tx1"/>
                </a:solidFill>
                <a:effectLst/>
                <a:cs typeface="+mn-cs"/>
              </a:rPr>
              <a:t>主要是软件项目中可供用户使用的类和方法。</a:t>
            </a:r>
            <a:endParaRPr lang="en-US" altLang="zh-CN" sz="1200" kern="1200" dirty="0" smtClean="0">
              <a:solidFill>
                <a:schemeClr val="tx1"/>
              </a:solidFill>
              <a:effectLst/>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cs typeface="+mn-cs"/>
              </a:rPr>
              <a:t>然而随着软件项目</a:t>
            </a:r>
            <a:r>
              <a:rPr lang="zh-CN" altLang="en-US" sz="1200" kern="1200" dirty="0" smtClean="0">
                <a:solidFill>
                  <a:schemeClr val="tx1"/>
                </a:solidFill>
                <a:effectLst/>
                <a:cs typeface="+mn-cs"/>
              </a:rPr>
              <a:t>规模</a:t>
            </a:r>
            <a:r>
              <a:rPr lang="zh-CN" altLang="zh-CN" sz="1200" kern="1200" dirty="0" smtClean="0">
                <a:solidFill>
                  <a:schemeClr val="tx1"/>
                </a:solidFill>
                <a:effectLst/>
                <a:cs typeface="+mn-cs"/>
              </a:rPr>
              <a:t>越来越大、</a:t>
            </a:r>
            <a:r>
              <a:rPr lang="en-US" altLang="zh-CN" sz="1200" kern="1200" dirty="0" smtClean="0">
                <a:solidFill>
                  <a:schemeClr val="tx1"/>
                </a:solidFill>
                <a:effectLst/>
                <a:cs typeface="+mn-cs"/>
              </a:rPr>
              <a:t>API</a:t>
            </a:r>
            <a:r>
              <a:rPr lang="zh-CN" altLang="en-US" sz="1200" kern="1200" dirty="0" smtClean="0">
                <a:solidFill>
                  <a:schemeClr val="tx1"/>
                </a:solidFill>
                <a:effectLst/>
                <a:cs typeface="+mn-cs"/>
              </a:rPr>
              <a:t>数量越来越多，实现这项任务也越来越困难，将</a:t>
            </a:r>
            <a:r>
              <a:rPr lang="zh-CN" altLang="zh-CN" sz="1200" kern="1200" dirty="0" smtClean="0">
                <a:solidFill>
                  <a:schemeClr val="tx1"/>
                </a:solidFill>
                <a:effectLst/>
                <a:cs typeface="+mn-cs"/>
              </a:rPr>
              <a:t>花费</a:t>
            </a:r>
            <a:r>
              <a:rPr lang="zh-CN" altLang="en-US" sz="1200" kern="1200" dirty="0" smtClean="0">
                <a:solidFill>
                  <a:schemeClr val="tx1"/>
                </a:solidFill>
                <a:effectLst/>
                <a:cs typeface="+mn-cs"/>
              </a:rPr>
              <a:t>开发者</a:t>
            </a:r>
            <a:r>
              <a:rPr lang="zh-CN" altLang="zh-CN" sz="1200" kern="1200" dirty="0" smtClean="0">
                <a:solidFill>
                  <a:schemeClr val="tx1"/>
                </a:solidFill>
                <a:effectLst/>
                <a:cs typeface="+mn-cs"/>
              </a:rPr>
              <a:t>大量的时间与精力</a:t>
            </a:r>
            <a:endParaRPr lang="en-US" altLang="zh-CN" sz="1200" kern="1200" dirty="0" smtClean="0">
              <a:solidFill>
                <a:schemeClr val="tx1"/>
              </a:solidFill>
              <a:effectLst/>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Light" panose="020B0502040204020203" pitchFamily="34" charset="-122"/>
                <a:ea typeface="微软雅黑 Light" panose="020B0502040204020203" pitchFamily="34" charset="-122"/>
                <a:cs typeface="Noto Sans S Chinese Light" charset="-122"/>
              </a:rPr>
              <a:t>同时，通用搜索引擎进行代码检索的结果并不准确，因此我们需要源代码检索工具</a:t>
            </a:r>
            <a:endParaRPr lang="en-US" altLang="zh-CN" b="1" dirty="0" smtClean="0">
              <a:latin typeface="微软雅黑 Light" panose="020B0502040204020203" pitchFamily="34" charset="-122"/>
              <a:ea typeface="微软雅黑 Light" panose="020B0502040204020203" pitchFamily="34" charset="-122"/>
              <a:cs typeface="Noto Sans S Chinese Light" charset="-122"/>
            </a:endParaRPr>
          </a:p>
        </p:txBody>
      </p:sp>
      <p:sp>
        <p:nvSpPr>
          <p:cNvPr id="4" name="灯片编号占位符 3"/>
          <p:cNvSpPr>
            <a:spLocks noGrp="1"/>
          </p:cNvSpPr>
          <p:nvPr>
            <p:ph type="sldNum" sz="quarter" idx="10"/>
          </p:nvPr>
        </p:nvSpPr>
        <p:spPr/>
        <p:txBody>
          <a:bodyPr/>
          <a:lstStyle/>
          <a:p>
            <a:fld id="{6212ECE5-4C58-41A2-86B1-6407BE630484}" type="slidenum">
              <a:rPr lang="zh-CN" altLang="en-US" smtClean="0"/>
              <a:t>2</a:t>
            </a:fld>
            <a:endParaRPr lang="zh-CN" altLang="en-US"/>
          </a:p>
        </p:txBody>
      </p:sp>
    </p:spTree>
    <p:extLst>
      <p:ext uri="{BB962C8B-B14F-4D97-AF65-F5344CB8AC3E}">
        <p14:creationId xmlns:p14="http://schemas.microsoft.com/office/powerpoint/2010/main" val="2297853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21</a:t>
            </a:fld>
            <a:endParaRPr lang="zh-CN" altLang="en-US"/>
          </a:p>
        </p:txBody>
      </p:sp>
    </p:spTree>
    <p:extLst>
      <p:ext uri="{BB962C8B-B14F-4D97-AF65-F5344CB8AC3E}">
        <p14:creationId xmlns:p14="http://schemas.microsoft.com/office/powerpoint/2010/main" val="1490834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源代码是开发人员在理解和复用软件项目过程中可以直接获得的资源，对</a:t>
            </a:r>
            <a:r>
              <a:rPr lang="zh-CN" altLang="en-US" b="0" dirty="0" smtClean="0">
                <a:latin typeface="微软雅黑" panose="020B0503020204020204" pitchFamily="34" charset="-122"/>
                <a:ea typeface="微软雅黑" panose="020B0503020204020204" pitchFamily="34" charset="-122"/>
              </a:rPr>
              <a:t>源代码检索是帮助开发者复用软件项目的重要途径，它是指从源代码中找到特定代码的过程。</a:t>
            </a:r>
            <a:endParaRPr lang="en-US" altLang="zh-CN" b="0" dirty="0" smtClean="0">
              <a:latin typeface="微软雅黑" panose="020B0503020204020204" pitchFamily="34" charset="-122"/>
              <a:ea typeface="微软雅黑" panose="020B0503020204020204"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如图是一个现有代码检索工具的示例，用户输入一个自然语言的</a:t>
            </a:r>
            <a:r>
              <a:rPr lang="en-US" altLang="zh-CN" dirty="0" smtClean="0">
                <a:latin typeface="微软雅黑" panose="020B0503020204020204" pitchFamily="34" charset="-122"/>
                <a:ea typeface="微软雅黑" panose="020B0503020204020204" pitchFamily="34" charset="-122"/>
              </a:rPr>
              <a:t>query</a:t>
            </a:r>
            <a:r>
              <a:rPr lang="zh-CN" altLang="en-US" dirty="0" smtClean="0">
                <a:latin typeface="微软雅黑" panose="020B0503020204020204" pitchFamily="34" charset="-122"/>
                <a:ea typeface="微软雅黑" panose="020B0503020204020204" pitchFamily="34" charset="-122"/>
              </a:rPr>
              <a:t>，在源代码中找到相关的片段。</a:t>
            </a:r>
            <a:endParaRPr lang="en-US" altLang="zh-CN" dirty="0" smtClean="0">
              <a:latin typeface="微软雅黑" panose="020B0503020204020204" pitchFamily="34" charset="-122"/>
              <a:ea typeface="微软雅黑" panose="020B0503020204020204"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Light" panose="020B0502040204020203" pitchFamily="34" charset="-122"/>
                <a:ea typeface="微软雅黑 Light" panose="020B0502040204020203" pitchFamily="34" charset="-122"/>
                <a:cs typeface="Noto Sans S Chinese Light" charset="-122"/>
              </a:rPr>
              <a:t>F.Lv</a:t>
            </a:r>
            <a:r>
              <a:rPr lang="zh-CN" altLang="en-US" dirty="0" smtClean="0">
                <a:latin typeface="微软雅黑 Light" panose="020B0502040204020203" pitchFamily="34" charset="-122"/>
                <a:ea typeface="微软雅黑 Light" panose="020B0502040204020203" pitchFamily="34" charset="-122"/>
                <a:cs typeface="Noto Sans S Chinese Light" charset="-122"/>
              </a:rPr>
              <a:t>等人</a:t>
            </a:r>
            <a:r>
              <a:rPr lang="en-US" altLang="zh-CN" dirty="0" smtClean="0">
                <a:latin typeface="微软雅黑 Light" panose="020B0502040204020203" pitchFamily="34" charset="-122"/>
                <a:ea typeface="微软雅黑 Light" panose="020B0502040204020203" pitchFamily="34" charset="-122"/>
                <a:cs typeface="Noto Sans S Chinese Light" charset="-122"/>
              </a:rPr>
              <a:t>2015</a:t>
            </a:r>
            <a:r>
              <a:rPr lang="zh-CN" altLang="en-US" dirty="0" smtClean="0">
                <a:latin typeface="微软雅黑 Light" panose="020B0502040204020203" pitchFamily="34" charset="-122"/>
                <a:ea typeface="微软雅黑 Light" panose="020B0502040204020203" pitchFamily="34" charset="-122"/>
                <a:cs typeface="Noto Sans S Chinese Light" charset="-122"/>
              </a:rPr>
              <a:t>年的一项研究表明</a:t>
            </a:r>
            <a:r>
              <a:rPr lang="en-US" altLang="zh-CN" dirty="0" err="1" smtClean="0">
                <a:latin typeface="微软雅黑 Light" panose="020B0502040204020203" pitchFamily="34" charset="-122"/>
                <a:ea typeface="微软雅黑 Light" panose="020B0502040204020203" pitchFamily="34" charset="-122"/>
                <a:cs typeface="Noto Sans S Chinese Light" charset="-122"/>
              </a:rPr>
              <a:t>Ohloh</a:t>
            </a:r>
            <a:r>
              <a:rPr lang="zh-CN" altLang="en-US" dirty="0" smtClean="0">
                <a:latin typeface="微软雅黑 Light" panose="020B0502040204020203" pitchFamily="34" charset="-122"/>
                <a:ea typeface="微软雅黑 Light" panose="020B0502040204020203" pitchFamily="34" charset="-122"/>
                <a:cs typeface="Noto Sans S Chinese Light" charset="-122"/>
              </a:rPr>
              <a:t>返回的排名前十的结果中只有</a:t>
            </a:r>
            <a:r>
              <a:rPr lang="en-US" altLang="zh-CN" dirty="0" smtClean="0">
                <a:latin typeface="微软雅黑 Light" panose="020B0502040204020203" pitchFamily="34" charset="-122"/>
                <a:ea typeface="微软雅黑 Light" panose="020B0502040204020203" pitchFamily="34" charset="-122"/>
                <a:cs typeface="Noto Sans S Chinese Light" charset="-122"/>
              </a:rPr>
              <a:t>25.7%-38.4%</a:t>
            </a:r>
            <a:r>
              <a:rPr lang="zh-CN" altLang="en-US" dirty="0" smtClean="0">
                <a:latin typeface="微软雅黑 Light" panose="020B0502040204020203" pitchFamily="34" charset="-122"/>
                <a:ea typeface="微软雅黑 Light" panose="020B0502040204020203" pitchFamily="34" charset="-122"/>
                <a:cs typeface="Noto Sans S Chinese Light" charset="-122"/>
              </a:rPr>
              <a:t>是有用的。</a:t>
            </a:r>
            <a:endParaRPr lang="en-US" altLang="zh-CN" dirty="0" smtClean="0">
              <a:latin typeface="微软雅黑 Light" panose="020B0502040204020203" pitchFamily="34" charset="-122"/>
              <a:ea typeface="微软雅黑 Light" panose="020B0502040204020203" pitchFamily="34" charset="-122"/>
              <a:cs typeface="Noto Sans S Chinese Light"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212ECE5-4C58-41A2-86B1-6407BE630484}" type="slidenum">
              <a:rPr lang="zh-CN" altLang="en-US" smtClean="0"/>
              <a:t>3</a:t>
            </a:fld>
            <a:endParaRPr lang="zh-CN" altLang="en-US"/>
          </a:p>
        </p:txBody>
      </p:sp>
    </p:spTree>
    <p:extLst>
      <p:ext uri="{BB962C8B-B14F-4D97-AF65-F5344CB8AC3E}">
        <p14:creationId xmlns:p14="http://schemas.microsoft.com/office/powerpoint/2010/main" val="326971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Therefore, researchers</a:t>
            </a:r>
            <a:r>
              <a:rPr lang="en-US" altLang="zh-CN" baseline="0" dirty="0" smtClean="0"/>
              <a:t> have pointed out that c</a:t>
            </a:r>
            <a:r>
              <a:rPr lang="en-US" altLang="zh-CN" dirty="0" smtClean="0"/>
              <a:t>ode</a:t>
            </a:r>
            <a:r>
              <a:rPr lang="en-US" altLang="zh-CN" baseline="0" dirty="0" smtClean="0"/>
              <a:t> search can be benefited from structural information in source code</a:t>
            </a:r>
          </a:p>
          <a:p>
            <a:r>
              <a:rPr lang="en-US" altLang="zh-CN" sz="1200" dirty="0" smtClean="0"/>
              <a:t>Code graph makes it easier to understand the relationships</a:t>
            </a:r>
            <a:r>
              <a:rPr lang="en-US" altLang="zh-CN" sz="1200" baseline="0" dirty="0" smtClean="0"/>
              <a:t> among </a:t>
            </a:r>
            <a:r>
              <a:rPr lang="en-US" altLang="zh-CN" sz="1200" dirty="0" smtClean="0"/>
              <a:t>APIs and  improves the reuse efficiency.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So we can carry out code search on the code graph</a:t>
            </a:r>
            <a:r>
              <a:rPr lang="en-US" altLang="zh-CN" sz="1200" baseline="0" dirty="0" smtClean="0"/>
              <a:t> and return a subgraph as the answer</a:t>
            </a:r>
            <a:endParaRPr lang="en-US" altLang="zh-CN" sz="1200" dirty="0" smtClean="0"/>
          </a:p>
          <a:p>
            <a:endParaRPr lang="en-US" altLang="zh-CN" baseline="0" dirty="0" smtClean="0"/>
          </a:p>
        </p:txBody>
      </p:sp>
      <p:sp>
        <p:nvSpPr>
          <p:cNvPr id="4" name="灯片编号占位符 3"/>
          <p:cNvSpPr>
            <a:spLocks noGrp="1"/>
          </p:cNvSpPr>
          <p:nvPr>
            <p:ph type="sldNum" sz="quarter" idx="10"/>
          </p:nvPr>
        </p:nvSpPr>
        <p:spPr/>
        <p:txBody>
          <a:bodyPr/>
          <a:lstStyle/>
          <a:p>
            <a:fld id="{6212ECE5-4C58-41A2-86B1-6407BE630484}" type="slidenum">
              <a:rPr lang="zh-CN" altLang="en-US" smtClean="0"/>
              <a:t>4</a:t>
            </a:fld>
            <a:endParaRPr lang="zh-CN" altLang="en-US"/>
          </a:p>
        </p:txBody>
      </p:sp>
    </p:spTree>
    <p:extLst>
      <p:ext uri="{BB962C8B-B14F-4D97-AF65-F5344CB8AC3E}">
        <p14:creationId xmlns:p14="http://schemas.microsoft.com/office/powerpoint/2010/main" val="48778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然而如何</a:t>
            </a:r>
            <a:r>
              <a:rPr lang="zh-CN" altLang="en-US" b="0" dirty="0" smtClean="0">
                <a:latin typeface="微软雅黑" panose="020B0503020204020204" pitchFamily="34" charset="-122"/>
                <a:ea typeface="微软雅黑" panose="020B0503020204020204" pitchFamily="34" charset="-122"/>
              </a:rPr>
              <a:t>充分利用图结构的信息仍存在挑战</a:t>
            </a:r>
            <a:r>
              <a:rPr lang="en-US" altLang="zh-CN" b="0" baseline="0" dirty="0" smtClean="0">
                <a:latin typeface="微软雅黑" panose="020B0503020204020204" pitchFamily="34" charset="-122"/>
                <a:ea typeface="微软雅黑" panose="020B0503020204020204" pitchFamily="34" charset="-122"/>
              </a:rPr>
              <a:t> …..</a:t>
            </a: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latin typeface="微软雅黑" panose="020B0503020204020204" pitchFamily="34" charset="-122"/>
                <a:ea typeface="微软雅黑" panose="020B0503020204020204" pitchFamily="34" charset="-122"/>
              </a:rPr>
              <a:t>本文使用图嵌入技术来挖掘图结构的信息，图嵌入是</a:t>
            </a:r>
            <a:r>
              <a:rPr lang="en-US" altLang="zh-CN" b="0" baseline="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cs typeface="Noto Sans S Chinese" charset="-122"/>
              </a:rPr>
              <a:t>大致分为基于矩阵分解、随机游走、深度学习</a:t>
            </a:r>
            <a:r>
              <a:rPr lang="zh-CN" altLang="en-US" sz="1800" smtClean="0">
                <a:latin typeface="微软雅黑" panose="020B0503020204020204" pitchFamily="34" charset="-122"/>
                <a:cs typeface="Noto Sans S Chinese" charset="-122"/>
              </a:rPr>
              <a:t>的方法</a:t>
            </a:r>
            <a:endParaRPr lang="en-US" altLang="zh-CN" b="0" baseline="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在</a:t>
            </a:r>
            <a:r>
              <a:rPr lang="zh-CN" altLang="en-US" dirty="0" smtClean="0"/>
              <a:t>知识表示领域颇受关注，用途广泛。比如还可以用来结点分类、关联预测等等</a:t>
            </a:r>
            <a:endParaRPr lang="en-US" altLang="zh-CN" dirty="0" smtClean="0"/>
          </a:p>
        </p:txBody>
      </p:sp>
      <p:sp>
        <p:nvSpPr>
          <p:cNvPr id="4" name="灯片编号占位符 3"/>
          <p:cNvSpPr>
            <a:spLocks noGrp="1"/>
          </p:cNvSpPr>
          <p:nvPr>
            <p:ph type="sldNum" sz="quarter" idx="10"/>
          </p:nvPr>
        </p:nvSpPr>
        <p:spPr/>
        <p:txBody>
          <a:bodyPr/>
          <a:lstStyle/>
          <a:p>
            <a:fld id="{6212ECE5-4C58-41A2-86B1-6407BE630484}" type="slidenum">
              <a:rPr lang="zh-CN" altLang="en-US" smtClean="0"/>
              <a:t>5</a:t>
            </a:fld>
            <a:endParaRPr lang="zh-CN" altLang="en-US"/>
          </a:p>
        </p:txBody>
      </p:sp>
    </p:spTree>
    <p:extLst>
      <p:ext uri="{BB962C8B-B14F-4D97-AF65-F5344CB8AC3E}">
        <p14:creationId xmlns:p14="http://schemas.microsoft.com/office/powerpoint/2010/main" val="264085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This</a:t>
            </a:r>
            <a:r>
              <a:rPr lang="en-US" altLang="zh-CN" sz="1200" kern="1200" baseline="0" dirty="0" smtClean="0">
                <a:solidFill>
                  <a:schemeClr val="tx1"/>
                </a:solidFill>
                <a:latin typeface="+mn-lt"/>
                <a:ea typeface="+mn-ea"/>
                <a:cs typeface="+mn-cs"/>
              </a:rPr>
              <a:t> is our framework, mainly consisting of three parts.</a:t>
            </a:r>
          </a:p>
          <a:p>
            <a:r>
              <a:rPr lang="en-US" altLang="zh-CN" dirty="0" smtClean="0"/>
              <a:t>The</a:t>
            </a:r>
            <a:r>
              <a:rPr lang="en-US" altLang="zh-CN" baseline="0" dirty="0" smtClean="0"/>
              <a:t> first part is building… and it is completed offline.</a:t>
            </a:r>
          </a:p>
          <a:p>
            <a:r>
              <a:rPr lang="en-US" altLang="zh-CN" baseline="0" dirty="0" smtClean="0"/>
              <a:t>The second part is… </a:t>
            </a: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6</a:t>
            </a:fld>
            <a:endParaRPr lang="zh-CN" altLang="en-US"/>
          </a:p>
        </p:txBody>
      </p:sp>
    </p:spTree>
    <p:extLst>
      <p:ext uri="{BB962C8B-B14F-4D97-AF65-F5344CB8AC3E}">
        <p14:creationId xmlns:p14="http://schemas.microsoft.com/office/powerpoint/2010/main" val="9069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对于如何表示源代码的结构，本文的解决方案是建立代码图（</a:t>
            </a:r>
            <a:r>
              <a:rPr lang="en-US" altLang="zh-CN" dirty="0" smtClean="0"/>
              <a:t>code graph</a:t>
            </a:r>
            <a:r>
              <a:rPr lang="zh-CN" altLang="en-US" dirty="0" smtClean="0"/>
              <a:t>）</a:t>
            </a:r>
            <a:endParaRPr lang="en-US" altLang="zh-CN" dirty="0" smtClean="0"/>
          </a:p>
          <a:p>
            <a:r>
              <a:rPr lang="zh-CN" altLang="en-US" dirty="0" smtClean="0"/>
              <a:t>本文考虑的关联关系如表中所示，包括继承、实现、成员、调用等等。</a:t>
            </a:r>
            <a:endParaRPr lang="zh-CN" altLang="en-US" dirty="0"/>
          </a:p>
        </p:txBody>
      </p:sp>
      <p:sp>
        <p:nvSpPr>
          <p:cNvPr id="4" name="灯片编号占位符 3"/>
          <p:cNvSpPr>
            <a:spLocks noGrp="1"/>
          </p:cNvSpPr>
          <p:nvPr>
            <p:ph type="sldNum" sz="quarter" idx="10"/>
          </p:nvPr>
        </p:nvSpPr>
        <p:spPr/>
        <p:txBody>
          <a:bodyPr/>
          <a:lstStyle/>
          <a:p>
            <a:fld id="{6212ECE5-4C58-41A2-86B1-6407BE630484}" type="slidenum">
              <a:rPr lang="zh-CN" altLang="en-US" smtClean="0"/>
              <a:t>7</a:t>
            </a:fld>
            <a:endParaRPr lang="zh-CN" altLang="en-US"/>
          </a:p>
        </p:txBody>
      </p:sp>
    </p:spTree>
    <p:extLst>
      <p:ext uri="{BB962C8B-B14F-4D97-AF65-F5344CB8AC3E}">
        <p14:creationId xmlns:p14="http://schemas.microsoft.com/office/powerpoint/2010/main" val="80221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微软雅黑" panose="020B0503020204020204" pitchFamily="34" charset="-122"/>
                <a:ea typeface="微软雅黑" panose="020B0503020204020204" pitchFamily="34" charset="-122"/>
              </a:rPr>
              <a:t>本文使用图嵌入技术来计算结点之间的距离，它能够更全面地综合图结构的信息。这里的距离就是两个向量之间的欧氏距离。</a:t>
            </a: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图嵌入</a:t>
            </a:r>
            <a:r>
              <a:rPr lang="zh-CN" altLang="en-US" b="0" dirty="0" smtClean="0">
                <a:latin typeface="微软雅黑" panose="020B0503020204020204" pitchFamily="34" charset="-122"/>
                <a:ea typeface="微软雅黑" panose="020B0503020204020204" pitchFamily="34" charset="-122"/>
              </a:rPr>
              <a:t>是一种表示学习技术，图上的结点映射为低维空间中的实值向量。</a:t>
            </a: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由于图嵌入的离线完成，之后不需要更改，在线的距离计算在</a:t>
            </a:r>
            <a:r>
              <a:rPr lang="en-US" altLang="zh-CN" dirty="0" smtClean="0"/>
              <a:t>O(1)</a:t>
            </a:r>
            <a:r>
              <a:rPr lang="zh-CN" altLang="en-US" dirty="0" smtClean="0"/>
              <a:t>的时间完成，大大提升了算法的效率。</a:t>
            </a:r>
          </a:p>
        </p:txBody>
      </p:sp>
      <p:sp>
        <p:nvSpPr>
          <p:cNvPr id="4" name="灯片编号占位符 3"/>
          <p:cNvSpPr>
            <a:spLocks noGrp="1"/>
          </p:cNvSpPr>
          <p:nvPr>
            <p:ph type="sldNum" sz="quarter" idx="10"/>
          </p:nvPr>
        </p:nvSpPr>
        <p:spPr/>
        <p:txBody>
          <a:bodyPr/>
          <a:lstStyle/>
          <a:p>
            <a:fld id="{6212ECE5-4C58-41A2-86B1-6407BE630484}" type="slidenum">
              <a:rPr lang="zh-CN" altLang="en-US" smtClean="0"/>
              <a:t>8</a:t>
            </a:fld>
            <a:endParaRPr lang="zh-CN" altLang="en-US"/>
          </a:p>
        </p:txBody>
      </p:sp>
    </p:spTree>
    <p:extLst>
      <p:ext uri="{BB962C8B-B14F-4D97-AF65-F5344CB8AC3E}">
        <p14:creationId xmlns:p14="http://schemas.microsoft.com/office/powerpoint/2010/main" val="1783699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第二个问题是</a:t>
            </a:r>
            <a:r>
              <a:rPr lang="en-US" altLang="zh-CN" dirty="0" smtClean="0"/>
              <a:t>…</a:t>
            </a:r>
          </a:p>
          <a:p>
            <a:r>
              <a:rPr lang="zh-CN" altLang="en-US" dirty="0" smtClean="0"/>
              <a:t>本文采用文本匹配的方法，考虑了</a:t>
            </a:r>
            <a:r>
              <a:rPr lang="en-US" altLang="zh-CN" dirty="0" smtClean="0"/>
              <a:t>…..</a:t>
            </a:r>
            <a:r>
              <a:rPr lang="zh-CN" altLang="en-US" dirty="0" smtClean="0"/>
              <a:t>等匹配情形，对于预处理后的问题中的每一个词，根据倒排索引匹配到一系列的候选结点</a:t>
            </a:r>
            <a:endParaRPr lang="en-US" altLang="zh-CN" dirty="0" smtClean="0"/>
          </a:p>
          <a:p>
            <a:r>
              <a:rPr lang="zh-CN" altLang="en-US" dirty="0" smtClean="0"/>
              <a:t>同时我们还对候选结点与问题的相关性进行了评价，本文考虑了两个评价标准</a:t>
            </a:r>
            <a:r>
              <a:rPr lang="en-US" altLang="zh-CN" dirty="0" smtClean="0"/>
              <a:t>…</a:t>
            </a:r>
          </a:p>
          <a:p>
            <a:r>
              <a:rPr lang="zh-CN" altLang="en-US" dirty="0" smtClean="0"/>
              <a:t>依据这两个指标可以计算每个候选结点的权重</a:t>
            </a:r>
            <a:endParaRPr lang="en-US" altLang="zh-CN" dirty="0" smtClean="0"/>
          </a:p>
        </p:txBody>
      </p:sp>
      <p:sp>
        <p:nvSpPr>
          <p:cNvPr id="4" name="灯片编号占位符 3"/>
          <p:cNvSpPr>
            <a:spLocks noGrp="1"/>
          </p:cNvSpPr>
          <p:nvPr>
            <p:ph type="sldNum" sz="quarter" idx="10"/>
          </p:nvPr>
        </p:nvSpPr>
        <p:spPr/>
        <p:txBody>
          <a:bodyPr/>
          <a:lstStyle/>
          <a:p>
            <a:fld id="{6212ECE5-4C58-41A2-86B1-6407BE630484}" type="slidenum">
              <a:rPr lang="zh-CN" altLang="en-US" smtClean="0"/>
              <a:t>9</a:t>
            </a:fld>
            <a:endParaRPr lang="zh-CN" altLang="en-US"/>
          </a:p>
        </p:txBody>
      </p:sp>
    </p:spTree>
    <p:extLst>
      <p:ext uri="{BB962C8B-B14F-4D97-AF65-F5344CB8AC3E}">
        <p14:creationId xmlns:p14="http://schemas.microsoft.com/office/powerpoint/2010/main" val="649506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0000" y="1296000"/>
            <a:ext cx="7704000" cy="2160240"/>
          </a:xfrm>
        </p:spPr>
        <p:txBody>
          <a:bodyPr anchor="b" anchorCtr="0">
            <a:normAutofit/>
          </a:bodyPr>
          <a:lstStyle>
            <a:lvl1pPr algn="ctr">
              <a:lnSpc>
                <a:spcPct val="150000"/>
              </a:lnSpc>
              <a:defRPr sz="4000" b="1" baseline="0">
                <a:solidFill>
                  <a:srgbClr val="8B0012"/>
                </a:solidFill>
                <a:latin typeface="Calibri" panose="020F0502020204030204" pitchFamily="34" charset="0"/>
                <a:ea typeface="方正黑体简体" panose="03000509000000000000" pitchFamily="65"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90180" y="4334672"/>
            <a:ext cx="6840000" cy="1620000"/>
          </a:xfrm>
        </p:spPr>
        <p:txBody>
          <a:bodyPr/>
          <a:lstStyle>
            <a:lvl1pPr marL="0" indent="0" algn="ctr">
              <a:lnSpc>
                <a:spcPct val="150000"/>
              </a:lnSpc>
              <a:spcBef>
                <a:spcPts val="0"/>
              </a:spcBef>
              <a:buNone/>
              <a:defRPr sz="2400" baseline="0">
                <a:solidFill>
                  <a:schemeClr val="tx1"/>
                </a:solidFill>
                <a:latin typeface="Garamond" panose="02020404030301010803" pitchFamily="18" charset="0"/>
                <a:ea typeface="方正楷体简体" panose="03000509000000000000" pitchFamily="65"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grpSp>
        <p:nvGrpSpPr>
          <p:cNvPr id="7" name="组合 6"/>
          <p:cNvGrpSpPr/>
          <p:nvPr/>
        </p:nvGrpSpPr>
        <p:grpSpPr>
          <a:xfrm>
            <a:off x="0" y="0"/>
            <a:ext cx="9144000" cy="864000"/>
            <a:chOff x="0" y="0"/>
            <a:chExt cx="9144000" cy="864000"/>
          </a:xfrm>
        </p:grpSpPr>
        <p:sp>
          <p:nvSpPr>
            <p:cNvPr id="13" name="矩形 12"/>
            <p:cNvSpPr/>
            <p:nvPr/>
          </p:nvSpPr>
          <p:spPr>
            <a:xfrm>
              <a:off x="0" y="0"/>
              <a:ext cx="9144000" cy="864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2711" y="0"/>
              <a:ext cx="1671289" cy="864000"/>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400" y="165600"/>
              <a:ext cx="1891441" cy="532800"/>
            </a:xfrm>
            <a:prstGeom prst="rect">
              <a:avLst/>
            </a:prstGeom>
          </p:spPr>
        </p:pic>
      </p:grpSp>
      <p:sp>
        <p:nvSpPr>
          <p:cNvPr id="6" name="Rectangle 5"/>
          <p:cNvSpPr/>
          <p:nvPr/>
        </p:nvSpPr>
        <p:spPr>
          <a:xfrm>
            <a:off x="266400" y="3886456"/>
            <a:ext cx="4194000" cy="18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4640400" y="3886456"/>
            <a:ext cx="4194000" cy="18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p:cNvSpPr/>
          <p:nvPr/>
        </p:nvSpPr>
        <p:spPr>
          <a:xfrm>
            <a:off x="4532400" y="3886456"/>
            <a:ext cx="36000" cy="18000"/>
          </a:xfrm>
          <a:prstGeom prst="ellipse">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624000"/>
            <a:ext cx="9144000" cy="228857"/>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585987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内容与标题">
    <p:spTree>
      <p:nvGrpSpPr>
        <p:cNvPr id="1" name=""/>
        <p:cNvGrpSpPr/>
        <p:nvPr/>
      </p:nvGrpSpPr>
      <p:grpSpPr>
        <a:xfrm>
          <a:off x="0" y="0"/>
          <a:ext cx="0" cy="0"/>
          <a:chOff x="0" y="0"/>
          <a:chExt cx="0" cy="0"/>
        </a:xfrm>
      </p:grpSpPr>
      <p:grpSp>
        <p:nvGrpSpPr>
          <p:cNvPr id="17" name="组合 16"/>
          <p:cNvGrpSpPr/>
          <p:nvPr/>
        </p:nvGrpSpPr>
        <p:grpSpPr>
          <a:xfrm>
            <a:off x="108000" y="6343200"/>
            <a:ext cx="9036000" cy="514800"/>
            <a:chOff x="108000" y="6343200"/>
            <a:chExt cx="9036000" cy="514800"/>
          </a:xfrm>
        </p:grpSpPr>
        <p:sp>
          <p:nvSpPr>
            <p:cNvPr id="18" name="矩形 17"/>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4" name="Text Placeholder 3"/>
          <p:cNvSpPr>
            <a:spLocks noGrp="1"/>
          </p:cNvSpPr>
          <p:nvPr>
            <p:ph type="body" sz="half" idx="2"/>
          </p:nvPr>
        </p:nvSpPr>
        <p:spPr>
          <a:xfrm>
            <a:off x="288000" y="1980000"/>
            <a:ext cx="3312000" cy="4338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Footer Placeholder 5"/>
          <p:cNvSpPr>
            <a:spLocks noGrp="1"/>
          </p:cNvSpPr>
          <p:nvPr>
            <p:ph type="ftr" sz="quarter" idx="11"/>
          </p:nvPr>
        </p:nvSpPr>
        <p:spPr>
          <a:xfrm>
            <a:off x="4572000" y="6642000"/>
            <a:ext cx="3600000" cy="216000"/>
          </a:xfrm>
        </p:spPr>
        <p:txBody>
          <a:bodyPr vert="horz" lIns="91440" tIns="45720" rIns="91440" bIns="45720" rtlCol="0" anchor="ctr"/>
          <a:lstStyle>
            <a:lvl1pPr>
              <a:defRPr lang="zh-CN" altLang="en-US" sz="1100" smtClean="0">
                <a:solidFill>
                  <a:schemeClr val="bg1"/>
                </a:solidFill>
                <a:latin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a:xfrm>
            <a:off x="8316000" y="6642000"/>
            <a:ext cx="540000" cy="216000"/>
          </a:xfrm>
        </p:spPr>
        <p:txBody>
          <a:bodyPr vert="horz" lIns="91440" tIns="45720" rIns="91440" bIns="45720" rtlCol="0" anchor="ctr"/>
          <a:lstStyle>
            <a:lvl1pPr>
              <a:defRPr lang="en-US" altLang="zh-CN" sz="1100" smtClean="0">
                <a:solidFill>
                  <a:schemeClr val="bg1"/>
                </a:solidFill>
                <a:latin typeface="+mj-lt"/>
                <a:ea typeface="+mj-ea"/>
              </a:defRPr>
            </a:lvl1pPr>
          </a:lstStyle>
          <a:p>
            <a:fld id="{AC74688F-B998-45D2-A8B3-57D20C1BBF39}" type="slidenum">
              <a:rPr lang="en-US" altLang="zh-CN" smtClean="0"/>
              <a:pPr/>
              <a:t>‹#›</a:t>
            </a:fld>
            <a:endParaRPr lang="en-US" altLang="zh-CN"/>
          </a:p>
        </p:txBody>
      </p:sp>
      <p:sp>
        <p:nvSpPr>
          <p:cNvPr id="10" name="Content Placeholder 3"/>
          <p:cNvSpPr>
            <a:spLocks noGrp="1"/>
          </p:cNvSpPr>
          <p:nvPr>
            <p:ph sz="half" idx="13"/>
          </p:nvPr>
        </p:nvSpPr>
        <p:spPr>
          <a:xfrm>
            <a:off x="3888000" y="360000"/>
            <a:ext cx="4968000" cy="5958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grpSp>
        <p:nvGrpSpPr>
          <p:cNvPr id="11" name="组合 10"/>
          <p:cNvGrpSpPr/>
          <p:nvPr/>
        </p:nvGrpSpPr>
        <p:grpSpPr>
          <a:xfrm>
            <a:off x="0" y="0"/>
            <a:ext cx="3600000" cy="1800000"/>
            <a:chOff x="0" y="0"/>
            <a:chExt cx="3600000" cy="1800000"/>
          </a:xfrm>
        </p:grpSpPr>
        <p:sp>
          <p:nvSpPr>
            <p:cNvPr id="12" name="矩形 11"/>
            <p:cNvSpPr/>
            <p:nvPr/>
          </p:nvSpPr>
          <p:spPr>
            <a:xfrm>
              <a:off x="0" y="0"/>
              <a:ext cx="3600000" cy="1800000"/>
            </a:xfrm>
            <a:prstGeom prst="rect">
              <a:avLst/>
            </a:prstGeom>
            <a:gradFill flip="none" rotWithShape="1">
              <a:gsLst>
                <a:gs pos="0">
                  <a:schemeClr val="accent1">
                    <a:lumMod val="5000"/>
                    <a:lumOff val="95000"/>
                  </a:schemeClr>
                </a:gs>
                <a:gs pos="30000">
                  <a:srgbClr val="8B0012">
                    <a:lumMod val="10000"/>
                    <a:lumOff val="90000"/>
                  </a:srgbClr>
                </a:gs>
                <a:gs pos="70000">
                  <a:srgbClr val="8B0012">
                    <a:lumMod val="15000"/>
                    <a:lumOff val="85000"/>
                  </a:srgbClr>
                </a:gs>
                <a:gs pos="100000">
                  <a:srgbClr val="8B0012">
                    <a:lumMod val="20000"/>
                    <a:lumOff val="80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0"/>
              <a:ext cx="288000" cy="180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itle 1"/>
          <p:cNvSpPr>
            <a:spLocks noGrp="1"/>
          </p:cNvSpPr>
          <p:nvPr>
            <p:ph type="title"/>
          </p:nvPr>
        </p:nvSpPr>
        <p:spPr>
          <a:xfrm>
            <a:off x="288000" y="0"/>
            <a:ext cx="3312000" cy="1800000"/>
          </a:xfrm>
        </p:spPr>
        <p:txBody>
          <a:bodyPr vert="horz" lIns="144000" tIns="45720" rIns="144000" bIns="45720" rtlCol="0" anchor="b" anchorCtr="0">
            <a:normAutofit/>
          </a:bodyPr>
          <a:lstStyle>
            <a:lvl1pPr>
              <a:lnSpc>
                <a:spcPct val="100000"/>
              </a:lnSpc>
              <a:defRPr lang="en-US" sz="3200" b="1" dirty="0">
                <a:solidFill>
                  <a:srgbClr val="8B0012"/>
                </a:solidFill>
              </a:defRPr>
            </a:lvl1pPr>
          </a:lstStyle>
          <a:p>
            <a:pPr lvl="0" fontAlgn="auto"/>
            <a:r>
              <a:rPr lang="zh-CN" altLang="en-US" smtClean="0"/>
              <a:t>单击此处编辑母版标题样式</a:t>
            </a:r>
            <a:endParaRPr lang="en-US" dirty="0"/>
          </a:p>
        </p:txBody>
      </p:sp>
    </p:spTree>
    <p:extLst>
      <p:ext uri="{BB962C8B-B14F-4D97-AF65-F5344CB8AC3E}">
        <p14:creationId xmlns:p14="http://schemas.microsoft.com/office/powerpoint/2010/main" val="2725715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grpSp>
        <p:nvGrpSpPr>
          <p:cNvPr id="12" name="组合 11"/>
          <p:cNvGrpSpPr/>
          <p:nvPr/>
        </p:nvGrpSpPr>
        <p:grpSpPr>
          <a:xfrm>
            <a:off x="0" y="0"/>
            <a:ext cx="9144000" cy="864000"/>
            <a:chOff x="0" y="0"/>
            <a:chExt cx="9144000" cy="864000"/>
          </a:xfrm>
        </p:grpSpPr>
        <p:sp>
          <p:nvSpPr>
            <p:cNvPr id="13" name="矩形 12"/>
            <p:cNvSpPr/>
            <p:nvPr/>
          </p:nvSpPr>
          <p:spPr>
            <a:xfrm>
              <a:off x="0" y="0"/>
              <a:ext cx="9144000" cy="864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2711" y="0"/>
              <a:ext cx="1671289" cy="864000"/>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400" y="165600"/>
              <a:ext cx="1891441" cy="532800"/>
            </a:xfrm>
            <a:prstGeom prst="rect">
              <a:avLst/>
            </a:prstGeom>
          </p:spPr>
        </p:pic>
      </p:grpSp>
      <p:grpSp>
        <p:nvGrpSpPr>
          <p:cNvPr id="29" name="组合 28"/>
          <p:cNvGrpSpPr/>
          <p:nvPr/>
        </p:nvGrpSpPr>
        <p:grpSpPr>
          <a:xfrm>
            <a:off x="108000" y="6343200"/>
            <a:ext cx="9036000" cy="514800"/>
            <a:chOff x="108000" y="6343200"/>
            <a:chExt cx="9036000" cy="514800"/>
          </a:xfrm>
        </p:grpSpPr>
        <p:sp>
          <p:nvSpPr>
            <p:cNvPr id="30" name="矩形 29"/>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2" name="Title 1"/>
          <p:cNvSpPr>
            <a:spLocks noGrp="1"/>
          </p:cNvSpPr>
          <p:nvPr>
            <p:ph type="title"/>
          </p:nvPr>
        </p:nvSpPr>
        <p:spPr>
          <a:xfrm>
            <a:off x="623888" y="1709739"/>
            <a:ext cx="7886700" cy="2852737"/>
          </a:xfrm>
        </p:spPr>
        <p:txBody>
          <a:bodyPr anchor="b">
            <a:normAutofit/>
          </a:bodyPr>
          <a:lstStyle>
            <a:lvl1pPr algn="l" defTabSz="914400" rtl="0" eaLnBrk="1" latinLnBrk="0" hangingPunct="1">
              <a:lnSpc>
                <a:spcPct val="90000"/>
              </a:lnSpc>
              <a:spcBef>
                <a:spcPct val="0"/>
              </a:spcBef>
              <a:buNone/>
              <a:defRPr lang="en-US" sz="4000" b="1" kern="1200" baseline="0" dirty="0">
                <a:solidFill>
                  <a:srgbClr val="8B0012"/>
                </a:solidFill>
                <a:latin typeface="Calibri" panose="020F0502020204030204" pitchFamily="34" charset="0"/>
                <a:ea typeface="方正黑体简体" panose="03000509000000000000" pitchFamily="65" charset="-122"/>
                <a:cs typeface="+mj-cs"/>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zh-CN" altLang="en-US" sz="2400" b="1" kern="1200" baseline="0" dirty="0" smtClean="0">
                <a:solidFill>
                  <a:schemeClr val="tx1"/>
                </a:solidFill>
                <a:latin typeface="Garamond" panose="02020404030301010803" pitchFamily="18" charset="0"/>
                <a:ea typeface="方正楷体简体" panose="03000509000000000000" pitchFamily="65"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8" name="页脚占位符 7"/>
          <p:cNvSpPr>
            <a:spLocks noGrp="1"/>
          </p:cNvSpPr>
          <p:nvPr>
            <p:ph type="ftr" sz="quarter" idx="11"/>
          </p:nvPr>
        </p:nvSpPr>
        <p:spPr>
          <a:xfrm>
            <a:off x="4572000" y="6642000"/>
            <a:ext cx="3600000" cy="216000"/>
          </a:xfrm>
        </p:spPr>
        <p:txBody>
          <a:bodyPr/>
          <a:lstStyle>
            <a:lvl1pPr marL="0" algn="r" defTabSz="914400" rtl="0" eaLnBrk="1" latinLnBrk="0" hangingPunct="1">
              <a:defRPr lang="en-US" altLang="zh-CN" sz="1100" kern="1200" baseline="0" smtClean="0">
                <a:solidFill>
                  <a:schemeClr val="bg1"/>
                </a:solidFill>
                <a:latin typeface="Calibri" panose="020F0502020204030204" pitchFamily="34" charset="0"/>
                <a:ea typeface="方正中等线简体" panose="03000509000000000000" pitchFamily="65" charset="-122"/>
                <a:cs typeface="+mn-cs"/>
              </a:defRPr>
            </a:lvl1pPr>
          </a:lstStyle>
          <a:p>
            <a:r>
              <a:rPr lang="zh-CN" altLang="en-US" smtClean="0"/>
              <a:t>软件工程研究所 </a:t>
            </a:r>
            <a:r>
              <a:rPr lang="en-US" altLang="zh-CN" smtClean="0"/>
              <a:t>Software Engineering Institute</a:t>
            </a:r>
            <a:endParaRPr lang="en-US" dirty="0"/>
          </a:p>
        </p:txBody>
      </p:sp>
      <p:sp>
        <p:nvSpPr>
          <p:cNvPr id="9" name="灯片编号占位符 8"/>
          <p:cNvSpPr>
            <a:spLocks noGrp="1"/>
          </p:cNvSpPr>
          <p:nvPr>
            <p:ph type="sldNum" sz="quarter" idx="12"/>
          </p:nvPr>
        </p:nvSpPr>
        <p:spPr>
          <a:xfrm>
            <a:off x="8316000" y="6642000"/>
            <a:ext cx="540000" cy="216000"/>
          </a:xfrm>
        </p:spPr>
        <p:txBody>
          <a:bodyPr vert="horz" lIns="91440" tIns="45720" rIns="91440" bIns="45720" rtlCol="0" anchor="ctr"/>
          <a:lstStyle>
            <a:lvl1pPr algn="r">
              <a:defRPr lang="zh-CN" altLang="en-US" sz="1100" baseline="0" smtClean="0">
                <a:solidFill>
                  <a:schemeClr val="bg1"/>
                </a:solidFill>
                <a:latin typeface="+mj-lt"/>
                <a:ea typeface="+mj-ea"/>
              </a:defRPr>
            </a:lvl1pPr>
          </a:lstStyle>
          <a:p>
            <a:fld id="{AC74688F-B998-45D2-A8B3-57D20C1BBF39}" type="slidenum">
              <a:rPr lang="en-US" altLang="zh-CN" smtClean="0"/>
              <a:pPr/>
              <a:t>‹#›</a:t>
            </a:fld>
            <a:endParaRPr lang="en-US" altLang="zh-CN" dirty="0"/>
          </a:p>
        </p:txBody>
      </p:sp>
    </p:spTree>
    <p:extLst>
      <p:ext uri="{BB962C8B-B14F-4D97-AF65-F5344CB8AC3E}">
        <p14:creationId xmlns:p14="http://schemas.microsoft.com/office/powerpoint/2010/main" val="16220741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0" name="组合 9"/>
          <p:cNvGrpSpPr/>
          <p:nvPr/>
        </p:nvGrpSpPr>
        <p:grpSpPr>
          <a:xfrm>
            <a:off x="0" y="0"/>
            <a:ext cx="9143999" cy="228857"/>
            <a:chOff x="-26161" y="180000"/>
            <a:chExt cx="9143999" cy="228857"/>
          </a:xfrm>
        </p:grpSpPr>
        <p:sp>
          <p:nvSpPr>
            <p:cNvPr id="9" name="矩形 8"/>
            <p:cNvSpPr/>
            <p:nvPr/>
          </p:nvSpPr>
          <p:spPr>
            <a:xfrm>
              <a:off x="4650341" y="180000"/>
              <a:ext cx="4467497" cy="22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26161" y="180000"/>
              <a:ext cx="4676503" cy="228857"/>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 name="组合 3"/>
          <p:cNvGrpSpPr/>
          <p:nvPr/>
        </p:nvGrpSpPr>
        <p:grpSpPr>
          <a:xfrm>
            <a:off x="108000" y="6351909"/>
            <a:ext cx="9035999" cy="506091"/>
            <a:chOff x="108000" y="6343200"/>
            <a:chExt cx="9035999" cy="506091"/>
          </a:xfrm>
        </p:grpSpPr>
        <p:sp>
          <p:nvSpPr>
            <p:cNvPr id="7" name="矩形 6"/>
            <p:cNvSpPr/>
            <p:nvPr/>
          </p:nvSpPr>
          <p:spPr>
            <a:xfrm>
              <a:off x="1655675" y="6633291"/>
              <a:ext cx="7488324" cy="216000"/>
            </a:xfrm>
            <a:prstGeom prst="rect">
              <a:avLst/>
            </a:prstGeom>
            <a:gradFill>
              <a:gsLst>
                <a:gs pos="48000">
                  <a:schemeClr val="tx1">
                    <a:lumMod val="75000"/>
                    <a:lumOff val="25000"/>
                  </a:schemeClr>
                </a:gs>
                <a:gs pos="84000">
                  <a:schemeClr val="tx1">
                    <a:lumMod val="85000"/>
                    <a:lumOff val="15000"/>
                  </a:schemeClr>
                </a:gs>
                <a:gs pos="0">
                  <a:schemeClr val="accent1">
                    <a:lumMod val="5000"/>
                    <a:lumOff val="95000"/>
                  </a:schemeClr>
                </a:gs>
                <a:gs pos="100000">
                  <a:schemeClr val="tx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2" name="Title 1"/>
          <p:cNvSpPr>
            <a:spLocks noGrp="1"/>
          </p:cNvSpPr>
          <p:nvPr>
            <p:ph type="title"/>
          </p:nvPr>
        </p:nvSpPr>
        <p:spPr>
          <a:xfrm>
            <a:off x="108000" y="349612"/>
            <a:ext cx="8568000" cy="720000"/>
          </a:xfrm>
        </p:spPr>
        <p:txBody>
          <a:bodyPr lIns="144000" rIns="144000" anchor="ctr" anchorCtr="0">
            <a:normAutofit/>
          </a:bodyPr>
          <a:lstStyle>
            <a:lvl1pPr fontAlgn="auto">
              <a:defRPr sz="3200" b="1" baseline="0">
                <a:solidFill>
                  <a:srgbClr val="8B0012"/>
                </a:solidFill>
                <a:latin typeface="方正黑体简体"/>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88000" y="1339886"/>
            <a:ext cx="8568000" cy="4076845"/>
          </a:xfrm>
        </p:spPr>
        <p:txBody>
          <a:bodyPr>
            <a:normAutofit/>
          </a:bodyPr>
          <a:lstStyle>
            <a:lvl1pPr marL="228600" indent="-228600" algn="just">
              <a:lnSpc>
                <a:spcPct val="150000"/>
              </a:lnSpc>
              <a:buClr>
                <a:schemeClr val="accent2">
                  <a:lumMod val="75000"/>
                </a:schemeClr>
              </a:buClr>
              <a:buSzPct val="60000"/>
              <a:buFont typeface="Wingdings" panose="05000000000000000000" pitchFamily="2" charset="2"/>
              <a:buChar char="p"/>
              <a:defRPr sz="2000">
                <a:latin typeface="Times New Roman" panose="02020603050405020304" pitchFamily="18" charset="0"/>
                <a:cs typeface="Times New Roman" panose="02020603050405020304" pitchFamily="18" charset="0"/>
              </a:defRPr>
            </a:lvl1pPr>
            <a:lvl2pPr marL="685800" indent="-228600" algn="just">
              <a:lnSpc>
                <a:spcPct val="150000"/>
              </a:lnSpc>
              <a:buClr>
                <a:schemeClr val="accent2">
                  <a:lumMod val="75000"/>
                </a:schemeClr>
              </a:buClr>
              <a:buSzPct val="60000"/>
              <a:buFont typeface="Wingdings" panose="05000000000000000000" pitchFamily="2" charset="2"/>
              <a:buChar char="p"/>
              <a:defRPr sz="1800">
                <a:latin typeface="Times New Roman" panose="02020603050405020304" pitchFamily="18" charset="0"/>
                <a:cs typeface="Times New Roman" panose="02020603050405020304" pitchFamily="18" charset="0"/>
              </a:defRPr>
            </a:lvl2pPr>
            <a:lvl3pPr marL="1143000" indent="-228600" algn="just">
              <a:lnSpc>
                <a:spcPct val="150000"/>
              </a:lnSpc>
              <a:buClr>
                <a:schemeClr val="accent2">
                  <a:lumMod val="75000"/>
                </a:schemeClr>
              </a:buClr>
              <a:buSzPct val="60000"/>
              <a:buFont typeface="Wingdings" panose="05000000000000000000" pitchFamily="2" charset="2"/>
              <a:buChar char="p"/>
              <a:defRPr sz="1600">
                <a:latin typeface="Times New Roman" panose="02020603050405020304" pitchFamily="18" charset="0"/>
                <a:cs typeface="Times New Roman" panose="02020603050405020304" pitchFamily="18" charset="0"/>
              </a:defRPr>
            </a:lvl3pPr>
            <a:lvl4pPr marL="1600200" indent="-228600" algn="just">
              <a:lnSpc>
                <a:spcPct val="150000"/>
              </a:lnSpc>
              <a:buClr>
                <a:schemeClr val="accent2">
                  <a:lumMod val="75000"/>
                </a:schemeClr>
              </a:buClr>
              <a:buSzPct val="60000"/>
              <a:buFont typeface="Wingdings" panose="05000000000000000000" pitchFamily="2" charset="2"/>
              <a:buChar char="p"/>
              <a:defRPr sz="1600">
                <a:latin typeface="Times New Roman" panose="02020603050405020304" pitchFamily="18" charset="0"/>
                <a:cs typeface="Times New Roman" panose="02020603050405020304" pitchFamily="18" charset="0"/>
              </a:defRPr>
            </a:lvl4pPr>
            <a:lvl5pPr marL="2057400" indent="-228600" algn="just">
              <a:lnSpc>
                <a:spcPct val="150000"/>
              </a:lnSpc>
              <a:buClr>
                <a:schemeClr val="accent2">
                  <a:lumMod val="75000"/>
                </a:schemeClr>
              </a:buClr>
              <a:buSzPct val="60000"/>
              <a:buFont typeface="Wingdings" panose="05000000000000000000" pitchFamily="2" charset="2"/>
              <a:buChar char="p"/>
              <a:defRPr sz="1400">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12"/>
          </p:nvPr>
        </p:nvSpPr>
        <p:spPr>
          <a:xfrm>
            <a:off x="8316000" y="6642000"/>
            <a:ext cx="540000" cy="216000"/>
          </a:xfrm>
        </p:spPr>
        <p:txBody>
          <a:bodyPr/>
          <a:lstStyle>
            <a:lvl1pPr>
              <a:defRPr sz="1100" baseline="0">
                <a:solidFill>
                  <a:schemeClr val="bg1"/>
                </a:solidFill>
                <a:latin typeface="+mj-lt"/>
                <a:ea typeface="+mj-ea"/>
              </a:defRPr>
            </a:lvl1pPr>
          </a:lstStyle>
          <a:p>
            <a:fld id="{AC74688F-B998-45D2-A8B3-57D20C1BBF39}" type="slidenum">
              <a:rPr lang="en-US" altLang="zh-CN" smtClean="0"/>
              <a:pPr/>
              <a:t>‹#›</a:t>
            </a:fld>
            <a:endParaRPr lang="en-US" dirty="0"/>
          </a:p>
        </p:txBody>
      </p:sp>
    </p:spTree>
    <p:extLst>
      <p:ext uri="{BB962C8B-B14F-4D97-AF65-F5344CB8AC3E}">
        <p14:creationId xmlns:p14="http://schemas.microsoft.com/office/powerpoint/2010/main" val="2628780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12" name="矩形 11"/>
          <p:cNvSpPr/>
          <p:nvPr userDrawn="1"/>
        </p:nvSpPr>
        <p:spPr>
          <a:xfrm>
            <a:off x="1655676" y="6649903"/>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0" y="0"/>
            <a:ext cx="9143999" cy="228857"/>
            <a:chOff x="-26161" y="180000"/>
            <a:chExt cx="9143999" cy="228857"/>
          </a:xfrm>
        </p:grpSpPr>
        <p:sp>
          <p:nvSpPr>
            <p:cNvPr id="9" name="矩形 8"/>
            <p:cNvSpPr/>
            <p:nvPr/>
          </p:nvSpPr>
          <p:spPr>
            <a:xfrm>
              <a:off x="4650341" y="180000"/>
              <a:ext cx="4467497" cy="22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26161" y="180000"/>
              <a:ext cx="4676503" cy="228857"/>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51909"/>
            <a:ext cx="1441097" cy="405994"/>
          </a:xfrm>
          <a:prstGeom prst="rect">
            <a:avLst/>
          </a:prstGeom>
        </p:spPr>
      </p:pic>
      <p:sp>
        <p:nvSpPr>
          <p:cNvPr id="2" name="Title 1"/>
          <p:cNvSpPr>
            <a:spLocks noGrp="1"/>
          </p:cNvSpPr>
          <p:nvPr>
            <p:ph type="title"/>
          </p:nvPr>
        </p:nvSpPr>
        <p:spPr>
          <a:xfrm>
            <a:off x="108000" y="349612"/>
            <a:ext cx="8568000" cy="720000"/>
          </a:xfrm>
        </p:spPr>
        <p:txBody>
          <a:bodyPr lIns="144000" rIns="144000" anchor="ctr" anchorCtr="0">
            <a:normAutofit/>
          </a:bodyPr>
          <a:lstStyle>
            <a:lvl1pPr fontAlgn="auto">
              <a:defRPr sz="3200" b="1" baseline="0">
                <a:solidFill>
                  <a:srgbClr val="8B0012"/>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88000" y="1339886"/>
            <a:ext cx="8568000" cy="4076845"/>
          </a:xfrm>
        </p:spPr>
        <p:txBody>
          <a:bodyPr/>
          <a:lstStyle>
            <a:lvl1pPr marL="228600" indent="-228600" algn="just">
              <a:lnSpc>
                <a:spcPct val="150000"/>
              </a:lnSpc>
              <a:buClr>
                <a:schemeClr val="accent2">
                  <a:lumMod val="75000"/>
                </a:schemeClr>
              </a:buClr>
              <a:buSzPct val="60000"/>
              <a:buFont typeface="Wingdings" panose="05000000000000000000" pitchFamily="2" charset="2"/>
              <a:buChar char="p"/>
              <a:defRPr sz="2000">
                <a:latin typeface="Times New Roman" panose="02020603050405020304" pitchFamily="18" charset="0"/>
                <a:cs typeface="Times New Roman" panose="02020603050405020304" pitchFamily="18" charset="0"/>
              </a:defRPr>
            </a:lvl1pPr>
            <a:lvl2pPr marL="685800" indent="-228600" algn="just">
              <a:lnSpc>
                <a:spcPct val="150000"/>
              </a:lnSpc>
              <a:buClr>
                <a:schemeClr val="accent2">
                  <a:lumMod val="75000"/>
                </a:schemeClr>
              </a:buClr>
              <a:buSzPct val="60000"/>
              <a:buFont typeface="Wingdings" panose="05000000000000000000" pitchFamily="2" charset="2"/>
              <a:buChar char="p"/>
              <a:defRPr sz="1800">
                <a:latin typeface="Times New Roman" panose="02020603050405020304" pitchFamily="18" charset="0"/>
                <a:cs typeface="Times New Roman" panose="02020603050405020304" pitchFamily="18" charset="0"/>
              </a:defRPr>
            </a:lvl2pPr>
            <a:lvl3pPr marL="1143000" indent="-228600" algn="just">
              <a:lnSpc>
                <a:spcPct val="150000"/>
              </a:lnSpc>
              <a:buClr>
                <a:schemeClr val="accent2">
                  <a:lumMod val="75000"/>
                </a:schemeClr>
              </a:buClr>
              <a:buSzPct val="60000"/>
              <a:buFont typeface="Wingdings" panose="05000000000000000000" pitchFamily="2" charset="2"/>
              <a:buChar char="p"/>
              <a:defRPr sz="1600">
                <a:latin typeface="Times New Roman" panose="02020603050405020304" pitchFamily="18" charset="0"/>
                <a:cs typeface="Times New Roman" panose="02020603050405020304" pitchFamily="18" charset="0"/>
              </a:defRPr>
            </a:lvl3pPr>
            <a:lvl4pPr marL="1600200" indent="-228600" algn="just">
              <a:lnSpc>
                <a:spcPct val="150000"/>
              </a:lnSpc>
              <a:buClr>
                <a:schemeClr val="accent2">
                  <a:lumMod val="75000"/>
                </a:schemeClr>
              </a:buClr>
              <a:buSzPct val="60000"/>
              <a:buFont typeface="Wingdings" panose="05000000000000000000" pitchFamily="2" charset="2"/>
              <a:buChar char="p"/>
              <a:defRPr sz="1600">
                <a:latin typeface="Times New Roman" panose="02020603050405020304" pitchFamily="18" charset="0"/>
                <a:cs typeface="Times New Roman" panose="02020603050405020304" pitchFamily="18" charset="0"/>
              </a:defRPr>
            </a:lvl4pPr>
            <a:lvl5pPr marL="2057400" indent="-228600" algn="just">
              <a:lnSpc>
                <a:spcPct val="150000"/>
              </a:lnSpc>
              <a:buClr>
                <a:schemeClr val="accent2">
                  <a:lumMod val="75000"/>
                </a:schemeClr>
              </a:buClr>
              <a:buSzPct val="60000"/>
              <a:buFont typeface="Wingdings" panose="05000000000000000000" pitchFamily="2" charset="2"/>
              <a:buChar char="p"/>
              <a:defRPr sz="1400">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12"/>
          </p:nvPr>
        </p:nvSpPr>
        <p:spPr>
          <a:xfrm>
            <a:off x="8316000" y="6642000"/>
            <a:ext cx="540000" cy="216000"/>
          </a:xfrm>
        </p:spPr>
        <p:txBody>
          <a:bodyPr/>
          <a:lstStyle>
            <a:lvl1pPr>
              <a:defRPr sz="1100" baseline="0">
                <a:solidFill>
                  <a:schemeClr val="bg1"/>
                </a:solidFill>
                <a:latin typeface="+mj-lt"/>
                <a:ea typeface="+mj-ea"/>
              </a:defRPr>
            </a:lvl1pPr>
          </a:lstStyle>
          <a:p>
            <a:fld id="{AC74688F-B998-45D2-A8B3-57D20C1BBF39}" type="slidenum">
              <a:rPr lang="en-US" altLang="zh-CN" smtClean="0"/>
              <a:pPr/>
              <a:t>‹#›</a:t>
            </a:fld>
            <a:endParaRPr lang="en-US" dirty="0"/>
          </a:p>
        </p:txBody>
      </p:sp>
    </p:spTree>
    <p:extLst>
      <p:ext uri="{BB962C8B-B14F-4D97-AF65-F5344CB8AC3E}">
        <p14:creationId xmlns:p14="http://schemas.microsoft.com/office/powerpoint/2010/main" val="16235617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8" name="组合 17"/>
          <p:cNvGrpSpPr/>
          <p:nvPr/>
        </p:nvGrpSpPr>
        <p:grpSpPr>
          <a:xfrm>
            <a:off x="108000" y="6343200"/>
            <a:ext cx="9036000" cy="514800"/>
            <a:chOff x="108000" y="6343200"/>
            <a:chExt cx="9036000" cy="514800"/>
          </a:xfrm>
        </p:grpSpPr>
        <p:sp>
          <p:nvSpPr>
            <p:cNvPr id="19" name="矩形 18"/>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2" name="Title 1"/>
          <p:cNvSpPr>
            <a:spLocks noGrp="1"/>
          </p:cNvSpPr>
          <p:nvPr>
            <p:ph type="title"/>
          </p:nvPr>
        </p:nvSpPr>
        <p:spPr>
          <a:xfrm>
            <a:off x="108000" y="254057"/>
            <a:ext cx="8568000" cy="720000"/>
          </a:xfrm>
        </p:spPr>
        <p:txBody>
          <a:bodyPr>
            <a:normAutofit/>
          </a:bodyPr>
          <a:lstStyle>
            <a:lvl1pPr>
              <a:defRPr sz="3200" b="1">
                <a:solidFill>
                  <a:srgbClr val="8B0012"/>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98000" y="1327405"/>
            <a:ext cx="4194000" cy="496124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62000" y="1280400"/>
            <a:ext cx="4194000" cy="50552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6" name="Footer Placeholder 4"/>
          <p:cNvSpPr>
            <a:spLocks noGrp="1"/>
          </p:cNvSpPr>
          <p:nvPr>
            <p:ph type="ftr" sz="quarter" idx="11"/>
          </p:nvPr>
        </p:nvSpPr>
        <p:spPr>
          <a:xfrm>
            <a:off x="4572000" y="6642000"/>
            <a:ext cx="3600000" cy="216000"/>
          </a:xfrm>
        </p:spPr>
        <p:txBody>
          <a:bodyPr vert="horz" lIns="91440" tIns="45720" rIns="91440" bIns="45720" rtlCol="0" anchor="ctr"/>
          <a:lstStyle>
            <a:lvl1pPr algn="r">
              <a:defRPr lang="en-US" altLang="zh-CN" sz="1100" baseline="0" smtClean="0">
                <a:solidFill>
                  <a:schemeClr val="bg1"/>
                </a:solidFill>
                <a:latin typeface="Calibri" panose="020F0502020204030204" pitchFamily="34" charset="0"/>
                <a:ea typeface="方正中等线简体" panose="03000509000000000000" pitchFamily="65" charset="-122"/>
              </a:defRPr>
            </a:lvl1pPr>
          </a:lstStyle>
          <a:p>
            <a:r>
              <a:rPr lang="en-US" dirty="0" smtClean="0"/>
              <a:t>Software Engineering Institute</a:t>
            </a:r>
            <a:endParaRPr lang="en-US" altLang="zh-CN" dirty="0" smtClean="0"/>
          </a:p>
        </p:txBody>
      </p:sp>
      <p:sp>
        <p:nvSpPr>
          <p:cNvPr id="17" name="Slide Number Placeholder 5"/>
          <p:cNvSpPr>
            <a:spLocks noGrp="1"/>
          </p:cNvSpPr>
          <p:nvPr>
            <p:ph type="sldNum" sz="quarter" idx="12"/>
          </p:nvPr>
        </p:nvSpPr>
        <p:spPr>
          <a:xfrm>
            <a:off x="8316000" y="6642000"/>
            <a:ext cx="540000" cy="216000"/>
          </a:xfrm>
        </p:spPr>
        <p:txBody>
          <a:bodyPr vert="horz" lIns="91440" tIns="45720" rIns="91440" bIns="45720" rtlCol="0" anchor="ctr"/>
          <a:lstStyle>
            <a:lvl1pPr>
              <a:defRPr lang="zh-CN" altLang="en-US" sz="1100" baseline="0" smtClean="0">
                <a:solidFill>
                  <a:schemeClr val="bg1"/>
                </a:solidFill>
                <a:latin typeface="+mj-lt"/>
                <a:ea typeface="+mj-ea"/>
              </a:defRPr>
            </a:lvl1pPr>
          </a:lstStyle>
          <a:p>
            <a:fld id="{AC74688F-B998-45D2-A8B3-57D20C1BBF39}" type="slidenum">
              <a:rPr lang="en-US" altLang="zh-CN" smtClean="0"/>
              <a:pPr/>
              <a:t>‹#›</a:t>
            </a:fld>
            <a:endParaRPr lang="zh-CN" altLang="en-US" dirty="0"/>
          </a:p>
        </p:txBody>
      </p:sp>
      <p:grpSp>
        <p:nvGrpSpPr>
          <p:cNvPr id="13" name="组合 12"/>
          <p:cNvGrpSpPr/>
          <p:nvPr userDrawn="1"/>
        </p:nvGrpSpPr>
        <p:grpSpPr>
          <a:xfrm>
            <a:off x="0" y="0"/>
            <a:ext cx="9143999" cy="228857"/>
            <a:chOff x="-26161" y="180000"/>
            <a:chExt cx="9143999" cy="228857"/>
          </a:xfrm>
        </p:grpSpPr>
        <p:sp>
          <p:nvSpPr>
            <p:cNvPr id="14" name="矩形 13"/>
            <p:cNvSpPr/>
            <p:nvPr/>
          </p:nvSpPr>
          <p:spPr>
            <a:xfrm>
              <a:off x="4650341" y="180000"/>
              <a:ext cx="4467497" cy="22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26161" y="180000"/>
              <a:ext cx="4676503" cy="228857"/>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7884465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23" name="组合 22"/>
          <p:cNvGrpSpPr/>
          <p:nvPr/>
        </p:nvGrpSpPr>
        <p:grpSpPr>
          <a:xfrm>
            <a:off x="108000" y="6343200"/>
            <a:ext cx="9036000" cy="514800"/>
            <a:chOff x="108000" y="6343200"/>
            <a:chExt cx="9036000" cy="514800"/>
          </a:xfrm>
        </p:grpSpPr>
        <p:sp>
          <p:nvSpPr>
            <p:cNvPr id="24" name="矩形 23"/>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grpSp>
        <p:nvGrpSpPr>
          <p:cNvPr id="14" name="组合 13"/>
          <p:cNvGrpSpPr/>
          <p:nvPr/>
        </p:nvGrpSpPr>
        <p:grpSpPr>
          <a:xfrm>
            <a:off x="0" y="0"/>
            <a:ext cx="9144000" cy="720000"/>
            <a:chOff x="0" y="0"/>
            <a:chExt cx="9144000" cy="720000"/>
          </a:xfrm>
        </p:grpSpPr>
        <p:sp>
          <p:nvSpPr>
            <p:cNvPr id="15" name="矩形 14"/>
            <p:cNvSpPr/>
            <p:nvPr/>
          </p:nvSpPr>
          <p:spPr>
            <a:xfrm>
              <a:off x="0" y="0"/>
              <a:ext cx="9144000" cy="720000"/>
            </a:xfrm>
            <a:prstGeom prst="rect">
              <a:avLst/>
            </a:prstGeom>
            <a:solidFill>
              <a:srgbClr val="FFD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0" y="0"/>
              <a:ext cx="288000" cy="72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Placeholder 2"/>
          <p:cNvSpPr>
            <a:spLocks noGrp="1"/>
          </p:cNvSpPr>
          <p:nvPr>
            <p:ph type="body" idx="1" hasCustomPrompt="1"/>
          </p:nvPr>
        </p:nvSpPr>
        <p:spPr>
          <a:xfrm>
            <a:off x="288000" y="900000"/>
            <a:ext cx="4194000" cy="864000"/>
          </a:xfrm>
        </p:spPr>
        <p:txBody>
          <a:bodyPr anchor="ctr" anchorCtr="0"/>
          <a:lstStyle>
            <a:lvl1pPr marL="0" indent="0">
              <a:spcBef>
                <a:spcPts val="0"/>
              </a:spcBef>
              <a:buNone/>
              <a:defRPr sz="2400" b="1">
                <a:latin typeface="方正黑体简体" panose="03000509000000000000" pitchFamily="65" charset="-122"/>
                <a:ea typeface="方正黑体简体" panose="03000509000000000000" pitchFamily="65"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a:t>
            </a:r>
            <a:r>
              <a:rPr lang="en-US" altLang="zh-CN" dirty="0" smtClean="0"/>
              <a:t/>
            </a:r>
            <a:br>
              <a:rPr lang="en-US" altLang="zh-CN" dirty="0" smtClean="0"/>
            </a:br>
            <a:r>
              <a:rPr lang="zh-CN" altLang="en-US" dirty="0" smtClean="0"/>
              <a:t>文本样式</a:t>
            </a:r>
            <a:endParaRPr lang="en-US" altLang="zh-CN" dirty="0" smtClean="0"/>
          </a:p>
        </p:txBody>
      </p:sp>
      <p:sp>
        <p:nvSpPr>
          <p:cNvPr id="4" name="Content Placeholder 3"/>
          <p:cNvSpPr>
            <a:spLocks noGrp="1"/>
          </p:cNvSpPr>
          <p:nvPr>
            <p:ph sz="half" idx="2"/>
          </p:nvPr>
        </p:nvSpPr>
        <p:spPr>
          <a:xfrm>
            <a:off x="288000" y="1872000"/>
            <a:ext cx="4194000" cy="4446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49" y="900000"/>
            <a:ext cx="4194000" cy="864000"/>
          </a:xfrm>
        </p:spPr>
        <p:txBody>
          <a:bodyPr anchor="ctr" anchorCtr="0">
            <a:normAutofit/>
          </a:bodyPr>
          <a:lstStyle>
            <a:lvl1pPr marL="0" indent="0">
              <a:spcBef>
                <a:spcPts val="0"/>
              </a:spcBef>
              <a:buNone/>
              <a:defRPr lang="zh-CN" altLang="en-US" sz="2400" b="1" kern="1200" baseline="0" dirty="0" smtClean="0">
                <a:solidFill>
                  <a:schemeClr val="tx1"/>
                </a:solidFill>
                <a:latin typeface="方正黑体简体" panose="03000509000000000000" pitchFamily="65" charset="-122"/>
                <a:ea typeface="方正黑体简体" panose="03000509000000000000" pitchFamily="65"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a:t>
            </a:r>
            <a:r>
              <a:rPr lang="en-US" altLang="zh-CN" dirty="0" smtClean="0"/>
              <a:t/>
            </a:r>
            <a:br>
              <a:rPr lang="en-US" altLang="zh-CN" dirty="0" smtClean="0"/>
            </a:br>
            <a:r>
              <a:rPr lang="zh-CN" altLang="en-US" dirty="0" smtClean="0"/>
              <a:t>文本样式</a:t>
            </a:r>
          </a:p>
        </p:txBody>
      </p:sp>
      <p:sp>
        <p:nvSpPr>
          <p:cNvPr id="6" name="Content Placeholder 5"/>
          <p:cNvSpPr>
            <a:spLocks noGrp="1"/>
          </p:cNvSpPr>
          <p:nvPr>
            <p:ph sz="quarter" idx="4"/>
          </p:nvPr>
        </p:nvSpPr>
        <p:spPr>
          <a:xfrm>
            <a:off x="4629149" y="1872000"/>
            <a:ext cx="4194000" cy="4446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Footer Placeholder 7"/>
          <p:cNvSpPr>
            <a:spLocks noGrp="1"/>
          </p:cNvSpPr>
          <p:nvPr>
            <p:ph type="ftr" sz="quarter" idx="11"/>
          </p:nvPr>
        </p:nvSpPr>
        <p:spPr>
          <a:xfrm>
            <a:off x="4572000" y="6642000"/>
            <a:ext cx="3600000" cy="216000"/>
          </a:xfrm>
        </p:spPr>
        <p:txBody>
          <a:bodyPr vert="horz" lIns="91440" tIns="45720" rIns="91440" bIns="45720" rtlCol="0" anchor="ctr"/>
          <a:lstStyle>
            <a:lvl1pPr algn="r">
              <a:defRPr lang="en-US" altLang="zh-CN" sz="1100" baseline="0" smtClean="0">
                <a:solidFill>
                  <a:schemeClr val="bg1"/>
                </a:solidFill>
                <a:latin typeface="Calibri" panose="020F0502020204030204" pitchFamily="34" charset="0"/>
                <a:ea typeface="方正中等线简体" panose="03000509000000000000" pitchFamily="65" charset="-122"/>
              </a:defRPr>
            </a:lvl1pPr>
          </a:lstStyle>
          <a:p>
            <a:endParaRPr lang="en-US" altLang="zh-CN" dirty="0"/>
          </a:p>
        </p:txBody>
      </p:sp>
      <p:sp>
        <p:nvSpPr>
          <p:cNvPr id="9" name="Slide Number Placeholder 8"/>
          <p:cNvSpPr>
            <a:spLocks noGrp="1"/>
          </p:cNvSpPr>
          <p:nvPr>
            <p:ph type="sldNum" sz="quarter" idx="12"/>
          </p:nvPr>
        </p:nvSpPr>
        <p:spPr>
          <a:xfrm>
            <a:off x="8316000" y="6642000"/>
            <a:ext cx="540000" cy="216000"/>
          </a:xfrm>
        </p:spPr>
        <p:txBody>
          <a:bodyPr vert="horz" lIns="91440" tIns="45720" rIns="91440" bIns="45720" rtlCol="0" anchor="ctr"/>
          <a:lstStyle>
            <a:lvl1pPr>
              <a:defRPr lang="zh-CN" altLang="en-US" sz="1100" baseline="0" smtClean="0">
                <a:solidFill>
                  <a:schemeClr val="bg1"/>
                </a:solidFill>
                <a:latin typeface="+mj-lt"/>
                <a:ea typeface="+mj-ea"/>
              </a:defRPr>
            </a:lvl1pPr>
          </a:lstStyle>
          <a:p>
            <a:fld id="{AC74688F-B998-45D2-A8B3-57D20C1BBF39}" type="slidenum">
              <a:rPr lang="en-US" altLang="zh-CN" smtClean="0"/>
              <a:pPr/>
              <a:t>‹#›</a:t>
            </a:fld>
            <a:endParaRPr lang="zh-CN" altLang="en-US" dirty="0"/>
          </a:p>
        </p:txBody>
      </p:sp>
      <p:sp>
        <p:nvSpPr>
          <p:cNvPr id="17" name="Title 1"/>
          <p:cNvSpPr>
            <a:spLocks noGrp="1"/>
          </p:cNvSpPr>
          <p:nvPr>
            <p:ph type="title"/>
          </p:nvPr>
        </p:nvSpPr>
        <p:spPr>
          <a:xfrm>
            <a:off x="288000" y="1"/>
            <a:ext cx="8568000" cy="720000"/>
          </a:xfrm>
        </p:spPr>
        <p:txBody>
          <a:bodyPr>
            <a:normAutofit/>
          </a:bodyPr>
          <a:lstStyle>
            <a:lvl1pPr>
              <a:defRPr sz="3200" b="1">
                <a:solidFill>
                  <a:srgbClr val="8B0012"/>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6577580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grpSp>
        <p:nvGrpSpPr>
          <p:cNvPr id="17" name="组合 16"/>
          <p:cNvGrpSpPr/>
          <p:nvPr/>
        </p:nvGrpSpPr>
        <p:grpSpPr>
          <a:xfrm>
            <a:off x="108000" y="6343200"/>
            <a:ext cx="9036000" cy="514800"/>
            <a:chOff x="108000" y="6343200"/>
            <a:chExt cx="9036000" cy="514800"/>
          </a:xfrm>
        </p:grpSpPr>
        <p:sp>
          <p:nvSpPr>
            <p:cNvPr id="18" name="矩形 17"/>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6" name="Footer Placeholder 5"/>
          <p:cNvSpPr>
            <a:spLocks noGrp="1"/>
          </p:cNvSpPr>
          <p:nvPr>
            <p:ph type="ftr" sz="quarter" idx="11"/>
          </p:nvPr>
        </p:nvSpPr>
        <p:spPr>
          <a:xfrm>
            <a:off x="4572000" y="6642000"/>
            <a:ext cx="3600000" cy="216000"/>
          </a:xfrm>
        </p:spPr>
        <p:txBody>
          <a:bodyPr vert="horz" lIns="91440" tIns="45720" rIns="91440" bIns="45720" rtlCol="0" anchor="ctr"/>
          <a:lstStyle>
            <a:lvl1pPr algn="r">
              <a:defRPr lang="en-US" altLang="zh-CN" sz="1100" baseline="0" smtClean="0">
                <a:solidFill>
                  <a:schemeClr val="bg1"/>
                </a:solidFill>
                <a:latin typeface="Calibri" panose="020F0502020204030204" pitchFamily="34" charset="0"/>
                <a:ea typeface="方正中等线简体" panose="03000509000000000000" pitchFamily="65" charset="-122"/>
              </a:defRPr>
            </a:lvl1pPr>
          </a:lstStyle>
          <a:p>
            <a:endParaRPr lang="en-US" dirty="0"/>
          </a:p>
        </p:txBody>
      </p:sp>
      <p:sp>
        <p:nvSpPr>
          <p:cNvPr id="7" name="Slide Number Placeholder 6"/>
          <p:cNvSpPr>
            <a:spLocks noGrp="1"/>
          </p:cNvSpPr>
          <p:nvPr>
            <p:ph type="sldNum" sz="quarter" idx="12"/>
          </p:nvPr>
        </p:nvSpPr>
        <p:spPr>
          <a:xfrm>
            <a:off x="8316000" y="6642000"/>
            <a:ext cx="540000" cy="216000"/>
          </a:xfrm>
        </p:spPr>
        <p:txBody>
          <a:bodyPr vert="horz" lIns="91440" tIns="45720" rIns="91440" bIns="45720" rtlCol="0" anchor="ctr"/>
          <a:lstStyle>
            <a:lvl1pPr>
              <a:defRPr lang="zh-CN" altLang="en-US" sz="1100" baseline="0" smtClean="0">
                <a:solidFill>
                  <a:schemeClr val="bg1"/>
                </a:solidFill>
                <a:latin typeface="+mj-lt"/>
                <a:ea typeface="+mj-ea"/>
              </a:defRPr>
            </a:lvl1pPr>
          </a:lstStyle>
          <a:p>
            <a:fld id="{AC74688F-B998-45D2-A8B3-57D20C1BBF39}" type="slidenum">
              <a:rPr lang="en-US" altLang="zh-CN" smtClean="0"/>
              <a:pPr/>
              <a:t>‹#›</a:t>
            </a:fld>
            <a:endParaRPr lang="en-US" altLang="zh-CN"/>
          </a:p>
        </p:txBody>
      </p:sp>
      <p:sp>
        <p:nvSpPr>
          <p:cNvPr id="10" name="Text Placeholder 3"/>
          <p:cNvSpPr>
            <a:spLocks noGrp="1"/>
          </p:cNvSpPr>
          <p:nvPr>
            <p:ph type="body" sz="half" idx="2"/>
          </p:nvPr>
        </p:nvSpPr>
        <p:spPr>
          <a:xfrm>
            <a:off x="288000" y="1980000"/>
            <a:ext cx="3312000" cy="4338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1" name="Content Placeholder 3"/>
          <p:cNvSpPr>
            <a:spLocks noGrp="1"/>
          </p:cNvSpPr>
          <p:nvPr>
            <p:ph sz="half" idx="13"/>
          </p:nvPr>
        </p:nvSpPr>
        <p:spPr>
          <a:xfrm>
            <a:off x="3888000" y="360000"/>
            <a:ext cx="4968000" cy="5958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grpSp>
        <p:nvGrpSpPr>
          <p:cNvPr id="12" name="组合 11"/>
          <p:cNvGrpSpPr/>
          <p:nvPr/>
        </p:nvGrpSpPr>
        <p:grpSpPr>
          <a:xfrm>
            <a:off x="0" y="0"/>
            <a:ext cx="3600000" cy="1800000"/>
            <a:chOff x="0" y="0"/>
            <a:chExt cx="3600000" cy="1800000"/>
          </a:xfrm>
        </p:grpSpPr>
        <p:sp>
          <p:nvSpPr>
            <p:cNvPr id="13" name="矩形 12"/>
            <p:cNvSpPr/>
            <p:nvPr/>
          </p:nvSpPr>
          <p:spPr>
            <a:xfrm>
              <a:off x="0" y="0"/>
              <a:ext cx="3600000" cy="1800000"/>
            </a:xfrm>
            <a:prstGeom prst="rect">
              <a:avLst/>
            </a:prstGeom>
            <a:gradFill flip="none" rotWithShape="1">
              <a:gsLst>
                <a:gs pos="0">
                  <a:schemeClr val="accent1">
                    <a:lumMod val="5000"/>
                    <a:lumOff val="95000"/>
                  </a:schemeClr>
                </a:gs>
                <a:gs pos="30000">
                  <a:srgbClr val="8B0012">
                    <a:lumMod val="10000"/>
                    <a:lumOff val="90000"/>
                  </a:srgbClr>
                </a:gs>
                <a:gs pos="70000">
                  <a:srgbClr val="8B0012">
                    <a:lumMod val="15000"/>
                    <a:lumOff val="85000"/>
                  </a:srgbClr>
                </a:gs>
                <a:gs pos="100000">
                  <a:srgbClr val="8B0012">
                    <a:lumMod val="20000"/>
                    <a:lumOff val="80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0" y="0"/>
              <a:ext cx="288000" cy="180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Title 1"/>
          <p:cNvSpPr>
            <a:spLocks noGrp="1"/>
          </p:cNvSpPr>
          <p:nvPr>
            <p:ph type="title"/>
          </p:nvPr>
        </p:nvSpPr>
        <p:spPr>
          <a:xfrm>
            <a:off x="288000" y="0"/>
            <a:ext cx="3312000" cy="1800000"/>
          </a:xfrm>
        </p:spPr>
        <p:txBody>
          <a:bodyPr vert="horz" lIns="144000" tIns="45720" rIns="144000" bIns="45720" rtlCol="0" anchor="b" anchorCtr="0">
            <a:normAutofit/>
          </a:bodyPr>
          <a:lstStyle>
            <a:lvl1pPr>
              <a:lnSpc>
                <a:spcPct val="100000"/>
              </a:lnSpc>
              <a:defRPr lang="en-US" sz="3200" b="1" dirty="0">
                <a:solidFill>
                  <a:srgbClr val="8B0012"/>
                </a:solidFill>
              </a:defRPr>
            </a:lvl1pPr>
          </a:lstStyle>
          <a:p>
            <a:pPr lvl="0" fontAlgn="auto"/>
            <a:r>
              <a:rPr lang="zh-CN" altLang="en-US" smtClean="0"/>
              <a:t>单击此处编辑母版标题样式</a:t>
            </a:r>
            <a:endParaRPr lang="en-US" dirty="0"/>
          </a:p>
        </p:txBody>
      </p:sp>
      <p:grpSp>
        <p:nvGrpSpPr>
          <p:cNvPr id="16" name="组合 15"/>
          <p:cNvGrpSpPr/>
          <p:nvPr/>
        </p:nvGrpSpPr>
        <p:grpSpPr>
          <a:xfrm>
            <a:off x="0" y="0"/>
            <a:ext cx="3600000" cy="1800000"/>
            <a:chOff x="0" y="0"/>
            <a:chExt cx="3600000" cy="1800000"/>
          </a:xfrm>
        </p:grpSpPr>
        <p:sp>
          <p:nvSpPr>
            <p:cNvPr id="20" name="矩形 19"/>
            <p:cNvSpPr/>
            <p:nvPr/>
          </p:nvSpPr>
          <p:spPr>
            <a:xfrm>
              <a:off x="0" y="0"/>
              <a:ext cx="3600000" cy="1800000"/>
            </a:xfrm>
            <a:prstGeom prst="rect">
              <a:avLst/>
            </a:prstGeom>
            <a:gradFill flip="none" rotWithShape="1">
              <a:gsLst>
                <a:gs pos="0">
                  <a:schemeClr val="accent1">
                    <a:lumMod val="5000"/>
                    <a:lumOff val="95000"/>
                  </a:schemeClr>
                </a:gs>
                <a:gs pos="30000">
                  <a:srgbClr val="8B0012">
                    <a:lumMod val="10000"/>
                    <a:lumOff val="90000"/>
                  </a:srgbClr>
                </a:gs>
                <a:gs pos="70000">
                  <a:srgbClr val="8B0012">
                    <a:lumMod val="15000"/>
                    <a:lumOff val="85000"/>
                  </a:srgbClr>
                </a:gs>
                <a:gs pos="100000">
                  <a:srgbClr val="8B0012">
                    <a:lumMod val="20000"/>
                    <a:lumOff val="80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0" y="0"/>
              <a:ext cx="288000" cy="180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672117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17" name="组合 16"/>
          <p:cNvGrpSpPr/>
          <p:nvPr/>
        </p:nvGrpSpPr>
        <p:grpSpPr>
          <a:xfrm>
            <a:off x="108000" y="6343200"/>
            <a:ext cx="9036000" cy="514800"/>
            <a:chOff x="108000" y="6343200"/>
            <a:chExt cx="9036000" cy="514800"/>
          </a:xfrm>
        </p:grpSpPr>
        <p:sp>
          <p:nvSpPr>
            <p:cNvPr id="18" name="矩形 17"/>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6" name="Footer Placeholder 5"/>
          <p:cNvSpPr>
            <a:spLocks noGrp="1"/>
          </p:cNvSpPr>
          <p:nvPr>
            <p:ph type="ftr" sz="quarter" idx="11"/>
          </p:nvPr>
        </p:nvSpPr>
        <p:spPr>
          <a:xfrm>
            <a:off x="4572000" y="6642000"/>
            <a:ext cx="3600000" cy="216000"/>
          </a:xfrm>
        </p:spPr>
        <p:txBody>
          <a:bodyPr vert="horz" lIns="91440" tIns="45720" rIns="91440" bIns="45720" rtlCol="0" anchor="ctr"/>
          <a:lstStyle>
            <a:lvl1pPr algn="r">
              <a:defRPr lang="en-US" altLang="zh-CN" sz="1100" baseline="0" smtClean="0">
                <a:solidFill>
                  <a:schemeClr val="bg1"/>
                </a:solidFill>
                <a:latin typeface="Calibri" panose="020F0502020204030204" pitchFamily="34" charset="0"/>
                <a:ea typeface="方正中等线简体" panose="03000509000000000000" pitchFamily="65" charset="-122"/>
              </a:defRPr>
            </a:lvl1pPr>
          </a:lstStyle>
          <a:p>
            <a:endParaRPr lang="en-US" dirty="0"/>
          </a:p>
        </p:txBody>
      </p:sp>
      <p:sp>
        <p:nvSpPr>
          <p:cNvPr id="7" name="Slide Number Placeholder 6"/>
          <p:cNvSpPr>
            <a:spLocks noGrp="1"/>
          </p:cNvSpPr>
          <p:nvPr>
            <p:ph type="sldNum" sz="quarter" idx="12"/>
          </p:nvPr>
        </p:nvSpPr>
        <p:spPr>
          <a:xfrm>
            <a:off x="8316000" y="6642000"/>
            <a:ext cx="540000" cy="216000"/>
          </a:xfrm>
        </p:spPr>
        <p:txBody>
          <a:bodyPr vert="horz" lIns="91440" tIns="45720" rIns="91440" bIns="45720" rtlCol="0" anchor="ctr"/>
          <a:lstStyle>
            <a:lvl1pPr>
              <a:defRPr lang="zh-CN" altLang="en-US" sz="1100" baseline="0" smtClean="0">
                <a:solidFill>
                  <a:schemeClr val="bg1"/>
                </a:solidFill>
                <a:latin typeface="+mj-lt"/>
                <a:ea typeface="+mj-ea"/>
              </a:defRPr>
            </a:lvl1pPr>
          </a:lstStyle>
          <a:p>
            <a:fld id="{AC74688F-B998-45D2-A8B3-57D20C1BBF39}" type="slidenum">
              <a:rPr lang="en-US" altLang="zh-CN" smtClean="0"/>
              <a:pPr/>
              <a:t>‹#›</a:t>
            </a:fld>
            <a:endParaRPr lang="en-US" altLang="zh-CN"/>
          </a:p>
        </p:txBody>
      </p:sp>
      <p:sp>
        <p:nvSpPr>
          <p:cNvPr id="16" name="Picture Placeholder 2"/>
          <p:cNvSpPr>
            <a:spLocks noGrp="1"/>
          </p:cNvSpPr>
          <p:nvPr>
            <p:ph type="pic" idx="1"/>
          </p:nvPr>
        </p:nvSpPr>
        <p:spPr>
          <a:xfrm>
            <a:off x="3887391" y="360000"/>
            <a:ext cx="4968000" cy="5958000"/>
          </a:xfrm>
        </p:spPr>
        <p:txBody>
          <a:bodyPr vert="horz" lIns="91440" tIns="45720" rIns="91440" bIns="45720" rtlCol="0">
            <a:normAutofit/>
          </a:bodyPr>
          <a:lstStyle>
            <a:lvl1pPr>
              <a:defRPr lang="en-US" dirty="0"/>
            </a:lvl1pPr>
          </a:lstStyle>
          <a:p>
            <a:pPr lvl="0"/>
            <a:r>
              <a:rPr lang="zh-CN" altLang="en-US" smtClean="0"/>
              <a:t>单击图标添加图片</a:t>
            </a:r>
            <a:endParaRPr lang="en-US" dirty="0"/>
          </a:p>
        </p:txBody>
      </p:sp>
      <p:sp>
        <p:nvSpPr>
          <p:cNvPr id="20" name="Text Placeholder 3"/>
          <p:cNvSpPr>
            <a:spLocks noGrp="1"/>
          </p:cNvSpPr>
          <p:nvPr>
            <p:ph type="body" sz="half" idx="2"/>
          </p:nvPr>
        </p:nvSpPr>
        <p:spPr>
          <a:xfrm>
            <a:off x="288000" y="1980000"/>
            <a:ext cx="3312000" cy="4338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grpSp>
        <p:nvGrpSpPr>
          <p:cNvPr id="21" name="组合 20"/>
          <p:cNvGrpSpPr/>
          <p:nvPr/>
        </p:nvGrpSpPr>
        <p:grpSpPr>
          <a:xfrm>
            <a:off x="0" y="0"/>
            <a:ext cx="3600000" cy="1800000"/>
            <a:chOff x="0" y="0"/>
            <a:chExt cx="3600000" cy="1800000"/>
          </a:xfrm>
        </p:grpSpPr>
        <p:sp>
          <p:nvSpPr>
            <p:cNvPr id="22" name="矩形 21"/>
            <p:cNvSpPr/>
            <p:nvPr/>
          </p:nvSpPr>
          <p:spPr>
            <a:xfrm>
              <a:off x="0" y="0"/>
              <a:ext cx="3600000" cy="1800000"/>
            </a:xfrm>
            <a:prstGeom prst="rect">
              <a:avLst/>
            </a:prstGeom>
            <a:gradFill flip="none" rotWithShape="1">
              <a:gsLst>
                <a:gs pos="0">
                  <a:schemeClr val="accent1">
                    <a:lumMod val="5000"/>
                    <a:lumOff val="95000"/>
                  </a:schemeClr>
                </a:gs>
                <a:gs pos="30000">
                  <a:srgbClr val="8B0012">
                    <a:lumMod val="10000"/>
                    <a:lumOff val="90000"/>
                  </a:srgbClr>
                </a:gs>
                <a:gs pos="70000">
                  <a:srgbClr val="8B0012">
                    <a:lumMod val="15000"/>
                    <a:lumOff val="85000"/>
                  </a:srgbClr>
                </a:gs>
                <a:gs pos="100000">
                  <a:srgbClr val="8B0012">
                    <a:lumMod val="20000"/>
                    <a:lumOff val="80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0" y="0"/>
              <a:ext cx="288000" cy="180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Title 1"/>
          <p:cNvSpPr>
            <a:spLocks noGrp="1"/>
          </p:cNvSpPr>
          <p:nvPr>
            <p:ph type="title"/>
          </p:nvPr>
        </p:nvSpPr>
        <p:spPr>
          <a:xfrm>
            <a:off x="288000" y="0"/>
            <a:ext cx="3312000" cy="1800000"/>
          </a:xfrm>
        </p:spPr>
        <p:txBody>
          <a:bodyPr vert="horz" lIns="144000" tIns="45720" rIns="144000" bIns="45720" rtlCol="0" anchor="b" anchorCtr="0">
            <a:normAutofit/>
          </a:bodyPr>
          <a:lstStyle>
            <a:lvl1pPr>
              <a:lnSpc>
                <a:spcPct val="100000"/>
              </a:lnSpc>
              <a:defRPr lang="en-US" sz="3200" b="1" dirty="0">
                <a:solidFill>
                  <a:srgbClr val="8B0012"/>
                </a:solidFill>
              </a:defRPr>
            </a:lvl1pPr>
          </a:lstStyle>
          <a:p>
            <a:pPr lvl="0" fontAlgn="auto"/>
            <a:r>
              <a:rPr lang="zh-CN" altLang="en-US" smtClean="0"/>
              <a:t>单击此处编辑母版标题样式</a:t>
            </a:r>
            <a:endParaRPr lang="en-US" dirty="0"/>
          </a:p>
        </p:txBody>
      </p:sp>
      <p:grpSp>
        <p:nvGrpSpPr>
          <p:cNvPr id="13" name="组合 12"/>
          <p:cNvGrpSpPr/>
          <p:nvPr/>
        </p:nvGrpSpPr>
        <p:grpSpPr>
          <a:xfrm>
            <a:off x="0" y="0"/>
            <a:ext cx="3600000" cy="1800000"/>
            <a:chOff x="0" y="0"/>
            <a:chExt cx="3600000" cy="1800000"/>
          </a:xfrm>
        </p:grpSpPr>
        <p:sp>
          <p:nvSpPr>
            <p:cNvPr id="14" name="矩形 13"/>
            <p:cNvSpPr/>
            <p:nvPr/>
          </p:nvSpPr>
          <p:spPr>
            <a:xfrm>
              <a:off x="0" y="0"/>
              <a:ext cx="3600000" cy="1800000"/>
            </a:xfrm>
            <a:prstGeom prst="rect">
              <a:avLst/>
            </a:prstGeom>
            <a:gradFill flip="none" rotWithShape="1">
              <a:gsLst>
                <a:gs pos="0">
                  <a:schemeClr val="accent1">
                    <a:lumMod val="5000"/>
                    <a:lumOff val="95000"/>
                  </a:schemeClr>
                </a:gs>
                <a:gs pos="30000">
                  <a:srgbClr val="8B0012">
                    <a:lumMod val="10000"/>
                    <a:lumOff val="90000"/>
                  </a:srgbClr>
                </a:gs>
                <a:gs pos="70000">
                  <a:srgbClr val="8B0012">
                    <a:lumMod val="15000"/>
                    <a:lumOff val="85000"/>
                  </a:srgbClr>
                </a:gs>
                <a:gs pos="100000">
                  <a:srgbClr val="8B0012">
                    <a:lumMod val="20000"/>
                    <a:lumOff val="80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0" y="0"/>
              <a:ext cx="288000" cy="180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5088071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22" name="组合 21"/>
          <p:cNvGrpSpPr/>
          <p:nvPr/>
        </p:nvGrpSpPr>
        <p:grpSpPr>
          <a:xfrm>
            <a:off x="0" y="0"/>
            <a:ext cx="9144000" cy="720000"/>
            <a:chOff x="0" y="0"/>
            <a:chExt cx="9144000" cy="720000"/>
          </a:xfrm>
        </p:grpSpPr>
        <p:sp>
          <p:nvSpPr>
            <p:cNvPr id="23" name="矩形 22"/>
            <p:cNvSpPr/>
            <p:nvPr/>
          </p:nvSpPr>
          <p:spPr>
            <a:xfrm>
              <a:off x="0" y="0"/>
              <a:ext cx="9144000" cy="720000"/>
            </a:xfrm>
            <a:prstGeom prst="rect">
              <a:avLst/>
            </a:prstGeom>
            <a:solidFill>
              <a:srgbClr val="FFD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0" y="0"/>
              <a:ext cx="288000" cy="72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a:off x="108000" y="6343200"/>
            <a:ext cx="9036000" cy="514800"/>
            <a:chOff x="108000" y="6343200"/>
            <a:chExt cx="9036000" cy="514800"/>
          </a:xfrm>
        </p:grpSpPr>
        <p:sp>
          <p:nvSpPr>
            <p:cNvPr id="20" name="矩形 19"/>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2" name="Title 1"/>
          <p:cNvSpPr>
            <a:spLocks noGrp="1"/>
          </p:cNvSpPr>
          <p:nvPr>
            <p:ph type="title"/>
          </p:nvPr>
        </p:nvSpPr>
        <p:spPr>
          <a:xfrm>
            <a:off x="288000" y="0"/>
            <a:ext cx="8568000" cy="720000"/>
          </a:xfrm>
        </p:spPr>
        <p:txBody>
          <a:bodyPr vert="horz" lIns="144000" tIns="45720" rIns="144000" bIns="45720" rtlCol="0" anchor="ctr" anchorCtr="0">
            <a:normAutofit/>
          </a:bodyPr>
          <a:lstStyle>
            <a:lvl1pPr>
              <a:defRPr lang="en-US" sz="3200" b="1" dirty="0">
                <a:solidFill>
                  <a:srgbClr val="8B0012"/>
                </a:solidFill>
              </a:defRPr>
            </a:lvl1pPr>
          </a:lstStyle>
          <a:p>
            <a:pPr lvl="0" fontAlgn="auto"/>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88000" y="900000"/>
            <a:ext cx="8568000" cy="5418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1"/>
          </p:nvPr>
        </p:nvSpPr>
        <p:spPr>
          <a:xfrm>
            <a:off x="4572000" y="6642000"/>
            <a:ext cx="3600000" cy="216000"/>
          </a:xfrm>
        </p:spPr>
        <p:txBody>
          <a:bodyPr vert="horz" lIns="91440" tIns="45720" rIns="91440" bIns="45720" rtlCol="0" anchor="ctr"/>
          <a:lstStyle>
            <a:lvl1pPr algn="r">
              <a:defRPr lang="en-US" altLang="zh-CN" sz="1100" baseline="0" smtClean="0">
                <a:solidFill>
                  <a:schemeClr val="bg1"/>
                </a:solidFill>
                <a:latin typeface="Calibri" panose="020F0502020204030204" pitchFamily="34" charset="0"/>
                <a:ea typeface="方正中等线简体" panose="03000509000000000000" pitchFamily="65" charset="-122"/>
              </a:defRPr>
            </a:lvl1pPr>
          </a:lstStyle>
          <a:p>
            <a:endParaRPr lang="en-US" dirty="0"/>
          </a:p>
        </p:txBody>
      </p:sp>
      <p:sp>
        <p:nvSpPr>
          <p:cNvPr id="6" name="Slide Number Placeholder 5"/>
          <p:cNvSpPr>
            <a:spLocks noGrp="1"/>
          </p:cNvSpPr>
          <p:nvPr>
            <p:ph type="sldNum" sz="quarter" idx="12"/>
          </p:nvPr>
        </p:nvSpPr>
        <p:spPr>
          <a:xfrm>
            <a:off x="8316000" y="6642000"/>
            <a:ext cx="540000" cy="216000"/>
          </a:xfrm>
        </p:spPr>
        <p:txBody>
          <a:bodyPr vert="horz" lIns="91440" tIns="45720" rIns="91440" bIns="45720" rtlCol="0" anchor="ctr"/>
          <a:lstStyle>
            <a:lvl1pPr>
              <a:defRPr lang="zh-CN" altLang="en-US" sz="1100" baseline="0" smtClean="0">
                <a:solidFill>
                  <a:schemeClr val="bg1"/>
                </a:solidFill>
                <a:latin typeface="+mj-lt"/>
                <a:ea typeface="+mj-ea"/>
              </a:defRPr>
            </a:lvl1pPr>
          </a:lstStyle>
          <a:p>
            <a:fld id="{AC74688F-B998-45D2-A8B3-57D20C1BBF39}" type="slidenum">
              <a:rPr lang="en-US" altLang="zh-CN" smtClean="0"/>
              <a:pPr/>
              <a:t>‹#›</a:t>
            </a:fld>
            <a:endParaRPr lang="en-US" altLang="zh-CN"/>
          </a:p>
        </p:txBody>
      </p:sp>
    </p:spTree>
    <p:extLst>
      <p:ext uri="{BB962C8B-B14F-4D97-AF65-F5344CB8AC3E}">
        <p14:creationId xmlns:p14="http://schemas.microsoft.com/office/powerpoint/2010/main" val="39585231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grpSp>
        <p:nvGrpSpPr>
          <p:cNvPr id="33" name="组合 32"/>
          <p:cNvGrpSpPr/>
          <p:nvPr/>
        </p:nvGrpSpPr>
        <p:grpSpPr>
          <a:xfrm rot="5400000">
            <a:off x="5355000" y="3069000"/>
            <a:ext cx="6858000" cy="720000"/>
            <a:chOff x="0" y="0"/>
            <a:chExt cx="6858000" cy="720000"/>
          </a:xfrm>
        </p:grpSpPr>
        <p:sp>
          <p:nvSpPr>
            <p:cNvPr id="34" name="矩形 33"/>
            <p:cNvSpPr/>
            <p:nvPr/>
          </p:nvSpPr>
          <p:spPr>
            <a:xfrm>
              <a:off x="0" y="0"/>
              <a:ext cx="6858000" cy="720000"/>
            </a:xfrm>
            <a:prstGeom prst="rect">
              <a:avLst/>
            </a:prstGeom>
            <a:gradFill flip="none" rotWithShape="1">
              <a:gsLst>
                <a:gs pos="0">
                  <a:schemeClr val="accent1">
                    <a:lumMod val="5000"/>
                    <a:lumOff val="95000"/>
                  </a:schemeClr>
                </a:gs>
                <a:gs pos="30000">
                  <a:srgbClr val="8B0012">
                    <a:lumMod val="10000"/>
                    <a:lumOff val="90000"/>
                  </a:srgbClr>
                </a:gs>
                <a:gs pos="70000">
                  <a:srgbClr val="8B0012">
                    <a:lumMod val="15000"/>
                    <a:lumOff val="85000"/>
                  </a:srgbClr>
                </a:gs>
                <a:gs pos="100000">
                  <a:srgbClr val="8B0012">
                    <a:lumMod val="20000"/>
                    <a:lumOff val="80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0" y="0"/>
              <a:ext cx="288000" cy="72000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p:cNvGrpSpPr/>
          <p:nvPr/>
        </p:nvGrpSpPr>
        <p:grpSpPr>
          <a:xfrm>
            <a:off x="108000" y="6343200"/>
            <a:ext cx="9036000" cy="514800"/>
            <a:chOff x="108000" y="6343200"/>
            <a:chExt cx="9036000" cy="514800"/>
          </a:xfrm>
        </p:grpSpPr>
        <p:sp>
          <p:nvSpPr>
            <p:cNvPr id="31" name="矩形 30"/>
            <p:cNvSpPr/>
            <p:nvPr/>
          </p:nvSpPr>
          <p:spPr>
            <a:xfrm>
              <a:off x="1655676" y="6642000"/>
              <a:ext cx="7488324" cy="216000"/>
            </a:xfrm>
            <a:prstGeom prst="rect">
              <a:avLst/>
            </a:prstGeom>
            <a:gradFill>
              <a:gsLst>
                <a:gs pos="43117">
                  <a:srgbClr val="B25B68"/>
                </a:gs>
                <a:gs pos="67900">
                  <a:srgbClr val="8B0012"/>
                </a:gs>
                <a:gs pos="0">
                  <a:schemeClr val="accent1">
                    <a:lumMod val="5000"/>
                    <a:lumOff val="95000"/>
                  </a:schemeClr>
                </a:gs>
                <a:gs pos="100000">
                  <a:srgbClr val="8B001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6343200"/>
              <a:ext cx="1441097" cy="405994"/>
            </a:xfrm>
            <a:prstGeom prst="rect">
              <a:avLst/>
            </a:prstGeom>
          </p:spPr>
        </p:pic>
      </p:grpSp>
      <p:sp>
        <p:nvSpPr>
          <p:cNvPr id="2" name="Vertical Title 1"/>
          <p:cNvSpPr>
            <a:spLocks noGrp="1"/>
          </p:cNvSpPr>
          <p:nvPr>
            <p:ph type="title" orient="vert"/>
          </p:nvPr>
        </p:nvSpPr>
        <p:spPr>
          <a:xfrm>
            <a:off x="8424000" y="288000"/>
            <a:ext cx="720000" cy="6030000"/>
          </a:xfrm>
        </p:spPr>
        <p:txBody>
          <a:bodyPr vert="eaVert" lIns="46800" tIns="90000" rIns="46800" bIns="90000">
            <a:normAutofit/>
          </a:bodyPr>
          <a:lstStyle>
            <a:lvl1pPr>
              <a:defRPr lang="zh-CN" altLang="en-US" sz="3200" b="1" kern="1200" baseline="0" dirty="0" smtClean="0">
                <a:solidFill>
                  <a:srgbClr val="8B0012"/>
                </a:solidFill>
                <a:latin typeface="Arial" panose="020B0604020202020204" pitchFamily="34" charset="0"/>
                <a:ea typeface="方正黑体简体" panose="03000509000000000000" pitchFamily="65" charset="-122"/>
                <a:cs typeface="+mj-cs"/>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88000" y="288000"/>
            <a:ext cx="7956000" cy="6030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1"/>
          </p:nvPr>
        </p:nvSpPr>
        <p:spPr>
          <a:xfrm>
            <a:off x="4572000" y="6642000"/>
            <a:ext cx="3600000" cy="216000"/>
          </a:xfrm>
        </p:spPr>
        <p:txBody>
          <a:bodyPr vert="horz" lIns="91440" tIns="45720" rIns="91440" bIns="45720" rtlCol="0" anchor="ctr"/>
          <a:lstStyle>
            <a:lvl1pPr algn="r">
              <a:defRPr lang="en-US" altLang="zh-CN" sz="1100" baseline="0" smtClean="0">
                <a:solidFill>
                  <a:schemeClr val="bg1"/>
                </a:solidFill>
                <a:latin typeface="Calibri" panose="020F0502020204030204" pitchFamily="34" charset="0"/>
                <a:ea typeface="方正中等线简体" panose="03000509000000000000" pitchFamily="65" charset="-122"/>
              </a:defRPr>
            </a:lvl1pPr>
          </a:lstStyle>
          <a:p>
            <a:endParaRPr lang="en-US" dirty="0"/>
          </a:p>
        </p:txBody>
      </p:sp>
      <p:sp>
        <p:nvSpPr>
          <p:cNvPr id="6" name="Slide Number Placeholder 5"/>
          <p:cNvSpPr>
            <a:spLocks noGrp="1"/>
          </p:cNvSpPr>
          <p:nvPr>
            <p:ph type="sldNum" sz="quarter" idx="12"/>
          </p:nvPr>
        </p:nvSpPr>
        <p:spPr>
          <a:xfrm>
            <a:off x="8316000" y="6642000"/>
            <a:ext cx="540000" cy="216000"/>
          </a:xfrm>
        </p:spPr>
        <p:txBody>
          <a:bodyPr vert="horz" lIns="91440" tIns="45720" rIns="91440" bIns="45720" rtlCol="0" anchor="ctr"/>
          <a:lstStyle>
            <a:lvl1pPr>
              <a:defRPr lang="zh-CN" altLang="en-US" sz="1100" baseline="0" smtClean="0">
                <a:solidFill>
                  <a:schemeClr val="bg1"/>
                </a:solidFill>
                <a:latin typeface="+mj-lt"/>
                <a:ea typeface="+mj-ea"/>
              </a:defRPr>
            </a:lvl1pPr>
          </a:lstStyle>
          <a:p>
            <a:fld id="{AC74688F-B998-45D2-A8B3-57D20C1BBF39}" type="slidenum">
              <a:rPr lang="en-US" altLang="zh-CN" smtClean="0"/>
              <a:pPr/>
              <a:t>‹#›</a:t>
            </a:fld>
            <a:endParaRPr lang="en-US" altLang="zh-CN"/>
          </a:p>
        </p:txBody>
      </p:sp>
    </p:spTree>
    <p:extLst>
      <p:ext uri="{BB962C8B-B14F-4D97-AF65-F5344CB8AC3E}">
        <p14:creationId xmlns:p14="http://schemas.microsoft.com/office/powerpoint/2010/main" val="14063606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Text</a:t>
            </a:r>
            <a:endParaRPr lang="zh-CN" altLang="en-US" dirty="0" smtClean="0"/>
          </a:p>
          <a:p>
            <a:pPr lvl="1"/>
            <a:r>
              <a:rPr lang="zh-CN" altLang="en-US" dirty="0" smtClean="0"/>
              <a:t>第二级</a:t>
            </a:r>
            <a:r>
              <a:rPr lang="en-US" altLang="zh-CN" dirty="0" smtClean="0"/>
              <a:t>Text</a:t>
            </a:r>
            <a:endParaRPr lang="zh-CN" alt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zh-CN" altLang="en-US" dirty="0" smtClean="0"/>
              <a:t>第三级</a:t>
            </a:r>
            <a:r>
              <a:rPr lang="en-US" altLang="zh-CN" dirty="0" smtClean="0"/>
              <a:t>Text</a:t>
            </a:r>
            <a:endParaRPr lang="zh-CN" alt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zh-CN" altLang="en-US" dirty="0" smtClean="0"/>
              <a:t>第四级</a:t>
            </a:r>
            <a:r>
              <a:rPr lang="en-US" altLang="zh-CN" dirty="0" smtClean="0"/>
              <a:t>Text</a:t>
            </a:r>
            <a:endParaRPr lang="zh-CN" alt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zh-CN" altLang="en-US" dirty="0" smtClean="0"/>
              <a:t>第五级</a:t>
            </a:r>
            <a:r>
              <a:rPr lang="en-US" altLang="zh-CN" dirty="0" smtClean="0"/>
              <a:t>Text</a:t>
            </a:r>
            <a:endParaRPr lang="zh-CN" altLang="en-US" dirty="0" smtClean="0"/>
          </a:p>
          <a:p>
            <a:pPr lvl="5"/>
            <a:r>
              <a:rPr lang="zh-CN" altLang="en-US" dirty="0" smtClean="0"/>
              <a:t>第六级</a:t>
            </a:r>
            <a:r>
              <a:rPr lang="en-US" altLang="zh-CN" dirty="0" smtClean="0"/>
              <a:t>Text</a:t>
            </a:r>
          </a:p>
          <a:p>
            <a:pPr lvl="6"/>
            <a:r>
              <a:rPr lang="zh-CN" altLang="en-US" dirty="0" smtClean="0"/>
              <a:t>第七级</a:t>
            </a:r>
            <a:r>
              <a:rPr lang="en-US" altLang="zh-CN" dirty="0" smtClean="0"/>
              <a:t>Text</a:t>
            </a:r>
          </a:p>
          <a:p>
            <a:pPr lvl="6"/>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r>
              <a:rPr lang="zh-CN" altLang="en-US" dirty="0" smtClean="0"/>
              <a:t>北京大学（天津滨海）新一代互联网软件研究中心</a:t>
            </a:r>
            <a:endParaRPr lang="zh-CN" altLang="en-US" sz="1050" dirty="0" smtClean="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4688F-B998-45D2-A8B3-57D20C1BBF39}" type="slidenum">
              <a:rPr lang="zh-CN" altLang="en-US" smtClean="0"/>
              <a:pPr/>
              <a:t>‹#›</a:t>
            </a:fld>
            <a:endParaRPr lang="zh-CN" altLang="en-US" dirty="0"/>
          </a:p>
        </p:txBody>
      </p:sp>
    </p:spTree>
    <p:extLst>
      <p:ext uri="{BB962C8B-B14F-4D97-AF65-F5344CB8AC3E}">
        <p14:creationId xmlns:p14="http://schemas.microsoft.com/office/powerpoint/2010/main" val="24433355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6" r:id="rId3"/>
    <p:sldLayoutId id="2147483688" r:id="rId4"/>
    <p:sldLayoutId id="2147483689" r:id="rId5"/>
    <p:sldLayoutId id="2147483692" r:id="rId6"/>
    <p:sldLayoutId id="2147483693" r:id="rId7"/>
    <p:sldLayoutId id="2147483694" r:id="rId8"/>
    <p:sldLayoutId id="2147483695" r:id="rId9"/>
    <p:sldLayoutId id="2147483680" r:id="rId10"/>
    <p:sldLayoutId id="2147483697"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kern="12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sz="1800" kern="1200">
          <a:solidFill>
            <a:schemeClr val="tx1"/>
          </a:solidFill>
          <a:latin typeface="微软雅黑" panose="020B0503020204020204" pitchFamily="34" charset="-122"/>
          <a:ea typeface="微软雅黑" panose="020B0503020204020204" pitchFamily="34" charset="-122"/>
          <a:cs typeface="+mn-cs"/>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sz="1800" kern="1200">
          <a:solidFill>
            <a:schemeClr val="tx1"/>
          </a:solidFill>
          <a:latin typeface="微软雅黑" panose="020B0503020204020204" pitchFamily="34" charset="-122"/>
          <a:ea typeface="微软雅黑" panose="020B0503020204020204" pitchFamily="34" charset="-122"/>
          <a:cs typeface="+mn-cs"/>
        </a:defRPr>
      </a:lvl4pPr>
      <a:lvl5pPr marL="20574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tmp"/><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0.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latin typeface="+mj-ea"/>
                <a:ea typeface="+mj-ea"/>
                <a:cs typeface="Noto Sans" panose="020B0502040504020204" pitchFamily="34"/>
              </a:rPr>
              <a:t>基于图嵌入的软件项目</a:t>
            </a:r>
            <a:r>
              <a:rPr lang="en-US" altLang="zh-CN" dirty="0">
                <a:latin typeface="+mj-ea"/>
                <a:ea typeface="+mj-ea"/>
                <a:cs typeface="Noto Sans" panose="020B0502040504020204" pitchFamily="34"/>
              </a:rPr>
              <a:t>API</a:t>
            </a:r>
            <a:r>
              <a:rPr lang="en-US" altLang="zh-CN" dirty="0" smtClean="0">
                <a:latin typeface="+mj-ea"/>
                <a:ea typeface="+mj-ea"/>
                <a:cs typeface="Noto Sans" panose="020B0502040504020204" pitchFamily="34"/>
              </a:rPr>
              <a:t/>
            </a:r>
            <a:br>
              <a:rPr lang="en-US" altLang="zh-CN" dirty="0" smtClean="0">
                <a:latin typeface="+mj-ea"/>
                <a:ea typeface="+mj-ea"/>
                <a:cs typeface="Noto Sans" panose="020B0502040504020204" pitchFamily="34"/>
              </a:rPr>
            </a:br>
            <a:r>
              <a:rPr lang="zh-CN" altLang="en-US" dirty="0" smtClean="0">
                <a:latin typeface="+mj-ea"/>
                <a:ea typeface="+mj-ea"/>
                <a:cs typeface="Noto Sans" panose="020B0502040504020204" pitchFamily="34"/>
              </a:rPr>
              <a:t>检索</a:t>
            </a:r>
            <a:r>
              <a:rPr lang="zh-CN" altLang="en-US" dirty="0">
                <a:latin typeface="+mj-ea"/>
                <a:ea typeface="+mj-ea"/>
                <a:cs typeface="Noto Sans" panose="020B0502040504020204" pitchFamily="34"/>
              </a:rPr>
              <a:t>方法</a:t>
            </a:r>
          </a:p>
        </p:txBody>
      </p:sp>
      <p:sp>
        <p:nvSpPr>
          <p:cNvPr id="4" name="副标题 2"/>
          <p:cNvSpPr>
            <a:spLocks noGrp="1"/>
          </p:cNvSpPr>
          <p:nvPr>
            <p:ph type="subTitle" idx="1"/>
          </p:nvPr>
        </p:nvSpPr>
        <p:spPr>
          <a:xfrm>
            <a:off x="2028824" y="4111641"/>
            <a:ext cx="5743575" cy="2108184"/>
          </a:xfrm>
        </p:spPr>
        <p:txBody>
          <a:bodyPr>
            <a:noAutofit/>
          </a:bodyPr>
          <a:lstStyle/>
          <a:p>
            <a:r>
              <a:rPr kumimoji="1" lang="zh-CN" altLang="en-US" u="sng" dirty="0">
                <a:latin typeface="STKaiti" charset="-122"/>
                <a:ea typeface="STKaiti" charset="-122"/>
                <a:cs typeface="STKaiti" charset="-122"/>
              </a:rPr>
              <a:t>凌</a:t>
            </a:r>
            <a:r>
              <a:rPr kumimoji="1" lang="zh-CN" altLang="en-US" u="sng" dirty="0" smtClean="0">
                <a:latin typeface="STKaiti" charset="-122"/>
                <a:ea typeface="STKaiti" charset="-122"/>
                <a:cs typeface="STKaiti" charset="-122"/>
              </a:rPr>
              <a:t>春阳</a:t>
            </a:r>
            <a:r>
              <a:rPr kumimoji="1" lang="en-US" altLang="zh-CN" dirty="0" smtClean="0">
                <a:latin typeface="STKaiti" charset="-122"/>
                <a:ea typeface="STKaiti" charset="-122"/>
                <a:cs typeface="STKaiti" charset="-122"/>
              </a:rPr>
              <a:t>, </a:t>
            </a:r>
            <a:r>
              <a:rPr kumimoji="1" lang="zh-CN" altLang="en-US" dirty="0" smtClean="0">
                <a:latin typeface="STKaiti" charset="-122"/>
                <a:ea typeface="STKaiti" charset="-122"/>
                <a:cs typeface="STKaiti" charset="-122"/>
              </a:rPr>
              <a:t>邹艳珍</a:t>
            </a:r>
            <a:r>
              <a:rPr kumimoji="1" lang="en-US" altLang="zh-CN" dirty="0" smtClean="0">
                <a:latin typeface="STKaiti" charset="-122"/>
                <a:ea typeface="STKaiti" charset="-122"/>
                <a:cs typeface="STKaiti" charset="-122"/>
              </a:rPr>
              <a:t>, </a:t>
            </a:r>
            <a:r>
              <a:rPr kumimoji="1" lang="zh-CN" altLang="en-US" dirty="0">
                <a:latin typeface="STKaiti" charset="-122"/>
                <a:ea typeface="STKaiti" charset="-122"/>
                <a:cs typeface="STKaiti" charset="-122"/>
              </a:rPr>
              <a:t>林泽</a:t>
            </a:r>
            <a:r>
              <a:rPr kumimoji="1" lang="zh-CN" altLang="en-US" dirty="0" smtClean="0">
                <a:latin typeface="STKaiti" charset="-122"/>
                <a:ea typeface="STKaiti" charset="-122"/>
                <a:cs typeface="STKaiti" charset="-122"/>
              </a:rPr>
              <a:t>琦</a:t>
            </a:r>
            <a:r>
              <a:rPr kumimoji="1" lang="en-US" altLang="zh-CN" dirty="0" smtClean="0">
                <a:latin typeface="STKaiti" charset="-122"/>
                <a:ea typeface="STKaiti" charset="-122"/>
                <a:cs typeface="STKaiti" charset="-122"/>
              </a:rPr>
              <a:t>, </a:t>
            </a:r>
            <a:r>
              <a:rPr kumimoji="1" lang="zh-CN" altLang="en-US" dirty="0">
                <a:latin typeface="STKaiti" charset="-122"/>
                <a:ea typeface="STKaiti" charset="-122"/>
                <a:cs typeface="STKaiti" charset="-122"/>
              </a:rPr>
              <a:t>谢</a:t>
            </a:r>
            <a:r>
              <a:rPr kumimoji="1" lang="zh-CN" altLang="en-US" dirty="0" smtClean="0">
                <a:latin typeface="STKaiti" charset="-122"/>
                <a:ea typeface="STKaiti" charset="-122"/>
                <a:cs typeface="STKaiti" charset="-122"/>
              </a:rPr>
              <a:t>冰</a:t>
            </a:r>
            <a:r>
              <a:rPr kumimoji="1" lang="en-US" altLang="zh-CN" dirty="0" smtClean="0">
                <a:latin typeface="STKaiti" charset="-122"/>
                <a:ea typeface="STKaiti" charset="-122"/>
                <a:cs typeface="STKaiti" charset="-122"/>
              </a:rPr>
              <a:t>, </a:t>
            </a:r>
            <a:r>
              <a:rPr kumimoji="1" lang="zh-CN" altLang="en-US" dirty="0">
                <a:latin typeface="STKaiti" charset="-122"/>
                <a:ea typeface="STKaiti" charset="-122"/>
                <a:cs typeface="STKaiti" charset="-122"/>
              </a:rPr>
              <a:t>赵俊</a:t>
            </a:r>
            <a:r>
              <a:rPr kumimoji="1" lang="zh-CN" altLang="en-US" dirty="0" smtClean="0">
                <a:latin typeface="STKaiti" charset="-122"/>
                <a:ea typeface="STKaiti" charset="-122"/>
                <a:cs typeface="STKaiti" charset="-122"/>
              </a:rPr>
              <a:t>峰</a:t>
            </a:r>
            <a:endParaRPr kumimoji="1" lang="en-US" altLang="zh-CN" dirty="0" smtClean="0">
              <a:latin typeface="STKaiti" charset="-122"/>
              <a:ea typeface="STKaiti" charset="-122"/>
              <a:cs typeface="STKaiti" charset="-122"/>
            </a:endParaRPr>
          </a:p>
          <a:p>
            <a:endParaRPr kumimoji="1" lang="en-US" altLang="zh-CN" sz="2000" dirty="0" smtClean="0">
              <a:latin typeface="STKaiti" charset="-122"/>
              <a:ea typeface="STKaiti" charset="-122"/>
              <a:cs typeface="STKaiti" charset="-122"/>
            </a:endParaRPr>
          </a:p>
          <a:p>
            <a:r>
              <a:rPr kumimoji="1" lang="zh-CN" altLang="en-US" sz="2000" dirty="0" smtClean="0">
                <a:latin typeface="STKaiti" charset="-122"/>
                <a:ea typeface="STKaiti" charset="-122"/>
                <a:cs typeface="STKaiti" charset="-122"/>
              </a:rPr>
              <a:t>高</a:t>
            </a:r>
            <a:r>
              <a:rPr kumimoji="1" lang="zh-CN" altLang="en-US" sz="2000" dirty="0">
                <a:latin typeface="STKaiti" charset="-122"/>
                <a:ea typeface="STKaiti" charset="-122"/>
                <a:cs typeface="STKaiti" charset="-122"/>
              </a:rPr>
              <a:t>可信软件技术教育部重点实验室</a:t>
            </a:r>
            <a:r>
              <a:rPr kumimoji="1" lang="en-US" altLang="zh-CN" sz="2000" dirty="0">
                <a:latin typeface="STKaiti" charset="-122"/>
                <a:ea typeface="STKaiti" charset="-122"/>
                <a:cs typeface="STKaiti" charset="-122"/>
              </a:rPr>
              <a:t>(</a:t>
            </a:r>
            <a:r>
              <a:rPr kumimoji="1" lang="zh-CN" altLang="en-US" sz="2000" dirty="0">
                <a:latin typeface="STKaiti" charset="-122"/>
                <a:ea typeface="STKaiti" charset="-122"/>
                <a:cs typeface="STKaiti" charset="-122"/>
              </a:rPr>
              <a:t>北京大学</a:t>
            </a:r>
            <a:r>
              <a:rPr kumimoji="1" lang="en-US" altLang="zh-CN" sz="2000" dirty="0" smtClean="0">
                <a:latin typeface="STKaiti" charset="-122"/>
                <a:ea typeface="STKaiti" charset="-122"/>
                <a:cs typeface="STKaiti" charset="-122"/>
              </a:rPr>
              <a:t>)</a:t>
            </a:r>
          </a:p>
          <a:p>
            <a:r>
              <a:rPr kumimoji="1" lang="zh-CN" altLang="en-US" sz="2000" dirty="0" smtClean="0">
                <a:latin typeface="STKaiti" charset="-122"/>
                <a:ea typeface="STKaiti" charset="-122"/>
                <a:cs typeface="STKaiti" charset="-122"/>
              </a:rPr>
              <a:t>北京大学 </a:t>
            </a:r>
            <a:r>
              <a:rPr kumimoji="1" lang="zh-CN" altLang="en-US" sz="2000" dirty="0">
                <a:latin typeface="STKaiti" charset="-122"/>
                <a:ea typeface="STKaiti" charset="-122"/>
                <a:cs typeface="STKaiti" charset="-122"/>
              </a:rPr>
              <a:t>信息科学技术</a:t>
            </a:r>
            <a:r>
              <a:rPr kumimoji="1" lang="zh-CN" altLang="en-US" sz="2000" dirty="0" smtClean="0">
                <a:latin typeface="STKaiti" charset="-122"/>
                <a:ea typeface="STKaiti" charset="-122"/>
                <a:cs typeface="STKaiti" charset="-122"/>
              </a:rPr>
              <a:t>学院</a:t>
            </a:r>
            <a:endParaRPr kumimoji="1" lang="en-US" altLang="zh-CN" sz="2000" dirty="0" smtClean="0">
              <a:latin typeface="STKaiti" charset="-122"/>
              <a:ea typeface="STKaiti" charset="-122"/>
              <a:cs typeface="STKaiti" charset="-122"/>
            </a:endParaRPr>
          </a:p>
        </p:txBody>
      </p:sp>
    </p:spTree>
    <p:extLst>
      <p:ext uri="{BB962C8B-B14F-4D97-AF65-F5344CB8AC3E}">
        <p14:creationId xmlns:p14="http://schemas.microsoft.com/office/powerpoint/2010/main" val="1585423548"/>
      </p:ext>
    </p:extLst>
  </p:cSld>
  <p:clrMapOvr>
    <a:masterClrMapping/>
  </p:clrMapOvr>
  <mc:AlternateContent xmlns:mc="http://schemas.openxmlformats.org/markup-compatibility/2006" xmlns:p14="http://schemas.microsoft.com/office/powerpoint/2010/main">
    <mc:Choice Requires="p14">
      <p:transition spd="slow" p14:dur="2000" advTm="7337"/>
    </mc:Choice>
    <mc:Fallback xmlns="">
      <p:transition spd="slow" advTm="73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代码子图的</a:t>
            </a:r>
            <a:r>
              <a:rPr lang="zh-CN" altLang="en-US" sz="3600" b="0" dirty="0" smtClean="0">
                <a:cs typeface="Noto Sans S Chinese Light" charset="-122"/>
              </a:rPr>
              <a:t>结点选择</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10</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mc:AlternateContent xmlns:mc="http://schemas.openxmlformats.org/markup-compatibility/2006" xmlns:a14="http://schemas.microsoft.com/office/drawing/2010/main">
        <mc:Choice Requires="a14">
          <p:sp>
            <p:nvSpPr>
              <p:cNvPr id="8" name="内容占位符 2"/>
              <p:cNvSpPr>
                <a:spLocks noGrp="1"/>
              </p:cNvSpPr>
              <p:nvPr>
                <p:ph idx="1"/>
              </p:nvPr>
            </p:nvSpPr>
            <p:spPr>
              <a:xfrm>
                <a:off x="396606" y="1432483"/>
                <a:ext cx="8350787" cy="3277740"/>
              </a:xfrm>
            </p:spPr>
            <p:txBody>
              <a:bodyPr>
                <a:normAutofit lnSpcReduction="10000"/>
              </a:bodyPr>
              <a:lstStyle/>
              <a:p>
                <a:pPr marL="56700" lvl="1" indent="0">
                  <a:buSzPct val="80000"/>
                  <a:buNone/>
                </a:pPr>
                <a:r>
                  <a:rPr lang="zh-CN" altLang="en-US" sz="2000" b="1" dirty="0" smtClean="0">
                    <a:latin typeface="微软雅黑" panose="020B0503020204020204" pitchFamily="34" charset="-122"/>
                    <a:ea typeface="微软雅黑" panose="020B0503020204020204" pitchFamily="34" charset="-122"/>
                    <a:cs typeface="Noto Sans S Chinese Light" charset="-122"/>
                  </a:rPr>
                  <a:t>优化</a:t>
                </a:r>
                <a:r>
                  <a:rPr lang="zh-CN" altLang="en-US" sz="2000" b="1" dirty="0">
                    <a:latin typeface="微软雅黑" panose="020B0503020204020204" pitchFamily="34" charset="-122"/>
                    <a:ea typeface="微软雅黑" panose="020B0503020204020204" pitchFamily="34" charset="-122"/>
                    <a:cs typeface="Noto Sans S Chinese Light" charset="-122"/>
                  </a:rPr>
                  <a:t>目标</a:t>
                </a:r>
                <a:r>
                  <a:rPr lang="zh-CN" altLang="en-US" sz="2400" b="1" dirty="0" smtClean="0">
                    <a:latin typeface="微软雅黑" panose="020B0503020204020204" pitchFamily="34" charset="-122"/>
                    <a:ea typeface="微软雅黑" panose="020B0503020204020204" pitchFamily="34" charset="-122"/>
                    <a:cs typeface="Noto Sans S Chinese Light" charset="-122"/>
                  </a:rPr>
                  <a:t>：</a:t>
                </a:r>
                <a:endParaRPr lang="en-US" altLang="zh-CN" sz="1800" b="1" dirty="0" smtClean="0">
                  <a:latin typeface="微软雅黑" panose="020B0503020204020204" pitchFamily="34" charset="-122"/>
                  <a:ea typeface="微软雅黑" panose="020B0503020204020204" pitchFamily="34" charset="-122"/>
                  <a:cs typeface="Noto Sans S Chinese Light" charset="-122"/>
                </a:endParaRPr>
              </a:p>
              <a:p>
                <a:pPr lvl="1">
                  <a:buClr>
                    <a:srgbClr val="C0504D">
                      <a:lumMod val="75000"/>
                    </a:srgbClr>
                  </a:buClr>
                  <a:buFont typeface="Wingdings" panose="05000000000000000000" pitchFamily="2" charset="2"/>
                  <a:buChar char="l"/>
                </a:pPr>
                <a:endParaRPr lang="en-US" altLang="zh-CN" dirty="0" smtClean="0">
                  <a:latin typeface="微软雅黑" panose="020B0503020204020204" pitchFamily="34" charset="-122"/>
                  <a:ea typeface="微软雅黑" panose="020B0503020204020204" pitchFamily="34" charset="-122"/>
                  <a:cs typeface="Noto Sans S Chinese Light" charset="-122"/>
                </a:endParaRPr>
              </a:p>
              <a:p>
                <a:pPr lvl="1">
                  <a:buClr>
                    <a:srgbClr val="C0504D">
                      <a:lumMod val="75000"/>
                    </a:srgbClr>
                  </a:buCl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cs typeface="Noto Sans S Chinese Light" charset="-122"/>
                  </a:rPr>
                  <a:t>约束条件</a:t>
                </a:r>
                <a:r>
                  <a:rPr lang="en-US" altLang="zh-CN" dirty="0">
                    <a:latin typeface="微软雅黑" panose="020B0503020204020204" pitchFamily="34" charset="-122"/>
                    <a:ea typeface="微软雅黑" panose="020B0503020204020204" pitchFamily="34" charset="-122"/>
                    <a:cs typeface="Noto Sans S Chinese Light" charset="-122"/>
                  </a:rPr>
                  <a:t>:</a:t>
                </a:r>
                <a:r>
                  <a:rPr lang="en-US" altLang="zh-CN" dirty="0" smtClean="0">
                    <a:latin typeface="微软雅黑" panose="020B0503020204020204" pitchFamily="34" charset="-122"/>
                    <a:ea typeface="微软雅黑" panose="020B0503020204020204" pitchFamily="34" charset="-122"/>
                    <a:cs typeface="Noto Sans S Chinese Light" charset="-122"/>
                  </a:rPr>
                  <a:t>  </a:t>
                </a:r>
                <a14:m>
                  <m:oMath xmlns:m="http://schemas.openxmlformats.org/officeDocument/2006/math">
                    <m:nary>
                      <m:naryPr>
                        <m:chr m:val="∑"/>
                        <m:limLoc m:val="undOvr"/>
                        <m:ctrlPr>
                          <a:rPr lang="zh-CN" altLang="zh-CN" sz="2000" b="1" i="1" dirty="0">
                            <a:solidFill>
                              <a:prstClr val="black"/>
                            </a:solidFill>
                            <a:latin typeface="Cambria Math" panose="02040503050406030204" pitchFamily="18" charset="0"/>
                          </a:rPr>
                        </m:ctrlPr>
                      </m:naryPr>
                      <m:sub>
                        <m:r>
                          <a:rPr lang="en-US" altLang="zh-CN" sz="2000" b="1" i="1" dirty="0">
                            <a:solidFill>
                              <a:prstClr val="black"/>
                            </a:solidFill>
                            <a:latin typeface="Cambria Math" panose="02040503050406030204" pitchFamily="18" charset="0"/>
                          </a:rPr>
                          <m:t>𝑗</m:t>
                        </m:r>
                        <m:r>
                          <a:rPr lang="en-US" altLang="zh-CN" sz="2000" b="1" i="1" dirty="0">
                            <a:solidFill>
                              <a:prstClr val="black"/>
                            </a:solidFill>
                            <a:latin typeface="Cambria Math" panose="02040503050406030204" pitchFamily="18" charset="0"/>
                          </a:rPr>
                          <m:t>=1</m:t>
                        </m:r>
                      </m:sub>
                      <m:sup>
                        <m:r>
                          <a:rPr lang="en-US" altLang="zh-CN" sz="2000" b="1" i="1" dirty="0">
                            <a:solidFill>
                              <a:prstClr val="black"/>
                            </a:solidFill>
                            <a:latin typeface="Cambria Math" panose="02040503050406030204" pitchFamily="18" charset="0"/>
                          </a:rPr>
                          <m:t>|</m:t>
                        </m:r>
                        <m:sSub>
                          <m:sSubPr>
                            <m:ctrlPr>
                              <a:rPr lang="zh-CN" altLang="zh-CN" sz="2000" b="1" i="1" dirty="0">
                                <a:solidFill>
                                  <a:prstClr val="black"/>
                                </a:solidFill>
                                <a:latin typeface="Cambria Math" panose="02040503050406030204" pitchFamily="18" charset="0"/>
                              </a:rPr>
                            </m:ctrlPr>
                          </m:sSubPr>
                          <m:e>
                            <m:r>
                              <a:rPr lang="en-US" altLang="zh-CN" sz="2000" b="1" i="1" dirty="0">
                                <a:solidFill>
                                  <a:prstClr val="black"/>
                                </a:solidFill>
                                <a:latin typeface="Cambria Math" panose="02040503050406030204" pitchFamily="18" charset="0"/>
                              </a:rPr>
                              <m:t>𝐶</m:t>
                            </m:r>
                          </m:e>
                          <m:sub>
                            <m:r>
                              <a:rPr lang="en-US" altLang="zh-CN" sz="2000" b="1" i="1" dirty="0">
                                <a:solidFill>
                                  <a:prstClr val="black"/>
                                </a:solidFill>
                                <a:latin typeface="Cambria Math" panose="02040503050406030204" pitchFamily="18" charset="0"/>
                              </a:rPr>
                              <m:t>𝑖</m:t>
                            </m:r>
                          </m:sub>
                        </m:sSub>
                        <m:r>
                          <a:rPr lang="en-US" altLang="zh-CN" sz="2000" b="1" i="1" dirty="0">
                            <a:solidFill>
                              <a:prstClr val="black"/>
                            </a:solidFill>
                            <a:latin typeface="Cambria Math" panose="02040503050406030204" pitchFamily="18" charset="0"/>
                          </a:rPr>
                          <m:t>|</m:t>
                        </m:r>
                      </m:sup>
                      <m:e>
                        <m:sSub>
                          <m:sSubPr>
                            <m:ctrlPr>
                              <a:rPr lang="zh-CN" altLang="zh-CN" sz="2000" b="1" i="1" dirty="0">
                                <a:solidFill>
                                  <a:prstClr val="black"/>
                                </a:solidFill>
                                <a:latin typeface="Cambria Math" panose="02040503050406030204" pitchFamily="18" charset="0"/>
                              </a:rPr>
                            </m:ctrlPr>
                          </m:sSubPr>
                          <m:e>
                            <m:r>
                              <a:rPr lang="en-US" altLang="zh-CN" sz="2000" b="1" i="1" dirty="0">
                                <a:solidFill>
                                  <a:prstClr val="black"/>
                                </a:solidFill>
                                <a:latin typeface="Cambria Math" panose="02040503050406030204" pitchFamily="18" charset="0"/>
                              </a:rPr>
                              <m:t>𝑥</m:t>
                            </m:r>
                          </m:e>
                          <m:sub>
                            <m:r>
                              <a:rPr lang="en-US" altLang="zh-CN" sz="2000" b="1" i="1" dirty="0">
                                <a:solidFill>
                                  <a:prstClr val="black"/>
                                </a:solidFill>
                                <a:latin typeface="Cambria Math" panose="02040503050406030204" pitchFamily="18" charset="0"/>
                              </a:rPr>
                              <m:t>𝑖</m:t>
                            </m:r>
                            <m:r>
                              <a:rPr lang="en-US" altLang="zh-CN" sz="2000" b="1" i="1" dirty="0">
                                <a:solidFill>
                                  <a:prstClr val="black"/>
                                </a:solidFill>
                                <a:latin typeface="Cambria Math" panose="02040503050406030204" pitchFamily="18" charset="0"/>
                              </a:rPr>
                              <m:t>, </m:t>
                            </m:r>
                            <m:r>
                              <a:rPr lang="en-US" altLang="zh-CN" sz="2000" b="1" i="1" dirty="0">
                                <a:solidFill>
                                  <a:prstClr val="black"/>
                                </a:solidFill>
                                <a:latin typeface="Cambria Math" panose="02040503050406030204" pitchFamily="18" charset="0"/>
                              </a:rPr>
                              <m:t>𝑗</m:t>
                            </m:r>
                          </m:sub>
                        </m:sSub>
                      </m:e>
                    </m:nary>
                    <m:r>
                      <a:rPr lang="en-US" altLang="zh-CN" sz="2000" b="1" i="1" dirty="0">
                        <a:solidFill>
                          <a:prstClr val="black"/>
                        </a:solidFill>
                        <a:latin typeface="Cambria Math" panose="02040503050406030204" pitchFamily="18" charset="0"/>
                      </a:rPr>
                      <m:t>≥1, </m:t>
                    </m:r>
                    <m:sSub>
                      <m:sSubPr>
                        <m:ctrlPr>
                          <a:rPr lang="zh-CN" altLang="zh-CN" sz="2000" b="1" i="1" dirty="0">
                            <a:solidFill>
                              <a:prstClr val="black"/>
                            </a:solidFill>
                            <a:latin typeface="Cambria Math" panose="02040503050406030204" pitchFamily="18" charset="0"/>
                          </a:rPr>
                        </m:ctrlPr>
                      </m:sSubPr>
                      <m:e>
                        <m:r>
                          <a:rPr lang="en-US" altLang="zh-CN" sz="2000" b="1" i="1" dirty="0">
                            <a:solidFill>
                              <a:prstClr val="black"/>
                            </a:solidFill>
                            <a:latin typeface="Cambria Math" panose="02040503050406030204" pitchFamily="18" charset="0"/>
                          </a:rPr>
                          <m:t> </m:t>
                        </m:r>
                        <m:r>
                          <a:rPr lang="en-US" altLang="zh-CN" sz="2000" b="1" i="1" dirty="0">
                            <a:solidFill>
                              <a:prstClr val="black"/>
                            </a:solidFill>
                            <a:latin typeface="Cambria Math" panose="02040503050406030204" pitchFamily="18" charset="0"/>
                          </a:rPr>
                          <m:t>𝑥</m:t>
                        </m:r>
                      </m:e>
                      <m:sub>
                        <m:r>
                          <a:rPr lang="en-US" altLang="zh-CN" sz="2000" b="1" i="1" dirty="0">
                            <a:solidFill>
                              <a:prstClr val="black"/>
                            </a:solidFill>
                            <a:latin typeface="Cambria Math" panose="02040503050406030204" pitchFamily="18" charset="0"/>
                          </a:rPr>
                          <m:t>𝑖</m:t>
                        </m:r>
                        <m:r>
                          <a:rPr lang="en-US" altLang="zh-CN" sz="2000" b="1" i="1" dirty="0">
                            <a:solidFill>
                              <a:prstClr val="black"/>
                            </a:solidFill>
                            <a:latin typeface="Cambria Math" panose="02040503050406030204" pitchFamily="18" charset="0"/>
                          </a:rPr>
                          <m:t>, </m:t>
                        </m:r>
                        <m:r>
                          <a:rPr lang="en-US" altLang="zh-CN" sz="2000" b="1" i="1" dirty="0">
                            <a:solidFill>
                              <a:prstClr val="black"/>
                            </a:solidFill>
                            <a:latin typeface="Cambria Math" panose="02040503050406030204" pitchFamily="18" charset="0"/>
                          </a:rPr>
                          <m:t>𝑗</m:t>
                        </m:r>
                      </m:sub>
                    </m:sSub>
                    <m:r>
                      <a:rPr lang="en-US" altLang="zh-CN" sz="2000" b="1" i="1" dirty="0">
                        <a:solidFill>
                          <a:prstClr val="black"/>
                        </a:solidFill>
                        <a:latin typeface="Cambria Math" panose="02040503050406030204" pitchFamily="18" charset="0"/>
                      </a:rPr>
                      <m:t>=</m:t>
                    </m:r>
                    <m:sSub>
                      <m:sSubPr>
                        <m:ctrlPr>
                          <a:rPr lang="zh-CN" altLang="zh-CN" sz="2000" b="1" i="1" dirty="0">
                            <a:solidFill>
                              <a:prstClr val="black"/>
                            </a:solidFill>
                            <a:latin typeface="Cambria Math" panose="02040503050406030204" pitchFamily="18" charset="0"/>
                          </a:rPr>
                        </m:ctrlPr>
                      </m:sSubPr>
                      <m:e>
                        <m:r>
                          <a:rPr lang="en-US" altLang="zh-CN" sz="2000" b="1" i="1" dirty="0">
                            <a:solidFill>
                              <a:prstClr val="black"/>
                            </a:solidFill>
                            <a:latin typeface="Cambria Math" panose="02040503050406030204" pitchFamily="18" charset="0"/>
                          </a:rPr>
                          <m:t>𝑥</m:t>
                        </m:r>
                      </m:e>
                      <m:sub>
                        <m:sSup>
                          <m:sSupPr>
                            <m:ctrlPr>
                              <a:rPr lang="zh-CN" altLang="zh-CN" sz="2000" b="1" i="1" dirty="0">
                                <a:solidFill>
                                  <a:prstClr val="black"/>
                                </a:solidFill>
                                <a:latin typeface="Cambria Math" panose="02040503050406030204" pitchFamily="18" charset="0"/>
                              </a:rPr>
                            </m:ctrlPr>
                          </m:sSupPr>
                          <m:e>
                            <m:r>
                              <a:rPr lang="en-US" altLang="zh-CN" sz="2000" b="1" i="1" dirty="0">
                                <a:solidFill>
                                  <a:prstClr val="black"/>
                                </a:solidFill>
                                <a:latin typeface="Cambria Math" panose="02040503050406030204" pitchFamily="18" charset="0"/>
                              </a:rPr>
                              <m:t>𝑖</m:t>
                            </m:r>
                          </m:e>
                          <m:sup>
                            <m:r>
                              <a:rPr lang="en-US" altLang="zh-CN" sz="2000" b="1" i="1" dirty="0">
                                <a:solidFill>
                                  <a:prstClr val="black"/>
                                </a:solidFill>
                                <a:latin typeface="Cambria Math" panose="02040503050406030204" pitchFamily="18" charset="0"/>
                              </a:rPr>
                              <m:t>′</m:t>
                            </m:r>
                          </m:sup>
                        </m:sSup>
                        <m:r>
                          <a:rPr lang="en-US" altLang="zh-CN" sz="2000" b="1" i="1" dirty="0">
                            <a:solidFill>
                              <a:prstClr val="black"/>
                            </a:solidFill>
                            <a:latin typeface="Cambria Math" panose="02040503050406030204" pitchFamily="18" charset="0"/>
                          </a:rPr>
                          <m:t>, </m:t>
                        </m:r>
                        <m:sSup>
                          <m:sSupPr>
                            <m:ctrlPr>
                              <a:rPr lang="zh-CN" altLang="zh-CN" sz="2000" b="1" i="1" dirty="0">
                                <a:solidFill>
                                  <a:prstClr val="black"/>
                                </a:solidFill>
                                <a:latin typeface="Cambria Math" panose="02040503050406030204" pitchFamily="18" charset="0"/>
                              </a:rPr>
                            </m:ctrlPr>
                          </m:sSupPr>
                          <m:e>
                            <m:r>
                              <a:rPr lang="en-US" altLang="zh-CN" sz="2000" b="1" i="1" dirty="0">
                                <a:solidFill>
                                  <a:prstClr val="black"/>
                                </a:solidFill>
                                <a:latin typeface="Cambria Math" panose="02040503050406030204" pitchFamily="18" charset="0"/>
                              </a:rPr>
                              <m:t>𝑗</m:t>
                            </m:r>
                          </m:e>
                          <m:sup>
                            <m:r>
                              <a:rPr lang="en-US" altLang="zh-CN" sz="2000" b="1" i="1" dirty="0">
                                <a:solidFill>
                                  <a:prstClr val="black"/>
                                </a:solidFill>
                                <a:latin typeface="Cambria Math" panose="02040503050406030204" pitchFamily="18" charset="0"/>
                              </a:rPr>
                              <m:t>′</m:t>
                            </m:r>
                          </m:sup>
                        </m:sSup>
                      </m:sub>
                    </m:sSub>
                    <m:r>
                      <a:rPr lang="en-US" altLang="zh-CN" sz="2000" b="1" i="1" dirty="0">
                        <a:solidFill>
                          <a:prstClr val="black"/>
                        </a:solidFill>
                        <a:latin typeface="Cambria Math" panose="02040503050406030204" pitchFamily="18" charset="0"/>
                      </a:rPr>
                      <m:t> </m:t>
                    </m:r>
                    <m:r>
                      <a:rPr lang="en-US" altLang="zh-CN" sz="2000" b="1" i="1" dirty="0">
                        <a:solidFill>
                          <a:prstClr val="black"/>
                        </a:solidFill>
                        <a:latin typeface="Cambria Math" panose="02040503050406030204" pitchFamily="18" charset="0"/>
                      </a:rPr>
                      <m:t>𝑖𝑓𝑓</m:t>
                    </m:r>
                    <m:r>
                      <a:rPr lang="en-US" altLang="zh-CN" sz="2000" b="1" i="1" dirty="0">
                        <a:solidFill>
                          <a:prstClr val="black"/>
                        </a:solidFill>
                        <a:latin typeface="Cambria Math" panose="02040503050406030204" pitchFamily="18" charset="0"/>
                      </a:rPr>
                      <m:t> </m:t>
                    </m:r>
                    <m:sSub>
                      <m:sSubPr>
                        <m:ctrlPr>
                          <a:rPr lang="zh-CN" altLang="zh-CN" sz="2000" b="1" i="1" dirty="0">
                            <a:solidFill>
                              <a:prstClr val="black"/>
                            </a:solidFill>
                            <a:latin typeface="Cambria Math" panose="02040503050406030204" pitchFamily="18" charset="0"/>
                          </a:rPr>
                        </m:ctrlPr>
                      </m:sSubPr>
                      <m:e>
                        <m:r>
                          <a:rPr lang="en-US" altLang="zh-CN" sz="2000" b="1" i="1" dirty="0">
                            <a:solidFill>
                              <a:prstClr val="black"/>
                            </a:solidFill>
                            <a:latin typeface="Cambria Math" panose="02040503050406030204" pitchFamily="18" charset="0"/>
                          </a:rPr>
                          <m:t>𝐶</m:t>
                        </m:r>
                      </m:e>
                      <m:sub>
                        <m:r>
                          <a:rPr lang="en-US" altLang="zh-CN" sz="2000" b="1" i="1" dirty="0">
                            <a:solidFill>
                              <a:prstClr val="black"/>
                            </a:solidFill>
                            <a:latin typeface="Cambria Math" panose="02040503050406030204" pitchFamily="18" charset="0"/>
                          </a:rPr>
                          <m:t>𝑖</m:t>
                        </m:r>
                        <m:r>
                          <a:rPr lang="en-US" altLang="zh-CN" sz="2000" b="1" i="1" dirty="0">
                            <a:solidFill>
                              <a:prstClr val="black"/>
                            </a:solidFill>
                            <a:latin typeface="Cambria Math" panose="02040503050406030204" pitchFamily="18" charset="0"/>
                          </a:rPr>
                          <m:t>, </m:t>
                        </m:r>
                        <m:r>
                          <a:rPr lang="en-US" altLang="zh-CN" sz="2000" b="1" i="1" dirty="0">
                            <a:solidFill>
                              <a:prstClr val="black"/>
                            </a:solidFill>
                            <a:latin typeface="Cambria Math" panose="02040503050406030204" pitchFamily="18" charset="0"/>
                          </a:rPr>
                          <m:t>𝑗</m:t>
                        </m:r>
                      </m:sub>
                    </m:sSub>
                    <m:r>
                      <a:rPr lang="en-US" altLang="zh-CN" sz="2000" b="1" i="1" dirty="0">
                        <a:solidFill>
                          <a:prstClr val="black"/>
                        </a:solidFill>
                        <a:latin typeface="Cambria Math" panose="02040503050406030204" pitchFamily="18" charset="0"/>
                      </a:rPr>
                      <m:t>=</m:t>
                    </m:r>
                    <m:sSub>
                      <m:sSubPr>
                        <m:ctrlPr>
                          <a:rPr lang="zh-CN" altLang="zh-CN" sz="2000" b="1" i="1" dirty="0">
                            <a:solidFill>
                              <a:prstClr val="black"/>
                            </a:solidFill>
                            <a:latin typeface="Cambria Math" panose="02040503050406030204" pitchFamily="18" charset="0"/>
                          </a:rPr>
                        </m:ctrlPr>
                      </m:sSubPr>
                      <m:e>
                        <m:r>
                          <a:rPr lang="en-US" altLang="zh-CN" sz="2000" b="1" i="1" dirty="0">
                            <a:solidFill>
                              <a:prstClr val="black"/>
                            </a:solidFill>
                            <a:latin typeface="Cambria Math" panose="02040503050406030204" pitchFamily="18" charset="0"/>
                          </a:rPr>
                          <m:t>𝐶</m:t>
                        </m:r>
                      </m:e>
                      <m:sub>
                        <m:sSup>
                          <m:sSupPr>
                            <m:ctrlPr>
                              <a:rPr lang="zh-CN" altLang="zh-CN" sz="2000" b="1" i="1" dirty="0">
                                <a:solidFill>
                                  <a:prstClr val="black"/>
                                </a:solidFill>
                                <a:latin typeface="Cambria Math" panose="02040503050406030204" pitchFamily="18" charset="0"/>
                              </a:rPr>
                            </m:ctrlPr>
                          </m:sSupPr>
                          <m:e>
                            <m:r>
                              <a:rPr lang="en-US" altLang="zh-CN" sz="2000" b="1" i="1" dirty="0">
                                <a:solidFill>
                                  <a:prstClr val="black"/>
                                </a:solidFill>
                                <a:latin typeface="Cambria Math" panose="02040503050406030204" pitchFamily="18" charset="0"/>
                              </a:rPr>
                              <m:t>𝑖</m:t>
                            </m:r>
                          </m:e>
                          <m:sup>
                            <m:r>
                              <a:rPr lang="en-US" altLang="zh-CN" sz="2000" b="1" i="1" dirty="0">
                                <a:solidFill>
                                  <a:prstClr val="black"/>
                                </a:solidFill>
                                <a:latin typeface="Cambria Math" panose="02040503050406030204" pitchFamily="18" charset="0"/>
                              </a:rPr>
                              <m:t>′</m:t>
                            </m:r>
                          </m:sup>
                        </m:sSup>
                        <m:r>
                          <a:rPr lang="en-US" altLang="zh-CN" sz="2000" b="1" i="1" dirty="0">
                            <a:solidFill>
                              <a:prstClr val="black"/>
                            </a:solidFill>
                            <a:latin typeface="Cambria Math" panose="02040503050406030204" pitchFamily="18" charset="0"/>
                          </a:rPr>
                          <m:t>, </m:t>
                        </m:r>
                        <m:sSup>
                          <m:sSupPr>
                            <m:ctrlPr>
                              <a:rPr lang="zh-CN" altLang="zh-CN" sz="2000" b="1" i="1" dirty="0">
                                <a:solidFill>
                                  <a:prstClr val="black"/>
                                </a:solidFill>
                                <a:latin typeface="Cambria Math" panose="02040503050406030204" pitchFamily="18" charset="0"/>
                              </a:rPr>
                            </m:ctrlPr>
                          </m:sSupPr>
                          <m:e>
                            <m:r>
                              <a:rPr lang="en-US" altLang="zh-CN" sz="2000" b="1" i="1" dirty="0">
                                <a:solidFill>
                                  <a:prstClr val="black"/>
                                </a:solidFill>
                                <a:latin typeface="Cambria Math" panose="02040503050406030204" pitchFamily="18" charset="0"/>
                              </a:rPr>
                              <m:t>𝑗</m:t>
                            </m:r>
                          </m:e>
                          <m:sup>
                            <m:r>
                              <a:rPr lang="en-US" altLang="zh-CN" sz="2000" b="1" i="1" dirty="0">
                                <a:solidFill>
                                  <a:prstClr val="black"/>
                                </a:solidFill>
                                <a:latin typeface="Cambria Math" panose="02040503050406030204" pitchFamily="18" charset="0"/>
                              </a:rPr>
                              <m:t>′</m:t>
                            </m:r>
                          </m:sup>
                        </m:sSup>
                      </m:sub>
                    </m:sSub>
                  </m:oMath>
                </a14:m>
                <a:endParaRPr lang="en-US" altLang="zh-CN" sz="2000" b="1" dirty="0">
                  <a:solidFill>
                    <a:prstClr val="black"/>
                  </a:solidFill>
                  <a:latin typeface="Microsoft JhengHei" panose="020B0604030504040204" pitchFamily="34" charset="-120"/>
                  <a:ea typeface="Microsoft JhengHei" panose="020B0604030504040204" pitchFamily="34" charset="-120"/>
                </a:endParaRPr>
              </a:p>
              <a:p>
                <a:pPr marL="799650" lvl="2" indent="-285750">
                  <a:buSzPct val="8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Noto Sans S Chinese Light" charset="-122"/>
                  </a:rPr>
                  <a:t>结点的权重越</a:t>
                </a:r>
                <a:r>
                  <a:rPr lang="zh-CN" altLang="en-US" sz="1800" dirty="0" smtClean="0">
                    <a:latin typeface="微软雅黑" panose="020B0503020204020204" pitchFamily="34" charset="-122"/>
                    <a:ea typeface="微软雅黑" panose="020B0503020204020204" pitchFamily="34" charset="-122"/>
                    <a:cs typeface="Noto Sans S Chinese Light" charset="-122"/>
                  </a:rPr>
                  <a:t>大，结点</a:t>
                </a:r>
                <a:r>
                  <a:rPr lang="zh-CN" altLang="en-US" sz="1800" dirty="0">
                    <a:latin typeface="微软雅黑" panose="020B0503020204020204" pitchFamily="34" charset="-122"/>
                    <a:ea typeface="微软雅黑" panose="020B0503020204020204" pitchFamily="34" charset="-122"/>
                    <a:cs typeface="Noto Sans S Chinese Light" charset="-122"/>
                  </a:rPr>
                  <a:t>之间的距离越</a:t>
                </a:r>
                <a:r>
                  <a:rPr lang="zh-CN" altLang="en-US" sz="1800" dirty="0" smtClean="0">
                    <a:latin typeface="微软雅黑" panose="020B0503020204020204" pitchFamily="34" charset="-122"/>
                    <a:ea typeface="微软雅黑" panose="020B0503020204020204" pitchFamily="34" charset="-122"/>
                    <a:cs typeface="Noto Sans S Chinese Light" charset="-122"/>
                  </a:rPr>
                  <a:t>近</a:t>
                </a:r>
                <a:endParaRPr lang="zh-CN" altLang="en-US" sz="1800" dirty="0">
                  <a:latin typeface="微软雅黑" panose="020B0503020204020204" pitchFamily="34" charset="-122"/>
                  <a:ea typeface="微软雅黑" panose="020B0503020204020204" pitchFamily="34" charset="-122"/>
                  <a:cs typeface="Noto Sans S Chinese Light" charset="-122"/>
                </a:endParaRPr>
              </a:p>
              <a:p>
                <a:pPr marL="56700" lvl="1" indent="0">
                  <a:buSzPct val="80000"/>
                  <a:buNone/>
                </a:pPr>
                <a:endParaRPr lang="en-US" altLang="zh-CN" sz="2000" b="1" dirty="0" smtClean="0">
                  <a:latin typeface="微软雅黑" panose="020B0503020204020204" pitchFamily="34" charset="-122"/>
                  <a:ea typeface="微软雅黑" panose="020B0503020204020204" pitchFamily="34" charset="-122"/>
                  <a:cs typeface="Noto Sans S Chinese Light" charset="-122"/>
                </a:endParaRPr>
              </a:p>
              <a:p>
                <a:pPr marL="56700" lvl="1" indent="0">
                  <a:buSzPct val="80000"/>
                  <a:buNone/>
                </a:pPr>
                <a:r>
                  <a:rPr lang="zh-CN" altLang="en-US" sz="2000" b="1" dirty="0" smtClean="0">
                    <a:latin typeface="微软雅黑" panose="020B0503020204020204" pitchFamily="34" charset="-122"/>
                    <a:ea typeface="微软雅黑" panose="020B0503020204020204" pitchFamily="34" charset="-122"/>
                    <a:cs typeface="Noto Sans S Chinese Light" charset="-122"/>
                  </a:rPr>
                  <a:t>柱</a:t>
                </a:r>
                <a:r>
                  <a:rPr lang="zh-CN" altLang="en-US" sz="2000" b="1" dirty="0">
                    <a:latin typeface="微软雅黑" panose="020B0503020204020204" pitchFamily="34" charset="-122"/>
                    <a:ea typeface="微软雅黑" panose="020B0503020204020204" pitchFamily="34" charset="-122"/>
                    <a:cs typeface="Noto Sans S Chinese Light" charset="-122"/>
                  </a:rPr>
                  <a:t>状搜索（</a:t>
                </a:r>
                <a:r>
                  <a:rPr lang="en-US" altLang="zh-CN" sz="2000" b="1" dirty="0">
                    <a:latin typeface="微软雅黑" panose="020B0503020204020204" pitchFamily="34" charset="-122"/>
                    <a:ea typeface="微软雅黑" panose="020B0503020204020204" pitchFamily="34" charset="-122"/>
                    <a:cs typeface="Noto Sans S Chinese Light" charset="-122"/>
                  </a:rPr>
                  <a:t>beam search</a:t>
                </a:r>
                <a:r>
                  <a:rPr lang="zh-CN" altLang="en-US" sz="2000" b="1" dirty="0" smtClean="0">
                    <a:latin typeface="微软雅黑" panose="020B0503020204020204" pitchFamily="34" charset="-122"/>
                    <a:ea typeface="微软雅黑" panose="020B0503020204020204" pitchFamily="34" charset="-122"/>
                    <a:cs typeface="Noto Sans S Chinese Light" charset="-122"/>
                  </a:rPr>
                  <a:t>）</a:t>
                </a:r>
                <a:endParaRPr lang="zh-CN" altLang="en-US" sz="2000" b="1" dirty="0">
                  <a:latin typeface="微软雅黑" panose="020B0503020204020204" pitchFamily="34" charset="-122"/>
                  <a:ea typeface="微软雅黑" panose="020B0503020204020204" pitchFamily="34" charset="-122"/>
                  <a:cs typeface="Noto Sans S Chinese Light" charset="-122"/>
                </a:endParaRPr>
              </a:p>
              <a:p>
                <a:pPr marL="399600" lvl="1" indent="-342900">
                  <a:buSzPct val="80000"/>
                  <a:buFont typeface="Wingdings" charset="2"/>
                  <a:buChar char="l"/>
                </a:pPr>
                <a:endParaRPr lang="zh-CN" altLang="en-US" dirty="0">
                  <a:latin typeface="微软雅黑" panose="020B0503020204020204" pitchFamily="34" charset="-122"/>
                  <a:ea typeface="微软雅黑" panose="020B0503020204020204" pitchFamily="34" charset="-122"/>
                  <a:cs typeface="Noto Sans S Chinese Light" charset="-122"/>
                </a:endParaRPr>
              </a:p>
            </p:txBody>
          </p:sp>
        </mc:Choice>
        <mc:Fallback xmlns="">
          <p:sp>
            <p:nvSpPr>
              <p:cNvPr id="8" name="内容占位符 2"/>
              <p:cNvSpPr>
                <a:spLocks noGrp="1" noRot="1" noChangeAspect="1" noMove="1" noResize="1" noEditPoints="1" noAdjustHandles="1" noChangeArrowheads="1" noChangeShapeType="1" noTextEdit="1"/>
              </p:cNvSpPr>
              <p:nvPr>
                <p:ph idx="1"/>
              </p:nvPr>
            </p:nvSpPr>
            <p:spPr>
              <a:xfrm>
                <a:off x="396606" y="1432483"/>
                <a:ext cx="8350787" cy="3277740"/>
              </a:xfrm>
              <a:blipFill>
                <a:blip r:embed="rId3"/>
                <a:stretch>
                  <a:fillRect l="-73"/>
                </a:stretch>
              </a:blipFill>
            </p:spPr>
            <p:txBody>
              <a:bodyPr/>
              <a:lstStyle/>
              <a:p>
                <a:r>
                  <a:rPr lang="zh-CN" altLang="en-US">
                    <a:noFill/>
                  </a:rPr>
                  <a:t> </a:t>
                </a:r>
              </a:p>
            </p:txBody>
          </p:sp>
        </mc:Fallback>
      </mc:AlternateContent>
      <p:pic>
        <p:nvPicPr>
          <p:cNvPr id="9" name="图片 8" descr="âbeam search illustrateâçå¾çæç´¢ç»æ"/>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4832" y="3993080"/>
            <a:ext cx="3911241" cy="2439617"/>
          </a:xfrm>
          <a:prstGeom prst="rect">
            <a:avLst/>
          </a:prstGeom>
          <a:noFill/>
          <a:ln>
            <a:solidFill>
              <a:schemeClr val="tx1"/>
            </a:solidFill>
          </a:ln>
        </p:spPr>
      </p:pic>
      <mc:AlternateContent xmlns:mc="http://schemas.openxmlformats.org/markup-compatibility/2006">
        <mc:Choice xmlns:a14="http://schemas.microsoft.com/office/drawing/2010/main" Requires="a14">
          <p:sp>
            <p:nvSpPr>
              <p:cNvPr id="3" name="文本框 2"/>
              <p:cNvSpPr txBox="1"/>
              <p:nvPr/>
            </p:nvSpPr>
            <p:spPr>
              <a:xfrm>
                <a:off x="1883733" y="1867038"/>
                <a:ext cx="3742200" cy="794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𝑠𝑐𝑜𝑟𝑒</m:t>
                          </m:r>
                          <m:r>
                            <a:rPr lang="en-US" altLang="zh-CN" i="1">
                              <a:latin typeface="Cambria Math" panose="02040503050406030204" pitchFamily="18" charset="0"/>
                            </a:rPr>
                            <m:t>(</m:t>
                          </m:r>
                          <m:r>
                            <a:rPr lang="en-US" altLang="zh-CN" i="1">
                              <a:latin typeface="Cambria Math" panose="02040503050406030204" pitchFamily="18" charset="0"/>
                            </a:rPr>
                            <m:t>𝐺</m:t>
                          </m:r>
                        </m:e>
                        <m:sup>
                          <m:r>
                            <a:rPr lang="en-US" altLang="zh-CN" i="1">
                              <a:latin typeface="Cambria Math" panose="02040503050406030204" pitchFamily="18" charset="0"/>
                            </a:rPr>
                            <m:t>′</m:t>
                          </m:r>
                        </m:sup>
                      </m:sSup>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m:t>
                              </m:r>
                            </m:sup>
                          </m:sSup>
                          <m:r>
                            <a:rPr lang="en-US" altLang="zh-CN" i="1">
                              <a:latin typeface="Cambria Math" panose="02040503050406030204" pitchFamily="18" charset="0"/>
                            </a:rPr>
                            <m:t>,  </m:t>
                          </m:r>
                          <m:r>
                            <a:rPr lang="en-US" altLang="zh-CN" i="1">
                              <a:latin typeface="Cambria Math" panose="02040503050406030204" pitchFamily="18" charset="0"/>
                            </a:rPr>
                            <m:t>𝑢</m:t>
                          </m:r>
                          <m:r>
                            <a:rPr lang="zh-CN" altLang="zh-CN" i="1">
                              <a:latin typeface="Cambria Math" panose="02040503050406030204" pitchFamily="18" charset="0"/>
                            </a:rPr>
                            <m:t>≠</m:t>
                          </m:r>
                          <m:r>
                            <a:rPr lang="en-US" altLang="zh-CN" i="1">
                              <a:latin typeface="Cambria Math" panose="02040503050406030204" pitchFamily="18" charset="0"/>
                            </a:rPr>
                            <m:t>𝑣</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𝑑𝑖𝑠𝑡</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num>
                            <m:den>
                              <m:r>
                                <a:rPr lang="en-US" altLang="zh-CN" i="1">
                                  <a:latin typeface="Cambria Math" panose="02040503050406030204" pitchFamily="18" charset="0"/>
                                </a:rPr>
                                <m:t>𝑤</m:t>
                              </m:r>
                              <m:d>
                                <m:dPr>
                                  <m:ctrlPr>
                                    <a:rPr lang="zh-CN"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den>
                          </m:f>
                        </m:e>
                      </m:nary>
                      <m:r>
                        <a:rPr lang="en-US" altLang="zh-CN" i="1">
                          <a:latin typeface="Cambria Math" panose="02040503050406030204" pitchFamily="18" charset="0"/>
                        </a:rPr>
                        <m:t> </m:t>
                      </m:r>
                    </m:oMath>
                  </m:oMathPara>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1883733" y="1867038"/>
                <a:ext cx="3742200" cy="79496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99162"/>
      </p:ext>
    </p:extLst>
  </p:cSld>
  <p:clrMapOvr>
    <a:masterClrMapping/>
  </p:clrMapOvr>
  <mc:AlternateContent xmlns:mc="http://schemas.openxmlformats.org/markup-compatibility/2006" xmlns:p14="http://schemas.microsoft.com/office/powerpoint/2010/main">
    <mc:Choice Requires="p14">
      <p:transition spd="slow" p14:dur="2000" advTm="37639"/>
    </mc:Choice>
    <mc:Fallback xmlns="">
      <p:transition spd="slow" advTm="3763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cs typeface="Noto Sans S Chinese Light" charset="-122"/>
              </a:rPr>
              <a:t>基于</a:t>
            </a:r>
            <a:r>
              <a:rPr lang="en-US" altLang="zh-CN" sz="3600" b="0" dirty="0" smtClean="0">
                <a:cs typeface="Noto Sans S Chinese Light" charset="-122"/>
              </a:rPr>
              <a:t>MST</a:t>
            </a:r>
            <a:r>
              <a:rPr lang="zh-CN" altLang="en-US" sz="3600" b="0" dirty="0" smtClean="0">
                <a:cs typeface="Noto Sans S Chinese Light" charset="-122"/>
              </a:rPr>
              <a:t>的连通子图</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11</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8" name="内容占位符 2"/>
          <p:cNvSpPr>
            <a:spLocks noGrp="1"/>
          </p:cNvSpPr>
          <p:nvPr>
            <p:ph idx="1"/>
          </p:nvPr>
        </p:nvSpPr>
        <p:spPr>
          <a:xfrm>
            <a:off x="396606" y="1432483"/>
            <a:ext cx="8350787" cy="1284204"/>
          </a:xfrm>
        </p:spPr>
        <p:txBody>
          <a:bodyPr>
            <a:normAutofit/>
          </a:bodyPr>
          <a:lstStyle/>
          <a:p>
            <a:pPr marL="56700" lvl="1" indent="0">
              <a:buSzPct val="80000"/>
              <a:buNone/>
            </a:pPr>
            <a:r>
              <a:rPr lang="zh-CN" altLang="en-US" sz="2000" dirty="0" smtClean="0">
                <a:latin typeface="微软雅黑" panose="020B0503020204020204" pitchFamily="34" charset="-122"/>
                <a:ea typeface="微软雅黑" panose="020B0503020204020204" pitchFamily="34" charset="-122"/>
                <a:cs typeface="Noto Sans S Chinese Light" charset="-122"/>
              </a:rPr>
              <a:t>扩展成连通的代码子图</a:t>
            </a:r>
          </a:p>
          <a:p>
            <a:pPr marL="856800" lvl="2" indent="-342900">
              <a:buSzPct val="80000"/>
              <a:buFont typeface="Wingdings" charset="2"/>
              <a:buChar char="l"/>
            </a:pPr>
            <a:r>
              <a:rPr lang="zh-CN" altLang="en-US" sz="1800" dirty="0" smtClean="0">
                <a:latin typeface="微软雅黑" panose="020B0503020204020204" pitchFamily="34" charset="-122"/>
                <a:ea typeface="微软雅黑" panose="020B0503020204020204" pitchFamily="34" charset="-122"/>
                <a:cs typeface="Noto Sans S Chinese Light" charset="-122"/>
              </a:rPr>
              <a:t>为给定结点集构造一棵最小生成树</a:t>
            </a:r>
            <a:endParaRPr lang="zh-CN" altLang="en-US" dirty="0" smtClean="0">
              <a:latin typeface="微软雅黑" panose="020B0503020204020204" pitchFamily="34" charset="-122"/>
              <a:ea typeface="微软雅黑" panose="020B0503020204020204" pitchFamily="34" charset="-122"/>
              <a:cs typeface="Noto Sans S Chinese Light" charset="-122"/>
            </a:endParaRPr>
          </a:p>
          <a:p>
            <a:pPr marL="399600" lvl="1" indent="-342900">
              <a:buSzPct val="80000"/>
              <a:buFont typeface="Wingdings" charset="2"/>
              <a:buChar char="l"/>
            </a:pPr>
            <a:endParaRPr lang="zh-CN" altLang="en-US" dirty="0">
              <a:latin typeface="微软雅黑" panose="020B0503020204020204" pitchFamily="34" charset="-122"/>
              <a:ea typeface="微软雅黑" panose="020B0503020204020204" pitchFamily="34" charset="-122"/>
              <a:cs typeface="Noto Sans S Chinese Light" charset="-122"/>
            </a:endParaRPr>
          </a:p>
        </p:txBody>
      </p:sp>
      <p:grpSp>
        <p:nvGrpSpPr>
          <p:cNvPr id="9" name="组合 8"/>
          <p:cNvGrpSpPr/>
          <p:nvPr/>
        </p:nvGrpSpPr>
        <p:grpSpPr>
          <a:xfrm>
            <a:off x="318978" y="3261183"/>
            <a:ext cx="3119629" cy="2836320"/>
            <a:chOff x="448887" y="1050477"/>
            <a:chExt cx="3723365" cy="3465788"/>
          </a:xfrm>
        </p:grpSpPr>
        <p:pic>
          <p:nvPicPr>
            <p:cNvPr id="11" name="图片 10"/>
            <p:cNvPicPr>
              <a:picLocks noChangeAspect="1"/>
            </p:cNvPicPr>
            <p:nvPr/>
          </p:nvPicPr>
          <p:blipFill rotWithShape="1">
            <a:blip r:embed="rId3">
              <a:extLst>
                <a:ext uri="{BEBA8EAE-BF5A-486C-A8C5-ECC9F3942E4B}">
                  <a14:imgProps xmlns:a14="http://schemas.microsoft.com/office/drawing/2010/main">
                    <a14:imgLayer r:embed="rId4">
                      <a14:imgEffect>
                        <a14:backgroundRemoval t="41365" b="58233" l="0" r="18792"/>
                      </a14:imgEffect>
                    </a14:imgLayer>
                  </a14:imgProps>
                </a:ext>
                <a:ext uri="{28A0092B-C50C-407E-A947-70E740481C1C}">
                  <a14:useLocalDpi xmlns:a14="http://schemas.microsoft.com/office/drawing/2010/main" val="0"/>
                </a:ext>
              </a:extLst>
            </a:blip>
            <a:srcRect t="40756" r="80876" b="41717"/>
            <a:stretch/>
          </p:blipFill>
          <p:spPr>
            <a:xfrm>
              <a:off x="448887" y="2152626"/>
              <a:ext cx="1157653" cy="1063869"/>
            </a:xfrm>
            <a:prstGeom prst="rect">
              <a:avLst/>
            </a:prstGeom>
          </p:spPr>
        </p:pic>
        <p:pic>
          <p:nvPicPr>
            <p:cNvPr id="12" name="图片 11"/>
            <p:cNvPicPr>
              <a:picLocks noChangeAspect="1"/>
            </p:cNvPicPr>
            <p:nvPr/>
          </p:nvPicPr>
          <p:blipFill rotWithShape="1">
            <a:blip r:embed="rId5">
              <a:extLst>
                <a:ext uri="{BEBA8EAE-BF5A-486C-A8C5-ECC9F3942E4B}">
                  <a14:imgProps xmlns:a14="http://schemas.microsoft.com/office/drawing/2010/main">
                    <a14:imgLayer r:embed="rId4">
                      <a14:imgEffect>
                        <a14:backgroundRemoval t="6827" b="100000" l="13423" r="37181">
                          <a14:foregroundMark x1="26846" y1="6961" x2="26846" y2="6961"/>
                          <a14:foregroundMark x1="37181" y1="10710" x2="37181" y2="10710"/>
                        </a14:backgroundRemoval>
                      </a14:imgEffect>
                    </a14:imgLayer>
                  </a14:imgProps>
                </a:ext>
                <a:ext uri="{28A0092B-C50C-407E-A947-70E740481C1C}">
                  <a14:useLocalDpi xmlns:a14="http://schemas.microsoft.com/office/drawing/2010/main" val="0"/>
                </a:ext>
              </a:extLst>
            </a:blip>
            <a:srcRect l="13483" t="81652" r="67927"/>
            <a:stretch/>
          </p:blipFill>
          <p:spPr>
            <a:xfrm>
              <a:off x="1677523" y="3402622"/>
              <a:ext cx="1125416" cy="1113643"/>
            </a:xfrm>
            <a:prstGeom prst="rect">
              <a:avLst/>
            </a:prstGeom>
          </p:spPr>
        </p:pic>
        <p:pic>
          <p:nvPicPr>
            <p:cNvPr id="13" name="图片 12"/>
            <p:cNvPicPr>
              <a:picLocks noChangeAspect="1"/>
            </p:cNvPicPr>
            <p:nvPr/>
          </p:nvPicPr>
          <p:blipFill rotWithShape="1">
            <a:blip r:embed="rId5">
              <a:extLst>
                <a:ext uri="{BEBA8EAE-BF5A-486C-A8C5-ECC9F3942E4B}">
                  <a14:imgProps xmlns:a14="http://schemas.microsoft.com/office/drawing/2010/main">
                    <a14:imgLayer r:embed="rId4">
                      <a14:imgEffect>
                        <a14:backgroundRemoval t="6827" b="100000" l="13423" r="37181">
                          <a14:foregroundMark x1="26846" y1="6961" x2="26846" y2="6961"/>
                          <a14:foregroundMark x1="37181" y1="10710" x2="37181" y2="10710"/>
                        </a14:backgroundRemoval>
                      </a14:imgEffect>
                    </a14:imgLayer>
                  </a14:imgProps>
                </a:ext>
                <a:ext uri="{28A0092B-C50C-407E-A947-70E740481C1C}">
                  <a14:useLocalDpi xmlns:a14="http://schemas.microsoft.com/office/drawing/2010/main" val="0"/>
                </a:ext>
              </a:extLst>
            </a:blip>
            <a:srcRect l="19971" r="59260" b="77497"/>
            <a:stretch/>
          </p:blipFill>
          <p:spPr>
            <a:xfrm>
              <a:off x="1677523" y="1050477"/>
              <a:ext cx="1257300" cy="1365918"/>
            </a:xfrm>
            <a:prstGeom prst="rect">
              <a:avLst/>
            </a:prstGeom>
          </p:spPr>
        </p:pic>
        <p:pic>
          <p:nvPicPr>
            <p:cNvPr id="14" name="图片 13"/>
            <p:cNvPicPr>
              <a:picLocks noChangeAspect="1"/>
            </p:cNvPicPr>
            <p:nvPr/>
          </p:nvPicPr>
          <p:blipFill rotWithShape="1">
            <a:blip r:embed="rId6">
              <a:extLst>
                <a:ext uri="{BEBA8EAE-BF5A-486C-A8C5-ECC9F3942E4B}">
                  <a14:imgProps xmlns:a14="http://schemas.microsoft.com/office/drawing/2010/main">
                    <a14:imgLayer r:embed="rId4">
                      <a14:imgEffect>
                        <a14:backgroundRemoval t="35207" b="54886" l="81074" r="99866"/>
                      </a14:imgEffect>
                    </a14:imgLayer>
                  </a14:imgProps>
                </a:ext>
                <a:ext uri="{28A0092B-C50C-407E-A947-70E740481C1C}">
                  <a14:useLocalDpi xmlns:a14="http://schemas.microsoft.com/office/drawing/2010/main" val="0"/>
                </a:ext>
              </a:extLst>
            </a:blip>
            <a:srcRect l="80731" t="34237" b="45918"/>
            <a:stretch/>
          </p:blipFill>
          <p:spPr>
            <a:xfrm>
              <a:off x="3005806" y="2275718"/>
              <a:ext cx="1166446" cy="1204546"/>
            </a:xfrm>
            <a:prstGeom prst="rect">
              <a:avLst/>
            </a:prstGeom>
          </p:spPr>
        </p:pic>
      </p:grpSp>
      <p:grpSp>
        <p:nvGrpSpPr>
          <p:cNvPr id="4" name="组合 3"/>
          <p:cNvGrpSpPr/>
          <p:nvPr/>
        </p:nvGrpSpPr>
        <p:grpSpPr>
          <a:xfrm>
            <a:off x="3817088" y="3145897"/>
            <a:ext cx="5347195" cy="3066893"/>
            <a:chOff x="3817088" y="3145897"/>
            <a:chExt cx="5347195" cy="3066893"/>
          </a:xfrm>
        </p:grpSpPr>
        <p:pic>
          <p:nvPicPr>
            <p:cNvPr id="10" name="图片 9" descr="屏幕剪辑"/>
            <p:cNvPicPr>
              <a:picLocks noChangeAspect="1"/>
            </p:cNvPicPr>
            <p:nvPr/>
          </p:nvPicPr>
          <p:blipFill rotWithShape="1">
            <a:blip r:embed="rId7">
              <a:extLst>
                <a:ext uri="{28A0092B-C50C-407E-A947-70E740481C1C}">
                  <a14:useLocalDpi xmlns:a14="http://schemas.microsoft.com/office/drawing/2010/main" val="0"/>
                </a:ext>
              </a:extLst>
            </a:blip>
            <a:srcRect l="2521" t="18109" r="25451" b="2906"/>
            <a:stretch/>
          </p:blipFill>
          <p:spPr>
            <a:xfrm>
              <a:off x="4472847" y="3145897"/>
              <a:ext cx="4691436" cy="3066893"/>
            </a:xfrm>
            <a:prstGeom prst="rect">
              <a:avLst/>
            </a:prstGeom>
          </p:spPr>
        </p:pic>
        <p:sp>
          <p:nvSpPr>
            <p:cNvPr id="3" name="右箭头 2"/>
            <p:cNvSpPr/>
            <p:nvPr/>
          </p:nvSpPr>
          <p:spPr>
            <a:xfrm>
              <a:off x="3817088" y="4497572"/>
              <a:ext cx="531628" cy="38277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71311305"/>
      </p:ext>
    </p:extLst>
  </p:cSld>
  <p:clrMapOvr>
    <a:masterClrMapping/>
  </p:clrMapOvr>
  <mc:AlternateContent xmlns:mc="http://schemas.openxmlformats.org/markup-compatibility/2006" xmlns:p14="http://schemas.microsoft.com/office/powerpoint/2010/main">
    <mc:Choice Requires="p14">
      <p:transition spd="slow" p14:dur="2000" advTm="37639"/>
    </mc:Choice>
    <mc:Fallback xmlns="">
      <p:transition spd="slow" advTm="376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实验</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12</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1" name="内容占位符 6"/>
          <p:cNvSpPr>
            <a:spLocks noGrp="1"/>
          </p:cNvSpPr>
          <p:nvPr>
            <p:ph idx="1"/>
          </p:nvPr>
        </p:nvSpPr>
        <p:spPr>
          <a:xfrm>
            <a:off x="332335" y="1234866"/>
            <a:ext cx="8479329" cy="4780269"/>
          </a:xfrm>
        </p:spPr>
        <p:txBody>
          <a:bodyPr>
            <a:normAutofit/>
          </a:bodyPr>
          <a:lstStyle/>
          <a:p>
            <a:pPr marL="0" indent="0">
              <a:buNone/>
            </a:pPr>
            <a:r>
              <a:rPr lang="zh-CN" altLang="en-US" b="0" dirty="0" smtClean="0">
                <a:latin typeface="微软雅黑" panose="020B0503020204020204" pitchFamily="34" charset="-122"/>
                <a:ea typeface="微软雅黑" panose="020B0503020204020204" pitchFamily="34" charset="-122"/>
                <a:cs typeface="Noto Sans S Chinese" charset="-122"/>
              </a:rPr>
              <a:t>软件项目：</a:t>
            </a:r>
            <a:endParaRPr lang="en-US" altLang="zh-CN" b="0" dirty="0" smtClean="0">
              <a:latin typeface="微软雅黑" panose="020B0503020204020204" pitchFamily="34" charset="-122"/>
              <a:ea typeface="微软雅黑" panose="020B0503020204020204" pitchFamily="34" charset="-122"/>
              <a:cs typeface="Noto Sans S Chinese" charset="-122"/>
            </a:endParaRPr>
          </a:p>
          <a:p>
            <a:pPr>
              <a:buFont typeface="Wingdings" charset="2"/>
              <a:buChar char="l"/>
            </a:pPr>
            <a:endParaRPr lang="en-US" altLang="zh-CN" sz="2400" b="0" dirty="0" smtClean="0">
              <a:latin typeface="Noto Sans S Chinese" charset="-122"/>
              <a:ea typeface="Noto Sans S Chinese" charset="-122"/>
              <a:cs typeface="Noto Sans S Chinese" charset="-122"/>
            </a:endParaRPr>
          </a:p>
          <a:p>
            <a:pPr marL="0" indent="0">
              <a:buNone/>
            </a:pPr>
            <a:endParaRPr lang="en-US" altLang="zh-CN" sz="2400" b="0" dirty="0">
              <a:latin typeface="微软雅黑" panose="020B0503020204020204" pitchFamily="34" charset="-122"/>
              <a:ea typeface="Noto Sans S Chinese" charset="-122"/>
              <a:cs typeface="Noto Sans S Chinese" charset="-122"/>
            </a:endParaRPr>
          </a:p>
          <a:p>
            <a:pPr marL="0" indent="0">
              <a:buNone/>
            </a:pPr>
            <a:endParaRPr lang="en-US" altLang="zh-CN" b="0" dirty="0" smtClean="0">
              <a:latin typeface="微软雅黑" panose="020B0503020204020204" pitchFamily="34" charset="-122"/>
              <a:ea typeface="微软雅黑" panose="020B0503020204020204" pitchFamily="34" charset="-122"/>
              <a:cs typeface="Noto Sans S Chinese" charset="-122"/>
            </a:endParaRPr>
          </a:p>
          <a:p>
            <a:pPr marL="0" indent="0">
              <a:buNone/>
            </a:pPr>
            <a:r>
              <a:rPr lang="zh-CN" altLang="en-US" b="0" dirty="0" smtClean="0">
                <a:latin typeface="微软雅黑" panose="020B0503020204020204" pitchFamily="34" charset="-122"/>
                <a:ea typeface="微软雅黑" panose="020B0503020204020204" pitchFamily="34" charset="-122"/>
                <a:cs typeface="Noto Sans S Chinese" charset="-122"/>
              </a:rPr>
              <a:t>检索问题：</a:t>
            </a:r>
            <a:endParaRPr lang="en-US" altLang="zh-CN" b="0" dirty="0" smtClean="0">
              <a:latin typeface="微软雅黑" panose="020B0503020204020204" pitchFamily="34" charset="-122"/>
              <a:ea typeface="微软雅黑" panose="020B0503020204020204" pitchFamily="34" charset="-122"/>
              <a:cs typeface="Noto Sans S Chinese" charset="-122"/>
            </a:endParaRPr>
          </a:p>
          <a:p>
            <a:pPr lvl="1">
              <a:buFont typeface="Wingdings" charset="2"/>
              <a:buChar char="l"/>
            </a:pPr>
            <a:r>
              <a:rPr lang="en-US" altLang="zh-CN" dirty="0" smtClean="0">
                <a:latin typeface="微软雅黑" panose="020B0503020204020204" pitchFamily="34" charset="-122"/>
                <a:ea typeface="微软雅黑" panose="020B0503020204020204" pitchFamily="34" charset="-122"/>
                <a:cs typeface="Noto Sans S Chinese" charset="-122"/>
              </a:rPr>
              <a:t>40</a:t>
            </a:r>
            <a:r>
              <a:rPr lang="zh-CN" altLang="en-US" dirty="0">
                <a:latin typeface="微软雅黑" panose="020B0503020204020204" pitchFamily="34" charset="-122"/>
                <a:ea typeface="微软雅黑" panose="020B0503020204020204" pitchFamily="34" charset="-122"/>
                <a:cs typeface="Noto Sans S Chinese" charset="-122"/>
              </a:rPr>
              <a:t> </a:t>
            </a:r>
            <a:r>
              <a:rPr lang="en-US" altLang="zh-CN" dirty="0" smtClean="0">
                <a:latin typeface="微软雅黑" panose="020B0503020204020204" pitchFamily="34" charset="-122"/>
                <a:ea typeface="微软雅黑" panose="020B0503020204020204" pitchFamily="34" charset="-122"/>
                <a:cs typeface="Noto Sans S Chinese" charset="-122"/>
              </a:rPr>
              <a:t>real word queries</a:t>
            </a:r>
            <a:r>
              <a:rPr lang="zh-CN" altLang="en-US" dirty="0" smtClean="0">
                <a:latin typeface="微软雅黑" panose="020B0503020204020204" pitchFamily="34" charset="-122"/>
                <a:ea typeface="微软雅黑" panose="020B0503020204020204" pitchFamily="34" charset="-122"/>
                <a:cs typeface="Noto Sans S Chinese" charset="-122"/>
              </a:rPr>
              <a:t>，并且有相应的代码片段可以标注</a:t>
            </a:r>
            <a:r>
              <a:rPr lang="en-US" altLang="zh-CN" dirty="0" smtClean="0">
                <a:latin typeface="微软雅黑" panose="020B0503020204020204" pitchFamily="34" charset="-122"/>
                <a:ea typeface="微软雅黑" panose="020B0503020204020204" pitchFamily="34" charset="-122"/>
                <a:cs typeface="Noto Sans S Chinese" charset="-122"/>
              </a:rPr>
              <a:t>API</a:t>
            </a:r>
          </a:p>
          <a:p>
            <a:pPr lvl="1">
              <a:buFont typeface="Wingdings" charset="2"/>
              <a:buChar char="l"/>
            </a:pPr>
            <a:r>
              <a:rPr lang="en-US" altLang="zh-CN" i="1" dirty="0" smtClean="0">
                <a:latin typeface="微软雅黑" panose="020B0503020204020204" pitchFamily="34" charset="-122"/>
                <a:ea typeface="微软雅黑" panose="020B0503020204020204" pitchFamily="34" charset="-122"/>
                <a:cs typeface="Noto Sans S Chinese" charset="-122"/>
              </a:rPr>
              <a:t>POI:  </a:t>
            </a:r>
            <a:r>
              <a:rPr lang="zh-CN" altLang="en-US" dirty="0" smtClean="0">
                <a:latin typeface="微软雅黑" panose="020B0503020204020204" pitchFamily="34" charset="-122"/>
                <a:ea typeface="微软雅黑" panose="020B0503020204020204" pitchFamily="34" charset="-122"/>
                <a:cs typeface="Noto Sans S Chinese" charset="-122"/>
              </a:rPr>
              <a:t>官网上的</a:t>
            </a:r>
            <a:r>
              <a:rPr lang="en-US" altLang="zh-CN" dirty="0" smtClean="0">
                <a:latin typeface="微软雅黑" panose="020B0503020204020204" pitchFamily="34" charset="-122"/>
                <a:ea typeface="微软雅黑" panose="020B0503020204020204" pitchFamily="34" charset="-122"/>
                <a:cs typeface="Noto Sans S Chinese" charset="-122"/>
              </a:rPr>
              <a:t>User guide</a:t>
            </a:r>
            <a:r>
              <a:rPr lang="zh-CN" altLang="en-US" dirty="0" smtClean="0">
                <a:latin typeface="微软雅黑" panose="020B0503020204020204" pitchFamily="34" charset="-122"/>
                <a:ea typeface="微软雅黑" panose="020B0503020204020204" pitchFamily="34" charset="-122"/>
                <a:cs typeface="Noto Sans S Chinese" charset="-122"/>
              </a:rPr>
              <a:t>提供的示例代码</a:t>
            </a:r>
            <a:endParaRPr lang="en-US" altLang="zh-CN" dirty="0" smtClean="0">
              <a:latin typeface="微软雅黑" panose="020B0503020204020204" pitchFamily="34" charset="-122"/>
              <a:ea typeface="微软雅黑" panose="020B0503020204020204" pitchFamily="34" charset="-122"/>
              <a:cs typeface="Noto Sans S Chinese" charset="-122"/>
            </a:endParaRPr>
          </a:p>
          <a:p>
            <a:pPr lvl="1">
              <a:buFont typeface="Wingdings" charset="2"/>
              <a:buChar char="l"/>
            </a:pPr>
            <a:r>
              <a:rPr lang="en-US" altLang="zh-CN" i="1" dirty="0" err="1" smtClean="0">
                <a:latin typeface="微软雅黑" panose="020B0503020204020204" pitchFamily="34" charset="-122"/>
                <a:ea typeface="微软雅黑" panose="020B0503020204020204" pitchFamily="34" charset="-122"/>
                <a:cs typeface="Noto Sans S Chinese" charset="-122"/>
              </a:rPr>
              <a:t>Lucene</a:t>
            </a:r>
            <a:r>
              <a:rPr lang="en-US" altLang="zh-CN" i="1" dirty="0" smtClean="0">
                <a:latin typeface="微软雅黑" panose="020B0503020204020204" pitchFamily="34" charset="-122"/>
                <a:ea typeface="微软雅黑" panose="020B0503020204020204" pitchFamily="34" charset="-122"/>
                <a:cs typeface="Noto Sans S Chinese" charset="-122"/>
              </a:rPr>
              <a:t>:</a:t>
            </a:r>
            <a:r>
              <a:rPr lang="en-US" altLang="zh-CN" dirty="0" smtClean="0">
                <a:latin typeface="微软雅黑" panose="020B0503020204020204" pitchFamily="34" charset="-122"/>
                <a:ea typeface="微软雅黑" panose="020B0503020204020204" pitchFamily="34" charset="-122"/>
                <a:cs typeface="Noto Sans S Chinese" charset="-122"/>
              </a:rPr>
              <a:t>  </a:t>
            </a:r>
            <a:r>
              <a:rPr lang="en-US" altLang="zh-CN" dirty="0" err="1" smtClean="0">
                <a:latin typeface="微软雅黑" panose="020B0503020204020204" pitchFamily="34" charset="-122"/>
                <a:ea typeface="微软雅黑" panose="020B0503020204020204" pitchFamily="34" charset="-122"/>
                <a:cs typeface="Noto Sans S Chinese" charset="-122"/>
              </a:rPr>
              <a:t>StackOverflow</a:t>
            </a:r>
            <a:r>
              <a:rPr lang="zh-CN" altLang="en-US" dirty="0" smtClean="0">
                <a:latin typeface="微软雅黑" panose="020B0503020204020204" pitchFamily="34" charset="-122"/>
                <a:ea typeface="微软雅黑" panose="020B0503020204020204" pitchFamily="34" charset="-122"/>
                <a:cs typeface="Noto Sans S Chinese" charset="-122"/>
              </a:rPr>
              <a:t>上关于</a:t>
            </a:r>
            <a:r>
              <a:rPr lang="en-US" altLang="zh-CN" dirty="0" err="1" smtClean="0">
                <a:latin typeface="微软雅黑" panose="020B0503020204020204" pitchFamily="34" charset="-122"/>
                <a:ea typeface="微软雅黑" panose="020B0503020204020204" pitchFamily="34" charset="-122"/>
                <a:cs typeface="Noto Sans S Chinese" charset="-122"/>
              </a:rPr>
              <a:t>Lucene</a:t>
            </a:r>
            <a:r>
              <a:rPr lang="zh-CN" altLang="en-US" dirty="0" smtClean="0">
                <a:latin typeface="微软雅黑" panose="020B0503020204020204" pitchFamily="34" charset="-122"/>
                <a:ea typeface="微软雅黑" panose="020B0503020204020204" pitchFamily="34" charset="-122"/>
                <a:cs typeface="Noto Sans S Chinese" charset="-122"/>
              </a:rPr>
              <a:t>项目的</a:t>
            </a:r>
            <a:r>
              <a:rPr lang="en-US" altLang="zh-CN" dirty="0" smtClean="0">
                <a:latin typeface="微软雅黑" panose="020B0503020204020204" pitchFamily="34" charset="-122"/>
                <a:ea typeface="微软雅黑" panose="020B0503020204020204" pitchFamily="34" charset="-122"/>
                <a:cs typeface="Noto Sans S Chinese" charset="-122"/>
              </a:rPr>
              <a:t>20</a:t>
            </a:r>
            <a:r>
              <a:rPr lang="zh-CN" altLang="en-US" dirty="0" smtClean="0">
                <a:latin typeface="微软雅黑" panose="020B0503020204020204" pitchFamily="34" charset="-122"/>
                <a:ea typeface="微软雅黑" panose="020B0503020204020204" pitchFamily="34" charset="-122"/>
                <a:cs typeface="Noto Sans S Chinese" charset="-122"/>
              </a:rPr>
              <a:t>个相关问题</a:t>
            </a:r>
            <a:endParaRPr lang="en-US" altLang="zh-CN" dirty="0">
              <a:latin typeface="微软雅黑" panose="020B0503020204020204" pitchFamily="34" charset="-122"/>
              <a:ea typeface="微软雅黑" panose="020B0503020204020204" pitchFamily="34" charset="-122"/>
              <a:cs typeface="Noto Sans S Chinese" charset="-122"/>
            </a:endParaRPr>
          </a:p>
          <a:p>
            <a:pPr>
              <a:buFont typeface="Wingdings" charset="2"/>
              <a:buChar char="l"/>
            </a:pPr>
            <a:endParaRPr lang="en-US" altLang="zh-CN" sz="2400" b="0" dirty="0" smtClean="0">
              <a:latin typeface="Noto Sans S Chinese" charset="-122"/>
              <a:ea typeface="Noto Sans S Chinese" charset="-122"/>
              <a:cs typeface="Noto Sans S Chinese"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94184228"/>
              </p:ext>
            </p:extLst>
          </p:nvPr>
        </p:nvGraphicFramePr>
        <p:xfrm>
          <a:off x="570697" y="1954865"/>
          <a:ext cx="7860923" cy="1766529"/>
        </p:xfrm>
        <a:graphic>
          <a:graphicData uri="http://schemas.openxmlformats.org/drawingml/2006/table">
            <a:tbl>
              <a:tblPr firstRow="1" firstCol="1" bandRow="1">
                <a:tableStyleId>{793D81CF-94F2-401A-BA57-92F5A7B2D0C5}</a:tableStyleId>
              </a:tblPr>
              <a:tblGrid>
                <a:gridCol w="1122989">
                  <a:extLst>
                    <a:ext uri="{9D8B030D-6E8A-4147-A177-3AD203B41FA5}">
                      <a16:colId xmlns:a16="http://schemas.microsoft.com/office/drawing/2014/main" val="2525189109"/>
                    </a:ext>
                  </a:extLst>
                </a:gridCol>
                <a:gridCol w="1122989">
                  <a:extLst>
                    <a:ext uri="{9D8B030D-6E8A-4147-A177-3AD203B41FA5}">
                      <a16:colId xmlns:a16="http://schemas.microsoft.com/office/drawing/2014/main" val="3068009684"/>
                    </a:ext>
                  </a:extLst>
                </a:gridCol>
                <a:gridCol w="1122989">
                  <a:extLst>
                    <a:ext uri="{9D8B030D-6E8A-4147-A177-3AD203B41FA5}">
                      <a16:colId xmlns:a16="http://schemas.microsoft.com/office/drawing/2014/main" val="284850949"/>
                    </a:ext>
                  </a:extLst>
                </a:gridCol>
                <a:gridCol w="1122989">
                  <a:extLst>
                    <a:ext uri="{9D8B030D-6E8A-4147-A177-3AD203B41FA5}">
                      <a16:colId xmlns:a16="http://schemas.microsoft.com/office/drawing/2014/main" val="1369326977"/>
                    </a:ext>
                  </a:extLst>
                </a:gridCol>
                <a:gridCol w="1122989">
                  <a:extLst>
                    <a:ext uri="{9D8B030D-6E8A-4147-A177-3AD203B41FA5}">
                      <a16:colId xmlns:a16="http://schemas.microsoft.com/office/drawing/2014/main" val="1389549026"/>
                    </a:ext>
                  </a:extLst>
                </a:gridCol>
                <a:gridCol w="1122989">
                  <a:extLst>
                    <a:ext uri="{9D8B030D-6E8A-4147-A177-3AD203B41FA5}">
                      <a16:colId xmlns:a16="http://schemas.microsoft.com/office/drawing/2014/main" val="2461751015"/>
                    </a:ext>
                  </a:extLst>
                </a:gridCol>
                <a:gridCol w="1122989">
                  <a:extLst>
                    <a:ext uri="{9D8B030D-6E8A-4147-A177-3AD203B41FA5}">
                      <a16:colId xmlns:a16="http://schemas.microsoft.com/office/drawing/2014/main" val="3084713577"/>
                    </a:ext>
                  </a:extLst>
                </a:gridCol>
              </a:tblGrid>
              <a:tr h="655115">
                <a:tc>
                  <a:txBody>
                    <a:bodyPr/>
                    <a:lstStyle/>
                    <a:p>
                      <a:pPr algn="ctr" hangingPunct="0">
                        <a:spcAft>
                          <a:spcPts val="0"/>
                        </a:spcAft>
                      </a:pPr>
                      <a:r>
                        <a:rPr lang="zh-CN" sz="1400" kern="100" dirty="0">
                          <a:solidFill>
                            <a:schemeClr val="tx1"/>
                          </a:solidFill>
                          <a:effectLst/>
                          <a:latin typeface="微软雅黑" panose="020B0503020204020204" pitchFamily="34" charset="-122"/>
                          <a:ea typeface="微软雅黑" panose="020B0503020204020204" pitchFamily="34" charset="-122"/>
                        </a:rPr>
                        <a:t>项目名称</a:t>
                      </a:r>
                    </a:p>
                  </a:txBody>
                  <a:tcPr marL="68580" marR="68580" marT="0" marB="0" anchor="ctr">
                    <a:solidFill>
                      <a:schemeClr val="bg1"/>
                    </a:solidFill>
                  </a:tcPr>
                </a:tc>
                <a:tc>
                  <a:txBody>
                    <a:bodyPr/>
                    <a:lstStyle/>
                    <a:p>
                      <a:pPr algn="ctr" hangingPunct="0">
                        <a:spcAft>
                          <a:spcPts val="0"/>
                        </a:spcAft>
                      </a:pPr>
                      <a:r>
                        <a:rPr lang="zh-CN" sz="1400" kern="100" dirty="0">
                          <a:solidFill>
                            <a:schemeClr val="tx1"/>
                          </a:solidFill>
                          <a:effectLst/>
                          <a:latin typeface="微软雅黑" panose="020B0503020204020204" pitchFamily="34" charset="-122"/>
                          <a:ea typeface="微软雅黑" panose="020B0503020204020204" pitchFamily="34" charset="-122"/>
                        </a:rPr>
                        <a:t>源代码版本</a:t>
                      </a:r>
                    </a:p>
                  </a:txBody>
                  <a:tcPr marL="68580" marR="68580" marT="0" marB="0" anchor="ctr">
                    <a:solidFill>
                      <a:schemeClr val="bg1"/>
                    </a:solidFill>
                  </a:tcPr>
                </a:tc>
                <a:tc>
                  <a:txBody>
                    <a:bodyPr/>
                    <a:lstStyle/>
                    <a:p>
                      <a:pPr algn="ctr" hangingPunct="0">
                        <a:spcAft>
                          <a:spcPts val="0"/>
                        </a:spcAft>
                      </a:pPr>
                      <a:r>
                        <a:rPr lang="zh-CN" sz="1400" kern="100" dirty="0">
                          <a:solidFill>
                            <a:schemeClr val="tx1"/>
                          </a:solidFill>
                          <a:effectLst/>
                          <a:latin typeface="微软雅黑" panose="020B0503020204020204" pitchFamily="34" charset="-122"/>
                          <a:ea typeface="微软雅黑" panose="020B0503020204020204" pitchFamily="34" charset="-122"/>
                        </a:rPr>
                        <a:t>类</a:t>
                      </a:r>
                      <a:r>
                        <a:rPr lang="en-US" sz="1400" kern="100" dirty="0">
                          <a:solidFill>
                            <a:schemeClr val="tx1"/>
                          </a:solidFill>
                          <a:effectLst/>
                          <a:latin typeface="微软雅黑" panose="020B0503020204020204" pitchFamily="34" charset="-122"/>
                          <a:ea typeface="微软雅黑" panose="020B0503020204020204" pitchFamily="34" charset="-122"/>
                        </a:rPr>
                        <a:t>/</a:t>
                      </a:r>
                      <a:r>
                        <a:rPr lang="zh-CN" sz="1400" kern="100" dirty="0">
                          <a:solidFill>
                            <a:schemeClr val="tx1"/>
                          </a:solidFill>
                          <a:effectLst/>
                          <a:latin typeface="微软雅黑" panose="020B0503020204020204" pitchFamily="34" charset="-122"/>
                          <a:ea typeface="微软雅黑" panose="020B0503020204020204" pitchFamily="34" charset="-122"/>
                        </a:rPr>
                        <a:t>接口结点数</a:t>
                      </a:r>
                    </a:p>
                  </a:txBody>
                  <a:tcPr marL="68580" marR="68580" marT="0" marB="0" anchor="ctr">
                    <a:solidFill>
                      <a:schemeClr val="bg1"/>
                    </a:solidFill>
                  </a:tcPr>
                </a:tc>
                <a:tc>
                  <a:txBody>
                    <a:bodyPr/>
                    <a:lstStyle/>
                    <a:p>
                      <a:pPr algn="ctr" hangingPunct="0">
                        <a:spcAft>
                          <a:spcPts val="0"/>
                        </a:spcAft>
                      </a:pPr>
                      <a:r>
                        <a:rPr lang="zh-CN" sz="1400" kern="100" dirty="0">
                          <a:solidFill>
                            <a:schemeClr val="tx1"/>
                          </a:solidFill>
                          <a:effectLst/>
                          <a:latin typeface="微软雅黑" panose="020B0503020204020204" pitchFamily="34" charset="-122"/>
                          <a:ea typeface="微软雅黑" panose="020B0503020204020204" pitchFamily="34" charset="-122"/>
                        </a:rPr>
                        <a:t>方法结点数</a:t>
                      </a:r>
                    </a:p>
                  </a:txBody>
                  <a:tcPr marL="68580" marR="68580" marT="0" marB="0" anchor="ctr">
                    <a:solidFill>
                      <a:schemeClr val="bg1"/>
                    </a:solidFill>
                  </a:tcPr>
                </a:tc>
                <a:tc>
                  <a:txBody>
                    <a:bodyPr/>
                    <a:lstStyle/>
                    <a:p>
                      <a:pPr algn="ctr" hangingPunct="0">
                        <a:spcAft>
                          <a:spcPts val="0"/>
                        </a:spcAft>
                      </a:pPr>
                      <a:r>
                        <a:rPr lang="zh-CN" sz="1400" kern="100" dirty="0">
                          <a:solidFill>
                            <a:schemeClr val="tx1"/>
                          </a:solidFill>
                          <a:effectLst/>
                          <a:latin typeface="微软雅黑" panose="020B0503020204020204" pitchFamily="34" charset="-122"/>
                          <a:ea typeface="微软雅黑" panose="020B0503020204020204" pitchFamily="34" charset="-122"/>
                        </a:rPr>
                        <a:t>总结点数</a:t>
                      </a:r>
                    </a:p>
                  </a:txBody>
                  <a:tcPr marL="68580" marR="68580" marT="0" marB="0" anchor="ctr">
                    <a:solidFill>
                      <a:schemeClr val="bg1"/>
                    </a:solidFill>
                  </a:tcPr>
                </a:tc>
                <a:tc>
                  <a:txBody>
                    <a:bodyPr/>
                    <a:lstStyle/>
                    <a:p>
                      <a:pPr algn="ctr" hangingPunct="0">
                        <a:spcAft>
                          <a:spcPts val="0"/>
                        </a:spcAft>
                      </a:pPr>
                      <a:r>
                        <a:rPr lang="zh-CN" sz="1400" kern="100" dirty="0">
                          <a:solidFill>
                            <a:schemeClr val="tx1"/>
                          </a:solidFill>
                          <a:effectLst/>
                          <a:latin typeface="微软雅黑" panose="020B0503020204020204" pitchFamily="34" charset="-122"/>
                          <a:ea typeface="微软雅黑" panose="020B0503020204020204" pitchFamily="34" charset="-122"/>
                        </a:rPr>
                        <a:t>关联关系数</a:t>
                      </a:r>
                    </a:p>
                  </a:txBody>
                  <a:tcPr marL="68580" marR="68580" marT="0" marB="0" anchor="ctr">
                    <a:solidFill>
                      <a:schemeClr val="bg1"/>
                    </a:solidFill>
                  </a:tcPr>
                </a:tc>
                <a:tc>
                  <a:txBody>
                    <a:bodyPr/>
                    <a:lstStyle/>
                    <a:p>
                      <a:pPr algn="ctr" hangingPunct="0">
                        <a:spcAft>
                          <a:spcPts val="0"/>
                        </a:spcAft>
                      </a:pPr>
                      <a:r>
                        <a:rPr lang="zh-CN" sz="1400" kern="100" dirty="0">
                          <a:solidFill>
                            <a:schemeClr val="tx1"/>
                          </a:solidFill>
                          <a:effectLst/>
                          <a:latin typeface="微软雅黑" panose="020B0503020204020204" pitchFamily="34" charset="-122"/>
                          <a:ea typeface="微软雅黑" panose="020B0503020204020204" pitchFamily="34" charset="-122"/>
                        </a:rPr>
                        <a:t>构造时间</a:t>
                      </a:r>
                      <a:r>
                        <a:rPr lang="en-US" sz="1400" kern="100" dirty="0">
                          <a:solidFill>
                            <a:schemeClr val="tx1"/>
                          </a:solidFill>
                          <a:effectLst/>
                          <a:latin typeface="微软雅黑" panose="020B0503020204020204" pitchFamily="34" charset="-122"/>
                          <a:ea typeface="微软雅黑" panose="020B0503020204020204" pitchFamily="34" charset="-122"/>
                        </a:rPr>
                        <a:t>(</a:t>
                      </a:r>
                      <a:r>
                        <a:rPr lang="zh-CN" sz="1400" kern="100" dirty="0">
                          <a:solidFill>
                            <a:schemeClr val="tx1"/>
                          </a:solidFill>
                          <a:effectLst/>
                          <a:latin typeface="微软雅黑" panose="020B0503020204020204" pitchFamily="34" charset="-122"/>
                          <a:ea typeface="微软雅黑" panose="020B0503020204020204" pitchFamily="34" charset="-122"/>
                        </a:rPr>
                        <a:t>分钟</a:t>
                      </a:r>
                      <a:r>
                        <a:rPr lang="en-US" sz="1400" kern="100" dirty="0">
                          <a:solidFill>
                            <a:schemeClr val="tx1"/>
                          </a:solidFill>
                          <a:effectLst/>
                          <a:latin typeface="微软雅黑" panose="020B0503020204020204" pitchFamily="34" charset="-122"/>
                          <a:ea typeface="微软雅黑" panose="020B0503020204020204" pitchFamily="34" charset="-122"/>
                        </a:rPr>
                        <a:t>)</a:t>
                      </a:r>
                      <a:endParaRPr lang="zh-CN" sz="1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extLst>
                  <a:ext uri="{0D108BD9-81ED-4DB2-BD59-A6C34878D82A}">
                    <a16:rowId xmlns:a16="http://schemas.microsoft.com/office/drawing/2014/main" val="3066929137"/>
                  </a:ext>
                </a:extLst>
              </a:tr>
              <a:tr h="555707">
                <a:tc>
                  <a:txBody>
                    <a:bodyPr/>
                    <a:lstStyle/>
                    <a:p>
                      <a:pPr algn="ctr" hangingPunct="0">
                        <a:spcAft>
                          <a:spcPts val="0"/>
                        </a:spcAft>
                      </a:pPr>
                      <a:r>
                        <a:rPr lang="en-US" sz="1600" kern="100" dirty="0" err="1">
                          <a:effectLst/>
                          <a:latin typeface="微软雅黑" panose="020B0503020204020204" pitchFamily="34" charset="-122"/>
                          <a:ea typeface="微软雅黑" panose="020B0503020204020204" pitchFamily="34" charset="-122"/>
                        </a:rPr>
                        <a:t>Lucene</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6. 3. 0</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5, 377</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34, 042</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39,419</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255, 880</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39</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bg1"/>
                    </a:solidFill>
                  </a:tcPr>
                </a:tc>
                <a:extLst>
                  <a:ext uri="{0D108BD9-81ED-4DB2-BD59-A6C34878D82A}">
                    <a16:rowId xmlns:a16="http://schemas.microsoft.com/office/drawing/2014/main" val="2225422323"/>
                  </a:ext>
                </a:extLst>
              </a:tr>
              <a:tr h="555707">
                <a:tc>
                  <a:txBody>
                    <a:bodyPr/>
                    <a:lstStyle/>
                    <a:p>
                      <a:pPr algn="ctr" hangingPunct="0">
                        <a:spcAft>
                          <a:spcPts val="0"/>
                        </a:spcAft>
                      </a:pPr>
                      <a:r>
                        <a:rPr lang="en-US" sz="1600" kern="100" dirty="0">
                          <a:effectLst/>
                          <a:latin typeface="微软雅黑" panose="020B0503020204020204" pitchFamily="34" charset="-122"/>
                          <a:ea typeface="微软雅黑" panose="020B0503020204020204" pitchFamily="34" charset="-122"/>
                        </a:rPr>
                        <a:t>POI</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3. 14</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3, 678</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32, 001</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35,679</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211, 692</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spcAft>
                          <a:spcPts val="0"/>
                        </a:spcAft>
                      </a:pPr>
                      <a:r>
                        <a:rPr lang="en-US" sz="1800" kern="100" dirty="0">
                          <a:effectLst/>
                          <a:latin typeface="微软雅黑" panose="020B0503020204020204" pitchFamily="34" charset="-122"/>
                          <a:ea typeface="微软雅黑" panose="020B0503020204020204" pitchFamily="34" charset="-122"/>
                        </a:rPr>
                        <a:t>31</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40903503"/>
                  </a:ext>
                </a:extLst>
              </a:tr>
            </a:tbl>
          </a:graphicData>
        </a:graphic>
      </p:graphicFrame>
    </p:spTree>
    <p:extLst>
      <p:ext uri="{BB962C8B-B14F-4D97-AF65-F5344CB8AC3E}">
        <p14:creationId xmlns:p14="http://schemas.microsoft.com/office/powerpoint/2010/main" val="1321640071"/>
      </p:ext>
    </p:extLst>
  </p:cSld>
  <p:clrMapOvr>
    <a:masterClrMapping/>
  </p:clrMapOvr>
  <mc:AlternateContent xmlns:mc="http://schemas.openxmlformats.org/markup-compatibility/2006" xmlns:p14="http://schemas.microsoft.com/office/powerpoint/2010/main">
    <mc:Choice Requires="p14">
      <p:transition spd="slow" p14:dur="2000" advTm="46342"/>
    </mc:Choice>
    <mc:Fallback xmlns="">
      <p:transition spd="slow" advTm="4634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4294967295"/>
          </p:nvPr>
        </p:nvSpPr>
        <p:spPr>
          <a:xfrm>
            <a:off x="4572000" y="6642000"/>
            <a:ext cx="3600000" cy="216000"/>
          </a:xfrm>
        </p:spPr>
        <p:txBody>
          <a:bodyPr/>
          <a:lstStyle/>
          <a:p>
            <a:r>
              <a:rPr lang="en-US" altLang="zh-CN" smtClean="0"/>
              <a:t>Software Engineering Institute</a:t>
            </a:r>
            <a:endParaRPr lang="zh-CN" altLang="en-US" dirty="0" smtClean="0"/>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13</a:t>
            </a:fld>
            <a:endParaRPr lang="en-US" dirty="0"/>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83" y="223559"/>
            <a:ext cx="8396751" cy="3146202"/>
          </a:xfrm>
          <a:prstGeom prst="rect">
            <a:avLst/>
          </a:prstGeom>
        </p:spPr>
      </p:pic>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24" y="3737238"/>
            <a:ext cx="8377071" cy="2667218"/>
          </a:xfrm>
          <a:prstGeom prst="rect">
            <a:avLst/>
          </a:prstGeom>
        </p:spPr>
      </p:pic>
      <p:pic>
        <p:nvPicPr>
          <p:cNvPr id="11" name="图片 10"/>
          <p:cNvPicPr>
            <a:picLocks noChangeAspect="1"/>
          </p:cNvPicPr>
          <p:nvPr/>
        </p:nvPicPr>
        <p:blipFill>
          <a:blip r:embed="rId4"/>
          <a:stretch>
            <a:fillRect/>
          </a:stretch>
        </p:blipFill>
        <p:spPr>
          <a:xfrm flipV="1">
            <a:off x="251042" y="3482005"/>
            <a:ext cx="8396751" cy="142989"/>
          </a:xfrm>
          <a:prstGeom prst="rect">
            <a:avLst/>
          </a:prstGeom>
        </p:spPr>
      </p:pic>
    </p:spTree>
    <p:extLst>
      <p:ext uri="{BB962C8B-B14F-4D97-AF65-F5344CB8AC3E}">
        <p14:creationId xmlns:p14="http://schemas.microsoft.com/office/powerpoint/2010/main" val="1705982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检索示例</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14</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0" name="内容占位符 2"/>
          <p:cNvSpPr>
            <a:spLocks noGrp="1"/>
          </p:cNvSpPr>
          <p:nvPr>
            <p:ph idx="1"/>
          </p:nvPr>
        </p:nvSpPr>
        <p:spPr>
          <a:xfrm>
            <a:off x="396606" y="1234866"/>
            <a:ext cx="6714199" cy="768612"/>
          </a:xfrm>
        </p:spPr>
        <p:txBody>
          <a:bodyPr>
            <a:normAutofit/>
          </a:bodyPr>
          <a:lstStyle/>
          <a:p>
            <a:pPr marL="0" indent="0">
              <a:buNone/>
            </a:pPr>
            <a:r>
              <a:rPr lang="en-US" altLang="zh-CN" sz="2400" i="1" dirty="0" smtClean="0"/>
              <a:t>Q1.</a:t>
            </a:r>
            <a:r>
              <a:rPr lang="zh-CN" altLang="en-US" sz="2400" b="0" i="1" dirty="0" smtClean="0"/>
              <a:t>“</a:t>
            </a:r>
            <a:r>
              <a:rPr lang="en-US" altLang="zh-CN" sz="2400" b="0" i="1" dirty="0" smtClean="0"/>
              <a:t> How to set document boost attribute?</a:t>
            </a:r>
            <a:r>
              <a:rPr lang="zh-CN" altLang="en-US" sz="2400" b="0" i="1" dirty="0" smtClean="0"/>
              <a:t>”</a:t>
            </a:r>
            <a:endParaRPr lang="zh-CN" altLang="en-US" sz="2400" dirty="0"/>
          </a:p>
        </p:txBody>
      </p:sp>
      <p:sp>
        <p:nvSpPr>
          <p:cNvPr id="6" name="矩形 5"/>
          <p:cNvSpPr/>
          <p:nvPr/>
        </p:nvSpPr>
        <p:spPr>
          <a:xfrm>
            <a:off x="5532028" y="2922769"/>
            <a:ext cx="2274790" cy="1200329"/>
          </a:xfrm>
          <a:prstGeom prst="rect">
            <a:avLst/>
          </a:prstGeom>
        </p:spPr>
        <p:txBody>
          <a:bodyPr wrap="none">
            <a:spAutoFit/>
          </a:bodyPr>
          <a:lstStyle/>
          <a:p>
            <a:r>
              <a:rPr lang="en-US" altLang="zh-CN" sz="2400" dirty="0" smtClean="0">
                <a:latin typeface="Calibri" panose="020F0502020204030204" pitchFamily="34" charset="0"/>
                <a:cs typeface="Calibri" panose="020F0502020204030204" pitchFamily="34" charset="0"/>
              </a:rPr>
              <a:t>Precision </a:t>
            </a:r>
            <a:r>
              <a:rPr lang="en-US" altLang="zh-CN" sz="2400" dirty="0">
                <a:latin typeface="Calibri" panose="020F0502020204030204" pitchFamily="34" charset="0"/>
                <a:cs typeface="Calibri" panose="020F0502020204030204" pitchFamily="34" charset="0"/>
              </a:rPr>
              <a:t>= </a:t>
            </a:r>
            <a:r>
              <a:rPr lang="en-US" altLang="zh-CN" sz="2400" dirty="0" smtClean="0">
                <a:latin typeface="Calibri" panose="020F0502020204030204" pitchFamily="34" charset="0"/>
                <a:cs typeface="Calibri" panose="020F0502020204030204" pitchFamily="34" charset="0"/>
              </a:rPr>
              <a:t>5/8</a:t>
            </a:r>
          </a:p>
          <a:p>
            <a:r>
              <a:rPr lang="en-US" altLang="zh-CN" sz="2400" dirty="0" smtClean="0">
                <a:latin typeface="Calibri" panose="020F0502020204030204" pitchFamily="34" charset="0"/>
                <a:cs typeface="Calibri" panose="020F0502020204030204" pitchFamily="34" charset="0"/>
              </a:rPr>
              <a:t>Recall </a:t>
            </a:r>
            <a:r>
              <a:rPr lang="en-US" altLang="zh-CN" sz="2400" dirty="0">
                <a:latin typeface="Calibri" panose="020F0502020204030204" pitchFamily="34" charset="0"/>
                <a:cs typeface="Calibri" panose="020F0502020204030204" pitchFamily="34" charset="0"/>
              </a:rPr>
              <a:t>= </a:t>
            </a:r>
            <a:r>
              <a:rPr lang="en-US" altLang="zh-CN" sz="2400" dirty="0" smtClean="0">
                <a:latin typeface="Calibri" panose="020F0502020204030204" pitchFamily="34" charset="0"/>
                <a:cs typeface="Calibri" panose="020F0502020204030204" pitchFamily="34" charset="0"/>
              </a:rPr>
              <a:t>1</a:t>
            </a:r>
          </a:p>
          <a:p>
            <a:r>
              <a:rPr lang="en-US" altLang="zh-CN" sz="2400" dirty="0" smtClean="0">
                <a:latin typeface="Calibri" panose="020F0502020204030204" pitchFamily="34" charset="0"/>
                <a:cs typeface="Calibri" panose="020F0502020204030204" pitchFamily="34" charset="0"/>
              </a:rPr>
              <a:t>F1-score </a:t>
            </a:r>
            <a:r>
              <a:rPr lang="en-US" altLang="zh-CN" sz="2400" dirty="0">
                <a:latin typeface="Calibri" panose="020F0502020204030204" pitchFamily="34" charset="0"/>
                <a:cs typeface="Calibri" panose="020F0502020204030204" pitchFamily="34" charset="0"/>
              </a:rPr>
              <a:t>= </a:t>
            </a:r>
            <a:r>
              <a:rPr lang="en-US" altLang="zh-CN" sz="2400" dirty="0" smtClean="0">
                <a:latin typeface="Calibri" panose="020F0502020204030204" pitchFamily="34" charset="0"/>
                <a:cs typeface="Calibri" panose="020F0502020204030204" pitchFamily="34" charset="0"/>
              </a:rPr>
              <a:t>10/13</a:t>
            </a:r>
            <a:endParaRPr lang="zh-CN" altLang="en-US" sz="2400" dirty="0">
              <a:latin typeface="Calibri" panose="020F0502020204030204" pitchFamily="34" charset="0"/>
              <a:cs typeface="Calibri" panose="020F0502020204030204" pitchFamily="34"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32" y="1822724"/>
            <a:ext cx="4711648" cy="4457892"/>
          </a:xfrm>
          <a:prstGeom prst="rect">
            <a:avLst/>
          </a:prstGeom>
          <a:ln>
            <a:solidFill>
              <a:schemeClr val="accent5"/>
            </a:solidFill>
          </a:ln>
        </p:spPr>
      </p:pic>
    </p:spTree>
    <p:extLst>
      <p:ext uri="{BB962C8B-B14F-4D97-AF65-F5344CB8AC3E}">
        <p14:creationId xmlns:p14="http://schemas.microsoft.com/office/powerpoint/2010/main" val="2068142277"/>
      </p:ext>
    </p:extLst>
  </p:cSld>
  <p:clrMapOvr>
    <a:masterClrMapping/>
  </p:clrMapOvr>
  <mc:AlternateContent xmlns:mc="http://schemas.openxmlformats.org/markup-compatibility/2006" xmlns:p14="http://schemas.microsoft.com/office/powerpoint/2010/main">
    <mc:Choice Requires="p14">
      <p:transition spd="slow" p14:dur="2000" advTm="22457"/>
    </mc:Choice>
    <mc:Fallback xmlns="">
      <p:transition spd="slow" advTm="2245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vert="horz" lIns="144000" tIns="45720" rIns="144000" bIns="45720" rtlCol="0" anchor="ctr" anchorCtr="0">
            <a:normAutofit/>
          </a:bodyPr>
          <a:lstStyle/>
          <a:p>
            <a:r>
              <a:rPr lang="zh-CN" altLang="en-US" sz="3600" b="0" dirty="0">
                <a:cs typeface="Noto Sans S Chinese Light" charset="-122"/>
              </a:rPr>
              <a:t>检索示例</a:t>
            </a: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15</a:t>
            </a:fld>
            <a:endParaRPr lang="en-US" dirty="0"/>
          </a:p>
        </p:txBody>
      </p:sp>
      <p:sp>
        <p:nvSpPr>
          <p:cNvPr id="7" name="Footer Placeholder 4"/>
          <p:cNvSpPr>
            <a:spLocks noGrp="1"/>
          </p:cNvSpPr>
          <p:nvPr>
            <p:ph type="ftr" sz="quarter" idx="4294967295"/>
          </p:nvPr>
        </p:nvSpPr>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0" name="内容占位符 2"/>
          <p:cNvSpPr>
            <a:spLocks noGrp="1"/>
          </p:cNvSpPr>
          <p:nvPr>
            <p:ph idx="1"/>
          </p:nvPr>
        </p:nvSpPr>
        <p:spPr>
          <a:xfrm>
            <a:off x="396606" y="1234866"/>
            <a:ext cx="6714199" cy="768612"/>
          </a:xfrm>
        </p:spPr>
        <p:txBody>
          <a:bodyPr>
            <a:normAutofit/>
          </a:bodyPr>
          <a:lstStyle/>
          <a:p>
            <a:pPr marL="0" indent="0">
              <a:buNone/>
            </a:pPr>
            <a:r>
              <a:rPr lang="en-US" altLang="zh-CN" i="1" dirty="0" smtClean="0"/>
              <a:t>Q1.</a:t>
            </a:r>
            <a:r>
              <a:rPr lang="zh-CN" altLang="en-US" b="0" i="1" dirty="0" smtClean="0"/>
              <a:t>“</a:t>
            </a:r>
            <a:r>
              <a:rPr lang="en-US" altLang="zh-CN" b="0" i="1" dirty="0" smtClean="0"/>
              <a:t> How to set document boost attribute?</a:t>
            </a:r>
            <a:r>
              <a:rPr lang="zh-CN" altLang="en-US" b="0" i="1" dirty="0" smtClean="0"/>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33" y="2111054"/>
            <a:ext cx="3665455" cy="3468044"/>
          </a:xfrm>
          <a:prstGeom prst="rect">
            <a:avLst/>
          </a:prstGeom>
          <a:ln>
            <a:solidFill>
              <a:schemeClr val="accent5"/>
            </a:solidFill>
          </a:ln>
        </p:spPr>
      </p:pic>
      <p:sp>
        <p:nvSpPr>
          <p:cNvPr id="16" name="梯形 15">
            <a:extLst>
              <a:ext uri="{FF2B5EF4-FFF2-40B4-BE49-F238E27FC236}">
                <a16:creationId xmlns:a16="http://schemas.microsoft.com/office/drawing/2014/main" id="{FA8B0CA5-768B-4F2C-AE54-0E0E8731A2B1}"/>
              </a:ext>
            </a:extLst>
          </p:cNvPr>
          <p:cNvSpPr/>
          <p:nvPr/>
        </p:nvSpPr>
        <p:spPr>
          <a:xfrm rot="5400000" flipV="1">
            <a:off x="2293570" y="3725307"/>
            <a:ext cx="4447619" cy="494581"/>
          </a:xfrm>
          <a:prstGeom prst="trapezoid">
            <a:avLst>
              <a:gd name="adj" fmla="val 217067"/>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669" y="1748788"/>
            <a:ext cx="4309987" cy="4607563"/>
          </a:xfrm>
          <a:prstGeom prst="rect">
            <a:avLst/>
          </a:prstGeom>
          <a:ln w="25400">
            <a:solidFill>
              <a:schemeClr val="accent5"/>
            </a:solidFill>
          </a:ln>
        </p:spPr>
      </p:pic>
    </p:spTree>
    <p:extLst>
      <p:ext uri="{BB962C8B-B14F-4D97-AF65-F5344CB8AC3E}">
        <p14:creationId xmlns:p14="http://schemas.microsoft.com/office/powerpoint/2010/main" val="359051380"/>
      </p:ext>
    </p:extLst>
  </p:cSld>
  <p:clrMapOvr>
    <a:masterClrMapping/>
  </p:clrMapOvr>
  <mc:AlternateContent xmlns:mc="http://schemas.openxmlformats.org/markup-compatibility/2006" xmlns:p14="http://schemas.microsoft.com/office/powerpoint/2010/main">
    <mc:Choice Requires="p14">
      <p:transition spd="slow" p14:dur="2000" advTm="22457"/>
    </mc:Choice>
    <mc:Fallback xmlns="">
      <p:transition spd="slow" advTm="22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a:latin typeface="微软雅黑" panose="020B0503020204020204" pitchFamily="34" charset="-122"/>
                <a:ea typeface="微软雅黑" panose="020B0503020204020204" pitchFamily="34" charset="-122"/>
                <a:cs typeface="Noto Sans S Chinese Light" charset="-122"/>
              </a:rPr>
              <a:t>实验结果</a:t>
            </a: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16</a:t>
            </a:fld>
            <a:endParaRPr lang="en-US" dirty="0"/>
          </a:p>
        </p:txBody>
      </p:sp>
      <p:pic>
        <p:nvPicPr>
          <p:cNvPr id="4" name="图片 3" descr="屏幕剪辑"/>
          <p:cNvPicPr>
            <a:picLocks noChangeAspect="1"/>
          </p:cNvPicPr>
          <p:nvPr/>
        </p:nvPicPr>
        <p:blipFill rotWithShape="1">
          <a:blip r:embed="rId3">
            <a:extLst>
              <a:ext uri="{28A0092B-C50C-407E-A947-70E740481C1C}">
                <a14:useLocalDpi xmlns:a14="http://schemas.microsoft.com/office/drawing/2010/main" val="0"/>
              </a:ext>
            </a:extLst>
          </a:blip>
          <a:srcRect t="2359"/>
          <a:stretch/>
        </p:blipFill>
        <p:spPr>
          <a:xfrm>
            <a:off x="0" y="2764714"/>
            <a:ext cx="9147561" cy="2560321"/>
          </a:xfrm>
          <a:prstGeom prst="rect">
            <a:avLst/>
          </a:prstGeom>
        </p:spPr>
      </p:pic>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5" name="内容占位符 2"/>
          <p:cNvSpPr>
            <a:spLocks noGrp="1"/>
          </p:cNvSpPr>
          <p:nvPr>
            <p:ph idx="1"/>
          </p:nvPr>
        </p:nvSpPr>
        <p:spPr>
          <a:xfrm>
            <a:off x="235213" y="1378694"/>
            <a:ext cx="8350787" cy="1386021"/>
          </a:xfrm>
        </p:spPr>
        <p:txBody>
          <a:bodyPr>
            <a:normAutofit/>
          </a:bodyPr>
          <a:lstStyle/>
          <a:p>
            <a:pPr marL="399600" lvl="1" indent="-342900">
              <a:buSzPct val="80000"/>
              <a:buFont typeface="Wingdings" charset="2"/>
              <a:buChar char="l"/>
            </a:pPr>
            <a:r>
              <a:rPr lang="zh-CN" altLang="en-US" dirty="0" smtClean="0">
                <a:latin typeface="微软雅黑" panose="020B0503020204020204" pitchFamily="34" charset="-122"/>
                <a:ea typeface="微软雅黑" panose="020B0503020204020204" pitchFamily="34" charset="-122"/>
                <a:cs typeface="Noto Sans S Chinese Light" charset="-122"/>
              </a:rPr>
              <a:t>本文方法在两个项目中都取得了最高的准确率、召回率和</a:t>
            </a:r>
            <a:r>
              <a:rPr lang="en-US" altLang="zh-CN" dirty="0" smtClean="0">
                <a:latin typeface="微软雅黑" panose="020B0503020204020204" pitchFamily="34" charset="-122"/>
                <a:ea typeface="微软雅黑" panose="020B0503020204020204" pitchFamily="34" charset="-122"/>
                <a:cs typeface="Noto Sans S Chinese Light" charset="-122"/>
              </a:rPr>
              <a:t>F1</a:t>
            </a:r>
            <a:r>
              <a:rPr lang="zh-CN" altLang="en-US" dirty="0" smtClean="0">
                <a:latin typeface="微软雅黑" panose="020B0503020204020204" pitchFamily="34" charset="-122"/>
                <a:ea typeface="微软雅黑" panose="020B0503020204020204" pitchFamily="34" charset="-122"/>
                <a:cs typeface="Noto Sans S Chinese Light" charset="-122"/>
              </a:rPr>
              <a:t>值，同时很大程度地减少了</a:t>
            </a:r>
            <a:r>
              <a:rPr lang="zh-CN" altLang="en-US" dirty="0">
                <a:latin typeface="微软雅黑" panose="020B0503020204020204" pitchFamily="34" charset="-122"/>
                <a:cs typeface="Noto Sans S Chinese Light" charset="-122"/>
              </a:rPr>
              <a:t>响应</a:t>
            </a:r>
            <a:r>
              <a:rPr lang="zh-CN" altLang="en-US" dirty="0" smtClean="0">
                <a:latin typeface="微软雅黑" panose="020B0503020204020204" pitchFamily="34" charset="-122"/>
                <a:ea typeface="微软雅黑" panose="020B0503020204020204" pitchFamily="34" charset="-122"/>
                <a:cs typeface="Noto Sans S Chinese Light" charset="-122"/>
              </a:rPr>
              <a:t>时间。</a:t>
            </a:r>
            <a:endParaRPr lang="zh-CN" altLang="en-US" dirty="0">
              <a:latin typeface="微软雅黑" panose="020B0503020204020204" pitchFamily="34" charset="-122"/>
              <a:ea typeface="微软雅黑" panose="020B0503020204020204" pitchFamily="34" charset="-122"/>
              <a:cs typeface="Noto Sans S Chinese Light" charset="-122"/>
            </a:endParaRPr>
          </a:p>
        </p:txBody>
      </p:sp>
      <p:grpSp>
        <p:nvGrpSpPr>
          <p:cNvPr id="6" name="组合 5"/>
          <p:cNvGrpSpPr/>
          <p:nvPr/>
        </p:nvGrpSpPr>
        <p:grpSpPr>
          <a:xfrm>
            <a:off x="1639010" y="4044875"/>
            <a:ext cx="4492448" cy="339430"/>
            <a:chOff x="1639010" y="4044875"/>
            <a:chExt cx="4492448" cy="339430"/>
          </a:xfrm>
        </p:grpSpPr>
        <p:sp>
          <p:nvSpPr>
            <p:cNvPr id="3" name="椭圆 2"/>
            <p:cNvSpPr/>
            <p:nvPr/>
          </p:nvSpPr>
          <p:spPr>
            <a:xfrm>
              <a:off x="1639010" y="4044875"/>
              <a:ext cx="666662" cy="32961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2449034" y="4054695"/>
              <a:ext cx="606056" cy="32961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228755" y="4054695"/>
              <a:ext cx="606056" cy="32961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4008476" y="4054695"/>
              <a:ext cx="606056" cy="32961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745673" y="4054695"/>
              <a:ext cx="606056" cy="32961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525402" y="4044875"/>
              <a:ext cx="606056" cy="32961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18" name="组合 17"/>
          <p:cNvGrpSpPr/>
          <p:nvPr/>
        </p:nvGrpSpPr>
        <p:grpSpPr>
          <a:xfrm>
            <a:off x="6655981" y="4364337"/>
            <a:ext cx="593663" cy="803086"/>
            <a:chOff x="6655981" y="4364337"/>
            <a:chExt cx="593663" cy="803086"/>
          </a:xfrm>
        </p:grpSpPr>
        <p:cxnSp>
          <p:nvCxnSpPr>
            <p:cNvPr id="14" name="直接连接符 13"/>
            <p:cNvCxnSpPr/>
            <p:nvPr/>
          </p:nvCxnSpPr>
          <p:spPr>
            <a:xfrm flipV="1">
              <a:off x="6655981" y="5156791"/>
              <a:ext cx="584791" cy="10632"/>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664853" y="4364337"/>
              <a:ext cx="584791" cy="9665"/>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8061270" y="4353705"/>
            <a:ext cx="593663" cy="803086"/>
            <a:chOff x="6655981" y="4364337"/>
            <a:chExt cx="593663" cy="803086"/>
          </a:xfrm>
        </p:grpSpPr>
        <p:cxnSp>
          <p:nvCxnSpPr>
            <p:cNvPr id="20" name="直接连接符 19"/>
            <p:cNvCxnSpPr/>
            <p:nvPr/>
          </p:nvCxnSpPr>
          <p:spPr>
            <a:xfrm flipV="1">
              <a:off x="6655981" y="5156791"/>
              <a:ext cx="584791" cy="10632"/>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64853" y="4364337"/>
              <a:ext cx="584791" cy="9665"/>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6634788"/>
      </p:ext>
    </p:extLst>
  </p:cSld>
  <p:clrMapOvr>
    <a:masterClrMapping/>
  </p:clrMapOvr>
  <mc:AlternateContent xmlns:mc="http://schemas.openxmlformats.org/markup-compatibility/2006" xmlns:p14="http://schemas.microsoft.com/office/powerpoint/2010/main">
    <mc:Choice Requires="p14">
      <p:transition spd="slow" p14:dur="2000" advTm="18245"/>
    </mc:Choice>
    <mc:Fallback xmlns="">
      <p:transition spd="slow" advTm="182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a:latin typeface="微软雅黑" panose="020B0503020204020204" pitchFamily="34" charset="-122"/>
                <a:ea typeface="微软雅黑" panose="020B0503020204020204" pitchFamily="34" charset="-122"/>
                <a:cs typeface="Noto Sans S Chinese Light" charset="-122"/>
              </a:rPr>
              <a:t>召回率</a:t>
            </a:r>
            <a:r>
              <a:rPr lang="zh-CN" altLang="en-US" sz="3600" b="0" dirty="0" smtClean="0">
                <a:latin typeface="微软雅黑" panose="020B0503020204020204" pitchFamily="34" charset="-122"/>
                <a:ea typeface="微软雅黑" panose="020B0503020204020204" pitchFamily="34" charset="-122"/>
                <a:cs typeface="Noto Sans S Chinese Light" charset="-122"/>
              </a:rPr>
              <a:t>分析</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17</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5" name="内容占位符 2"/>
          <p:cNvSpPr>
            <a:spLocks noGrp="1"/>
          </p:cNvSpPr>
          <p:nvPr>
            <p:ph idx="1"/>
          </p:nvPr>
        </p:nvSpPr>
        <p:spPr>
          <a:xfrm>
            <a:off x="235213" y="1378694"/>
            <a:ext cx="8350787" cy="1386021"/>
          </a:xfrm>
        </p:spPr>
        <p:txBody>
          <a:bodyPr>
            <a:normAutofit/>
          </a:bodyPr>
          <a:lstStyle/>
          <a:p>
            <a:pPr marL="399600" lvl="1" indent="-342900">
              <a:buSzPct val="80000"/>
              <a:buFont typeface="Wingdings" charset="2"/>
              <a:buChar char="l"/>
            </a:pPr>
            <a:r>
              <a:rPr lang="zh-CN" altLang="en-US" sz="2000" dirty="0" smtClean="0">
                <a:latin typeface="微软雅黑" panose="020B0503020204020204" pitchFamily="34" charset="-122"/>
                <a:ea typeface="微软雅黑" panose="020B0503020204020204" pitchFamily="34" charset="-122"/>
                <a:cs typeface="Noto Sans S Chinese Light" charset="-122"/>
              </a:rPr>
              <a:t>本文方法在超过</a:t>
            </a:r>
            <a:r>
              <a:rPr lang="en-US" altLang="zh-CN" sz="2000" dirty="0" smtClean="0">
                <a:latin typeface="微软雅黑" panose="020B0503020204020204" pitchFamily="34" charset="-122"/>
                <a:ea typeface="微软雅黑" panose="020B0503020204020204" pitchFamily="34" charset="-122"/>
                <a:cs typeface="Noto Sans S Chinese Light" charset="-122"/>
              </a:rPr>
              <a:t>50%</a:t>
            </a:r>
            <a:r>
              <a:rPr lang="zh-CN" altLang="en-US" sz="2000" dirty="0" smtClean="0">
                <a:latin typeface="微软雅黑" panose="020B0503020204020204" pitchFamily="34" charset="-122"/>
                <a:ea typeface="微软雅黑" panose="020B0503020204020204" pitchFamily="34" charset="-122"/>
                <a:cs typeface="Noto Sans S Chinese Light" charset="-122"/>
              </a:rPr>
              <a:t>的问题上取得了</a:t>
            </a:r>
            <a:r>
              <a:rPr lang="en-US" altLang="zh-CN" sz="2000" b="1" dirty="0" smtClean="0">
                <a:solidFill>
                  <a:srgbClr val="C00000"/>
                </a:solidFill>
                <a:latin typeface="微软雅黑" panose="020B0503020204020204" pitchFamily="34" charset="-122"/>
                <a:ea typeface="微软雅黑" panose="020B0503020204020204" pitchFamily="34" charset="-122"/>
                <a:cs typeface="Noto Sans S Chinese Light" charset="-122"/>
              </a:rPr>
              <a:t>100%</a:t>
            </a:r>
            <a:r>
              <a:rPr lang="zh-CN" altLang="en-US" sz="2000" b="1" dirty="0" smtClean="0">
                <a:solidFill>
                  <a:srgbClr val="C00000"/>
                </a:solidFill>
                <a:latin typeface="微软雅黑" panose="020B0503020204020204" pitchFamily="34" charset="-122"/>
                <a:ea typeface="微软雅黑" panose="020B0503020204020204" pitchFamily="34" charset="-122"/>
                <a:cs typeface="Noto Sans S Chinese Light" charset="-122"/>
              </a:rPr>
              <a:t>的召回率。</a:t>
            </a:r>
            <a:endParaRPr lang="zh-CN" altLang="en-US" sz="2000" b="1" dirty="0">
              <a:solidFill>
                <a:srgbClr val="C00000"/>
              </a:solidFill>
              <a:latin typeface="微软雅黑" panose="020B0503020204020204" pitchFamily="34" charset="-122"/>
              <a:ea typeface="微软雅黑" panose="020B0503020204020204" pitchFamily="34" charset="-122"/>
              <a:cs typeface="Noto Sans S Chinese Light" charset="-122"/>
            </a:endParaRPr>
          </a:p>
        </p:txBody>
      </p:sp>
      <p:graphicFrame>
        <p:nvGraphicFramePr>
          <p:cNvPr id="9" name="图表 8"/>
          <p:cNvGraphicFramePr/>
          <p:nvPr>
            <p:extLst>
              <p:ext uri="{D42A27DB-BD31-4B8C-83A1-F6EECF244321}">
                <p14:modId xmlns:p14="http://schemas.microsoft.com/office/powerpoint/2010/main" val="773048186"/>
              </p:ext>
            </p:extLst>
          </p:nvPr>
        </p:nvGraphicFramePr>
        <p:xfrm>
          <a:off x="1136838" y="2557163"/>
          <a:ext cx="6870324" cy="34563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3693778"/>
      </p:ext>
    </p:extLst>
  </p:cSld>
  <p:clrMapOvr>
    <a:masterClrMapping/>
  </p:clrMapOvr>
  <mc:AlternateContent xmlns:mc="http://schemas.openxmlformats.org/markup-compatibility/2006" xmlns:p14="http://schemas.microsoft.com/office/powerpoint/2010/main">
    <mc:Choice Requires="p14">
      <p:transition spd="slow" p14:dur="2000" advTm="18245"/>
    </mc:Choice>
    <mc:Fallback xmlns="">
      <p:transition spd="slow" advTm="1824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准确率分析</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18</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5" name="内容占位符 2"/>
          <p:cNvSpPr>
            <a:spLocks noGrp="1"/>
          </p:cNvSpPr>
          <p:nvPr>
            <p:ph idx="1"/>
          </p:nvPr>
        </p:nvSpPr>
        <p:spPr>
          <a:xfrm>
            <a:off x="235213" y="1378694"/>
            <a:ext cx="8350787" cy="1386021"/>
          </a:xfrm>
        </p:spPr>
        <p:txBody>
          <a:bodyPr>
            <a:normAutofit/>
          </a:bodyPr>
          <a:lstStyle/>
          <a:p>
            <a:pPr marL="399600" lvl="1" indent="-342900">
              <a:buSzPct val="80000"/>
              <a:buFont typeface="Wingdings" charset="2"/>
              <a:buChar char="l"/>
            </a:pPr>
            <a:r>
              <a:rPr lang="zh-CN" altLang="en-US" sz="2000" dirty="0" smtClean="0">
                <a:latin typeface="微软雅黑" panose="020B0503020204020204" pitchFamily="34" charset="-122"/>
                <a:ea typeface="微软雅黑" panose="020B0503020204020204" pitchFamily="34" charset="-122"/>
                <a:cs typeface="Noto Sans S Chinese Light" charset="-122"/>
              </a:rPr>
              <a:t>本文方法返回的子图引入了更多的关联结点，数量多于标注结点，准确性的偏差主要来自于</a:t>
            </a:r>
            <a:r>
              <a:rPr lang="en-US" altLang="zh-CN" sz="2000" dirty="0" smtClean="0">
                <a:latin typeface="微软雅黑" panose="020B0503020204020204" pitchFamily="34" charset="-122"/>
                <a:ea typeface="微软雅黑" panose="020B0503020204020204" pitchFamily="34" charset="-122"/>
                <a:cs typeface="Noto Sans S Chinese Light" charset="-122"/>
              </a:rPr>
              <a:t>MST</a:t>
            </a:r>
            <a:r>
              <a:rPr lang="zh-CN" altLang="en-US" sz="2000" dirty="0" smtClean="0">
                <a:latin typeface="微软雅黑" panose="020B0503020204020204" pitchFamily="34" charset="-122"/>
                <a:ea typeface="微软雅黑" panose="020B0503020204020204" pitchFamily="34" charset="-122"/>
                <a:cs typeface="Noto Sans S Chinese Light" charset="-122"/>
              </a:rPr>
              <a:t>的扩展算法。</a:t>
            </a:r>
            <a:endParaRPr lang="zh-CN" altLang="en-US" sz="2000" dirty="0">
              <a:latin typeface="微软雅黑" panose="020B0503020204020204" pitchFamily="34" charset="-122"/>
              <a:ea typeface="微软雅黑" panose="020B0503020204020204" pitchFamily="34" charset="-122"/>
              <a:cs typeface="Noto Sans S Chinese Light" charset="-122"/>
            </a:endParaRPr>
          </a:p>
        </p:txBody>
      </p:sp>
      <p:graphicFrame>
        <p:nvGraphicFramePr>
          <p:cNvPr id="8" name="图表 7"/>
          <p:cNvGraphicFramePr/>
          <p:nvPr>
            <p:extLst>
              <p:ext uri="{D42A27DB-BD31-4B8C-83A1-F6EECF244321}">
                <p14:modId xmlns:p14="http://schemas.microsoft.com/office/powerpoint/2010/main" val="478828678"/>
              </p:ext>
            </p:extLst>
          </p:nvPr>
        </p:nvGraphicFramePr>
        <p:xfrm>
          <a:off x="1128839" y="2646379"/>
          <a:ext cx="6688016" cy="33994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2353870"/>
      </p:ext>
    </p:extLst>
  </p:cSld>
  <p:clrMapOvr>
    <a:masterClrMapping/>
  </p:clrMapOvr>
  <mc:AlternateContent xmlns:mc="http://schemas.openxmlformats.org/markup-compatibility/2006" xmlns:p14="http://schemas.microsoft.com/office/powerpoint/2010/main">
    <mc:Choice Requires="p14">
      <p:transition spd="slow" p14:dur="2000" advTm="18245"/>
    </mc:Choice>
    <mc:Fallback xmlns="">
      <p:transition spd="slow" advTm="1824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有效性讨论</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19</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5" name="内容占位符 2"/>
          <p:cNvSpPr>
            <a:spLocks noGrp="1"/>
          </p:cNvSpPr>
          <p:nvPr>
            <p:ph idx="1"/>
          </p:nvPr>
        </p:nvSpPr>
        <p:spPr>
          <a:xfrm>
            <a:off x="235213" y="1378693"/>
            <a:ext cx="8350787" cy="4387405"/>
          </a:xfrm>
        </p:spPr>
        <p:txBody>
          <a:bodyPr>
            <a:normAutofit/>
          </a:bodyPr>
          <a:lstStyle/>
          <a:p>
            <a:pPr marL="56700" lvl="1" indent="0">
              <a:buSzPct val="80000"/>
              <a:buNone/>
            </a:pPr>
            <a:r>
              <a:rPr lang="zh-CN" altLang="en-US" sz="2000" dirty="0" smtClean="0">
                <a:latin typeface="微软雅黑" panose="020B0503020204020204" pitchFamily="34" charset="-122"/>
                <a:ea typeface="微软雅黑" panose="020B0503020204020204" pitchFamily="34" charset="-122"/>
                <a:cs typeface="Noto Sans S Chinese Light" charset="-122"/>
              </a:rPr>
              <a:t>实验检索问题：</a:t>
            </a:r>
            <a:endParaRPr lang="en-US" altLang="zh-CN" sz="2000" dirty="0" smtClean="0">
              <a:latin typeface="微软雅黑" panose="020B0503020204020204" pitchFamily="34" charset="-122"/>
              <a:ea typeface="微软雅黑" panose="020B0503020204020204" pitchFamily="34" charset="-122"/>
              <a:cs typeface="Noto Sans S Chinese Light" charset="-122"/>
            </a:endParaRPr>
          </a:p>
          <a:p>
            <a:pPr marL="856800" lvl="2" indent="-342900">
              <a:buSzPct val="80000"/>
              <a:buFont typeface="Wingdings" charset="2"/>
              <a:buChar char="l"/>
            </a:pP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2</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个项目共</a:t>
            </a: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40</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个问题</a:t>
            </a: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 </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问题来源于实际且具有代表性，有客观的标注结果</a:t>
            </a: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a:t>
            </a:r>
          </a:p>
          <a:p>
            <a:pPr marL="856800" lvl="2" indent="-342900">
              <a:buSzPct val="80000"/>
              <a:buFont typeface="Wingdings" charset="2"/>
              <a:buChar char="l"/>
            </a:pP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问题</a:t>
            </a:r>
            <a:r>
              <a:rPr lang="zh-CN" altLang="en-US" sz="1800" dirty="0">
                <a:latin typeface="微软雅黑 Light" panose="020B0502040204020203" pitchFamily="34" charset="-122"/>
                <a:ea typeface="微软雅黑 Light" panose="020B0502040204020203" pitchFamily="34" charset="-122"/>
                <a:cs typeface="Noto Sans S Chinese Light" charset="-122"/>
              </a:rPr>
              <a:t>数量对实验效果没有明显</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影响，并且与相关工作的数量接近</a:t>
            </a: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a:t>
            </a:r>
            <a:endParaRPr lang="en-US" altLang="zh-CN" sz="1800" dirty="0">
              <a:latin typeface="微软雅黑 Light" panose="020B0502040204020203" pitchFamily="34" charset="-122"/>
              <a:ea typeface="微软雅黑 Light" panose="020B0502040204020203" pitchFamily="34" charset="-122"/>
              <a:cs typeface="Noto Sans S Chinese Light" charset="-122"/>
            </a:endParaRPr>
          </a:p>
          <a:p>
            <a:pPr marL="56700" lvl="1" indent="0">
              <a:buSzPct val="80000"/>
              <a:buNone/>
            </a:pPr>
            <a:r>
              <a:rPr lang="zh-CN" altLang="en-US" sz="2000" dirty="0">
                <a:latin typeface="微软雅黑" panose="020B0503020204020204" pitchFamily="34" charset="-122"/>
                <a:ea typeface="微软雅黑" panose="020B0503020204020204" pitchFamily="34" charset="-122"/>
                <a:cs typeface="Noto Sans S Chinese Light" charset="-122"/>
              </a:rPr>
              <a:t>评价指标与对比方法：</a:t>
            </a:r>
            <a:endParaRPr lang="en-US" altLang="zh-CN" sz="2000" dirty="0">
              <a:latin typeface="微软雅黑" panose="020B0503020204020204" pitchFamily="34" charset="-122"/>
              <a:ea typeface="微软雅黑" panose="020B0503020204020204" pitchFamily="34" charset="-122"/>
              <a:cs typeface="Noto Sans S Chinese Light" charset="-122"/>
            </a:endParaRPr>
          </a:p>
          <a:p>
            <a:pPr marL="856800" lvl="2" indent="-342900">
              <a:buSzPct val="80000"/>
              <a:buFont typeface="Wingdings" charset="2"/>
              <a:buChar char="l"/>
            </a:pPr>
            <a:r>
              <a:rPr lang="zh-CN" altLang="en-US" sz="1800" dirty="0">
                <a:latin typeface="微软雅黑 Light" panose="020B0502040204020203" pitchFamily="34" charset="-122"/>
                <a:ea typeface="微软雅黑 Light" panose="020B0502040204020203" pitchFamily="34" charset="-122"/>
                <a:cs typeface="Noto Sans S Chinese Light" charset="-122"/>
              </a:rPr>
              <a:t>本文不仅需要定位目标</a:t>
            </a:r>
            <a:r>
              <a:rPr lang="en-US" altLang="zh-CN" sz="1800" dirty="0">
                <a:latin typeface="微软雅黑 Light" panose="020B0502040204020203" pitchFamily="34" charset="-122"/>
                <a:ea typeface="微软雅黑 Light" panose="020B0502040204020203" pitchFamily="34" charset="-122"/>
                <a:cs typeface="Noto Sans S Chinese Light" charset="-122"/>
              </a:rPr>
              <a:t>API, </a:t>
            </a:r>
            <a:r>
              <a:rPr lang="zh-CN" altLang="en-US" sz="1800" dirty="0">
                <a:latin typeface="微软雅黑 Light" panose="020B0502040204020203" pitchFamily="34" charset="-122"/>
                <a:ea typeface="微软雅黑 Light" panose="020B0502040204020203" pitchFamily="34" charset="-122"/>
                <a:cs typeface="Noto Sans S Chinese Light" charset="-122"/>
              </a:rPr>
              <a:t>还需要展示相关代码元素的</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关联</a:t>
            </a: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 </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检索</a:t>
            </a:r>
            <a:r>
              <a:rPr lang="zh-CN" altLang="en-US" sz="1800" dirty="0">
                <a:latin typeface="微软雅黑 Light" panose="020B0502040204020203" pitchFamily="34" charset="-122"/>
                <a:ea typeface="微软雅黑 Light" panose="020B0502040204020203" pitchFamily="34" charset="-122"/>
                <a:cs typeface="Noto Sans S Chinese Light" charset="-122"/>
              </a:rPr>
              <a:t>结果是一个子图</a:t>
            </a:r>
            <a:r>
              <a:rPr lang="en-US" altLang="zh-CN" sz="1800" dirty="0">
                <a:latin typeface="微软雅黑 Light" panose="020B0502040204020203" pitchFamily="34" charset="-122"/>
                <a:ea typeface="微软雅黑 Light" panose="020B0502040204020203" pitchFamily="34" charset="-122"/>
                <a:cs typeface="Noto Sans S Chinese Light" charset="-122"/>
              </a:rPr>
              <a:t>.  </a:t>
            </a:r>
            <a:r>
              <a:rPr lang="zh-CN" altLang="en-US" sz="1800" dirty="0">
                <a:latin typeface="微软雅黑 Light" panose="020B0502040204020203" pitchFamily="34" charset="-122"/>
                <a:ea typeface="微软雅黑 Light" panose="020B0502040204020203" pitchFamily="34" charset="-122"/>
                <a:cs typeface="Noto Sans S Chinese Light" charset="-122"/>
              </a:rPr>
              <a:t>返回</a:t>
            </a:r>
            <a:r>
              <a:rPr lang="en-US" altLang="zh-CN" sz="1800" dirty="0">
                <a:latin typeface="微软雅黑 Light" panose="020B0502040204020203" pitchFamily="34" charset="-122"/>
                <a:ea typeface="微软雅黑 Light" panose="020B0502040204020203" pitchFamily="34" charset="-122"/>
                <a:cs typeface="Noto Sans S Chinese Light" charset="-122"/>
              </a:rPr>
              <a:t>API</a:t>
            </a:r>
            <a:r>
              <a:rPr lang="zh-CN" altLang="en-US" sz="1800" dirty="0">
                <a:latin typeface="微软雅黑 Light" panose="020B0502040204020203" pitchFamily="34" charset="-122"/>
                <a:ea typeface="微软雅黑 Light" panose="020B0502040204020203" pitchFamily="34" charset="-122"/>
                <a:cs typeface="Noto Sans S Chinese Light" charset="-122"/>
              </a:rPr>
              <a:t>列表的相关工作不适合与我们直接进行比较</a:t>
            </a:r>
            <a:r>
              <a:rPr lang="en-US" altLang="zh-CN" sz="1800" dirty="0">
                <a:latin typeface="微软雅黑 Light" panose="020B0502040204020203" pitchFamily="34" charset="-122"/>
                <a:ea typeface="微软雅黑 Light" panose="020B0502040204020203" pitchFamily="34" charset="-122"/>
                <a:cs typeface="Noto Sans S Chinese Light" charset="-122"/>
              </a:rPr>
              <a:t>.</a:t>
            </a:r>
          </a:p>
          <a:p>
            <a:pPr marL="856800" lvl="2" indent="-342900">
              <a:buSzPct val="80000"/>
              <a:buFont typeface="Wingdings" charset="2"/>
              <a:buChar char="l"/>
            </a:pPr>
            <a:r>
              <a:rPr lang="en-US" altLang="zh-CN" sz="1800" dirty="0">
                <a:latin typeface="微软雅黑 Light" panose="020B0502040204020203" pitchFamily="34" charset="-122"/>
                <a:ea typeface="微软雅黑 Light" panose="020B0502040204020203" pitchFamily="34" charset="-122"/>
                <a:cs typeface="Noto Sans S Chinese Light" charset="-122"/>
              </a:rPr>
              <a:t> W.K. Chan</a:t>
            </a:r>
            <a:r>
              <a:rPr lang="zh-CN" altLang="en-US" sz="1800" dirty="0">
                <a:latin typeface="微软雅黑 Light" panose="020B0502040204020203" pitchFamily="34" charset="-122"/>
                <a:ea typeface="微软雅黑 Light" panose="020B0502040204020203" pitchFamily="34" charset="-122"/>
                <a:cs typeface="Noto Sans S Chinese Light" charset="-122"/>
              </a:rPr>
              <a:t>等人的工作与本文场景最接近</a:t>
            </a:r>
            <a:r>
              <a:rPr lang="en-US" altLang="zh-CN" sz="1800" dirty="0">
                <a:latin typeface="微软雅黑 Light" panose="020B0502040204020203" pitchFamily="34" charset="-122"/>
                <a:ea typeface="微软雅黑 Light" panose="020B0502040204020203" pitchFamily="34" charset="-122"/>
                <a:cs typeface="Noto Sans S Chinese Light" charset="-122"/>
              </a:rPr>
              <a:t>, </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参考</a:t>
            </a:r>
            <a:r>
              <a:rPr lang="zh-CN" altLang="en-US" sz="1800" dirty="0">
                <a:latin typeface="微软雅黑 Light" panose="020B0502040204020203" pitchFamily="34" charset="-122"/>
                <a:ea typeface="微软雅黑 Light" panose="020B0502040204020203" pitchFamily="34" charset="-122"/>
                <a:cs typeface="Noto Sans S Chinese Light" charset="-122"/>
              </a:rPr>
              <a:t>其实验指标</a:t>
            </a:r>
            <a:r>
              <a:rPr lang="en-US" altLang="zh-CN" sz="1800" dirty="0">
                <a:latin typeface="微软雅黑 Light" panose="020B0502040204020203" pitchFamily="34" charset="-122"/>
                <a:ea typeface="微软雅黑 Light" panose="020B0502040204020203" pitchFamily="34" charset="-122"/>
                <a:cs typeface="Noto Sans S Chinese Light" charset="-122"/>
              </a:rPr>
              <a:t>, </a:t>
            </a:r>
            <a:r>
              <a:rPr lang="zh-CN" altLang="en-US" sz="1800" dirty="0">
                <a:latin typeface="微软雅黑 Light" panose="020B0502040204020203" pitchFamily="34" charset="-122"/>
                <a:ea typeface="微软雅黑 Light" panose="020B0502040204020203" pitchFamily="34" charset="-122"/>
                <a:cs typeface="Noto Sans S Chinese Light" charset="-122"/>
              </a:rPr>
              <a:t>使用准确率、召回率和</a:t>
            </a:r>
            <a:r>
              <a:rPr lang="en-US" altLang="zh-CN" sz="1800" dirty="0">
                <a:latin typeface="微软雅黑 Light" panose="020B0502040204020203" pitchFamily="34" charset="-122"/>
                <a:ea typeface="微软雅黑 Light" panose="020B0502040204020203" pitchFamily="34" charset="-122"/>
                <a:cs typeface="Noto Sans S Chinese Light" charset="-122"/>
              </a:rPr>
              <a:t>F</a:t>
            </a:r>
            <a:r>
              <a:rPr lang="zh-CN" altLang="en-US" sz="1800" dirty="0">
                <a:latin typeface="微软雅黑 Light" panose="020B0502040204020203" pitchFamily="34" charset="-122"/>
                <a:ea typeface="微软雅黑 Light" panose="020B0502040204020203" pitchFamily="34" charset="-122"/>
                <a:cs typeface="Noto Sans S Chinese Light" charset="-122"/>
              </a:rPr>
              <a:t>值作为主要评价</a:t>
            </a:r>
            <a:r>
              <a:rPr lang="en-US" altLang="zh-CN" sz="1800" dirty="0">
                <a:latin typeface="微软雅黑 Light" panose="020B0502040204020203" pitchFamily="34" charset="-122"/>
                <a:ea typeface="微软雅黑 Light" panose="020B0502040204020203" pitchFamily="34" charset="-122"/>
                <a:cs typeface="Noto Sans S Chinese Light" charset="-122"/>
              </a:rPr>
              <a:t>.</a:t>
            </a:r>
          </a:p>
          <a:p>
            <a:pPr marL="399600" lvl="1" indent="-342900">
              <a:buSzPct val="80000"/>
              <a:buFont typeface="Wingdings" charset="2"/>
              <a:buChar char="l"/>
            </a:pPr>
            <a:endParaRPr lang="en-US" altLang="zh-CN" sz="2000" dirty="0" smtClean="0">
              <a:latin typeface="微软雅黑" panose="020B0503020204020204" pitchFamily="34" charset="-122"/>
              <a:ea typeface="微软雅黑" panose="020B0503020204020204" pitchFamily="34" charset="-122"/>
              <a:cs typeface="Noto Sans S Chinese Light" charset="-122"/>
            </a:endParaRPr>
          </a:p>
        </p:txBody>
      </p:sp>
    </p:spTree>
    <p:extLst>
      <p:ext uri="{BB962C8B-B14F-4D97-AF65-F5344CB8AC3E}">
        <p14:creationId xmlns:p14="http://schemas.microsoft.com/office/powerpoint/2010/main" val="1068780034"/>
      </p:ext>
    </p:extLst>
  </p:cSld>
  <p:clrMapOvr>
    <a:masterClrMapping/>
  </p:clrMapOvr>
  <mc:AlternateContent xmlns:mc="http://schemas.openxmlformats.org/markup-compatibility/2006" xmlns:p14="http://schemas.microsoft.com/office/powerpoint/2010/main">
    <mc:Choice Requires="p14">
      <p:transition spd="slow" p14:dur="2000" advTm="18245"/>
    </mc:Choice>
    <mc:Fallback xmlns="">
      <p:transition spd="slow" advTm="1824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364" y="34292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研究背景</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3" name="内容占位符 2"/>
          <p:cNvSpPr>
            <a:spLocks noGrp="1"/>
          </p:cNvSpPr>
          <p:nvPr>
            <p:ph idx="1"/>
          </p:nvPr>
        </p:nvSpPr>
        <p:spPr>
          <a:xfrm>
            <a:off x="235211" y="1062926"/>
            <a:ext cx="8350787" cy="3028533"/>
          </a:xfrm>
        </p:spPr>
        <p:txBody>
          <a:bodyPr>
            <a:normAutofit/>
          </a:bodyPr>
          <a:lstStyle/>
          <a:p>
            <a:pPr marL="0" indent="0">
              <a:buNone/>
            </a:pPr>
            <a:r>
              <a:rPr lang="zh-CN" altLang="en-US" b="0" dirty="0">
                <a:latin typeface="微软雅黑" panose="020B0503020204020204" pitchFamily="34" charset="-122"/>
                <a:ea typeface="微软雅黑" panose="020B0503020204020204" pitchFamily="34" charset="-122"/>
                <a:cs typeface="Noto Sans S Chinese" charset="-122"/>
              </a:rPr>
              <a:t>检索和复用软件</a:t>
            </a:r>
            <a:r>
              <a:rPr lang="zh-CN" altLang="en-US" b="0" dirty="0" smtClean="0">
                <a:latin typeface="微软雅黑" panose="020B0503020204020204" pitchFamily="34" charset="-122"/>
                <a:ea typeface="微软雅黑" panose="020B0503020204020204" pitchFamily="34" charset="-122"/>
                <a:cs typeface="Noto Sans S Chinese" charset="-122"/>
              </a:rPr>
              <a:t>项目</a:t>
            </a:r>
            <a:r>
              <a:rPr lang="en-US" altLang="zh-CN" b="0" dirty="0" smtClean="0">
                <a:latin typeface="微软雅黑" panose="020B0503020204020204" pitchFamily="34" charset="-122"/>
                <a:ea typeface="微软雅黑" panose="020B0503020204020204" pitchFamily="34" charset="-122"/>
                <a:cs typeface="Noto Sans S Chinese" charset="-122"/>
              </a:rPr>
              <a:t>API</a:t>
            </a:r>
            <a:r>
              <a:rPr lang="zh-CN" altLang="en-US" b="0" dirty="0" smtClean="0">
                <a:latin typeface="微软雅黑" panose="020B0503020204020204" pitchFamily="34" charset="-122"/>
                <a:ea typeface="微软雅黑" panose="020B0503020204020204" pitchFamily="34" charset="-122"/>
                <a:cs typeface="Noto Sans S Chinese" charset="-122"/>
              </a:rPr>
              <a:t>是一</a:t>
            </a:r>
            <a:r>
              <a:rPr lang="zh-CN" altLang="en-US" b="0" dirty="0">
                <a:latin typeface="微软雅黑" panose="020B0503020204020204" pitchFamily="34" charset="-122"/>
                <a:ea typeface="微软雅黑" panose="020B0503020204020204" pitchFamily="34" charset="-122"/>
                <a:cs typeface="Noto Sans S Chinese" charset="-122"/>
              </a:rPr>
              <a:t>项</a:t>
            </a:r>
            <a:r>
              <a:rPr lang="zh-CN" altLang="en-US" b="0" dirty="0" smtClean="0">
                <a:latin typeface="微软雅黑" panose="020B0503020204020204" pitchFamily="34" charset="-122"/>
                <a:ea typeface="微软雅黑" panose="020B0503020204020204" pitchFamily="34" charset="-122"/>
                <a:cs typeface="Noto Sans S Chinese" charset="-122"/>
              </a:rPr>
              <a:t>重要而困难的任务</a:t>
            </a:r>
            <a:endParaRPr lang="zh-CN" altLang="en-US" b="0" dirty="0">
              <a:latin typeface="微软雅黑" panose="020B0503020204020204" pitchFamily="34" charset="-122"/>
              <a:ea typeface="微软雅黑" panose="020B0503020204020204" pitchFamily="34" charset="-122"/>
              <a:cs typeface="Noto Sans S Chinese" charset="-122"/>
            </a:endParaRPr>
          </a:p>
          <a:p>
            <a:pPr marL="399600" lvl="1">
              <a:buFont typeface="Wingdings" charset="2"/>
              <a:buChar char="l"/>
            </a:pPr>
            <a:r>
              <a:rPr lang="zh-CN" altLang="en-US" dirty="0">
                <a:latin typeface="微软雅黑 Light" panose="020B0502040204020203" pitchFamily="34" charset="-122"/>
                <a:ea typeface="微软雅黑 Light" panose="020B0502040204020203" pitchFamily="34" charset="-122"/>
                <a:cs typeface="Noto Sans S Chinese Light" charset="-122"/>
              </a:rPr>
              <a:t>开发</a:t>
            </a:r>
            <a:r>
              <a:rPr lang="zh-CN" altLang="en-US" dirty="0" smtClean="0">
                <a:latin typeface="微软雅黑 Light" panose="020B0502040204020203" pitchFamily="34" charset="-122"/>
                <a:ea typeface="微软雅黑 Light" panose="020B0502040204020203" pitchFamily="34" charset="-122"/>
                <a:cs typeface="Noto Sans S Chinese Light" charset="-122"/>
              </a:rPr>
              <a:t>者最常用的复用软件项目方式，就是检索</a:t>
            </a:r>
            <a:r>
              <a:rPr lang="en-US" altLang="zh-CN" dirty="0" smtClean="0">
                <a:latin typeface="微软雅黑 Light" panose="020B0502040204020203" pitchFamily="34" charset="-122"/>
                <a:ea typeface="微软雅黑 Light" panose="020B0502040204020203" pitchFamily="34" charset="-122"/>
                <a:cs typeface="Noto Sans S Chinese Light" charset="-122"/>
              </a:rPr>
              <a:t>API</a:t>
            </a:r>
            <a:r>
              <a:rPr lang="zh-CN" altLang="en-US" dirty="0" smtClean="0">
                <a:latin typeface="微软雅黑 Light" panose="020B0502040204020203" pitchFamily="34" charset="-122"/>
                <a:ea typeface="微软雅黑 Light" panose="020B0502040204020203" pitchFamily="34" charset="-122"/>
                <a:cs typeface="Noto Sans S Chinese Light" charset="-122"/>
              </a:rPr>
              <a:t>来实现所需功能</a:t>
            </a:r>
            <a:endParaRPr lang="en-US" altLang="zh-CN" dirty="0" smtClean="0">
              <a:latin typeface="微软雅黑 Light" panose="020B0502040204020203" pitchFamily="34" charset="-122"/>
              <a:ea typeface="微软雅黑 Light" panose="020B0502040204020203" pitchFamily="34" charset="-122"/>
              <a:cs typeface="Noto Sans S Chinese Light" charset="-122"/>
            </a:endParaRPr>
          </a:p>
          <a:p>
            <a:pPr marL="399600" lvl="1">
              <a:buFont typeface="Wingdings" charset="2"/>
              <a:buChar char="l"/>
            </a:pPr>
            <a:r>
              <a:rPr lang="zh-CN" altLang="en-US" dirty="0" smtClean="0">
                <a:latin typeface="微软雅黑 Light" panose="020B0502040204020203" pitchFamily="34" charset="-122"/>
                <a:ea typeface="微软雅黑 Light" panose="020B0502040204020203" pitchFamily="34" charset="-122"/>
                <a:cs typeface="Noto Sans S Chinese Light" charset="-122"/>
              </a:rPr>
              <a:t>随着</a:t>
            </a:r>
            <a:r>
              <a:rPr lang="zh-CN" altLang="en-US" dirty="0">
                <a:latin typeface="微软雅黑 Light" panose="020B0502040204020203" pitchFamily="34" charset="-122"/>
                <a:ea typeface="微软雅黑 Light" panose="020B0502040204020203" pitchFamily="34" charset="-122"/>
                <a:cs typeface="Noto Sans S Chinese Light" charset="-122"/>
              </a:rPr>
              <a:t>软件项目规模越来越大、</a:t>
            </a:r>
            <a:r>
              <a:rPr lang="en-US" altLang="zh-CN" dirty="0">
                <a:latin typeface="微软雅黑 Light" panose="020B0502040204020203" pitchFamily="34" charset="-122"/>
                <a:ea typeface="微软雅黑 Light" panose="020B0502040204020203" pitchFamily="34" charset="-122"/>
                <a:cs typeface="Noto Sans S Chinese Light" charset="-122"/>
              </a:rPr>
              <a:t>API</a:t>
            </a:r>
            <a:r>
              <a:rPr lang="zh-CN" altLang="en-US" dirty="0">
                <a:latin typeface="微软雅黑 Light" panose="020B0502040204020203" pitchFamily="34" charset="-122"/>
                <a:ea typeface="微软雅黑 Light" panose="020B0502040204020203" pitchFamily="34" charset="-122"/>
                <a:cs typeface="Noto Sans S Chinese Light" charset="-122"/>
              </a:rPr>
              <a:t>数量越来越多，实现这项任务也越来越困难</a:t>
            </a:r>
            <a:endParaRPr lang="en-US" altLang="zh-CN" dirty="0" smtClean="0">
              <a:latin typeface="微软雅黑 Light" panose="020B0502040204020203" pitchFamily="34" charset="-122"/>
              <a:ea typeface="微软雅黑 Light" panose="020B0502040204020203" pitchFamily="34" charset="-122"/>
              <a:cs typeface="Noto Sans S Chinese Light" charset="-122"/>
            </a:endParaRPr>
          </a:p>
          <a:p>
            <a:pPr marL="856800" lvl="2">
              <a:buFont typeface="Wingdings" charset="2"/>
              <a:buChar char="l"/>
            </a:pPr>
            <a:r>
              <a:rPr lang="en-US" altLang="zh-CN" b="1" dirty="0" smtClean="0">
                <a:latin typeface="微软雅黑 Light" panose="020B0502040204020203" pitchFamily="34" charset="-122"/>
                <a:ea typeface="微软雅黑 Light" panose="020B0502040204020203" pitchFamily="34" charset="-122"/>
                <a:cs typeface="Noto Sans S Chinese Light" charset="-122"/>
              </a:rPr>
              <a:t>Apache </a:t>
            </a:r>
            <a:r>
              <a:rPr lang="en-US" altLang="zh-CN" b="1" dirty="0" err="1" smtClean="0">
                <a:latin typeface="微软雅黑 Light" panose="020B0502040204020203" pitchFamily="34" charset="-122"/>
                <a:ea typeface="微软雅黑 Light" panose="020B0502040204020203" pitchFamily="34" charset="-122"/>
                <a:cs typeface="Noto Sans S Chinese Light" charset="-122"/>
              </a:rPr>
              <a:t>Lucene</a:t>
            </a:r>
            <a:r>
              <a:rPr lang="zh-CN" altLang="en-US" b="1" dirty="0" smtClean="0">
                <a:latin typeface="微软雅黑 Light" panose="020B0502040204020203" pitchFamily="34" charset="-122"/>
                <a:ea typeface="微软雅黑 Light" panose="020B0502040204020203" pitchFamily="34" charset="-122"/>
                <a:cs typeface="Noto Sans S Chinese Light" charset="-122"/>
              </a:rPr>
              <a:t>项目包含</a:t>
            </a:r>
            <a:r>
              <a:rPr lang="en-US" altLang="zh-CN" b="1" dirty="0" smtClean="0">
                <a:latin typeface="微软雅黑 Light" panose="020B0502040204020203" pitchFamily="34" charset="-122"/>
                <a:ea typeface="微软雅黑 Light" panose="020B0502040204020203" pitchFamily="34" charset="-122"/>
                <a:cs typeface="Noto Sans S Chinese Light" charset="-122"/>
              </a:rPr>
              <a:t>5,377</a:t>
            </a:r>
            <a:r>
              <a:rPr lang="zh-CN" altLang="en-US" b="1" dirty="0">
                <a:latin typeface="微软雅黑 Light" panose="020B0502040204020203" pitchFamily="34" charset="-122"/>
                <a:ea typeface="微软雅黑 Light" panose="020B0502040204020203" pitchFamily="34" charset="-122"/>
                <a:cs typeface="Noto Sans S Chinese Light" charset="-122"/>
              </a:rPr>
              <a:t>个类和</a:t>
            </a:r>
            <a:r>
              <a:rPr lang="zh-CN" altLang="en-US" b="1" dirty="0" smtClean="0">
                <a:latin typeface="微软雅黑 Light" panose="020B0502040204020203" pitchFamily="34" charset="-122"/>
                <a:ea typeface="微软雅黑 Light" panose="020B0502040204020203" pitchFamily="34" charset="-122"/>
                <a:cs typeface="Noto Sans S Chinese Light" charset="-122"/>
              </a:rPr>
              <a:t>接口，</a:t>
            </a:r>
            <a:r>
              <a:rPr lang="en-US" altLang="zh-CN" b="1" dirty="0">
                <a:latin typeface="微软雅黑 Light" panose="020B0502040204020203" pitchFamily="34" charset="-122"/>
                <a:ea typeface="微软雅黑 Light" panose="020B0502040204020203" pitchFamily="34" charset="-122"/>
                <a:cs typeface="Noto Sans S Chinese Light" charset="-122"/>
              </a:rPr>
              <a:t>34,042</a:t>
            </a:r>
            <a:r>
              <a:rPr lang="zh-CN" altLang="en-US" b="1" dirty="0">
                <a:latin typeface="微软雅黑 Light" panose="020B0502040204020203" pitchFamily="34" charset="-122"/>
                <a:ea typeface="微软雅黑 Light" panose="020B0502040204020203" pitchFamily="34" charset="-122"/>
                <a:cs typeface="Noto Sans S Chinese Light" charset="-122"/>
              </a:rPr>
              <a:t>个</a:t>
            </a:r>
            <a:r>
              <a:rPr lang="zh-CN" altLang="en-US" b="1" dirty="0" smtClean="0">
                <a:latin typeface="微软雅黑 Light" panose="020B0502040204020203" pitchFamily="34" charset="-122"/>
                <a:ea typeface="微软雅黑 Light" panose="020B0502040204020203" pitchFamily="34" charset="-122"/>
                <a:cs typeface="Noto Sans S Chinese Light" charset="-122"/>
              </a:rPr>
              <a:t>方法</a:t>
            </a:r>
            <a:endParaRPr lang="en-US" altLang="zh-CN" b="1" dirty="0" smtClean="0">
              <a:latin typeface="微软雅黑 Light" panose="020B0502040204020203" pitchFamily="34" charset="-122"/>
              <a:ea typeface="微软雅黑 Light" panose="020B0502040204020203" pitchFamily="34" charset="-122"/>
              <a:cs typeface="Noto Sans S Chinese Light" charset="-122"/>
            </a:endParaRPr>
          </a:p>
          <a:p>
            <a:pPr marL="399600" lvl="1">
              <a:buFont typeface="Wingdings" charset="2"/>
              <a:buChar char="l"/>
            </a:pPr>
            <a:r>
              <a:rPr lang="zh-CN" altLang="en-US" dirty="0">
                <a:latin typeface="微软雅黑 Light" panose="020B0502040204020203" pitchFamily="34" charset="-122"/>
                <a:ea typeface="微软雅黑 Light" panose="020B0502040204020203" pitchFamily="34" charset="-122"/>
                <a:cs typeface="Noto Sans S Chinese Light" charset="-122"/>
              </a:rPr>
              <a:t>通用搜索引擎</a:t>
            </a:r>
            <a:r>
              <a:rPr lang="zh-CN" altLang="en-US" dirty="0" smtClean="0">
                <a:latin typeface="微软雅黑 Light" panose="020B0502040204020203" pitchFamily="34" charset="-122"/>
                <a:ea typeface="微软雅黑 Light" panose="020B0502040204020203" pitchFamily="34" charset="-122"/>
                <a:cs typeface="Noto Sans S Chinese Light" charset="-122"/>
              </a:rPr>
              <a:t>进行</a:t>
            </a:r>
            <a:r>
              <a:rPr lang="en-US" altLang="zh-CN" dirty="0">
                <a:latin typeface="微软雅黑 Light" panose="020B0502040204020203" pitchFamily="34" charset="-122"/>
                <a:ea typeface="微软雅黑 Light" panose="020B0502040204020203" pitchFamily="34" charset="-122"/>
                <a:cs typeface="Noto Sans S Chinese Light" charset="-122"/>
              </a:rPr>
              <a:t>API</a:t>
            </a:r>
            <a:r>
              <a:rPr lang="zh-CN" altLang="en-US" dirty="0" smtClean="0">
                <a:latin typeface="微软雅黑 Light" panose="020B0502040204020203" pitchFamily="34" charset="-122"/>
                <a:ea typeface="微软雅黑 Light" panose="020B0502040204020203" pitchFamily="34" charset="-122"/>
                <a:cs typeface="Noto Sans S Chinese Light" charset="-122"/>
              </a:rPr>
              <a:t>检索</a:t>
            </a:r>
            <a:r>
              <a:rPr lang="zh-CN" altLang="en-US" dirty="0">
                <a:latin typeface="微软雅黑 Light" panose="020B0502040204020203" pitchFamily="34" charset="-122"/>
                <a:ea typeface="微软雅黑 Light" panose="020B0502040204020203" pitchFamily="34" charset="-122"/>
                <a:cs typeface="Noto Sans S Chinese Light" charset="-122"/>
              </a:rPr>
              <a:t>的结果并不准确</a:t>
            </a:r>
            <a:endParaRPr lang="en-US" altLang="zh-CN" b="1" dirty="0" smtClean="0">
              <a:latin typeface="微软雅黑 Light" panose="020B0502040204020203" pitchFamily="34" charset="-122"/>
              <a:ea typeface="微软雅黑 Light" panose="020B0502040204020203"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2</a:t>
            </a:fld>
            <a:endParaRPr lang="en-US" dirty="0"/>
          </a:p>
        </p:txBody>
      </p:sp>
      <p:grpSp>
        <p:nvGrpSpPr>
          <p:cNvPr id="8" name="组合 7"/>
          <p:cNvGrpSpPr/>
          <p:nvPr/>
        </p:nvGrpSpPr>
        <p:grpSpPr>
          <a:xfrm>
            <a:off x="5720239" y="3789891"/>
            <a:ext cx="2595761" cy="2215314"/>
            <a:chOff x="5720239" y="3895910"/>
            <a:chExt cx="2595761" cy="2215314"/>
          </a:xfrm>
        </p:grpSpPr>
        <p:pic>
          <p:nvPicPr>
            <p:cNvPr id="11" name="Picture 4" descr="http://logok.org/wp-content/uploads/2014/09/Bing-logo-201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2018" b="23011"/>
            <a:stretch/>
          </p:blipFill>
          <p:spPr bwMode="auto">
            <a:xfrm>
              <a:off x="5887610" y="5110036"/>
              <a:ext cx="2428390" cy="100118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0239" y="3895910"/>
              <a:ext cx="2595761" cy="991713"/>
            </a:xfrm>
            <a:prstGeom prst="rect">
              <a:avLst/>
            </a:prstGeom>
          </p:spPr>
        </p:pic>
      </p:grpSp>
      <p:pic>
        <p:nvPicPr>
          <p:cNvPr id="6" name="图片 5"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497" y="4071817"/>
            <a:ext cx="3242929" cy="2018659"/>
          </a:xfrm>
          <a:prstGeom prst="rect">
            <a:avLst/>
          </a:prstGeom>
        </p:spPr>
      </p:pic>
    </p:spTree>
    <p:custDataLst>
      <p:tags r:id="rId1"/>
    </p:custDataLst>
    <p:extLst>
      <p:ext uri="{BB962C8B-B14F-4D97-AF65-F5344CB8AC3E}">
        <p14:creationId xmlns:p14="http://schemas.microsoft.com/office/powerpoint/2010/main" val="3835973318"/>
      </p:ext>
    </p:extLst>
  </p:cSld>
  <p:clrMapOvr>
    <a:masterClrMapping/>
  </p:clrMapOvr>
  <mc:AlternateContent xmlns:mc="http://schemas.openxmlformats.org/markup-compatibility/2006" xmlns:p14="http://schemas.microsoft.com/office/powerpoint/2010/main">
    <mc:Choice Requires="p14">
      <p:transition spd="slow" p14:dur="2000" advTm="36139"/>
    </mc:Choice>
    <mc:Fallback xmlns="">
      <p:transition spd="slow" advTm="3613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a:latin typeface="微软雅黑" panose="020B0503020204020204" pitchFamily="34" charset="-122"/>
                <a:ea typeface="微软雅黑" panose="020B0503020204020204" pitchFamily="34" charset="-122"/>
                <a:cs typeface="Noto Sans S Chinese Light" charset="-122"/>
              </a:rPr>
              <a:t>总结</a:t>
            </a:r>
            <a:r>
              <a:rPr lang="zh-CN" altLang="en-US" sz="3600" b="0" dirty="0" smtClean="0">
                <a:latin typeface="微软雅黑" panose="020B0503020204020204" pitchFamily="34" charset="-122"/>
                <a:ea typeface="微软雅黑" panose="020B0503020204020204" pitchFamily="34" charset="-122"/>
                <a:cs typeface="Noto Sans S Chinese Light" charset="-122"/>
              </a:rPr>
              <a:t>与</a:t>
            </a:r>
            <a:r>
              <a:rPr lang="zh-CN" altLang="en-US" sz="3600" b="0" dirty="0">
                <a:latin typeface="微软雅黑" panose="020B0503020204020204" pitchFamily="34" charset="-122"/>
                <a:ea typeface="微软雅黑" panose="020B0503020204020204" pitchFamily="34" charset="-122"/>
                <a:cs typeface="Noto Sans S Chinese Light" charset="-122"/>
              </a:rPr>
              <a:t>展望</a:t>
            </a: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20</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5" name="内容占位符 2"/>
          <p:cNvSpPr>
            <a:spLocks noGrp="1"/>
          </p:cNvSpPr>
          <p:nvPr>
            <p:ph idx="1"/>
          </p:nvPr>
        </p:nvSpPr>
        <p:spPr>
          <a:xfrm>
            <a:off x="438973" y="1605516"/>
            <a:ext cx="8417027" cy="5036485"/>
          </a:xfrm>
        </p:spPr>
        <p:txBody>
          <a:bodyPr>
            <a:normAutofit/>
          </a:bodyPr>
          <a:lstStyle/>
          <a:p>
            <a:pPr marL="456750" lvl="1" indent="-285750">
              <a:buFont typeface="Wingdings" charset="2"/>
              <a:buChar char="l"/>
            </a:pPr>
            <a:r>
              <a:rPr lang="zh-CN" altLang="en-US" sz="2000" b="1" dirty="0" smtClean="0">
                <a:latin typeface="微软雅黑 Light" panose="020B0502040204020203" pitchFamily="34" charset="-122"/>
                <a:ea typeface="微软雅黑 Light" panose="020B0502040204020203" pitchFamily="34" charset="-122"/>
                <a:cs typeface="Noto Sans S Chinese" charset="-122"/>
              </a:rPr>
              <a:t>提出</a:t>
            </a:r>
            <a:r>
              <a:rPr lang="zh-CN" altLang="en-US" sz="2000" b="1" dirty="0">
                <a:latin typeface="微软雅黑 Light" panose="020B0502040204020203" pitchFamily="34" charset="-122"/>
                <a:ea typeface="微软雅黑 Light" panose="020B0502040204020203" pitchFamily="34" charset="-122"/>
                <a:cs typeface="Noto Sans S Chinese" charset="-122"/>
              </a:rPr>
              <a:t>了一</a:t>
            </a:r>
            <a:r>
              <a:rPr lang="zh-CN" altLang="en-US" sz="2000" b="1" dirty="0" smtClean="0">
                <a:latin typeface="微软雅黑 Light" panose="020B0502040204020203" pitchFamily="34" charset="-122"/>
                <a:ea typeface="微软雅黑 Light" panose="020B0502040204020203" pitchFamily="34" charset="-122"/>
                <a:cs typeface="Noto Sans S Chinese" charset="-122"/>
              </a:rPr>
              <a:t>种软件源代码</a:t>
            </a:r>
            <a:r>
              <a:rPr lang="zh-CN" altLang="en-US" sz="2000" b="1" dirty="0">
                <a:latin typeface="微软雅黑 Light" panose="020B0502040204020203" pitchFamily="34" charset="-122"/>
                <a:ea typeface="微软雅黑 Light" panose="020B0502040204020203" pitchFamily="34" charset="-122"/>
                <a:cs typeface="Noto Sans S Chinese" charset="-122"/>
              </a:rPr>
              <a:t>的</a:t>
            </a:r>
            <a:r>
              <a:rPr lang="zh-CN" altLang="en-US" sz="2000" b="1" dirty="0" smtClean="0">
                <a:latin typeface="微软雅黑 Light" panose="020B0502040204020203" pitchFamily="34" charset="-122"/>
                <a:ea typeface="微软雅黑 Light" panose="020B0502040204020203" pitchFamily="34" charset="-122"/>
                <a:cs typeface="Noto Sans S Chinese" charset="-122"/>
              </a:rPr>
              <a:t>图</a:t>
            </a:r>
            <a:r>
              <a:rPr lang="zh-CN" altLang="en-US" sz="2000" b="1" dirty="0">
                <a:latin typeface="微软雅黑 Light" panose="020B0502040204020203" pitchFamily="34" charset="-122"/>
                <a:ea typeface="微软雅黑 Light" panose="020B0502040204020203" pitchFamily="34" charset="-122"/>
                <a:cs typeface="Noto Sans S Chinese" charset="-122"/>
              </a:rPr>
              <a:t>嵌入</a:t>
            </a:r>
            <a:r>
              <a:rPr lang="zh-CN" altLang="en-US" sz="2000" b="1" dirty="0" smtClean="0">
                <a:latin typeface="微软雅黑 Light" panose="020B0502040204020203" pitchFamily="34" charset="-122"/>
                <a:ea typeface="微软雅黑 Light" panose="020B0502040204020203" pitchFamily="34" charset="-122"/>
                <a:cs typeface="Noto Sans S Chinese" charset="-122"/>
              </a:rPr>
              <a:t>表示方法</a:t>
            </a:r>
            <a:r>
              <a:rPr lang="en-US" altLang="zh-CN" sz="2000" b="1" dirty="0">
                <a:latin typeface="微软雅黑 Light" panose="020B0502040204020203" pitchFamily="34" charset="-122"/>
                <a:ea typeface="微软雅黑 Light" panose="020B0502040204020203" pitchFamily="34" charset="-122"/>
                <a:cs typeface="Noto Sans S Chinese" charset="-122"/>
              </a:rPr>
              <a:t>. </a:t>
            </a:r>
            <a:endParaRPr lang="en-US" altLang="zh-CN" sz="2000" b="1" dirty="0" smtClean="0">
              <a:latin typeface="微软雅黑 Light" panose="020B0502040204020203" pitchFamily="34" charset="-122"/>
              <a:ea typeface="微软雅黑 Light" panose="020B0502040204020203" pitchFamily="34" charset="-122"/>
              <a:cs typeface="Noto Sans S Chinese" charset="-122"/>
            </a:endParaRPr>
          </a:p>
          <a:p>
            <a:pPr marL="913950" lvl="2" indent="-285750">
              <a:buFont typeface="Wingdings" charset="2"/>
              <a:buChar char="l"/>
            </a:pPr>
            <a:r>
              <a:rPr lang="zh-CN" altLang="en-US" sz="1800" dirty="0" smtClean="0">
                <a:latin typeface="微软雅黑 Light" panose="020B0502040204020203" pitchFamily="34" charset="-122"/>
                <a:ea typeface="微软雅黑 Light" panose="020B0502040204020203" pitchFamily="34" charset="-122"/>
                <a:cs typeface="Noto Sans S Chinese" charset="-122"/>
              </a:rPr>
              <a:t>基于</a:t>
            </a:r>
            <a:r>
              <a:rPr lang="zh-CN" altLang="en-US" sz="1800" dirty="0">
                <a:latin typeface="微软雅黑 Light" panose="020B0502040204020203" pitchFamily="34" charset="-122"/>
                <a:ea typeface="微软雅黑 Light" panose="020B0502040204020203" pitchFamily="34" charset="-122"/>
                <a:cs typeface="Noto Sans S Chinese" charset="-122"/>
              </a:rPr>
              <a:t>软件项目源代码</a:t>
            </a:r>
            <a:r>
              <a:rPr lang="en-US" altLang="zh-CN" sz="1800" dirty="0">
                <a:latin typeface="微软雅黑 Light" panose="020B0502040204020203" pitchFamily="34" charset="-122"/>
                <a:ea typeface="微软雅黑 Light" panose="020B0502040204020203" pitchFamily="34" charset="-122"/>
                <a:cs typeface="Noto Sans S Chinese" charset="-122"/>
              </a:rPr>
              <a:t>, </a:t>
            </a:r>
            <a:r>
              <a:rPr lang="zh-CN" altLang="en-US" sz="1800" dirty="0">
                <a:latin typeface="微软雅黑 Light" panose="020B0502040204020203" pitchFamily="34" charset="-122"/>
                <a:ea typeface="微软雅黑 Light" panose="020B0502040204020203" pitchFamily="34" charset="-122"/>
                <a:cs typeface="Noto Sans S Chinese" charset="-122"/>
              </a:rPr>
              <a:t>自动构建其代码</a:t>
            </a:r>
            <a:r>
              <a:rPr lang="zh-CN" altLang="en-US" sz="1800" dirty="0" smtClean="0">
                <a:latin typeface="微软雅黑 Light" panose="020B0502040204020203" pitchFamily="34" charset="-122"/>
                <a:ea typeface="微软雅黑 Light" panose="020B0502040204020203" pitchFamily="34" charset="-122"/>
                <a:cs typeface="Noto Sans S Chinese" charset="-122"/>
              </a:rPr>
              <a:t>图</a:t>
            </a:r>
            <a:r>
              <a:rPr lang="en-US" altLang="zh-CN" sz="1800" dirty="0" smtClean="0">
                <a:latin typeface="微软雅黑 Light" panose="020B0502040204020203" pitchFamily="34" charset="-122"/>
                <a:ea typeface="微软雅黑 Light" panose="020B0502040204020203" pitchFamily="34" charset="-122"/>
                <a:cs typeface="Noto Sans S Chinese" charset="-122"/>
              </a:rPr>
              <a:t>, </a:t>
            </a:r>
            <a:r>
              <a:rPr lang="zh-CN" altLang="en-US" sz="1800" dirty="0">
                <a:latin typeface="微软雅黑 Light" panose="020B0502040204020203" pitchFamily="34" charset="-122"/>
                <a:ea typeface="微软雅黑 Light" panose="020B0502040204020203" pitchFamily="34" charset="-122"/>
                <a:cs typeface="Noto Sans S Chinese" charset="-122"/>
              </a:rPr>
              <a:t>并通过图</a:t>
            </a:r>
            <a:r>
              <a:rPr lang="zh-CN" altLang="en-US" sz="1800" dirty="0" smtClean="0">
                <a:latin typeface="微软雅黑 Light" panose="020B0502040204020203" pitchFamily="34" charset="-122"/>
                <a:ea typeface="微软雅黑 Light" panose="020B0502040204020203" pitchFamily="34" charset="-122"/>
                <a:cs typeface="Noto Sans S Chinese" charset="-122"/>
              </a:rPr>
              <a:t>嵌入进行</a:t>
            </a:r>
            <a:r>
              <a:rPr lang="zh-CN" altLang="en-US" sz="1800" dirty="0">
                <a:latin typeface="微软雅黑 Light" panose="020B0502040204020203" pitchFamily="34" charset="-122"/>
                <a:ea typeface="微软雅黑 Light" panose="020B0502040204020203" pitchFamily="34" charset="-122"/>
                <a:cs typeface="Noto Sans S Chinese" charset="-122"/>
              </a:rPr>
              <a:t>信息表示</a:t>
            </a:r>
            <a:r>
              <a:rPr lang="en-US" altLang="zh-CN" sz="1800" dirty="0">
                <a:latin typeface="微软雅黑 Light" panose="020B0502040204020203" pitchFamily="34" charset="-122"/>
                <a:ea typeface="微软雅黑 Light" panose="020B0502040204020203" pitchFamily="34" charset="-122"/>
                <a:cs typeface="Noto Sans S Chinese" charset="-122"/>
              </a:rPr>
              <a:t>; </a:t>
            </a:r>
          </a:p>
          <a:p>
            <a:pPr marL="456750" lvl="1" indent="-285750">
              <a:buFont typeface="Wingdings" charset="2"/>
              <a:buChar char="l"/>
            </a:pPr>
            <a:r>
              <a:rPr lang="zh-CN" altLang="en-US" sz="2000" b="1" dirty="0" smtClean="0">
                <a:latin typeface="微软雅黑 Light" panose="020B0502040204020203" pitchFamily="34" charset="-122"/>
                <a:ea typeface="微软雅黑 Light" panose="020B0502040204020203" pitchFamily="34" charset="-122"/>
                <a:cs typeface="Noto Sans S Chinese" charset="-122"/>
              </a:rPr>
              <a:t>提出</a:t>
            </a:r>
            <a:r>
              <a:rPr lang="zh-CN" altLang="en-US" sz="2000" b="1" dirty="0">
                <a:latin typeface="微软雅黑 Light" panose="020B0502040204020203" pitchFamily="34" charset="-122"/>
                <a:ea typeface="微软雅黑 Light" panose="020B0502040204020203" pitchFamily="34" charset="-122"/>
                <a:cs typeface="Noto Sans S Chinese" charset="-122"/>
              </a:rPr>
              <a:t>了一种基于图嵌入的软件项目</a:t>
            </a:r>
            <a:r>
              <a:rPr lang="en-US" altLang="zh-CN" sz="2000" b="1" dirty="0">
                <a:latin typeface="微软雅黑 Light" panose="020B0502040204020203" pitchFamily="34" charset="-122"/>
                <a:ea typeface="微软雅黑 Light" panose="020B0502040204020203" pitchFamily="34" charset="-122"/>
                <a:cs typeface="Noto Sans S Chinese" charset="-122"/>
              </a:rPr>
              <a:t>API</a:t>
            </a:r>
            <a:r>
              <a:rPr lang="zh-CN" altLang="en-US" sz="2000" b="1" dirty="0">
                <a:latin typeface="微软雅黑 Light" panose="020B0502040204020203" pitchFamily="34" charset="-122"/>
                <a:ea typeface="微软雅黑 Light" panose="020B0502040204020203" pitchFamily="34" charset="-122"/>
                <a:cs typeface="Noto Sans S Chinese" charset="-122"/>
              </a:rPr>
              <a:t>检索方法</a:t>
            </a:r>
            <a:r>
              <a:rPr lang="en-US" altLang="zh-CN" sz="2000" b="1" dirty="0">
                <a:latin typeface="微软雅黑 Light" panose="020B0502040204020203" pitchFamily="34" charset="-122"/>
                <a:ea typeface="微软雅黑 Light" panose="020B0502040204020203" pitchFamily="34" charset="-122"/>
                <a:cs typeface="Noto Sans S Chinese" charset="-122"/>
              </a:rPr>
              <a:t>.</a:t>
            </a:r>
            <a:r>
              <a:rPr lang="en-US" altLang="zh-CN" sz="2000" dirty="0">
                <a:latin typeface="微软雅黑 Light" panose="020B0502040204020203" pitchFamily="34" charset="-122"/>
                <a:ea typeface="微软雅黑 Light" panose="020B0502040204020203" pitchFamily="34" charset="-122"/>
                <a:cs typeface="Noto Sans S Chinese" charset="-122"/>
              </a:rPr>
              <a:t> </a:t>
            </a:r>
            <a:endParaRPr lang="en-US" altLang="zh-CN" sz="2000" dirty="0" smtClean="0">
              <a:latin typeface="微软雅黑 Light" panose="020B0502040204020203" pitchFamily="34" charset="-122"/>
              <a:ea typeface="微软雅黑 Light" panose="020B0502040204020203" pitchFamily="34" charset="-122"/>
              <a:cs typeface="Noto Sans S Chinese" charset="-122"/>
            </a:endParaRPr>
          </a:p>
          <a:p>
            <a:pPr marL="913950" lvl="2" indent="-285750">
              <a:buFont typeface="Wingdings" charset="2"/>
              <a:buChar char="l"/>
            </a:pPr>
            <a:r>
              <a:rPr lang="zh-CN" altLang="en-US" sz="1800" dirty="0" smtClean="0">
                <a:latin typeface="微软雅黑 Light" panose="020B0502040204020203" pitchFamily="34" charset="-122"/>
                <a:ea typeface="微软雅黑 Light" panose="020B0502040204020203" pitchFamily="34" charset="-122"/>
                <a:cs typeface="Noto Sans S Chinese" charset="-122"/>
              </a:rPr>
              <a:t>基于</a:t>
            </a:r>
            <a:r>
              <a:rPr lang="zh-CN" altLang="en-US" sz="1800" dirty="0">
                <a:latin typeface="微软雅黑 Light" panose="020B0502040204020203" pitchFamily="34" charset="-122"/>
                <a:ea typeface="微软雅黑 Light" panose="020B0502040204020203" pitchFamily="34" charset="-122"/>
                <a:cs typeface="Noto Sans S Chinese" charset="-122"/>
              </a:rPr>
              <a:t>项目源代码的图</a:t>
            </a:r>
            <a:r>
              <a:rPr lang="zh-CN" altLang="en-US" sz="1800" dirty="0" smtClean="0">
                <a:latin typeface="微软雅黑 Light" panose="020B0502040204020203" pitchFamily="34" charset="-122"/>
                <a:ea typeface="微软雅黑 Light" panose="020B0502040204020203" pitchFamily="34" charset="-122"/>
                <a:cs typeface="Noto Sans S Chinese" charset="-122"/>
              </a:rPr>
              <a:t>嵌入表示</a:t>
            </a:r>
            <a:r>
              <a:rPr lang="en-US" altLang="zh-CN" sz="1800" dirty="0">
                <a:latin typeface="微软雅黑 Light" panose="020B0502040204020203" pitchFamily="34" charset="-122"/>
                <a:ea typeface="微软雅黑 Light" panose="020B0502040204020203" pitchFamily="34" charset="-122"/>
                <a:cs typeface="Noto Sans S Chinese" charset="-122"/>
              </a:rPr>
              <a:t>, </a:t>
            </a:r>
            <a:r>
              <a:rPr lang="zh-CN" altLang="en-US" sz="1800" dirty="0">
                <a:latin typeface="微软雅黑 Light" panose="020B0502040204020203" pitchFamily="34" charset="-122"/>
                <a:ea typeface="微软雅黑 Light" panose="020B0502040204020203" pitchFamily="34" charset="-122"/>
                <a:cs typeface="Noto Sans S Chinese" charset="-122"/>
              </a:rPr>
              <a:t>将</a:t>
            </a:r>
            <a:r>
              <a:rPr lang="zh-CN" altLang="en-US" sz="1800" dirty="0" smtClean="0">
                <a:latin typeface="微软雅黑 Light" panose="020B0502040204020203" pitchFamily="34" charset="-122"/>
                <a:ea typeface="微软雅黑 Light" panose="020B0502040204020203" pitchFamily="34" charset="-122"/>
                <a:cs typeface="Noto Sans S Chinese" charset="-122"/>
              </a:rPr>
              <a:t>自然语言问题匹配</a:t>
            </a:r>
            <a:r>
              <a:rPr lang="zh-CN" altLang="en-US" sz="1800" dirty="0">
                <a:latin typeface="微软雅黑 Light" panose="020B0502040204020203" pitchFamily="34" charset="-122"/>
                <a:ea typeface="微软雅黑 Light" panose="020B0502040204020203" pitchFamily="34" charset="-122"/>
                <a:cs typeface="Noto Sans S Chinese" charset="-122"/>
              </a:rPr>
              <a:t>到代码子图</a:t>
            </a:r>
            <a:r>
              <a:rPr lang="en-US" altLang="zh-CN" sz="1800" dirty="0">
                <a:latin typeface="微软雅黑 Light" panose="020B0502040204020203" pitchFamily="34" charset="-122"/>
                <a:ea typeface="微软雅黑 Light" panose="020B0502040204020203" pitchFamily="34" charset="-122"/>
                <a:cs typeface="Noto Sans S Chinese" charset="-122"/>
              </a:rPr>
              <a:t>, </a:t>
            </a:r>
            <a:r>
              <a:rPr lang="zh-CN" altLang="en-US" sz="1800" dirty="0">
                <a:latin typeface="微软雅黑 Light" panose="020B0502040204020203" pitchFamily="34" charset="-122"/>
                <a:ea typeface="微软雅黑 Light" panose="020B0502040204020203" pitchFamily="34" charset="-122"/>
                <a:cs typeface="Noto Sans S Chinese" charset="-122"/>
              </a:rPr>
              <a:t>提高了检索的</a:t>
            </a:r>
            <a:r>
              <a:rPr lang="zh-CN" altLang="en-US" sz="1800" dirty="0" smtClean="0">
                <a:latin typeface="微软雅黑 Light" panose="020B0502040204020203" pitchFamily="34" charset="-122"/>
                <a:ea typeface="微软雅黑 Light" panose="020B0502040204020203" pitchFamily="34" charset="-122"/>
                <a:cs typeface="Noto Sans S Chinese" charset="-122"/>
              </a:rPr>
              <a:t>准确性和效率</a:t>
            </a:r>
            <a:r>
              <a:rPr lang="en-US" altLang="zh-CN" sz="1800" dirty="0" smtClean="0">
                <a:latin typeface="微软雅黑 Light" panose="020B0502040204020203" pitchFamily="34" charset="-122"/>
                <a:ea typeface="微软雅黑 Light" panose="020B0502040204020203" pitchFamily="34" charset="-122"/>
                <a:cs typeface="Noto Sans S Chinese" charset="-122"/>
              </a:rPr>
              <a:t> </a:t>
            </a:r>
          </a:p>
          <a:p>
            <a:pPr marL="456750" lvl="1" indent="-285750">
              <a:buFont typeface="Wingdings" charset="2"/>
              <a:buChar char="l"/>
            </a:pPr>
            <a:r>
              <a:rPr lang="zh-CN" altLang="en-US" sz="2000" b="1" dirty="0" smtClean="0">
                <a:latin typeface="微软雅黑 Light" panose="020B0502040204020203" pitchFamily="34" charset="-122"/>
                <a:ea typeface="微软雅黑 Light" panose="020B0502040204020203" pitchFamily="34" charset="-122"/>
                <a:cs typeface="Noto Sans S Chinese" charset="-122"/>
              </a:rPr>
              <a:t>实现了一个基于图嵌入的软件项目</a:t>
            </a:r>
            <a:r>
              <a:rPr lang="en-US" altLang="zh-CN" sz="2000" b="1" dirty="0" smtClean="0">
                <a:latin typeface="微软雅黑 Light" panose="020B0502040204020203" pitchFamily="34" charset="-122"/>
                <a:ea typeface="微软雅黑 Light" panose="020B0502040204020203" pitchFamily="34" charset="-122"/>
                <a:cs typeface="Noto Sans S Chinese" charset="-122"/>
              </a:rPr>
              <a:t>API</a:t>
            </a:r>
            <a:r>
              <a:rPr lang="zh-CN" altLang="en-US" sz="2000" b="1" dirty="0" smtClean="0">
                <a:latin typeface="微软雅黑 Light" panose="020B0502040204020203" pitchFamily="34" charset="-122"/>
                <a:ea typeface="微软雅黑 Light" panose="020B0502040204020203" pitchFamily="34" charset="-122"/>
                <a:cs typeface="Noto Sans S Chinese" charset="-122"/>
              </a:rPr>
              <a:t>检索工具原型</a:t>
            </a:r>
            <a:r>
              <a:rPr lang="en-US" altLang="zh-CN" sz="2000" dirty="0" smtClean="0">
                <a:latin typeface="微软雅黑 Light" panose="020B0502040204020203" pitchFamily="34" charset="-122"/>
                <a:ea typeface="微软雅黑 Light" panose="020B0502040204020203" pitchFamily="34" charset="-122"/>
                <a:cs typeface="Noto Sans S Chinese" charset="-122"/>
              </a:rPr>
              <a:t> </a:t>
            </a:r>
          </a:p>
          <a:p>
            <a:pPr marL="913950" lvl="2" indent="-285750">
              <a:buFont typeface="Wingdings" charset="2"/>
              <a:buChar char="l"/>
            </a:pPr>
            <a:r>
              <a:rPr lang="zh-CN" altLang="en-US" sz="1800" dirty="0" smtClean="0">
                <a:latin typeface="微软雅黑 Light" panose="020B0502040204020203" pitchFamily="34" charset="-122"/>
                <a:ea typeface="微软雅黑 Light" panose="020B0502040204020203" pitchFamily="34" charset="-122"/>
                <a:cs typeface="Noto Sans S Chinese" charset="-122"/>
              </a:rPr>
              <a:t>并</a:t>
            </a:r>
            <a:r>
              <a:rPr lang="zh-CN" altLang="en-US" sz="1800" dirty="0">
                <a:latin typeface="微软雅黑 Light" panose="020B0502040204020203" pitchFamily="34" charset="-122"/>
                <a:ea typeface="微软雅黑 Light" panose="020B0502040204020203" pitchFamily="34" charset="-122"/>
                <a:cs typeface="Noto Sans S Chinese" charset="-122"/>
              </a:rPr>
              <a:t>通过两个具体软件项目中关于源代码检索的实际问题为例</a:t>
            </a:r>
            <a:r>
              <a:rPr lang="en-US" altLang="zh-CN" sz="1800" dirty="0">
                <a:latin typeface="微软雅黑 Light" panose="020B0502040204020203" pitchFamily="34" charset="-122"/>
                <a:ea typeface="微软雅黑 Light" panose="020B0502040204020203" pitchFamily="34" charset="-122"/>
                <a:cs typeface="Noto Sans S Chinese" charset="-122"/>
              </a:rPr>
              <a:t>, </a:t>
            </a:r>
            <a:r>
              <a:rPr lang="zh-CN" altLang="en-US" sz="1800" dirty="0">
                <a:latin typeface="微软雅黑 Light" panose="020B0502040204020203" pitchFamily="34" charset="-122"/>
                <a:ea typeface="微软雅黑 Light" panose="020B0502040204020203" pitchFamily="34" charset="-122"/>
                <a:cs typeface="Noto Sans S Chinese" charset="-122"/>
              </a:rPr>
              <a:t>验证了本文方法的有效性</a:t>
            </a:r>
            <a:r>
              <a:rPr lang="en-US" altLang="zh-CN" sz="1800" dirty="0">
                <a:latin typeface="微软雅黑 Light" panose="020B0502040204020203" pitchFamily="34" charset="-122"/>
                <a:ea typeface="微软雅黑 Light" panose="020B0502040204020203" pitchFamily="34" charset="-122"/>
                <a:cs typeface="Noto Sans S Chinese" charset="-122"/>
              </a:rPr>
              <a:t>.</a:t>
            </a:r>
            <a:r>
              <a:rPr lang="en-US" altLang="zh-CN" sz="1800" dirty="0">
                <a:latin typeface="微软雅黑" panose="020B0503020204020204" pitchFamily="34" charset="-122"/>
                <a:cs typeface="Noto Sans S Chinese" charset="-122"/>
              </a:rPr>
              <a:t> </a:t>
            </a:r>
          </a:p>
        </p:txBody>
      </p:sp>
    </p:spTree>
    <p:extLst>
      <p:ext uri="{BB962C8B-B14F-4D97-AF65-F5344CB8AC3E}">
        <p14:creationId xmlns:p14="http://schemas.microsoft.com/office/powerpoint/2010/main" val="3468664160"/>
      </p:ext>
    </p:extLst>
  </p:cSld>
  <p:clrMapOvr>
    <a:masterClrMapping/>
  </p:clrMapOvr>
  <mc:AlternateContent xmlns:mc="http://schemas.openxmlformats.org/markup-compatibility/2006" xmlns:p14="http://schemas.microsoft.com/office/powerpoint/2010/main">
    <mc:Choice Requires="p14">
      <p:transition spd="slow" p14:dur="2000" advTm="13089"/>
    </mc:Choice>
    <mc:Fallback xmlns="">
      <p:transition spd="slow" advTm="1308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未来工作</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21</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15" name="内容占位符 2"/>
          <p:cNvSpPr>
            <a:spLocks noGrp="1"/>
          </p:cNvSpPr>
          <p:nvPr>
            <p:ph idx="1"/>
          </p:nvPr>
        </p:nvSpPr>
        <p:spPr>
          <a:xfrm>
            <a:off x="396606" y="1436886"/>
            <a:ext cx="8417027" cy="2922464"/>
          </a:xfrm>
        </p:spPr>
        <p:txBody>
          <a:bodyPr>
            <a:normAutofit/>
          </a:bodyPr>
          <a:lstStyle/>
          <a:p>
            <a:pPr marL="456750" lvl="1" indent="-285750">
              <a:buFont typeface="Wingdings" charset="2"/>
              <a:buChar char="l"/>
            </a:pPr>
            <a:r>
              <a:rPr lang="zh-CN" altLang="en-US" sz="2000" dirty="0" smtClean="0">
                <a:latin typeface="微软雅黑" panose="020B0503020204020204" pitchFamily="34" charset="-122"/>
                <a:cs typeface="Noto Sans S Chinese" charset="-122"/>
              </a:rPr>
              <a:t>提升问题与结点的匹配方法</a:t>
            </a:r>
            <a:endParaRPr lang="en-US" altLang="zh-CN" sz="2000" dirty="0" smtClean="0">
              <a:latin typeface="微软雅黑" panose="020B0503020204020204" pitchFamily="34" charset="-122"/>
              <a:cs typeface="Noto Sans S Chinese" charset="-122"/>
            </a:endParaRPr>
          </a:p>
          <a:p>
            <a:pPr marL="456750" lvl="1" indent="-285750">
              <a:buFont typeface="Wingdings" charset="2"/>
              <a:buChar char="l"/>
            </a:pPr>
            <a:r>
              <a:rPr lang="zh-CN" altLang="en-US" sz="2000" dirty="0" smtClean="0">
                <a:latin typeface="微软雅黑" panose="020B0503020204020204" pitchFamily="34" charset="-122"/>
                <a:cs typeface="Noto Sans S Chinese" charset="-122"/>
              </a:rPr>
              <a:t>改进子图扩展方法</a:t>
            </a:r>
            <a:endParaRPr lang="en-US" altLang="zh-CN" sz="2000" dirty="0" smtClean="0">
              <a:latin typeface="微软雅黑" panose="020B0503020204020204" pitchFamily="34" charset="-122"/>
              <a:cs typeface="Noto Sans S Chinese" charset="-122"/>
            </a:endParaRPr>
          </a:p>
          <a:p>
            <a:pPr marL="456750" lvl="1" indent="-285750">
              <a:buFont typeface="Wingdings" charset="2"/>
              <a:buChar char="l"/>
            </a:pPr>
            <a:r>
              <a:rPr lang="zh-CN" altLang="en-US" sz="2000" dirty="0" smtClean="0">
                <a:latin typeface="微软雅黑" panose="020B0503020204020204" pitchFamily="34" charset="-122"/>
                <a:cs typeface="Noto Sans S Chinese" charset="-122"/>
              </a:rPr>
              <a:t>进一步探讨用户交互方式，增强搜索结果的可读性</a:t>
            </a:r>
            <a:endParaRPr lang="en-US" altLang="zh-CN" sz="2000" dirty="0" smtClean="0">
              <a:latin typeface="微软雅黑" panose="020B0503020204020204" pitchFamily="34" charset="-122"/>
              <a:cs typeface="Noto Sans S Chinese" charset="-122"/>
            </a:endParaRPr>
          </a:p>
        </p:txBody>
      </p:sp>
    </p:spTree>
    <p:extLst>
      <p:ext uri="{BB962C8B-B14F-4D97-AF65-F5344CB8AC3E}">
        <p14:creationId xmlns:p14="http://schemas.microsoft.com/office/powerpoint/2010/main" val="141533601"/>
      </p:ext>
    </p:extLst>
  </p:cSld>
  <p:clrMapOvr>
    <a:masterClrMapping/>
  </p:clrMapOvr>
  <mc:AlternateContent xmlns:mc="http://schemas.openxmlformats.org/markup-compatibility/2006" xmlns:p14="http://schemas.microsoft.com/office/powerpoint/2010/main">
    <mc:Choice Requires="p14">
      <p:transition spd="slow" p14:dur="2000" advTm="13089"/>
    </mc:Choice>
    <mc:Fallback xmlns="">
      <p:transition spd="slow" advTm="1308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11488" y="1686560"/>
            <a:ext cx="2464752" cy="1920876"/>
          </a:xfrm>
        </p:spPr>
        <p:txBody>
          <a:bodyPr>
            <a:normAutofit/>
          </a:bodyPr>
          <a:lstStyle/>
          <a:p>
            <a:r>
              <a:rPr lang="en-US" altLang="zh-CN" sz="4800" dirty="0" smtClean="0"/>
              <a:t>Thanks!</a:t>
            </a:r>
            <a:endParaRPr lang="zh-CN" altLang="en-US" sz="4800" dirty="0"/>
          </a:p>
        </p:txBody>
      </p:sp>
      <p:sp>
        <p:nvSpPr>
          <p:cNvPr id="7" name="Text Placeholder 6"/>
          <p:cNvSpPr>
            <a:spLocks noGrp="1"/>
          </p:cNvSpPr>
          <p:nvPr>
            <p:ph type="body" idx="1"/>
          </p:nvPr>
        </p:nvSpPr>
        <p:spPr>
          <a:xfrm>
            <a:off x="3466624" y="3990025"/>
            <a:ext cx="2210752" cy="1008696"/>
          </a:xfrm>
        </p:spPr>
        <p:txBody>
          <a:bodyPr>
            <a:normAutofit/>
          </a:bodyPr>
          <a:lstStyle/>
          <a:p>
            <a:r>
              <a:rPr lang="en-US" altLang="zh-CN" sz="3600" dirty="0" smtClean="0">
                <a:latin typeface="+mj-lt"/>
              </a:rPr>
              <a:t>Q&amp;A</a:t>
            </a:r>
            <a:endParaRPr lang="zh-CN" altLang="en-US" sz="3600" dirty="0">
              <a:latin typeface="+mj-lt"/>
            </a:endParaRPr>
          </a:p>
        </p:txBody>
      </p:sp>
      <p:sp>
        <p:nvSpPr>
          <p:cNvPr id="4" name="Footer Placeholder 3"/>
          <p:cNvSpPr>
            <a:spLocks noGrp="1"/>
          </p:cNvSpPr>
          <p:nvPr>
            <p:ph type="ftr" sz="quarter" idx="11"/>
          </p:nvPr>
        </p:nvSpPr>
        <p:spPr/>
        <p:txBody>
          <a:bodyPr/>
          <a:lstStyle/>
          <a:p>
            <a:r>
              <a:rPr lang="zh-CN" altLang="en-US" smtClean="0"/>
              <a:t>软件工程研究所 </a:t>
            </a:r>
            <a:r>
              <a:rPr lang="en-US" altLang="zh-CN" smtClean="0"/>
              <a:t>Software Engineering Institute</a:t>
            </a:r>
            <a:endParaRPr lang="zh-CN" altLang="en-US" dirty="0"/>
          </a:p>
        </p:txBody>
      </p:sp>
      <p:sp>
        <p:nvSpPr>
          <p:cNvPr id="5" name="Slide Number Placeholder 4"/>
          <p:cNvSpPr>
            <a:spLocks noGrp="1"/>
          </p:cNvSpPr>
          <p:nvPr>
            <p:ph type="sldNum" sz="quarter" idx="12"/>
          </p:nvPr>
        </p:nvSpPr>
        <p:spPr/>
        <p:txBody>
          <a:bodyPr/>
          <a:lstStyle/>
          <a:p>
            <a:fld id="{AC74688F-B998-45D2-A8B3-57D20C1BBF39}" type="slidenum">
              <a:rPr lang="zh-CN" altLang="en-US" smtClean="0"/>
              <a:pPr/>
              <a:t>22</a:t>
            </a:fld>
            <a:endParaRPr lang="zh-CN" altLang="en-US" dirty="0"/>
          </a:p>
        </p:txBody>
      </p:sp>
    </p:spTree>
    <p:extLst>
      <p:ext uri="{BB962C8B-B14F-4D97-AF65-F5344CB8AC3E}">
        <p14:creationId xmlns:p14="http://schemas.microsoft.com/office/powerpoint/2010/main" val="2902427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0" dirty="0" smtClean="0">
                <a:latin typeface="微软雅黑" panose="020B0503020204020204" pitchFamily="34" charset="-122"/>
                <a:cs typeface="Noto Sans S Chinese Light" charset="-122"/>
              </a:rPr>
              <a:t>API</a:t>
            </a:r>
            <a:r>
              <a:rPr lang="zh-CN" altLang="en-US" sz="3600" b="0" dirty="0" smtClean="0">
                <a:latin typeface="微软雅黑" panose="020B0503020204020204" pitchFamily="34" charset="-122"/>
                <a:cs typeface="Noto Sans S Chinese Light" charset="-122"/>
              </a:rPr>
              <a:t>检索工具</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3" name="内容占位符 2"/>
          <p:cNvSpPr>
            <a:spLocks noGrp="1"/>
          </p:cNvSpPr>
          <p:nvPr>
            <p:ph idx="1"/>
          </p:nvPr>
        </p:nvSpPr>
        <p:spPr/>
        <p:txBody>
          <a:bodyPr>
            <a:normAutofit/>
          </a:bodyPr>
          <a:lstStyle/>
          <a:p>
            <a:pPr marL="0" indent="0">
              <a:buNone/>
            </a:pPr>
            <a:r>
              <a:rPr lang="zh-CN" altLang="en-US" dirty="0" smtClean="0">
                <a:latin typeface="微软雅黑" panose="020B0503020204020204" pitchFamily="34" charset="-122"/>
                <a:ea typeface="微软雅黑" panose="020B0503020204020204" pitchFamily="34" charset="-122"/>
                <a:cs typeface="Noto Sans S Chinese" charset="-122"/>
              </a:rPr>
              <a:t>基本方法：</a:t>
            </a:r>
            <a:endParaRPr lang="en-US" altLang="zh-CN" dirty="0" smtClean="0">
              <a:latin typeface="微软雅黑" panose="020B0503020204020204" pitchFamily="34" charset="-122"/>
              <a:ea typeface="微软雅黑" panose="020B0503020204020204" pitchFamily="34" charset="-122"/>
              <a:cs typeface="Noto Sans S Chinese" charset="-122"/>
            </a:endParaRPr>
          </a:p>
          <a:p>
            <a:pPr lvl="1">
              <a:buFont typeface="Wingdings" panose="05000000000000000000" pitchFamily="2" charset="2"/>
              <a:buChar char="l"/>
            </a:pPr>
            <a:r>
              <a:rPr lang="zh-CN" altLang="en-US" b="0" dirty="0" smtClean="0">
                <a:latin typeface="微软雅黑" panose="020B0503020204020204" pitchFamily="34" charset="-122"/>
                <a:ea typeface="微软雅黑" panose="020B0503020204020204" pitchFamily="34" charset="-122"/>
                <a:cs typeface="Noto Sans S Chinese" charset="-122"/>
              </a:rPr>
              <a:t>基于文本相似度</a:t>
            </a:r>
            <a:endParaRPr lang="en-US" altLang="zh-CN" b="0" dirty="0" smtClean="0">
              <a:latin typeface="微软雅黑" panose="020B0503020204020204" pitchFamily="34" charset="-122"/>
              <a:ea typeface="微软雅黑" panose="020B0503020204020204" pitchFamily="34" charset="-122"/>
              <a:cs typeface="Noto Sans S Chinese"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3</a:t>
            </a:fld>
            <a:endParaRPr lang="en-US" dirty="0"/>
          </a:p>
        </p:txBody>
      </p:sp>
      <p:pic>
        <p:nvPicPr>
          <p:cNvPr id="9" name="图片 8"/>
          <p:cNvPicPr/>
          <p:nvPr/>
        </p:nvPicPr>
        <p:blipFill rotWithShape="1">
          <a:blip r:embed="rId4">
            <a:extLst>
              <a:ext uri="{28A0092B-C50C-407E-A947-70E740481C1C}">
                <a14:useLocalDpi xmlns:a14="http://schemas.microsoft.com/office/drawing/2010/main" val="0"/>
              </a:ext>
            </a:extLst>
          </a:blip>
          <a:srcRect r="16726" b="24787"/>
          <a:stretch/>
        </p:blipFill>
        <p:spPr>
          <a:xfrm>
            <a:off x="3338623" y="956931"/>
            <a:ext cx="5623702" cy="4189227"/>
          </a:xfrm>
          <a:prstGeom prst="rect">
            <a:avLst/>
          </a:prstGeom>
          <a:ln w="28575">
            <a:solidFill>
              <a:srgbClr val="8B0012"/>
            </a:solidFill>
          </a:ln>
          <a:effectLst>
            <a:outerShdw blurRad="25400" dist="25400" dir="2700000" algn="tl" rotWithShape="0">
              <a:prstClr val="black">
                <a:alpha val="40000"/>
              </a:prstClr>
            </a:outerShdw>
          </a:effectLst>
        </p:spPr>
      </p:pic>
      <p:sp>
        <p:nvSpPr>
          <p:cNvPr id="8" name="内容占位符 2"/>
          <p:cNvSpPr txBox="1">
            <a:spLocks/>
          </p:cNvSpPr>
          <p:nvPr/>
        </p:nvSpPr>
        <p:spPr>
          <a:xfrm>
            <a:off x="394325" y="4672086"/>
            <a:ext cx="7356809" cy="2207179"/>
          </a:xfrm>
          <a:prstGeom prst="rect">
            <a:avLst/>
          </a:prstGeom>
        </p:spPr>
        <p:txBody>
          <a:bodyPr vert="horz" lIns="91440" tIns="45720" rIns="91440" bIns="45720" rtlCol="0">
            <a:normAutofit/>
          </a:bodyPr>
          <a:lstStyle>
            <a:lvl1pPr marL="228600" indent="-228600" algn="just" defTabSz="914400" rtl="0" eaLnBrk="1" latinLnBrk="0" hangingPunct="1">
              <a:lnSpc>
                <a:spcPct val="150000"/>
              </a:lnSpc>
              <a:spcBef>
                <a:spcPts val="1000"/>
              </a:spcBef>
              <a:buClr>
                <a:schemeClr val="accent2">
                  <a:lumMod val="75000"/>
                </a:schemeClr>
              </a:buClr>
              <a:buSzPct val="60000"/>
              <a:buFont typeface="Wingdings" panose="05000000000000000000" pitchFamily="2" charset="2"/>
              <a:buChar char="p"/>
              <a:defRPr sz="2000" b="1" kern="1200" baseline="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just" defTabSz="914400" rtl="0" eaLnBrk="1" latinLnBrk="0" hangingPunct="1">
              <a:lnSpc>
                <a:spcPct val="150000"/>
              </a:lnSpc>
              <a:spcBef>
                <a:spcPts val="500"/>
              </a:spcBef>
              <a:buClr>
                <a:schemeClr val="accent2">
                  <a:lumMod val="75000"/>
                </a:schemeClr>
              </a:buClr>
              <a:buSzPct val="60000"/>
              <a:buFont typeface="Wingdings" panose="05000000000000000000" pitchFamily="2" charset="2"/>
              <a:buChar char="p"/>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marR="0" indent="-228600" algn="just" defTabSz="914400" rtl="0" eaLnBrk="1" fontAlgn="auto" latinLnBrk="0" hangingPunct="1">
              <a:lnSpc>
                <a:spcPct val="150000"/>
              </a:lnSpc>
              <a:spcBef>
                <a:spcPts val="500"/>
              </a:spcBef>
              <a:spcAft>
                <a:spcPts val="0"/>
              </a:spcAft>
              <a:buClr>
                <a:schemeClr val="accent2">
                  <a:lumMod val="75000"/>
                </a:schemeClr>
              </a:buClr>
              <a:buSzPct val="60000"/>
              <a:buFont typeface="Wingdings" panose="05000000000000000000" pitchFamily="2" charset="2"/>
              <a:buChar char="p"/>
              <a:tabLst/>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marR="0" indent="-228600" algn="just" defTabSz="914400" rtl="0" eaLnBrk="1" fontAlgn="auto" latinLnBrk="0" hangingPunct="1">
              <a:lnSpc>
                <a:spcPct val="150000"/>
              </a:lnSpc>
              <a:spcBef>
                <a:spcPts val="500"/>
              </a:spcBef>
              <a:spcAft>
                <a:spcPts val="0"/>
              </a:spcAft>
              <a:buClr>
                <a:schemeClr val="accent2">
                  <a:lumMod val="75000"/>
                </a:schemeClr>
              </a:buClr>
              <a:buSzPct val="60000"/>
              <a:buFont typeface="Wingdings" panose="05000000000000000000" pitchFamily="2" charset="2"/>
              <a:buChar char="p"/>
              <a:tabLst/>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marR="0" indent="-228600" algn="just" defTabSz="914400" rtl="0" eaLnBrk="1" fontAlgn="auto" latinLnBrk="0" hangingPunct="1">
              <a:lnSpc>
                <a:spcPct val="150000"/>
              </a:lnSpc>
              <a:spcBef>
                <a:spcPts val="500"/>
              </a:spcBef>
              <a:spcAft>
                <a:spcPts val="0"/>
              </a:spcAft>
              <a:buClr>
                <a:schemeClr val="accent2">
                  <a:lumMod val="75000"/>
                </a:schemeClr>
              </a:buClr>
              <a:buSzPct val="60000"/>
              <a:buFont typeface="Wingdings" panose="05000000000000000000" pitchFamily="2" charset="2"/>
              <a:buChar char="p"/>
              <a:tabLst/>
              <a:defRPr sz="1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latin typeface="微软雅黑" panose="020B0503020204020204" pitchFamily="34" charset="-122"/>
                <a:cs typeface="Noto Sans S Chinese" charset="-122"/>
              </a:rPr>
              <a:t>面临的挑战：</a:t>
            </a:r>
          </a:p>
          <a:p>
            <a:pPr marL="399600" lvl="1">
              <a:buFont typeface="Wingdings" charset="2"/>
              <a:buChar char="l"/>
            </a:pPr>
            <a:r>
              <a:rPr lang="zh-CN" altLang="en-US" dirty="0" smtClean="0">
                <a:latin typeface="微软雅黑" panose="020B0503020204020204" pitchFamily="34" charset="-122"/>
                <a:cs typeface="Noto Sans S Chinese Light" charset="-122"/>
              </a:rPr>
              <a:t>仅将源代码视为纯文本处理，其效果不够令人满意</a:t>
            </a:r>
            <a:endParaRPr lang="en-US" altLang="zh-CN" dirty="0" smtClean="0">
              <a:latin typeface="微软雅黑" panose="020B0503020204020204" pitchFamily="34" charset="-122"/>
              <a:cs typeface="Noto Sans S Chinese Light" charset="-122"/>
            </a:endParaRPr>
          </a:p>
          <a:p>
            <a:pPr marL="399600" lvl="1">
              <a:buFont typeface="Wingdings" charset="2"/>
              <a:buChar char="l"/>
            </a:pPr>
            <a:r>
              <a:rPr lang="zh-CN" altLang="en-US" dirty="0" smtClean="0">
                <a:latin typeface="微软雅黑" panose="020B0503020204020204" pitchFamily="34" charset="-122"/>
                <a:cs typeface="Noto Sans S Chinese Light" charset="-122"/>
              </a:rPr>
              <a:t>返回结果只有</a:t>
            </a:r>
            <a:r>
              <a:rPr lang="en-US" altLang="zh-CN" dirty="0" smtClean="0">
                <a:latin typeface="微软雅黑" panose="020B0503020204020204" pitchFamily="34" charset="-122"/>
                <a:cs typeface="Noto Sans S Chinese Light" charset="-122"/>
              </a:rPr>
              <a:t>API</a:t>
            </a:r>
            <a:r>
              <a:rPr lang="zh-CN" altLang="en-US" dirty="0" smtClean="0">
                <a:latin typeface="微软雅黑" panose="020B0503020204020204" pitchFamily="34" charset="-122"/>
                <a:cs typeface="Noto Sans S Chinese Light" charset="-122"/>
              </a:rPr>
              <a:t>列表，而没有</a:t>
            </a:r>
            <a:r>
              <a:rPr lang="en-US" altLang="zh-CN" dirty="0" smtClean="0">
                <a:latin typeface="微软雅黑" panose="020B0503020204020204" pitchFamily="34" charset="-122"/>
                <a:cs typeface="Noto Sans S Chinese Light" charset="-122"/>
              </a:rPr>
              <a:t>API</a:t>
            </a:r>
            <a:r>
              <a:rPr lang="zh-CN" altLang="en-US" dirty="0" smtClean="0">
                <a:latin typeface="微软雅黑" panose="020B0503020204020204" pitchFamily="34" charset="-122"/>
                <a:cs typeface="Noto Sans S Chinese Light" charset="-122"/>
              </a:rPr>
              <a:t>之间的关联关系</a:t>
            </a:r>
            <a:endParaRPr lang="en-US" altLang="zh-CN" dirty="0" smtClean="0">
              <a:latin typeface="微软雅黑" panose="020B0503020204020204" pitchFamily="34" charset="-122"/>
              <a:cs typeface="Noto Sans S Chinese Light" charset="-122"/>
            </a:endParaRPr>
          </a:p>
          <a:p>
            <a:pPr marL="399600" lvl="1">
              <a:buFont typeface="Wingdings" charset="2"/>
              <a:buChar char="l"/>
            </a:pPr>
            <a:endParaRPr lang="zh-CN" altLang="en-US" dirty="0">
              <a:latin typeface="微软雅黑" panose="020B0503020204020204" pitchFamily="34" charset="-122"/>
              <a:cs typeface="Noto Sans S Chinese Light" charset="-122"/>
            </a:endParaRPr>
          </a:p>
        </p:txBody>
      </p:sp>
    </p:spTree>
    <p:custDataLst>
      <p:tags r:id="rId1"/>
    </p:custDataLst>
    <p:extLst>
      <p:ext uri="{BB962C8B-B14F-4D97-AF65-F5344CB8AC3E}">
        <p14:creationId xmlns:p14="http://schemas.microsoft.com/office/powerpoint/2010/main" val="1707885870"/>
      </p:ext>
    </p:extLst>
  </p:cSld>
  <p:clrMapOvr>
    <a:masterClrMapping/>
  </p:clrMapOvr>
  <mc:AlternateContent xmlns:mc="http://schemas.openxmlformats.org/markup-compatibility/2006" xmlns:p14="http://schemas.microsoft.com/office/powerpoint/2010/main">
    <mc:Choice Requires="p14">
      <p:transition spd="slow" p14:dur="2000" advTm="36139"/>
    </mc:Choice>
    <mc:Fallback xmlns="">
      <p:transition spd="slow" advTm="3613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49" y="3084962"/>
            <a:ext cx="2732567" cy="2352083"/>
          </a:xfrm>
          <a:prstGeom prst="rect">
            <a:avLst/>
          </a:prstGeom>
        </p:spPr>
      </p:pic>
      <p:sp>
        <p:nvSpPr>
          <p:cNvPr id="4" name="页脚占位符 3"/>
          <p:cNvSpPr>
            <a:spLocks noGrp="1"/>
          </p:cNvSpPr>
          <p:nvPr>
            <p:ph type="ftr" sz="quarter" idx="4294967295"/>
          </p:nvPr>
        </p:nvSpPr>
        <p:spPr>
          <a:xfrm>
            <a:off x="4572000" y="6642000"/>
            <a:ext cx="3600000" cy="216000"/>
          </a:xfrm>
        </p:spPr>
        <p:txBody>
          <a:bodyPr/>
          <a:lstStyle/>
          <a:p>
            <a:endParaRPr lang="zh-CN" altLang="en-US" dirty="0" smtClean="0"/>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4</a:t>
            </a:fld>
            <a:endParaRPr lang="en-US" dirty="0"/>
          </a:p>
        </p:txBody>
      </p:sp>
      <p:sp>
        <p:nvSpPr>
          <p:cNvPr id="9" name="标题 1"/>
          <p:cNvSpPr txBox="1">
            <a:spLocks/>
          </p:cNvSpPr>
          <p:nvPr/>
        </p:nvSpPr>
        <p:spPr>
          <a:xfrm>
            <a:off x="260400" y="502012"/>
            <a:ext cx="8568000" cy="720000"/>
          </a:xfrm>
          <a:prstGeom prst="rect">
            <a:avLst/>
          </a:prstGeom>
        </p:spPr>
        <p:txBody>
          <a:bodyPr vert="horz" lIns="144000" tIns="45720" rIns="144000" bIns="45720" rtlCol="0" anchor="ctr" anchorCtr="0">
            <a:normAutofit/>
          </a:bodyPr>
          <a:lstStyle>
            <a:lvl1pPr algn="l" defTabSz="914400" rtl="0" eaLnBrk="1" fontAlgn="auto" latinLnBrk="0" hangingPunct="1">
              <a:lnSpc>
                <a:spcPct val="90000"/>
              </a:lnSpc>
              <a:spcBef>
                <a:spcPct val="0"/>
              </a:spcBef>
              <a:buNone/>
              <a:defRPr sz="3200" b="1" kern="1200" baseline="0">
                <a:solidFill>
                  <a:srgbClr val="8B0012"/>
                </a:solidFill>
                <a:latin typeface="等线" panose="02010600030101010101" pitchFamily="2" charset="-122"/>
                <a:ea typeface="等线" panose="02010600030101010101" pitchFamily="2" charset="-122"/>
                <a:cs typeface="+mj-cs"/>
              </a:defRPr>
            </a:lvl1p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基于图结构的</a:t>
            </a:r>
            <a:r>
              <a:rPr lang="en-US" altLang="zh-CN" sz="3600" b="0" dirty="0" smtClean="0">
                <a:latin typeface="微软雅黑" panose="020B0503020204020204" pitchFamily="34" charset="-122"/>
                <a:ea typeface="微软雅黑" panose="020B0503020204020204" pitchFamily="34" charset="-122"/>
                <a:cs typeface="Noto Sans S Chinese Light" charset="-122"/>
              </a:rPr>
              <a:t>API</a:t>
            </a:r>
            <a:r>
              <a:rPr lang="zh-CN" altLang="en-US" sz="3600" b="0" dirty="0" smtClean="0">
                <a:latin typeface="微软雅黑" panose="020B0503020204020204" pitchFamily="34" charset="-122"/>
                <a:ea typeface="微软雅黑" panose="020B0503020204020204" pitchFamily="34" charset="-122"/>
                <a:cs typeface="Noto Sans S Chinese Light" charset="-122"/>
              </a:rPr>
              <a:t>检索</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12" name="内容占位符 2"/>
          <p:cNvSpPr>
            <a:spLocks noGrp="1"/>
          </p:cNvSpPr>
          <p:nvPr>
            <p:ph idx="1"/>
          </p:nvPr>
        </p:nvSpPr>
        <p:spPr>
          <a:xfrm>
            <a:off x="260400" y="1405151"/>
            <a:ext cx="6822805" cy="3077189"/>
          </a:xfrm>
        </p:spPr>
        <p:txBody>
          <a:bodyPr>
            <a:normAutofit/>
          </a:bodyPr>
          <a:lstStyle/>
          <a:p>
            <a:pPr marL="0" indent="0">
              <a:buNone/>
            </a:pPr>
            <a:r>
              <a:rPr lang="zh-CN" altLang="en-US" dirty="0" smtClean="0">
                <a:latin typeface="微软雅黑" panose="020B0503020204020204" pitchFamily="34" charset="-122"/>
                <a:cs typeface="Noto Sans S Chinese Light" charset="-122"/>
              </a:rPr>
              <a:t>一种思路：将</a:t>
            </a:r>
            <a:r>
              <a:rPr lang="zh-CN" altLang="en-US" dirty="0" smtClean="0">
                <a:latin typeface="微软雅黑" panose="020B0503020204020204" pitchFamily="34" charset="-122"/>
                <a:cs typeface="Noto Sans S Chinese Light" charset="-122"/>
              </a:rPr>
              <a:t>源代码组织成图结构，检索结果是一个子图</a:t>
            </a:r>
            <a:endParaRPr lang="en-US" altLang="zh-CN" dirty="0" smtClean="0">
              <a:latin typeface="微软雅黑" panose="020B0503020204020204" pitchFamily="34" charset="-122"/>
              <a:cs typeface="Noto Sans S Chinese Light" charset="-122"/>
            </a:endParaRPr>
          </a:p>
          <a:p>
            <a:pPr lvl="1">
              <a:buFont typeface="Wingdings" panose="05000000000000000000" pitchFamily="2" charset="2"/>
              <a:buChar char="l"/>
            </a:pPr>
            <a:r>
              <a:rPr lang="zh-CN" altLang="en-US" dirty="0" smtClean="0">
                <a:latin typeface="微软雅黑" panose="020B0503020204020204" pitchFamily="34" charset="-122"/>
                <a:cs typeface="Noto Sans S Chinese" charset="-122"/>
              </a:rPr>
              <a:t>能够</a:t>
            </a:r>
            <a:r>
              <a:rPr lang="zh-CN" altLang="en-US" dirty="0">
                <a:latin typeface="微软雅黑" panose="020B0503020204020204" pitchFamily="34" charset="-122"/>
                <a:cs typeface="Noto Sans S Chinese" charset="-122"/>
              </a:rPr>
              <a:t>很好地</a:t>
            </a:r>
            <a:r>
              <a:rPr lang="zh-CN" altLang="en-US" dirty="0" smtClean="0">
                <a:latin typeface="微软雅黑" panose="020B0503020204020204" pitchFamily="34" charset="-122"/>
                <a:cs typeface="Noto Sans S Chinese" charset="-122"/>
              </a:rPr>
              <a:t>展现关联关系和</a:t>
            </a:r>
            <a:r>
              <a:rPr lang="zh-CN" altLang="en-US" dirty="0">
                <a:latin typeface="微软雅黑" panose="020B0503020204020204" pitchFamily="34" charset="-122"/>
                <a:cs typeface="Noto Sans S Chinese" charset="-122"/>
              </a:rPr>
              <a:t>反映整体</a:t>
            </a:r>
            <a:r>
              <a:rPr lang="zh-CN" altLang="en-US" dirty="0" smtClean="0">
                <a:latin typeface="微软雅黑" panose="020B0503020204020204" pitchFamily="34" charset="-122"/>
                <a:cs typeface="Noto Sans S Chinese" charset="-122"/>
              </a:rPr>
              <a:t>概念</a:t>
            </a:r>
            <a:endParaRPr lang="en-US" altLang="zh-CN" b="0" dirty="0" smtClean="0">
              <a:latin typeface="微软雅黑" panose="020B0503020204020204" pitchFamily="34" charset="-122"/>
              <a:cs typeface="Noto Sans S Chinese Light" charset="-122"/>
            </a:endParaRPr>
          </a:p>
          <a:p>
            <a:pPr marL="0" indent="0">
              <a:buNone/>
            </a:pPr>
            <a:r>
              <a:rPr lang="zh-CN" altLang="en-US" dirty="0" smtClean="0">
                <a:latin typeface="微软雅黑" panose="020B0503020204020204" pitchFamily="34" charset="-122"/>
                <a:ea typeface="微软雅黑" panose="020B0503020204020204" pitchFamily="34" charset="-122"/>
                <a:cs typeface="Noto Sans S Chinese Light" charset="-122"/>
              </a:rPr>
              <a:t>现有工作：</a:t>
            </a:r>
            <a:endParaRPr lang="en-US" altLang="zh-CN" dirty="0" smtClean="0">
              <a:latin typeface="微软雅黑" panose="020B0503020204020204" pitchFamily="34" charset="-122"/>
              <a:ea typeface="微软雅黑" panose="020B0503020204020204" pitchFamily="34" charset="-122"/>
              <a:cs typeface="Noto Sans S Chinese Light" charset="-122"/>
            </a:endParaRPr>
          </a:p>
        </p:txBody>
      </p:sp>
      <p:pic>
        <p:nvPicPr>
          <p:cNvPr id="8" name="图片 7" descr="屏幕剪辑"/>
          <p:cNvPicPr>
            <a:picLocks noChangeAspect="1"/>
          </p:cNvPicPr>
          <p:nvPr/>
        </p:nvPicPr>
        <p:blipFill rotWithShape="1">
          <a:blip r:embed="rId4">
            <a:extLst>
              <a:ext uri="{28A0092B-C50C-407E-A947-70E740481C1C}">
                <a14:useLocalDpi xmlns:a14="http://schemas.microsoft.com/office/drawing/2010/main" val="0"/>
              </a:ext>
            </a:extLst>
          </a:blip>
          <a:srcRect t="3747" r="13633" b="11229"/>
          <a:stretch/>
        </p:blipFill>
        <p:spPr>
          <a:xfrm>
            <a:off x="3723786" y="3084962"/>
            <a:ext cx="5218195" cy="2372947"/>
          </a:xfrm>
          <a:prstGeom prst="rect">
            <a:avLst/>
          </a:prstGeom>
        </p:spPr>
      </p:pic>
      <p:sp>
        <p:nvSpPr>
          <p:cNvPr id="3" name="矩形 2"/>
          <p:cNvSpPr/>
          <p:nvPr/>
        </p:nvSpPr>
        <p:spPr>
          <a:xfrm>
            <a:off x="365291" y="5644769"/>
            <a:ext cx="3182200" cy="369332"/>
          </a:xfrm>
          <a:prstGeom prst="rect">
            <a:avLst/>
          </a:prstGeom>
        </p:spPr>
        <p:txBody>
          <a:bodyPr wrap="square">
            <a:spAutoFit/>
          </a:bodyPr>
          <a:lstStyle/>
          <a:p>
            <a:pPr lvl="1"/>
            <a:r>
              <a:rPr lang="zh-CN" altLang="en-US" dirty="0">
                <a:latin typeface="微软雅黑" panose="020B0503020204020204" pitchFamily="34" charset="-122"/>
                <a:ea typeface="微软雅黑" panose="020B0503020204020204" pitchFamily="34" charset="-122"/>
                <a:cs typeface="Noto Sans S Chinese Light" charset="-122"/>
              </a:rPr>
              <a:t>基于</a:t>
            </a:r>
            <a:r>
              <a:rPr lang="en-US" altLang="zh-CN" dirty="0" smtClean="0">
                <a:latin typeface="微软雅黑" panose="020B0503020204020204" pitchFamily="34" charset="-122"/>
                <a:ea typeface="微软雅黑" panose="020B0503020204020204" pitchFamily="34" charset="-122"/>
                <a:cs typeface="Noto Sans S Chinese Light" charset="-122"/>
              </a:rPr>
              <a:t>PageRank</a:t>
            </a:r>
            <a:r>
              <a:rPr lang="zh-CN" altLang="en-US" dirty="0" smtClean="0">
                <a:latin typeface="微软雅黑" panose="020B0503020204020204" pitchFamily="34" charset="-122"/>
                <a:ea typeface="微软雅黑" panose="020B0503020204020204" pitchFamily="34" charset="-122"/>
                <a:cs typeface="Noto Sans S Chinese Light" charset="-122"/>
              </a:rPr>
              <a:t>与</a:t>
            </a:r>
            <a:r>
              <a:rPr lang="en-US" altLang="zh-CN" dirty="0" smtClean="0">
                <a:latin typeface="微软雅黑" panose="020B0503020204020204" pitchFamily="34" charset="-122"/>
                <a:ea typeface="微软雅黑" panose="020B0503020204020204" pitchFamily="34" charset="-122"/>
                <a:cs typeface="Noto Sans S Chinese Light" charset="-122"/>
              </a:rPr>
              <a:t>SAN</a:t>
            </a:r>
            <a:endParaRPr lang="en-US" altLang="zh-CN" dirty="0">
              <a:latin typeface="微软雅黑" panose="020B0503020204020204" pitchFamily="34" charset="-122"/>
              <a:ea typeface="微软雅黑" panose="020B0503020204020204" pitchFamily="34" charset="-122"/>
              <a:cs typeface="Noto Sans S Chinese Light" charset="-122"/>
            </a:endParaRPr>
          </a:p>
        </p:txBody>
      </p:sp>
      <p:sp>
        <p:nvSpPr>
          <p:cNvPr id="6" name="矩形 5"/>
          <p:cNvSpPr/>
          <p:nvPr/>
        </p:nvSpPr>
        <p:spPr>
          <a:xfrm>
            <a:off x="5819570" y="5644769"/>
            <a:ext cx="2031325" cy="369332"/>
          </a:xfrm>
          <a:prstGeom prst="rect">
            <a:avLst/>
          </a:prstGeom>
        </p:spPr>
        <p:txBody>
          <a:bodyPr wrap="none">
            <a:spAutoFit/>
          </a:bodyPr>
          <a:lstStyle/>
          <a:p>
            <a:pPr lvl="1"/>
            <a:r>
              <a:rPr lang="zh-CN" altLang="en-US" dirty="0">
                <a:latin typeface="微软雅黑" panose="020B0503020204020204" pitchFamily="34" charset="-122"/>
                <a:ea typeface="微软雅黑" panose="020B0503020204020204" pitchFamily="34" charset="-122"/>
                <a:cs typeface="Noto Sans S Chinese Light" charset="-122"/>
              </a:rPr>
              <a:t>基于最短路径</a:t>
            </a:r>
          </a:p>
        </p:txBody>
      </p:sp>
      <p:sp>
        <p:nvSpPr>
          <p:cNvPr id="11" name="横卷形 10"/>
          <p:cNvSpPr/>
          <p:nvPr/>
        </p:nvSpPr>
        <p:spPr>
          <a:xfrm>
            <a:off x="2041451" y="3646967"/>
            <a:ext cx="5041754" cy="1670327"/>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150000"/>
              </a:lnSpc>
            </a:pPr>
            <a:r>
              <a:rPr lang="en-US" altLang="zh-CN" dirty="0">
                <a:latin typeface="微软雅黑" panose="020B0503020204020204" pitchFamily="34" charset="-122"/>
                <a:ea typeface="微软雅黑" panose="020B0503020204020204" pitchFamily="34" charset="-122"/>
              </a:rPr>
              <a:t>PageRank</a:t>
            </a:r>
            <a:r>
              <a:rPr lang="zh-CN" altLang="en-US" dirty="0">
                <a:latin typeface="微软雅黑" panose="020B0503020204020204" pitchFamily="34" charset="-122"/>
                <a:ea typeface="微软雅黑" panose="020B0503020204020204" pitchFamily="34" charset="-122"/>
              </a:rPr>
              <a:t>缺乏对关联距离的</a:t>
            </a:r>
            <a:r>
              <a:rPr lang="zh-CN" altLang="en-US" dirty="0" smtClean="0">
                <a:latin typeface="微软雅黑" panose="020B0503020204020204" pitchFamily="34" charset="-122"/>
                <a:ea typeface="微软雅黑" panose="020B0503020204020204" pitchFamily="34" charset="-122"/>
              </a:rPr>
              <a:t>分析</a:t>
            </a:r>
            <a:endParaRPr lang="en-US" altLang="zh-CN" dirty="0">
              <a:latin typeface="微软雅黑" panose="020B0503020204020204" pitchFamily="34" charset="-122"/>
              <a:ea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rPr>
              <a:t>最短</a:t>
            </a:r>
            <a:r>
              <a:rPr lang="zh-CN" altLang="en-US" dirty="0" smtClean="0">
                <a:latin typeface="微软雅黑" panose="020B0503020204020204" pitchFamily="34" charset="-122"/>
                <a:ea typeface="微软雅黑" panose="020B0503020204020204" pitchFamily="34" charset="-122"/>
              </a:rPr>
              <a:t>路径只</a:t>
            </a:r>
            <a:r>
              <a:rPr lang="zh-CN" altLang="en-US" dirty="0">
                <a:latin typeface="微软雅黑" panose="020B0503020204020204" pitchFamily="34" charset="-122"/>
                <a:ea typeface="微软雅黑" panose="020B0503020204020204" pitchFamily="34" charset="-122"/>
              </a:rPr>
              <a:t>考虑了较浅层的局部信息</a:t>
            </a:r>
            <a:endParaRPr lang="en-US" altLang="zh-CN" sz="1600" dirty="0">
              <a:latin typeface="微软雅黑" panose="020B0503020204020204" pitchFamily="34" charset="-122"/>
              <a:ea typeface="微软雅黑" panose="020B0503020204020204" pitchFamily="34" charset="-122"/>
              <a:cs typeface="Noto Sans S Chinese" charset="-122"/>
            </a:endParaRPr>
          </a:p>
        </p:txBody>
      </p:sp>
    </p:spTree>
    <p:extLst>
      <p:ext uri="{BB962C8B-B14F-4D97-AF65-F5344CB8AC3E}">
        <p14:creationId xmlns:p14="http://schemas.microsoft.com/office/powerpoint/2010/main" val="227932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17" y="1378832"/>
            <a:ext cx="8205172" cy="1364368"/>
          </a:xfrm>
        </p:spPr>
        <p:txBody>
          <a:bodyPr/>
          <a:lstStyle/>
          <a:p>
            <a:pPr marL="0" indent="0">
              <a:lnSpc>
                <a:spcPct val="170000"/>
              </a:lnSpc>
              <a:buNone/>
            </a:pPr>
            <a:r>
              <a:rPr lang="zh-CN" altLang="en-US" dirty="0" smtClean="0">
                <a:latin typeface="微软雅黑" panose="020B0503020204020204" pitchFamily="34" charset="-122"/>
                <a:ea typeface="微软雅黑" panose="020B0503020204020204" pitchFamily="34" charset="-122"/>
              </a:rPr>
              <a:t>图</a:t>
            </a:r>
            <a:r>
              <a:rPr lang="zh-CN" altLang="en-US" dirty="0">
                <a:latin typeface="微软雅黑" panose="020B0503020204020204" pitchFamily="34" charset="-122"/>
                <a:ea typeface="微软雅黑" panose="020B0503020204020204" pitchFamily="34" charset="-122"/>
              </a:rPr>
              <a:t>嵌入</a:t>
            </a:r>
            <a:r>
              <a:rPr lang="en-US" altLang="zh-CN" dirty="0">
                <a:latin typeface="微软雅黑" panose="020B0503020204020204" pitchFamily="34" charset="-122"/>
                <a:ea typeface="微软雅黑" panose="020B0503020204020204" pitchFamily="34" charset="-122"/>
              </a:rPr>
              <a:t>(Graph Embedding)</a:t>
            </a:r>
            <a:r>
              <a:rPr lang="zh-CN" altLang="en-US" b="0" dirty="0">
                <a:latin typeface="微软雅黑" panose="020B0503020204020204" pitchFamily="34" charset="-122"/>
                <a:ea typeface="微软雅黑" panose="020B0503020204020204" pitchFamily="34" charset="-122"/>
              </a:rPr>
              <a:t>是一种表示学习</a:t>
            </a:r>
            <a:r>
              <a:rPr lang="zh-CN" altLang="en-US" b="0" dirty="0" smtClean="0">
                <a:latin typeface="微软雅黑" panose="020B0503020204020204" pitchFamily="34" charset="-122"/>
                <a:ea typeface="微软雅黑" panose="020B0503020204020204" pitchFamily="34" charset="-122"/>
              </a:rPr>
              <a:t>技术：</a:t>
            </a:r>
            <a:endParaRPr lang="en-US" altLang="zh-CN" b="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5</a:t>
            </a:fld>
            <a:endParaRPr lang="en-US" dirty="0"/>
          </a:p>
        </p:txBody>
      </p:sp>
      <p:sp>
        <p:nvSpPr>
          <p:cNvPr id="9" name="标题 1"/>
          <p:cNvSpPr txBox="1">
            <a:spLocks/>
          </p:cNvSpPr>
          <p:nvPr/>
        </p:nvSpPr>
        <p:spPr>
          <a:xfrm>
            <a:off x="396606" y="514866"/>
            <a:ext cx="8152483" cy="720000"/>
          </a:xfrm>
          <a:prstGeom prst="rect">
            <a:avLst/>
          </a:prstGeom>
        </p:spPr>
        <p:txBody>
          <a:bodyPr vert="horz" lIns="144000" tIns="45720" rIns="144000" bIns="45720" rtlCol="0" anchor="ctr" anchorCtr="0">
            <a:normAutofit/>
          </a:bodyPr>
          <a:lstStyle>
            <a:lvl1pPr algn="l" defTabSz="914400" rtl="0" eaLnBrk="1" fontAlgn="auto" latinLnBrk="0" hangingPunct="1">
              <a:lnSpc>
                <a:spcPct val="90000"/>
              </a:lnSpc>
              <a:spcBef>
                <a:spcPct val="0"/>
              </a:spcBef>
              <a:buNone/>
              <a:defRPr sz="3200" b="1" kern="1200" baseline="0">
                <a:solidFill>
                  <a:srgbClr val="8B0012"/>
                </a:solidFill>
                <a:latin typeface="等线" panose="02010600030101010101" pitchFamily="2" charset="-122"/>
                <a:ea typeface="等线" panose="02010600030101010101" pitchFamily="2" charset="-122"/>
                <a:cs typeface="+mj-cs"/>
              </a:defRPr>
            </a:lvl1pPr>
          </a:lstStyle>
          <a:p>
            <a:r>
              <a:rPr lang="zh-CN" altLang="en-US" sz="3600" b="0" dirty="0" smtClean="0">
                <a:latin typeface="微软雅黑" panose="020B0503020204020204" pitchFamily="34" charset="-122"/>
                <a:ea typeface="微软雅黑" panose="020B0503020204020204" pitchFamily="34" charset="-122"/>
              </a:rPr>
              <a:t>基于图嵌入的</a:t>
            </a:r>
            <a:r>
              <a:rPr lang="zh-CN" altLang="en-US" sz="3600" b="0" dirty="0" smtClean="0">
                <a:latin typeface="微软雅黑" panose="020B0503020204020204" pitchFamily="34" charset="-122"/>
                <a:ea typeface="微软雅黑" panose="020B0503020204020204" pitchFamily="34" charset="-122"/>
                <a:cs typeface="Noto Sans S Chinese Light" charset="-122"/>
              </a:rPr>
              <a:t>图信息表示</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grpSp>
        <p:nvGrpSpPr>
          <p:cNvPr id="2" name="组合 1"/>
          <p:cNvGrpSpPr/>
          <p:nvPr/>
        </p:nvGrpSpPr>
        <p:grpSpPr>
          <a:xfrm>
            <a:off x="576400" y="2125451"/>
            <a:ext cx="8205172" cy="3657861"/>
            <a:chOff x="512605" y="2474041"/>
            <a:chExt cx="8205172" cy="3657861"/>
          </a:xfrm>
        </p:grpSpPr>
        <p:pic>
          <p:nvPicPr>
            <p:cNvPr id="6" name="图片 5"/>
            <p:cNvPicPr>
              <a:picLocks noChangeAspect="1"/>
            </p:cNvPicPr>
            <p:nvPr/>
          </p:nvPicPr>
          <p:blipFill>
            <a:blip r:embed="rId3"/>
            <a:stretch>
              <a:fillRect/>
            </a:stretch>
          </p:blipFill>
          <p:spPr>
            <a:xfrm>
              <a:off x="2428284" y="4263655"/>
              <a:ext cx="4790718" cy="1868247"/>
            </a:xfrm>
            <a:prstGeom prst="rect">
              <a:avLst/>
            </a:prstGeom>
          </p:spPr>
        </p:pic>
        <p:sp>
          <p:nvSpPr>
            <p:cNvPr id="7" name="内容占位符 2"/>
            <p:cNvSpPr txBox="1">
              <a:spLocks/>
            </p:cNvSpPr>
            <p:nvPr/>
          </p:nvSpPr>
          <p:spPr>
            <a:xfrm>
              <a:off x="512605" y="2474041"/>
              <a:ext cx="8205172" cy="2499711"/>
            </a:xfrm>
            <a:prstGeom prst="rect">
              <a:avLst/>
            </a:prstGeom>
          </p:spPr>
          <p:txBody>
            <a:bodyPr vert="horz" lIns="91440" tIns="45720" rIns="91440" bIns="45720" rtlCol="0">
              <a:normAutofit/>
            </a:bodyPr>
            <a:lstStyle>
              <a:lvl1pPr marL="228600" indent="-228600" algn="just" defTabSz="914400" rtl="0" eaLnBrk="1" latinLnBrk="0" hangingPunct="1">
                <a:lnSpc>
                  <a:spcPct val="150000"/>
                </a:lnSpc>
                <a:spcBef>
                  <a:spcPts val="1000"/>
                </a:spcBef>
                <a:buClr>
                  <a:schemeClr val="accent2">
                    <a:lumMod val="75000"/>
                  </a:schemeClr>
                </a:buClr>
                <a:buSzPct val="60000"/>
                <a:buFont typeface="Wingdings" panose="05000000000000000000" pitchFamily="2" charset="2"/>
                <a:buChar char="p"/>
                <a:defRPr sz="2000" b="1" kern="1200" baseline="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just" defTabSz="914400" rtl="0" eaLnBrk="1" latinLnBrk="0" hangingPunct="1">
                <a:lnSpc>
                  <a:spcPct val="150000"/>
                </a:lnSpc>
                <a:spcBef>
                  <a:spcPts val="500"/>
                </a:spcBef>
                <a:buClr>
                  <a:schemeClr val="accent2">
                    <a:lumMod val="75000"/>
                  </a:schemeClr>
                </a:buClr>
                <a:buSzPct val="60000"/>
                <a:buFont typeface="Wingdings" panose="05000000000000000000" pitchFamily="2" charset="2"/>
                <a:buChar char="p"/>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marR="0" indent="-228600" algn="just" defTabSz="914400" rtl="0" eaLnBrk="1" fontAlgn="auto" latinLnBrk="0" hangingPunct="1">
                <a:lnSpc>
                  <a:spcPct val="150000"/>
                </a:lnSpc>
                <a:spcBef>
                  <a:spcPts val="500"/>
                </a:spcBef>
                <a:spcAft>
                  <a:spcPts val="0"/>
                </a:spcAft>
                <a:buClr>
                  <a:schemeClr val="accent2">
                    <a:lumMod val="75000"/>
                  </a:schemeClr>
                </a:buClr>
                <a:buSzPct val="60000"/>
                <a:buFont typeface="Wingdings" panose="05000000000000000000" pitchFamily="2" charset="2"/>
                <a:buChar char="p"/>
                <a:tabLst/>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marR="0" indent="-228600" algn="just" defTabSz="914400" rtl="0" eaLnBrk="1" fontAlgn="auto" latinLnBrk="0" hangingPunct="1">
                <a:lnSpc>
                  <a:spcPct val="150000"/>
                </a:lnSpc>
                <a:spcBef>
                  <a:spcPts val="500"/>
                </a:spcBef>
                <a:spcAft>
                  <a:spcPts val="0"/>
                </a:spcAft>
                <a:buClr>
                  <a:schemeClr val="accent2">
                    <a:lumMod val="75000"/>
                  </a:schemeClr>
                </a:buClr>
                <a:buSzPct val="60000"/>
                <a:buFont typeface="Wingdings" panose="05000000000000000000" pitchFamily="2" charset="2"/>
                <a:buChar char="p"/>
                <a:tabLst/>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marR="0" indent="-228600" algn="just" defTabSz="914400" rtl="0" eaLnBrk="1" fontAlgn="auto" latinLnBrk="0" hangingPunct="1">
                <a:lnSpc>
                  <a:spcPct val="150000"/>
                </a:lnSpc>
                <a:spcBef>
                  <a:spcPts val="500"/>
                </a:spcBef>
                <a:spcAft>
                  <a:spcPts val="0"/>
                </a:spcAft>
                <a:buClr>
                  <a:schemeClr val="accent2">
                    <a:lumMod val="75000"/>
                  </a:schemeClr>
                </a:buClr>
                <a:buSzPct val="60000"/>
                <a:buFont typeface="Wingdings" panose="05000000000000000000" pitchFamily="2" charset="2"/>
                <a:buChar char="p"/>
                <a:tabLst/>
                <a:defRPr sz="1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lvl="2">
                <a:lnSpc>
                  <a:spcPct val="170000"/>
                </a:lnSpc>
                <a:spcBef>
                  <a:spcPts val="1000"/>
                </a:spcBef>
                <a:buFont typeface="Wingdings" panose="05000000000000000000" pitchFamily="2" charset="2"/>
                <a:buChar char="l"/>
              </a:pPr>
              <a:r>
                <a:rPr lang="zh-CN" altLang="en-US" sz="1800" dirty="0" smtClean="0">
                  <a:latin typeface="微软雅黑" panose="020B0503020204020204" pitchFamily="34" charset="-122"/>
                  <a:cs typeface="Noto Sans S Chinese" charset="-122"/>
                </a:rPr>
                <a:t>将图上的结点映射为低维空间中的实值向量</a:t>
              </a:r>
              <a:endParaRPr lang="en-US" altLang="zh-CN" sz="1800" dirty="0" smtClean="0">
                <a:latin typeface="微软雅黑" panose="020B0503020204020204" pitchFamily="34" charset="-122"/>
                <a:cs typeface="Noto Sans S Chinese" charset="-122"/>
              </a:endParaRPr>
            </a:p>
            <a:p>
              <a:pPr marL="685800" lvl="2">
                <a:lnSpc>
                  <a:spcPct val="170000"/>
                </a:lnSpc>
                <a:spcBef>
                  <a:spcPts val="1000"/>
                </a:spcBef>
                <a:buFont typeface="Wingdings" panose="05000000000000000000" pitchFamily="2" charset="2"/>
                <a:buChar char="l"/>
              </a:pPr>
              <a:r>
                <a:rPr lang="zh-CN" altLang="en-US" sz="1800" dirty="0" smtClean="0">
                  <a:latin typeface="微软雅黑" panose="020B0503020204020204" pitchFamily="34" charset="-122"/>
                  <a:cs typeface="Noto Sans S Chinese" charset="-122"/>
                </a:rPr>
                <a:t>与最短路径等方法相比，能够考虑更多的上下文，综合图结构的全局信息和局部信息</a:t>
              </a:r>
              <a:r>
                <a:rPr lang="zh-CN" altLang="en-US" sz="1800" dirty="0" smtClean="0">
                  <a:latin typeface="微软雅黑" panose="020B0503020204020204" pitchFamily="34" charset="-122"/>
                  <a:cs typeface="Noto Sans S Chinese" charset="-122"/>
                </a:rPr>
                <a:t>。</a:t>
              </a:r>
              <a:endParaRPr lang="en-US" altLang="zh-CN" sz="1800" dirty="0" smtClean="0">
                <a:latin typeface="微软雅黑" panose="020B0503020204020204" pitchFamily="34" charset="-122"/>
                <a:cs typeface="Noto Sans S Chinese" charset="-122"/>
              </a:endParaRPr>
            </a:p>
          </p:txBody>
        </p:sp>
      </p:grpSp>
    </p:spTree>
    <p:extLst>
      <p:ext uri="{BB962C8B-B14F-4D97-AF65-F5344CB8AC3E}">
        <p14:creationId xmlns:p14="http://schemas.microsoft.com/office/powerpoint/2010/main" val="3354637623"/>
      </p:ext>
    </p:extLst>
  </p:cSld>
  <p:clrMapOvr>
    <a:masterClrMapping/>
  </p:clrMapOvr>
  <mc:AlternateContent xmlns:mc="http://schemas.openxmlformats.org/markup-compatibility/2006" xmlns:p14="http://schemas.microsoft.com/office/powerpoint/2010/main">
    <mc:Choice Requires="p14">
      <p:transition spd="slow" p14:dur="2000" advTm="51764"/>
    </mc:Choice>
    <mc:Fallback xmlns="">
      <p:transition spd="slow" advTm="5176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0" dirty="0">
                <a:cs typeface="Noto Sans S Chinese Light" charset="-122"/>
              </a:rPr>
              <a:t>本文方法</a:t>
            </a: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6</a:t>
            </a:fld>
            <a:endParaRPr lang="en-US" dirty="0"/>
          </a:p>
        </p:txBody>
      </p:sp>
      <p:sp>
        <p:nvSpPr>
          <p:cNvPr id="45" name="圆角矩形 44"/>
          <p:cNvSpPr/>
          <p:nvPr/>
        </p:nvSpPr>
        <p:spPr>
          <a:xfrm>
            <a:off x="1029443" y="4581510"/>
            <a:ext cx="7826557" cy="16973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6" name="圆角矩形 45"/>
          <p:cNvSpPr/>
          <p:nvPr/>
        </p:nvSpPr>
        <p:spPr>
          <a:xfrm>
            <a:off x="1068196" y="2522081"/>
            <a:ext cx="7715725" cy="18281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8" name="下箭头 47"/>
          <p:cNvSpPr/>
          <p:nvPr/>
        </p:nvSpPr>
        <p:spPr>
          <a:xfrm>
            <a:off x="2531716" y="2290974"/>
            <a:ext cx="582088" cy="20989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9" name="下箭头 48"/>
          <p:cNvSpPr/>
          <p:nvPr/>
        </p:nvSpPr>
        <p:spPr>
          <a:xfrm rot="10800000">
            <a:off x="6639612" y="2256520"/>
            <a:ext cx="582088" cy="224724"/>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0" name="下箭头 49"/>
          <p:cNvSpPr/>
          <p:nvPr/>
        </p:nvSpPr>
        <p:spPr>
          <a:xfrm rot="10800000">
            <a:off x="3322239" y="4350888"/>
            <a:ext cx="582088" cy="235054"/>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1" name="下箭头 50"/>
          <p:cNvSpPr/>
          <p:nvPr/>
        </p:nvSpPr>
        <p:spPr>
          <a:xfrm rot="10800000">
            <a:off x="6558660" y="4338133"/>
            <a:ext cx="582088" cy="24781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4" name="矩形 53"/>
          <p:cNvSpPr/>
          <p:nvPr/>
        </p:nvSpPr>
        <p:spPr>
          <a:xfrm>
            <a:off x="1391439" y="2822211"/>
            <a:ext cx="1082664" cy="11032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文本匹配结点</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矩形 55"/>
          <p:cNvSpPr/>
          <p:nvPr/>
        </p:nvSpPr>
        <p:spPr>
          <a:xfrm>
            <a:off x="5334552" y="2825069"/>
            <a:ext cx="1216931" cy="109752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子图结点生成</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矩形 56"/>
          <p:cNvSpPr/>
          <p:nvPr/>
        </p:nvSpPr>
        <p:spPr>
          <a:xfrm>
            <a:off x="7161017" y="2822211"/>
            <a:ext cx="1442342" cy="111073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Arial" panose="020B0604020202020204" pitchFamily="34" charset="0"/>
              </a:rPr>
              <a:t>连通</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子图的扩展</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8" name="圆柱形 57"/>
          <p:cNvSpPr/>
          <p:nvPr/>
        </p:nvSpPr>
        <p:spPr>
          <a:xfrm>
            <a:off x="8097879" y="5072230"/>
            <a:ext cx="662240" cy="866195"/>
          </a:xfrm>
          <a:prstGeom prst="ca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1600" dirty="0">
              <a:latin typeface="Arial" panose="020B0604020202020204" pitchFamily="34" charset="0"/>
              <a:cs typeface="Arial" panose="020B0604020202020204" pitchFamily="34" charset="0"/>
            </a:endParaRPr>
          </a:p>
        </p:txBody>
      </p:sp>
      <p:sp>
        <p:nvSpPr>
          <p:cNvPr id="59" name="矩形 58"/>
          <p:cNvSpPr/>
          <p:nvPr/>
        </p:nvSpPr>
        <p:spPr>
          <a:xfrm>
            <a:off x="2877358" y="4963338"/>
            <a:ext cx="1103964" cy="11536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解析与构建代码图</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0" name="燕尾形 59"/>
          <p:cNvSpPr/>
          <p:nvPr/>
        </p:nvSpPr>
        <p:spPr>
          <a:xfrm>
            <a:off x="2352423" y="5306820"/>
            <a:ext cx="438679" cy="337649"/>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sp>
        <p:nvSpPr>
          <p:cNvPr id="61" name="燕尾形 60"/>
          <p:cNvSpPr/>
          <p:nvPr/>
        </p:nvSpPr>
        <p:spPr>
          <a:xfrm>
            <a:off x="4070974" y="5306882"/>
            <a:ext cx="438679" cy="337649"/>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sp>
        <p:nvSpPr>
          <p:cNvPr id="62" name="燕尾形 61"/>
          <p:cNvSpPr/>
          <p:nvPr/>
        </p:nvSpPr>
        <p:spPr>
          <a:xfrm>
            <a:off x="7563731" y="5306820"/>
            <a:ext cx="438679" cy="337649"/>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sp>
        <p:nvSpPr>
          <p:cNvPr id="63" name="流程图: 多文档 62"/>
          <p:cNvSpPr/>
          <p:nvPr/>
        </p:nvSpPr>
        <p:spPr>
          <a:xfrm>
            <a:off x="1256195" y="4977103"/>
            <a:ext cx="1001053" cy="1119261"/>
          </a:xfrm>
          <a:prstGeom prst="flowChartMultidocumen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Source code</a:t>
            </a:r>
            <a:endParaRPr lang="zh-CN" altLang="en-US" sz="1600" dirty="0">
              <a:latin typeface="Arial" panose="020B0604020202020204" pitchFamily="34" charset="0"/>
              <a:cs typeface="Arial" panose="020B0604020202020204" pitchFamily="34" charset="0"/>
            </a:endParaRPr>
          </a:p>
        </p:txBody>
      </p:sp>
      <p:pic>
        <p:nvPicPr>
          <p:cNvPr id="64" name="图片 63"/>
          <p:cNvPicPr>
            <a:picLocks noChangeAspect="1"/>
          </p:cNvPicPr>
          <p:nvPr/>
        </p:nvPicPr>
        <p:blipFill>
          <a:blip r:embed="rId3"/>
          <a:stretch>
            <a:fillRect/>
          </a:stretch>
        </p:blipFill>
        <p:spPr>
          <a:xfrm>
            <a:off x="4624419" y="5159661"/>
            <a:ext cx="1185243" cy="840548"/>
          </a:xfrm>
          <a:prstGeom prst="rect">
            <a:avLst/>
          </a:prstGeom>
        </p:spPr>
      </p:pic>
      <p:sp>
        <p:nvSpPr>
          <p:cNvPr id="65" name="云形 64"/>
          <p:cNvSpPr/>
          <p:nvPr/>
        </p:nvSpPr>
        <p:spPr>
          <a:xfrm>
            <a:off x="4566079" y="5042124"/>
            <a:ext cx="1349919" cy="1207722"/>
          </a:xfrm>
          <a:prstGeom prst="cloud">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pic>
        <p:nvPicPr>
          <p:cNvPr id="66" name="图片 65"/>
          <p:cNvPicPr>
            <a:picLocks noChangeAspect="1"/>
          </p:cNvPicPr>
          <p:nvPr/>
        </p:nvPicPr>
        <p:blipFill>
          <a:blip r:embed="rId4"/>
          <a:stretch>
            <a:fillRect/>
          </a:stretch>
        </p:blipFill>
        <p:spPr>
          <a:xfrm>
            <a:off x="6186047" y="1073256"/>
            <a:ext cx="1345899" cy="1176789"/>
          </a:xfrm>
          <a:prstGeom prst="rect">
            <a:avLst/>
          </a:prstGeom>
        </p:spPr>
      </p:pic>
      <p:sp>
        <p:nvSpPr>
          <p:cNvPr id="67" name="文本框 66"/>
          <p:cNvSpPr txBox="1"/>
          <p:nvPr/>
        </p:nvSpPr>
        <p:spPr>
          <a:xfrm>
            <a:off x="2366113" y="1975729"/>
            <a:ext cx="1094507" cy="338554"/>
          </a:xfrm>
          <a:prstGeom prst="rect">
            <a:avLst/>
          </a:prstGeom>
          <a:noFill/>
        </p:spPr>
        <p:txBody>
          <a:bodyPr wrap="square" rtlCol="0">
            <a:spAutoFit/>
          </a:bodyPr>
          <a:lstStyle/>
          <a:p>
            <a:r>
              <a:rPr lang="en-US" altLang="zh-CN" sz="1600" dirty="0">
                <a:latin typeface="+mj-lt"/>
                <a:ea typeface="+mj-ea"/>
                <a:cs typeface="Arial" panose="020B0604020202020204" pitchFamily="34" charset="0"/>
              </a:rPr>
              <a:t>question</a:t>
            </a:r>
            <a:endParaRPr lang="zh-CN" altLang="en-US" sz="1600" dirty="0">
              <a:latin typeface="+mj-lt"/>
              <a:ea typeface="+mj-ea"/>
              <a:cs typeface="Arial" panose="020B0604020202020204" pitchFamily="34" charset="0"/>
            </a:endParaRPr>
          </a:p>
        </p:txBody>
      </p:sp>
      <p:grpSp>
        <p:nvGrpSpPr>
          <p:cNvPr id="68" name="组合 67"/>
          <p:cNvGrpSpPr/>
          <p:nvPr/>
        </p:nvGrpSpPr>
        <p:grpSpPr>
          <a:xfrm>
            <a:off x="2294096" y="1047858"/>
            <a:ext cx="1166524" cy="954534"/>
            <a:chOff x="5795963" y="134938"/>
            <a:chExt cx="982662" cy="1033463"/>
          </a:xfrm>
        </p:grpSpPr>
        <p:sp>
          <p:nvSpPr>
            <p:cNvPr id="72" name="Oval 4545"/>
            <p:cNvSpPr>
              <a:spLocks noChangeArrowheads="1"/>
            </p:cNvSpPr>
            <p:nvPr/>
          </p:nvSpPr>
          <p:spPr bwMode="auto">
            <a:xfrm>
              <a:off x="5795963" y="185738"/>
              <a:ext cx="982662" cy="98266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Oval 4546"/>
            <p:cNvSpPr>
              <a:spLocks noChangeArrowheads="1"/>
            </p:cNvSpPr>
            <p:nvPr/>
          </p:nvSpPr>
          <p:spPr bwMode="auto">
            <a:xfrm>
              <a:off x="6072188" y="369888"/>
              <a:ext cx="430212" cy="430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47"/>
            <p:cNvSpPr>
              <a:spLocks/>
            </p:cNvSpPr>
            <p:nvPr/>
          </p:nvSpPr>
          <p:spPr bwMode="auto">
            <a:xfrm>
              <a:off x="6022975" y="608013"/>
              <a:ext cx="473075" cy="407988"/>
            </a:xfrm>
            <a:custGeom>
              <a:avLst/>
              <a:gdLst>
                <a:gd name="T0" fmla="*/ 494 w 494"/>
                <a:gd name="T1" fmla="*/ 32 h 425"/>
                <a:gd name="T2" fmla="*/ 487 w 494"/>
                <a:gd name="T3" fmla="*/ 23 h 425"/>
                <a:gd name="T4" fmla="*/ 64 w 494"/>
                <a:gd name="T5" fmla="*/ 1 h 425"/>
                <a:gd name="T6" fmla="*/ 53 w 494"/>
                <a:gd name="T7" fmla="*/ 8 h 425"/>
                <a:gd name="T8" fmla="*/ 2 w 494"/>
                <a:gd name="T9" fmla="*/ 139 h 425"/>
                <a:gd name="T10" fmla="*/ 7 w 494"/>
                <a:gd name="T11" fmla="*/ 146 h 425"/>
                <a:gd name="T12" fmla="*/ 52 w 494"/>
                <a:gd name="T13" fmla="*/ 146 h 425"/>
                <a:gd name="T14" fmla="*/ 61 w 494"/>
                <a:gd name="T15" fmla="*/ 154 h 425"/>
                <a:gd name="T16" fmla="*/ 72 w 494"/>
                <a:gd name="T17" fmla="*/ 279 h 425"/>
                <a:gd name="T18" fmla="*/ 81 w 494"/>
                <a:gd name="T19" fmla="*/ 287 h 425"/>
                <a:gd name="T20" fmla="*/ 189 w 494"/>
                <a:gd name="T21" fmla="*/ 287 h 425"/>
                <a:gd name="T22" fmla="*/ 198 w 494"/>
                <a:gd name="T23" fmla="*/ 295 h 425"/>
                <a:gd name="T24" fmla="*/ 224 w 494"/>
                <a:gd name="T25" fmla="*/ 418 h 425"/>
                <a:gd name="T26" fmla="*/ 233 w 494"/>
                <a:gd name="T27" fmla="*/ 423 h 425"/>
                <a:gd name="T28" fmla="*/ 482 w 494"/>
                <a:gd name="T29" fmla="*/ 328 h 425"/>
                <a:gd name="T30" fmla="*/ 488 w 494"/>
                <a:gd name="T31" fmla="*/ 317 h 425"/>
                <a:gd name="T32" fmla="*/ 465 w 494"/>
                <a:gd name="T33" fmla="*/ 198 h 425"/>
                <a:gd name="T34" fmla="*/ 465 w 494"/>
                <a:gd name="T35" fmla="*/ 182 h 425"/>
                <a:gd name="T36" fmla="*/ 494 w 494"/>
                <a:gd name="T37" fmla="*/ 3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25">
                  <a:moveTo>
                    <a:pt x="494" y="32"/>
                  </a:moveTo>
                  <a:cubicBezTo>
                    <a:pt x="494" y="27"/>
                    <a:pt x="491" y="24"/>
                    <a:pt x="487" y="23"/>
                  </a:cubicBezTo>
                  <a:cubicBezTo>
                    <a:pt x="64" y="1"/>
                    <a:pt x="64" y="1"/>
                    <a:pt x="64" y="1"/>
                  </a:cubicBezTo>
                  <a:cubicBezTo>
                    <a:pt x="60" y="0"/>
                    <a:pt x="55" y="4"/>
                    <a:pt x="53" y="8"/>
                  </a:cubicBezTo>
                  <a:cubicBezTo>
                    <a:pt x="2" y="139"/>
                    <a:pt x="2" y="139"/>
                    <a:pt x="2" y="139"/>
                  </a:cubicBezTo>
                  <a:cubicBezTo>
                    <a:pt x="0" y="143"/>
                    <a:pt x="2" y="146"/>
                    <a:pt x="7" y="146"/>
                  </a:cubicBezTo>
                  <a:cubicBezTo>
                    <a:pt x="52" y="146"/>
                    <a:pt x="52" y="146"/>
                    <a:pt x="52" y="146"/>
                  </a:cubicBezTo>
                  <a:cubicBezTo>
                    <a:pt x="57" y="146"/>
                    <a:pt x="61" y="150"/>
                    <a:pt x="61" y="154"/>
                  </a:cubicBezTo>
                  <a:cubicBezTo>
                    <a:pt x="72" y="279"/>
                    <a:pt x="72" y="279"/>
                    <a:pt x="72" y="279"/>
                  </a:cubicBezTo>
                  <a:cubicBezTo>
                    <a:pt x="73" y="284"/>
                    <a:pt x="76" y="287"/>
                    <a:pt x="81" y="287"/>
                  </a:cubicBezTo>
                  <a:cubicBezTo>
                    <a:pt x="189" y="287"/>
                    <a:pt x="189" y="287"/>
                    <a:pt x="189" y="287"/>
                  </a:cubicBezTo>
                  <a:cubicBezTo>
                    <a:pt x="193" y="287"/>
                    <a:pt x="198" y="291"/>
                    <a:pt x="198" y="295"/>
                  </a:cubicBezTo>
                  <a:cubicBezTo>
                    <a:pt x="224" y="418"/>
                    <a:pt x="224" y="418"/>
                    <a:pt x="224" y="418"/>
                  </a:cubicBezTo>
                  <a:cubicBezTo>
                    <a:pt x="225" y="422"/>
                    <a:pt x="229" y="425"/>
                    <a:pt x="233" y="423"/>
                  </a:cubicBezTo>
                  <a:cubicBezTo>
                    <a:pt x="482" y="328"/>
                    <a:pt x="482" y="328"/>
                    <a:pt x="482" y="328"/>
                  </a:cubicBezTo>
                  <a:cubicBezTo>
                    <a:pt x="486" y="326"/>
                    <a:pt x="489" y="321"/>
                    <a:pt x="488" y="317"/>
                  </a:cubicBezTo>
                  <a:cubicBezTo>
                    <a:pt x="465" y="198"/>
                    <a:pt x="465" y="198"/>
                    <a:pt x="465" y="198"/>
                  </a:cubicBezTo>
                  <a:cubicBezTo>
                    <a:pt x="464" y="194"/>
                    <a:pt x="464" y="187"/>
                    <a:pt x="465" y="182"/>
                  </a:cubicBezTo>
                  <a:lnTo>
                    <a:pt x="494"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548"/>
            <p:cNvSpPr>
              <a:spLocks/>
            </p:cNvSpPr>
            <p:nvPr/>
          </p:nvSpPr>
          <p:spPr bwMode="auto">
            <a:xfrm>
              <a:off x="6256338" y="134938"/>
              <a:ext cx="61912" cy="122238"/>
            </a:xfrm>
            <a:custGeom>
              <a:avLst/>
              <a:gdLst>
                <a:gd name="T0" fmla="*/ 39 w 39"/>
                <a:gd name="T1" fmla="*/ 0 h 77"/>
                <a:gd name="T2" fmla="*/ 39 w 39"/>
                <a:gd name="T3" fmla="*/ 77 h 77"/>
                <a:gd name="T4" fmla="*/ 0 w 39"/>
                <a:gd name="T5" fmla="*/ 77 h 77"/>
                <a:gd name="T6" fmla="*/ 39 w 39"/>
                <a:gd name="T7" fmla="*/ 0 h 77"/>
              </a:gdLst>
              <a:ahLst/>
              <a:cxnLst>
                <a:cxn ang="0">
                  <a:pos x="T0" y="T1"/>
                </a:cxn>
                <a:cxn ang="0">
                  <a:pos x="T2" y="T3"/>
                </a:cxn>
                <a:cxn ang="0">
                  <a:pos x="T4" y="T5"/>
                </a:cxn>
                <a:cxn ang="0">
                  <a:pos x="T6" y="T7"/>
                </a:cxn>
              </a:cxnLst>
              <a:rect l="0" t="0" r="r" b="b"/>
              <a:pathLst>
                <a:path w="39" h="77">
                  <a:moveTo>
                    <a:pt x="39" y="0"/>
                  </a:moveTo>
                  <a:lnTo>
                    <a:pt x="39" y="77"/>
                  </a:lnTo>
                  <a:lnTo>
                    <a:pt x="0" y="77"/>
                  </a:lnTo>
                  <a:lnTo>
                    <a:pt x="39" y="0"/>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549"/>
            <p:cNvSpPr>
              <a:spLocks/>
            </p:cNvSpPr>
            <p:nvPr/>
          </p:nvSpPr>
          <p:spPr bwMode="auto">
            <a:xfrm>
              <a:off x="6318250" y="227013"/>
              <a:ext cx="61912" cy="122238"/>
            </a:xfrm>
            <a:custGeom>
              <a:avLst/>
              <a:gdLst>
                <a:gd name="T0" fmla="*/ 0 w 39"/>
                <a:gd name="T1" fmla="*/ 77 h 77"/>
                <a:gd name="T2" fmla="*/ 0 w 39"/>
                <a:gd name="T3" fmla="*/ 0 h 77"/>
                <a:gd name="T4" fmla="*/ 39 w 39"/>
                <a:gd name="T5" fmla="*/ 0 h 77"/>
                <a:gd name="T6" fmla="*/ 0 w 39"/>
                <a:gd name="T7" fmla="*/ 77 h 77"/>
              </a:gdLst>
              <a:ahLst/>
              <a:cxnLst>
                <a:cxn ang="0">
                  <a:pos x="T0" y="T1"/>
                </a:cxn>
                <a:cxn ang="0">
                  <a:pos x="T2" y="T3"/>
                </a:cxn>
                <a:cxn ang="0">
                  <a:pos x="T4" y="T5"/>
                </a:cxn>
                <a:cxn ang="0">
                  <a:pos x="T6" y="T7"/>
                </a:cxn>
              </a:cxnLst>
              <a:rect l="0" t="0" r="r" b="b"/>
              <a:pathLst>
                <a:path w="39" h="77">
                  <a:moveTo>
                    <a:pt x="0" y="77"/>
                  </a:moveTo>
                  <a:lnTo>
                    <a:pt x="0" y="0"/>
                  </a:lnTo>
                  <a:lnTo>
                    <a:pt x="39" y="0"/>
                  </a:lnTo>
                  <a:lnTo>
                    <a:pt x="0" y="77"/>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550"/>
            <p:cNvSpPr>
              <a:spLocks/>
            </p:cNvSpPr>
            <p:nvPr/>
          </p:nvSpPr>
          <p:spPr bwMode="auto">
            <a:xfrm>
              <a:off x="6391275" y="274638"/>
              <a:ext cx="49212" cy="46038"/>
            </a:xfrm>
            <a:custGeom>
              <a:avLst/>
              <a:gdLst>
                <a:gd name="T0" fmla="*/ 31 w 31"/>
                <a:gd name="T1" fmla="*/ 0 h 29"/>
                <a:gd name="T2" fmla="*/ 15 w 31"/>
                <a:gd name="T3" fmla="*/ 29 h 29"/>
                <a:gd name="T4" fmla="*/ 0 w 31"/>
                <a:gd name="T5" fmla="*/ 22 h 29"/>
                <a:gd name="T6" fmla="*/ 31 w 31"/>
                <a:gd name="T7" fmla="*/ 0 h 29"/>
              </a:gdLst>
              <a:ahLst/>
              <a:cxnLst>
                <a:cxn ang="0">
                  <a:pos x="T0" y="T1"/>
                </a:cxn>
                <a:cxn ang="0">
                  <a:pos x="T2" y="T3"/>
                </a:cxn>
                <a:cxn ang="0">
                  <a:pos x="T4" y="T5"/>
                </a:cxn>
                <a:cxn ang="0">
                  <a:pos x="T6" y="T7"/>
                </a:cxn>
              </a:cxnLst>
              <a:rect l="0" t="0" r="r" b="b"/>
              <a:pathLst>
                <a:path w="31" h="29">
                  <a:moveTo>
                    <a:pt x="31" y="0"/>
                  </a:moveTo>
                  <a:lnTo>
                    <a:pt x="15" y="29"/>
                  </a:lnTo>
                  <a:lnTo>
                    <a:pt x="0" y="22"/>
                  </a:lnTo>
                  <a:lnTo>
                    <a:pt x="31" y="0"/>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551"/>
            <p:cNvSpPr>
              <a:spLocks/>
            </p:cNvSpPr>
            <p:nvPr/>
          </p:nvSpPr>
          <p:spPr bwMode="auto">
            <a:xfrm>
              <a:off x="6396038" y="309563"/>
              <a:ext cx="49212" cy="47625"/>
            </a:xfrm>
            <a:custGeom>
              <a:avLst/>
              <a:gdLst>
                <a:gd name="T0" fmla="*/ 0 w 31"/>
                <a:gd name="T1" fmla="*/ 30 h 30"/>
                <a:gd name="T2" fmla="*/ 16 w 31"/>
                <a:gd name="T3" fmla="*/ 0 h 30"/>
                <a:gd name="T4" fmla="*/ 31 w 31"/>
                <a:gd name="T5" fmla="*/ 8 h 30"/>
                <a:gd name="T6" fmla="*/ 0 w 31"/>
                <a:gd name="T7" fmla="*/ 30 h 30"/>
              </a:gdLst>
              <a:ahLst/>
              <a:cxnLst>
                <a:cxn ang="0">
                  <a:pos x="T0" y="T1"/>
                </a:cxn>
                <a:cxn ang="0">
                  <a:pos x="T2" y="T3"/>
                </a:cxn>
                <a:cxn ang="0">
                  <a:pos x="T4" y="T5"/>
                </a:cxn>
                <a:cxn ang="0">
                  <a:pos x="T6" y="T7"/>
                </a:cxn>
              </a:cxnLst>
              <a:rect l="0" t="0" r="r" b="b"/>
              <a:pathLst>
                <a:path w="31" h="30">
                  <a:moveTo>
                    <a:pt x="0" y="30"/>
                  </a:moveTo>
                  <a:lnTo>
                    <a:pt x="16" y="0"/>
                  </a:lnTo>
                  <a:lnTo>
                    <a:pt x="31" y="8"/>
                  </a:lnTo>
                  <a:lnTo>
                    <a:pt x="0" y="30"/>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4552"/>
            <p:cNvSpPr>
              <a:spLocks/>
            </p:cNvSpPr>
            <p:nvPr/>
          </p:nvSpPr>
          <p:spPr bwMode="auto">
            <a:xfrm>
              <a:off x="6196013" y="265113"/>
              <a:ext cx="23812" cy="58738"/>
            </a:xfrm>
            <a:custGeom>
              <a:avLst/>
              <a:gdLst>
                <a:gd name="T0" fmla="*/ 6 w 15"/>
                <a:gd name="T1" fmla="*/ 0 h 37"/>
                <a:gd name="T2" fmla="*/ 15 w 15"/>
                <a:gd name="T3" fmla="*/ 32 h 37"/>
                <a:gd name="T4" fmla="*/ 0 w 15"/>
                <a:gd name="T5" fmla="*/ 37 h 37"/>
                <a:gd name="T6" fmla="*/ 6 w 15"/>
                <a:gd name="T7" fmla="*/ 0 h 37"/>
              </a:gdLst>
              <a:ahLst/>
              <a:cxnLst>
                <a:cxn ang="0">
                  <a:pos x="T0" y="T1"/>
                </a:cxn>
                <a:cxn ang="0">
                  <a:pos x="T2" y="T3"/>
                </a:cxn>
                <a:cxn ang="0">
                  <a:pos x="T4" y="T5"/>
                </a:cxn>
                <a:cxn ang="0">
                  <a:pos x="T6" y="T7"/>
                </a:cxn>
              </a:cxnLst>
              <a:rect l="0" t="0" r="r" b="b"/>
              <a:pathLst>
                <a:path w="15" h="37">
                  <a:moveTo>
                    <a:pt x="6" y="0"/>
                  </a:moveTo>
                  <a:lnTo>
                    <a:pt x="15" y="32"/>
                  </a:lnTo>
                  <a:lnTo>
                    <a:pt x="0" y="37"/>
                  </a:lnTo>
                  <a:lnTo>
                    <a:pt x="6" y="0"/>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553"/>
            <p:cNvSpPr>
              <a:spLocks/>
            </p:cNvSpPr>
            <p:nvPr/>
          </p:nvSpPr>
          <p:spPr bwMode="auto">
            <a:xfrm>
              <a:off x="6216650" y="295275"/>
              <a:ext cx="25400" cy="60325"/>
            </a:xfrm>
            <a:custGeom>
              <a:avLst/>
              <a:gdLst>
                <a:gd name="T0" fmla="*/ 10 w 16"/>
                <a:gd name="T1" fmla="*/ 38 h 38"/>
                <a:gd name="T2" fmla="*/ 0 w 16"/>
                <a:gd name="T3" fmla="*/ 5 h 38"/>
                <a:gd name="T4" fmla="*/ 16 w 16"/>
                <a:gd name="T5" fmla="*/ 0 h 38"/>
                <a:gd name="T6" fmla="*/ 10 w 16"/>
                <a:gd name="T7" fmla="*/ 38 h 38"/>
              </a:gdLst>
              <a:ahLst/>
              <a:cxnLst>
                <a:cxn ang="0">
                  <a:pos x="T0" y="T1"/>
                </a:cxn>
                <a:cxn ang="0">
                  <a:pos x="T2" y="T3"/>
                </a:cxn>
                <a:cxn ang="0">
                  <a:pos x="T4" y="T5"/>
                </a:cxn>
                <a:cxn ang="0">
                  <a:pos x="T6" y="T7"/>
                </a:cxn>
              </a:cxnLst>
              <a:rect l="0" t="0" r="r" b="b"/>
              <a:pathLst>
                <a:path w="16" h="38">
                  <a:moveTo>
                    <a:pt x="10" y="38"/>
                  </a:moveTo>
                  <a:lnTo>
                    <a:pt x="0" y="5"/>
                  </a:lnTo>
                  <a:lnTo>
                    <a:pt x="16" y="0"/>
                  </a:lnTo>
                  <a:lnTo>
                    <a:pt x="10"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4554"/>
            <p:cNvSpPr>
              <a:spLocks/>
            </p:cNvSpPr>
            <p:nvPr/>
          </p:nvSpPr>
          <p:spPr bwMode="auto">
            <a:xfrm>
              <a:off x="6072188" y="392113"/>
              <a:ext cx="403225" cy="273050"/>
            </a:xfrm>
            <a:custGeom>
              <a:avLst/>
              <a:gdLst>
                <a:gd name="T0" fmla="*/ 384 w 421"/>
                <a:gd name="T1" fmla="*/ 102 h 284"/>
                <a:gd name="T2" fmla="*/ 229 w 421"/>
                <a:gd name="T3" fmla="*/ 0 h 284"/>
                <a:gd name="T4" fmla="*/ 71 w 421"/>
                <a:gd name="T5" fmla="*/ 158 h 284"/>
                <a:gd name="T6" fmla="*/ 133 w 421"/>
                <a:gd name="T7" fmla="*/ 158 h 284"/>
                <a:gd name="T8" fmla="*/ 196 w 421"/>
                <a:gd name="T9" fmla="*/ 200 h 284"/>
                <a:gd name="T10" fmla="*/ 238 w 421"/>
                <a:gd name="T11" fmla="*/ 200 h 284"/>
                <a:gd name="T12" fmla="*/ 301 w 421"/>
                <a:gd name="T13" fmla="*/ 273 h 284"/>
                <a:gd name="T14" fmla="*/ 301 w 421"/>
                <a:gd name="T15" fmla="*/ 284 h 284"/>
                <a:gd name="T16" fmla="*/ 322 w 421"/>
                <a:gd name="T17" fmla="*/ 284 h 284"/>
                <a:gd name="T18" fmla="*/ 322 w 421"/>
                <a:gd name="T19" fmla="*/ 242 h 284"/>
                <a:gd name="T20" fmla="*/ 343 w 421"/>
                <a:gd name="T21" fmla="*/ 242 h 284"/>
                <a:gd name="T22" fmla="*/ 397 w 421"/>
                <a:gd name="T23" fmla="*/ 200 h 284"/>
                <a:gd name="T24" fmla="*/ 421 w 421"/>
                <a:gd name="T25" fmla="*/ 158 h 284"/>
                <a:gd name="T26" fmla="*/ 355 w 421"/>
                <a:gd name="T27" fmla="*/ 96 h 284"/>
                <a:gd name="T28" fmla="*/ 384 w 421"/>
                <a:gd name="T29" fmla="*/ 10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1" h="284">
                  <a:moveTo>
                    <a:pt x="384" y="102"/>
                  </a:moveTo>
                  <a:cubicBezTo>
                    <a:pt x="384" y="67"/>
                    <a:pt x="327" y="0"/>
                    <a:pt x="229" y="0"/>
                  </a:cubicBezTo>
                  <a:cubicBezTo>
                    <a:pt x="83" y="0"/>
                    <a:pt x="0" y="158"/>
                    <a:pt x="71" y="158"/>
                  </a:cubicBezTo>
                  <a:cubicBezTo>
                    <a:pt x="133" y="158"/>
                    <a:pt x="133" y="158"/>
                    <a:pt x="133" y="158"/>
                  </a:cubicBezTo>
                  <a:cubicBezTo>
                    <a:pt x="133" y="180"/>
                    <a:pt x="155" y="200"/>
                    <a:pt x="196" y="200"/>
                  </a:cubicBezTo>
                  <a:cubicBezTo>
                    <a:pt x="238" y="200"/>
                    <a:pt x="238" y="200"/>
                    <a:pt x="238" y="200"/>
                  </a:cubicBezTo>
                  <a:cubicBezTo>
                    <a:pt x="273" y="200"/>
                    <a:pt x="301" y="233"/>
                    <a:pt x="301" y="273"/>
                  </a:cubicBezTo>
                  <a:cubicBezTo>
                    <a:pt x="301" y="284"/>
                    <a:pt x="301" y="284"/>
                    <a:pt x="301" y="284"/>
                  </a:cubicBezTo>
                  <a:cubicBezTo>
                    <a:pt x="322" y="284"/>
                    <a:pt x="322" y="284"/>
                    <a:pt x="322" y="284"/>
                  </a:cubicBezTo>
                  <a:cubicBezTo>
                    <a:pt x="322" y="242"/>
                    <a:pt x="322" y="242"/>
                    <a:pt x="322" y="242"/>
                  </a:cubicBezTo>
                  <a:cubicBezTo>
                    <a:pt x="343" y="242"/>
                    <a:pt x="343" y="242"/>
                    <a:pt x="343" y="242"/>
                  </a:cubicBezTo>
                  <a:cubicBezTo>
                    <a:pt x="390" y="242"/>
                    <a:pt x="397" y="223"/>
                    <a:pt x="397" y="200"/>
                  </a:cubicBezTo>
                  <a:cubicBezTo>
                    <a:pt x="402" y="200"/>
                    <a:pt x="421" y="193"/>
                    <a:pt x="421" y="158"/>
                  </a:cubicBezTo>
                  <a:cubicBezTo>
                    <a:pt x="421" y="124"/>
                    <a:pt x="391" y="96"/>
                    <a:pt x="355" y="96"/>
                  </a:cubicBezTo>
                  <a:lnTo>
                    <a:pt x="384" y="102"/>
                  </a:lnTo>
                  <a:close/>
                </a:path>
              </a:pathLst>
            </a:custGeom>
            <a:solidFill>
              <a:srgbClr val="C4C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文本框 2"/>
          <p:cNvSpPr txBox="1"/>
          <p:nvPr/>
        </p:nvSpPr>
        <p:spPr>
          <a:xfrm>
            <a:off x="107999" y="3079492"/>
            <a:ext cx="877113" cy="369332"/>
          </a:xfrm>
          <a:prstGeom prst="rect">
            <a:avLst/>
          </a:prstGeom>
          <a:noFill/>
        </p:spPr>
        <p:txBody>
          <a:bodyPr wrap="square" rtlCol="0">
            <a:spAutoFit/>
          </a:bodyPr>
          <a:lstStyle/>
          <a:p>
            <a:r>
              <a:rPr lang="en-US" altLang="zh-CN" dirty="0" smtClean="0">
                <a:latin typeface="+mj-lt"/>
              </a:rPr>
              <a:t>Online</a:t>
            </a:r>
            <a:endParaRPr lang="zh-CN" altLang="en-US" dirty="0">
              <a:latin typeface="+mj-lt"/>
            </a:endParaRPr>
          </a:p>
        </p:txBody>
      </p:sp>
      <p:sp>
        <p:nvSpPr>
          <p:cNvPr id="6" name="文本框 5"/>
          <p:cNvSpPr txBox="1"/>
          <p:nvPr/>
        </p:nvSpPr>
        <p:spPr>
          <a:xfrm>
            <a:off x="113383" y="5230225"/>
            <a:ext cx="865627" cy="369332"/>
          </a:xfrm>
          <a:prstGeom prst="rect">
            <a:avLst/>
          </a:prstGeom>
          <a:noFill/>
        </p:spPr>
        <p:txBody>
          <a:bodyPr wrap="square" rtlCol="0">
            <a:spAutoFit/>
          </a:bodyPr>
          <a:lstStyle/>
          <a:p>
            <a:r>
              <a:rPr lang="en-US" altLang="zh-CN" dirty="0" smtClean="0">
                <a:latin typeface="+mj-lt"/>
              </a:rPr>
              <a:t>Offline</a:t>
            </a:r>
            <a:endParaRPr lang="zh-CN" altLang="en-US" dirty="0">
              <a:latin typeface="+mj-lt"/>
            </a:endParaRPr>
          </a:p>
        </p:txBody>
      </p:sp>
      <p:sp>
        <p:nvSpPr>
          <p:cNvPr id="7" name="流程图: 可选过程 6"/>
          <p:cNvSpPr/>
          <p:nvPr/>
        </p:nvSpPr>
        <p:spPr>
          <a:xfrm>
            <a:off x="1052315" y="4587770"/>
            <a:ext cx="7822470" cy="1681497"/>
          </a:xfrm>
          <a:prstGeom prst="flowChartAlternateProcess">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2" name="圆角矩形 81"/>
          <p:cNvSpPr/>
          <p:nvPr/>
        </p:nvSpPr>
        <p:spPr>
          <a:xfrm>
            <a:off x="1087358" y="2493403"/>
            <a:ext cx="7716568" cy="1844730"/>
          </a:xfrm>
          <a:prstGeom prst="roundRect">
            <a:avLst/>
          </a:prstGeom>
          <a:noFill/>
          <a:ln w="317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
        <p:nvSpPr>
          <p:cNvPr id="84" name="矩形 83"/>
          <p:cNvSpPr/>
          <p:nvPr/>
        </p:nvSpPr>
        <p:spPr>
          <a:xfrm>
            <a:off x="6500755" y="5001753"/>
            <a:ext cx="1031191" cy="103653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Graph Embedding</a:t>
            </a:r>
            <a:endParaRPr lang="zh-CN" altLang="en-US" dirty="0">
              <a:latin typeface="Arial" panose="020B0604020202020204" pitchFamily="34" charset="0"/>
              <a:cs typeface="Arial" panose="020B0604020202020204" pitchFamily="34" charset="0"/>
            </a:endParaRPr>
          </a:p>
        </p:txBody>
      </p:sp>
      <p:sp>
        <p:nvSpPr>
          <p:cNvPr id="85" name="燕尾形 84"/>
          <p:cNvSpPr/>
          <p:nvPr/>
        </p:nvSpPr>
        <p:spPr>
          <a:xfrm>
            <a:off x="5983853" y="5315154"/>
            <a:ext cx="438679" cy="337649"/>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sp>
        <p:nvSpPr>
          <p:cNvPr id="86" name="燕尾形 85"/>
          <p:cNvSpPr/>
          <p:nvPr/>
        </p:nvSpPr>
        <p:spPr>
          <a:xfrm>
            <a:off x="2682330" y="3192326"/>
            <a:ext cx="438679" cy="337649"/>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sp>
        <p:nvSpPr>
          <p:cNvPr id="87" name="云形 86"/>
          <p:cNvSpPr/>
          <p:nvPr/>
        </p:nvSpPr>
        <p:spPr>
          <a:xfrm>
            <a:off x="3229368" y="2777161"/>
            <a:ext cx="1349919" cy="1180489"/>
          </a:xfrm>
          <a:prstGeom prst="cloud">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rPr>
              <a:t>候选集</a:t>
            </a:r>
            <a:endParaRPr lang="zh-CN" altLang="en-US" dirty="0">
              <a:latin typeface="微软雅黑" panose="020B0503020204020204" pitchFamily="34" charset="-122"/>
              <a:ea typeface="微软雅黑" panose="020B0503020204020204" pitchFamily="34" charset="-122"/>
            </a:endParaRPr>
          </a:p>
        </p:txBody>
      </p:sp>
      <p:sp>
        <p:nvSpPr>
          <p:cNvPr id="88" name="燕尾形 87"/>
          <p:cNvSpPr/>
          <p:nvPr/>
        </p:nvSpPr>
        <p:spPr>
          <a:xfrm>
            <a:off x="6639658" y="3226269"/>
            <a:ext cx="438679" cy="337649"/>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sp>
        <p:nvSpPr>
          <p:cNvPr id="52" name="燕尾形 51"/>
          <p:cNvSpPr/>
          <p:nvPr/>
        </p:nvSpPr>
        <p:spPr>
          <a:xfrm>
            <a:off x="4806155" y="3226268"/>
            <a:ext cx="438679" cy="337649"/>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44467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arn(inVertical)">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代码图的构建</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7</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8" name="内容占位符 2"/>
          <p:cNvSpPr>
            <a:spLocks noGrp="1"/>
          </p:cNvSpPr>
          <p:nvPr>
            <p:ph idx="1"/>
          </p:nvPr>
        </p:nvSpPr>
        <p:spPr>
          <a:xfrm>
            <a:off x="396606" y="1432483"/>
            <a:ext cx="8350787" cy="2590877"/>
          </a:xfrm>
        </p:spPr>
        <p:txBody>
          <a:bodyPr>
            <a:normAutofit/>
          </a:bodyPr>
          <a:lstStyle/>
          <a:p>
            <a:pPr marL="399600" lvl="1" indent="-342900">
              <a:buSzPct val="80000"/>
              <a:buFont typeface="Wingdings" charset="2"/>
              <a:buChar char="l"/>
            </a:pPr>
            <a:r>
              <a:rPr lang="zh-CN" altLang="en-US" dirty="0" smtClean="0">
                <a:latin typeface="微软雅黑" panose="020B0503020204020204" pitchFamily="34" charset="-122"/>
                <a:ea typeface="微软雅黑" panose="020B0503020204020204" pitchFamily="34" charset="-122"/>
                <a:cs typeface="Noto Sans S Chinese Light" charset="-122"/>
              </a:rPr>
              <a:t>代码</a:t>
            </a:r>
            <a:r>
              <a:rPr lang="zh-CN" altLang="en-US" dirty="0">
                <a:latin typeface="微软雅黑" panose="020B0503020204020204" pitchFamily="34" charset="-122"/>
                <a:ea typeface="微软雅黑" panose="020B0503020204020204" pitchFamily="34" charset="-122"/>
                <a:cs typeface="Noto Sans S Chinese Light" charset="-122"/>
              </a:rPr>
              <a:t>图（</a:t>
            </a:r>
            <a:r>
              <a:rPr lang="en-US" altLang="zh-CN" dirty="0">
                <a:latin typeface="微软雅黑" panose="020B0503020204020204" pitchFamily="34" charset="-122"/>
                <a:ea typeface="微软雅黑" panose="020B0503020204020204" pitchFamily="34" charset="-122"/>
                <a:cs typeface="Noto Sans S Chinese Light" charset="-122"/>
              </a:rPr>
              <a:t>Code Graph</a:t>
            </a:r>
            <a:r>
              <a:rPr lang="zh-CN" altLang="en-US" dirty="0" smtClean="0">
                <a:latin typeface="微软雅黑" panose="020B0503020204020204" pitchFamily="34" charset="-122"/>
                <a:ea typeface="微软雅黑" panose="020B0503020204020204" pitchFamily="34" charset="-122"/>
                <a:cs typeface="Noto Sans S Chinese Light" charset="-122"/>
              </a:rPr>
              <a:t>）中的结点</a:t>
            </a:r>
            <a:r>
              <a:rPr lang="zh-CN" altLang="en-US" dirty="0">
                <a:latin typeface="微软雅黑" panose="020B0503020204020204" pitchFamily="34" charset="-122"/>
                <a:ea typeface="微软雅黑" panose="020B0503020204020204" pitchFamily="34" charset="-122"/>
                <a:cs typeface="Noto Sans S Chinese Light" charset="-122"/>
              </a:rPr>
              <a:t>表示类、接口或方法，边表示它们之间的关联关系。</a:t>
            </a:r>
          </a:p>
          <a:p>
            <a:pPr marL="399600" lvl="1" indent="-342900">
              <a:buSzPct val="80000"/>
              <a:buFont typeface="Wingdings" charset="2"/>
              <a:buChar char="l"/>
            </a:pPr>
            <a:r>
              <a:rPr lang="zh-CN" altLang="en-US" dirty="0" smtClean="0">
                <a:latin typeface="微软雅黑" panose="020B0503020204020204" pitchFamily="34" charset="-122"/>
                <a:ea typeface="微软雅黑" panose="020B0503020204020204" pitchFamily="34" charset="-122"/>
                <a:cs typeface="Noto Sans S Chinese Light" charset="-122"/>
              </a:rPr>
              <a:t>利用</a:t>
            </a:r>
            <a:r>
              <a:rPr lang="en-US" altLang="zh-CN" dirty="0" smtClean="0">
                <a:latin typeface="微软雅黑" panose="020B0503020204020204" pitchFamily="34" charset="-122"/>
                <a:ea typeface="微软雅黑" panose="020B0503020204020204" pitchFamily="34" charset="-122"/>
                <a:cs typeface="Noto Sans S Chinese Light" charset="-122"/>
              </a:rPr>
              <a:t>Java</a:t>
            </a:r>
            <a:r>
              <a:rPr lang="zh-CN" altLang="en-US" dirty="0" smtClean="0">
                <a:latin typeface="微软雅黑" panose="020B0503020204020204" pitchFamily="34" charset="-122"/>
                <a:ea typeface="微软雅黑" panose="020B0503020204020204" pitchFamily="34" charset="-122"/>
                <a:cs typeface="Noto Sans S Chinese Light" charset="-122"/>
              </a:rPr>
              <a:t>源代码解析工具提取出</a:t>
            </a:r>
            <a:r>
              <a:rPr lang="zh-CN" altLang="en-US" dirty="0">
                <a:latin typeface="微软雅黑" panose="020B0503020204020204" pitchFamily="34" charset="-122"/>
                <a:ea typeface="微软雅黑" panose="020B0503020204020204" pitchFamily="34" charset="-122"/>
                <a:cs typeface="Noto Sans S Chinese Light" charset="-122"/>
              </a:rPr>
              <a:t>类和方法以及它们之间的关联关系。将构建好的代码图存入图数据库中。</a:t>
            </a:r>
          </a:p>
          <a:p>
            <a:pPr marL="399600" lvl="1" indent="-342900">
              <a:buSzPct val="80000"/>
              <a:buFont typeface="Wingdings" charset="2"/>
              <a:buChar char="l"/>
            </a:pPr>
            <a:endParaRPr lang="zh-CN" altLang="en-US" dirty="0">
              <a:latin typeface="微软雅黑" panose="020B0503020204020204" pitchFamily="34" charset="-122"/>
              <a:ea typeface="微软雅黑" panose="020B0503020204020204" pitchFamily="34" charset="-122"/>
              <a:cs typeface="Noto Sans S Chinese Light" charset="-122"/>
            </a:endParaRPr>
          </a:p>
          <a:p>
            <a:pPr marL="399600" lvl="1" indent="-342900">
              <a:buSzPct val="80000"/>
              <a:buFont typeface="+mj-lt"/>
              <a:buAutoNum type="arabicPeriod"/>
            </a:pPr>
            <a:endParaRPr lang="zh-CN" altLang="en-US" dirty="0">
              <a:latin typeface="微软雅黑" panose="020B0503020204020204" pitchFamily="34" charset="-122"/>
              <a:ea typeface="微软雅黑" panose="020B0503020204020204" pitchFamily="34" charset="-122"/>
              <a:cs typeface="Noto Sans S Chinese Light" charset="-122"/>
            </a:endParaRP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87999" y="3463960"/>
            <a:ext cx="4348438" cy="2312895"/>
          </a:xfrm>
          <a:prstGeom prst="rect">
            <a:avLst/>
          </a:prstGeom>
        </p:spPr>
      </p:pic>
      <p:pic>
        <p:nvPicPr>
          <p:cNvPr id="6" name="图片 5"/>
          <p:cNvPicPr>
            <a:picLocks noChangeAspect="1"/>
          </p:cNvPicPr>
          <p:nvPr/>
        </p:nvPicPr>
        <p:blipFill>
          <a:blip r:embed="rId4"/>
          <a:stretch>
            <a:fillRect/>
          </a:stretch>
        </p:blipFill>
        <p:spPr>
          <a:xfrm>
            <a:off x="5082363" y="3605875"/>
            <a:ext cx="3754502" cy="2230698"/>
          </a:xfrm>
          <a:prstGeom prst="rect">
            <a:avLst/>
          </a:prstGeom>
        </p:spPr>
      </p:pic>
    </p:spTree>
    <p:extLst>
      <p:ext uri="{BB962C8B-B14F-4D97-AF65-F5344CB8AC3E}">
        <p14:creationId xmlns:p14="http://schemas.microsoft.com/office/powerpoint/2010/main" val="862516620"/>
      </p:ext>
    </p:extLst>
  </p:cSld>
  <p:clrMapOvr>
    <a:masterClrMapping/>
  </p:clrMapOvr>
  <mc:AlternateContent xmlns:mc="http://schemas.openxmlformats.org/markup-compatibility/2006" xmlns:p14="http://schemas.microsoft.com/office/powerpoint/2010/main">
    <mc:Choice Requires="p14">
      <p:transition spd="slow" p14:dur="2000" advTm="31216"/>
    </mc:Choice>
    <mc:Fallback xmlns="">
      <p:transition spd="slow" advTm="3121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代码图的</a:t>
            </a:r>
            <a:r>
              <a:rPr lang="zh-CN" altLang="en-US" sz="3600" b="0" dirty="0" smtClean="0">
                <a:cs typeface="Noto Sans S Chinese Light" charset="-122"/>
              </a:rPr>
              <a:t>表示学习</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8</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8" name="内容占位符 2"/>
          <p:cNvSpPr>
            <a:spLocks noGrp="1"/>
          </p:cNvSpPr>
          <p:nvPr>
            <p:ph idx="1"/>
          </p:nvPr>
        </p:nvSpPr>
        <p:spPr>
          <a:xfrm>
            <a:off x="396606" y="1447657"/>
            <a:ext cx="8231027" cy="2872816"/>
          </a:xfrm>
        </p:spPr>
        <p:txBody>
          <a:bodyPr>
            <a:normAutofit/>
          </a:bodyPr>
          <a:lstStyle/>
          <a:p>
            <a:pPr marL="399600" lvl="1" indent="-342900">
              <a:buSzPct val="80000"/>
              <a:buFont typeface="Wingdings" charset="2"/>
              <a:buChar char="l"/>
            </a:pPr>
            <a:r>
              <a:rPr lang="zh-CN" altLang="en-US" dirty="0" smtClean="0">
                <a:latin typeface="微软雅黑" panose="020B0503020204020204" pitchFamily="34" charset="-122"/>
                <a:ea typeface="微软雅黑" panose="020B0503020204020204" pitchFamily="34" charset="-122"/>
                <a:cs typeface="Noto Sans S Chinese" charset="-122"/>
              </a:rPr>
              <a:t>本文使用</a:t>
            </a:r>
            <a:r>
              <a:rPr lang="en-US" altLang="zh-CN" dirty="0" smtClean="0">
                <a:latin typeface="微软雅黑" panose="020B0503020204020204" pitchFamily="34" charset="-122"/>
                <a:cs typeface="Noto Sans S Chinese" charset="-122"/>
              </a:rPr>
              <a:t>Graph Embedding</a:t>
            </a:r>
            <a:r>
              <a:rPr lang="zh-CN" altLang="en-US" dirty="0" smtClean="0">
                <a:latin typeface="微软雅黑" panose="020B0503020204020204" pitchFamily="34" charset="-122"/>
                <a:ea typeface="微软雅黑" panose="020B0503020204020204" pitchFamily="34" charset="-122"/>
                <a:cs typeface="Noto Sans S Chinese" charset="-122"/>
              </a:rPr>
              <a:t>技术</a:t>
            </a:r>
            <a:r>
              <a:rPr lang="zh-CN" altLang="en-US" dirty="0">
                <a:latin typeface="微软雅黑" panose="020B0503020204020204" pitchFamily="34" charset="-122"/>
                <a:ea typeface="微软雅黑" panose="020B0503020204020204" pitchFamily="34" charset="-122"/>
                <a:cs typeface="Noto Sans S Chinese" charset="-122"/>
              </a:rPr>
              <a:t>来计算结点之间的</a:t>
            </a:r>
            <a:r>
              <a:rPr lang="zh-CN" altLang="en-US" dirty="0" smtClean="0">
                <a:latin typeface="微软雅黑" panose="020B0503020204020204" pitchFamily="34" charset="-122"/>
                <a:ea typeface="微软雅黑" panose="020B0503020204020204" pitchFamily="34" charset="-122"/>
                <a:cs typeface="Noto Sans S Chinese" charset="-122"/>
              </a:rPr>
              <a:t>距离</a:t>
            </a:r>
            <a:endParaRPr lang="en-US" altLang="zh-CN" dirty="0">
              <a:latin typeface="微软雅黑" panose="020B0503020204020204" pitchFamily="34" charset="-122"/>
              <a:cs typeface="Noto Sans S Chinese" charset="-122"/>
            </a:endParaRPr>
          </a:p>
          <a:p>
            <a:pPr marL="399600" lvl="1" indent="-342900">
              <a:buSzPct val="80000"/>
              <a:buFont typeface="Wingdings" charset="2"/>
              <a:buChar char="l"/>
            </a:pPr>
            <a:endParaRPr lang="en-US" altLang="zh-CN" dirty="0" smtClean="0">
              <a:latin typeface="微软雅黑" panose="020B0503020204020204" pitchFamily="34" charset="-122"/>
              <a:ea typeface="微软雅黑" panose="020B0503020204020204" pitchFamily="34" charset="-122"/>
              <a:cs typeface="Noto Sans S Chinese Light" charset="-122"/>
            </a:endParaRPr>
          </a:p>
          <a:p>
            <a:pPr marL="399600" lvl="1" indent="-342900">
              <a:buSzPct val="80000"/>
              <a:buFont typeface="Wingdings" charset="2"/>
              <a:buChar char="l"/>
            </a:pPr>
            <a:endParaRPr lang="en-US" altLang="zh-CN" dirty="0" smtClean="0">
              <a:latin typeface="微软雅黑" panose="020B0503020204020204" pitchFamily="34" charset="-122"/>
              <a:ea typeface="微软雅黑" panose="020B0503020204020204" pitchFamily="34" charset="-122"/>
              <a:cs typeface="Noto Sans S Chinese Light" charset="-122"/>
            </a:endParaRPr>
          </a:p>
          <a:p>
            <a:pPr marL="399600" lvl="1" indent="-342900">
              <a:buSzPct val="80000"/>
              <a:buFont typeface="Wingdings" charset="2"/>
              <a:buChar char="l"/>
            </a:pPr>
            <a:r>
              <a:rPr lang="en-US" altLang="zh-CN" dirty="0" smtClean="0">
                <a:latin typeface="微软雅黑" panose="020B0503020204020204" pitchFamily="34" charset="-122"/>
                <a:cs typeface="Noto Sans S Chinese" charset="-122"/>
              </a:rPr>
              <a:t>Embedding</a:t>
            </a:r>
            <a:r>
              <a:rPr lang="zh-CN" altLang="en-US" dirty="0" smtClean="0">
                <a:latin typeface="微软雅黑" panose="020B0503020204020204" pitchFamily="34" charset="-122"/>
                <a:ea typeface="微软雅黑" panose="020B0503020204020204" pitchFamily="34" charset="-122"/>
                <a:cs typeface="Noto Sans S Chinese" charset="-122"/>
              </a:rPr>
              <a:t>过程</a:t>
            </a:r>
            <a:r>
              <a:rPr lang="zh-CN" altLang="en-US" dirty="0">
                <a:latin typeface="微软雅黑" panose="020B0503020204020204" pitchFamily="34" charset="-122"/>
                <a:ea typeface="微软雅黑" panose="020B0503020204020204" pitchFamily="34" charset="-122"/>
                <a:cs typeface="Noto Sans S Chinese" charset="-122"/>
              </a:rPr>
              <a:t>可以离线完成，在线距离计算只需常数时间，提升了算法效率</a:t>
            </a:r>
            <a:r>
              <a:rPr lang="zh-CN" altLang="en-US" dirty="0" smtClean="0">
                <a:latin typeface="微软雅黑" panose="020B0503020204020204" pitchFamily="34" charset="-122"/>
                <a:ea typeface="微软雅黑" panose="020B0503020204020204" pitchFamily="34" charset="-122"/>
                <a:cs typeface="Noto Sans S Chinese" charset="-122"/>
              </a:rPr>
              <a:t>。本文使用</a:t>
            </a:r>
            <a:r>
              <a:rPr lang="zh-CN" altLang="en-US" dirty="0">
                <a:latin typeface="微软雅黑" panose="020B0503020204020204" pitchFamily="34" charset="-122"/>
                <a:cs typeface="Noto Sans S Chinese" charset="-122"/>
              </a:rPr>
              <a:t>的</a:t>
            </a:r>
            <a:r>
              <a:rPr lang="en-US" altLang="zh-CN" dirty="0" smtClean="0">
                <a:latin typeface="微软雅黑" panose="020B0503020204020204" pitchFamily="34" charset="-122"/>
                <a:ea typeface="微软雅黑" panose="020B0503020204020204" pitchFamily="34" charset="-122"/>
                <a:cs typeface="Noto Sans S Chinese" charset="-122"/>
              </a:rPr>
              <a:t>LINE</a:t>
            </a:r>
            <a:r>
              <a:rPr lang="zh-CN" altLang="en-US" dirty="0" smtClean="0">
                <a:latin typeface="微软雅黑" panose="020B0503020204020204" pitchFamily="34" charset="-122"/>
                <a:ea typeface="微软雅黑" panose="020B0503020204020204" pitchFamily="34" charset="-122"/>
                <a:cs typeface="Noto Sans S Chinese" charset="-122"/>
              </a:rPr>
              <a:t>算法进行表示学习。</a:t>
            </a:r>
            <a:endParaRPr lang="zh-CN" altLang="en-US" dirty="0">
              <a:latin typeface="微软雅黑" panose="020B0503020204020204" pitchFamily="34" charset="-122"/>
              <a:ea typeface="微软雅黑" panose="020B0503020204020204" pitchFamily="34" charset="-122"/>
              <a:cs typeface="Noto Sans S Chinese" charset="-122"/>
            </a:endParaRPr>
          </a:p>
          <a:p>
            <a:pPr marL="399600" lvl="1" indent="-342900">
              <a:buSzPct val="80000"/>
              <a:buFont typeface="+mj-lt"/>
              <a:buAutoNum type="arabicPeriod"/>
            </a:pPr>
            <a:endParaRPr lang="zh-CN" altLang="en-US" sz="2000" dirty="0">
              <a:latin typeface="微软雅黑" panose="020B0503020204020204" pitchFamily="34" charset="-122"/>
              <a:ea typeface="微软雅黑" panose="020B0503020204020204" pitchFamily="34" charset="-122"/>
              <a:cs typeface="Noto Sans S Chinese" charset="-122"/>
            </a:endParaRPr>
          </a:p>
        </p:txBody>
      </p:sp>
      <p:pic>
        <p:nvPicPr>
          <p:cNvPr id="11" name="图片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915" y="3919695"/>
            <a:ext cx="3106423" cy="2075504"/>
          </a:xfrm>
          <a:prstGeom prst="rect">
            <a:avLst/>
          </a:prstGeom>
          <a:noFill/>
          <a:ln>
            <a:noFill/>
          </a:ln>
        </p:spPr>
      </p:pic>
      <mc:AlternateContent xmlns:mc="http://schemas.openxmlformats.org/markup-compatibility/2006" xmlns:a14="http://schemas.microsoft.com/office/drawing/2010/main">
        <mc:Choice Requires="a14">
          <p:sp>
            <p:nvSpPr>
              <p:cNvPr id="3" name="矩形 2"/>
              <p:cNvSpPr/>
              <p:nvPr/>
            </p:nvSpPr>
            <p:spPr>
              <a:xfrm>
                <a:off x="2555245" y="2239950"/>
                <a:ext cx="297418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𝑑𝑖𝑠𝑡</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𝑢</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𝑣</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𝑢</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𝑣</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2555245" y="2239950"/>
                <a:ext cx="2974186" cy="400110"/>
              </a:xfrm>
              <a:prstGeom prst="rect">
                <a:avLst/>
              </a:prstGeom>
              <a:blipFill>
                <a:blip r:embed="rId4"/>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572000" y="5332326"/>
                <a:ext cx="437197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cs typeface="Calibri" panose="020F0502020204030204" pitchFamily="34" charset="0"/>
                        </a:rPr>
                        <m:t>⟹ </m:t>
                      </m:r>
                      <m:r>
                        <a:rPr lang="en-US" altLang="zh-CN" b="0" i="1" smtClean="0">
                          <a:latin typeface="Cambria Math" panose="02040503050406030204" pitchFamily="18" charset="0"/>
                          <a:ea typeface="Cambria Math" panose="02040503050406030204" pitchFamily="18" charset="0"/>
                          <a:cs typeface="Calibri" panose="020F0502020204030204" pitchFamily="34" charset="0"/>
                        </a:rPr>
                        <m:t>𝑑𝑖𝑠𝑡</m:t>
                      </m:r>
                      <m:d>
                        <m:dPr>
                          <m:ctrlPr>
                            <a:rPr lang="en-US" altLang="zh-CN" b="0" i="1" smtClean="0">
                              <a:latin typeface="Cambria Math" panose="02040503050406030204" pitchFamily="18" charset="0"/>
                              <a:ea typeface="Cambria Math" panose="02040503050406030204" pitchFamily="18" charset="0"/>
                              <a:cs typeface="Calibri" panose="020F0502020204030204" pitchFamily="34" charset="0"/>
                            </a:rPr>
                          </m:ctrlPr>
                        </m:dPr>
                        <m:e>
                          <m:r>
                            <a:rPr lang="en-US" altLang="zh-CN" b="0" i="1" smtClean="0">
                              <a:latin typeface="Cambria Math" panose="02040503050406030204" pitchFamily="18" charset="0"/>
                              <a:ea typeface="Cambria Math" panose="02040503050406030204" pitchFamily="18" charset="0"/>
                              <a:cs typeface="Calibri" panose="020F0502020204030204" pitchFamily="34" charset="0"/>
                            </a:rPr>
                            <m:t>𝐷𝑜𝑐𝑢𝑚𝑒𝑛𝑡</m:t>
                          </m:r>
                          <m:r>
                            <a:rPr lang="en-US" altLang="zh-CN" b="0" i="1" smtClean="0">
                              <a:latin typeface="Cambria Math" panose="02040503050406030204" pitchFamily="18" charset="0"/>
                              <a:ea typeface="Cambria Math" panose="02040503050406030204" pitchFamily="18" charset="0"/>
                              <a:cs typeface="Calibri" panose="020F0502020204030204" pitchFamily="34" charset="0"/>
                            </a:rPr>
                            <m:t>, </m:t>
                          </m:r>
                          <m:r>
                            <a:rPr lang="en-US" altLang="zh-CN" b="0" i="1" smtClean="0">
                              <a:latin typeface="Cambria Math" panose="02040503050406030204" pitchFamily="18" charset="0"/>
                              <a:ea typeface="Cambria Math" panose="02040503050406030204" pitchFamily="18" charset="0"/>
                              <a:cs typeface="Calibri" panose="020F0502020204030204" pitchFamily="34" charset="0"/>
                            </a:rPr>
                            <m:t>𝑠𝑒𝑡𝐵𝑜𝑜𝑠𝑡</m:t>
                          </m:r>
                        </m:e>
                      </m:d>
                      <m:r>
                        <a:rPr lang="en-US" altLang="zh-CN" b="0" i="1" smtClean="0">
                          <a:latin typeface="Cambria Math" panose="02040503050406030204" pitchFamily="18" charset="0"/>
                          <a:ea typeface="Cambria Math" panose="02040503050406030204" pitchFamily="18" charset="0"/>
                          <a:cs typeface="Calibri" panose="020F0502020204030204" pitchFamily="34" charset="0"/>
                        </a:rPr>
                        <m:t>=3. 2062</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572000" y="5332326"/>
                <a:ext cx="4371974" cy="369332"/>
              </a:xfrm>
              <a:prstGeom prst="rect">
                <a:avLst/>
              </a:prstGeom>
              <a:blipFill>
                <a:blip r:embed="rId5"/>
                <a:stretch>
                  <a:fillRect/>
                </a:stretch>
              </a:blipFill>
            </p:spPr>
            <p:txBody>
              <a:bodyPr/>
              <a:lstStyle/>
              <a:p>
                <a:r>
                  <a:rPr lang="zh-CN" altLang="en-US">
                    <a:noFill/>
                  </a:rPr>
                  <a:t> </a:t>
                </a:r>
              </a:p>
            </p:txBody>
          </p:sp>
        </mc:Fallback>
      </mc:AlternateContent>
      <p:graphicFrame>
        <p:nvGraphicFramePr>
          <p:cNvPr id="13" name="表格 12"/>
          <p:cNvGraphicFramePr>
            <a:graphicFrameLocks noGrp="1"/>
          </p:cNvGraphicFramePr>
          <p:nvPr>
            <p:extLst>
              <p:ext uri="{D42A27DB-BD31-4B8C-83A1-F6EECF244321}">
                <p14:modId xmlns:p14="http://schemas.microsoft.com/office/powerpoint/2010/main" val="644950231"/>
              </p:ext>
            </p:extLst>
          </p:nvPr>
        </p:nvGraphicFramePr>
        <p:xfrm>
          <a:off x="5045532" y="3919695"/>
          <a:ext cx="3424911" cy="1341120"/>
        </p:xfrm>
        <a:graphic>
          <a:graphicData uri="http://schemas.openxmlformats.org/drawingml/2006/table">
            <a:tbl>
              <a:tblPr firstRow="1" bandRow="1">
                <a:tableStyleId>{5940675A-B579-460E-94D1-54222C63F5DA}</a:tableStyleId>
              </a:tblPr>
              <a:tblGrid>
                <a:gridCol w="1121137">
                  <a:extLst>
                    <a:ext uri="{9D8B030D-6E8A-4147-A177-3AD203B41FA5}">
                      <a16:colId xmlns:a16="http://schemas.microsoft.com/office/drawing/2014/main" val="2344237449"/>
                    </a:ext>
                  </a:extLst>
                </a:gridCol>
                <a:gridCol w="2303774">
                  <a:extLst>
                    <a:ext uri="{9D8B030D-6E8A-4147-A177-3AD203B41FA5}">
                      <a16:colId xmlns:a16="http://schemas.microsoft.com/office/drawing/2014/main" val="2845449959"/>
                    </a:ext>
                  </a:extLst>
                </a:gridCol>
              </a:tblGrid>
              <a:tr h="329200">
                <a:tc>
                  <a:txBody>
                    <a:bodyPr/>
                    <a:lstStyle/>
                    <a:p>
                      <a:pPr algn="ctr"/>
                      <a:r>
                        <a:rPr lang="en-US" altLang="zh-CN" sz="1600" dirty="0" smtClean="0">
                          <a:latin typeface="Calibri" panose="020F0502020204030204" pitchFamily="34" charset="0"/>
                          <a:cs typeface="Calibri" panose="020F0502020204030204" pitchFamily="34" charset="0"/>
                        </a:rPr>
                        <a:t>Document</a:t>
                      </a:r>
                      <a:endParaRPr lang="zh-CN" altLang="en-US" sz="160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alibri" panose="020F0502020204030204" pitchFamily="34" charset="0"/>
                          <a:cs typeface="Calibri" panose="020F0502020204030204" pitchFamily="34" charset="0"/>
                        </a:rPr>
                        <a:t>[-0.0614, 0.0933, … ]</a:t>
                      </a:r>
                    </a:p>
                  </a:txBody>
                  <a:tcPr/>
                </a:tc>
                <a:extLst>
                  <a:ext uri="{0D108BD9-81ED-4DB2-BD59-A6C34878D82A}">
                    <a16:rowId xmlns:a16="http://schemas.microsoft.com/office/drawing/2014/main" val="3249815957"/>
                  </a:ext>
                </a:extLst>
              </a:tr>
              <a:tr h="329200">
                <a:tc>
                  <a:txBody>
                    <a:bodyPr/>
                    <a:lstStyle/>
                    <a:p>
                      <a:pPr algn="ctr"/>
                      <a:r>
                        <a:rPr lang="en-US" altLang="zh-CN" sz="1600" dirty="0" smtClean="0">
                          <a:latin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smtClean="0">
                          <a:latin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06719239"/>
                  </a:ext>
                </a:extLst>
              </a:tr>
              <a:tr h="329200">
                <a:tc>
                  <a:txBody>
                    <a:bodyPr/>
                    <a:lstStyle/>
                    <a:p>
                      <a:pPr algn="ctr"/>
                      <a:r>
                        <a:rPr lang="en-US" altLang="zh-CN" sz="1600" dirty="0" err="1" smtClean="0">
                          <a:latin typeface="Calibri" panose="020F0502020204030204" pitchFamily="34" charset="0"/>
                          <a:cs typeface="Calibri" panose="020F0502020204030204" pitchFamily="34" charset="0"/>
                        </a:rPr>
                        <a:t>setBoost</a:t>
                      </a:r>
                      <a:endParaRPr lang="zh-CN" altLang="en-US" sz="160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alibri" panose="020F0502020204030204" pitchFamily="34" charset="0"/>
                          <a:cs typeface="Calibri" panose="020F0502020204030204" pitchFamily="34" charset="0"/>
                        </a:rPr>
                        <a:t>[-0.0956, 0.0631, …]</a:t>
                      </a:r>
                      <a:endParaRPr lang="zh-CN" altLang="en-US" sz="1600"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63669172"/>
                  </a:ext>
                </a:extLst>
              </a:tr>
              <a:tr h="329200">
                <a:tc>
                  <a:txBody>
                    <a:bodyPr/>
                    <a:lstStyle/>
                    <a:p>
                      <a:pPr algn="ctr"/>
                      <a:r>
                        <a:rPr lang="en-US" altLang="zh-CN" sz="1600" dirty="0" smtClean="0">
                          <a:latin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smtClean="0">
                          <a:latin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1555"/>
                  </a:ext>
                </a:extLst>
              </a:tr>
            </a:tbl>
          </a:graphicData>
        </a:graphic>
      </p:graphicFrame>
    </p:spTree>
    <p:extLst>
      <p:ext uri="{BB962C8B-B14F-4D97-AF65-F5344CB8AC3E}">
        <p14:creationId xmlns:p14="http://schemas.microsoft.com/office/powerpoint/2010/main" val="100535839"/>
      </p:ext>
    </p:extLst>
  </p:cSld>
  <p:clrMapOvr>
    <a:masterClrMapping/>
  </p:clrMapOvr>
  <mc:AlternateContent xmlns:mc="http://schemas.openxmlformats.org/markup-compatibility/2006" xmlns:p14="http://schemas.microsoft.com/office/powerpoint/2010/main">
    <mc:Choice Requires="p14">
      <p:transition spd="slow" p14:dur="2000" advTm="32009"/>
    </mc:Choice>
    <mc:Fallback xmlns="">
      <p:transition spd="slow" advTm="3200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13412" t="3620" r="42118"/>
          <a:stretch/>
        </p:blipFill>
        <p:spPr>
          <a:xfrm>
            <a:off x="5177562" y="1234866"/>
            <a:ext cx="3966438" cy="4835409"/>
          </a:xfrm>
          <a:prstGeom prst="rect">
            <a:avLst/>
          </a:prstGeom>
        </p:spPr>
      </p:pic>
      <p:sp>
        <p:nvSpPr>
          <p:cNvPr id="2" name="标题 1"/>
          <p:cNvSpPr>
            <a:spLocks noGrp="1"/>
          </p:cNvSpPr>
          <p:nvPr>
            <p:ph type="title"/>
          </p:nvPr>
        </p:nvSpPr>
        <p:spPr>
          <a:xfrm>
            <a:off x="396606" y="514866"/>
            <a:ext cx="8152483" cy="720000"/>
          </a:xfrm>
        </p:spPr>
        <p:txBody>
          <a:bodyPr>
            <a:normAutofit/>
          </a:bodyPr>
          <a:lstStyle/>
          <a:p>
            <a:r>
              <a:rPr lang="zh-CN" altLang="en-US" sz="3600" b="0" dirty="0" smtClean="0">
                <a:latin typeface="微软雅黑" panose="020B0503020204020204" pitchFamily="34" charset="-122"/>
                <a:ea typeface="微软雅黑" panose="020B0503020204020204" pitchFamily="34" charset="-122"/>
                <a:cs typeface="Noto Sans S Chinese Light" charset="-122"/>
              </a:rPr>
              <a:t>根据问题</a:t>
            </a:r>
            <a:r>
              <a:rPr lang="zh-CN" altLang="en-US" sz="3600" b="0" dirty="0" smtClean="0">
                <a:cs typeface="Noto Sans S Chinese Light" charset="-122"/>
              </a:rPr>
              <a:t>匹配候选</a:t>
            </a:r>
            <a:r>
              <a:rPr lang="zh-CN" altLang="en-US" sz="3600" b="0" dirty="0" smtClean="0">
                <a:latin typeface="微软雅黑" panose="020B0503020204020204" pitchFamily="34" charset="-122"/>
                <a:ea typeface="微软雅黑" panose="020B0503020204020204" pitchFamily="34" charset="-122"/>
                <a:cs typeface="Noto Sans S Chinese Light" charset="-122"/>
              </a:rPr>
              <a:t>结点</a:t>
            </a:r>
            <a:endParaRPr lang="zh-CN" altLang="en-US" sz="3600" b="0" dirty="0">
              <a:latin typeface="微软雅黑" panose="020B0503020204020204" pitchFamily="34" charset="-122"/>
              <a:ea typeface="微软雅黑" panose="020B0503020204020204" pitchFamily="34" charset="-122"/>
              <a:cs typeface="Noto Sans S Chinese Light" charset="-122"/>
            </a:endParaRPr>
          </a:p>
        </p:txBody>
      </p:sp>
      <p:sp>
        <p:nvSpPr>
          <p:cNvPr id="5" name="灯片编号占位符 4"/>
          <p:cNvSpPr>
            <a:spLocks noGrp="1"/>
          </p:cNvSpPr>
          <p:nvPr>
            <p:ph type="sldNum" sz="quarter" idx="12"/>
          </p:nvPr>
        </p:nvSpPr>
        <p:spPr/>
        <p:txBody>
          <a:bodyPr/>
          <a:lstStyle/>
          <a:p>
            <a:fld id="{AC74688F-B998-45D2-A8B3-57D20C1BBF39}" type="slidenum">
              <a:rPr lang="en-US" altLang="zh-CN" smtClean="0"/>
              <a:pPr/>
              <a:t>9</a:t>
            </a:fld>
            <a:endParaRPr lang="en-US" dirty="0"/>
          </a:p>
        </p:txBody>
      </p:sp>
      <p:sp>
        <p:nvSpPr>
          <p:cNvPr id="7" name="Footer Placeholder 4"/>
          <p:cNvSpPr>
            <a:spLocks noGrp="1"/>
          </p:cNvSpPr>
          <p:nvPr>
            <p:ph type="ftr" sz="quarter" idx="4294967295"/>
          </p:nvPr>
        </p:nvSpPr>
        <p:spPr>
          <a:xfrm>
            <a:off x="4572000" y="6642000"/>
            <a:ext cx="3600000" cy="216000"/>
          </a:xfrm>
        </p:spPr>
        <p:txBody>
          <a:bodyPr/>
          <a:lstStyle>
            <a:lvl1pPr algn="r">
              <a:defRPr sz="1100" baseline="0">
                <a:solidFill>
                  <a:schemeClr val="bg1"/>
                </a:solidFill>
                <a:latin typeface="Calibri" panose="020F0502020204030204" pitchFamily="34" charset="0"/>
                <a:ea typeface="方正中等线简体" panose="03000509000000000000" pitchFamily="65" charset="-122"/>
              </a:defRPr>
            </a:lvl1pPr>
          </a:lstStyle>
          <a:p>
            <a:r>
              <a:rPr lang="en-US" altLang="zh-CN" dirty="0" smtClean="0"/>
              <a:t>Software Engineering Institute</a:t>
            </a:r>
            <a:endParaRPr lang="zh-CN" altLang="en-US" dirty="0" smtClean="0"/>
          </a:p>
        </p:txBody>
      </p:sp>
      <p:sp>
        <p:nvSpPr>
          <p:cNvPr id="8" name="内容占位符 2"/>
          <p:cNvSpPr>
            <a:spLocks noGrp="1"/>
          </p:cNvSpPr>
          <p:nvPr>
            <p:ph idx="1"/>
          </p:nvPr>
        </p:nvSpPr>
        <p:spPr>
          <a:xfrm>
            <a:off x="194809" y="1427425"/>
            <a:ext cx="5280958" cy="3721128"/>
          </a:xfrm>
        </p:spPr>
        <p:txBody>
          <a:bodyPr>
            <a:normAutofit/>
          </a:bodyPr>
          <a:lstStyle/>
          <a:p>
            <a:pPr marL="56700" lvl="1" indent="0">
              <a:buSzPct val="80000"/>
              <a:buNone/>
            </a:pPr>
            <a:r>
              <a:rPr lang="zh-CN" altLang="en-US" sz="2000" dirty="0" smtClean="0">
                <a:latin typeface="微软雅黑" panose="020B0503020204020204" pitchFamily="34" charset="-122"/>
                <a:cs typeface="Noto Sans S Chinese Light" charset="-122"/>
              </a:rPr>
              <a:t>为问题中的每个词产生候选结点：</a:t>
            </a:r>
            <a:endParaRPr lang="en-US" altLang="zh-CN" sz="2000" dirty="0" smtClean="0">
              <a:latin typeface="微软雅黑" panose="020B0503020204020204" pitchFamily="34" charset="-122"/>
              <a:cs typeface="Noto Sans S Chinese Light" charset="-122"/>
            </a:endParaRPr>
          </a:p>
          <a:p>
            <a:pPr marL="856800" lvl="2" indent="-342900">
              <a:buSzPct val="80000"/>
              <a:buFont typeface="Wingdings" charset="2"/>
              <a:buChar char="l"/>
            </a:pP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文本相似度匹配：全名</a:t>
            </a:r>
            <a:r>
              <a:rPr lang="en-US" altLang="zh-CN" sz="1800" dirty="0">
                <a:latin typeface="微软雅黑 Light" panose="020B0502040204020203" pitchFamily="34" charset="-122"/>
                <a:ea typeface="微软雅黑 Light" panose="020B0502040204020203" pitchFamily="34" charset="-122"/>
                <a:cs typeface="Noto Sans S Chinese Light" charset="-122"/>
              </a:rPr>
              <a:t>/</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部分匹配</a:t>
            </a: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词根化</a:t>
            </a:r>
            <a:r>
              <a:rPr lang="en-US" altLang="zh-CN" sz="1800" dirty="0" smtClean="0">
                <a:latin typeface="微软雅黑 Light" panose="020B0502040204020203" pitchFamily="34" charset="-122"/>
                <a:ea typeface="微软雅黑 Light" panose="020B0502040204020203" pitchFamily="34" charset="-122"/>
                <a:cs typeface="Noto Sans S Chinese Light" charset="-122"/>
              </a:rPr>
              <a:t>+glove</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语义相似词</a:t>
            </a:r>
            <a:endParaRPr lang="en-US" altLang="zh-CN" sz="1800" dirty="0">
              <a:latin typeface="微软雅黑 Light" panose="020B0502040204020203" pitchFamily="34" charset="-122"/>
              <a:ea typeface="微软雅黑 Light" panose="020B0502040204020203" pitchFamily="34" charset="-122"/>
              <a:cs typeface="Noto Sans S Chinese Light" charset="-122"/>
            </a:endParaRPr>
          </a:p>
          <a:p>
            <a:pPr marL="56700" lvl="1" indent="0">
              <a:buSzPct val="80000"/>
              <a:buNone/>
            </a:pPr>
            <a:r>
              <a:rPr lang="zh-CN" altLang="en-US" sz="2000" dirty="0">
                <a:latin typeface="微软雅黑" panose="020B0503020204020204" pitchFamily="34" charset="-122"/>
                <a:cs typeface="Noto Sans S Chinese Light" charset="-122"/>
              </a:rPr>
              <a:t>计算</a:t>
            </a:r>
            <a:r>
              <a:rPr lang="zh-CN" altLang="en-US" sz="2000" dirty="0" smtClean="0">
                <a:latin typeface="微软雅黑" panose="020B0503020204020204" pitchFamily="34" charset="-122"/>
                <a:ea typeface="微软雅黑" panose="020B0503020204020204" pitchFamily="34" charset="-122"/>
                <a:cs typeface="Noto Sans S Chinese Light" charset="-122"/>
              </a:rPr>
              <a:t>结点与问题的相关程度：</a:t>
            </a:r>
            <a:endParaRPr lang="zh-CN" altLang="en-US" sz="2000" dirty="0">
              <a:latin typeface="微软雅黑" panose="020B0503020204020204" pitchFamily="34" charset="-122"/>
              <a:ea typeface="微软雅黑" panose="020B0503020204020204" pitchFamily="34" charset="-122"/>
              <a:cs typeface="Noto Sans S Chinese Light" charset="-122"/>
            </a:endParaRPr>
          </a:p>
          <a:p>
            <a:pPr marL="856800" lvl="2" indent="-342900">
              <a:buSzPct val="80000"/>
              <a:buFont typeface="Wingdings" charset="2"/>
              <a:buChar char="l"/>
            </a:pP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与问题</a:t>
            </a:r>
            <a:r>
              <a:rPr lang="zh-CN" altLang="en-US" sz="1800" dirty="0">
                <a:latin typeface="微软雅黑 Light" panose="020B0502040204020203" pitchFamily="34" charset="-122"/>
                <a:ea typeface="微软雅黑 Light" panose="020B0502040204020203" pitchFamily="34" charset="-122"/>
                <a:cs typeface="Noto Sans S Chinese Light" charset="-122"/>
              </a:rPr>
              <a:t>相关的词越多越好</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，不相关的</a:t>
            </a:r>
            <a:r>
              <a:rPr lang="zh-CN" altLang="en-US" sz="1800" dirty="0">
                <a:latin typeface="微软雅黑 Light" panose="020B0502040204020203" pitchFamily="34" charset="-122"/>
                <a:ea typeface="微软雅黑 Light" panose="020B0502040204020203" pitchFamily="34" charset="-122"/>
                <a:cs typeface="Noto Sans S Chinese Light" charset="-122"/>
              </a:rPr>
              <a:t>词</a:t>
            </a:r>
            <a:r>
              <a:rPr lang="zh-CN" altLang="en-US" sz="1800" dirty="0" smtClean="0">
                <a:latin typeface="微软雅黑 Light" panose="020B0502040204020203" pitchFamily="34" charset="-122"/>
                <a:ea typeface="微软雅黑 Light" panose="020B0502040204020203" pitchFamily="34" charset="-122"/>
                <a:cs typeface="Noto Sans S Chinese Light" charset="-122"/>
              </a:rPr>
              <a:t>越少越好</a:t>
            </a:r>
            <a:endParaRPr lang="zh-CN" altLang="en-US" sz="1800" dirty="0">
              <a:latin typeface="微软雅黑 Light" panose="020B0502040204020203" pitchFamily="34" charset="-122"/>
              <a:ea typeface="微软雅黑 Light" panose="020B0502040204020203" pitchFamily="34" charset="-122"/>
              <a:cs typeface="Noto Sans S Chinese Light" charset="-122"/>
            </a:endParaRPr>
          </a:p>
          <a:p>
            <a:pPr marL="399600" lvl="1" indent="-342900">
              <a:buSzPct val="80000"/>
              <a:buFont typeface="Wingdings" charset="2"/>
              <a:buChar char="l"/>
            </a:pPr>
            <a:endParaRPr lang="zh-CN" altLang="en-US" dirty="0">
              <a:latin typeface="微软雅黑" panose="020B0503020204020204" pitchFamily="34" charset="-122"/>
              <a:ea typeface="微软雅黑" panose="020B0503020204020204" pitchFamily="34" charset="-122"/>
              <a:cs typeface="Noto Sans S Chinese Light" charset="-122"/>
            </a:endParaRPr>
          </a:p>
          <a:p>
            <a:pPr marL="399600" lvl="1" indent="-342900">
              <a:buSzPct val="80000"/>
              <a:buFont typeface="+mj-lt"/>
              <a:buAutoNum type="arabicPeriod"/>
            </a:pPr>
            <a:endParaRPr lang="zh-CN" altLang="en-US" dirty="0">
              <a:latin typeface="微软雅黑" panose="020B0503020204020204" pitchFamily="34" charset="-122"/>
              <a:ea typeface="微软雅黑" panose="020B0503020204020204" pitchFamily="34" charset="-122"/>
              <a:cs typeface="Noto Sans S Chinese Light" charset="-122"/>
            </a:endParaRPr>
          </a:p>
        </p:txBody>
      </p:sp>
      <p:pic>
        <p:nvPicPr>
          <p:cNvPr id="10" name="图片 9"/>
          <p:cNvPicPr>
            <a:picLocks noChangeAspect="1"/>
          </p:cNvPicPr>
          <p:nvPr/>
        </p:nvPicPr>
        <p:blipFill rotWithShape="1">
          <a:blip r:embed="rId4"/>
          <a:srcRect l="5412" r="62200" b="22472"/>
          <a:stretch/>
        </p:blipFill>
        <p:spPr>
          <a:xfrm>
            <a:off x="1144708" y="4279837"/>
            <a:ext cx="3578646" cy="1615439"/>
          </a:xfrm>
          <a:prstGeom prst="rect">
            <a:avLst/>
          </a:prstGeom>
        </p:spPr>
      </p:pic>
    </p:spTree>
    <p:extLst>
      <p:ext uri="{BB962C8B-B14F-4D97-AF65-F5344CB8AC3E}">
        <p14:creationId xmlns:p14="http://schemas.microsoft.com/office/powerpoint/2010/main" val="1634129700"/>
      </p:ext>
    </p:extLst>
  </p:cSld>
  <p:clrMapOvr>
    <a:masterClrMapping/>
  </p:clrMapOvr>
  <mc:AlternateContent xmlns:mc="http://schemas.openxmlformats.org/markup-compatibility/2006" xmlns:p14="http://schemas.microsoft.com/office/powerpoint/2010/main">
    <mc:Choice Requires="p14">
      <p:transition spd="slow" p14:dur="2000" advTm="38151"/>
    </mc:Choice>
    <mc:Fallback xmlns="">
      <p:transition spd="slow" advTm="381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7|36.6"/>
</p:tagLst>
</file>

<file path=ppt/tags/tag2.xml><?xml version="1.0" encoding="utf-8"?>
<p:tagLst xmlns:a="http://schemas.openxmlformats.org/drawingml/2006/main" xmlns:r="http://schemas.openxmlformats.org/officeDocument/2006/relationships" xmlns:p="http://schemas.openxmlformats.org/presentationml/2006/main">
  <p:tag name="TIMING" val="|21.7|36.6"/>
</p:tagLst>
</file>

<file path=ppt/theme/theme1.xml><?xml version="1.0" encoding="utf-8"?>
<a:theme xmlns:a="http://schemas.openxmlformats.org/drawingml/2006/main" name="北大-正式模板-20151022-背景色非渐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北大标识-字体">
      <a:majorFont>
        <a:latin typeface="Arial"/>
        <a:ea typeface="方正黑体简体"/>
        <a:cs typeface=""/>
      </a:majorFont>
      <a:minorFont>
        <a:latin typeface="Garamond"/>
        <a:ea typeface="方正楷体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7A4D61F7-70E6-4771-AF7A-78E77E24CCFF}" vid="{21345D3D-3053-458F-89E6-3B545B3A092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模板1</Template>
  <TotalTime>3333</TotalTime>
  <Words>1852</Words>
  <Application>Microsoft Office PowerPoint</Application>
  <PresentationFormat>全屏显示(4:3)</PresentationFormat>
  <Paragraphs>229</Paragraphs>
  <Slides>22</Slides>
  <Notes>20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Microsoft JhengHei</vt:lpstr>
      <vt:lpstr>Noto Sans S Chinese</vt:lpstr>
      <vt:lpstr>Noto Sans S Chinese Light</vt:lpstr>
      <vt:lpstr>等线</vt:lpstr>
      <vt:lpstr>方正黑体简体</vt:lpstr>
      <vt:lpstr>方正楷体简体</vt:lpstr>
      <vt:lpstr>方正中等线简体</vt:lpstr>
      <vt:lpstr>STKaiti</vt:lpstr>
      <vt:lpstr>宋体</vt:lpstr>
      <vt:lpstr>微软雅黑</vt:lpstr>
      <vt:lpstr>微软雅黑 Light</vt:lpstr>
      <vt:lpstr>Arial</vt:lpstr>
      <vt:lpstr>Calibri</vt:lpstr>
      <vt:lpstr>Cambria Math</vt:lpstr>
      <vt:lpstr>Garamond</vt:lpstr>
      <vt:lpstr>Noto Sans</vt:lpstr>
      <vt:lpstr>Times New Roman</vt:lpstr>
      <vt:lpstr>Wingdings</vt:lpstr>
      <vt:lpstr>北大-正式模板-20151022-背景色非渐变</vt:lpstr>
      <vt:lpstr>基于图嵌入的软件项目API 检索方法</vt:lpstr>
      <vt:lpstr>研究背景</vt:lpstr>
      <vt:lpstr>API检索工具</vt:lpstr>
      <vt:lpstr>PowerPoint 演示文稿</vt:lpstr>
      <vt:lpstr>PowerPoint 演示文稿</vt:lpstr>
      <vt:lpstr>本文方法</vt:lpstr>
      <vt:lpstr>代码图的构建</vt:lpstr>
      <vt:lpstr>代码图的表示学习</vt:lpstr>
      <vt:lpstr>根据问题匹配候选结点</vt:lpstr>
      <vt:lpstr>代码子图的结点选择</vt:lpstr>
      <vt:lpstr>基于MST的连通子图</vt:lpstr>
      <vt:lpstr>实验</vt:lpstr>
      <vt:lpstr>PowerPoint 演示文稿</vt:lpstr>
      <vt:lpstr>检索示例</vt:lpstr>
      <vt:lpstr>检索示例</vt:lpstr>
      <vt:lpstr>实验结果</vt:lpstr>
      <vt:lpstr>召回率分析</vt:lpstr>
      <vt:lpstr>准确率分析</vt:lpstr>
      <vt:lpstr>有效性讨论</vt:lpstr>
      <vt:lpstr>总结与展望</vt:lpstr>
      <vt:lpstr>未来工作</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Laurence Ling</dc:creator>
  <cp:lastModifiedBy>ling laurence</cp:lastModifiedBy>
  <cp:revision>651</cp:revision>
  <dcterms:created xsi:type="dcterms:W3CDTF">2017-02-20T12:32:34Z</dcterms:created>
  <dcterms:modified xsi:type="dcterms:W3CDTF">2018-11-23T02:34:43Z</dcterms:modified>
</cp:coreProperties>
</file>