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5" r:id="rId2"/>
  </p:sldMasterIdLst>
  <p:notesMasterIdLst>
    <p:notesMasterId r:id="rId19"/>
  </p:notesMasterIdLst>
  <p:sldIdLst>
    <p:sldId id="256" r:id="rId3"/>
    <p:sldId id="257" r:id="rId4"/>
    <p:sldId id="258" r:id="rId5"/>
    <p:sldId id="284" r:id="rId6"/>
    <p:sldId id="285" r:id="rId7"/>
    <p:sldId id="286" r:id="rId8"/>
    <p:sldId id="265" r:id="rId9"/>
    <p:sldId id="287" r:id="rId10"/>
    <p:sldId id="288" r:id="rId11"/>
    <p:sldId id="289" r:id="rId12"/>
    <p:sldId id="282" r:id="rId13"/>
    <p:sldId id="292" r:id="rId14"/>
    <p:sldId id="290" r:id="rId15"/>
    <p:sldId id="291" r:id="rId16"/>
    <p:sldId id="283" r:id="rId17"/>
    <p:sldId id="279" r:id="rId18"/>
  </p:sldIdLst>
  <p:sldSz cx="12192000" cy="6858000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FDE9"/>
    <a:srgbClr val="ABFBF1"/>
    <a:srgbClr val="70F8E8"/>
    <a:srgbClr val="74F4E5"/>
    <a:srgbClr val="AEECF8"/>
    <a:srgbClr val="D1F4FB"/>
    <a:srgbClr val="FF330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97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9992;&#25143;&#35782;&#2103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f-meas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NDC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NDC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7163077269937"/>
          <c:y val="2.4624611903337233E-2"/>
          <c:w val="0.84706272789726789"/>
          <c:h val="0.6490543591264272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大于20w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Sheet1!$A$2:$A$8</c:f>
              <c:numCache>
                <c:formatCode>General</c:formatCode>
                <c:ptCount val="7"/>
                <c:pt idx="0">
                  <c:v>41</c:v>
                </c:pt>
                <c:pt idx="1">
                  <c:v>29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C2-49E7-9B94-B64C5AEB65B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大于10w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39</c:v>
                </c:pt>
                <c:pt idx="1">
                  <c:v>25</c:v>
                </c:pt>
                <c:pt idx="2">
                  <c:v>14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C2-49E7-9B94-B64C5AEB65B8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大于1w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19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C2-49E7-9B94-B64C5AEB6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97072"/>
        <c:axId val="77396656"/>
      </c:lineChart>
      <c:catAx>
        <c:axId val="773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α</a:t>
                </a:r>
                <a:r>
                  <a:rPr lang="zh-CN"/>
                  <a:t>取值</a:t>
                </a:r>
              </a:p>
            </c:rich>
          </c:tx>
          <c:layout>
            <c:manualLayout>
              <c:xMode val="edge"/>
              <c:yMode val="edge"/>
              <c:x val="0.41254614682769958"/>
              <c:y val="0.78536769884099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96656"/>
        <c:crosses val="autoZero"/>
        <c:auto val="1"/>
        <c:lblAlgn val="ctr"/>
        <c:lblOffset val="100"/>
        <c:noMultiLvlLbl val="0"/>
      </c:catAx>
      <c:valAx>
        <c:axId val="7739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识别用户所占比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9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311581825472254E-2"/>
          <c:y val="3.3043534205852938E-2"/>
          <c:w val="0.89593273997801559"/>
          <c:h val="0.69337587126598599"/>
        </c:manualLayout>
      </c:layout>
      <c:lineChart>
        <c:grouping val="standard"/>
        <c:varyColors val="0"/>
        <c:ser>
          <c:idx val="0"/>
          <c:order val="0"/>
          <c:tx>
            <c:v>10w+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8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0.6</c:v>
              </c:pt>
              <c:pt idx="4">
                <c:v>0.7</c:v>
              </c:pt>
              <c:pt idx="5">
                <c:v>0.75</c:v>
              </c:pt>
              <c:pt idx="6">
                <c:v>0.8</c:v>
              </c:pt>
              <c:pt idx="7">
                <c:v>0.85</c:v>
              </c:pt>
            </c:numLit>
          </c:cat>
          <c:val>
            <c:numRef>
              <c:f>Sheet1!$A$1:$A$8</c:f>
              <c:numCache>
                <c:formatCode>General</c:formatCode>
                <c:ptCount val="8"/>
                <c:pt idx="0">
                  <c:v>0.45800000000000002</c:v>
                </c:pt>
                <c:pt idx="1">
                  <c:v>0.47099999999999997</c:v>
                </c:pt>
                <c:pt idx="2">
                  <c:v>0.47799999999999998</c:v>
                </c:pt>
                <c:pt idx="3">
                  <c:v>0.47899999999999998</c:v>
                </c:pt>
                <c:pt idx="4">
                  <c:v>0.47899999999999998</c:v>
                </c:pt>
                <c:pt idx="5">
                  <c:v>0.47899999999999998</c:v>
                </c:pt>
                <c:pt idx="6">
                  <c:v>0.47899999999999998</c:v>
                </c:pt>
                <c:pt idx="7">
                  <c:v>0.47899999999999998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12-47CF-BB70-B34482B5711B}"/>
            </c:ext>
          </c:extLst>
        </c:ser>
        <c:ser>
          <c:idx val="1"/>
          <c:order val="1"/>
          <c:tx>
            <c:v>5w+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8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0.6</c:v>
              </c:pt>
              <c:pt idx="4">
                <c:v>0.7</c:v>
              </c:pt>
              <c:pt idx="5">
                <c:v>0.75</c:v>
              </c:pt>
              <c:pt idx="6">
                <c:v>0.8</c:v>
              </c:pt>
              <c:pt idx="7">
                <c:v>0.85</c:v>
              </c:pt>
            </c:numLit>
          </c:cat>
          <c:val>
            <c:numRef>
              <c:f>Sheet1!$B$1:$B$8</c:f>
              <c:numCache>
                <c:formatCode>General</c:formatCode>
                <c:ptCount val="8"/>
                <c:pt idx="0">
                  <c:v>0.08</c:v>
                </c:pt>
                <c:pt idx="1">
                  <c:v>0.21</c:v>
                </c:pt>
                <c:pt idx="2">
                  <c:v>0.35</c:v>
                </c:pt>
                <c:pt idx="3">
                  <c:v>0.41</c:v>
                </c:pt>
                <c:pt idx="4">
                  <c:v>0.49</c:v>
                </c:pt>
                <c:pt idx="5">
                  <c:v>0.503</c:v>
                </c:pt>
                <c:pt idx="6">
                  <c:v>0.502</c:v>
                </c:pt>
                <c:pt idx="7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12-47CF-BB70-B34482B5711B}"/>
            </c:ext>
          </c:extLst>
        </c:ser>
        <c:ser>
          <c:idx val="2"/>
          <c:order val="2"/>
          <c:tx>
            <c:v>1w+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8"/>
              <c:pt idx="0">
                <c:v>0.1</c:v>
              </c:pt>
              <c:pt idx="1">
                <c:v>0.3</c:v>
              </c:pt>
              <c:pt idx="2">
                <c:v>0.5</c:v>
              </c:pt>
              <c:pt idx="3">
                <c:v>0.6</c:v>
              </c:pt>
              <c:pt idx="4">
                <c:v>0.7</c:v>
              </c:pt>
              <c:pt idx="5">
                <c:v>0.75</c:v>
              </c:pt>
              <c:pt idx="6">
                <c:v>0.8</c:v>
              </c:pt>
              <c:pt idx="7">
                <c:v>0.85</c:v>
              </c:pt>
            </c:numLit>
          </c:cat>
          <c:val>
            <c:numRef>
              <c:f>Sheet1!$C$1:$C$8</c:f>
              <c:numCache>
                <c:formatCode>General</c:formatCode>
                <c:ptCount val="8"/>
                <c:pt idx="0">
                  <c:v>1E-3</c:v>
                </c:pt>
                <c:pt idx="1">
                  <c:v>0.01</c:v>
                </c:pt>
                <c:pt idx="2">
                  <c:v>0.105</c:v>
                </c:pt>
                <c:pt idx="3">
                  <c:v>0.13200000000000001</c:v>
                </c:pt>
                <c:pt idx="4">
                  <c:v>0.28499999999999998</c:v>
                </c:pt>
                <c:pt idx="5">
                  <c:v>0.42099999999999999</c:v>
                </c:pt>
                <c:pt idx="6">
                  <c:v>0.46</c:v>
                </c:pt>
                <c:pt idx="7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12-47CF-BB70-B34482B57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858016"/>
        <c:axId val="3428576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4</c:v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numLit>
                    <c:formatCode>General</c:formatCode>
                    <c:ptCount val="8"/>
                    <c:pt idx="0">
                      <c:v>0.1</c:v>
                    </c:pt>
                    <c:pt idx="1">
                      <c:v>0.3</c:v>
                    </c:pt>
                    <c:pt idx="2">
                      <c:v>0.5</c:v>
                    </c:pt>
                    <c:pt idx="3">
                      <c:v>0.6</c:v>
                    </c:pt>
                    <c:pt idx="4">
                      <c:v>0.7</c:v>
                    </c:pt>
                    <c:pt idx="5">
                      <c:v>0.75</c:v>
                    </c:pt>
                    <c:pt idx="6">
                      <c:v>0.8</c:v>
                    </c:pt>
                    <c:pt idx="7">
                      <c:v>0.85</c:v>
                    </c:pt>
                  </c:numLit>
                </c:cat>
                <c:val>
                  <c:numRef>
                    <c:extLst>
                      <c:ext uri="{02D57815-91ED-43cb-92C2-25804820EDAC}">
                        <c15:formulaRef>
                          <c15:sqref>Sheet1!$D$1:$D$8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912-47CF-BB70-B34482B5711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5</c:v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numLit>
                    <c:formatCode>General</c:formatCode>
                    <c:ptCount val="8"/>
                    <c:pt idx="0">
                      <c:v>0.1</c:v>
                    </c:pt>
                    <c:pt idx="1">
                      <c:v>0.3</c:v>
                    </c:pt>
                    <c:pt idx="2">
                      <c:v>0.5</c:v>
                    </c:pt>
                    <c:pt idx="3">
                      <c:v>0.6</c:v>
                    </c:pt>
                    <c:pt idx="4">
                      <c:v>0.7</c:v>
                    </c:pt>
                    <c:pt idx="5">
                      <c:v>0.75</c:v>
                    </c:pt>
                    <c:pt idx="6">
                      <c:v>0.8</c:v>
                    </c:pt>
                    <c:pt idx="7">
                      <c:v>0.85</c:v>
                    </c:pt>
                  </c:numLit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Sheet1!$E$1:$E$8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912-47CF-BB70-B34482B5711B}"/>
                  </c:ext>
                </c:extLst>
              </c15:ser>
            </c15:filteredLineSeries>
          </c:ext>
        </c:extLst>
      </c:lineChart>
      <c:catAx>
        <c:axId val="34285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600"/>
                  <a:t>重启率</a:t>
                </a:r>
                <a:r>
                  <a:rPr lang="en-US" sz="1600"/>
                  <a:t>c</a:t>
                </a:r>
                <a:endParaRPr lang="zh-CN" sz="1600"/>
              </a:p>
            </c:rich>
          </c:tx>
          <c:layout>
            <c:manualLayout>
              <c:xMode val="edge"/>
              <c:yMode val="edge"/>
              <c:x val="0.44939690032045604"/>
              <c:y val="0.84535649644870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857600"/>
        <c:crosses val="autoZero"/>
        <c:auto val="1"/>
        <c:lblAlgn val="ctr"/>
        <c:lblOffset val="100"/>
        <c:noMultiLvlLbl val="0"/>
      </c:catAx>
      <c:valAx>
        <c:axId val="34285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f-measure</a:t>
                </a:r>
                <a:endParaRPr lang="zh-CN" sz="1600" dirty="0"/>
              </a:p>
            </c:rich>
          </c:tx>
          <c:layout>
            <c:manualLayout>
              <c:xMode val="edge"/>
              <c:yMode val="edge"/>
              <c:x val="0"/>
              <c:y val="0.24188718554240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85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2537182852142"/>
          <c:y val="2.5428331875182269E-2"/>
          <c:w val="0.86447462817147858"/>
          <c:h val="0.58289041994750657"/>
        </c:manualLayout>
      </c:layout>
      <c:barChart>
        <c:barDir val="col"/>
        <c:grouping val="clustered"/>
        <c:varyColors val="0"/>
        <c:ser>
          <c:idx val="0"/>
          <c:order val="0"/>
          <c:tx>
            <c:v>未更新用户标签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scala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Sheet1!$A$1:$A$7</c:f>
              <c:numCache>
                <c:formatCode>General</c:formatCode>
                <c:ptCount val="7"/>
                <c:pt idx="0">
                  <c:v>0.81</c:v>
                </c:pt>
                <c:pt idx="1">
                  <c:v>0.77</c:v>
                </c:pt>
                <c:pt idx="2">
                  <c:v>0.74</c:v>
                </c:pt>
                <c:pt idx="3">
                  <c:v>0.14000000000000001</c:v>
                </c:pt>
                <c:pt idx="4">
                  <c:v>0.4</c:v>
                </c:pt>
                <c:pt idx="5">
                  <c:v>0.35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2-44FA-ACDB-AAFA28029364}"/>
            </c:ext>
          </c:extLst>
        </c:ser>
        <c:ser>
          <c:idx val="1"/>
          <c:order val="1"/>
          <c:tx>
            <c:v>不使用taxonomy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scala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Sheet1!$B$1:$B$7</c:f>
              <c:numCache>
                <c:formatCode>General</c:formatCode>
                <c:ptCount val="7"/>
                <c:pt idx="0">
                  <c:v>0.77</c:v>
                </c:pt>
                <c:pt idx="1">
                  <c:v>0.76500000000000001</c:v>
                </c:pt>
                <c:pt idx="2">
                  <c:v>0.72</c:v>
                </c:pt>
                <c:pt idx="3">
                  <c:v>0.13</c:v>
                </c:pt>
                <c:pt idx="4">
                  <c:v>0.35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2-44FA-ACDB-AAFA28029364}"/>
            </c:ext>
          </c:extLst>
        </c:ser>
        <c:ser>
          <c:idx val="2"/>
          <c:order val="2"/>
          <c:tx>
            <c:v>基于本文算法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scala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Sheet1!$C$1:$C$7</c:f>
              <c:numCache>
                <c:formatCode>General</c:formatCode>
                <c:ptCount val="7"/>
                <c:pt idx="0">
                  <c:v>0.80500000000000005</c:v>
                </c:pt>
                <c:pt idx="1">
                  <c:v>0.81</c:v>
                </c:pt>
                <c:pt idx="2">
                  <c:v>0.85</c:v>
                </c:pt>
                <c:pt idx="3">
                  <c:v>0.24</c:v>
                </c:pt>
                <c:pt idx="4">
                  <c:v>0.503</c:v>
                </c:pt>
                <c:pt idx="5">
                  <c:v>0.61099999999999999</c:v>
                </c:pt>
                <c:pt idx="6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2-44FA-ACDB-AAFA28029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543968"/>
        <c:axId val="1662544800"/>
      </c:barChart>
      <c:catAx>
        <c:axId val="166254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2544800"/>
        <c:crosses val="autoZero"/>
        <c:auto val="1"/>
        <c:lblAlgn val="ctr"/>
        <c:lblOffset val="100"/>
        <c:noMultiLvlLbl val="0"/>
      </c:catAx>
      <c:valAx>
        <c:axId val="1662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dirty="0"/>
                  <a:t>NDCG @20</a:t>
                </a:r>
                <a:endParaRPr lang="zh-CN" alt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254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2537182852142"/>
          <c:y val="2.5428331875182269E-2"/>
          <c:w val="0.86447462817147858"/>
          <c:h val="0.58289041994750657"/>
        </c:manualLayout>
      </c:layout>
      <c:barChart>
        <c:barDir val="col"/>
        <c:grouping val="clustered"/>
        <c:varyColors val="0"/>
        <c:ser>
          <c:idx val="0"/>
          <c:order val="0"/>
          <c:tx>
            <c:v>未更新用户标签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Sheet1!$A$1:$A$7</c:f>
              <c:numCache>
                <c:formatCode>General</c:formatCode>
                <c:ptCount val="7"/>
                <c:pt idx="0">
                  <c:v>0.82</c:v>
                </c:pt>
                <c:pt idx="1">
                  <c:v>0.79</c:v>
                </c:pt>
                <c:pt idx="2">
                  <c:v>0.75</c:v>
                </c:pt>
                <c:pt idx="3">
                  <c:v>0.15</c:v>
                </c:pt>
                <c:pt idx="4">
                  <c:v>0.41</c:v>
                </c:pt>
                <c:pt idx="5">
                  <c:v>0.36</c:v>
                </c:pt>
                <c:pt idx="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4-4489-AF56-5556F6C83371}"/>
            </c:ext>
          </c:extLst>
        </c:ser>
        <c:ser>
          <c:idx val="1"/>
          <c:order val="1"/>
          <c:tx>
            <c:v>不使用taxonomy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Sheet1!$B$1:$B$7</c:f>
              <c:numCache>
                <c:formatCode>General</c:formatCode>
                <c:ptCount val="7"/>
                <c:pt idx="0">
                  <c:v>0.84</c:v>
                </c:pt>
                <c:pt idx="1">
                  <c:v>0.79800000000000004</c:v>
                </c:pt>
                <c:pt idx="2">
                  <c:v>0.74</c:v>
                </c:pt>
                <c:pt idx="3">
                  <c:v>0.14000000000000001</c:v>
                </c:pt>
                <c:pt idx="4">
                  <c:v>0.40500000000000003</c:v>
                </c:pt>
                <c:pt idx="5">
                  <c:v>0.33</c:v>
                </c:pt>
                <c:pt idx="6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4-4489-AF56-5556F6C83371}"/>
            </c:ext>
          </c:extLst>
        </c:ser>
        <c:ser>
          <c:idx val="2"/>
          <c:order val="2"/>
          <c:tx>
            <c:v>基于本文算法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java</c:v>
              </c:pt>
              <c:pt idx="1">
                <c:v>sql</c:v>
              </c:pt>
              <c:pt idx="2">
                <c:v>scla</c:v>
              </c:pt>
              <c:pt idx="3">
                <c:v>android json</c:v>
              </c:pt>
              <c:pt idx="4">
                <c:v>optimization</c:v>
              </c:pt>
              <c:pt idx="5">
                <c:v>inheritance</c:v>
              </c:pt>
              <c:pt idx="6">
                <c:v>mvc</c:v>
              </c:pt>
            </c:strLit>
          </c:cat>
          <c:val>
            <c:numRef>
              <c:f>Sheet1!$C$1:$C$7</c:f>
              <c:numCache>
                <c:formatCode>General</c:formatCode>
                <c:ptCount val="7"/>
                <c:pt idx="0">
                  <c:v>0.88500000000000001</c:v>
                </c:pt>
                <c:pt idx="1">
                  <c:v>0.84</c:v>
                </c:pt>
                <c:pt idx="2">
                  <c:v>0.87</c:v>
                </c:pt>
                <c:pt idx="3">
                  <c:v>0.26</c:v>
                </c:pt>
                <c:pt idx="4">
                  <c:v>0.51300000000000001</c:v>
                </c:pt>
                <c:pt idx="5">
                  <c:v>0.623</c:v>
                </c:pt>
                <c:pt idx="6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4-4489-AF56-5556F6C83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543968"/>
        <c:axId val="1662544800"/>
      </c:barChart>
      <c:catAx>
        <c:axId val="166254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2544800"/>
        <c:crosses val="autoZero"/>
        <c:auto val="1"/>
        <c:lblAlgn val="ctr"/>
        <c:lblOffset val="100"/>
        <c:noMultiLvlLbl val="0"/>
      </c:catAx>
      <c:valAx>
        <c:axId val="1662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dirty="0"/>
                  <a:t>NDCG @20</a:t>
                </a:r>
                <a:endParaRPr lang="zh-CN" alt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254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A96B0D9-DED8-4D63-8DD5-4905B71EB952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BB6D35-587C-496B-B55C-672E4F2D3B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AFD548-DFDE-4800-BA28-B2F941D602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5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8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67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4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7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36E65BD-2D9E-4C25-9FA0-E81FE4D99AC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95BD7-94AB-4F1A-A7E5-2CFC45C76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95BD7-94AB-4F1A-A7E5-2CFC45C76D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1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95BD7-94AB-4F1A-A7E5-2CFC45C76D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9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95BD7-94AB-4F1A-A7E5-2CFC45C76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1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2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3CECF-8E50-4E1F-B71D-7264660F428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8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2BCC3-C64A-47B7-82ED-9E4B8D5DBF46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2110-3F20-46C8-AC16-58F683641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28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2995-108C-42DE-BF14-593882841697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52EA-9719-4FD8-ACAE-2BC29D450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95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998B-B241-4CC3-B3B4-8F1A9575FCFC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C692-B1AC-4CB3-B758-C1F9EBCBB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26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05C0A-03C9-4831-9DFC-D89AB54F499F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C4FF6-455F-486D-AAFD-6665252A2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577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2BCC3-C64A-47B7-82ED-9E4B8D5DBF46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2110-3F20-46C8-AC16-58F683641B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47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39036-C999-4CC6-B90A-4B9E78B540A1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EEA3E-DAEA-48EF-AB02-550535B493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6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A6B3E5-BCF9-4195-A6AC-124068005171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5A483-B016-4A95-B8F8-74D7736268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3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881C-0629-485B-9798-00406D3B5958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60F1E-9289-4F51-92B1-03079CB4FB9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35148E-2D1A-4EBC-9DE5-23D5F606BA6A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EF081-DA3F-493E-A28C-AD8D0D712B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1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8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05C0A-03C9-4831-9DFC-D89AB54F499F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C4FF6-455F-486D-AAFD-6665252A20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54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39036-C999-4CC6-B90A-4B9E78B540A1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EEA3E-DAEA-48EF-AB02-550535B49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7024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1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6B3E5-BCF9-4195-A6AC-124068005171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5A483-B016-4A95-B8F8-74D7736268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140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881C-0629-485B-9798-00406D3B5958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0F1E-9289-4F51-92B1-03079CB4F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75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Ctr="0"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5148E-2D1A-4EBC-9DE5-23D5F606BA6A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EF081-DA3F-493E-A28C-AD8D0D712B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26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904E-4275-43CE-B34D-FACC94CE07B1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BC66D-9690-4EE1-961A-BD0A2EACEE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097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7C38B-FB89-4967-B77B-BD615CA6EC35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D9B3-DE40-4773-900A-EDE2A1EF9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092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33A0-4BCC-4847-BEF2-04F3E37FC86D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4210B-F1AD-4B90-90A4-304E642E7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24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4695D-93B8-4392-827C-E26A22A438A9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5349-7335-4916-A5AF-1BA31EB65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647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>
              <a:defRPr/>
            </a:pPr>
            <a:fld id="{B4C2EE8E-D05C-4EB4-B85B-911BB6776ED7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>
              <a:defRPr/>
            </a:pPr>
            <a:fld id="{30648D7F-E931-4038-BCE6-E11728618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75000"/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6263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•"/>
        <a:defRPr sz="22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8063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‒"/>
        <a:defRPr sz="2000" kern="1200">
          <a:solidFill>
            <a:srgbClr val="595959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300" indent="-228600" algn="l" rtl="0" eaLnBrk="0" fontAlgn="base" hangingPunct="0"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1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C2EE8E-D05C-4EB4-B85B-911BB6776ED7}" type="datetimeFigureOut">
              <a:rPr lang="zh-CN" altLang="en-US" smtClean="0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648D7F-E931-4038-BCE6-E11728618C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1913174" y="2759324"/>
            <a:ext cx="86482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基于多开发者社区的用户推荐算法</a:t>
            </a: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8531225" y="5473700"/>
            <a:ext cx="3011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讲者：时宇岑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/>
        </p:nvSpPr>
        <p:spPr bwMode="auto">
          <a:xfrm>
            <a:off x="3554247" y="3913436"/>
            <a:ext cx="53660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时宇岑 印莹 赵宇海 张斌 王国仁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Subtitle 8"/>
          <p:cNvSpPr txBox="1">
            <a:spLocks/>
          </p:cNvSpPr>
          <p:nvPr/>
        </p:nvSpPr>
        <p:spPr bwMode="auto">
          <a:xfrm>
            <a:off x="247650" y="6185517"/>
            <a:ext cx="1280205" cy="35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zh-CN" altLang="en-US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东北大学</a:t>
            </a:r>
          </a:p>
        </p:txBody>
      </p:sp>
      <p:pic>
        <p:nvPicPr>
          <p:cNvPr id="3079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886330"/>
            <a:ext cx="1319893" cy="122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 descr="https://timgsa.baidu.com/timg?image&amp;quality=80&amp;size=b9999_10000&amp;sec=1539105625163&amp;di=5c95d831ce6ce14ad1490aeb0a2e00d4&amp;imgtype=0&amp;src=http%3A%2F%2Fwww.tqedu.net%2FUploadFiles%2F2015%2F1%2F201501281409432946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16" y="4777400"/>
            <a:ext cx="1503415" cy="15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Subtitle 8"/>
          <p:cNvSpPr txBox="1">
            <a:spLocks/>
          </p:cNvSpPr>
          <p:nvPr/>
        </p:nvSpPr>
        <p:spPr bwMode="auto">
          <a:xfrm>
            <a:off x="1531694" y="6185518"/>
            <a:ext cx="1737662" cy="23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zh-CN" altLang="en-US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北京理工大学</a:t>
            </a:r>
          </a:p>
        </p:txBody>
      </p:sp>
      <p:sp>
        <p:nvSpPr>
          <p:cNvPr id="3" name="矩形 2"/>
          <p:cNvSpPr/>
          <p:nvPr/>
        </p:nvSpPr>
        <p:spPr>
          <a:xfrm>
            <a:off x="729548" y="738050"/>
            <a:ext cx="105721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0" i="0" dirty="0">
                <a:solidFill>
                  <a:srgbClr val="292B2C"/>
                </a:solidFill>
                <a:effectLst/>
                <a:latin typeface="-apple-system"/>
              </a:rPr>
              <a:t>第十七届全国软件与应用学术会议</a:t>
            </a:r>
            <a:endParaRPr lang="en-US" altLang="zh-CN" sz="5400" b="0" i="0" dirty="0">
              <a:solidFill>
                <a:srgbClr val="292B2C"/>
              </a:solidFill>
              <a:effectLst/>
              <a:latin typeface="-apple-system"/>
            </a:endParaRPr>
          </a:p>
          <a:p>
            <a:pPr algn="ctr"/>
            <a:r>
              <a:rPr lang="en-US" altLang="zh-CN" sz="5400" b="0" i="0" dirty="0">
                <a:solidFill>
                  <a:srgbClr val="292B2C"/>
                </a:solidFill>
                <a:effectLst/>
                <a:latin typeface="-apple-system"/>
              </a:rPr>
              <a:t>(NASAC 2018)</a:t>
            </a:r>
          </a:p>
        </p:txBody>
      </p:sp>
    </p:spTree>
  </p:cSld>
  <p:clrMapOvr>
    <a:masterClrMapping/>
  </p:clrMapOvr>
  <p:transition advTm="11459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95441"/>
              </p:ext>
            </p:extLst>
          </p:nvPr>
        </p:nvGraphicFramePr>
        <p:xfrm>
          <a:off x="1737708" y="1085852"/>
          <a:ext cx="8640731" cy="27718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1511">
                  <a:extLst>
                    <a:ext uri="{9D8B030D-6E8A-4147-A177-3AD203B41FA5}">
                      <a16:colId xmlns:a16="http://schemas.microsoft.com/office/drawing/2014/main" val="3905684631"/>
                    </a:ext>
                  </a:extLst>
                </a:gridCol>
                <a:gridCol w="920819">
                  <a:extLst>
                    <a:ext uri="{9D8B030D-6E8A-4147-A177-3AD203B41FA5}">
                      <a16:colId xmlns:a16="http://schemas.microsoft.com/office/drawing/2014/main" val="2291308733"/>
                    </a:ext>
                  </a:extLst>
                </a:gridCol>
                <a:gridCol w="719890">
                  <a:extLst>
                    <a:ext uri="{9D8B030D-6E8A-4147-A177-3AD203B41FA5}">
                      <a16:colId xmlns:a16="http://schemas.microsoft.com/office/drawing/2014/main" val="771904922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1972525717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1646810820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1079133053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1504434862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3817122536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2281678835"/>
                    </a:ext>
                  </a:extLst>
                </a:gridCol>
                <a:gridCol w="864073">
                  <a:extLst>
                    <a:ext uri="{9D8B030D-6E8A-4147-A177-3AD203B41FA5}">
                      <a16:colId xmlns:a16="http://schemas.microsoft.com/office/drawing/2014/main" val="3522991778"/>
                    </a:ext>
                  </a:extLst>
                </a:gridCol>
              </a:tblGrid>
              <a:tr h="403692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v-c++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clang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c-e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v-s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llvm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perf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8057690"/>
                  </a:ext>
                </a:extLst>
              </a:tr>
              <a:tr h="44647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chen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8977842"/>
                  </a:ext>
                </a:extLst>
              </a:tr>
              <a:tr h="50013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luna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38406280"/>
                  </a:ext>
                </a:extLst>
              </a:tr>
              <a:tr h="50013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532260071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lucifer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32685466"/>
                  </a:ext>
                </a:extLst>
              </a:tr>
              <a:tr h="50013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jugg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877329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26717"/>
              </p:ext>
            </p:extLst>
          </p:nvPr>
        </p:nvGraphicFramePr>
        <p:xfrm>
          <a:off x="2786999" y="3957849"/>
          <a:ext cx="6752667" cy="26158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50889">
                  <a:extLst>
                    <a:ext uri="{9D8B030D-6E8A-4147-A177-3AD203B41FA5}">
                      <a16:colId xmlns:a16="http://schemas.microsoft.com/office/drawing/2014/main" val="3783912637"/>
                    </a:ext>
                  </a:extLst>
                </a:gridCol>
                <a:gridCol w="2250889">
                  <a:extLst>
                    <a:ext uri="{9D8B030D-6E8A-4147-A177-3AD203B41FA5}">
                      <a16:colId xmlns:a16="http://schemas.microsoft.com/office/drawing/2014/main" val="2290291964"/>
                    </a:ext>
                  </a:extLst>
                </a:gridCol>
                <a:gridCol w="2250889">
                  <a:extLst>
                    <a:ext uri="{9D8B030D-6E8A-4147-A177-3AD203B41FA5}">
                      <a16:colId xmlns:a16="http://schemas.microsoft.com/office/drawing/2014/main" val="3907408374"/>
                    </a:ext>
                  </a:extLst>
                </a:gridCol>
              </a:tblGrid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Taxonomy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不使用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Taxonomy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25502182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6654330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885421217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11608697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lucifer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jugg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91937208"/>
                  </a:ext>
                </a:extLst>
              </a:tr>
              <a:tr h="43597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jugg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lucifer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52340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5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实验结果与分析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36490" y="535640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本文获取数据集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5193"/>
              </p:ext>
            </p:extLst>
          </p:nvPr>
        </p:nvGraphicFramePr>
        <p:xfrm>
          <a:off x="1435356" y="1687251"/>
          <a:ext cx="9256089" cy="33978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9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965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45744" marB="457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kern="1200" dirty="0" smtClean="0">
                          <a:effectLst/>
                        </a:rPr>
                        <a:t>Stack Overflow</a:t>
                      </a:r>
                      <a:endParaRPr lang="zh-CN" altLang="en-US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5" marR="91435" marT="45744" marB="457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kern="1200" dirty="0" smtClean="0">
                          <a:effectLst/>
                        </a:rPr>
                        <a:t>Github</a:t>
                      </a:r>
                      <a:endParaRPr lang="zh-CN" altLang="en-US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5" marR="91435" marT="45744" marB="45744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02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标签数量</a:t>
                      </a:r>
                      <a:endParaRPr lang="zh-CN" sz="24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618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117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主题数量</a:t>
                      </a:r>
                      <a:endParaRPr lang="zh-CN" sz="24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6" marR="68576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135570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31182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用户数量</a:t>
                      </a:r>
                      <a:endParaRPr lang="zh-CN" altLang="zh-CN" sz="24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6" marR="68576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</a:rPr>
                        <a:t>349355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48120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08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相同标签数</a:t>
                      </a:r>
                      <a:endParaRPr lang="zh-CN" sz="2400" b="1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</a:rPr>
                        <a:t>117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584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实验结果与分析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2287" y="1772808"/>
            <a:ext cx="5653335" cy="31810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3202" y="53363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跨社区用户识别结果</a:t>
            </a:r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6209697" y="1615546"/>
          <a:ext cx="5801433" cy="349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0289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实验结果与分析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16165" y="57425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标签更新实验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00043323"/>
              </p:ext>
            </p:extLst>
          </p:nvPr>
        </p:nvGraphicFramePr>
        <p:xfrm>
          <a:off x="2180492" y="1385016"/>
          <a:ext cx="7918225" cy="4227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4552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实验结果与分析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950609967"/>
              </p:ext>
            </p:extLst>
          </p:nvPr>
        </p:nvGraphicFramePr>
        <p:xfrm>
          <a:off x="352857" y="1257448"/>
          <a:ext cx="5235702" cy="347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98100" y="4883499"/>
            <a:ext cx="484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推荐结果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考虑排名权重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08375113"/>
              </p:ext>
            </p:extLst>
          </p:nvPr>
        </p:nvGraphicFramePr>
        <p:xfrm>
          <a:off x="6159640" y="1145512"/>
          <a:ext cx="5556738" cy="3587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96002" y="4883498"/>
            <a:ext cx="53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推荐结果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不考虑排名权重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53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F29203A-8756-4733-A144-55C4D1F34CEF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1125539"/>
            <a:ext cx="6959602" cy="4795838"/>
            <a:chOff x="780" y="1245"/>
            <a:chExt cx="4384" cy="302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D8CDC87-98A8-4F18-B3C2-9C608A0CCF37}"/>
                </a:ext>
              </a:extLst>
            </p:cNvPr>
            <p:cNvSpPr>
              <a:spLocks/>
            </p:cNvSpPr>
            <p:nvPr/>
          </p:nvSpPr>
          <p:spPr bwMode="gray">
            <a:xfrm>
              <a:off x="3432" y="1725"/>
              <a:ext cx="1238" cy="2334"/>
            </a:xfrm>
            <a:custGeom>
              <a:avLst/>
              <a:gdLst>
                <a:gd name="T0" fmla="*/ 1226 w 1238"/>
                <a:gd name="T1" fmla="*/ 0 h 1662"/>
                <a:gd name="T2" fmla="*/ 1238 w 1238"/>
                <a:gd name="T3" fmla="*/ 1662 h 1662"/>
                <a:gd name="T4" fmla="*/ 0 w 1238"/>
                <a:gd name="T5" fmla="*/ 1662 h 1662"/>
                <a:gd name="T6" fmla="*/ 4 w 1238"/>
                <a:gd name="T7" fmla="*/ 416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8" h="1662">
                  <a:moveTo>
                    <a:pt x="1226" y="0"/>
                  </a:moveTo>
                  <a:lnTo>
                    <a:pt x="1238" y="1662"/>
                  </a:lnTo>
                  <a:lnTo>
                    <a:pt x="0" y="1662"/>
                  </a:lnTo>
                  <a:lnTo>
                    <a:pt x="4" y="416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3E9EC32-8C8B-444D-BAE2-72A600966559}"/>
                </a:ext>
              </a:extLst>
            </p:cNvPr>
            <p:cNvSpPr>
              <a:spLocks/>
            </p:cNvSpPr>
            <p:nvPr/>
          </p:nvSpPr>
          <p:spPr bwMode="gray">
            <a:xfrm>
              <a:off x="2106" y="1985"/>
              <a:ext cx="1248" cy="2074"/>
            </a:xfrm>
            <a:custGeom>
              <a:avLst/>
              <a:gdLst>
                <a:gd name="T0" fmla="*/ 1158 w 1248"/>
                <a:gd name="T1" fmla="*/ 0 h 1664"/>
                <a:gd name="T2" fmla="*/ 1248 w 1248"/>
                <a:gd name="T3" fmla="*/ 288 h 1664"/>
                <a:gd name="T4" fmla="*/ 1248 w 1248"/>
                <a:gd name="T5" fmla="*/ 1645 h 1664"/>
                <a:gd name="T6" fmla="*/ 0 w 1248"/>
                <a:gd name="T7" fmla="*/ 1664 h 1664"/>
                <a:gd name="T8" fmla="*/ 0 w 1248"/>
                <a:gd name="T9" fmla="*/ 391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664">
                  <a:moveTo>
                    <a:pt x="1158" y="0"/>
                  </a:moveTo>
                  <a:lnTo>
                    <a:pt x="1248" y="288"/>
                  </a:lnTo>
                  <a:lnTo>
                    <a:pt x="1248" y="1645"/>
                  </a:lnTo>
                  <a:lnTo>
                    <a:pt x="0" y="1664"/>
                  </a:lnTo>
                  <a:lnTo>
                    <a:pt x="0" y="391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1B8E0E8-7341-4285-BD26-FE33140B14BB}"/>
                </a:ext>
              </a:extLst>
            </p:cNvPr>
            <p:cNvSpPr>
              <a:spLocks/>
            </p:cNvSpPr>
            <p:nvPr/>
          </p:nvSpPr>
          <p:spPr bwMode="gray">
            <a:xfrm>
              <a:off x="780" y="2123"/>
              <a:ext cx="1248" cy="1936"/>
            </a:xfrm>
            <a:custGeom>
              <a:avLst/>
              <a:gdLst>
                <a:gd name="T0" fmla="*/ 1158 w 1248"/>
                <a:gd name="T1" fmla="*/ 0 h 1133"/>
                <a:gd name="T2" fmla="*/ 1248 w 1248"/>
                <a:gd name="T3" fmla="*/ 256 h 1133"/>
                <a:gd name="T4" fmla="*/ 1248 w 1248"/>
                <a:gd name="T5" fmla="*/ 1133 h 1133"/>
                <a:gd name="T6" fmla="*/ 0 w 1248"/>
                <a:gd name="T7" fmla="*/ 1133 h 1133"/>
                <a:gd name="T8" fmla="*/ 0 w 1248"/>
                <a:gd name="T9" fmla="*/ 40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133">
                  <a:moveTo>
                    <a:pt x="1158" y="0"/>
                  </a:moveTo>
                  <a:lnTo>
                    <a:pt x="1248" y="256"/>
                  </a:lnTo>
                  <a:lnTo>
                    <a:pt x="1248" y="1133"/>
                  </a:lnTo>
                  <a:lnTo>
                    <a:pt x="0" y="1133"/>
                  </a:lnTo>
                  <a:lnTo>
                    <a:pt x="0" y="403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619DBC4-0FE1-4593-905D-AFD3A83EC83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063" y="2105"/>
              <a:ext cx="0" cy="1954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31556D6-F81D-42D8-95C0-68BDF04990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393" y="2105"/>
              <a:ext cx="0" cy="1954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77C6405-4B37-468E-9746-ED9DC773DC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06" y="1912"/>
              <a:ext cx="0" cy="2147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76F970F-5517-4745-99C2-B1A3472EFB4B}"/>
                </a:ext>
              </a:extLst>
            </p:cNvPr>
            <p:cNvSpPr>
              <a:spLocks/>
            </p:cNvSpPr>
            <p:nvPr/>
          </p:nvSpPr>
          <p:spPr bwMode="gray">
            <a:xfrm>
              <a:off x="793" y="1245"/>
              <a:ext cx="4371" cy="1066"/>
            </a:xfrm>
            <a:custGeom>
              <a:avLst/>
              <a:gdLst>
                <a:gd name="T0" fmla="*/ 0 w 4371"/>
                <a:gd name="T1" fmla="*/ 845 h 1066"/>
                <a:gd name="T2" fmla="*/ 1523 w 4371"/>
                <a:gd name="T3" fmla="*/ 313 h 1066"/>
                <a:gd name="T4" fmla="*/ 1610 w 4371"/>
                <a:gd name="T5" fmla="*/ 617 h 1066"/>
                <a:gd name="T6" fmla="*/ 2720 w 4371"/>
                <a:gd name="T7" fmla="*/ 243 h 1066"/>
                <a:gd name="T8" fmla="*/ 2784 w 4371"/>
                <a:gd name="T9" fmla="*/ 538 h 1066"/>
                <a:gd name="T10" fmla="*/ 3882 w 4371"/>
                <a:gd name="T11" fmla="*/ 266 h 1066"/>
                <a:gd name="T12" fmla="*/ 3795 w 4371"/>
                <a:gd name="T13" fmla="*/ 0 h 1066"/>
                <a:gd name="T14" fmla="*/ 4371 w 4371"/>
                <a:gd name="T15" fmla="*/ 269 h 1066"/>
                <a:gd name="T16" fmla="*/ 3961 w 4371"/>
                <a:gd name="T17" fmla="*/ 832 h 1066"/>
                <a:gd name="T18" fmla="*/ 3912 w 4371"/>
                <a:gd name="T19" fmla="*/ 542 h 1066"/>
                <a:gd name="T20" fmla="*/ 2594 w 4371"/>
                <a:gd name="T21" fmla="*/ 921 h 1066"/>
                <a:gd name="T22" fmla="*/ 2509 w 4371"/>
                <a:gd name="T23" fmla="*/ 620 h 1066"/>
                <a:gd name="T24" fmla="*/ 1344 w 4371"/>
                <a:gd name="T25" fmla="*/ 968 h 1066"/>
                <a:gd name="T26" fmla="*/ 1280 w 4371"/>
                <a:gd name="T27" fmla="*/ 666 h 1066"/>
                <a:gd name="T28" fmla="*/ 67 w 4371"/>
                <a:gd name="T29" fmla="*/ 1066 h 1066"/>
                <a:gd name="T30" fmla="*/ 0 w 4371"/>
                <a:gd name="T31" fmla="*/ 845 h 10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71" h="1066">
                  <a:moveTo>
                    <a:pt x="0" y="845"/>
                  </a:moveTo>
                  <a:lnTo>
                    <a:pt x="1523" y="313"/>
                  </a:lnTo>
                  <a:lnTo>
                    <a:pt x="1610" y="617"/>
                  </a:lnTo>
                  <a:lnTo>
                    <a:pt x="2720" y="243"/>
                  </a:lnTo>
                  <a:lnTo>
                    <a:pt x="2784" y="538"/>
                  </a:lnTo>
                  <a:lnTo>
                    <a:pt x="3882" y="266"/>
                  </a:lnTo>
                  <a:lnTo>
                    <a:pt x="3795" y="0"/>
                  </a:lnTo>
                  <a:lnTo>
                    <a:pt x="4371" y="269"/>
                  </a:lnTo>
                  <a:lnTo>
                    <a:pt x="3961" y="832"/>
                  </a:lnTo>
                  <a:lnTo>
                    <a:pt x="3912" y="542"/>
                  </a:lnTo>
                  <a:lnTo>
                    <a:pt x="2594" y="921"/>
                  </a:lnTo>
                  <a:lnTo>
                    <a:pt x="2509" y="620"/>
                  </a:lnTo>
                  <a:lnTo>
                    <a:pt x="1344" y="968"/>
                  </a:lnTo>
                  <a:lnTo>
                    <a:pt x="1280" y="666"/>
                  </a:lnTo>
                  <a:lnTo>
                    <a:pt x="67" y="1066"/>
                  </a:lnTo>
                  <a:lnTo>
                    <a:pt x="0" y="845"/>
                  </a:lnTo>
                  <a:close/>
                </a:path>
              </a:pathLst>
            </a:custGeom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scene3d>
              <a:camera prst="legacyPerspectiveTopRight">
                <a:rot lat="600000" lon="20999996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430C942E-B6C7-4D41-A00C-25B330EA61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6" y="4059"/>
              <a:ext cx="1122" cy="198"/>
            </a:xfrm>
            <a:prstGeom prst="bevel">
              <a:avLst>
                <a:gd name="adj" fmla="val 594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Arial" pitchFamily="34" charset="0"/>
                </a:rPr>
                <a:t> </a:t>
              </a:r>
              <a:r>
                <a:rPr lang="zh-CN" altLang="en-US" b="1" kern="0" dirty="0">
                  <a:solidFill>
                    <a:srgbClr val="FFFFFF"/>
                  </a:solidFill>
                  <a:latin typeface="华文楷体"/>
                  <a:ea typeface="华文楷体"/>
                </a:rPr>
                <a:t>③</a:t>
              </a:r>
              <a:endParaRPr lang="en-US" altLang="zh-CN" b="1" kern="0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C2E3BD7E-98DB-4853-AACF-45CAF0EEEC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4059"/>
              <a:ext cx="1122" cy="198"/>
            </a:xfrm>
            <a:prstGeom prst="bevel">
              <a:avLst>
                <a:gd name="adj" fmla="val 594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Arial" pitchFamily="34" charset="0"/>
                </a:rPr>
                <a:t>②</a:t>
              </a:r>
              <a:endParaRPr lang="en-US" altLang="zh-CN" b="1" kern="0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6E3BF3B8-451A-454E-8DE3-D80E592893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4" y="4068"/>
              <a:ext cx="1122" cy="198"/>
            </a:xfrm>
            <a:prstGeom prst="bevel">
              <a:avLst>
                <a:gd name="adj" fmla="val 594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Arial" pitchFamily="34" charset="0"/>
                </a:rPr>
                <a:t> ①</a:t>
              </a:r>
              <a:endParaRPr lang="en-US" altLang="zh-CN" b="1" kern="0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5141727-5964-41FA-83F4-E3C012B0CE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13" y="2490"/>
              <a:ext cx="1187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 提出一种基于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RWR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的用户标签更新算法，获得更加准确的用户偏好</a:t>
              </a:r>
              <a:endParaRPr lang="zh-CN" altLang="en-US" sz="2400" kern="0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55B0CDF-E8E9-4F16-87D2-58B0E2DA88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338" y="2560"/>
              <a:ext cx="137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 利用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Taxonomy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微软雅黑" pitchFamily="34" charset="-122"/>
                </a:rPr>
                <a:t>拓展问题的推荐范围，进行更为准确、高效的用户推荐</a:t>
              </a:r>
              <a:endParaRPr lang="zh-CN" altLang="en-US" sz="2400" kern="0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 Box 17">
            <a:extLst>
              <a:ext uri="{FF2B5EF4-FFF2-40B4-BE49-F238E27FC236}">
                <a16:creationId xmlns:a16="http://schemas.microsoft.com/office/drawing/2014/main" id="{C9FB02B6-0B4A-47E4-BE06-F7833B10F5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5600" y="3946526"/>
            <a:ext cx="188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跨社区构建开发者网络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90D382D-89F9-40E2-B81F-CCC116242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1481138"/>
            <a:ext cx="1295400" cy="523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展望：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CC3AAC-2357-4788-9789-AC6B768B538A}"/>
              </a:ext>
            </a:extLst>
          </p:cNvPr>
          <p:cNvSpPr/>
          <p:nvPr/>
        </p:nvSpPr>
        <p:spPr>
          <a:xfrm>
            <a:off x="7492338" y="2629051"/>
            <a:ext cx="430596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101600">
              <a:srgbClr val="00B3B3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更好的开发者社区相同用户识别方案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F1B1BE-8381-4FF3-A5A8-A1DEA5E3D620}"/>
              </a:ext>
            </a:extLst>
          </p:cNvPr>
          <p:cNvSpPr/>
          <p:nvPr/>
        </p:nvSpPr>
        <p:spPr>
          <a:xfrm>
            <a:off x="7492338" y="4084690"/>
            <a:ext cx="430596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101600">
              <a:srgbClr val="00B3B3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应用到更多开发者社区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1C23B2F4-9839-4C98-A406-531DB66E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21" y="1503363"/>
            <a:ext cx="1295400" cy="523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总结：</a:t>
            </a:r>
          </a:p>
        </p:txBody>
      </p:sp>
    </p:spTree>
    <p:extLst>
      <p:ext uri="{BB962C8B-B14F-4D97-AF65-F5344CB8AC3E}">
        <p14:creationId xmlns:p14="http://schemas.microsoft.com/office/powerpoint/2010/main" val="198517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"/>
          <p:cNvGrpSpPr>
            <a:grpSpLocks/>
          </p:cNvGrpSpPr>
          <p:nvPr/>
        </p:nvGrpSpPr>
        <p:grpSpPr bwMode="auto">
          <a:xfrm>
            <a:off x="2726962" y="1689696"/>
            <a:ext cx="5830887" cy="1000125"/>
            <a:chOff x="3510537" y="1847331"/>
            <a:chExt cx="5830083" cy="1001612"/>
          </a:xfrm>
        </p:grpSpPr>
        <p:grpSp>
          <p:nvGrpSpPr>
            <p:cNvPr id="4" name="组合 3"/>
            <p:cNvGrpSpPr/>
            <p:nvPr/>
          </p:nvGrpSpPr>
          <p:grpSpPr>
            <a:xfrm>
              <a:off x="3510537" y="1965013"/>
              <a:ext cx="1242528" cy="883930"/>
              <a:chOff x="3311525" y="1446213"/>
              <a:chExt cx="5572125" cy="3963988"/>
            </a:xfrm>
            <a:solidFill>
              <a:srgbClr val="616161"/>
            </a:solidFill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3311525" y="1446213"/>
                <a:ext cx="5572125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341813" y="3486151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930775" y="3494088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4543425" y="3681413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10248" name="文本框 20"/>
            <p:cNvSpPr txBox="1">
              <a:spLocks noChangeArrowheads="1"/>
            </p:cNvSpPr>
            <p:nvPr/>
          </p:nvSpPr>
          <p:spPr bwMode="auto">
            <a:xfrm>
              <a:off x="4604740" y="1847331"/>
              <a:ext cx="4735880" cy="8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rgbClr val="002060"/>
                  </a:solidFill>
                  <a:latin typeface="方正粗宋简体"/>
                  <a:ea typeface="方正粗宋简体"/>
                  <a:cs typeface="方正粗宋简体"/>
                </a:rPr>
                <a:t>感谢大家的聆听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878773" y="2751962"/>
              <a:ext cx="4131692" cy="1112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Subtitle 8"/>
          <p:cNvSpPr txBox="1">
            <a:spLocks/>
          </p:cNvSpPr>
          <p:nvPr/>
        </p:nvSpPr>
        <p:spPr bwMode="auto">
          <a:xfrm>
            <a:off x="4135074" y="4723409"/>
            <a:ext cx="16621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东北大学</a:t>
            </a:r>
          </a:p>
        </p:txBody>
      </p:sp>
      <p:pic>
        <p:nvPicPr>
          <p:cNvPr id="10244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87" y="2869209"/>
            <a:ext cx="1976437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" descr="https://timgsa.baidu.com/timg?image&amp;quality=80&amp;size=b9999_10000&amp;sec=1539105625163&amp;di=5c95d831ce6ce14ad1490aeb0a2e00d4&amp;imgtype=0&amp;src=http%3A%2F%2Fwww.tqedu.net%2FUploadFiles%2F2015%2F1%2F20150128140943294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87" y="2689821"/>
            <a:ext cx="225901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Subtitle 8"/>
          <p:cNvSpPr txBox="1">
            <a:spLocks/>
          </p:cNvSpPr>
          <p:nvPr/>
        </p:nvSpPr>
        <p:spPr bwMode="auto">
          <a:xfrm>
            <a:off x="5911487" y="4723409"/>
            <a:ext cx="22590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北京理工大学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3427" y="3494920"/>
            <a:ext cx="4515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实验结果与分析</a:t>
            </a:r>
          </a:p>
        </p:txBody>
      </p:sp>
      <p:sp>
        <p:nvSpPr>
          <p:cNvPr id="25" name="文本框 28"/>
          <p:cNvSpPr txBox="1">
            <a:spLocks noChangeArrowheads="1"/>
          </p:cNvSpPr>
          <p:nvPr/>
        </p:nvSpPr>
        <p:spPr bwMode="auto">
          <a:xfrm>
            <a:off x="5813427" y="2578614"/>
            <a:ext cx="4515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5813427" y="1662308"/>
            <a:ext cx="2659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3"/>
          <p:cNvSpPr txBox="1">
            <a:spLocks noChangeArrowheads="1"/>
          </p:cNvSpPr>
          <p:nvPr/>
        </p:nvSpPr>
        <p:spPr bwMode="auto">
          <a:xfrm>
            <a:off x="5801704" y="4421275"/>
            <a:ext cx="3278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17008" y="1692452"/>
            <a:ext cx="17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PART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51415" y="1692452"/>
            <a:ext cx="86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01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7008" y="2628854"/>
            <a:ext cx="17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PART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51415" y="2628854"/>
            <a:ext cx="86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02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17008" y="3535112"/>
            <a:ext cx="17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PART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51415" y="3535112"/>
            <a:ext cx="86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03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17008" y="4460832"/>
            <a:ext cx="17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PART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1415" y="4460832"/>
            <a:ext cx="86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+mn-lt"/>
                <a:ea typeface="黑体" panose="02010609060101010101" pitchFamily="49" charset="-122"/>
              </a:rPr>
              <a:t>04</a:t>
            </a:r>
            <a:endParaRPr lang="zh-CN" altLang="en-US" sz="4800" b="1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3891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2" y="1899788"/>
            <a:ext cx="2486383" cy="510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91" y="1399540"/>
            <a:ext cx="1382737" cy="13277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298" y="3445701"/>
            <a:ext cx="743740" cy="73783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2711640" y="2466109"/>
            <a:ext cx="1140167" cy="12930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898928" y="2595419"/>
            <a:ext cx="1237673" cy="1034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2"/>
          </p:cNvCxnSpPr>
          <p:nvPr/>
        </p:nvCxnSpPr>
        <p:spPr>
          <a:xfrm rot="5400000">
            <a:off x="3368154" y="4380723"/>
            <a:ext cx="1219199" cy="8248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</p:cNvCxnSpPr>
          <p:nvPr/>
        </p:nvCxnSpPr>
        <p:spPr>
          <a:xfrm rot="16200000" flipH="1">
            <a:off x="4182463" y="4391244"/>
            <a:ext cx="1228970" cy="8135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50158" y="5330773"/>
            <a:ext cx="78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tags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68538" y="5381013"/>
            <a:ext cx="248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communicators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910" y="3643903"/>
            <a:ext cx="1059272" cy="14174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009" y="1525556"/>
            <a:ext cx="3254412" cy="8659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104" y="2662596"/>
            <a:ext cx="1990050" cy="8275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2905" y="4032260"/>
            <a:ext cx="2487948" cy="7608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2526" y="5248264"/>
            <a:ext cx="2079378" cy="7532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3239" y="540364"/>
            <a:ext cx="3817951" cy="632515"/>
          </a:xfrm>
          <a:prstGeom prst="rect">
            <a:avLst/>
          </a:prstGeom>
        </p:spPr>
      </p:pic>
    </p:spTree>
  </p:cSld>
  <p:clrMapOvr>
    <a:masterClrMapping/>
  </p:clrMapOvr>
  <p:transition advTm="2016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2964" y="1324094"/>
            <a:ext cx="491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）用户标签自定现象：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1" y="2366069"/>
            <a:ext cx="4899377" cy="318891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632027" y="1324093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）不对称活跃现象：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832" y="2118250"/>
            <a:ext cx="4020733" cy="22946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027" y="4530186"/>
            <a:ext cx="5002755" cy="20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9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2" name="矩形 1"/>
          <p:cNvSpPr/>
          <p:nvPr/>
        </p:nvSpPr>
        <p:spPr>
          <a:xfrm>
            <a:off x="493000" y="1324094"/>
            <a:ext cx="490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）关键词集封闭现象：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1" y="2419332"/>
            <a:ext cx="5517358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9" y="3257492"/>
            <a:ext cx="5932471" cy="25555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063" y="2400280"/>
            <a:ext cx="3421677" cy="4724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374" y="3559629"/>
            <a:ext cx="5239057" cy="19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1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679037" y="1047040"/>
            <a:ext cx="5009474" cy="4825471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4445" y="4486370"/>
            <a:ext cx="277779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简单标签推荐具有局限性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8858" y="940456"/>
            <a:ext cx="4955203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不推荐 社区内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局限性推荐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55014" y="4301703"/>
            <a:ext cx="278904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未考虑用户与用户之间的关系，直接统计、自我标记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0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6" name="椭圆 5"/>
          <p:cNvSpPr/>
          <p:nvPr/>
        </p:nvSpPr>
        <p:spPr>
          <a:xfrm>
            <a:off x="7419180" y="3858845"/>
            <a:ext cx="2046367" cy="20860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86623" y="3786462"/>
            <a:ext cx="2170558" cy="21584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30569" y="92074"/>
            <a:ext cx="2170558" cy="21584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2837" y="755791"/>
            <a:ext cx="2146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跨社区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网络构建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8466" y="4180592"/>
            <a:ext cx="2218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Taxonomy</a:t>
            </a:r>
          </a:p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扩展查询内容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7372383" y="4376134"/>
            <a:ext cx="2139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基于重启随机游走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RWR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的用户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标签更新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09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6" y="1767626"/>
            <a:ext cx="743740" cy="737838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2511206" y="1681312"/>
            <a:ext cx="995669" cy="4552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3"/>
          </p:cNvCxnSpPr>
          <p:nvPr/>
        </p:nvCxnSpPr>
        <p:spPr>
          <a:xfrm flipV="1">
            <a:off x="2511206" y="2136544"/>
            <a:ext cx="995669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3"/>
          </p:cNvCxnSpPr>
          <p:nvPr/>
        </p:nvCxnSpPr>
        <p:spPr>
          <a:xfrm>
            <a:off x="2511206" y="2136545"/>
            <a:ext cx="995669" cy="5400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06875" y="1483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506875" y="200401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77852" y="2487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38" y="4291439"/>
            <a:ext cx="743740" cy="737838"/>
          </a:xfrm>
          <a:prstGeom prst="rect">
            <a:avLst/>
          </a:prstGeom>
        </p:spPr>
      </p:pic>
      <p:cxnSp>
        <p:nvCxnSpPr>
          <p:cNvPr id="19" name="肘形连接符 18"/>
          <p:cNvCxnSpPr/>
          <p:nvPr/>
        </p:nvCxnSpPr>
        <p:spPr>
          <a:xfrm flipV="1">
            <a:off x="2532978" y="4216725"/>
            <a:ext cx="995669" cy="4436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</p:cNvCxnSpPr>
          <p:nvPr/>
        </p:nvCxnSpPr>
        <p:spPr>
          <a:xfrm>
            <a:off x="2532978" y="4660358"/>
            <a:ext cx="995669" cy="5535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06875" y="404136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565450" y="5029277"/>
            <a:ext cx="56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tags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85874" y="3064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传统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415656" y="5639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开发者社区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855045" y="1566718"/>
                <a:ext cx="5630221" cy="1613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用户名称相似度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𝐿𝐶𝑆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𝑠𝑒𝑞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</m:t>
                          </m:r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fNam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𝑠𝑒𝑞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𝑠𝑒𝑞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45" y="1566718"/>
                <a:ext cx="5630221" cy="1613262"/>
              </a:xfrm>
              <a:prstGeom prst="rect">
                <a:avLst/>
              </a:prstGeom>
              <a:blipFill>
                <a:blip r:embed="rId4"/>
                <a:stretch>
                  <a:fillRect t="-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588558" y="3832952"/>
                <a:ext cx="6518743" cy="1654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名称相似度与相似标签数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&amp;         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  0                 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&amp; 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58" y="3832952"/>
                <a:ext cx="6518743" cy="1654812"/>
              </a:xfrm>
              <a:prstGeom prst="rect">
                <a:avLst/>
              </a:prstGeom>
              <a:blipFill>
                <a:blip r:embed="rId5"/>
                <a:stretch>
                  <a:fillRect t="-2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87201" y="4107313"/>
                <a:ext cx="368915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用户矩阵</a:t>
                </a:r>
                <a:r>
                  <a:rPr lang="en-US" altLang="zh-CN" sz="2800" i="1" kern="0" dirty="0">
                    <a:latin typeface="Times New Roman" panose="02020603050405020304" pitchFamily="18" charset="0"/>
                  </a:rPr>
                  <a:t>n*n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01" y="4107313"/>
                <a:ext cx="3689151" cy="523220"/>
              </a:xfrm>
              <a:prstGeom prst="rect">
                <a:avLst/>
              </a:prstGeom>
              <a:blipFill>
                <a:blip r:embed="rId3"/>
                <a:stretch>
                  <a:fillRect t="-1744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913103" y="4069137"/>
                <a:ext cx="37591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800" kern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标签矩阵</a:t>
                </a:r>
                <a:r>
                  <a:rPr lang="en-US" altLang="zh-CN" sz="2800" i="1" kern="0" dirty="0">
                    <a:latin typeface="Times New Roman" panose="02020603050405020304" pitchFamily="18" charset="0"/>
                  </a:rPr>
                  <a:t>n*m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03" y="4069137"/>
                <a:ext cx="3759128" cy="523220"/>
              </a:xfrm>
              <a:prstGeom prst="rect">
                <a:avLst/>
              </a:prstGeom>
              <a:blipFill>
                <a:blip r:embed="rId4"/>
                <a:stretch>
                  <a:fillRect t="-17647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73" y="1477552"/>
            <a:ext cx="4432835" cy="2427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154" y="1479547"/>
            <a:ext cx="4290675" cy="2425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67226" y="5001235"/>
                <a:ext cx="7424212" cy="662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26" y="5001235"/>
                <a:ext cx="7424212" cy="662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73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581583" y="316707"/>
            <a:ext cx="500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˃"/>
              <a:defRPr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71" y="1779972"/>
            <a:ext cx="5685679" cy="39975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3183" y="2080922"/>
            <a:ext cx="5825635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101600">
              <a:srgbClr val="00B3B3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[visual-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:0.5,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:0.2, clang:0.2, compiler-errors:0.1]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535951" y="5960417"/>
                <a:ext cx="127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axonomy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51" y="5960417"/>
                <a:ext cx="127951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6537" y="4030022"/>
            <a:ext cx="6002861" cy="15696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101600">
              <a:srgbClr val="00B3B3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[visual-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:0.5,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:0.2, clang:0.2, compiler-errors:0.1, c:0.05,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visual-studio:0.05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llvm:0.02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performance:0.01, compilation:0.01]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805361" y="3254931"/>
            <a:ext cx="484632" cy="4320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612</Words>
  <Application>Microsoft Office PowerPoint</Application>
  <PresentationFormat>宽屏</PresentationFormat>
  <Paragraphs>196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-apple-system</vt:lpstr>
      <vt:lpstr>等线</vt:lpstr>
      <vt:lpstr>等线 Light</vt:lpstr>
      <vt:lpstr>方正粗宋简体</vt:lpstr>
      <vt:lpstr>黑体</vt:lpstr>
      <vt:lpstr>华文楷体</vt:lpstr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366</cp:revision>
  <dcterms:created xsi:type="dcterms:W3CDTF">2017-08-03T09:01:00Z</dcterms:created>
  <dcterms:modified xsi:type="dcterms:W3CDTF">2018-11-27T01:06:18Z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