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23"/>
  </p:notesMasterIdLst>
  <p:handoutMasterIdLst>
    <p:handoutMasterId r:id="rId24"/>
  </p:handoutMasterIdLst>
  <p:sldIdLst>
    <p:sldId id="502" r:id="rId2"/>
    <p:sldId id="486" r:id="rId3"/>
    <p:sldId id="275" r:id="rId4"/>
    <p:sldId id="515" r:id="rId5"/>
    <p:sldId id="526" r:id="rId6"/>
    <p:sldId id="391" r:id="rId7"/>
    <p:sldId id="516" r:id="rId8"/>
    <p:sldId id="530" r:id="rId9"/>
    <p:sldId id="505" r:id="rId10"/>
    <p:sldId id="507" r:id="rId11"/>
    <p:sldId id="509" r:id="rId12"/>
    <p:sldId id="508" r:id="rId13"/>
    <p:sldId id="512" r:id="rId14"/>
    <p:sldId id="519" r:id="rId15"/>
    <p:sldId id="527" r:id="rId16"/>
    <p:sldId id="403" r:id="rId17"/>
    <p:sldId id="521" r:id="rId18"/>
    <p:sldId id="528" r:id="rId19"/>
    <p:sldId id="529" r:id="rId20"/>
    <p:sldId id="525" r:id="rId21"/>
    <p:sldId id="524" r:id="rId22"/>
  </p:sldIdLst>
  <p:sldSz cx="9144000" cy="5143500" type="screen16x9"/>
  <p:notesSz cx="6858000" cy="9144000"/>
  <p:custDataLst>
    <p:tags r:id="rId25"/>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91E1"/>
    <a:srgbClr val="016EC3"/>
    <a:srgbClr val="0FA292"/>
    <a:srgbClr val="006CB5"/>
    <a:srgbClr val="071F65"/>
    <a:srgbClr val="F39700"/>
    <a:srgbClr val="909090"/>
    <a:srgbClr val="454545"/>
    <a:srgbClr val="FF860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17" autoAdjust="0"/>
    <p:restoredTop sz="81675" autoAdjust="0"/>
  </p:normalViewPr>
  <p:slideViewPr>
    <p:cSldViewPr snapToGrid="0" snapToObjects="1">
      <p:cViewPr>
        <p:scale>
          <a:sx n="100" d="100"/>
          <a:sy n="100" d="100"/>
        </p:scale>
        <p:origin x="758" y="-240"/>
      </p:cViewPr>
      <p:guideLst>
        <p:guide orient="horz" pos="2160"/>
        <p:guide pos="3840"/>
        <p:guide orient="horz" pos="1621"/>
        <p:guide orient="horz" pos="680"/>
        <p:guide orient="horz" pos="2927"/>
        <p:guide pos="2875"/>
        <p:guide pos="373"/>
        <p:guide pos="5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2018/11/24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2018/11/24</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5546F7-2DA6-41A2-8059-4F1510DEE3D4}" type="slidenum">
              <a:rPr lang="zh-CN" altLang="en-US" smtClean="0"/>
              <a:t>1</a:t>
            </a:fld>
            <a:endParaRPr lang="zh-CN" altLang="en-US"/>
          </a:p>
        </p:txBody>
      </p:sp>
    </p:spTree>
    <p:extLst>
      <p:ext uri="{BB962C8B-B14F-4D97-AF65-F5344CB8AC3E}">
        <p14:creationId xmlns:p14="http://schemas.microsoft.com/office/powerpoint/2010/main" val="744044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1755292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ea typeface="微软雅黑" panose="020B0503020204020204" pitchFamily="34" charset="-122"/>
              </a:rPr>
              <a:t>将每一个相似测试用例集中的测试用例当作新测试用例</a:t>
            </a:r>
            <a:r>
              <a:rPr lang="en-US" altLang="zh-CN" dirty="0" err="1" smtClean="0">
                <a:latin typeface="Arial" panose="020B0604020202020204" pitchFamily="34" charset="0"/>
                <a:ea typeface="微软雅黑" panose="020B0503020204020204" pitchFamily="34" charset="-122"/>
              </a:rPr>
              <a:t>T</a:t>
            </a:r>
            <a:r>
              <a:rPr lang="en-US" altLang="zh-CN" baseline="-25000" dirty="0" err="1" smtClean="0">
                <a:latin typeface="Arial" panose="020B0604020202020204" pitchFamily="34" charset="0"/>
                <a:ea typeface="微软雅黑" panose="020B0503020204020204" pitchFamily="34" charset="-122"/>
              </a:rPr>
              <a:t>new</a:t>
            </a:r>
            <a:r>
              <a:rPr lang="zh-CN" altLang="en-US" dirty="0" smtClean="0">
                <a:latin typeface="Arial" panose="020B0604020202020204" pitchFamily="34" charset="0"/>
                <a:ea typeface="微软雅黑" panose="020B0503020204020204" pitchFamily="34" charset="-122"/>
              </a:rPr>
              <a:t>，同时，将每一个候选门限值当作临时门限值，对新测试用例</a:t>
            </a:r>
            <a:r>
              <a:rPr lang="en-US" altLang="zh-CN" dirty="0" err="1" smtClean="0">
                <a:latin typeface="Arial" panose="020B0604020202020204" pitchFamily="34" charset="0"/>
                <a:ea typeface="微软雅黑" panose="020B0503020204020204" pitchFamily="34" charset="-122"/>
              </a:rPr>
              <a:t>T</a:t>
            </a:r>
            <a:r>
              <a:rPr lang="en-US" altLang="zh-CN" baseline="-25000" dirty="0" err="1" smtClean="0">
                <a:latin typeface="Arial" panose="020B0604020202020204" pitchFamily="34" charset="0"/>
                <a:ea typeface="微软雅黑" panose="020B0503020204020204" pitchFamily="34" charset="-122"/>
              </a:rPr>
              <a:t>new</a:t>
            </a:r>
            <a:r>
              <a:rPr lang="zh-CN" altLang="en-US" dirty="0" smtClean="0">
                <a:latin typeface="Arial" panose="020B0604020202020204" pitchFamily="34" charset="0"/>
                <a:ea typeface="微软雅黑" panose="020B0503020204020204" pitchFamily="34" charset="-122"/>
              </a:rPr>
              <a:t>进行预测，判断每一个候选门限值的预测的准确率，将准确率最高的候选门限值作为门限值</a:t>
            </a:r>
            <a:endParaRPr lang="zh-CN" altLang="en-US" sz="900" dirty="0" smtClean="0">
              <a:latin typeface="Arial" panose="020B0604020202020204" pitchFamily="34" charset="0"/>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198461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275272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extLst>
      <p:ext uri="{BB962C8B-B14F-4D97-AF65-F5344CB8AC3E}">
        <p14:creationId xmlns:p14="http://schemas.microsoft.com/office/powerpoint/2010/main" val="2039273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14</a:t>
            </a:fld>
            <a:endParaRPr kumimoji="1" lang="zh-CN" altLang="en-US"/>
          </a:p>
        </p:txBody>
      </p:sp>
    </p:spTree>
    <p:extLst>
      <p:ext uri="{BB962C8B-B14F-4D97-AF65-F5344CB8AC3E}">
        <p14:creationId xmlns:p14="http://schemas.microsoft.com/office/powerpoint/2010/main" val="2522370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15</a:t>
            </a:fld>
            <a:endParaRPr kumimoji="1" lang="zh-CN" altLang="en-US"/>
          </a:p>
        </p:txBody>
      </p:sp>
    </p:spTree>
    <p:extLst>
      <p:ext uri="{BB962C8B-B14F-4D97-AF65-F5344CB8AC3E}">
        <p14:creationId xmlns:p14="http://schemas.microsoft.com/office/powerpoint/2010/main" val="536401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16</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17</a:t>
            </a:fld>
            <a:endParaRPr kumimoji="1" lang="zh-CN" altLang="en-US"/>
          </a:p>
        </p:txBody>
      </p:sp>
    </p:spTree>
    <p:extLst>
      <p:ext uri="{BB962C8B-B14F-4D97-AF65-F5344CB8AC3E}">
        <p14:creationId xmlns:p14="http://schemas.microsoft.com/office/powerpoint/2010/main" val="225398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18</a:t>
            </a:fld>
            <a:endParaRPr kumimoji="1" lang="zh-CN" altLang="en-US"/>
          </a:p>
        </p:txBody>
      </p:sp>
    </p:spTree>
    <p:extLst>
      <p:ext uri="{BB962C8B-B14F-4D97-AF65-F5344CB8AC3E}">
        <p14:creationId xmlns:p14="http://schemas.microsoft.com/office/powerpoint/2010/main" val="3149378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extLst>
      <p:ext uri="{BB962C8B-B14F-4D97-AF65-F5344CB8AC3E}">
        <p14:creationId xmlns:p14="http://schemas.microsoft.com/office/powerpoint/2010/main" val="972419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400702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20</a:t>
            </a:fld>
            <a:endParaRPr kumimoji="1" lang="zh-CN" altLang="en-US"/>
          </a:p>
        </p:txBody>
      </p:sp>
    </p:spTree>
    <p:extLst>
      <p:ext uri="{BB962C8B-B14F-4D97-AF65-F5344CB8AC3E}">
        <p14:creationId xmlns:p14="http://schemas.microsoft.com/office/powerpoint/2010/main" val="512739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21</a:t>
            </a:fld>
            <a:endParaRPr kumimoji="1" lang="zh-CN" altLang="en-US"/>
          </a:p>
        </p:txBody>
      </p:sp>
    </p:spTree>
    <p:extLst>
      <p:ext uri="{BB962C8B-B14F-4D97-AF65-F5344CB8AC3E}">
        <p14:creationId xmlns:p14="http://schemas.microsoft.com/office/powerpoint/2010/main" val="258123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178018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2406533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198831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52370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344815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339205"/>
      </p:ext>
    </p:extLst>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itchFamily="34" charset="-122"/>
                <a:ea typeface="微软雅黑" pitchFamily="34" charset="-122"/>
              </a:rPr>
              <a:t>第 </a:t>
            </a:r>
            <a:fld id="{2EEF1883-7A0E-4F66-9932-E581691AD397}" type="slidenum">
              <a:rPr lang="zh-CN" altLang="en-US" sz="1200">
                <a:solidFill>
                  <a:schemeClr val="tx1">
                    <a:lumMod val="65000"/>
                    <a:lumOff val="35000"/>
                  </a:schemeClr>
                </a:solidFill>
              </a:rPr>
              <a:pPr algn="ctr">
                <a:defRPr/>
              </a:p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itchFamily="34" charset="-122"/>
                <a:ea typeface="微软雅黑" pitchFamily="34" charset="-122"/>
              </a:rPr>
              <a:t>页</a:t>
            </a:r>
          </a:p>
        </p:txBody>
      </p:sp>
    </p:spTree>
    <p:extLst>
      <p:ext uri="{BB962C8B-B14F-4D97-AF65-F5344CB8AC3E}">
        <p14:creationId xmlns:p14="http://schemas.microsoft.com/office/powerpoint/2010/main" val="3392802762"/>
      </p:ext>
    </p:extLst>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87259"/>
      </p:ext>
    </p:extLst>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
        <p:nvSpPr>
          <p:cNvPr id="4" name="矩形 3"/>
          <p:cNvSpPr/>
          <p:nvPr userDrawn="1"/>
        </p:nvSpPr>
        <p:spPr>
          <a:xfrm>
            <a:off x="6686928" y="43356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moban</a:t>
            </a:r>
            <a:r>
              <a:rPr lang="en-US" altLang="zh-CN" sz="100" dirty="0">
                <a:solidFill>
                  <a:prstClr val="white"/>
                </a:solidFill>
                <a:latin typeface="Calibri"/>
                <a:ea typeface="宋体"/>
              </a:rPr>
              <a:t>/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hangye</a:t>
            </a:r>
            <a:r>
              <a:rPr lang="en-US" altLang="zh-CN" sz="100" dirty="0">
                <a:solidFill>
                  <a:prstClr val="white"/>
                </a:solidFill>
                <a:latin typeface="Calibri"/>
                <a:ea typeface="宋体"/>
              </a:rPr>
              <a:t>/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jieri</a:t>
            </a:r>
            <a:r>
              <a:rPr lang="en-US" altLang="zh-CN" sz="100" dirty="0">
                <a:solidFill>
                  <a:prstClr val="white"/>
                </a:solidFill>
                <a:latin typeface="Calibri"/>
                <a:ea typeface="宋体"/>
              </a:rPr>
              <a:t>/           PPT</a:t>
            </a:r>
            <a:r>
              <a:rPr lang="zh-CN" altLang="en-US" sz="100" dirty="0">
                <a:solidFill>
                  <a:prstClr val="white"/>
                </a:solidFill>
                <a:latin typeface="Calibri"/>
                <a:ea typeface="宋体"/>
              </a:rPr>
              <a:t>素材下载：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sucai</a:t>
            </a:r>
            <a:r>
              <a:rPr lang="en-US" altLang="zh-CN" sz="100" dirty="0">
                <a:solidFill>
                  <a:prstClr val="white"/>
                </a:solidFill>
                <a:latin typeface="Calibri"/>
                <a:ea typeface="宋体"/>
              </a:rPr>
              <a:t>/</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beijing</a:t>
            </a:r>
            <a:r>
              <a:rPr lang="en-US" altLang="zh-CN" sz="100" dirty="0">
                <a:solidFill>
                  <a:prstClr val="white"/>
                </a:solidFill>
                <a:latin typeface="Calibri"/>
                <a:ea typeface="宋体"/>
              </a:rPr>
              <a:t>/      PPT</a:t>
            </a:r>
            <a:r>
              <a:rPr lang="zh-CN" altLang="en-US" sz="100" dirty="0">
                <a:solidFill>
                  <a:prstClr val="white"/>
                </a:solidFill>
                <a:latin typeface="Calibri"/>
                <a:ea typeface="宋体"/>
              </a:rPr>
              <a:t>图表下载：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tubiao</a:t>
            </a:r>
            <a:r>
              <a:rPr lang="en-US" altLang="zh-CN" sz="100" dirty="0">
                <a:solidFill>
                  <a:prstClr val="white"/>
                </a:solidFill>
                <a:latin typeface="Calibri"/>
                <a:ea typeface="宋体"/>
              </a:rPr>
              <a:t>/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xiazai</a:t>
            </a:r>
            <a:r>
              <a:rPr lang="en-US" altLang="zh-CN" sz="100" dirty="0">
                <a:solidFill>
                  <a:prstClr val="white"/>
                </a:solidFill>
                <a:latin typeface="Calibri"/>
                <a:ea typeface="宋体"/>
              </a:rPr>
              <a:t>/        PPT</a:t>
            </a:r>
            <a:r>
              <a:rPr lang="zh-CN" altLang="en-US" sz="100" dirty="0">
                <a:solidFill>
                  <a:prstClr val="white"/>
                </a:solidFill>
                <a:latin typeface="Calibri"/>
                <a:ea typeface="宋体"/>
              </a:rPr>
              <a:t>教程： </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powerpoint</a:t>
            </a:r>
            <a:r>
              <a:rPr lang="en-US" altLang="zh-CN" sz="100" dirty="0">
                <a:solidFill>
                  <a:prstClr val="white"/>
                </a:solidFill>
                <a:latin typeface="Calibri"/>
                <a:ea typeface="宋体"/>
              </a:rPr>
              <a: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com/word</a:t>
            </a:r>
            <a:r>
              <a:rPr lang="en-US" altLang="zh-CN" sz="100" dirty="0">
                <a:solidFill>
                  <a:prstClr val="white"/>
                </a:solidFill>
                <a:latin typeface="Calibri"/>
                <a:ea typeface="宋体"/>
              </a:rPr>
              <a:t>/              Excel</a:t>
            </a:r>
            <a:r>
              <a:rPr lang="zh-CN" altLang="en-US" sz="100" dirty="0">
                <a:solidFill>
                  <a:prstClr val="white"/>
                </a:solidFill>
                <a:latin typeface="Calibri"/>
                <a:ea typeface="宋体"/>
              </a:rPr>
              <a:t>教程：</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com/excel</a:t>
            </a:r>
            <a:r>
              <a:rPr lang="en-US" altLang="zh-CN" sz="100" dirty="0">
                <a:solidFill>
                  <a:prstClr val="white"/>
                </a:solidFill>
                <a:latin typeface="Calibri"/>
                <a:ea typeface="宋体"/>
              </a:rPr>
              <a:t>/  </a:t>
            </a:r>
          </a:p>
          <a:p>
            <a:pPr defTabSz="914400"/>
            <a:r>
              <a:rPr lang="zh-CN" altLang="en-US" sz="100" dirty="0">
                <a:solidFill>
                  <a:prstClr val="white"/>
                </a:solidFill>
                <a:latin typeface="Calibri"/>
                <a:ea typeface="宋体"/>
              </a:rPr>
              <a:t>资料下载：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ziliao</a:t>
            </a:r>
            <a:r>
              <a:rPr lang="en-US" altLang="zh-CN" sz="100" dirty="0">
                <a:solidFill>
                  <a:prstClr val="white"/>
                </a:solidFill>
                <a:latin typeface="Calibri"/>
                <a:ea typeface="宋体"/>
              </a:rPr>
              <a:t>/                PPT</a:t>
            </a:r>
            <a:r>
              <a:rPr lang="zh-CN" altLang="en-US" sz="100" dirty="0">
                <a:solidFill>
                  <a:prstClr val="white"/>
                </a:solidFill>
                <a:latin typeface="Calibri"/>
                <a:ea typeface="宋体"/>
              </a:rPr>
              <a:t>课件下载：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kejian</a:t>
            </a:r>
            <a:r>
              <a:rPr lang="en-US" altLang="zh-CN" sz="100" dirty="0">
                <a:solidFill>
                  <a:prstClr val="white"/>
                </a:solidFill>
                <a:latin typeface="Calibri"/>
                <a:ea typeface="宋体"/>
              </a:rPr>
              <a:t>/ </a:t>
            </a:r>
          </a:p>
          <a:p>
            <a:pPr defTabSz="914400"/>
            <a:r>
              <a:rPr lang="zh-CN" altLang="en-US" sz="100" dirty="0">
                <a:solidFill>
                  <a:prstClr val="white"/>
                </a:solidFill>
                <a:latin typeface="Calibri"/>
                <a:ea typeface="宋体"/>
              </a:rPr>
              <a:t>范文下载：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fanwen</a:t>
            </a:r>
            <a:r>
              <a:rPr lang="en-US" altLang="zh-CN" sz="100" dirty="0">
                <a:solidFill>
                  <a:prstClr val="white"/>
                </a:solidFill>
                <a:latin typeface="Calibri"/>
                <a:ea typeface="宋体"/>
              </a:rPr>
              <a:t>/             </a:t>
            </a:r>
            <a:r>
              <a:rPr lang="zh-CN" altLang="en-US" sz="100" dirty="0">
                <a:solidFill>
                  <a:prstClr val="white"/>
                </a:solidFill>
                <a:latin typeface="Calibri"/>
                <a:ea typeface="宋体"/>
              </a:rPr>
              <a:t>试卷下载：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shiti</a:t>
            </a:r>
            <a:r>
              <a:rPr lang="en-US" altLang="zh-CN" sz="100" dirty="0">
                <a:solidFill>
                  <a:prstClr val="white"/>
                </a:solidFill>
                <a:latin typeface="Calibri"/>
                <a:ea typeface="宋体"/>
              </a:rPr>
              <a:t>/  </a:t>
            </a:r>
          </a:p>
          <a:p>
            <a:pPr defTabSz="914400"/>
            <a:r>
              <a:rPr lang="zh-CN" altLang="en-US" sz="100" dirty="0">
                <a:solidFill>
                  <a:prstClr val="white"/>
                </a:solidFill>
                <a:latin typeface="Calibri"/>
                <a:ea typeface="宋体"/>
              </a:rPr>
              <a:t>教案下载：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a:t>
            </a:r>
            <a:r>
              <a:rPr lang="en-US" altLang="zh-CN" sz="100" dirty="0" err="1" smtClean="0">
                <a:solidFill>
                  <a:prstClr val="white"/>
                </a:solidFill>
                <a:latin typeface="Calibri"/>
                <a:ea typeface="宋体"/>
              </a:rPr>
              <a:t>jiaoan</a:t>
            </a:r>
            <a:r>
              <a:rPr lang="en-US" altLang="zh-CN" sz="100" dirty="0">
                <a:solidFill>
                  <a:prstClr val="white"/>
                </a:solidFill>
                <a:latin typeface="Calibri"/>
                <a:ea typeface="宋体"/>
              </a:rPr>
              <a:t>/        </a:t>
            </a:r>
          </a:p>
          <a:p>
            <a:pPr defTabSz="914400"/>
            <a:r>
              <a:rPr lang="zh-CN" altLang="en-US" sz="100" dirty="0">
                <a:solidFill>
                  <a:prstClr val="white"/>
                </a:solidFill>
                <a:latin typeface="Calibri"/>
                <a:ea typeface="宋体"/>
              </a:rPr>
              <a:t>字体下载：</a:t>
            </a:r>
            <a:r>
              <a:rPr lang="en-US" altLang="zh-CN" sz="100" dirty="0" smtClean="0">
                <a:solidFill>
                  <a:prstClr val="white"/>
                </a:solidFill>
                <a:latin typeface="Calibri"/>
                <a:ea typeface="宋体"/>
              </a:rPr>
              <a:t>www</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1ppt</a:t>
            </a:r>
            <a:r>
              <a:rPr lang="zh-CN" altLang="en-US" sz="100" dirty="0" smtClean="0">
                <a:solidFill>
                  <a:prstClr val="white"/>
                </a:solidFill>
                <a:latin typeface="Calibri"/>
                <a:ea typeface="宋体"/>
              </a:rPr>
              <a:t>。</a:t>
            </a:r>
            <a:r>
              <a:rPr lang="en-US" altLang="zh-CN" sz="100" dirty="0" smtClean="0">
                <a:solidFill>
                  <a:prstClr val="white"/>
                </a:solidFill>
                <a:latin typeface="Calibri"/>
                <a:ea typeface="宋体"/>
              </a:rPr>
              <a:t>com/ziti</a:t>
            </a:r>
            <a:r>
              <a:rPr lang="en-US" altLang="zh-CN" sz="100" dirty="0">
                <a:solidFill>
                  <a:prstClr val="white"/>
                </a:solidFill>
                <a:latin typeface="Calibri"/>
                <a:ea typeface="宋体"/>
              </a:rPr>
              <a:t>/</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3156"/>
            <a:ext cx="9144000" cy="5142641"/>
          </a:xfrm>
          <a:prstGeom prst="rect">
            <a:avLst/>
          </a:prstGeom>
        </p:spPr>
      </p:pic>
    </p:spTree>
    <p:extLst>
      <p:ext uri="{BB962C8B-B14F-4D97-AF65-F5344CB8AC3E}">
        <p14:creationId xmlns:p14="http://schemas.microsoft.com/office/powerpoint/2010/main" val="1310024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 id="2147483724" r:id="rId3"/>
    <p:sldLayoutId id="2147483726" r:id="rId4"/>
  </p:sldLayoutIdLst>
  <p:transition spd="slow" advClick="0" advTm="0">
    <p:wipe/>
  </p:transition>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Visio___5.vsdx"/><Relationship Id="rId3" Type="http://schemas.openxmlformats.org/officeDocument/2006/relationships/notesSlide" Target="../notesSlides/notesSlide10.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Visio___4.vsdx"/><Relationship Id="rId5" Type="http://schemas.openxmlformats.org/officeDocument/2006/relationships/image" Target="../media/image12.emf"/><Relationship Id="rId4" Type="http://schemas.openxmlformats.org/officeDocument/2006/relationships/package" Target="../embeddings/Microsoft_Visio___3.vsdx"/><Relationship Id="rId9"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package" Target="../embeddings/Microsoft_Visio___8.vsdx"/><Relationship Id="rId3" Type="http://schemas.openxmlformats.org/officeDocument/2006/relationships/notesSlide" Target="../notesSlides/notesSlide12.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package" Target="../embeddings/Microsoft_Visio___7.vsdx"/><Relationship Id="rId5" Type="http://schemas.openxmlformats.org/officeDocument/2006/relationships/image" Target="../media/image17.emf"/><Relationship Id="rId4" Type="http://schemas.openxmlformats.org/officeDocument/2006/relationships/package" Target="../embeddings/Microsoft_Visio___6.vsdx"/><Relationship Id="rId9"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machunyan/LCEC"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Visio___1.vsdx"/></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package" Target="../embeddings/Microsoft_Visio___2.vsdx"/></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reeform 6"/>
          <p:cNvSpPr>
            <a:spLocks/>
          </p:cNvSpPr>
          <p:nvPr/>
        </p:nvSpPr>
        <p:spPr bwMode="auto">
          <a:xfrm>
            <a:off x="2533174" y="1277205"/>
            <a:ext cx="6627019" cy="2202656"/>
          </a:xfrm>
          <a:custGeom>
            <a:avLst/>
            <a:gdLst>
              <a:gd name="T0" fmla="*/ 368 w 5566"/>
              <a:gd name="T1" fmla="*/ 0 h 1850"/>
              <a:gd name="T2" fmla="*/ 5566 w 5566"/>
              <a:gd name="T3" fmla="*/ 0 h 1850"/>
              <a:gd name="T4" fmla="*/ 5566 w 5566"/>
              <a:gd name="T5" fmla="*/ 1850 h 1850"/>
              <a:gd name="T6" fmla="*/ 0 w 5566"/>
              <a:gd name="T7" fmla="*/ 1850 h 1850"/>
              <a:gd name="T8" fmla="*/ 368 w 5566"/>
              <a:gd name="T9" fmla="*/ 0 h 1850"/>
            </a:gdLst>
            <a:ahLst/>
            <a:cxnLst>
              <a:cxn ang="0">
                <a:pos x="T0" y="T1"/>
              </a:cxn>
              <a:cxn ang="0">
                <a:pos x="T2" y="T3"/>
              </a:cxn>
              <a:cxn ang="0">
                <a:pos x="T4" y="T5"/>
              </a:cxn>
              <a:cxn ang="0">
                <a:pos x="T6" y="T7"/>
              </a:cxn>
              <a:cxn ang="0">
                <a:pos x="T8" y="T9"/>
              </a:cxn>
            </a:cxnLst>
            <a:rect l="0" t="0" r="r" b="b"/>
            <a:pathLst>
              <a:path w="5566" h="1850">
                <a:moveTo>
                  <a:pt x="368" y="0"/>
                </a:moveTo>
                <a:lnTo>
                  <a:pt x="5566" y="0"/>
                </a:lnTo>
                <a:lnTo>
                  <a:pt x="5566" y="1850"/>
                </a:lnTo>
                <a:lnTo>
                  <a:pt x="0" y="1850"/>
                </a:lnTo>
                <a:lnTo>
                  <a:pt x="368" y="0"/>
                </a:lnTo>
                <a:close/>
              </a:path>
            </a:pathLst>
          </a:custGeom>
          <a:solidFill>
            <a:srgbClr val="224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a:p>
        </p:txBody>
      </p:sp>
      <p:sp>
        <p:nvSpPr>
          <p:cNvPr id="21" name="矩形 20"/>
          <p:cNvSpPr/>
          <p:nvPr/>
        </p:nvSpPr>
        <p:spPr>
          <a:xfrm>
            <a:off x="0" y="-11286"/>
            <a:ext cx="9144000" cy="124939"/>
          </a:xfrm>
          <a:prstGeom prst="rect">
            <a:avLst/>
          </a:prstGeom>
          <a:solidFill>
            <a:srgbClr val="E1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14" name="Freeform 7"/>
          <p:cNvSpPr>
            <a:spLocks/>
          </p:cNvSpPr>
          <p:nvPr/>
        </p:nvSpPr>
        <p:spPr bwMode="auto">
          <a:xfrm>
            <a:off x="0" y="1277205"/>
            <a:ext cx="2743200" cy="2202656"/>
          </a:xfrm>
          <a:custGeom>
            <a:avLst/>
            <a:gdLst>
              <a:gd name="T0" fmla="*/ 1936 w 2304"/>
              <a:gd name="T1" fmla="*/ 1850 h 1850"/>
              <a:gd name="T2" fmla="*/ 0 w 2304"/>
              <a:gd name="T3" fmla="*/ 1850 h 1850"/>
              <a:gd name="T4" fmla="*/ 0 w 2304"/>
              <a:gd name="T5" fmla="*/ 0 h 1850"/>
              <a:gd name="T6" fmla="*/ 2304 w 2304"/>
              <a:gd name="T7" fmla="*/ 0 h 1850"/>
              <a:gd name="T8" fmla="*/ 1936 w 2304"/>
              <a:gd name="T9" fmla="*/ 1850 h 1850"/>
            </a:gdLst>
            <a:ahLst/>
            <a:cxnLst>
              <a:cxn ang="0">
                <a:pos x="T0" y="T1"/>
              </a:cxn>
              <a:cxn ang="0">
                <a:pos x="T2" y="T3"/>
              </a:cxn>
              <a:cxn ang="0">
                <a:pos x="T4" y="T5"/>
              </a:cxn>
              <a:cxn ang="0">
                <a:pos x="T6" y="T7"/>
              </a:cxn>
              <a:cxn ang="0">
                <a:pos x="T8" y="T9"/>
              </a:cxn>
            </a:cxnLst>
            <a:rect l="0" t="0" r="r" b="b"/>
            <a:pathLst>
              <a:path w="2304" h="1850">
                <a:moveTo>
                  <a:pt x="1936" y="1850"/>
                </a:moveTo>
                <a:lnTo>
                  <a:pt x="0" y="1850"/>
                </a:lnTo>
                <a:lnTo>
                  <a:pt x="0" y="0"/>
                </a:lnTo>
                <a:lnTo>
                  <a:pt x="2304" y="0"/>
                </a:lnTo>
                <a:lnTo>
                  <a:pt x="1936" y="1850"/>
                </a:lnTo>
                <a:close/>
              </a:path>
            </a:pathLst>
          </a:custGeom>
          <a:solidFill>
            <a:srgbClr val="C4CD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a:p>
        </p:txBody>
      </p:sp>
      <p:sp>
        <p:nvSpPr>
          <p:cNvPr id="20" name="Freeform 8"/>
          <p:cNvSpPr>
            <a:spLocks/>
          </p:cNvSpPr>
          <p:nvPr/>
        </p:nvSpPr>
        <p:spPr bwMode="auto">
          <a:xfrm>
            <a:off x="2529007" y="3369728"/>
            <a:ext cx="6627019" cy="111919"/>
          </a:xfrm>
          <a:custGeom>
            <a:avLst/>
            <a:gdLst>
              <a:gd name="T0" fmla="*/ 5566 w 5566"/>
              <a:gd name="T1" fmla="*/ 0 h 94"/>
              <a:gd name="T2" fmla="*/ 18 w 5566"/>
              <a:gd name="T3" fmla="*/ 0 h 94"/>
              <a:gd name="T4" fmla="*/ 0 w 5566"/>
              <a:gd name="T5" fmla="*/ 94 h 94"/>
              <a:gd name="T6" fmla="*/ 5566 w 5566"/>
              <a:gd name="T7" fmla="*/ 94 h 94"/>
              <a:gd name="T8" fmla="*/ 5566 w 5566"/>
              <a:gd name="T9" fmla="*/ 0 h 94"/>
            </a:gdLst>
            <a:ahLst/>
            <a:cxnLst>
              <a:cxn ang="0">
                <a:pos x="T0" y="T1"/>
              </a:cxn>
              <a:cxn ang="0">
                <a:pos x="T2" y="T3"/>
              </a:cxn>
              <a:cxn ang="0">
                <a:pos x="T4" y="T5"/>
              </a:cxn>
              <a:cxn ang="0">
                <a:pos x="T6" y="T7"/>
              </a:cxn>
              <a:cxn ang="0">
                <a:pos x="T8" y="T9"/>
              </a:cxn>
            </a:cxnLst>
            <a:rect l="0" t="0" r="r" b="b"/>
            <a:pathLst>
              <a:path w="5566" h="94">
                <a:moveTo>
                  <a:pt x="5566" y="0"/>
                </a:moveTo>
                <a:lnTo>
                  <a:pt x="18" y="0"/>
                </a:lnTo>
                <a:lnTo>
                  <a:pt x="0" y="94"/>
                </a:lnTo>
                <a:lnTo>
                  <a:pt x="5566" y="94"/>
                </a:lnTo>
                <a:lnTo>
                  <a:pt x="5566" y="0"/>
                </a:lnTo>
                <a:close/>
              </a:path>
            </a:pathLst>
          </a:custGeom>
          <a:solidFill>
            <a:srgbClr val="C7D0EF"/>
          </a:solidFill>
          <a:ln>
            <a:noFill/>
          </a:ln>
          <a:extLst/>
        </p:spPr>
        <p:txBody>
          <a:bodyPr vert="horz" wrap="square" lIns="68580" tIns="34290" rIns="68580" bIns="34290" numCol="1" anchor="t" anchorCtr="0" compatLnSpc="1">
            <a:prstTxWarp prst="textNoShape">
              <a:avLst/>
            </a:prstTxWarp>
          </a:bodyPr>
          <a:lstStyle/>
          <a:p>
            <a:endParaRPr lang="zh-CN" altLang="en-US" sz="1050"/>
          </a:p>
        </p:txBody>
      </p:sp>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6630" y="1819281"/>
            <a:ext cx="1931401" cy="1626323"/>
          </a:xfrm>
          <a:prstGeom prst="rect">
            <a:avLst/>
          </a:prstGeom>
        </p:spPr>
      </p:pic>
      <p:pic>
        <p:nvPicPr>
          <p:cNvPr id="9" name="图片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3267" y="1920511"/>
            <a:ext cx="1312174" cy="254054"/>
          </a:xfrm>
          <a:prstGeom prst="rect">
            <a:avLst/>
          </a:prstGeom>
        </p:spPr>
      </p:pic>
      <p:pic>
        <p:nvPicPr>
          <p:cNvPr id="5" name="图片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3267" y="1324658"/>
            <a:ext cx="1655529" cy="1191705"/>
          </a:xfrm>
          <a:prstGeom prst="rect">
            <a:avLst/>
          </a:prstGeom>
        </p:spPr>
      </p:pic>
      <p:sp>
        <p:nvSpPr>
          <p:cNvPr id="12" name="矩形 11"/>
          <p:cNvSpPr/>
          <p:nvPr/>
        </p:nvSpPr>
        <p:spPr>
          <a:xfrm>
            <a:off x="0" y="4922044"/>
            <a:ext cx="9144000" cy="221456"/>
          </a:xfrm>
          <a:prstGeom prst="rect">
            <a:avLst/>
          </a:prstGeom>
          <a:solidFill>
            <a:srgbClr val="E1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15" name="文本框 14"/>
          <p:cNvSpPr txBox="1"/>
          <p:nvPr/>
        </p:nvSpPr>
        <p:spPr>
          <a:xfrm>
            <a:off x="3127195" y="1826906"/>
            <a:ext cx="5482234" cy="954107"/>
          </a:xfrm>
          <a:prstGeom prst="rect">
            <a:avLst/>
          </a:prstGeom>
          <a:noFill/>
        </p:spPr>
        <p:txBody>
          <a:bodyPr wrap="square" rtlCol="0">
            <a:spAutoFit/>
          </a:bodyPr>
          <a:lstStyle/>
          <a:p>
            <a:pPr algn="ctr"/>
            <a:r>
              <a:rPr lang="zh-CN" altLang="en-US" sz="2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基于敏感变量和线性感知机的测试预言自动生成方法</a:t>
            </a:r>
            <a:endParaRPr lang="zh-CN" altLang="en-US" sz="2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7250401" y="3982663"/>
            <a:ext cx="1733167" cy="357790"/>
          </a:xfrm>
          <a:prstGeom prst="rect">
            <a:avLst/>
          </a:prstGeom>
          <a:noFill/>
        </p:spPr>
        <p:txBody>
          <a:bodyPr wrap="none" rtlCol="0">
            <a:spAutoFit/>
          </a:bodyPr>
          <a:lstStyle/>
          <a:p>
            <a:r>
              <a:rPr lang="zh-CN" altLang="en-US" sz="1725" dirty="0">
                <a:solidFill>
                  <a:srgbClr val="224982"/>
                </a:solidFill>
                <a:latin typeface="方正兰亭中黑_GBK" panose="02000000000000000000" pitchFamily="2" charset="-122"/>
                <a:ea typeface="方正兰亭中黑_GBK" panose="02000000000000000000" pitchFamily="2" charset="-122"/>
              </a:rPr>
              <a:t>汇报人</a:t>
            </a:r>
            <a:r>
              <a:rPr lang="zh-CN" altLang="en-US" sz="1725" dirty="0" smtClean="0">
                <a:solidFill>
                  <a:srgbClr val="224982"/>
                </a:solidFill>
                <a:latin typeface="方正兰亭中黑_GBK" panose="02000000000000000000" pitchFamily="2" charset="-122"/>
                <a:ea typeface="方正兰亭中黑_GBK" panose="02000000000000000000" pitchFamily="2" charset="-122"/>
              </a:rPr>
              <a:t>：</a:t>
            </a:r>
            <a:r>
              <a:rPr lang="zh-CN" altLang="en-US" sz="1725" dirty="0">
                <a:solidFill>
                  <a:srgbClr val="565656"/>
                </a:solidFill>
                <a:latin typeface="方正兰亭中黑_GBK" panose="02000000000000000000" pitchFamily="2" charset="-122"/>
                <a:ea typeface="方正兰亭中黑_GBK" panose="02000000000000000000" pitchFamily="2" charset="-122"/>
              </a:rPr>
              <a:t>李尚儒</a:t>
            </a:r>
          </a:p>
        </p:txBody>
      </p:sp>
      <p:grpSp>
        <p:nvGrpSpPr>
          <p:cNvPr id="3" name="组合 2"/>
          <p:cNvGrpSpPr/>
          <p:nvPr/>
        </p:nvGrpSpPr>
        <p:grpSpPr>
          <a:xfrm>
            <a:off x="6967032" y="4019873"/>
            <a:ext cx="283369" cy="283369"/>
            <a:chOff x="4312082" y="5380063"/>
            <a:chExt cx="377825" cy="377825"/>
          </a:xfrm>
        </p:grpSpPr>
        <p:sp>
          <p:nvSpPr>
            <p:cNvPr id="2" name="椭圆 1"/>
            <p:cNvSpPr/>
            <p:nvPr/>
          </p:nvSpPr>
          <p:spPr>
            <a:xfrm>
              <a:off x="4312082" y="5380063"/>
              <a:ext cx="377825" cy="377825"/>
            </a:xfrm>
            <a:prstGeom prst="ellipse">
              <a:avLst/>
            </a:prstGeom>
            <a:solidFill>
              <a:srgbClr val="224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26" name="Freeform 25"/>
            <p:cNvSpPr>
              <a:spLocks noEditPoints="1" noChangeArrowheads="1"/>
            </p:cNvSpPr>
            <p:nvPr/>
          </p:nvSpPr>
          <p:spPr bwMode="auto">
            <a:xfrm>
              <a:off x="4400212" y="5409544"/>
              <a:ext cx="207179" cy="299426"/>
            </a:xfrm>
            <a:custGeom>
              <a:avLst/>
              <a:gdLst>
                <a:gd name="T0" fmla="*/ 21 w 78"/>
                <a:gd name="T1" fmla="*/ 36 h 112"/>
                <a:gd name="T2" fmla="*/ 21 w 78"/>
                <a:gd name="T3" fmla="*/ 11 h 112"/>
                <a:gd name="T4" fmla="*/ 58 w 78"/>
                <a:gd name="T5" fmla="*/ 11 h 112"/>
                <a:gd name="T6" fmla="*/ 57 w 78"/>
                <a:gd name="T7" fmla="*/ 36 h 112"/>
                <a:gd name="T8" fmla="*/ 53 w 78"/>
                <a:gd name="T9" fmla="*/ 47 h 112"/>
                <a:gd name="T10" fmla="*/ 39 w 78"/>
                <a:gd name="T11" fmla="*/ 53 h 112"/>
                <a:gd name="T12" fmla="*/ 39 w 78"/>
                <a:gd name="T13" fmla="*/ 53 h 112"/>
                <a:gd name="T14" fmla="*/ 26 w 78"/>
                <a:gd name="T15" fmla="*/ 47 h 112"/>
                <a:gd name="T16" fmla="*/ 21 w 78"/>
                <a:gd name="T17" fmla="*/ 36 h 112"/>
                <a:gd name="T18" fmla="*/ 13 w 78"/>
                <a:gd name="T19" fmla="*/ 107 h 112"/>
                <a:gd name="T20" fmla="*/ 67 w 78"/>
                <a:gd name="T21" fmla="*/ 107 h 112"/>
                <a:gd name="T22" fmla="*/ 64 w 78"/>
                <a:gd name="T23" fmla="*/ 112 h 112"/>
                <a:gd name="T24" fmla="*/ 16 w 78"/>
                <a:gd name="T25" fmla="*/ 112 h 112"/>
                <a:gd name="T26" fmla="*/ 13 w 78"/>
                <a:gd name="T27" fmla="*/ 107 h 112"/>
                <a:gd name="T28" fmla="*/ 70 w 78"/>
                <a:gd name="T29" fmla="*/ 67 h 112"/>
                <a:gd name="T30" fmla="*/ 76 w 78"/>
                <a:gd name="T31" fmla="*/ 90 h 112"/>
                <a:gd name="T32" fmla="*/ 68 w 78"/>
                <a:gd name="T33" fmla="*/ 103 h 112"/>
                <a:gd name="T34" fmla="*/ 66 w 78"/>
                <a:gd name="T35" fmla="*/ 103 h 112"/>
                <a:gd name="T36" fmla="*/ 66 w 78"/>
                <a:gd name="T37" fmla="*/ 72 h 112"/>
                <a:gd name="T38" fmla="*/ 42 w 78"/>
                <a:gd name="T39" fmla="*/ 72 h 112"/>
                <a:gd name="T40" fmla="*/ 49 w 78"/>
                <a:gd name="T41" fmla="*/ 56 h 112"/>
                <a:gd name="T42" fmla="*/ 51 w 78"/>
                <a:gd name="T43" fmla="*/ 54 h 112"/>
                <a:gd name="T44" fmla="*/ 65 w 78"/>
                <a:gd name="T45" fmla="*/ 57 h 112"/>
                <a:gd name="T46" fmla="*/ 66 w 78"/>
                <a:gd name="T47" fmla="*/ 57 h 112"/>
                <a:gd name="T48" fmla="*/ 66 w 78"/>
                <a:gd name="T49" fmla="*/ 58 h 112"/>
                <a:gd name="T50" fmla="*/ 70 w 78"/>
                <a:gd name="T51" fmla="*/ 67 h 112"/>
                <a:gd name="T52" fmla="*/ 70 w 78"/>
                <a:gd name="T53" fmla="*/ 67 h 112"/>
                <a:gd name="T54" fmla="*/ 14 w 78"/>
                <a:gd name="T55" fmla="*/ 103 h 112"/>
                <a:gd name="T56" fmla="*/ 11 w 78"/>
                <a:gd name="T57" fmla="*/ 103 h 112"/>
                <a:gd name="T58" fmla="*/ 3 w 78"/>
                <a:gd name="T59" fmla="*/ 90 h 112"/>
                <a:gd name="T60" fmla="*/ 9 w 78"/>
                <a:gd name="T61" fmla="*/ 67 h 112"/>
                <a:gd name="T62" fmla="*/ 14 w 78"/>
                <a:gd name="T63" fmla="*/ 58 h 112"/>
                <a:gd name="T64" fmla="*/ 14 w 78"/>
                <a:gd name="T65" fmla="*/ 57 h 112"/>
                <a:gd name="T66" fmla="*/ 14 w 78"/>
                <a:gd name="T67" fmla="*/ 57 h 112"/>
                <a:gd name="T68" fmla="*/ 28 w 78"/>
                <a:gd name="T69" fmla="*/ 54 h 112"/>
                <a:gd name="T70" fmla="*/ 30 w 78"/>
                <a:gd name="T71" fmla="*/ 56 h 112"/>
                <a:gd name="T72" fmla="*/ 38 w 78"/>
                <a:gd name="T73" fmla="*/ 72 h 112"/>
                <a:gd name="T74" fmla="*/ 14 w 78"/>
                <a:gd name="T75" fmla="*/ 72 h 112"/>
                <a:gd name="T76" fmla="*/ 14 w 78"/>
                <a:gd name="T77" fmla="*/ 103 h 1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8"/>
                <a:gd name="T118" fmla="*/ 0 h 112"/>
                <a:gd name="T119" fmla="*/ 78 w 78"/>
                <a:gd name="T120" fmla="*/ 112 h 1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bg1"/>
            </a:solidFill>
            <a:ln>
              <a:noFill/>
            </a:ln>
            <a:extLst/>
          </p:spPr>
          <p:txBody>
            <a:bodyPr/>
            <a:lstStyle/>
            <a:p>
              <a:pPr>
                <a:defRPr/>
              </a:pPr>
              <a:endParaRPr lang="zh-CN" altLang="zh-CN" sz="1013">
                <a:solidFill>
                  <a:srgbClr val="000000"/>
                </a:solidFill>
                <a:latin typeface="Calibri" pitchFamily="34" charset="0"/>
                <a:sym typeface="宋体" pitchFamily="2" charset="-122"/>
              </a:endParaRPr>
            </a:p>
          </p:txBody>
        </p:sp>
      </p:grpSp>
      <p:sp>
        <p:nvSpPr>
          <p:cNvPr id="39" name="TextBox 24"/>
          <p:cNvSpPr txBox="1"/>
          <p:nvPr/>
        </p:nvSpPr>
        <p:spPr>
          <a:xfrm>
            <a:off x="9581661" y="4340453"/>
            <a:ext cx="588623" cy="253916"/>
          </a:xfrm>
          <a:prstGeom prst="rect">
            <a:avLst/>
          </a:prstGeom>
          <a:noFill/>
        </p:spPr>
        <p:txBody>
          <a:bodyPr wrap="none" rtlCol="0">
            <a:spAutoFit/>
          </a:bodyPr>
          <a:lstStyle/>
          <a:p>
            <a:r>
              <a:rPr lang="zh-CN" altLang="en-US" sz="1050" dirty="0"/>
              <a:t>延时符</a:t>
            </a: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356"/>
            <a:ext cx="1188422" cy="1188422"/>
          </a:xfrm>
          <a:prstGeom prst="rect">
            <a:avLst/>
          </a:prstGeom>
        </p:spPr>
      </p:pic>
      <p:sp>
        <p:nvSpPr>
          <p:cNvPr id="6" name="文本框 5"/>
          <p:cNvSpPr txBox="1"/>
          <p:nvPr/>
        </p:nvSpPr>
        <p:spPr>
          <a:xfrm>
            <a:off x="5145433" y="3589975"/>
            <a:ext cx="3775393"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作者</a:t>
            </a:r>
            <a:r>
              <a:rPr lang="zh-CN" altLang="en-US" dirty="0" smtClean="0">
                <a:latin typeface="Arial" panose="020B0604020202020204" pitchFamily="34" charset="0"/>
                <a:ea typeface="微软雅黑" panose="020B0503020204020204" pitchFamily="34" charset="-122"/>
              </a:rPr>
              <a:t>：马春燕、李尚儒、王慧朝、张磊、张涛</a:t>
            </a:r>
            <a:endParaRPr lang="zh-CN" altLang="en-US" sz="1400" dirty="0" smtClean="0">
              <a:latin typeface="Arial" panose="020B0604020202020204" pitchFamily="34" charset="0"/>
              <a:ea typeface="微软雅黑" panose="020B0503020204020204" pitchFamily="34" charset="-122"/>
            </a:endParaRPr>
          </a:p>
        </p:txBody>
      </p:sp>
      <p:sp>
        <p:nvSpPr>
          <p:cNvPr id="7" name="矩形 6"/>
          <p:cNvSpPr/>
          <p:nvPr/>
        </p:nvSpPr>
        <p:spPr>
          <a:xfrm>
            <a:off x="6445825" y="500644"/>
            <a:ext cx="2698175" cy="307777"/>
          </a:xfrm>
          <a:prstGeom prst="rect">
            <a:avLst/>
          </a:prstGeom>
        </p:spPr>
        <p:txBody>
          <a:bodyPr wrap="none">
            <a:spAutoFit/>
          </a:bodyPr>
          <a:lstStyle/>
          <a:p>
            <a:r>
              <a:rPr lang="zh-CN" altLang="en-US" dirty="0" smtClean="0"/>
              <a:t>软件学报智能化</a:t>
            </a:r>
            <a:r>
              <a:rPr lang="zh-CN" altLang="en-US" dirty="0"/>
              <a:t>软件新技术专刊</a:t>
            </a:r>
          </a:p>
        </p:txBody>
      </p:sp>
    </p:spTree>
    <p:extLst>
      <p:ext uri="{BB962C8B-B14F-4D97-AF65-F5344CB8AC3E}">
        <p14:creationId xmlns:p14="http://schemas.microsoft.com/office/powerpoint/2010/main" val="380621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269937" y="58148"/>
            <a:ext cx="223650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a:solidFill>
                  <a:schemeClr val="accent1"/>
                </a:solidFill>
                <a:latin typeface="Arial" panose="020B0604020202020204" pitchFamily="34" charset="0"/>
              </a:rPr>
              <a:t>候选</a:t>
            </a:r>
            <a:r>
              <a:rPr lang="zh-CN" altLang="en-US" sz="1600" b="1" dirty="0" smtClean="0">
                <a:solidFill>
                  <a:schemeClr val="accent1"/>
                </a:solidFill>
                <a:latin typeface="Arial" panose="020B0604020202020204" pitchFamily="34" charset="0"/>
              </a:rPr>
              <a:t>门限值（门限值）</a:t>
            </a:r>
            <a:endParaRPr lang="zh-CN" altLang="en-US" sz="1600" b="1" dirty="0">
              <a:solidFill>
                <a:schemeClr val="accent1"/>
              </a:solidFill>
              <a:latin typeface="Arial" panose="020B0604020202020204" pitchFamily="34"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234793251"/>
              </p:ext>
            </p:extLst>
          </p:nvPr>
        </p:nvGraphicFramePr>
        <p:xfrm>
          <a:off x="-303194" y="461195"/>
          <a:ext cx="2903538" cy="4310086"/>
        </p:xfrm>
        <a:graphic>
          <a:graphicData uri="http://schemas.openxmlformats.org/presentationml/2006/ole">
            <mc:AlternateContent xmlns:mc="http://schemas.openxmlformats.org/markup-compatibility/2006">
              <mc:Choice xmlns:v="urn:schemas-microsoft-com:vml" Requires="v">
                <p:oleObj spid="_x0000_s9318" name="Visio" r:id="rId4" imgW="2903114" imgH="4412169" progId="Visio.Drawing.15">
                  <p:embed/>
                </p:oleObj>
              </mc:Choice>
              <mc:Fallback>
                <p:oleObj name="Visio" r:id="rId4" imgW="2903114" imgH="4412169" progId="Visio.Drawing.15">
                  <p:embed/>
                  <p:pic>
                    <p:nvPicPr>
                      <p:cNvPr id="0" name=""/>
                      <p:cNvPicPr/>
                      <p:nvPr/>
                    </p:nvPicPr>
                    <p:blipFill>
                      <a:blip r:embed="rId5"/>
                      <a:stretch>
                        <a:fillRect/>
                      </a:stretch>
                    </p:blipFill>
                    <p:spPr>
                      <a:xfrm>
                        <a:off x="-303194" y="461195"/>
                        <a:ext cx="2903538" cy="431008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43150677"/>
              </p:ext>
            </p:extLst>
          </p:nvPr>
        </p:nvGraphicFramePr>
        <p:xfrm>
          <a:off x="2964587" y="396700"/>
          <a:ext cx="2887663" cy="4194770"/>
        </p:xfrm>
        <a:graphic>
          <a:graphicData uri="http://schemas.openxmlformats.org/presentationml/2006/ole">
            <mc:AlternateContent xmlns:mc="http://schemas.openxmlformats.org/markup-compatibility/2006">
              <mc:Choice xmlns:v="urn:schemas-microsoft-com:vml" Requires="v">
                <p:oleObj spid="_x0000_s9319" name="Visio" r:id="rId6" imgW="2887803" imgH="4228911" progId="Visio.Drawing.15">
                  <p:embed/>
                </p:oleObj>
              </mc:Choice>
              <mc:Fallback>
                <p:oleObj name="Visio" r:id="rId6" imgW="2887803" imgH="4228911" progId="Visio.Drawing.15">
                  <p:embed/>
                  <p:pic>
                    <p:nvPicPr>
                      <p:cNvPr id="0" name=""/>
                      <p:cNvPicPr/>
                      <p:nvPr/>
                    </p:nvPicPr>
                    <p:blipFill>
                      <a:blip r:embed="rId7"/>
                      <a:stretch>
                        <a:fillRect/>
                      </a:stretch>
                    </p:blipFill>
                    <p:spPr>
                      <a:xfrm>
                        <a:off x="2964587" y="396700"/>
                        <a:ext cx="2887663" cy="419477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7887610"/>
              </p:ext>
            </p:extLst>
          </p:nvPr>
        </p:nvGraphicFramePr>
        <p:xfrm>
          <a:off x="6044819" y="335280"/>
          <a:ext cx="2887663" cy="4480930"/>
        </p:xfrm>
        <a:graphic>
          <a:graphicData uri="http://schemas.openxmlformats.org/presentationml/2006/ole">
            <mc:AlternateContent xmlns:mc="http://schemas.openxmlformats.org/markup-compatibility/2006">
              <mc:Choice xmlns:v="urn:schemas-microsoft-com:vml" Requires="v">
                <p:oleObj spid="_x0000_s9320" name="Visio" r:id="rId8" imgW="2887803" imgH="4228911" progId="Visio.Drawing.15">
                  <p:embed/>
                </p:oleObj>
              </mc:Choice>
              <mc:Fallback>
                <p:oleObj name="Visio" r:id="rId8" imgW="2887803" imgH="4228911" progId="Visio.Drawing.15">
                  <p:embed/>
                  <p:pic>
                    <p:nvPicPr>
                      <p:cNvPr id="0" name=""/>
                      <p:cNvPicPr/>
                      <p:nvPr/>
                    </p:nvPicPr>
                    <p:blipFill>
                      <a:blip r:embed="rId9"/>
                      <a:stretch>
                        <a:fillRect/>
                      </a:stretch>
                    </p:blipFill>
                    <p:spPr>
                      <a:xfrm>
                        <a:off x="6044819" y="335280"/>
                        <a:ext cx="2887663" cy="4480930"/>
                      </a:xfrm>
                      <a:prstGeom prst="rect">
                        <a:avLst/>
                      </a:prstGeom>
                    </p:spPr>
                  </p:pic>
                </p:oleObj>
              </mc:Fallback>
            </mc:AlternateContent>
          </a:graphicData>
        </a:graphic>
      </p:graphicFrame>
      <p:sp>
        <p:nvSpPr>
          <p:cNvPr id="2" name="文本框 1"/>
          <p:cNvSpPr txBox="1"/>
          <p:nvPr/>
        </p:nvSpPr>
        <p:spPr>
          <a:xfrm>
            <a:off x="2107402" y="3178258"/>
            <a:ext cx="1337734" cy="177279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成功和失败测试用例集均不为空时，在成功测试用例集中，找候选门限值</a:t>
            </a:r>
          </a:p>
        </p:txBody>
      </p:sp>
      <p:cxnSp>
        <p:nvCxnSpPr>
          <p:cNvPr id="4" name="曲线连接符 3"/>
          <p:cNvCxnSpPr/>
          <p:nvPr/>
        </p:nvCxnSpPr>
        <p:spPr>
          <a:xfrm rot="5400000" flipH="1" flipV="1">
            <a:off x="1675153" y="3815570"/>
            <a:ext cx="715476" cy="2776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852250" y="618674"/>
            <a:ext cx="921701" cy="121264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在失败测试用例集中找候选门限值</a:t>
            </a:r>
          </a:p>
        </p:txBody>
      </p:sp>
      <p:cxnSp>
        <p:nvCxnSpPr>
          <p:cNvPr id="33" name="曲线连接符 32"/>
          <p:cNvCxnSpPr/>
          <p:nvPr/>
        </p:nvCxnSpPr>
        <p:spPr>
          <a:xfrm>
            <a:off x="5526543" y="794327"/>
            <a:ext cx="403424" cy="1886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563280" y="2974674"/>
            <a:ext cx="1115042" cy="177279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在失败测试用例集为空时，在成功测试用例集中找候选门限值</a:t>
            </a:r>
          </a:p>
        </p:txBody>
      </p:sp>
      <p:cxnSp>
        <p:nvCxnSpPr>
          <p:cNvPr id="36" name="曲线连接符 35"/>
          <p:cNvCxnSpPr/>
          <p:nvPr/>
        </p:nvCxnSpPr>
        <p:spPr>
          <a:xfrm rot="10800000">
            <a:off x="6560820" y="4127761"/>
            <a:ext cx="796544" cy="184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等腰三角形 22"/>
          <p:cNvSpPr>
            <a:spLocks noChangeArrowheads="1"/>
          </p:cNvSpPr>
          <p:nvPr/>
        </p:nvSpPr>
        <p:spPr bwMode="auto">
          <a:xfrm rot="5400000">
            <a:off x="1139" y="35022"/>
            <a:ext cx="372564"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1000254091"/>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563574" y="1118980"/>
            <a:ext cx="3580426" cy="1632639"/>
          </a:xfrm>
          <a:prstGeom prst="rect">
            <a:avLst/>
          </a:prstGeom>
        </p:spPr>
      </p:pic>
      <p:pic>
        <p:nvPicPr>
          <p:cNvPr id="6" name="图片 5"/>
          <p:cNvPicPr>
            <a:picLocks noChangeAspect="1"/>
          </p:cNvPicPr>
          <p:nvPr/>
        </p:nvPicPr>
        <p:blipFill>
          <a:blip r:embed="rId4"/>
          <a:stretch>
            <a:fillRect/>
          </a:stretch>
        </p:blipFill>
        <p:spPr>
          <a:xfrm>
            <a:off x="2039699" y="639505"/>
            <a:ext cx="3523875" cy="4088423"/>
          </a:xfrm>
          <a:prstGeom prst="rect">
            <a:avLst/>
          </a:prstGeom>
        </p:spPr>
      </p:pic>
      <p:sp>
        <p:nvSpPr>
          <p:cNvPr id="2" name="矩形 1"/>
          <p:cNvSpPr/>
          <p:nvPr/>
        </p:nvSpPr>
        <p:spPr>
          <a:xfrm>
            <a:off x="137326" y="726662"/>
            <a:ext cx="1902373" cy="3416320"/>
          </a:xfrm>
          <a:prstGeom prst="rect">
            <a:avLst/>
          </a:prstGeom>
        </p:spPr>
        <p:txBody>
          <a:bodyPr wrap="square">
            <a:spAutoFit/>
          </a:bodyPr>
          <a:lstStyle/>
          <a:p>
            <a:pPr>
              <a:lnSpc>
                <a:spcPct val="150000"/>
              </a:lnSpc>
            </a:pPr>
            <a:r>
              <a:rPr lang="zh-CN" altLang="en-US" sz="1600" dirty="0" smtClean="0"/>
              <a:t>若相似测试用例集中元素个数为</a:t>
            </a:r>
            <a:r>
              <a:rPr lang="en-US" altLang="zh-CN" sz="1600" dirty="0" smtClean="0"/>
              <a:t>N</a:t>
            </a:r>
            <a:r>
              <a:rPr lang="zh-CN" altLang="en-US" sz="1600" dirty="0" smtClean="0"/>
              <a:t>时，将得到</a:t>
            </a:r>
            <a:r>
              <a:rPr lang="en-US" altLang="zh-CN" sz="1600" dirty="0" smtClean="0"/>
              <a:t>N</a:t>
            </a:r>
            <a:r>
              <a:rPr lang="en-US" altLang="zh-CN" sz="1600" baseline="30000" dirty="0" smtClean="0"/>
              <a:t>2</a:t>
            </a:r>
            <a:r>
              <a:rPr lang="zh-CN" altLang="en-US" sz="1600" dirty="0" smtClean="0"/>
              <a:t>个候选门限值，使用这些候选门限值对相似测试用例集中的每个测试用例进行预测，选出预测准确率最高的作为门限值。</a:t>
            </a:r>
            <a:endParaRPr lang="zh-CN" altLang="en-US" sz="1600" dirty="0"/>
          </a:p>
        </p:txBody>
      </p:sp>
      <p:sp>
        <p:nvSpPr>
          <p:cNvPr id="21" name="矩形 20"/>
          <p:cNvSpPr>
            <a:spLocks noChangeArrowheads="1"/>
          </p:cNvSpPr>
          <p:nvPr/>
        </p:nvSpPr>
        <p:spPr bwMode="auto">
          <a:xfrm>
            <a:off x="274628" y="102833"/>
            <a:ext cx="1620953"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门限值求解算法</a:t>
            </a:r>
            <a:endParaRPr lang="zh-CN" altLang="en-US" sz="1600" b="1" dirty="0">
              <a:solidFill>
                <a:schemeClr val="accent1"/>
              </a:solidFill>
              <a:latin typeface="Arial" panose="020B0604020202020204" pitchFamily="34" charset="0"/>
            </a:endParaRPr>
          </a:p>
        </p:txBody>
      </p:sp>
      <p:sp>
        <p:nvSpPr>
          <p:cNvPr id="22" name="等腰三角形 21"/>
          <p:cNvSpPr>
            <a:spLocks noChangeArrowheads="1"/>
          </p:cNvSpPr>
          <p:nvPr/>
        </p:nvSpPr>
        <p:spPr bwMode="auto">
          <a:xfrm rot="5400000">
            <a:off x="-3697" y="89859"/>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1086961006"/>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306317" y="214687"/>
            <a:ext cx="2031321"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计算成功和失败权重</a:t>
            </a:r>
            <a:endParaRPr lang="zh-CN" altLang="en-US" sz="1600" b="1" dirty="0">
              <a:solidFill>
                <a:schemeClr val="accent1"/>
              </a:solidFill>
              <a:latin typeface="Arial" panose="020B0604020202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6004293"/>
              </p:ext>
            </p:extLst>
          </p:nvPr>
        </p:nvGraphicFramePr>
        <p:xfrm>
          <a:off x="-16711" y="614172"/>
          <a:ext cx="3213462" cy="3784261"/>
        </p:xfrm>
        <a:graphic>
          <a:graphicData uri="http://schemas.openxmlformats.org/presentationml/2006/ole">
            <mc:AlternateContent xmlns:mc="http://schemas.openxmlformats.org/markup-compatibility/2006">
              <mc:Choice xmlns:v="urn:schemas-microsoft-com:vml" Requires="v">
                <p:oleObj spid="_x0000_s10315" name="Visio" r:id="rId4" imgW="3383280" imgH="4427016" progId="Visio.Drawing.15">
                  <p:embed/>
                </p:oleObj>
              </mc:Choice>
              <mc:Fallback>
                <p:oleObj name="Visio" r:id="rId4" imgW="3383280" imgH="4427016" progId="Visio.Drawing.15">
                  <p:embed/>
                  <p:pic>
                    <p:nvPicPr>
                      <p:cNvPr id="0" name=""/>
                      <p:cNvPicPr/>
                      <p:nvPr/>
                    </p:nvPicPr>
                    <p:blipFill>
                      <a:blip r:embed="rId5"/>
                      <a:stretch>
                        <a:fillRect/>
                      </a:stretch>
                    </p:blipFill>
                    <p:spPr>
                      <a:xfrm>
                        <a:off x="-16711" y="614172"/>
                        <a:ext cx="3213462" cy="3784261"/>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69137969"/>
              </p:ext>
            </p:extLst>
          </p:nvPr>
        </p:nvGraphicFramePr>
        <p:xfrm>
          <a:off x="2951163" y="560070"/>
          <a:ext cx="3146425" cy="3984625"/>
        </p:xfrm>
        <a:graphic>
          <a:graphicData uri="http://schemas.openxmlformats.org/presentationml/2006/ole">
            <mc:AlternateContent xmlns:mc="http://schemas.openxmlformats.org/markup-compatibility/2006">
              <mc:Choice xmlns:v="urn:schemas-microsoft-com:vml" Requires="v">
                <p:oleObj spid="_x0000_s10316" name="Visio" r:id="rId6" imgW="3383280" imgH="4427016" progId="Visio.Drawing.15">
                  <p:embed/>
                </p:oleObj>
              </mc:Choice>
              <mc:Fallback>
                <p:oleObj name="Visio" r:id="rId6" imgW="3383280" imgH="4427016" progId="Visio.Drawing.15">
                  <p:embed/>
                  <p:pic>
                    <p:nvPicPr>
                      <p:cNvPr id="0" name=""/>
                      <p:cNvPicPr/>
                      <p:nvPr/>
                    </p:nvPicPr>
                    <p:blipFill>
                      <a:blip r:embed="rId7"/>
                      <a:stretch>
                        <a:fillRect/>
                      </a:stretch>
                    </p:blipFill>
                    <p:spPr>
                      <a:xfrm>
                        <a:off x="2951163" y="560070"/>
                        <a:ext cx="3146425" cy="39846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9112424"/>
              </p:ext>
            </p:extLst>
          </p:nvPr>
        </p:nvGraphicFramePr>
        <p:xfrm>
          <a:off x="5968924" y="483033"/>
          <a:ext cx="2870276" cy="4051380"/>
        </p:xfrm>
        <a:graphic>
          <a:graphicData uri="http://schemas.openxmlformats.org/presentationml/2006/ole">
            <mc:AlternateContent xmlns:mc="http://schemas.openxmlformats.org/markup-compatibility/2006">
              <mc:Choice xmlns:v="urn:schemas-microsoft-com:vml" Requires="v">
                <p:oleObj spid="_x0000_s10317" name="Visio" r:id="rId8" imgW="3383280" imgH="4427016" progId="Visio.Drawing.15">
                  <p:embed/>
                </p:oleObj>
              </mc:Choice>
              <mc:Fallback>
                <p:oleObj name="Visio" r:id="rId8" imgW="3383280" imgH="4427016" progId="Visio.Drawing.15">
                  <p:embed/>
                  <p:pic>
                    <p:nvPicPr>
                      <p:cNvPr id="0" name=""/>
                      <p:cNvPicPr/>
                      <p:nvPr/>
                    </p:nvPicPr>
                    <p:blipFill>
                      <a:blip r:embed="rId9"/>
                      <a:stretch>
                        <a:fillRect/>
                      </a:stretch>
                    </p:blipFill>
                    <p:spPr>
                      <a:xfrm>
                        <a:off x="5968924" y="483033"/>
                        <a:ext cx="2870276" cy="4051380"/>
                      </a:xfrm>
                      <a:prstGeom prst="rect">
                        <a:avLst/>
                      </a:prstGeom>
                    </p:spPr>
                  </p:pic>
                </p:oleObj>
              </mc:Fallback>
            </mc:AlternateContent>
          </a:graphicData>
        </a:graphic>
      </p:graphicFrame>
      <p:sp>
        <p:nvSpPr>
          <p:cNvPr id="8" name="文本框 7"/>
          <p:cNvSpPr txBox="1"/>
          <p:nvPr/>
        </p:nvSpPr>
        <p:spPr>
          <a:xfrm>
            <a:off x="67207" y="3663290"/>
            <a:ext cx="1525374" cy="149271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成功和失败测试用例集均不为空，在成功测试用例集中，计算成功和失败</a:t>
            </a:r>
            <a:r>
              <a:rPr lang="zh-CN" altLang="en-US" dirty="0">
                <a:latin typeface="Arial" panose="020B0604020202020204" pitchFamily="34" charset="0"/>
                <a:ea typeface="微软雅黑" panose="020B0503020204020204" pitchFamily="34" charset="-122"/>
              </a:rPr>
              <a:t>权重</a:t>
            </a:r>
            <a:endParaRPr lang="zh-CN" altLang="en-US" sz="1400" dirty="0" smtClean="0">
              <a:latin typeface="Arial" panose="020B0604020202020204" pitchFamily="34" charset="0"/>
              <a:ea typeface="微软雅黑" panose="020B0503020204020204" pitchFamily="34" charset="-122"/>
            </a:endParaRPr>
          </a:p>
        </p:txBody>
      </p:sp>
      <p:sp>
        <p:nvSpPr>
          <p:cNvPr id="9" name="文本框 8"/>
          <p:cNvSpPr txBox="1"/>
          <p:nvPr/>
        </p:nvSpPr>
        <p:spPr>
          <a:xfrm>
            <a:off x="2674940" y="3979835"/>
            <a:ext cx="1630262" cy="93256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失败</a:t>
            </a:r>
            <a:r>
              <a:rPr lang="zh-CN" altLang="en-US" dirty="0">
                <a:latin typeface="Arial" panose="020B0604020202020204" pitchFamily="34" charset="0"/>
                <a:ea typeface="微软雅黑" panose="020B0503020204020204" pitchFamily="34" charset="-122"/>
              </a:rPr>
              <a:t>测试用例集中计算成功和失败权重</a:t>
            </a:r>
          </a:p>
        </p:txBody>
      </p:sp>
      <p:sp>
        <p:nvSpPr>
          <p:cNvPr id="11" name="文本框 10"/>
          <p:cNvSpPr txBox="1"/>
          <p:nvPr/>
        </p:nvSpPr>
        <p:spPr>
          <a:xfrm>
            <a:off x="5757060" y="3773628"/>
            <a:ext cx="1664218" cy="149271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在失败测试用例集为空时，在成功测试用例集中</a:t>
            </a:r>
            <a:r>
              <a:rPr lang="zh-CN" altLang="en-US" dirty="0">
                <a:latin typeface="Arial" panose="020B0604020202020204" pitchFamily="34" charset="0"/>
                <a:ea typeface="微软雅黑" panose="020B0503020204020204" pitchFamily="34" charset="-122"/>
              </a:rPr>
              <a:t>计算成功和失败权重</a:t>
            </a: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cxnSp>
        <p:nvCxnSpPr>
          <p:cNvPr id="5" name="曲线连接符 4"/>
          <p:cNvCxnSpPr/>
          <p:nvPr/>
        </p:nvCxnSpPr>
        <p:spPr>
          <a:xfrm rot="10800000" flipV="1">
            <a:off x="1348740" y="4465319"/>
            <a:ext cx="632460" cy="931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p:cNvCxnSpPr/>
          <p:nvPr/>
        </p:nvCxnSpPr>
        <p:spPr>
          <a:xfrm rot="10800000" flipV="1">
            <a:off x="3776062" y="4650003"/>
            <a:ext cx="1115978" cy="5618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rot="10800000" flipV="1">
            <a:off x="6848800" y="4558452"/>
            <a:ext cx="720512" cy="1477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等腰三角形 13"/>
          <p:cNvSpPr>
            <a:spLocks noChangeArrowheads="1"/>
          </p:cNvSpPr>
          <p:nvPr/>
        </p:nvSpPr>
        <p:spPr bwMode="auto">
          <a:xfrm rot="5400000">
            <a:off x="-3697" y="195760"/>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1420383265"/>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253551" y="553492"/>
            <a:ext cx="1005399"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预测</a:t>
            </a:r>
            <a:r>
              <a:rPr lang="zh-CN" altLang="en-US" sz="1600" b="1" dirty="0">
                <a:solidFill>
                  <a:schemeClr val="accent1"/>
                </a:solidFill>
                <a:latin typeface="Arial" panose="020B0604020202020204" pitchFamily="34" charset="0"/>
              </a:rPr>
              <a:t>结果</a:t>
            </a:r>
          </a:p>
        </p:txBody>
      </p:sp>
      <mc:AlternateContent xmlns:mc="http://schemas.openxmlformats.org/markup-compatibility/2006" xmlns:a14="http://schemas.microsoft.com/office/drawing/2010/main">
        <mc:Choice Requires="a14">
          <p:sp>
            <p:nvSpPr>
              <p:cNvPr id="6" name="矩形 5"/>
              <p:cNvSpPr/>
              <p:nvPr/>
            </p:nvSpPr>
            <p:spPr>
              <a:xfrm>
                <a:off x="708660" y="1203561"/>
                <a:ext cx="7383780" cy="2767232"/>
              </a:xfrm>
              <a:prstGeom prst="rect">
                <a:avLst/>
              </a:prstGeom>
            </p:spPr>
            <p:txBody>
              <a:bodyPr wrap="square">
                <a:spAutoFit/>
              </a:bodyPr>
              <a:lstStyle/>
              <a:p>
                <a:pPr marL="285750" indent="-285750">
                  <a:lnSpc>
                    <a:spcPct val="130000"/>
                  </a:lnSpc>
                  <a:buFont typeface="Wingdings" panose="05000000000000000000" pitchFamily="2" charset="2"/>
                  <a:buChar char="p"/>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新测试用例在断点</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处成功的</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概率  </a:t>
                </a:r>
                <a:r>
                  <a:rPr lang="en-US" altLang="zh-CN" sz="16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14:m>
                  <m:oMath xmlns:m="http://schemas.openxmlformats.org/officeDocument/2006/math">
                    <m:r>
                      <a:rPr lang="en-US" altLang="zh-CN" sz="1600" i="1">
                        <a:solidFill>
                          <a:srgbClr val="FF0000"/>
                        </a:solidFill>
                        <a:latin typeface="Cambria Math" panose="02040503050406030204" pitchFamily="18" charset="0"/>
                        <a:ea typeface="微软雅黑" panose="020B0503020204020204" pitchFamily="34" charset="-122"/>
                      </a:rPr>
                      <m:t>=</m:t>
                    </m:r>
                    <m:f>
                      <m:fPr>
                        <m:ctrlPr>
                          <a:rPr lang="en-US" altLang="zh-CN" sz="1600" i="1">
                            <a:solidFill>
                              <a:srgbClr val="FF0000"/>
                            </a:solidFill>
                            <a:latin typeface="Cambria Math" panose="02040503050406030204" pitchFamily="18" charset="0"/>
                            <a:ea typeface="微软雅黑" panose="020B0503020204020204" pitchFamily="34" charset="-122"/>
                          </a:rPr>
                        </m:ctrlPr>
                      </m:fPr>
                      <m:num>
                        <m:r>
                          <a:rPr lang="en-US" altLang="zh-CN" sz="1600" i="1">
                            <a:solidFill>
                              <a:srgbClr val="FF0000"/>
                            </a:solidFill>
                            <a:latin typeface="Cambria Math" panose="02040503050406030204" pitchFamily="18" charset="0"/>
                            <a:ea typeface="微软雅黑" panose="020B0503020204020204" pitchFamily="34" charset="-122"/>
                          </a:rPr>
                          <m:t>𝑃𝐶</m:t>
                        </m:r>
                        <m:r>
                          <m:rPr>
                            <m:nor/>
                          </m:rPr>
                          <a:rPr lang="en-US" altLang="zh-CN" sz="16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m:t>i</m:t>
                        </m:r>
                      </m:num>
                      <m:den>
                        <m:r>
                          <a:rPr lang="en-US" altLang="zh-CN" sz="1600" i="1">
                            <a:solidFill>
                              <a:srgbClr val="FF0000"/>
                            </a:solidFill>
                            <a:latin typeface="Cambria Math" panose="02040503050406030204" pitchFamily="18" charset="0"/>
                            <a:ea typeface="微软雅黑" panose="020B0503020204020204" pitchFamily="34" charset="-122"/>
                          </a:rPr>
                          <m:t>𝐹𝐶</m:t>
                        </m:r>
                        <m:r>
                          <m:rPr>
                            <m:nor/>
                          </m:rPr>
                          <a:rPr lang="en-US" altLang="zh-CN" sz="16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m:t>i</m:t>
                        </m:r>
                        <m:r>
                          <a:rPr lang="en-US" altLang="zh-CN" sz="1600" i="1">
                            <a:solidFill>
                              <a:srgbClr val="FF0000"/>
                            </a:solidFill>
                            <a:latin typeface="Cambria Math" panose="02040503050406030204" pitchFamily="18" charset="0"/>
                            <a:ea typeface="微软雅黑" panose="020B0503020204020204" pitchFamily="34" charset="-122"/>
                          </a:rPr>
                          <m:t>+</m:t>
                        </m:r>
                        <m:r>
                          <a:rPr lang="en-US" altLang="zh-CN" sz="1600" i="1">
                            <a:solidFill>
                              <a:srgbClr val="FF0000"/>
                            </a:solidFill>
                            <a:latin typeface="Cambria Math" panose="02040503050406030204" pitchFamily="18" charset="0"/>
                            <a:ea typeface="微软雅黑" panose="020B0503020204020204" pitchFamily="34" charset="-122"/>
                          </a:rPr>
                          <m:t>𝑃𝐶</m:t>
                        </m:r>
                        <m:r>
                          <m:rPr>
                            <m:nor/>
                          </m:rPr>
                          <a:rPr lang="en-US" altLang="zh-CN" sz="16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m:t>i</m:t>
                        </m:r>
                      </m:den>
                    </m:f>
                  </m:oMath>
                </a14:m>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对</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每个</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断点处成功的概率， 获取</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S</a:t>
                </a:r>
                <a:r>
                  <a:rPr lang="en-US" altLang="zh-CN" sz="1600" baseline="-25000" dirty="0" err="1"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m</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对于</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序列P</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m</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，用</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等差</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序列设置每个断点处所占的权重，分别</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记为a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m</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，则等差数列的公差为d=(a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m</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)/(m-1)，可以求得该等差数列首项a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=1/m-(a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m</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)/2=3/4m，其余各项为a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i</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+(i-1)d，测试用例成功</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的概率为P</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 a</a:t>
                </a:r>
                <a:r>
                  <a:rPr lang="zh-CN" altLang="en-US" sz="1600" baseline="-250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P</a:t>
                </a:r>
                <a:r>
                  <a:rPr lang="zh-CN" altLang="en-US"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 a</a:t>
                </a:r>
                <a:r>
                  <a:rPr lang="zh-CN" altLang="en-US"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P</a:t>
                </a:r>
                <a:r>
                  <a:rPr lang="zh-CN" altLang="en-US" sz="1600" baseline="-25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baseline="-250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a</a:t>
                </a:r>
                <a:r>
                  <a:rPr lang="zh-CN" altLang="en-US" sz="1600" baseline="-25000"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，若</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P&gt;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5，则预测新测试用例成功，否则</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失败</a:t>
                </a:r>
              </a:p>
            </p:txBody>
          </p:sp>
        </mc:Choice>
        <mc:Fallback xmlns="">
          <p:sp>
            <p:nvSpPr>
              <p:cNvPr id="6" name="矩形 5"/>
              <p:cNvSpPr>
                <a:spLocks noRot="1" noChangeAspect="1" noMove="1" noResize="1" noEditPoints="1" noAdjustHandles="1" noChangeArrowheads="1" noChangeShapeType="1" noTextEdit="1"/>
              </p:cNvSpPr>
              <p:nvPr/>
            </p:nvSpPr>
            <p:spPr>
              <a:xfrm>
                <a:off x="708660" y="1203561"/>
                <a:ext cx="7383780" cy="2767232"/>
              </a:xfrm>
              <a:prstGeom prst="rect">
                <a:avLst/>
              </a:prstGeom>
              <a:blipFill rotWithShape="0">
                <a:blip r:embed="rId3"/>
                <a:stretch>
                  <a:fillRect l="-413"/>
                </a:stretch>
              </a:blipFill>
            </p:spPr>
            <p:txBody>
              <a:bodyPr/>
              <a:lstStyle/>
              <a:p>
                <a:r>
                  <a:rPr lang="zh-CN" altLang="en-US">
                    <a:noFill/>
                  </a:rPr>
                  <a:t> </a:t>
                </a:r>
              </a:p>
            </p:txBody>
          </p:sp>
        </mc:Fallback>
      </mc:AlternateContent>
      <p:sp>
        <p:nvSpPr>
          <p:cNvPr id="8" name="TextBox 34"/>
          <p:cNvSpPr txBox="1"/>
          <p:nvPr/>
        </p:nvSpPr>
        <p:spPr>
          <a:xfrm>
            <a:off x="2584057" y="115056"/>
            <a:ext cx="3795463"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2</a:t>
            </a:r>
            <a:r>
              <a:rPr lang="zh-CN" altLang="en-US" sz="3200" b="1" dirty="0" smtClean="0">
                <a:solidFill>
                  <a:srgbClr val="006CB5"/>
                </a:solidFill>
              </a:rPr>
              <a:t>测试预言生成方法</a:t>
            </a:r>
            <a:endParaRPr lang="zh-CN" altLang="en-US" sz="3200" b="1" dirty="0">
              <a:solidFill>
                <a:srgbClr val="006CB5"/>
              </a:solidFill>
            </a:endParaRPr>
          </a:p>
        </p:txBody>
      </p:sp>
      <p:grpSp>
        <p:nvGrpSpPr>
          <p:cNvPr id="9" name="组合 8"/>
          <p:cNvGrpSpPr/>
          <p:nvPr/>
        </p:nvGrpSpPr>
        <p:grpSpPr>
          <a:xfrm>
            <a:off x="1612837" y="202212"/>
            <a:ext cx="5737903" cy="318129"/>
            <a:chOff x="2976758" y="1384504"/>
            <a:chExt cx="3172850" cy="158874"/>
          </a:xfrm>
        </p:grpSpPr>
        <p:grpSp>
          <p:nvGrpSpPr>
            <p:cNvPr id="10" name="组合 9"/>
            <p:cNvGrpSpPr/>
            <p:nvPr/>
          </p:nvGrpSpPr>
          <p:grpSpPr>
            <a:xfrm>
              <a:off x="2976758" y="1384504"/>
              <a:ext cx="585330" cy="158874"/>
              <a:chOff x="2114462" y="5074890"/>
              <a:chExt cx="585330" cy="158874"/>
            </a:xfrm>
          </p:grpSpPr>
          <p:cxnSp>
            <p:nvCxnSpPr>
              <p:cNvPr id="15" name="直接连接符 14"/>
              <p:cNvCxnSpPr/>
              <p:nvPr/>
            </p:nvCxnSpPr>
            <p:spPr>
              <a:xfrm flipH="1">
                <a:off x="2114462" y="5154327"/>
                <a:ext cx="585330"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rot="10800000">
              <a:off x="5558494" y="1384504"/>
              <a:ext cx="591114" cy="158874"/>
              <a:chOff x="2108678" y="5074890"/>
              <a:chExt cx="591114" cy="158874"/>
            </a:xfrm>
          </p:grpSpPr>
          <p:cxnSp>
            <p:nvCxnSpPr>
              <p:cNvPr id="12" name="直接连接符 11"/>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18" name="等腰三角形 17"/>
          <p:cNvSpPr>
            <a:spLocks noChangeArrowheads="1"/>
          </p:cNvSpPr>
          <p:nvPr/>
        </p:nvSpPr>
        <p:spPr bwMode="auto">
          <a:xfrm rot="5400000">
            <a:off x="-3697" y="548854"/>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513494941"/>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cstate="print"/>
          <a:srcRect/>
          <a:stretch>
            <a:fillRect/>
          </a:stretch>
        </p:blipFill>
        <p:spPr bwMode="auto">
          <a:xfrm>
            <a:off x="2072159" y="2192864"/>
            <a:ext cx="4415494" cy="2342110"/>
          </a:xfrm>
          <a:prstGeom prst="rect">
            <a:avLst/>
          </a:prstGeom>
          <a:noFill/>
          <a:ln w="9525">
            <a:noFill/>
            <a:miter lim="800000"/>
            <a:headEnd/>
            <a:tailEnd/>
          </a:ln>
        </p:spPr>
      </p:pic>
      <p:sp>
        <p:nvSpPr>
          <p:cNvPr id="16" name="TextBox 34"/>
          <p:cNvSpPr txBox="1"/>
          <p:nvPr/>
        </p:nvSpPr>
        <p:spPr>
          <a:xfrm>
            <a:off x="2337475" y="145863"/>
            <a:ext cx="4378338"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3</a:t>
            </a:r>
            <a:r>
              <a:rPr lang="zh-CN" altLang="en-US" sz="3200" b="1" dirty="0" smtClean="0">
                <a:solidFill>
                  <a:srgbClr val="006CB5"/>
                </a:solidFill>
              </a:rPr>
              <a:t>实验方法和实验结果</a:t>
            </a:r>
            <a:endParaRPr lang="zh-CN" altLang="en-US" sz="3200" b="1" dirty="0">
              <a:solidFill>
                <a:srgbClr val="006CB5"/>
              </a:solidFill>
            </a:endParaRPr>
          </a:p>
        </p:txBody>
      </p:sp>
      <p:grpSp>
        <p:nvGrpSpPr>
          <p:cNvPr id="17" name="组合 16"/>
          <p:cNvGrpSpPr/>
          <p:nvPr/>
        </p:nvGrpSpPr>
        <p:grpSpPr>
          <a:xfrm>
            <a:off x="1398496" y="233019"/>
            <a:ext cx="6254370" cy="318129"/>
            <a:chOff x="2976758" y="1384504"/>
            <a:chExt cx="3172850" cy="158874"/>
          </a:xfrm>
        </p:grpSpPr>
        <p:grpSp>
          <p:nvGrpSpPr>
            <p:cNvPr id="20" name="组合 19"/>
            <p:cNvGrpSpPr/>
            <p:nvPr/>
          </p:nvGrpSpPr>
          <p:grpSpPr>
            <a:xfrm>
              <a:off x="2976758" y="1384504"/>
              <a:ext cx="585330" cy="158874"/>
              <a:chOff x="2114462" y="5074890"/>
              <a:chExt cx="585330" cy="158874"/>
            </a:xfrm>
          </p:grpSpPr>
          <p:cxnSp>
            <p:nvCxnSpPr>
              <p:cNvPr id="25" name="直接连接符 24"/>
              <p:cNvCxnSpPr/>
              <p:nvPr/>
            </p:nvCxnSpPr>
            <p:spPr>
              <a:xfrm flipH="1">
                <a:off x="2114462" y="5154327"/>
                <a:ext cx="585330"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rot="10800000">
              <a:off x="5558494" y="1384504"/>
              <a:ext cx="591114" cy="158874"/>
              <a:chOff x="2108678" y="5074890"/>
              <a:chExt cx="591114" cy="158874"/>
            </a:xfrm>
          </p:grpSpPr>
          <p:cxnSp>
            <p:nvCxnSpPr>
              <p:cNvPr id="22" name="直接连接符 21"/>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30" name="矩形 29"/>
          <p:cNvSpPr/>
          <p:nvPr/>
        </p:nvSpPr>
        <p:spPr>
          <a:xfrm>
            <a:off x="890546" y="797369"/>
            <a:ext cx="2461535" cy="1061829"/>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a:latin typeface="Arial" panose="020B0604020202020204" pitchFamily="34" charset="0"/>
                <a:ea typeface="微软雅黑" panose="020B0503020204020204" pitchFamily="34" charset="-122"/>
              </a:rPr>
              <a:t>Ubuntu </a:t>
            </a:r>
            <a:r>
              <a:rPr lang="en-US" altLang="zh-CN" dirty="0" smtClean="0">
                <a:latin typeface="Arial" panose="020B0604020202020204" pitchFamily="34" charset="0"/>
                <a:ea typeface="微软雅黑" panose="020B0503020204020204" pitchFamily="34" charset="-122"/>
              </a:rPr>
              <a:t>10.04</a:t>
            </a:r>
            <a:endParaRPr lang="en-US" altLang="zh-CN" dirty="0">
              <a:latin typeface="Arial" panose="020B0604020202020204" pitchFamily="34" charset="0"/>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dirty="0">
                <a:latin typeface="Arial" panose="020B0604020202020204" pitchFamily="34" charset="0"/>
                <a:ea typeface="微软雅黑" panose="020B0503020204020204" pitchFamily="34" charset="-122"/>
              </a:rPr>
              <a:t>SQLite</a:t>
            </a:r>
            <a:r>
              <a:rPr lang="zh-CN" altLang="en-US" dirty="0">
                <a:latin typeface="Arial" panose="020B0604020202020204" pitchFamily="34" charset="0"/>
                <a:ea typeface="微软雅黑" panose="020B0503020204020204" pitchFamily="34" charset="-122"/>
              </a:rPr>
              <a:t>数据库</a:t>
            </a:r>
            <a:endParaRPr lang="en-US" altLang="zh-CN" dirty="0">
              <a:latin typeface="Arial" panose="020B0604020202020204" pitchFamily="34" charset="0"/>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dirty="0">
                <a:latin typeface="Arial" panose="020B0604020202020204" pitchFamily="34" charset="0"/>
                <a:ea typeface="微软雅黑" panose="020B0503020204020204" pitchFamily="34" charset="-122"/>
              </a:rPr>
              <a:t>GDB</a:t>
            </a:r>
            <a:r>
              <a:rPr lang="zh-CN" altLang="en-US" dirty="0">
                <a:latin typeface="Arial" panose="020B0604020202020204" pitchFamily="34" charset="0"/>
                <a:ea typeface="微软雅黑" panose="020B0503020204020204" pitchFamily="34" charset="-122"/>
              </a:rPr>
              <a:t>调试</a:t>
            </a:r>
            <a:endParaRPr lang="en-US" altLang="zh-CN" dirty="0">
              <a:latin typeface="Arial" panose="020B0604020202020204" pitchFamily="34" charset="0"/>
              <a:ea typeface="微软雅黑" panose="020B0503020204020204" pitchFamily="34" charset="-122"/>
            </a:endParaRPr>
          </a:p>
        </p:txBody>
      </p:sp>
      <p:sp>
        <p:nvSpPr>
          <p:cNvPr id="3" name="矩形 2"/>
          <p:cNvSpPr/>
          <p:nvPr/>
        </p:nvSpPr>
        <p:spPr>
          <a:xfrm>
            <a:off x="4280030" y="769854"/>
            <a:ext cx="4572000" cy="1061829"/>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a:latin typeface="Arial" panose="020B0604020202020204" pitchFamily="34" charset="0"/>
                <a:ea typeface="微软雅黑" panose="020B0503020204020204" pitchFamily="34" charset="-122"/>
              </a:rPr>
              <a:t>Python</a:t>
            </a:r>
            <a:r>
              <a:rPr lang="zh-CN" altLang="en-US" dirty="0">
                <a:latin typeface="Arial" panose="020B0604020202020204" pitchFamily="34" charset="0"/>
                <a:ea typeface="微软雅黑" panose="020B0503020204020204" pitchFamily="34" charset="-122"/>
              </a:rPr>
              <a:t>语言</a:t>
            </a:r>
            <a:endParaRPr lang="en-US" altLang="zh-CN" dirty="0">
              <a:latin typeface="Arial" panose="020B0604020202020204" pitchFamily="34" charset="0"/>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dirty="0">
                <a:latin typeface="Arial" panose="020B0604020202020204" pitchFamily="34" charset="0"/>
                <a:ea typeface="微软雅黑" panose="020B0503020204020204" pitchFamily="34" charset="-122"/>
              </a:rPr>
              <a:t>Shell</a:t>
            </a:r>
            <a:r>
              <a:rPr lang="zh-CN" altLang="en-US" dirty="0">
                <a:latin typeface="Arial" panose="020B0604020202020204" pitchFamily="34" charset="0"/>
                <a:ea typeface="微软雅黑" panose="020B0503020204020204" pitchFamily="34" charset="-122"/>
              </a:rPr>
              <a:t>脚本</a:t>
            </a:r>
            <a:endParaRPr lang="en-US" altLang="zh-CN" dirty="0">
              <a:latin typeface="Arial" panose="020B0604020202020204" pitchFamily="34" charset="0"/>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dirty="0">
                <a:latin typeface="Arial" panose="020B0604020202020204" pitchFamily="34" charset="0"/>
                <a:ea typeface="微软雅黑" panose="020B0503020204020204" pitchFamily="34" charset="-122"/>
              </a:rPr>
              <a:t>源码地址：</a:t>
            </a:r>
            <a:r>
              <a:rPr lang="en-US" altLang="zh-CN" u="sng" dirty="0">
                <a:hlinkClick r:id="rId4"/>
              </a:rPr>
              <a:t>https://</a:t>
            </a:r>
            <a:r>
              <a:rPr lang="en-US" altLang="zh-CN" u="sng" dirty="0" smtClean="0">
                <a:hlinkClick r:id="rId4"/>
              </a:rPr>
              <a:t>github</a:t>
            </a:r>
            <a:r>
              <a:rPr lang="en-US" altLang="zh-CN" u="sng" dirty="0">
                <a:hlinkClick r:id="rId4"/>
              </a:rPr>
              <a:t>.</a:t>
            </a:r>
            <a:r>
              <a:rPr lang="en-US" altLang="zh-CN" u="sng" dirty="0" smtClean="0">
                <a:hlinkClick r:id="rId4"/>
              </a:rPr>
              <a:t>com/machunyan/LCEC</a:t>
            </a:r>
            <a:endParaRPr lang="zh-CN" altLang="en-US"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957063099"/>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322025" y="367546"/>
            <a:ext cx="1005399"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实验</a:t>
            </a:r>
            <a:r>
              <a:rPr lang="zh-CN" altLang="en-US" sz="1600" b="1" dirty="0">
                <a:solidFill>
                  <a:schemeClr val="accent1"/>
                </a:solidFill>
                <a:latin typeface="Arial" panose="020B0604020202020204" pitchFamily="34" charset="0"/>
              </a:rPr>
              <a:t>对象</a:t>
            </a:r>
          </a:p>
        </p:txBody>
      </p:sp>
      <p:sp>
        <p:nvSpPr>
          <p:cNvPr id="17" name="TextBox 34"/>
          <p:cNvSpPr txBox="1"/>
          <p:nvPr/>
        </p:nvSpPr>
        <p:spPr>
          <a:xfrm>
            <a:off x="2230100" y="58402"/>
            <a:ext cx="4378338"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3</a:t>
            </a:r>
            <a:r>
              <a:rPr lang="zh-CN" altLang="en-US" sz="3200" b="1" dirty="0" smtClean="0">
                <a:solidFill>
                  <a:srgbClr val="006CB5"/>
                </a:solidFill>
              </a:rPr>
              <a:t>实验方法和实验结果</a:t>
            </a:r>
            <a:endParaRPr lang="zh-CN" altLang="en-US" sz="3200" b="1" dirty="0">
              <a:solidFill>
                <a:srgbClr val="006CB5"/>
              </a:solidFill>
            </a:endParaRPr>
          </a:p>
        </p:txBody>
      </p:sp>
      <p:grpSp>
        <p:nvGrpSpPr>
          <p:cNvPr id="23" name="组合 22"/>
          <p:cNvGrpSpPr/>
          <p:nvPr/>
        </p:nvGrpSpPr>
        <p:grpSpPr>
          <a:xfrm>
            <a:off x="1291121" y="145558"/>
            <a:ext cx="6254370" cy="318129"/>
            <a:chOff x="2976758" y="1384504"/>
            <a:chExt cx="3172850" cy="158874"/>
          </a:xfrm>
        </p:grpSpPr>
        <p:grpSp>
          <p:nvGrpSpPr>
            <p:cNvPr id="24" name="组合 23"/>
            <p:cNvGrpSpPr/>
            <p:nvPr/>
          </p:nvGrpSpPr>
          <p:grpSpPr>
            <a:xfrm>
              <a:off x="2976758" y="1384504"/>
              <a:ext cx="585330" cy="158874"/>
              <a:chOff x="2114462" y="5074890"/>
              <a:chExt cx="585330" cy="158874"/>
            </a:xfrm>
          </p:grpSpPr>
          <p:cxnSp>
            <p:nvCxnSpPr>
              <p:cNvPr id="29" name="直接连接符 28"/>
              <p:cNvCxnSpPr/>
              <p:nvPr/>
            </p:nvCxnSpPr>
            <p:spPr>
              <a:xfrm flipH="1">
                <a:off x="2114462" y="5154327"/>
                <a:ext cx="585330"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rot="10800000">
              <a:off x="5558494" y="1384504"/>
              <a:ext cx="591114" cy="158874"/>
              <a:chOff x="2108678" y="5074890"/>
              <a:chExt cx="591114" cy="158874"/>
            </a:xfrm>
          </p:grpSpPr>
          <p:cxnSp>
            <p:nvCxnSpPr>
              <p:cNvPr id="26" name="直接连接符 25"/>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38" name="等腰三角形 37"/>
          <p:cNvSpPr>
            <a:spLocks noChangeArrowheads="1"/>
          </p:cNvSpPr>
          <p:nvPr/>
        </p:nvSpPr>
        <p:spPr bwMode="auto">
          <a:xfrm rot="5400000">
            <a:off x="-9038" y="371243"/>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107639003"/>
              </p:ext>
            </p:extLst>
          </p:nvPr>
        </p:nvGraphicFramePr>
        <p:xfrm>
          <a:off x="1188722" y="1181100"/>
          <a:ext cx="6614156" cy="3017519"/>
        </p:xfrm>
        <a:graphic>
          <a:graphicData uri="http://schemas.openxmlformats.org/drawingml/2006/table">
            <a:tbl>
              <a:tblPr>
                <a:tableStyleId>{5C22544A-7EE6-4342-B048-85BDC9FD1C3A}</a:tableStyleId>
              </a:tblPr>
              <a:tblGrid>
                <a:gridCol w="1411020"/>
                <a:gridCol w="1521256"/>
                <a:gridCol w="1300784"/>
                <a:gridCol w="1300784"/>
                <a:gridCol w="1080312"/>
              </a:tblGrid>
              <a:tr h="357183">
                <a:tc>
                  <a:txBody>
                    <a:bodyPr/>
                    <a:lstStyle/>
                    <a:p>
                      <a:pPr algn="ctr" hangingPunct="0">
                        <a:lnSpc>
                          <a:spcPct val="150000"/>
                        </a:lnSpc>
                        <a:spcAft>
                          <a:spcPts val="0"/>
                        </a:spcAft>
                      </a:pPr>
                      <a:r>
                        <a:rPr lang="zh-CN" sz="750" kern="100" dirty="0">
                          <a:effectLst/>
                        </a:rPr>
                        <a:t>程序名</a:t>
                      </a:r>
                      <a:endParaRPr lang="zh-CN" sz="9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zh-CN" sz="750" kern="100">
                          <a:effectLst/>
                        </a:rPr>
                        <a:t>功能描述</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zh-CN" sz="750" kern="100">
                          <a:effectLst/>
                        </a:rPr>
                        <a:t>故障版本数</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zh-CN" sz="750" kern="100">
                          <a:effectLst/>
                        </a:rPr>
                        <a:t>测试用例数</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zh-CN" sz="750" kern="100">
                          <a:effectLst/>
                        </a:rPr>
                        <a:t>代码行数</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r>
              <a:tr h="380048">
                <a:tc>
                  <a:txBody>
                    <a:bodyPr/>
                    <a:lstStyle/>
                    <a:p>
                      <a:pPr algn="ctr" hangingPunct="0">
                        <a:lnSpc>
                          <a:spcPct val="150000"/>
                        </a:lnSpc>
                        <a:spcAft>
                          <a:spcPts val="0"/>
                        </a:spcAft>
                      </a:pPr>
                      <a:r>
                        <a:rPr lang="en-US" sz="750" kern="100">
                          <a:effectLst/>
                        </a:rPr>
                        <a:t>tcas</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zh-CN" sz="750" kern="100">
                          <a:effectLst/>
                        </a:rPr>
                        <a:t>空中防撞系统</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41</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1500</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174</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r>
              <a:tr h="380048">
                <a:tc>
                  <a:txBody>
                    <a:bodyPr/>
                    <a:lstStyle/>
                    <a:p>
                      <a:pPr algn="ctr" hangingPunct="0">
                        <a:lnSpc>
                          <a:spcPct val="150000"/>
                        </a:lnSpc>
                        <a:spcAft>
                          <a:spcPts val="0"/>
                        </a:spcAft>
                      </a:pPr>
                      <a:r>
                        <a:rPr lang="en-US" sz="750" kern="100">
                          <a:effectLst/>
                        </a:rPr>
                        <a:t>print_tokens</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zh-CN" sz="750" kern="100">
                          <a:effectLst/>
                        </a:rPr>
                        <a:t>词法分析器</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7</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4130</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726</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r>
              <a:tr h="380048">
                <a:tc>
                  <a:txBody>
                    <a:bodyPr/>
                    <a:lstStyle/>
                    <a:p>
                      <a:pPr algn="ctr" hangingPunct="0">
                        <a:lnSpc>
                          <a:spcPct val="150000"/>
                        </a:lnSpc>
                        <a:spcAft>
                          <a:spcPts val="0"/>
                        </a:spcAft>
                      </a:pPr>
                      <a:r>
                        <a:rPr lang="en-US" sz="750" kern="100">
                          <a:effectLst/>
                        </a:rPr>
                        <a:t>schedule2</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zh-CN" sz="750" kern="100">
                          <a:effectLst/>
                        </a:rPr>
                        <a:t>优先级调度器</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10</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2710</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374</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r>
              <a:tr h="380048">
                <a:tc>
                  <a:txBody>
                    <a:bodyPr/>
                    <a:lstStyle/>
                    <a:p>
                      <a:pPr algn="ctr" hangingPunct="0">
                        <a:lnSpc>
                          <a:spcPct val="150000"/>
                        </a:lnSpc>
                        <a:spcAft>
                          <a:spcPts val="0"/>
                        </a:spcAft>
                      </a:pPr>
                      <a:r>
                        <a:rPr lang="en-US" sz="750" kern="100">
                          <a:effectLst/>
                        </a:rPr>
                        <a:t>replace</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zh-CN" sz="750" kern="100">
                          <a:effectLst/>
                        </a:rPr>
                        <a:t>模式替换</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32</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5542</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564</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r>
              <a:tr h="380048">
                <a:tc>
                  <a:txBody>
                    <a:bodyPr/>
                    <a:lstStyle/>
                    <a:p>
                      <a:pPr algn="ctr" hangingPunct="0">
                        <a:lnSpc>
                          <a:spcPct val="150000"/>
                        </a:lnSpc>
                        <a:spcAft>
                          <a:spcPts val="0"/>
                        </a:spcAft>
                      </a:pPr>
                      <a:r>
                        <a:rPr lang="en-US" sz="750" kern="100">
                          <a:effectLst/>
                        </a:rPr>
                        <a:t>tot_info</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zh-CN" sz="750" kern="100" dirty="0">
                          <a:effectLst/>
                        </a:rPr>
                        <a:t>信息统计</a:t>
                      </a:r>
                      <a:endParaRPr lang="zh-CN" sz="9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23</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1052</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565</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r>
              <a:tr h="380048">
                <a:tc>
                  <a:txBody>
                    <a:bodyPr/>
                    <a:lstStyle/>
                    <a:p>
                      <a:pPr algn="ctr" hangingPunct="0">
                        <a:lnSpc>
                          <a:spcPct val="150000"/>
                        </a:lnSpc>
                        <a:spcAft>
                          <a:spcPts val="0"/>
                        </a:spcAft>
                      </a:pPr>
                      <a:r>
                        <a:rPr lang="en-US" sz="750" kern="100">
                          <a:effectLst/>
                        </a:rPr>
                        <a:t>expressionParser</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lnSpc>
                          <a:spcPct val="150000"/>
                        </a:lnSpc>
                        <a:spcAft>
                          <a:spcPts val="0"/>
                        </a:spcAft>
                      </a:pPr>
                      <a:r>
                        <a:rPr lang="zh-CN" sz="750" kern="100">
                          <a:effectLst/>
                        </a:rPr>
                        <a:t>表达式解析和运算</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lnSpc>
                          <a:spcPct val="150000"/>
                        </a:lnSpc>
                        <a:spcAft>
                          <a:spcPts val="0"/>
                        </a:spcAft>
                      </a:pPr>
                      <a:r>
                        <a:rPr lang="en-US" sz="750" kern="100">
                          <a:effectLst/>
                        </a:rPr>
                        <a:t>10</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lnSpc>
                          <a:spcPct val="150000"/>
                        </a:lnSpc>
                        <a:spcAft>
                          <a:spcPts val="0"/>
                        </a:spcAft>
                      </a:pPr>
                      <a:r>
                        <a:rPr lang="en-US" sz="750" kern="100">
                          <a:effectLst/>
                        </a:rPr>
                        <a:t>1500</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a:effectLst/>
                        </a:rPr>
                        <a:t>1251</a:t>
                      </a:r>
                      <a:endParaRPr lang="zh-CN" sz="900" kern="100">
                        <a:effectLst/>
                        <a:latin typeface="Times New Roman" panose="02020603050405020304" pitchFamily="18" charset="0"/>
                        <a:ea typeface="宋体" panose="02010600030101010101" pitchFamily="2" charset="-122"/>
                      </a:endParaRPr>
                    </a:p>
                  </a:txBody>
                  <a:tcPr marL="68580" marR="68580" marT="0" marB="0" anchor="ctr"/>
                </a:tc>
              </a:tr>
              <a:tr h="380048">
                <a:tc>
                  <a:txBody>
                    <a:bodyPr/>
                    <a:lstStyle/>
                    <a:p>
                      <a:pPr algn="ctr" hangingPunct="0">
                        <a:lnSpc>
                          <a:spcPct val="150000"/>
                        </a:lnSpc>
                        <a:spcAft>
                          <a:spcPts val="0"/>
                        </a:spcAft>
                      </a:pPr>
                      <a:r>
                        <a:rPr lang="en-US" sz="750" kern="100" dirty="0">
                          <a:effectLst/>
                        </a:rPr>
                        <a:t>sort</a:t>
                      </a:r>
                      <a:endParaRPr lang="zh-CN" sz="9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lnSpc>
                          <a:spcPct val="150000"/>
                        </a:lnSpc>
                        <a:spcAft>
                          <a:spcPts val="0"/>
                        </a:spcAft>
                      </a:pPr>
                      <a:r>
                        <a:rPr lang="zh-CN" sz="750" kern="100">
                          <a:effectLst/>
                        </a:rPr>
                        <a:t>各类排序算法比较</a:t>
                      </a:r>
                      <a:endParaRPr lang="zh-CN" sz="9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lnSpc>
                          <a:spcPct val="150000"/>
                        </a:lnSpc>
                        <a:spcAft>
                          <a:spcPts val="0"/>
                        </a:spcAft>
                      </a:pPr>
                      <a:r>
                        <a:rPr lang="en-US" sz="750" kern="100" dirty="0">
                          <a:effectLst/>
                        </a:rPr>
                        <a:t>10</a:t>
                      </a:r>
                      <a:endParaRPr lang="zh-CN" sz="9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lnSpc>
                          <a:spcPct val="150000"/>
                        </a:lnSpc>
                        <a:spcAft>
                          <a:spcPts val="0"/>
                        </a:spcAft>
                      </a:pPr>
                      <a:r>
                        <a:rPr lang="en-US" sz="750" kern="100" dirty="0">
                          <a:effectLst/>
                        </a:rPr>
                        <a:t>1500</a:t>
                      </a:r>
                      <a:endParaRPr lang="zh-CN" sz="9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lnSpc>
                          <a:spcPct val="150000"/>
                        </a:lnSpc>
                        <a:spcAft>
                          <a:spcPts val="0"/>
                        </a:spcAft>
                      </a:pPr>
                      <a:r>
                        <a:rPr lang="en-US" sz="750" kern="100" dirty="0">
                          <a:effectLst/>
                        </a:rPr>
                        <a:t>2512</a:t>
                      </a:r>
                      <a:endParaRPr lang="zh-CN" sz="9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7" name="矩形 6"/>
          <p:cNvSpPr/>
          <p:nvPr/>
        </p:nvSpPr>
        <p:spPr>
          <a:xfrm>
            <a:off x="1188722" y="703804"/>
            <a:ext cx="3599062" cy="338554"/>
          </a:xfrm>
          <a:prstGeom prst="rect">
            <a:avLst/>
          </a:prstGeom>
        </p:spPr>
        <p:txBody>
          <a:bodyPr wrap="none">
            <a:spAutoFit/>
          </a:bodyPr>
          <a:lstStyle/>
          <a:p>
            <a:r>
              <a:rPr lang="zh-CN" altLang="en-US" sz="1600" b="1" kern="100" dirty="0" smtClean="0">
                <a:solidFill>
                  <a:srgbClr val="222222"/>
                </a:solidFill>
                <a:latin typeface="宋体" panose="02010600030101010101" pitchFamily="2" charset="-122"/>
                <a:ea typeface="宋体" panose="02010600030101010101" pitchFamily="2" charset="-122"/>
              </a:rPr>
              <a:t>程序和数据来源：</a:t>
            </a:r>
            <a:r>
              <a:rPr lang="en-US" altLang="zh-CN" sz="1600" b="1" dirty="0" smtClean="0">
                <a:latin typeface="宋体" panose="02010600030101010101" pitchFamily="2" charset="-122"/>
                <a:ea typeface="宋体" panose="02010600030101010101" pitchFamily="2" charset="-122"/>
              </a:rPr>
              <a:t>Sir</a:t>
            </a:r>
            <a:r>
              <a:rPr lang="zh-CN" altLang="zh-CN" sz="1600" b="1" dirty="0" smtClean="0">
                <a:latin typeface="宋体" panose="02010600030101010101" pitchFamily="2" charset="-122"/>
                <a:ea typeface="宋体" panose="02010600030101010101" pitchFamily="2" charset="-122"/>
              </a:rPr>
              <a:t>知识库</a:t>
            </a:r>
            <a:r>
              <a:rPr lang="zh-CN" altLang="en-US" sz="1600" b="1" dirty="0" smtClean="0">
                <a:latin typeface="宋体" panose="02010600030101010101" pitchFamily="2" charset="-122"/>
                <a:ea typeface="宋体" panose="02010600030101010101" pitchFamily="2" charset="-122"/>
              </a:rPr>
              <a:t>、实验室</a:t>
            </a:r>
            <a:endParaRPr lang="zh-CN" altLang="en-US" sz="16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33407344"/>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322025" y="367546"/>
            <a:ext cx="1005399"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实验结果</a:t>
            </a:r>
            <a:endParaRPr lang="zh-CN" altLang="en-US" sz="1600" b="1" dirty="0">
              <a:solidFill>
                <a:schemeClr val="accent1"/>
              </a:solidFill>
              <a:latin typeface="Arial" panose="020B0604020202020204" pitchFamily="34" charset="0"/>
            </a:endParaRPr>
          </a:p>
        </p:txBody>
      </p:sp>
      <p:pic>
        <p:nvPicPr>
          <p:cNvPr id="16" name="图片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971" y="852548"/>
            <a:ext cx="2807683" cy="1231248"/>
          </a:xfrm>
          <a:prstGeom prst="rect">
            <a:avLst/>
          </a:prstGeom>
          <a:noFill/>
          <a:ln>
            <a:noFill/>
          </a:ln>
        </p:spPr>
      </p:pic>
      <p:sp>
        <p:nvSpPr>
          <p:cNvPr id="2" name="矩形 1"/>
          <p:cNvSpPr/>
          <p:nvPr/>
        </p:nvSpPr>
        <p:spPr>
          <a:xfrm>
            <a:off x="917698" y="2083796"/>
            <a:ext cx="1845377" cy="230832"/>
          </a:xfrm>
          <a:prstGeom prst="rect">
            <a:avLst/>
          </a:prstGeom>
        </p:spPr>
        <p:txBody>
          <a:bodyPr wrap="none">
            <a:spAutoFit/>
          </a:bodyPr>
          <a:lstStyle/>
          <a:p>
            <a:r>
              <a:rPr lang="zh-CN" altLang="en-US" sz="900" kern="100" dirty="0" smtClean="0">
                <a:latin typeface="Times New Roman" panose="02020603050405020304" pitchFamily="18" charset="0"/>
                <a:ea typeface="宋体" panose="02010600030101010101" pitchFamily="2" charset="-122"/>
              </a:rPr>
              <a:t>图</a:t>
            </a:r>
            <a:r>
              <a:rPr lang="en-US" altLang="zh-CN" sz="900" kern="100" dirty="0" smtClean="0">
                <a:latin typeface="Times New Roman" panose="02020603050405020304" pitchFamily="18" charset="0"/>
                <a:ea typeface="宋体" panose="02010600030101010101" pitchFamily="2" charset="-122"/>
              </a:rPr>
              <a:t>3-1</a:t>
            </a:r>
            <a:r>
              <a:rPr lang="zh-CN" altLang="en-US" sz="900" kern="100" dirty="0" smtClean="0">
                <a:latin typeface="Times New Roman" panose="02020603050405020304" pitchFamily="18" charset="0"/>
                <a:ea typeface="宋体" panose="02010600030101010101" pitchFamily="2" charset="-122"/>
              </a:rPr>
              <a:t> </a:t>
            </a:r>
            <a:r>
              <a:rPr lang="en-US" altLang="zh-CN" sz="900" kern="100" dirty="0" smtClean="0">
                <a:latin typeface="Times New Roman" panose="02020603050405020304" pitchFamily="18" charset="0"/>
                <a:ea typeface="宋体" panose="02010600030101010101" pitchFamily="2" charset="-122"/>
              </a:rPr>
              <a:t> </a:t>
            </a:r>
            <a:r>
              <a:rPr lang="en-US" altLang="zh-CN" sz="900" kern="100" dirty="0" err="1">
                <a:latin typeface="Times New Roman" panose="02020603050405020304" pitchFamily="18" charset="0"/>
                <a:ea typeface="宋体" panose="02010600030101010101" pitchFamily="2" charset="-122"/>
              </a:rPr>
              <a:t>tcas</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900" kern="100" dirty="0">
                <a:latin typeface="Times New Roman" panose="02020603050405020304" pitchFamily="18" charset="0"/>
                <a:ea typeface="宋体" panose="02010600030101010101" pitchFamily="2" charset="-122"/>
              </a:rPr>
              <a:t>41</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个版本的预测结果</a:t>
            </a:r>
            <a:endParaRPr lang="zh-CN" altLang="en-US" sz="900" dirty="0"/>
          </a:p>
        </p:txBody>
      </p:sp>
      <p:pic>
        <p:nvPicPr>
          <p:cNvPr id="20" name="图片 19"/>
          <p:cNvPicPr/>
          <p:nvPr/>
        </p:nvPicPr>
        <p:blipFill>
          <a:blip r:embed="rId4" cstate="print"/>
          <a:srcRect/>
          <a:stretch>
            <a:fillRect/>
          </a:stretch>
        </p:blipFill>
        <p:spPr bwMode="auto">
          <a:xfrm>
            <a:off x="3480669" y="816357"/>
            <a:ext cx="2313915" cy="1267440"/>
          </a:xfrm>
          <a:prstGeom prst="rect">
            <a:avLst/>
          </a:prstGeom>
          <a:noFill/>
          <a:ln w="9525">
            <a:noFill/>
            <a:miter lim="800000"/>
            <a:headEnd/>
            <a:tailEnd/>
          </a:ln>
        </p:spPr>
      </p:pic>
      <p:sp>
        <p:nvSpPr>
          <p:cNvPr id="3" name="矩形 2"/>
          <p:cNvSpPr/>
          <p:nvPr/>
        </p:nvSpPr>
        <p:spPr>
          <a:xfrm>
            <a:off x="3746682" y="2080189"/>
            <a:ext cx="1999265" cy="230832"/>
          </a:xfrm>
          <a:prstGeom prst="rect">
            <a:avLst/>
          </a:prstGeom>
        </p:spPr>
        <p:txBody>
          <a:bodyPr wrap="none">
            <a:spAutoFit/>
          </a:bodyPr>
          <a:lstStyle/>
          <a:p>
            <a:r>
              <a:rPr lang="zh-CN" altLang="zh-CN" sz="900" kern="100" dirty="0" smtClean="0">
                <a:latin typeface="Times New Roman" panose="02020603050405020304" pitchFamily="18" charset="0"/>
                <a:ea typeface="宋体" panose="02010600030101010101" pitchFamily="2" charset="-122"/>
                <a:cs typeface="Times New Roman" panose="02020603050405020304" pitchFamily="18" charset="0"/>
              </a:rPr>
              <a:t>图</a:t>
            </a:r>
            <a:r>
              <a:rPr lang="en-US" altLang="zh-CN" sz="900" kern="100" dirty="0" smtClean="0">
                <a:latin typeface="Times New Roman" panose="02020603050405020304" pitchFamily="18" charset="0"/>
                <a:ea typeface="宋体" panose="02010600030101010101" pitchFamily="2" charset="-122"/>
                <a:cs typeface="Times New Roman" panose="02020603050405020304" pitchFamily="18" charset="0"/>
              </a:rPr>
              <a:t>3-2</a:t>
            </a:r>
            <a:r>
              <a:rPr lang="en-US" altLang="zh-CN" sz="900" kern="100" dirty="0" smtClean="0">
                <a:latin typeface="Times New Roman" panose="02020603050405020304" pitchFamily="18" charset="0"/>
                <a:ea typeface="宋体" panose="02010600030101010101" pitchFamily="2" charset="-122"/>
              </a:rPr>
              <a:t>  </a:t>
            </a:r>
            <a:r>
              <a:rPr lang="en-US" altLang="zh-CN" sz="900" kern="100" dirty="0">
                <a:latin typeface="Times New Roman" panose="02020603050405020304" pitchFamily="18" charset="0"/>
                <a:ea typeface="宋体" panose="02010600030101010101" pitchFamily="2" charset="-122"/>
              </a:rPr>
              <a:t>replace</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900" kern="100" dirty="0">
                <a:latin typeface="Times New Roman" panose="02020603050405020304" pitchFamily="18" charset="0"/>
                <a:ea typeface="宋体" panose="02010600030101010101" pitchFamily="2" charset="-122"/>
              </a:rPr>
              <a:t>32</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个版本的预测结果</a:t>
            </a:r>
            <a:endParaRPr lang="zh-CN" altLang="en-US" sz="900" dirty="0"/>
          </a:p>
        </p:txBody>
      </p:sp>
      <p:pic>
        <p:nvPicPr>
          <p:cNvPr id="21" name="图片 20"/>
          <p:cNvPicPr/>
          <p:nvPr/>
        </p:nvPicPr>
        <p:blipFill>
          <a:blip r:embed="rId5" cstate="print"/>
          <a:srcRect/>
          <a:stretch>
            <a:fillRect/>
          </a:stretch>
        </p:blipFill>
        <p:spPr bwMode="auto">
          <a:xfrm>
            <a:off x="424159" y="2955607"/>
            <a:ext cx="2545559" cy="1281113"/>
          </a:xfrm>
          <a:prstGeom prst="rect">
            <a:avLst/>
          </a:prstGeom>
          <a:noFill/>
          <a:ln w="9525">
            <a:noFill/>
            <a:miter lim="800000"/>
            <a:headEnd/>
            <a:tailEnd/>
          </a:ln>
        </p:spPr>
      </p:pic>
      <p:sp>
        <p:nvSpPr>
          <p:cNvPr id="4" name="矩形 3"/>
          <p:cNvSpPr/>
          <p:nvPr/>
        </p:nvSpPr>
        <p:spPr>
          <a:xfrm>
            <a:off x="824725" y="4319538"/>
            <a:ext cx="2031325" cy="230832"/>
          </a:xfrm>
          <a:prstGeom prst="rect">
            <a:avLst/>
          </a:prstGeom>
        </p:spPr>
        <p:txBody>
          <a:bodyPr wrap="none">
            <a:spAutoFit/>
          </a:bodyPr>
          <a:lstStyle/>
          <a:p>
            <a:r>
              <a:rPr lang="zh-CN" altLang="zh-CN" sz="900" kern="100" dirty="0" smtClean="0">
                <a:latin typeface="Times New Roman" panose="02020603050405020304" pitchFamily="18" charset="0"/>
                <a:ea typeface="宋体" panose="02010600030101010101" pitchFamily="2" charset="-122"/>
                <a:cs typeface="Times New Roman" panose="02020603050405020304" pitchFamily="18" charset="0"/>
              </a:rPr>
              <a:t>图</a:t>
            </a:r>
            <a:r>
              <a:rPr lang="en-US" altLang="zh-CN" sz="900" kern="100" dirty="0" smtClean="0">
                <a:latin typeface="Times New Roman" panose="02020603050405020304" pitchFamily="18" charset="0"/>
                <a:ea typeface="宋体" panose="02010600030101010101" pitchFamily="2" charset="-122"/>
              </a:rPr>
              <a:t> 3-3 </a:t>
            </a:r>
            <a:r>
              <a:rPr lang="en-US" altLang="zh-CN" sz="900" kern="100" dirty="0" err="1">
                <a:latin typeface="Times New Roman" panose="02020603050405020304" pitchFamily="18" charset="0"/>
                <a:ea typeface="宋体" panose="02010600030101010101" pitchFamily="2" charset="-122"/>
              </a:rPr>
              <a:t>tot_info</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900" kern="100" dirty="0">
                <a:latin typeface="Times New Roman" panose="02020603050405020304" pitchFamily="18" charset="0"/>
                <a:ea typeface="宋体" panose="02010600030101010101" pitchFamily="2" charset="-122"/>
              </a:rPr>
              <a:t>23</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个版本的预测结果</a:t>
            </a:r>
            <a:endParaRPr lang="zh-CN" altLang="en-US" sz="900" dirty="0"/>
          </a:p>
        </p:txBody>
      </p:sp>
      <p:pic>
        <p:nvPicPr>
          <p:cNvPr id="22" name="图片 21"/>
          <p:cNvPicPr/>
          <p:nvPr/>
        </p:nvPicPr>
        <p:blipFill>
          <a:blip r:embed="rId6" cstate="print"/>
          <a:srcRect/>
          <a:stretch>
            <a:fillRect/>
          </a:stretch>
        </p:blipFill>
        <p:spPr bwMode="auto">
          <a:xfrm>
            <a:off x="3480669" y="2955607"/>
            <a:ext cx="2313915" cy="1301369"/>
          </a:xfrm>
          <a:prstGeom prst="rect">
            <a:avLst/>
          </a:prstGeom>
          <a:noFill/>
          <a:ln w="9525">
            <a:noFill/>
            <a:miter lim="800000"/>
            <a:headEnd/>
            <a:tailEnd/>
          </a:ln>
        </p:spPr>
      </p:pic>
      <p:sp>
        <p:nvSpPr>
          <p:cNvPr id="5" name="矩形 4"/>
          <p:cNvSpPr/>
          <p:nvPr/>
        </p:nvSpPr>
        <p:spPr>
          <a:xfrm>
            <a:off x="3604015" y="4319538"/>
            <a:ext cx="2284600" cy="230832"/>
          </a:xfrm>
          <a:prstGeom prst="rect">
            <a:avLst/>
          </a:prstGeom>
        </p:spPr>
        <p:txBody>
          <a:bodyPr wrap="none">
            <a:spAutoFit/>
          </a:bodyPr>
          <a:lstStyle/>
          <a:p>
            <a:pPr indent="127000" algn="ctr" hangingPunct="0">
              <a:spcAft>
                <a:spcPts val="600"/>
              </a:spcAft>
              <a:tabLst>
                <a:tab pos="226695" algn="l"/>
              </a:tabLst>
            </a:pPr>
            <a:r>
              <a:rPr lang="zh-CN" altLang="zh-CN" sz="900" kern="100" dirty="0">
                <a:latin typeface="Times New Roman" panose="02020603050405020304" pitchFamily="18" charset="0"/>
                <a:ea typeface="宋体" panose="02010600030101010101" pitchFamily="2" charset="-122"/>
              </a:rPr>
              <a:t> </a:t>
            </a:r>
            <a:r>
              <a:rPr lang="zh-CN" altLang="zh-CN" sz="900" kern="100" dirty="0" smtClean="0">
                <a:latin typeface="Times New Roman" panose="02020603050405020304" pitchFamily="18" charset="0"/>
                <a:ea typeface="宋体" panose="02010600030101010101" pitchFamily="2" charset="-122"/>
              </a:rPr>
              <a:t>图</a:t>
            </a:r>
            <a:r>
              <a:rPr lang="en-US" altLang="zh-CN" sz="900" kern="100" dirty="0" smtClean="0">
                <a:latin typeface="Times New Roman" panose="02020603050405020304" pitchFamily="18" charset="0"/>
                <a:ea typeface="宋体" panose="02010600030101010101" pitchFamily="2" charset="-122"/>
              </a:rPr>
              <a:t>3-4  </a:t>
            </a:r>
            <a:r>
              <a:rPr lang="en-US" altLang="zh-CN" sz="900" kern="100" dirty="0">
                <a:latin typeface="Times New Roman" panose="02020603050405020304" pitchFamily="18" charset="0"/>
                <a:ea typeface="宋体" panose="02010600030101010101" pitchFamily="2" charset="-122"/>
              </a:rPr>
              <a:t>schedule2</a:t>
            </a:r>
            <a:r>
              <a:rPr lang="zh-CN" altLang="zh-CN" sz="900" kern="100" dirty="0">
                <a:latin typeface="Times New Roman" panose="02020603050405020304" pitchFamily="18" charset="0"/>
                <a:ea typeface="宋体" panose="02010600030101010101" pitchFamily="2" charset="-122"/>
              </a:rPr>
              <a:t>的</a:t>
            </a:r>
            <a:r>
              <a:rPr lang="en-US" altLang="zh-CN" sz="900" kern="100" dirty="0">
                <a:latin typeface="Times New Roman" panose="02020603050405020304" pitchFamily="18" charset="0"/>
                <a:ea typeface="宋体" panose="02010600030101010101" pitchFamily="2" charset="-122"/>
              </a:rPr>
              <a:t>10</a:t>
            </a:r>
            <a:r>
              <a:rPr lang="zh-CN" altLang="zh-CN" sz="900" kern="100" dirty="0">
                <a:latin typeface="Times New Roman" panose="02020603050405020304" pitchFamily="18" charset="0"/>
                <a:ea typeface="宋体" panose="02010600030101010101" pitchFamily="2" charset="-122"/>
              </a:rPr>
              <a:t>个版本的预测结果</a:t>
            </a:r>
            <a:endParaRPr lang="zh-CN" altLang="zh-CN" sz="900" kern="100" dirty="0">
              <a:effectLst/>
              <a:latin typeface="Times New Roman" panose="02020603050405020304" pitchFamily="18" charset="0"/>
              <a:ea typeface="宋体" panose="02010600030101010101" pitchFamily="2" charset="-122"/>
            </a:endParaRPr>
          </a:p>
        </p:txBody>
      </p:sp>
      <p:sp>
        <p:nvSpPr>
          <p:cNvPr id="17" name="TextBox 34"/>
          <p:cNvSpPr txBox="1"/>
          <p:nvPr/>
        </p:nvSpPr>
        <p:spPr>
          <a:xfrm>
            <a:off x="2230100" y="58402"/>
            <a:ext cx="4378338"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3</a:t>
            </a:r>
            <a:r>
              <a:rPr lang="zh-CN" altLang="en-US" sz="3200" b="1" dirty="0" smtClean="0">
                <a:solidFill>
                  <a:srgbClr val="006CB5"/>
                </a:solidFill>
              </a:rPr>
              <a:t>实验方法和实验结果</a:t>
            </a:r>
            <a:endParaRPr lang="zh-CN" altLang="en-US" sz="3200" b="1" dirty="0">
              <a:solidFill>
                <a:srgbClr val="006CB5"/>
              </a:solidFill>
            </a:endParaRPr>
          </a:p>
        </p:txBody>
      </p:sp>
      <p:grpSp>
        <p:nvGrpSpPr>
          <p:cNvPr id="23" name="组合 22"/>
          <p:cNvGrpSpPr/>
          <p:nvPr/>
        </p:nvGrpSpPr>
        <p:grpSpPr>
          <a:xfrm>
            <a:off x="1291121" y="145558"/>
            <a:ext cx="6254370" cy="318129"/>
            <a:chOff x="2976758" y="1384504"/>
            <a:chExt cx="3172850" cy="158874"/>
          </a:xfrm>
        </p:grpSpPr>
        <p:grpSp>
          <p:nvGrpSpPr>
            <p:cNvPr id="24" name="组合 23"/>
            <p:cNvGrpSpPr/>
            <p:nvPr/>
          </p:nvGrpSpPr>
          <p:grpSpPr>
            <a:xfrm>
              <a:off x="2976758" y="1384504"/>
              <a:ext cx="585330" cy="158874"/>
              <a:chOff x="2114462" y="5074890"/>
              <a:chExt cx="585330" cy="158874"/>
            </a:xfrm>
          </p:grpSpPr>
          <p:cxnSp>
            <p:nvCxnSpPr>
              <p:cNvPr id="29" name="直接连接符 28"/>
              <p:cNvCxnSpPr/>
              <p:nvPr/>
            </p:nvCxnSpPr>
            <p:spPr>
              <a:xfrm flipH="1">
                <a:off x="2114462" y="5154327"/>
                <a:ext cx="585330"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rot="10800000">
              <a:off x="5558494" y="1384504"/>
              <a:ext cx="591114" cy="158874"/>
              <a:chOff x="2108678" y="5074890"/>
              <a:chExt cx="591114" cy="158874"/>
            </a:xfrm>
          </p:grpSpPr>
          <p:cxnSp>
            <p:nvCxnSpPr>
              <p:cNvPr id="26" name="直接连接符 25"/>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pic>
        <p:nvPicPr>
          <p:cNvPr id="32" name="图片 31"/>
          <p:cNvPicPr/>
          <p:nvPr/>
        </p:nvPicPr>
        <p:blipFill>
          <a:blip r:embed="rId7" cstate="print"/>
          <a:srcRect/>
          <a:stretch>
            <a:fillRect/>
          </a:stretch>
        </p:blipFill>
        <p:spPr bwMode="auto">
          <a:xfrm>
            <a:off x="6444810" y="617923"/>
            <a:ext cx="2059110" cy="1144016"/>
          </a:xfrm>
          <a:prstGeom prst="rect">
            <a:avLst/>
          </a:prstGeom>
          <a:noFill/>
          <a:ln w="9525">
            <a:noFill/>
            <a:miter lim="800000"/>
            <a:headEnd/>
            <a:tailEnd/>
          </a:ln>
        </p:spPr>
      </p:pic>
      <p:sp>
        <p:nvSpPr>
          <p:cNvPr id="33" name="矩形 32"/>
          <p:cNvSpPr/>
          <p:nvPr/>
        </p:nvSpPr>
        <p:spPr>
          <a:xfrm>
            <a:off x="6430820" y="1937261"/>
            <a:ext cx="2421292" cy="230832"/>
          </a:xfrm>
          <a:prstGeom prst="rect">
            <a:avLst/>
          </a:prstGeom>
        </p:spPr>
        <p:txBody>
          <a:bodyPr wrap="square">
            <a:spAutoFit/>
          </a:bodyPr>
          <a:lstStyle/>
          <a:p>
            <a:r>
              <a:rPr lang="zh-CN" altLang="zh-CN" sz="900" kern="100" dirty="0" smtClean="0">
                <a:latin typeface="Times New Roman" panose="02020603050405020304" pitchFamily="18" charset="0"/>
                <a:ea typeface="宋体" panose="02010600030101010101" pitchFamily="2" charset="-122"/>
                <a:cs typeface="Times New Roman" panose="02020603050405020304" pitchFamily="18" charset="0"/>
              </a:rPr>
              <a:t>图</a:t>
            </a:r>
            <a:r>
              <a:rPr lang="en-US" altLang="zh-CN" sz="900" kern="100" dirty="0" smtClean="0">
                <a:latin typeface="Times New Roman" panose="02020603050405020304" pitchFamily="18" charset="0"/>
                <a:ea typeface="宋体" panose="02010600030101010101" pitchFamily="2" charset="-122"/>
                <a:cs typeface="Times New Roman" panose="02020603050405020304" pitchFamily="18" charset="0"/>
              </a:rPr>
              <a:t>3-5</a:t>
            </a:r>
            <a:r>
              <a:rPr lang="en-US" altLang="zh-CN" sz="900" kern="100" dirty="0" smtClean="0">
                <a:latin typeface="Times New Roman" panose="02020603050405020304" pitchFamily="18" charset="0"/>
                <a:ea typeface="宋体" panose="02010600030101010101" pitchFamily="2" charset="-122"/>
              </a:rPr>
              <a:t>  </a:t>
            </a:r>
            <a:r>
              <a:rPr lang="en-US" altLang="zh-CN" sz="900" kern="100" dirty="0" err="1">
                <a:latin typeface="Times New Roman" panose="02020603050405020304" pitchFamily="18" charset="0"/>
                <a:ea typeface="宋体" panose="02010600030101010101" pitchFamily="2" charset="-122"/>
              </a:rPr>
              <a:t>print_tokens</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900" kern="100" dirty="0">
                <a:latin typeface="Times New Roman" panose="02020603050405020304" pitchFamily="18" charset="0"/>
                <a:ea typeface="宋体" panose="02010600030101010101" pitchFamily="2" charset="-122"/>
              </a:rPr>
              <a:t>7</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个版本的预测结果</a:t>
            </a:r>
            <a:endParaRPr lang="zh-CN" altLang="en-US" sz="900" dirty="0"/>
          </a:p>
        </p:txBody>
      </p:sp>
      <p:pic>
        <p:nvPicPr>
          <p:cNvPr id="34" name="图片 33"/>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30820" y="2262878"/>
            <a:ext cx="2149300" cy="1002958"/>
          </a:xfrm>
          <a:prstGeom prst="rect">
            <a:avLst/>
          </a:prstGeom>
          <a:noFill/>
          <a:ln>
            <a:noFill/>
          </a:ln>
        </p:spPr>
      </p:pic>
      <p:sp>
        <p:nvSpPr>
          <p:cNvPr id="35" name="矩形 34"/>
          <p:cNvSpPr/>
          <p:nvPr/>
        </p:nvSpPr>
        <p:spPr>
          <a:xfrm>
            <a:off x="6648070" y="3220976"/>
            <a:ext cx="1694695" cy="230832"/>
          </a:xfrm>
          <a:prstGeom prst="rect">
            <a:avLst/>
          </a:prstGeom>
        </p:spPr>
        <p:txBody>
          <a:bodyPr wrap="none">
            <a:spAutoFit/>
          </a:bodyPr>
          <a:lstStyle/>
          <a:p>
            <a:r>
              <a:rPr lang="zh-CN" altLang="zh-CN" sz="900" kern="100" dirty="0" smtClean="0">
                <a:latin typeface="Times New Roman" panose="02020603050405020304" pitchFamily="18" charset="0"/>
                <a:ea typeface="宋体" panose="02010600030101010101" pitchFamily="2" charset="-122"/>
                <a:cs typeface="Times New Roman" panose="02020603050405020304" pitchFamily="18" charset="0"/>
              </a:rPr>
              <a:t>图</a:t>
            </a:r>
            <a:r>
              <a:rPr lang="en-US" altLang="zh-CN" sz="900" kern="100" dirty="0" smtClean="0">
                <a:latin typeface="Times New Roman" panose="02020603050405020304" pitchFamily="18" charset="0"/>
                <a:ea typeface="宋体" panose="02010600030101010101" pitchFamily="2" charset="-122"/>
              </a:rPr>
              <a:t>3-6  </a:t>
            </a:r>
            <a:r>
              <a:rPr lang="en-US" altLang="zh-CN" sz="900" kern="100" dirty="0">
                <a:latin typeface="Times New Roman" panose="02020603050405020304" pitchFamily="18" charset="0"/>
                <a:ea typeface="宋体" panose="02010600030101010101" pitchFamily="2" charset="-122"/>
              </a:rPr>
              <a:t>sort 8</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个版本的预测结果</a:t>
            </a:r>
            <a:endParaRPr lang="zh-CN" altLang="en-US" sz="900" dirty="0"/>
          </a:p>
        </p:txBody>
      </p:sp>
      <p:pic>
        <p:nvPicPr>
          <p:cNvPr id="36" name="图片 35"/>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55081" y="3451809"/>
            <a:ext cx="2398827" cy="1250140"/>
          </a:xfrm>
          <a:prstGeom prst="rect">
            <a:avLst/>
          </a:prstGeom>
          <a:noFill/>
          <a:ln>
            <a:noFill/>
          </a:ln>
        </p:spPr>
      </p:pic>
      <p:sp>
        <p:nvSpPr>
          <p:cNvPr id="37" name="矩形 36"/>
          <p:cNvSpPr/>
          <p:nvPr/>
        </p:nvSpPr>
        <p:spPr>
          <a:xfrm>
            <a:off x="6481131" y="4703256"/>
            <a:ext cx="2320670" cy="230832"/>
          </a:xfrm>
          <a:prstGeom prst="rect">
            <a:avLst/>
          </a:prstGeom>
        </p:spPr>
        <p:txBody>
          <a:bodyPr wrap="square">
            <a:spAutoFit/>
          </a:bodyPr>
          <a:lstStyle/>
          <a:p>
            <a:r>
              <a:rPr lang="zh-CN" altLang="zh-CN" sz="900" kern="100" dirty="0" smtClean="0">
                <a:latin typeface="Times New Roman" panose="02020603050405020304" pitchFamily="18" charset="0"/>
                <a:ea typeface="宋体" panose="02010600030101010101" pitchFamily="2" charset="-122"/>
                <a:cs typeface="Times New Roman" panose="02020603050405020304" pitchFamily="18" charset="0"/>
              </a:rPr>
              <a:t>图</a:t>
            </a:r>
            <a:r>
              <a:rPr lang="en-US" altLang="zh-CN" sz="900" kern="100" dirty="0" smtClean="0">
                <a:latin typeface="Times New Roman" panose="02020603050405020304" pitchFamily="18" charset="0"/>
                <a:ea typeface="宋体" panose="02010600030101010101" pitchFamily="2" charset="-122"/>
              </a:rPr>
              <a:t>3-7  </a:t>
            </a:r>
            <a:r>
              <a:rPr lang="en-US" altLang="zh-CN" sz="900" kern="100" dirty="0" err="1">
                <a:latin typeface="Times New Roman" panose="02020603050405020304" pitchFamily="18" charset="0"/>
                <a:ea typeface="宋体" panose="02010600030101010101" pitchFamily="2" charset="-122"/>
              </a:rPr>
              <a:t>expressionParser</a:t>
            </a:r>
            <a:r>
              <a:rPr lang="en-US" altLang="zh-CN" sz="900" kern="100" dirty="0">
                <a:latin typeface="Times New Roman" panose="02020603050405020304" pitchFamily="18" charset="0"/>
                <a:ea typeface="宋体" panose="02010600030101010101" pitchFamily="2" charset="-122"/>
              </a:rPr>
              <a:t> 8</a:t>
            </a:r>
            <a:r>
              <a:rPr lang="zh-CN" altLang="zh-CN" sz="900" kern="100" dirty="0">
                <a:latin typeface="Times New Roman" panose="02020603050405020304" pitchFamily="18" charset="0"/>
                <a:ea typeface="宋体" panose="02010600030101010101" pitchFamily="2" charset="-122"/>
                <a:cs typeface="Times New Roman" panose="02020603050405020304" pitchFamily="18" charset="0"/>
              </a:rPr>
              <a:t>个版本的预测</a:t>
            </a:r>
            <a:r>
              <a:rPr lang="zh-CN" altLang="zh-CN" sz="900" kern="100" dirty="0" smtClean="0">
                <a:latin typeface="Times New Roman" panose="02020603050405020304" pitchFamily="18" charset="0"/>
                <a:ea typeface="宋体" panose="02010600030101010101" pitchFamily="2" charset="-122"/>
                <a:cs typeface="Times New Roman" panose="02020603050405020304" pitchFamily="18" charset="0"/>
              </a:rPr>
              <a:t>结</a:t>
            </a:r>
            <a:r>
              <a:rPr lang="zh-CN" altLang="en-US" sz="900" kern="100" dirty="0" smtClean="0">
                <a:latin typeface="Times New Roman" panose="02020603050405020304" pitchFamily="18" charset="0"/>
                <a:ea typeface="宋体" panose="02010600030101010101" pitchFamily="2" charset="-122"/>
                <a:cs typeface="Times New Roman" panose="02020603050405020304" pitchFamily="18" charset="0"/>
              </a:rPr>
              <a:t>果</a:t>
            </a:r>
            <a:endParaRPr lang="zh-CN" altLang="en-US" sz="900" dirty="0"/>
          </a:p>
        </p:txBody>
      </p:sp>
      <p:sp>
        <p:nvSpPr>
          <p:cNvPr id="38" name="等腰三角形 37"/>
          <p:cNvSpPr>
            <a:spLocks noChangeArrowheads="1"/>
          </p:cNvSpPr>
          <p:nvPr/>
        </p:nvSpPr>
        <p:spPr bwMode="auto">
          <a:xfrm rot="5400000">
            <a:off x="-9038" y="371243"/>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2790373819"/>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35250" y="1369930"/>
            <a:ext cx="6577130" cy="1569660"/>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zh-CN" sz="1600" dirty="0">
                <a:latin typeface="宋体" panose="02010600030101010101" pitchFamily="2" charset="-122"/>
                <a:ea typeface="宋体" panose="02010600030101010101" pitchFamily="2" charset="-122"/>
              </a:rPr>
              <a:t>测试预言自动生成方法独立</a:t>
            </a:r>
            <a:r>
              <a:rPr lang="zh-CN" altLang="zh-CN" sz="1600" dirty="0" smtClean="0">
                <a:latin typeface="宋体" panose="02010600030101010101" pitchFamily="2" charset="-122"/>
                <a:ea typeface="宋体" panose="02010600030101010101" pitchFamily="2" charset="-122"/>
              </a:rPr>
              <a:t>于编程语言</a:t>
            </a:r>
            <a:r>
              <a:rPr lang="zh-CN" altLang="en-US" sz="1600" dirty="0" smtClean="0">
                <a:latin typeface="宋体" panose="02010600030101010101" pitchFamily="2" charset="-122"/>
                <a:ea typeface="宋体" panose="02010600030101010101" pitchFamily="2" charset="-122"/>
              </a:rPr>
              <a:t>。只要能够获取测试用例的执行覆盖以及断点处的内存集，就能够进行预测</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p"/>
            </a:pPr>
            <a:r>
              <a:rPr lang="zh-CN" altLang="zh-CN" sz="1600" dirty="0" smtClean="0">
                <a:latin typeface="宋体" panose="02010600030101010101" pitchFamily="2" charset="-122"/>
                <a:ea typeface="宋体" panose="02010600030101010101" pitchFamily="2" charset="-122"/>
              </a:rPr>
              <a:t>训练集</a:t>
            </a:r>
            <a:r>
              <a:rPr lang="zh-CN" altLang="zh-CN" sz="1600" dirty="0">
                <a:latin typeface="宋体" panose="02010600030101010101" pitchFamily="2" charset="-122"/>
                <a:ea typeface="宋体" panose="02010600030101010101" pitchFamily="2" charset="-122"/>
              </a:rPr>
              <a:t>数据量要求</a:t>
            </a:r>
            <a:r>
              <a:rPr lang="zh-CN" altLang="zh-CN" sz="1600" dirty="0" smtClean="0">
                <a:latin typeface="宋体" panose="02010600030101010101" pitchFamily="2" charset="-122"/>
                <a:ea typeface="宋体" panose="02010600030101010101" pitchFamily="2" charset="-122"/>
              </a:rPr>
              <a:t>宽</a:t>
            </a:r>
            <a:r>
              <a:rPr lang="zh-CN" altLang="en-US" sz="1600" dirty="0" smtClean="0">
                <a:latin typeface="宋体" panose="02010600030101010101" pitchFamily="2" charset="-122"/>
                <a:ea typeface="宋体" panose="02010600030101010101" pitchFamily="2" charset="-122"/>
              </a:rPr>
              <a:t>松。</a:t>
            </a:r>
            <a:r>
              <a:rPr lang="zh-CN" altLang="en-US" sz="1600" dirty="0">
                <a:latin typeface="宋体" panose="02010600030101010101" pitchFamily="2" charset="-122"/>
                <a:ea typeface="宋体" panose="02010600030101010101" pitchFamily="2" charset="-122"/>
              </a:rPr>
              <a:t>不</a:t>
            </a:r>
            <a:r>
              <a:rPr lang="zh-CN" altLang="en-US" sz="1600" dirty="0" smtClean="0">
                <a:latin typeface="宋体" panose="02010600030101010101" pitchFamily="2" charset="-122"/>
                <a:ea typeface="宋体" panose="02010600030101010101" pitchFamily="2" charset="-122"/>
              </a:rPr>
              <a:t>需要失败测试用例和成功测试用例保持一定的比例</a:t>
            </a:r>
            <a:endParaRPr lang="zh-CN" altLang="en-US" sz="1600" dirty="0">
              <a:latin typeface="宋体" panose="02010600030101010101" pitchFamily="2" charset="-122"/>
              <a:ea typeface="宋体" panose="02010600030101010101" pitchFamily="2" charset="-122"/>
            </a:endParaRPr>
          </a:p>
        </p:txBody>
      </p:sp>
      <p:sp>
        <p:nvSpPr>
          <p:cNvPr id="16" name="TextBox 34"/>
          <p:cNvSpPr txBox="1"/>
          <p:nvPr/>
        </p:nvSpPr>
        <p:spPr>
          <a:xfrm>
            <a:off x="3201921" y="145863"/>
            <a:ext cx="2655318"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4</a:t>
            </a:r>
            <a:r>
              <a:rPr lang="zh-CN" altLang="en-US" sz="3200" b="1" dirty="0" smtClean="0">
                <a:solidFill>
                  <a:srgbClr val="006CB5"/>
                </a:solidFill>
              </a:rPr>
              <a:t>方法讨论</a:t>
            </a:r>
            <a:endParaRPr lang="zh-CN" altLang="en-US" sz="3200" b="1" dirty="0">
              <a:solidFill>
                <a:srgbClr val="006CB5"/>
              </a:solidFill>
            </a:endParaRPr>
          </a:p>
        </p:txBody>
      </p:sp>
      <p:grpSp>
        <p:nvGrpSpPr>
          <p:cNvPr id="17" name="组合 16"/>
          <p:cNvGrpSpPr/>
          <p:nvPr/>
        </p:nvGrpSpPr>
        <p:grpSpPr>
          <a:xfrm>
            <a:off x="2262942" y="233019"/>
            <a:ext cx="4805030" cy="318129"/>
            <a:chOff x="2976758" y="1384504"/>
            <a:chExt cx="3172850" cy="158874"/>
          </a:xfrm>
        </p:grpSpPr>
        <p:grpSp>
          <p:nvGrpSpPr>
            <p:cNvPr id="20" name="组合 19"/>
            <p:cNvGrpSpPr/>
            <p:nvPr/>
          </p:nvGrpSpPr>
          <p:grpSpPr>
            <a:xfrm>
              <a:off x="2976758" y="1384504"/>
              <a:ext cx="585330" cy="158874"/>
              <a:chOff x="2114462" y="5074890"/>
              <a:chExt cx="585330" cy="158874"/>
            </a:xfrm>
          </p:grpSpPr>
          <p:cxnSp>
            <p:nvCxnSpPr>
              <p:cNvPr id="25" name="直接连接符 24"/>
              <p:cNvCxnSpPr/>
              <p:nvPr/>
            </p:nvCxnSpPr>
            <p:spPr>
              <a:xfrm flipH="1">
                <a:off x="2114462" y="5154327"/>
                <a:ext cx="585330"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rot="10800000">
              <a:off x="5558494" y="1384504"/>
              <a:ext cx="591114" cy="158874"/>
              <a:chOff x="2108678" y="5074890"/>
              <a:chExt cx="591114" cy="158874"/>
            </a:xfrm>
          </p:grpSpPr>
          <p:cxnSp>
            <p:nvCxnSpPr>
              <p:cNvPr id="22" name="直接连接符 21"/>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a:spLocks noChangeArrowheads="1"/>
          </p:cNvSpPr>
          <p:nvPr/>
        </p:nvSpPr>
        <p:spPr bwMode="auto">
          <a:xfrm>
            <a:off x="327366" y="557960"/>
            <a:ext cx="1415768"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a:solidFill>
                  <a:schemeClr val="accent1"/>
                </a:solidFill>
                <a:latin typeface="Arial" panose="020B0604020202020204" pitchFamily="34" charset="0"/>
              </a:rPr>
              <a:t>方法的实用性</a:t>
            </a:r>
          </a:p>
        </p:txBody>
      </p:sp>
      <p:sp>
        <p:nvSpPr>
          <p:cNvPr id="32" name="等腰三角形 31"/>
          <p:cNvSpPr>
            <a:spLocks noChangeArrowheads="1"/>
          </p:cNvSpPr>
          <p:nvPr/>
        </p:nvSpPr>
        <p:spPr bwMode="auto">
          <a:xfrm rot="5400000">
            <a:off x="-3697" y="561657"/>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392219137"/>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3201921" y="145863"/>
            <a:ext cx="2655318"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4</a:t>
            </a:r>
            <a:r>
              <a:rPr lang="zh-CN" altLang="en-US" sz="3200" b="1" dirty="0" smtClean="0">
                <a:solidFill>
                  <a:srgbClr val="006CB5"/>
                </a:solidFill>
              </a:rPr>
              <a:t>方法讨论</a:t>
            </a:r>
            <a:endParaRPr lang="zh-CN" altLang="en-US" sz="3200" b="1" dirty="0">
              <a:solidFill>
                <a:srgbClr val="006CB5"/>
              </a:solidFill>
            </a:endParaRPr>
          </a:p>
        </p:txBody>
      </p:sp>
      <p:grpSp>
        <p:nvGrpSpPr>
          <p:cNvPr id="17" name="组合 16"/>
          <p:cNvGrpSpPr/>
          <p:nvPr/>
        </p:nvGrpSpPr>
        <p:grpSpPr>
          <a:xfrm>
            <a:off x="2262942" y="233019"/>
            <a:ext cx="4805030" cy="318129"/>
            <a:chOff x="2976758" y="1384504"/>
            <a:chExt cx="3172850" cy="158874"/>
          </a:xfrm>
        </p:grpSpPr>
        <p:grpSp>
          <p:nvGrpSpPr>
            <p:cNvPr id="20" name="组合 19"/>
            <p:cNvGrpSpPr/>
            <p:nvPr/>
          </p:nvGrpSpPr>
          <p:grpSpPr>
            <a:xfrm>
              <a:off x="2976758" y="1384504"/>
              <a:ext cx="585330" cy="158874"/>
              <a:chOff x="2114462" y="5074890"/>
              <a:chExt cx="585330" cy="158874"/>
            </a:xfrm>
          </p:grpSpPr>
          <p:cxnSp>
            <p:nvCxnSpPr>
              <p:cNvPr id="25" name="直接连接符 24"/>
              <p:cNvCxnSpPr/>
              <p:nvPr/>
            </p:nvCxnSpPr>
            <p:spPr>
              <a:xfrm flipH="1">
                <a:off x="2114462" y="5154327"/>
                <a:ext cx="585330"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rot="10800000">
              <a:off x="5558494" y="1384504"/>
              <a:ext cx="591114" cy="158874"/>
              <a:chOff x="2108678" y="5074890"/>
              <a:chExt cx="591114" cy="158874"/>
            </a:xfrm>
          </p:grpSpPr>
          <p:cxnSp>
            <p:nvCxnSpPr>
              <p:cNvPr id="22" name="直接连接符 21"/>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28" name="矩形 27"/>
          <p:cNvSpPr/>
          <p:nvPr/>
        </p:nvSpPr>
        <p:spPr>
          <a:xfrm>
            <a:off x="1158961" y="1245780"/>
            <a:ext cx="6741238" cy="1938992"/>
          </a:xfrm>
          <a:prstGeom prst="rect">
            <a:avLst/>
          </a:prstGeom>
        </p:spPr>
        <p:txBody>
          <a:bodyPr wrap="square">
            <a:spAutoFit/>
          </a:bodyPr>
          <a:lstStyle/>
          <a:p>
            <a:pPr marL="285750" lvl="0" indent="-285750">
              <a:lnSpc>
                <a:spcPct val="150000"/>
              </a:lnSpc>
              <a:spcAft>
                <a:spcPts val="0"/>
              </a:spcAft>
              <a:buFont typeface="Wingdings" panose="05000000000000000000" pitchFamily="2" charset="2"/>
              <a:buChar char="p"/>
            </a:pPr>
            <a:r>
              <a:rPr lang="zh-CN" altLang="en-US" sz="1600" dirty="0">
                <a:latin typeface="宋体" panose="02010600030101010101" pitchFamily="2" charset="-122"/>
                <a:ea typeface="宋体" panose="02010600030101010101" pitchFamily="2" charset="-122"/>
              </a:rPr>
              <a:t>与相似测试用例集合中</a:t>
            </a:r>
            <a:r>
              <a:rPr lang="zh-CN" altLang="zh-CN" sz="1600" dirty="0">
                <a:latin typeface="宋体" panose="02010600030101010101" pitchFamily="2" charset="-122"/>
                <a:ea typeface="宋体" panose="02010600030101010101" pitchFamily="2" charset="-122"/>
              </a:rPr>
              <a:t>元素</a:t>
            </a:r>
            <a:r>
              <a:rPr lang="zh-CN" altLang="en-US" sz="1600" dirty="0">
                <a:latin typeface="宋体" panose="02010600030101010101" pitchFamily="2" charset="-122"/>
                <a:ea typeface="宋体" panose="02010600030101010101" pitchFamily="2" charset="-122"/>
              </a:rPr>
              <a:t>的</a:t>
            </a:r>
            <a:r>
              <a:rPr lang="zh-CN" altLang="zh-CN" sz="1600" dirty="0" smtClean="0">
                <a:latin typeface="宋体" panose="02010600030101010101" pitchFamily="2" charset="-122"/>
                <a:ea typeface="宋体" panose="02010600030101010101" pitchFamily="2" charset="-122"/>
              </a:rPr>
              <a:t>个数</a:t>
            </a:r>
            <a:r>
              <a:rPr lang="zh-CN" altLang="en-US" sz="1600" dirty="0" smtClean="0">
                <a:latin typeface="宋体" panose="02010600030101010101" pitchFamily="2" charset="-122"/>
                <a:ea typeface="宋体" panose="02010600030101010101" pitchFamily="2" charset="-122"/>
              </a:rPr>
              <a:t>相关。相似</a:t>
            </a:r>
            <a:r>
              <a:rPr lang="zh-CN" altLang="en-US" sz="1600" dirty="0">
                <a:latin typeface="宋体" panose="02010600030101010101" pitchFamily="2" charset="-122"/>
                <a:ea typeface="宋体" panose="02010600030101010101" pitchFamily="2" charset="-122"/>
              </a:rPr>
              <a:t>测试用例集合中</a:t>
            </a:r>
            <a:r>
              <a:rPr lang="zh-CN" altLang="zh-CN" sz="1600" dirty="0" smtClean="0">
                <a:latin typeface="宋体" panose="02010600030101010101" pitchFamily="2" charset="-122"/>
                <a:ea typeface="宋体" panose="02010600030101010101" pitchFamily="2" charset="-122"/>
              </a:rPr>
              <a:t>元素</a:t>
            </a:r>
            <a:r>
              <a:rPr lang="zh-CN" altLang="en-US" sz="1600" dirty="0" smtClean="0">
                <a:latin typeface="宋体" panose="02010600030101010101" pitchFamily="2" charset="-122"/>
                <a:ea typeface="宋体" panose="02010600030101010101" pitchFamily="2" charset="-122"/>
              </a:rPr>
              <a:t>的</a:t>
            </a:r>
            <a:r>
              <a:rPr lang="zh-CN" altLang="zh-CN" sz="1600" dirty="0" smtClean="0">
                <a:latin typeface="宋体" panose="02010600030101010101" pitchFamily="2" charset="-122"/>
                <a:ea typeface="宋体" panose="02010600030101010101" pitchFamily="2" charset="-122"/>
              </a:rPr>
              <a:t>个数</a:t>
            </a:r>
            <a:r>
              <a:rPr lang="zh-CN" altLang="zh-CN" sz="1600" dirty="0">
                <a:latin typeface="宋体" panose="02010600030101010101" pitchFamily="2" charset="-122"/>
                <a:ea typeface="宋体" panose="02010600030101010101" pitchFamily="2" charset="-122"/>
              </a:rPr>
              <a:t>越</a:t>
            </a:r>
            <a:r>
              <a:rPr lang="zh-CN" altLang="zh-CN" sz="1600" dirty="0" smtClean="0">
                <a:latin typeface="宋体" panose="02010600030101010101" pitchFamily="2" charset="-122"/>
                <a:ea typeface="宋体" panose="02010600030101010101" pitchFamily="2" charset="-122"/>
              </a:rPr>
              <a:t>多</a:t>
            </a:r>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 </a:t>
            </a:r>
            <a:r>
              <a:rPr lang="zh-CN" altLang="en-US" sz="1600" dirty="0" smtClean="0">
                <a:latin typeface="宋体" panose="02010600030101010101" pitchFamily="2" charset="-122"/>
                <a:ea typeface="宋体" panose="02010600030101010101" pitchFamily="2" charset="-122"/>
              </a:rPr>
              <a:t>则</a:t>
            </a:r>
            <a:r>
              <a:rPr lang="zh-CN" altLang="zh-CN" sz="1600" dirty="0" smtClean="0">
                <a:latin typeface="宋体" panose="02010600030101010101" pitchFamily="2" charset="-122"/>
                <a:ea typeface="宋体" panose="02010600030101010101" pitchFamily="2" charset="-122"/>
              </a:rPr>
              <a:t>训练集</a:t>
            </a:r>
            <a:r>
              <a:rPr lang="zh-CN" altLang="en-US" sz="1600" dirty="0" smtClean="0">
                <a:latin typeface="宋体" panose="02010600030101010101" pitchFamily="2" charset="-122"/>
                <a:ea typeface="宋体" panose="02010600030101010101" pitchFamily="2" charset="-122"/>
              </a:rPr>
              <a:t>的</a:t>
            </a:r>
            <a:r>
              <a:rPr lang="zh-CN" altLang="zh-CN" sz="1600" dirty="0" smtClean="0">
                <a:latin typeface="宋体" panose="02010600030101010101" pitchFamily="2" charset="-122"/>
                <a:ea typeface="宋体" panose="02010600030101010101" pitchFamily="2" charset="-122"/>
              </a:rPr>
              <a:t>质量越高</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预测结果越</a:t>
            </a:r>
            <a:r>
              <a:rPr lang="zh-CN" altLang="en-US" sz="1600" dirty="0" smtClean="0">
                <a:latin typeface="宋体" panose="02010600030101010101" pitchFamily="2" charset="-122"/>
                <a:ea typeface="宋体" panose="02010600030101010101" pitchFamily="2" charset="-122"/>
              </a:rPr>
              <a:t>准确</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spcAft>
                <a:spcPts val="0"/>
              </a:spcAft>
              <a:buFont typeface="Wingdings" panose="05000000000000000000" pitchFamily="2" charset="2"/>
              <a:buChar char="p"/>
            </a:pPr>
            <a:r>
              <a:rPr lang="zh-CN" altLang="zh-CN" sz="1600" dirty="0" smtClean="0">
                <a:latin typeface="宋体" panose="02010600030101010101" pitchFamily="2" charset="-122"/>
                <a:ea typeface="宋体" panose="02010600030101010101" pitchFamily="2" charset="-122"/>
              </a:rPr>
              <a:t>与各断点处敏感变量集的成功或失败的揭示能力相关</a:t>
            </a:r>
            <a:r>
              <a:rPr lang="zh-CN" altLang="en-US" sz="1600" dirty="0" smtClean="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枚举变量、</a:t>
            </a:r>
            <a:r>
              <a:rPr lang="zh-CN" altLang="zh-CN" sz="1600" dirty="0" smtClean="0">
                <a:latin typeface="宋体" panose="02010600030101010101" pitchFamily="2" charset="-122"/>
                <a:ea typeface="宋体" panose="02010600030101010101" pitchFamily="2" charset="-122"/>
              </a:rPr>
              <a:t>布尔变量</a:t>
            </a:r>
            <a:r>
              <a:rPr lang="zh-CN" altLang="en-US" sz="1600" dirty="0" smtClean="0">
                <a:latin typeface="宋体" panose="02010600030101010101" pitchFamily="2" charset="-122"/>
                <a:ea typeface="宋体" panose="02010600030101010101" pitchFamily="2" charset="-122"/>
              </a:rPr>
              <a:t>等</a:t>
            </a:r>
            <a:r>
              <a:rPr lang="zh-CN" altLang="zh-CN" sz="1600" dirty="0" smtClean="0">
                <a:latin typeface="宋体" panose="02010600030101010101" pitchFamily="2" charset="-122"/>
                <a:ea typeface="宋体" panose="02010600030101010101" pitchFamily="2" charset="-122"/>
              </a:rPr>
              <a:t>取值</a:t>
            </a:r>
            <a:r>
              <a:rPr lang="zh-CN" altLang="zh-CN" sz="1600" dirty="0">
                <a:latin typeface="宋体" panose="02010600030101010101" pitchFamily="2" charset="-122"/>
                <a:ea typeface="宋体" panose="02010600030101010101" pitchFamily="2" charset="-122"/>
              </a:rPr>
              <a:t>为离散值的</a:t>
            </a:r>
            <a:r>
              <a:rPr lang="zh-CN" altLang="zh-CN" sz="1600" dirty="0" smtClean="0">
                <a:latin typeface="宋体" panose="02010600030101010101" pitchFamily="2" charset="-122"/>
                <a:ea typeface="宋体" panose="02010600030101010101" pitchFamily="2" charset="-122"/>
              </a:rPr>
              <a:t>变量</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它们</a:t>
            </a:r>
            <a:r>
              <a:rPr lang="zh-CN" altLang="zh-CN" sz="1600" dirty="0">
                <a:latin typeface="宋体" panose="02010600030101010101" pitchFamily="2" charset="-122"/>
                <a:ea typeface="宋体" panose="02010600030101010101" pitchFamily="2" charset="-122"/>
              </a:rPr>
              <a:t>的取值较为集中而且重复率</a:t>
            </a:r>
            <a:r>
              <a:rPr lang="zh-CN" altLang="zh-CN" sz="1600" dirty="0" smtClean="0">
                <a:latin typeface="宋体" panose="02010600030101010101" pitchFamily="2" charset="-122"/>
                <a:ea typeface="宋体" panose="02010600030101010101" pitchFamily="2" charset="-122"/>
              </a:rPr>
              <a:t>较高</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因此</a:t>
            </a:r>
            <a:r>
              <a:rPr lang="zh-CN" altLang="zh-CN" sz="1600" dirty="0">
                <a:latin typeface="宋体" panose="02010600030101010101" pitchFamily="2" charset="-122"/>
                <a:ea typeface="宋体" panose="02010600030101010101" pitchFamily="2" charset="-122"/>
              </a:rPr>
              <a:t>他们作为敏感变量</a:t>
            </a:r>
            <a:r>
              <a:rPr lang="zh-CN" altLang="zh-CN" sz="1600" dirty="0" smtClean="0">
                <a:latin typeface="宋体" panose="02010600030101010101" pitchFamily="2" charset="-122"/>
                <a:ea typeface="宋体" panose="02010600030101010101" pitchFamily="2" charset="-122"/>
              </a:rPr>
              <a:t>时</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揭示</a:t>
            </a:r>
            <a:r>
              <a:rPr lang="zh-CN" altLang="zh-CN" sz="1600" dirty="0">
                <a:latin typeface="宋体" panose="02010600030101010101" pitchFamily="2" charset="-122"/>
                <a:ea typeface="宋体" panose="02010600030101010101" pitchFamily="2" charset="-122"/>
              </a:rPr>
              <a:t>程序成功或失败的能力更强</a:t>
            </a:r>
          </a:p>
        </p:txBody>
      </p:sp>
      <p:sp>
        <p:nvSpPr>
          <p:cNvPr id="19" name="矩形 18"/>
          <p:cNvSpPr>
            <a:spLocks noChangeArrowheads="1"/>
          </p:cNvSpPr>
          <p:nvPr/>
        </p:nvSpPr>
        <p:spPr bwMode="auto">
          <a:xfrm>
            <a:off x="327366" y="557960"/>
            <a:ext cx="1620953"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a:solidFill>
                  <a:schemeClr val="accent1"/>
                </a:solidFill>
                <a:latin typeface="Arial" panose="020B0604020202020204" pitchFamily="34" charset="0"/>
              </a:rPr>
              <a:t>准确率影响因素</a:t>
            </a:r>
          </a:p>
        </p:txBody>
      </p:sp>
      <p:sp>
        <p:nvSpPr>
          <p:cNvPr id="32" name="等腰三角形 31"/>
          <p:cNvSpPr>
            <a:spLocks noChangeArrowheads="1"/>
          </p:cNvSpPr>
          <p:nvPr/>
        </p:nvSpPr>
        <p:spPr bwMode="auto">
          <a:xfrm rot="5400000">
            <a:off x="-3697" y="561657"/>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32843586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3201921" y="145863"/>
            <a:ext cx="2655318"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4</a:t>
            </a:r>
            <a:r>
              <a:rPr lang="zh-CN" altLang="en-US" sz="3200" b="1" dirty="0" smtClean="0">
                <a:solidFill>
                  <a:srgbClr val="006CB5"/>
                </a:solidFill>
              </a:rPr>
              <a:t>方法讨论</a:t>
            </a:r>
            <a:endParaRPr lang="zh-CN" altLang="en-US" sz="3200" b="1" dirty="0">
              <a:solidFill>
                <a:srgbClr val="006CB5"/>
              </a:solidFill>
            </a:endParaRPr>
          </a:p>
        </p:txBody>
      </p:sp>
      <p:grpSp>
        <p:nvGrpSpPr>
          <p:cNvPr id="17" name="组合 16"/>
          <p:cNvGrpSpPr/>
          <p:nvPr/>
        </p:nvGrpSpPr>
        <p:grpSpPr>
          <a:xfrm>
            <a:off x="2262942" y="233019"/>
            <a:ext cx="4805030" cy="318129"/>
            <a:chOff x="2976758" y="1384504"/>
            <a:chExt cx="3172850" cy="158874"/>
          </a:xfrm>
        </p:grpSpPr>
        <p:grpSp>
          <p:nvGrpSpPr>
            <p:cNvPr id="20" name="组合 19"/>
            <p:cNvGrpSpPr/>
            <p:nvPr/>
          </p:nvGrpSpPr>
          <p:grpSpPr>
            <a:xfrm>
              <a:off x="2976758" y="1384504"/>
              <a:ext cx="585330" cy="158874"/>
              <a:chOff x="2114462" y="5074890"/>
              <a:chExt cx="585330" cy="158874"/>
            </a:xfrm>
          </p:grpSpPr>
          <p:cxnSp>
            <p:nvCxnSpPr>
              <p:cNvPr id="25" name="直接连接符 24"/>
              <p:cNvCxnSpPr/>
              <p:nvPr/>
            </p:nvCxnSpPr>
            <p:spPr>
              <a:xfrm flipH="1">
                <a:off x="2114462" y="5154327"/>
                <a:ext cx="585330"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rot="10800000">
              <a:off x="5558494" y="1384504"/>
              <a:ext cx="591114" cy="158874"/>
              <a:chOff x="2108678" y="5074890"/>
              <a:chExt cx="591114" cy="158874"/>
            </a:xfrm>
          </p:grpSpPr>
          <p:cxnSp>
            <p:nvCxnSpPr>
              <p:cNvPr id="22" name="直接连接符 21"/>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29" name="矩形 28"/>
          <p:cNvSpPr/>
          <p:nvPr/>
        </p:nvSpPr>
        <p:spPr>
          <a:xfrm>
            <a:off x="864851" y="1322633"/>
            <a:ext cx="7329458" cy="1046440"/>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1600" dirty="0">
                <a:latin typeface="宋体" panose="02010600030101010101" pitchFamily="2" charset="-122"/>
                <a:ea typeface="宋体" panose="02010600030101010101" pitchFamily="2" charset="-122"/>
              </a:rPr>
              <a:t>算法复杂度</a:t>
            </a:r>
            <a:r>
              <a:rPr lang="zh-CN" altLang="en-US" sz="1600" dirty="0" smtClean="0">
                <a:latin typeface="宋体" panose="02010600030101010101" pitchFamily="2" charset="-122"/>
                <a:ea typeface="宋体" panose="02010600030101010101" pitchFamily="2" charset="-122"/>
              </a:rPr>
              <a:t>与断点</a:t>
            </a:r>
            <a:r>
              <a:rPr lang="zh-CN" altLang="en-US" sz="1600" dirty="0">
                <a:latin typeface="宋体" panose="02010600030101010101" pitchFamily="2" charset="-122"/>
                <a:ea typeface="宋体" panose="02010600030101010101" pitchFamily="2" charset="-122"/>
              </a:rPr>
              <a:t>个数</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、全部测试用例用例的个数T以及</a:t>
            </a:r>
            <a:r>
              <a:rPr lang="zh-CN" altLang="en-US" sz="1600" dirty="0" smtClean="0">
                <a:latin typeface="宋体" panose="02010600030101010101" pitchFamily="2" charset="-122"/>
                <a:ea typeface="宋体" panose="02010600030101010101" pitchFamily="2" charset="-122"/>
              </a:rPr>
              <a:t>与相似测试用例</a:t>
            </a:r>
            <a:r>
              <a:rPr lang="zh-CN" altLang="en-US" sz="1600" dirty="0">
                <a:latin typeface="宋体" panose="02010600030101010101" pitchFamily="2" charset="-122"/>
                <a:ea typeface="宋体" panose="02010600030101010101" pitchFamily="2" charset="-122"/>
              </a:rPr>
              <a:t>个数</a:t>
            </a:r>
            <a:r>
              <a:rPr lang="zh-CN" altLang="en-US" sz="1600" dirty="0" smtClean="0">
                <a:latin typeface="宋体" panose="02010600030101010101" pitchFamily="2" charset="-122"/>
                <a:ea typeface="宋体" panose="02010600030101010101" pitchFamily="2" charset="-122"/>
              </a:rPr>
              <a:t>N相关。算法</a:t>
            </a:r>
            <a:r>
              <a:rPr lang="zh-CN" altLang="en-US" sz="1600" dirty="0">
                <a:latin typeface="宋体" panose="02010600030101010101" pitchFamily="2" charset="-122"/>
                <a:ea typeface="宋体" panose="02010600030101010101" pitchFamily="2" charset="-122"/>
              </a:rPr>
              <a:t>复杂度为</a:t>
            </a:r>
            <a:r>
              <a:rPr lang="en-US" altLang="zh-CN" sz="1600" dirty="0">
                <a:latin typeface="宋体" panose="02010600030101010101" pitchFamily="2" charset="-122"/>
                <a:ea typeface="宋体" panose="02010600030101010101" pitchFamily="2" charset="-122"/>
              </a:rPr>
              <a:t>O(T+B×N</a:t>
            </a:r>
            <a:r>
              <a:rPr lang="en-US" altLang="zh-CN" sz="1600" baseline="30000" dirty="0">
                <a:latin typeface="宋体" panose="02010600030101010101" pitchFamily="2" charset="-122"/>
                <a:ea typeface="宋体" panose="02010600030101010101" pitchFamily="2" charset="-122"/>
              </a:rPr>
              <a:t>2</a:t>
            </a:r>
            <a:r>
              <a:rPr lang="en-US" altLang="zh-CN" sz="1600" dirty="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a:p>
            <a:endParaRPr lang="zh-CN" altLang="en-US" dirty="0"/>
          </a:p>
        </p:txBody>
      </p:sp>
      <p:sp>
        <p:nvSpPr>
          <p:cNvPr id="19" name="矩形 18"/>
          <p:cNvSpPr>
            <a:spLocks noChangeArrowheads="1"/>
          </p:cNvSpPr>
          <p:nvPr/>
        </p:nvSpPr>
        <p:spPr bwMode="auto">
          <a:xfrm>
            <a:off x="327366" y="557960"/>
            <a:ext cx="1210584"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算法复杂度</a:t>
            </a:r>
            <a:endParaRPr lang="zh-CN" altLang="en-US" sz="1600" b="1" dirty="0">
              <a:solidFill>
                <a:schemeClr val="accent1"/>
              </a:solidFill>
              <a:latin typeface="Arial" panose="020B0604020202020204" pitchFamily="34" charset="0"/>
            </a:endParaRPr>
          </a:p>
        </p:txBody>
      </p:sp>
      <p:sp>
        <p:nvSpPr>
          <p:cNvPr id="32" name="等腰三角形 31"/>
          <p:cNvSpPr>
            <a:spLocks noChangeArrowheads="1"/>
          </p:cNvSpPr>
          <p:nvPr/>
        </p:nvSpPr>
        <p:spPr bwMode="auto">
          <a:xfrm rot="5400000">
            <a:off x="-3697" y="561657"/>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4121912328"/>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 name="Freeform 5"/>
          <p:cNvSpPr/>
          <p:nvPr/>
        </p:nvSpPr>
        <p:spPr>
          <a:xfrm>
            <a:off x="3147180" y="-10001"/>
            <a:ext cx="809625" cy="5578475"/>
          </a:xfrm>
          <a:custGeom>
            <a:avLst/>
            <a:gdLst/>
            <a:ahLst/>
            <a:cxnLst>
              <a:cxn ang="0">
                <a:pos x="0" y="0"/>
              </a:cxn>
              <a:cxn ang="0">
                <a:pos x="2147483647" y="2147483647"/>
              </a:cxn>
              <a:cxn ang="0">
                <a:pos x="0" y="2147483647"/>
              </a:cxn>
            </a:cxnLst>
            <a:rect l="0" t="0" r="0" b="0"/>
            <a:pathLst>
              <a:path w="1049" h="7451">
                <a:moveTo>
                  <a:pt x="0" y="0"/>
                </a:moveTo>
                <a:cubicBezTo>
                  <a:pt x="665" y="1085"/>
                  <a:pt x="1049" y="2360"/>
                  <a:pt x="1049" y="3726"/>
                </a:cubicBezTo>
                <a:cubicBezTo>
                  <a:pt x="1049" y="5091"/>
                  <a:pt x="665" y="6367"/>
                  <a:pt x="0" y="7451"/>
                </a:cubicBezTo>
              </a:path>
            </a:pathLst>
          </a:custGeom>
          <a:noFill/>
          <a:ln w="10" cap="flat" cmpd="sng">
            <a:solidFill>
              <a:srgbClr val="2E2C2C">
                <a:alpha val="100000"/>
              </a:srgbClr>
            </a:solidFill>
            <a:prstDash val="dash"/>
            <a:miter lim="800000"/>
            <a:headEnd type="none" w="med" len="med"/>
            <a:tailEnd type="none" w="med" len="med"/>
          </a:ln>
        </p:spPr>
        <p:txBody>
          <a:bodyPr/>
          <a:lstStyle/>
          <a:p>
            <a:endParaRPr lang="zh-CN" altLang="en-US"/>
          </a:p>
        </p:txBody>
      </p:sp>
      <p:grpSp>
        <p:nvGrpSpPr>
          <p:cNvPr id="247" name="组合 246"/>
          <p:cNvGrpSpPr/>
          <p:nvPr/>
        </p:nvGrpSpPr>
        <p:grpSpPr>
          <a:xfrm>
            <a:off x="3768822" y="777731"/>
            <a:ext cx="4101958" cy="561446"/>
            <a:chOff x="5526988" y="887716"/>
            <a:chExt cx="4833680" cy="648258"/>
          </a:xfrm>
          <a:solidFill>
            <a:srgbClr val="C4261D"/>
          </a:solidFill>
        </p:grpSpPr>
        <p:sp>
          <p:nvSpPr>
            <p:cNvPr id="248"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249"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250" name="TextBox 88"/>
          <p:cNvSpPr txBox="1"/>
          <p:nvPr/>
        </p:nvSpPr>
        <p:spPr>
          <a:xfrm>
            <a:off x="4064755" y="809149"/>
            <a:ext cx="1415772" cy="461665"/>
          </a:xfrm>
          <a:prstGeom prst="rect">
            <a:avLst/>
          </a:prstGeom>
          <a:noFill/>
          <a:ln w="9525">
            <a:noFill/>
            <a:miter/>
          </a:ln>
        </p:spPr>
        <p:txBody>
          <a:bodyPr wrap="none">
            <a:spAutoFit/>
          </a:bodyPr>
          <a:lstStyle/>
          <a:p>
            <a:pPr lvl="0" eaLnBrk="0" hangingPunct="0"/>
            <a:r>
              <a:rPr lang="zh-CN" altLang="en-US" sz="2400" dirty="0" smtClean="0">
                <a:solidFill>
                  <a:srgbClr val="F8F8F8"/>
                </a:solidFill>
                <a:latin typeface="微软雅黑" pitchFamily="34" charset="-122"/>
                <a:ea typeface="微软雅黑" pitchFamily="34" charset="-122"/>
              </a:rPr>
              <a:t>论文背景</a:t>
            </a:r>
            <a:endParaRPr lang="zh-CN" altLang="en-US" sz="2400" dirty="0">
              <a:solidFill>
                <a:srgbClr val="F8F8F8"/>
              </a:solidFill>
              <a:latin typeface="微软雅黑" pitchFamily="34" charset="-122"/>
              <a:ea typeface="微软雅黑" pitchFamily="34" charset="-122"/>
            </a:endParaRPr>
          </a:p>
        </p:txBody>
      </p:sp>
      <p:sp>
        <p:nvSpPr>
          <p:cNvPr id="251" name="Oval 12"/>
          <p:cNvSpPr/>
          <p:nvPr/>
        </p:nvSpPr>
        <p:spPr>
          <a:xfrm>
            <a:off x="3217030" y="771049"/>
            <a:ext cx="595731" cy="606488"/>
          </a:xfrm>
          <a:prstGeom prst="ellipse">
            <a:avLst/>
          </a:prstGeom>
          <a:solidFill>
            <a:srgbClr val="016EC3"/>
          </a:solidFill>
          <a:ln w="9525">
            <a:noFill/>
          </a:ln>
        </p:spPr>
        <p:txBody>
          <a:bodyPr/>
          <a:lstStyle/>
          <a:p>
            <a:pPr lvl="0" eaLnBrk="0" hangingPunct="0"/>
            <a:endParaRPr lang="zh-CN" altLang="en-US" dirty="0">
              <a:latin typeface="Arial" pitchFamily="34" charset="0"/>
              <a:ea typeface="宋体" pitchFamily="2" charset="-122"/>
            </a:endParaRPr>
          </a:p>
        </p:txBody>
      </p:sp>
      <p:sp>
        <p:nvSpPr>
          <p:cNvPr id="252" name="TextBox 8"/>
          <p:cNvSpPr txBox="1"/>
          <p:nvPr/>
        </p:nvSpPr>
        <p:spPr>
          <a:xfrm>
            <a:off x="3332918" y="828199"/>
            <a:ext cx="381836" cy="477054"/>
          </a:xfrm>
          <a:prstGeom prst="rect">
            <a:avLst/>
          </a:prstGeom>
          <a:noFill/>
          <a:ln w="9525">
            <a:noFill/>
            <a:miter/>
          </a:ln>
        </p:spPr>
        <p:txBody>
          <a:bodyPr wrap="none">
            <a:spAutoFit/>
          </a:bodyPr>
          <a:lstStyle/>
          <a:p>
            <a:pPr lvl="0" eaLnBrk="0" hangingPunct="0"/>
            <a:r>
              <a:rPr lang="en-US" altLang="zh-CN" sz="2500" b="1" dirty="0">
                <a:solidFill>
                  <a:srgbClr val="F8F8F8"/>
                </a:solidFill>
                <a:latin typeface="微软雅黑" pitchFamily="34" charset="-122"/>
                <a:ea typeface="微软雅黑" pitchFamily="34" charset="-122"/>
              </a:rPr>
              <a:t>1</a:t>
            </a:r>
          </a:p>
        </p:txBody>
      </p:sp>
      <p:grpSp>
        <p:nvGrpSpPr>
          <p:cNvPr id="253" name="组合 252"/>
          <p:cNvGrpSpPr/>
          <p:nvPr/>
        </p:nvGrpSpPr>
        <p:grpSpPr>
          <a:xfrm>
            <a:off x="4056854" y="1609060"/>
            <a:ext cx="4101958" cy="561445"/>
            <a:chOff x="5526988" y="887716"/>
            <a:chExt cx="4833680" cy="648258"/>
          </a:xfrm>
          <a:solidFill>
            <a:srgbClr val="C4261D"/>
          </a:solidFill>
        </p:grpSpPr>
        <p:sp>
          <p:nvSpPr>
            <p:cNvPr id="254"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255"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256" name="TextBox 108"/>
          <p:cNvSpPr txBox="1"/>
          <p:nvPr/>
        </p:nvSpPr>
        <p:spPr>
          <a:xfrm>
            <a:off x="4353680" y="1639411"/>
            <a:ext cx="2646878" cy="461665"/>
          </a:xfrm>
          <a:prstGeom prst="rect">
            <a:avLst/>
          </a:prstGeom>
          <a:noFill/>
          <a:ln w="9525">
            <a:noFill/>
            <a:miter/>
          </a:ln>
        </p:spPr>
        <p:txBody>
          <a:bodyPr wrap="none">
            <a:spAutoFit/>
          </a:bodyPr>
          <a:lstStyle/>
          <a:p>
            <a:pPr lvl="0" eaLnBrk="0" hangingPunct="0"/>
            <a:r>
              <a:rPr lang="zh-CN" altLang="en-US" sz="2400" dirty="0" smtClean="0">
                <a:solidFill>
                  <a:srgbClr val="F8F8F8"/>
                </a:solidFill>
                <a:latin typeface="微软雅黑" pitchFamily="34" charset="-122"/>
                <a:ea typeface="微软雅黑" pitchFamily="34" charset="-122"/>
              </a:rPr>
              <a:t>测试预言生成方法</a:t>
            </a:r>
            <a:endParaRPr lang="zh-CN" altLang="en-US" sz="2400" dirty="0">
              <a:solidFill>
                <a:srgbClr val="F8F8F8"/>
              </a:solidFill>
              <a:latin typeface="微软雅黑" pitchFamily="34" charset="-122"/>
              <a:ea typeface="微软雅黑" pitchFamily="34" charset="-122"/>
            </a:endParaRPr>
          </a:p>
        </p:txBody>
      </p:sp>
      <p:sp>
        <p:nvSpPr>
          <p:cNvPr id="257" name="Oval 12"/>
          <p:cNvSpPr/>
          <p:nvPr/>
        </p:nvSpPr>
        <p:spPr>
          <a:xfrm>
            <a:off x="3504368" y="1601311"/>
            <a:ext cx="597075" cy="606489"/>
          </a:xfrm>
          <a:prstGeom prst="ellipse">
            <a:avLst/>
          </a:prstGeom>
          <a:solidFill>
            <a:srgbClr val="016EC3"/>
          </a:solidFill>
          <a:ln w="9525">
            <a:noFill/>
          </a:ln>
        </p:spPr>
        <p:txBody>
          <a:bodyPr/>
          <a:lstStyle/>
          <a:p>
            <a:pPr lvl="0" eaLnBrk="0" hangingPunct="0"/>
            <a:endParaRPr lang="zh-CN" altLang="en-US" dirty="0">
              <a:latin typeface="Arial" pitchFamily="34" charset="0"/>
              <a:ea typeface="宋体" pitchFamily="2" charset="-122"/>
            </a:endParaRPr>
          </a:p>
        </p:txBody>
      </p:sp>
      <p:sp>
        <p:nvSpPr>
          <p:cNvPr id="258" name="TextBox 111"/>
          <p:cNvSpPr txBox="1"/>
          <p:nvPr/>
        </p:nvSpPr>
        <p:spPr>
          <a:xfrm>
            <a:off x="3621843" y="1660049"/>
            <a:ext cx="381836" cy="477054"/>
          </a:xfrm>
          <a:prstGeom prst="rect">
            <a:avLst/>
          </a:prstGeom>
          <a:noFill/>
          <a:ln w="9525">
            <a:noFill/>
            <a:miter/>
          </a:ln>
        </p:spPr>
        <p:txBody>
          <a:bodyPr wrap="none">
            <a:spAutoFit/>
          </a:bodyPr>
          <a:lstStyle/>
          <a:p>
            <a:pPr lvl="0" eaLnBrk="0" hangingPunct="0"/>
            <a:r>
              <a:rPr lang="en-US" altLang="zh-CN" sz="2500" b="1" dirty="0">
                <a:solidFill>
                  <a:srgbClr val="F8F8F8"/>
                </a:solidFill>
                <a:latin typeface="微软雅黑" pitchFamily="34" charset="-122"/>
                <a:ea typeface="微软雅黑" pitchFamily="34" charset="-122"/>
              </a:rPr>
              <a:t>2</a:t>
            </a:r>
          </a:p>
        </p:txBody>
      </p:sp>
      <p:grpSp>
        <p:nvGrpSpPr>
          <p:cNvPr id="259" name="组合 258"/>
          <p:cNvGrpSpPr/>
          <p:nvPr/>
        </p:nvGrpSpPr>
        <p:grpSpPr>
          <a:xfrm>
            <a:off x="4123494" y="2441113"/>
            <a:ext cx="4101954" cy="561445"/>
            <a:chOff x="5526988" y="887716"/>
            <a:chExt cx="4833680" cy="648258"/>
          </a:xfrm>
          <a:solidFill>
            <a:srgbClr val="C4261D"/>
          </a:solidFill>
        </p:grpSpPr>
        <p:sp>
          <p:nvSpPr>
            <p:cNvPr id="260"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261"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262" name="TextBox 115"/>
          <p:cNvSpPr txBox="1"/>
          <p:nvPr/>
        </p:nvSpPr>
        <p:spPr>
          <a:xfrm>
            <a:off x="4425118" y="2458561"/>
            <a:ext cx="2339102" cy="461665"/>
          </a:xfrm>
          <a:prstGeom prst="rect">
            <a:avLst/>
          </a:prstGeom>
          <a:noFill/>
          <a:ln w="9525">
            <a:noFill/>
            <a:miter/>
          </a:ln>
        </p:spPr>
        <p:txBody>
          <a:bodyPr wrap="none">
            <a:spAutoFit/>
          </a:bodyPr>
          <a:lstStyle/>
          <a:p>
            <a:pPr lvl="0" eaLnBrk="0" hangingPunct="0"/>
            <a:r>
              <a:rPr lang="zh-CN" altLang="en-US" sz="2400" dirty="0" smtClean="0">
                <a:solidFill>
                  <a:srgbClr val="F8F8F8"/>
                </a:solidFill>
                <a:latin typeface="微软雅黑" pitchFamily="34" charset="-122"/>
                <a:ea typeface="微软雅黑" pitchFamily="34" charset="-122"/>
              </a:rPr>
              <a:t>实验方法和结果</a:t>
            </a:r>
            <a:endParaRPr lang="zh-CN" altLang="en-US" sz="2400" dirty="0">
              <a:solidFill>
                <a:srgbClr val="F8F8F8"/>
              </a:solidFill>
              <a:latin typeface="微软雅黑" pitchFamily="34" charset="-122"/>
              <a:ea typeface="微软雅黑" pitchFamily="34" charset="-122"/>
            </a:endParaRPr>
          </a:p>
        </p:txBody>
      </p:sp>
      <p:sp>
        <p:nvSpPr>
          <p:cNvPr id="263" name="Oval 12"/>
          <p:cNvSpPr/>
          <p:nvPr/>
        </p:nvSpPr>
        <p:spPr>
          <a:xfrm>
            <a:off x="3575805" y="2420461"/>
            <a:ext cx="597075" cy="607833"/>
          </a:xfrm>
          <a:prstGeom prst="ellipse">
            <a:avLst/>
          </a:prstGeom>
          <a:solidFill>
            <a:srgbClr val="016EC3"/>
          </a:solidFill>
          <a:ln w="9525">
            <a:noFill/>
          </a:ln>
        </p:spPr>
        <p:txBody>
          <a:bodyPr/>
          <a:lstStyle/>
          <a:p>
            <a:pPr lvl="0" eaLnBrk="0" hangingPunct="0"/>
            <a:endParaRPr lang="zh-CN" altLang="en-US" dirty="0">
              <a:latin typeface="Arial" pitchFamily="34" charset="0"/>
              <a:ea typeface="宋体" pitchFamily="2" charset="-122"/>
            </a:endParaRPr>
          </a:p>
        </p:txBody>
      </p:sp>
      <p:sp>
        <p:nvSpPr>
          <p:cNvPr id="264" name="TextBox 118"/>
          <p:cNvSpPr txBox="1"/>
          <p:nvPr/>
        </p:nvSpPr>
        <p:spPr>
          <a:xfrm>
            <a:off x="3693280" y="2479199"/>
            <a:ext cx="381836" cy="477054"/>
          </a:xfrm>
          <a:prstGeom prst="rect">
            <a:avLst/>
          </a:prstGeom>
          <a:noFill/>
          <a:ln w="9525">
            <a:noFill/>
            <a:miter/>
          </a:ln>
        </p:spPr>
        <p:txBody>
          <a:bodyPr wrap="none">
            <a:spAutoFit/>
          </a:bodyPr>
          <a:lstStyle/>
          <a:p>
            <a:pPr lvl="0" eaLnBrk="0" hangingPunct="0"/>
            <a:r>
              <a:rPr lang="en-US" altLang="zh-CN" sz="2500" b="1" dirty="0">
                <a:solidFill>
                  <a:srgbClr val="F8F8F8"/>
                </a:solidFill>
                <a:latin typeface="微软雅黑" pitchFamily="34" charset="-122"/>
                <a:ea typeface="微软雅黑" pitchFamily="34" charset="-122"/>
              </a:rPr>
              <a:t>3</a:t>
            </a:r>
          </a:p>
        </p:txBody>
      </p:sp>
      <p:grpSp>
        <p:nvGrpSpPr>
          <p:cNvPr id="265" name="组合 264"/>
          <p:cNvGrpSpPr/>
          <p:nvPr/>
        </p:nvGrpSpPr>
        <p:grpSpPr>
          <a:xfrm>
            <a:off x="4056854" y="3305105"/>
            <a:ext cx="4101958" cy="561445"/>
            <a:chOff x="5526988" y="887716"/>
            <a:chExt cx="4833680" cy="648258"/>
          </a:xfrm>
          <a:solidFill>
            <a:srgbClr val="C4261D"/>
          </a:solidFill>
        </p:grpSpPr>
        <p:sp>
          <p:nvSpPr>
            <p:cNvPr id="266"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267"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268" name="TextBox 122"/>
          <p:cNvSpPr txBox="1"/>
          <p:nvPr/>
        </p:nvSpPr>
        <p:spPr>
          <a:xfrm>
            <a:off x="4353680" y="3336449"/>
            <a:ext cx="1415772" cy="461665"/>
          </a:xfrm>
          <a:prstGeom prst="rect">
            <a:avLst/>
          </a:prstGeom>
          <a:noFill/>
          <a:ln w="9525">
            <a:noFill/>
            <a:miter/>
          </a:ln>
        </p:spPr>
        <p:txBody>
          <a:bodyPr wrap="none">
            <a:spAutoFit/>
          </a:bodyPr>
          <a:lstStyle/>
          <a:p>
            <a:pPr lvl="0" eaLnBrk="0" hangingPunct="0"/>
            <a:r>
              <a:rPr lang="zh-CN" altLang="en-US" sz="2400" dirty="0" smtClean="0">
                <a:solidFill>
                  <a:srgbClr val="F8F8F8"/>
                </a:solidFill>
                <a:latin typeface="微软雅黑" pitchFamily="34" charset="-122"/>
                <a:ea typeface="微软雅黑" pitchFamily="34" charset="-122"/>
              </a:rPr>
              <a:t>方法讨论</a:t>
            </a:r>
            <a:endParaRPr lang="zh-CN" altLang="en-US" sz="2400" dirty="0">
              <a:solidFill>
                <a:srgbClr val="F8F8F8"/>
              </a:solidFill>
              <a:latin typeface="微软雅黑" pitchFamily="34" charset="-122"/>
              <a:ea typeface="微软雅黑" pitchFamily="34" charset="-122"/>
            </a:endParaRPr>
          </a:p>
        </p:txBody>
      </p:sp>
      <p:sp>
        <p:nvSpPr>
          <p:cNvPr id="269" name="Oval 12"/>
          <p:cNvSpPr/>
          <p:nvPr/>
        </p:nvSpPr>
        <p:spPr>
          <a:xfrm>
            <a:off x="3504368" y="3298349"/>
            <a:ext cx="597075" cy="606488"/>
          </a:xfrm>
          <a:prstGeom prst="ellipse">
            <a:avLst/>
          </a:prstGeom>
          <a:solidFill>
            <a:srgbClr val="016EC3"/>
          </a:solidFill>
          <a:ln w="9525">
            <a:noFill/>
          </a:ln>
        </p:spPr>
        <p:txBody>
          <a:bodyPr/>
          <a:lstStyle/>
          <a:p>
            <a:pPr lvl="0" eaLnBrk="0" hangingPunct="0"/>
            <a:endParaRPr lang="zh-CN" altLang="en-US" dirty="0">
              <a:latin typeface="Arial" pitchFamily="34" charset="0"/>
              <a:ea typeface="宋体" pitchFamily="2" charset="-122"/>
            </a:endParaRPr>
          </a:p>
        </p:txBody>
      </p:sp>
      <p:sp>
        <p:nvSpPr>
          <p:cNvPr id="270" name="TextBox 125"/>
          <p:cNvSpPr txBox="1"/>
          <p:nvPr/>
        </p:nvSpPr>
        <p:spPr>
          <a:xfrm>
            <a:off x="3621843" y="3355499"/>
            <a:ext cx="381836" cy="477054"/>
          </a:xfrm>
          <a:prstGeom prst="rect">
            <a:avLst/>
          </a:prstGeom>
          <a:noFill/>
          <a:ln w="9525">
            <a:noFill/>
            <a:miter/>
          </a:ln>
        </p:spPr>
        <p:txBody>
          <a:bodyPr wrap="none">
            <a:spAutoFit/>
          </a:bodyPr>
          <a:lstStyle/>
          <a:p>
            <a:pPr lvl="0" eaLnBrk="0" hangingPunct="0"/>
            <a:r>
              <a:rPr lang="en-US" altLang="zh-CN" sz="2500" b="1" dirty="0">
                <a:solidFill>
                  <a:srgbClr val="F8F8F8"/>
                </a:solidFill>
                <a:latin typeface="微软雅黑" pitchFamily="34" charset="-122"/>
                <a:ea typeface="微软雅黑" pitchFamily="34" charset="-122"/>
              </a:rPr>
              <a:t>4</a:t>
            </a:r>
          </a:p>
        </p:txBody>
      </p:sp>
      <p:grpSp>
        <p:nvGrpSpPr>
          <p:cNvPr id="271" name="组合 270"/>
          <p:cNvGrpSpPr/>
          <p:nvPr/>
        </p:nvGrpSpPr>
        <p:grpSpPr>
          <a:xfrm>
            <a:off x="3768822" y="4088809"/>
            <a:ext cx="4101958" cy="561445"/>
            <a:chOff x="5526988" y="887716"/>
            <a:chExt cx="4833680" cy="648258"/>
          </a:xfrm>
          <a:solidFill>
            <a:srgbClr val="C4261D"/>
          </a:solidFill>
        </p:grpSpPr>
        <p:sp>
          <p:nvSpPr>
            <p:cNvPr id="272" name="Freeform 13"/>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273" name="Freeform 15"/>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016EC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spcBef>
                  <a:spcPct val="0"/>
                </a:spcBef>
                <a:spcAft>
                  <a:spcPct val="0"/>
                </a:spcAft>
                <a:buClrTx/>
                <a:buSzTx/>
                <a:buFont typeface="Arial" pitchFamily="34" charset="0"/>
                <a:buNone/>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274" name="TextBox 129"/>
          <p:cNvSpPr txBox="1"/>
          <p:nvPr/>
        </p:nvSpPr>
        <p:spPr>
          <a:xfrm>
            <a:off x="4064755" y="4119086"/>
            <a:ext cx="2339102" cy="461665"/>
          </a:xfrm>
          <a:prstGeom prst="rect">
            <a:avLst/>
          </a:prstGeom>
          <a:noFill/>
          <a:ln w="9525">
            <a:noFill/>
            <a:miter/>
          </a:ln>
        </p:spPr>
        <p:txBody>
          <a:bodyPr wrap="none">
            <a:spAutoFit/>
          </a:bodyPr>
          <a:lstStyle/>
          <a:p>
            <a:pPr lvl="0" eaLnBrk="0" hangingPunct="0"/>
            <a:r>
              <a:rPr lang="zh-CN" altLang="en-US" sz="2400" dirty="0" smtClean="0">
                <a:solidFill>
                  <a:srgbClr val="F8F8F8"/>
                </a:solidFill>
                <a:latin typeface="微软雅黑" pitchFamily="34" charset="-122"/>
                <a:ea typeface="微软雅黑" pitchFamily="34" charset="-122"/>
              </a:rPr>
              <a:t>相关工作及结论</a:t>
            </a:r>
            <a:endParaRPr lang="zh-CN" altLang="en-US" sz="2400" dirty="0">
              <a:solidFill>
                <a:srgbClr val="F8F8F8"/>
              </a:solidFill>
              <a:latin typeface="微软雅黑" pitchFamily="34" charset="-122"/>
              <a:ea typeface="微软雅黑" pitchFamily="34" charset="-122"/>
            </a:endParaRPr>
          </a:p>
        </p:txBody>
      </p:sp>
      <p:sp>
        <p:nvSpPr>
          <p:cNvPr id="275" name="Oval 12"/>
          <p:cNvSpPr/>
          <p:nvPr/>
        </p:nvSpPr>
        <p:spPr>
          <a:xfrm>
            <a:off x="3217030" y="4080986"/>
            <a:ext cx="595731" cy="607833"/>
          </a:xfrm>
          <a:prstGeom prst="ellipse">
            <a:avLst/>
          </a:prstGeom>
          <a:solidFill>
            <a:srgbClr val="016EC3"/>
          </a:solidFill>
          <a:ln w="9525">
            <a:noFill/>
          </a:ln>
        </p:spPr>
        <p:txBody>
          <a:bodyPr/>
          <a:lstStyle/>
          <a:p>
            <a:pPr lvl="0" eaLnBrk="0" hangingPunct="0"/>
            <a:endParaRPr lang="zh-CN" altLang="en-US" dirty="0">
              <a:latin typeface="Arial" pitchFamily="34" charset="0"/>
              <a:ea typeface="宋体" pitchFamily="2" charset="-122"/>
            </a:endParaRPr>
          </a:p>
        </p:txBody>
      </p:sp>
      <p:sp>
        <p:nvSpPr>
          <p:cNvPr id="276" name="TextBox 132"/>
          <p:cNvSpPr txBox="1"/>
          <p:nvPr/>
        </p:nvSpPr>
        <p:spPr>
          <a:xfrm>
            <a:off x="3332918" y="4139724"/>
            <a:ext cx="381836" cy="477054"/>
          </a:xfrm>
          <a:prstGeom prst="rect">
            <a:avLst/>
          </a:prstGeom>
          <a:noFill/>
          <a:ln w="9525">
            <a:noFill/>
            <a:miter/>
          </a:ln>
        </p:spPr>
        <p:txBody>
          <a:bodyPr wrap="none">
            <a:spAutoFit/>
          </a:bodyPr>
          <a:lstStyle/>
          <a:p>
            <a:pPr lvl="0" eaLnBrk="0" hangingPunct="0"/>
            <a:r>
              <a:rPr lang="en-US" altLang="zh-CN" sz="2500" b="1" dirty="0">
                <a:solidFill>
                  <a:srgbClr val="F8F8F8"/>
                </a:solidFill>
                <a:latin typeface="微软雅黑" pitchFamily="34" charset="-122"/>
                <a:ea typeface="微软雅黑" pitchFamily="34" charset="-122"/>
              </a:rPr>
              <a:t>5</a:t>
            </a:r>
          </a:p>
        </p:txBody>
      </p:sp>
      <p:sp>
        <p:nvSpPr>
          <p:cNvPr id="277" name="Freeform 6"/>
          <p:cNvSpPr/>
          <p:nvPr/>
        </p:nvSpPr>
        <p:spPr>
          <a:xfrm flipH="1">
            <a:off x="-1" y="1771862"/>
            <a:ext cx="1187953" cy="1834356"/>
          </a:xfrm>
          <a:custGeom>
            <a:avLst/>
            <a:gdLst/>
            <a:ahLst/>
            <a:cxnLst>
              <a:cxn ang="0">
                <a:pos x="1636437" y="0"/>
              </a:cxn>
              <a:cxn ang="0">
                <a:pos x="157125" y="0"/>
              </a:cxn>
              <a:cxn ang="0">
                <a:pos x="680372" y="1200182"/>
              </a:cxn>
              <a:cxn ang="0">
                <a:pos x="0" y="2527747"/>
              </a:cxn>
              <a:cxn ang="0">
                <a:pos x="1636437" y="2527747"/>
              </a:cxn>
            </a:cxnLst>
            <a:rect l="0" t="0" r="0" b="0"/>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rgbClr val="016EC3"/>
          </a:solidFill>
          <a:ln w="9525">
            <a:noFill/>
          </a:ln>
        </p:spPr>
        <p:txBody>
          <a:bodyPr/>
          <a:lstStyle/>
          <a:p>
            <a:endParaRPr lang="zh-CN" altLang="en-US"/>
          </a:p>
        </p:txBody>
      </p:sp>
      <p:sp>
        <p:nvSpPr>
          <p:cNvPr id="278" name="Freeform 6"/>
          <p:cNvSpPr/>
          <p:nvPr/>
        </p:nvSpPr>
        <p:spPr>
          <a:xfrm flipH="1">
            <a:off x="8931274" y="1771862"/>
            <a:ext cx="212725" cy="1839256"/>
          </a:xfrm>
          <a:custGeom>
            <a:avLst/>
            <a:gdLst/>
            <a:ahLst/>
            <a:cxnLst>
              <a:cxn ang="0">
                <a:pos x="4787225" y="0"/>
              </a:cxn>
              <a:cxn ang="0">
                <a:pos x="0" y="0"/>
              </a:cxn>
              <a:cxn ang="0">
                <a:pos x="0" y="2527747"/>
              </a:cxn>
              <a:cxn ang="0">
                <a:pos x="4787225" y="2527747"/>
              </a:cxn>
            </a:cxnLst>
            <a:rect l="0" t="0" r="0" b="0"/>
            <a:pathLst>
              <a:path w="621232" h="2527151">
                <a:moveTo>
                  <a:pt x="621232" y="0"/>
                </a:moveTo>
                <a:lnTo>
                  <a:pt x="0" y="0"/>
                </a:lnTo>
                <a:lnTo>
                  <a:pt x="0" y="2527151"/>
                </a:lnTo>
                <a:lnTo>
                  <a:pt x="621232" y="2527151"/>
                </a:lnTo>
                <a:lnTo>
                  <a:pt x="621232" y="0"/>
                </a:lnTo>
                <a:close/>
              </a:path>
            </a:pathLst>
          </a:custGeom>
          <a:solidFill>
            <a:srgbClr val="016EC3"/>
          </a:solidFill>
          <a:ln w="9525">
            <a:noFill/>
          </a:ln>
        </p:spPr>
        <p:txBody>
          <a:bodyPr/>
          <a:lstStyle/>
          <a:p>
            <a:endParaRPr lang="zh-CN" altLang="en-US"/>
          </a:p>
        </p:txBody>
      </p:sp>
      <p:grpSp>
        <p:nvGrpSpPr>
          <p:cNvPr id="279" name="组合 278"/>
          <p:cNvGrpSpPr/>
          <p:nvPr/>
        </p:nvGrpSpPr>
        <p:grpSpPr>
          <a:xfrm>
            <a:off x="1009543" y="1574083"/>
            <a:ext cx="2137637" cy="2145430"/>
            <a:chOff x="1371105" y="1840526"/>
            <a:chExt cx="3048726" cy="3057872"/>
          </a:xfrm>
        </p:grpSpPr>
        <p:sp>
          <p:nvSpPr>
            <p:cNvPr id="280" name="Oval 5"/>
            <p:cNvSpPr/>
            <p:nvPr/>
          </p:nvSpPr>
          <p:spPr>
            <a:xfrm>
              <a:off x="1371105" y="1840526"/>
              <a:ext cx="3048726" cy="3057872"/>
            </a:xfrm>
            <a:prstGeom prst="ellipse">
              <a:avLst/>
            </a:prstGeom>
            <a:solidFill>
              <a:srgbClr val="016EC3"/>
            </a:solidFill>
            <a:ln w="9525">
              <a:noFill/>
            </a:ln>
          </p:spPr>
          <p:txBody>
            <a:bodyPr/>
            <a:lstStyle/>
            <a:p>
              <a:pPr lvl="0" eaLnBrk="0" hangingPunct="0"/>
              <a:endParaRPr lang="zh-CN" altLang="en-US" dirty="0">
                <a:latin typeface="Arial" pitchFamily="34" charset="0"/>
                <a:ea typeface="宋体" pitchFamily="2" charset="-122"/>
              </a:endParaRPr>
            </a:p>
          </p:txBody>
        </p:sp>
        <p:sp>
          <p:nvSpPr>
            <p:cNvPr id="281" name="Oval 5"/>
            <p:cNvSpPr/>
            <p:nvPr/>
          </p:nvSpPr>
          <p:spPr>
            <a:xfrm>
              <a:off x="1505539" y="1975363"/>
              <a:ext cx="2779858" cy="2788198"/>
            </a:xfrm>
            <a:prstGeom prst="ellipse">
              <a:avLst/>
            </a:prstGeom>
            <a:solidFill>
              <a:srgbClr val="016EC3"/>
            </a:solidFill>
            <a:ln w="9525" cap="flat" cmpd="sng">
              <a:solidFill>
                <a:srgbClr val="F8F8F8"/>
              </a:solidFill>
              <a:prstDash val="dash"/>
              <a:headEnd type="none" w="med" len="med"/>
              <a:tailEnd type="none" w="med" len="med"/>
            </a:ln>
          </p:spPr>
          <p:txBody>
            <a:bodyPr/>
            <a:lstStyle/>
            <a:p>
              <a:pPr lvl="0" eaLnBrk="0" hangingPunct="0"/>
              <a:endParaRPr lang="zh-CN" altLang="en-US" dirty="0">
                <a:latin typeface="Arial" pitchFamily="34" charset="0"/>
                <a:ea typeface="宋体" pitchFamily="2" charset="-122"/>
              </a:endParaRPr>
            </a:p>
          </p:txBody>
        </p:sp>
      </p:grpSp>
      <p:sp>
        <p:nvSpPr>
          <p:cNvPr id="282" name="Freeform 6"/>
          <p:cNvSpPr>
            <a:spLocks noEditPoints="1"/>
          </p:cNvSpPr>
          <p:nvPr/>
        </p:nvSpPr>
        <p:spPr>
          <a:xfrm>
            <a:off x="1800782" y="1793877"/>
            <a:ext cx="555157" cy="7604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905" h="2600">
                <a:moveTo>
                  <a:pt x="145" y="684"/>
                </a:moveTo>
                <a:cubicBezTo>
                  <a:pt x="145" y="611"/>
                  <a:pt x="179" y="574"/>
                  <a:pt x="250" y="572"/>
                </a:cubicBezTo>
                <a:lnTo>
                  <a:pt x="250" y="421"/>
                </a:lnTo>
                <a:cubicBezTo>
                  <a:pt x="118" y="424"/>
                  <a:pt x="0" y="509"/>
                  <a:pt x="0" y="638"/>
                </a:cubicBezTo>
                <a:lnTo>
                  <a:pt x="0" y="2389"/>
                </a:lnTo>
                <a:cubicBezTo>
                  <a:pt x="0" y="2496"/>
                  <a:pt x="104" y="2600"/>
                  <a:pt x="211" y="2600"/>
                </a:cubicBezTo>
                <a:lnTo>
                  <a:pt x="1694" y="2600"/>
                </a:lnTo>
                <a:cubicBezTo>
                  <a:pt x="1801" y="2600"/>
                  <a:pt x="1905" y="2496"/>
                  <a:pt x="1905" y="2389"/>
                </a:cubicBezTo>
                <a:lnTo>
                  <a:pt x="1905" y="638"/>
                </a:lnTo>
                <a:cubicBezTo>
                  <a:pt x="1905" y="509"/>
                  <a:pt x="1787" y="424"/>
                  <a:pt x="1655" y="421"/>
                </a:cubicBezTo>
                <a:lnTo>
                  <a:pt x="1655" y="572"/>
                </a:lnTo>
                <a:cubicBezTo>
                  <a:pt x="1727" y="574"/>
                  <a:pt x="1760" y="611"/>
                  <a:pt x="1760" y="684"/>
                </a:cubicBezTo>
                <a:lnTo>
                  <a:pt x="1760" y="2343"/>
                </a:lnTo>
                <a:cubicBezTo>
                  <a:pt x="1760" y="2395"/>
                  <a:pt x="1738" y="2448"/>
                  <a:pt x="1688" y="2448"/>
                </a:cubicBezTo>
                <a:lnTo>
                  <a:pt x="217" y="2448"/>
                </a:lnTo>
                <a:cubicBezTo>
                  <a:pt x="161" y="2448"/>
                  <a:pt x="145" y="2388"/>
                  <a:pt x="145" y="2330"/>
                </a:cubicBezTo>
                <a:lnTo>
                  <a:pt x="145" y="684"/>
                </a:lnTo>
                <a:close/>
                <a:moveTo>
                  <a:pt x="824" y="276"/>
                </a:moveTo>
                <a:cubicBezTo>
                  <a:pt x="824" y="216"/>
                  <a:pt x="882" y="158"/>
                  <a:pt x="943" y="158"/>
                </a:cubicBezTo>
                <a:lnTo>
                  <a:pt x="962" y="158"/>
                </a:lnTo>
                <a:cubicBezTo>
                  <a:pt x="1023" y="158"/>
                  <a:pt x="1081" y="216"/>
                  <a:pt x="1081" y="276"/>
                </a:cubicBezTo>
                <a:lnTo>
                  <a:pt x="1081" y="289"/>
                </a:lnTo>
                <a:cubicBezTo>
                  <a:pt x="1081" y="356"/>
                  <a:pt x="1023" y="414"/>
                  <a:pt x="956" y="414"/>
                </a:cubicBezTo>
                <a:lnTo>
                  <a:pt x="949" y="414"/>
                </a:lnTo>
                <a:cubicBezTo>
                  <a:pt x="882" y="414"/>
                  <a:pt x="824" y="356"/>
                  <a:pt x="824" y="289"/>
                </a:cubicBezTo>
                <a:lnTo>
                  <a:pt x="824" y="276"/>
                </a:lnTo>
                <a:close/>
                <a:moveTo>
                  <a:pt x="666" y="283"/>
                </a:moveTo>
                <a:lnTo>
                  <a:pt x="455" y="283"/>
                </a:lnTo>
                <a:cubicBezTo>
                  <a:pt x="383" y="283"/>
                  <a:pt x="349" y="316"/>
                  <a:pt x="349" y="388"/>
                </a:cubicBezTo>
                <a:lnTo>
                  <a:pt x="349" y="658"/>
                </a:lnTo>
                <a:cubicBezTo>
                  <a:pt x="349" y="703"/>
                  <a:pt x="378" y="750"/>
                  <a:pt x="422" y="750"/>
                </a:cubicBezTo>
                <a:lnTo>
                  <a:pt x="1483" y="750"/>
                </a:lnTo>
                <a:cubicBezTo>
                  <a:pt x="1527" y="750"/>
                  <a:pt x="1556" y="703"/>
                  <a:pt x="1556" y="658"/>
                </a:cubicBezTo>
                <a:lnTo>
                  <a:pt x="1556" y="388"/>
                </a:lnTo>
                <a:cubicBezTo>
                  <a:pt x="1556" y="316"/>
                  <a:pt x="1523" y="283"/>
                  <a:pt x="1450" y="283"/>
                </a:cubicBezTo>
                <a:lnTo>
                  <a:pt x="1239" y="283"/>
                </a:lnTo>
                <a:cubicBezTo>
                  <a:pt x="1239" y="137"/>
                  <a:pt x="1116" y="0"/>
                  <a:pt x="976" y="0"/>
                </a:cubicBezTo>
                <a:lnTo>
                  <a:pt x="930" y="0"/>
                </a:lnTo>
                <a:cubicBezTo>
                  <a:pt x="790" y="0"/>
                  <a:pt x="666" y="137"/>
                  <a:pt x="666" y="283"/>
                </a:cubicBezTo>
                <a:close/>
                <a:moveTo>
                  <a:pt x="402" y="1994"/>
                </a:moveTo>
                <a:cubicBezTo>
                  <a:pt x="402" y="1979"/>
                  <a:pt x="407" y="1974"/>
                  <a:pt x="422" y="1974"/>
                </a:cubicBezTo>
                <a:lnTo>
                  <a:pt x="672" y="1974"/>
                </a:lnTo>
                <a:lnTo>
                  <a:pt x="672" y="1994"/>
                </a:lnTo>
                <a:cubicBezTo>
                  <a:pt x="672" y="2015"/>
                  <a:pt x="568" y="2075"/>
                  <a:pt x="547" y="2086"/>
                </a:cubicBezTo>
                <a:cubicBezTo>
                  <a:pt x="530" y="2071"/>
                  <a:pt x="490" y="2033"/>
                  <a:pt x="461" y="2033"/>
                </a:cubicBezTo>
                <a:lnTo>
                  <a:pt x="455" y="2033"/>
                </a:lnTo>
                <a:cubicBezTo>
                  <a:pt x="439" y="2033"/>
                  <a:pt x="415" y="2057"/>
                  <a:pt x="415" y="2073"/>
                </a:cubicBezTo>
                <a:lnTo>
                  <a:pt x="415" y="2080"/>
                </a:lnTo>
                <a:cubicBezTo>
                  <a:pt x="415" y="2097"/>
                  <a:pt x="508" y="2198"/>
                  <a:pt x="527" y="2198"/>
                </a:cubicBezTo>
                <a:lnTo>
                  <a:pt x="534" y="2198"/>
                </a:lnTo>
                <a:cubicBezTo>
                  <a:pt x="548" y="2198"/>
                  <a:pt x="651" y="2113"/>
                  <a:pt x="672" y="2099"/>
                </a:cubicBezTo>
                <a:cubicBezTo>
                  <a:pt x="672" y="2135"/>
                  <a:pt x="687" y="2251"/>
                  <a:pt x="653" y="2251"/>
                </a:cubicBezTo>
                <a:lnTo>
                  <a:pt x="422" y="2251"/>
                </a:lnTo>
                <a:cubicBezTo>
                  <a:pt x="407" y="2251"/>
                  <a:pt x="402" y="2246"/>
                  <a:pt x="402" y="2231"/>
                </a:cubicBezTo>
                <a:lnTo>
                  <a:pt x="402" y="1994"/>
                </a:lnTo>
                <a:close/>
                <a:moveTo>
                  <a:pt x="653" y="2317"/>
                </a:moveTo>
                <a:cubicBezTo>
                  <a:pt x="777" y="2317"/>
                  <a:pt x="731" y="2181"/>
                  <a:pt x="738" y="2066"/>
                </a:cubicBezTo>
                <a:cubicBezTo>
                  <a:pt x="742" y="2008"/>
                  <a:pt x="889" y="1956"/>
                  <a:pt x="903" y="1902"/>
                </a:cubicBezTo>
                <a:lnTo>
                  <a:pt x="883" y="1902"/>
                </a:lnTo>
                <a:cubicBezTo>
                  <a:pt x="839" y="1902"/>
                  <a:pt x="771" y="1944"/>
                  <a:pt x="738" y="1961"/>
                </a:cubicBezTo>
                <a:cubicBezTo>
                  <a:pt x="722" y="1936"/>
                  <a:pt x="707" y="1908"/>
                  <a:pt x="666" y="1908"/>
                </a:cubicBezTo>
                <a:lnTo>
                  <a:pt x="409" y="1908"/>
                </a:lnTo>
                <a:cubicBezTo>
                  <a:pt x="370" y="1908"/>
                  <a:pt x="336" y="1942"/>
                  <a:pt x="336" y="1981"/>
                </a:cubicBezTo>
                <a:lnTo>
                  <a:pt x="336" y="2244"/>
                </a:lnTo>
                <a:cubicBezTo>
                  <a:pt x="336" y="2289"/>
                  <a:pt x="376" y="2317"/>
                  <a:pt x="422" y="2317"/>
                </a:cubicBezTo>
                <a:lnTo>
                  <a:pt x="653" y="2317"/>
                </a:lnTo>
                <a:close/>
                <a:moveTo>
                  <a:pt x="402" y="1040"/>
                </a:moveTo>
                <a:cubicBezTo>
                  <a:pt x="402" y="1024"/>
                  <a:pt x="407" y="1020"/>
                  <a:pt x="422" y="1020"/>
                </a:cubicBezTo>
                <a:lnTo>
                  <a:pt x="653" y="1020"/>
                </a:lnTo>
                <a:cubicBezTo>
                  <a:pt x="668" y="1020"/>
                  <a:pt x="672" y="1024"/>
                  <a:pt x="672" y="1040"/>
                </a:cubicBezTo>
                <a:cubicBezTo>
                  <a:pt x="672" y="1056"/>
                  <a:pt x="560" y="1132"/>
                  <a:pt x="547" y="1132"/>
                </a:cubicBezTo>
                <a:cubicBezTo>
                  <a:pt x="534" y="1132"/>
                  <a:pt x="500" y="1079"/>
                  <a:pt x="461" y="1079"/>
                </a:cubicBezTo>
                <a:cubicBezTo>
                  <a:pt x="443" y="1079"/>
                  <a:pt x="415" y="1100"/>
                  <a:pt x="415" y="1119"/>
                </a:cubicBezTo>
                <a:lnTo>
                  <a:pt x="415" y="1125"/>
                </a:lnTo>
                <a:cubicBezTo>
                  <a:pt x="415" y="1151"/>
                  <a:pt x="506" y="1239"/>
                  <a:pt x="527" y="1250"/>
                </a:cubicBezTo>
                <a:lnTo>
                  <a:pt x="672" y="1145"/>
                </a:lnTo>
                <a:lnTo>
                  <a:pt x="672" y="1296"/>
                </a:lnTo>
                <a:lnTo>
                  <a:pt x="402" y="1296"/>
                </a:lnTo>
                <a:lnTo>
                  <a:pt x="402" y="1040"/>
                </a:lnTo>
                <a:close/>
                <a:moveTo>
                  <a:pt x="732" y="1007"/>
                </a:moveTo>
                <a:cubicBezTo>
                  <a:pt x="724" y="972"/>
                  <a:pt x="694" y="954"/>
                  <a:pt x="653" y="954"/>
                </a:cubicBezTo>
                <a:lnTo>
                  <a:pt x="422" y="954"/>
                </a:lnTo>
                <a:cubicBezTo>
                  <a:pt x="376" y="954"/>
                  <a:pt x="336" y="982"/>
                  <a:pt x="336" y="1026"/>
                </a:cubicBezTo>
                <a:lnTo>
                  <a:pt x="336" y="1290"/>
                </a:lnTo>
                <a:cubicBezTo>
                  <a:pt x="336" y="1328"/>
                  <a:pt x="370" y="1362"/>
                  <a:pt x="409" y="1362"/>
                </a:cubicBezTo>
                <a:lnTo>
                  <a:pt x="666" y="1362"/>
                </a:lnTo>
                <a:cubicBezTo>
                  <a:pt x="769" y="1362"/>
                  <a:pt x="738" y="1199"/>
                  <a:pt x="736" y="1096"/>
                </a:cubicBezTo>
                <a:lnTo>
                  <a:pt x="903" y="954"/>
                </a:lnTo>
                <a:cubicBezTo>
                  <a:pt x="903" y="954"/>
                  <a:pt x="891" y="947"/>
                  <a:pt x="890" y="947"/>
                </a:cubicBezTo>
                <a:cubicBezTo>
                  <a:pt x="825" y="947"/>
                  <a:pt x="772" y="1003"/>
                  <a:pt x="732" y="1007"/>
                </a:cubicBezTo>
                <a:close/>
                <a:moveTo>
                  <a:pt x="402" y="1500"/>
                </a:moveTo>
                <a:lnTo>
                  <a:pt x="672" y="1500"/>
                </a:lnTo>
                <a:lnTo>
                  <a:pt x="672" y="1533"/>
                </a:lnTo>
                <a:lnTo>
                  <a:pt x="547" y="1612"/>
                </a:lnTo>
                <a:lnTo>
                  <a:pt x="464" y="1550"/>
                </a:lnTo>
                <a:cubicBezTo>
                  <a:pt x="441" y="1563"/>
                  <a:pt x="415" y="1569"/>
                  <a:pt x="415" y="1599"/>
                </a:cubicBezTo>
                <a:cubicBezTo>
                  <a:pt x="415" y="1619"/>
                  <a:pt x="509" y="1724"/>
                  <a:pt x="527" y="1724"/>
                </a:cubicBezTo>
                <a:cubicBezTo>
                  <a:pt x="558" y="1724"/>
                  <a:pt x="638" y="1634"/>
                  <a:pt x="672" y="1625"/>
                </a:cubicBezTo>
                <a:lnTo>
                  <a:pt x="672" y="1770"/>
                </a:lnTo>
                <a:lnTo>
                  <a:pt x="402" y="1770"/>
                </a:lnTo>
                <a:lnTo>
                  <a:pt x="402" y="1500"/>
                </a:lnTo>
                <a:close/>
                <a:moveTo>
                  <a:pt x="737" y="1484"/>
                </a:moveTo>
                <a:cubicBezTo>
                  <a:pt x="725" y="1462"/>
                  <a:pt x="710" y="1434"/>
                  <a:pt x="672" y="1434"/>
                </a:cubicBezTo>
                <a:lnTo>
                  <a:pt x="402" y="1434"/>
                </a:lnTo>
                <a:cubicBezTo>
                  <a:pt x="369" y="1434"/>
                  <a:pt x="336" y="1467"/>
                  <a:pt x="336" y="1500"/>
                </a:cubicBezTo>
                <a:lnTo>
                  <a:pt x="336" y="1770"/>
                </a:lnTo>
                <a:cubicBezTo>
                  <a:pt x="336" y="1803"/>
                  <a:pt x="369" y="1836"/>
                  <a:pt x="402" y="1836"/>
                </a:cubicBezTo>
                <a:lnTo>
                  <a:pt x="672" y="1836"/>
                </a:lnTo>
                <a:cubicBezTo>
                  <a:pt x="768" y="1836"/>
                  <a:pt x="738" y="1667"/>
                  <a:pt x="736" y="1570"/>
                </a:cubicBezTo>
                <a:lnTo>
                  <a:pt x="903" y="1429"/>
                </a:lnTo>
                <a:lnTo>
                  <a:pt x="881" y="1417"/>
                </a:lnTo>
                <a:lnTo>
                  <a:pt x="737" y="1484"/>
                </a:lnTo>
                <a:close/>
                <a:moveTo>
                  <a:pt x="976" y="2185"/>
                </a:moveTo>
                <a:cubicBezTo>
                  <a:pt x="976" y="2200"/>
                  <a:pt x="980" y="2205"/>
                  <a:pt x="995" y="2205"/>
                </a:cubicBezTo>
                <a:lnTo>
                  <a:pt x="1510" y="2205"/>
                </a:lnTo>
                <a:cubicBezTo>
                  <a:pt x="1525" y="2205"/>
                  <a:pt x="1530" y="2200"/>
                  <a:pt x="1530" y="2185"/>
                </a:cubicBezTo>
                <a:lnTo>
                  <a:pt x="1530" y="2040"/>
                </a:lnTo>
                <a:cubicBezTo>
                  <a:pt x="1530" y="2025"/>
                  <a:pt x="1525" y="2020"/>
                  <a:pt x="1510" y="2020"/>
                </a:cubicBezTo>
                <a:lnTo>
                  <a:pt x="976" y="2020"/>
                </a:lnTo>
                <a:lnTo>
                  <a:pt x="976" y="2185"/>
                </a:lnTo>
                <a:close/>
                <a:moveTo>
                  <a:pt x="976" y="1724"/>
                </a:moveTo>
                <a:lnTo>
                  <a:pt x="1530" y="1724"/>
                </a:lnTo>
                <a:lnTo>
                  <a:pt x="1530" y="1546"/>
                </a:lnTo>
                <a:lnTo>
                  <a:pt x="976" y="1546"/>
                </a:lnTo>
                <a:lnTo>
                  <a:pt x="976" y="1724"/>
                </a:lnTo>
                <a:close/>
                <a:moveTo>
                  <a:pt x="976" y="1250"/>
                </a:moveTo>
                <a:lnTo>
                  <a:pt x="1378" y="1250"/>
                </a:lnTo>
                <a:lnTo>
                  <a:pt x="1378" y="1072"/>
                </a:lnTo>
                <a:lnTo>
                  <a:pt x="976" y="1072"/>
                </a:lnTo>
                <a:lnTo>
                  <a:pt x="976" y="1250"/>
                </a:lnTo>
                <a:close/>
              </a:path>
            </a:pathLst>
          </a:custGeom>
          <a:solidFill>
            <a:srgbClr val="F8F8F8">
              <a:alpha val="100000"/>
            </a:srgbClr>
          </a:solidFill>
          <a:ln w="9525">
            <a:noFill/>
          </a:ln>
        </p:spPr>
        <p:txBody>
          <a:bodyPr/>
          <a:lstStyle/>
          <a:p>
            <a:endParaRPr lang="zh-CN" altLang="en-US"/>
          </a:p>
        </p:txBody>
      </p:sp>
      <p:sp>
        <p:nvSpPr>
          <p:cNvPr id="283" name="TextBox 47"/>
          <p:cNvSpPr txBox="1"/>
          <p:nvPr/>
        </p:nvSpPr>
        <p:spPr>
          <a:xfrm>
            <a:off x="1586364" y="2911476"/>
            <a:ext cx="1041400" cy="549275"/>
          </a:xfrm>
          <a:prstGeom prst="rect">
            <a:avLst/>
          </a:prstGeom>
          <a:noFill/>
          <a:ln w="9525">
            <a:noFill/>
            <a:miter/>
          </a:ln>
        </p:spPr>
        <p:txBody>
          <a:bodyPr>
            <a:spAutoFit/>
          </a:bodyPr>
          <a:lstStyle/>
          <a:p>
            <a:pPr lvl="0" algn="dist" eaLnBrk="0" hangingPunct="0"/>
            <a:r>
              <a:rPr lang="zh-CN" altLang="en-US" sz="2800" dirty="0">
                <a:solidFill>
                  <a:srgbClr val="F8F8F8"/>
                </a:solidFill>
                <a:latin typeface="微软雅黑" pitchFamily="34" charset="-122"/>
                <a:ea typeface="微软雅黑" pitchFamily="34" charset="-122"/>
              </a:rPr>
              <a:t>目录</a:t>
            </a:r>
          </a:p>
        </p:txBody>
      </p:sp>
      <p:sp>
        <p:nvSpPr>
          <p:cNvPr id="284" name="TextBox 49"/>
          <p:cNvSpPr txBox="1"/>
          <p:nvPr/>
        </p:nvSpPr>
        <p:spPr>
          <a:xfrm>
            <a:off x="1662564" y="2597151"/>
            <a:ext cx="1166813" cy="385762"/>
          </a:xfrm>
          <a:prstGeom prst="rect">
            <a:avLst/>
          </a:prstGeom>
          <a:noFill/>
          <a:ln w="9525">
            <a:noFill/>
            <a:miter/>
          </a:ln>
        </p:spPr>
        <p:txBody>
          <a:bodyPr wrap="none">
            <a:spAutoFit/>
          </a:bodyPr>
          <a:lstStyle/>
          <a:p>
            <a:pPr lvl="0" eaLnBrk="0" hangingPunct="0"/>
            <a:r>
              <a:rPr lang="en-US" altLang="zh-CN" dirty="0">
                <a:solidFill>
                  <a:srgbClr val="F8F8F8"/>
                </a:solidFill>
                <a:latin typeface="微软雅黑" pitchFamily="34" charset="-122"/>
                <a:ea typeface="微软雅黑" pitchFamily="34" charset="-122"/>
              </a:rPr>
              <a:t>Contents</a:t>
            </a:r>
            <a:endParaRPr lang="zh-CN" altLang="en-US" dirty="0">
              <a:solidFill>
                <a:srgbClr val="F8F8F8"/>
              </a:solidFill>
              <a:latin typeface="微软雅黑" pitchFamily="34" charset="-122"/>
              <a:ea typeface="微软雅黑" pitchFamily="34" charset="-122"/>
            </a:endParaRPr>
          </a:p>
        </p:txBody>
      </p:sp>
    </p:spTree>
    <p:extLst>
      <p:ext uri="{BB962C8B-B14F-4D97-AF65-F5344CB8AC3E}">
        <p14:creationId xmlns:p14="http://schemas.microsoft.com/office/powerpoint/2010/main" val="6198422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327911" y="375881"/>
            <a:ext cx="1210584"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与他人比较</a:t>
            </a:r>
            <a:endParaRPr lang="zh-CN" altLang="en-US" sz="1600" b="1" dirty="0">
              <a:solidFill>
                <a:schemeClr val="accent1"/>
              </a:solidFill>
              <a:latin typeface="Arial" panose="020B0604020202020204" pitchFamily="34" charset="0"/>
            </a:endParaRPr>
          </a:p>
        </p:txBody>
      </p:sp>
      <p:sp>
        <p:nvSpPr>
          <p:cNvPr id="7" name="矩形 6"/>
          <p:cNvSpPr/>
          <p:nvPr/>
        </p:nvSpPr>
        <p:spPr>
          <a:xfrm>
            <a:off x="342488" y="722769"/>
            <a:ext cx="8397652" cy="4154984"/>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zh-CN" sz="1600" dirty="0" smtClean="0">
                <a:latin typeface="宋体" panose="02010600030101010101" pitchFamily="2" charset="-122"/>
                <a:ea typeface="宋体" panose="02010600030101010101" pitchFamily="2" charset="-122"/>
              </a:rPr>
              <a:t>测试</a:t>
            </a:r>
            <a:r>
              <a:rPr lang="zh-CN" altLang="zh-CN" sz="1600" dirty="0">
                <a:latin typeface="宋体" panose="02010600030101010101" pitchFamily="2" charset="-122"/>
                <a:ea typeface="宋体" panose="02010600030101010101" pitchFamily="2" charset="-122"/>
              </a:rPr>
              <a:t>预言的生成应用范围更广</a:t>
            </a:r>
            <a:r>
              <a:rPr lang="zh-CN" altLang="en-US" sz="1600"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针对某个新的测试</a:t>
            </a:r>
            <a:r>
              <a:rPr lang="zh-CN" altLang="zh-CN" sz="1600" dirty="0" smtClean="0">
                <a:latin typeface="宋体" panose="02010600030101010101" pitchFamily="2" charset="-122"/>
                <a:ea typeface="宋体" panose="02010600030101010101" pitchFamily="2" charset="-122"/>
              </a:rPr>
              <a:t>输入</a:t>
            </a:r>
            <a:r>
              <a:rPr lang="zh-CN" altLang="en-US" sz="1600" dirty="0" smtClean="0">
                <a:latin typeface="宋体" panose="02010600030101010101" pitchFamily="2" charset="-122"/>
                <a:ea typeface="宋体" panose="02010600030101010101" pitchFamily="2" charset="-122"/>
              </a:rPr>
              <a:t>，相关</a:t>
            </a:r>
            <a:r>
              <a:rPr lang="zh-CN" altLang="zh-CN" sz="1600" dirty="0" smtClean="0">
                <a:latin typeface="宋体" panose="02010600030101010101" pitchFamily="2" charset="-122"/>
                <a:ea typeface="宋体" panose="02010600030101010101" pitchFamily="2" charset="-122"/>
              </a:rPr>
              <a:t>文献</a:t>
            </a:r>
            <a:r>
              <a:rPr lang="zh-CN" altLang="zh-CN" sz="1600" dirty="0">
                <a:latin typeface="宋体" panose="02010600030101010101" pitchFamily="2" charset="-122"/>
                <a:ea typeface="宋体" panose="02010600030101010101" pitchFamily="2" charset="-122"/>
              </a:rPr>
              <a:t>生成的测试预言准确率完全依赖于训练集中的测试输入</a:t>
            </a:r>
            <a:r>
              <a:rPr lang="zh-CN" altLang="zh-CN" sz="1600" dirty="0" smtClean="0">
                <a:latin typeface="宋体" panose="02010600030101010101" pitchFamily="2" charset="-122"/>
                <a:ea typeface="宋体" panose="02010600030101010101" pitchFamily="2" charset="-122"/>
              </a:rPr>
              <a:t>特征</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在</a:t>
            </a:r>
            <a:r>
              <a:rPr lang="zh-CN" altLang="zh-CN" sz="1600" dirty="0">
                <a:latin typeface="宋体" panose="02010600030101010101" pitchFamily="2" charset="-122"/>
                <a:ea typeface="宋体" panose="02010600030101010101" pitchFamily="2" charset="-122"/>
              </a:rPr>
              <a:t>具体应用中具有一定的局限性和</a:t>
            </a:r>
            <a:r>
              <a:rPr lang="zh-CN" altLang="zh-CN" sz="1600" dirty="0" smtClean="0">
                <a:latin typeface="宋体" panose="02010600030101010101" pitchFamily="2" charset="-122"/>
                <a:ea typeface="宋体" panose="02010600030101010101" pitchFamily="2" charset="-122"/>
              </a:rPr>
              <a:t>针对性</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而</a:t>
            </a:r>
            <a:r>
              <a:rPr lang="zh-CN" altLang="zh-CN" sz="1600" dirty="0">
                <a:latin typeface="宋体" panose="02010600030101010101" pitchFamily="2" charset="-122"/>
                <a:ea typeface="宋体" panose="02010600030101010101" pitchFamily="2" charset="-122"/>
              </a:rPr>
              <a:t>本文</a:t>
            </a:r>
            <a:r>
              <a:rPr lang="zh-CN" altLang="zh-CN" sz="1600" dirty="0" smtClean="0">
                <a:latin typeface="宋体" panose="02010600030101010101" pitchFamily="2" charset="-122"/>
                <a:ea typeface="宋体" panose="02010600030101010101" pitchFamily="2" charset="-122"/>
              </a:rPr>
              <a:t>的是</a:t>
            </a:r>
            <a:r>
              <a:rPr lang="zh-CN" altLang="zh-CN" sz="1600" dirty="0">
                <a:latin typeface="宋体" panose="02010600030101010101" pitchFamily="2" charset="-122"/>
                <a:ea typeface="宋体" panose="02010600030101010101" pitchFamily="2" charset="-122"/>
              </a:rPr>
              <a:t>收集训练集</a:t>
            </a:r>
            <a:r>
              <a:rPr lang="zh-CN" altLang="zh-CN" sz="1600" dirty="0" smtClean="0">
                <a:latin typeface="宋体" panose="02010600030101010101" pitchFamily="2" charset="-122"/>
                <a:ea typeface="宋体" panose="02010600030101010101" pitchFamily="2" charset="-122"/>
              </a:rPr>
              <a:t>中执行</a:t>
            </a:r>
            <a:r>
              <a:rPr lang="zh-CN" altLang="zh-CN" sz="1600" dirty="0">
                <a:latin typeface="宋体" panose="02010600030101010101" pitchFamily="2" charset="-122"/>
                <a:ea typeface="宋体" panose="02010600030101010101" pitchFamily="2" charset="-122"/>
              </a:rPr>
              <a:t>的语句覆盖、不同断点处的内存变量及其取值的集合</a:t>
            </a:r>
            <a:r>
              <a:rPr lang="zh-CN" altLang="zh-CN" sz="1600" dirty="0" smtClean="0">
                <a:latin typeface="宋体" panose="02010600030101010101" pitchFamily="2" charset="-122"/>
                <a:ea typeface="宋体" panose="02010600030101010101" pitchFamily="2" charset="-122"/>
              </a:rPr>
              <a:t>等信息</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更</a:t>
            </a:r>
            <a:r>
              <a:rPr lang="zh-CN" altLang="zh-CN" sz="1600" dirty="0">
                <a:latin typeface="宋体" panose="02010600030101010101" pitchFamily="2" charset="-122"/>
                <a:ea typeface="宋体" panose="02010600030101010101" pitchFamily="2" charset="-122"/>
              </a:rPr>
              <a:t>能真实反映被测试程序的</a:t>
            </a:r>
            <a:r>
              <a:rPr lang="zh-CN" altLang="zh-CN" sz="1600" dirty="0" smtClean="0">
                <a:latin typeface="宋体" panose="02010600030101010101" pitchFamily="2" charset="-122"/>
                <a:ea typeface="宋体" panose="02010600030101010101" pitchFamily="2" charset="-122"/>
              </a:rPr>
              <a:t>行为</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对于</a:t>
            </a:r>
            <a:r>
              <a:rPr lang="zh-CN" altLang="en-US" sz="1600" dirty="0" smtClean="0">
                <a:latin typeface="宋体" panose="02010600030101010101" pitchFamily="2" charset="-122"/>
                <a:ea typeface="宋体" panose="02010600030101010101" pitchFamily="2" charset="-122"/>
              </a:rPr>
              <a:t>那</a:t>
            </a:r>
            <a:r>
              <a:rPr lang="zh-CN" altLang="zh-CN" sz="1600" dirty="0" smtClean="0">
                <a:latin typeface="宋体" panose="02010600030101010101" pitchFamily="2" charset="-122"/>
                <a:ea typeface="宋体" panose="02010600030101010101" pitchFamily="2" charset="-122"/>
              </a:rPr>
              <a:t>些</a:t>
            </a:r>
            <a:r>
              <a:rPr lang="zh-CN" altLang="zh-CN" sz="1600" dirty="0">
                <a:latin typeface="宋体" panose="02010600030101010101" pitchFamily="2" charset="-122"/>
                <a:ea typeface="宋体" panose="02010600030101010101" pitchFamily="2" charset="-122"/>
              </a:rPr>
              <a:t>输入数据个数</a:t>
            </a:r>
            <a:r>
              <a:rPr lang="zh-CN" altLang="zh-CN" sz="1600" dirty="0" smtClean="0">
                <a:latin typeface="宋体" panose="02010600030101010101" pitchFamily="2" charset="-122"/>
                <a:ea typeface="宋体" panose="02010600030101010101" pitchFamily="2" charset="-122"/>
              </a:rPr>
              <a:t>少</a:t>
            </a:r>
            <a:r>
              <a:rPr lang="zh-CN" altLang="en-US" sz="1600" dirty="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输入</a:t>
            </a:r>
            <a:r>
              <a:rPr lang="zh-CN" altLang="zh-CN" sz="1600" dirty="0">
                <a:latin typeface="宋体" panose="02010600030101010101" pitchFamily="2" charset="-122"/>
                <a:ea typeface="宋体" panose="02010600030101010101" pitchFamily="2" charset="-122"/>
              </a:rPr>
              <a:t>取值有限或程序执行是否成功与输入的对应关系不</a:t>
            </a:r>
            <a:r>
              <a:rPr lang="zh-CN" altLang="zh-CN" sz="1600" dirty="0" smtClean="0">
                <a:latin typeface="宋体" panose="02010600030101010101" pitchFamily="2" charset="-122"/>
                <a:ea typeface="宋体" panose="02010600030101010101" pitchFamily="2" charset="-122"/>
              </a:rPr>
              <a:t>明显的</a:t>
            </a:r>
            <a:r>
              <a:rPr lang="zh-CN" altLang="zh-CN" sz="1600" dirty="0">
                <a:latin typeface="宋体" panose="02010600030101010101" pitchFamily="2" charset="-122"/>
                <a:ea typeface="宋体" panose="02010600030101010101" pitchFamily="2" charset="-122"/>
              </a:rPr>
              <a:t>应用程序</a:t>
            </a:r>
            <a:r>
              <a:rPr lang="zh-CN" altLang="zh-CN" sz="1600" dirty="0" smtClean="0">
                <a:latin typeface="宋体" panose="02010600030101010101" pitchFamily="2" charset="-122"/>
                <a:ea typeface="宋体" panose="02010600030101010101" pitchFamily="2" charset="-122"/>
              </a:rPr>
              <a:t>而言</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本文</a:t>
            </a:r>
            <a:r>
              <a:rPr lang="zh-CN" altLang="zh-CN" sz="1600" dirty="0">
                <a:latin typeface="宋体" panose="02010600030101010101" pitchFamily="2" charset="-122"/>
                <a:ea typeface="宋体" panose="02010600030101010101" pitchFamily="2" charset="-122"/>
              </a:rPr>
              <a:t>的的方法皆可</a:t>
            </a:r>
            <a:r>
              <a:rPr lang="zh-CN" altLang="zh-CN" sz="1600" dirty="0" smtClean="0">
                <a:latin typeface="宋体" panose="02010600030101010101" pitchFamily="2" charset="-122"/>
                <a:ea typeface="宋体" panose="02010600030101010101" pitchFamily="2" charset="-122"/>
              </a:rPr>
              <a:t>应用</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p"/>
            </a:pPr>
            <a:r>
              <a:rPr lang="zh-CN" altLang="zh-CN" sz="1600" dirty="0" smtClean="0">
                <a:latin typeface="宋体" panose="02010600030101010101" pitchFamily="2" charset="-122"/>
                <a:ea typeface="宋体" panose="02010600030101010101" pitchFamily="2" charset="-122"/>
              </a:rPr>
              <a:t>实证</a:t>
            </a:r>
            <a:r>
              <a:rPr lang="zh-CN" altLang="zh-CN" sz="1600" dirty="0">
                <a:latin typeface="宋体" panose="02010600030101010101" pitchFamily="2" charset="-122"/>
                <a:ea typeface="宋体" panose="02010600030101010101" pitchFamily="2" charset="-122"/>
              </a:rPr>
              <a:t>研究更</a:t>
            </a:r>
            <a:r>
              <a:rPr lang="zh-CN" altLang="zh-CN" sz="1600" dirty="0" smtClean="0">
                <a:latin typeface="宋体" panose="02010600030101010101" pitchFamily="2" charset="-122"/>
                <a:ea typeface="宋体" panose="02010600030101010101" pitchFamily="2" charset="-122"/>
              </a:rPr>
              <a:t>深入合理</a:t>
            </a:r>
            <a:r>
              <a:rPr lang="zh-CN" altLang="en-US" sz="1600" dirty="0" smtClean="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文献的实证研究均通过个别案例</a:t>
            </a:r>
            <a:r>
              <a:rPr lang="zh-CN" altLang="zh-CN" sz="1600" dirty="0" smtClean="0">
                <a:latin typeface="宋体" panose="02010600030101010101" pitchFamily="2" charset="-122"/>
                <a:ea typeface="宋体" panose="02010600030101010101" pitchFamily="2" charset="-122"/>
              </a:rPr>
              <a:t>程序</a:t>
            </a:r>
            <a:r>
              <a:rPr lang="zh-CN" altLang="en-US" sz="1600" dirty="0">
                <a:latin typeface="宋体" panose="02010600030101010101" pitchFamily="2" charset="-122"/>
                <a:ea typeface="宋体" panose="02010600030101010101" pitchFamily="2" charset="-122"/>
              </a:rPr>
              <a:t>中</a:t>
            </a:r>
            <a:r>
              <a:rPr lang="zh-CN" altLang="zh-CN" sz="1600" dirty="0" smtClean="0">
                <a:latin typeface="宋体" panose="02010600030101010101" pitchFamily="2" charset="-122"/>
                <a:ea typeface="宋体" panose="02010600030101010101" pitchFamily="2" charset="-122"/>
              </a:rPr>
              <a:t>注入</a:t>
            </a:r>
            <a:r>
              <a:rPr lang="zh-CN" altLang="zh-CN" sz="1600" dirty="0">
                <a:latin typeface="宋体" panose="02010600030101010101" pitchFamily="2" charset="-122"/>
                <a:ea typeface="宋体" panose="02010600030101010101" pitchFamily="2" charset="-122"/>
              </a:rPr>
              <a:t>若干故障来检测方法的</a:t>
            </a:r>
            <a:r>
              <a:rPr lang="zh-CN" altLang="zh-CN" sz="1600" dirty="0" smtClean="0">
                <a:latin typeface="宋体" panose="02010600030101010101" pitchFamily="2" charset="-122"/>
                <a:ea typeface="宋体" panose="02010600030101010101" pitchFamily="2" charset="-122"/>
              </a:rPr>
              <a:t>有效性</a:t>
            </a:r>
            <a:r>
              <a:rPr lang="zh-CN" altLang="en-US" sz="1600" dirty="0" smtClean="0">
                <a:latin typeface="宋体" panose="02010600030101010101" pitchFamily="2" charset="-122"/>
                <a:ea typeface="宋体" panose="02010600030101010101" pitchFamily="2" charset="-122"/>
              </a:rPr>
              <a:t>。而我们使用了</a:t>
            </a:r>
            <a:r>
              <a:rPr lang="en-US" altLang="zh-CN" sz="1600" dirty="0" smtClean="0">
                <a:latin typeface="宋体" panose="02010600030101010101" pitchFamily="2" charset="-122"/>
                <a:ea typeface="宋体" panose="02010600030101010101" pitchFamily="2" charset="-122"/>
              </a:rPr>
              <a:t>129</a:t>
            </a:r>
            <a:r>
              <a:rPr lang="zh-CN" altLang="en-US" sz="1600" dirty="0" smtClean="0">
                <a:latin typeface="宋体" panose="02010600030101010101" pitchFamily="2" charset="-122"/>
                <a:ea typeface="宋体" panose="02010600030101010101" pitchFamily="2" charset="-122"/>
              </a:rPr>
              <a:t>个</a:t>
            </a:r>
            <a:r>
              <a:rPr lang="zh-CN" altLang="zh-CN" sz="1600" dirty="0" smtClean="0">
                <a:latin typeface="宋体" panose="02010600030101010101" pitchFamily="2" charset="-122"/>
                <a:ea typeface="宋体" panose="02010600030101010101" pitchFamily="2" charset="-122"/>
              </a:rPr>
              <a:t>故障版本、</a:t>
            </a:r>
            <a:r>
              <a:rPr lang="zh-CN" altLang="en-US" sz="1600" dirty="0" smtClean="0">
                <a:latin typeface="宋体" panose="02010600030101010101" pitchFamily="2" charset="-122"/>
                <a:ea typeface="宋体" panose="02010600030101010101" pitchFamily="2" charset="-122"/>
              </a:rPr>
              <a:t>包含</a:t>
            </a:r>
            <a:r>
              <a:rPr lang="zh-CN" altLang="zh-CN" sz="1600" dirty="0">
                <a:latin typeface="宋体" panose="02010600030101010101" pitchFamily="2" charset="-122"/>
                <a:ea typeface="宋体" panose="02010600030101010101" pitchFamily="2" charset="-122"/>
              </a:rPr>
              <a:t>比较和逻辑等各类运算符错误、常量赋值错误、变量定义错误、语句丢失、多余语句、变量赋值</a:t>
            </a:r>
            <a:r>
              <a:rPr lang="zh-CN" altLang="zh-CN" sz="1600" dirty="0" smtClean="0">
                <a:latin typeface="宋体" panose="02010600030101010101" pitchFamily="2" charset="-122"/>
                <a:ea typeface="宋体" panose="02010600030101010101" pitchFamily="2" charset="-122"/>
              </a:rPr>
              <a:t>错误</a:t>
            </a:r>
            <a:r>
              <a:rPr lang="zh-CN" altLang="en-US" sz="1600" dirty="0" smtClean="0">
                <a:latin typeface="宋体" panose="02010600030101010101" pitchFamily="2" charset="-122"/>
                <a:ea typeface="宋体" panose="02010600030101010101" pitchFamily="2" charset="-122"/>
              </a:rPr>
              <a:t>等多种</a:t>
            </a:r>
            <a:r>
              <a:rPr lang="zh-CN" altLang="zh-CN" sz="1600" dirty="0" smtClean="0">
                <a:latin typeface="宋体" panose="02010600030101010101" pitchFamily="2" charset="-122"/>
                <a:ea typeface="宋体" panose="02010600030101010101" pitchFamily="2" charset="-122"/>
              </a:rPr>
              <a:t>故障类型</a:t>
            </a:r>
            <a:r>
              <a:rPr lang="zh-CN" altLang="en-US" sz="1600" dirty="0" smtClean="0">
                <a:latin typeface="宋体" panose="02010600030101010101" pitchFamily="2" charset="-122"/>
                <a:ea typeface="宋体" panose="02010600030101010101" pitchFamily="2" charset="-122"/>
              </a:rPr>
              <a:t>，因此</a:t>
            </a:r>
            <a:r>
              <a:rPr lang="zh-CN" altLang="zh-CN" sz="1600" dirty="0" smtClean="0">
                <a:latin typeface="宋体" panose="02010600030101010101" pitchFamily="2" charset="-122"/>
                <a:ea typeface="宋体" panose="02010600030101010101" pitchFamily="2" charset="-122"/>
              </a:rPr>
              <a:t>本文</a:t>
            </a:r>
            <a:r>
              <a:rPr lang="zh-CN" altLang="zh-CN" sz="1600" dirty="0">
                <a:latin typeface="宋体" panose="02010600030101010101" pitchFamily="2" charset="-122"/>
                <a:ea typeface="宋体" panose="02010600030101010101" pitchFamily="2" charset="-122"/>
              </a:rPr>
              <a:t>的实验更加</a:t>
            </a:r>
            <a:r>
              <a:rPr lang="zh-CN" altLang="zh-CN" sz="1600" dirty="0" smtClean="0">
                <a:latin typeface="宋体" panose="02010600030101010101" pitchFamily="2" charset="-122"/>
                <a:ea typeface="宋体" panose="02010600030101010101" pitchFamily="2" charset="-122"/>
              </a:rPr>
              <a:t>深入合理</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p"/>
            </a:pPr>
            <a:r>
              <a:rPr lang="zh-CN" altLang="zh-CN" sz="1600" dirty="0">
                <a:latin typeface="宋体" panose="02010600030101010101" pitchFamily="2" charset="-122"/>
                <a:ea typeface="宋体" panose="02010600030101010101" pitchFamily="2" charset="-122"/>
              </a:rPr>
              <a:t>测试预言的</a:t>
            </a:r>
            <a:r>
              <a:rPr lang="zh-CN" altLang="zh-CN" sz="1600" dirty="0" smtClean="0">
                <a:latin typeface="宋体" panose="02010600030101010101" pitchFamily="2" charset="-122"/>
                <a:ea typeface="宋体" panose="02010600030101010101" pitchFamily="2" charset="-122"/>
              </a:rPr>
              <a:t>准确率</a:t>
            </a:r>
            <a:r>
              <a:rPr lang="zh-CN" altLang="en-US" sz="1600" dirty="0" smtClean="0">
                <a:latin typeface="宋体" panose="02010600030101010101" pitchFamily="2" charset="-122"/>
                <a:ea typeface="宋体" panose="02010600030101010101" pitchFamily="2" charset="-122"/>
              </a:rPr>
              <a:t>更高。参考文献中对</a:t>
            </a:r>
            <a:r>
              <a:rPr lang="en-US" altLang="zh-CN" sz="1600" dirty="0" err="1" smtClean="0">
                <a:latin typeface="宋体" panose="02010600030101010101" pitchFamily="2" charset="-122"/>
                <a:ea typeface="宋体" panose="02010600030101010101" pitchFamily="2" charset="-122"/>
              </a:rPr>
              <a:t>tcas</a:t>
            </a:r>
            <a:r>
              <a:rPr lang="zh-CN" altLang="en-US" sz="1600" dirty="0" smtClean="0">
                <a:latin typeface="宋体" panose="02010600030101010101" pitchFamily="2" charset="-122"/>
                <a:ea typeface="宋体" panose="02010600030101010101" pitchFamily="2" charset="-122"/>
              </a:rPr>
              <a:t>程序预测的准确率约为</a:t>
            </a:r>
            <a:r>
              <a:rPr lang="en-US" altLang="zh-CN" sz="1600" dirty="0" smtClean="0">
                <a:latin typeface="宋体" panose="02010600030101010101" pitchFamily="2" charset="-122"/>
                <a:ea typeface="宋体" panose="02010600030101010101" pitchFamily="2" charset="-122"/>
              </a:rPr>
              <a:t>82%</a:t>
            </a:r>
            <a:r>
              <a:rPr lang="zh-CN" altLang="en-US" sz="1600" dirty="0" smtClean="0">
                <a:latin typeface="宋体" panose="02010600030101010101" pitchFamily="2" charset="-122"/>
                <a:ea typeface="宋体" panose="02010600030101010101" pitchFamily="2" charset="-122"/>
              </a:rPr>
              <a:t>，而我们预测的平均准确率约为</a:t>
            </a:r>
            <a:r>
              <a:rPr lang="en-US" altLang="zh-CN" sz="1600" dirty="0" smtClean="0">
                <a:latin typeface="宋体" panose="02010600030101010101" pitchFamily="2" charset="-122"/>
                <a:ea typeface="宋体" panose="02010600030101010101" pitchFamily="2" charset="-122"/>
              </a:rPr>
              <a:t>96%</a:t>
            </a:r>
            <a:endParaRPr lang="zh-CN" altLang="en-US" sz="1600" dirty="0">
              <a:latin typeface="宋体" panose="02010600030101010101" pitchFamily="2" charset="-122"/>
              <a:ea typeface="宋体" panose="02010600030101010101" pitchFamily="2" charset="-122"/>
            </a:endParaRPr>
          </a:p>
        </p:txBody>
      </p:sp>
      <p:sp>
        <p:nvSpPr>
          <p:cNvPr id="15" name="TextBox 34"/>
          <p:cNvSpPr txBox="1"/>
          <p:nvPr/>
        </p:nvSpPr>
        <p:spPr>
          <a:xfrm>
            <a:off x="3095611" y="74304"/>
            <a:ext cx="3307252"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a:solidFill>
                  <a:srgbClr val="006CB5"/>
                </a:solidFill>
              </a:rPr>
              <a:t>5</a:t>
            </a:r>
            <a:r>
              <a:rPr lang="zh-CN" altLang="en-US" sz="3200" b="1" dirty="0" smtClean="0">
                <a:solidFill>
                  <a:srgbClr val="006CB5"/>
                </a:solidFill>
              </a:rPr>
              <a:t>相关工作及结论</a:t>
            </a:r>
            <a:endParaRPr lang="zh-CN" altLang="en-US" sz="3200" b="1" dirty="0">
              <a:solidFill>
                <a:srgbClr val="006CB5"/>
              </a:solidFill>
            </a:endParaRPr>
          </a:p>
        </p:txBody>
      </p:sp>
      <p:grpSp>
        <p:nvGrpSpPr>
          <p:cNvPr id="16" name="组合 15"/>
          <p:cNvGrpSpPr/>
          <p:nvPr/>
        </p:nvGrpSpPr>
        <p:grpSpPr>
          <a:xfrm>
            <a:off x="2302864" y="153508"/>
            <a:ext cx="5004716" cy="318129"/>
            <a:chOff x="2976758" y="1384504"/>
            <a:chExt cx="3172850" cy="158874"/>
          </a:xfrm>
        </p:grpSpPr>
        <p:grpSp>
          <p:nvGrpSpPr>
            <p:cNvPr id="17" name="组合 16"/>
            <p:cNvGrpSpPr/>
            <p:nvPr/>
          </p:nvGrpSpPr>
          <p:grpSpPr>
            <a:xfrm>
              <a:off x="2976758" y="1384504"/>
              <a:ext cx="585330" cy="158874"/>
              <a:chOff x="2114462" y="5074890"/>
              <a:chExt cx="585330" cy="158874"/>
            </a:xfrm>
          </p:grpSpPr>
          <p:cxnSp>
            <p:nvCxnSpPr>
              <p:cNvPr id="34" name="直接连接符 33"/>
              <p:cNvCxnSpPr/>
              <p:nvPr/>
            </p:nvCxnSpPr>
            <p:spPr>
              <a:xfrm flipH="1">
                <a:off x="2114462" y="5154327"/>
                <a:ext cx="585330"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rot="10800000">
              <a:off x="5558494" y="1384504"/>
              <a:ext cx="591114" cy="158874"/>
              <a:chOff x="2108678" y="5074890"/>
              <a:chExt cx="591114" cy="158874"/>
            </a:xfrm>
          </p:grpSpPr>
          <p:cxnSp>
            <p:nvCxnSpPr>
              <p:cNvPr id="31" name="直接连接符 30"/>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21" name="等腰三角形 20"/>
          <p:cNvSpPr>
            <a:spLocks noChangeArrowheads="1"/>
          </p:cNvSpPr>
          <p:nvPr/>
        </p:nvSpPr>
        <p:spPr bwMode="auto">
          <a:xfrm rot="5400000">
            <a:off x="-9038" y="371243"/>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1143051565"/>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a:spLocks noChangeArrowheads="1"/>
          </p:cNvSpPr>
          <p:nvPr/>
        </p:nvSpPr>
        <p:spPr bwMode="auto">
          <a:xfrm>
            <a:off x="342488" y="354557"/>
            <a:ext cx="1005399"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未来展望</a:t>
            </a:r>
            <a:endParaRPr lang="zh-CN" altLang="en-US" sz="1600" b="1" dirty="0">
              <a:solidFill>
                <a:schemeClr val="accent1"/>
              </a:solidFill>
              <a:latin typeface="Arial" panose="020B0604020202020204" pitchFamily="34" charset="0"/>
            </a:endParaRPr>
          </a:p>
        </p:txBody>
      </p:sp>
      <p:sp>
        <p:nvSpPr>
          <p:cNvPr id="15" name="TextBox 34"/>
          <p:cNvSpPr txBox="1"/>
          <p:nvPr/>
        </p:nvSpPr>
        <p:spPr>
          <a:xfrm>
            <a:off x="3119463" y="26598"/>
            <a:ext cx="3258146" cy="984885"/>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a:solidFill>
                  <a:srgbClr val="006CB5"/>
                </a:solidFill>
              </a:rPr>
              <a:t>5</a:t>
            </a:r>
            <a:r>
              <a:rPr lang="zh-CN" altLang="en-US" sz="3200" b="1" dirty="0" smtClean="0">
                <a:solidFill>
                  <a:srgbClr val="006CB5"/>
                </a:solidFill>
              </a:rPr>
              <a:t>相关工作</a:t>
            </a:r>
            <a:r>
              <a:rPr lang="zh-CN" altLang="en-US" sz="3200" b="1" dirty="0">
                <a:solidFill>
                  <a:srgbClr val="006CB5"/>
                </a:solidFill>
              </a:rPr>
              <a:t>及结论</a:t>
            </a:r>
          </a:p>
          <a:p>
            <a:pPr algn="ctr"/>
            <a:endParaRPr lang="zh-CN" altLang="en-US" sz="3200" b="1" dirty="0">
              <a:solidFill>
                <a:srgbClr val="006CB5"/>
              </a:solidFill>
            </a:endParaRPr>
          </a:p>
        </p:txBody>
      </p:sp>
      <p:grpSp>
        <p:nvGrpSpPr>
          <p:cNvPr id="16" name="组合 15"/>
          <p:cNvGrpSpPr/>
          <p:nvPr/>
        </p:nvGrpSpPr>
        <p:grpSpPr>
          <a:xfrm>
            <a:off x="2180484" y="113754"/>
            <a:ext cx="5066135" cy="318129"/>
            <a:chOff x="2976758" y="1384504"/>
            <a:chExt cx="3172850" cy="158874"/>
          </a:xfrm>
        </p:grpSpPr>
        <p:grpSp>
          <p:nvGrpSpPr>
            <p:cNvPr id="17" name="组合 16"/>
            <p:cNvGrpSpPr/>
            <p:nvPr/>
          </p:nvGrpSpPr>
          <p:grpSpPr>
            <a:xfrm>
              <a:off x="2976758" y="1384504"/>
              <a:ext cx="585330" cy="158874"/>
              <a:chOff x="2114462" y="5074890"/>
              <a:chExt cx="585330" cy="158874"/>
            </a:xfrm>
          </p:grpSpPr>
          <p:cxnSp>
            <p:nvCxnSpPr>
              <p:cNvPr id="24" name="直接连接符 23"/>
              <p:cNvCxnSpPr/>
              <p:nvPr/>
            </p:nvCxnSpPr>
            <p:spPr>
              <a:xfrm flipH="1">
                <a:off x="2114462" y="5154327"/>
                <a:ext cx="585330"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rot="10800000">
              <a:off x="5558494" y="1384504"/>
              <a:ext cx="591114" cy="158874"/>
              <a:chOff x="2108678" y="5074890"/>
              <a:chExt cx="591114" cy="158874"/>
            </a:xfrm>
          </p:grpSpPr>
          <p:cxnSp>
            <p:nvCxnSpPr>
              <p:cNvPr id="19" name="直接连接符 18"/>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27" name="矩形 26"/>
          <p:cNvSpPr/>
          <p:nvPr/>
        </p:nvSpPr>
        <p:spPr>
          <a:xfrm>
            <a:off x="1084780" y="1224461"/>
            <a:ext cx="6740588" cy="1338828"/>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zh-CN" sz="1800" dirty="0" smtClean="0"/>
              <a:t>采用</a:t>
            </a:r>
            <a:r>
              <a:rPr lang="zh-CN" altLang="zh-CN" sz="1800" dirty="0"/>
              <a:t>大型真实案例对本文提出的测试预言自动生成方法进行进一步分析与</a:t>
            </a:r>
            <a:r>
              <a:rPr lang="zh-CN" altLang="zh-CN" sz="1800" dirty="0" smtClean="0"/>
              <a:t>验证</a:t>
            </a:r>
            <a:endParaRPr lang="en-US" altLang="zh-CN" sz="1800" dirty="0" smtClean="0"/>
          </a:p>
          <a:p>
            <a:pPr marL="285750" indent="-285750">
              <a:lnSpc>
                <a:spcPct val="150000"/>
              </a:lnSpc>
              <a:buFont typeface="Wingdings" panose="05000000000000000000" pitchFamily="2" charset="2"/>
              <a:buChar char="p"/>
            </a:pPr>
            <a:r>
              <a:rPr lang="zh-CN" altLang="zh-CN" sz="1800" dirty="0"/>
              <a:t>进一步探索测试预测的准确率与故障类型的关系</a:t>
            </a:r>
            <a:endParaRPr lang="zh-CN" altLang="en-US" sz="1800" dirty="0">
              <a:latin typeface="Arial" panose="020B0604020202020204" pitchFamily="34" charset="0"/>
              <a:ea typeface="微软雅黑" panose="020B0503020204020204" pitchFamily="34" charset="-122"/>
            </a:endParaRPr>
          </a:p>
        </p:txBody>
      </p:sp>
      <p:sp>
        <p:nvSpPr>
          <p:cNvPr id="4" name="文本框 3"/>
          <p:cNvSpPr txBox="1"/>
          <p:nvPr/>
        </p:nvSpPr>
        <p:spPr>
          <a:xfrm>
            <a:off x="3593299" y="3170419"/>
            <a:ext cx="1723549" cy="813556"/>
          </a:xfrm>
          <a:prstGeom prst="rect">
            <a:avLst/>
          </a:prstGeom>
          <a:noFill/>
        </p:spPr>
        <p:txBody>
          <a:bodyPr wrap="none" rtlCol="0">
            <a:spAutoFit/>
          </a:bodyPr>
          <a:lstStyle/>
          <a:p>
            <a:pPr>
              <a:lnSpc>
                <a:spcPct val="130000"/>
              </a:lnSpc>
            </a:pPr>
            <a:r>
              <a:rPr lang="zh-CN" altLang="en-US" sz="4000" dirty="0" smtClean="0">
                <a:latin typeface="Arial" panose="020B0604020202020204" pitchFamily="34" charset="0"/>
                <a:ea typeface="微软雅黑" panose="020B0503020204020204" pitchFamily="34" charset="-122"/>
              </a:rPr>
              <a:t>谢谢！</a:t>
            </a:r>
          </a:p>
        </p:txBody>
      </p:sp>
      <p:sp>
        <p:nvSpPr>
          <p:cNvPr id="28" name="等腰三角形 27"/>
          <p:cNvSpPr>
            <a:spLocks noChangeArrowheads="1"/>
          </p:cNvSpPr>
          <p:nvPr/>
        </p:nvSpPr>
        <p:spPr bwMode="auto">
          <a:xfrm rot="5400000">
            <a:off x="-9038" y="371243"/>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29500066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TextBox 31"/>
          <p:cNvSpPr txBox="1"/>
          <p:nvPr/>
        </p:nvSpPr>
        <p:spPr>
          <a:xfrm>
            <a:off x="708684" y="1103861"/>
            <a:ext cx="7548212" cy="3093154"/>
          </a:xfrm>
          <a:prstGeom prst="rect">
            <a:avLst/>
          </a:prstGeom>
          <a:noFill/>
        </p:spPr>
        <p:txBody>
          <a:bodyPr wrap="square" lIns="0" tIns="0" rIns="0" bIns="0" rtlCol="0">
            <a:spAutoFit/>
          </a:bodyPr>
          <a:lstStyle/>
          <a:p>
            <a:pPr marL="285750" indent="-285750">
              <a:lnSpc>
                <a:spcPct val="150000"/>
              </a:lnSpc>
              <a:buFont typeface="Wingdings" panose="05000000000000000000" pitchFamily="2" charset="2"/>
              <a:buChar char="p"/>
            </a:pPr>
            <a:r>
              <a:rPr lang="zh-CN" altLang="zh-CN" sz="1600" dirty="0" smtClean="0"/>
              <a:t>测试预言</a:t>
            </a:r>
            <a:r>
              <a:rPr lang="zh-CN" altLang="en-US" sz="1600" dirty="0" smtClean="0"/>
              <a:t>生成</a:t>
            </a:r>
            <a:r>
              <a:rPr lang="zh-CN" altLang="zh-CN" sz="1600" dirty="0" smtClean="0"/>
              <a:t>被认为</a:t>
            </a:r>
            <a:r>
              <a:rPr lang="zh-CN" altLang="zh-CN" sz="1600" dirty="0"/>
              <a:t>是软件测试中最难解决的问题</a:t>
            </a:r>
            <a:r>
              <a:rPr lang="zh-CN" altLang="zh-CN" sz="1600" dirty="0" smtClean="0"/>
              <a:t>之一</a:t>
            </a:r>
            <a:endParaRPr lang="en-US" altLang="zh-CN" sz="1600" dirty="0" smtClean="0"/>
          </a:p>
          <a:p>
            <a:pPr marL="971550" lvl="2" indent="-285750">
              <a:lnSpc>
                <a:spcPct val="150000"/>
              </a:lnSpc>
              <a:buFont typeface="Wingdings" panose="05000000000000000000" pitchFamily="2" charset="2"/>
              <a:buChar char="p"/>
            </a:pPr>
            <a:r>
              <a:rPr lang="zh-CN" altLang="en-US" sz="1600" dirty="0" smtClean="0"/>
              <a:t>在有关</a:t>
            </a:r>
            <a:r>
              <a:rPr lang="zh-CN" altLang="zh-CN" sz="1600" dirty="0" smtClean="0"/>
              <a:t>测试预言</a:t>
            </a:r>
            <a:r>
              <a:rPr lang="zh-CN" altLang="en-US" sz="1600" dirty="0" smtClean="0"/>
              <a:t>生成</a:t>
            </a:r>
            <a:r>
              <a:rPr lang="zh-CN" altLang="zh-CN" sz="1600" dirty="0" smtClean="0"/>
              <a:t>问题</a:t>
            </a:r>
            <a:r>
              <a:rPr lang="zh-CN" altLang="zh-CN" sz="1600" dirty="0"/>
              <a:t>的综述</a:t>
            </a:r>
            <a:r>
              <a:rPr lang="zh-CN" altLang="zh-CN" sz="1600" dirty="0" smtClean="0"/>
              <a:t>文献</a:t>
            </a:r>
            <a:r>
              <a:rPr lang="zh-CN" altLang="en-US" sz="1600" dirty="0" smtClean="0"/>
              <a:t>（</a:t>
            </a:r>
            <a:r>
              <a:rPr lang="en-US" altLang="zh-CN" sz="1600" dirty="0" smtClean="0"/>
              <a:t>2015</a:t>
            </a:r>
            <a:r>
              <a:rPr lang="zh-CN" altLang="en-US" sz="1600" dirty="0" smtClean="0"/>
              <a:t>，</a:t>
            </a:r>
            <a:r>
              <a:rPr lang="en-US" altLang="zh-CN" sz="1600" dirty="0" smtClean="0"/>
              <a:t>IEEE Transaction on software engineering</a:t>
            </a:r>
            <a:r>
              <a:rPr lang="zh-CN" altLang="en-US" sz="1600" dirty="0" smtClean="0"/>
              <a:t>）</a:t>
            </a:r>
            <a:r>
              <a:rPr lang="zh-CN" altLang="zh-CN" sz="1600" dirty="0" smtClean="0"/>
              <a:t>将</a:t>
            </a:r>
            <a:r>
              <a:rPr lang="zh-CN" altLang="zh-CN" sz="1600" dirty="0"/>
              <a:t>测试预言生成的研究</a:t>
            </a:r>
            <a:r>
              <a:rPr lang="zh-CN" altLang="zh-CN" sz="1600" dirty="0" smtClean="0"/>
              <a:t>分为</a:t>
            </a:r>
            <a:r>
              <a:rPr lang="en-US" altLang="zh-CN" sz="1600" dirty="0"/>
              <a:t>3</a:t>
            </a:r>
            <a:r>
              <a:rPr lang="zh-CN" altLang="zh-CN" sz="1600" dirty="0" smtClean="0"/>
              <a:t>类</a:t>
            </a:r>
            <a:endParaRPr lang="en-US" altLang="zh-CN" sz="1600" dirty="0" smtClean="0"/>
          </a:p>
          <a:p>
            <a:pPr marL="1314450" lvl="3" indent="-285750">
              <a:lnSpc>
                <a:spcPct val="150000"/>
              </a:lnSpc>
              <a:buFont typeface="Wingdings" panose="05000000000000000000" pitchFamily="2" charset="2"/>
              <a:buChar char="p"/>
            </a:pPr>
            <a:r>
              <a:rPr lang="zh-CN" altLang="zh-CN" dirty="0" smtClean="0">
                <a:latin typeface="宋体" panose="02010600030101010101" pitchFamily="2" charset="-122"/>
                <a:ea typeface="宋体" panose="02010600030101010101" pitchFamily="2" charset="-122"/>
              </a:rPr>
              <a:t>基于</a:t>
            </a:r>
            <a:r>
              <a:rPr lang="zh-CN" altLang="zh-CN" dirty="0">
                <a:latin typeface="宋体" panose="02010600030101010101" pitchFamily="2" charset="-122"/>
                <a:ea typeface="宋体" panose="02010600030101010101" pitchFamily="2" charset="-122"/>
              </a:rPr>
              <a:t>软件形式化规格说明或形式化模型（</a:t>
            </a:r>
            <a:r>
              <a:rPr lang="zh-CN" altLang="zh-CN" dirty="0" smtClean="0">
                <a:latin typeface="宋体" panose="02010600030101010101" pitchFamily="2" charset="-122"/>
                <a:ea typeface="宋体" panose="02010600030101010101" pitchFamily="2" charset="-122"/>
              </a:rPr>
              <a:t>例如</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状态机</a:t>
            </a:r>
            <a:r>
              <a:rPr lang="zh-CN" altLang="zh-CN" dirty="0">
                <a:latin typeface="宋体" panose="02010600030101010101" pitchFamily="2" charset="-122"/>
                <a:ea typeface="宋体" panose="02010600030101010101" pitchFamily="2" charset="-122"/>
              </a:rPr>
              <a:t>或时序逻辑规范等）的测试预言生成</a:t>
            </a:r>
            <a:r>
              <a:rPr lang="zh-CN" altLang="zh-CN" dirty="0" smtClean="0">
                <a:latin typeface="宋体" panose="02010600030101010101" pitchFamily="2" charset="-122"/>
                <a:ea typeface="宋体" panose="02010600030101010101" pitchFamily="2" charset="-122"/>
              </a:rPr>
              <a:t>方法</a:t>
            </a:r>
            <a:endParaRPr lang="en-US" altLang="zh-CN" dirty="0" smtClean="0">
              <a:latin typeface="宋体" panose="02010600030101010101" pitchFamily="2" charset="-122"/>
              <a:ea typeface="宋体" panose="02010600030101010101" pitchFamily="2" charset="-122"/>
            </a:endParaRPr>
          </a:p>
          <a:p>
            <a:pPr marL="1314450" lvl="3" indent="-285750">
              <a:lnSpc>
                <a:spcPct val="150000"/>
              </a:lnSpc>
              <a:buFont typeface="Wingdings" panose="05000000000000000000" pitchFamily="2" charset="2"/>
              <a:buChar char="p"/>
            </a:pPr>
            <a:r>
              <a:rPr lang="zh-CN" altLang="zh-CN" dirty="0" smtClean="0">
                <a:latin typeface="宋体" panose="02010600030101010101" pitchFamily="2" charset="-122"/>
                <a:ea typeface="宋体" panose="02010600030101010101" pitchFamily="2" charset="-122"/>
              </a:rPr>
              <a:t>基于</a:t>
            </a:r>
            <a:r>
              <a:rPr lang="zh-CN" altLang="zh-CN" dirty="0">
                <a:latin typeface="宋体" panose="02010600030101010101" pitchFamily="2" charset="-122"/>
                <a:ea typeface="宋体" panose="02010600030101010101" pitchFamily="2" charset="-122"/>
              </a:rPr>
              <a:t>各种软件制品（</a:t>
            </a:r>
            <a:r>
              <a:rPr lang="zh-CN" altLang="zh-CN" dirty="0" smtClean="0">
                <a:latin typeface="宋体" panose="02010600030101010101" pitchFamily="2" charset="-122"/>
                <a:ea typeface="宋体" panose="02010600030101010101" pitchFamily="2" charset="-122"/>
              </a:rPr>
              <a:t>例如</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需求</a:t>
            </a:r>
            <a:r>
              <a:rPr lang="zh-CN" altLang="zh-CN" dirty="0">
                <a:latin typeface="宋体" panose="02010600030101010101" pitchFamily="2" charset="-122"/>
                <a:ea typeface="宋体" panose="02010600030101010101" pitchFamily="2" charset="-122"/>
              </a:rPr>
              <a:t>和设计文档、软件执行的属性信息、软件其它版本等）的测试预言生成</a:t>
            </a:r>
            <a:r>
              <a:rPr lang="zh-CN" altLang="zh-CN" dirty="0" smtClean="0">
                <a:latin typeface="宋体" panose="02010600030101010101" pitchFamily="2" charset="-122"/>
                <a:ea typeface="宋体" panose="02010600030101010101" pitchFamily="2" charset="-122"/>
              </a:rPr>
              <a:t>方法</a:t>
            </a:r>
            <a:endParaRPr lang="en-US" altLang="zh-CN" dirty="0" smtClean="0">
              <a:latin typeface="宋体" panose="02010600030101010101" pitchFamily="2" charset="-122"/>
              <a:ea typeface="宋体" panose="02010600030101010101" pitchFamily="2" charset="-122"/>
            </a:endParaRPr>
          </a:p>
          <a:p>
            <a:pPr marL="1314450" lvl="3" indent="-285750">
              <a:lnSpc>
                <a:spcPct val="150000"/>
              </a:lnSpc>
              <a:buFont typeface="Wingdings" panose="05000000000000000000" pitchFamily="2" charset="2"/>
              <a:buChar char="p"/>
            </a:pPr>
            <a:r>
              <a:rPr lang="zh-CN" altLang="zh-CN" dirty="0" smtClean="0">
                <a:latin typeface="宋体" panose="02010600030101010101" pitchFamily="2" charset="-122"/>
                <a:ea typeface="宋体" panose="02010600030101010101" pitchFamily="2" charset="-122"/>
              </a:rPr>
              <a:t>基于</a:t>
            </a:r>
            <a:r>
              <a:rPr lang="zh-CN" altLang="zh-CN" dirty="0">
                <a:latin typeface="宋体" panose="02010600030101010101" pitchFamily="2" charset="-122"/>
                <a:ea typeface="宋体" panose="02010600030101010101" pitchFamily="2" charset="-122"/>
              </a:rPr>
              <a:t>常识或隐含的知识生成测试</a:t>
            </a:r>
            <a:r>
              <a:rPr lang="zh-CN" altLang="zh-CN" dirty="0" smtClean="0">
                <a:latin typeface="宋体" panose="02010600030101010101" pitchFamily="2" charset="-122"/>
                <a:ea typeface="宋体" panose="02010600030101010101" pitchFamily="2" charset="-122"/>
              </a:rPr>
              <a:t>预言</a:t>
            </a:r>
            <a:r>
              <a:rPr lang="zh-CN" altLang="en-US" dirty="0" smtClean="0">
                <a:latin typeface="宋体" panose="02010600030101010101" pitchFamily="2" charset="-122"/>
                <a:ea typeface="宋体" panose="02010600030101010101" pitchFamily="2" charset="-122"/>
              </a:rPr>
              <a:t>方法</a:t>
            </a:r>
            <a:endParaRPr lang="en-US" altLang="zh-CN" dirty="0" smtClean="0">
              <a:latin typeface="宋体" panose="02010600030101010101" pitchFamily="2" charset="-122"/>
              <a:ea typeface="宋体" panose="02010600030101010101" pitchFamily="2" charset="-122"/>
            </a:endParaRPr>
          </a:p>
          <a:p>
            <a:pPr marL="971550" lvl="2" indent="-285750">
              <a:lnSpc>
                <a:spcPct val="150000"/>
              </a:lnSpc>
              <a:buFont typeface="Wingdings" panose="05000000000000000000" pitchFamily="2" charset="2"/>
              <a:buChar char="p"/>
            </a:pPr>
            <a:r>
              <a:rPr lang="zh-CN" altLang="zh-CN" sz="1600" dirty="0"/>
              <a:t>上述第</a:t>
            </a:r>
            <a:r>
              <a:rPr lang="en-US" altLang="zh-CN" sz="1600" dirty="0"/>
              <a:t>2</a:t>
            </a:r>
            <a:r>
              <a:rPr lang="zh-CN" altLang="zh-CN" sz="1600" dirty="0"/>
              <a:t>类测试预言生成方法的研究中逐步开始出现智能化技术的</a:t>
            </a:r>
            <a:r>
              <a:rPr lang="zh-CN" altLang="zh-CN" sz="1600" dirty="0" smtClean="0"/>
              <a:t>应用</a:t>
            </a:r>
            <a:endParaRPr lang="en-US" altLang="zh-CN" sz="1600" b="1" dirty="0">
              <a:latin typeface="微软雅黑" pitchFamily="34" charset="-122"/>
              <a:ea typeface="微软雅黑" pitchFamily="34" charset="-122"/>
            </a:endParaRPr>
          </a:p>
        </p:txBody>
      </p:sp>
      <p:sp>
        <p:nvSpPr>
          <p:cNvPr id="35" name="TextBox 34"/>
          <p:cNvSpPr txBox="1"/>
          <p:nvPr/>
        </p:nvSpPr>
        <p:spPr>
          <a:xfrm>
            <a:off x="3200146" y="462937"/>
            <a:ext cx="2311660"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1 </a:t>
            </a:r>
            <a:r>
              <a:rPr lang="zh-CN" altLang="en-US" sz="3200" b="1" dirty="0" smtClean="0">
                <a:solidFill>
                  <a:srgbClr val="006CB5"/>
                </a:solidFill>
              </a:rPr>
              <a:t>论文背景</a:t>
            </a:r>
            <a:endParaRPr lang="zh-CN" altLang="en-US" sz="3200" b="1" dirty="0">
              <a:solidFill>
                <a:srgbClr val="006CB5"/>
              </a:solidFill>
            </a:endParaRPr>
          </a:p>
        </p:txBody>
      </p:sp>
      <p:grpSp>
        <p:nvGrpSpPr>
          <p:cNvPr id="36" name="组合 35"/>
          <p:cNvGrpSpPr/>
          <p:nvPr/>
        </p:nvGrpSpPr>
        <p:grpSpPr>
          <a:xfrm>
            <a:off x="2411101" y="637355"/>
            <a:ext cx="3915804" cy="173748"/>
            <a:chOff x="2770000" y="1384504"/>
            <a:chExt cx="3580582" cy="158874"/>
          </a:xfrm>
        </p:grpSpPr>
        <p:grpSp>
          <p:nvGrpSpPr>
            <p:cNvPr id="37" name="组合 36"/>
            <p:cNvGrpSpPr/>
            <p:nvPr/>
          </p:nvGrpSpPr>
          <p:grpSpPr>
            <a:xfrm>
              <a:off x="2770000" y="1384504"/>
              <a:ext cx="792088" cy="158874"/>
              <a:chOff x="1907704" y="5074890"/>
              <a:chExt cx="792088" cy="158874"/>
            </a:xfrm>
          </p:grpSpPr>
          <p:cxnSp>
            <p:nvCxnSpPr>
              <p:cNvPr id="42" name="直接连接符 41"/>
              <p:cNvCxnSpPr/>
              <p:nvPr/>
            </p:nvCxnSpPr>
            <p:spPr>
              <a:xfrm flipH="1">
                <a:off x="1907704" y="5154327"/>
                <a:ext cx="792088"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2123728" y="5074890"/>
                <a:ext cx="57606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2303748" y="5233764"/>
                <a:ext cx="39604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rot="10800000">
              <a:off x="5558494" y="1384504"/>
              <a:ext cx="792088" cy="158874"/>
              <a:chOff x="1907704" y="5074890"/>
              <a:chExt cx="792088" cy="158874"/>
            </a:xfrm>
          </p:grpSpPr>
          <p:cxnSp>
            <p:nvCxnSpPr>
              <p:cNvPr id="39" name="直接连接符 38"/>
              <p:cNvCxnSpPr/>
              <p:nvPr/>
            </p:nvCxnSpPr>
            <p:spPr>
              <a:xfrm flipH="1">
                <a:off x="1907704" y="5154327"/>
                <a:ext cx="792088"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123728" y="5074890"/>
                <a:ext cx="57606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2303748" y="5233764"/>
                <a:ext cx="39604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3503786"/>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88462" y="1305901"/>
            <a:ext cx="6989678" cy="2215991"/>
          </a:xfrm>
          <a:prstGeom prst="rect">
            <a:avLst/>
          </a:prstGeom>
          <a:noFill/>
        </p:spPr>
        <p:txBody>
          <a:bodyPr wrap="square" lIns="0" tIns="0" rIns="0" bIns="0" rtlCol="0">
            <a:spAutoFit/>
          </a:bodyPr>
          <a:lstStyle/>
          <a:p>
            <a:pPr marL="285750" indent="-285750">
              <a:lnSpc>
                <a:spcPct val="150000"/>
              </a:lnSpc>
              <a:buFont typeface="Wingdings" panose="05000000000000000000" pitchFamily="2" charset="2"/>
              <a:buChar char="p"/>
            </a:pPr>
            <a:r>
              <a:rPr lang="zh-CN" altLang="en-US" sz="1600" dirty="0" smtClean="0">
                <a:latin typeface="宋体" panose="02010600030101010101" pitchFamily="2" charset="-122"/>
                <a:ea typeface="宋体" panose="02010600030101010101" pitchFamily="2" charset="-122"/>
              </a:rPr>
              <a:t>本文工作</a:t>
            </a:r>
            <a:endParaRPr lang="en-US" altLang="zh-CN" sz="1600" dirty="0" smtClean="0">
              <a:latin typeface="宋体" panose="02010600030101010101" pitchFamily="2" charset="-122"/>
              <a:ea typeface="宋体" panose="02010600030101010101" pitchFamily="2" charset="-122"/>
            </a:endParaRPr>
          </a:p>
          <a:p>
            <a:pPr marL="971550" lvl="2" indent="-285750">
              <a:lnSpc>
                <a:spcPct val="150000"/>
              </a:lnSpc>
              <a:buFont typeface="Wingdings" panose="05000000000000000000" pitchFamily="2" charset="2"/>
              <a:buChar char="p"/>
            </a:pPr>
            <a:r>
              <a:rPr lang="zh-CN" altLang="en-US" sz="1600" dirty="0" smtClean="0">
                <a:latin typeface="宋体" panose="02010600030101010101" pitchFamily="2" charset="-122"/>
                <a:ea typeface="宋体" panose="02010600030101010101" pitchFamily="2" charset="-122"/>
              </a:rPr>
              <a:t>本文</a:t>
            </a:r>
            <a:r>
              <a:rPr lang="zh-CN" altLang="zh-CN" sz="1600" dirty="0" smtClean="0">
                <a:latin typeface="宋体" panose="02010600030101010101" pitchFamily="2" charset="-122"/>
                <a:ea typeface="宋体" panose="02010600030101010101" pitchFamily="2" charset="-122"/>
              </a:rPr>
              <a:t>借助</a:t>
            </a:r>
            <a:r>
              <a:rPr lang="zh-CN" altLang="en-US" sz="1600" dirty="0" smtClean="0">
                <a:latin typeface="宋体" panose="02010600030101010101" pitchFamily="2" charset="-122"/>
                <a:ea typeface="宋体" panose="02010600030101010101" pitchFamily="2" charset="-122"/>
              </a:rPr>
              <a:t>可以</a:t>
            </a:r>
            <a:r>
              <a:rPr lang="zh-CN" altLang="zh-CN" sz="1600" dirty="0" smtClean="0">
                <a:latin typeface="宋体" panose="02010600030101010101" pitchFamily="2" charset="-122"/>
                <a:ea typeface="宋体" panose="02010600030101010101" pitchFamily="2" charset="-122"/>
              </a:rPr>
              <a:t>揭示</a:t>
            </a:r>
            <a:r>
              <a:rPr lang="zh-CN" altLang="zh-CN" sz="1600" dirty="0">
                <a:latin typeface="宋体" panose="02010600030101010101" pitchFamily="2" charset="-122"/>
                <a:ea typeface="宋体" panose="02010600030101010101" pitchFamily="2" charset="-122"/>
              </a:rPr>
              <a:t>成功和</a:t>
            </a:r>
            <a:r>
              <a:rPr lang="zh-CN" altLang="zh-CN" sz="1600" dirty="0" smtClean="0">
                <a:latin typeface="宋体" panose="02010600030101010101" pitchFamily="2" charset="-122"/>
                <a:ea typeface="宋体" panose="02010600030101010101" pitchFamily="2" charset="-122"/>
              </a:rPr>
              <a:t>失败的</a:t>
            </a:r>
            <a:r>
              <a:rPr lang="zh-CN" altLang="zh-CN" sz="1600" dirty="0">
                <a:latin typeface="宋体" panose="02010600030101010101" pitchFamily="2" charset="-122"/>
                <a:ea typeface="宋体" panose="02010600030101010101" pitchFamily="2" charset="-122"/>
              </a:rPr>
              <a:t>敏感</a:t>
            </a:r>
            <a:r>
              <a:rPr lang="zh-CN" altLang="zh-CN" sz="1600" dirty="0" smtClean="0">
                <a:latin typeface="宋体" panose="02010600030101010101" pitchFamily="2" charset="-122"/>
                <a:ea typeface="宋体" panose="02010600030101010101" pitchFamily="2" charset="-122"/>
              </a:rPr>
              <a:t>变量</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采用</a:t>
            </a:r>
            <a:r>
              <a:rPr lang="zh-CN" altLang="zh-CN" sz="1600" dirty="0">
                <a:latin typeface="宋体" panose="02010600030101010101" pitchFamily="2" charset="-122"/>
                <a:ea typeface="宋体" panose="02010600030101010101" pitchFamily="2" charset="-122"/>
              </a:rPr>
              <a:t>监督的机器学习算法</a:t>
            </a:r>
            <a:r>
              <a:rPr lang="en-US" altLang="zh-CN" sz="1600"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线性感知机作为测试预言自动生成</a:t>
            </a:r>
            <a:r>
              <a:rPr lang="zh-CN" altLang="zh-CN" sz="1600" dirty="0" smtClean="0">
                <a:latin typeface="宋体" panose="02010600030101010101" pitchFamily="2" charset="-122"/>
                <a:ea typeface="宋体" panose="02010600030101010101" pitchFamily="2" charset="-122"/>
              </a:rPr>
              <a:t>的</a:t>
            </a:r>
            <a:r>
              <a:rPr lang="zh-CN" altLang="en-US" sz="1600" dirty="0" smtClean="0">
                <a:latin typeface="宋体" panose="02010600030101010101" pitchFamily="2" charset="-122"/>
                <a:ea typeface="宋体" panose="02010600030101010101" pitchFamily="2" charset="-122"/>
              </a:rPr>
              <a:t>方法，</a:t>
            </a:r>
            <a:r>
              <a:rPr lang="zh-CN" altLang="zh-CN" sz="1600" dirty="0" smtClean="0">
                <a:latin typeface="宋体" panose="02010600030101010101" pitchFamily="2" charset="-122"/>
                <a:ea typeface="宋体" panose="02010600030101010101" pitchFamily="2" charset="-122"/>
              </a:rPr>
              <a:t>收集</a:t>
            </a:r>
            <a:r>
              <a:rPr lang="zh-CN" altLang="zh-CN" sz="1600" dirty="0">
                <a:latin typeface="宋体" panose="02010600030101010101" pitchFamily="2" charset="-122"/>
                <a:ea typeface="宋体" panose="02010600030101010101" pitchFamily="2" charset="-122"/>
              </a:rPr>
              <a:t>部分测试用例的语句覆盖、不同断点处的内存变量及其取值的集合</a:t>
            </a:r>
            <a:r>
              <a:rPr lang="zh-CN" altLang="zh-CN" sz="1600" dirty="0" smtClean="0">
                <a:latin typeface="宋体" panose="02010600030101010101" pitchFamily="2" charset="-122"/>
                <a:ea typeface="宋体" panose="02010600030101010101" pitchFamily="2" charset="-122"/>
              </a:rPr>
              <a:t>等</a:t>
            </a:r>
            <a:r>
              <a:rPr lang="zh-CN" altLang="en-US" sz="1600" dirty="0" smtClean="0">
                <a:latin typeface="宋体" panose="02010600030101010101" pitchFamily="2" charset="-122"/>
                <a:ea typeface="宋体" panose="02010600030101010101" pitchFamily="2" charset="-122"/>
              </a:rPr>
              <a:t>信息，</a:t>
            </a:r>
            <a:r>
              <a:rPr lang="zh-CN" altLang="zh-CN" sz="1600" dirty="0" smtClean="0">
                <a:latin typeface="宋体" panose="02010600030101010101" pitchFamily="2" charset="-122"/>
                <a:ea typeface="宋体" panose="02010600030101010101" pitchFamily="2" charset="-122"/>
              </a:rPr>
              <a:t>作为训练集</a:t>
            </a:r>
            <a:r>
              <a:rPr lang="zh-CN" altLang="en-US" sz="1600" dirty="0" smtClean="0">
                <a:latin typeface="宋体" panose="02010600030101010101" pitchFamily="2" charset="-122"/>
                <a:ea typeface="宋体" panose="02010600030101010101" pitchFamily="2" charset="-122"/>
              </a:rPr>
              <a:t>，对比</a:t>
            </a:r>
            <a:r>
              <a:rPr lang="zh-CN" altLang="zh-CN" sz="1600" dirty="0" smtClean="0">
                <a:latin typeface="宋体" panose="02010600030101010101" pitchFamily="2" charset="-122"/>
                <a:ea typeface="宋体" panose="02010600030101010101" pitchFamily="2" charset="-122"/>
              </a:rPr>
              <a:t>新</a:t>
            </a:r>
            <a:r>
              <a:rPr lang="zh-CN" altLang="zh-CN" sz="1600" dirty="0">
                <a:latin typeface="宋体" panose="02010600030101010101" pitchFamily="2" charset="-122"/>
                <a:ea typeface="宋体" panose="02010600030101010101" pitchFamily="2" charset="-122"/>
              </a:rPr>
              <a:t>测试用例执行的</a:t>
            </a:r>
            <a:r>
              <a:rPr lang="zh-CN" altLang="zh-CN" sz="1600" dirty="0" smtClean="0">
                <a:latin typeface="宋体" panose="02010600030101010101" pitchFamily="2" charset="-122"/>
                <a:ea typeface="宋体" panose="02010600030101010101" pitchFamily="2" charset="-122"/>
              </a:rPr>
              <a:t>相应信息</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对</a:t>
            </a:r>
            <a:r>
              <a:rPr lang="zh-CN" altLang="zh-CN" sz="1600" dirty="0">
                <a:latin typeface="宋体" panose="02010600030101010101" pitchFamily="2" charset="-122"/>
                <a:ea typeface="宋体" panose="02010600030101010101" pitchFamily="2" charset="-122"/>
              </a:rPr>
              <a:t>该新</a:t>
            </a:r>
            <a:r>
              <a:rPr lang="zh-CN" altLang="zh-CN" sz="1600" dirty="0" smtClean="0">
                <a:latin typeface="宋体" panose="02010600030101010101" pitchFamily="2" charset="-122"/>
                <a:ea typeface="宋体" panose="02010600030101010101" pitchFamily="2" charset="-122"/>
              </a:rPr>
              <a:t>测试用例自动</a:t>
            </a:r>
            <a:r>
              <a:rPr lang="zh-CN" altLang="zh-CN" sz="1600" dirty="0">
                <a:latin typeface="宋体" panose="02010600030101010101" pitchFamily="2" charset="-122"/>
                <a:ea typeface="宋体" panose="02010600030101010101" pitchFamily="2" charset="-122"/>
              </a:rPr>
              <a:t>生成测试</a:t>
            </a:r>
            <a:r>
              <a:rPr lang="zh-CN" altLang="zh-CN" sz="1600" dirty="0" smtClean="0">
                <a:latin typeface="宋体" panose="02010600030101010101" pitchFamily="2" charset="-122"/>
                <a:ea typeface="宋体" panose="02010600030101010101" pitchFamily="2" charset="-122"/>
              </a:rPr>
              <a:t>预言</a:t>
            </a:r>
            <a:r>
              <a:rPr lang="zh-CN" altLang="en-US" sz="1600" dirty="0" smtClean="0">
                <a:latin typeface="宋体" panose="02010600030101010101" pitchFamily="2" charset="-122"/>
                <a:ea typeface="宋体" panose="02010600030101010101" pitchFamily="2" charset="-122"/>
              </a:rPr>
              <a:t>。</a:t>
            </a:r>
          </a:p>
        </p:txBody>
      </p:sp>
      <p:sp>
        <p:nvSpPr>
          <p:cNvPr id="35" name="TextBox 34"/>
          <p:cNvSpPr txBox="1"/>
          <p:nvPr/>
        </p:nvSpPr>
        <p:spPr>
          <a:xfrm>
            <a:off x="3200146" y="462937"/>
            <a:ext cx="3221126"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1 </a:t>
            </a:r>
            <a:r>
              <a:rPr lang="zh-CN" altLang="en-US" sz="3200" b="1" dirty="0" smtClean="0">
                <a:solidFill>
                  <a:srgbClr val="006CB5"/>
                </a:solidFill>
              </a:rPr>
              <a:t>论文背景</a:t>
            </a:r>
            <a:r>
              <a:rPr lang="en-US" altLang="zh-CN" sz="3200" b="1" dirty="0" smtClean="0">
                <a:solidFill>
                  <a:srgbClr val="006CB5"/>
                </a:solidFill>
              </a:rPr>
              <a:t>(</a:t>
            </a:r>
            <a:r>
              <a:rPr lang="zh-CN" altLang="en-US" sz="3200" b="1" dirty="0" smtClean="0">
                <a:solidFill>
                  <a:srgbClr val="006CB5"/>
                </a:solidFill>
              </a:rPr>
              <a:t>续</a:t>
            </a:r>
            <a:r>
              <a:rPr lang="en-US" altLang="zh-CN" sz="3200" b="1" dirty="0" smtClean="0">
                <a:solidFill>
                  <a:srgbClr val="006CB5"/>
                </a:solidFill>
              </a:rPr>
              <a:t>)</a:t>
            </a:r>
            <a:endParaRPr lang="zh-CN" altLang="en-US" sz="3200" b="1" dirty="0">
              <a:solidFill>
                <a:srgbClr val="006CB5"/>
              </a:solidFill>
            </a:endParaRPr>
          </a:p>
        </p:txBody>
      </p:sp>
      <p:grpSp>
        <p:nvGrpSpPr>
          <p:cNvPr id="36" name="组合 35"/>
          <p:cNvGrpSpPr/>
          <p:nvPr/>
        </p:nvGrpSpPr>
        <p:grpSpPr>
          <a:xfrm>
            <a:off x="2328334" y="535075"/>
            <a:ext cx="4995334" cy="348166"/>
            <a:chOff x="2770000" y="1384504"/>
            <a:chExt cx="3580582" cy="158874"/>
          </a:xfrm>
        </p:grpSpPr>
        <p:grpSp>
          <p:nvGrpSpPr>
            <p:cNvPr id="37" name="组合 36"/>
            <p:cNvGrpSpPr/>
            <p:nvPr/>
          </p:nvGrpSpPr>
          <p:grpSpPr>
            <a:xfrm>
              <a:off x="2770000" y="1384504"/>
              <a:ext cx="792088" cy="158874"/>
              <a:chOff x="1907704" y="5074890"/>
              <a:chExt cx="792088" cy="158874"/>
            </a:xfrm>
          </p:grpSpPr>
          <p:cxnSp>
            <p:nvCxnSpPr>
              <p:cNvPr id="42" name="直接连接符 41"/>
              <p:cNvCxnSpPr/>
              <p:nvPr/>
            </p:nvCxnSpPr>
            <p:spPr>
              <a:xfrm flipH="1">
                <a:off x="1907704" y="5154327"/>
                <a:ext cx="792088"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2123728" y="5074890"/>
                <a:ext cx="57606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2303748" y="5233764"/>
                <a:ext cx="39604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rot="10800000">
              <a:off x="5558494" y="1384504"/>
              <a:ext cx="792088" cy="158874"/>
              <a:chOff x="1907704" y="5074890"/>
              <a:chExt cx="792088" cy="158874"/>
            </a:xfrm>
          </p:grpSpPr>
          <p:cxnSp>
            <p:nvCxnSpPr>
              <p:cNvPr id="39" name="直接连接符 38"/>
              <p:cNvCxnSpPr/>
              <p:nvPr/>
            </p:nvCxnSpPr>
            <p:spPr>
              <a:xfrm flipH="1">
                <a:off x="1907704" y="5154327"/>
                <a:ext cx="792088"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123728" y="5074890"/>
                <a:ext cx="57606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2303748" y="5233764"/>
                <a:ext cx="39604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0601683"/>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277269" y="376866"/>
            <a:ext cx="1005399"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相关假设</a:t>
            </a:r>
            <a:endParaRPr lang="zh-CN" altLang="en-US" sz="16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9431" y="363894"/>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4" name="TextBox 34"/>
          <p:cNvSpPr txBox="1"/>
          <p:nvPr/>
        </p:nvSpPr>
        <p:spPr>
          <a:xfrm>
            <a:off x="2656151" y="46619"/>
            <a:ext cx="3795463"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2</a:t>
            </a:r>
            <a:r>
              <a:rPr lang="zh-CN" altLang="en-US" sz="3200" b="1" dirty="0" smtClean="0">
                <a:solidFill>
                  <a:srgbClr val="006CB5"/>
                </a:solidFill>
              </a:rPr>
              <a:t>测试预言生成方法</a:t>
            </a:r>
            <a:endParaRPr lang="zh-CN" altLang="en-US" sz="3200" b="1" dirty="0">
              <a:solidFill>
                <a:srgbClr val="006CB5"/>
              </a:solidFill>
            </a:endParaRPr>
          </a:p>
        </p:txBody>
      </p:sp>
      <p:grpSp>
        <p:nvGrpSpPr>
          <p:cNvPr id="25" name="组合 24"/>
          <p:cNvGrpSpPr/>
          <p:nvPr/>
        </p:nvGrpSpPr>
        <p:grpSpPr>
          <a:xfrm>
            <a:off x="1229513" y="127426"/>
            <a:ext cx="6192938" cy="318129"/>
            <a:chOff x="2725140" y="1384504"/>
            <a:chExt cx="3424468" cy="158874"/>
          </a:xfrm>
        </p:grpSpPr>
        <p:grpSp>
          <p:nvGrpSpPr>
            <p:cNvPr id="26" name="组合 25"/>
            <p:cNvGrpSpPr/>
            <p:nvPr/>
          </p:nvGrpSpPr>
          <p:grpSpPr>
            <a:xfrm>
              <a:off x="2725140" y="1384504"/>
              <a:ext cx="836948" cy="158874"/>
              <a:chOff x="1862844" y="5074890"/>
              <a:chExt cx="836948" cy="158874"/>
            </a:xfrm>
          </p:grpSpPr>
          <p:cxnSp>
            <p:nvCxnSpPr>
              <p:cNvPr id="31" name="直接连接符 30"/>
              <p:cNvCxnSpPr/>
              <p:nvPr/>
            </p:nvCxnSpPr>
            <p:spPr>
              <a:xfrm flipH="1">
                <a:off x="1862844" y="5146809"/>
                <a:ext cx="726954" cy="419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rot="10800000">
              <a:off x="5558494" y="1384504"/>
              <a:ext cx="591114" cy="158874"/>
              <a:chOff x="2108678" y="5074890"/>
              <a:chExt cx="591114" cy="158874"/>
            </a:xfrm>
          </p:grpSpPr>
          <p:cxnSp>
            <p:nvCxnSpPr>
              <p:cNvPr id="28" name="直接连接符 27"/>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45" name="矩形 44"/>
          <p:cNvSpPr/>
          <p:nvPr/>
        </p:nvSpPr>
        <p:spPr>
          <a:xfrm>
            <a:off x="914970" y="1087250"/>
            <a:ext cx="6926009" cy="3277820"/>
          </a:xfrm>
          <a:prstGeom prst="rect">
            <a:avLst/>
          </a:prstGeom>
        </p:spPr>
        <p:txBody>
          <a:bodyPr wrap="square">
            <a:spAutoFit/>
          </a:bodyPr>
          <a:lstStyle/>
          <a:p>
            <a:pPr>
              <a:lnSpc>
                <a:spcPct val="150000"/>
              </a:lnSpc>
            </a:pPr>
            <a:r>
              <a:rPr lang="zh-CN" altLang="zh-CN" sz="1600" dirty="0">
                <a:latin typeface="宋体" panose="02010600030101010101" pitchFamily="2" charset="-122"/>
                <a:ea typeface="宋体" panose="02010600030101010101" pitchFamily="2" charset="-122"/>
              </a:rPr>
              <a:t>根据程序测试和调试</a:t>
            </a:r>
            <a:r>
              <a:rPr lang="zh-CN" altLang="zh-CN" sz="1600" dirty="0" smtClean="0">
                <a:latin typeface="宋体" panose="02010600030101010101" pitchFamily="2" charset="-122"/>
                <a:ea typeface="宋体" panose="02010600030101010101" pitchFamily="2" charset="-122"/>
              </a:rPr>
              <a:t>经验</a:t>
            </a:r>
            <a:r>
              <a:rPr lang="zh-CN" altLang="en-US" sz="1600" dirty="0" smtClean="0">
                <a:latin typeface="宋体" panose="02010600030101010101" pitchFamily="2" charset="-122"/>
                <a:ea typeface="宋体" panose="02010600030101010101" pitchFamily="2" charset="-122"/>
              </a:rPr>
              <a:t>，</a:t>
            </a:r>
            <a:r>
              <a:rPr lang="zh-CN" altLang="zh-CN" sz="1600" dirty="0" smtClean="0">
                <a:latin typeface="宋体" panose="02010600030101010101" pitchFamily="2" charset="-122"/>
                <a:ea typeface="宋体" panose="02010600030101010101" pitchFamily="2" charset="-122"/>
              </a:rPr>
              <a:t>本文</a:t>
            </a:r>
            <a:r>
              <a:rPr lang="zh-CN" altLang="zh-CN" sz="1600" dirty="0">
                <a:latin typeface="宋体" panose="02010600030101010101" pitchFamily="2" charset="-122"/>
                <a:ea typeface="宋体" panose="02010600030101010101" pitchFamily="2" charset="-122"/>
              </a:rPr>
              <a:t>的算法思想基于</a:t>
            </a:r>
            <a:r>
              <a:rPr lang="zh-CN" altLang="zh-CN" sz="1600" dirty="0" smtClean="0">
                <a:latin typeface="宋体" panose="02010600030101010101" pitchFamily="2" charset="-122"/>
                <a:ea typeface="宋体" panose="02010600030101010101" pitchFamily="2" charset="-122"/>
              </a:rPr>
              <a:t>下述</a:t>
            </a:r>
            <a:r>
              <a:rPr lang="zh-CN" altLang="en-US" sz="1600" dirty="0">
                <a:latin typeface="宋体" panose="02010600030101010101" pitchFamily="2" charset="-122"/>
                <a:ea typeface="宋体" panose="02010600030101010101" pitchFamily="2" charset="-122"/>
              </a:rPr>
              <a:t>两个</a:t>
            </a:r>
            <a:r>
              <a:rPr lang="zh-CN" altLang="zh-CN" sz="1600" dirty="0" smtClean="0">
                <a:latin typeface="宋体" panose="02010600030101010101" pitchFamily="2" charset="-122"/>
                <a:ea typeface="宋体" panose="02010600030101010101" pitchFamily="2" charset="-122"/>
              </a:rPr>
              <a:t>基本</a:t>
            </a:r>
            <a:r>
              <a:rPr lang="zh-CN" altLang="zh-CN" sz="1600" dirty="0">
                <a:latin typeface="宋体" panose="02010600030101010101" pitchFamily="2" charset="-122"/>
                <a:ea typeface="宋体" panose="02010600030101010101" pitchFamily="2" charset="-122"/>
              </a:rPr>
              <a:t>假设：</a:t>
            </a:r>
            <a:endParaRPr lang="en-US" altLang="zh-CN" sz="1600" b="1" kern="1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p"/>
            </a:pPr>
            <a:r>
              <a:rPr lang="zh-CN" altLang="zh-CN" sz="1600" b="1" kern="100" dirty="0" smtClean="0">
                <a:latin typeface="Times New Roman" panose="02020603050405020304" pitchFamily="18" charset="0"/>
                <a:ea typeface="宋体" panose="02010600030101010101" pitchFamily="2" charset="-122"/>
              </a:rPr>
              <a:t>假设</a:t>
            </a:r>
            <a:r>
              <a:rPr lang="en-US" altLang="zh-CN" sz="1600" b="1" kern="100" dirty="0" smtClean="0">
                <a:latin typeface="Times New Roman" panose="02020603050405020304" pitchFamily="18" charset="0"/>
                <a:ea typeface="宋体" panose="02010600030101010101" pitchFamily="2" charset="-122"/>
              </a:rPr>
              <a:t>1:</a:t>
            </a:r>
            <a:r>
              <a:rPr lang="zh-CN" altLang="en-US" sz="1600" b="1" kern="100" dirty="0" smtClean="0">
                <a:latin typeface="Times New Roman" panose="02020603050405020304" pitchFamily="18" charset="0"/>
                <a:ea typeface="宋体" panose="02010600030101010101" pitchFamily="2" charset="-122"/>
              </a:rPr>
              <a:t>内存</a:t>
            </a:r>
            <a:r>
              <a:rPr lang="zh-CN" altLang="zh-CN" sz="1600" b="1" kern="100" dirty="0" smtClean="0">
                <a:latin typeface="Times New Roman" panose="02020603050405020304" pitchFamily="18" charset="0"/>
                <a:ea typeface="宋体" panose="02010600030101010101" pitchFamily="2" charset="-122"/>
              </a:rPr>
              <a:t>变量集对成功和失败具有一定的揭示能力</a:t>
            </a:r>
            <a:endParaRPr lang="en-US" altLang="zh-CN" sz="1600" b="1" kern="100" dirty="0" smtClean="0">
              <a:latin typeface="Times New Roman" panose="02020603050405020304" pitchFamily="18" charset="0"/>
              <a:ea typeface="宋体" panose="02010600030101010101" pitchFamily="2" charset="-122"/>
            </a:endParaRPr>
          </a:p>
          <a:p>
            <a:pPr marL="628650" lvl="1" indent="-285750">
              <a:lnSpc>
                <a:spcPct val="150000"/>
              </a:lnSpc>
              <a:buFont typeface="Wingdings" panose="05000000000000000000" pitchFamily="2" charset="2"/>
              <a:buChar char="p"/>
            </a:pPr>
            <a:r>
              <a:rPr lang="zh-CN" altLang="zh-CN" dirty="0" smtClean="0">
                <a:latin typeface="宋体" panose="02010600030101010101" pitchFamily="2" charset="-122"/>
                <a:ea typeface="宋体" panose="02010600030101010101" pitchFamily="2" charset="-122"/>
              </a:rPr>
              <a:t>对于高相似度的测试用例形成的一个集合而言</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在每个断点处</a:t>
            </a:r>
            <a:r>
              <a:rPr lang="zh-CN" altLang="en-US" dirty="0" smtClean="0">
                <a:latin typeface="宋体" panose="02010600030101010101" pitchFamily="2" charset="-122"/>
                <a:ea typeface="宋体" panose="02010600030101010101" pitchFamily="2" charset="-122"/>
              </a:rPr>
              <a:t>，该</a:t>
            </a:r>
            <a:r>
              <a:rPr lang="zh-CN" altLang="en-US" dirty="0">
                <a:latin typeface="宋体" panose="02010600030101010101" pitchFamily="2" charset="-122"/>
                <a:ea typeface="宋体" panose="02010600030101010101" pitchFamily="2" charset="-122"/>
              </a:rPr>
              <a:t>集合</a:t>
            </a:r>
            <a:r>
              <a:rPr lang="zh-CN" altLang="zh-CN" dirty="0" smtClean="0">
                <a:latin typeface="宋体" panose="02010600030101010101" pitchFamily="2" charset="-122"/>
                <a:ea typeface="宋体" panose="02010600030101010101" pitchFamily="2" charset="-122"/>
              </a:rPr>
              <a:t>中测试用例执行的</a:t>
            </a:r>
            <a:r>
              <a:rPr lang="zh-CN" altLang="en-US" dirty="0" smtClean="0">
                <a:latin typeface="宋体" panose="02010600030101010101" pitchFamily="2" charset="-122"/>
                <a:ea typeface="宋体" panose="02010600030101010101" pitchFamily="2" charset="-122"/>
              </a:rPr>
              <a:t>内存</a:t>
            </a:r>
            <a:r>
              <a:rPr lang="zh-CN" altLang="zh-CN" dirty="0" smtClean="0">
                <a:latin typeface="宋体" panose="02010600030101010101" pitchFamily="2" charset="-122"/>
                <a:ea typeface="宋体" panose="02010600030101010101" pitchFamily="2" charset="-122"/>
              </a:rPr>
              <a:t>变量集合</a:t>
            </a:r>
            <a:r>
              <a:rPr lang="zh-CN" altLang="en-US" dirty="0" smtClean="0">
                <a:latin typeface="宋体" panose="02010600030101010101" pitchFamily="2" charset="-122"/>
                <a:ea typeface="宋体" panose="02010600030101010101" pitchFamily="2" charset="-122"/>
              </a:rPr>
              <a:t>中内存名相等</a:t>
            </a:r>
            <a:r>
              <a:rPr lang="zh-CN" altLang="en-US" dirty="0">
                <a:latin typeface="宋体" panose="02010600030101010101" pitchFamily="2" charset="-122"/>
                <a:ea typeface="宋体" panose="02010600030101010101" pitchFamily="2" charset="-122"/>
              </a:rPr>
              <a:t>但</a:t>
            </a:r>
            <a:r>
              <a:rPr lang="zh-CN" altLang="en-US" dirty="0" smtClean="0">
                <a:latin typeface="宋体" panose="02010600030101010101" pitchFamily="2" charset="-122"/>
                <a:ea typeface="宋体" panose="02010600030101010101" pitchFamily="2" charset="-122"/>
              </a:rPr>
              <a:t>内存值不相等</a:t>
            </a:r>
            <a:r>
              <a:rPr lang="zh-CN" altLang="zh-CN" dirty="0" smtClean="0">
                <a:latin typeface="宋体" panose="02010600030101010101" pitchFamily="2" charset="-122"/>
                <a:ea typeface="宋体" panose="02010600030101010101" pitchFamily="2" charset="-122"/>
              </a:rPr>
              <a:t>或</a:t>
            </a:r>
            <a:r>
              <a:rPr lang="zh-CN" altLang="en-US" dirty="0" smtClean="0">
                <a:latin typeface="宋体" panose="02010600030101010101" pitchFamily="2" charset="-122"/>
                <a:ea typeface="宋体" panose="02010600030101010101" pitchFamily="2" charset="-122"/>
              </a:rPr>
              <a:t>内存名和内存值均相等的内存变量</a:t>
            </a:r>
            <a:r>
              <a:rPr lang="zh-CN" altLang="zh-CN" dirty="0" smtClean="0">
                <a:latin typeface="宋体" panose="02010600030101010101" pitchFamily="2" charset="-122"/>
                <a:ea typeface="宋体" panose="02010600030101010101" pitchFamily="2" charset="-122"/>
              </a:rPr>
              <a:t>对程序执行的成功或失败具有一定的揭示能力</a:t>
            </a:r>
            <a:r>
              <a:rPr lang="zh-CN" altLang="en-US" dirty="0" smtClean="0">
                <a:latin typeface="宋体" panose="02010600030101010101" pitchFamily="2" charset="-122"/>
                <a:ea typeface="宋体" panose="02010600030101010101" pitchFamily="2" charset="-122"/>
              </a:rPr>
              <a:t>。</a:t>
            </a:r>
            <a:endParaRPr lang="en-US" altLang="zh-CN" b="1" kern="1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p"/>
            </a:pPr>
            <a:r>
              <a:rPr lang="zh-CN" altLang="zh-CN" sz="1600" b="1" kern="100" dirty="0" smtClean="0">
                <a:latin typeface="Times New Roman" panose="02020603050405020304" pitchFamily="18" charset="0"/>
                <a:ea typeface="宋体" panose="02010600030101010101" pitchFamily="2" charset="-122"/>
              </a:rPr>
              <a:t>假设</a:t>
            </a:r>
            <a:r>
              <a:rPr lang="en-US" altLang="zh-CN" sz="1600" b="1" kern="100" dirty="0" smtClean="0">
                <a:latin typeface="Times New Roman" panose="02020603050405020304" pitchFamily="18" charset="0"/>
                <a:ea typeface="宋体" panose="02010600030101010101" pitchFamily="2" charset="-122"/>
              </a:rPr>
              <a:t>2:</a:t>
            </a:r>
            <a:r>
              <a:rPr lang="zh-CN" altLang="zh-CN" sz="1600" b="1" kern="100" dirty="0" smtClean="0">
                <a:latin typeface="Times New Roman" panose="02020603050405020304" pitchFamily="18" charset="0"/>
                <a:ea typeface="宋体" panose="02010600030101010101" pitchFamily="2" charset="-122"/>
              </a:rPr>
              <a:t>不同断点处变量集合对成功或</a:t>
            </a:r>
            <a:r>
              <a:rPr lang="zh-CN" altLang="en-US" sz="1600" b="1" kern="100" dirty="0" smtClean="0">
                <a:latin typeface="Times New Roman" panose="02020603050405020304" pitchFamily="18" charset="0"/>
                <a:ea typeface="宋体" panose="02010600030101010101" pitchFamily="2" charset="-122"/>
              </a:rPr>
              <a:t>失败</a:t>
            </a:r>
            <a:r>
              <a:rPr lang="zh-CN" altLang="zh-CN" sz="1600" b="1" kern="100" dirty="0" smtClean="0">
                <a:latin typeface="Times New Roman" panose="02020603050405020304" pitchFamily="18" charset="0"/>
                <a:ea typeface="宋体" panose="02010600030101010101" pitchFamily="2" charset="-122"/>
              </a:rPr>
              <a:t>的揭示能力不同</a:t>
            </a:r>
            <a:endParaRPr lang="en-US" altLang="zh-CN" sz="1600" b="1" kern="100" dirty="0" smtClean="0">
              <a:latin typeface="Times New Roman" panose="02020603050405020304" pitchFamily="18" charset="0"/>
              <a:ea typeface="宋体" panose="02010600030101010101" pitchFamily="2" charset="-122"/>
            </a:endParaRPr>
          </a:p>
          <a:p>
            <a:pPr marL="628650" lvl="1" indent="-285750">
              <a:lnSpc>
                <a:spcPct val="150000"/>
              </a:lnSpc>
              <a:buFont typeface="Wingdings" panose="05000000000000000000" pitchFamily="2" charset="2"/>
              <a:buChar char="p"/>
            </a:pPr>
            <a:r>
              <a:rPr lang="zh-CN" altLang="zh-CN" dirty="0">
                <a:latin typeface="宋体" panose="02010600030101010101" pitchFamily="2" charset="-122"/>
                <a:ea typeface="宋体" panose="02010600030101010101" pitchFamily="2" charset="-122"/>
              </a:rPr>
              <a:t>因为故障</a:t>
            </a:r>
            <a:r>
              <a:rPr lang="zh-CN" altLang="zh-CN" dirty="0" smtClean="0">
                <a:latin typeface="宋体" panose="02010600030101010101" pitchFamily="2" charset="-122"/>
                <a:ea typeface="宋体" panose="02010600030101010101" pitchFamily="2" charset="-122"/>
              </a:rPr>
              <a:t>发生</a:t>
            </a:r>
            <a:r>
              <a:rPr lang="zh-CN" altLang="en-US" dirty="0" smtClean="0">
                <a:latin typeface="宋体" panose="02010600030101010101" pitchFamily="2" charset="-122"/>
                <a:ea typeface="宋体" panose="02010600030101010101" pitchFamily="2" charset="-122"/>
              </a:rPr>
              <a:t>在</a:t>
            </a:r>
            <a:r>
              <a:rPr lang="zh-CN" altLang="zh-CN" dirty="0" smtClean="0">
                <a:latin typeface="宋体" panose="02010600030101010101" pitchFamily="2" charset="-122"/>
                <a:ea typeface="宋体" panose="02010600030101010101" pitchFamily="2" charset="-122"/>
              </a:rPr>
              <a:t>程序</a:t>
            </a:r>
            <a:r>
              <a:rPr lang="zh-CN" altLang="zh-CN" dirty="0">
                <a:latin typeface="宋体" panose="02010600030101010101" pitchFamily="2" charset="-122"/>
                <a:ea typeface="宋体" panose="02010600030101010101" pitchFamily="2" charset="-122"/>
              </a:rPr>
              <a:t>的某个位置且故障有传播</a:t>
            </a:r>
            <a:r>
              <a:rPr lang="zh-CN" altLang="zh-CN" dirty="0" smtClean="0">
                <a:latin typeface="宋体" panose="02010600030101010101" pitchFamily="2" charset="-122"/>
                <a:ea typeface="宋体" panose="02010600030101010101" pitchFamily="2" charset="-122"/>
              </a:rPr>
              <a:t>能力</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断点</a:t>
            </a:r>
            <a:r>
              <a:rPr lang="zh-CN" altLang="zh-CN" dirty="0">
                <a:latin typeface="宋体" panose="02010600030101010101" pitchFamily="2" charset="-122"/>
                <a:ea typeface="宋体" panose="02010600030101010101" pitchFamily="2" charset="-122"/>
              </a:rPr>
              <a:t>位置越靠</a:t>
            </a:r>
            <a:r>
              <a:rPr lang="zh-CN" altLang="zh-CN" dirty="0" smtClean="0">
                <a:latin typeface="宋体" panose="02010600030101010101" pitchFamily="2" charset="-122"/>
                <a:ea typeface="宋体" panose="02010600030101010101" pitchFamily="2" charset="-122"/>
              </a:rPr>
              <a:t>后</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其</a:t>
            </a:r>
            <a:r>
              <a:rPr lang="zh-CN" altLang="zh-CN" dirty="0">
                <a:latin typeface="宋体" panose="02010600030101010101" pitchFamily="2" charset="-122"/>
                <a:ea typeface="宋体" panose="02010600030101010101" pitchFamily="2" charset="-122"/>
              </a:rPr>
              <a:t>相应变量集合对成功或故障的揭示能力逐步</a:t>
            </a:r>
            <a:r>
              <a:rPr lang="zh-CN" altLang="zh-CN" dirty="0" smtClean="0">
                <a:latin typeface="宋体" panose="02010600030101010101" pitchFamily="2" charset="-122"/>
                <a:ea typeface="宋体" panose="02010600030101010101" pitchFamily="2" charset="-122"/>
              </a:rPr>
              <a:t>增强</a:t>
            </a:r>
            <a:r>
              <a:rPr lang="zh-CN" altLang="en-US"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p"/>
            </a:pPr>
            <a:endParaRPr lang="en-US" altLang="zh-CN" sz="1600" b="1" kern="100" dirty="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12752196"/>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277269" y="376866"/>
            <a:ext cx="1415768"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算法总体思路</a:t>
            </a:r>
            <a:endParaRPr lang="zh-CN" altLang="en-US" sz="16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9431" y="363894"/>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707464624"/>
              </p:ext>
            </p:extLst>
          </p:nvPr>
        </p:nvGraphicFramePr>
        <p:xfrm>
          <a:off x="913867" y="781264"/>
          <a:ext cx="2809520" cy="4377584"/>
        </p:xfrm>
        <a:graphic>
          <a:graphicData uri="http://schemas.openxmlformats.org/presentationml/2006/ole">
            <mc:AlternateContent xmlns:mc="http://schemas.openxmlformats.org/markup-compatibility/2006">
              <mc:Choice xmlns:v="urn:schemas-microsoft-com:vml" Requires="v">
                <p:oleObj spid="_x0000_s1446" name="Visio" r:id="rId4" imgW="4427397" imgH="6903531" progId="Visio.Drawing.15">
                  <p:embed/>
                </p:oleObj>
              </mc:Choice>
              <mc:Fallback>
                <p:oleObj name="Visio" r:id="rId4" imgW="4427397" imgH="6903531" progId="Visio.Drawing.15">
                  <p:embed/>
                  <p:pic>
                    <p:nvPicPr>
                      <p:cNvPr id="0" name=""/>
                      <p:cNvPicPr/>
                      <p:nvPr/>
                    </p:nvPicPr>
                    <p:blipFill>
                      <a:blip r:embed="rId5"/>
                      <a:stretch>
                        <a:fillRect/>
                      </a:stretch>
                    </p:blipFill>
                    <p:spPr>
                      <a:xfrm>
                        <a:off x="913867" y="781264"/>
                        <a:ext cx="2809520" cy="4377584"/>
                      </a:xfrm>
                      <a:prstGeom prst="rect">
                        <a:avLst/>
                      </a:prstGeom>
                    </p:spPr>
                  </p:pic>
                </p:oleObj>
              </mc:Fallback>
            </mc:AlternateContent>
          </a:graphicData>
        </a:graphic>
      </p:graphicFrame>
      <p:sp>
        <p:nvSpPr>
          <p:cNvPr id="6" name="矩形 5"/>
          <p:cNvSpPr/>
          <p:nvPr/>
        </p:nvSpPr>
        <p:spPr>
          <a:xfrm>
            <a:off x="3828197" y="619774"/>
            <a:ext cx="4872251" cy="3323987"/>
          </a:xfrm>
          <a:prstGeom prst="rect">
            <a:avLst/>
          </a:prstGeom>
        </p:spPr>
        <p:txBody>
          <a:bodyPr wrap="square">
            <a:spAutoFit/>
          </a:bodyPr>
          <a:lstStyle/>
          <a:p>
            <a:pPr marL="342900" lvl="0" indent="-342900" algn="just" hangingPunct="0">
              <a:lnSpc>
                <a:spcPct val="150000"/>
              </a:lnSpc>
              <a:spcAft>
                <a:spcPts val="0"/>
              </a:spcAft>
              <a:buFont typeface="+mj-lt"/>
              <a:buAutoNum type="arabicPeriod"/>
            </a:pPr>
            <a:r>
              <a:rPr lang="zh-CN" altLang="zh-CN" kern="100" dirty="0" smtClean="0">
                <a:latin typeface="Times New Roman" panose="02020603050405020304" pitchFamily="18" charset="0"/>
                <a:ea typeface="宋体" panose="02010600030101010101" pitchFamily="2" charset="-122"/>
              </a:rPr>
              <a:t>如</a:t>
            </a:r>
            <a:r>
              <a:rPr lang="zh-CN" altLang="en-US" kern="100" dirty="0" smtClean="0">
                <a:latin typeface="Times New Roman" panose="02020603050405020304" pitchFamily="18" charset="0"/>
                <a:ea typeface="宋体" panose="02010600030101010101" pitchFamily="2" charset="-122"/>
              </a:rPr>
              <a:t>果成功测试用例集和失败测试用例集均不为空，则</a:t>
            </a:r>
            <a:r>
              <a:rPr lang="zh-CN" altLang="zh-CN" kern="100" dirty="0" smtClean="0">
                <a:latin typeface="Times New Roman" panose="02020603050405020304" pitchFamily="18" charset="0"/>
                <a:ea typeface="宋体" panose="02010600030101010101" pitchFamily="2" charset="-122"/>
              </a:rPr>
              <a:t>从所有</a:t>
            </a:r>
            <a:r>
              <a:rPr lang="zh-CN" altLang="en-US" kern="100" dirty="0" smtClean="0">
                <a:latin typeface="Times New Roman" panose="02020603050405020304" pitchFamily="18" charset="0"/>
                <a:ea typeface="宋体" panose="02010600030101010101" pitchFamily="2" charset="-122"/>
              </a:rPr>
              <a:t>成功</a:t>
            </a:r>
            <a:r>
              <a:rPr lang="zh-CN" altLang="zh-CN" kern="100" dirty="0" smtClean="0">
                <a:latin typeface="Times New Roman" panose="02020603050405020304" pitchFamily="18" charset="0"/>
                <a:ea typeface="宋体" panose="02010600030101010101" pitchFamily="2" charset="-122"/>
              </a:rPr>
              <a:t>测试用例</a:t>
            </a:r>
            <a:r>
              <a:rPr lang="zh-CN" altLang="zh-CN" kern="100" dirty="0">
                <a:latin typeface="Times New Roman" panose="02020603050405020304" pitchFamily="18" charset="0"/>
                <a:ea typeface="宋体" panose="02010600030101010101" pitchFamily="2" charset="-122"/>
              </a:rPr>
              <a:t>和失败测试用例的执行</a:t>
            </a:r>
            <a:r>
              <a:rPr lang="zh-CN" altLang="zh-CN" kern="100" dirty="0" smtClean="0">
                <a:latin typeface="Times New Roman" panose="02020603050405020304" pitchFamily="18" charset="0"/>
                <a:ea typeface="宋体" panose="02010600030101010101" pitchFamily="2" charset="-122"/>
              </a:rPr>
              <a:t>来看</a:t>
            </a:r>
            <a:r>
              <a:rPr lang="zh-CN" altLang="en-US" kern="100" dirty="0" smtClean="0">
                <a:latin typeface="Times New Roman" panose="02020603050405020304" pitchFamily="18" charset="0"/>
                <a:ea typeface="宋体" panose="02010600030101010101" pitchFamily="2" charset="-122"/>
              </a:rPr>
              <a:t>，</a:t>
            </a:r>
            <a:r>
              <a:rPr lang="zh-CN" altLang="zh-CN" kern="100" dirty="0" smtClean="0">
                <a:latin typeface="Times New Roman" panose="02020603050405020304" pitchFamily="18" charset="0"/>
                <a:ea typeface="宋体" panose="02010600030101010101" pitchFamily="2" charset="-122"/>
              </a:rPr>
              <a:t>可能</a:t>
            </a:r>
            <a:r>
              <a:rPr lang="zh-CN" altLang="zh-CN" kern="100" dirty="0">
                <a:latin typeface="Times New Roman" panose="02020603050405020304" pitchFamily="18" charset="0"/>
                <a:ea typeface="宋体" panose="02010600030101010101" pitchFamily="2" charset="-122"/>
              </a:rPr>
              <a:t>错误的内存变量有</a:t>
            </a:r>
            <a:r>
              <a:rPr lang="zh-CN" altLang="zh-CN" kern="100" dirty="0" smtClean="0">
                <a:latin typeface="Times New Roman" panose="02020603050405020304" pitchFamily="18" charset="0"/>
                <a:ea typeface="宋体" panose="02010600030101010101" pitchFamily="2" charset="-122"/>
              </a:rPr>
              <a:t>哪些</a:t>
            </a:r>
            <a:r>
              <a:rPr lang="zh-CN" altLang="en-US" kern="100" dirty="0" smtClean="0">
                <a:latin typeface="Times New Roman" panose="02020603050405020304" pitchFamily="18" charset="0"/>
                <a:ea typeface="宋体" panose="02010600030101010101" pitchFamily="2" charset="-122"/>
              </a:rPr>
              <a:t>，从中找出的</a:t>
            </a:r>
            <a:r>
              <a:rPr lang="zh-CN" altLang="zh-CN" kern="100" dirty="0" smtClean="0">
                <a:latin typeface="Times New Roman" panose="02020603050405020304" pitchFamily="18" charset="0"/>
                <a:ea typeface="宋体" panose="02010600030101010101" pitchFamily="2" charset="-122"/>
              </a:rPr>
              <a:t>敏感</a:t>
            </a:r>
            <a:r>
              <a:rPr lang="zh-CN" altLang="zh-CN" kern="100" dirty="0">
                <a:latin typeface="Times New Roman" panose="02020603050405020304" pitchFamily="18" charset="0"/>
                <a:ea typeface="宋体" panose="02010600030101010101" pitchFamily="2" charset="-122"/>
              </a:rPr>
              <a:t>变量称为</a:t>
            </a:r>
            <a:r>
              <a:rPr lang="en-US" altLang="zh-CN"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rPr>
              <a:t>故障敏感变量</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marL="342900" indent="-342900" algn="just" hangingPunct="0">
              <a:lnSpc>
                <a:spcPct val="150000"/>
              </a:lnSpc>
              <a:buFont typeface="+mj-lt"/>
              <a:buAutoNum type="arabicPeriod"/>
            </a:pPr>
            <a:r>
              <a:rPr lang="zh-CN" altLang="zh-CN" kern="100" dirty="0">
                <a:latin typeface="Times New Roman" panose="02020603050405020304" pitchFamily="18" charset="0"/>
                <a:ea typeface="宋体" panose="02010600030101010101" pitchFamily="2" charset="-122"/>
              </a:rPr>
              <a:t>如果</a:t>
            </a:r>
            <a:r>
              <a:rPr lang="zh-CN" altLang="en-US" kern="100" dirty="0" smtClean="0">
                <a:latin typeface="Times New Roman" panose="02020603050405020304" pitchFamily="18" charset="0"/>
                <a:ea typeface="宋体" panose="02010600030101010101" pitchFamily="2" charset="-122"/>
              </a:rPr>
              <a:t>成功测试用例</a:t>
            </a:r>
            <a:r>
              <a:rPr lang="zh-CN" altLang="en-US" kern="100" dirty="0">
                <a:latin typeface="Times New Roman" panose="02020603050405020304" pitchFamily="18" charset="0"/>
                <a:ea typeface="宋体" panose="02010600030101010101" pitchFamily="2" charset="-122"/>
              </a:rPr>
              <a:t>集为</a:t>
            </a:r>
            <a:r>
              <a:rPr lang="zh-CN" altLang="en-US" kern="100" dirty="0" smtClean="0">
                <a:latin typeface="Times New Roman" panose="02020603050405020304" pitchFamily="18" charset="0"/>
                <a:ea typeface="宋体" panose="02010600030101010101" pitchFamily="2" charset="-122"/>
              </a:rPr>
              <a:t>空，则</a:t>
            </a:r>
            <a:r>
              <a:rPr lang="zh-CN" altLang="zh-CN" kern="100" dirty="0" smtClean="0">
                <a:latin typeface="Times New Roman" panose="02020603050405020304" pitchFamily="18" charset="0"/>
                <a:ea typeface="宋体" panose="02010600030101010101" pitchFamily="2" charset="-122"/>
              </a:rPr>
              <a:t>从所有失败</a:t>
            </a:r>
            <a:r>
              <a:rPr lang="zh-CN" altLang="zh-CN" kern="100" dirty="0">
                <a:latin typeface="Times New Roman" panose="02020603050405020304" pitchFamily="18" charset="0"/>
                <a:ea typeface="宋体" panose="02010600030101010101" pitchFamily="2" charset="-122"/>
              </a:rPr>
              <a:t>测试用例的执行</a:t>
            </a:r>
            <a:r>
              <a:rPr lang="zh-CN" altLang="zh-CN" kern="100" dirty="0" smtClean="0">
                <a:latin typeface="Times New Roman" panose="02020603050405020304" pitchFamily="18" charset="0"/>
                <a:ea typeface="宋体" panose="02010600030101010101" pitchFamily="2" charset="-122"/>
              </a:rPr>
              <a:t>来看</a:t>
            </a:r>
            <a:r>
              <a:rPr lang="zh-CN" altLang="en-US" kern="100" dirty="0" smtClean="0">
                <a:latin typeface="Times New Roman" panose="02020603050405020304" pitchFamily="18" charset="0"/>
                <a:ea typeface="宋体" panose="02010600030101010101" pitchFamily="2" charset="-122"/>
              </a:rPr>
              <a:t>，</a:t>
            </a:r>
            <a:r>
              <a:rPr lang="zh-CN" altLang="zh-CN" kern="100" dirty="0" smtClean="0">
                <a:latin typeface="Times New Roman" panose="02020603050405020304" pitchFamily="18" charset="0"/>
                <a:ea typeface="宋体" panose="02010600030101010101" pitchFamily="2" charset="-122"/>
              </a:rPr>
              <a:t>可能</a:t>
            </a:r>
            <a:r>
              <a:rPr lang="zh-CN" altLang="zh-CN" kern="100" dirty="0">
                <a:latin typeface="Times New Roman" panose="02020603050405020304" pitchFamily="18" charset="0"/>
                <a:ea typeface="宋体" panose="02010600030101010101" pitchFamily="2" charset="-122"/>
              </a:rPr>
              <a:t>错误的内存变量有</a:t>
            </a:r>
            <a:r>
              <a:rPr lang="zh-CN" altLang="zh-CN" kern="100" dirty="0" smtClean="0">
                <a:latin typeface="Times New Roman" panose="02020603050405020304" pitchFamily="18" charset="0"/>
                <a:ea typeface="宋体" panose="02010600030101010101" pitchFamily="2" charset="-122"/>
              </a:rPr>
              <a:t>哪些</a:t>
            </a:r>
            <a:r>
              <a:rPr lang="zh-CN" altLang="en-US" kern="100" dirty="0" smtClean="0">
                <a:latin typeface="Times New Roman" panose="02020603050405020304" pitchFamily="18" charset="0"/>
                <a:ea typeface="宋体" panose="02010600030101010101" pitchFamily="2" charset="-122"/>
              </a:rPr>
              <a:t>，从中</a:t>
            </a:r>
            <a:r>
              <a:rPr lang="zh-CN" altLang="en-US" kern="100" dirty="0">
                <a:latin typeface="Times New Roman" panose="02020603050405020304" pitchFamily="18" charset="0"/>
                <a:ea typeface="宋体" panose="02010600030101010101" pitchFamily="2" charset="-122"/>
              </a:rPr>
              <a:t>找出的</a:t>
            </a:r>
            <a:r>
              <a:rPr lang="zh-CN" altLang="zh-CN" kern="100" dirty="0" smtClean="0">
                <a:latin typeface="Times New Roman" panose="02020603050405020304" pitchFamily="18" charset="0"/>
                <a:ea typeface="宋体" panose="02010600030101010101" pitchFamily="2" charset="-122"/>
              </a:rPr>
              <a:t>敏感变量</a:t>
            </a:r>
            <a:r>
              <a:rPr lang="zh-CN" altLang="en-US" kern="100" dirty="0" smtClean="0">
                <a:latin typeface="Times New Roman" panose="02020603050405020304" pitchFamily="18" charset="0"/>
                <a:ea typeface="宋体" panose="02010600030101010101" pitchFamily="2" charset="-122"/>
              </a:rPr>
              <a:t>也</a:t>
            </a:r>
            <a:r>
              <a:rPr lang="zh-CN" altLang="zh-CN" kern="100" dirty="0" smtClean="0">
                <a:latin typeface="Times New Roman" panose="02020603050405020304" pitchFamily="18" charset="0"/>
                <a:ea typeface="宋体" panose="02010600030101010101" pitchFamily="2" charset="-122"/>
              </a:rPr>
              <a:t>称为</a:t>
            </a:r>
            <a:r>
              <a:rPr lang="en-US" altLang="zh-CN"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rPr>
              <a:t>故障敏感变量</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marL="342900" lvl="0" indent="-342900" algn="just" hangingPunct="0">
              <a:lnSpc>
                <a:spcPct val="150000"/>
              </a:lnSpc>
              <a:spcAft>
                <a:spcPts val="0"/>
              </a:spcAft>
              <a:buFont typeface="+mj-lt"/>
              <a:buAutoNum type="arabicPeriod"/>
            </a:pPr>
            <a:r>
              <a:rPr lang="zh-CN" altLang="zh-CN" kern="100" dirty="0" smtClean="0">
                <a:latin typeface="Times New Roman" panose="02020603050405020304" pitchFamily="18" charset="0"/>
                <a:ea typeface="宋体" panose="02010600030101010101" pitchFamily="2" charset="-122"/>
              </a:rPr>
              <a:t>如果</a:t>
            </a:r>
            <a:r>
              <a:rPr lang="zh-CN" altLang="en-US" kern="100" dirty="0">
                <a:latin typeface="Times New Roman" panose="02020603050405020304" pitchFamily="18" charset="0"/>
                <a:ea typeface="宋体" panose="02010600030101010101" pitchFamily="2" charset="-122"/>
              </a:rPr>
              <a:t>失败测试用例</a:t>
            </a:r>
            <a:r>
              <a:rPr lang="zh-CN" altLang="en-US" kern="100" dirty="0" smtClean="0">
                <a:latin typeface="Times New Roman" panose="02020603050405020304" pitchFamily="18" charset="0"/>
                <a:ea typeface="宋体" panose="02010600030101010101" pitchFamily="2" charset="-122"/>
              </a:rPr>
              <a:t>集为空，则</a:t>
            </a:r>
            <a:r>
              <a:rPr lang="zh-CN" altLang="zh-CN" kern="100" dirty="0" smtClean="0">
                <a:latin typeface="Times New Roman" panose="02020603050405020304" pitchFamily="18" charset="0"/>
                <a:ea typeface="宋体" panose="02010600030101010101" pitchFamily="2" charset="-122"/>
              </a:rPr>
              <a:t>从所有</a:t>
            </a:r>
            <a:r>
              <a:rPr lang="zh-CN" altLang="en-US" kern="100" dirty="0">
                <a:latin typeface="Times New Roman" panose="02020603050405020304" pitchFamily="18" charset="0"/>
                <a:ea typeface="宋体" panose="02010600030101010101" pitchFamily="2" charset="-122"/>
              </a:rPr>
              <a:t>成功</a:t>
            </a:r>
            <a:r>
              <a:rPr lang="zh-CN" altLang="zh-CN" kern="100" dirty="0" smtClean="0">
                <a:latin typeface="Times New Roman" panose="02020603050405020304" pitchFamily="18" charset="0"/>
                <a:ea typeface="宋体" panose="02010600030101010101" pitchFamily="2" charset="-122"/>
              </a:rPr>
              <a:t>测试用例</a:t>
            </a:r>
            <a:r>
              <a:rPr lang="zh-CN" altLang="zh-CN" kern="100" dirty="0">
                <a:latin typeface="Times New Roman" panose="02020603050405020304" pitchFamily="18" charset="0"/>
                <a:ea typeface="宋体" panose="02010600030101010101" pitchFamily="2" charset="-122"/>
              </a:rPr>
              <a:t>的执行</a:t>
            </a:r>
            <a:r>
              <a:rPr lang="zh-CN" altLang="zh-CN" kern="100" dirty="0" smtClean="0">
                <a:latin typeface="Times New Roman" panose="02020603050405020304" pitchFamily="18" charset="0"/>
                <a:ea typeface="宋体" panose="02010600030101010101" pitchFamily="2" charset="-122"/>
              </a:rPr>
              <a:t>来看</a:t>
            </a:r>
            <a:r>
              <a:rPr lang="zh-CN" altLang="en-US" kern="100" dirty="0" smtClean="0">
                <a:latin typeface="Times New Roman" panose="02020603050405020304" pitchFamily="18" charset="0"/>
                <a:ea typeface="宋体" panose="02010600030101010101" pitchFamily="2" charset="-122"/>
              </a:rPr>
              <a:t>，</a:t>
            </a:r>
            <a:r>
              <a:rPr lang="zh-CN" altLang="zh-CN" kern="100" dirty="0" smtClean="0">
                <a:latin typeface="Times New Roman" panose="02020603050405020304" pitchFamily="18" charset="0"/>
                <a:ea typeface="宋体" panose="02010600030101010101" pitchFamily="2" charset="-122"/>
              </a:rPr>
              <a:t>可能</a:t>
            </a:r>
            <a:r>
              <a:rPr lang="zh-CN" altLang="zh-CN" kern="100" dirty="0">
                <a:latin typeface="Times New Roman" panose="02020603050405020304" pitchFamily="18" charset="0"/>
                <a:ea typeface="宋体" panose="02010600030101010101" pitchFamily="2" charset="-122"/>
              </a:rPr>
              <a:t>正确的内存变量有</a:t>
            </a:r>
            <a:r>
              <a:rPr lang="zh-CN" altLang="zh-CN" kern="100" dirty="0" smtClean="0">
                <a:latin typeface="Times New Roman" panose="02020603050405020304" pitchFamily="18" charset="0"/>
                <a:ea typeface="宋体" panose="02010600030101010101" pitchFamily="2" charset="-122"/>
              </a:rPr>
              <a:t>哪些</a:t>
            </a:r>
            <a:r>
              <a:rPr lang="zh-CN" altLang="en-US" kern="100" dirty="0" smtClean="0">
                <a:latin typeface="Times New Roman" panose="02020603050405020304" pitchFamily="18" charset="0"/>
                <a:ea typeface="宋体" panose="02010600030101010101" pitchFamily="2" charset="-122"/>
              </a:rPr>
              <a:t>，从中</a:t>
            </a:r>
            <a:r>
              <a:rPr lang="zh-CN" altLang="en-US" kern="100" dirty="0">
                <a:latin typeface="Times New Roman" panose="02020603050405020304" pitchFamily="18" charset="0"/>
                <a:ea typeface="宋体" panose="02010600030101010101" pitchFamily="2" charset="-122"/>
              </a:rPr>
              <a:t>找出的</a:t>
            </a:r>
            <a:r>
              <a:rPr lang="zh-CN" altLang="zh-CN" kern="100" dirty="0" smtClean="0">
                <a:latin typeface="Times New Roman" panose="02020603050405020304" pitchFamily="18" charset="0"/>
                <a:ea typeface="宋体" panose="02010600030101010101" pitchFamily="2" charset="-122"/>
              </a:rPr>
              <a:t>敏感</a:t>
            </a:r>
            <a:r>
              <a:rPr lang="zh-CN" altLang="zh-CN" kern="100" dirty="0">
                <a:latin typeface="Times New Roman" panose="02020603050405020304" pitchFamily="18" charset="0"/>
                <a:ea typeface="宋体" panose="02010600030101010101" pitchFamily="2" charset="-122"/>
              </a:rPr>
              <a:t>变量称为</a:t>
            </a:r>
            <a:r>
              <a:rPr lang="en-US" altLang="zh-CN"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rPr>
              <a:t>成功敏感变量</a:t>
            </a:r>
            <a:r>
              <a:rPr lang="en-US" altLang="zh-CN" kern="100" dirty="0" smtClean="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p:txBody>
      </p:sp>
      <p:cxnSp>
        <p:nvCxnSpPr>
          <p:cNvPr id="3" name="曲线连接符 2"/>
          <p:cNvCxnSpPr/>
          <p:nvPr/>
        </p:nvCxnSpPr>
        <p:spPr>
          <a:xfrm flipV="1">
            <a:off x="2458660" y="845820"/>
            <a:ext cx="1369537" cy="112481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曲线连接符 9"/>
          <p:cNvCxnSpPr/>
          <p:nvPr/>
        </p:nvCxnSpPr>
        <p:spPr>
          <a:xfrm>
            <a:off x="2458660" y="2121961"/>
            <a:ext cx="1369537" cy="167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a:off x="2458660" y="2202673"/>
            <a:ext cx="1541840" cy="83008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endCxn id="6" idx="2"/>
          </p:cNvCxnSpPr>
          <p:nvPr/>
        </p:nvCxnSpPr>
        <p:spPr>
          <a:xfrm>
            <a:off x="2656151" y="2617716"/>
            <a:ext cx="3608172" cy="1326045"/>
          </a:xfrm>
          <a:prstGeom prst="curvedConnector4">
            <a:avLst>
              <a:gd name="adj1" fmla="val 16242"/>
              <a:gd name="adj2" fmla="val 117239"/>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34"/>
          <p:cNvSpPr txBox="1"/>
          <p:nvPr/>
        </p:nvSpPr>
        <p:spPr>
          <a:xfrm>
            <a:off x="2656151" y="46619"/>
            <a:ext cx="3795463"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3200" b="1" dirty="0" smtClean="0">
                <a:solidFill>
                  <a:srgbClr val="006CB5"/>
                </a:solidFill>
              </a:rPr>
              <a:t>2</a:t>
            </a:r>
            <a:r>
              <a:rPr lang="zh-CN" altLang="en-US" sz="3200" b="1" dirty="0" smtClean="0">
                <a:solidFill>
                  <a:srgbClr val="006CB5"/>
                </a:solidFill>
              </a:rPr>
              <a:t>测试预言生成方法</a:t>
            </a:r>
            <a:endParaRPr lang="zh-CN" altLang="en-US" sz="3200" b="1" dirty="0">
              <a:solidFill>
                <a:srgbClr val="006CB5"/>
              </a:solidFill>
            </a:endParaRPr>
          </a:p>
        </p:txBody>
      </p:sp>
      <p:grpSp>
        <p:nvGrpSpPr>
          <p:cNvPr id="25" name="组合 24"/>
          <p:cNvGrpSpPr/>
          <p:nvPr/>
        </p:nvGrpSpPr>
        <p:grpSpPr>
          <a:xfrm>
            <a:off x="1229513" y="127426"/>
            <a:ext cx="6192938" cy="318129"/>
            <a:chOff x="2725140" y="1384504"/>
            <a:chExt cx="3424468" cy="158874"/>
          </a:xfrm>
        </p:grpSpPr>
        <p:grpSp>
          <p:nvGrpSpPr>
            <p:cNvPr id="26" name="组合 25"/>
            <p:cNvGrpSpPr/>
            <p:nvPr/>
          </p:nvGrpSpPr>
          <p:grpSpPr>
            <a:xfrm>
              <a:off x="2725140" y="1384504"/>
              <a:ext cx="836948" cy="158874"/>
              <a:chOff x="1862844" y="5074890"/>
              <a:chExt cx="836948" cy="158874"/>
            </a:xfrm>
          </p:grpSpPr>
          <p:cxnSp>
            <p:nvCxnSpPr>
              <p:cNvPr id="31" name="直接连接符 30"/>
              <p:cNvCxnSpPr/>
              <p:nvPr/>
            </p:nvCxnSpPr>
            <p:spPr>
              <a:xfrm flipH="1">
                <a:off x="1862844" y="5146809"/>
                <a:ext cx="726954" cy="419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222151" y="5074890"/>
                <a:ext cx="47764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385243" y="5233764"/>
                <a:ext cx="31454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rot="10800000">
              <a:off x="5558494" y="1384504"/>
              <a:ext cx="591114" cy="158874"/>
              <a:chOff x="2108678" y="5074890"/>
              <a:chExt cx="591114" cy="158874"/>
            </a:xfrm>
          </p:grpSpPr>
          <p:cxnSp>
            <p:nvCxnSpPr>
              <p:cNvPr id="28" name="直接连接符 27"/>
              <p:cNvCxnSpPr/>
              <p:nvPr/>
            </p:nvCxnSpPr>
            <p:spPr>
              <a:xfrm rot="10800000">
                <a:off x="2108678" y="5146042"/>
                <a:ext cx="591114" cy="828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2216367" y="5074890"/>
                <a:ext cx="48342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a:off x="2379459" y="5233764"/>
                <a:ext cx="3203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3106716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267523" y="116801"/>
            <a:ext cx="1826137"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测试预言生成算法</a:t>
            </a:r>
            <a:endParaRPr lang="zh-CN" altLang="en-US" sz="1600" b="1" dirty="0">
              <a:solidFill>
                <a:schemeClr val="accent1"/>
              </a:solidFill>
              <a:latin typeface="Arial" panose="020B0604020202020204" pitchFamily="34" charset="0"/>
            </a:endParaRPr>
          </a:p>
        </p:txBody>
      </p:sp>
      <p:pic>
        <p:nvPicPr>
          <p:cNvPr id="2" name="图片 1"/>
          <p:cNvPicPr>
            <a:picLocks noChangeAspect="1"/>
          </p:cNvPicPr>
          <p:nvPr/>
        </p:nvPicPr>
        <p:blipFill>
          <a:blip r:embed="rId3"/>
          <a:stretch>
            <a:fillRect/>
          </a:stretch>
        </p:blipFill>
        <p:spPr>
          <a:xfrm>
            <a:off x="213542" y="533400"/>
            <a:ext cx="2699982" cy="4487159"/>
          </a:xfrm>
          <a:prstGeom prst="rect">
            <a:avLst/>
          </a:prstGeom>
        </p:spPr>
      </p:pic>
      <p:pic>
        <p:nvPicPr>
          <p:cNvPr id="7" name="图片 6"/>
          <p:cNvPicPr>
            <a:picLocks noChangeAspect="1"/>
          </p:cNvPicPr>
          <p:nvPr/>
        </p:nvPicPr>
        <p:blipFill>
          <a:blip r:embed="rId4"/>
          <a:stretch>
            <a:fillRect/>
          </a:stretch>
        </p:blipFill>
        <p:spPr>
          <a:xfrm>
            <a:off x="2479236" y="575245"/>
            <a:ext cx="2783120" cy="4302735"/>
          </a:xfrm>
          <a:prstGeom prst="rect">
            <a:avLst/>
          </a:prstGeom>
        </p:spPr>
      </p:pic>
      <p:pic>
        <p:nvPicPr>
          <p:cNvPr id="8" name="图片 7"/>
          <p:cNvPicPr>
            <a:picLocks noChangeAspect="1"/>
          </p:cNvPicPr>
          <p:nvPr/>
        </p:nvPicPr>
        <p:blipFill>
          <a:blip r:embed="rId5"/>
          <a:stretch>
            <a:fillRect/>
          </a:stretch>
        </p:blipFill>
        <p:spPr>
          <a:xfrm>
            <a:off x="5103737" y="575245"/>
            <a:ext cx="2838735" cy="4167212"/>
          </a:xfrm>
          <a:prstGeom prst="rect">
            <a:avLst/>
          </a:prstGeom>
        </p:spPr>
      </p:pic>
      <p:sp>
        <p:nvSpPr>
          <p:cNvPr id="33" name="等腰三角形 32"/>
          <p:cNvSpPr>
            <a:spLocks noChangeArrowheads="1"/>
          </p:cNvSpPr>
          <p:nvPr/>
        </p:nvSpPr>
        <p:spPr bwMode="auto">
          <a:xfrm rot="5400000">
            <a:off x="6202" y="112163"/>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1951831318"/>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363490" y="81124"/>
            <a:ext cx="1210584"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相似度计算</a:t>
            </a:r>
            <a:endParaRPr lang="zh-CN" altLang="en-US" sz="1600" b="1" dirty="0">
              <a:solidFill>
                <a:schemeClr val="accent1"/>
              </a:solidFill>
              <a:latin typeface="Arial" panose="020B0604020202020204" pitchFamily="34" charset="0"/>
            </a:endParaRPr>
          </a:p>
        </p:txBody>
      </p:sp>
      <p:sp>
        <p:nvSpPr>
          <p:cNvPr id="9" name="等腰三角形 8"/>
          <p:cNvSpPr>
            <a:spLocks noChangeArrowheads="1"/>
          </p:cNvSpPr>
          <p:nvPr/>
        </p:nvSpPr>
        <p:spPr bwMode="auto">
          <a:xfrm rot="5400000">
            <a:off x="11964" y="67119"/>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3" name="矩形 2"/>
          <p:cNvSpPr/>
          <p:nvPr/>
        </p:nvSpPr>
        <p:spPr>
          <a:xfrm>
            <a:off x="899159" y="929641"/>
            <a:ext cx="7084907" cy="1938992"/>
          </a:xfrm>
          <a:prstGeom prst="rect">
            <a:avLst/>
          </a:prstGeom>
        </p:spPr>
        <p:txBody>
          <a:bodyPr wrap="square">
            <a:spAutoFit/>
          </a:bodyPr>
          <a:lstStyle/>
          <a:p>
            <a:pPr>
              <a:lnSpc>
                <a:spcPct val="150000"/>
              </a:lnSpc>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设测试用例</a:t>
            </a:r>
            <a:r>
              <a:rPr lang="en-US" altLang="zh-CN" sz="1600" kern="100" dirty="0">
                <a:latin typeface="Times New Roman" panose="02020603050405020304" pitchFamily="18" charset="0"/>
                <a:ea typeface="宋体" panose="02010600030101010101" pitchFamily="2" charset="-122"/>
              </a:rPr>
              <a:t>t</a:t>
            </a:r>
            <a:r>
              <a:rPr lang="en-US" altLang="zh-CN" sz="1600" kern="100" baseline="-25000" dirty="0">
                <a:latin typeface="Times New Roman" panose="02020603050405020304" pitchFamily="18" charset="0"/>
                <a:ea typeface="宋体" panose="02010600030101010101" pitchFamily="2" charset="-122"/>
              </a:rPr>
              <a:t>a</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kern="100" dirty="0" err="1">
                <a:latin typeface="Times New Roman" panose="02020603050405020304" pitchFamily="18" charset="0"/>
                <a:ea typeface="宋体" panose="02010600030101010101" pitchFamily="2" charset="-122"/>
              </a:rPr>
              <a:t>t</a:t>
            </a:r>
            <a:r>
              <a:rPr lang="en-US" altLang="zh-CN" sz="1600" kern="100" baseline="-25000" dirty="0" err="1">
                <a:latin typeface="Times New Roman" panose="02020603050405020304" pitchFamily="18" charset="0"/>
                <a:ea typeface="宋体" panose="02010600030101010101" pitchFamily="2" charset="-122"/>
              </a:rPr>
              <a:t>b</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执行的语句集合分别为</a:t>
            </a:r>
            <a:r>
              <a:rPr lang="en-US" altLang="zh-CN" sz="1600" kern="100" dirty="0">
                <a:latin typeface="Times New Roman" panose="02020603050405020304" pitchFamily="18" charset="0"/>
                <a:ea typeface="宋体" panose="02010600030101010101" pitchFamily="2" charset="-122"/>
              </a:rPr>
              <a:t>A</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（其元素个数记作</a:t>
            </a:r>
            <a:r>
              <a:rPr lang="en-US" altLang="zh-CN" sz="1600" kern="100" dirty="0">
                <a:latin typeface="Times New Roman" panose="02020603050405020304" pitchFamily="18" charset="0"/>
                <a:ea typeface="宋体" panose="02010600030101010101" pitchFamily="2" charset="-122"/>
              </a:rPr>
              <a:t>|A|</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kern="100" dirty="0">
                <a:latin typeface="Times New Roman" panose="02020603050405020304" pitchFamily="18" charset="0"/>
                <a:ea typeface="宋体" panose="02010600030101010101" pitchFamily="2" charset="-122"/>
              </a:rPr>
              <a:t>B</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（其元素个数记作</a:t>
            </a:r>
            <a:r>
              <a:rPr lang="en-US" altLang="zh-CN" sz="1600" kern="100" dirty="0">
                <a:latin typeface="Times New Roman" panose="02020603050405020304" pitchFamily="18" charset="0"/>
                <a:ea typeface="宋体" panose="02010600030101010101" pitchFamily="2" charset="-122"/>
              </a:rPr>
              <a:t>|B|</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smtClean="0">
                <a:latin typeface="Times New Roman" panose="02020603050405020304" pitchFamily="18" charset="0"/>
                <a:ea typeface="宋体" panose="02010600030101010101" pitchFamily="2" charset="-122"/>
              </a:rPr>
              <a:t>，</a:t>
            </a:r>
            <a:r>
              <a:rPr lang="en-US" altLang="zh-CN" sz="1600" kern="100" dirty="0" smtClean="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A∩B|</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600" kern="100" dirty="0">
                <a:latin typeface="Times New Roman" panose="02020603050405020304" pitchFamily="18" charset="0"/>
                <a:ea typeface="宋体" panose="02010600030101010101" pitchFamily="2" charset="-122"/>
              </a:rPr>
              <a:t>A</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kern="100" dirty="0">
                <a:latin typeface="Times New Roman" panose="02020603050405020304" pitchFamily="18" charset="0"/>
                <a:ea typeface="宋体" panose="02010600030101010101" pitchFamily="2" charset="-122"/>
              </a:rPr>
              <a:t>B</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交集的元素</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个数</a:t>
            </a:r>
            <a:r>
              <a:rPr lang="zh-CN" altLang="en-US" sz="1600" kern="100" dirty="0" smtClean="0">
                <a:latin typeface="Times New Roman" panose="02020603050405020304" pitchFamily="18" charset="0"/>
                <a:ea typeface="宋体" panose="02010600030101010101" pitchFamily="2" charset="-122"/>
              </a:rPr>
              <a:t>，</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则</a:t>
            </a:r>
            <a:r>
              <a:rPr lang="en-US" altLang="zh-CN" sz="1600" kern="100" dirty="0">
                <a:latin typeface="Times New Roman" panose="02020603050405020304" pitchFamily="18" charset="0"/>
                <a:ea typeface="宋体" panose="02010600030101010101" pitchFamily="2" charset="-122"/>
              </a:rPr>
              <a:t>t</a:t>
            </a:r>
            <a:r>
              <a:rPr lang="en-US" altLang="zh-CN" sz="1600" kern="100" baseline="-25000" dirty="0">
                <a:latin typeface="Times New Roman" panose="02020603050405020304" pitchFamily="18" charset="0"/>
                <a:ea typeface="宋体" panose="02010600030101010101" pitchFamily="2" charset="-122"/>
              </a:rPr>
              <a:t>a</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kern="100" dirty="0" err="1">
                <a:latin typeface="Times New Roman" panose="02020603050405020304" pitchFamily="18" charset="0"/>
                <a:ea typeface="宋体" panose="02010600030101010101" pitchFamily="2" charset="-122"/>
              </a:rPr>
              <a:t>t</a:t>
            </a:r>
            <a:r>
              <a:rPr lang="en-US" altLang="zh-CN" sz="1600" kern="100" baseline="-25000" dirty="0" err="1">
                <a:latin typeface="Times New Roman" panose="02020603050405020304" pitchFamily="18" charset="0"/>
                <a:ea typeface="宋体" panose="02010600030101010101" pitchFamily="2" charset="-122"/>
              </a:rPr>
              <a:t>b</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的相似度定义为</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pPr>
            <a:r>
              <a:rPr lang="en-US" altLang="zh-CN" sz="1600" kern="100" dirty="0" smtClean="0">
                <a:solidFill>
                  <a:srgbClr val="FF0000"/>
                </a:solidFill>
                <a:latin typeface="Times New Roman" panose="02020603050405020304" pitchFamily="18" charset="0"/>
                <a:ea typeface="宋体" panose="02010600030101010101" pitchFamily="2" charset="-122"/>
              </a:rPr>
              <a:t>Sim(t</a:t>
            </a:r>
            <a:r>
              <a:rPr lang="en-US" altLang="zh-CN" sz="1600" kern="100" baseline="-25000" dirty="0" smtClean="0">
                <a:solidFill>
                  <a:srgbClr val="FF0000"/>
                </a:solidFill>
                <a:latin typeface="Times New Roman" panose="02020603050405020304" pitchFamily="18" charset="0"/>
                <a:ea typeface="宋体" panose="02010600030101010101" pitchFamily="2" charset="-122"/>
              </a:rPr>
              <a:t>a</a:t>
            </a:r>
            <a:r>
              <a:rPr lang="zh-CN" altLang="en-US" sz="1600" kern="100" dirty="0" smtClean="0">
                <a:solidFill>
                  <a:srgbClr val="FF0000"/>
                </a:solidFill>
                <a:latin typeface="Times New Roman" panose="02020603050405020304" pitchFamily="18" charset="0"/>
                <a:ea typeface="宋体" panose="02010600030101010101" pitchFamily="2" charset="-122"/>
              </a:rPr>
              <a:t>，</a:t>
            </a:r>
            <a:r>
              <a:rPr lang="en-US" altLang="zh-CN" sz="1600" kern="100" dirty="0" err="1" smtClean="0">
                <a:solidFill>
                  <a:srgbClr val="FF0000"/>
                </a:solidFill>
                <a:latin typeface="Times New Roman" panose="02020603050405020304" pitchFamily="18" charset="0"/>
                <a:ea typeface="宋体" panose="02010600030101010101" pitchFamily="2" charset="-122"/>
              </a:rPr>
              <a:t>t</a:t>
            </a:r>
            <a:r>
              <a:rPr lang="en-US" altLang="zh-CN" sz="1600" kern="100" baseline="-25000" dirty="0" err="1" smtClean="0">
                <a:solidFill>
                  <a:srgbClr val="FF0000"/>
                </a:solidFill>
                <a:latin typeface="Times New Roman" panose="02020603050405020304" pitchFamily="18" charset="0"/>
                <a:ea typeface="宋体" panose="02010600030101010101" pitchFamily="2" charset="-122"/>
              </a:rPr>
              <a:t>b</a:t>
            </a:r>
            <a:r>
              <a:rPr lang="en-US" altLang="zh-CN" sz="1600" kern="100" dirty="0">
                <a:solidFill>
                  <a:srgbClr val="FF0000"/>
                </a:solidFill>
                <a:latin typeface="Times New Roman" panose="02020603050405020304" pitchFamily="18" charset="0"/>
                <a:ea typeface="宋体" panose="02010600030101010101" pitchFamily="2" charset="-122"/>
              </a:rPr>
              <a:t>)= 2*|A∩B|/(|A|+|B|)</a:t>
            </a:r>
            <a:r>
              <a:rPr lang="zh-CN" altLang="zh-CN" sz="1600" kern="100" dirty="0">
                <a:solidFill>
                  <a:srgbClr val="FF0000"/>
                </a:solidFill>
                <a:ea typeface="宋体" panose="02010600030101010101" pitchFamily="2" charset="-122"/>
                <a:cs typeface="宋体" panose="02010600030101010101" pitchFamily="2" charset="-122"/>
              </a:rPr>
              <a:t>∈</a:t>
            </a:r>
            <a:r>
              <a:rPr lang="en-US" altLang="zh-CN" sz="1600" kern="100" dirty="0">
                <a:solidFill>
                  <a:srgbClr val="FF0000"/>
                </a:solidFill>
                <a:latin typeface="Times New Roman" panose="02020603050405020304" pitchFamily="18" charset="0"/>
                <a:ea typeface="宋体" panose="02010600030101010101" pitchFamily="2" charset="-122"/>
              </a:rPr>
              <a:t>[</a:t>
            </a:r>
            <a:r>
              <a:rPr lang="en-US" altLang="zh-CN" sz="1600" kern="100" dirty="0" smtClean="0">
                <a:solidFill>
                  <a:srgbClr val="FF0000"/>
                </a:solidFill>
                <a:latin typeface="Times New Roman" panose="02020603050405020304" pitchFamily="18" charset="0"/>
                <a:ea typeface="宋体" panose="02010600030101010101" pitchFamily="2" charset="-122"/>
              </a:rPr>
              <a:t>0</a:t>
            </a:r>
            <a:r>
              <a:rPr lang="zh-CN" altLang="en-US" sz="1600" kern="100" dirty="0" smtClean="0">
                <a:solidFill>
                  <a:srgbClr val="FF0000"/>
                </a:solidFill>
                <a:latin typeface="Times New Roman" panose="02020603050405020304" pitchFamily="18" charset="0"/>
                <a:ea typeface="宋体" panose="02010600030101010101" pitchFamily="2" charset="-122"/>
              </a:rPr>
              <a:t>，</a:t>
            </a:r>
            <a:r>
              <a:rPr lang="en-US" altLang="zh-CN" sz="1600" kern="100" dirty="0" smtClean="0">
                <a:solidFill>
                  <a:srgbClr val="FF0000"/>
                </a:solidFill>
                <a:latin typeface="Times New Roman" panose="02020603050405020304" pitchFamily="18" charset="0"/>
                <a:ea typeface="宋体" panose="02010600030101010101" pitchFamily="2" charset="-122"/>
              </a:rPr>
              <a:t>1]</a:t>
            </a:r>
          </a:p>
          <a:p>
            <a:pPr>
              <a:lnSpc>
                <a:spcPct val="150000"/>
              </a:lnSpc>
            </a:pPr>
            <a:r>
              <a:rPr lang="en-US" altLang="zh-CN" sz="1600" kern="100" dirty="0" smtClean="0">
                <a:latin typeface="Times New Roman" panose="02020603050405020304" pitchFamily="18" charset="0"/>
                <a:ea typeface="宋体" panose="02010600030101010101" pitchFamily="2" charset="-122"/>
              </a:rPr>
              <a:t>Sim(t</a:t>
            </a:r>
            <a:r>
              <a:rPr lang="en-US" altLang="zh-CN" sz="1600" kern="100" baseline="-25000" dirty="0" smtClean="0">
                <a:latin typeface="Times New Roman" panose="02020603050405020304" pitchFamily="18" charset="0"/>
                <a:ea typeface="宋体" panose="02010600030101010101" pitchFamily="2" charset="-122"/>
              </a:rPr>
              <a:t>a</a:t>
            </a:r>
            <a:r>
              <a:rPr lang="zh-CN" altLang="en-US" sz="1600" kern="100" dirty="0" smtClean="0">
                <a:latin typeface="Times New Roman" panose="02020603050405020304" pitchFamily="18" charset="0"/>
                <a:ea typeface="宋体" panose="02010600030101010101" pitchFamily="2" charset="-122"/>
              </a:rPr>
              <a:t>，</a:t>
            </a:r>
            <a:r>
              <a:rPr lang="en-US" altLang="zh-CN" sz="1600" kern="100" dirty="0" err="1" smtClean="0">
                <a:latin typeface="Times New Roman" panose="02020603050405020304" pitchFamily="18" charset="0"/>
                <a:ea typeface="宋体" panose="02010600030101010101" pitchFamily="2" charset="-122"/>
              </a:rPr>
              <a:t>t</a:t>
            </a:r>
            <a:r>
              <a:rPr lang="en-US" altLang="zh-CN" sz="1600" kern="100" baseline="-25000" dirty="0" err="1" smtClean="0">
                <a:latin typeface="Times New Roman" panose="02020603050405020304" pitchFamily="18" charset="0"/>
                <a:ea typeface="宋体" panose="02010600030101010101" pitchFamily="2" charset="-122"/>
              </a:rPr>
              <a:t>b</a:t>
            </a:r>
            <a:r>
              <a:rPr lang="en-US" altLang="zh-CN" sz="1600" kern="100" dirty="0">
                <a:latin typeface="Times New Roman" panose="02020603050405020304" pitchFamily="18" charset="0"/>
                <a:ea typeface="宋体" panose="02010600030101010101" pitchFamily="2" charset="-122"/>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的值越</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大</a:t>
            </a:r>
            <a:r>
              <a:rPr lang="zh-CN" altLang="en-US" sz="1600" kern="100" dirty="0" smtClean="0">
                <a:latin typeface="Times New Roman" panose="02020603050405020304" pitchFamily="18" charset="0"/>
                <a:ea typeface="宋体" panose="02010600030101010101" pitchFamily="2" charset="-122"/>
              </a:rPr>
              <a:t>，</a:t>
            </a:r>
            <a:r>
              <a:rPr lang="en-US" altLang="zh-CN" sz="1600" kern="100" dirty="0" smtClean="0">
                <a:latin typeface="Times New Roman" panose="02020603050405020304" pitchFamily="18" charset="0"/>
                <a:ea typeface="宋体" panose="02010600030101010101" pitchFamily="2" charset="-122"/>
              </a:rPr>
              <a:t>t</a:t>
            </a:r>
            <a:r>
              <a:rPr lang="en-US" altLang="zh-CN" sz="1600" kern="100" baseline="-25000" dirty="0" smtClean="0">
                <a:latin typeface="Times New Roman" panose="02020603050405020304" pitchFamily="18" charset="0"/>
                <a:ea typeface="宋体" panose="02010600030101010101" pitchFamily="2" charset="-122"/>
              </a:rPr>
              <a:t>a</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kern="100" dirty="0" err="1">
                <a:latin typeface="Times New Roman" panose="02020603050405020304" pitchFamily="18" charset="0"/>
                <a:ea typeface="宋体" panose="02010600030101010101" pitchFamily="2" charset="-122"/>
              </a:rPr>
              <a:t>t</a:t>
            </a:r>
            <a:r>
              <a:rPr lang="en-US" altLang="zh-CN" sz="1600" kern="100" baseline="-25000" dirty="0" err="1">
                <a:latin typeface="Times New Roman" panose="02020603050405020304" pitchFamily="18" charset="0"/>
                <a:ea typeface="宋体" panose="02010600030101010101" pitchFamily="2" charset="-122"/>
              </a:rPr>
              <a:t>b</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的相似度越</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高</a:t>
            </a:r>
            <a:r>
              <a:rPr lang="zh-CN" altLang="en-US" sz="1600" kern="100" dirty="0" smtClean="0">
                <a:latin typeface="Times New Roman" panose="02020603050405020304" pitchFamily="18" charset="0"/>
                <a:ea typeface="宋体" panose="02010600030101010101" pitchFamily="2" charset="-122"/>
              </a:rPr>
              <a:t>，</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1600" kern="100" dirty="0" smtClean="0">
                <a:latin typeface="Times New Roman" panose="02020603050405020304" pitchFamily="18" charset="0"/>
                <a:ea typeface="宋体" panose="02010600030101010101" pitchFamily="2" charset="-122"/>
              </a:rPr>
              <a:t>A=B</a:t>
            </a:r>
            <a:r>
              <a:rPr lang="zh-CN" altLang="en-US" sz="1600" kern="100" dirty="0" smtClean="0">
                <a:latin typeface="Times New Roman" panose="02020603050405020304" pitchFamily="18" charset="0"/>
                <a:ea typeface="宋体" panose="02010600030101010101" pitchFamily="2" charset="-122"/>
              </a:rPr>
              <a:t>，</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则</a:t>
            </a:r>
            <a:r>
              <a:rPr lang="zh-CN" altLang="en-US" sz="1600" kern="100" dirty="0" smtClean="0">
                <a:latin typeface="Times New Roman" panose="02020603050405020304" pitchFamily="18" charset="0"/>
                <a:ea typeface="宋体" panose="02010600030101010101" pitchFamily="2" charset="-122"/>
              </a:rPr>
              <a:t>相似度为</a:t>
            </a:r>
            <a:r>
              <a:rPr lang="en-US" altLang="zh-CN" sz="1600" kern="100" dirty="0" smtClean="0">
                <a:latin typeface="Times New Roman" panose="02020603050405020304" pitchFamily="18" charset="0"/>
                <a:ea typeface="宋体" panose="02010600030101010101" pitchFamily="2" charset="-122"/>
              </a:rPr>
              <a:t>1</a:t>
            </a:r>
            <a:r>
              <a:rPr lang="zh-CN" altLang="en-US" sz="1600" kern="100" dirty="0" smtClean="0">
                <a:latin typeface="Times New Roman" panose="02020603050405020304" pitchFamily="18" charset="0"/>
                <a:ea typeface="宋体" panose="02010600030101010101" pitchFamily="2" charset="-122"/>
              </a:rPr>
              <a:t>；</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1600" kern="100" dirty="0">
                <a:latin typeface="Times New Roman" panose="02020603050405020304" pitchFamily="18" charset="0"/>
                <a:ea typeface="宋体" panose="02010600030101010101" pitchFamily="2" charset="-122"/>
              </a:rPr>
              <a:t>A∩</a:t>
            </a:r>
            <a:r>
              <a:rPr lang="en-US" altLang="zh-CN" sz="1600" kern="100" dirty="0" smtClean="0">
                <a:latin typeface="Times New Roman" panose="02020603050405020304" pitchFamily="18" charset="0"/>
                <a:ea typeface="宋体" panose="02010600030101010101" pitchFamily="2" charset="-122"/>
              </a:rPr>
              <a:t>B=Ф</a:t>
            </a:r>
            <a:r>
              <a:rPr lang="zh-CN" altLang="en-US" sz="1600" kern="100" dirty="0" smtClean="0">
                <a:latin typeface="Times New Roman" panose="02020603050405020304" pitchFamily="18" charset="0"/>
                <a:ea typeface="宋体" panose="02010600030101010101" pitchFamily="2" charset="-122"/>
              </a:rPr>
              <a:t>，</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则</a:t>
            </a:r>
            <a:r>
              <a:rPr lang="zh-CN" altLang="en-US" sz="1600" kern="100" dirty="0" smtClean="0">
                <a:latin typeface="Times New Roman" panose="02020603050405020304" pitchFamily="18" charset="0"/>
                <a:ea typeface="宋体" panose="02010600030101010101" pitchFamily="2" charset="-122"/>
              </a:rPr>
              <a:t>相似度为</a:t>
            </a:r>
            <a:r>
              <a:rPr lang="en-US" altLang="zh-CN" sz="1600" kern="100" dirty="0" smtClean="0">
                <a:latin typeface="Times New Roman" panose="02020603050405020304" pitchFamily="18" charset="0"/>
                <a:ea typeface="宋体" panose="02010600030101010101" pitchFamily="2" charset="-122"/>
              </a:rPr>
              <a:t>0</a:t>
            </a:r>
            <a:endParaRPr lang="zh-CN" altLang="en-US" sz="1600" dirty="0"/>
          </a:p>
        </p:txBody>
      </p:sp>
    </p:spTree>
    <p:extLst>
      <p:ext uri="{BB962C8B-B14F-4D97-AF65-F5344CB8AC3E}">
        <p14:creationId xmlns:p14="http://schemas.microsoft.com/office/powerpoint/2010/main" val="2690591224"/>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a:spLocks noChangeArrowheads="1"/>
          </p:cNvSpPr>
          <p:nvPr/>
        </p:nvSpPr>
        <p:spPr bwMode="auto">
          <a:xfrm>
            <a:off x="363490" y="81124"/>
            <a:ext cx="1415768"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600" b="1" dirty="0" smtClean="0">
                <a:solidFill>
                  <a:schemeClr val="accent1"/>
                </a:solidFill>
                <a:latin typeface="Arial" panose="020B0604020202020204" pitchFamily="34" charset="0"/>
              </a:rPr>
              <a:t>敏感变量获取</a:t>
            </a:r>
            <a:endParaRPr lang="zh-CN" altLang="en-US" sz="1600" b="1" dirty="0">
              <a:solidFill>
                <a:schemeClr val="accent1"/>
              </a:solidFill>
              <a:latin typeface="Arial" panose="020B0604020202020204"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26371578"/>
              </p:ext>
            </p:extLst>
          </p:nvPr>
        </p:nvGraphicFramePr>
        <p:xfrm>
          <a:off x="250792" y="418645"/>
          <a:ext cx="5149850" cy="4697610"/>
        </p:xfrm>
        <a:graphic>
          <a:graphicData uri="http://schemas.openxmlformats.org/presentationml/2006/ole">
            <mc:AlternateContent xmlns:mc="http://schemas.openxmlformats.org/markup-compatibility/2006">
              <mc:Choice xmlns:v="urn:schemas-microsoft-com:vml" Requires="v">
                <p:oleObj spid="_x0000_s2467" name="Visio" r:id="rId4" imgW="6172413" imgH="5364511" progId="Visio.Drawing.15">
                  <p:embed/>
                </p:oleObj>
              </mc:Choice>
              <mc:Fallback>
                <p:oleObj name="Visio" r:id="rId4" imgW="6172413" imgH="5364511" progId="Visio.Drawing.15">
                  <p:embed/>
                  <p:pic>
                    <p:nvPicPr>
                      <p:cNvPr id="0" name=""/>
                      <p:cNvPicPr/>
                      <p:nvPr/>
                    </p:nvPicPr>
                    <p:blipFill>
                      <a:blip r:embed="rId5"/>
                      <a:stretch>
                        <a:fillRect/>
                      </a:stretch>
                    </p:blipFill>
                    <p:spPr>
                      <a:xfrm>
                        <a:off x="250792" y="418645"/>
                        <a:ext cx="5149850" cy="4697610"/>
                      </a:xfrm>
                      <a:prstGeom prst="rect">
                        <a:avLst/>
                      </a:prstGeom>
                    </p:spPr>
                  </p:pic>
                </p:oleObj>
              </mc:Fallback>
            </mc:AlternateContent>
          </a:graphicData>
        </a:graphic>
      </p:graphicFrame>
      <p:pic>
        <p:nvPicPr>
          <p:cNvPr id="4" name="图片 3"/>
          <p:cNvPicPr>
            <a:picLocks noChangeAspect="1"/>
          </p:cNvPicPr>
          <p:nvPr/>
        </p:nvPicPr>
        <p:blipFill>
          <a:blip r:embed="rId6"/>
          <a:stretch>
            <a:fillRect/>
          </a:stretch>
        </p:blipFill>
        <p:spPr>
          <a:xfrm>
            <a:off x="5280087" y="177842"/>
            <a:ext cx="3740821" cy="4607793"/>
          </a:xfrm>
          <a:prstGeom prst="rect">
            <a:avLst/>
          </a:prstGeom>
        </p:spPr>
      </p:pic>
      <p:sp>
        <p:nvSpPr>
          <p:cNvPr id="9" name="等腰三角形 8"/>
          <p:cNvSpPr>
            <a:spLocks noChangeArrowheads="1"/>
          </p:cNvSpPr>
          <p:nvPr/>
        </p:nvSpPr>
        <p:spPr bwMode="auto">
          <a:xfrm rot="5400000">
            <a:off x="11964" y="67119"/>
            <a:ext cx="355223" cy="347829"/>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Tree>
    <p:extLst>
      <p:ext uri="{BB962C8B-B14F-4D97-AF65-F5344CB8AC3E}">
        <p14:creationId xmlns:p14="http://schemas.microsoft.com/office/powerpoint/2010/main" val="1773153034"/>
      </p:ext>
    </p:extLst>
  </p:cSld>
  <p:clrMapOvr>
    <a:masterClrMapping/>
  </p:clrMapOvr>
  <p:transition spd="slow">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
</p:tagLst>
</file>

<file path=ppt/theme/theme1.xml><?xml version="1.0" encoding="utf-8"?>
<a:theme xmlns:a="http://schemas.openxmlformats.org/drawingml/2006/main" name="第一PPT，www.1ppt.com">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11646</TotalTime>
  <Words>1494</Words>
  <Application>Microsoft Office PowerPoint</Application>
  <PresentationFormat>全屏显示(16:9)</PresentationFormat>
  <Paragraphs>162</Paragraphs>
  <Slides>21</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5" baseType="lpstr">
      <vt:lpstr>方正兰亭中黑_GBK</vt:lpstr>
      <vt:lpstr>宋体</vt:lpstr>
      <vt:lpstr>微软雅黑</vt:lpstr>
      <vt:lpstr>幼圆</vt:lpstr>
      <vt:lpstr>Arial</vt:lpstr>
      <vt:lpstr>Arial Black</vt:lpstr>
      <vt:lpstr>Calibri</vt:lpstr>
      <vt:lpstr>Cambria Math</vt:lpstr>
      <vt:lpstr>Times New Roman</vt:lpstr>
      <vt:lpstr>Wingdings</vt:lpstr>
      <vt:lpstr>Wingdings 2</vt:lpstr>
      <vt:lpstr>第一PPT，www.1ppt.com</vt:lpstr>
      <vt:lpstr>Visio</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个人用户</cp:lastModifiedBy>
  <cp:revision>888</cp:revision>
  <dcterms:created xsi:type="dcterms:W3CDTF">2014-06-03T07:56:23Z</dcterms:created>
  <dcterms:modified xsi:type="dcterms:W3CDTF">2018-11-24T01:57:25Z</dcterms:modified>
</cp:coreProperties>
</file>