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7" r:id="rId22"/>
    <p:sldId id="276"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4" autoAdjust="0"/>
    <p:restoredTop sz="79881" autoAdjust="0"/>
  </p:normalViewPr>
  <p:slideViewPr>
    <p:cSldViewPr snapToGrid="0">
      <p:cViewPr varScale="1">
        <p:scale>
          <a:sx n="121" d="100"/>
          <a:sy n="121" d="100"/>
        </p:scale>
        <p:origin x="732"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OptiqueVQS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可用性(Acc)</c:v>
                </c:pt>
                <c:pt idx="1">
                  <c:v>表达能力(Exp)</c:v>
                </c:pt>
              </c:strCache>
            </c:strRef>
          </c:cat>
          <c:val>
            <c:numRef>
              <c:f>Sheet1!$B$2:$C$2</c:f>
              <c:numCache>
                <c:formatCode>General</c:formatCode>
                <c:ptCount val="2"/>
                <c:pt idx="0">
                  <c:v>62.5</c:v>
                </c:pt>
                <c:pt idx="1">
                  <c:v>78.3</c:v>
                </c:pt>
              </c:numCache>
            </c:numRef>
          </c:val>
          <c:extLst>
            <c:ext xmlns:c16="http://schemas.microsoft.com/office/drawing/2014/chart" uri="{C3380CC4-5D6E-409C-BE32-E72D297353CC}">
              <c16:uniqueId val="{00000000-BC68-46C2-B0FA-7C0143014BD8}"/>
            </c:ext>
          </c:extLst>
        </c:ser>
        <c:ser>
          <c:idx val="1"/>
          <c:order val="1"/>
          <c:tx>
            <c:strRef>
              <c:f>Sheet1!$A$3</c:f>
              <c:strCache>
                <c:ptCount val="1"/>
                <c:pt idx="0">
                  <c:v>本文方法</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可用性(Acc)</c:v>
                </c:pt>
                <c:pt idx="1">
                  <c:v>表达能力(Exp)</c:v>
                </c:pt>
              </c:strCache>
            </c:strRef>
          </c:cat>
          <c:val>
            <c:numRef>
              <c:f>Sheet1!$B$3:$C$3</c:f>
              <c:numCache>
                <c:formatCode>General</c:formatCode>
                <c:ptCount val="2"/>
                <c:pt idx="0">
                  <c:v>95.9</c:v>
                </c:pt>
                <c:pt idx="1">
                  <c:v>94.3</c:v>
                </c:pt>
              </c:numCache>
            </c:numRef>
          </c:val>
          <c:extLst>
            <c:ext xmlns:c16="http://schemas.microsoft.com/office/drawing/2014/chart" uri="{C3380CC4-5D6E-409C-BE32-E72D297353CC}">
              <c16:uniqueId val="{00000001-BC68-46C2-B0FA-7C0143014BD8}"/>
            </c:ext>
          </c:extLst>
        </c:ser>
        <c:dLbls>
          <c:showLegendKey val="0"/>
          <c:showVal val="0"/>
          <c:showCatName val="0"/>
          <c:showSerName val="0"/>
          <c:showPercent val="0"/>
          <c:showBubbleSize val="0"/>
        </c:dLbls>
        <c:gapWidth val="219"/>
        <c:overlap val="-27"/>
        <c:axId val="491370784"/>
        <c:axId val="491371112"/>
      </c:barChart>
      <c:catAx>
        <c:axId val="49137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1371112"/>
        <c:crosses val="autoZero"/>
        <c:auto val="1"/>
        <c:lblAlgn val="ctr"/>
        <c:lblOffset val="100"/>
        <c:noMultiLvlLbl val="0"/>
      </c:catAx>
      <c:valAx>
        <c:axId val="49137111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评估指标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1370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92CA0-EA74-4923-9544-4A19BD2279D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63EA526F-9981-407E-BB82-11F38825AE98}">
      <dgm:prSet phldrT="[文本]"/>
      <dgm:spPr/>
      <dgm:t>
        <a:bodyPr/>
        <a:lstStyle/>
        <a:p>
          <a:r>
            <a:rPr lang="en-US" altLang="zh-CN" dirty="0" err="1"/>
            <a:t>o_order</a:t>
          </a:r>
          <a:endParaRPr lang="zh-CN" altLang="en-US" dirty="0"/>
        </a:p>
      </dgm:t>
    </dgm:pt>
    <dgm:pt modelId="{8D66B072-736F-4997-BC0E-CD367B9C55A9}" type="parTrans" cxnId="{B8EAF05F-539B-4B7A-ADBF-D8EFC324053C}">
      <dgm:prSet/>
      <dgm:spPr/>
      <dgm:t>
        <a:bodyPr/>
        <a:lstStyle/>
        <a:p>
          <a:endParaRPr lang="zh-CN" altLang="en-US"/>
        </a:p>
      </dgm:t>
    </dgm:pt>
    <dgm:pt modelId="{F65EF916-6907-4F4C-AD14-B511C3183E2B}" type="sibTrans" cxnId="{B8EAF05F-539B-4B7A-ADBF-D8EFC324053C}">
      <dgm:prSet/>
      <dgm:spPr/>
      <dgm:t>
        <a:bodyPr/>
        <a:lstStyle/>
        <a:p>
          <a:endParaRPr lang="zh-CN" altLang="en-US"/>
        </a:p>
      </dgm:t>
    </dgm:pt>
    <dgm:pt modelId="{076E882D-34C6-4519-8366-7513CB6E6891}">
      <dgm:prSet phldrT="[文本]"/>
      <dgm:spPr/>
      <dgm:t>
        <a:bodyPr/>
        <a:lstStyle/>
        <a:p>
          <a:r>
            <a:rPr lang="en-US" altLang="zh-CN" dirty="0" err="1"/>
            <a:t>slsid</a:t>
          </a:r>
          <a:endParaRPr lang="zh-CN" altLang="en-US" dirty="0"/>
        </a:p>
      </dgm:t>
    </dgm:pt>
    <dgm:pt modelId="{AE1B5447-A207-4EE0-8632-A09E88C6A066}" type="parTrans" cxnId="{83DE4866-17A1-40FD-9556-5251E3ED7C06}">
      <dgm:prSet/>
      <dgm:spPr/>
      <dgm:t>
        <a:bodyPr/>
        <a:lstStyle/>
        <a:p>
          <a:endParaRPr lang="zh-CN" altLang="en-US"/>
        </a:p>
      </dgm:t>
    </dgm:pt>
    <dgm:pt modelId="{0B8503CD-223B-40C3-998D-F3F03EA5C6E4}" type="sibTrans" cxnId="{83DE4866-17A1-40FD-9556-5251E3ED7C06}">
      <dgm:prSet/>
      <dgm:spPr/>
      <dgm:t>
        <a:bodyPr/>
        <a:lstStyle/>
        <a:p>
          <a:endParaRPr lang="zh-CN" altLang="en-US"/>
        </a:p>
      </dgm:t>
    </dgm:pt>
    <dgm:pt modelId="{CFAA84F2-54DE-421E-9AEC-D33BB00902C3}">
      <dgm:prSet phldrT="[文本]"/>
      <dgm:spPr/>
      <dgm:t>
        <a:bodyPr/>
        <a:lstStyle/>
        <a:p>
          <a:r>
            <a:rPr lang="en-US" altLang="zh-CN" dirty="0"/>
            <a:t>total</a:t>
          </a:r>
          <a:endParaRPr lang="zh-CN" altLang="en-US" dirty="0"/>
        </a:p>
      </dgm:t>
    </dgm:pt>
    <dgm:pt modelId="{D29CC8FC-19F2-4970-A731-A94D52CBB4A6}" type="parTrans" cxnId="{BD1BA650-F5DF-4AFD-A59C-B071CCA826B2}">
      <dgm:prSet/>
      <dgm:spPr/>
      <dgm:t>
        <a:bodyPr/>
        <a:lstStyle/>
        <a:p>
          <a:endParaRPr lang="zh-CN" altLang="en-US"/>
        </a:p>
      </dgm:t>
    </dgm:pt>
    <dgm:pt modelId="{71358A3E-FB5E-446A-A70A-66C021A4AA17}" type="sibTrans" cxnId="{BD1BA650-F5DF-4AFD-A59C-B071CCA826B2}">
      <dgm:prSet/>
      <dgm:spPr/>
      <dgm:t>
        <a:bodyPr/>
        <a:lstStyle/>
        <a:p>
          <a:endParaRPr lang="zh-CN" altLang="en-US"/>
        </a:p>
      </dgm:t>
    </dgm:pt>
    <dgm:pt modelId="{C9760C57-27AD-4E48-9617-4075F01865B5}" type="pres">
      <dgm:prSet presAssocID="{78592CA0-EA74-4923-9544-4A19BD2279D6}" presName="list" presStyleCnt="0">
        <dgm:presLayoutVars>
          <dgm:dir/>
          <dgm:animLvl val="lvl"/>
        </dgm:presLayoutVars>
      </dgm:prSet>
      <dgm:spPr/>
    </dgm:pt>
    <dgm:pt modelId="{97289976-C99F-46B1-87A1-8B0585D2D437}" type="pres">
      <dgm:prSet presAssocID="{63EA526F-9981-407E-BB82-11F38825AE98}" presName="posSpace" presStyleCnt="0"/>
      <dgm:spPr/>
    </dgm:pt>
    <dgm:pt modelId="{964355BC-FB6B-41CA-8C8A-142657C7E413}" type="pres">
      <dgm:prSet presAssocID="{63EA526F-9981-407E-BB82-11F38825AE98}" presName="vertFlow" presStyleCnt="0"/>
      <dgm:spPr/>
    </dgm:pt>
    <dgm:pt modelId="{3BFD4F81-3072-4CDF-ACE8-75219C4958AD}" type="pres">
      <dgm:prSet presAssocID="{63EA526F-9981-407E-BB82-11F38825AE98}" presName="topSpace" presStyleCnt="0"/>
      <dgm:spPr/>
    </dgm:pt>
    <dgm:pt modelId="{84563639-6604-4D26-A747-38447F4552FB}" type="pres">
      <dgm:prSet presAssocID="{63EA526F-9981-407E-BB82-11F38825AE98}" presName="firstComp" presStyleCnt="0"/>
      <dgm:spPr/>
    </dgm:pt>
    <dgm:pt modelId="{75BDF80B-1F76-44D4-84AE-37066021FA38}" type="pres">
      <dgm:prSet presAssocID="{63EA526F-9981-407E-BB82-11F38825AE98}" presName="firstChild" presStyleLbl="bgAccFollowNode1" presStyleIdx="0" presStyleCnt="2"/>
      <dgm:spPr/>
    </dgm:pt>
    <dgm:pt modelId="{4EB40040-C686-4E35-B7BC-DE2F49307C98}" type="pres">
      <dgm:prSet presAssocID="{63EA526F-9981-407E-BB82-11F38825AE98}" presName="firstChildTx" presStyleLbl="bgAccFollowNode1" presStyleIdx="0" presStyleCnt="2">
        <dgm:presLayoutVars>
          <dgm:bulletEnabled val="1"/>
        </dgm:presLayoutVars>
      </dgm:prSet>
      <dgm:spPr/>
    </dgm:pt>
    <dgm:pt modelId="{AEDF1BE9-A968-4893-A6A7-5FC8460A5D33}" type="pres">
      <dgm:prSet presAssocID="{CFAA84F2-54DE-421E-9AEC-D33BB00902C3}" presName="comp" presStyleCnt="0"/>
      <dgm:spPr/>
    </dgm:pt>
    <dgm:pt modelId="{631ADD33-C91D-4167-8524-BA74819B3791}" type="pres">
      <dgm:prSet presAssocID="{CFAA84F2-54DE-421E-9AEC-D33BB00902C3}" presName="child" presStyleLbl="bgAccFollowNode1" presStyleIdx="1" presStyleCnt="2"/>
      <dgm:spPr/>
    </dgm:pt>
    <dgm:pt modelId="{E32030B5-B7C2-4504-B29C-CB38155A3C1C}" type="pres">
      <dgm:prSet presAssocID="{CFAA84F2-54DE-421E-9AEC-D33BB00902C3}" presName="childTx" presStyleLbl="bgAccFollowNode1" presStyleIdx="1" presStyleCnt="2">
        <dgm:presLayoutVars>
          <dgm:bulletEnabled val="1"/>
        </dgm:presLayoutVars>
      </dgm:prSet>
      <dgm:spPr/>
    </dgm:pt>
    <dgm:pt modelId="{A17334F0-9C56-4581-A6D8-571AB288BD55}" type="pres">
      <dgm:prSet presAssocID="{63EA526F-9981-407E-BB82-11F38825AE98}" presName="negSpace" presStyleCnt="0"/>
      <dgm:spPr/>
    </dgm:pt>
    <dgm:pt modelId="{A1F68404-7627-442D-BB42-1B48FE471467}" type="pres">
      <dgm:prSet presAssocID="{63EA526F-9981-407E-BB82-11F38825AE98}" presName="circle" presStyleLbl="node1" presStyleIdx="0" presStyleCnt="1" custScaleX="200104" custScaleY="200101" custLinFactY="-32312" custLinFactNeighborX="-1771" custLinFactNeighborY="-100000"/>
      <dgm:spPr/>
    </dgm:pt>
  </dgm:ptLst>
  <dgm:cxnLst>
    <dgm:cxn modelId="{65A3595B-AC7A-4151-82A7-524C57F91C85}" type="presOf" srcId="{78592CA0-EA74-4923-9544-4A19BD2279D6}" destId="{C9760C57-27AD-4E48-9617-4075F01865B5}" srcOrd="0" destOrd="0" presId="urn:microsoft.com/office/officeart/2005/8/layout/hList9"/>
    <dgm:cxn modelId="{B8EAF05F-539B-4B7A-ADBF-D8EFC324053C}" srcId="{78592CA0-EA74-4923-9544-4A19BD2279D6}" destId="{63EA526F-9981-407E-BB82-11F38825AE98}" srcOrd="0" destOrd="0" parTransId="{8D66B072-736F-4997-BC0E-CD367B9C55A9}" sibTransId="{F65EF916-6907-4F4C-AD14-B511C3183E2B}"/>
    <dgm:cxn modelId="{83DE4866-17A1-40FD-9556-5251E3ED7C06}" srcId="{63EA526F-9981-407E-BB82-11F38825AE98}" destId="{076E882D-34C6-4519-8366-7513CB6E6891}" srcOrd="0" destOrd="0" parTransId="{AE1B5447-A207-4EE0-8632-A09E88C6A066}" sibTransId="{0B8503CD-223B-40C3-998D-F3F03EA5C6E4}"/>
    <dgm:cxn modelId="{BD1BA650-F5DF-4AFD-A59C-B071CCA826B2}" srcId="{63EA526F-9981-407E-BB82-11F38825AE98}" destId="{CFAA84F2-54DE-421E-9AEC-D33BB00902C3}" srcOrd="1" destOrd="0" parTransId="{D29CC8FC-19F2-4970-A731-A94D52CBB4A6}" sibTransId="{71358A3E-FB5E-446A-A70A-66C021A4AA17}"/>
    <dgm:cxn modelId="{E5B6C573-0BEE-48A7-ADBA-59D33F4D6915}" type="presOf" srcId="{CFAA84F2-54DE-421E-9AEC-D33BB00902C3}" destId="{631ADD33-C91D-4167-8524-BA74819B3791}" srcOrd="0" destOrd="0" presId="urn:microsoft.com/office/officeart/2005/8/layout/hList9"/>
    <dgm:cxn modelId="{DD268B93-F72D-4099-831A-4457B9007894}" type="presOf" srcId="{CFAA84F2-54DE-421E-9AEC-D33BB00902C3}" destId="{E32030B5-B7C2-4504-B29C-CB38155A3C1C}" srcOrd="1" destOrd="0" presId="urn:microsoft.com/office/officeart/2005/8/layout/hList9"/>
    <dgm:cxn modelId="{88496DB2-13D3-44EE-991B-5977042CF662}" type="presOf" srcId="{63EA526F-9981-407E-BB82-11F38825AE98}" destId="{A1F68404-7627-442D-BB42-1B48FE471467}" srcOrd="0" destOrd="0" presId="urn:microsoft.com/office/officeart/2005/8/layout/hList9"/>
    <dgm:cxn modelId="{5E07B9BA-E693-4F42-B12B-C85E82729365}" type="presOf" srcId="{076E882D-34C6-4519-8366-7513CB6E6891}" destId="{75BDF80B-1F76-44D4-84AE-37066021FA38}" srcOrd="0" destOrd="0" presId="urn:microsoft.com/office/officeart/2005/8/layout/hList9"/>
    <dgm:cxn modelId="{06C3E0F7-7C43-43A0-929D-9680954716D6}" type="presOf" srcId="{076E882D-34C6-4519-8366-7513CB6E6891}" destId="{4EB40040-C686-4E35-B7BC-DE2F49307C98}" srcOrd="1" destOrd="0" presId="urn:microsoft.com/office/officeart/2005/8/layout/hList9"/>
    <dgm:cxn modelId="{D33220DA-D401-41F1-AABF-FEFABF9810C9}" type="presParOf" srcId="{C9760C57-27AD-4E48-9617-4075F01865B5}" destId="{97289976-C99F-46B1-87A1-8B0585D2D437}" srcOrd="0" destOrd="0" presId="urn:microsoft.com/office/officeart/2005/8/layout/hList9"/>
    <dgm:cxn modelId="{1BD556A0-52FE-425E-B030-75D44B4D9B01}" type="presParOf" srcId="{C9760C57-27AD-4E48-9617-4075F01865B5}" destId="{964355BC-FB6B-41CA-8C8A-142657C7E413}" srcOrd="1" destOrd="0" presId="urn:microsoft.com/office/officeart/2005/8/layout/hList9"/>
    <dgm:cxn modelId="{32565192-4488-4EEE-A47F-39ECA107A669}" type="presParOf" srcId="{964355BC-FB6B-41CA-8C8A-142657C7E413}" destId="{3BFD4F81-3072-4CDF-ACE8-75219C4958AD}" srcOrd="0" destOrd="0" presId="urn:microsoft.com/office/officeart/2005/8/layout/hList9"/>
    <dgm:cxn modelId="{55B4944E-0368-437C-889B-11F6BE5B4670}" type="presParOf" srcId="{964355BC-FB6B-41CA-8C8A-142657C7E413}" destId="{84563639-6604-4D26-A747-38447F4552FB}" srcOrd="1" destOrd="0" presId="urn:microsoft.com/office/officeart/2005/8/layout/hList9"/>
    <dgm:cxn modelId="{9D4867E5-08E4-451D-BA82-0F10C0F78932}" type="presParOf" srcId="{84563639-6604-4D26-A747-38447F4552FB}" destId="{75BDF80B-1F76-44D4-84AE-37066021FA38}" srcOrd="0" destOrd="0" presId="urn:microsoft.com/office/officeart/2005/8/layout/hList9"/>
    <dgm:cxn modelId="{733CC5D9-E130-4752-9FFD-C9187FD24090}" type="presParOf" srcId="{84563639-6604-4D26-A747-38447F4552FB}" destId="{4EB40040-C686-4E35-B7BC-DE2F49307C98}" srcOrd="1" destOrd="0" presId="urn:microsoft.com/office/officeart/2005/8/layout/hList9"/>
    <dgm:cxn modelId="{37F93DDC-67BC-4F77-9E45-4381612F91BE}" type="presParOf" srcId="{964355BC-FB6B-41CA-8C8A-142657C7E413}" destId="{AEDF1BE9-A968-4893-A6A7-5FC8460A5D33}" srcOrd="2" destOrd="0" presId="urn:microsoft.com/office/officeart/2005/8/layout/hList9"/>
    <dgm:cxn modelId="{D0D90925-E02C-4D8A-8DF4-51228011DE90}" type="presParOf" srcId="{AEDF1BE9-A968-4893-A6A7-5FC8460A5D33}" destId="{631ADD33-C91D-4167-8524-BA74819B3791}" srcOrd="0" destOrd="0" presId="urn:microsoft.com/office/officeart/2005/8/layout/hList9"/>
    <dgm:cxn modelId="{48CEDA45-D94D-4D9E-8622-52F791D83172}" type="presParOf" srcId="{AEDF1BE9-A968-4893-A6A7-5FC8460A5D33}" destId="{E32030B5-B7C2-4504-B29C-CB38155A3C1C}" srcOrd="1" destOrd="0" presId="urn:microsoft.com/office/officeart/2005/8/layout/hList9"/>
    <dgm:cxn modelId="{A8325071-0F7F-499C-BC2E-7E6FEF79F0B5}" type="presParOf" srcId="{C9760C57-27AD-4E48-9617-4075F01865B5}" destId="{A17334F0-9C56-4581-A6D8-571AB288BD55}" srcOrd="2" destOrd="0" presId="urn:microsoft.com/office/officeart/2005/8/layout/hList9"/>
    <dgm:cxn modelId="{F8C9AEC0-281D-41DC-BC5D-0D878263301D}" type="presParOf" srcId="{C9760C57-27AD-4E48-9617-4075F01865B5}" destId="{A1F68404-7627-442D-BB42-1B48FE471467}" srcOrd="3"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592CA0-EA74-4923-9544-4A19BD2279D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63EA526F-9981-407E-BB82-11F38825AE98}">
      <dgm:prSet phldrT="[文本]"/>
      <dgm:spPr/>
      <dgm:t>
        <a:bodyPr/>
        <a:lstStyle/>
        <a:p>
          <a:r>
            <a:rPr lang="en-US" altLang="zh-CN" dirty="0" err="1"/>
            <a:t>sls_shop</a:t>
          </a:r>
          <a:endParaRPr lang="zh-CN" altLang="en-US" dirty="0"/>
        </a:p>
      </dgm:t>
    </dgm:pt>
    <dgm:pt modelId="{8D66B072-736F-4997-BC0E-CD367B9C55A9}" type="parTrans" cxnId="{B8EAF05F-539B-4B7A-ADBF-D8EFC324053C}">
      <dgm:prSet/>
      <dgm:spPr/>
      <dgm:t>
        <a:bodyPr/>
        <a:lstStyle/>
        <a:p>
          <a:endParaRPr lang="zh-CN" altLang="en-US"/>
        </a:p>
      </dgm:t>
    </dgm:pt>
    <dgm:pt modelId="{F65EF916-6907-4F4C-AD14-B511C3183E2B}" type="sibTrans" cxnId="{B8EAF05F-539B-4B7A-ADBF-D8EFC324053C}">
      <dgm:prSet/>
      <dgm:spPr/>
      <dgm:t>
        <a:bodyPr/>
        <a:lstStyle/>
        <a:p>
          <a:endParaRPr lang="zh-CN" altLang="en-US"/>
        </a:p>
      </dgm:t>
    </dgm:pt>
    <dgm:pt modelId="{076E882D-34C6-4519-8366-7513CB6E6891}">
      <dgm:prSet phldrT="[文本]"/>
      <dgm:spPr/>
      <dgm:t>
        <a:bodyPr/>
        <a:lstStyle/>
        <a:p>
          <a:r>
            <a:rPr lang="en-US" altLang="zh-CN" dirty="0" err="1"/>
            <a:t>sid</a:t>
          </a:r>
          <a:endParaRPr lang="zh-CN" altLang="en-US" dirty="0"/>
        </a:p>
      </dgm:t>
    </dgm:pt>
    <dgm:pt modelId="{AE1B5447-A207-4EE0-8632-A09E88C6A066}" type="parTrans" cxnId="{83DE4866-17A1-40FD-9556-5251E3ED7C06}">
      <dgm:prSet/>
      <dgm:spPr/>
      <dgm:t>
        <a:bodyPr/>
        <a:lstStyle/>
        <a:p>
          <a:endParaRPr lang="zh-CN" altLang="en-US"/>
        </a:p>
      </dgm:t>
    </dgm:pt>
    <dgm:pt modelId="{0B8503CD-223B-40C3-998D-F3F03EA5C6E4}" type="sibTrans" cxnId="{83DE4866-17A1-40FD-9556-5251E3ED7C06}">
      <dgm:prSet/>
      <dgm:spPr/>
      <dgm:t>
        <a:bodyPr/>
        <a:lstStyle/>
        <a:p>
          <a:endParaRPr lang="zh-CN" altLang="en-US"/>
        </a:p>
      </dgm:t>
    </dgm:pt>
    <dgm:pt modelId="{CFAA84F2-54DE-421E-9AEC-D33BB00902C3}">
      <dgm:prSet phldrT="[文本]"/>
      <dgm:spPr/>
      <dgm:t>
        <a:bodyPr/>
        <a:lstStyle/>
        <a:p>
          <a:r>
            <a:rPr lang="en-US" altLang="zh-CN" dirty="0" err="1"/>
            <a:t>sname</a:t>
          </a:r>
          <a:endParaRPr lang="zh-CN" altLang="en-US" dirty="0"/>
        </a:p>
      </dgm:t>
    </dgm:pt>
    <dgm:pt modelId="{D29CC8FC-19F2-4970-A731-A94D52CBB4A6}" type="parTrans" cxnId="{BD1BA650-F5DF-4AFD-A59C-B071CCA826B2}">
      <dgm:prSet/>
      <dgm:spPr/>
      <dgm:t>
        <a:bodyPr/>
        <a:lstStyle/>
        <a:p>
          <a:endParaRPr lang="zh-CN" altLang="en-US"/>
        </a:p>
      </dgm:t>
    </dgm:pt>
    <dgm:pt modelId="{71358A3E-FB5E-446A-A70A-66C021A4AA17}" type="sibTrans" cxnId="{BD1BA650-F5DF-4AFD-A59C-B071CCA826B2}">
      <dgm:prSet/>
      <dgm:spPr/>
      <dgm:t>
        <a:bodyPr/>
        <a:lstStyle/>
        <a:p>
          <a:endParaRPr lang="zh-CN" altLang="en-US"/>
        </a:p>
      </dgm:t>
    </dgm:pt>
    <dgm:pt modelId="{C9760C57-27AD-4E48-9617-4075F01865B5}" type="pres">
      <dgm:prSet presAssocID="{78592CA0-EA74-4923-9544-4A19BD2279D6}" presName="list" presStyleCnt="0">
        <dgm:presLayoutVars>
          <dgm:dir/>
          <dgm:animLvl val="lvl"/>
        </dgm:presLayoutVars>
      </dgm:prSet>
      <dgm:spPr/>
    </dgm:pt>
    <dgm:pt modelId="{97289976-C99F-46B1-87A1-8B0585D2D437}" type="pres">
      <dgm:prSet presAssocID="{63EA526F-9981-407E-BB82-11F38825AE98}" presName="posSpace" presStyleCnt="0"/>
      <dgm:spPr/>
    </dgm:pt>
    <dgm:pt modelId="{964355BC-FB6B-41CA-8C8A-142657C7E413}" type="pres">
      <dgm:prSet presAssocID="{63EA526F-9981-407E-BB82-11F38825AE98}" presName="vertFlow" presStyleCnt="0"/>
      <dgm:spPr/>
    </dgm:pt>
    <dgm:pt modelId="{3BFD4F81-3072-4CDF-ACE8-75219C4958AD}" type="pres">
      <dgm:prSet presAssocID="{63EA526F-9981-407E-BB82-11F38825AE98}" presName="topSpace" presStyleCnt="0"/>
      <dgm:spPr/>
    </dgm:pt>
    <dgm:pt modelId="{84563639-6604-4D26-A747-38447F4552FB}" type="pres">
      <dgm:prSet presAssocID="{63EA526F-9981-407E-BB82-11F38825AE98}" presName="firstComp" presStyleCnt="0"/>
      <dgm:spPr/>
    </dgm:pt>
    <dgm:pt modelId="{75BDF80B-1F76-44D4-84AE-37066021FA38}" type="pres">
      <dgm:prSet presAssocID="{63EA526F-9981-407E-BB82-11F38825AE98}" presName="firstChild" presStyleLbl="bgAccFollowNode1" presStyleIdx="0" presStyleCnt="2"/>
      <dgm:spPr/>
    </dgm:pt>
    <dgm:pt modelId="{4EB40040-C686-4E35-B7BC-DE2F49307C98}" type="pres">
      <dgm:prSet presAssocID="{63EA526F-9981-407E-BB82-11F38825AE98}" presName="firstChildTx" presStyleLbl="bgAccFollowNode1" presStyleIdx="0" presStyleCnt="2">
        <dgm:presLayoutVars>
          <dgm:bulletEnabled val="1"/>
        </dgm:presLayoutVars>
      </dgm:prSet>
      <dgm:spPr/>
    </dgm:pt>
    <dgm:pt modelId="{AEDF1BE9-A968-4893-A6A7-5FC8460A5D33}" type="pres">
      <dgm:prSet presAssocID="{CFAA84F2-54DE-421E-9AEC-D33BB00902C3}" presName="comp" presStyleCnt="0"/>
      <dgm:spPr/>
    </dgm:pt>
    <dgm:pt modelId="{631ADD33-C91D-4167-8524-BA74819B3791}" type="pres">
      <dgm:prSet presAssocID="{CFAA84F2-54DE-421E-9AEC-D33BB00902C3}" presName="child" presStyleLbl="bgAccFollowNode1" presStyleIdx="1" presStyleCnt="2"/>
      <dgm:spPr/>
    </dgm:pt>
    <dgm:pt modelId="{E32030B5-B7C2-4504-B29C-CB38155A3C1C}" type="pres">
      <dgm:prSet presAssocID="{CFAA84F2-54DE-421E-9AEC-D33BB00902C3}" presName="childTx" presStyleLbl="bgAccFollowNode1" presStyleIdx="1" presStyleCnt="2">
        <dgm:presLayoutVars>
          <dgm:bulletEnabled val="1"/>
        </dgm:presLayoutVars>
      </dgm:prSet>
      <dgm:spPr/>
    </dgm:pt>
    <dgm:pt modelId="{A17334F0-9C56-4581-A6D8-571AB288BD55}" type="pres">
      <dgm:prSet presAssocID="{63EA526F-9981-407E-BB82-11F38825AE98}" presName="negSpace" presStyleCnt="0"/>
      <dgm:spPr/>
    </dgm:pt>
    <dgm:pt modelId="{A1F68404-7627-442D-BB42-1B48FE471467}" type="pres">
      <dgm:prSet presAssocID="{63EA526F-9981-407E-BB82-11F38825AE98}" presName="circle" presStyleLbl="node1" presStyleIdx="0" presStyleCnt="1" custScaleX="200104" custScaleY="200101" custLinFactY="-32312" custLinFactNeighborX="-1771" custLinFactNeighborY="-100000"/>
      <dgm:spPr/>
    </dgm:pt>
  </dgm:ptLst>
  <dgm:cxnLst>
    <dgm:cxn modelId="{65A3595B-AC7A-4151-82A7-524C57F91C85}" type="presOf" srcId="{78592CA0-EA74-4923-9544-4A19BD2279D6}" destId="{C9760C57-27AD-4E48-9617-4075F01865B5}" srcOrd="0" destOrd="0" presId="urn:microsoft.com/office/officeart/2005/8/layout/hList9"/>
    <dgm:cxn modelId="{B8EAF05F-539B-4B7A-ADBF-D8EFC324053C}" srcId="{78592CA0-EA74-4923-9544-4A19BD2279D6}" destId="{63EA526F-9981-407E-BB82-11F38825AE98}" srcOrd="0" destOrd="0" parTransId="{8D66B072-736F-4997-BC0E-CD367B9C55A9}" sibTransId="{F65EF916-6907-4F4C-AD14-B511C3183E2B}"/>
    <dgm:cxn modelId="{83DE4866-17A1-40FD-9556-5251E3ED7C06}" srcId="{63EA526F-9981-407E-BB82-11F38825AE98}" destId="{076E882D-34C6-4519-8366-7513CB6E6891}" srcOrd="0" destOrd="0" parTransId="{AE1B5447-A207-4EE0-8632-A09E88C6A066}" sibTransId="{0B8503CD-223B-40C3-998D-F3F03EA5C6E4}"/>
    <dgm:cxn modelId="{BD1BA650-F5DF-4AFD-A59C-B071CCA826B2}" srcId="{63EA526F-9981-407E-BB82-11F38825AE98}" destId="{CFAA84F2-54DE-421E-9AEC-D33BB00902C3}" srcOrd="1" destOrd="0" parTransId="{D29CC8FC-19F2-4970-A731-A94D52CBB4A6}" sibTransId="{71358A3E-FB5E-446A-A70A-66C021A4AA17}"/>
    <dgm:cxn modelId="{E5B6C573-0BEE-48A7-ADBA-59D33F4D6915}" type="presOf" srcId="{CFAA84F2-54DE-421E-9AEC-D33BB00902C3}" destId="{631ADD33-C91D-4167-8524-BA74819B3791}" srcOrd="0" destOrd="0" presId="urn:microsoft.com/office/officeart/2005/8/layout/hList9"/>
    <dgm:cxn modelId="{DD268B93-F72D-4099-831A-4457B9007894}" type="presOf" srcId="{CFAA84F2-54DE-421E-9AEC-D33BB00902C3}" destId="{E32030B5-B7C2-4504-B29C-CB38155A3C1C}" srcOrd="1" destOrd="0" presId="urn:microsoft.com/office/officeart/2005/8/layout/hList9"/>
    <dgm:cxn modelId="{88496DB2-13D3-44EE-991B-5977042CF662}" type="presOf" srcId="{63EA526F-9981-407E-BB82-11F38825AE98}" destId="{A1F68404-7627-442D-BB42-1B48FE471467}" srcOrd="0" destOrd="0" presId="urn:microsoft.com/office/officeart/2005/8/layout/hList9"/>
    <dgm:cxn modelId="{5E07B9BA-E693-4F42-B12B-C85E82729365}" type="presOf" srcId="{076E882D-34C6-4519-8366-7513CB6E6891}" destId="{75BDF80B-1F76-44D4-84AE-37066021FA38}" srcOrd="0" destOrd="0" presId="urn:microsoft.com/office/officeart/2005/8/layout/hList9"/>
    <dgm:cxn modelId="{06C3E0F7-7C43-43A0-929D-9680954716D6}" type="presOf" srcId="{076E882D-34C6-4519-8366-7513CB6E6891}" destId="{4EB40040-C686-4E35-B7BC-DE2F49307C98}" srcOrd="1" destOrd="0" presId="urn:microsoft.com/office/officeart/2005/8/layout/hList9"/>
    <dgm:cxn modelId="{D33220DA-D401-41F1-AABF-FEFABF9810C9}" type="presParOf" srcId="{C9760C57-27AD-4E48-9617-4075F01865B5}" destId="{97289976-C99F-46B1-87A1-8B0585D2D437}" srcOrd="0" destOrd="0" presId="urn:microsoft.com/office/officeart/2005/8/layout/hList9"/>
    <dgm:cxn modelId="{1BD556A0-52FE-425E-B030-75D44B4D9B01}" type="presParOf" srcId="{C9760C57-27AD-4E48-9617-4075F01865B5}" destId="{964355BC-FB6B-41CA-8C8A-142657C7E413}" srcOrd="1" destOrd="0" presId="urn:microsoft.com/office/officeart/2005/8/layout/hList9"/>
    <dgm:cxn modelId="{32565192-4488-4EEE-A47F-39ECA107A669}" type="presParOf" srcId="{964355BC-FB6B-41CA-8C8A-142657C7E413}" destId="{3BFD4F81-3072-4CDF-ACE8-75219C4958AD}" srcOrd="0" destOrd="0" presId="urn:microsoft.com/office/officeart/2005/8/layout/hList9"/>
    <dgm:cxn modelId="{55B4944E-0368-437C-889B-11F6BE5B4670}" type="presParOf" srcId="{964355BC-FB6B-41CA-8C8A-142657C7E413}" destId="{84563639-6604-4D26-A747-38447F4552FB}" srcOrd="1" destOrd="0" presId="urn:microsoft.com/office/officeart/2005/8/layout/hList9"/>
    <dgm:cxn modelId="{9D4867E5-08E4-451D-BA82-0F10C0F78932}" type="presParOf" srcId="{84563639-6604-4D26-A747-38447F4552FB}" destId="{75BDF80B-1F76-44D4-84AE-37066021FA38}" srcOrd="0" destOrd="0" presId="urn:microsoft.com/office/officeart/2005/8/layout/hList9"/>
    <dgm:cxn modelId="{733CC5D9-E130-4752-9FFD-C9187FD24090}" type="presParOf" srcId="{84563639-6604-4D26-A747-38447F4552FB}" destId="{4EB40040-C686-4E35-B7BC-DE2F49307C98}" srcOrd="1" destOrd="0" presId="urn:microsoft.com/office/officeart/2005/8/layout/hList9"/>
    <dgm:cxn modelId="{37F93DDC-67BC-4F77-9E45-4381612F91BE}" type="presParOf" srcId="{964355BC-FB6B-41CA-8C8A-142657C7E413}" destId="{AEDF1BE9-A968-4893-A6A7-5FC8460A5D33}" srcOrd="2" destOrd="0" presId="urn:microsoft.com/office/officeart/2005/8/layout/hList9"/>
    <dgm:cxn modelId="{D0D90925-E02C-4D8A-8DF4-51228011DE90}" type="presParOf" srcId="{AEDF1BE9-A968-4893-A6A7-5FC8460A5D33}" destId="{631ADD33-C91D-4167-8524-BA74819B3791}" srcOrd="0" destOrd="0" presId="urn:microsoft.com/office/officeart/2005/8/layout/hList9"/>
    <dgm:cxn modelId="{48CEDA45-D94D-4D9E-8622-52F791D83172}" type="presParOf" srcId="{AEDF1BE9-A968-4893-A6A7-5FC8460A5D33}" destId="{E32030B5-B7C2-4504-B29C-CB38155A3C1C}" srcOrd="1" destOrd="0" presId="urn:microsoft.com/office/officeart/2005/8/layout/hList9"/>
    <dgm:cxn modelId="{A8325071-0F7F-499C-BC2E-7E6FEF79F0B5}" type="presParOf" srcId="{C9760C57-27AD-4E48-9617-4075F01865B5}" destId="{A17334F0-9C56-4581-A6D8-571AB288BD55}" srcOrd="2" destOrd="0" presId="urn:microsoft.com/office/officeart/2005/8/layout/hList9"/>
    <dgm:cxn modelId="{F8C9AEC0-281D-41DC-BC5D-0D878263301D}" type="presParOf" srcId="{C9760C57-27AD-4E48-9617-4075F01865B5}" destId="{A1F68404-7627-442D-BB42-1B48FE471467}" srcOrd="3"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DF80B-1F76-44D4-84AE-37066021FA38}">
      <dsp:nvSpPr>
        <dsp:cNvPr id="0" name=""/>
        <dsp:cNvSpPr/>
      </dsp:nvSpPr>
      <dsp:spPr>
        <a:xfrm>
          <a:off x="276378" y="752042"/>
          <a:ext cx="517845" cy="3454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200" kern="1200" dirty="0" err="1"/>
            <a:t>slsid</a:t>
          </a:r>
          <a:endParaRPr lang="zh-CN" altLang="en-US" sz="1200" kern="1200" dirty="0"/>
        </a:p>
      </dsp:txBody>
      <dsp:txXfrm>
        <a:off x="359233" y="752042"/>
        <a:ext cx="434990" cy="345403"/>
      </dsp:txXfrm>
    </dsp:sp>
    <dsp:sp modelId="{631ADD33-C91D-4167-8524-BA74819B3791}">
      <dsp:nvSpPr>
        <dsp:cNvPr id="0" name=""/>
        <dsp:cNvSpPr/>
      </dsp:nvSpPr>
      <dsp:spPr>
        <a:xfrm>
          <a:off x="276378" y="1097445"/>
          <a:ext cx="517845" cy="3454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200" kern="1200" dirty="0"/>
            <a:t>total</a:t>
          </a:r>
          <a:endParaRPr lang="zh-CN" altLang="en-US" sz="1200" kern="1200" dirty="0"/>
        </a:p>
      </dsp:txBody>
      <dsp:txXfrm>
        <a:off x="359233" y="1097445"/>
        <a:ext cx="434990" cy="345403"/>
      </dsp:txXfrm>
    </dsp:sp>
    <dsp:sp modelId="{A1F68404-7627-442D-BB42-1B48FE471467}">
      <dsp:nvSpPr>
        <dsp:cNvPr id="0" name=""/>
        <dsp:cNvSpPr/>
      </dsp:nvSpPr>
      <dsp:spPr>
        <a:xfrm>
          <a:off x="0" y="157168"/>
          <a:ext cx="690819" cy="690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o_order</a:t>
          </a:r>
          <a:endParaRPr lang="zh-CN" altLang="en-US" sz="1100" kern="1200" dirty="0"/>
        </a:p>
      </dsp:txBody>
      <dsp:txXfrm>
        <a:off x="101168" y="258335"/>
        <a:ext cx="488483" cy="48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DF80B-1F76-44D4-84AE-37066021FA38}">
      <dsp:nvSpPr>
        <dsp:cNvPr id="0" name=""/>
        <dsp:cNvSpPr/>
      </dsp:nvSpPr>
      <dsp:spPr>
        <a:xfrm>
          <a:off x="276378" y="752042"/>
          <a:ext cx="517845" cy="3454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err="1"/>
            <a:t>sid</a:t>
          </a:r>
          <a:endParaRPr lang="zh-CN" altLang="en-US" sz="1000" kern="1200" dirty="0"/>
        </a:p>
      </dsp:txBody>
      <dsp:txXfrm>
        <a:off x="359233" y="752042"/>
        <a:ext cx="434990" cy="345403"/>
      </dsp:txXfrm>
    </dsp:sp>
    <dsp:sp modelId="{631ADD33-C91D-4167-8524-BA74819B3791}">
      <dsp:nvSpPr>
        <dsp:cNvPr id="0" name=""/>
        <dsp:cNvSpPr/>
      </dsp:nvSpPr>
      <dsp:spPr>
        <a:xfrm>
          <a:off x="276378" y="1097445"/>
          <a:ext cx="517845" cy="3454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err="1"/>
            <a:t>sname</a:t>
          </a:r>
          <a:endParaRPr lang="zh-CN" altLang="en-US" sz="1000" kern="1200" dirty="0"/>
        </a:p>
      </dsp:txBody>
      <dsp:txXfrm>
        <a:off x="359233" y="1097445"/>
        <a:ext cx="434990" cy="345403"/>
      </dsp:txXfrm>
    </dsp:sp>
    <dsp:sp modelId="{A1F68404-7627-442D-BB42-1B48FE471467}">
      <dsp:nvSpPr>
        <dsp:cNvPr id="0" name=""/>
        <dsp:cNvSpPr/>
      </dsp:nvSpPr>
      <dsp:spPr>
        <a:xfrm>
          <a:off x="0" y="157168"/>
          <a:ext cx="690819" cy="690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sls_shop</a:t>
          </a:r>
          <a:endParaRPr lang="zh-CN" altLang="en-US" sz="1100" kern="1200" dirty="0"/>
        </a:p>
      </dsp:txBody>
      <dsp:txXfrm>
        <a:off x="101168" y="258335"/>
        <a:ext cx="488483" cy="488475"/>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33C34-6F2F-4781-A0FC-78025E0EB23E}"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337F-2856-4DD5-8CDE-725A9FA813C3}" type="slidenum">
              <a:rPr lang="zh-CN" altLang="en-US" smtClean="0"/>
              <a:t>‹#›</a:t>
            </a:fld>
            <a:endParaRPr lang="zh-CN" altLang="en-US"/>
          </a:p>
        </p:txBody>
      </p:sp>
    </p:spTree>
    <p:extLst>
      <p:ext uri="{BB962C8B-B14F-4D97-AF65-F5344CB8AC3E}">
        <p14:creationId xmlns:p14="http://schemas.microsoft.com/office/powerpoint/2010/main" val="2195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本体的图结构和语义表达能力：可用性更强</a:t>
            </a:r>
            <a:endParaRPr lang="en-US" altLang="zh-CN" dirty="0"/>
          </a:p>
          <a:p>
            <a:r>
              <a:rPr lang="zh-CN" altLang="en-US" dirty="0"/>
              <a:t>本体作为统一视图：屏蔽异构性</a:t>
            </a:r>
          </a:p>
        </p:txBody>
      </p:sp>
      <p:sp>
        <p:nvSpPr>
          <p:cNvPr id="4" name="灯片编号占位符 3"/>
          <p:cNvSpPr>
            <a:spLocks noGrp="1"/>
          </p:cNvSpPr>
          <p:nvPr>
            <p:ph type="sldNum" sz="quarter" idx="5"/>
          </p:nvPr>
        </p:nvSpPr>
        <p:spPr/>
        <p:txBody>
          <a:bodyPr/>
          <a:lstStyle/>
          <a:p>
            <a:fld id="{09AB337F-2856-4DD5-8CDE-725A9FA813C3}" type="slidenum">
              <a:rPr lang="zh-CN" altLang="en-US" smtClean="0"/>
              <a:t>7</a:t>
            </a:fld>
            <a:endParaRPr lang="zh-CN" altLang="en-US"/>
          </a:p>
        </p:txBody>
      </p:sp>
    </p:spTree>
    <p:extLst>
      <p:ext uri="{BB962C8B-B14F-4D97-AF65-F5344CB8AC3E}">
        <p14:creationId xmlns:p14="http://schemas.microsoft.com/office/powerpoint/2010/main" val="108574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查询指标列表：展示标注好的“查询指标”</a:t>
            </a:r>
            <a:endParaRPr lang="en-US" altLang="zh-CN" dirty="0"/>
          </a:p>
          <a:p>
            <a:r>
              <a:rPr lang="zh-CN" altLang="en-US" dirty="0"/>
              <a:t>查询对象图：以图形展示“查询对象”及其关系</a:t>
            </a:r>
            <a:endParaRPr lang="en-US" altLang="zh-CN" dirty="0"/>
          </a:p>
          <a:p>
            <a:r>
              <a:rPr lang="zh-CN" altLang="en-US" dirty="0"/>
              <a:t>查询属性列表：展示与用户点选的“查询对象”相关的查询属性</a:t>
            </a:r>
          </a:p>
          <a:p>
            <a:endParaRPr lang="zh-CN" altLang="en-US" dirty="0"/>
          </a:p>
        </p:txBody>
      </p:sp>
      <p:sp>
        <p:nvSpPr>
          <p:cNvPr id="4" name="灯片编号占位符 3"/>
          <p:cNvSpPr>
            <a:spLocks noGrp="1"/>
          </p:cNvSpPr>
          <p:nvPr>
            <p:ph type="sldNum" sz="quarter" idx="5"/>
          </p:nvPr>
        </p:nvSpPr>
        <p:spPr/>
        <p:txBody>
          <a:bodyPr/>
          <a:lstStyle/>
          <a:p>
            <a:fld id="{09AB337F-2856-4DD5-8CDE-725A9FA813C3}" type="slidenum">
              <a:rPr lang="zh-CN" altLang="en-US" smtClean="0"/>
              <a:t>18</a:t>
            </a:fld>
            <a:endParaRPr lang="zh-CN" altLang="en-US"/>
          </a:p>
        </p:txBody>
      </p:sp>
    </p:spTree>
    <p:extLst>
      <p:ext uri="{BB962C8B-B14F-4D97-AF65-F5344CB8AC3E}">
        <p14:creationId xmlns:p14="http://schemas.microsoft.com/office/powerpoint/2010/main" val="417804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例如前面提到的查询模板，用户“一键”获取查询结果，操作非常简单，但是问题是表达能力较差。</a:t>
            </a:r>
            <a:endParaRPr lang="en-US" altLang="zh-CN" dirty="0"/>
          </a:p>
          <a:p>
            <a:r>
              <a:rPr lang="zh-CN" altLang="en-US" dirty="0"/>
              <a:t>对应的通过计算机专业人员编写查询语句，表达能力非常高，但操作就相当复杂，甚至需要他人帮助操作。</a:t>
            </a:r>
          </a:p>
        </p:txBody>
      </p:sp>
      <p:sp>
        <p:nvSpPr>
          <p:cNvPr id="4" name="灯片编号占位符 3"/>
          <p:cNvSpPr>
            <a:spLocks noGrp="1"/>
          </p:cNvSpPr>
          <p:nvPr>
            <p:ph type="sldNum" sz="quarter" idx="5"/>
          </p:nvPr>
        </p:nvSpPr>
        <p:spPr/>
        <p:txBody>
          <a:bodyPr/>
          <a:lstStyle/>
          <a:p>
            <a:fld id="{09AB337F-2856-4DD5-8CDE-725A9FA813C3}" type="slidenum">
              <a:rPr lang="zh-CN" altLang="en-US" smtClean="0"/>
              <a:t>25</a:t>
            </a:fld>
            <a:endParaRPr lang="zh-CN" altLang="en-US"/>
          </a:p>
        </p:txBody>
      </p:sp>
    </p:spTree>
    <p:extLst>
      <p:ext uri="{BB962C8B-B14F-4D97-AF65-F5344CB8AC3E}">
        <p14:creationId xmlns:p14="http://schemas.microsoft.com/office/powerpoint/2010/main" val="336199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en-US" dirty="0"/>
          </a:p>
        </p:txBody>
      </p:sp>
    </p:spTree>
    <p:extLst>
      <p:ext uri="{BB962C8B-B14F-4D97-AF65-F5344CB8AC3E}">
        <p14:creationId xmlns:p14="http://schemas.microsoft.com/office/powerpoint/2010/main" val="226005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882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38160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60428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文本与内容">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7457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97495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extLst>
      <p:ext uri="{BB962C8B-B14F-4D97-AF65-F5344CB8AC3E}">
        <p14:creationId xmlns:p14="http://schemas.microsoft.com/office/powerpoint/2010/main" val="204044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32190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46350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22411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06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34574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58756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4070A"/>
          </a:solidFill>
          <a:ln w="9525">
            <a:noFill/>
            <a:miter lim="800000"/>
            <a:headEnd/>
            <a:tailEnd/>
          </a:ln>
          <a:effectLst/>
        </p:spPr>
        <p:txBody>
          <a:bodyPr wrap="none" anchor="ctr"/>
          <a:lstStyle/>
          <a:p>
            <a:pPr algn="ctr">
              <a:defRPr/>
            </a:pPr>
            <a:endParaRPr lang="en-US" b="0" dirty="0">
              <a:latin typeface="Times New Roman" pitchFamily="18" charset="0"/>
            </a:endParaRPr>
          </a:p>
        </p:txBody>
      </p:sp>
      <p:sp>
        <p:nvSpPr>
          <p:cNvPr id="7" name="Text Box 5"/>
          <p:cNvSpPr txBox="1">
            <a:spLocks noChangeArrowheads="1"/>
          </p:cNvSpPr>
          <p:nvPr/>
        </p:nvSpPr>
        <p:spPr bwMode="auto">
          <a:xfrm>
            <a:off x="231333" y="-25251"/>
            <a:ext cx="1296205" cy="276999"/>
          </a:xfrm>
          <a:prstGeom prst="rect">
            <a:avLst/>
          </a:prstGeom>
          <a:noFill/>
          <a:ln w="25400">
            <a:noFill/>
            <a:miter lim="800000"/>
            <a:headEnd/>
            <a:tailEnd/>
          </a:ln>
          <a:effectLst/>
        </p:spPr>
        <p:txBody>
          <a:bodyPr wrap="square">
            <a:spAutoFit/>
          </a:bodyPr>
          <a:lstStyle/>
          <a:p>
            <a:pPr>
              <a:defRPr/>
            </a:pPr>
            <a:r>
              <a:rPr lang="en-US" sz="1200" dirty="0">
                <a:solidFill>
                  <a:schemeClr val="bg1"/>
                </a:solidFill>
                <a:latin typeface="Times New Roman" pitchFamily="18" charset="0"/>
              </a:rPr>
              <a:t>Peking University</a:t>
            </a:r>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2" name="文本框 1"/>
          <p:cNvSpPr txBox="1"/>
          <p:nvPr/>
        </p:nvSpPr>
        <p:spPr>
          <a:xfrm>
            <a:off x="6085366" y="-24200"/>
            <a:ext cx="3108543" cy="276999"/>
          </a:xfrm>
          <a:prstGeom prst="rect">
            <a:avLst/>
          </a:prstGeom>
          <a:noFill/>
        </p:spPr>
        <p:txBody>
          <a:bodyPr wrap="none" rtlCol="0">
            <a:spAutoFit/>
          </a:bodyPr>
          <a:lstStyle/>
          <a:p>
            <a:pPr marL="0" algn="l" defTabSz="914400" rtl="0" eaLnBrk="1" latinLnBrk="0" hangingPunct="1">
              <a:defRPr/>
            </a:pPr>
            <a:r>
              <a:rPr lang="zh-CN" altLang="en-US" sz="1200" kern="1200" dirty="0">
                <a:solidFill>
                  <a:schemeClr val="bg1"/>
                </a:solidFill>
                <a:latin typeface="Times New Roman" pitchFamily="18" charset="0"/>
                <a:ea typeface="+mn-ea"/>
                <a:cs typeface="+mn-cs"/>
              </a:rPr>
              <a:t>基于本体推理的终端用户数据查询构造方法</a:t>
            </a:r>
            <a:endParaRPr lang="en-US" altLang="zh-CN" sz="1200" kern="1200" dirty="0">
              <a:solidFill>
                <a:schemeClr val="bg1"/>
              </a:solidFill>
              <a:latin typeface="Times New Roman" pitchFamily="18" charset="0"/>
              <a:ea typeface="+mn-ea"/>
              <a:cs typeface="+mn-cs"/>
            </a:endParaRPr>
          </a:p>
        </p:txBody>
      </p:sp>
      <p:pic>
        <p:nvPicPr>
          <p:cNvPr id="4" name="图片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734" y="12625"/>
            <a:ext cx="204401" cy="204401"/>
          </a:xfrm>
          <a:prstGeom prst="rect">
            <a:avLst/>
          </a:prstGeom>
        </p:spPr>
      </p:pic>
    </p:spTree>
    <p:extLst>
      <p:ext uri="{BB962C8B-B14F-4D97-AF65-F5344CB8AC3E}">
        <p14:creationId xmlns:p14="http://schemas.microsoft.com/office/powerpoint/2010/main" val="2095242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mn-ea"/>
          <a:ea typeface="+mn-ea"/>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emf"/><Relationship Id="rId11" Type="http://schemas.openxmlformats.org/officeDocument/2006/relationships/image" Target="../media/image29.emf"/><Relationship Id="rId5" Type="http://schemas.openxmlformats.org/officeDocument/2006/relationships/image" Target="../media/image32.emf"/><Relationship Id="rId10" Type="http://schemas.openxmlformats.org/officeDocument/2006/relationships/oleObject" Target="../embeddings/oleObject1.bin"/><Relationship Id="rId4" Type="http://schemas.openxmlformats.org/officeDocument/2006/relationships/image" Target="../media/image31.emf"/><Relationship Id="rId9" Type="http://schemas.openxmlformats.org/officeDocument/2006/relationships/image" Target="../media/image36.emf"/></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4.emf"/><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61328"/>
            <a:ext cx="7772400" cy="1470025"/>
          </a:xfrm>
        </p:spPr>
        <p:txBody>
          <a:bodyPr/>
          <a:lstStyle/>
          <a:p>
            <a:r>
              <a:rPr lang="zh-CN" altLang="zh-CN" dirty="0"/>
              <a:t>基于本体推理的终端用户数据查询构造方法</a:t>
            </a:r>
            <a:br>
              <a:rPr lang="en-US" altLang="zh-CN" dirty="0"/>
            </a:br>
            <a:endParaRPr lang="zh-CN" altLang="en-US" dirty="0"/>
          </a:p>
        </p:txBody>
      </p:sp>
      <p:sp>
        <p:nvSpPr>
          <p:cNvPr id="4" name="矩形 3"/>
          <p:cNvSpPr/>
          <p:nvPr/>
        </p:nvSpPr>
        <p:spPr>
          <a:xfrm>
            <a:off x="685800" y="2762021"/>
            <a:ext cx="7521854" cy="369332"/>
          </a:xfrm>
          <a:prstGeom prst="rect">
            <a:avLst/>
          </a:prstGeom>
        </p:spPr>
        <p:txBody>
          <a:bodyPr wrap="square">
            <a:spAutoFit/>
          </a:bodyPr>
          <a:lstStyle/>
          <a:p>
            <a:r>
              <a:rPr lang="en-US" altLang="zh-CN" kern="100" dirty="0">
                <a:solidFill>
                  <a:srgbClr val="000000"/>
                </a:solidFill>
                <a:latin typeface="Times New Roman" panose="02020603050405020304" pitchFamily="18" charset="0"/>
              </a:rPr>
              <a:t>An Ontology Reasoning Based End User Data Query Construction Approach</a:t>
            </a:r>
            <a:endParaRPr lang="zh-CN" altLang="en-US" dirty="0"/>
          </a:p>
        </p:txBody>
      </p:sp>
      <p:sp>
        <p:nvSpPr>
          <p:cNvPr id="5" name="副标题 2"/>
          <p:cNvSpPr>
            <a:spLocks noGrp="1"/>
          </p:cNvSpPr>
          <p:nvPr>
            <p:ph type="subTitle" idx="1"/>
          </p:nvPr>
        </p:nvSpPr>
        <p:spPr>
          <a:xfrm>
            <a:off x="685800" y="4069064"/>
            <a:ext cx="5516601" cy="1584176"/>
          </a:xfrm>
        </p:spPr>
        <p:txBody>
          <a:bodyPr>
            <a:normAutofit fontScale="47500" lnSpcReduction="20000"/>
          </a:bodyPr>
          <a:lstStyle/>
          <a:p>
            <a:pPr>
              <a:defRPr/>
            </a:pPr>
            <a:r>
              <a:rPr lang="zh-CN" altLang="en-US" sz="3400" b="1" dirty="0">
                <a:solidFill>
                  <a:srgbClr val="34495E"/>
                </a:solidFill>
                <a:latin typeface="华文楷体" panose="02010600040101010101" pitchFamily="2" charset="-122"/>
                <a:ea typeface="华文楷体" panose="02010600040101010101" pitchFamily="2" charset="-122"/>
              </a:rPr>
              <a:t>作者：唐爽、王亚沙、赵俊峰、王江涛、夏丁</a:t>
            </a:r>
            <a:endParaRPr lang="en-US" altLang="zh-CN" sz="3400" b="1" dirty="0">
              <a:solidFill>
                <a:srgbClr val="34495E"/>
              </a:solidFill>
              <a:latin typeface="华文楷体" panose="02010600040101010101" pitchFamily="2" charset="-122"/>
              <a:ea typeface="华文楷体" panose="02010600040101010101" pitchFamily="2" charset="-122"/>
            </a:endParaRPr>
          </a:p>
          <a:p>
            <a:pPr>
              <a:defRPr/>
            </a:pPr>
            <a:r>
              <a:rPr lang="zh-CN" altLang="en-US" sz="3400" b="1" dirty="0">
                <a:solidFill>
                  <a:srgbClr val="34495E"/>
                </a:solidFill>
                <a:latin typeface="华文楷体" panose="02010600040101010101" pitchFamily="2" charset="-122"/>
                <a:ea typeface="华文楷体" panose="02010600040101010101" pitchFamily="2" charset="-122"/>
              </a:rPr>
              <a:t>报告人：唐爽</a:t>
            </a:r>
            <a:endParaRPr lang="en-US" altLang="zh-CN" sz="3400" b="1" dirty="0">
              <a:solidFill>
                <a:srgbClr val="34495E"/>
              </a:solidFill>
              <a:latin typeface="华文楷体" panose="02010600040101010101" pitchFamily="2" charset="-122"/>
              <a:ea typeface="华文楷体" panose="02010600040101010101" pitchFamily="2" charset="-122"/>
            </a:endParaRPr>
          </a:p>
          <a:p>
            <a:pPr>
              <a:defRPr/>
            </a:pPr>
            <a:endParaRPr lang="en-US" altLang="zh-CN" sz="3400" dirty="0">
              <a:solidFill>
                <a:srgbClr val="34495E"/>
              </a:solidFill>
              <a:latin typeface="华文楷体" panose="02010600040101010101" pitchFamily="2" charset="-122"/>
              <a:ea typeface="华文楷体" panose="02010600040101010101" pitchFamily="2" charset="-122"/>
            </a:endParaRPr>
          </a:p>
          <a:p>
            <a:pPr fontAlgn="auto">
              <a:spcAft>
                <a:spcPts val="0"/>
              </a:spcAft>
              <a:defRPr/>
            </a:pPr>
            <a:r>
              <a:rPr lang="zh-CN" altLang="en-US" sz="3400" b="1" dirty="0">
                <a:solidFill>
                  <a:srgbClr val="34495E"/>
                </a:solidFill>
                <a:latin typeface="华文楷体" panose="02010600040101010101" pitchFamily="2" charset="-122"/>
                <a:ea typeface="华文楷体" panose="02010600040101010101" pitchFamily="2" charset="-122"/>
              </a:rPr>
              <a:t>北京大学</a:t>
            </a:r>
            <a:endParaRPr lang="en-US" altLang="zh-CN" sz="3400" b="1" dirty="0">
              <a:solidFill>
                <a:srgbClr val="34495E"/>
              </a:solidFill>
              <a:latin typeface="华文楷体" panose="02010600040101010101" pitchFamily="2" charset="-122"/>
              <a:ea typeface="华文楷体" panose="02010600040101010101" pitchFamily="2" charset="-122"/>
            </a:endParaRPr>
          </a:p>
          <a:p>
            <a:pPr fontAlgn="auto">
              <a:spcAft>
                <a:spcPts val="0"/>
              </a:spcAft>
              <a:defRPr/>
            </a:pPr>
            <a:r>
              <a:rPr lang="zh-CN" altLang="en-US" sz="3400" b="1" dirty="0">
                <a:solidFill>
                  <a:srgbClr val="34495E"/>
                </a:solidFill>
                <a:latin typeface="华文楷体" panose="02010600040101010101" pitchFamily="2" charset="-122"/>
                <a:ea typeface="华文楷体" panose="02010600040101010101" pitchFamily="2" charset="-122"/>
              </a:rPr>
              <a:t>信息科学技术学院软件研究所</a:t>
            </a:r>
          </a:p>
          <a:p>
            <a:pPr>
              <a:defRPr/>
            </a:pPr>
            <a:r>
              <a:rPr lang="en-US" altLang="zh-CN" sz="3400" b="1" dirty="0">
                <a:solidFill>
                  <a:srgbClr val="34495E"/>
                </a:solidFill>
                <a:latin typeface="华文楷体" panose="02010600040101010101" pitchFamily="2" charset="-122"/>
                <a:ea typeface="华文楷体" panose="02010600040101010101" pitchFamily="2" charset="-122"/>
              </a:rPr>
              <a:t>2018</a:t>
            </a:r>
            <a:r>
              <a:rPr lang="zh-CN" altLang="en-US" sz="3400" b="1" dirty="0">
                <a:solidFill>
                  <a:srgbClr val="34495E"/>
                </a:solidFill>
                <a:latin typeface="华文楷体" panose="02010600040101010101" pitchFamily="2" charset="-122"/>
                <a:ea typeface="华文楷体" panose="02010600040101010101" pitchFamily="2" charset="-122"/>
              </a:rPr>
              <a:t>年</a:t>
            </a:r>
            <a:r>
              <a:rPr lang="en-US" altLang="zh-CN" sz="3400" b="1" dirty="0">
                <a:solidFill>
                  <a:srgbClr val="34495E"/>
                </a:solidFill>
                <a:latin typeface="华文楷体" panose="02010600040101010101" pitchFamily="2" charset="-122"/>
                <a:ea typeface="华文楷体" panose="02010600040101010101" pitchFamily="2" charset="-122"/>
              </a:rPr>
              <a:t>11</a:t>
            </a:r>
            <a:r>
              <a:rPr lang="zh-CN" altLang="en-US" sz="3400" b="1" dirty="0">
                <a:solidFill>
                  <a:srgbClr val="34495E"/>
                </a:solidFill>
                <a:latin typeface="华文楷体" panose="02010600040101010101" pitchFamily="2" charset="-122"/>
                <a:ea typeface="华文楷体" panose="02010600040101010101" pitchFamily="2" charset="-122"/>
              </a:rPr>
              <a:t>月</a:t>
            </a:r>
            <a:r>
              <a:rPr lang="en-US" altLang="zh-CN" sz="3400" b="1" dirty="0">
                <a:solidFill>
                  <a:srgbClr val="34495E"/>
                </a:solidFill>
                <a:latin typeface="华文楷体" panose="02010600040101010101" pitchFamily="2" charset="-122"/>
                <a:ea typeface="华文楷体" panose="02010600040101010101" pitchFamily="2" charset="-122"/>
              </a:rPr>
              <a:t>23</a:t>
            </a:r>
            <a:r>
              <a:rPr lang="zh-CN" altLang="en-US" sz="3400" b="1" dirty="0">
                <a:solidFill>
                  <a:srgbClr val="34495E"/>
                </a:solidFill>
                <a:latin typeface="华文楷体" panose="02010600040101010101" pitchFamily="2" charset="-122"/>
                <a:ea typeface="华文楷体" panose="02010600040101010101" pitchFamily="2" charset="-122"/>
              </a:rPr>
              <a:t>日</a:t>
            </a:r>
            <a:endParaRPr lang="zh-CN" altLang="en-US" dirty="0">
              <a:solidFill>
                <a:srgbClr val="0D8595"/>
              </a:solidFill>
              <a:latin typeface="+mn-ea"/>
            </a:endParaRPr>
          </a:p>
        </p:txBody>
      </p:sp>
    </p:spTree>
    <p:extLst>
      <p:ext uri="{BB962C8B-B14F-4D97-AF65-F5344CB8AC3E}">
        <p14:creationId xmlns:p14="http://schemas.microsoft.com/office/powerpoint/2010/main" val="57543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DF916-7E03-4B48-B682-9E6736D4BEEE}"/>
              </a:ext>
            </a:extLst>
          </p:cNvPr>
          <p:cNvSpPr>
            <a:spLocks noGrp="1"/>
          </p:cNvSpPr>
          <p:nvPr>
            <p:ph type="title"/>
          </p:nvPr>
        </p:nvSpPr>
        <p:spPr/>
        <p:txBody>
          <a:bodyPr/>
          <a:lstStyle/>
          <a:p>
            <a:r>
              <a:rPr lang="zh-CN" altLang="en-US" dirty="0"/>
              <a:t>相关工作：基于本体的数据访问</a:t>
            </a:r>
          </a:p>
        </p:txBody>
      </p:sp>
      <p:sp>
        <p:nvSpPr>
          <p:cNvPr id="3" name="内容占位符 2">
            <a:extLst>
              <a:ext uri="{FF2B5EF4-FFF2-40B4-BE49-F238E27FC236}">
                <a16:creationId xmlns:a16="http://schemas.microsoft.com/office/drawing/2014/main" id="{19E941B3-62E7-4403-A8BA-41605AD3C530}"/>
              </a:ext>
            </a:extLst>
          </p:cNvPr>
          <p:cNvSpPr>
            <a:spLocks noGrp="1"/>
          </p:cNvSpPr>
          <p:nvPr>
            <p:ph idx="1"/>
          </p:nvPr>
        </p:nvSpPr>
        <p:spPr/>
        <p:txBody>
          <a:bodyPr/>
          <a:lstStyle/>
          <a:p>
            <a:r>
              <a:rPr lang="zh-CN" altLang="en-US" dirty="0"/>
              <a:t>现有相关工作在“本体查询构造”阶段存在问题。</a:t>
            </a:r>
            <a:endParaRPr lang="en-US" altLang="zh-CN" dirty="0"/>
          </a:p>
          <a:p>
            <a:r>
              <a:rPr lang="zh-CN" altLang="en-US" dirty="0"/>
              <a:t>问题二：不能支持带有</a:t>
            </a:r>
            <a:r>
              <a:rPr lang="en-US" altLang="zh-CN" dirty="0"/>
              <a:t>GROUP BY</a:t>
            </a:r>
            <a:r>
              <a:rPr lang="zh-CN" altLang="en-US" dirty="0"/>
              <a:t>关键字的</a:t>
            </a:r>
            <a:r>
              <a:rPr lang="en-US" altLang="zh-CN" dirty="0"/>
              <a:t>SPARQL</a:t>
            </a:r>
            <a:r>
              <a:rPr lang="zh-CN" altLang="en-US" dirty="0"/>
              <a:t>查询的构造。系统</a:t>
            </a:r>
            <a:r>
              <a:rPr lang="zh-CN" altLang="en-US" dirty="0">
                <a:solidFill>
                  <a:srgbClr val="FF0000"/>
                </a:solidFill>
              </a:rPr>
              <a:t>表达能力</a:t>
            </a:r>
            <a:r>
              <a:rPr lang="zh-CN" altLang="en-US" dirty="0"/>
              <a:t>有限，可应用领域范围小。</a:t>
            </a:r>
            <a:endParaRPr lang="en-US" altLang="zh-CN" dirty="0"/>
          </a:p>
          <a:p>
            <a:pPr lvl="1"/>
            <a:r>
              <a:rPr lang="zh-CN" altLang="en-US" dirty="0"/>
              <a:t>很多属性只有经过聚合后的统计值才有分析意义。</a:t>
            </a:r>
          </a:p>
          <a:p>
            <a:pPr lvl="1"/>
            <a:r>
              <a:rPr lang="zh-CN" altLang="en-US" dirty="0"/>
              <a:t>这类需求我们称之为分组统计需求。</a:t>
            </a:r>
          </a:p>
          <a:p>
            <a:pPr lvl="1"/>
            <a:r>
              <a:rPr lang="en-US" altLang="zh-CN" dirty="0"/>
              <a:t>GROUP BY</a:t>
            </a:r>
            <a:r>
              <a:rPr lang="zh-CN" altLang="en-US" dirty="0"/>
              <a:t>对于分组统计需求的表达不可或缺。</a:t>
            </a:r>
          </a:p>
          <a:p>
            <a:pPr lvl="1"/>
            <a:endParaRPr lang="zh-CN" altLang="en-US" dirty="0"/>
          </a:p>
          <a:p>
            <a:pPr lvl="1"/>
            <a:endParaRPr lang="zh-CN" altLang="en-US" dirty="0"/>
          </a:p>
          <a:p>
            <a:pPr lvl="1"/>
            <a:endParaRPr lang="zh-CN" altLang="en-US" dirty="0"/>
          </a:p>
          <a:p>
            <a:pPr lvl="1"/>
            <a:endParaRPr lang="zh-CN" altLang="en-US" dirty="0"/>
          </a:p>
        </p:txBody>
      </p:sp>
      <p:grpSp>
        <p:nvGrpSpPr>
          <p:cNvPr id="4" name="组合 3">
            <a:extLst>
              <a:ext uri="{FF2B5EF4-FFF2-40B4-BE49-F238E27FC236}">
                <a16:creationId xmlns:a16="http://schemas.microsoft.com/office/drawing/2014/main" id="{9579D4A6-2244-4314-AB4C-F3CB565F204E}"/>
              </a:ext>
            </a:extLst>
          </p:cNvPr>
          <p:cNvGrpSpPr/>
          <p:nvPr/>
        </p:nvGrpSpPr>
        <p:grpSpPr>
          <a:xfrm>
            <a:off x="2206788" y="3990412"/>
            <a:ext cx="3609276" cy="2287904"/>
            <a:chOff x="5269040" y="2106990"/>
            <a:chExt cx="3609276" cy="2287904"/>
          </a:xfrm>
        </p:grpSpPr>
        <p:pic>
          <p:nvPicPr>
            <p:cNvPr id="38" name="图片 37">
              <a:extLst>
                <a:ext uri="{FF2B5EF4-FFF2-40B4-BE49-F238E27FC236}">
                  <a16:creationId xmlns:a16="http://schemas.microsoft.com/office/drawing/2014/main" id="{BC2D3B4A-6F79-4D7E-8256-4C6F6E42694B}"/>
                </a:ext>
              </a:extLst>
            </p:cNvPr>
            <p:cNvPicPr>
              <a:picLocks noChangeAspect="1"/>
            </p:cNvPicPr>
            <p:nvPr/>
          </p:nvPicPr>
          <p:blipFill>
            <a:blip r:embed="rId2"/>
            <a:stretch>
              <a:fillRect/>
            </a:stretch>
          </p:blipFill>
          <p:spPr>
            <a:xfrm>
              <a:off x="5269040" y="2664173"/>
              <a:ext cx="789374" cy="1152126"/>
            </a:xfrm>
            <a:prstGeom prst="rect">
              <a:avLst/>
            </a:prstGeom>
          </p:spPr>
        </p:pic>
        <p:pic>
          <p:nvPicPr>
            <p:cNvPr id="39" name="图片 38">
              <a:extLst>
                <a:ext uri="{FF2B5EF4-FFF2-40B4-BE49-F238E27FC236}">
                  <a16:creationId xmlns:a16="http://schemas.microsoft.com/office/drawing/2014/main" id="{21AF9E77-C616-4351-91E5-D5722D305DCF}"/>
                </a:ext>
              </a:extLst>
            </p:cNvPr>
            <p:cNvPicPr>
              <a:picLocks noChangeAspect="1"/>
            </p:cNvPicPr>
            <p:nvPr/>
          </p:nvPicPr>
          <p:blipFill>
            <a:blip r:embed="rId3"/>
            <a:stretch>
              <a:fillRect/>
            </a:stretch>
          </p:blipFill>
          <p:spPr>
            <a:xfrm>
              <a:off x="5972797" y="2664173"/>
              <a:ext cx="789374" cy="1152126"/>
            </a:xfrm>
            <a:prstGeom prst="rect">
              <a:avLst/>
            </a:prstGeom>
          </p:spPr>
        </p:pic>
        <p:pic>
          <p:nvPicPr>
            <p:cNvPr id="40" name="图片 39">
              <a:extLst>
                <a:ext uri="{FF2B5EF4-FFF2-40B4-BE49-F238E27FC236}">
                  <a16:creationId xmlns:a16="http://schemas.microsoft.com/office/drawing/2014/main" id="{67DBB252-0952-458C-9F55-988BF87AA91E}"/>
                </a:ext>
              </a:extLst>
            </p:cNvPr>
            <p:cNvPicPr>
              <a:picLocks noChangeAspect="1"/>
            </p:cNvPicPr>
            <p:nvPr/>
          </p:nvPicPr>
          <p:blipFill>
            <a:blip r:embed="rId4"/>
            <a:stretch>
              <a:fillRect/>
            </a:stretch>
          </p:blipFill>
          <p:spPr>
            <a:xfrm>
              <a:off x="6686143" y="2664173"/>
              <a:ext cx="789374" cy="1152126"/>
            </a:xfrm>
            <a:prstGeom prst="rect">
              <a:avLst/>
            </a:prstGeom>
          </p:spPr>
        </p:pic>
        <p:pic>
          <p:nvPicPr>
            <p:cNvPr id="41" name="图片 40">
              <a:extLst>
                <a:ext uri="{FF2B5EF4-FFF2-40B4-BE49-F238E27FC236}">
                  <a16:creationId xmlns:a16="http://schemas.microsoft.com/office/drawing/2014/main" id="{D6C8E77D-DB11-4F67-BC3F-1D5D351E5F1C}"/>
                </a:ext>
              </a:extLst>
            </p:cNvPr>
            <p:cNvPicPr>
              <a:picLocks noChangeAspect="1"/>
            </p:cNvPicPr>
            <p:nvPr/>
          </p:nvPicPr>
          <p:blipFill>
            <a:blip r:embed="rId5"/>
            <a:stretch>
              <a:fillRect/>
            </a:stretch>
          </p:blipFill>
          <p:spPr>
            <a:xfrm>
              <a:off x="7380312" y="2664173"/>
              <a:ext cx="789374" cy="1152126"/>
            </a:xfrm>
            <a:prstGeom prst="rect">
              <a:avLst/>
            </a:prstGeom>
          </p:spPr>
        </p:pic>
        <p:pic>
          <p:nvPicPr>
            <p:cNvPr id="42" name="图片 41">
              <a:extLst>
                <a:ext uri="{FF2B5EF4-FFF2-40B4-BE49-F238E27FC236}">
                  <a16:creationId xmlns:a16="http://schemas.microsoft.com/office/drawing/2014/main" id="{406E9E78-E6B7-4DFA-BFF8-E5EE0BA904E9}"/>
                </a:ext>
              </a:extLst>
            </p:cNvPr>
            <p:cNvPicPr>
              <a:picLocks noChangeAspect="1"/>
            </p:cNvPicPr>
            <p:nvPr/>
          </p:nvPicPr>
          <p:blipFill>
            <a:blip r:embed="rId6"/>
            <a:stretch>
              <a:fillRect/>
            </a:stretch>
          </p:blipFill>
          <p:spPr>
            <a:xfrm>
              <a:off x="8088942" y="2664173"/>
              <a:ext cx="789374" cy="1152126"/>
            </a:xfrm>
            <a:prstGeom prst="rect">
              <a:avLst/>
            </a:prstGeom>
          </p:spPr>
        </p:pic>
        <p:grpSp>
          <p:nvGrpSpPr>
            <p:cNvPr id="43" name="组合 42">
              <a:extLst>
                <a:ext uri="{FF2B5EF4-FFF2-40B4-BE49-F238E27FC236}">
                  <a16:creationId xmlns:a16="http://schemas.microsoft.com/office/drawing/2014/main" id="{E5CDD1CD-B148-4A53-9A59-247124BAB68A}"/>
                </a:ext>
              </a:extLst>
            </p:cNvPr>
            <p:cNvGrpSpPr/>
            <p:nvPr/>
          </p:nvGrpSpPr>
          <p:grpSpPr>
            <a:xfrm>
              <a:off x="5717640" y="2106990"/>
              <a:ext cx="2952491" cy="507869"/>
              <a:chOff x="5717640" y="2106990"/>
              <a:chExt cx="2952491" cy="507869"/>
            </a:xfrm>
          </p:grpSpPr>
          <p:sp>
            <p:nvSpPr>
              <p:cNvPr id="44" name="左大括号 43">
                <a:extLst>
                  <a:ext uri="{FF2B5EF4-FFF2-40B4-BE49-F238E27FC236}">
                    <a16:creationId xmlns:a16="http://schemas.microsoft.com/office/drawing/2014/main" id="{8DACDC20-A27C-4A95-BA8D-BF4578DED8DB}"/>
                  </a:ext>
                </a:extLst>
              </p:cNvPr>
              <p:cNvSpPr/>
              <p:nvPr/>
            </p:nvSpPr>
            <p:spPr>
              <a:xfrm rot="5400000">
                <a:off x="6309673" y="1816028"/>
                <a:ext cx="196964" cy="1381029"/>
              </a:xfrm>
              <a:prstGeom prst="leftBrace">
                <a:avLst/>
              </a:prstGeom>
              <a:ln w="28575">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大括号 44">
                <a:extLst>
                  <a:ext uri="{FF2B5EF4-FFF2-40B4-BE49-F238E27FC236}">
                    <a16:creationId xmlns:a16="http://schemas.microsoft.com/office/drawing/2014/main" id="{7C5D4CE2-C1CB-440F-A30C-D893BFE5D8EA}"/>
                  </a:ext>
                </a:extLst>
              </p:cNvPr>
              <p:cNvSpPr/>
              <p:nvPr/>
            </p:nvSpPr>
            <p:spPr>
              <a:xfrm rot="5400000">
                <a:off x="8061369" y="2024970"/>
                <a:ext cx="216632" cy="963145"/>
              </a:xfrm>
              <a:prstGeom prst="leftBrace">
                <a:avLst/>
              </a:prstGeom>
              <a:ln w="28575">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7D95FC5A-CE23-4D2D-B89F-8DF37CC0DCF8}"/>
                  </a:ext>
                </a:extLst>
              </p:cNvPr>
              <p:cNvSpPr txBox="1"/>
              <p:nvPr/>
            </p:nvSpPr>
            <p:spPr>
              <a:xfrm>
                <a:off x="5736283" y="2106990"/>
                <a:ext cx="2933848" cy="307777"/>
              </a:xfrm>
              <a:prstGeom prst="rect">
                <a:avLst/>
              </a:prstGeom>
              <a:noFill/>
            </p:spPr>
            <p:txBody>
              <a:bodyPr wrap="square" rtlCol="0">
                <a:spAutoFit/>
              </a:bodyPr>
              <a:lstStyle/>
              <a:p>
                <a:r>
                  <a:rPr lang="en-US" altLang="zh-CN" sz="1400" dirty="0">
                    <a:solidFill>
                      <a:srgbClr val="5B9BD5"/>
                    </a:solidFill>
                  </a:rPr>
                  <a:t>2015</a:t>
                </a:r>
                <a:r>
                  <a:rPr lang="zh-CN" altLang="en-US" sz="1400" dirty="0">
                    <a:solidFill>
                      <a:srgbClr val="5B9BD5"/>
                    </a:solidFill>
                  </a:rPr>
                  <a:t>年 </a:t>
                </a:r>
                <a:r>
                  <a:rPr lang="en-US" altLang="zh-CN" sz="1400" dirty="0">
                    <a:solidFill>
                      <a:srgbClr val="5B9BD5"/>
                    </a:solidFill>
                  </a:rPr>
                  <a:t>450                      2016</a:t>
                </a:r>
                <a:r>
                  <a:rPr lang="zh-CN" altLang="en-US" sz="1400" dirty="0">
                    <a:solidFill>
                      <a:srgbClr val="5B9BD5"/>
                    </a:solidFill>
                  </a:rPr>
                  <a:t>年 </a:t>
                </a:r>
                <a:r>
                  <a:rPr lang="en-US" altLang="zh-CN" sz="1400" dirty="0">
                    <a:solidFill>
                      <a:srgbClr val="5B9BD5"/>
                    </a:solidFill>
                  </a:rPr>
                  <a:t>500    </a:t>
                </a:r>
                <a:endParaRPr lang="zh-CN" altLang="en-US" sz="1400" dirty="0">
                  <a:solidFill>
                    <a:srgbClr val="5B9BD5"/>
                  </a:solidFill>
                </a:endParaRPr>
              </a:p>
            </p:txBody>
          </p:sp>
        </p:grpSp>
        <p:sp>
          <p:nvSpPr>
            <p:cNvPr id="47" name="左大括号 46">
              <a:extLst>
                <a:ext uri="{FF2B5EF4-FFF2-40B4-BE49-F238E27FC236}">
                  <a16:creationId xmlns:a16="http://schemas.microsoft.com/office/drawing/2014/main" id="{88197610-526E-4721-8D17-33672E8CFDA5}"/>
                </a:ext>
              </a:extLst>
            </p:cNvPr>
            <p:cNvSpPr/>
            <p:nvPr/>
          </p:nvSpPr>
          <p:spPr>
            <a:xfrm rot="16200000">
              <a:off x="7728344" y="3280883"/>
              <a:ext cx="196964" cy="1381029"/>
            </a:xfrm>
            <a:prstGeom prst="leftBrace">
              <a:avLst/>
            </a:prstGeom>
            <a:ln w="28575">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左大括号 47">
              <a:extLst>
                <a:ext uri="{FF2B5EF4-FFF2-40B4-BE49-F238E27FC236}">
                  <a16:creationId xmlns:a16="http://schemas.microsoft.com/office/drawing/2014/main" id="{B476A78D-1534-4BC9-B650-8CA974117DE5}"/>
                </a:ext>
              </a:extLst>
            </p:cNvPr>
            <p:cNvSpPr/>
            <p:nvPr/>
          </p:nvSpPr>
          <p:spPr>
            <a:xfrm rot="16200000">
              <a:off x="5864481" y="3507709"/>
              <a:ext cx="216632" cy="963145"/>
            </a:xfrm>
            <a:prstGeom prst="leftBrace">
              <a:avLst/>
            </a:prstGeom>
            <a:ln w="28575">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00CFE22-D375-40CB-B1C5-B22F9BDAAD1C}"/>
                </a:ext>
              </a:extLst>
            </p:cNvPr>
            <p:cNvSpPr txBox="1"/>
            <p:nvPr/>
          </p:nvSpPr>
          <p:spPr>
            <a:xfrm>
              <a:off x="5629859" y="4087117"/>
              <a:ext cx="2847675" cy="307777"/>
            </a:xfrm>
            <a:prstGeom prst="rect">
              <a:avLst/>
            </a:prstGeom>
            <a:noFill/>
          </p:spPr>
          <p:txBody>
            <a:bodyPr wrap="square" rtlCol="0">
              <a:spAutoFit/>
            </a:bodyPr>
            <a:lstStyle/>
            <a:p>
              <a:r>
                <a:rPr lang="zh-CN" altLang="en-US" sz="1400" dirty="0">
                  <a:solidFill>
                    <a:srgbClr val="5B9BD5"/>
                  </a:solidFill>
                </a:rPr>
                <a:t>店铺</a:t>
              </a:r>
              <a:r>
                <a:rPr lang="en-US" altLang="zh-CN" sz="1400" dirty="0">
                  <a:solidFill>
                    <a:srgbClr val="5B9BD5"/>
                  </a:solidFill>
                </a:rPr>
                <a:t>A 300                      </a:t>
              </a:r>
              <a:r>
                <a:rPr lang="zh-CN" altLang="en-US" sz="1400" dirty="0">
                  <a:solidFill>
                    <a:srgbClr val="5B9BD5"/>
                  </a:solidFill>
                </a:rPr>
                <a:t>店铺</a:t>
              </a:r>
              <a:r>
                <a:rPr lang="en-US" altLang="zh-CN" sz="1400" dirty="0">
                  <a:solidFill>
                    <a:srgbClr val="5B9BD5"/>
                  </a:solidFill>
                </a:rPr>
                <a:t>B 650    </a:t>
              </a:r>
              <a:endParaRPr lang="zh-CN" altLang="en-US" sz="1400" dirty="0">
                <a:solidFill>
                  <a:srgbClr val="5B9BD5"/>
                </a:solidFill>
              </a:endParaRPr>
            </a:p>
          </p:txBody>
        </p:sp>
      </p:grpSp>
    </p:spTree>
    <p:extLst>
      <p:ext uri="{BB962C8B-B14F-4D97-AF65-F5344CB8AC3E}">
        <p14:creationId xmlns:p14="http://schemas.microsoft.com/office/powerpoint/2010/main" val="199346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p:txBody>
          <a:bodyPr/>
          <a:lstStyle/>
          <a:p>
            <a:r>
              <a:rPr lang="zh-CN" altLang="en-US" dirty="0"/>
              <a:t>本文工作</a:t>
            </a:r>
          </a:p>
        </p:txBody>
      </p:sp>
      <p:sp>
        <p:nvSpPr>
          <p:cNvPr id="3" name="内容占位符 2">
            <a:extLst>
              <a:ext uri="{FF2B5EF4-FFF2-40B4-BE49-F238E27FC236}">
                <a16:creationId xmlns:a16="http://schemas.microsoft.com/office/drawing/2014/main" id="{B8A81F27-FA60-4A01-A7BF-4A90E78A6B65}"/>
              </a:ext>
            </a:extLst>
          </p:cNvPr>
          <p:cNvSpPr>
            <a:spLocks noGrp="1"/>
          </p:cNvSpPr>
          <p:nvPr>
            <p:ph idx="1"/>
          </p:nvPr>
        </p:nvSpPr>
        <p:spPr/>
        <p:txBody>
          <a:bodyPr/>
          <a:lstStyle/>
          <a:p>
            <a:r>
              <a:rPr lang="zh-CN" altLang="en-US" dirty="0"/>
              <a:t>针对基于本体的</a:t>
            </a:r>
            <a:r>
              <a:rPr lang="en-US" altLang="zh-CN" dirty="0"/>
              <a:t>VQS</a:t>
            </a:r>
            <a:r>
              <a:rPr lang="zh-CN" altLang="en-US" dirty="0"/>
              <a:t>现有工作的问题，本文进行了以下工作：</a:t>
            </a:r>
            <a:endParaRPr lang="en-US" altLang="zh-CN" dirty="0"/>
          </a:p>
          <a:p>
            <a:pPr lvl="1"/>
            <a:r>
              <a:rPr lang="zh-CN" altLang="en-US" dirty="0"/>
              <a:t>提出一种</a:t>
            </a:r>
            <a:r>
              <a:rPr lang="zh-CN" altLang="zh-CN" dirty="0"/>
              <a:t>“基于推理的终端用户本体查询构造方法”</a:t>
            </a:r>
            <a:endParaRPr lang="en-US" altLang="zh-CN" dirty="0"/>
          </a:p>
          <a:p>
            <a:pPr lvl="1"/>
            <a:r>
              <a:rPr lang="zh-CN" altLang="zh-CN" dirty="0"/>
              <a:t>实现了</a:t>
            </a:r>
            <a:r>
              <a:rPr lang="en-US" altLang="zh-CN" dirty="0"/>
              <a:t>VQS</a:t>
            </a:r>
            <a:r>
              <a:rPr lang="zh-CN" altLang="zh-CN" dirty="0"/>
              <a:t>原型系统</a:t>
            </a:r>
            <a:r>
              <a:rPr lang="zh-CN" altLang="en-US" dirty="0"/>
              <a:t>，对方法有效性进行验证。</a:t>
            </a:r>
            <a:endParaRPr lang="en-US" altLang="zh-CN" dirty="0"/>
          </a:p>
          <a:p>
            <a:r>
              <a:rPr lang="zh-CN" altLang="en-US" dirty="0"/>
              <a:t>研究重点：</a:t>
            </a:r>
            <a:endParaRPr lang="en-US" altLang="zh-CN" dirty="0"/>
          </a:p>
          <a:p>
            <a:pPr lvl="1"/>
            <a:r>
              <a:rPr lang="zh-CN" altLang="en-US" dirty="0"/>
              <a:t>屏蔽数据存储细节，提高系统可用性</a:t>
            </a:r>
          </a:p>
          <a:p>
            <a:pPr lvl="1"/>
            <a:r>
              <a:rPr lang="zh-CN" altLang="en-US" dirty="0"/>
              <a:t>对分组统计进行支持，提高系统表达能力</a:t>
            </a:r>
          </a:p>
          <a:p>
            <a:endParaRPr lang="en-US" altLang="zh-CN" dirty="0"/>
          </a:p>
          <a:p>
            <a:endParaRPr lang="zh-CN" altLang="en-US" dirty="0"/>
          </a:p>
        </p:txBody>
      </p:sp>
    </p:spTree>
    <p:extLst>
      <p:ext uri="{BB962C8B-B14F-4D97-AF65-F5344CB8AC3E}">
        <p14:creationId xmlns:p14="http://schemas.microsoft.com/office/powerpoint/2010/main" val="214523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2">
                    <a:lumMod val="50000"/>
                  </a:schemeClr>
                </a:solidFill>
              </a:rPr>
              <a:t>概述</a:t>
            </a:r>
            <a:endParaRPr lang="en-US" altLang="zh-CN" dirty="0">
              <a:solidFill>
                <a:schemeClr val="bg2">
                  <a:lumMod val="50000"/>
                </a:schemeClr>
              </a:solidFill>
            </a:endParaRPr>
          </a:p>
          <a:p>
            <a:r>
              <a:rPr lang="zh-CN" altLang="en-US" dirty="0"/>
              <a:t>思路与框架</a:t>
            </a:r>
            <a:endParaRPr lang="en-US" altLang="zh-CN" dirty="0"/>
          </a:p>
          <a:p>
            <a:r>
              <a:rPr lang="zh-CN" altLang="en-US" dirty="0">
                <a:solidFill>
                  <a:schemeClr val="bg2">
                    <a:lumMod val="50000"/>
                  </a:schemeClr>
                </a:solidFill>
              </a:rPr>
              <a:t>详细实现</a:t>
            </a:r>
            <a:endParaRPr lang="en-US" altLang="zh-CN" dirty="0">
              <a:solidFill>
                <a:schemeClr val="bg2">
                  <a:lumMod val="50000"/>
                </a:schemeClr>
              </a:solidFill>
            </a:endParaRPr>
          </a:p>
          <a:p>
            <a:r>
              <a:rPr lang="zh-CN" altLang="en-US" dirty="0">
                <a:solidFill>
                  <a:schemeClr val="bg2">
                    <a:lumMod val="50000"/>
                  </a:schemeClr>
                </a:solidFill>
              </a:rPr>
              <a:t>案例展示与实验</a:t>
            </a:r>
            <a:endParaRPr lang="en-US" altLang="zh-CN" dirty="0">
              <a:solidFill>
                <a:schemeClr val="bg2">
                  <a:lumMod val="50000"/>
                </a:schemeClr>
              </a:solidFill>
            </a:endParaRPr>
          </a:p>
          <a:p>
            <a:r>
              <a:rPr lang="zh-CN" altLang="en-US" dirty="0">
                <a:solidFill>
                  <a:schemeClr val="bg2">
                    <a:lumMod val="50000"/>
                  </a:schemeClr>
                </a:solidFill>
              </a:rPr>
              <a:t>结论与未来工作</a:t>
            </a:r>
            <a:endParaRPr lang="en-US" altLang="zh-CN" dirty="0">
              <a:solidFill>
                <a:schemeClr val="bg2">
                  <a:lumMod val="50000"/>
                </a:schemeClr>
              </a:solidFill>
            </a:endParaRPr>
          </a:p>
          <a:p>
            <a:endParaRPr lang="zh-CN" altLang="en-US" dirty="0"/>
          </a:p>
        </p:txBody>
      </p:sp>
    </p:spTree>
    <p:extLst>
      <p:ext uri="{BB962C8B-B14F-4D97-AF65-F5344CB8AC3E}">
        <p14:creationId xmlns:p14="http://schemas.microsoft.com/office/powerpoint/2010/main" val="212701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0841CE-BFDE-4A3E-885C-D6348C4A532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5750" y="4290276"/>
            <a:ext cx="5271375" cy="2459328"/>
          </a:xfrm>
          <a:prstGeom prst="rect">
            <a:avLst/>
          </a:prstGeom>
          <a:noFill/>
          <a:ln>
            <a:noFill/>
          </a:ln>
          <a:effectLst/>
        </p:spPr>
      </p:pic>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p:txBody>
          <a:bodyPr/>
          <a:lstStyle/>
          <a:p>
            <a:r>
              <a:rPr lang="zh-CN" altLang="en-US" dirty="0"/>
              <a:t>方法思路</a:t>
            </a:r>
          </a:p>
        </p:txBody>
      </p:sp>
      <p:sp>
        <p:nvSpPr>
          <p:cNvPr id="3" name="内容占位符 2">
            <a:extLst>
              <a:ext uri="{FF2B5EF4-FFF2-40B4-BE49-F238E27FC236}">
                <a16:creationId xmlns:a16="http://schemas.microsoft.com/office/drawing/2014/main" id="{B8A81F27-FA60-4A01-A7BF-4A90E78A6B65}"/>
              </a:ext>
            </a:extLst>
          </p:cNvPr>
          <p:cNvSpPr>
            <a:spLocks noGrp="1"/>
          </p:cNvSpPr>
          <p:nvPr>
            <p:ph idx="1"/>
          </p:nvPr>
        </p:nvSpPr>
        <p:spPr/>
        <p:txBody>
          <a:bodyPr/>
          <a:lstStyle/>
          <a:p>
            <a:r>
              <a:rPr lang="zh-CN" altLang="en-US" dirty="0"/>
              <a:t>在数据库设计中，按照范式要求将概念拆分为多个表格，并通过外键关联，这是造成用户理解困难的重要原因。</a:t>
            </a:r>
            <a:endParaRPr lang="en-US" altLang="zh-CN" dirty="0"/>
          </a:p>
          <a:p>
            <a:r>
              <a:rPr lang="zh-CN" altLang="en-US" dirty="0"/>
              <a:t>两种外键关系：</a:t>
            </a:r>
            <a:endParaRPr lang="en-US" altLang="zh-CN" dirty="0"/>
          </a:p>
          <a:p>
            <a:pPr lvl="1"/>
            <a:r>
              <a:rPr lang="zh-CN" altLang="en-US" dirty="0"/>
              <a:t>向内共享：逆外键方向，如“品牌名称”与“店铺”</a:t>
            </a:r>
            <a:endParaRPr lang="en-US" altLang="zh-CN" dirty="0"/>
          </a:p>
          <a:p>
            <a:pPr lvl="1"/>
            <a:r>
              <a:rPr lang="zh-CN" altLang="en-US" dirty="0"/>
              <a:t>向外共享：顺外键方向进行聚合，如“实收金额”与“店铺”</a:t>
            </a:r>
            <a:endParaRPr lang="en-US" altLang="zh-CN" dirty="0"/>
          </a:p>
          <a:p>
            <a:r>
              <a:rPr lang="zh-CN" altLang="en-US" dirty="0"/>
              <a:t>利用本体的推理能力，通过规则发现这些关系，能还原范式结构，便于理解。</a:t>
            </a:r>
            <a:endParaRPr lang="en-US" altLang="zh-CN" dirty="0"/>
          </a:p>
          <a:p>
            <a:endParaRPr lang="zh-CN" altLang="en-US" dirty="0"/>
          </a:p>
        </p:txBody>
      </p:sp>
      <p:pic>
        <p:nvPicPr>
          <p:cNvPr id="5" name="图片 4">
            <a:extLst>
              <a:ext uri="{FF2B5EF4-FFF2-40B4-BE49-F238E27FC236}">
                <a16:creationId xmlns:a16="http://schemas.microsoft.com/office/drawing/2014/main" id="{055A6908-300F-4293-94C0-EA840B7D31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094" y="4643416"/>
            <a:ext cx="2694796" cy="1851889"/>
          </a:xfrm>
          <a:prstGeom prst="rect">
            <a:avLst/>
          </a:prstGeom>
          <a:noFill/>
          <a:ln>
            <a:noFill/>
          </a:ln>
        </p:spPr>
      </p:pic>
    </p:spTree>
    <p:extLst>
      <p:ext uri="{BB962C8B-B14F-4D97-AF65-F5344CB8AC3E}">
        <p14:creationId xmlns:p14="http://schemas.microsoft.com/office/powerpoint/2010/main" val="3537074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933D8E-CF1A-4EEB-9D98-CDAD791B04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28" y="1197678"/>
            <a:ext cx="4168462" cy="2409384"/>
          </a:xfrm>
          <a:prstGeom prst="rect">
            <a:avLst/>
          </a:prstGeom>
          <a:noFill/>
          <a:ln>
            <a:noFill/>
          </a:ln>
        </p:spPr>
      </p:pic>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p:txBody>
          <a:bodyPr/>
          <a:lstStyle/>
          <a:p>
            <a:r>
              <a:rPr lang="zh-CN" altLang="en-US" dirty="0"/>
              <a:t>方法框架</a:t>
            </a:r>
          </a:p>
        </p:txBody>
      </p:sp>
      <p:sp>
        <p:nvSpPr>
          <p:cNvPr id="3" name="内容占位符 2">
            <a:extLst>
              <a:ext uri="{FF2B5EF4-FFF2-40B4-BE49-F238E27FC236}">
                <a16:creationId xmlns:a16="http://schemas.microsoft.com/office/drawing/2014/main" id="{B8A81F27-FA60-4A01-A7BF-4A90E78A6B65}"/>
              </a:ext>
            </a:extLst>
          </p:cNvPr>
          <p:cNvSpPr>
            <a:spLocks noGrp="1"/>
          </p:cNvSpPr>
          <p:nvPr>
            <p:ph idx="1"/>
          </p:nvPr>
        </p:nvSpPr>
        <p:spPr>
          <a:xfrm>
            <a:off x="414046" y="3429000"/>
            <a:ext cx="7896225" cy="2866488"/>
          </a:xfrm>
        </p:spPr>
        <p:txBody>
          <a:bodyPr/>
          <a:lstStyle/>
          <a:p>
            <a:r>
              <a:rPr lang="zh-CN" altLang="en-US" dirty="0"/>
              <a:t>查询元模型</a:t>
            </a:r>
            <a:endParaRPr lang="en-US" altLang="zh-CN" dirty="0"/>
          </a:p>
          <a:p>
            <a:pPr lvl="1"/>
            <a:r>
              <a:rPr lang="zh-CN" altLang="en-US" dirty="0"/>
              <a:t>合理利用本体推理能力，提取仅与数据访问相关的概念和关系，形成与领域无关的抽象本体模型。</a:t>
            </a:r>
            <a:endParaRPr lang="en-US" altLang="zh-CN" dirty="0"/>
          </a:p>
          <a:p>
            <a:r>
              <a:rPr lang="zh-CN" altLang="zh-CN" dirty="0"/>
              <a:t>面向查询的本体推理规则</a:t>
            </a:r>
            <a:endParaRPr lang="en-US" altLang="zh-CN" dirty="0"/>
          </a:p>
          <a:p>
            <a:pPr lvl="1"/>
            <a:r>
              <a:rPr lang="zh-CN" altLang="en-US" dirty="0"/>
              <a:t>在查询元模型上进行推理，发现模型语义关系的通用规则。</a:t>
            </a:r>
            <a:endParaRPr lang="en-US" altLang="zh-CN" dirty="0"/>
          </a:p>
          <a:p>
            <a:r>
              <a:rPr lang="zh-CN" altLang="en-US" dirty="0"/>
              <a:t>用户可视化交互</a:t>
            </a:r>
            <a:endParaRPr lang="en-US" altLang="zh-CN" dirty="0"/>
          </a:p>
          <a:p>
            <a:r>
              <a:rPr lang="zh-CN" altLang="en-US" dirty="0"/>
              <a:t>查询构造算法</a:t>
            </a:r>
            <a:endParaRPr lang="en-US" altLang="zh-CN" dirty="0"/>
          </a:p>
          <a:p>
            <a:pPr lvl="1"/>
            <a:r>
              <a:rPr lang="zh-CN" altLang="en-US" dirty="0"/>
              <a:t>将用户输入转换为本体查询</a:t>
            </a:r>
            <a:r>
              <a:rPr lang="en-US" altLang="zh-CN" dirty="0"/>
              <a:t>SPARQL</a:t>
            </a:r>
            <a:r>
              <a:rPr lang="zh-CN" altLang="en-US" dirty="0"/>
              <a:t>语句。</a:t>
            </a:r>
            <a:endParaRPr lang="en-US" altLang="zh-CN" dirty="0"/>
          </a:p>
          <a:p>
            <a:pPr lvl="1"/>
            <a:endParaRPr lang="zh-CN" altLang="en-US" dirty="0"/>
          </a:p>
        </p:txBody>
      </p:sp>
    </p:spTree>
    <p:extLst>
      <p:ext uri="{BB962C8B-B14F-4D97-AF65-F5344CB8AC3E}">
        <p14:creationId xmlns:p14="http://schemas.microsoft.com/office/powerpoint/2010/main" val="338476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2">
                    <a:lumMod val="50000"/>
                  </a:schemeClr>
                </a:solidFill>
              </a:rPr>
              <a:t>概述</a:t>
            </a:r>
            <a:endParaRPr lang="en-US" altLang="zh-CN" dirty="0">
              <a:solidFill>
                <a:schemeClr val="bg2">
                  <a:lumMod val="50000"/>
                </a:schemeClr>
              </a:solidFill>
            </a:endParaRPr>
          </a:p>
          <a:p>
            <a:r>
              <a:rPr lang="zh-CN" altLang="en-US" dirty="0">
                <a:solidFill>
                  <a:schemeClr val="bg2">
                    <a:lumMod val="50000"/>
                  </a:schemeClr>
                </a:solidFill>
              </a:rPr>
              <a:t>思路与框架</a:t>
            </a:r>
            <a:endParaRPr lang="en-US" altLang="zh-CN" dirty="0">
              <a:solidFill>
                <a:schemeClr val="bg2">
                  <a:lumMod val="50000"/>
                </a:schemeClr>
              </a:solidFill>
            </a:endParaRPr>
          </a:p>
          <a:p>
            <a:r>
              <a:rPr lang="zh-CN" altLang="en-US" dirty="0"/>
              <a:t>详细实现</a:t>
            </a:r>
            <a:endParaRPr lang="en-US" altLang="zh-CN" dirty="0"/>
          </a:p>
          <a:p>
            <a:r>
              <a:rPr lang="zh-CN" altLang="en-US" dirty="0">
                <a:solidFill>
                  <a:schemeClr val="bg2">
                    <a:lumMod val="50000"/>
                  </a:schemeClr>
                </a:solidFill>
              </a:rPr>
              <a:t>案例展示与实验</a:t>
            </a:r>
            <a:endParaRPr lang="en-US" altLang="zh-CN" dirty="0">
              <a:solidFill>
                <a:schemeClr val="bg2">
                  <a:lumMod val="50000"/>
                </a:schemeClr>
              </a:solidFill>
            </a:endParaRPr>
          </a:p>
          <a:p>
            <a:r>
              <a:rPr lang="zh-CN" altLang="en-US" dirty="0">
                <a:solidFill>
                  <a:schemeClr val="bg2">
                    <a:lumMod val="50000"/>
                  </a:schemeClr>
                </a:solidFill>
              </a:rPr>
              <a:t>结论与未来工作</a:t>
            </a:r>
            <a:endParaRPr lang="en-US" altLang="zh-CN" dirty="0">
              <a:solidFill>
                <a:schemeClr val="bg2">
                  <a:lumMod val="50000"/>
                </a:schemeClr>
              </a:solidFill>
            </a:endParaRPr>
          </a:p>
          <a:p>
            <a:endParaRPr lang="zh-CN" altLang="en-US" dirty="0"/>
          </a:p>
        </p:txBody>
      </p:sp>
    </p:spTree>
    <p:extLst>
      <p:ext uri="{BB962C8B-B14F-4D97-AF65-F5344CB8AC3E}">
        <p14:creationId xmlns:p14="http://schemas.microsoft.com/office/powerpoint/2010/main" val="397374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p:txBody>
          <a:bodyPr/>
          <a:lstStyle/>
          <a:p>
            <a:r>
              <a:rPr lang="zh-CN" altLang="en-US" dirty="0"/>
              <a:t>查询元模型</a:t>
            </a:r>
          </a:p>
        </p:txBody>
      </p:sp>
      <p:sp>
        <p:nvSpPr>
          <p:cNvPr id="3" name="内容占位符 2">
            <a:extLst>
              <a:ext uri="{FF2B5EF4-FFF2-40B4-BE49-F238E27FC236}">
                <a16:creationId xmlns:a16="http://schemas.microsoft.com/office/drawing/2014/main" id="{B8A81F27-FA60-4A01-A7BF-4A90E78A6B65}"/>
              </a:ext>
            </a:extLst>
          </p:cNvPr>
          <p:cNvSpPr>
            <a:spLocks noGrp="1"/>
          </p:cNvSpPr>
          <p:nvPr>
            <p:ph idx="1"/>
          </p:nvPr>
        </p:nvSpPr>
        <p:spPr>
          <a:xfrm>
            <a:off x="452684" y="3429000"/>
            <a:ext cx="7896225" cy="3281143"/>
          </a:xfrm>
        </p:spPr>
        <p:txBody>
          <a:bodyPr/>
          <a:lstStyle/>
          <a:p>
            <a:r>
              <a:rPr lang="zh-CN" altLang="en-US" dirty="0"/>
              <a:t>与查询行为相关、与特定领域无关。</a:t>
            </a:r>
            <a:endParaRPr lang="en-US" altLang="zh-CN" dirty="0"/>
          </a:p>
          <a:p>
            <a:r>
              <a:rPr lang="zh-CN" altLang="en-US" dirty="0"/>
              <a:t>查询属性：数据表字段，如“品牌名称”</a:t>
            </a:r>
            <a:endParaRPr lang="en-US" altLang="zh-CN" dirty="0"/>
          </a:p>
          <a:p>
            <a:r>
              <a:rPr lang="zh-CN" altLang="en-US" dirty="0"/>
              <a:t>查询对象：查询属性所属的数据库表，如“品牌”</a:t>
            </a:r>
            <a:endParaRPr lang="en-US" altLang="zh-CN" dirty="0"/>
          </a:p>
          <a:p>
            <a:r>
              <a:rPr lang="zh-CN" altLang="en-US" dirty="0"/>
              <a:t>查询指标：查询属性的统计值，如“营业额”</a:t>
            </a:r>
            <a:endParaRPr lang="en-US" altLang="zh-CN" dirty="0"/>
          </a:p>
          <a:p>
            <a:r>
              <a:rPr lang="zh-CN" altLang="en-US" dirty="0"/>
              <a:t>本体模型接入：</a:t>
            </a:r>
            <a:endParaRPr lang="en-US" altLang="zh-CN" dirty="0"/>
          </a:p>
          <a:p>
            <a:pPr lvl="1"/>
            <a:r>
              <a:rPr lang="zh-CN" altLang="en-US" dirty="0"/>
              <a:t>特定领域的本体模型通过继承方式接入查询元模型，具体来说用特定领域本体中的类继承“查询对象”，特定领域本体中的属性继承“查询属性”，而查询指标通过推理规则进行发现。</a:t>
            </a:r>
            <a:endParaRPr lang="en-US" altLang="zh-CN" dirty="0"/>
          </a:p>
        </p:txBody>
      </p:sp>
      <p:pic>
        <p:nvPicPr>
          <p:cNvPr id="6" name="图片 5">
            <a:extLst>
              <a:ext uri="{FF2B5EF4-FFF2-40B4-BE49-F238E27FC236}">
                <a16:creationId xmlns:a16="http://schemas.microsoft.com/office/drawing/2014/main" id="{C65EF9EB-4A5C-4EB9-A525-49166A9A21E4}"/>
              </a:ext>
            </a:extLst>
          </p:cNvPr>
          <p:cNvPicPr/>
          <p:nvPr/>
        </p:nvPicPr>
        <p:blipFill>
          <a:blip r:embed="rId2"/>
          <a:stretch>
            <a:fillRect/>
          </a:stretch>
        </p:blipFill>
        <p:spPr>
          <a:xfrm>
            <a:off x="1880099" y="1248560"/>
            <a:ext cx="5162795" cy="2129557"/>
          </a:xfrm>
          <a:prstGeom prst="rect">
            <a:avLst/>
          </a:prstGeom>
        </p:spPr>
      </p:pic>
    </p:spTree>
    <p:extLst>
      <p:ext uri="{BB962C8B-B14F-4D97-AF65-F5344CB8AC3E}">
        <p14:creationId xmlns:p14="http://schemas.microsoft.com/office/powerpoint/2010/main" val="36530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p:txBody>
          <a:bodyPr/>
          <a:lstStyle/>
          <a:p>
            <a:r>
              <a:rPr lang="zh-CN" altLang="zh-CN" dirty="0"/>
              <a:t>面向查询的本体推理规则</a:t>
            </a:r>
            <a:endParaRPr lang="zh-CN" altLang="en-US" dirty="0"/>
          </a:p>
        </p:txBody>
      </p:sp>
      <p:sp>
        <p:nvSpPr>
          <p:cNvPr id="3" name="内容占位符 2">
            <a:extLst>
              <a:ext uri="{FF2B5EF4-FFF2-40B4-BE49-F238E27FC236}">
                <a16:creationId xmlns:a16="http://schemas.microsoft.com/office/drawing/2014/main" id="{B8A81F27-FA60-4A01-A7BF-4A90E78A6B65}"/>
              </a:ext>
            </a:extLst>
          </p:cNvPr>
          <p:cNvSpPr>
            <a:spLocks noGrp="1"/>
          </p:cNvSpPr>
          <p:nvPr>
            <p:ph idx="1"/>
          </p:nvPr>
        </p:nvSpPr>
        <p:spPr>
          <a:xfrm>
            <a:off x="397491" y="2991131"/>
            <a:ext cx="4695904" cy="3478733"/>
          </a:xfrm>
        </p:spPr>
        <p:txBody>
          <a:bodyPr/>
          <a:lstStyle/>
          <a:p>
            <a:r>
              <a:rPr lang="zh-CN" altLang="en-US" dirty="0"/>
              <a:t>以向外共享为例</a:t>
            </a:r>
            <a:endParaRPr lang="en-US" altLang="zh-CN" dirty="0"/>
          </a:p>
          <a:p>
            <a:pPr lvl="1"/>
            <a:r>
              <a:rPr lang="zh-CN" altLang="en-US" dirty="0"/>
              <a:t>系统首先利用推理规则发现本体模型中所有可能的共享关系。</a:t>
            </a:r>
            <a:endParaRPr lang="en-US" altLang="zh-CN" dirty="0"/>
          </a:p>
          <a:p>
            <a:pPr lvl="1"/>
            <a:r>
              <a:rPr lang="zh-CN" altLang="en-US" dirty="0"/>
              <a:t>对有意义的共享关系进行标注和命名，例如命名右图为“营业额”。</a:t>
            </a:r>
            <a:endParaRPr lang="en-US" altLang="zh-CN" dirty="0"/>
          </a:p>
          <a:p>
            <a:pPr lvl="1"/>
            <a:r>
              <a:rPr lang="zh-CN" altLang="en-US" dirty="0"/>
              <a:t>命名的关系成为“查询指标”，用户在构造查询，系统反向推导出实际查询内容。</a:t>
            </a:r>
            <a:endParaRPr lang="en-US" altLang="zh-CN" dirty="0"/>
          </a:p>
        </p:txBody>
      </p:sp>
      <p:grpSp>
        <p:nvGrpSpPr>
          <p:cNvPr id="29" name="组合 28">
            <a:extLst>
              <a:ext uri="{FF2B5EF4-FFF2-40B4-BE49-F238E27FC236}">
                <a16:creationId xmlns:a16="http://schemas.microsoft.com/office/drawing/2014/main" id="{BA4C5140-6685-43D0-A11F-4D904C2FF1CC}"/>
              </a:ext>
            </a:extLst>
          </p:cNvPr>
          <p:cNvGrpSpPr/>
          <p:nvPr/>
        </p:nvGrpSpPr>
        <p:grpSpPr>
          <a:xfrm>
            <a:off x="417320" y="1407127"/>
            <a:ext cx="4663133" cy="967843"/>
            <a:chOff x="539552" y="1450042"/>
            <a:chExt cx="5319484" cy="1104070"/>
          </a:xfrm>
        </p:grpSpPr>
        <p:pic>
          <p:nvPicPr>
            <p:cNvPr id="7" name="图片 6">
              <a:extLst>
                <a:ext uri="{FF2B5EF4-FFF2-40B4-BE49-F238E27FC236}">
                  <a16:creationId xmlns:a16="http://schemas.microsoft.com/office/drawing/2014/main" id="{219117F7-C072-4C7F-85E3-616EB52B72CA}"/>
                </a:ext>
              </a:extLst>
            </p:cNvPr>
            <p:cNvPicPr>
              <a:picLocks noChangeAspect="1"/>
            </p:cNvPicPr>
            <p:nvPr/>
          </p:nvPicPr>
          <p:blipFill>
            <a:blip r:embed="rId3"/>
            <a:stretch>
              <a:fillRect/>
            </a:stretch>
          </p:blipFill>
          <p:spPr>
            <a:xfrm>
              <a:off x="539552" y="1745779"/>
              <a:ext cx="806250" cy="808333"/>
            </a:xfrm>
            <a:prstGeom prst="rect">
              <a:avLst/>
            </a:prstGeom>
          </p:spPr>
        </p:pic>
        <p:pic>
          <p:nvPicPr>
            <p:cNvPr id="8" name="图片 7">
              <a:extLst>
                <a:ext uri="{FF2B5EF4-FFF2-40B4-BE49-F238E27FC236}">
                  <a16:creationId xmlns:a16="http://schemas.microsoft.com/office/drawing/2014/main" id="{6026F9EE-BCDD-4D99-A05B-A2AA1849209E}"/>
                </a:ext>
              </a:extLst>
            </p:cNvPr>
            <p:cNvPicPr>
              <a:picLocks noChangeAspect="1"/>
            </p:cNvPicPr>
            <p:nvPr/>
          </p:nvPicPr>
          <p:blipFill>
            <a:blip r:embed="rId4"/>
            <a:stretch>
              <a:fillRect/>
            </a:stretch>
          </p:blipFill>
          <p:spPr>
            <a:xfrm>
              <a:off x="1316777" y="1739039"/>
              <a:ext cx="1580250" cy="808333"/>
            </a:xfrm>
            <a:prstGeom prst="rect">
              <a:avLst/>
            </a:prstGeom>
          </p:spPr>
        </p:pic>
        <p:pic>
          <p:nvPicPr>
            <p:cNvPr id="9" name="图片 8">
              <a:extLst>
                <a:ext uri="{FF2B5EF4-FFF2-40B4-BE49-F238E27FC236}">
                  <a16:creationId xmlns:a16="http://schemas.microsoft.com/office/drawing/2014/main" id="{4ECE9E8B-C0ED-4C5F-8623-3F72A1275D05}"/>
                </a:ext>
              </a:extLst>
            </p:cNvPr>
            <p:cNvPicPr>
              <a:picLocks noChangeAspect="1"/>
            </p:cNvPicPr>
            <p:nvPr/>
          </p:nvPicPr>
          <p:blipFill>
            <a:blip r:embed="rId5"/>
            <a:stretch>
              <a:fillRect/>
            </a:stretch>
          </p:blipFill>
          <p:spPr>
            <a:xfrm>
              <a:off x="2863040" y="1745778"/>
              <a:ext cx="1522200" cy="808333"/>
            </a:xfrm>
            <a:prstGeom prst="rect">
              <a:avLst/>
            </a:prstGeom>
          </p:spPr>
        </p:pic>
        <p:pic>
          <p:nvPicPr>
            <p:cNvPr id="10" name="图片 9">
              <a:extLst>
                <a:ext uri="{FF2B5EF4-FFF2-40B4-BE49-F238E27FC236}">
                  <a16:creationId xmlns:a16="http://schemas.microsoft.com/office/drawing/2014/main" id="{15026811-9F27-472B-B25A-CF5FA454B2C4}"/>
                </a:ext>
              </a:extLst>
            </p:cNvPr>
            <p:cNvPicPr>
              <a:picLocks noChangeAspect="1"/>
            </p:cNvPicPr>
            <p:nvPr/>
          </p:nvPicPr>
          <p:blipFill>
            <a:blip r:embed="rId6"/>
            <a:stretch>
              <a:fillRect/>
            </a:stretch>
          </p:blipFill>
          <p:spPr>
            <a:xfrm>
              <a:off x="4336836" y="1745778"/>
              <a:ext cx="1522200" cy="808333"/>
            </a:xfrm>
            <a:prstGeom prst="rect">
              <a:avLst/>
            </a:prstGeom>
          </p:spPr>
        </p:pic>
        <p:pic>
          <p:nvPicPr>
            <p:cNvPr id="11" name="图片 10">
              <a:extLst>
                <a:ext uri="{FF2B5EF4-FFF2-40B4-BE49-F238E27FC236}">
                  <a16:creationId xmlns:a16="http://schemas.microsoft.com/office/drawing/2014/main" id="{9A930D1B-2151-4A0E-95F9-383FF32010A1}"/>
                </a:ext>
              </a:extLst>
            </p:cNvPr>
            <p:cNvPicPr>
              <a:picLocks noChangeAspect="1"/>
            </p:cNvPicPr>
            <p:nvPr/>
          </p:nvPicPr>
          <p:blipFill>
            <a:blip r:embed="rId7"/>
            <a:stretch>
              <a:fillRect/>
            </a:stretch>
          </p:blipFill>
          <p:spPr>
            <a:xfrm>
              <a:off x="918516" y="1450042"/>
              <a:ext cx="4553701" cy="316867"/>
            </a:xfrm>
            <a:prstGeom prst="rect">
              <a:avLst/>
            </a:prstGeom>
          </p:spPr>
        </p:pic>
      </p:grpSp>
      <p:pic>
        <p:nvPicPr>
          <p:cNvPr id="17" name="图片 16">
            <a:extLst>
              <a:ext uri="{FF2B5EF4-FFF2-40B4-BE49-F238E27FC236}">
                <a16:creationId xmlns:a16="http://schemas.microsoft.com/office/drawing/2014/main" id="{80EFF066-B92E-4A67-B12F-BF9422C8B2A8}"/>
              </a:ext>
            </a:extLst>
          </p:cNvPr>
          <p:cNvPicPr>
            <a:picLocks noChangeAspect="1"/>
          </p:cNvPicPr>
          <p:nvPr/>
        </p:nvPicPr>
        <p:blipFill>
          <a:blip r:embed="rId8"/>
          <a:stretch>
            <a:fillRect/>
          </a:stretch>
        </p:blipFill>
        <p:spPr>
          <a:xfrm>
            <a:off x="5143980" y="3892592"/>
            <a:ext cx="3971293" cy="1760642"/>
          </a:xfrm>
          <a:prstGeom prst="rect">
            <a:avLst/>
          </a:prstGeom>
        </p:spPr>
      </p:pic>
      <p:pic>
        <p:nvPicPr>
          <p:cNvPr id="18" name="图片 17">
            <a:extLst>
              <a:ext uri="{FF2B5EF4-FFF2-40B4-BE49-F238E27FC236}">
                <a16:creationId xmlns:a16="http://schemas.microsoft.com/office/drawing/2014/main" id="{BB2ED9BA-B68A-4C49-BEF7-7F3C42E82288}"/>
              </a:ext>
            </a:extLst>
          </p:cNvPr>
          <p:cNvPicPr>
            <a:picLocks noChangeAspect="1"/>
          </p:cNvPicPr>
          <p:nvPr/>
        </p:nvPicPr>
        <p:blipFill>
          <a:blip r:embed="rId9"/>
          <a:stretch>
            <a:fillRect/>
          </a:stretch>
        </p:blipFill>
        <p:spPr>
          <a:xfrm>
            <a:off x="5890503" y="1490801"/>
            <a:ext cx="2453798" cy="526836"/>
          </a:xfrm>
          <a:prstGeom prst="rect">
            <a:avLst/>
          </a:prstGeom>
        </p:spPr>
      </p:pic>
      <p:grpSp>
        <p:nvGrpSpPr>
          <p:cNvPr id="19" name="组合 18">
            <a:extLst>
              <a:ext uri="{FF2B5EF4-FFF2-40B4-BE49-F238E27FC236}">
                <a16:creationId xmlns:a16="http://schemas.microsoft.com/office/drawing/2014/main" id="{FF73EDA4-8255-4ED0-AF1D-621A7C7295B2}"/>
              </a:ext>
            </a:extLst>
          </p:cNvPr>
          <p:cNvGrpSpPr/>
          <p:nvPr/>
        </p:nvGrpSpPr>
        <p:grpSpPr>
          <a:xfrm>
            <a:off x="5530463" y="2920432"/>
            <a:ext cx="730789" cy="938808"/>
            <a:chOff x="5209363" y="2157412"/>
            <a:chExt cx="730789" cy="938808"/>
          </a:xfrm>
        </p:grpSpPr>
        <p:sp>
          <p:nvSpPr>
            <p:cNvPr id="20" name="箭头: 右弧形 19">
              <a:extLst>
                <a:ext uri="{FF2B5EF4-FFF2-40B4-BE49-F238E27FC236}">
                  <a16:creationId xmlns:a16="http://schemas.microsoft.com/office/drawing/2014/main" id="{726CA43E-AAB8-4EB3-9100-D24C8F3C4FFD}"/>
                </a:ext>
              </a:extLst>
            </p:cNvPr>
            <p:cNvSpPr/>
            <p:nvPr/>
          </p:nvSpPr>
          <p:spPr>
            <a:xfrm rot="10800000">
              <a:off x="5688841" y="2157412"/>
              <a:ext cx="251311" cy="938808"/>
            </a:xfrm>
            <a:prstGeom prst="curvedLeftArrow">
              <a:avLst>
                <a:gd name="adj1" fmla="val 13025"/>
                <a:gd name="adj2" fmla="val 47030"/>
                <a:gd name="adj3" fmla="val 25000"/>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21" name="文本框 20">
              <a:extLst>
                <a:ext uri="{FF2B5EF4-FFF2-40B4-BE49-F238E27FC236}">
                  <a16:creationId xmlns:a16="http://schemas.microsoft.com/office/drawing/2014/main" id="{6601FB10-59CC-4AE5-99AF-73F37DC3D2CE}"/>
                </a:ext>
              </a:extLst>
            </p:cNvPr>
            <p:cNvSpPr txBox="1"/>
            <p:nvPr/>
          </p:nvSpPr>
          <p:spPr>
            <a:xfrm>
              <a:off x="5209363" y="2327815"/>
              <a:ext cx="608833" cy="646331"/>
            </a:xfrm>
            <a:prstGeom prst="rect">
              <a:avLst/>
            </a:prstGeom>
            <a:noFill/>
          </p:spPr>
          <p:txBody>
            <a:bodyPr wrap="square" rtlCol="0">
              <a:spAutoFit/>
            </a:bodyPr>
            <a:lstStyle/>
            <a:p>
              <a:r>
                <a:rPr lang="zh-CN" altLang="en-US" sz="1200" b="1" dirty="0">
                  <a:solidFill>
                    <a:schemeClr val="accent1"/>
                  </a:solidFill>
                  <a:latin typeface="+mn-ea"/>
                </a:rPr>
                <a:t>提供推理信息</a:t>
              </a:r>
            </a:p>
          </p:txBody>
        </p:sp>
      </p:grpSp>
      <p:grpSp>
        <p:nvGrpSpPr>
          <p:cNvPr id="22" name="组合 21">
            <a:extLst>
              <a:ext uri="{FF2B5EF4-FFF2-40B4-BE49-F238E27FC236}">
                <a16:creationId xmlns:a16="http://schemas.microsoft.com/office/drawing/2014/main" id="{2D727768-0684-4E12-84EA-75F6052E2D03}"/>
              </a:ext>
            </a:extLst>
          </p:cNvPr>
          <p:cNvGrpSpPr/>
          <p:nvPr/>
        </p:nvGrpSpPr>
        <p:grpSpPr>
          <a:xfrm>
            <a:off x="6555318" y="1953172"/>
            <a:ext cx="1780507" cy="1418505"/>
            <a:chOff x="6155648" y="1328343"/>
            <a:chExt cx="1595738" cy="1253061"/>
          </a:xfrm>
        </p:grpSpPr>
        <p:graphicFrame>
          <p:nvGraphicFramePr>
            <p:cNvPr id="23" name="对象 22">
              <a:extLst>
                <a:ext uri="{FF2B5EF4-FFF2-40B4-BE49-F238E27FC236}">
                  <a16:creationId xmlns:a16="http://schemas.microsoft.com/office/drawing/2014/main" id="{B73CEB22-81BD-4DB4-8197-22B1F7920688}"/>
                </a:ext>
              </a:extLst>
            </p:cNvPr>
            <p:cNvGraphicFramePr>
              <a:graphicFrameLocks noChangeAspect="1"/>
            </p:cNvGraphicFramePr>
            <p:nvPr>
              <p:extLst>
                <p:ext uri="{D42A27DB-BD31-4B8C-83A1-F6EECF244321}">
                  <p14:modId xmlns:p14="http://schemas.microsoft.com/office/powerpoint/2010/main" val="2470919613"/>
                </p:ext>
              </p:extLst>
            </p:nvPr>
          </p:nvGraphicFramePr>
          <p:xfrm>
            <a:off x="6155648" y="1914508"/>
            <a:ext cx="1082100" cy="666896"/>
          </p:xfrm>
          <a:graphic>
            <a:graphicData uri="http://schemas.openxmlformats.org/presentationml/2006/ole">
              <mc:AlternateContent xmlns:mc="http://schemas.openxmlformats.org/markup-compatibility/2006">
                <mc:Choice xmlns:v="urn:schemas-microsoft-com:vml" Requires="v">
                  <p:oleObj spid="_x0000_s1065" name="Visio" r:id="rId10" imgW="2941391" imgH="1813481" progId="Visio.Drawing.15">
                    <p:embed/>
                  </p:oleObj>
                </mc:Choice>
                <mc:Fallback>
                  <p:oleObj name="Visio" r:id="rId10" imgW="2941391" imgH="1813481" progId="Visio.Drawing.15">
                    <p:embed/>
                    <p:pic>
                      <p:nvPicPr>
                        <p:cNvPr id="36" name="对象 35"/>
                        <p:cNvPicPr/>
                        <p:nvPr/>
                      </p:nvPicPr>
                      <p:blipFill>
                        <a:blip r:embed="rId11"/>
                        <a:stretch>
                          <a:fillRect/>
                        </a:stretch>
                      </p:blipFill>
                      <p:spPr>
                        <a:xfrm>
                          <a:off x="6155648" y="1914508"/>
                          <a:ext cx="1082100" cy="666896"/>
                        </a:xfrm>
                        <a:prstGeom prst="rect">
                          <a:avLst/>
                        </a:prstGeom>
                      </p:spPr>
                    </p:pic>
                  </p:oleObj>
                </mc:Fallback>
              </mc:AlternateContent>
            </a:graphicData>
          </a:graphic>
        </p:graphicFrame>
        <p:cxnSp>
          <p:nvCxnSpPr>
            <p:cNvPr id="24" name="直接箭头连接符 23">
              <a:extLst>
                <a:ext uri="{FF2B5EF4-FFF2-40B4-BE49-F238E27FC236}">
                  <a16:creationId xmlns:a16="http://schemas.microsoft.com/office/drawing/2014/main" id="{315D0262-5179-4DF2-9051-23245E7D1F00}"/>
                </a:ext>
              </a:extLst>
            </p:cNvPr>
            <p:cNvCxnSpPr>
              <a:cxnSpLocks/>
            </p:cNvCxnSpPr>
            <p:nvPr/>
          </p:nvCxnSpPr>
          <p:spPr>
            <a:xfrm>
              <a:off x="6616814" y="1328343"/>
              <a:ext cx="0" cy="556703"/>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BC5E9F9-9438-452E-B051-D5F8CC8B661F}"/>
                </a:ext>
              </a:extLst>
            </p:cNvPr>
            <p:cNvSpPr txBox="1"/>
            <p:nvPr/>
          </p:nvSpPr>
          <p:spPr>
            <a:xfrm>
              <a:off x="6616814" y="1414012"/>
              <a:ext cx="1134572" cy="276999"/>
            </a:xfrm>
            <a:prstGeom prst="rect">
              <a:avLst/>
            </a:prstGeom>
            <a:noFill/>
          </p:spPr>
          <p:txBody>
            <a:bodyPr wrap="square" rtlCol="0">
              <a:spAutoFit/>
            </a:bodyPr>
            <a:lstStyle/>
            <a:p>
              <a:r>
                <a:rPr lang="zh-CN" altLang="en-US" sz="1200" b="1" dirty="0">
                  <a:solidFill>
                    <a:schemeClr val="accent1"/>
                  </a:solidFill>
                  <a:latin typeface="+mn-ea"/>
                </a:rPr>
                <a:t>用户构造</a:t>
              </a:r>
            </a:p>
          </p:txBody>
        </p:sp>
      </p:grpSp>
      <p:grpSp>
        <p:nvGrpSpPr>
          <p:cNvPr id="26" name="组合 25">
            <a:extLst>
              <a:ext uri="{FF2B5EF4-FFF2-40B4-BE49-F238E27FC236}">
                <a16:creationId xmlns:a16="http://schemas.microsoft.com/office/drawing/2014/main" id="{1E332CB3-A210-4C69-BD94-13B367057BBC}"/>
              </a:ext>
            </a:extLst>
          </p:cNvPr>
          <p:cNvGrpSpPr/>
          <p:nvPr/>
        </p:nvGrpSpPr>
        <p:grpSpPr>
          <a:xfrm>
            <a:off x="8035918" y="2928828"/>
            <a:ext cx="950929" cy="938808"/>
            <a:chOff x="7293479" y="2165808"/>
            <a:chExt cx="950929" cy="938808"/>
          </a:xfrm>
        </p:grpSpPr>
        <p:sp>
          <p:nvSpPr>
            <p:cNvPr id="27" name="箭头: 右弧形 26">
              <a:extLst>
                <a:ext uri="{FF2B5EF4-FFF2-40B4-BE49-F238E27FC236}">
                  <a16:creationId xmlns:a16="http://schemas.microsoft.com/office/drawing/2014/main" id="{F27BE9F0-6B14-4472-B2A0-4EC97AD6EA2B}"/>
                </a:ext>
              </a:extLst>
            </p:cNvPr>
            <p:cNvSpPr/>
            <p:nvPr/>
          </p:nvSpPr>
          <p:spPr>
            <a:xfrm>
              <a:off x="7293479" y="2165808"/>
              <a:ext cx="251311" cy="938808"/>
            </a:xfrm>
            <a:prstGeom prst="curvedLeftArrow">
              <a:avLst>
                <a:gd name="adj1" fmla="val 13025"/>
                <a:gd name="adj2" fmla="val 47030"/>
                <a:gd name="adj3" fmla="val 25000"/>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28" name="文本框 27">
              <a:extLst>
                <a:ext uri="{FF2B5EF4-FFF2-40B4-BE49-F238E27FC236}">
                  <a16:creationId xmlns:a16="http://schemas.microsoft.com/office/drawing/2014/main" id="{3B1787F4-7BFC-4475-BE15-2B0380143B98}"/>
                </a:ext>
              </a:extLst>
            </p:cNvPr>
            <p:cNvSpPr txBox="1"/>
            <p:nvPr/>
          </p:nvSpPr>
          <p:spPr>
            <a:xfrm>
              <a:off x="7635575" y="2304132"/>
              <a:ext cx="608833" cy="646331"/>
            </a:xfrm>
            <a:prstGeom prst="rect">
              <a:avLst/>
            </a:prstGeom>
            <a:noFill/>
          </p:spPr>
          <p:txBody>
            <a:bodyPr wrap="square" rtlCol="0">
              <a:spAutoFit/>
            </a:bodyPr>
            <a:lstStyle/>
            <a:p>
              <a:r>
                <a:rPr lang="zh-CN" altLang="en-US" sz="1200" b="1" dirty="0">
                  <a:solidFill>
                    <a:schemeClr val="accent1"/>
                  </a:solidFill>
                  <a:latin typeface="+mn-ea"/>
                </a:rPr>
                <a:t>系统反向推导</a:t>
              </a:r>
            </a:p>
          </p:txBody>
        </p:sp>
      </p:grpSp>
    </p:spTree>
    <p:extLst>
      <p:ext uri="{BB962C8B-B14F-4D97-AF65-F5344CB8AC3E}">
        <p14:creationId xmlns:p14="http://schemas.microsoft.com/office/powerpoint/2010/main" val="156553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C1EEC-FA4F-46EA-9942-8A39F4DA366D}"/>
              </a:ext>
            </a:extLst>
          </p:cNvPr>
          <p:cNvSpPr>
            <a:spLocks noGrp="1"/>
          </p:cNvSpPr>
          <p:nvPr>
            <p:ph type="title"/>
          </p:nvPr>
        </p:nvSpPr>
        <p:spPr/>
        <p:txBody>
          <a:bodyPr/>
          <a:lstStyle/>
          <a:p>
            <a:r>
              <a:rPr lang="zh-CN" altLang="en-US" dirty="0"/>
              <a:t>用户可视化交互设计</a:t>
            </a:r>
          </a:p>
        </p:txBody>
      </p:sp>
      <p:sp>
        <p:nvSpPr>
          <p:cNvPr id="3" name="内容占位符 2">
            <a:extLst>
              <a:ext uri="{FF2B5EF4-FFF2-40B4-BE49-F238E27FC236}">
                <a16:creationId xmlns:a16="http://schemas.microsoft.com/office/drawing/2014/main" id="{57195A45-735B-4A8D-B01F-01F0F356A5C4}"/>
              </a:ext>
            </a:extLst>
          </p:cNvPr>
          <p:cNvSpPr>
            <a:spLocks noGrp="1"/>
          </p:cNvSpPr>
          <p:nvPr>
            <p:ph idx="1"/>
          </p:nvPr>
        </p:nvSpPr>
        <p:spPr/>
        <p:txBody>
          <a:bodyPr/>
          <a:lstStyle/>
          <a:p>
            <a:r>
              <a:rPr lang="zh-CN" altLang="en-US" dirty="0"/>
              <a:t>查询指标列表、查询对象图、查询属性列表</a:t>
            </a:r>
            <a:endParaRPr lang="en-US" altLang="zh-CN" dirty="0"/>
          </a:p>
          <a:p>
            <a:r>
              <a:rPr lang="zh-CN" altLang="en-US" dirty="0"/>
              <a:t>查询元素窗口记录用户选择的查询元素信息。</a:t>
            </a:r>
            <a:endParaRPr lang="en-US" altLang="zh-CN" dirty="0"/>
          </a:p>
          <a:p>
            <a:r>
              <a:rPr lang="zh-CN" altLang="zh-CN" dirty="0"/>
              <a:t>在该界面中</a:t>
            </a:r>
            <a:r>
              <a:rPr lang="en-US" altLang="zh-CN" dirty="0"/>
              <a:t>,</a:t>
            </a:r>
            <a:r>
              <a:rPr lang="zh-CN" altLang="zh-CN" dirty="0"/>
              <a:t>用户可以通过选择查询指标和查询对象进行配合实现属性的聚合</a:t>
            </a:r>
            <a:r>
              <a:rPr lang="zh-CN" altLang="en-US" dirty="0"/>
              <a:t>，</a:t>
            </a:r>
            <a:r>
              <a:rPr lang="zh-CN" altLang="zh-CN" dirty="0"/>
              <a:t>选择查询属性实现属性的输出、筛选和分组</a:t>
            </a:r>
            <a:r>
              <a:rPr lang="zh-CN" altLang="en-US" dirty="0"/>
              <a:t>。</a:t>
            </a:r>
          </a:p>
        </p:txBody>
      </p:sp>
      <p:pic>
        <p:nvPicPr>
          <p:cNvPr id="4" name="图片 3">
            <a:extLst>
              <a:ext uri="{FF2B5EF4-FFF2-40B4-BE49-F238E27FC236}">
                <a16:creationId xmlns:a16="http://schemas.microsoft.com/office/drawing/2014/main" id="{1EF117DC-F328-4B4C-A32D-98624A57A02E}"/>
              </a:ext>
            </a:extLst>
          </p:cNvPr>
          <p:cNvPicPr>
            <a:picLocks noChangeAspect="1"/>
          </p:cNvPicPr>
          <p:nvPr/>
        </p:nvPicPr>
        <p:blipFill>
          <a:blip r:embed="rId3"/>
          <a:stretch>
            <a:fillRect/>
          </a:stretch>
        </p:blipFill>
        <p:spPr>
          <a:xfrm>
            <a:off x="974502" y="3391437"/>
            <a:ext cx="6259666" cy="3148744"/>
          </a:xfrm>
          <a:prstGeom prst="rect">
            <a:avLst/>
          </a:prstGeom>
        </p:spPr>
      </p:pic>
    </p:spTree>
    <p:extLst>
      <p:ext uri="{BB962C8B-B14F-4D97-AF65-F5344CB8AC3E}">
        <p14:creationId xmlns:p14="http://schemas.microsoft.com/office/powerpoint/2010/main" val="230576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133C2ED5-0CC4-4096-BB6F-C7315BD34E75}"/>
              </a:ext>
            </a:extLst>
          </p:cNvPr>
          <p:cNvSpPr>
            <a:spLocks noGrp="1"/>
          </p:cNvSpPr>
          <p:nvPr>
            <p:ph idx="1"/>
          </p:nvPr>
        </p:nvSpPr>
        <p:spPr/>
        <p:txBody>
          <a:bodyPr/>
          <a:lstStyle/>
          <a:p>
            <a:r>
              <a:rPr lang="zh-CN" altLang="en-US" dirty="0"/>
              <a:t>用户选择少量元素即可完成输入。</a:t>
            </a:r>
          </a:p>
          <a:p>
            <a:r>
              <a:rPr lang="zh-CN" altLang="en-US" dirty="0"/>
              <a:t>根据用户输入补充剩余内容，构造实际的</a:t>
            </a:r>
            <a:r>
              <a:rPr lang="en-US" altLang="zh-CN" dirty="0"/>
              <a:t>SPARQL</a:t>
            </a:r>
            <a:r>
              <a:rPr lang="zh-CN" altLang="en-US" dirty="0"/>
              <a:t>查询。</a:t>
            </a:r>
          </a:p>
          <a:p>
            <a:pPr lvl="1"/>
            <a:r>
              <a:rPr lang="en-US" altLang="zh-CN" dirty="0"/>
              <a:t>1</a:t>
            </a:r>
            <a:r>
              <a:rPr lang="zh-CN" altLang="en-US" dirty="0"/>
              <a:t>、从本体模型读取所有概念和概念之间的关联。</a:t>
            </a:r>
            <a:endParaRPr lang="en-US" altLang="zh-CN" dirty="0"/>
          </a:p>
          <a:p>
            <a:pPr lvl="1"/>
            <a:r>
              <a:rPr lang="en-US" altLang="zh-CN" dirty="0"/>
              <a:t>2</a:t>
            </a:r>
            <a:r>
              <a:rPr lang="zh-CN" altLang="en-US" dirty="0"/>
              <a:t>、根据用户输入在图中标记核心概念。</a:t>
            </a:r>
            <a:endParaRPr lang="en-US" altLang="zh-CN" dirty="0"/>
          </a:p>
          <a:p>
            <a:pPr lvl="1"/>
            <a:r>
              <a:rPr lang="en-US" altLang="zh-CN" dirty="0"/>
              <a:t>3</a:t>
            </a:r>
            <a:r>
              <a:rPr lang="zh-CN" altLang="en-US" dirty="0"/>
              <a:t>、</a:t>
            </a:r>
            <a:r>
              <a:rPr lang="en-US" altLang="zh-CN" dirty="0"/>
              <a:t>BFS</a:t>
            </a:r>
            <a:r>
              <a:rPr lang="zh-CN" altLang="en-US" dirty="0"/>
              <a:t>获得最短路径，连通核心概念，构造原始查询结构。</a:t>
            </a:r>
            <a:endParaRPr lang="en-US" altLang="zh-CN" dirty="0"/>
          </a:p>
          <a:p>
            <a:pPr lvl="1"/>
            <a:r>
              <a:rPr lang="en-US" altLang="zh-CN" dirty="0"/>
              <a:t>4</a:t>
            </a:r>
            <a:r>
              <a:rPr lang="zh-CN" altLang="en-US" dirty="0"/>
              <a:t>、提取查询路径，结合用户输入以</a:t>
            </a:r>
            <a:r>
              <a:rPr lang="en-US" altLang="zh-CN" dirty="0"/>
              <a:t>DFS</a:t>
            </a:r>
            <a:r>
              <a:rPr lang="zh-CN" altLang="en-US" dirty="0"/>
              <a:t>顺序构造</a:t>
            </a:r>
            <a:r>
              <a:rPr lang="en-US" altLang="zh-CN" dirty="0"/>
              <a:t>SPARQL</a:t>
            </a:r>
            <a:r>
              <a:rPr lang="zh-CN" altLang="en-US" dirty="0"/>
              <a:t>。</a:t>
            </a:r>
          </a:p>
          <a:p>
            <a:pPr lvl="1"/>
            <a:endParaRPr lang="en-US" altLang="zh-CN" dirty="0"/>
          </a:p>
          <a:p>
            <a:endParaRPr lang="en-US" altLang="zh-CN" dirty="0">
              <a:solidFill>
                <a:schemeClr val="accent1"/>
              </a:solidFill>
            </a:endParaRPr>
          </a:p>
          <a:p>
            <a:endParaRPr lang="zh-CN" altLang="en-US" dirty="0"/>
          </a:p>
        </p:txBody>
      </p:sp>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a:xfrm>
            <a:off x="357018" y="435678"/>
            <a:ext cx="7592093" cy="762000"/>
          </a:xfrm>
        </p:spPr>
        <p:txBody>
          <a:bodyPr/>
          <a:lstStyle/>
          <a:p>
            <a:r>
              <a:rPr lang="zh-CN" altLang="zh-CN" dirty="0"/>
              <a:t>本体查询</a:t>
            </a:r>
            <a:r>
              <a:rPr lang="en-US" altLang="zh-CN" dirty="0"/>
              <a:t>SPARQL</a:t>
            </a:r>
            <a:r>
              <a:rPr lang="zh-CN" altLang="zh-CN" dirty="0"/>
              <a:t>语句构造算法</a:t>
            </a:r>
            <a:endParaRPr lang="zh-CN" altLang="en-US" dirty="0"/>
          </a:p>
        </p:txBody>
      </p:sp>
      <p:pic>
        <p:nvPicPr>
          <p:cNvPr id="30" name="图片 29">
            <a:extLst>
              <a:ext uri="{FF2B5EF4-FFF2-40B4-BE49-F238E27FC236}">
                <a16:creationId xmlns:a16="http://schemas.microsoft.com/office/drawing/2014/main" id="{282491E2-9E18-4075-9326-3414AF1FEB5A}"/>
              </a:ext>
            </a:extLst>
          </p:cNvPr>
          <p:cNvPicPr>
            <a:picLocks noChangeAspect="1"/>
          </p:cNvPicPr>
          <p:nvPr/>
        </p:nvPicPr>
        <p:blipFill>
          <a:blip r:embed="rId2"/>
          <a:stretch>
            <a:fillRect/>
          </a:stretch>
        </p:blipFill>
        <p:spPr>
          <a:xfrm>
            <a:off x="2795989" y="4243555"/>
            <a:ext cx="3024336" cy="276909"/>
          </a:xfrm>
          <a:prstGeom prst="rect">
            <a:avLst/>
          </a:prstGeom>
        </p:spPr>
      </p:pic>
      <p:sp>
        <p:nvSpPr>
          <p:cNvPr id="31" name="文本框 30">
            <a:extLst>
              <a:ext uri="{FF2B5EF4-FFF2-40B4-BE49-F238E27FC236}">
                <a16:creationId xmlns:a16="http://schemas.microsoft.com/office/drawing/2014/main" id="{EE840014-A81E-4E65-A128-3E54C34AAFFF}"/>
              </a:ext>
            </a:extLst>
          </p:cNvPr>
          <p:cNvSpPr txBox="1"/>
          <p:nvPr/>
        </p:nvSpPr>
        <p:spPr>
          <a:xfrm>
            <a:off x="3978310" y="3989536"/>
            <a:ext cx="939830" cy="247701"/>
          </a:xfrm>
          <a:prstGeom prst="rect">
            <a:avLst/>
          </a:prstGeom>
          <a:noFill/>
        </p:spPr>
        <p:txBody>
          <a:bodyPr wrap="square" rtlCol="0">
            <a:spAutoFit/>
          </a:bodyPr>
          <a:lstStyle/>
          <a:p>
            <a:r>
              <a:rPr lang="zh-CN" altLang="en-US" sz="1000" dirty="0">
                <a:solidFill>
                  <a:srgbClr val="4F81BD"/>
                </a:solidFill>
              </a:rPr>
              <a:t>用户输入</a:t>
            </a:r>
          </a:p>
        </p:txBody>
      </p:sp>
      <p:grpSp>
        <p:nvGrpSpPr>
          <p:cNvPr id="32" name="组合 31">
            <a:extLst>
              <a:ext uri="{FF2B5EF4-FFF2-40B4-BE49-F238E27FC236}">
                <a16:creationId xmlns:a16="http://schemas.microsoft.com/office/drawing/2014/main" id="{763E8043-6218-4E39-83B2-DED281E48AAC}"/>
              </a:ext>
            </a:extLst>
          </p:cNvPr>
          <p:cNvGrpSpPr/>
          <p:nvPr/>
        </p:nvGrpSpPr>
        <p:grpSpPr>
          <a:xfrm>
            <a:off x="396875" y="4758735"/>
            <a:ext cx="2512017" cy="1699031"/>
            <a:chOff x="1393539" y="3090856"/>
            <a:chExt cx="2512017" cy="1699031"/>
          </a:xfrm>
        </p:grpSpPr>
        <p:grpSp>
          <p:nvGrpSpPr>
            <p:cNvPr id="33" name="组合 32">
              <a:extLst>
                <a:ext uri="{FF2B5EF4-FFF2-40B4-BE49-F238E27FC236}">
                  <a16:creationId xmlns:a16="http://schemas.microsoft.com/office/drawing/2014/main" id="{776A1CD6-FCEB-4B52-98C1-48D8178706DF}"/>
                </a:ext>
              </a:extLst>
            </p:cNvPr>
            <p:cNvGrpSpPr/>
            <p:nvPr/>
          </p:nvGrpSpPr>
          <p:grpSpPr>
            <a:xfrm>
              <a:off x="1393539" y="3090856"/>
              <a:ext cx="2480172" cy="1361140"/>
              <a:chOff x="1393539" y="3090856"/>
              <a:chExt cx="2480172" cy="1361140"/>
            </a:xfrm>
          </p:grpSpPr>
          <p:grpSp>
            <p:nvGrpSpPr>
              <p:cNvPr id="35" name="组合 34">
                <a:extLst>
                  <a:ext uri="{FF2B5EF4-FFF2-40B4-BE49-F238E27FC236}">
                    <a16:creationId xmlns:a16="http://schemas.microsoft.com/office/drawing/2014/main" id="{FE35DB65-2F1B-4D7C-AA36-33BB1F070203}"/>
                  </a:ext>
                </a:extLst>
              </p:cNvPr>
              <p:cNvGrpSpPr/>
              <p:nvPr/>
            </p:nvGrpSpPr>
            <p:grpSpPr>
              <a:xfrm>
                <a:off x="1393539" y="3090856"/>
                <a:ext cx="2480172" cy="1361140"/>
                <a:chOff x="1393539" y="3090856"/>
                <a:chExt cx="2480172" cy="1361140"/>
              </a:xfrm>
            </p:grpSpPr>
            <p:sp>
              <p:nvSpPr>
                <p:cNvPr id="37" name="椭圆 36">
                  <a:extLst>
                    <a:ext uri="{FF2B5EF4-FFF2-40B4-BE49-F238E27FC236}">
                      <a16:creationId xmlns:a16="http://schemas.microsoft.com/office/drawing/2014/main" id="{2CFAA3E8-9E48-4752-8A3B-77EEC28126CA}"/>
                    </a:ext>
                  </a:extLst>
                </p:cNvPr>
                <p:cNvSpPr/>
                <p:nvPr/>
              </p:nvSpPr>
              <p:spPr>
                <a:xfrm>
                  <a:off x="2035714" y="3177198"/>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38" name="椭圆 37">
                  <a:extLst>
                    <a:ext uri="{FF2B5EF4-FFF2-40B4-BE49-F238E27FC236}">
                      <a16:creationId xmlns:a16="http://schemas.microsoft.com/office/drawing/2014/main" id="{CEA10D00-A2EB-4345-A257-6542B36A19E0}"/>
                    </a:ext>
                  </a:extLst>
                </p:cNvPr>
                <p:cNvSpPr/>
                <p:nvPr/>
              </p:nvSpPr>
              <p:spPr>
                <a:xfrm>
                  <a:off x="1410424" y="365805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39" name="椭圆 38">
                  <a:extLst>
                    <a:ext uri="{FF2B5EF4-FFF2-40B4-BE49-F238E27FC236}">
                      <a16:creationId xmlns:a16="http://schemas.microsoft.com/office/drawing/2014/main" id="{C9AE7F30-D98C-4857-834F-6E2B62387167}"/>
                    </a:ext>
                  </a:extLst>
                </p:cNvPr>
                <p:cNvSpPr/>
                <p:nvPr/>
              </p:nvSpPr>
              <p:spPr>
                <a:xfrm>
                  <a:off x="1970623" y="3610555"/>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0" name="椭圆 39">
                  <a:extLst>
                    <a:ext uri="{FF2B5EF4-FFF2-40B4-BE49-F238E27FC236}">
                      <a16:creationId xmlns:a16="http://schemas.microsoft.com/office/drawing/2014/main" id="{B3140C83-2E74-48BC-A240-5A7AE4E9B8EA}"/>
                    </a:ext>
                  </a:extLst>
                </p:cNvPr>
                <p:cNvSpPr/>
                <p:nvPr/>
              </p:nvSpPr>
              <p:spPr>
                <a:xfrm>
                  <a:off x="2035714" y="4129549"/>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1" name="椭圆 40">
                  <a:extLst>
                    <a:ext uri="{FF2B5EF4-FFF2-40B4-BE49-F238E27FC236}">
                      <a16:creationId xmlns:a16="http://schemas.microsoft.com/office/drawing/2014/main" id="{02B91F06-2681-4D6E-8149-87B0B901F34E}"/>
                    </a:ext>
                  </a:extLst>
                </p:cNvPr>
                <p:cNvSpPr/>
                <p:nvPr/>
              </p:nvSpPr>
              <p:spPr>
                <a:xfrm>
                  <a:off x="2666751" y="4008681"/>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2" name="椭圆 41">
                  <a:extLst>
                    <a:ext uri="{FF2B5EF4-FFF2-40B4-BE49-F238E27FC236}">
                      <a16:creationId xmlns:a16="http://schemas.microsoft.com/office/drawing/2014/main" id="{9B87D15A-5604-41C2-9535-4BA02284340F}"/>
                    </a:ext>
                  </a:extLst>
                </p:cNvPr>
                <p:cNvSpPr/>
                <p:nvPr/>
              </p:nvSpPr>
              <p:spPr>
                <a:xfrm>
                  <a:off x="3207560" y="3166395"/>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3" name="椭圆 42">
                  <a:extLst>
                    <a:ext uri="{FF2B5EF4-FFF2-40B4-BE49-F238E27FC236}">
                      <a16:creationId xmlns:a16="http://schemas.microsoft.com/office/drawing/2014/main" id="{5BB9B8B8-1C89-4153-B3C1-8C2DCC5B49CC}"/>
                    </a:ext>
                  </a:extLst>
                </p:cNvPr>
                <p:cNvSpPr/>
                <p:nvPr/>
              </p:nvSpPr>
              <p:spPr>
                <a:xfrm>
                  <a:off x="2693594" y="3090856"/>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4" name="椭圆 43">
                  <a:extLst>
                    <a:ext uri="{FF2B5EF4-FFF2-40B4-BE49-F238E27FC236}">
                      <a16:creationId xmlns:a16="http://schemas.microsoft.com/office/drawing/2014/main" id="{1F2BF8F4-ED25-4922-8E85-5EF2A9F48A40}"/>
                    </a:ext>
                  </a:extLst>
                </p:cNvPr>
                <p:cNvSpPr/>
                <p:nvPr/>
              </p:nvSpPr>
              <p:spPr>
                <a:xfrm>
                  <a:off x="2398687" y="3575455"/>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5" name="椭圆 44">
                  <a:extLst>
                    <a:ext uri="{FF2B5EF4-FFF2-40B4-BE49-F238E27FC236}">
                      <a16:creationId xmlns:a16="http://schemas.microsoft.com/office/drawing/2014/main" id="{3D358551-3AE3-4900-B22E-FC7AAB1795D7}"/>
                    </a:ext>
                  </a:extLst>
                </p:cNvPr>
                <p:cNvSpPr/>
                <p:nvPr/>
              </p:nvSpPr>
              <p:spPr>
                <a:xfrm>
                  <a:off x="3029577" y="3625129"/>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6" name="椭圆 45">
                  <a:extLst>
                    <a:ext uri="{FF2B5EF4-FFF2-40B4-BE49-F238E27FC236}">
                      <a16:creationId xmlns:a16="http://schemas.microsoft.com/office/drawing/2014/main" id="{2087E558-E9F4-42C9-AA2F-3313105A4DE7}"/>
                    </a:ext>
                  </a:extLst>
                </p:cNvPr>
                <p:cNvSpPr/>
                <p:nvPr/>
              </p:nvSpPr>
              <p:spPr>
                <a:xfrm>
                  <a:off x="3551264" y="350846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7" name="椭圆 46">
                  <a:extLst>
                    <a:ext uri="{FF2B5EF4-FFF2-40B4-BE49-F238E27FC236}">
                      <a16:creationId xmlns:a16="http://schemas.microsoft.com/office/drawing/2014/main" id="{D9A621ED-67FC-4536-8236-77C0060313D6}"/>
                    </a:ext>
                  </a:extLst>
                </p:cNvPr>
                <p:cNvSpPr/>
                <p:nvPr/>
              </p:nvSpPr>
              <p:spPr>
                <a:xfrm>
                  <a:off x="1393539" y="3144277"/>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48" name="椭圆 47">
                  <a:extLst>
                    <a:ext uri="{FF2B5EF4-FFF2-40B4-BE49-F238E27FC236}">
                      <a16:creationId xmlns:a16="http://schemas.microsoft.com/office/drawing/2014/main" id="{186145C4-B628-4A19-9A05-6C9D99F7A4CA}"/>
                    </a:ext>
                  </a:extLst>
                </p:cNvPr>
                <p:cNvSpPr/>
                <p:nvPr/>
              </p:nvSpPr>
              <p:spPr>
                <a:xfrm>
                  <a:off x="3375833" y="4109646"/>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cxnSp>
              <p:nvCxnSpPr>
                <p:cNvPr id="49" name="直接箭头连接符 48">
                  <a:extLst>
                    <a:ext uri="{FF2B5EF4-FFF2-40B4-BE49-F238E27FC236}">
                      <a16:creationId xmlns:a16="http://schemas.microsoft.com/office/drawing/2014/main" id="{3F54BD9A-14C7-4D75-BA7A-5389677E645F}"/>
                    </a:ext>
                  </a:extLst>
                </p:cNvPr>
                <p:cNvCxnSpPr>
                  <a:cxnSpLocks/>
                  <a:stCxn id="38" idx="0"/>
                  <a:endCxn id="47" idx="4"/>
                </p:cNvCxnSpPr>
                <p:nvPr/>
              </p:nvCxnSpPr>
              <p:spPr>
                <a:xfrm flipH="1" flipV="1">
                  <a:off x="1554763" y="3466724"/>
                  <a:ext cx="16885" cy="191330"/>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2FE62F5-DBE9-4408-A607-A913960D809A}"/>
                    </a:ext>
                  </a:extLst>
                </p:cNvPr>
                <p:cNvCxnSpPr>
                  <a:stCxn id="38" idx="6"/>
                  <a:endCxn id="39" idx="2"/>
                </p:cNvCxnSpPr>
                <p:nvPr/>
              </p:nvCxnSpPr>
              <p:spPr>
                <a:xfrm flipV="1">
                  <a:off x="1732871" y="3771779"/>
                  <a:ext cx="237752" cy="47499"/>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C1E01678-8903-4467-B96F-C6C783488CF9}"/>
                    </a:ext>
                  </a:extLst>
                </p:cNvPr>
                <p:cNvCxnSpPr>
                  <a:cxnSpLocks/>
                  <a:stCxn id="39" idx="4"/>
                  <a:endCxn id="40" idx="0"/>
                </p:cNvCxnSpPr>
                <p:nvPr/>
              </p:nvCxnSpPr>
              <p:spPr>
                <a:xfrm>
                  <a:off x="2131847" y="3933002"/>
                  <a:ext cx="65091" cy="196547"/>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2E7F93F-9B91-46E2-BFF0-F3323A3C7E81}"/>
                    </a:ext>
                  </a:extLst>
                </p:cNvPr>
                <p:cNvCxnSpPr>
                  <a:stCxn id="37" idx="5"/>
                  <a:endCxn id="44" idx="1"/>
                </p:cNvCxnSpPr>
                <p:nvPr/>
              </p:nvCxnSpPr>
              <p:spPr>
                <a:xfrm>
                  <a:off x="2310940" y="3452424"/>
                  <a:ext cx="134968" cy="170252"/>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C9AF1912-F7FE-4CC9-9DCA-089C3B097D88}"/>
                    </a:ext>
                  </a:extLst>
                </p:cNvPr>
                <p:cNvCxnSpPr>
                  <a:cxnSpLocks/>
                  <a:stCxn id="44" idx="7"/>
                  <a:endCxn id="43" idx="3"/>
                </p:cNvCxnSpPr>
                <p:nvPr/>
              </p:nvCxnSpPr>
              <p:spPr>
                <a:xfrm flipV="1">
                  <a:off x="2673913" y="3366082"/>
                  <a:ext cx="66902" cy="256594"/>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2E531666-6C83-477A-BCA6-E93826823966}"/>
                    </a:ext>
                  </a:extLst>
                </p:cNvPr>
                <p:cNvCxnSpPr>
                  <a:cxnSpLocks/>
                  <a:stCxn id="43" idx="6"/>
                  <a:endCxn id="42" idx="2"/>
                </p:cNvCxnSpPr>
                <p:nvPr/>
              </p:nvCxnSpPr>
              <p:spPr>
                <a:xfrm>
                  <a:off x="3016041" y="3252080"/>
                  <a:ext cx="191519" cy="7553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3FA3928-3D99-4B68-A0A5-79DE195B564C}"/>
                    </a:ext>
                  </a:extLst>
                </p:cNvPr>
                <p:cNvCxnSpPr>
                  <a:stCxn id="42" idx="5"/>
                  <a:endCxn id="46" idx="1"/>
                </p:cNvCxnSpPr>
                <p:nvPr/>
              </p:nvCxnSpPr>
              <p:spPr>
                <a:xfrm>
                  <a:off x="3482786" y="3441620"/>
                  <a:ext cx="115699" cy="1140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A1068F20-ADD1-46C3-BF70-B2E1F109BE50}"/>
                    </a:ext>
                  </a:extLst>
                </p:cNvPr>
                <p:cNvCxnSpPr>
                  <a:stCxn id="45" idx="6"/>
                  <a:endCxn id="46" idx="2"/>
                </p:cNvCxnSpPr>
                <p:nvPr/>
              </p:nvCxnSpPr>
              <p:spPr>
                <a:xfrm flipV="1">
                  <a:off x="3352024" y="3669688"/>
                  <a:ext cx="199240" cy="1166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C8A2622F-15EB-4142-934F-F02118BF9E88}"/>
                    </a:ext>
                  </a:extLst>
                </p:cNvPr>
                <p:cNvCxnSpPr>
                  <a:stCxn id="44" idx="6"/>
                  <a:endCxn id="45" idx="2"/>
                </p:cNvCxnSpPr>
                <p:nvPr/>
              </p:nvCxnSpPr>
              <p:spPr>
                <a:xfrm>
                  <a:off x="2721134" y="3736679"/>
                  <a:ext cx="308443" cy="49674"/>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BA716311-5195-4350-AFE7-F1105638A39A}"/>
                    </a:ext>
                  </a:extLst>
                </p:cNvPr>
                <p:cNvCxnSpPr>
                  <a:stCxn id="39" idx="6"/>
                  <a:endCxn id="44" idx="2"/>
                </p:cNvCxnSpPr>
                <p:nvPr/>
              </p:nvCxnSpPr>
              <p:spPr>
                <a:xfrm flipV="1">
                  <a:off x="2293070" y="3736679"/>
                  <a:ext cx="105617" cy="35100"/>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92B070E-BDDD-4614-A9B2-A4A6939CFEBB}"/>
                    </a:ext>
                  </a:extLst>
                </p:cNvPr>
                <p:cNvCxnSpPr>
                  <a:stCxn id="41" idx="1"/>
                  <a:endCxn id="44" idx="5"/>
                </p:cNvCxnSpPr>
                <p:nvPr/>
              </p:nvCxnSpPr>
              <p:spPr>
                <a:xfrm flipH="1" flipV="1">
                  <a:off x="2673913" y="3850681"/>
                  <a:ext cx="40059" cy="205221"/>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1D9C9B5-940A-41ED-958C-8447CCBD4EBD}"/>
                    </a:ext>
                  </a:extLst>
                </p:cNvPr>
                <p:cNvCxnSpPr>
                  <a:stCxn id="45" idx="5"/>
                  <a:endCxn id="48" idx="1"/>
                </p:cNvCxnSpPr>
                <p:nvPr/>
              </p:nvCxnSpPr>
              <p:spPr>
                <a:xfrm>
                  <a:off x="3304803" y="3900355"/>
                  <a:ext cx="118251" cy="256512"/>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6" name="直接箭头连接符 35">
                <a:extLst>
                  <a:ext uri="{FF2B5EF4-FFF2-40B4-BE49-F238E27FC236}">
                    <a16:creationId xmlns:a16="http://schemas.microsoft.com/office/drawing/2014/main" id="{25E6EACC-3757-4FCC-A27E-5D0D346F43BF}"/>
                  </a:ext>
                </a:extLst>
              </p:cNvPr>
              <p:cNvCxnSpPr>
                <a:cxnSpLocks/>
                <a:stCxn id="40" idx="6"/>
                <a:endCxn id="41" idx="2"/>
              </p:cNvCxnSpPr>
              <p:nvPr/>
            </p:nvCxnSpPr>
            <p:spPr>
              <a:xfrm flipV="1">
                <a:off x="2358161" y="4169905"/>
                <a:ext cx="308590" cy="12086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4" name="文本框 33">
              <a:extLst>
                <a:ext uri="{FF2B5EF4-FFF2-40B4-BE49-F238E27FC236}">
                  <a16:creationId xmlns:a16="http://schemas.microsoft.com/office/drawing/2014/main" id="{A61056AC-4C8F-44A8-B4F0-3D1DE433689D}"/>
                </a:ext>
              </a:extLst>
            </p:cNvPr>
            <p:cNvSpPr txBox="1"/>
            <p:nvPr/>
          </p:nvSpPr>
          <p:spPr>
            <a:xfrm>
              <a:off x="1442269" y="4543666"/>
              <a:ext cx="2463287" cy="246221"/>
            </a:xfrm>
            <a:prstGeom prst="rect">
              <a:avLst/>
            </a:prstGeom>
            <a:noFill/>
          </p:spPr>
          <p:txBody>
            <a:bodyPr wrap="square" rtlCol="0">
              <a:spAutoFit/>
            </a:bodyPr>
            <a:lstStyle/>
            <a:p>
              <a:r>
                <a:rPr lang="zh-CN" altLang="en-US" sz="1000" dirty="0">
                  <a:solidFill>
                    <a:srgbClr val="4F81BD"/>
                  </a:solidFill>
                </a:rPr>
                <a:t>查询对象通过外键连接形成的有向图</a:t>
              </a:r>
            </a:p>
          </p:txBody>
        </p:sp>
      </p:grpSp>
      <p:grpSp>
        <p:nvGrpSpPr>
          <p:cNvPr id="6" name="组合 5">
            <a:extLst>
              <a:ext uri="{FF2B5EF4-FFF2-40B4-BE49-F238E27FC236}">
                <a16:creationId xmlns:a16="http://schemas.microsoft.com/office/drawing/2014/main" id="{2B8BD3EB-D1B4-49C9-AAE2-8C7CC4F4B8BD}"/>
              </a:ext>
            </a:extLst>
          </p:cNvPr>
          <p:cNvGrpSpPr/>
          <p:nvPr/>
        </p:nvGrpSpPr>
        <p:grpSpPr>
          <a:xfrm>
            <a:off x="3104119" y="4751365"/>
            <a:ext cx="2512017" cy="1699031"/>
            <a:chOff x="1393539" y="3090856"/>
            <a:chExt cx="2512017" cy="1699031"/>
          </a:xfrm>
        </p:grpSpPr>
        <p:sp>
          <p:nvSpPr>
            <p:cNvPr id="61" name="文本框 60">
              <a:extLst>
                <a:ext uri="{FF2B5EF4-FFF2-40B4-BE49-F238E27FC236}">
                  <a16:creationId xmlns:a16="http://schemas.microsoft.com/office/drawing/2014/main" id="{6A3F701F-EEA3-433E-AA71-58360EB5E549}"/>
                </a:ext>
              </a:extLst>
            </p:cNvPr>
            <p:cNvSpPr txBox="1"/>
            <p:nvPr/>
          </p:nvSpPr>
          <p:spPr>
            <a:xfrm>
              <a:off x="1442269" y="4543666"/>
              <a:ext cx="2463287" cy="246221"/>
            </a:xfrm>
            <a:prstGeom prst="rect">
              <a:avLst/>
            </a:prstGeom>
            <a:noFill/>
          </p:spPr>
          <p:txBody>
            <a:bodyPr wrap="square" rtlCol="0">
              <a:spAutoFit/>
            </a:bodyPr>
            <a:lstStyle/>
            <a:p>
              <a:r>
                <a:rPr lang="zh-CN" altLang="en-US" sz="1000" dirty="0">
                  <a:solidFill>
                    <a:srgbClr val="4F81BD"/>
                  </a:solidFill>
                </a:rPr>
                <a:t>查询对象通过外键连接形成的有向图</a:t>
              </a:r>
            </a:p>
          </p:txBody>
        </p:sp>
        <p:grpSp>
          <p:nvGrpSpPr>
            <p:cNvPr id="62" name="组合 61">
              <a:extLst>
                <a:ext uri="{FF2B5EF4-FFF2-40B4-BE49-F238E27FC236}">
                  <a16:creationId xmlns:a16="http://schemas.microsoft.com/office/drawing/2014/main" id="{B62C4445-2510-43FB-80E2-C1EC7E711A22}"/>
                </a:ext>
              </a:extLst>
            </p:cNvPr>
            <p:cNvGrpSpPr/>
            <p:nvPr/>
          </p:nvGrpSpPr>
          <p:grpSpPr>
            <a:xfrm>
              <a:off x="1393539" y="3090856"/>
              <a:ext cx="2480172" cy="1361140"/>
              <a:chOff x="1393539" y="3090856"/>
              <a:chExt cx="2480172" cy="1361140"/>
            </a:xfrm>
          </p:grpSpPr>
          <p:grpSp>
            <p:nvGrpSpPr>
              <p:cNvPr id="63" name="组合 62">
                <a:extLst>
                  <a:ext uri="{FF2B5EF4-FFF2-40B4-BE49-F238E27FC236}">
                    <a16:creationId xmlns:a16="http://schemas.microsoft.com/office/drawing/2014/main" id="{99B39837-A477-4435-9973-C0C33BBBF797}"/>
                  </a:ext>
                </a:extLst>
              </p:cNvPr>
              <p:cNvGrpSpPr/>
              <p:nvPr/>
            </p:nvGrpSpPr>
            <p:grpSpPr>
              <a:xfrm>
                <a:off x="1393539" y="3090856"/>
                <a:ext cx="2480172" cy="1361140"/>
                <a:chOff x="1393539" y="3090856"/>
                <a:chExt cx="2480172" cy="1361140"/>
              </a:xfrm>
            </p:grpSpPr>
            <p:sp>
              <p:nvSpPr>
                <p:cNvPr id="65" name="椭圆 64">
                  <a:extLst>
                    <a:ext uri="{FF2B5EF4-FFF2-40B4-BE49-F238E27FC236}">
                      <a16:creationId xmlns:a16="http://schemas.microsoft.com/office/drawing/2014/main" id="{D1C8C50A-9A48-48F0-A770-7BA1ECB2CF47}"/>
                    </a:ext>
                  </a:extLst>
                </p:cNvPr>
                <p:cNvSpPr/>
                <p:nvPr/>
              </p:nvSpPr>
              <p:spPr>
                <a:xfrm>
                  <a:off x="2035714" y="3177198"/>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66" name="椭圆 65">
                  <a:extLst>
                    <a:ext uri="{FF2B5EF4-FFF2-40B4-BE49-F238E27FC236}">
                      <a16:creationId xmlns:a16="http://schemas.microsoft.com/office/drawing/2014/main" id="{18E53481-36F8-4F10-883D-B32461440584}"/>
                    </a:ext>
                  </a:extLst>
                </p:cNvPr>
                <p:cNvSpPr/>
                <p:nvPr/>
              </p:nvSpPr>
              <p:spPr>
                <a:xfrm>
                  <a:off x="1410424" y="3667801"/>
                  <a:ext cx="322447" cy="302955"/>
                </a:xfrm>
                <a:prstGeom prst="ellipse">
                  <a:avLst/>
                </a:prstGeom>
                <a:solidFill>
                  <a:srgbClr val="00B050"/>
                </a:solidFill>
              </p:spPr>
              <p:txBody>
                <a:bodyPr wrap="square" rtlCol="0" anchor="ctr">
                  <a:spAutoFit/>
                </a:bodyPr>
                <a:lstStyle/>
                <a:p>
                  <a:pPr algn="ctr"/>
                  <a:r>
                    <a:rPr lang="en-US" altLang="zh-CN" sz="800" dirty="0">
                      <a:solidFill>
                        <a:schemeClr val="bg1"/>
                      </a:solidFill>
                      <a:latin typeface="+mn-ea"/>
                    </a:rPr>
                    <a:t>s</a:t>
                  </a:r>
                  <a:endParaRPr lang="zh-CN" altLang="en-US" sz="800" dirty="0">
                    <a:solidFill>
                      <a:schemeClr val="bg1"/>
                    </a:solidFill>
                    <a:latin typeface="+mn-ea"/>
                  </a:endParaRPr>
                </a:p>
              </p:txBody>
            </p:sp>
            <p:sp>
              <p:nvSpPr>
                <p:cNvPr id="67" name="椭圆 66">
                  <a:extLst>
                    <a:ext uri="{FF2B5EF4-FFF2-40B4-BE49-F238E27FC236}">
                      <a16:creationId xmlns:a16="http://schemas.microsoft.com/office/drawing/2014/main" id="{D30CD2B3-B78D-4E66-BEC1-75BA77278FCA}"/>
                    </a:ext>
                  </a:extLst>
                </p:cNvPr>
                <p:cNvSpPr/>
                <p:nvPr/>
              </p:nvSpPr>
              <p:spPr>
                <a:xfrm>
                  <a:off x="1970623" y="3610555"/>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68" name="椭圆 67">
                  <a:extLst>
                    <a:ext uri="{FF2B5EF4-FFF2-40B4-BE49-F238E27FC236}">
                      <a16:creationId xmlns:a16="http://schemas.microsoft.com/office/drawing/2014/main" id="{9A76616B-46E0-494E-B7F4-AE5E5CC794DD}"/>
                    </a:ext>
                  </a:extLst>
                </p:cNvPr>
                <p:cNvSpPr/>
                <p:nvPr/>
              </p:nvSpPr>
              <p:spPr>
                <a:xfrm>
                  <a:off x="2035714" y="4129549"/>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69" name="椭圆 68">
                  <a:extLst>
                    <a:ext uri="{FF2B5EF4-FFF2-40B4-BE49-F238E27FC236}">
                      <a16:creationId xmlns:a16="http://schemas.microsoft.com/office/drawing/2014/main" id="{F5A800CE-99A4-4E8B-8527-380287D15389}"/>
                    </a:ext>
                  </a:extLst>
                </p:cNvPr>
                <p:cNvSpPr/>
                <p:nvPr/>
              </p:nvSpPr>
              <p:spPr>
                <a:xfrm>
                  <a:off x="2666751" y="4008681"/>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0" name="椭圆 69">
                  <a:extLst>
                    <a:ext uri="{FF2B5EF4-FFF2-40B4-BE49-F238E27FC236}">
                      <a16:creationId xmlns:a16="http://schemas.microsoft.com/office/drawing/2014/main" id="{E377C166-2B63-469D-A0C8-EBF85106DFFC}"/>
                    </a:ext>
                  </a:extLst>
                </p:cNvPr>
                <p:cNvSpPr/>
                <p:nvPr/>
              </p:nvSpPr>
              <p:spPr>
                <a:xfrm>
                  <a:off x="3207560" y="316639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1" name="椭圆 70">
                  <a:extLst>
                    <a:ext uri="{FF2B5EF4-FFF2-40B4-BE49-F238E27FC236}">
                      <a16:creationId xmlns:a16="http://schemas.microsoft.com/office/drawing/2014/main" id="{D988EC92-339D-4A77-B97A-BCF8DD7E5452}"/>
                    </a:ext>
                  </a:extLst>
                </p:cNvPr>
                <p:cNvSpPr/>
                <p:nvPr/>
              </p:nvSpPr>
              <p:spPr>
                <a:xfrm>
                  <a:off x="2693594" y="309085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2" name="椭圆 71">
                  <a:extLst>
                    <a:ext uri="{FF2B5EF4-FFF2-40B4-BE49-F238E27FC236}">
                      <a16:creationId xmlns:a16="http://schemas.microsoft.com/office/drawing/2014/main" id="{E13F67F1-4B58-4AB1-99D6-A6E9256A3E6B}"/>
                    </a:ext>
                  </a:extLst>
                </p:cNvPr>
                <p:cNvSpPr/>
                <p:nvPr/>
              </p:nvSpPr>
              <p:spPr>
                <a:xfrm>
                  <a:off x="2398687" y="3575455"/>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3" name="椭圆 72">
                  <a:extLst>
                    <a:ext uri="{FF2B5EF4-FFF2-40B4-BE49-F238E27FC236}">
                      <a16:creationId xmlns:a16="http://schemas.microsoft.com/office/drawing/2014/main" id="{CDFC6A6E-6AF3-4F27-9991-EABA60C51F7D}"/>
                    </a:ext>
                  </a:extLst>
                </p:cNvPr>
                <p:cNvSpPr/>
                <p:nvPr/>
              </p:nvSpPr>
              <p:spPr>
                <a:xfrm>
                  <a:off x="3029577" y="3625129"/>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4" name="椭圆 73">
                  <a:extLst>
                    <a:ext uri="{FF2B5EF4-FFF2-40B4-BE49-F238E27FC236}">
                      <a16:creationId xmlns:a16="http://schemas.microsoft.com/office/drawing/2014/main" id="{9C391596-8FDF-4350-AA9B-A2084FBD1587}"/>
                    </a:ext>
                  </a:extLst>
                </p:cNvPr>
                <p:cNvSpPr/>
                <p:nvPr/>
              </p:nvSpPr>
              <p:spPr>
                <a:xfrm>
                  <a:off x="3551264" y="350846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5" name="椭圆 74">
                  <a:extLst>
                    <a:ext uri="{FF2B5EF4-FFF2-40B4-BE49-F238E27FC236}">
                      <a16:creationId xmlns:a16="http://schemas.microsoft.com/office/drawing/2014/main" id="{CE721B6F-7CDF-4741-8AAD-512CC771C258}"/>
                    </a:ext>
                  </a:extLst>
                </p:cNvPr>
                <p:cNvSpPr/>
                <p:nvPr/>
              </p:nvSpPr>
              <p:spPr>
                <a:xfrm>
                  <a:off x="1393539" y="3144277"/>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76" name="椭圆 75">
                  <a:extLst>
                    <a:ext uri="{FF2B5EF4-FFF2-40B4-BE49-F238E27FC236}">
                      <a16:creationId xmlns:a16="http://schemas.microsoft.com/office/drawing/2014/main" id="{36F841A1-A645-4844-BFC8-BA7CB8D4A84F}"/>
                    </a:ext>
                  </a:extLst>
                </p:cNvPr>
                <p:cNvSpPr/>
                <p:nvPr/>
              </p:nvSpPr>
              <p:spPr>
                <a:xfrm>
                  <a:off x="3375833" y="410964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cxnSp>
              <p:nvCxnSpPr>
                <p:cNvPr id="77" name="直接箭头连接符 76">
                  <a:extLst>
                    <a:ext uri="{FF2B5EF4-FFF2-40B4-BE49-F238E27FC236}">
                      <a16:creationId xmlns:a16="http://schemas.microsoft.com/office/drawing/2014/main" id="{AE52204E-BF49-4108-80EB-3C200AFCB6B7}"/>
                    </a:ext>
                  </a:extLst>
                </p:cNvPr>
                <p:cNvCxnSpPr>
                  <a:cxnSpLocks/>
                  <a:stCxn id="66" idx="0"/>
                  <a:endCxn id="75" idx="4"/>
                </p:cNvCxnSpPr>
                <p:nvPr/>
              </p:nvCxnSpPr>
              <p:spPr>
                <a:xfrm flipH="1" flipV="1">
                  <a:off x="1554763" y="3466724"/>
                  <a:ext cx="16885" cy="201077"/>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6683316-B56D-4106-87A2-B81954778A1D}"/>
                    </a:ext>
                  </a:extLst>
                </p:cNvPr>
                <p:cNvCxnSpPr>
                  <a:stCxn id="66" idx="6"/>
                  <a:endCxn id="67" idx="2"/>
                </p:cNvCxnSpPr>
                <p:nvPr/>
              </p:nvCxnSpPr>
              <p:spPr>
                <a:xfrm flipV="1">
                  <a:off x="1732871" y="3771779"/>
                  <a:ext cx="237752" cy="47500"/>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DC094A5E-8DFE-46DB-947C-6E204CDD6858}"/>
                    </a:ext>
                  </a:extLst>
                </p:cNvPr>
                <p:cNvCxnSpPr>
                  <a:cxnSpLocks/>
                  <a:stCxn id="67" idx="4"/>
                  <a:endCxn id="68" idx="0"/>
                </p:cNvCxnSpPr>
                <p:nvPr/>
              </p:nvCxnSpPr>
              <p:spPr>
                <a:xfrm>
                  <a:off x="2131847" y="3933002"/>
                  <a:ext cx="65091" cy="196547"/>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6360190-7589-44C6-9FCC-0C0AD067053C}"/>
                    </a:ext>
                  </a:extLst>
                </p:cNvPr>
                <p:cNvCxnSpPr>
                  <a:stCxn id="65" idx="5"/>
                  <a:endCxn id="72" idx="1"/>
                </p:cNvCxnSpPr>
                <p:nvPr/>
              </p:nvCxnSpPr>
              <p:spPr>
                <a:xfrm>
                  <a:off x="2310940" y="3452424"/>
                  <a:ext cx="134968" cy="170252"/>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6AB54360-1393-4041-8740-D01DB8F40814}"/>
                    </a:ext>
                  </a:extLst>
                </p:cNvPr>
                <p:cNvCxnSpPr>
                  <a:cxnSpLocks/>
                  <a:stCxn id="72" idx="7"/>
                  <a:endCxn id="71" idx="3"/>
                </p:cNvCxnSpPr>
                <p:nvPr/>
              </p:nvCxnSpPr>
              <p:spPr>
                <a:xfrm flipV="1">
                  <a:off x="2673913" y="3366082"/>
                  <a:ext cx="66902" cy="256594"/>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F256D1CE-5611-45A0-B4AB-5110E34ED187}"/>
                    </a:ext>
                  </a:extLst>
                </p:cNvPr>
                <p:cNvCxnSpPr>
                  <a:cxnSpLocks/>
                  <a:stCxn id="71" idx="6"/>
                  <a:endCxn id="70" idx="2"/>
                </p:cNvCxnSpPr>
                <p:nvPr/>
              </p:nvCxnSpPr>
              <p:spPr>
                <a:xfrm>
                  <a:off x="3016041" y="3252080"/>
                  <a:ext cx="191519" cy="7553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E484EFC1-A139-4884-BEDC-624F6FE2B0EE}"/>
                    </a:ext>
                  </a:extLst>
                </p:cNvPr>
                <p:cNvCxnSpPr>
                  <a:stCxn id="70" idx="5"/>
                  <a:endCxn id="74" idx="1"/>
                </p:cNvCxnSpPr>
                <p:nvPr/>
              </p:nvCxnSpPr>
              <p:spPr>
                <a:xfrm>
                  <a:off x="3482786" y="3441620"/>
                  <a:ext cx="115699" cy="1140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616D92F7-0F51-4DBF-87C2-2FC40674A0C0}"/>
                    </a:ext>
                  </a:extLst>
                </p:cNvPr>
                <p:cNvCxnSpPr>
                  <a:stCxn id="73" idx="6"/>
                  <a:endCxn id="74" idx="2"/>
                </p:cNvCxnSpPr>
                <p:nvPr/>
              </p:nvCxnSpPr>
              <p:spPr>
                <a:xfrm flipV="1">
                  <a:off x="3352024" y="3669688"/>
                  <a:ext cx="199240" cy="1166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7BB6EBFF-6E8C-4439-B614-C1D2B3E30391}"/>
                    </a:ext>
                  </a:extLst>
                </p:cNvPr>
                <p:cNvCxnSpPr>
                  <a:stCxn id="72" idx="6"/>
                  <a:endCxn id="73" idx="2"/>
                </p:cNvCxnSpPr>
                <p:nvPr/>
              </p:nvCxnSpPr>
              <p:spPr>
                <a:xfrm>
                  <a:off x="2721134" y="3736679"/>
                  <a:ext cx="308443" cy="49674"/>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B1884A2-79F9-44C4-A411-BC53D3AC63B6}"/>
                    </a:ext>
                  </a:extLst>
                </p:cNvPr>
                <p:cNvCxnSpPr>
                  <a:stCxn id="67" idx="6"/>
                  <a:endCxn id="72" idx="2"/>
                </p:cNvCxnSpPr>
                <p:nvPr/>
              </p:nvCxnSpPr>
              <p:spPr>
                <a:xfrm flipV="1">
                  <a:off x="2293070" y="3736679"/>
                  <a:ext cx="105617" cy="35100"/>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9E67BB6-7C3F-4E42-9CC2-8889B3F581B2}"/>
                    </a:ext>
                  </a:extLst>
                </p:cNvPr>
                <p:cNvCxnSpPr>
                  <a:stCxn id="69" idx="1"/>
                  <a:endCxn id="72" idx="5"/>
                </p:cNvCxnSpPr>
                <p:nvPr/>
              </p:nvCxnSpPr>
              <p:spPr>
                <a:xfrm flipH="1" flipV="1">
                  <a:off x="2673913" y="3850681"/>
                  <a:ext cx="40059" cy="205221"/>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E2C81CAA-EEDE-469C-B63B-E6115416DE19}"/>
                    </a:ext>
                  </a:extLst>
                </p:cNvPr>
                <p:cNvCxnSpPr>
                  <a:stCxn id="73" idx="5"/>
                  <a:endCxn id="76" idx="1"/>
                </p:cNvCxnSpPr>
                <p:nvPr/>
              </p:nvCxnSpPr>
              <p:spPr>
                <a:xfrm>
                  <a:off x="3304803" y="3900355"/>
                  <a:ext cx="118251" cy="256512"/>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4" name="直接箭头连接符 63">
                <a:extLst>
                  <a:ext uri="{FF2B5EF4-FFF2-40B4-BE49-F238E27FC236}">
                    <a16:creationId xmlns:a16="http://schemas.microsoft.com/office/drawing/2014/main" id="{204D265F-FCC1-4055-B74D-B240C26EA0C1}"/>
                  </a:ext>
                </a:extLst>
              </p:cNvPr>
              <p:cNvCxnSpPr>
                <a:cxnSpLocks/>
                <a:stCxn id="68" idx="6"/>
                <a:endCxn id="69" idx="2"/>
              </p:cNvCxnSpPr>
              <p:nvPr/>
            </p:nvCxnSpPr>
            <p:spPr>
              <a:xfrm flipV="1">
                <a:off x="2358161" y="4169905"/>
                <a:ext cx="308590" cy="12086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grpSp>
        <p:nvGrpSpPr>
          <p:cNvPr id="12" name="组合 11">
            <a:extLst>
              <a:ext uri="{FF2B5EF4-FFF2-40B4-BE49-F238E27FC236}">
                <a16:creationId xmlns:a16="http://schemas.microsoft.com/office/drawing/2014/main" id="{184666D2-D985-4494-AC1B-4C58F02A9B58}"/>
              </a:ext>
            </a:extLst>
          </p:cNvPr>
          <p:cNvGrpSpPr/>
          <p:nvPr/>
        </p:nvGrpSpPr>
        <p:grpSpPr>
          <a:xfrm>
            <a:off x="6061224" y="4723291"/>
            <a:ext cx="2512017" cy="1699031"/>
            <a:chOff x="1393539" y="3090856"/>
            <a:chExt cx="2512017" cy="1699031"/>
          </a:xfrm>
        </p:grpSpPr>
        <p:grpSp>
          <p:nvGrpSpPr>
            <p:cNvPr id="89" name="组合 88">
              <a:extLst>
                <a:ext uri="{FF2B5EF4-FFF2-40B4-BE49-F238E27FC236}">
                  <a16:creationId xmlns:a16="http://schemas.microsoft.com/office/drawing/2014/main" id="{74DACC15-7A5D-4F16-B95B-6554FCF1A5F5}"/>
                </a:ext>
              </a:extLst>
            </p:cNvPr>
            <p:cNvGrpSpPr/>
            <p:nvPr/>
          </p:nvGrpSpPr>
          <p:grpSpPr>
            <a:xfrm>
              <a:off x="1393539" y="3090856"/>
              <a:ext cx="2480172" cy="1361140"/>
              <a:chOff x="1393539" y="3090856"/>
              <a:chExt cx="2480172" cy="1361140"/>
            </a:xfrm>
          </p:grpSpPr>
          <p:grpSp>
            <p:nvGrpSpPr>
              <p:cNvPr id="90" name="组合 89">
                <a:extLst>
                  <a:ext uri="{FF2B5EF4-FFF2-40B4-BE49-F238E27FC236}">
                    <a16:creationId xmlns:a16="http://schemas.microsoft.com/office/drawing/2014/main" id="{3B9AB175-7F2E-4A61-896C-2E95A6218805}"/>
                  </a:ext>
                </a:extLst>
              </p:cNvPr>
              <p:cNvGrpSpPr/>
              <p:nvPr/>
            </p:nvGrpSpPr>
            <p:grpSpPr>
              <a:xfrm>
                <a:off x="1393539" y="3090856"/>
                <a:ext cx="2480172" cy="1361140"/>
                <a:chOff x="1393539" y="3090856"/>
                <a:chExt cx="2480172" cy="1361140"/>
              </a:xfrm>
            </p:grpSpPr>
            <p:sp>
              <p:nvSpPr>
                <p:cNvPr id="92" name="椭圆 91">
                  <a:extLst>
                    <a:ext uri="{FF2B5EF4-FFF2-40B4-BE49-F238E27FC236}">
                      <a16:creationId xmlns:a16="http://schemas.microsoft.com/office/drawing/2014/main" id="{FD9D6C5E-A1E3-4918-9CFB-88818C2AF990}"/>
                    </a:ext>
                  </a:extLst>
                </p:cNvPr>
                <p:cNvSpPr/>
                <p:nvPr/>
              </p:nvSpPr>
              <p:spPr>
                <a:xfrm>
                  <a:off x="2035714" y="3177198"/>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3" name="椭圆 92">
                  <a:extLst>
                    <a:ext uri="{FF2B5EF4-FFF2-40B4-BE49-F238E27FC236}">
                      <a16:creationId xmlns:a16="http://schemas.microsoft.com/office/drawing/2014/main" id="{D6B392BB-5F59-431C-B560-3F0A8E2A900E}"/>
                    </a:ext>
                  </a:extLst>
                </p:cNvPr>
                <p:cNvSpPr/>
                <p:nvPr/>
              </p:nvSpPr>
              <p:spPr>
                <a:xfrm>
                  <a:off x="1410424" y="3667801"/>
                  <a:ext cx="322447" cy="302955"/>
                </a:xfrm>
                <a:prstGeom prst="ellipse">
                  <a:avLst/>
                </a:prstGeom>
                <a:solidFill>
                  <a:srgbClr val="00B050"/>
                </a:solidFill>
              </p:spPr>
              <p:txBody>
                <a:bodyPr wrap="square" rtlCol="0" anchor="ctr">
                  <a:spAutoFit/>
                </a:bodyPr>
                <a:lstStyle/>
                <a:p>
                  <a:pPr algn="ctr"/>
                  <a:r>
                    <a:rPr lang="en-US" altLang="zh-CN" sz="800" dirty="0">
                      <a:solidFill>
                        <a:schemeClr val="bg1"/>
                      </a:solidFill>
                      <a:latin typeface="+mn-ea"/>
                    </a:rPr>
                    <a:t>s</a:t>
                  </a:r>
                  <a:endParaRPr lang="zh-CN" altLang="en-US" sz="800" dirty="0">
                    <a:solidFill>
                      <a:schemeClr val="bg1"/>
                    </a:solidFill>
                    <a:latin typeface="+mn-ea"/>
                  </a:endParaRPr>
                </a:p>
              </p:txBody>
            </p:sp>
            <p:sp>
              <p:nvSpPr>
                <p:cNvPr id="94" name="椭圆 93">
                  <a:extLst>
                    <a:ext uri="{FF2B5EF4-FFF2-40B4-BE49-F238E27FC236}">
                      <a16:creationId xmlns:a16="http://schemas.microsoft.com/office/drawing/2014/main" id="{3F1FEDB9-2D2A-4C69-8BC8-4D8B7A94F23B}"/>
                    </a:ext>
                  </a:extLst>
                </p:cNvPr>
                <p:cNvSpPr/>
                <p:nvPr/>
              </p:nvSpPr>
              <p:spPr>
                <a:xfrm>
                  <a:off x="1970623" y="3610555"/>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5" name="椭圆 94">
                  <a:extLst>
                    <a:ext uri="{FF2B5EF4-FFF2-40B4-BE49-F238E27FC236}">
                      <a16:creationId xmlns:a16="http://schemas.microsoft.com/office/drawing/2014/main" id="{489ECEAE-12B0-4D04-BF64-7115021FC04B}"/>
                    </a:ext>
                  </a:extLst>
                </p:cNvPr>
                <p:cNvSpPr/>
                <p:nvPr/>
              </p:nvSpPr>
              <p:spPr>
                <a:xfrm>
                  <a:off x="2035714" y="4129549"/>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6" name="椭圆 95">
                  <a:extLst>
                    <a:ext uri="{FF2B5EF4-FFF2-40B4-BE49-F238E27FC236}">
                      <a16:creationId xmlns:a16="http://schemas.microsoft.com/office/drawing/2014/main" id="{2739E445-4028-401D-8952-5392B636CCAC}"/>
                    </a:ext>
                  </a:extLst>
                </p:cNvPr>
                <p:cNvSpPr/>
                <p:nvPr/>
              </p:nvSpPr>
              <p:spPr>
                <a:xfrm>
                  <a:off x="2666751" y="4008681"/>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7" name="椭圆 96">
                  <a:extLst>
                    <a:ext uri="{FF2B5EF4-FFF2-40B4-BE49-F238E27FC236}">
                      <a16:creationId xmlns:a16="http://schemas.microsoft.com/office/drawing/2014/main" id="{633D651D-302A-4393-98C1-A348DCC89689}"/>
                    </a:ext>
                  </a:extLst>
                </p:cNvPr>
                <p:cNvSpPr/>
                <p:nvPr/>
              </p:nvSpPr>
              <p:spPr>
                <a:xfrm>
                  <a:off x="3207560" y="316639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8" name="椭圆 97">
                  <a:extLst>
                    <a:ext uri="{FF2B5EF4-FFF2-40B4-BE49-F238E27FC236}">
                      <a16:creationId xmlns:a16="http://schemas.microsoft.com/office/drawing/2014/main" id="{F3743B51-6868-4AD0-AF3D-31E0465FB2D3}"/>
                    </a:ext>
                  </a:extLst>
                </p:cNvPr>
                <p:cNvSpPr/>
                <p:nvPr/>
              </p:nvSpPr>
              <p:spPr>
                <a:xfrm>
                  <a:off x="2693594" y="309085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99" name="椭圆 98">
                  <a:extLst>
                    <a:ext uri="{FF2B5EF4-FFF2-40B4-BE49-F238E27FC236}">
                      <a16:creationId xmlns:a16="http://schemas.microsoft.com/office/drawing/2014/main" id="{E11605CC-AACB-4E31-A5DF-89EFDE856928}"/>
                    </a:ext>
                  </a:extLst>
                </p:cNvPr>
                <p:cNvSpPr/>
                <p:nvPr/>
              </p:nvSpPr>
              <p:spPr>
                <a:xfrm>
                  <a:off x="2398687" y="3575455"/>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00" name="椭圆 99">
                  <a:extLst>
                    <a:ext uri="{FF2B5EF4-FFF2-40B4-BE49-F238E27FC236}">
                      <a16:creationId xmlns:a16="http://schemas.microsoft.com/office/drawing/2014/main" id="{8D3D9FAA-CD41-4FD3-A1BA-94B1AB3EF675}"/>
                    </a:ext>
                  </a:extLst>
                </p:cNvPr>
                <p:cNvSpPr/>
                <p:nvPr/>
              </p:nvSpPr>
              <p:spPr>
                <a:xfrm>
                  <a:off x="3029577" y="3625129"/>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01" name="椭圆 100">
                  <a:extLst>
                    <a:ext uri="{FF2B5EF4-FFF2-40B4-BE49-F238E27FC236}">
                      <a16:creationId xmlns:a16="http://schemas.microsoft.com/office/drawing/2014/main" id="{DCF086E5-31BE-4C08-B6D0-B631E2EF2BE1}"/>
                    </a:ext>
                  </a:extLst>
                </p:cNvPr>
                <p:cNvSpPr/>
                <p:nvPr/>
              </p:nvSpPr>
              <p:spPr>
                <a:xfrm>
                  <a:off x="3551264" y="3508464"/>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02" name="椭圆 101">
                  <a:extLst>
                    <a:ext uri="{FF2B5EF4-FFF2-40B4-BE49-F238E27FC236}">
                      <a16:creationId xmlns:a16="http://schemas.microsoft.com/office/drawing/2014/main" id="{CC4FE7E8-2F9E-4043-BACE-B2477CA74BF7}"/>
                    </a:ext>
                  </a:extLst>
                </p:cNvPr>
                <p:cNvSpPr/>
                <p:nvPr/>
              </p:nvSpPr>
              <p:spPr>
                <a:xfrm>
                  <a:off x="1393539" y="3144277"/>
                  <a:ext cx="322447" cy="322447"/>
                </a:xfrm>
                <a:prstGeom prst="ellipse">
                  <a:avLst/>
                </a:prstGeom>
                <a:solidFill>
                  <a:schemeClr val="accent1"/>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03" name="椭圆 102">
                  <a:extLst>
                    <a:ext uri="{FF2B5EF4-FFF2-40B4-BE49-F238E27FC236}">
                      <a16:creationId xmlns:a16="http://schemas.microsoft.com/office/drawing/2014/main" id="{36F7A3C0-3AB7-4314-B62A-4FA20E68EA76}"/>
                    </a:ext>
                  </a:extLst>
                </p:cNvPr>
                <p:cNvSpPr/>
                <p:nvPr/>
              </p:nvSpPr>
              <p:spPr>
                <a:xfrm>
                  <a:off x="3375833" y="410964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cxnSp>
              <p:nvCxnSpPr>
                <p:cNvPr id="104" name="直接箭头连接符 103">
                  <a:extLst>
                    <a:ext uri="{FF2B5EF4-FFF2-40B4-BE49-F238E27FC236}">
                      <a16:creationId xmlns:a16="http://schemas.microsoft.com/office/drawing/2014/main" id="{778C1FD2-8672-48DC-BF3A-8FF77493621B}"/>
                    </a:ext>
                  </a:extLst>
                </p:cNvPr>
                <p:cNvCxnSpPr>
                  <a:cxnSpLocks/>
                  <a:stCxn id="93" idx="0"/>
                  <a:endCxn id="102" idx="4"/>
                </p:cNvCxnSpPr>
                <p:nvPr/>
              </p:nvCxnSpPr>
              <p:spPr>
                <a:xfrm flipH="1" flipV="1">
                  <a:off x="1554763" y="3466724"/>
                  <a:ext cx="16885" cy="201077"/>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AC6B22C7-AB48-44DD-B228-44454F62E0C5}"/>
                    </a:ext>
                  </a:extLst>
                </p:cNvPr>
                <p:cNvCxnSpPr>
                  <a:stCxn id="93" idx="6"/>
                  <a:endCxn id="94" idx="2"/>
                </p:cNvCxnSpPr>
                <p:nvPr/>
              </p:nvCxnSpPr>
              <p:spPr>
                <a:xfrm flipV="1">
                  <a:off x="1732871" y="3771779"/>
                  <a:ext cx="237752" cy="47500"/>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EBA07785-8FDC-4FEE-9DE2-5BF32EF9344E}"/>
                    </a:ext>
                  </a:extLst>
                </p:cNvPr>
                <p:cNvCxnSpPr>
                  <a:cxnSpLocks/>
                  <a:stCxn id="94" idx="4"/>
                  <a:endCxn id="95" idx="0"/>
                </p:cNvCxnSpPr>
                <p:nvPr/>
              </p:nvCxnSpPr>
              <p:spPr>
                <a:xfrm>
                  <a:off x="2131847" y="3933002"/>
                  <a:ext cx="65091" cy="196547"/>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27CFC96-95CC-44F3-B911-183EB21D2A96}"/>
                    </a:ext>
                  </a:extLst>
                </p:cNvPr>
                <p:cNvCxnSpPr>
                  <a:stCxn id="92" idx="5"/>
                  <a:endCxn id="99" idx="1"/>
                </p:cNvCxnSpPr>
                <p:nvPr/>
              </p:nvCxnSpPr>
              <p:spPr>
                <a:xfrm>
                  <a:off x="2310940" y="3452424"/>
                  <a:ext cx="134968" cy="170252"/>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FBF74296-8B48-4F5A-96FB-E230844F9EB8}"/>
                    </a:ext>
                  </a:extLst>
                </p:cNvPr>
                <p:cNvCxnSpPr>
                  <a:cxnSpLocks/>
                  <a:stCxn id="99" idx="7"/>
                  <a:endCxn id="98" idx="3"/>
                </p:cNvCxnSpPr>
                <p:nvPr/>
              </p:nvCxnSpPr>
              <p:spPr>
                <a:xfrm flipV="1">
                  <a:off x="2673913" y="3366082"/>
                  <a:ext cx="66902" cy="256594"/>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AD4C3427-162A-46CA-994B-E3958039C801}"/>
                    </a:ext>
                  </a:extLst>
                </p:cNvPr>
                <p:cNvCxnSpPr>
                  <a:cxnSpLocks/>
                  <a:stCxn id="98" idx="6"/>
                  <a:endCxn id="97" idx="2"/>
                </p:cNvCxnSpPr>
                <p:nvPr/>
              </p:nvCxnSpPr>
              <p:spPr>
                <a:xfrm>
                  <a:off x="3016041" y="3252080"/>
                  <a:ext cx="191519" cy="7553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C5A83A91-A619-49BF-993F-00CEF086254F}"/>
                    </a:ext>
                  </a:extLst>
                </p:cNvPr>
                <p:cNvCxnSpPr>
                  <a:stCxn id="97" idx="5"/>
                  <a:endCxn id="101" idx="1"/>
                </p:cNvCxnSpPr>
                <p:nvPr/>
              </p:nvCxnSpPr>
              <p:spPr>
                <a:xfrm>
                  <a:off x="3482786" y="3441620"/>
                  <a:ext cx="115699" cy="1140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3161583-458D-4D48-B21F-2FC8AE296689}"/>
                    </a:ext>
                  </a:extLst>
                </p:cNvPr>
                <p:cNvCxnSpPr>
                  <a:stCxn id="100" idx="6"/>
                  <a:endCxn id="101" idx="2"/>
                </p:cNvCxnSpPr>
                <p:nvPr/>
              </p:nvCxnSpPr>
              <p:spPr>
                <a:xfrm flipV="1">
                  <a:off x="3352024" y="3669688"/>
                  <a:ext cx="199240" cy="116665"/>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5264A5CF-2149-4E82-AB3E-38C846C069A0}"/>
                    </a:ext>
                  </a:extLst>
                </p:cNvPr>
                <p:cNvCxnSpPr>
                  <a:stCxn id="99" idx="6"/>
                  <a:endCxn id="100" idx="2"/>
                </p:cNvCxnSpPr>
                <p:nvPr/>
              </p:nvCxnSpPr>
              <p:spPr>
                <a:xfrm>
                  <a:off x="2721134" y="3736679"/>
                  <a:ext cx="308443" cy="49674"/>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0A8D92F-D604-42CC-BC09-FF7D94824EE9}"/>
                    </a:ext>
                  </a:extLst>
                </p:cNvPr>
                <p:cNvCxnSpPr>
                  <a:stCxn id="94" idx="6"/>
                  <a:endCxn id="99" idx="2"/>
                </p:cNvCxnSpPr>
                <p:nvPr/>
              </p:nvCxnSpPr>
              <p:spPr>
                <a:xfrm flipV="1">
                  <a:off x="2293070" y="3736679"/>
                  <a:ext cx="105617" cy="35100"/>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4E6F5FC5-B448-4161-85E1-F86FA65655D5}"/>
                    </a:ext>
                  </a:extLst>
                </p:cNvPr>
                <p:cNvCxnSpPr>
                  <a:stCxn id="96" idx="1"/>
                  <a:endCxn id="99" idx="5"/>
                </p:cNvCxnSpPr>
                <p:nvPr/>
              </p:nvCxnSpPr>
              <p:spPr>
                <a:xfrm flipH="1" flipV="1">
                  <a:off x="2673913" y="3850681"/>
                  <a:ext cx="40059" cy="205221"/>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3BF29921-D0C3-46F0-A101-479545CB668B}"/>
                    </a:ext>
                  </a:extLst>
                </p:cNvPr>
                <p:cNvCxnSpPr>
                  <a:stCxn id="100" idx="5"/>
                  <a:endCxn id="103" idx="1"/>
                </p:cNvCxnSpPr>
                <p:nvPr/>
              </p:nvCxnSpPr>
              <p:spPr>
                <a:xfrm>
                  <a:off x="3304803" y="3900355"/>
                  <a:ext cx="118251" cy="256512"/>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1" name="直接箭头连接符 90">
                <a:extLst>
                  <a:ext uri="{FF2B5EF4-FFF2-40B4-BE49-F238E27FC236}">
                    <a16:creationId xmlns:a16="http://schemas.microsoft.com/office/drawing/2014/main" id="{547CF4F5-AE59-4226-BB93-5A3F29184F91}"/>
                  </a:ext>
                </a:extLst>
              </p:cNvPr>
              <p:cNvCxnSpPr>
                <a:cxnSpLocks/>
                <a:stCxn id="95" idx="6"/>
                <a:endCxn id="96" idx="2"/>
              </p:cNvCxnSpPr>
              <p:nvPr/>
            </p:nvCxnSpPr>
            <p:spPr>
              <a:xfrm flipV="1">
                <a:off x="2358161" y="4169905"/>
                <a:ext cx="308590" cy="120868"/>
              </a:xfrm>
              <a:prstGeom prst="straightConnector1">
                <a:avLst/>
              </a:prstGeom>
              <a:ln w="9525">
                <a:solidFill>
                  <a:srgbClr val="5B9BD5"/>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16" name="文本框 115">
              <a:extLst>
                <a:ext uri="{FF2B5EF4-FFF2-40B4-BE49-F238E27FC236}">
                  <a16:creationId xmlns:a16="http://schemas.microsoft.com/office/drawing/2014/main" id="{FF068771-0E32-4816-97F1-2878B821E4DF}"/>
                </a:ext>
              </a:extLst>
            </p:cNvPr>
            <p:cNvSpPr txBox="1"/>
            <p:nvPr/>
          </p:nvSpPr>
          <p:spPr>
            <a:xfrm>
              <a:off x="1442269" y="4543666"/>
              <a:ext cx="2463287" cy="246221"/>
            </a:xfrm>
            <a:prstGeom prst="rect">
              <a:avLst/>
            </a:prstGeom>
            <a:noFill/>
          </p:spPr>
          <p:txBody>
            <a:bodyPr wrap="square" rtlCol="0">
              <a:spAutoFit/>
            </a:bodyPr>
            <a:lstStyle/>
            <a:p>
              <a:r>
                <a:rPr lang="zh-CN" altLang="en-US" sz="1000" dirty="0">
                  <a:solidFill>
                    <a:srgbClr val="4F81BD"/>
                  </a:solidFill>
                </a:rPr>
                <a:t>查询对象通过外键连接形成的有向图</a:t>
              </a:r>
            </a:p>
          </p:txBody>
        </p:sp>
      </p:grpSp>
    </p:spTree>
    <p:extLst>
      <p:ext uri="{BB962C8B-B14F-4D97-AF65-F5344CB8AC3E}">
        <p14:creationId xmlns:p14="http://schemas.microsoft.com/office/powerpoint/2010/main" val="408951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概述</a:t>
            </a:r>
            <a:endParaRPr lang="en-US" altLang="zh-CN" dirty="0"/>
          </a:p>
          <a:p>
            <a:r>
              <a:rPr lang="zh-CN" altLang="en-US" dirty="0">
                <a:solidFill>
                  <a:schemeClr val="bg2">
                    <a:lumMod val="50000"/>
                  </a:schemeClr>
                </a:solidFill>
              </a:rPr>
              <a:t>思路与框架</a:t>
            </a:r>
            <a:endParaRPr lang="en-US" altLang="zh-CN" dirty="0">
              <a:solidFill>
                <a:schemeClr val="bg2">
                  <a:lumMod val="50000"/>
                </a:schemeClr>
              </a:solidFill>
            </a:endParaRPr>
          </a:p>
          <a:p>
            <a:r>
              <a:rPr lang="zh-CN" altLang="en-US" dirty="0">
                <a:solidFill>
                  <a:schemeClr val="bg2">
                    <a:lumMod val="50000"/>
                  </a:schemeClr>
                </a:solidFill>
              </a:rPr>
              <a:t>详细实现</a:t>
            </a:r>
            <a:endParaRPr lang="en-US" altLang="zh-CN" dirty="0">
              <a:solidFill>
                <a:schemeClr val="bg2">
                  <a:lumMod val="50000"/>
                </a:schemeClr>
              </a:solidFill>
            </a:endParaRPr>
          </a:p>
          <a:p>
            <a:r>
              <a:rPr lang="zh-CN" altLang="en-US" dirty="0">
                <a:solidFill>
                  <a:schemeClr val="bg2">
                    <a:lumMod val="50000"/>
                  </a:schemeClr>
                </a:solidFill>
              </a:rPr>
              <a:t>案例展示与实验</a:t>
            </a:r>
            <a:endParaRPr lang="en-US" altLang="zh-CN" dirty="0">
              <a:solidFill>
                <a:schemeClr val="bg2">
                  <a:lumMod val="50000"/>
                </a:schemeClr>
              </a:solidFill>
            </a:endParaRPr>
          </a:p>
          <a:p>
            <a:r>
              <a:rPr lang="zh-CN" altLang="en-US" dirty="0">
                <a:solidFill>
                  <a:schemeClr val="bg2">
                    <a:lumMod val="50000"/>
                  </a:schemeClr>
                </a:solidFill>
              </a:rPr>
              <a:t>结论与未来工作</a:t>
            </a:r>
            <a:endParaRPr lang="en-US" altLang="zh-CN" dirty="0">
              <a:solidFill>
                <a:schemeClr val="bg2">
                  <a:lumMod val="50000"/>
                </a:schemeClr>
              </a:solidFill>
            </a:endParaRPr>
          </a:p>
          <a:p>
            <a:endParaRPr lang="zh-CN" altLang="en-US" dirty="0"/>
          </a:p>
        </p:txBody>
      </p:sp>
    </p:spTree>
    <p:extLst>
      <p:ext uri="{BB962C8B-B14F-4D97-AF65-F5344CB8AC3E}">
        <p14:creationId xmlns:p14="http://schemas.microsoft.com/office/powerpoint/2010/main" val="282430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133C2ED5-0CC4-4096-BB6F-C7315BD34E75}"/>
              </a:ext>
            </a:extLst>
          </p:cNvPr>
          <p:cNvSpPr>
            <a:spLocks noGrp="1"/>
          </p:cNvSpPr>
          <p:nvPr>
            <p:ph idx="1"/>
          </p:nvPr>
        </p:nvSpPr>
        <p:spPr/>
        <p:txBody>
          <a:bodyPr/>
          <a:lstStyle/>
          <a:p>
            <a:r>
              <a:rPr lang="zh-CN" altLang="en-US"/>
              <a:t>用户选择少量元素即可完成输入。</a:t>
            </a:r>
          </a:p>
          <a:p>
            <a:r>
              <a:rPr lang="zh-CN" altLang="en-US"/>
              <a:t>根据用户输入补充剩余内容，构造实际的</a:t>
            </a:r>
            <a:r>
              <a:rPr lang="en-US" altLang="zh-CN"/>
              <a:t>SPARQL</a:t>
            </a:r>
            <a:r>
              <a:rPr lang="zh-CN" altLang="en-US"/>
              <a:t>查询。</a:t>
            </a:r>
          </a:p>
          <a:p>
            <a:pPr lvl="1"/>
            <a:r>
              <a:rPr lang="en-US" altLang="zh-CN"/>
              <a:t>1</a:t>
            </a:r>
            <a:r>
              <a:rPr lang="zh-CN" altLang="en-US"/>
              <a:t>、从本体模型读取所有概念和概念之间的关联。</a:t>
            </a:r>
            <a:endParaRPr lang="en-US" altLang="zh-CN"/>
          </a:p>
          <a:p>
            <a:pPr lvl="1"/>
            <a:r>
              <a:rPr lang="en-US" altLang="zh-CN"/>
              <a:t>2</a:t>
            </a:r>
            <a:r>
              <a:rPr lang="zh-CN" altLang="en-US"/>
              <a:t>、根据用户输入在图中标记核心概念。</a:t>
            </a:r>
            <a:endParaRPr lang="en-US" altLang="zh-CN"/>
          </a:p>
          <a:p>
            <a:pPr lvl="1"/>
            <a:r>
              <a:rPr lang="en-US" altLang="zh-CN"/>
              <a:t>3</a:t>
            </a:r>
            <a:r>
              <a:rPr lang="zh-CN" altLang="en-US"/>
              <a:t>、</a:t>
            </a:r>
            <a:r>
              <a:rPr lang="en-US" altLang="zh-CN"/>
              <a:t>BFS</a:t>
            </a:r>
            <a:r>
              <a:rPr lang="zh-CN" altLang="en-US"/>
              <a:t>获得最短路径，连通核心概念，构造原始查询结构。</a:t>
            </a:r>
            <a:endParaRPr lang="en-US" altLang="zh-CN"/>
          </a:p>
          <a:p>
            <a:pPr lvl="1"/>
            <a:r>
              <a:rPr lang="en-US" altLang="zh-CN"/>
              <a:t>4</a:t>
            </a:r>
            <a:r>
              <a:rPr lang="zh-CN" altLang="en-US"/>
              <a:t>、提取查询路径，结合用户输入以</a:t>
            </a:r>
            <a:r>
              <a:rPr lang="en-US" altLang="zh-CN"/>
              <a:t>DFS</a:t>
            </a:r>
            <a:r>
              <a:rPr lang="zh-CN" altLang="en-US"/>
              <a:t>顺序构造</a:t>
            </a:r>
            <a:r>
              <a:rPr lang="en-US" altLang="zh-CN"/>
              <a:t>SPARQL</a:t>
            </a:r>
            <a:r>
              <a:rPr lang="zh-CN" altLang="en-US"/>
              <a:t>。</a:t>
            </a:r>
          </a:p>
          <a:p>
            <a:pPr lvl="1"/>
            <a:endParaRPr lang="en-US" altLang="zh-CN"/>
          </a:p>
          <a:p>
            <a:endParaRPr lang="en-US" altLang="zh-CN">
              <a:solidFill>
                <a:schemeClr val="accent1"/>
              </a:solidFill>
            </a:endParaRPr>
          </a:p>
          <a:p>
            <a:endParaRPr lang="zh-CN" altLang="en-US" dirty="0"/>
          </a:p>
        </p:txBody>
      </p:sp>
      <p:sp>
        <p:nvSpPr>
          <p:cNvPr id="2" name="标题 1">
            <a:extLst>
              <a:ext uri="{FF2B5EF4-FFF2-40B4-BE49-F238E27FC236}">
                <a16:creationId xmlns:a16="http://schemas.microsoft.com/office/drawing/2014/main" id="{0EC11FA4-B0F8-4F61-8BBC-152F346FA1AC}"/>
              </a:ext>
            </a:extLst>
          </p:cNvPr>
          <p:cNvSpPr>
            <a:spLocks noGrp="1"/>
          </p:cNvSpPr>
          <p:nvPr>
            <p:ph type="title"/>
          </p:nvPr>
        </p:nvSpPr>
        <p:spPr>
          <a:xfrm>
            <a:off x="357018" y="435678"/>
            <a:ext cx="7592093" cy="762000"/>
          </a:xfrm>
        </p:spPr>
        <p:txBody>
          <a:bodyPr/>
          <a:lstStyle/>
          <a:p>
            <a:r>
              <a:rPr lang="zh-CN" altLang="zh-CN" dirty="0"/>
              <a:t>本体查询</a:t>
            </a:r>
            <a:r>
              <a:rPr lang="en-US" altLang="zh-CN" dirty="0"/>
              <a:t>SPARQL</a:t>
            </a:r>
            <a:r>
              <a:rPr lang="zh-CN" altLang="zh-CN" dirty="0"/>
              <a:t>语句构造算法</a:t>
            </a:r>
            <a:endParaRPr lang="zh-CN" altLang="en-US" dirty="0"/>
          </a:p>
        </p:txBody>
      </p:sp>
      <p:pic>
        <p:nvPicPr>
          <p:cNvPr id="30" name="图片 29">
            <a:extLst>
              <a:ext uri="{FF2B5EF4-FFF2-40B4-BE49-F238E27FC236}">
                <a16:creationId xmlns:a16="http://schemas.microsoft.com/office/drawing/2014/main" id="{282491E2-9E18-4075-9326-3414AF1FEB5A}"/>
              </a:ext>
            </a:extLst>
          </p:cNvPr>
          <p:cNvPicPr>
            <a:picLocks noChangeAspect="1"/>
          </p:cNvPicPr>
          <p:nvPr/>
        </p:nvPicPr>
        <p:blipFill>
          <a:blip r:embed="rId2"/>
          <a:stretch>
            <a:fillRect/>
          </a:stretch>
        </p:blipFill>
        <p:spPr>
          <a:xfrm>
            <a:off x="2795989" y="4243555"/>
            <a:ext cx="3024336" cy="276909"/>
          </a:xfrm>
          <a:prstGeom prst="rect">
            <a:avLst/>
          </a:prstGeom>
        </p:spPr>
      </p:pic>
      <p:sp>
        <p:nvSpPr>
          <p:cNvPr id="31" name="文本框 30">
            <a:extLst>
              <a:ext uri="{FF2B5EF4-FFF2-40B4-BE49-F238E27FC236}">
                <a16:creationId xmlns:a16="http://schemas.microsoft.com/office/drawing/2014/main" id="{EE840014-A81E-4E65-A128-3E54C34AAFFF}"/>
              </a:ext>
            </a:extLst>
          </p:cNvPr>
          <p:cNvSpPr txBox="1"/>
          <p:nvPr/>
        </p:nvSpPr>
        <p:spPr>
          <a:xfrm>
            <a:off x="3978310" y="3989536"/>
            <a:ext cx="939830" cy="247701"/>
          </a:xfrm>
          <a:prstGeom prst="rect">
            <a:avLst/>
          </a:prstGeom>
          <a:noFill/>
        </p:spPr>
        <p:txBody>
          <a:bodyPr wrap="square" rtlCol="0">
            <a:spAutoFit/>
          </a:bodyPr>
          <a:lstStyle/>
          <a:p>
            <a:r>
              <a:rPr lang="zh-CN" altLang="en-US" sz="1000" dirty="0">
                <a:solidFill>
                  <a:srgbClr val="4F81BD"/>
                </a:solidFill>
              </a:rPr>
              <a:t>用户输入</a:t>
            </a:r>
          </a:p>
        </p:txBody>
      </p:sp>
      <p:grpSp>
        <p:nvGrpSpPr>
          <p:cNvPr id="3" name="组合 2">
            <a:extLst>
              <a:ext uri="{FF2B5EF4-FFF2-40B4-BE49-F238E27FC236}">
                <a16:creationId xmlns:a16="http://schemas.microsoft.com/office/drawing/2014/main" id="{7D9B1643-E012-45A1-8E75-A915E4520F06}"/>
              </a:ext>
            </a:extLst>
          </p:cNvPr>
          <p:cNvGrpSpPr/>
          <p:nvPr/>
        </p:nvGrpSpPr>
        <p:grpSpPr>
          <a:xfrm>
            <a:off x="601128" y="4920360"/>
            <a:ext cx="2495132" cy="1699031"/>
            <a:chOff x="1410424" y="3090856"/>
            <a:chExt cx="2495132" cy="1699031"/>
          </a:xfrm>
        </p:grpSpPr>
        <p:grpSp>
          <p:nvGrpSpPr>
            <p:cNvPr id="117" name="组合 116">
              <a:extLst>
                <a:ext uri="{FF2B5EF4-FFF2-40B4-BE49-F238E27FC236}">
                  <a16:creationId xmlns:a16="http://schemas.microsoft.com/office/drawing/2014/main" id="{C745E55F-640B-43D0-8F06-5048B3EACD5B}"/>
                </a:ext>
              </a:extLst>
            </p:cNvPr>
            <p:cNvGrpSpPr/>
            <p:nvPr/>
          </p:nvGrpSpPr>
          <p:grpSpPr>
            <a:xfrm>
              <a:off x="1410424" y="3090856"/>
              <a:ext cx="2287856" cy="1341237"/>
              <a:chOff x="1410424" y="3090856"/>
              <a:chExt cx="2287856" cy="1341237"/>
            </a:xfrm>
          </p:grpSpPr>
          <p:sp>
            <p:nvSpPr>
              <p:cNvPr id="118" name="椭圆 117">
                <a:extLst>
                  <a:ext uri="{FF2B5EF4-FFF2-40B4-BE49-F238E27FC236}">
                    <a16:creationId xmlns:a16="http://schemas.microsoft.com/office/drawing/2014/main" id="{4909A434-6529-4C29-9C7D-8B425616126A}"/>
                  </a:ext>
                </a:extLst>
              </p:cNvPr>
              <p:cNvSpPr/>
              <p:nvPr/>
            </p:nvSpPr>
            <p:spPr>
              <a:xfrm>
                <a:off x="1410424" y="3667801"/>
                <a:ext cx="322447" cy="302955"/>
              </a:xfrm>
              <a:prstGeom prst="ellipse">
                <a:avLst/>
              </a:prstGeom>
              <a:solidFill>
                <a:srgbClr val="00B050"/>
              </a:solidFill>
            </p:spPr>
            <p:txBody>
              <a:bodyPr wrap="square" rtlCol="0" anchor="ctr">
                <a:spAutoFit/>
              </a:bodyPr>
              <a:lstStyle/>
              <a:p>
                <a:pPr algn="ctr"/>
                <a:r>
                  <a:rPr lang="en-US" altLang="zh-CN" sz="800" dirty="0">
                    <a:solidFill>
                      <a:schemeClr val="bg1"/>
                    </a:solidFill>
                    <a:latin typeface="+mn-ea"/>
                  </a:rPr>
                  <a:t>s</a:t>
                </a:r>
                <a:endParaRPr lang="zh-CN" altLang="en-US" sz="800" dirty="0">
                  <a:solidFill>
                    <a:schemeClr val="bg1"/>
                  </a:solidFill>
                  <a:latin typeface="+mn-ea"/>
                </a:endParaRPr>
              </a:p>
            </p:txBody>
          </p:sp>
          <p:sp>
            <p:nvSpPr>
              <p:cNvPr id="119" name="椭圆 118">
                <a:extLst>
                  <a:ext uri="{FF2B5EF4-FFF2-40B4-BE49-F238E27FC236}">
                    <a16:creationId xmlns:a16="http://schemas.microsoft.com/office/drawing/2014/main" id="{0434F98A-A38F-48D8-B0A4-F37BF61A9F72}"/>
                  </a:ext>
                </a:extLst>
              </p:cNvPr>
              <p:cNvSpPr/>
              <p:nvPr/>
            </p:nvSpPr>
            <p:spPr>
              <a:xfrm>
                <a:off x="1970623" y="3610555"/>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20" name="椭圆 119">
                <a:extLst>
                  <a:ext uri="{FF2B5EF4-FFF2-40B4-BE49-F238E27FC236}">
                    <a16:creationId xmlns:a16="http://schemas.microsoft.com/office/drawing/2014/main" id="{09358024-3DC8-4E01-89CE-5F0F2A254024}"/>
                  </a:ext>
                </a:extLst>
              </p:cNvPr>
              <p:cNvSpPr/>
              <p:nvPr/>
            </p:nvSpPr>
            <p:spPr>
              <a:xfrm>
                <a:off x="2693594" y="309085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21" name="椭圆 120">
                <a:extLst>
                  <a:ext uri="{FF2B5EF4-FFF2-40B4-BE49-F238E27FC236}">
                    <a16:creationId xmlns:a16="http://schemas.microsoft.com/office/drawing/2014/main" id="{62245109-436E-4BF5-98F4-AADEBE9D7798}"/>
                  </a:ext>
                </a:extLst>
              </p:cNvPr>
              <p:cNvSpPr/>
              <p:nvPr/>
            </p:nvSpPr>
            <p:spPr>
              <a:xfrm>
                <a:off x="2398687" y="3575455"/>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22" name="椭圆 121">
                <a:extLst>
                  <a:ext uri="{FF2B5EF4-FFF2-40B4-BE49-F238E27FC236}">
                    <a16:creationId xmlns:a16="http://schemas.microsoft.com/office/drawing/2014/main" id="{F5028E29-CAE6-4355-903D-4B207FBBF826}"/>
                  </a:ext>
                </a:extLst>
              </p:cNvPr>
              <p:cNvSpPr/>
              <p:nvPr/>
            </p:nvSpPr>
            <p:spPr>
              <a:xfrm>
                <a:off x="3029577" y="3625129"/>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sp>
            <p:nvSpPr>
              <p:cNvPr id="123" name="椭圆 122">
                <a:extLst>
                  <a:ext uri="{FF2B5EF4-FFF2-40B4-BE49-F238E27FC236}">
                    <a16:creationId xmlns:a16="http://schemas.microsoft.com/office/drawing/2014/main" id="{FC5FD7C9-CC28-4D63-B7CA-6AD71D1556CA}"/>
                  </a:ext>
                </a:extLst>
              </p:cNvPr>
              <p:cNvSpPr/>
              <p:nvPr/>
            </p:nvSpPr>
            <p:spPr>
              <a:xfrm>
                <a:off x="3375833" y="4109646"/>
                <a:ext cx="322447" cy="322447"/>
              </a:xfrm>
              <a:prstGeom prst="ellipse">
                <a:avLst/>
              </a:prstGeom>
              <a:solidFill>
                <a:srgbClr val="00B050"/>
              </a:solidFill>
            </p:spPr>
            <p:txBody>
              <a:bodyPr wrap="square" rtlCol="0" anchor="ctr">
                <a:spAutoFit/>
              </a:bodyPr>
              <a:lstStyle/>
              <a:p>
                <a:pPr algn="ctr"/>
                <a:endParaRPr lang="zh-CN" altLang="en-US" sz="6000" dirty="0">
                  <a:solidFill>
                    <a:schemeClr val="tx2"/>
                  </a:solidFill>
                  <a:latin typeface="+mj-ea"/>
                  <a:ea typeface="+mj-ea"/>
                </a:endParaRPr>
              </a:p>
            </p:txBody>
          </p:sp>
          <p:cxnSp>
            <p:nvCxnSpPr>
              <p:cNvPr id="124" name="直接箭头连接符 123">
                <a:extLst>
                  <a:ext uri="{FF2B5EF4-FFF2-40B4-BE49-F238E27FC236}">
                    <a16:creationId xmlns:a16="http://schemas.microsoft.com/office/drawing/2014/main" id="{B2F097B2-5B3D-4B9E-A751-3B6642C9E0DA}"/>
                  </a:ext>
                </a:extLst>
              </p:cNvPr>
              <p:cNvCxnSpPr>
                <a:stCxn id="118" idx="6"/>
                <a:endCxn id="119" idx="2"/>
              </p:cNvCxnSpPr>
              <p:nvPr/>
            </p:nvCxnSpPr>
            <p:spPr>
              <a:xfrm flipV="1">
                <a:off x="1732871" y="3771779"/>
                <a:ext cx="237752" cy="47500"/>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8D48363F-8FD3-4DB1-B2F3-50B07836A217}"/>
                  </a:ext>
                </a:extLst>
              </p:cNvPr>
              <p:cNvCxnSpPr>
                <a:cxnSpLocks/>
                <a:stCxn id="121" idx="7"/>
                <a:endCxn id="120" idx="3"/>
              </p:cNvCxnSpPr>
              <p:nvPr/>
            </p:nvCxnSpPr>
            <p:spPr>
              <a:xfrm flipV="1">
                <a:off x="2673913" y="3366082"/>
                <a:ext cx="66902" cy="256594"/>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12681DAB-3AF3-43C0-995A-47EFFB894A52}"/>
                  </a:ext>
                </a:extLst>
              </p:cNvPr>
              <p:cNvCxnSpPr>
                <a:stCxn id="121" idx="6"/>
                <a:endCxn id="122" idx="2"/>
              </p:cNvCxnSpPr>
              <p:nvPr/>
            </p:nvCxnSpPr>
            <p:spPr>
              <a:xfrm>
                <a:off x="2721134" y="3736679"/>
                <a:ext cx="308443" cy="49674"/>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E21A531E-5835-4256-9FAE-552FFA345CAD}"/>
                  </a:ext>
                </a:extLst>
              </p:cNvPr>
              <p:cNvCxnSpPr>
                <a:stCxn id="119" idx="6"/>
                <a:endCxn id="121" idx="2"/>
              </p:cNvCxnSpPr>
              <p:nvPr/>
            </p:nvCxnSpPr>
            <p:spPr>
              <a:xfrm flipV="1">
                <a:off x="2293070" y="3736679"/>
                <a:ext cx="105617" cy="35100"/>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A049B95-6383-453B-BDF6-F2690381E8C3}"/>
                  </a:ext>
                </a:extLst>
              </p:cNvPr>
              <p:cNvCxnSpPr>
                <a:stCxn id="122" idx="5"/>
                <a:endCxn id="123" idx="1"/>
              </p:cNvCxnSpPr>
              <p:nvPr/>
            </p:nvCxnSpPr>
            <p:spPr>
              <a:xfrm>
                <a:off x="3304803" y="3900355"/>
                <a:ext cx="118251" cy="256512"/>
              </a:xfrm>
              <a:prstGeom prst="straightConnector1">
                <a:avLst/>
              </a:prstGeom>
              <a:ln w="952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29" name="文本框 128">
              <a:extLst>
                <a:ext uri="{FF2B5EF4-FFF2-40B4-BE49-F238E27FC236}">
                  <a16:creationId xmlns:a16="http://schemas.microsoft.com/office/drawing/2014/main" id="{D800B3FA-8DE9-4F81-8774-F178CCFC1A2F}"/>
                </a:ext>
              </a:extLst>
            </p:cNvPr>
            <p:cNvSpPr txBox="1"/>
            <p:nvPr/>
          </p:nvSpPr>
          <p:spPr>
            <a:xfrm>
              <a:off x="1442269" y="4543666"/>
              <a:ext cx="2463287" cy="246221"/>
            </a:xfrm>
            <a:prstGeom prst="rect">
              <a:avLst/>
            </a:prstGeom>
            <a:noFill/>
          </p:spPr>
          <p:txBody>
            <a:bodyPr wrap="square" rtlCol="0">
              <a:spAutoFit/>
            </a:bodyPr>
            <a:lstStyle/>
            <a:p>
              <a:r>
                <a:rPr lang="zh-CN" altLang="en-US" sz="1000" dirty="0">
                  <a:solidFill>
                    <a:srgbClr val="4F81BD"/>
                  </a:solidFill>
                </a:rPr>
                <a:t>查询对象通过外键连接形成的有向图</a:t>
              </a:r>
            </a:p>
          </p:txBody>
        </p:sp>
      </p:grpSp>
      <p:cxnSp>
        <p:nvCxnSpPr>
          <p:cNvPr id="130" name="直接箭头连接符 129">
            <a:extLst>
              <a:ext uri="{FF2B5EF4-FFF2-40B4-BE49-F238E27FC236}">
                <a16:creationId xmlns:a16="http://schemas.microsoft.com/office/drawing/2014/main" id="{09D6229E-1E2A-4476-BA5C-A9FC80756E33}"/>
              </a:ext>
            </a:extLst>
          </p:cNvPr>
          <p:cNvCxnSpPr>
            <a:cxnSpLocks/>
          </p:cNvCxnSpPr>
          <p:nvPr/>
        </p:nvCxnSpPr>
        <p:spPr>
          <a:xfrm>
            <a:off x="3707046" y="5548988"/>
            <a:ext cx="1621120" cy="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87DB244-044E-4A4F-BB23-09264416F8EE}"/>
              </a:ext>
            </a:extLst>
          </p:cNvPr>
          <p:cNvSpPr/>
          <p:nvPr/>
        </p:nvSpPr>
        <p:spPr>
          <a:xfrm>
            <a:off x="5908314" y="4089538"/>
            <a:ext cx="2795706" cy="2631490"/>
          </a:xfrm>
          <a:prstGeom prst="rect">
            <a:avLst/>
          </a:prstGeom>
          <a:ln>
            <a:solidFill>
              <a:schemeClr val="tx1"/>
            </a:solidFill>
          </a:ln>
        </p:spPr>
        <p:txBody>
          <a:bodyPr wrap="square">
            <a:spAutoFit/>
          </a:bodyPr>
          <a:lstStyle/>
          <a:p>
            <a:r>
              <a:rPr lang="en-US" altLang="zh-CN" sz="1100" dirty="0">
                <a:solidFill>
                  <a:schemeClr val="tx2"/>
                </a:solidFill>
                <a:latin typeface="+mn-ea"/>
              </a:rPr>
              <a:t>SELECT (SUM(?dp0) AS ?v_dp0) ?dp1 </a:t>
            </a:r>
          </a:p>
          <a:p>
            <a:r>
              <a:rPr lang="en-US" altLang="zh-CN" sz="1100" dirty="0">
                <a:solidFill>
                  <a:schemeClr val="tx2"/>
                </a:solidFill>
                <a:latin typeface="+mn-ea"/>
              </a:rPr>
              <a:t>WHERE { </a:t>
            </a:r>
          </a:p>
          <a:p>
            <a:r>
              <a:rPr lang="en-US" altLang="zh-CN" sz="1100" dirty="0">
                <a:solidFill>
                  <a:schemeClr val="tx2"/>
                </a:solidFill>
                <a:latin typeface="+mn-ea"/>
              </a:rPr>
              <a:t>    ?c0 </a:t>
            </a:r>
            <a:r>
              <a:rPr lang="en-US" altLang="zh-CN" sz="1100" dirty="0" err="1">
                <a:solidFill>
                  <a:schemeClr val="tx2"/>
                </a:solidFill>
                <a:latin typeface="+mn-ea"/>
              </a:rPr>
              <a:t>rdfs:type</a:t>
            </a:r>
            <a:r>
              <a:rPr lang="en-US" altLang="zh-CN" sz="1100" dirty="0">
                <a:solidFill>
                  <a:schemeClr val="tx2"/>
                </a:solidFill>
                <a:latin typeface="+mn-ea"/>
              </a:rPr>
              <a:t> :</a:t>
            </a:r>
            <a:r>
              <a:rPr lang="zh-CN" altLang="en-US" sz="1100" dirty="0">
                <a:solidFill>
                  <a:schemeClr val="tx2"/>
                </a:solidFill>
                <a:latin typeface="+mn-ea"/>
              </a:rPr>
              <a:t>订单</a:t>
            </a:r>
            <a:r>
              <a:rPr lang="en-US" altLang="zh-CN" sz="1100" dirty="0">
                <a:solidFill>
                  <a:schemeClr val="tx2"/>
                </a:solidFill>
                <a:latin typeface="+mn-ea"/>
              </a:rPr>
              <a:t>. </a:t>
            </a:r>
          </a:p>
          <a:p>
            <a:r>
              <a:rPr lang="en-US" altLang="zh-CN" sz="1100" dirty="0">
                <a:solidFill>
                  <a:schemeClr val="tx2"/>
                </a:solidFill>
                <a:latin typeface="+mn-ea"/>
              </a:rPr>
              <a:t>    ?c1 </a:t>
            </a:r>
            <a:r>
              <a:rPr lang="en-US" altLang="zh-CN" sz="1100" dirty="0" err="1">
                <a:solidFill>
                  <a:schemeClr val="tx2"/>
                </a:solidFill>
                <a:latin typeface="+mn-ea"/>
              </a:rPr>
              <a:t>rdfs:type</a:t>
            </a:r>
            <a:r>
              <a:rPr lang="en-US" altLang="zh-CN" sz="1100" dirty="0">
                <a:solidFill>
                  <a:schemeClr val="tx2"/>
                </a:solidFill>
                <a:latin typeface="+mn-ea"/>
              </a:rPr>
              <a:t> :</a:t>
            </a:r>
            <a:r>
              <a:rPr lang="zh-CN" altLang="en-US" sz="1100" dirty="0">
                <a:solidFill>
                  <a:schemeClr val="tx2"/>
                </a:solidFill>
                <a:latin typeface="+mn-ea"/>
              </a:rPr>
              <a:t>店铺</a:t>
            </a:r>
            <a:r>
              <a:rPr lang="en-US" altLang="zh-CN" sz="1100" dirty="0">
                <a:solidFill>
                  <a:schemeClr val="tx2"/>
                </a:solidFill>
                <a:latin typeface="+mn-ea"/>
              </a:rPr>
              <a:t>. </a:t>
            </a:r>
          </a:p>
          <a:p>
            <a:r>
              <a:rPr lang="en-US" altLang="zh-CN" sz="1100" dirty="0">
                <a:solidFill>
                  <a:schemeClr val="tx2"/>
                </a:solidFill>
                <a:latin typeface="+mn-ea"/>
              </a:rPr>
              <a:t>    ?c2 </a:t>
            </a:r>
            <a:r>
              <a:rPr lang="en-US" altLang="zh-CN" sz="1100" dirty="0" err="1">
                <a:solidFill>
                  <a:schemeClr val="tx2"/>
                </a:solidFill>
                <a:latin typeface="+mn-ea"/>
              </a:rPr>
              <a:t>rdfs:type</a:t>
            </a:r>
            <a:r>
              <a:rPr lang="en-US" altLang="zh-CN" sz="1100" dirty="0">
                <a:solidFill>
                  <a:schemeClr val="tx2"/>
                </a:solidFill>
                <a:latin typeface="+mn-ea"/>
              </a:rPr>
              <a:t> :</a:t>
            </a:r>
            <a:r>
              <a:rPr lang="zh-CN" altLang="en-US" sz="1100" dirty="0">
                <a:solidFill>
                  <a:schemeClr val="tx2"/>
                </a:solidFill>
                <a:latin typeface="+mn-ea"/>
              </a:rPr>
              <a:t>品牌</a:t>
            </a:r>
            <a:r>
              <a:rPr lang="en-US" altLang="zh-CN" sz="1100" dirty="0">
                <a:solidFill>
                  <a:schemeClr val="tx2"/>
                </a:solidFill>
                <a:latin typeface="+mn-ea"/>
              </a:rPr>
              <a:t>. </a:t>
            </a:r>
          </a:p>
          <a:p>
            <a:r>
              <a:rPr lang="en-US" altLang="zh-CN" sz="1100" dirty="0">
                <a:solidFill>
                  <a:schemeClr val="tx2"/>
                </a:solidFill>
                <a:latin typeface="+mn-ea"/>
              </a:rPr>
              <a:t>    ?c3 </a:t>
            </a:r>
            <a:r>
              <a:rPr lang="en-US" altLang="zh-CN" sz="1100" dirty="0" err="1">
                <a:solidFill>
                  <a:schemeClr val="tx2"/>
                </a:solidFill>
                <a:latin typeface="+mn-ea"/>
              </a:rPr>
              <a:t>rdfs:type</a:t>
            </a:r>
            <a:r>
              <a:rPr lang="en-US" altLang="zh-CN" sz="1100" dirty="0">
                <a:solidFill>
                  <a:schemeClr val="tx2"/>
                </a:solidFill>
                <a:latin typeface="+mn-ea"/>
              </a:rPr>
              <a:t> :</a:t>
            </a:r>
            <a:r>
              <a:rPr lang="zh-CN" altLang="en-US" sz="1100" dirty="0">
                <a:solidFill>
                  <a:schemeClr val="tx2"/>
                </a:solidFill>
                <a:latin typeface="+mn-ea"/>
              </a:rPr>
              <a:t>订单的实收金额</a:t>
            </a:r>
            <a:r>
              <a:rPr lang="en-US" altLang="zh-CN" sz="1100" dirty="0">
                <a:solidFill>
                  <a:schemeClr val="tx2"/>
                </a:solidFill>
                <a:latin typeface="+mn-ea"/>
              </a:rPr>
              <a:t>. </a:t>
            </a:r>
          </a:p>
          <a:p>
            <a:r>
              <a:rPr lang="en-US" altLang="zh-CN" sz="1100" dirty="0">
                <a:solidFill>
                  <a:schemeClr val="tx2"/>
                </a:solidFill>
                <a:latin typeface="+mn-ea"/>
              </a:rPr>
              <a:t>    ?c4 </a:t>
            </a:r>
            <a:r>
              <a:rPr lang="en-US" altLang="zh-CN" sz="1100" dirty="0" err="1">
                <a:solidFill>
                  <a:schemeClr val="tx2"/>
                </a:solidFill>
                <a:latin typeface="+mn-ea"/>
              </a:rPr>
              <a:t>rdfs:type</a:t>
            </a:r>
            <a:r>
              <a:rPr lang="en-US" altLang="zh-CN" sz="1100" dirty="0">
                <a:solidFill>
                  <a:schemeClr val="tx2"/>
                </a:solidFill>
                <a:latin typeface="+mn-ea"/>
              </a:rPr>
              <a:t> :</a:t>
            </a:r>
            <a:r>
              <a:rPr lang="zh-CN" altLang="en-US" sz="1100" dirty="0">
                <a:solidFill>
                  <a:schemeClr val="tx2"/>
                </a:solidFill>
                <a:latin typeface="+mn-ea"/>
              </a:rPr>
              <a:t>品牌的品牌名称</a:t>
            </a:r>
            <a:r>
              <a:rPr lang="en-US" altLang="zh-CN" sz="1100" dirty="0">
                <a:solidFill>
                  <a:schemeClr val="tx2"/>
                </a:solidFill>
                <a:latin typeface="+mn-ea"/>
              </a:rPr>
              <a:t>. </a:t>
            </a:r>
          </a:p>
          <a:p>
            <a:r>
              <a:rPr lang="en-US" altLang="zh-CN" sz="1100" dirty="0">
                <a:solidFill>
                  <a:schemeClr val="tx2"/>
                </a:solidFill>
                <a:latin typeface="+mn-ea"/>
              </a:rPr>
              <a:t>    ?c0 :</a:t>
            </a:r>
            <a:r>
              <a:rPr lang="zh-CN" altLang="en-US" sz="1100" dirty="0">
                <a:solidFill>
                  <a:schemeClr val="tx2"/>
                </a:solidFill>
                <a:latin typeface="+mn-ea"/>
              </a:rPr>
              <a:t>订单所属店铺 </a:t>
            </a:r>
            <a:r>
              <a:rPr lang="en-US" altLang="zh-CN" sz="1100" dirty="0">
                <a:solidFill>
                  <a:schemeClr val="tx2"/>
                </a:solidFill>
                <a:latin typeface="+mn-ea"/>
              </a:rPr>
              <a:t>?c1. </a:t>
            </a:r>
          </a:p>
          <a:p>
            <a:r>
              <a:rPr lang="en-US" altLang="zh-CN" sz="1100" dirty="0">
                <a:solidFill>
                  <a:schemeClr val="tx2"/>
                </a:solidFill>
                <a:latin typeface="+mn-ea"/>
              </a:rPr>
              <a:t>    ?c1 :</a:t>
            </a:r>
            <a:r>
              <a:rPr lang="zh-CN" altLang="en-US" sz="1100" dirty="0">
                <a:solidFill>
                  <a:schemeClr val="tx2"/>
                </a:solidFill>
                <a:latin typeface="+mn-ea"/>
              </a:rPr>
              <a:t>店铺所属品牌 </a:t>
            </a:r>
            <a:r>
              <a:rPr lang="en-US" altLang="zh-CN" sz="1100" dirty="0">
                <a:solidFill>
                  <a:schemeClr val="tx2"/>
                </a:solidFill>
                <a:latin typeface="+mn-ea"/>
              </a:rPr>
              <a:t>?c2. </a:t>
            </a:r>
          </a:p>
          <a:p>
            <a:r>
              <a:rPr lang="en-US" altLang="zh-CN" sz="1100" dirty="0">
                <a:solidFill>
                  <a:schemeClr val="tx2"/>
                </a:solidFill>
                <a:latin typeface="+mn-ea"/>
              </a:rPr>
              <a:t>    ?c0 :</a:t>
            </a:r>
            <a:r>
              <a:rPr lang="zh-CN" altLang="en-US" sz="1100" dirty="0">
                <a:solidFill>
                  <a:schemeClr val="tx2"/>
                </a:solidFill>
                <a:latin typeface="+mn-ea"/>
              </a:rPr>
              <a:t>订单</a:t>
            </a:r>
            <a:r>
              <a:rPr lang="en-US" altLang="zh-CN" sz="1100" dirty="0">
                <a:solidFill>
                  <a:schemeClr val="tx2"/>
                </a:solidFill>
                <a:latin typeface="+mn-ea"/>
              </a:rPr>
              <a:t>-</a:t>
            </a:r>
            <a:r>
              <a:rPr lang="zh-CN" altLang="en-US" sz="1100" dirty="0">
                <a:solidFill>
                  <a:schemeClr val="tx2"/>
                </a:solidFill>
                <a:latin typeface="+mn-ea"/>
              </a:rPr>
              <a:t>实收金额 </a:t>
            </a:r>
            <a:r>
              <a:rPr lang="en-US" altLang="zh-CN" sz="1100" dirty="0">
                <a:solidFill>
                  <a:schemeClr val="tx2"/>
                </a:solidFill>
                <a:latin typeface="+mn-ea"/>
              </a:rPr>
              <a:t>?c3. </a:t>
            </a:r>
          </a:p>
          <a:p>
            <a:r>
              <a:rPr lang="en-US" altLang="zh-CN" sz="1100" dirty="0">
                <a:solidFill>
                  <a:schemeClr val="tx2"/>
                </a:solidFill>
                <a:latin typeface="+mn-ea"/>
              </a:rPr>
              <a:t>    ?c3 :</a:t>
            </a:r>
            <a:r>
              <a:rPr lang="zh-CN" altLang="en-US" sz="1100" dirty="0">
                <a:solidFill>
                  <a:schemeClr val="tx2"/>
                </a:solidFill>
                <a:latin typeface="+mn-ea"/>
              </a:rPr>
              <a:t>数据属性</a:t>
            </a:r>
            <a:r>
              <a:rPr lang="en-US" altLang="zh-CN" sz="1100" dirty="0">
                <a:solidFill>
                  <a:schemeClr val="tx2"/>
                </a:solidFill>
                <a:latin typeface="+mn-ea"/>
              </a:rPr>
              <a:t>-</a:t>
            </a:r>
            <a:r>
              <a:rPr lang="zh-CN" altLang="en-US" sz="1100" dirty="0">
                <a:solidFill>
                  <a:schemeClr val="tx2"/>
                </a:solidFill>
                <a:latin typeface="+mn-ea"/>
              </a:rPr>
              <a:t>订单</a:t>
            </a:r>
            <a:r>
              <a:rPr lang="en-US" altLang="zh-CN" sz="1100" dirty="0">
                <a:solidFill>
                  <a:schemeClr val="tx2"/>
                </a:solidFill>
                <a:latin typeface="+mn-ea"/>
              </a:rPr>
              <a:t>-</a:t>
            </a:r>
            <a:r>
              <a:rPr lang="zh-CN" altLang="en-US" sz="1100" dirty="0">
                <a:solidFill>
                  <a:schemeClr val="tx2"/>
                </a:solidFill>
                <a:latin typeface="+mn-ea"/>
              </a:rPr>
              <a:t>实收金额 </a:t>
            </a:r>
            <a:r>
              <a:rPr lang="en-US" altLang="zh-CN" sz="1100" dirty="0">
                <a:solidFill>
                  <a:schemeClr val="tx2"/>
                </a:solidFill>
                <a:latin typeface="+mn-ea"/>
              </a:rPr>
              <a:t>?dp0. </a:t>
            </a:r>
          </a:p>
          <a:p>
            <a:r>
              <a:rPr lang="en-US" altLang="zh-CN" sz="1100" dirty="0">
                <a:solidFill>
                  <a:schemeClr val="tx2"/>
                </a:solidFill>
                <a:latin typeface="+mn-ea"/>
              </a:rPr>
              <a:t>    ?c1 :</a:t>
            </a:r>
            <a:r>
              <a:rPr lang="zh-CN" altLang="en-US" sz="1100" dirty="0">
                <a:solidFill>
                  <a:schemeClr val="tx2"/>
                </a:solidFill>
                <a:latin typeface="+mn-ea"/>
              </a:rPr>
              <a:t>品牌</a:t>
            </a:r>
            <a:r>
              <a:rPr lang="en-US" altLang="zh-CN" sz="1100" dirty="0">
                <a:solidFill>
                  <a:schemeClr val="tx2"/>
                </a:solidFill>
                <a:latin typeface="+mn-ea"/>
              </a:rPr>
              <a:t>-</a:t>
            </a:r>
            <a:r>
              <a:rPr lang="zh-CN" altLang="en-US" sz="1100" dirty="0">
                <a:solidFill>
                  <a:schemeClr val="tx2"/>
                </a:solidFill>
                <a:latin typeface="+mn-ea"/>
              </a:rPr>
              <a:t>品牌名称 </a:t>
            </a:r>
            <a:r>
              <a:rPr lang="en-US" altLang="zh-CN" sz="1100" dirty="0">
                <a:solidFill>
                  <a:schemeClr val="tx2"/>
                </a:solidFill>
                <a:latin typeface="+mn-ea"/>
              </a:rPr>
              <a:t>?c4. </a:t>
            </a:r>
          </a:p>
          <a:p>
            <a:r>
              <a:rPr lang="en-US" altLang="zh-CN" sz="1100" dirty="0">
                <a:solidFill>
                  <a:schemeClr val="tx2"/>
                </a:solidFill>
                <a:latin typeface="+mn-ea"/>
              </a:rPr>
              <a:t>    ?c4 :</a:t>
            </a:r>
            <a:r>
              <a:rPr lang="zh-CN" altLang="en-US" sz="1100" dirty="0">
                <a:solidFill>
                  <a:schemeClr val="tx2"/>
                </a:solidFill>
                <a:latin typeface="+mn-ea"/>
              </a:rPr>
              <a:t>数据属性</a:t>
            </a:r>
            <a:r>
              <a:rPr lang="en-US" altLang="zh-CN" sz="1100" dirty="0">
                <a:solidFill>
                  <a:schemeClr val="tx2"/>
                </a:solidFill>
                <a:latin typeface="+mn-ea"/>
              </a:rPr>
              <a:t>-</a:t>
            </a:r>
            <a:r>
              <a:rPr lang="zh-CN" altLang="en-US" sz="1100" dirty="0">
                <a:solidFill>
                  <a:schemeClr val="tx2"/>
                </a:solidFill>
                <a:latin typeface="+mn-ea"/>
              </a:rPr>
              <a:t>品牌</a:t>
            </a:r>
            <a:r>
              <a:rPr lang="en-US" altLang="zh-CN" sz="1100" dirty="0">
                <a:solidFill>
                  <a:schemeClr val="tx2"/>
                </a:solidFill>
                <a:latin typeface="+mn-ea"/>
              </a:rPr>
              <a:t>-</a:t>
            </a:r>
            <a:r>
              <a:rPr lang="zh-CN" altLang="en-US" sz="1100" dirty="0">
                <a:solidFill>
                  <a:schemeClr val="tx2"/>
                </a:solidFill>
                <a:latin typeface="+mn-ea"/>
              </a:rPr>
              <a:t>品牌名称 </a:t>
            </a:r>
            <a:r>
              <a:rPr lang="en-US" altLang="zh-CN" sz="1100" dirty="0">
                <a:solidFill>
                  <a:schemeClr val="tx2"/>
                </a:solidFill>
                <a:latin typeface="+mn-ea"/>
              </a:rPr>
              <a:t>?dp1. </a:t>
            </a:r>
          </a:p>
          <a:p>
            <a:r>
              <a:rPr lang="en-US" altLang="zh-CN" sz="1100" dirty="0">
                <a:solidFill>
                  <a:schemeClr val="tx2"/>
                </a:solidFill>
                <a:latin typeface="+mn-ea"/>
              </a:rPr>
              <a:t>} </a:t>
            </a:r>
          </a:p>
          <a:p>
            <a:r>
              <a:rPr lang="en-US" altLang="zh-CN" sz="1100" dirty="0">
                <a:solidFill>
                  <a:schemeClr val="tx2"/>
                </a:solidFill>
                <a:latin typeface="+mn-ea"/>
              </a:rPr>
              <a:t>GROUP BY ?dp1</a:t>
            </a:r>
            <a:endParaRPr lang="zh-CN" altLang="en-US" sz="1100" dirty="0"/>
          </a:p>
        </p:txBody>
      </p:sp>
    </p:spTree>
    <p:extLst>
      <p:ext uri="{BB962C8B-B14F-4D97-AF65-F5344CB8AC3E}">
        <p14:creationId xmlns:p14="http://schemas.microsoft.com/office/powerpoint/2010/main" val="2128514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2">
                    <a:lumMod val="50000"/>
                  </a:schemeClr>
                </a:solidFill>
              </a:rPr>
              <a:t>概述</a:t>
            </a:r>
            <a:endParaRPr lang="en-US" altLang="zh-CN" dirty="0">
              <a:solidFill>
                <a:schemeClr val="bg2">
                  <a:lumMod val="50000"/>
                </a:schemeClr>
              </a:solidFill>
            </a:endParaRPr>
          </a:p>
          <a:p>
            <a:r>
              <a:rPr lang="zh-CN" altLang="en-US" dirty="0">
                <a:solidFill>
                  <a:schemeClr val="bg2">
                    <a:lumMod val="50000"/>
                  </a:schemeClr>
                </a:solidFill>
              </a:rPr>
              <a:t>思路与框架</a:t>
            </a:r>
            <a:endParaRPr lang="en-US" altLang="zh-CN" dirty="0">
              <a:solidFill>
                <a:schemeClr val="bg2">
                  <a:lumMod val="50000"/>
                </a:schemeClr>
              </a:solidFill>
            </a:endParaRPr>
          </a:p>
          <a:p>
            <a:r>
              <a:rPr lang="zh-CN" altLang="en-US" dirty="0">
                <a:solidFill>
                  <a:schemeClr val="bg2">
                    <a:lumMod val="50000"/>
                  </a:schemeClr>
                </a:solidFill>
              </a:rPr>
              <a:t>详细实现</a:t>
            </a:r>
            <a:endParaRPr lang="en-US" altLang="zh-CN" dirty="0">
              <a:solidFill>
                <a:schemeClr val="bg2">
                  <a:lumMod val="50000"/>
                </a:schemeClr>
              </a:solidFill>
            </a:endParaRPr>
          </a:p>
          <a:p>
            <a:r>
              <a:rPr lang="zh-CN" altLang="en-US" dirty="0"/>
              <a:t>案例展示与实验</a:t>
            </a:r>
            <a:endParaRPr lang="en-US" altLang="zh-CN" dirty="0"/>
          </a:p>
          <a:p>
            <a:r>
              <a:rPr lang="zh-CN" altLang="en-US" dirty="0">
                <a:solidFill>
                  <a:schemeClr val="bg2">
                    <a:lumMod val="50000"/>
                  </a:schemeClr>
                </a:solidFill>
              </a:rPr>
              <a:t>结论与未来工作</a:t>
            </a:r>
            <a:endParaRPr lang="en-US" altLang="zh-CN" dirty="0">
              <a:solidFill>
                <a:schemeClr val="bg2">
                  <a:lumMod val="50000"/>
                </a:schemeClr>
              </a:solidFill>
            </a:endParaRPr>
          </a:p>
          <a:p>
            <a:endParaRPr lang="zh-CN" altLang="en-US" dirty="0"/>
          </a:p>
        </p:txBody>
      </p:sp>
    </p:spTree>
    <p:extLst>
      <p:ext uri="{BB962C8B-B14F-4D97-AF65-F5344CB8AC3E}">
        <p14:creationId xmlns:p14="http://schemas.microsoft.com/office/powerpoint/2010/main" val="3470340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7FDA-D077-4106-A2EC-818D3FACCDE2}"/>
              </a:ext>
            </a:extLst>
          </p:cNvPr>
          <p:cNvSpPr>
            <a:spLocks noGrp="1"/>
          </p:cNvSpPr>
          <p:nvPr>
            <p:ph type="title"/>
          </p:nvPr>
        </p:nvSpPr>
        <p:spPr/>
        <p:txBody>
          <a:bodyPr/>
          <a:lstStyle/>
          <a:p>
            <a:r>
              <a:rPr lang="zh-CN" altLang="en-US" dirty="0"/>
              <a:t>案例展示</a:t>
            </a:r>
          </a:p>
        </p:txBody>
      </p:sp>
      <p:sp>
        <p:nvSpPr>
          <p:cNvPr id="3" name="内容占位符 2">
            <a:extLst>
              <a:ext uri="{FF2B5EF4-FFF2-40B4-BE49-F238E27FC236}">
                <a16:creationId xmlns:a16="http://schemas.microsoft.com/office/drawing/2014/main" id="{1E64216B-32E9-4E07-88E1-B4F1873F9CCB}"/>
              </a:ext>
            </a:extLst>
          </p:cNvPr>
          <p:cNvSpPr>
            <a:spLocks noGrp="1"/>
          </p:cNvSpPr>
          <p:nvPr>
            <p:ph idx="1"/>
          </p:nvPr>
        </p:nvSpPr>
        <p:spPr>
          <a:xfrm>
            <a:off x="396875" y="1362075"/>
            <a:ext cx="7896225" cy="4972050"/>
          </a:xfrm>
        </p:spPr>
        <p:txBody>
          <a:bodyPr/>
          <a:lstStyle/>
          <a:p>
            <a:r>
              <a:rPr lang="zh-CN" altLang="en-US" dirty="0"/>
              <a:t>查询需求“</a:t>
            </a:r>
            <a:r>
              <a:rPr lang="zh-CN" altLang="zh-CN" dirty="0"/>
              <a:t>北京</a:t>
            </a:r>
            <a:r>
              <a:rPr lang="zh-CN" altLang="en-US" dirty="0"/>
              <a:t>某</a:t>
            </a:r>
            <a:r>
              <a:rPr lang="zh-CN" altLang="zh-CN" dirty="0"/>
              <a:t>品牌</a:t>
            </a:r>
            <a:r>
              <a:rPr lang="en-US" altLang="zh-CN" dirty="0"/>
              <a:t>2016</a:t>
            </a:r>
            <a:r>
              <a:rPr lang="zh-CN" altLang="zh-CN" dirty="0"/>
              <a:t>年各店铺各季度的总营业额</a:t>
            </a:r>
            <a:r>
              <a:rPr lang="zh-CN" altLang="en-US" dirty="0"/>
              <a:t>”</a:t>
            </a:r>
          </a:p>
        </p:txBody>
      </p:sp>
      <p:pic>
        <p:nvPicPr>
          <p:cNvPr id="4" name="图片 3">
            <a:extLst>
              <a:ext uri="{FF2B5EF4-FFF2-40B4-BE49-F238E27FC236}">
                <a16:creationId xmlns:a16="http://schemas.microsoft.com/office/drawing/2014/main" id="{EE9EBAE9-3A09-4272-BF4F-DE5C6D20153B}"/>
              </a:ext>
            </a:extLst>
          </p:cNvPr>
          <p:cNvPicPr>
            <a:picLocks noChangeAspect="1"/>
          </p:cNvPicPr>
          <p:nvPr/>
        </p:nvPicPr>
        <p:blipFill>
          <a:blip r:embed="rId2"/>
          <a:stretch>
            <a:fillRect/>
          </a:stretch>
        </p:blipFill>
        <p:spPr>
          <a:xfrm>
            <a:off x="3468639" y="1836417"/>
            <a:ext cx="4637580" cy="2392287"/>
          </a:xfrm>
          <a:prstGeom prst="rect">
            <a:avLst/>
          </a:prstGeom>
        </p:spPr>
      </p:pic>
      <p:sp>
        <p:nvSpPr>
          <p:cNvPr id="5" name="Rectangle 11">
            <a:extLst>
              <a:ext uri="{FF2B5EF4-FFF2-40B4-BE49-F238E27FC236}">
                <a16:creationId xmlns:a16="http://schemas.microsoft.com/office/drawing/2014/main" id="{29E9F1B0-A465-451C-A67F-FD84CC3B15F9}"/>
              </a:ext>
            </a:extLst>
          </p:cNvPr>
          <p:cNvSpPr>
            <a:spLocks noChangeArrowheads="1"/>
          </p:cNvSpPr>
          <p:nvPr/>
        </p:nvSpPr>
        <p:spPr bwMode="auto">
          <a:xfrm>
            <a:off x="357018" y="2735318"/>
            <a:ext cx="2690649" cy="33104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hangingPunct="0">
              <a:spcAft>
                <a:spcPts val="0"/>
              </a:spcAft>
            </a:pPr>
            <a:r>
              <a:rPr lang="en-US" sz="900" kern="100" dirty="0">
                <a:effectLst/>
                <a:latin typeface="Consolas" panose="020B0609020204030204" pitchFamily="49" charset="0"/>
                <a:ea typeface="宋体" panose="02010600030101010101" pitchFamily="2" charset="-122"/>
              </a:rPr>
              <a:t>SELECT (SUM(?dp0) AS ?v_dp0) ?dp3 ?v_d2</a:t>
            </a:r>
            <a:endParaRPr lang="zh-CN" sz="1100" kern="100" dirty="0">
              <a:effectLst/>
              <a:latin typeface="Times New Roman" panose="02020603050405020304" pitchFamily="18" charset="0"/>
              <a:ea typeface="宋体" panose="02010600030101010101" pitchFamily="2" charset="-122"/>
            </a:endParaRPr>
          </a:p>
          <a:p>
            <a:pPr algn="just" hangingPunct="0">
              <a:spcAft>
                <a:spcPts val="0"/>
              </a:spcAft>
            </a:pPr>
            <a:r>
              <a:rPr lang="en-US" sz="900" kern="100" dirty="0">
                <a:effectLst/>
                <a:latin typeface="Consolas" panose="020B0609020204030204" pitchFamily="49" charset="0"/>
                <a:ea typeface="宋体" panose="02010600030101010101" pitchFamily="2" charset="-122"/>
              </a:rPr>
              <a:t>WHERE {</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?c0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订单</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?cl </a:t>
            </a:r>
            <a:r>
              <a:rPr lang="en-US" sz="900" kern="100" dirty="0" err="1">
                <a:effectLst/>
                <a:latin typeface="Consolas" panose="020B0609020204030204" pitchFamily="49" charset="0"/>
                <a:ea typeface="宋体" panose="02010600030101010101" pitchFamily="2" charset="-122"/>
              </a:rPr>
              <a:t>ndfs:type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店铺</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?c2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品牌</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?c3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订单的实收金额</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?c4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品牌的品牌名称</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?c5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订单的开台时间</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?c6 </a:t>
            </a:r>
            <a:r>
              <a:rPr lang="en-US" sz="900" kern="100" dirty="0" err="1">
                <a:effectLst/>
                <a:latin typeface="Consolas" panose="020B0609020204030204" pitchFamily="49" charset="0"/>
                <a:ea typeface="宋体" panose="02010600030101010101" pitchFamily="2" charset="-122"/>
              </a:rPr>
              <a:t>rdfs:type</a:t>
            </a:r>
            <a:r>
              <a:rPr lang="en-US" sz="900" kern="100" dirty="0">
                <a:effectLst/>
                <a:latin typeface="Consolas" panose="020B0609020204030204" pitchFamily="49" charset="0"/>
                <a:ea typeface="宋体" panose="02010600030101010101" pitchFamily="2" charset="-122"/>
              </a:rPr>
              <a:t> :</a:t>
            </a:r>
            <a:r>
              <a:rPr lang="zh-CN" sz="900" kern="100" dirty="0">
                <a:effectLst/>
                <a:latin typeface="Consolas" panose="020B0609020204030204" pitchFamily="49" charset="0"/>
                <a:ea typeface="宋体" panose="02010600030101010101" pitchFamily="2" charset="-122"/>
              </a:rPr>
              <a:t>店铺的店铺名称</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?c0 :</a:t>
            </a:r>
            <a:r>
              <a:rPr lang="zh-CN" sz="900" kern="100" dirty="0">
                <a:effectLst/>
                <a:latin typeface="Consolas" panose="020B0609020204030204" pitchFamily="49" charset="0"/>
                <a:ea typeface="宋体" panose="02010600030101010101" pitchFamily="2" charset="-122"/>
              </a:rPr>
              <a:t>订单店铺</a:t>
            </a:r>
            <a:r>
              <a:rPr lang="en-US" sz="900" kern="100" dirty="0">
                <a:effectLst/>
                <a:latin typeface="Consolas" panose="020B0609020204030204" pitchFamily="49" charset="0"/>
                <a:ea typeface="宋体" panose="02010600030101010101" pitchFamily="2" charset="-122"/>
              </a:rPr>
              <a:t> ?cl.</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?cl :</a:t>
            </a:r>
            <a:r>
              <a:rPr lang="zh-CN" sz="900" kern="100" dirty="0">
                <a:effectLst/>
                <a:latin typeface="Consolas" panose="020B0609020204030204" pitchFamily="49" charset="0"/>
                <a:ea typeface="宋体" panose="02010600030101010101" pitchFamily="2" charset="-122"/>
              </a:rPr>
              <a:t>店铺品牌</a:t>
            </a:r>
            <a:r>
              <a:rPr lang="en-US" sz="900" kern="100" dirty="0">
                <a:effectLst/>
                <a:latin typeface="Consolas" panose="020B0609020204030204" pitchFamily="49" charset="0"/>
                <a:ea typeface="宋体" panose="02010600030101010101" pitchFamily="2" charset="-122"/>
              </a:rPr>
              <a:t> ?c2.</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?c0 :</a:t>
            </a:r>
            <a:r>
              <a:rPr lang="zh-CN" sz="900" kern="100" dirty="0">
                <a:effectLst/>
                <a:latin typeface="Consolas" panose="020B0609020204030204" pitchFamily="49" charset="0"/>
                <a:ea typeface="宋体" panose="02010600030101010101" pitchFamily="2" charset="-122"/>
              </a:rPr>
              <a:t>订单</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实收金额</a:t>
            </a:r>
            <a:r>
              <a:rPr lang="en-US" sz="900" kern="100" dirty="0">
                <a:effectLst/>
                <a:latin typeface="Consolas" panose="020B0609020204030204" pitchFamily="49" charset="0"/>
                <a:ea typeface="宋体" panose="02010600030101010101" pitchFamily="2" charset="-122"/>
              </a:rPr>
              <a:t> ?c3.</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?c3 :</a:t>
            </a:r>
            <a:r>
              <a:rPr lang="zh-CN" sz="900" kern="100" dirty="0">
                <a:effectLst/>
                <a:latin typeface="Consolas" panose="020B0609020204030204" pitchFamily="49" charset="0"/>
                <a:ea typeface="宋体" panose="02010600030101010101" pitchFamily="2" charset="-122"/>
              </a:rPr>
              <a:t>数据属性</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订单</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实收金额</a:t>
            </a:r>
            <a:r>
              <a:rPr lang="en-US" sz="900" kern="100" dirty="0">
                <a:effectLst/>
                <a:latin typeface="Consolas" panose="020B0609020204030204" pitchFamily="49" charset="0"/>
                <a:ea typeface="宋体" panose="02010600030101010101" pitchFamily="2" charset="-122"/>
              </a:rPr>
              <a:t> ?dp0.</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?c2 :</a:t>
            </a:r>
            <a:r>
              <a:rPr lang="zh-CN" sz="900" kern="100" dirty="0">
                <a:effectLst/>
                <a:latin typeface="Consolas" panose="020B0609020204030204" pitchFamily="49" charset="0"/>
                <a:ea typeface="宋体" panose="02010600030101010101" pitchFamily="2" charset="-122"/>
              </a:rPr>
              <a:t>品牌</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品牌名称</a:t>
            </a:r>
            <a:r>
              <a:rPr lang="en-US" sz="900" kern="100" dirty="0">
                <a:effectLst/>
                <a:latin typeface="Consolas" panose="020B0609020204030204" pitchFamily="49" charset="0"/>
                <a:ea typeface="宋体" panose="02010600030101010101" pitchFamily="2" charset="-122"/>
              </a:rPr>
              <a:t> ?c4.</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?c4 :</a:t>
            </a:r>
            <a:r>
              <a:rPr lang="zh-CN" sz="900" kern="100" dirty="0">
                <a:effectLst/>
                <a:latin typeface="Consolas" panose="020B0609020204030204" pitchFamily="49" charset="0"/>
                <a:ea typeface="宋体" panose="02010600030101010101" pitchFamily="2" charset="-122"/>
              </a:rPr>
              <a:t>数据属性</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品牌</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品牌名称</a:t>
            </a:r>
            <a:r>
              <a:rPr lang="en-US" sz="900" kern="100" dirty="0">
                <a:effectLst/>
                <a:latin typeface="Consolas" panose="020B0609020204030204" pitchFamily="49" charset="0"/>
                <a:ea typeface="宋体" panose="02010600030101010101" pitchFamily="2" charset="-122"/>
              </a:rPr>
              <a:t> ?dp1.</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FILTER regex(?dp1, “</a:t>
            </a:r>
            <a:r>
              <a:rPr lang="zh-CN" sz="900" kern="100" dirty="0">
                <a:effectLst/>
                <a:latin typeface="Consolas" panose="020B0609020204030204" pitchFamily="49" charset="0"/>
                <a:ea typeface="宋体" panose="02010600030101010101" pitchFamily="2" charset="-122"/>
              </a:rPr>
              <a:t>北京</a:t>
            </a:r>
            <a:r>
              <a:rPr lang="zh-CN" altLang="en-US" sz="900" kern="100" dirty="0">
                <a:effectLst/>
                <a:latin typeface="Consolas" panose="020B0609020204030204" pitchFamily="49" charset="0"/>
                <a:ea typeface="宋体" panose="02010600030101010101" pitchFamily="2" charset="-122"/>
              </a:rPr>
              <a:t>某</a:t>
            </a: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?c0 :</a:t>
            </a:r>
            <a:r>
              <a:rPr lang="zh-CN" sz="900" kern="100" dirty="0">
                <a:effectLst/>
                <a:latin typeface="Consolas" panose="020B0609020204030204" pitchFamily="49" charset="0"/>
                <a:ea typeface="宋体" panose="02010600030101010101" pitchFamily="2" charset="-122"/>
              </a:rPr>
              <a:t>订单</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开台时间</a:t>
            </a:r>
            <a:r>
              <a:rPr lang="en-US" sz="900" kern="100" dirty="0">
                <a:effectLst/>
                <a:latin typeface="Consolas" panose="020B0609020204030204" pitchFamily="49" charset="0"/>
                <a:ea typeface="宋体" panose="02010600030101010101" pitchFamily="2" charset="-122"/>
              </a:rPr>
              <a:t> ?c5.</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?c5 :</a:t>
            </a:r>
            <a:r>
              <a:rPr lang="zh-CN" sz="900" kern="100" dirty="0">
                <a:effectLst/>
                <a:latin typeface="Consolas" panose="020B0609020204030204" pitchFamily="49" charset="0"/>
                <a:ea typeface="宋体" panose="02010600030101010101" pitchFamily="2" charset="-122"/>
              </a:rPr>
              <a:t>数据属性</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订单</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开台时间</a:t>
            </a:r>
            <a:r>
              <a:rPr lang="en-US" sz="900" kern="100" dirty="0">
                <a:effectLst/>
                <a:latin typeface="Consolas" panose="020B0609020204030204" pitchFamily="49" charset="0"/>
                <a:ea typeface="宋体" panose="02010600030101010101" pitchFamily="2" charset="-122"/>
              </a:rPr>
              <a:t>?dp2.</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FILTER (YEAR(?dp2) = 2016)</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?cl :</a:t>
            </a:r>
            <a:r>
              <a:rPr lang="zh-CN" sz="900" kern="100" dirty="0">
                <a:effectLst/>
                <a:latin typeface="Consolas" panose="020B0609020204030204" pitchFamily="49" charset="0"/>
                <a:ea typeface="宋体" panose="02010600030101010101" pitchFamily="2" charset="-122"/>
              </a:rPr>
              <a:t>店铺</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店铺名称</a:t>
            </a:r>
            <a:r>
              <a:rPr lang="en-US" sz="900" kern="100" dirty="0">
                <a:effectLst/>
                <a:latin typeface="Consolas" panose="020B0609020204030204" pitchFamily="49" charset="0"/>
                <a:ea typeface="宋体" panose="02010600030101010101" pitchFamily="2" charset="-122"/>
              </a:rPr>
              <a:t>?c6.</a:t>
            </a:r>
            <a:endParaRPr lang="zh-CN" sz="11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900" kern="100" dirty="0">
                <a:effectLst/>
                <a:latin typeface="Consolas" panose="020B0609020204030204" pitchFamily="49" charset="0"/>
                <a:ea typeface="宋体" panose="02010600030101010101" pitchFamily="2" charset="-122"/>
              </a:rPr>
              <a:t>?c6 :</a:t>
            </a:r>
            <a:r>
              <a:rPr lang="zh-CN" sz="900" kern="100" dirty="0">
                <a:effectLst/>
                <a:latin typeface="Consolas" panose="020B0609020204030204" pitchFamily="49" charset="0"/>
                <a:ea typeface="宋体" panose="02010600030101010101" pitchFamily="2" charset="-122"/>
              </a:rPr>
              <a:t>数据属性</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店铺</a:t>
            </a:r>
            <a:r>
              <a:rPr lang="en-US" sz="900" kern="100" dirty="0">
                <a:effectLst/>
                <a:latin typeface="Consolas" panose="020B0609020204030204" pitchFamily="49" charset="0"/>
                <a:ea typeface="宋体" panose="02010600030101010101" pitchFamily="2" charset="-122"/>
              </a:rPr>
              <a:t>-</a:t>
            </a:r>
            <a:r>
              <a:rPr lang="zh-CN" sz="900" kern="100" dirty="0">
                <a:effectLst/>
                <a:latin typeface="Consolas" panose="020B0609020204030204" pitchFamily="49" charset="0"/>
                <a:ea typeface="宋体" panose="02010600030101010101" pitchFamily="2" charset="-122"/>
              </a:rPr>
              <a:t>店铺名称</a:t>
            </a:r>
            <a:r>
              <a:rPr lang="en-US" sz="900" kern="100" dirty="0">
                <a:effectLst/>
                <a:latin typeface="Consolas" panose="020B0609020204030204" pitchFamily="49" charset="0"/>
                <a:ea typeface="宋体" panose="02010600030101010101" pitchFamily="2" charset="-122"/>
              </a:rPr>
              <a:t>?dp3.</a:t>
            </a:r>
            <a:endParaRPr lang="zh-CN" sz="1100" kern="100" dirty="0">
              <a:effectLst/>
              <a:latin typeface="Times New Roman" panose="02020603050405020304" pitchFamily="18" charset="0"/>
              <a:ea typeface="宋体" panose="02010600030101010101" pitchFamily="2" charset="-122"/>
            </a:endParaRPr>
          </a:p>
          <a:p>
            <a:pPr algn="just" hangingPunct="0">
              <a:spcAft>
                <a:spcPts val="0"/>
              </a:spcAft>
            </a:pPr>
            <a:r>
              <a:rPr lang="en-US" sz="900" kern="100" dirty="0">
                <a:effectLst/>
                <a:latin typeface="Consolas" panose="020B0609020204030204" pitchFamily="49" charset="0"/>
                <a:ea typeface="宋体" panose="02010600030101010101" pitchFamily="2" charset="-122"/>
              </a:rPr>
              <a:t>}</a:t>
            </a:r>
            <a:endParaRPr lang="zh-CN" sz="1100" kern="100" dirty="0">
              <a:effectLst/>
              <a:latin typeface="Times New Roman" panose="02020603050405020304" pitchFamily="18" charset="0"/>
              <a:ea typeface="宋体" panose="02010600030101010101" pitchFamily="2" charset="-122"/>
            </a:endParaRPr>
          </a:p>
          <a:p>
            <a:pPr algn="just" hangingPunct="0">
              <a:spcAft>
                <a:spcPts val="0"/>
              </a:spcAft>
            </a:pPr>
            <a:r>
              <a:rPr lang="en-US" sz="900" kern="100" dirty="0">
                <a:effectLst/>
                <a:latin typeface="Consolas" panose="020B0609020204030204" pitchFamily="49" charset="0"/>
                <a:ea typeface="宋体" panose="02010600030101010101" pitchFamily="2" charset="-122"/>
              </a:rPr>
              <a:t>GROUP BY ?dp3 (QUARTER(?dp2) AS ?v_d2)</a:t>
            </a:r>
            <a:endParaRPr lang="zh-CN" sz="1100" kern="100" dirty="0">
              <a:effectLst/>
              <a:latin typeface="Times New Roman" panose="02020603050405020304" pitchFamily="18" charset="0"/>
              <a:ea typeface="宋体" panose="02010600030101010101" pitchFamily="2" charset="-122"/>
            </a:endParaRPr>
          </a:p>
        </p:txBody>
      </p:sp>
      <p:sp>
        <p:nvSpPr>
          <p:cNvPr id="6" name="Rectangle 13">
            <a:extLst>
              <a:ext uri="{FF2B5EF4-FFF2-40B4-BE49-F238E27FC236}">
                <a16:creationId xmlns:a16="http://schemas.microsoft.com/office/drawing/2014/main" id="{26519AB6-910F-413E-8DFB-1958D58A6F97}"/>
              </a:ext>
            </a:extLst>
          </p:cNvPr>
          <p:cNvSpPr>
            <a:spLocks noChangeArrowheads="1"/>
          </p:cNvSpPr>
          <p:nvPr/>
        </p:nvSpPr>
        <p:spPr bwMode="auto">
          <a:xfrm>
            <a:off x="4276495" y="4390566"/>
            <a:ext cx="3021867" cy="237004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hangingPunct="0">
              <a:spcAft>
                <a:spcPts val="0"/>
              </a:spcAft>
            </a:pPr>
            <a:r>
              <a:rPr lang="en-US" sz="700" kern="100" dirty="0">
                <a:effectLst/>
                <a:latin typeface="Consolas" panose="020B0609020204030204" pitchFamily="49" charset="0"/>
                <a:ea typeface="宋体" panose="02010600030101010101" pitchFamily="2" charset="-122"/>
              </a:rPr>
              <a:t>SELECT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a:effectLst/>
                <a:latin typeface="Consolas" panose="020B0609020204030204" pitchFamily="49" charset="0"/>
                <a:ea typeface="宋体" panose="02010600030101010101" pitchFamily="2" charset="-122"/>
              </a:rPr>
              <a:t>SUM(</a:t>
            </a:r>
            <a:r>
              <a:rPr lang="en-US" sz="700" kern="100" dirty="0" err="1">
                <a:effectLst/>
                <a:latin typeface="Consolas" panose="020B0609020204030204" pitchFamily="49" charset="0"/>
                <a:ea typeface="宋体" panose="02010600030101010101" pitchFamily="2" charset="-122"/>
              </a:rPr>
              <a:t>o_order_history.total</a:t>
            </a:r>
            <a:r>
              <a:rPr lang="en-US" sz="700" kern="100" dirty="0">
                <a:effectLst/>
                <a:latin typeface="Consolas" panose="020B0609020204030204" pitchFamily="49" charset="0"/>
                <a:ea typeface="宋体" panose="02010600030101010101" pitchFamily="2" charset="-122"/>
              </a:rPr>
              <a:t>) AS nc0_sum_total,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sls_shop.shopname</a:t>
            </a:r>
            <a:r>
              <a:rPr lang="en-US" sz="700" kern="100" dirty="0">
                <a:effectLst/>
                <a:latin typeface="Consolas" panose="020B0609020204030204" pitchFamily="49" charset="0"/>
                <a:ea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a:effectLst/>
                <a:latin typeface="Consolas" panose="020B0609020204030204" pitchFamily="49" charset="0"/>
                <a:ea typeface="宋体" panose="02010600030101010101" pitchFamily="2" charset="-122"/>
              </a:rPr>
              <a:t>QUARTER(</a:t>
            </a:r>
            <a:r>
              <a:rPr lang="en-US" sz="700" kern="100" dirty="0" err="1">
                <a:effectLst/>
                <a:latin typeface="Consolas" panose="020B0609020204030204" pitchFamily="49" charset="0"/>
                <a:ea typeface="宋体" panose="02010600030101010101" pitchFamily="2" charset="-122"/>
              </a:rPr>
              <a:t>o_order_history.newtime</a:t>
            </a:r>
            <a:r>
              <a:rPr lang="en-US" sz="700" kern="100" dirty="0">
                <a:effectLst/>
                <a:latin typeface="Consolas" panose="020B0609020204030204" pitchFamily="49" charset="0"/>
                <a:ea typeface="宋体" panose="02010600030101010101" pitchFamily="2" charset="-122"/>
              </a:rPr>
              <a:t>) AS nc1_quarter </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FROM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o_order_history</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JOIN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sls_shop</a:t>
            </a:r>
            <a:r>
              <a:rPr lang="en-US" sz="700" kern="100" dirty="0">
                <a:effectLst/>
                <a:latin typeface="Consolas" panose="020B0609020204030204" pitchFamily="49" charset="0"/>
                <a:ea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ON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o_order_history.slsid</a:t>
            </a:r>
            <a:r>
              <a:rPr lang="en-US" sz="700" kern="100" dirty="0">
                <a:effectLst/>
                <a:latin typeface="Consolas" panose="020B0609020204030204" pitchFamily="49" charset="0"/>
                <a:ea typeface="宋体" panose="02010600030101010101" pitchFamily="2" charset="-122"/>
              </a:rPr>
              <a:t> = </a:t>
            </a:r>
            <a:r>
              <a:rPr lang="en-US" sz="700" kern="100" dirty="0" err="1">
                <a:effectLst/>
                <a:latin typeface="Consolas" panose="020B0609020204030204" pitchFamily="49" charset="0"/>
                <a:ea typeface="宋体" panose="02010600030101010101" pitchFamily="2" charset="-122"/>
              </a:rPr>
              <a:t>sls_shop.sid</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JOIN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sls_brand</a:t>
            </a:r>
            <a:r>
              <a:rPr lang="en-US" sz="700" kern="100" dirty="0">
                <a:effectLst/>
                <a:latin typeface="Consolas" panose="020B0609020204030204" pitchFamily="49" charset="0"/>
                <a:ea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ON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sls_shop.bid</a:t>
            </a:r>
            <a:r>
              <a:rPr lang="en-US" sz="700" kern="100" dirty="0">
                <a:effectLst/>
                <a:latin typeface="Consolas" panose="020B0609020204030204" pitchFamily="49" charset="0"/>
                <a:ea typeface="宋体" panose="02010600030101010101" pitchFamily="2" charset="-122"/>
              </a:rPr>
              <a:t> = </a:t>
            </a:r>
            <a:r>
              <a:rPr lang="en-US" sz="700" kern="100" dirty="0" err="1">
                <a:effectLst/>
                <a:latin typeface="Consolas" panose="020B0609020204030204" pitchFamily="49" charset="0"/>
                <a:ea typeface="宋体" panose="02010600030101010101" pitchFamily="2" charset="-122"/>
              </a:rPr>
              <a:t>sls_brand.bid</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WHERE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sls_brand.brandname</a:t>
            </a:r>
            <a:r>
              <a:rPr lang="en-US" sz="700" kern="100" dirty="0">
                <a:effectLst/>
                <a:latin typeface="Consolas" panose="020B0609020204030204" pitchFamily="49" charset="0"/>
                <a:ea typeface="宋体" panose="02010600030101010101" pitchFamily="2" charset="-122"/>
              </a:rPr>
              <a:t> = ‘</a:t>
            </a:r>
            <a:r>
              <a:rPr lang="zh-CN" sz="700" kern="100" dirty="0">
                <a:effectLst/>
                <a:latin typeface="Consolas" panose="020B0609020204030204" pitchFamily="49" charset="0"/>
                <a:ea typeface="宋体" panose="02010600030101010101" pitchFamily="2" charset="-122"/>
              </a:rPr>
              <a:t>北京</a:t>
            </a:r>
            <a:r>
              <a:rPr lang="zh-CN" altLang="en-US" sz="700" kern="100" dirty="0">
                <a:effectLst/>
                <a:latin typeface="Consolas" panose="020B0609020204030204" pitchFamily="49" charset="0"/>
                <a:ea typeface="宋体" panose="02010600030101010101" pitchFamily="2" charset="-122"/>
              </a:rPr>
              <a:t>某</a:t>
            </a:r>
            <a:r>
              <a:rPr lang="en-US" sz="700" kern="100" dirty="0">
                <a:effectLst/>
                <a:latin typeface="Consolas" panose="020B0609020204030204" pitchFamily="49" charset="0"/>
                <a:ea typeface="宋体" panose="02010600030101010101" pitchFamily="2" charset="-122"/>
              </a:rPr>
              <a:t>'</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AND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a:effectLst/>
                <a:latin typeface="Consolas" panose="020B0609020204030204" pitchFamily="49" charset="0"/>
                <a:ea typeface="宋体" panose="02010600030101010101" pitchFamily="2" charset="-122"/>
              </a:rPr>
              <a:t>YEAR(</a:t>
            </a:r>
            <a:r>
              <a:rPr lang="en-US" sz="700" kern="100" dirty="0" err="1">
                <a:effectLst/>
                <a:latin typeface="Consolas" panose="020B0609020204030204" pitchFamily="49" charset="0"/>
                <a:ea typeface="宋体" panose="02010600030101010101" pitchFamily="2" charset="-122"/>
              </a:rPr>
              <a:t>o_order_history.newtime</a:t>
            </a:r>
            <a:r>
              <a:rPr lang="en-US" sz="700" kern="100" dirty="0">
                <a:effectLst/>
                <a:latin typeface="Consolas" panose="020B0609020204030204" pitchFamily="49" charset="0"/>
                <a:ea typeface="宋体" panose="02010600030101010101" pitchFamily="2" charset="-122"/>
              </a:rPr>
              <a:t>) = 2016</a:t>
            </a:r>
            <a:endParaRPr lang="zh-CN" sz="1000" kern="100" dirty="0">
              <a:effectLst/>
              <a:latin typeface="Times New Roman" panose="02020603050405020304" pitchFamily="18" charset="0"/>
              <a:ea typeface="宋体" panose="02010600030101010101" pitchFamily="2" charset="-122"/>
            </a:endParaRPr>
          </a:p>
          <a:p>
            <a:pPr algn="just" hangingPunct="0">
              <a:spcAft>
                <a:spcPts val="0"/>
              </a:spcAft>
            </a:pPr>
            <a:r>
              <a:rPr lang="en-US" sz="700" kern="100" dirty="0">
                <a:effectLst/>
                <a:latin typeface="Consolas" panose="020B0609020204030204" pitchFamily="49" charset="0"/>
                <a:ea typeface="宋体" panose="02010600030101010101" pitchFamily="2" charset="-122"/>
              </a:rPr>
              <a:t>GROUP BY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err="1">
                <a:effectLst/>
                <a:latin typeface="Consolas" panose="020B0609020204030204" pitchFamily="49" charset="0"/>
                <a:ea typeface="宋体" panose="02010600030101010101" pitchFamily="2" charset="-122"/>
              </a:rPr>
              <a:t>sls_shop.shopname</a:t>
            </a:r>
            <a:r>
              <a:rPr lang="en-US" sz="700" kern="100" dirty="0">
                <a:effectLst/>
                <a:latin typeface="Consolas" panose="020B0609020204030204" pitchFamily="49" charset="0"/>
                <a:ea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p>
            <a:pPr indent="266700" algn="just" hangingPunct="0">
              <a:spcAft>
                <a:spcPts val="0"/>
              </a:spcAft>
            </a:pPr>
            <a:r>
              <a:rPr lang="en-US" sz="700" kern="100" dirty="0">
                <a:effectLst/>
                <a:latin typeface="Consolas" panose="020B0609020204030204" pitchFamily="49" charset="0"/>
                <a:ea typeface="宋体" panose="02010600030101010101" pitchFamily="2" charset="-122"/>
              </a:rPr>
              <a:t>QUARTER(</a:t>
            </a:r>
            <a:r>
              <a:rPr lang="en-US" sz="700" kern="100" dirty="0" err="1">
                <a:effectLst/>
                <a:latin typeface="Consolas" panose="020B0609020204030204" pitchFamily="49" charset="0"/>
                <a:ea typeface="宋体" panose="02010600030101010101" pitchFamily="2" charset="-122"/>
              </a:rPr>
              <a:t>o_order_history.newtime</a:t>
            </a:r>
            <a:r>
              <a:rPr lang="en-US" sz="700" kern="100" dirty="0">
                <a:effectLst/>
                <a:latin typeface="Consolas" panose="020B0609020204030204" pitchFamily="49" charset="0"/>
                <a:ea typeface="宋体" panose="02010600030101010101" pitchFamily="2" charset="-122"/>
              </a:rPr>
              <a:t>)</a:t>
            </a:r>
            <a:endParaRPr lang="zh-CN" sz="1000" kern="100" dirty="0">
              <a:effectLst/>
              <a:latin typeface="Times New Roman" panose="02020603050405020304" pitchFamily="18" charset="0"/>
              <a:ea typeface="宋体" panose="02010600030101010101" pitchFamily="2" charset="-122"/>
            </a:endParaRPr>
          </a:p>
        </p:txBody>
      </p:sp>
      <p:sp>
        <p:nvSpPr>
          <p:cNvPr id="7" name="箭头: 右 6">
            <a:extLst>
              <a:ext uri="{FF2B5EF4-FFF2-40B4-BE49-F238E27FC236}">
                <a16:creationId xmlns:a16="http://schemas.microsoft.com/office/drawing/2014/main" id="{67794E8B-6F0E-481C-981D-D86BACB57A20}"/>
              </a:ext>
            </a:extLst>
          </p:cNvPr>
          <p:cNvSpPr/>
          <p:nvPr/>
        </p:nvSpPr>
        <p:spPr bwMode="auto">
          <a:xfrm rot="10800000">
            <a:off x="3087524" y="3032560"/>
            <a:ext cx="317828" cy="396440"/>
          </a:xfrm>
          <a:prstGeom prst="rightArrow">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zh-CN" altLang="en-US" sz="1600" dirty="0">
              <a:latin typeface="+mn-lt"/>
            </a:endParaRPr>
          </a:p>
        </p:txBody>
      </p:sp>
      <p:sp>
        <p:nvSpPr>
          <p:cNvPr id="8" name="箭头: 右 7">
            <a:extLst>
              <a:ext uri="{FF2B5EF4-FFF2-40B4-BE49-F238E27FC236}">
                <a16:creationId xmlns:a16="http://schemas.microsoft.com/office/drawing/2014/main" id="{9788BAB8-4377-4A62-A0AF-9308F465ECCE}"/>
              </a:ext>
            </a:extLst>
          </p:cNvPr>
          <p:cNvSpPr/>
          <p:nvPr/>
        </p:nvSpPr>
        <p:spPr bwMode="auto">
          <a:xfrm>
            <a:off x="3519158" y="5179147"/>
            <a:ext cx="317828" cy="396440"/>
          </a:xfrm>
          <a:prstGeom prst="rightArrow">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zh-CN" altLang="en-US" sz="1600" dirty="0">
              <a:latin typeface="+mn-lt"/>
            </a:endParaRPr>
          </a:p>
        </p:txBody>
      </p:sp>
    </p:spTree>
    <p:extLst>
      <p:ext uri="{BB962C8B-B14F-4D97-AF65-F5344CB8AC3E}">
        <p14:creationId xmlns:p14="http://schemas.microsoft.com/office/powerpoint/2010/main" val="278479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7FDA-D077-4106-A2EC-818D3FACCDE2}"/>
              </a:ext>
            </a:extLst>
          </p:cNvPr>
          <p:cNvSpPr>
            <a:spLocks noGrp="1"/>
          </p:cNvSpPr>
          <p:nvPr>
            <p:ph type="title"/>
          </p:nvPr>
        </p:nvSpPr>
        <p:spPr/>
        <p:txBody>
          <a:bodyPr/>
          <a:lstStyle/>
          <a:p>
            <a:r>
              <a:rPr lang="zh-CN" altLang="en-US" dirty="0"/>
              <a:t>案例展示</a:t>
            </a:r>
          </a:p>
        </p:txBody>
      </p:sp>
      <p:sp>
        <p:nvSpPr>
          <p:cNvPr id="3" name="内容占位符 2">
            <a:extLst>
              <a:ext uri="{FF2B5EF4-FFF2-40B4-BE49-F238E27FC236}">
                <a16:creationId xmlns:a16="http://schemas.microsoft.com/office/drawing/2014/main" id="{1E64216B-32E9-4E07-88E1-B4F1873F9CCB}"/>
              </a:ext>
            </a:extLst>
          </p:cNvPr>
          <p:cNvSpPr>
            <a:spLocks noGrp="1"/>
          </p:cNvSpPr>
          <p:nvPr>
            <p:ph idx="1"/>
          </p:nvPr>
        </p:nvSpPr>
        <p:spPr>
          <a:xfrm>
            <a:off x="396875" y="1362075"/>
            <a:ext cx="7896225" cy="4972050"/>
          </a:xfrm>
        </p:spPr>
        <p:txBody>
          <a:bodyPr/>
          <a:lstStyle/>
          <a:p>
            <a:r>
              <a:rPr lang="zh-CN" altLang="en-US" dirty="0"/>
              <a:t>查询需求“</a:t>
            </a:r>
            <a:r>
              <a:rPr lang="zh-CN" altLang="zh-CN" dirty="0"/>
              <a:t>北京</a:t>
            </a:r>
            <a:r>
              <a:rPr lang="zh-CN" altLang="en-US" dirty="0"/>
              <a:t>某</a:t>
            </a:r>
            <a:r>
              <a:rPr lang="zh-CN" altLang="zh-CN" dirty="0"/>
              <a:t>品牌</a:t>
            </a:r>
            <a:r>
              <a:rPr lang="en-US" altLang="zh-CN" dirty="0"/>
              <a:t>2016</a:t>
            </a:r>
            <a:r>
              <a:rPr lang="zh-CN" altLang="zh-CN" dirty="0"/>
              <a:t>年各店铺各季度的总营业额</a:t>
            </a:r>
            <a:r>
              <a:rPr lang="zh-CN" altLang="en-US" dirty="0"/>
              <a:t>”</a:t>
            </a:r>
          </a:p>
        </p:txBody>
      </p:sp>
      <p:grpSp>
        <p:nvGrpSpPr>
          <p:cNvPr id="9" name="组合 8">
            <a:extLst>
              <a:ext uri="{FF2B5EF4-FFF2-40B4-BE49-F238E27FC236}">
                <a16:creationId xmlns:a16="http://schemas.microsoft.com/office/drawing/2014/main" id="{63A51711-6561-46E0-8B50-696CBEE95353}"/>
              </a:ext>
            </a:extLst>
          </p:cNvPr>
          <p:cNvGrpSpPr/>
          <p:nvPr/>
        </p:nvGrpSpPr>
        <p:grpSpPr>
          <a:xfrm>
            <a:off x="1549934" y="1890687"/>
            <a:ext cx="6044131" cy="4923960"/>
            <a:chOff x="3707904" y="751183"/>
            <a:chExt cx="5125720" cy="4175760"/>
          </a:xfrm>
        </p:grpSpPr>
        <p:pic>
          <p:nvPicPr>
            <p:cNvPr id="10" name="图片 9">
              <a:extLst>
                <a:ext uri="{FF2B5EF4-FFF2-40B4-BE49-F238E27FC236}">
                  <a16:creationId xmlns:a16="http://schemas.microsoft.com/office/drawing/2014/main" id="{FDB45691-E19C-4D7E-BC6B-8CA9B08D5809}"/>
                </a:ext>
              </a:extLst>
            </p:cNvPr>
            <p:cNvPicPr/>
            <p:nvPr/>
          </p:nvPicPr>
          <p:blipFill>
            <a:blip r:embed="rId2"/>
            <a:stretch>
              <a:fillRect/>
            </a:stretch>
          </p:blipFill>
          <p:spPr>
            <a:xfrm>
              <a:off x="3707904" y="751183"/>
              <a:ext cx="5082540" cy="2031365"/>
            </a:xfrm>
            <a:prstGeom prst="rect">
              <a:avLst/>
            </a:prstGeom>
          </p:spPr>
        </p:pic>
        <p:pic>
          <p:nvPicPr>
            <p:cNvPr id="11" name="图片 10">
              <a:extLst>
                <a:ext uri="{FF2B5EF4-FFF2-40B4-BE49-F238E27FC236}">
                  <a16:creationId xmlns:a16="http://schemas.microsoft.com/office/drawing/2014/main" id="{CB997108-7668-4FA6-B2F0-0E43981D9882}"/>
                </a:ext>
              </a:extLst>
            </p:cNvPr>
            <p:cNvPicPr/>
            <p:nvPr/>
          </p:nvPicPr>
          <p:blipFill>
            <a:blip r:embed="rId3"/>
            <a:stretch>
              <a:fillRect/>
            </a:stretch>
          </p:blipFill>
          <p:spPr>
            <a:xfrm>
              <a:off x="3707904" y="2782548"/>
              <a:ext cx="5125720" cy="2144395"/>
            </a:xfrm>
            <a:prstGeom prst="rect">
              <a:avLst/>
            </a:prstGeom>
          </p:spPr>
        </p:pic>
      </p:grpSp>
    </p:spTree>
    <p:extLst>
      <p:ext uri="{BB962C8B-B14F-4D97-AF65-F5344CB8AC3E}">
        <p14:creationId xmlns:p14="http://schemas.microsoft.com/office/powerpoint/2010/main" val="2635520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7FDA-D077-4106-A2EC-818D3FACCDE2}"/>
              </a:ext>
            </a:extLst>
          </p:cNvPr>
          <p:cNvSpPr>
            <a:spLocks noGrp="1"/>
          </p:cNvSpPr>
          <p:nvPr>
            <p:ph type="title"/>
          </p:nvPr>
        </p:nvSpPr>
        <p:spPr/>
        <p:txBody>
          <a:bodyPr/>
          <a:lstStyle/>
          <a:p>
            <a:r>
              <a:rPr lang="zh-CN" altLang="en-US" dirty="0"/>
              <a:t>实验验证</a:t>
            </a:r>
          </a:p>
        </p:txBody>
      </p:sp>
      <p:sp>
        <p:nvSpPr>
          <p:cNvPr id="3" name="内容占位符 2">
            <a:extLst>
              <a:ext uri="{FF2B5EF4-FFF2-40B4-BE49-F238E27FC236}">
                <a16:creationId xmlns:a16="http://schemas.microsoft.com/office/drawing/2014/main" id="{1E64216B-32E9-4E07-88E1-B4F1873F9CCB}"/>
              </a:ext>
            </a:extLst>
          </p:cNvPr>
          <p:cNvSpPr>
            <a:spLocks noGrp="1"/>
          </p:cNvSpPr>
          <p:nvPr>
            <p:ph idx="1"/>
          </p:nvPr>
        </p:nvSpPr>
        <p:spPr>
          <a:xfrm>
            <a:off x="396875" y="1362075"/>
            <a:ext cx="7896225" cy="4972050"/>
          </a:xfrm>
        </p:spPr>
        <p:txBody>
          <a:bodyPr/>
          <a:lstStyle/>
          <a:p>
            <a:r>
              <a:rPr lang="zh-CN" altLang="en-US" dirty="0"/>
              <a:t>评估指标：</a:t>
            </a:r>
            <a:endParaRPr lang="en-US" altLang="zh-CN" dirty="0"/>
          </a:p>
          <a:p>
            <a:pPr lvl="1"/>
            <a:r>
              <a:rPr lang="zh-CN" altLang="en-US" b="1" dirty="0"/>
              <a:t>可用性：</a:t>
            </a:r>
            <a:r>
              <a:rPr lang="zh-CN" altLang="en-US" dirty="0"/>
              <a:t>完成查询的操作复杂程度</a:t>
            </a:r>
            <a:endParaRPr lang="en-US" altLang="zh-CN" dirty="0"/>
          </a:p>
          <a:p>
            <a:pPr lvl="1"/>
            <a:r>
              <a:rPr lang="zh-CN" altLang="en-US" b="1" dirty="0"/>
              <a:t>表达能力：</a:t>
            </a:r>
            <a:r>
              <a:rPr lang="zh-CN" altLang="en-US" dirty="0"/>
              <a:t>可视化构造查询语句的能力</a:t>
            </a:r>
            <a:endParaRPr lang="en-US" altLang="zh-CN" dirty="0"/>
          </a:p>
          <a:p>
            <a:r>
              <a:rPr lang="en-US" altLang="zh-CN" dirty="0"/>
              <a:t> </a:t>
            </a:r>
            <a:r>
              <a:rPr lang="zh-CN" altLang="en-US" dirty="0"/>
              <a:t>对比对象：</a:t>
            </a:r>
            <a:endParaRPr lang="en-US" altLang="zh-CN" dirty="0"/>
          </a:p>
          <a:p>
            <a:pPr lvl="1"/>
            <a:r>
              <a:rPr lang="en-US" altLang="zh-CN" dirty="0" err="1"/>
              <a:t>OptiqueVQS</a:t>
            </a:r>
            <a:endParaRPr lang="en-US" altLang="zh-CN" dirty="0"/>
          </a:p>
          <a:p>
            <a:r>
              <a:rPr lang="zh-CN" altLang="en-US" dirty="0"/>
              <a:t>实验数据：</a:t>
            </a:r>
            <a:endParaRPr lang="en-US" altLang="zh-CN" dirty="0"/>
          </a:p>
          <a:p>
            <a:pPr lvl="1"/>
            <a:r>
              <a:rPr lang="zh-CN" altLang="zh-CN" dirty="0"/>
              <a:t>餐饮前台管理系统“餐行健”</a:t>
            </a:r>
            <a:r>
              <a:rPr lang="zh-CN" altLang="en-US" dirty="0"/>
              <a:t> </a:t>
            </a:r>
            <a:r>
              <a:rPr lang="zh-CN" altLang="zh-CN" dirty="0"/>
              <a:t>的后台数据报表管理平台</a:t>
            </a:r>
            <a:endParaRPr lang="en-US" altLang="zh-CN" dirty="0"/>
          </a:p>
          <a:p>
            <a:pPr lvl="1"/>
            <a:r>
              <a:rPr lang="en-US" altLang="zh-CN" dirty="0"/>
              <a:t>40</a:t>
            </a:r>
            <a:r>
              <a:rPr lang="zh-CN" altLang="en-US" dirty="0"/>
              <a:t>项数据查询实例</a:t>
            </a:r>
            <a:endParaRPr lang="en-US" altLang="zh-CN" dirty="0"/>
          </a:p>
          <a:p>
            <a:r>
              <a:rPr lang="zh-CN" altLang="en-US" dirty="0"/>
              <a:t>实验方式：</a:t>
            </a:r>
            <a:endParaRPr lang="en-US" altLang="zh-CN" dirty="0"/>
          </a:p>
          <a:p>
            <a:pPr lvl="1"/>
            <a:r>
              <a:rPr lang="zh-CN" altLang="en-US" dirty="0"/>
              <a:t>分别采用本文方法和</a:t>
            </a:r>
            <a:r>
              <a:rPr lang="en-US" altLang="zh-CN" dirty="0" err="1"/>
              <a:t>OptiqueVQS</a:t>
            </a:r>
            <a:r>
              <a:rPr lang="zh-CN" altLang="en-US" dirty="0"/>
              <a:t>方法完成本体查询构造任务。</a:t>
            </a:r>
            <a:endParaRPr lang="en-US" altLang="zh-CN" dirty="0"/>
          </a:p>
          <a:p>
            <a:pPr lvl="1"/>
            <a:r>
              <a:rPr lang="zh-CN" altLang="en-US" dirty="0"/>
              <a:t>同一用户充分熟悉系统后，进行多次操作，记录操作最简单的一次查询操作。</a:t>
            </a:r>
            <a:endParaRPr lang="en-US" altLang="zh-CN" dirty="0"/>
          </a:p>
        </p:txBody>
      </p:sp>
    </p:spTree>
    <p:extLst>
      <p:ext uri="{BB962C8B-B14F-4D97-AF65-F5344CB8AC3E}">
        <p14:creationId xmlns:p14="http://schemas.microsoft.com/office/powerpoint/2010/main" val="22283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7FDA-D077-4106-A2EC-818D3FACCDE2}"/>
              </a:ext>
            </a:extLst>
          </p:cNvPr>
          <p:cNvSpPr>
            <a:spLocks noGrp="1"/>
          </p:cNvSpPr>
          <p:nvPr>
            <p:ph type="title"/>
          </p:nvPr>
        </p:nvSpPr>
        <p:spPr/>
        <p:txBody>
          <a:bodyPr/>
          <a:lstStyle/>
          <a:p>
            <a:r>
              <a:rPr lang="zh-CN" altLang="en-US" dirty="0"/>
              <a:t>实验验证</a:t>
            </a:r>
          </a:p>
        </p:txBody>
      </p:sp>
      <p:sp>
        <p:nvSpPr>
          <p:cNvPr id="3" name="内容占位符 2">
            <a:extLst>
              <a:ext uri="{FF2B5EF4-FFF2-40B4-BE49-F238E27FC236}">
                <a16:creationId xmlns:a16="http://schemas.microsoft.com/office/drawing/2014/main" id="{1E64216B-32E9-4E07-88E1-B4F1873F9CCB}"/>
              </a:ext>
            </a:extLst>
          </p:cNvPr>
          <p:cNvSpPr>
            <a:spLocks noGrp="1"/>
          </p:cNvSpPr>
          <p:nvPr>
            <p:ph idx="1"/>
          </p:nvPr>
        </p:nvSpPr>
        <p:spPr>
          <a:xfrm>
            <a:off x="396875" y="1362075"/>
            <a:ext cx="7896225" cy="4972050"/>
          </a:xfrm>
        </p:spPr>
        <p:txBody>
          <a:bodyPr/>
          <a:lstStyle/>
          <a:p>
            <a:r>
              <a:rPr lang="zh-CN" altLang="en-US" dirty="0"/>
              <a:t>对比方法：</a:t>
            </a:r>
            <a:endParaRPr lang="en-US" altLang="zh-CN" dirty="0"/>
          </a:p>
          <a:p>
            <a:pPr lvl="1"/>
            <a:r>
              <a:rPr lang="zh-CN" altLang="en-US" dirty="0"/>
              <a:t>用户对数据库和计算机系统的了解程度难以量化，因此通过结合可用性和表达能力来评估系统的易用性。</a:t>
            </a:r>
            <a:endParaRPr lang="en-US" altLang="zh-CN" dirty="0"/>
          </a:p>
          <a:p>
            <a:pPr lvl="1"/>
            <a:r>
              <a:rPr lang="zh-CN" altLang="en-US" dirty="0"/>
              <a:t>在表达能力相同的情况下，可用性越高（操作越简单），易用性就越强。</a:t>
            </a:r>
            <a:endParaRPr lang="en-US" altLang="zh-CN" dirty="0"/>
          </a:p>
          <a:p>
            <a:r>
              <a:rPr lang="zh-CN" altLang="en-US" dirty="0"/>
              <a:t>指标计算方法：</a:t>
            </a:r>
            <a:endParaRPr lang="en-US" altLang="zh-CN" dirty="0"/>
          </a:p>
          <a:p>
            <a:pPr lvl="1"/>
            <a:r>
              <a:rPr lang="zh-CN" altLang="en-US" dirty="0"/>
              <a:t>可用性：给不同操作（点选、翻页、键盘输入）赋予不同的分数，计算每一个查询操作的分数，综合得到方法的可用性。</a:t>
            </a:r>
            <a:endParaRPr lang="en-US" altLang="zh-CN" dirty="0"/>
          </a:p>
          <a:p>
            <a:pPr lvl="1"/>
            <a:endParaRPr lang="en-US" altLang="zh-CN" dirty="0"/>
          </a:p>
          <a:p>
            <a:pPr lvl="1"/>
            <a:endParaRPr lang="en-US" altLang="zh-CN" dirty="0"/>
          </a:p>
          <a:p>
            <a:pPr lvl="1"/>
            <a:r>
              <a:rPr lang="zh-CN" altLang="en-US" dirty="0"/>
              <a:t>表达能力：为无法构造出正确语句的查询操作增加一个人工修正语句的操作，计算修正语句的操作分数占总操作分数的占比。</a:t>
            </a:r>
            <a:endParaRPr lang="en-US" altLang="zh-CN"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8788AAC-4855-49DD-AF58-5D0C644D9043}"/>
                  </a:ext>
                </a:extLst>
              </p:cNvPr>
              <p:cNvSpPr/>
              <p:nvPr/>
            </p:nvSpPr>
            <p:spPr>
              <a:xfrm>
                <a:off x="566357" y="4500316"/>
                <a:ext cx="4217052" cy="39036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𝑐</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𝑃</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𝐼</m:t>
                              </m:r>
                            </m:e>
                          </m:d>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𝐼</m:t>
                          </m:r>
                        </m:sub>
                      </m:sSub>
                    </m:oMath>
                  </m:oMathPara>
                </a14:m>
                <a:endParaRPr lang="zh-CN" altLang="en-US" dirty="0"/>
              </a:p>
            </p:txBody>
          </p:sp>
        </mc:Choice>
        <mc:Fallback>
          <p:sp>
            <p:nvSpPr>
              <p:cNvPr id="4" name="矩形 3">
                <a:extLst>
                  <a:ext uri="{FF2B5EF4-FFF2-40B4-BE49-F238E27FC236}">
                    <a16:creationId xmlns:a16="http://schemas.microsoft.com/office/drawing/2014/main" id="{88788AAC-4855-49DD-AF58-5D0C644D9043}"/>
                  </a:ext>
                </a:extLst>
              </p:cNvPr>
              <p:cNvSpPr>
                <a:spLocks noRot="1" noChangeAspect="1" noMove="1" noResize="1" noEditPoints="1" noAdjustHandles="1" noChangeArrowheads="1" noChangeShapeType="1" noTextEdit="1"/>
              </p:cNvSpPr>
              <p:nvPr/>
            </p:nvSpPr>
            <p:spPr>
              <a:xfrm>
                <a:off x="566357" y="4500316"/>
                <a:ext cx="4217052" cy="390363"/>
              </a:xfrm>
              <a:prstGeom prst="rect">
                <a:avLst/>
              </a:prstGeom>
              <a:blipFill>
                <a:blip r:embed="rId3"/>
                <a:stretch>
                  <a:fillRect t="-112500" b="-1718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6A365E3E-BCEA-4516-A19A-E20E3E77E9BB}"/>
                  </a:ext>
                </a:extLst>
              </p:cNvPr>
              <p:cNvSpPr/>
              <p:nvPr/>
            </p:nvSpPr>
            <p:spPr>
              <a:xfrm>
                <a:off x="5136563" y="4343349"/>
                <a:ext cx="3085524" cy="7042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A</m:t>
                      </m:r>
                      <m:r>
                        <m:rPr>
                          <m:sty m:val="p"/>
                        </m:rPr>
                        <a:rPr lang="zh-CN" altLang="en-US" i="0">
                          <a:latin typeface="Cambria Math" panose="02040503050406030204" pitchFamily="18" charset="0"/>
                        </a:rPr>
                        <m:t>cc</m:t>
                      </m:r>
                      <m:r>
                        <a:rPr lang="zh-CN" altLang="en-US" i="0">
                          <a:latin typeface="Cambria Math" panose="02040503050406030204" pitchFamily="18" charset="0"/>
                        </a:rPr>
                        <m:t>=(1−</m:t>
                      </m:r>
                      <m:f>
                        <m:fPr>
                          <m:ctrlPr>
                            <a:rPr lang="zh-CN" altLang="en-US" i="1">
                              <a:latin typeface="Cambria Math" panose="02040503050406030204" pitchFamily="18" charset="0"/>
                            </a:rPr>
                          </m:ctrlPr>
                        </m:fPr>
                        <m:num>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𝑖</m:t>
                                  </m:r>
                                </m:sub>
                              </m:sSub>
                            </m:e>
                          </m:nary>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𝑚𝑎𝑥</m:t>
                              </m:r>
                            </m:sub>
                          </m:sSub>
                          <m:r>
                            <a:rPr lang="zh-CN" altLang="en-US" i="0">
                              <a:latin typeface="Cambria Math" panose="02040503050406030204" pitchFamily="18" charset="0"/>
                            </a:rPr>
                            <m:t>×</m:t>
                          </m:r>
                          <m:r>
                            <a:rPr lang="zh-CN" altLang="en-US" i="1">
                              <a:latin typeface="Cambria Math" panose="02040503050406030204" pitchFamily="18" charset="0"/>
                            </a:rPr>
                            <m:t>𝑁</m:t>
                          </m:r>
                        </m:den>
                      </m:f>
                      <m:r>
                        <a:rPr lang="zh-CN" altLang="en-US" i="0">
                          <a:latin typeface="Cambria Math" panose="02040503050406030204" pitchFamily="18" charset="0"/>
                        </a:rPr>
                        <m:t>)×100</m:t>
                      </m:r>
                    </m:oMath>
                  </m:oMathPara>
                </a14:m>
                <a:endParaRPr lang="zh-CN" altLang="en-US" dirty="0"/>
              </a:p>
            </p:txBody>
          </p:sp>
        </mc:Choice>
        <mc:Fallback>
          <p:sp>
            <p:nvSpPr>
              <p:cNvPr id="5" name="矩形 4">
                <a:extLst>
                  <a:ext uri="{FF2B5EF4-FFF2-40B4-BE49-F238E27FC236}">
                    <a16:creationId xmlns:a16="http://schemas.microsoft.com/office/drawing/2014/main" id="{6A365E3E-BCEA-4516-A19A-E20E3E77E9BB}"/>
                  </a:ext>
                </a:extLst>
              </p:cNvPr>
              <p:cNvSpPr>
                <a:spLocks noRot="1" noChangeAspect="1" noMove="1" noResize="1" noEditPoints="1" noAdjustHandles="1" noChangeArrowheads="1" noChangeShapeType="1" noTextEdit="1"/>
              </p:cNvSpPr>
              <p:nvPr/>
            </p:nvSpPr>
            <p:spPr>
              <a:xfrm>
                <a:off x="5136563" y="4343349"/>
                <a:ext cx="3085524" cy="7042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D5BE9BC8-2615-46F2-8775-FD3EB1C1F7E3}"/>
                  </a:ext>
                </a:extLst>
              </p:cNvPr>
              <p:cNvSpPr/>
              <p:nvPr/>
            </p:nvSpPr>
            <p:spPr>
              <a:xfrm>
                <a:off x="284217" y="5859324"/>
                <a:ext cx="5612524" cy="65960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𝑐</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𝑃</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𝐼</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𝑖</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𝐼</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𝑂</m:t>
                              </m:r>
                            </m:e>
                            <m:sub>
                              <m:r>
                                <a:rPr lang="zh-CN" altLang="en-US" i="1">
                                  <a:latin typeface="Cambria Math" panose="02040503050406030204" pitchFamily="18" charset="0"/>
                                </a:rPr>
                                <m:t>𝑖</m:t>
                              </m:r>
                            </m:sub>
                          </m:sSub>
                        </m:den>
                      </m:f>
                    </m:oMath>
                  </m:oMathPara>
                </a14:m>
                <a:endParaRPr lang="zh-CN" altLang="en-US" dirty="0"/>
              </a:p>
            </p:txBody>
          </p:sp>
        </mc:Choice>
        <mc:Fallback>
          <p:sp>
            <p:nvSpPr>
              <p:cNvPr id="6" name="矩形 5">
                <a:extLst>
                  <a:ext uri="{FF2B5EF4-FFF2-40B4-BE49-F238E27FC236}">
                    <a16:creationId xmlns:a16="http://schemas.microsoft.com/office/drawing/2014/main" id="{D5BE9BC8-2615-46F2-8775-FD3EB1C1F7E3}"/>
                  </a:ext>
                </a:extLst>
              </p:cNvPr>
              <p:cNvSpPr>
                <a:spLocks noRot="1" noChangeAspect="1" noMove="1" noResize="1" noEditPoints="1" noAdjustHandles="1" noChangeArrowheads="1" noChangeShapeType="1" noTextEdit="1"/>
              </p:cNvSpPr>
              <p:nvPr/>
            </p:nvSpPr>
            <p:spPr>
              <a:xfrm>
                <a:off x="284217" y="5859324"/>
                <a:ext cx="5612524" cy="659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FCA78BE8-0220-4481-AA18-7C18A8162AA9}"/>
                  </a:ext>
                </a:extLst>
              </p:cNvPr>
              <p:cNvSpPr/>
              <p:nvPr/>
            </p:nvSpPr>
            <p:spPr>
              <a:xfrm>
                <a:off x="5835471" y="5766630"/>
                <a:ext cx="2439899" cy="6556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E</m:t>
                      </m:r>
                      <m:r>
                        <m:rPr>
                          <m:sty m:val="p"/>
                        </m:rPr>
                        <a:rPr lang="zh-CN" altLang="en-US" i="0">
                          <a:latin typeface="Cambria Math" panose="02040503050406030204" pitchFamily="18" charset="0"/>
                        </a:rPr>
                        <m:t>xp</m:t>
                      </m:r>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e>
                          </m:nary>
                        </m:num>
                        <m:den>
                          <m:r>
                            <a:rPr lang="zh-CN" altLang="en-US" i="1">
                              <a:latin typeface="Cambria Math" panose="02040503050406030204" pitchFamily="18" charset="0"/>
                            </a:rPr>
                            <m:t>𝑁</m:t>
                          </m:r>
                        </m:den>
                      </m:f>
                      <m:r>
                        <a:rPr lang="zh-CN" altLang="en-US" i="0">
                          <a:latin typeface="Cambria Math" panose="02040503050406030204" pitchFamily="18" charset="0"/>
                        </a:rPr>
                        <m:t>)×100</m:t>
                      </m:r>
                    </m:oMath>
                  </m:oMathPara>
                </a14:m>
                <a:endParaRPr lang="zh-CN" altLang="en-US" dirty="0"/>
              </a:p>
            </p:txBody>
          </p:sp>
        </mc:Choice>
        <mc:Fallback>
          <p:sp>
            <p:nvSpPr>
              <p:cNvPr id="7" name="矩形 6">
                <a:extLst>
                  <a:ext uri="{FF2B5EF4-FFF2-40B4-BE49-F238E27FC236}">
                    <a16:creationId xmlns:a16="http://schemas.microsoft.com/office/drawing/2014/main" id="{FCA78BE8-0220-4481-AA18-7C18A8162AA9}"/>
                  </a:ext>
                </a:extLst>
              </p:cNvPr>
              <p:cNvSpPr>
                <a:spLocks noRot="1" noChangeAspect="1" noMove="1" noResize="1" noEditPoints="1" noAdjustHandles="1" noChangeArrowheads="1" noChangeShapeType="1" noTextEdit="1"/>
              </p:cNvSpPr>
              <p:nvPr/>
            </p:nvSpPr>
            <p:spPr>
              <a:xfrm>
                <a:off x="5835471" y="5766630"/>
                <a:ext cx="2439899" cy="65569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9377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C8551-13B4-4A46-B1CE-0BC5C94BA810}"/>
              </a:ext>
            </a:extLst>
          </p:cNvPr>
          <p:cNvSpPr>
            <a:spLocks noGrp="1"/>
          </p:cNvSpPr>
          <p:nvPr>
            <p:ph type="title"/>
          </p:nvPr>
        </p:nvSpPr>
        <p:spPr/>
        <p:txBody>
          <a:bodyPr/>
          <a:lstStyle/>
          <a:p>
            <a:r>
              <a:rPr lang="zh-CN" altLang="en-US" dirty="0"/>
              <a:t>实验结果分析</a:t>
            </a:r>
          </a:p>
        </p:txBody>
      </p:sp>
      <p:sp>
        <p:nvSpPr>
          <p:cNvPr id="3" name="内容占位符 2">
            <a:extLst>
              <a:ext uri="{FF2B5EF4-FFF2-40B4-BE49-F238E27FC236}">
                <a16:creationId xmlns:a16="http://schemas.microsoft.com/office/drawing/2014/main" id="{7C9B50BF-2E04-4D41-8F44-A0903F6AE0F8}"/>
              </a:ext>
            </a:extLst>
          </p:cNvPr>
          <p:cNvSpPr>
            <a:spLocks noGrp="1"/>
          </p:cNvSpPr>
          <p:nvPr>
            <p:ph idx="1"/>
          </p:nvPr>
        </p:nvSpPr>
        <p:spPr/>
        <p:txBody>
          <a:bodyPr/>
          <a:lstStyle/>
          <a:p>
            <a:r>
              <a:rPr lang="zh-CN" altLang="en-US" dirty="0"/>
              <a:t>本文方法的可用性量化值高于</a:t>
            </a:r>
            <a:r>
              <a:rPr lang="en-US" altLang="zh-CN" dirty="0" err="1"/>
              <a:t>OptiqueVQS</a:t>
            </a:r>
            <a:r>
              <a:rPr lang="zh-CN" altLang="en-US" dirty="0"/>
              <a:t>方法</a:t>
            </a:r>
            <a:endParaRPr lang="en-US" altLang="zh-CN" dirty="0"/>
          </a:p>
          <a:p>
            <a:pPr lvl="1"/>
            <a:r>
              <a:rPr lang="zh-CN" altLang="zh-CN" dirty="0"/>
              <a:t>利用了本体模型的推理能力来优化查询构造流程</a:t>
            </a:r>
            <a:endParaRPr lang="en-US" altLang="zh-CN" dirty="0"/>
          </a:p>
          <a:p>
            <a:pPr lvl="1"/>
            <a:r>
              <a:rPr lang="zh-CN" altLang="en-US" dirty="0"/>
              <a:t>用户输入较少信息，系统根据推理规则反向推导，简化操作</a:t>
            </a:r>
            <a:endParaRPr lang="en-US" altLang="zh-CN" dirty="0"/>
          </a:p>
          <a:p>
            <a:r>
              <a:rPr lang="zh-CN" altLang="zh-CN" dirty="0"/>
              <a:t>本文方法的表达能力量化值高于</a:t>
            </a:r>
            <a:r>
              <a:rPr lang="en-US" altLang="zh-CN" dirty="0" err="1"/>
              <a:t>OptiqueVQS</a:t>
            </a:r>
            <a:r>
              <a:rPr lang="zh-CN" altLang="zh-CN" dirty="0"/>
              <a:t>方法</a:t>
            </a:r>
            <a:endParaRPr lang="en-US" altLang="zh-CN" dirty="0"/>
          </a:p>
          <a:p>
            <a:pPr lvl="1"/>
            <a:r>
              <a:rPr lang="zh-CN" altLang="en-US" dirty="0"/>
              <a:t>本文方法支持分组查询，具有更强表达能力</a:t>
            </a:r>
          </a:p>
        </p:txBody>
      </p:sp>
      <p:graphicFrame>
        <p:nvGraphicFramePr>
          <p:cNvPr id="4" name="图表 3">
            <a:extLst>
              <a:ext uri="{FF2B5EF4-FFF2-40B4-BE49-F238E27FC236}">
                <a16:creationId xmlns:a16="http://schemas.microsoft.com/office/drawing/2014/main" id="{88D27C25-0950-4CB4-93AF-FD19932DEDB1}"/>
              </a:ext>
            </a:extLst>
          </p:cNvPr>
          <p:cNvGraphicFramePr/>
          <p:nvPr>
            <p:extLst>
              <p:ext uri="{D42A27DB-BD31-4B8C-83A1-F6EECF244321}">
                <p14:modId xmlns:p14="http://schemas.microsoft.com/office/powerpoint/2010/main" val="2430536107"/>
              </p:ext>
            </p:extLst>
          </p:nvPr>
        </p:nvGraphicFramePr>
        <p:xfrm>
          <a:off x="1725261" y="3848100"/>
          <a:ext cx="4963925" cy="26008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37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2">
                    <a:lumMod val="50000"/>
                  </a:schemeClr>
                </a:solidFill>
              </a:rPr>
              <a:t>概述</a:t>
            </a:r>
            <a:endParaRPr lang="en-US" altLang="zh-CN" dirty="0">
              <a:solidFill>
                <a:schemeClr val="bg2">
                  <a:lumMod val="50000"/>
                </a:schemeClr>
              </a:solidFill>
            </a:endParaRPr>
          </a:p>
          <a:p>
            <a:r>
              <a:rPr lang="zh-CN" altLang="en-US" dirty="0">
                <a:solidFill>
                  <a:schemeClr val="bg2">
                    <a:lumMod val="50000"/>
                  </a:schemeClr>
                </a:solidFill>
              </a:rPr>
              <a:t>思路与框架</a:t>
            </a:r>
            <a:endParaRPr lang="en-US" altLang="zh-CN" dirty="0">
              <a:solidFill>
                <a:schemeClr val="bg2">
                  <a:lumMod val="50000"/>
                </a:schemeClr>
              </a:solidFill>
            </a:endParaRPr>
          </a:p>
          <a:p>
            <a:r>
              <a:rPr lang="zh-CN" altLang="en-US" dirty="0">
                <a:solidFill>
                  <a:schemeClr val="bg2">
                    <a:lumMod val="50000"/>
                  </a:schemeClr>
                </a:solidFill>
              </a:rPr>
              <a:t>详细实现</a:t>
            </a:r>
            <a:endParaRPr lang="en-US" altLang="zh-CN" dirty="0">
              <a:solidFill>
                <a:schemeClr val="bg2">
                  <a:lumMod val="50000"/>
                </a:schemeClr>
              </a:solidFill>
            </a:endParaRPr>
          </a:p>
          <a:p>
            <a:r>
              <a:rPr lang="zh-CN" altLang="en-US" dirty="0">
                <a:solidFill>
                  <a:schemeClr val="bg2">
                    <a:lumMod val="50000"/>
                  </a:schemeClr>
                </a:solidFill>
              </a:rPr>
              <a:t>案例展示与实验</a:t>
            </a:r>
            <a:endParaRPr lang="en-US" altLang="zh-CN" dirty="0">
              <a:solidFill>
                <a:schemeClr val="bg2">
                  <a:lumMod val="50000"/>
                </a:schemeClr>
              </a:solidFill>
            </a:endParaRPr>
          </a:p>
          <a:p>
            <a:r>
              <a:rPr lang="zh-CN" altLang="en-US" dirty="0"/>
              <a:t>结论与未来工作</a:t>
            </a:r>
            <a:endParaRPr lang="en-US" altLang="zh-CN" dirty="0"/>
          </a:p>
          <a:p>
            <a:endParaRPr lang="zh-CN" altLang="en-US" dirty="0"/>
          </a:p>
        </p:txBody>
      </p:sp>
    </p:spTree>
    <p:extLst>
      <p:ext uri="{BB962C8B-B14F-4D97-AF65-F5344CB8AC3E}">
        <p14:creationId xmlns:p14="http://schemas.microsoft.com/office/powerpoint/2010/main" val="410601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DE23-E266-4D3E-A1D3-B9CAFB1B80F6}"/>
              </a:ext>
            </a:extLst>
          </p:cNvPr>
          <p:cNvSpPr>
            <a:spLocks noGrp="1"/>
          </p:cNvSpPr>
          <p:nvPr>
            <p:ph type="title"/>
          </p:nvPr>
        </p:nvSpPr>
        <p:spPr/>
        <p:txBody>
          <a:bodyPr/>
          <a:lstStyle/>
          <a:p>
            <a:r>
              <a:rPr lang="zh-CN" altLang="en-US" dirty="0"/>
              <a:t>工作总结</a:t>
            </a:r>
          </a:p>
        </p:txBody>
      </p:sp>
      <p:sp>
        <p:nvSpPr>
          <p:cNvPr id="3" name="内容占位符 2">
            <a:extLst>
              <a:ext uri="{FF2B5EF4-FFF2-40B4-BE49-F238E27FC236}">
                <a16:creationId xmlns:a16="http://schemas.microsoft.com/office/drawing/2014/main" id="{89A51E87-4290-4324-8223-1A0D937F21E7}"/>
              </a:ext>
            </a:extLst>
          </p:cNvPr>
          <p:cNvSpPr>
            <a:spLocks noGrp="1"/>
          </p:cNvSpPr>
          <p:nvPr>
            <p:ph idx="1"/>
          </p:nvPr>
        </p:nvSpPr>
        <p:spPr/>
        <p:txBody>
          <a:bodyPr/>
          <a:lstStyle/>
          <a:p>
            <a:r>
              <a:rPr lang="zh-CN" altLang="en-US" dirty="0"/>
              <a:t>本文方法</a:t>
            </a:r>
            <a:r>
              <a:rPr lang="zh-CN" altLang="zh-CN" dirty="0"/>
              <a:t>充分利用本体模型的语义表达能力和推理能力来优化终端用户的查询构造流程</a:t>
            </a:r>
            <a:r>
              <a:rPr lang="zh-CN" altLang="en-US" dirty="0"/>
              <a:t>，</a:t>
            </a:r>
            <a:r>
              <a:rPr lang="zh-CN" altLang="zh-CN" dirty="0"/>
              <a:t>帮助用户脱离数据库的实际存储模式细节</a:t>
            </a:r>
            <a:r>
              <a:rPr lang="zh-CN" altLang="en-US" dirty="0"/>
              <a:t>，具有较强的可用性。</a:t>
            </a:r>
            <a:endParaRPr lang="en-US" altLang="zh-CN" dirty="0"/>
          </a:p>
          <a:p>
            <a:r>
              <a:rPr lang="zh-CN" altLang="en-US" dirty="0"/>
              <a:t>本文方法</a:t>
            </a:r>
            <a:r>
              <a:rPr lang="zh-CN" altLang="zh-CN" dirty="0"/>
              <a:t>对终端用户的分组统计需求提供了支持</a:t>
            </a:r>
            <a:r>
              <a:rPr lang="en-US" altLang="zh-CN" dirty="0"/>
              <a:t>,</a:t>
            </a:r>
            <a:r>
              <a:rPr lang="zh-CN" altLang="zh-CN" dirty="0"/>
              <a:t>填补了现有相关工作的不足</a:t>
            </a:r>
            <a:r>
              <a:rPr lang="zh-CN" altLang="en-US" dirty="0"/>
              <a:t>，具有较强的表达能力。</a:t>
            </a:r>
          </a:p>
        </p:txBody>
      </p:sp>
    </p:spTree>
    <p:extLst>
      <p:ext uri="{BB962C8B-B14F-4D97-AF65-F5344CB8AC3E}">
        <p14:creationId xmlns:p14="http://schemas.microsoft.com/office/powerpoint/2010/main" val="3031728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DE23-E266-4D3E-A1D3-B9CAFB1B80F6}"/>
              </a:ext>
            </a:extLst>
          </p:cNvPr>
          <p:cNvSpPr>
            <a:spLocks noGrp="1"/>
          </p:cNvSpPr>
          <p:nvPr>
            <p:ph type="title"/>
          </p:nvPr>
        </p:nvSpPr>
        <p:spPr/>
        <p:txBody>
          <a:bodyPr/>
          <a:lstStyle/>
          <a:p>
            <a:r>
              <a:rPr lang="zh-CN" altLang="en-US" dirty="0"/>
              <a:t>未来工作</a:t>
            </a:r>
          </a:p>
        </p:txBody>
      </p:sp>
      <p:sp>
        <p:nvSpPr>
          <p:cNvPr id="3" name="内容占位符 2">
            <a:extLst>
              <a:ext uri="{FF2B5EF4-FFF2-40B4-BE49-F238E27FC236}">
                <a16:creationId xmlns:a16="http://schemas.microsoft.com/office/drawing/2014/main" id="{89A51E87-4290-4324-8223-1A0D937F21E7}"/>
              </a:ext>
            </a:extLst>
          </p:cNvPr>
          <p:cNvSpPr>
            <a:spLocks noGrp="1"/>
          </p:cNvSpPr>
          <p:nvPr>
            <p:ph idx="1"/>
          </p:nvPr>
        </p:nvSpPr>
        <p:spPr/>
        <p:txBody>
          <a:bodyPr/>
          <a:lstStyle/>
          <a:p>
            <a:r>
              <a:rPr lang="zh-CN" altLang="en-US" dirty="0"/>
              <a:t>扩展查询元模型，以支持更多推理规则。</a:t>
            </a:r>
            <a:endParaRPr lang="en-US" altLang="zh-CN" dirty="0"/>
          </a:p>
          <a:p>
            <a:r>
              <a:rPr lang="zh-CN" altLang="en-US" dirty="0"/>
              <a:t>支持复杂的统计指标。</a:t>
            </a:r>
            <a:endParaRPr lang="en-US" altLang="zh-CN" dirty="0"/>
          </a:p>
          <a:p>
            <a:pPr lvl="1"/>
            <a:r>
              <a:rPr lang="zh-CN" altLang="zh-CN" dirty="0"/>
              <a:t>例如店铺的“客均营业额”指标需要由店铺的“营业额”和“客流量”</a:t>
            </a:r>
            <a:r>
              <a:rPr lang="en-US" altLang="zh-CN" dirty="0"/>
              <a:t>2</a:t>
            </a:r>
            <a:r>
              <a:rPr lang="zh-CN" altLang="zh-CN" dirty="0"/>
              <a:t>项指标联合计算得到</a:t>
            </a:r>
            <a:r>
              <a:rPr lang="zh-CN" altLang="en-US" dirty="0"/>
              <a:t>。</a:t>
            </a:r>
            <a:endParaRPr lang="en-US" altLang="zh-CN" dirty="0"/>
          </a:p>
          <a:p>
            <a:pPr lvl="1"/>
            <a:r>
              <a:rPr lang="zh-CN" altLang="zh-CN" dirty="0"/>
              <a:t>在系统中添加相应功能</a:t>
            </a:r>
            <a:r>
              <a:rPr lang="zh-CN" altLang="en-US" dirty="0"/>
              <a:t>，</a:t>
            </a:r>
            <a:r>
              <a:rPr lang="zh-CN" altLang="zh-CN" dirty="0"/>
              <a:t>实现对单条查询之间类似四则运算的组合机制</a:t>
            </a:r>
            <a:r>
              <a:rPr lang="zh-CN" altLang="en-US" dirty="0"/>
              <a:t>。</a:t>
            </a:r>
          </a:p>
        </p:txBody>
      </p:sp>
    </p:spTree>
    <p:extLst>
      <p:ext uri="{BB962C8B-B14F-4D97-AF65-F5344CB8AC3E}">
        <p14:creationId xmlns:p14="http://schemas.microsoft.com/office/powerpoint/2010/main" val="38252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44CD-97FA-48B0-8281-57A84CEBAC4E}"/>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7981B7C8-C6E5-467B-B706-AD6C9625129C}"/>
              </a:ext>
            </a:extLst>
          </p:cNvPr>
          <p:cNvSpPr>
            <a:spLocks noGrp="1"/>
          </p:cNvSpPr>
          <p:nvPr>
            <p:ph idx="1"/>
          </p:nvPr>
        </p:nvSpPr>
        <p:spPr/>
        <p:txBody>
          <a:bodyPr/>
          <a:lstStyle/>
          <a:p>
            <a:r>
              <a:rPr lang="zh-CN" altLang="zh-CN" dirty="0"/>
              <a:t>企业信息系统中积累了大量与业务相关的数据</a:t>
            </a:r>
            <a:r>
              <a:rPr lang="zh-CN" altLang="en-US" dirty="0"/>
              <a:t>。</a:t>
            </a:r>
            <a:endParaRPr lang="en-US" altLang="zh-CN" dirty="0"/>
          </a:p>
          <a:p>
            <a:r>
              <a:rPr lang="zh-CN" altLang="en-US" dirty="0"/>
              <a:t>有效利用这些数据对于</a:t>
            </a:r>
            <a:r>
              <a:rPr lang="zh-CN" altLang="en-US" dirty="0">
                <a:solidFill>
                  <a:srgbClr val="FF0000"/>
                </a:solidFill>
              </a:rPr>
              <a:t>企业竞争力</a:t>
            </a:r>
            <a:r>
              <a:rPr lang="zh-CN" altLang="en-US" dirty="0"/>
              <a:t>和</a:t>
            </a:r>
            <a:r>
              <a:rPr lang="zh-CN" altLang="en-US" dirty="0">
                <a:solidFill>
                  <a:srgbClr val="FF0000"/>
                </a:solidFill>
              </a:rPr>
              <a:t>盈利能力</a:t>
            </a:r>
            <a:r>
              <a:rPr lang="zh-CN" altLang="en-US" dirty="0"/>
              <a:t>的提升十分重要。</a:t>
            </a:r>
          </a:p>
          <a:p>
            <a:r>
              <a:rPr lang="zh-CN" altLang="en-US" dirty="0"/>
              <a:t>主要瓶颈：数据的访问和获取</a:t>
            </a:r>
            <a:endParaRPr lang="en-US" altLang="zh-CN" dirty="0"/>
          </a:p>
          <a:p>
            <a:pPr lvl="1"/>
            <a:r>
              <a:rPr lang="zh-CN" altLang="en-US" b="1" dirty="0"/>
              <a:t>企业管理者</a:t>
            </a:r>
            <a:r>
              <a:rPr lang="en-US" altLang="zh-CN" b="1" dirty="0"/>
              <a:t>/</a:t>
            </a:r>
            <a:r>
              <a:rPr lang="zh-CN" altLang="en-US" b="1" dirty="0"/>
              <a:t>业务分析员（终端用户）：</a:t>
            </a:r>
            <a:endParaRPr lang="en-US" altLang="zh-CN" b="1" dirty="0"/>
          </a:p>
          <a:p>
            <a:pPr lvl="2"/>
            <a:r>
              <a:rPr lang="zh-CN" altLang="en-US" dirty="0"/>
              <a:t>熟悉企业业务，明确数据分析需求。</a:t>
            </a:r>
            <a:endParaRPr lang="en-US" altLang="zh-CN" dirty="0"/>
          </a:p>
          <a:p>
            <a:pPr lvl="2"/>
            <a:r>
              <a:rPr lang="zh-CN" altLang="en-US" dirty="0"/>
              <a:t>缺乏专业</a:t>
            </a:r>
            <a:r>
              <a:rPr lang="en-US" altLang="zh-CN" dirty="0"/>
              <a:t>IT</a:t>
            </a:r>
            <a:r>
              <a:rPr lang="zh-CN" altLang="en-US" dirty="0"/>
              <a:t>技能，无法直接访问数据库管理系统。</a:t>
            </a:r>
            <a:endParaRPr lang="en-US" altLang="zh-CN" dirty="0"/>
          </a:p>
          <a:p>
            <a:pPr lvl="1"/>
            <a:r>
              <a:rPr lang="zh-CN" altLang="en-US" b="1" dirty="0"/>
              <a:t>计算机专业人员：</a:t>
            </a:r>
            <a:endParaRPr lang="en-US" altLang="zh-CN" b="1" dirty="0"/>
          </a:p>
          <a:p>
            <a:pPr lvl="2"/>
            <a:r>
              <a:rPr lang="zh-CN" altLang="en-US" dirty="0"/>
              <a:t>熟悉数据库</a:t>
            </a:r>
            <a:endParaRPr lang="en-US" altLang="zh-CN" dirty="0"/>
          </a:p>
          <a:p>
            <a:pPr lvl="2"/>
            <a:r>
              <a:rPr lang="zh-CN" altLang="en-US" dirty="0"/>
              <a:t>不能</a:t>
            </a:r>
            <a:r>
              <a:rPr lang="zh-CN" altLang="zh-CN" dirty="0"/>
              <a:t>根据问题确定数据查询的需求</a:t>
            </a:r>
            <a:endParaRPr lang="zh-CN" altLang="en-US" dirty="0"/>
          </a:p>
        </p:txBody>
      </p:sp>
    </p:spTree>
    <p:extLst>
      <p:ext uri="{BB962C8B-B14F-4D97-AF65-F5344CB8AC3E}">
        <p14:creationId xmlns:p14="http://schemas.microsoft.com/office/powerpoint/2010/main" val="2324589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5544C-A69B-49B7-9074-A694F871497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6279FE7-7063-4747-BC3A-7D735D0FAA9D}"/>
              </a:ext>
            </a:extLst>
          </p:cNvPr>
          <p:cNvSpPr>
            <a:spLocks noGrp="1"/>
          </p:cNvSpPr>
          <p:nvPr>
            <p:ph idx="1"/>
          </p:nvPr>
        </p:nvSpPr>
        <p:spPr/>
        <p:txBody>
          <a:bodyPr/>
          <a:lstStyle/>
          <a:p>
            <a:endParaRPr lang="zh-CN" altLang="en-US" dirty="0"/>
          </a:p>
        </p:txBody>
      </p:sp>
      <p:sp>
        <p:nvSpPr>
          <p:cNvPr id="4" name="文本框 3">
            <a:extLst>
              <a:ext uri="{FF2B5EF4-FFF2-40B4-BE49-F238E27FC236}">
                <a16:creationId xmlns:a16="http://schemas.microsoft.com/office/drawing/2014/main" id="{BDD498C4-01C4-4E7C-83EF-E9EBE3A0AF7C}"/>
              </a:ext>
            </a:extLst>
          </p:cNvPr>
          <p:cNvSpPr txBox="1"/>
          <p:nvPr/>
        </p:nvSpPr>
        <p:spPr>
          <a:xfrm>
            <a:off x="2119817" y="2368336"/>
            <a:ext cx="4536504" cy="923330"/>
          </a:xfrm>
          <a:prstGeom prst="rect">
            <a:avLst/>
          </a:prstGeom>
          <a:noFill/>
        </p:spPr>
        <p:txBody>
          <a:bodyPr wrap="square" rtlCol="0">
            <a:spAutoFit/>
          </a:bodyPr>
          <a:lstStyle/>
          <a:p>
            <a:pPr algn="ctr"/>
            <a:r>
              <a:rPr lang="zh-CN" altLang="en-US" sz="5400" dirty="0">
                <a:solidFill>
                  <a:srgbClr val="C00000"/>
                </a:solidFill>
                <a:latin typeface="方正超粗黑简体" panose="03000509000000000000" pitchFamily="65" charset="-122"/>
                <a:ea typeface="方正超粗黑简体" panose="03000509000000000000" pitchFamily="65" charset="-122"/>
              </a:rPr>
              <a:t>谢谢</a:t>
            </a:r>
            <a:endParaRPr lang="zh-CN" altLang="en-US" sz="1100" dirty="0">
              <a:solidFill>
                <a:srgbClr val="C00000"/>
              </a:solidFill>
              <a:latin typeface="方正超粗黑简体" panose="03000509000000000000" pitchFamily="65" charset="-122"/>
              <a:ea typeface="方正超粗黑简体" panose="03000509000000000000" pitchFamily="65" charset="-122"/>
            </a:endParaRPr>
          </a:p>
        </p:txBody>
      </p:sp>
      <p:sp>
        <p:nvSpPr>
          <p:cNvPr id="5" name="文本框 4">
            <a:extLst>
              <a:ext uri="{FF2B5EF4-FFF2-40B4-BE49-F238E27FC236}">
                <a16:creationId xmlns:a16="http://schemas.microsoft.com/office/drawing/2014/main" id="{E0BB8CB5-312A-4C01-AFB3-B8B79C520E33}"/>
              </a:ext>
            </a:extLst>
          </p:cNvPr>
          <p:cNvSpPr txBox="1"/>
          <p:nvPr/>
        </p:nvSpPr>
        <p:spPr>
          <a:xfrm>
            <a:off x="2227829" y="3291666"/>
            <a:ext cx="4536504" cy="1323439"/>
          </a:xfrm>
          <a:prstGeom prst="rect">
            <a:avLst/>
          </a:prstGeom>
          <a:noFill/>
        </p:spPr>
        <p:txBody>
          <a:bodyPr wrap="square" rtlCol="0">
            <a:spAutoFit/>
          </a:bodyPr>
          <a:lstStyle/>
          <a:p>
            <a:pPr algn="ctr"/>
            <a:r>
              <a:rPr lang="en-US" altLang="zh-CN" sz="8000" dirty="0">
                <a:solidFill>
                  <a:srgbClr val="C00000"/>
                </a:solidFill>
                <a:latin typeface="Segoe UI Black" panose="020B0A02040204020203" pitchFamily="34" charset="0"/>
                <a:ea typeface="Segoe UI Black" panose="020B0A02040204020203" pitchFamily="34" charset="0"/>
                <a:cs typeface="Segoe UI Black" panose="020B0A02040204020203" pitchFamily="34" charset="0"/>
              </a:rPr>
              <a:t>Q&amp;A</a:t>
            </a:r>
            <a:endParaRPr lang="zh-CN" altLang="en-US" dirty="0">
              <a:solidFill>
                <a:srgbClr val="C00000"/>
              </a:solidFill>
              <a:latin typeface="Segoe UI Black" panose="020B0A02040204020203"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139646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96E7B-D5BC-4E03-A18D-47CFEAA492E2}"/>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AFC64AE9-C5C7-4FFA-B1F2-D6B11841ECA1}"/>
              </a:ext>
            </a:extLst>
          </p:cNvPr>
          <p:cNvSpPr>
            <a:spLocks noGrp="1"/>
          </p:cNvSpPr>
          <p:nvPr>
            <p:ph idx="1"/>
          </p:nvPr>
        </p:nvSpPr>
        <p:spPr/>
        <p:txBody>
          <a:bodyPr/>
          <a:lstStyle/>
          <a:p>
            <a:r>
              <a:rPr lang="zh-CN" altLang="en-US" dirty="0"/>
              <a:t>传统解决方案缺陷严重。</a:t>
            </a:r>
            <a:endParaRPr lang="en-US" altLang="zh-CN" dirty="0"/>
          </a:p>
          <a:p>
            <a:r>
              <a:rPr lang="zh-CN" altLang="en-US" dirty="0"/>
              <a:t>传统方案一：计算机专业人员从终端用户处获取数据需求，再编写查询语句去获取数据。</a:t>
            </a:r>
            <a:endParaRPr lang="en-US" altLang="zh-CN" dirty="0"/>
          </a:p>
          <a:p>
            <a:pPr lvl="1"/>
            <a:r>
              <a:rPr lang="zh-CN" altLang="en-US" dirty="0"/>
              <a:t>需求描述困难</a:t>
            </a:r>
            <a:endParaRPr lang="en-US" altLang="zh-CN" dirty="0"/>
          </a:p>
          <a:p>
            <a:pPr lvl="1"/>
            <a:r>
              <a:rPr lang="zh-CN" altLang="en-US" dirty="0"/>
              <a:t>工作流程较长</a:t>
            </a:r>
            <a:endParaRPr lang="en-US" altLang="zh-CN" dirty="0"/>
          </a:p>
          <a:p>
            <a:r>
              <a:rPr lang="zh-CN" altLang="en-US" dirty="0"/>
              <a:t>传统方案二：计算机专业人员在数据库系统中内置查询模板，终端用户“一键”访问数据。</a:t>
            </a:r>
            <a:endParaRPr lang="en-US" altLang="zh-CN" dirty="0"/>
          </a:p>
          <a:p>
            <a:pPr lvl="1"/>
            <a:r>
              <a:rPr lang="zh-CN" altLang="en-US" dirty="0"/>
              <a:t>模板无法穷举需求，表达能力有限</a:t>
            </a:r>
            <a:endParaRPr lang="en-US" altLang="zh-CN" dirty="0"/>
          </a:p>
          <a:p>
            <a:pPr lvl="1"/>
            <a:r>
              <a:rPr lang="zh-CN" altLang="en-US" dirty="0"/>
              <a:t>难以应对变动的需求</a:t>
            </a:r>
            <a:endParaRPr lang="en-US" altLang="zh-CN" dirty="0"/>
          </a:p>
          <a:p>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DEC07EED-C91C-466F-BDD9-F551FF23C549}"/>
              </a:ext>
            </a:extLst>
          </p:cNvPr>
          <p:cNvPicPr>
            <a:picLocks noChangeAspect="1"/>
          </p:cNvPicPr>
          <p:nvPr/>
        </p:nvPicPr>
        <p:blipFill>
          <a:blip r:embed="rId3"/>
          <a:stretch>
            <a:fillRect/>
          </a:stretch>
        </p:blipFill>
        <p:spPr>
          <a:xfrm>
            <a:off x="4572000" y="4067981"/>
            <a:ext cx="2827349" cy="2855888"/>
          </a:xfrm>
          <a:prstGeom prst="rect">
            <a:avLst/>
          </a:prstGeom>
        </p:spPr>
      </p:pic>
      <p:pic>
        <p:nvPicPr>
          <p:cNvPr id="5" name="图片 4">
            <a:extLst>
              <a:ext uri="{FF2B5EF4-FFF2-40B4-BE49-F238E27FC236}">
                <a16:creationId xmlns:a16="http://schemas.microsoft.com/office/drawing/2014/main" id="{235F0354-5126-48C4-9F57-F30624B59CAE}"/>
              </a:ext>
            </a:extLst>
          </p:cNvPr>
          <p:cNvPicPr>
            <a:picLocks noChangeAspect="1"/>
          </p:cNvPicPr>
          <p:nvPr/>
        </p:nvPicPr>
        <p:blipFill>
          <a:blip r:embed="rId4"/>
          <a:stretch>
            <a:fillRect/>
          </a:stretch>
        </p:blipFill>
        <p:spPr>
          <a:xfrm>
            <a:off x="6274405" y="4332543"/>
            <a:ext cx="2746459" cy="2326761"/>
          </a:xfrm>
          <a:prstGeom prst="rect">
            <a:avLst/>
          </a:prstGeom>
        </p:spPr>
      </p:pic>
      <p:grpSp>
        <p:nvGrpSpPr>
          <p:cNvPr id="6" name="组合 5">
            <a:extLst>
              <a:ext uri="{FF2B5EF4-FFF2-40B4-BE49-F238E27FC236}">
                <a16:creationId xmlns:a16="http://schemas.microsoft.com/office/drawing/2014/main" id="{9DC44CB4-6EE4-4353-8147-428F948F2424}"/>
              </a:ext>
            </a:extLst>
          </p:cNvPr>
          <p:cNvGrpSpPr/>
          <p:nvPr/>
        </p:nvGrpSpPr>
        <p:grpSpPr>
          <a:xfrm>
            <a:off x="4817194" y="6053118"/>
            <a:ext cx="2306526" cy="369204"/>
            <a:chOff x="4188301" y="4744211"/>
            <a:chExt cx="2160940" cy="372234"/>
          </a:xfrm>
        </p:grpSpPr>
        <p:sp>
          <p:nvSpPr>
            <p:cNvPr id="7" name="矩形 6">
              <a:extLst>
                <a:ext uri="{FF2B5EF4-FFF2-40B4-BE49-F238E27FC236}">
                  <a16:creationId xmlns:a16="http://schemas.microsoft.com/office/drawing/2014/main" id="{1D202BC3-29FD-4B47-8623-55B0B2AAE392}"/>
                </a:ext>
              </a:extLst>
            </p:cNvPr>
            <p:cNvSpPr/>
            <p:nvPr/>
          </p:nvSpPr>
          <p:spPr>
            <a:xfrm>
              <a:off x="4188301" y="4744211"/>
              <a:ext cx="698142" cy="372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查询</a:t>
              </a:r>
              <a:r>
                <a:rPr lang="en-US" altLang="zh-CN" sz="1200" dirty="0"/>
                <a:t>1</a:t>
              </a:r>
              <a:endParaRPr lang="zh-CN" altLang="en-US" sz="1200" dirty="0"/>
            </a:p>
          </p:txBody>
        </p:sp>
        <p:sp>
          <p:nvSpPr>
            <p:cNvPr id="8" name="矩形 7">
              <a:extLst>
                <a:ext uri="{FF2B5EF4-FFF2-40B4-BE49-F238E27FC236}">
                  <a16:creationId xmlns:a16="http://schemas.microsoft.com/office/drawing/2014/main" id="{8FC5B936-43C1-4075-8CC9-2C570E226C92}"/>
                </a:ext>
              </a:extLst>
            </p:cNvPr>
            <p:cNvSpPr/>
            <p:nvPr/>
          </p:nvSpPr>
          <p:spPr>
            <a:xfrm>
              <a:off x="4919700" y="4744211"/>
              <a:ext cx="698142" cy="372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查询</a:t>
              </a:r>
              <a:r>
                <a:rPr lang="en-US" altLang="zh-CN" sz="1200" dirty="0"/>
                <a:t>2</a:t>
              </a:r>
              <a:endParaRPr lang="zh-CN" altLang="en-US" sz="1200" dirty="0"/>
            </a:p>
          </p:txBody>
        </p:sp>
        <p:sp>
          <p:nvSpPr>
            <p:cNvPr id="9" name="矩形 8">
              <a:extLst>
                <a:ext uri="{FF2B5EF4-FFF2-40B4-BE49-F238E27FC236}">
                  <a16:creationId xmlns:a16="http://schemas.microsoft.com/office/drawing/2014/main" id="{045D7983-B67E-4490-A2CF-5318D51991C3}"/>
                </a:ext>
              </a:extLst>
            </p:cNvPr>
            <p:cNvSpPr/>
            <p:nvPr/>
          </p:nvSpPr>
          <p:spPr>
            <a:xfrm>
              <a:off x="5651099" y="4744211"/>
              <a:ext cx="698142" cy="372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查询</a:t>
              </a:r>
              <a:r>
                <a:rPr lang="en-US" altLang="zh-CN" sz="1200" dirty="0"/>
                <a:t>3</a:t>
              </a:r>
              <a:endParaRPr lang="zh-CN" altLang="en-US" sz="1200" dirty="0"/>
            </a:p>
          </p:txBody>
        </p:sp>
      </p:grpSp>
      <p:sp>
        <p:nvSpPr>
          <p:cNvPr id="10" name="乘号 9">
            <a:extLst>
              <a:ext uri="{FF2B5EF4-FFF2-40B4-BE49-F238E27FC236}">
                <a16:creationId xmlns:a16="http://schemas.microsoft.com/office/drawing/2014/main" id="{4789ECA3-94B6-4263-8DFF-97AA9FFBA3B2}"/>
              </a:ext>
            </a:extLst>
          </p:cNvPr>
          <p:cNvSpPr/>
          <p:nvPr/>
        </p:nvSpPr>
        <p:spPr>
          <a:xfrm rot="5400000">
            <a:off x="4952633" y="4977965"/>
            <a:ext cx="993585" cy="1042062"/>
          </a:xfrm>
          <a:prstGeom prst="mathMultiply">
            <a:avLst>
              <a:gd name="adj1" fmla="val 83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11018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BDAE5-2A2E-4A4F-98ED-80D513B35F10}"/>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F8CFEAA0-B511-4F2B-B33E-BD149E71B386}"/>
              </a:ext>
            </a:extLst>
          </p:cNvPr>
          <p:cNvSpPr>
            <a:spLocks noGrp="1"/>
          </p:cNvSpPr>
          <p:nvPr>
            <p:ph idx="1"/>
          </p:nvPr>
        </p:nvSpPr>
        <p:spPr>
          <a:xfrm>
            <a:off x="396875" y="1362075"/>
            <a:ext cx="7896225" cy="4972050"/>
          </a:xfrm>
        </p:spPr>
        <p:txBody>
          <a:bodyPr/>
          <a:lstStyle/>
          <a:p>
            <a:r>
              <a:rPr lang="zh-CN" altLang="en-US" dirty="0"/>
              <a:t>解决以上方案缺陷的重要方法是采用可视化查询系统。</a:t>
            </a:r>
            <a:endParaRPr lang="en-US" altLang="zh-CN" dirty="0"/>
          </a:p>
          <a:p>
            <a:r>
              <a:rPr lang="zh-CN" altLang="en-US" dirty="0"/>
              <a:t>可视化查询系统（</a:t>
            </a:r>
            <a:r>
              <a:rPr lang="en-US" altLang="zh-CN" dirty="0"/>
              <a:t>VQS</a:t>
            </a:r>
            <a:r>
              <a:rPr lang="zh-CN" altLang="en-US" dirty="0"/>
              <a:t>）：将领域概念或查询语句表达为可视化元素，让用户操纵可视化元素并完成查询语句的构造。</a:t>
            </a:r>
            <a:endParaRPr lang="en-US" altLang="zh-CN" dirty="0"/>
          </a:p>
          <a:p>
            <a:r>
              <a:rPr lang="zh-CN" altLang="en-US" dirty="0"/>
              <a:t>利用可视化查询系统帮助终端用户构造专业的查询语句，赋予用户直接访问数据库系统的能力。</a:t>
            </a:r>
            <a:endParaRPr lang="en-US" altLang="zh-CN" dirty="0"/>
          </a:p>
          <a:p>
            <a:endParaRPr lang="en-US" altLang="zh-CN" dirty="0"/>
          </a:p>
        </p:txBody>
      </p:sp>
      <p:pic>
        <p:nvPicPr>
          <p:cNvPr id="7" name="图片 6">
            <a:extLst>
              <a:ext uri="{FF2B5EF4-FFF2-40B4-BE49-F238E27FC236}">
                <a16:creationId xmlns:a16="http://schemas.microsoft.com/office/drawing/2014/main" id="{A5D39F35-C0B2-4EFA-AB04-313E9D66BEBB}"/>
              </a:ext>
            </a:extLst>
          </p:cNvPr>
          <p:cNvPicPr>
            <a:picLocks noChangeAspect="1"/>
          </p:cNvPicPr>
          <p:nvPr/>
        </p:nvPicPr>
        <p:blipFill>
          <a:blip r:embed="rId2"/>
          <a:stretch>
            <a:fillRect/>
          </a:stretch>
        </p:blipFill>
        <p:spPr>
          <a:xfrm>
            <a:off x="775991" y="3776262"/>
            <a:ext cx="2412328" cy="2436677"/>
          </a:xfrm>
          <a:prstGeom prst="rect">
            <a:avLst/>
          </a:prstGeom>
        </p:spPr>
      </p:pic>
      <p:pic>
        <p:nvPicPr>
          <p:cNvPr id="8" name="图片 7">
            <a:extLst>
              <a:ext uri="{FF2B5EF4-FFF2-40B4-BE49-F238E27FC236}">
                <a16:creationId xmlns:a16="http://schemas.microsoft.com/office/drawing/2014/main" id="{78E7BA76-FD68-4378-BFBF-96D82D27DC37}"/>
              </a:ext>
            </a:extLst>
          </p:cNvPr>
          <p:cNvPicPr>
            <a:picLocks noChangeAspect="1"/>
          </p:cNvPicPr>
          <p:nvPr/>
        </p:nvPicPr>
        <p:blipFill>
          <a:blip r:embed="rId3"/>
          <a:stretch>
            <a:fillRect/>
          </a:stretch>
        </p:blipFill>
        <p:spPr>
          <a:xfrm>
            <a:off x="1515639" y="4805243"/>
            <a:ext cx="933032" cy="795127"/>
          </a:xfrm>
          <a:prstGeom prst="rect">
            <a:avLst/>
          </a:prstGeom>
        </p:spPr>
      </p:pic>
      <p:grpSp>
        <p:nvGrpSpPr>
          <p:cNvPr id="9" name="组合 8">
            <a:extLst>
              <a:ext uri="{FF2B5EF4-FFF2-40B4-BE49-F238E27FC236}">
                <a16:creationId xmlns:a16="http://schemas.microsoft.com/office/drawing/2014/main" id="{DFA0A58D-306E-4552-ACDC-527F8CF5A49D}"/>
              </a:ext>
            </a:extLst>
          </p:cNvPr>
          <p:cNvGrpSpPr/>
          <p:nvPr/>
        </p:nvGrpSpPr>
        <p:grpSpPr>
          <a:xfrm>
            <a:off x="3875472" y="4270662"/>
            <a:ext cx="4368300" cy="2063463"/>
            <a:chOff x="4225246" y="2949190"/>
            <a:chExt cx="4368300" cy="2063463"/>
          </a:xfrm>
        </p:grpSpPr>
        <p:sp>
          <p:nvSpPr>
            <p:cNvPr id="10" name="文本框 9">
              <a:extLst>
                <a:ext uri="{FF2B5EF4-FFF2-40B4-BE49-F238E27FC236}">
                  <a16:creationId xmlns:a16="http://schemas.microsoft.com/office/drawing/2014/main" id="{0CA6FEFD-4BD6-4AD2-9C0A-F34A1DF04CEA}"/>
                </a:ext>
              </a:extLst>
            </p:cNvPr>
            <p:cNvSpPr txBox="1"/>
            <p:nvPr/>
          </p:nvSpPr>
          <p:spPr>
            <a:xfrm>
              <a:off x="6779745" y="3426924"/>
              <a:ext cx="1813801" cy="707886"/>
            </a:xfrm>
            <a:prstGeom prst="rect">
              <a:avLst/>
            </a:prstGeom>
            <a:noFill/>
            <a:ln w="12700">
              <a:solidFill>
                <a:srgbClr val="4F81BD"/>
              </a:solidFill>
            </a:ln>
          </p:spPr>
          <p:txBody>
            <a:bodyPr wrap="square" rtlCol="0">
              <a:spAutoFit/>
            </a:bodyPr>
            <a:lstStyle/>
            <a:p>
              <a:r>
                <a:rPr lang="en-US" altLang="zh-CN" sz="1000" dirty="0">
                  <a:solidFill>
                    <a:srgbClr val="4F81BD"/>
                  </a:solidFill>
                </a:rPr>
                <a:t>SELECT </a:t>
              </a:r>
              <a:r>
                <a:rPr lang="en-US" altLang="zh-CN" sz="1000" dirty="0" err="1">
                  <a:solidFill>
                    <a:srgbClr val="4F81BD"/>
                  </a:solidFill>
                </a:rPr>
                <a:t>o_order.total</a:t>
              </a:r>
              <a:r>
                <a:rPr lang="en-US" altLang="zh-CN" sz="1000" dirty="0">
                  <a:solidFill>
                    <a:srgbClr val="4F81BD"/>
                  </a:solidFill>
                </a:rPr>
                <a:t>, </a:t>
              </a:r>
              <a:r>
                <a:rPr lang="en-US" altLang="zh-CN" sz="1000" dirty="0" err="1">
                  <a:solidFill>
                    <a:srgbClr val="4F81BD"/>
                  </a:solidFill>
                </a:rPr>
                <a:t>sls_shop.sname</a:t>
              </a:r>
              <a:endParaRPr lang="en-US" altLang="zh-CN" sz="1000" dirty="0">
                <a:solidFill>
                  <a:srgbClr val="4F81BD"/>
                </a:solidFill>
              </a:endParaRPr>
            </a:p>
            <a:p>
              <a:r>
                <a:rPr lang="en-US" altLang="zh-CN" sz="1000" dirty="0">
                  <a:solidFill>
                    <a:srgbClr val="4F81BD"/>
                  </a:solidFill>
                </a:rPr>
                <a:t>FROM </a:t>
              </a:r>
              <a:r>
                <a:rPr lang="en-US" altLang="zh-CN" sz="1000" dirty="0" err="1">
                  <a:solidFill>
                    <a:srgbClr val="4F81BD"/>
                  </a:solidFill>
                </a:rPr>
                <a:t>o_order</a:t>
              </a:r>
              <a:endParaRPr lang="en-US" altLang="zh-CN" sz="1000" dirty="0">
                <a:solidFill>
                  <a:srgbClr val="4F81BD"/>
                </a:solidFill>
              </a:endParaRPr>
            </a:p>
            <a:p>
              <a:r>
                <a:rPr lang="en-US" altLang="zh-CN" sz="1000" dirty="0">
                  <a:solidFill>
                    <a:srgbClr val="4F81BD"/>
                  </a:solidFill>
                </a:rPr>
                <a:t>JOIN </a:t>
              </a:r>
              <a:r>
                <a:rPr lang="en-US" altLang="zh-CN" sz="1000" dirty="0" err="1">
                  <a:solidFill>
                    <a:srgbClr val="4F81BD"/>
                  </a:solidFill>
                </a:rPr>
                <a:t>sls_shop</a:t>
              </a:r>
              <a:r>
                <a:rPr lang="en-US" altLang="zh-CN" sz="1000" dirty="0">
                  <a:solidFill>
                    <a:srgbClr val="4F81BD"/>
                  </a:solidFill>
                </a:rPr>
                <a:t> ON </a:t>
              </a:r>
              <a:r>
                <a:rPr lang="en-US" altLang="zh-CN" sz="1000" dirty="0" err="1">
                  <a:solidFill>
                    <a:srgbClr val="4F81BD"/>
                  </a:solidFill>
                </a:rPr>
                <a:t>slsid</a:t>
              </a:r>
              <a:r>
                <a:rPr lang="en-US" altLang="zh-CN" sz="1000" dirty="0">
                  <a:solidFill>
                    <a:srgbClr val="4F81BD"/>
                  </a:solidFill>
                </a:rPr>
                <a:t>=</a:t>
              </a:r>
              <a:r>
                <a:rPr lang="en-US" altLang="zh-CN" sz="1000" dirty="0" err="1">
                  <a:solidFill>
                    <a:srgbClr val="4F81BD"/>
                  </a:solidFill>
                </a:rPr>
                <a:t>sid</a:t>
              </a:r>
              <a:endParaRPr lang="zh-CN" altLang="en-US" sz="1000" dirty="0">
                <a:solidFill>
                  <a:srgbClr val="4F81BD"/>
                </a:solidFill>
              </a:endParaRPr>
            </a:p>
          </p:txBody>
        </p:sp>
        <p:sp>
          <p:nvSpPr>
            <p:cNvPr id="11" name="右箭头 10">
              <a:extLst>
                <a:ext uri="{FF2B5EF4-FFF2-40B4-BE49-F238E27FC236}">
                  <a16:creationId xmlns:a16="http://schemas.microsoft.com/office/drawing/2014/main" id="{FF8DD4F7-BF48-4170-BABD-82E1B9326D17}"/>
                </a:ext>
              </a:extLst>
            </p:cNvPr>
            <p:cNvSpPr/>
            <p:nvPr/>
          </p:nvSpPr>
          <p:spPr>
            <a:xfrm>
              <a:off x="6402976" y="3673129"/>
              <a:ext cx="233113" cy="137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42B1FAA4-4C2D-490B-AE6E-4BA9EDC2D36E}"/>
                </a:ext>
              </a:extLst>
            </p:cNvPr>
            <p:cNvGrpSpPr/>
            <p:nvPr/>
          </p:nvGrpSpPr>
          <p:grpSpPr>
            <a:xfrm>
              <a:off x="4225246" y="2949190"/>
              <a:ext cx="2009376" cy="2063463"/>
              <a:chOff x="3894951" y="2600087"/>
              <a:chExt cx="2376264" cy="2440226"/>
            </a:xfrm>
          </p:grpSpPr>
          <p:graphicFrame>
            <p:nvGraphicFramePr>
              <p:cNvPr id="13" name="图示 12">
                <a:extLst>
                  <a:ext uri="{FF2B5EF4-FFF2-40B4-BE49-F238E27FC236}">
                    <a16:creationId xmlns:a16="http://schemas.microsoft.com/office/drawing/2014/main" id="{317BE151-D695-4D00-9F7B-79F04ADA5EAC}"/>
                  </a:ext>
                </a:extLst>
              </p:cNvPr>
              <p:cNvGraphicFramePr/>
              <p:nvPr>
                <p:extLst>
                  <p:ext uri="{D42A27DB-BD31-4B8C-83A1-F6EECF244321}">
                    <p14:modId xmlns:p14="http://schemas.microsoft.com/office/powerpoint/2010/main" val="2853144578"/>
                  </p:ext>
                </p:extLst>
              </p:nvPr>
            </p:nvGraphicFramePr>
            <p:xfrm>
              <a:off x="3943139" y="2607968"/>
              <a:ext cx="939469" cy="24323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图示 13">
                <a:extLst>
                  <a:ext uri="{FF2B5EF4-FFF2-40B4-BE49-F238E27FC236}">
                    <a16:creationId xmlns:a16="http://schemas.microsoft.com/office/drawing/2014/main" id="{72F66189-1BD5-4A93-B74A-E367B3FCFC23}"/>
                  </a:ext>
                </a:extLst>
              </p:cNvPr>
              <p:cNvGraphicFramePr/>
              <p:nvPr>
                <p:extLst>
                  <p:ext uri="{D42A27DB-BD31-4B8C-83A1-F6EECF244321}">
                    <p14:modId xmlns:p14="http://schemas.microsoft.com/office/powerpoint/2010/main" val="1764950853"/>
                  </p:ext>
                </p:extLst>
              </p:nvPr>
            </p:nvGraphicFramePr>
            <p:xfrm>
              <a:off x="5219541" y="2600087"/>
              <a:ext cx="939469" cy="24323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5" name="直接箭头连接符 14">
                <a:extLst>
                  <a:ext uri="{FF2B5EF4-FFF2-40B4-BE49-F238E27FC236}">
                    <a16:creationId xmlns:a16="http://schemas.microsoft.com/office/drawing/2014/main" id="{09BCE874-671D-4A28-8EC5-BFA602EA12F5}"/>
                  </a:ext>
                </a:extLst>
              </p:cNvPr>
              <p:cNvCxnSpPr/>
              <p:nvPr/>
            </p:nvCxnSpPr>
            <p:spPr>
              <a:xfrm>
                <a:off x="4831054" y="3687210"/>
                <a:ext cx="720080" cy="0"/>
              </a:xfrm>
              <a:prstGeom prst="straightConnector1">
                <a:avLst/>
              </a:prstGeom>
              <a:ln w="28575">
                <a:solidFill>
                  <a:srgbClr val="4F81BD"/>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2E5769A-B32A-4387-8ACC-27D4D68D9163}"/>
                  </a:ext>
                </a:extLst>
              </p:cNvPr>
              <p:cNvSpPr/>
              <p:nvPr/>
            </p:nvSpPr>
            <p:spPr>
              <a:xfrm>
                <a:off x="3894951" y="2607968"/>
                <a:ext cx="2376264" cy="1799322"/>
              </a:xfrm>
              <a:prstGeom prst="rect">
                <a:avLst/>
              </a:prstGeom>
              <a:noFill/>
              <a:ln w="12700">
                <a:solidFill>
                  <a:srgbClr val="4F81BD"/>
                </a:solidFill>
              </a:ln>
            </p:spPr>
            <p:txBody>
              <a:bodyPr wrap="square" rtlCol="0" anchor="ctr">
                <a:spAutoFit/>
              </a:bodyPr>
              <a:lstStyle/>
              <a:p>
                <a:pPr algn="ctr"/>
                <a:endParaRPr lang="zh-CN" altLang="en-US" sz="6000" dirty="0">
                  <a:solidFill>
                    <a:schemeClr val="tx2"/>
                  </a:solidFill>
                  <a:latin typeface="+mj-ea"/>
                  <a:ea typeface="+mj-ea"/>
                </a:endParaRPr>
              </a:p>
            </p:txBody>
          </p:sp>
        </p:grpSp>
      </p:grpSp>
      <p:sp>
        <p:nvSpPr>
          <p:cNvPr id="17" name="文本框 16">
            <a:extLst>
              <a:ext uri="{FF2B5EF4-FFF2-40B4-BE49-F238E27FC236}">
                <a16:creationId xmlns:a16="http://schemas.microsoft.com/office/drawing/2014/main" id="{B4C80433-44B3-4AD0-A34C-423BB4DA9320}"/>
              </a:ext>
            </a:extLst>
          </p:cNvPr>
          <p:cNvSpPr txBox="1"/>
          <p:nvPr/>
        </p:nvSpPr>
        <p:spPr>
          <a:xfrm>
            <a:off x="1679673" y="4828177"/>
            <a:ext cx="755244" cy="338554"/>
          </a:xfrm>
          <a:prstGeom prst="rect">
            <a:avLst/>
          </a:prstGeom>
          <a:noFill/>
        </p:spPr>
        <p:txBody>
          <a:bodyPr wrap="square" rtlCol="0">
            <a:spAutoFit/>
          </a:bodyPr>
          <a:lstStyle/>
          <a:p>
            <a:r>
              <a:rPr lang="en-US" altLang="zh-CN" sz="1600" dirty="0">
                <a:solidFill>
                  <a:srgbClr val="5B9BD5"/>
                </a:solidFill>
                <a:latin typeface="Arial" panose="020B0604020202020204" pitchFamily="34" charset="0"/>
                <a:cs typeface="Arial" panose="020B0604020202020204" pitchFamily="34" charset="0"/>
              </a:rPr>
              <a:t>VQS</a:t>
            </a:r>
            <a:endParaRPr lang="zh-CN" altLang="en-US" sz="1600" dirty="0">
              <a:solidFill>
                <a:srgbClr val="5B9BD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7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3C953-4DB7-4A31-904A-796A7721AB18}"/>
              </a:ext>
            </a:extLst>
          </p:cNvPr>
          <p:cNvSpPr>
            <a:spLocks noGrp="1"/>
          </p:cNvSpPr>
          <p:nvPr>
            <p:ph type="title"/>
          </p:nvPr>
        </p:nvSpPr>
        <p:spPr/>
        <p:txBody>
          <a:bodyPr/>
          <a:lstStyle/>
          <a:p>
            <a:r>
              <a:rPr lang="zh-CN" altLang="en-US" dirty="0"/>
              <a:t>相关工作：</a:t>
            </a:r>
            <a:r>
              <a:rPr lang="zh-CN" altLang="zh-CN" dirty="0"/>
              <a:t>基于数据源的</a:t>
            </a:r>
            <a:r>
              <a:rPr lang="en-US" altLang="zh-CN" dirty="0"/>
              <a:t>VQS</a:t>
            </a:r>
            <a:endParaRPr lang="zh-CN" altLang="en-US" dirty="0"/>
          </a:p>
        </p:txBody>
      </p:sp>
      <p:sp>
        <p:nvSpPr>
          <p:cNvPr id="3" name="内容占位符 2">
            <a:extLst>
              <a:ext uri="{FF2B5EF4-FFF2-40B4-BE49-F238E27FC236}">
                <a16:creationId xmlns:a16="http://schemas.microsoft.com/office/drawing/2014/main" id="{BD130F35-4843-4856-884B-1B8AAB62F406}"/>
              </a:ext>
            </a:extLst>
          </p:cNvPr>
          <p:cNvSpPr>
            <a:spLocks noGrp="1"/>
          </p:cNvSpPr>
          <p:nvPr>
            <p:ph idx="1"/>
          </p:nvPr>
        </p:nvSpPr>
        <p:spPr/>
        <p:txBody>
          <a:bodyPr/>
          <a:lstStyle/>
          <a:p>
            <a:r>
              <a:rPr lang="zh-CN" altLang="en-US" dirty="0"/>
              <a:t>直接基于数据源提供可视化查询界面</a:t>
            </a:r>
            <a:endParaRPr lang="en-US" altLang="zh-CN" dirty="0"/>
          </a:p>
          <a:p>
            <a:pPr lvl="1"/>
            <a:r>
              <a:rPr lang="zh-CN" altLang="en-US" dirty="0"/>
              <a:t>代表工作：</a:t>
            </a:r>
            <a:r>
              <a:rPr lang="en-US" altLang="zh-CN" dirty="0"/>
              <a:t>QBE[1]</a:t>
            </a:r>
            <a:r>
              <a:rPr lang="zh-CN" altLang="en-US" dirty="0"/>
              <a:t>、</a:t>
            </a:r>
            <a:r>
              <a:rPr lang="en-US" altLang="zh-CN" dirty="0"/>
              <a:t>Xing[2]</a:t>
            </a:r>
            <a:r>
              <a:rPr lang="zh-CN" altLang="en-US" dirty="0"/>
              <a:t>、</a:t>
            </a:r>
            <a:r>
              <a:rPr lang="en-US" altLang="zh-CN" dirty="0"/>
              <a:t>Tableau[3]</a:t>
            </a:r>
          </a:p>
          <a:p>
            <a:pPr lvl="1"/>
            <a:r>
              <a:rPr lang="zh-CN" altLang="en-US" dirty="0"/>
              <a:t>问题</a:t>
            </a:r>
            <a:r>
              <a:rPr lang="en-US" altLang="zh-CN" dirty="0"/>
              <a:t>1</a:t>
            </a:r>
            <a:r>
              <a:rPr lang="zh-CN" altLang="en-US" dirty="0"/>
              <a:t>：无法让用户从底层数据模式细节中解脱，仍要求用户具备一定的专业知识。</a:t>
            </a:r>
          </a:p>
          <a:p>
            <a:pPr lvl="1"/>
            <a:r>
              <a:rPr lang="zh-CN" altLang="en-US" dirty="0"/>
              <a:t>问题</a:t>
            </a:r>
            <a:r>
              <a:rPr lang="en-US" altLang="zh-CN" dirty="0"/>
              <a:t>2</a:t>
            </a:r>
            <a:r>
              <a:rPr lang="zh-CN" altLang="en-US" dirty="0"/>
              <a:t>：仅能面向单个数据系统，难以处理不同系统的数据模式之间的异构性。</a:t>
            </a:r>
          </a:p>
          <a:p>
            <a:pPr lvl="1"/>
            <a:endParaRPr lang="zh-CN" altLang="en-US" dirty="0"/>
          </a:p>
        </p:txBody>
      </p:sp>
      <p:pic>
        <p:nvPicPr>
          <p:cNvPr id="4" name="图片 3">
            <a:extLst>
              <a:ext uri="{FF2B5EF4-FFF2-40B4-BE49-F238E27FC236}">
                <a16:creationId xmlns:a16="http://schemas.microsoft.com/office/drawing/2014/main" id="{C2B62402-9191-4F93-AFB2-FA153BE7B777}"/>
              </a:ext>
            </a:extLst>
          </p:cNvPr>
          <p:cNvPicPr>
            <a:picLocks noChangeAspect="1"/>
          </p:cNvPicPr>
          <p:nvPr/>
        </p:nvPicPr>
        <p:blipFill>
          <a:blip r:embed="rId2"/>
          <a:stretch>
            <a:fillRect/>
          </a:stretch>
        </p:blipFill>
        <p:spPr>
          <a:xfrm>
            <a:off x="5442321" y="3573858"/>
            <a:ext cx="3068113" cy="2454084"/>
          </a:xfrm>
          <a:prstGeom prst="rect">
            <a:avLst/>
          </a:prstGeom>
        </p:spPr>
      </p:pic>
      <p:grpSp>
        <p:nvGrpSpPr>
          <p:cNvPr id="5" name="组合 4">
            <a:extLst>
              <a:ext uri="{FF2B5EF4-FFF2-40B4-BE49-F238E27FC236}">
                <a16:creationId xmlns:a16="http://schemas.microsoft.com/office/drawing/2014/main" id="{8994E02C-4F5D-4757-B6CD-79EFC0A45763}"/>
              </a:ext>
            </a:extLst>
          </p:cNvPr>
          <p:cNvGrpSpPr/>
          <p:nvPr/>
        </p:nvGrpSpPr>
        <p:grpSpPr>
          <a:xfrm>
            <a:off x="581333" y="3585791"/>
            <a:ext cx="4198400" cy="2396312"/>
            <a:chOff x="4562992" y="2171712"/>
            <a:chExt cx="4198400" cy="2396312"/>
          </a:xfrm>
        </p:grpSpPr>
        <p:pic>
          <p:nvPicPr>
            <p:cNvPr id="6" name="图片 5">
              <a:extLst>
                <a:ext uri="{FF2B5EF4-FFF2-40B4-BE49-F238E27FC236}">
                  <a16:creationId xmlns:a16="http://schemas.microsoft.com/office/drawing/2014/main" id="{C0A166CB-60B6-4A90-8010-9369AF8A1E72}"/>
                </a:ext>
              </a:extLst>
            </p:cNvPr>
            <p:cNvPicPr>
              <a:picLocks noChangeAspect="1"/>
            </p:cNvPicPr>
            <p:nvPr/>
          </p:nvPicPr>
          <p:blipFill>
            <a:blip r:embed="rId3"/>
            <a:stretch>
              <a:fillRect/>
            </a:stretch>
          </p:blipFill>
          <p:spPr>
            <a:xfrm>
              <a:off x="4562992" y="2171712"/>
              <a:ext cx="4198400" cy="2346046"/>
            </a:xfrm>
            <a:prstGeom prst="rect">
              <a:avLst/>
            </a:prstGeom>
          </p:spPr>
        </p:pic>
        <p:sp>
          <p:nvSpPr>
            <p:cNvPr id="7" name="文本框 6">
              <a:extLst>
                <a:ext uri="{FF2B5EF4-FFF2-40B4-BE49-F238E27FC236}">
                  <a16:creationId xmlns:a16="http://schemas.microsoft.com/office/drawing/2014/main" id="{32694607-B041-432A-8953-E878013DC42E}"/>
                </a:ext>
              </a:extLst>
            </p:cNvPr>
            <p:cNvSpPr txBox="1"/>
            <p:nvPr/>
          </p:nvSpPr>
          <p:spPr>
            <a:xfrm>
              <a:off x="4967433" y="2878990"/>
              <a:ext cx="429073" cy="1015663"/>
            </a:xfrm>
            <a:prstGeom prst="rect">
              <a:avLst/>
            </a:prstGeom>
            <a:noFill/>
            <a:ln w="28575">
              <a:solidFill>
                <a:srgbClr val="FF0000"/>
              </a:solidFill>
              <a:prstDash val="solid"/>
            </a:ln>
          </p:spPr>
          <p:txBody>
            <a:bodyPr wrap="square" rtlCol="0">
              <a:spAutoFit/>
            </a:bodyPr>
            <a:lstStyle/>
            <a:p>
              <a:r>
                <a:rPr lang="zh-CN" altLang="en-US" sz="2000" dirty="0">
                  <a:solidFill>
                    <a:srgbClr val="FF0000"/>
                  </a:solidFill>
                </a:rPr>
                <a:t>表细节</a:t>
              </a:r>
            </a:p>
          </p:txBody>
        </p:sp>
        <p:sp>
          <p:nvSpPr>
            <p:cNvPr id="8" name="文本框 7">
              <a:extLst>
                <a:ext uri="{FF2B5EF4-FFF2-40B4-BE49-F238E27FC236}">
                  <a16:creationId xmlns:a16="http://schemas.microsoft.com/office/drawing/2014/main" id="{A37F4489-7B77-4EF3-8CA8-40282F7E3D22}"/>
                </a:ext>
              </a:extLst>
            </p:cNvPr>
            <p:cNvSpPr txBox="1"/>
            <p:nvPr/>
          </p:nvSpPr>
          <p:spPr>
            <a:xfrm>
              <a:off x="6687769" y="4167914"/>
              <a:ext cx="1276481" cy="400110"/>
            </a:xfrm>
            <a:prstGeom prst="rect">
              <a:avLst/>
            </a:prstGeom>
            <a:noFill/>
            <a:ln w="28575">
              <a:solidFill>
                <a:srgbClr val="FF0000"/>
              </a:solidFill>
              <a:prstDash val="solid"/>
            </a:ln>
          </p:spPr>
          <p:txBody>
            <a:bodyPr wrap="square" rtlCol="0">
              <a:spAutoFit/>
            </a:bodyPr>
            <a:lstStyle/>
            <a:p>
              <a:r>
                <a:rPr lang="zh-CN" altLang="en-US" sz="2000" dirty="0">
                  <a:solidFill>
                    <a:srgbClr val="FF0000"/>
                  </a:solidFill>
                </a:rPr>
                <a:t>字段细节</a:t>
              </a:r>
            </a:p>
          </p:txBody>
        </p:sp>
        <p:sp>
          <p:nvSpPr>
            <p:cNvPr id="9" name="文本框 8">
              <a:extLst>
                <a:ext uri="{FF2B5EF4-FFF2-40B4-BE49-F238E27FC236}">
                  <a16:creationId xmlns:a16="http://schemas.microsoft.com/office/drawing/2014/main" id="{DAA79127-3CEF-4AE1-833E-A845ED53EAC7}"/>
                </a:ext>
              </a:extLst>
            </p:cNvPr>
            <p:cNvSpPr txBox="1"/>
            <p:nvPr/>
          </p:nvSpPr>
          <p:spPr>
            <a:xfrm>
              <a:off x="6839878" y="2999210"/>
              <a:ext cx="1486846" cy="400110"/>
            </a:xfrm>
            <a:prstGeom prst="rect">
              <a:avLst/>
            </a:prstGeom>
            <a:noFill/>
            <a:ln w="28575">
              <a:solidFill>
                <a:srgbClr val="FF0000"/>
              </a:solidFill>
              <a:prstDash val="solid"/>
            </a:ln>
          </p:spPr>
          <p:txBody>
            <a:bodyPr wrap="square" rtlCol="0">
              <a:spAutoFit/>
            </a:bodyPr>
            <a:lstStyle/>
            <a:p>
              <a:r>
                <a:rPr lang="zh-CN" altLang="en-US" sz="2000" dirty="0">
                  <a:solidFill>
                    <a:srgbClr val="FF0000"/>
                  </a:solidFill>
                </a:rPr>
                <a:t>表连接细节</a:t>
              </a:r>
            </a:p>
          </p:txBody>
        </p:sp>
      </p:grpSp>
      <p:sp>
        <p:nvSpPr>
          <p:cNvPr id="10" name="TextBox 14">
            <a:extLst>
              <a:ext uri="{FF2B5EF4-FFF2-40B4-BE49-F238E27FC236}">
                <a16:creationId xmlns:a16="http://schemas.microsoft.com/office/drawing/2014/main" id="{BACE5A7E-BD2D-4BB9-B052-505BAB768987}"/>
              </a:ext>
            </a:extLst>
          </p:cNvPr>
          <p:cNvSpPr txBox="1"/>
          <p:nvPr/>
        </p:nvSpPr>
        <p:spPr>
          <a:xfrm>
            <a:off x="238641" y="6273555"/>
            <a:ext cx="5562741" cy="461665"/>
          </a:xfrm>
          <a:prstGeom prst="rect">
            <a:avLst/>
          </a:prstGeom>
          <a:noFill/>
        </p:spPr>
        <p:txBody>
          <a:bodyPr wrap="none" rtlCol="0">
            <a:spAutoFit/>
          </a:bodyPr>
          <a:lstStyle/>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[1]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Zloof</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M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M</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Query By Example: A Data Base Language[J].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Ibm</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Systems Journal, 1977, 16(4):324-343.</a:t>
            </a:r>
          </a:p>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[2]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Erwig</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M. Xing: a visual XML query language[J]. Journal of Visual Languages &amp; Computing, 2003, 14(1):5-45</a:t>
            </a:r>
          </a:p>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[3] Tableau website. URL: http://tableau.com.</a:t>
            </a:r>
          </a:p>
        </p:txBody>
      </p:sp>
    </p:spTree>
    <p:extLst>
      <p:ext uri="{BB962C8B-B14F-4D97-AF65-F5344CB8AC3E}">
        <p14:creationId xmlns:p14="http://schemas.microsoft.com/office/powerpoint/2010/main" val="144511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D83D4-05D1-4A9E-9B50-0468CDFBCCF4}"/>
              </a:ext>
            </a:extLst>
          </p:cNvPr>
          <p:cNvSpPr>
            <a:spLocks noGrp="1"/>
          </p:cNvSpPr>
          <p:nvPr>
            <p:ph type="title"/>
          </p:nvPr>
        </p:nvSpPr>
        <p:spPr/>
        <p:txBody>
          <a:bodyPr/>
          <a:lstStyle/>
          <a:p>
            <a:r>
              <a:rPr lang="zh-CN" altLang="en-US" dirty="0"/>
              <a:t>相关工作：基于本体的</a:t>
            </a:r>
            <a:r>
              <a:rPr lang="en-US" altLang="zh-CN" dirty="0"/>
              <a:t>VQS</a:t>
            </a:r>
            <a:endParaRPr lang="zh-CN" altLang="en-US" dirty="0"/>
          </a:p>
        </p:txBody>
      </p:sp>
      <p:sp>
        <p:nvSpPr>
          <p:cNvPr id="3" name="内容占位符 2">
            <a:extLst>
              <a:ext uri="{FF2B5EF4-FFF2-40B4-BE49-F238E27FC236}">
                <a16:creationId xmlns:a16="http://schemas.microsoft.com/office/drawing/2014/main" id="{0D5F8914-619C-47D0-9193-F8AEB25E57A4}"/>
              </a:ext>
            </a:extLst>
          </p:cNvPr>
          <p:cNvSpPr>
            <a:spLocks noGrp="1"/>
          </p:cNvSpPr>
          <p:nvPr>
            <p:ph idx="1"/>
          </p:nvPr>
        </p:nvSpPr>
        <p:spPr/>
        <p:txBody>
          <a:bodyPr/>
          <a:lstStyle/>
          <a:p>
            <a:r>
              <a:rPr lang="zh-CN" altLang="en-US" dirty="0"/>
              <a:t>随着语义网络和基于本体的数据访问技术（</a:t>
            </a:r>
            <a:r>
              <a:rPr lang="en-US" altLang="zh-CN" dirty="0"/>
              <a:t>OBDA</a:t>
            </a:r>
            <a:r>
              <a:rPr lang="zh-CN" altLang="en-US" dirty="0"/>
              <a:t>）的发展，本体（</a:t>
            </a:r>
            <a:r>
              <a:rPr lang="en-US" altLang="zh-CN" dirty="0"/>
              <a:t>Ontology</a:t>
            </a:r>
            <a:r>
              <a:rPr lang="zh-CN" altLang="en-US" dirty="0"/>
              <a:t>）开始被使用作为终端用户和数据库系统之间的媒介，基于本体的</a:t>
            </a:r>
            <a:r>
              <a:rPr lang="en-US" altLang="zh-CN" dirty="0"/>
              <a:t>VQS</a:t>
            </a:r>
            <a:r>
              <a:rPr lang="zh-CN" altLang="en-US" dirty="0"/>
              <a:t>成为重要研究方向。</a:t>
            </a:r>
            <a:endParaRPr lang="en-US" altLang="zh-CN" dirty="0"/>
          </a:p>
          <a:p>
            <a:pPr lvl="1"/>
            <a:r>
              <a:rPr lang="zh-CN" altLang="en-US" dirty="0"/>
              <a:t>本体：描述特定领域中基本术语、术语之间关系以及定义在这些术语和关系之上的规则的概念模型</a:t>
            </a:r>
          </a:p>
          <a:p>
            <a:pPr lvl="1"/>
            <a:r>
              <a:rPr lang="zh-CN" altLang="en-US" dirty="0"/>
              <a:t>代表工作：</a:t>
            </a:r>
            <a:r>
              <a:rPr lang="en-US" altLang="zh-CN" dirty="0"/>
              <a:t>SEWASIE[1]</a:t>
            </a:r>
            <a:r>
              <a:rPr lang="zh-CN" altLang="en-US" dirty="0"/>
              <a:t>、</a:t>
            </a:r>
            <a:r>
              <a:rPr lang="en-US" altLang="zh-CN" dirty="0"/>
              <a:t>DEMO[2]</a:t>
            </a:r>
            <a:r>
              <a:rPr lang="zh-CN" altLang="en-US" dirty="0"/>
              <a:t>、</a:t>
            </a:r>
            <a:r>
              <a:rPr lang="en-US" altLang="zh-CN" dirty="0" err="1"/>
              <a:t>OptiqueVQS</a:t>
            </a:r>
            <a:r>
              <a:rPr lang="en-US" altLang="zh-CN" dirty="0"/>
              <a:t>[3]</a:t>
            </a:r>
            <a:r>
              <a:rPr lang="zh-CN" altLang="en-US" dirty="0"/>
              <a:t>、</a:t>
            </a:r>
            <a:r>
              <a:rPr lang="en-US" altLang="zh-CN" dirty="0" err="1"/>
              <a:t>Ontop</a:t>
            </a:r>
            <a:r>
              <a:rPr lang="en-US" altLang="zh-CN" dirty="0"/>
              <a:t>[4]</a:t>
            </a:r>
          </a:p>
          <a:p>
            <a:pPr lvl="1"/>
            <a:endParaRPr lang="zh-CN" altLang="en-US" dirty="0"/>
          </a:p>
        </p:txBody>
      </p:sp>
      <p:sp>
        <p:nvSpPr>
          <p:cNvPr id="4" name="TextBox 14">
            <a:extLst>
              <a:ext uri="{FF2B5EF4-FFF2-40B4-BE49-F238E27FC236}">
                <a16:creationId xmlns:a16="http://schemas.microsoft.com/office/drawing/2014/main" id="{393E902F-D26F-4A38-96F9-9462CD4847E1}"/>
              </a:ext>
            </a:extLst>
          </p:cNvPr>
          <p:cNvSpPr txBox="1"/>
          <p:nvPr/>
        </p:nvSpPr>
        <p:spPr>
          <a:xfrm>
            <a:off x="139536" y="6149946"/>
            <a:ext cx="8864927" cy="584775"/>
          </a:xfrm>
          <a:prstGeom prst="rect">
            <a:avLst/>
          </a:prstGeom>
          <a:noFill/>
        </p:spPr>
        <p:txBody>
          <a:bodyPr wrap="none" rtlCol="0">
            <a:spAutoFit/>
          </a:bodyPr>
          <a:lstStyle/>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[1]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Catarci</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T,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Mascio</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T D,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Franconi</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E, et al. An Ontology Based Visual Tool for Query Formulation Support[J]. Lecture Notes in Computer Science, 2003(2889):32-33.</a:t>
            </a:r>
          </a:p>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[2]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Barzdins</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G,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Liepins</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E,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Veilande</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M, et al. Ontology Enabled Graphical Database Query Tool for End-Users[C]// DB&amp;IS 2008, June 2-5, 2008, Tallinn, Estonia. DBLP, 2008:105-116</a:t>
            </a:r>
          </a:p>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[3]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Soylu</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A, Giese M, Jimenez-Ruiz E, et al. Experiencing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OptiqueVQS</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a multi-paradigm and ontology-based visual query system for end users[J]. UAIS, 2016, 15(1):129-152.</a:t>
            </a:r>
          </a:p>
          <a:p>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[4]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Bagosi</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T,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Calvanese</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D,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Hardi</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J, et al. The </a:t>
            </a:r>
            <a:r>
              <a:rPr lang="en-US" altLang="zh-CN" sz="800" dirty="0" err="1">
                <a:solidFill>
                  <a:schemeClr val="tx1">
                    <a:lumMod val="50000"/>
                    <a:lumOff val="50000"/>
                  </a:schemeClr>
                </a:solidFill>
                <a:latin typeface="方正北魏楷书简体" panose="03000509000000000000" pitchFamily="65" charset="-122"/>
                <a:ea typeface="方正北魏楷书简体" panose="03000509000000000000" pitchFamily="65" charset="-122"/>
              </a:rPr>
              <a:t>Ontop</a:t>
            </a:r>
            <a:r>
              <a:rPr lang="en-US" altLang="zh-CN" sz="800" dirty="0">
                <a:solidFill>
                  <a:schemeClr val="tx1">
                    <a:lumMod val="50000"/>
                    <a:lumOff val="50000"/>
                  </a:schemeClr>
                </a:solidFill>
                <a:latin typeface="方正北魏楷书简体" panose="03000509000000000000" pitchFamily="65" charset="-122"/>
                <a:ea typeface="方正北魏楷书简体" panose="03000509000000000000" pitchFamily="65" charset="-122"/>
              </a:rPr>
              <a:t>, Framework for Ontology Based Data Access[J]. 2014, 480(1):67-77.</a:t>
            </a:r>
          </a:p>
        </p:txBody>
      </p:sp>
      <p:pic>
        <p:nvPicPr>
          <p:cNvPr id="5" name="图片 4">
            <a:extLst>
              <a:ext uri="{FF2B5EF4-FFF2-40B4-BE49-F238E27FC236}">
                <a16:creationId xmlns:a16="http://schemas.microsoft.com/office/drawing/2014/main" id="{73C3DE9A-6ED9-40C5-A403-6FCE269E9417}"/>
              </a:ext>
            </a:extLst>
          </p:cNvPr>
          <p:cNvPicPr>
            <a:picLocks noChangeAspect="1"/>
          </p:cNvPicPr>
          <p:nvPr/>
        </p:nvPicPr>
        <p:blipFill>
          <a:blip r:embed="rId3"/>
          <a:stretch>
            <a:fillRect/>
          </a:stretch>
        </p:blipFill>
        <p:spPr>
          <a:xfrm>
            <a:off x="1092702" y="4002763"/>
            <a:ext cx="2384593" cy="2147183"/>
          </a:xfrm>
          <a:prstGeom prst="rect">
            <a:avLst/>
          </a:prstGeom>
        </p:spPr>
      </p:pic>
      <p:pic>
        <p:nvPicPr>
          <p:cNvPr id="6" name="图片 5">
            <a:extLst>
              <a:ext uri="{FF2B5EF4-FFF2-40B4-BE49-F238E27FC236}">
                <a16:creationId xmlns:a16="http://schemas.microsoft.com/office/drawing/2014/main" id="{9AC028B1-AC02-4827-89F3-8D817A03ACD2}"/>
              </a:ext>
            </a:extLst>
          </p:cNvPr>
          <p:cNvPicPr>
            <a:picLocks noChangeAspect="1"/>
          </p:cNvPicPr>
          <p:nvPr/>
        </p:nvPicPr>
        <p:blipFill>
          <a:blip r:embed="rId4"/>
          <a:stretch>
            <a:fillRect/>
          </a:stretch>
        </p:blipFill>
        <p:spPr>
          <a:xfrm>
            <a:off x="5231483" y="4187400"/>
            <a:ext cx="2592288" cy="1880347"/>
          </a:xfrm>
          <a:prstGeom prst="rect">
            <a:avLst/>
          </a:prstGeom>
        </p:spPr>
      </p:pic>
    </p:spTree>
    <p:extLst>
      <p:ext uri="{BB962C8B-B14F-4D97-AF65-F5344CB8AC3E}">
        <p14:creationId xmlns:p14="http://schemas.microsoft.com/office/powerpoint/2010/main" val="104850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DF916-7E03-4B48-B682-9E6736D4BEEE}"/>
              </a:ext>
            </a:extLst>
          </p:cNvPr>
          <p:cNvSpPr>
            <a:spLocks noGrp="1"/>
          </p:cNvSpPr>
          <p:nvPr>
            <p:ph type="title"/>
          </p:nvPr>
        </p:nvSpPr>
        <p:spPr/>
        <p:txBody>
          <a:bodyPr/>
          <a:lstStyle/>
          <a:p>
            <a:r>
              <a:rPr lang="zh-CN" altLang="en-US" dirty="0"/>
              <a:t>相关工作：基于本体的数据访问</a:t>
            </a:r>
          </a:p>
        </p:txBody>
      </p:sp>
      <p:sp>
        <p:nvSpPr>
          <p:cNvPr id="3" name="内容占位符 2">
            <a:extLst>
              <a:ext uri="{FF2B5EF4-FFF2-40B4-BE49-F238E27FC236}">
                <a16:creationId xmlns:a16="http://schemas.microsoft.com/office/drawing/2014/main" id="{19E941B3-62E7-4403-A8BA-41605AD3C530}"/>
              </a:ext>
            </a:extLst>
          </p:cNvPr>
          <p:cNvSpPr>
            <a:spLocks noGrp="1"/>
          </p:cNvSpPr>
          <p:nvPr>
            <p:ph idx="1"/>
          </p:nvPr>
        </p:nvSpPr>
        <p:spPr/>
        <p:txBody>
          <a:bodyPr/>
          <a:lstStyle/>
          <a:p>
            <a:r>
              <a:rPr lang="zh-CN" altLang="en-US" dirty="0"/>
              <a:t>基于本体的数据访问（</a:t>
            </a:r>
            <a:r>
              <a:rPr lang="en-US" altLang="zh-CN" dirty="0"/>
              <a:t>OBDA</a:t>
            </a:r>
            <a:r>
              <a:rPr lang="zh-CN" altLang="en-US" dirty="0"/>
              <a:t>）：使用本体模型作为数据库的概念层次视图，利用本体查询语言（</a:t>
            </a:r>
            <a:r>
              <a:rPr lang="en-US" altLang="zh-CN" dirty="0"/>
              <a:t>SPARQL</a:t>
            </a:r>
            <a:r>
              <a:rPr lang="zh-CN" altLang="en-US" dirty="0"/>
              <a:t>）实现数据访问</a:t>
            </a:r>
          </a:p>
          <a:p>
            <a:r>
              <a:rPr lang="en-US" altLang="zh-CN" dirty="0"/>
              <a:t>OBDA</a:t>
            </a:r>
            <a:r>
              <a:rPr lang="zh-CN" altLang="en-US" dirty="0"/>
              <a:t>的核心任务：</a:t>
            </a:r>
            <a:endParaRPr lang="en-US" altLang="zh-CN" dirty="0"/>
          </a:p>
          <a:p>
            <a:pPr lvl="1"/>
            <a:r>
              <a:rPr lang="zh-CN" altLang="en-US" dirty="0"/>
              <a:t>本体查询构造：根据用户需求构造</a:t>
            </a:r>
            <a:r>
              <a:rPr lang="en-US" altLang="zh-CN" dirty="0"/>
              <a:t>SPARQL</a:t>
            </a:r>
            <a:r>
              <a:rPr lang="zh-CN" altLang="en-US" dirty="0"/>
              <a:t>查询语句</a:t>
            </a:r>
            <a:endParaRPr lang="en-US" altLang="zh-CN" dirty="0"/>
          </a:p>
          <a:p>
            <a:pPr lvl="1"/>
            <a:r>
              <a:rPr lang="zh-CN" altLang="en-US" dirty="0"/>
              <a:t>本体查询转换：将</a:t>
            </a:r>
            <a:r>
              <a:rPr lang="en-US" altLang="zh-CN" dirty="0"/>
              <a:t>SPARQL</a:t>
            </a:r>
            <a:r>
              <a:rPr lang="zh-CN" altLang="en-US" dirty="0"/>
              <a:t>语句转换为</a:t>
            </a:r>
            <a:r>
              <a:rPr lang="en-US" altLang="zh-CN" dirty="0"/>
              <a:t>SQL</a:t>
            </a:r>
            <a:r>
              <a:rPr lang="zh-CN" altLang="en-US" dirty="0"/>
              <a:t>查询语句</a:t>
            </a:r>
          </a:p>
          <a:p>
            <a:endParaRPr lang="zh-CN" altLang="en-US" dirty="0"/>
          </a:p>
        </p:txBody>
      </p:sp>
      <p:grpSp>
        <p:nvGrpSpPr>
          <p:cNvPr id="7" name="组合 6">
            <a:extLst>
              <a:ext uri="{FF2B5EF4-FFF2-40B4-BE49-F238E27FC236}">
                <a16:creationId xmlns:a16="http://schemas.microsoft.com/office/drawing/2014/main" id="{45A2FC7F-3ACB-44FB-BD50-42AAF11AF6F3}"/>
              </a:ext>
            </a:extLst>
          </p:cNvPr>
          <p:cNvGrpSpPr/>
          <p:nvPr/>
        </p:nvGrpSpPr>
        <p:grpSpPr>
          <a:xfrm>
            <a:off x="1941868" y="3846441"/>
            <a:ext cx="5761781" cy="2918332"/>
            <a:chOff x="1941868" y="3846441"/>
            <a:chExt cx="5761781" cy="2918332"/>
          </a:xfrm>
        </p:grpSpPr>
        <p:pic>
          <p:nvPicPr>
            <p:cNvPr id="4" name="图片 3">
              <a:extLst>
                <a:ext uri="{FF2B5EF4-FFF2-40B4-BE49-F238E27FC236}">
                  <a16:creationId xmlns:a16="http://schemas.microsoft.com/office/drawing/2014/main" id="{1199029A-9458-4D6A-8699-FAD2B2E73C26}"/>
                </a:ext>
              </a:extLst>
            </p:cNvPr>
            <p:cNvPicPr>
              <a:picLocks noChangeAspect="1"/>
            </p:cNvPicPr>
            <p:nvPr/>
          </p:nvPicPr>
          <p:blipFill>
            <a:blip r:embed="rId2"/>
            <a:stretch>
              <a:fillRect/>
            </a:stretch>
          </p:blipFill>
          <p:spPr>
            <a:xfrm>
              <a:off x="1941868" y="3846441"/>
              <a:ext cx="5761781" cy="2918332"/>
            </a:xfrm>
            <a:prstGeom prst="rect">
              <a:avLst/>
            </a:prstGeom>
          </p:spPr>
        </p:pic>
        <p:pic>
          <p:nvPicPr>
            <p:cNvPr id="5" name="图片 4">
              <a:extLst>
                <a:ext uri="{FF2B5EF4-FFF2-40B4-BE49-F238E27FC236}">
                  <a16:creationId xmlns:a16="http://schemas.microsoft.com/office/drawing/2014/main" id="{76CC63B0-15FB-4799-A1A8-90943033952F}"/>
                </a:ext>
              </a:extLst>
            </p:cNvPr>
            <p:cNvPicPr>
              <a:picLocks noChangeAspect="1"/>
            </p:cNvPicPr>
            <p:nvPr/>
          </p:nvPicPr>
          <p:blipFill>
            <a:blip r:embed="rId3"/>
            <a:stretch>
              <a:fillRect/>
            </a:stretch>
          </p:blipFill>
          <p:spPr>
            <a:xfrm>
              <a:off x="2559966" y="5012184"/>
              <a:ext cx="1513108" cy="509958"/>
            </a:xfrm>
            <a:prstGeom prst="rect">
              <a:avLst/>
            </a:prstGeom>
          </p:spPr>
        </p:pic>
        <p:pic>
          <p:nvPicPr>
            <p:cNvPr id="6" name="图片 5">
              <a:extLst>
                <a:ext uri="{FF2B5EF4-FFF2-40B4-BE49-F238E27FC236}">
                  <a16:creationId xmlns:a16="http://schemas.microsoft.com/office/drawing/2014/main" id="{2687E94F-E7D3-4238-A4B8-1CB07C23C2D1}"/>
                </a:ext>
              </a:extLst>
            </p:cNvPr>
            <p:cNvPicPr>
              <a:picLocks noChangeAspect="1"/>
            </p:cNvPicPr>
            <p:nvPr/>
          </p:nvPicPr>
          <p:blipFill>
            <a:blip r:embed="rId4"/>
            <a:stretch>
              <a:fillRect/>
            </a:stretch>
          </p:blipFill>
          <p:spPr>
            <a:xfrm>
              <a:off x="4691172" y="5011487"/>
              <a:ext cx="1513108" cy="509958"/>
            </a:xfrm>
            <a:prstGeom prst="rect">
              <a:avLst/>
            </a:prstGeom>
          </p:spPr>
        </p:pic>
      </p:grpSp>
    </p:spTree>
    <p:extLst>
      <p:ext uri="{BB962C8B-B14F-4D97-AF65-F5344CB8AC3E}">
        <p14:creationId xmlns:p14="http://schemas.microsoft.com/office/powerpoint/2010/main" val="199299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DF916-7E03-4B48-B682-9E6736D4BEEE}"/>
              </a:ext>
            </a:extLst>
          </p:cNvPr>
          <p:cNvSpPr>
            <a:spLocks noGrp="1"/>
          </p:cNvSpPr>
          <p:nvPr>
            <p:ph type="title"/>
          </p:nvPr>
        </p:nvSpPr>
        <p:spPr/>
        <p:txBody>
          <a:bodyPr/>
          <a:lstStyle/>
          <a:p>
            <a:r>
              <a:rPr lang="zh-CN" altLang="en-US" dirty="0"/>
              <a:t>相关工作：基于本体的数据访问</a:t>
            </a:r>
          </a:p>
        </p:txBody>
      </p:sp>
      <p:sp>
        <p:nvSpPr>
          <p:cNvPr id="3" name="内容占位符 2">
            <a:extLst>
              <a:ext uri="{FF2B5EF4-FFF2-40B4-BE49-F238E27FC236}">
                <a16:creationId xmlns:a16="http://schemas.microsoft.com/office/drawing/2014/main" id="{19E941B3-62E7-4403-A8BA-41605AD3C530}"/>
              </a:ext>
            </a:extLst>
          </p:cNvPr>
          <p:cNvSpPr>
            <a:spLocks noGrp="1"/>
          </p:cNvSpPr>
          <p:nvPr>
            <p:ph idx="1"/>
          </p:nvPr>
        </p:nvSpPr>
        <p:spPr/>
        <p:txBody>
          <a:bodyPr/>
          <a:lstStyle/>
          <a:p>
            <a:r>
              <a:rPr lang="zh-CN" altLang="en-US" dirty="0"/>
              <a:t>现有相关工作在“本体查询构造”阶段存在问题。</a:t>
            </a:r>
            <a:endParaRPr lang="en-US" altLang="zh-CN" dirty="0"/>
          </a:p>
          <a:p>
            <a:r>
              <a:rPr lang="zh-CN" altLang="en-US" dirty="0"/>
              <a:t>问题一：直接暴露数据库存储模式，忽略了用户</a:t>
            </a:r>
            <a:r>
              <a:rPr lang="zh-CN" altLang="en-US" dirty="0">
                <a:solidFill>
                  <a:srgbClr val="FF0000"/>
                </a:solidFill>
              </a:rPr>
              <a:t>自然理解</a:t>
            </a:r>
            <a:r>
              <a:rPr lang="zh-CN" altLang="en-US" dirty="0"/>
              <a:t>与</a:t>
            </a:r>
            <a:r>
              <a:rPr lang="zh-CN" altLang="en-US" dirty="0">
                <a:solidFill>
                  <a:srgbClr val="FF0000"/>
                </a:solidFill>
              </a:rPr>
              <a:t>数据库存储</a:t>
            </a:r>
            <a:r>
              <a:rPr lang="zh-CN" altLang="en-US" dirty="0"/>
              <a:t>之间的差异。用户难以正确构造查询，系统</a:t>
            </a:r>
            <a:r>
              <a:rPr lang="zh-CN" altLang="en-US" dirty="0">
                <a:solidFill>
                  <a:srgbClr val="FF0000"/>
                </a:solidFill>
              </a:rPr>
              <a:t>可用性</a:t>
            </a:r>
            <a:r>
              <a:rPr lang="zh-CN" altLang="en-US" dirty="0"/>
              <a:t>不足。</a:t>
            </a:r>
            <a:endParaRPr lang="en-US" altLang="zh-CN" dirty="0"/>
          </a:p>
          <a:p>
            <a:pPr lvl="1"/>
            <a:endParaRPr lang="zh-CN" altLang="en-US" dirty="0"/>
          </a:p>
          <a:p>
            <a:pPr lvl="1"/>
            <a:endParaRPr lang="zh-CN" altLang="en-US" dirty="0"/>
          </a:p>
          <a:p>
            <a:pPr lvl="1"/>
            <a:endParaRPr lang="zh-CN" altLang="en-US" dirty="0"/>
          </a:p>
          <a:p>
            <a:pPr lvl="1"/>
            <a:endParaRPr lang="zh-CN" altLang="en-US" dirty="0"/>
          </a:p>
        </p:txBody>
      </p:sp>
      <p:pic>
        <p:nvPicPr>
          <p:cNvPr id="8" name="图片 7">
            <a:extLst>
              <a:ext uri="{FF2B5EF4-FFF2-40B4-BE49-F238E27FC236}">
                <a16:creationId xmlns:a16="http://schemas.microsoft.com/office/drawing/2014/main" id="{34458830-DABF-4DD3-B10F-7FF612098ACE}"/>
              </a:ext>
            </a:extLst>
          </p:cNvPr>
          <p:cNvPicPr>
            <a:picLocks noChangeAspect="1"/>
          </p:cNvPicPr>
          <p:nvPr/>
        </p:nvPicPr>
        <p:blipFill>
          <a:blip r:embed="rId2"/>
          <a:stretch>
            <a:fillRect/>
          </a:stretch>
        </p:blipFill>
        <p:spPr>
          <a:xfrm>
            <a:off x="1602168" y="4074059"/>
            <a:ext cx="5150834" cy="2183797"/>
          </a:xfrm>
          <a:prstGeom prst="rect">
            <a:avLst/>
          </a:prstGeom>
          <a:solidFill>
            <a:schemeClr val="bg1"/>
          </a:solidFill>
        </p:spPr>
      </p:pic>
      <p:grpSp>
        <p:nvGrpSpPr>
          <p:cNvPr id="9" name="组合 8">
            <a:extLst>
              <a:ext uri="{FF2B5EF4-FFF2-40B4-BE49-F238E27FC236}">
                <a16:creationId xmlns:a16="http://schemas.microsoft.com/office/drawing/2014/main" id="{2A827345-C6A1-453A-86BC-0B9A5C5FE630}"/>
              </a:ext>
            </a:extLst>
          </p:cNvPr>
          <p:cNvGrpSpPr/>
          <p:nvPr/>
        </p:nvGrpSpPr>
        <p:grpSpPr>
          <a:xfrm>
            <a:off x="4922784" y="3490494"/>
            <a:ext cx="3394643" cy="1714228"/>
            <a:chOff x="4902022" y="1800956"/>
            <a:chExt cx="3394643" cy="1714228"/>
          </a:xfrm>
        </p:grpSpPr>
        <p:pic>
          <p:nvPicPr>
            <p:cNvPr id="10" name="图片 9">
              <a:extLst>
                <a:ext uri="{FF2B5EF4-FFF2-40B4-BE49-F238E27FC236}">
                  <a16:creationId xmlns:a16="http://schemas.microsoft.com/office/drawing/2014/main" id="{C6D3C818-D88A-49E9-882C-E858DEC0AEAB}"/>
                </a:ext>
              </a:extLst>
            </p:cNvPr>
            <p:cNvPicPr>
              <a:picLocks noChangeAspect="1"/>
            </p:cNvPicPr>
            <p:nvPr/>
          </p:nvPicPr>
          <p:blipFill>
            <a:blip r:embed="rId3"/>
            <a:stretch>
              <a:fillRect/>
            </a:stretch>
          </p:blipFill>
          <p:spPr>
            <a:xfrm>
              <a:off x="4902022" y="1800956"/>
              <a:ext cx="1084621" cy="868149"/>
            </a:xfrm>
            <a:prstGeom prst="rect">
              <a:avLst/>
            </a:prstGeom>
          </p:spPr>
        </p:pic>
        <p:pic>
          <p:nvPicPr>
            <p:cNvPr id="11" name="图片 10">
              <a:extLst>
                <a:ext uri="{FF2B5EF4-FFF2-40B4-BE49-F238E27FC236}">
                  <a16:creationId xmlns:a16="http://schemas.microsoft.com/office/drawing/2014/main" id="{BECFEA3B-137C-4925-AFE1-006BFCC8178A}"/>
                </a:ext>
              </a:extLst>
            </p:cNvPr>
            <p:cNvPicPr>
              <a:picLocks noChangeAspect="1"/>
            </p:cNvPicPr>
            <p:nvPr/>
          </p:nvPicPr>
          <p:blipFill>
            <a:blip r:embed="rId4"/>
            <a:stretch>
              <a:fillRect/>
            </a:stretch>
          </p:blipFill>
          <p:spPr>
            <a:xfrm>
              <a:off x="7531156" y="2699224"/>
              <a:ext cx="765509" cy="815960"/>
            </a:xfrm>
            <a:prstGeom prst="rect">
              <a:avLst/>
            </a:prstGeom>
          </p:spPr>
        </p:pic>
        <p:cxnSp>
          <p:nvCxnSpPr>
            <p:cNvPr id="12" name="连接符: 肘形 11">
              <a:extLst>
                <a:ext uri="{FF2B5EF4-FFF2-40B4-BE49-F238E27FC236}">
                  <a16:creationId xmlns:a16="http://schemas.microsoft.com/office/drawing/2014/main" id="{5A0F8F94-847A-45FE-BA31-B0C85C8D8B66}"/>
                </a:ext>
              </a:extLst>
            </p:cNvPr>
            <p:cNvCxnSpPr>
              <a:cxnSpLocks/>
              <a:stCxn id="11" idx="0"/>
            </p:cNvCxnSpPr>
            <p:nvPr/>
          </p:nvCxnSpPr>
          <p:spPr>
            <a:xfrm rot="16200000" flipV="1">
              <a:off x="6756875" y="1542187"/>
              <a:ext cx="323944" cy="1990129"/>
            </a:xfrm>
            <a:prstGeom prst="bentConnector2">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B640A66-904E-4DC5-B1F8-F3DF9433D78D}"/>
                </a:ext>
              </a:extLst>
            </p:cNvPr>
            <p:cNvSpPr txBox="1"/>
            <p:nvPr/>
          </p:nvSpPr>
          <p:spPr>
            <a:xfrm>
              <a:off x="7031664" y="2058302"/>
              <a:ext cx="902754" cy="276999"/>
            </a:xfrm>
            <a:prstGeom prst="rect">
              <a:avLst/>
            </a:prstGeom>
            <a:noFill/>
          </p:spPr>
          <p:txBody>
            <a:bodyPr wrap="square" rtlCol="0">
              <a:spAutoFit/>
            </a:bodyPr>
            <a:lstStyle/>
            <a:p>
              <a:r>
                <a:rPr lang="zh-CN" altLang="en-US" sz="1200" dirty="0">
                  <a:solidFill>
                    <a:srgbClr val="00B050"/>
                  </a:solidFill>
                </a:rPr>
                <a:t>数据存储</a:t>
              </a:r>
            </a:p>
          </p:txBody>
        </p:sp>
      </p:grpSp>
      <p:grpSp>
        <p:nvGrpSpPr>
          <p:cNvPr id="14" name="组合 13">
            <a:extLst>
              <a:ext uri="{FF2B5EF4-FFF2-40B4-BE49-F238E27FC236}">
                <a16:creationId xmlns:a16="http://schemas.microsoft.com/office/drawing/2014/main" id="{08669C69-807D-491E-B787-EBBCAB271E86}"/>
              </a:ext>
            </a:extLst>
          </p:cNvPr>
          <p:cNvGrpSpPr/>
          <p:nvPr/>
        </p:nvGrpSpPr>
        <p:grpSpPr>
          <a:xfrm>
            <a:off x="425003" y="3489614"/>
            <a:ext cx="3114223" cy="2622347"/>
            <a:chOff x="404241" y="1800076"/>
            <a:chExt cx="3114223" cy="2622347"/>
          </a:xfrm>
        </p:grpSpPr>
        <p:pic>
          <p:nvPicPr>
            <p:cNvPr id="15" name="图片 14">
              <a:extLst>
                <a:ext uri="{FF2B5EF4-FFF2-40B4-BE49-F238E27FC236}">
                  <a16:creationId xmlns:a16="http://schemas.microsoft.com/office/drawing/2014/main" id="{65AC5EA1-E4A4-4D1E-A934-3CBDF9890709}"/>
                </a:ext>
              </a:extLst>
            </p:cNvPr>
            <p:cNvPicPr>
              <a:picLocks noChangeAspect="1"/>
            </p:cNvPicPr>
            <p:nvPr/>
          </p:nvPicPr>
          <p:blipFill>
            <a:blip r:embed="rId5"/>
            <a:stretch>
              <a:fillRect/>
            </a:stretch>
          </p:blipFill>
          <p:spPr>
            <a:xfrm>
              <a:off x="404241" y="3094295"/>
              <a:ext cx="785581" cy="1328128"/>
            </a:xfrm>
            <a:prstGeom prst="rect">
              <a:avLst/>
            </a:prstGeom>
          </p:spPr>
        </p:pic>
        <p:sp>
          <p:nvSpPr>
            <p:cNvPr id="16" name="文本框 15">
              <a:extLst>
                <a:ext uri="{FF2B5EF4-FFF2-40B4-BE49-F238E27FC236}">
                  <a16:creationId xmlns:a16="http://schemas.microsoft.com/office/drawing/2014/main" id="{D9BC2212-C18C-4C24-A009-1F62B25FCDF1}"/>
                </a:ext>
              </a:extLst>
            </p:cNvPr>
            <p:cNvSpPr txBox="1"/>
            <p:nvPr/>
          </p:nvSpPr>
          <p:spPr>
            <a:xfrm>
              <a:off x="854986" y="2990630"/>
              <a:ext cx="902754" cy="276999"/>
            </a:xfrm>
            <a:prstGeom prst="rect">
              <a:avLst/>
            </a:prstGeom>
            <a:noFill/>
          </p:spPr>
          <p:txBody>
            <a:bodyPr wrap="square" rtlCol="0">
              <a:spAutoFit/>
            </a:bodyPr>
            <a:lstStyle/>
            <a:p>
              <a:r>
                <a:rPr lang="zh-CN" altLang="en-US" sz="1200" dirty="0">
                  <a:solidFill>
                    <a:srgbClr val="00B050"/>
                  </a:solidFill>
                </a:rPr>
                <a:t>用户理解</a:t>
              </a:r>
            </a:p>
          </p:txBody>
        </p:sp>
        <p:pic>
          <p:nvPicPr>
            <p:cNvPr id="17" name="图片 16">
              <a:extLst>
                <a:ext uri="{FF2B5EF4-FFF2-40B4-BE49-F238E27FC236}">
                  <a16:creationId xmlns:a16="http://schemas.microsoft.com/office/drawing/2014/main" id="{619C75F4-C7EC-403A-A595-ED1195DBDB85}"/>
                </a:ext>
              </a:extLst>
            </p:cNvPr>
            <p:cNvPicPr>
              <a:picLocks noChangeAspect="1"/>
            </p:cNvPicPr>
            <p:nvPr/>
          </p:nvPicPr>
          <p:blipFill>
            <a:blip r:embed="rId6"/>
            <a:stretch>
              <a:fillRect/>
            </a:stretch>
          </p:blipFill>
          <p:spPr>
            <a:xfrm>
              <a:off x="1264417" y="1800076"/>
              <a:ext cx="2254047" cy="2188272"/>
            </a:xfrm>
            <a:prstGeom prst="rect">
              <a:avLst/>
            </a:prstGeom>
          </p:spPr>
        </p:pic>
        <p:cxnSp>
          <p:nvCxnSpPr>
            <p:cNvPr id="18" name="直接箭头连接符 17">
              <a:extLst>
                <a:ext uri="{FF2B5EF4-FFF2-40B4-BE49-F238E27FC236}">
                  <a16:creationId xmlns:a16="http://schemas.microsoft.com/office/drawing/2014/main" id="{ED6D6150-2918-4C57-9682-26B0EC46612F}"/>
                </a:ext>
              </a:extLst>
            </p:cNvPr>
            <p:cNvCxnSpPr>
              <a:cxnSpLocks/>
            </p:cNvCxnSpPr>
            <p:nvPr/>
          </p:nvCxnSpPr>
          <p:spPr>
            <a:xfrm>
              <a:off x="905274" y="3240236"/>
              <a:ext cx="714398" cy="0"/>
            </a:xfrm>
            <a:prstGeom prst="straightConnector1">
              <a:avLst/>
            </a:prstGeom>
            <a:ln w="19050">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grpSp>
      <p:pic>
        <p:nvPicPr>
          <p:cNvPr id="19" name="图片 18">
            <a:extLst>
              <a:ext uri="{FF2B5EF4-FFF2-40B4-BE49-F238E27FC236}">
                <a16:creationId xmlns:a16="http://schemas.microsoft.com/office/drawing/2014/main" id="{0EA28C8B-0F5C-4E6A-ACCD-A0FA0C9000F5}"/>
              </a:ext>
            </a:extLst>
          </p:cNvPr>
          <p:cNvPicPr>
            <a:picLocks noChangeAspect="1"/>
          </p:cNvPicPr>
          <p:nvPr/>
        </p:nvPicPr>
        <p:blipFill>
          <a:blip r:embed="rId7"/>
          <a:stretch>
            <a:fillRect/>
          </a:stretch>
        </p:blipFill>
        <p:spPr>
          <a:xfrm>
            <a:off x="3166611" y="4100197"/>
            <a:ext cx="2021947" cy="1901873"/>
          </a:xfrm>
          <a:prstGeom prst="rect">
            <a:avLst/>
          </a:prstGeom>
        </p:spPr>
      </p:pic>
      <p:pic>
        <p:nvPicPr>
          <p:cNvPr id="20" name="图片 19">
            <a:extLst>
              <a:ext uri="{FF2B5EF4-FFF2-40B4-BE49-F238E27FC236}">
                <a16:creationId xmlns:a16="http://schemas.microsoft.com/office/drawing/2014/main" id="{EB1AE710-A206-4E8E-88AA-1A30DE0C45B3}"/>
              </a:ext>
            </a:extLst>
          </p:cNvPr>
          <p:cNvPicPr>
            <a:picLocks noChangeAspect="1"/>
          </p:cNvPicPr>
          <p:nvPr/>
        </p:nvPicPr>
        <p:blipFill>
          <a:blip r:embed="rId8"/>
          <a:stretch>
            <a:fillRect/>
          </a:stretch>
        </p:blipFill>
        <p:spPr>
          <a:xfrm>
            <a:off x="2410625" y="4344355"/>
            <a:ext cx="3410052" cy="1767606"/>
          </a:xfrm>
          <a:prstGeom prst="rect">
            <a:avLst/>
          </a:prstGeom>
        </p:spPr>
      </p:pic>
      <p:cxnSp>
        <p:nvCxnSpPr>
          <p:cNvPr id="21" name="直接连接符 20">
            <a:extLst>
              <a:ext uri="{FF2B5EF4-FFF2-40B4-BE49-F238E27FC236}">
                <a16:creationId xmlns:a16="http://schemas.microsoft.com/office/drawing/2014/main" id="{8FD04782-97F7-4A9C-A3F9-D21C555ADBE6}"/>
              </a:ext>
            </a:extLst>
          </p:cNvPr>
          <p:cNvCxnSpPr>
            <a:cxnSpLocks/>
          </p:cNvCxnSpPr>
          <p:nvPr/>
        </p:nvCxnSpPr>
        <p:spPr>
          <a:xfrm flipV="1">
            <a:off x="3872682" y="4024839"/>
            <a:ext cx="0" cy="2233017"/>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0856D4AD-F06B-4479-9971-ECB0002B90DB}"/>
              </a:ext>
            </a:extLst>
          </p:cNvPr>
          <p:cNvGrpSpPr/>
          <p:nvPr/>
        </p:nvGrpSpPr>
        <p:grpSpPr>
          <a:xfrm>
            <a:off x="6753001" y="5164920"/>
            <a:ext cx="2142271" cy="1107996"/>
            <a:chOff x="4868493" y="1849618"/>
            <a:chExt cx="3759276" cy="1150449"/>
          </a:xfrm>
        </p:grpSpPr>
        <p:pic>
          <p:nvPicPr>
            <p:cNvPr id="23" name="图片 22">
              <a:extLst>
                <a:ext uri="{FF2B5EF4-FFF2-40B4-BE49-F238E27FC236}">
                  <a16:creationId xmlns:a16="http://schemas.microsoft.com/office/drawing/2014/main" id="{A9620938-2E2B-4C0A-B839-AC238B43D652}"/>
                </a:ext>
              </a:extLst>
            </p:cNvPr>
            <p:cNvPicPr>
              <a:picLocks noChangeAspect="1"/>
            </p:cNvPicPr>
            <p:nvPr/>
          </p:nvPicPr>
          <p:blipFill>
            <a:blip r:embed="rId9"/>
            <a:stretch>
              <a:fillRect/>
            </a:stretch>
          </p:blipFill>
          <p:spPr>
            <a:xfrm>
              <a:off x="4868493" y="1849618"/>
              <a:ext cx="3749557" cy="1135396"/>
            </a:xfrm>
            <a:prstGeom prst="rect">
              <a:avLst/>
            </a:prstGeom>
          </p:spPr>
        </p:pic>
        <p:sp>
          <p:nvSpPr>
            <p:cNvPr id="24" name="文本框 23">
              <a:extLst>
                <a:ext uri="{FF2B5EF4-FFF2-40B4-BE49-F238E27FC236}">
                  <a16:creationId xmlns:a16="http://schemas.microsoft.com/office/drawing/2014/main" id="{B725C57B-2A5E-4B0C-B952-38168CD8F2F0}"/>
                </a:ext>
              </a:extLst>
            </p:cNvPr>
            <p:cNvSpPr txBox="1"/>
            <p:nvPr/>
          </p:nvSpPr>
          <p:spPr>
            <a:xfrm>
              <a:off x="4941762" y="1849619"/>
              <a:ext cx="3686007" cy="1150448"/>
            </a:xfrm>
            <a:prstGeom prst="rect">
              <a:avLst/>
            </a:prstGeom>
            <a:noFill/>
          </p:spPr>
          <p:txBody>
            <a:bodyPr wrap="square" rtlCol="0">
              <a:spAutoFit/>
            </a:bodyPr>
            <a:lstStyle/>
            <a:p>
              <a:pPr>
                <a:lnSpc>
                  <a:spcPct val="150000"/>
                </a:lnSpc>
              </a:pPr>
              <a:r>
                <a:rPr lang="zh-CN" altLang="en-US" sz="1100" dirty="0">
                  <a:solidFill>
                    <a:schemeClr val="tx2"/>
                  </a:solidFill>
                  <a:latin typeface="+mn-ea"/>
                </a:rPr>
                <a:t>数据库设计需要考虑数据存储和操作的性能，例如为了避免冗余存储和操作异常而需要满足一些规范约束（</a:t>
              </a:r>
              <a:r>
                <a:rPr lang="en-US" altLang="zh-CN" sz="1100" dirty="0">
                  <a:solidFill>
                    <a:schemeClr val="tx2"/>
                  </a:solidFill>
                  <a:latin typeface="+mn-ea"/>
                </a:rPr>
                <a:t>3</a:t>
              </a:r>
              <a:r>
                <a:rPr lang="zh-CN" altLang="en-US" sz="1100" dirty="0">
                  <a:solidFill>
                    <a:schemeClr val="tx2"/>
                  </a:solidFill>
                  <a:latin typeface="+mn-ea"/>
                </a:rPr>
                <a:t>大范式）</a:t>
              </a:r>
              <a:endParaRPr lang="en-US" altLang="zh-CN" sz="1100" dirty="0">
                <a:solidFill>
                  <a:schemeClr val="tx2"/>
                </a:solidFill>
                <a:latin typeface="+mn-ea"/>
              </a:endParaRPr>
            </a:p>
          </p:txBody>
        </p:sp>
      </p:grpSp>
    </p:spTree>
    <p:extLst>
      <p:ext uri="{BB962C8B-B14F-4D97-AF65-F5344CB8AC3E}">
        <p14:creationId xmlns:p14="http://schemas.microsoft.com/office/powerpoint/2010/main" val="1926434542"/>
      </p:ext>
    </p:extLst>
  </p:cSld>
  <p:clrMapOvr>
    <a:masterClrMapping/>
  </p:clrMapOvr>
</p:sld>
</file>

<file path=ppt/theme/theme1.xml><?xml version="1.0" encoding="utf-8"?>
<a:theme xmlns:a="http://schemas.openxmlformats.org/drawingml/2006/main" name="北大模板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北大模板改" id="{71CF9FF9-DDDF-4CA3-839A-130547A5CB71}" vid="{F3B17B2C-1BD2-498A-B9A0-B69B486643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北大模板改</Template>
  <TotalTime>1503</TotalTime>
  <Words>2756</Words>
  <Application>Microsoft Office PowerPoint</Application>
  <PresentationFormat>全屏显示(4:3)</PresentationFormat>
  <Paragraphs>295</Paragraphs>
  <Slides>30</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7" baseType="lpstr">
      <vt:lpstr>MS PGothic</vt:lpstr>
      <vt:lpstr>等线</vt:lpstr>
      <vt:lpstr>方正北魏楷书简体</vt:lpstr>
      <vt:lpstr>方正超粗黑简体</vt:lpstr>
      <vt:lpstr>华文楷体</vt:lpstr>
      <vt:lpstr>宋体</vt:lpstr>
      <vt:lpstr>Arial</vt:lpstr>
      <vt:lpstr>Arial Narrow</vt:lpstr>
      <vt:lpstr>Calibri</vt:lpstr>
      <vt:lpstr>Cambria Math</vt:lpstr>
      <vt:lpstr>Consolas</vt:lpstr>
      <vt:lpstr>Segoe UI Black</vt:lpstr>
      <vt:lpstr>Times New Roman</vt:lpstr>
      <vt:lpstr>Wingdings</vt:lpstr>
      <vt:lpstr>Wingdings 2</vt:lpstr>
      <vt:lpstr>北大模板改</vt:lpstr>
      <vt:lpstr>Visio</vt:lpstr>
      <vt:lpstr>基于本体推理的终端用户数据查询构造方法 </vt:lpstr>
      <vt:lpstr>大纲</vt:lpstr>
      <vt:lpstr>问题背景</vt:lpstr>
      <vt:lpstr>问题背景</vt:lpstr>
      <vt:lpstr>问题背景</vt:lpstr>
      <vt:lpstr>相关工作：基于数据源的VQS</vt:lpstr>
      <vt:lpstr>相关工作：基于本体的VQS</vt:lpstr>
      <vt:lpstr>相关工作：基于本体的数据访问</vt:lpstr>
      <vt:lpstr>相关工作：基于本体的数据访问</vt:lpstr>
      <vt:lpstr>相关工作：基于本体的数据访问</vt:lpstr>
      <vt:lpstr>本文工作</vt:lpstr>
      <vt:lpstr>大纲</vt:lpstr>
      <vt:lpstr>方法思路</vt:lpstr>
      <vt:lpstr>方法框架</vt:lpstr>
      <vt:lpstr>大纲</vt:lpstr>
      <vt:lpstr>查询元模型</vt:lpstr>
      <vt:lpstr>面向查询的本体推理规则</vt:lpstr>
      <vt:lpstr>用户可视化交互设计</vt:lpstr>
      <vt:lpstr>本体查询SPARQL语句构造算法</vt:lpstr>
      <vt:lpstr>本体查询SPARQL语句构造算法</vt:lpstr>
      <vt:lpstr>大纲</vt:lpstr>
      <vt:lpstr>案例展示</vt:lpstr>
      <vt:lpstr>案例展示</vt:lpstr>
      <vt:lpstr>实验验证</vt:lpstr>
      <vt:lpstr>实验验证</vt:lpstr>
      <vt:lpstr>实验结果分析</vt:lpstr>
      <vt:lpstr>大纲</vt:lpstr>
      <vt:lpstr>工作总结</vt:lpstr>
      <vt:lpstr>未来工作</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爽</dc:creator>
  <cp:lastModifiedBy>爽 唐</cp:lastModifiedBy>
  <cp:revision>86</cp:revision>
  <dcterms:created xsi:type="dcterms:W3CDTF">2018-11-17T06:08:59Z</dcterms:created>
  <dcterms:modified xsi:type="dcterms:W3CDTF">2018-11-23T02:00:13Z</dcterms:modified>
</cp:coreProperties>
</file>