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301" r:id="rId6"/>
    <p:sldId id="259" r:id="rId7"/>
    <p:sldId id="293" r:id="rId8"/>
    <p:sldId id="294" r:id="rId9"/>
    <p:sldId id="302" r:id="rId10"/>
    <p:sldId id="271" r:id="rId11"/>
    <p:sldId id="300" r:id="rId12"/>
    <p:sldId id="274" r:id="rId13"/>
    <p:sldId id="308" r:id="rId14"/>
    <p:sldId id="307" r:id="rId15"/>
    <p:sldId id="291" r:id="rId16"/>
    <p:sldId id="295" r:id="rId17"/>
    <p:sldId id="304" r:id="rId18"/>
    <p:sldId id="305" r:id="rId19"/>
    <p:sldId id="296" r:id="rId20"/>
    <p:sldId id="306" r:id="rId21"/>
    <p:sldId id="298" r:id="rId22"/>
    <p:sldId id="289" r:id="rId23"/>
    <p:sldId id="273" r:id="rId24"/>
    <p:sldId id="276" r:id="rId25"/>
    <p:sldId id="277" r:id="rId26"/>
    <p:sldId id="299" r:id="rId27"/>
    <p:sldId id="290" r:id="rId28"/>
    <p:sldId id="282" r:id="rId29"/>
    <p:sldId id="287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89576" autoAdjust="0"/>
  </p:normalViewPr>
  <p:slideViewPr>
    <p:cSldViewPr>
      <p:cViewPr varScale="1">
        <p:scale>
          <a:sx n="84" d="100"/>
          <a:sy n="84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701E-E259-4A27-8D54-1512521240A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59AB-6FDD-4A6B-A5DD-604D73986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9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38CAF-2DE6-4E5A-82A6-D0DD0916E483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294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大致可分为三方面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针对内存泄漏检测的效率和准确性的均衡问题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用于对分支条件进行判断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用于判定全局变量以及指针重定向问题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指针偏移量问题使用特征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分支条件目前我们只是做简单判断。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针对内存泄漏检测中的固有问题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针对内存泄漏有关的数组、链表、循环或递归问题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我们使用特征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其余特征用于对内存泄漏的一些复杂情况进行辅助判断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2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大致可分为三方面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针对内存泄漏检测的效率和准确性的均衡问题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用于对分支条件进行判断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用于判定全局变量以及指针重定向问题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指针偏移量问题使用特征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分支条件目前我们只是做简单判断。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针对内存泄漏检测中的固有问题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针对内存泄漏有关的数组、链表、循环或递归问题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我们使用特征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其余特征用于对内存泄漏的一些复杂情况进行辅助判断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A59AB-6FDD-4A6B-A5DD-604D739861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7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主要添加有关数组、循环、链表有关的内存泄漏实例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构建分类器：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在构建模型时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需要确定分类器类型及参数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我们使用分类的准确率作为评估标准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然后进行迭代确定最优的分类器类型及参数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首先选定第一个分类器类型以及参数并进行训练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使用五折交叉验证得到的准确率作为基线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多次修改分类器参数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根据分类器类型可自行调整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记录五折交叉验证的准确率超过基线的分类器类型、参数以及准确率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修改分类器类型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并重复第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选取准确率最高的分类器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类型及参数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作为本文内存泄漏检测模型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5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静态分析是别人的，此前做了大致介绍，这里不做分析了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0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内存分配点：如判定数组、结构体、链表循环分配等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内存释放点：循环释放，循环匹配，链表匹配、是否释放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路径信息：分支条件、函数间距、释放之前为空、别名数目、指针偏移量、全局指针，</a:t>
            </a:r>
            <a:r>
              <a:rPr lang="en-US" altLang="zh-CN" dirty="0"/>
              <a:t>p</a:t>
            </a:r>
            <a:r>
              <a:rPr lang="zh-CN" altLang="en-US" dirty="0"/>
              <a:t>指向的对象数目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9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内存分配点：如判定数组、结构体、链表循环分配等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内存释放点：循环释放，循环匹配，链表匹配、是否释放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路径信息：分支条件、函数间距、释放之前为空、别名数目、指针偏移量、全局指针，</a:t>
            </a:r>
            <a:r>
              <a:rPr lang="en-US" altLang="zh-CN" dirty="0"/>
              <a:t>p</a:t>
            </a:r>
            <a:r>
              <a:rPr lang="zh-CN" altLang="en-US" dirty="0"/>
              <a:t>指向的对象数目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85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36220" algn="just" hangingPunct="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+mn-ea"/>
              </a:rPr>
              <a:t>//</a:t>
            </a:r>
            <a:r>
              <a:rPr lang="en-US" altLang="zh-CN" kern="100" dirty="0" err="1">
                <a:latin typeface="Times New Roman" panose="02020603050405020304" pitchFamily="18" charset="0"/>
                <a:ea typeface="+mn-ea"/>
              </a:rPr>
              <a:t>BNode</a:t>
            </a:r>
            <a:r>
              <a:rPr lang="zh-CN" altLang="zh-CN" kern="100" dirty="0">
                <a:latin typeface="Times New Roman" panose="02020603050405020304" pitchFamily="18" charset="0"/>
                <a:ea typeface="+mn-ea"/>
              </a:rPr>
              <a:t>类似二维数组</a:t>
            </a:r>
            <a:endParaRPr lang="en-US" altLang="zh-CN" kern="100" dirty="0">
              <a:latin typeface="Times New Roman" panose="02020603050405020304" pitchFamily="18" charset="0"/>
              <a:ea typeface="+mn-ea"/>
            </a:endParaRPr>
          </a:p>
          <a:p>
            <a:pPr indent="236220" algn="just" hangingPunct="0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A59AB-6FDD-4A6B-A5DD-604D739861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64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dirty="0"/>
              <a:t>(</a:t>
            </a:r>
            <a:r>
              <a:rPr lang="zh-CN" altLang="zh-CN" sz="1200" dirty="0"/>
              <a:t>即在</a:t>
            </a:r>
            <a:r>
              <a:rPr lang="en-US" altLang="zh-CN" sz="1200" dirty="0"/>
              <a:t>SVFG</a:t>
            </a:r>
            <a:r>
              <a:rPr lang="zh-CN" altLang="zh-CN" sz="1200" dirty="0"/>
              <a:t>中</a:t>
            </a:r>
            <a:r>
              <a:rPr lang="en-US" altLang="zh-CN" sz="1200" dirty="0"/>
              <a:t>,</a:t>
            </a:r>
            <a:r>
              <a:rPr lang="zh-CN" altLang="zh-CN" sz="1200" dirty="0"/>
              <a:t>没有全局变量指向该内存分配点</a:t>
            </a:r>
            <a:r>
              <a:rPr lang="en-US" altLang="zh-CN" sz="1200" dirty="0"/>
              <a:t>,</a:t>
            </a:r>
            <a:r>
              <a:rPr lang="zh-CN" altLang="zh-CN" sz="1200" dirty="0"/>
              <a:t>也不存在内存释放语句</a:t>
            </a:r>
            <a:r>
              <a:rPr lang="en-US" altLang="zh-CN" sz="1200" dirty="0"/>
              <a:t>)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(</a:t>
            </a:r>
            <a:r>
              <a:rPr lang="zh-CN" altLang="zh-CN" sz="1200" dirty="0"/>
              <a:t>即在</a:t>
            </a:r>
            <a:r>
              <a:rPr lang="en-US" altLang="zh-CN" sz="1200" dirty="0"/>
              <a:t>SVFG</a:t>
            </a:r>
            <a:r>
              <a:rPr lang="zh-CN" altLang="zh-CN" sz="1200" dirty="0"/>
              <a:t>中</a:t>
            </a:r>
            <a:r>
              <a:rPr lang="en-US" altLang="zh-CN" sz="1200" dirty="0"/>
              <a:t>,</a:t>
            </a:r>
            <a:r>
              <a:rPr lang="zh-CN" altLang="zh-CN" sz="1200" dirty="0"/>
              <a:t>存在全局变量指向该内存分配点</a:t>
            </a:r>
            <a:r>
              <a:rPr lang="en-US" altLang="zh-CN" sz="1200" dirty="0"/>
              <a:t>,</a:t>
            </a:r>
            <a:r>
              <a:rPr lang="zh-CN" altLang="zh-CN" sz="1200" dirty="0"/>
              <a:t>不存在内存释放语句</a:t>
            </a:r>
            <a:r>
              <a:rPr lang="en-US" altLang="zh-CN" sz="1200" dirty="0"/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3. </a:t>
            </a:r>
            <a:r>
              <a:rPr lang="zh-CN" altLang="zh-CN" sz="1200" dirty="0"/>
              <a:t>内存泄漏模型中检测结果分为两类：疑似内存泄漏、可能非内存泄漏</a:t>
            </a:r>
            <a:r>
              <a:rPr lang="en-US" altLang="zh-CN" sz="1200" dirty="0"/>
              <a:t>.</a:t>
            </a:r>
            <a:endParaRPr lang="zh-CN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51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如图所示，</a:t>
            </a:r>
            <a:r>
              <a:rPr lang="en-US" altLang="zh-CN" dirty="0"/>
              <a:t>o</a:t>
            </a:r>
            <a:r>
              <a:rPr lang="zh-CN" altLang="en-US" dirty="0"/>
              <a:t>判定为疑似内存泄漏，</a:t>
            </a:r>
            <a:r>
              <a:rPr lang="en-US" altLang="zh-CN" dirty="0"/>
              <a:t>o’</a:t>
            </a:r>
            <a:r>
              <a:rPr lang="zh-CN" altLang="en-US" dirty="0"/>
              <a:t>无法判断，视为警报。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A59AB-6FDD-4A6B-A5DD-604D739861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471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内存泄漏时一类严重的软件缺陷，内存泄漏的存在会显著降低软件的可用性、性能和安全性。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根据已有的一些软件漏洞数据，由内存泄漏及其相关错误导致的软件缺陷所占的比例还是比较高的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当动态分配的内存得不到释放和回收时发生内存泄漏，在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C/C++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这类采用显式内存管理机制的程序语言中，开发者对内存的分配、使用和释放负责，这时，人为的错误更容易产生内存泄漏缺陷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设计三组实验以评估：</a:t>
            </a:r>
          </a:p>
          <a:p>
            <a:pPr lvl="1"/>
            <a:r>
              <a:rPr lang="zh-CN" altLang="en-US" dirty="0"/>
              <a:t>准确性、有效性和效率</a:t>
            </a:r>
          </a:p>
          <a:p>
            <a:pPr lvl="1"/>
            <a:r>
              <a:rPr lang="zh-CN" altLang="en-US" dirty="0"/>
              <a:t>可扩展性</a:t>
            </a:r>
            <a:endParaRPr lang="en-US" altLang="zh-CN" dirty="0"/>
          </a:p>
          <a:p>
            <a:pPr lvl="1"/>
            <a:r>
              <a:rPr lang="zh-CN" altLang="en-US" dirty="0"/>
              <a:t>对比动态测试技术</a:t>
            </a:r>
          </a:p>
          <a:p>
            <a:r>
              <a:rPr lang="zh-CN" altLang="en-US" dirty="0"/>
              <a:t>研究问题</a:t>
            </a:r>
            <a:r>
              <a:rPr lang="en-US" altLang="zh-CN" dirty="0"/>
              <a:t>:</a:t>
            </a:r>
          </a:p>
          <a:p>
            <a:pPr lvl="1" hangingPunct="0"/>
            <a:r>
              <a:rPr lang="zh-CN" altLang="zh-CN" dirty="0"/>
              <a:t>该静态内存泄漏警报自动确认方法的准确性如何？</a:t>
            </a:r>
          </a:p>
          <a:p>
            <a:pPr lvl="1" hangingPunct="0"/>
            <a:r>
              <a:rPr lang="zh-CN" altLang="zh-CN" dirty="0"/>
              <a:t>该自动确认方法能够节省多少人工确认的工作量？</a:t>
            </a:r>
          </a:p>
          <a:p>
            <a:pPr lvl="1" hangingPunct="0"/>
            <a:r>
              <a:rPr lang="zh-CN" altLang="zh-CN" dirty="0"/>
              <a:t>该自动确认方法应用于具有一定规模的实际程序时效果如何？</a:t>
            </a:r>
          </a:p>
          <a:p>
            <a:pPr lvl="1" hangingPunct="0"/>
            <a:r>
              <a:rPr lang="zh-CN" altLang="zh-CN" dirty="0"/>
              <a:t>该方法的执行效率如何？对比动态测试技术开销何？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9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18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两种内存泄漏检测方法的漏报数目都比较低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针对内存泄漏的一些特殊案例时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如内存泄漏的分配、使用或者释放出现了循环、递归、链表等情况时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,Saber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误报较多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print_tokens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个内存分配点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,Saber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的误报是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59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两种内存泄漏检测方法的漏报数目都比较低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针对内存泄漏的一些特殊案例时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如内存泄漏的分配、使用或者释放出现了循环、递归、链表等情况时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,Saber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误报较多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print_tokens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个内存分配点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,Saber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的误报是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3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总的来看，本文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58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0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平台上，一些开源软件中存在大量内存泄露，属于来源于</a:t>
            </a:r>
            <a:r>
              <a:rPr lang="en-US" altLang="zh-CN" dirty="0"/>
              <a:t>Saber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A59AB-6FDD-4A6B-A5DD-604D739861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11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主流的有两种方式来检测内存泄漏，一种是</a:t>
            </a:r>
            <a:r>
              <a:rPr lang="zh-CN" altLang="en-US" baseline="0" dirty="0"/>
              <a:t>动态检测技术，另外一种是静态分析技术。动态检测技术能够发现真实的泄漏缺陷，主要基于监测运行时的内存状况来判断，因此它结果比较准确。但是同时带来了三点问题，一点是运行时开销比较大，第二点是依赖测试用例，当测试用例不全的情况下，很容易产生漏报，还有一点比较重要的是，它可以发现内存泄漏的时间点，但是还需要追踪到哪块内存发生了泄漏，如何发生了泄漏，这一工作通常需要耗费大量人力，比较困难，也有一些工作通过统计的手段来分析。</a:t>
            </a:r>
            <a:endParaRPr lang="en-US" altLang="zh-CN" baseline="0" dirty="0"/>
          </a:p>
          <a:p>
            <a:r>
              <a:rPr lang="zh-CN" altLang="en-US" baseline="0" dirty="0"/>
              <a:t>静态分析技术不需要实际运行程序，可以发现潜在的内存泄漏而不引入运行时开销。但是，静态分析对一些较为复杂的建模不够准确，由于其保守性，会产生大量误报。尤其是针对大规模的程序来说，指针操作比较复杂，静态分析工具需要在准确性和可扩展性间做一些平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6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14</a:t>
            </a:r>
            <a:r>
              <a:rPr lang="zh-CN" altLang="en-US" dirty="0"/>
              <a:t>年，有一个内存泄漏的静态分析，它的检测效率和准确性都很高。这个静态分析工具</a:t>
            </a:r>
            <a:r>
              <a:rPr lang="en-US" altLang="zh-CN" dirty="0"/>
              <a:t>Saber</a:t>
            </a:r>
            <a:r>
              <a:rPr lang="zh-CN" altLang="en-US" dirty="0"/>
              <a:t>，主要通过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8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/>
              <a:t>图</a:t>
            </a:r>
            <a:r>
              <a:rPr lang="en-US" altLang="zh-CN" sz="1200" dirty="0"/>
              <a:t>b</a:t>
            </a:r>
            <a:r>
              <a:rPr lang="zh-CN" altLang="zh-CN" sz="1200" dirty="0"/>
              <a:t>中的数字表示源码的行号</a:t>
            </a:r>
            <a:r>
              <a:rPr lang="en-US" altLang="zh-CN" sz="1200" dirty="0"/>
              <a:t>,</a:t>
            </a:r>
            <a:r>
              <a:rPr lang="zh-CN" altLang="zh-CN" sz="1200" dirty="0"/>
              <a:t>这里的</a:t>
            </a:r>
            <a:r>
              <a:rPr lang="en-US" altLang="zh-CN" sz="1200" dirty="0"/>
              <a:t>SVFG</a:t>
            </a:r>
            <a:r>
              <a:rPr lang="zh-CN" altLang="zh-CN" sz="1200" dirty="0"/>
              <a:t>是一个精简的过程</a:t>
            </a:r>
            <a:r>
              <a:rPr lang="en-US" altLang="zh-CN" sz="1200" dirty="0"/>
              <a:t>,</a:t>
            </a:r>
            <a:r>
              <a:rPr lang="zh-CN" altLang="zh-CN" sz="1200" dirty="0"/>
              <a:t>我们只对应了行号</a:t>
            </a:r>
            <a:r>
              <a:rPr lang="en-US" altLang="zh-CN" sz="1200" dirty="0"/>
              <a:t>,</a:t>
            </a:r>
            <a:r>
              <a:rPr lang="zh-CN" altLang="zh-CN" sz="1200" dirty="0"/>
              <a:t>并未画出内存位置的所有</a:t>
            </a:r>
            <a:r>
              <a:rPr lang="en-US" altLang="zh-CN" sz="1200" dirty="0" err="1"/>
              <a:t>def</a:t>
            </a:r>
            <a:r>
              <a:rPr lang="en-US" altLang="zh-CN" sz="1200" dirty="0"/>
              <a:t>-use</a:t>
            </a:r>
            <a:r>
              <a:rPr lang="zh-CN" altLang="zh-CN" sz="1200" dirty="0"/>
              <a:t>关系</a:t>
            </a:r>
            <a:endParaRPr lang="en-US" altLang="zh-CN" sz="1200" kern="0" dirty="0"/>
          </a:p>
          <a:p>
            <a:endParaRPr lang="en-US" altLang="zh-CN" dirty="0"/>
          </a:p>
          <a:p>
            <a:r>
              <a:rPr lang="en-US" altLang="zh-CN" dirty="0"/>
              <a:t>Saber</a:t>
            </a:r>
            <a:r>
              <a:rPr lang="zh-CN" altLang="en-US" dirty="0"/>
              <a:t>不对数组和循环作进一步细致的分析，无法判断是否发生泄露，直接认定为泄漏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目前内存泄漏的静态分析存在两大问题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内存泄漏检测的效率和准确性的均衡问题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对分支条件缺少分析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无法识别不可达路径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对全局变量和指针的重定向未做细致分析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忽略指针偏移问题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针对上述原因进行分析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会大幅提高静态分析时间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内存泄漏检测中的固有问题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动态数组的分配问题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链表的分配释放不匹配问题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循环或递归中指针分析的准确性问题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限制循环或递归的展开次数会导致指针分析不准确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4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ICSE 2014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A59AB-6FDD-4A6B-A5DD-604D739861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65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23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主要添加有关数组、循环、链表有关的内存泄漏实例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构建分类器：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在构建模型时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需要确定分类器类型及参数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我们使用分类的准确率作为评估标准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然后进行迭代确定最优的分类器类型及参数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首先选定第一个分类器类型以及参数并进行训练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使用五折交叉验证得到的准确率作为基线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多次修改分类器参数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根据分类器类型可自行调整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记录五折交叉验证的准确率超过基线的分类器类型、参数以及准确率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修改分类器类型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并重复第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选取准确率最高的分类器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类型及参数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作为本文内存泄漏检测模型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59AB-6FDD-4A6B-A5DD-604D739861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5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D3D4071E-C75E-401E-B5B7-9F0D6BC9D91A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F1FC75A-9F2D-4838-BCEA-64DADA1A2775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292929"/>
              </a:solidFill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6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58EB99-25CB-44C6-BAC6-CACE6BD8DF23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49B00-DA88-44BA-828B-7B9149F135E9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2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57E0D-F25F-4258-9E96-A3EAE500C5E1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96255-C727-4F64-8583-D7309E1DBDB7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6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4413F-0000-4E1B-BFDB-87B2831D157D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60BCE-948C-4D2A-A897-16204D42066D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1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DB744-B254-460C-9BD6-D71773981277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86A0-0F9E-4E33-ACAD-C22CDE9465C1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63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85342F-06EA-475B-9189-B46CA7A9A74C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90DF-BBD7-4B08-A871-411A634EF725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1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A2CD39-3BF8-4F24-A820-0F1C52336C8B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0C949-0320-44C1-8471-912C4E82B644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836B5-75D4-475C-A618-C019ACC728A5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F3123-9A43-4874-A527-0A8A2064C858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A323A-04BA-4092-BFAD-C5D09D4FEA78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53163-688D-4376-959F-731F8AE1F203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51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8C1B4-984B-4DB2-BA12-E7E9FF73667C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1438B-4CF6-42F5-B157-D509CC5F9FBA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9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F3E2-85C1-43C1-8A1B-9F868C9D23B7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DE7FF-12EC-4048-B423-9BE02102CE71}" type="slidenum">
              <a:rPr lang="en-US" altLang="zh-CN">
                <a:solidFill>
                  <a:srgbClr val="292929"/>
                </a:solidFill>
              </a:rPr>
              <a:pPr/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EB41A1-CF98-4BD7-A4F0-B6A9049F1BC0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292929"/>
                </a:solidFill>
              </a:rPr>
              <a:t> Institute of Computer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292929"/>
                </a:solidFill>
              </a:rPr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C292EE-863E-40C9-8479-5B539CB34F66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3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420938"/>
            <a:ext cx="7632700" cy="1104900"/>
          </a:xfrm>
        </p:spPr>
        <p:txBody>
          <a:bodyPr/>
          <a:lstStyle/>
          <a:p>
            <a:r>
              <a:rPr lang="zh-CN" altLang="en-US" sz="3600" dirty="0"/>
              <a:t>基于机器学习的 </a:t>
            </a:r>
            <a:r>
              <a:rPr lang="en-US" altLang="zh-CN" sz="3600" dirty="0"/>
              <a:t>C </a:t>
            </a:r>
            <a:r>
              <a:rPr lang="zh-CN" altLang="en-US" sz="3600" dirty="0"/>
              <a:t>程序内存泄漏智能化检测方法</a:t>
            </a:r>
            <a:endParaRPr lang="zh-CN" altLang="zh-CN" sz="3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283968" y="1628800"/>
            <a:ext cx="41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软件学报</a:t>
            </a:r>
            <a:r>
              <a:rPr lang="en-US" altLang="zh-CN" dirty="0"/>
              <a:t>》</a:t>
            </a:r>
            <a:r>
              <a:rPr lang="zh-CN" altLang="en-US" dirty="0"/>
              <a:t>智能化软件新技术专刊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95736" y="4039904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朱亚伟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，左志强，王林章，李宣东</a:t>
            </a:r>
            <a:endParaRPr lang="en-US" altLang="zh-CN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南京大学</a:t>
            </a:r>
            <a:endParaRPr lang="en-US" altLang="zh-CN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NASAC 2018</a:t>
            </a:r>
          </a:p>
          <a:p>
            <a:pPr algn="ctr"/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深圳 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2018.11.23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9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6"/>
    </mc:Choice>
    <mc:Fallback xmlns="">
      <p:transition spd="slow" advTm="1032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5399831" cy="936575"/>
          </a:xfrm>
        </p:spPr>
        <p:txBody>
          <a:bodyPr/>
          <a:lstStyle/>
          <a:p>
            <a:r>
              <a:rPr lang="zh-CN" altLang="en-US" dirty="0"/>
              <a:t>构建训练集</a:t>
            </a:r>
            <a:endParaRPr lang="en-US" altLang="zh-CN" dirty="0"/>
          </a:p>
          <a:p>
            <a:pPr lvl="1"/>
            <a:r>
              <a:rPr lang="zh-CN" altLang="en-US" sz="2000" dirty="0"/>
              <a:t>添加内存泄漏实例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10</a:t>
            </a:fld>
            <a:endParaRPr lang="en-US" altLang="zh-CN">
              <a:solidFill>
                <a:srgbClr val="292929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4505"/>
              </p:ext>
            </p:extLst>
          </p:nvPr>
        </p:nvGraphicFramePr>
        <p:xfrm>
          <a:off x="1042988" y="2924126"/>
          <a:ext cx="6770290" cy="21692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代码规模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KLOC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内存泄漏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数目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icecast-2.3.1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42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cluster-3.0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droplet-3.0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31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wine-0.9.24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1338.1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831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ammp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(spec2000)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9138968"/>
                  </a:ext>
                </a:extLst>
              </a:tr>
              <a:tr h="284831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equak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(spec2000)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588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8"/>
    </mc:Choice>
    <mc:Fallback xmlns="">
      <p:transition spd="slow" advTm="3902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204" y="1196752"/>
            <a:ext cx="3926756" cy="549062"/>
          </a:xfrm>
        </p:spPr>
        <p:txBody>
          <a:bodyPr/>
          <a:lstStyle/>
          <a:p>
            <a:r>
              <a:rPr lang="zh-CN" altLang="en-US" dirty="0"/>
              <a:t>获取内存泄漏特征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11</a:t>
            </a:fld>
            <a:endParaRPr lang="en-US" altLang="zh-CN">
              <a:solidFill>
                <a:srgbClr val="292929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1486"/>
              </p:ext>
            </p:extLst>
          </p:nvPr>
        </p:nvGraphicFramePr>
        <p:xfrm>
          <a:off x="179512" y="1700808"/>
          <a:ext cx="8858796" cy="43410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32010">
                  <a:extLst>
                    <a:ext uri="{9D8B030D-6E8A-4147-A177-3AD203B41FA5}">
                      <a16:colId xmlns:a16="http://schemas.microsoft.com/office/drawing/2014/main" val="1611664850"/>
                    </a:ext>
                  </a:extLst>
                </a:gridCol>
                <a:gridCol w="833489">
                  <a:extLst>
                    <a:ext uri="{9D8B030D-6E8A-4147-A177-3AD203B41FA5}">
                      <a16:colId xmlns:a16="http://schemas.microsoft.com/office/drawing/2014/main" val="3538018919"/>
                    </a:ext>
                  </a:extLst>
                </a:gridCol>
                <a:gridCol w="1759622">
                  <a:extLst>
                    <a:ext uri="{9D8B030D-6E8A-4147-A177-3AD203B41FA5}">
                      <a16:colId xmlns:a16="http://schemas.microsoft.com/office/drawing/2014/main" val="1224538642"/>
                    </a:ext>
                  </a:extLst>
                </a:gridCol>
                <a:gridCol w="1869487">
                  <a:extLst>
                    <a:ext uri="{9D8B030D-6E8A-4147-A177-3AD203B41FA5}">
                      <a16:colId xmlns:a16="http://schemas.microsoft.com/office/drawing/2014/main" val="638744679"/>
                    </a:ext>
                  </a:extLst>
                </a:gridCol>
                <a:gridCol w="3664188">
                  <a:extLst>
                    <a:ext uri="{9D8B030D-6E8A-4147-A177-3AD203B41FA5}">
                      <a16:colId xmlns:a16="http://schemas.microsoft.com/office/drawing/2014/main" val="1587475560"/>
                    </a:ext>
                  </a:extLst>
                </a:gridCol>
              </a:tblGrid>
              <a:tr h="21207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类别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序号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特征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类型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0880871"/>
                  </a:ext>
                </a:extLst>
              </a:tr>
              <a:tr h="212076">
                <a:tc rowSpan="3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类型信息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数组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r>
                        <a:rPr lang="zh-CN" sz="1100" kern="100" dirty="0">
                          <a:effectLst/>
                        </a:rPr>
                        <a:t>是否为数组元素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3308276"/>
                  </a:ext>
                </a:extLst>
              </a:tr>
              <a:tr h="217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结构体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是否为结构体元素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7319650"/>
                  </a:ext>
                </a:extLst>
              </a:tr>
              <a:tr h="284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链表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是否为链表元素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8719638"/>
                  </a:ext>
                </a:extLst>
              </a:tr>
              <a:tr h="212076">
                <a:tc rowSpan="6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分支信息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循环分配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是否在循环内部分配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409170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循环释放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是否在循环内部释放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486732"/>
                  </a:ext>
                </a:extLst>
              </a:tr>
              <a:tr h="21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循环匹配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循环分配次数与循环释放次数是否一致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15545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7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同一循环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的分配与</a:t>
                      </a: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的释放是否在同一循环中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696650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链表匹配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链表的分配与释放次数是否一致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788934"/>
                  </a:ext>
                </a:extLst>
              </a:tr>
              <a:tr h="28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9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分支条件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布尔值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当前分支中不存在对</a:t>
                      </a: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的释放</a:t>
                      </a:r>
                      <a:r>
                        <a:rPr lang="en-US" sz="1100" kern="100">
                          <a:effectLst/>
                        </a:rPr>
                        <a:t>,</a:t>
                      </a:r>
                      <a:r>
                        <a:rPr lang="zh-CN" sz="1100" kern="100">
                          <a:effectLst/>
                        </a:rPr>
                        <a:t>判断分支条件是否为真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354038"/>
                  </a:ext>
                </a:extLst>
              </a:tr>
              <a:tr h="248791">
                <a:tc rowSpan="7"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释放信息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10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函数间距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整型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当前路径中</a:t>
                      </a:r>
                      <a:r>
                        <a:rPr lang="en-US" sz="1100" kern="100">
                          <a:effectLst/>
                        </a:rPr>
                        <a:t>,</a:t>
                      </a:r>
                      <a:r>
                        <a:rPr lang="zh-CN" sz="1100" kern="100">
                          <a:effectLst/>
                        </a:rPr>
                        <a:t>从分配点</a:t>
                      </a: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到释放</a:t>
                      </a: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所经过的函数数量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5189715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释放之前为空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释放之前是否为空指针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092974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指向对象数目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整型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释放</a:t>
                      </a: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时</a:t>
                      </a:r>
                      <a:r>
                        <a:rPr lang="en-US" sz="1100" kern="100">
                          <a:effectLst/>
                        </a:rPr>
                        <a:t>,p</a:t>
                      </a:r>
                      <a:r>
                        <a:rPr lang="zh-CN" sz="1100" kern="100">
                          <a:effectLst/>
                        </a:rPr>
                        <a:t>指向的对象数目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195819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13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别名数目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整型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释放</a:t>
                      </a:r>
                      <a:r>
                        <a:rPr lang="en-US" sz="1100" kern="100" dirty="0">
                          <a:effectLst/>
                        </a:rPr>
                        <a:t>p</a:t>
                      </a:r>
                      <a:r>
                        <a:rPr lang="zh-CN" sz="1100" kern="100" dirty="0">
                          <a:effectLst/>
                        </a:rPr>
                        <a:t>时</a:t>
                      </a:r>
                      <a:r>
                        <a:rPr lang="en-US" sz="1100" kern="100" dirty="0">
                          <a:effectLst/>
                        </a:rPr>
                        <a:t>,</a:t>
                      </a:r>
                      <a:r>
                        <a:rPr lang="zh-CN" sz="1100" kern="100" dirty="0">
                          <a:effectLst/>
                        </a:rPr>
                        <a:t>指向</a:t>
                      </a:r>
                      <a:r>
                        <a:rPr lang="en-US" sz="1100" kern="100" dirty="0">
                          <a:effectLst/>
                        </a:rPr>
                        <a:t>o</a:t>
                      </a:r>
                      <a:r>
                        <a:rPr lang="zh-CN" sz="1100" kern="100" dirty="0">
                          <a:effectLst/>
                        </a:rPr>
                        <a:t>的指针数目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294507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14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指针偏移量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整型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释放</a:t>
                      </a: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时</a:t>
                      </a:r>
                      <a:r>
                        <a:rPr lang="en-US" sz="1100" kern="100">
                          <a:effectLst/>
                        </a:rPr>
                        <a:t>,p</a:t>
                      </a:r>
                      <a:r>
                        <a:rPr lang="zh-CN" sz="1100" kern="100">
                          <a:effectLst/>
                        </a:rPr>
                        <a:t>与</a:t>
                      </a: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的偏移量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8132980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15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全局指针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SVFG</a:t>
                      </a:r>
                      <a:r>
                        <a:rPr lang="zh-CN" sz="1100" kern="100">
                          <a:effectLst/>
                        </a:rPr>
                        <a:t>中</a:t>
                      </a:r>
                      <a:r>
                        <a:rPr lang="en-US" sz="1100" kern="100">
                          <a:effectLst/>
                        </a:rPr>
                        <a:t>,</a:t>
                      </a:r>
                      <a:r>
                        <a:rPr lang="zh-CN" sz="1100" kern="100">
                          <a:effectLst/>
                        </a:rPr>
                        <a:t>是否有全局变量指向</a:t>
                      </a:r>
                      <a:r>
                        <a:rPr lang="en-US" sz="1100" kern="100">
                          <a:effectLst/>
                        </a:rPr>
                        <a:t>o 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361354"/>
                  </a:ext>
                </a:extLst>
              </a:tr>
              <a:tr h="2120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16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释放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指针</a:t>
                      </a:r>
                      <a:r>
                        <a:rPr lang="en-US" sz="1100" kern="100" dirty="0">
                          <a:effectLst/>
                        </a:rPr>
                        <a:t>p</a:t>
                      </a:r>
                      <a:r>
                        <a:rPr lang="zh-CN" sz="1100" kern="100" dirty="0">
                          <a:effectLst/>
                        </a:rPr>
                        <a:t>是否释放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683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7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64"/>
    </mc:Choice>
    <mc:Fallback xmlns="">
      <p:transition spd="slow" advTm="3486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4" y="1204604"/>
            <a:ext cx="4718844" cy="4773127"/>
          </a:xfrm>
        </p:spPr>
        <p:txBody>
          <a:bodyPr/>
          <a:lstStyle/>
          <a:p>
            <a:r>
              <a:rPr lang="zh-CN" altLang="en-US" dirty="0"/>
              <a:t>内存泄漏特征</a:t>
            </a:r>
            <a:endParaRPr lang="en-US" altLang="zh-CN" dirty="0"/>
          </a:p>
          <a:p>
            <a:pPr lvl="1" hangingPunct="0"/>
            <a:r>
              <a:rPr lang="en-US" altLang="zh-CN" sz="1800" dirty="0"/>
              <a:t>F9</a:t>
            </a:r>
            <a:r>
              <a:rPr lang="zh-CN" altLang="zh-CN" sz="1800" dirty="0"/>
              <a:t>用于对分支条件进行判断</a:t>
            </a:r>
            <a:r>
              <a:rPr lang="en-US" altLang="zh-CN" sz="1800" dirty="0"/>
              <a:t>;F11</a:t>
            </a:r>
            <a:r>
              <a:rPr lang="zh-CN" altLang="zh-CN" sz="1800" dirty="0"/>
              <a:t>、</a:t>
            </a:r>
            <a:r>
              <a:rPr lang="en-US" altLang="zh-CN" sz="1800" dirty="0"/>
              <a:t>F12</a:t>
            </a:r>
            <a:r>
              <a:rPr lang="zh-CN" altLang="zh-CN" sz="1800" dirty="0"/>
              <a:t>、</a:t>
            </a:r>
            <a:r>
              <a:rPr lang="en-US" altLang="zh-CN" sz="1800" dirty="0"/>
              <a:t>F15</a:t>
            </a:r>
            <a:r>
              <a:rPr lang="zh-CN" altLang="zh-CN" sz="1800" dirty="0"/>
              <a:t>用于判定全局变量以及征指针重定向问题</a:t>
            </a:r>
            <a:r>
              <a:rPr lang="en-US" altLang="zh-CN" sz="1800" dirty="0"/>
              <a:t>;</a:t>
            </a:r>
            <a:r>
              <a:rPr lang="zh-CN" altLang="zh-CN" sz="1800" dirty="0"/>
              <a:t>指针偏移量问题使用</a:t>
            </a:r>
            <a:r>
              <a:rPr lang="en-US" altLang="zh-CN" sz="1800" dirty="0"/>
              <a:t>F14</a:t>
            </a:r>
            <a:r>
              <a:rPr lang="zh-CN" altLang="zh-CN" sz="1800" dirty="0"/>
              <a:t>进行判断</a:t>
            </a:r>
            <a:r>
              <a:rPr lang="en-US" altLang="zh-CN" sz="1800" dirty="0"/>
              <a:t>.</a:t>
            </a:r>
          </a:p>
          <a:p>
            <a:pPr lvl="0" hangingPunct="0"/>
            <a:endParaRPr lang="zh-CN" altLang="zh-CN" sz="1800" dirty="0"/>
          </a:p>
          <a:p>
            <a:pPr lvl="1" hangingPunct="0"/>
            <a:r>
              <a:rPr lang="zh-CN" altLang="zh-CN" sz="1800" dirty="0"/>
              <a:t>针对内存泄漏有关的数组、链表、循环或递归问题</a:t>
            </a:r>
            <a:r>
              <a:rPr lang="en-US" altLang="zh-CN" sz="1800" dirty="0"/>
              <a:t>,</a:t>
            </a:r>
            <a:r>
              <a:rPr lang="zh-CN" altLang="zh-CN" sz="1800" dirty="0"/>
              <a:t>我们使用</a:t>
            </a:r>
            <a:r>
              <a:rPr lang="en-US" altLang="zh-CN" sz="1800" dirty="0"/>
              <a:t>F1</a:t>
            </a:r>
            <a:r>
              <a:rPr lang="zh-CN" altLang="zh-CN" sz="1800" dirty="0"/>
              <a:t>、</a:t>
            </a:r>
            <a:r>
              <a:rPr lang="en-US" altLang="zh-CN" sz="1800" dirty="0"/>
              <a:t>F3</a:t>
            </a:r>
            <a:r>
              <a:rPr lang="zh-CN" altLang="zh-CN" sz="1800" dirty="0"/>
              <a:t>、</a:t>
            </a:r>
            <a:r>
              <a:rPr lang="en-US" altLang="zh-CN" sz="1800" dirty="0"/>
              <a:t>F4</a:t>
            </a:r>
            <a:r>
              <a:rPr lang="zh-CN" altLang="zh-CN" sz="1800" dirty="0"/>
              <a:t>、</a:t>
            </a:r>
            <a:r>
              <a:rPr lang="en-US" altLang="zh-CN" sz="1800" dirty="0"/>
              <a:t>F5</a:t>
            </a:r>
            <a:r>
              <a:rPr lang="zh-CN" altLang="zh-CN" sz="1800" dirty="0"/>
              <a:t>、</a:t>
            </a:r>
            <a:r>
              <a:rPr lang="en-US" altLang="zh-CN" sz="1800" dirty="0"/>
              <a:t>F6</a:t>
            </a:r>
            <a:r>
              <a:rPr lang="zh-CN" altLang="zh-CN" sz="1800" dirty="0"/>
              <a:t>、</a:t>
            </a:r>
            <a:r>
              <a:rPr lang="en-US" altLang="zh-CN" sz="1800" dirty="0"/>
              <a:t>F7</a:t>
            </a:r>
            <a:r>
              <a:rPr lang="zh-CN" altLang="zh-CN" sz="1800" dirty="0"/>
              <a:t>、</a:t>
            </a:r>
            <a:r>
              <a:rPr lang="en-US" altLang="zh-CN" sz="1800" dirty="0"/>
              <a:t>F8</a:t>
            </a:r>
            <a:r>
              <a:rPr lang="zh-CN" altLang="zh-CN" sz="1800" dirty="0"/>
              <a:t>进行判断</a:t>
            </a:r>
            <a:r>
              <a:rPr lang="en-US" altLang="zh-CN" sz="1800" dirty="0"/>
              <a:t>.</a:t>
            </a:r>
          </a:p>
          <a:p>
            <a:pPr lvl="0" hangingPunct="0"/>
            <a:endParaRPr lang="zh-CN" altLang="zh-CN" sz="1800" dirty="0"/>
          </a:p>
          <a:p>
            <a:pPr lvl="1" hangingPunct="0"/>
            <a:r>
              <a:rPr lang="zh-CN" altLang="zh-CN" sz="1800" dirty="0"/>
              <a:t>其余特征用于对内存泄漏的一些复杂情况进行辅助判断</a:t>
            </a:r>
            <a:r>
              <a:rPr lang="en-US" altLang="zh-CN" sz="1800" dirty="0"/>
              <a:t>.</a:t>
            </a:r>
            <a:endParaRPr lang="zh-CN" altLang="zh-CN" sz="18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8EB99-25CB-44C6-BAC6-CACE6BD8DF23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49B00-DA88-44BA-828B-7B9149F135E9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34901"/>
              </p:ext>
            </p:extLst>
          </p:nvPr>
        </p:nvGraphicFramePr>
        <p:xfrm>
          <a:off x="4788024" y="1268765"/>
          <a:ext cx="4278110" cy="47011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0679">
                  <a:extLst>
                    <a:ext uri="{9D8B030D-6E8A-4147-A177-3AD203B41FA5}">
                      <a16:colId xmlns:a16="http://schemas.microsoft.com/office/drawing/2014/main" val="3538018919"/>
                    </a:ext>
                  </a:extLst>
                </a:gridCol>
                <a:gridCol w="3717431">
                  <a:extLst>
                    <a:ext uri="{9D8B030D-6E8A-4147-A177-3AD203B41FA5}">
                      <a16:colId xmlns:a16="http://schemas.microsoft.com/office/drawing/2014/main" val="1587475560"/>
                    </a:ext>
                  </a:extLst>
                </a:gridCol>
              </a:tblGrid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0880871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r>
                        <a:rPr lang="zh-CN" sz="1100" kern="100" dirty="0">
                          <a:effectLst/>
                        </a:rPr>
                        <a:t>是否为数组元素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3308276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是否为结构体元素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7319650"/>
                  </a:ext>
                </a:extLst>
              </a:tr>
              <a:tr h="307578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是否为链表元素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8719638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r>
                        <a:rPr lang="zh-CN" sz="1100" kern="100" dirty="0">
                          <a:effectLst/>
                        </a:rPr>
                        <a:t>是否在循环内部分配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409170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是否在循环内部释放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486732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循环分配次数与循环释放次数是否一致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15545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7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r>
                        <a:rPr lang="zh-CN" sz="1100" kern="100" dirty="0">
                          <a:effectLst/>
                        </a:rPr>
                        <a:t>的分配与</a:t>
                      </a:r>
                      <a:r>
                        <a:rPr lang="en-US" sz="1100" kern="100" dirty="0">
                          <a:effectLst/>
                        </a:rPr>
                        <a:t>p</a:t>
                      </a:r>
                      <a:r>
                        <a:rPr lang="zh-CN" sz="1100" kern="100" dirty="0">
                          <a:effectLst/>
                        </a:rPr>
                        <a:t>的释放是否在同一循环中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696650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链表的分配与释放次数是否一致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788934"/>
                  </a:ext>
                </a:extLst>
              </a:tr>
              <a:tr h="30880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9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当前分支中不存在对</a:t>
                      </a: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的释放</a:t>
                      </a:r>
                      <a:r>
                        <a:rPr lang="en-US" sz="1100" kern="100">
                          <a:effectLst/>
                        </a:rPr>
                        <a:t>,</a:t>
                      </a:r>
                      <a:r>
                        <a:rPr lang="zh-CN" sz="1100" kern="100">
                          <a:effectLst/>
                        </a:rPr>
                        <a:t>判断分支条件是否为真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354038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10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当前路径中</a:t>
                      </a:r>
                      <a:r>
                        <a:rPr lang="en-US" sz="1100" kern="100">
                          <a:effectLst/>
                        </a:rPr>
                        <a:t>,</a:t>
                      </a:r>
                      <a:r>
                        <a:rPr lang="zh-CN" sz="1100" kern="100">
                          <a:effectLst/>
                        </a:rPr>
                        <a:t>从分配点</a:t>
                      </a: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到释放</a:t>
                      </a: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所经过的函数数量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5189715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释放之前是否为空指针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092974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释放</a:t>
                      </a:r>
                      <a:r>
                        <a:rPr lang="en-US" sz="1100" kern="100" dirty="0">
                          <a:effectLst/>
                        </a:rPr>
                        <a:t>p</a:t>
                      </a:r>
                      <a:r>
                        <a:rPr lang="zh-CN" sz="1100" kern="100" dirty="0">
                          <a:effectLst/>
                        </a:rPr>
                        <a:t>时</a:t>
                      </a:r>
                      <a:r>
                        <a:rPr lang="en-US" sz="1100" kern="100" dirty="0">
                          <a:effectLst/>
                        </a:rPr>
                        <a:t>,p</a:t>
                      </a:r>
                      <a:r>
                        <a:rPr lang="zh-CN" sz="1100" kern="100" dirty="0">
                          <a:effectLst/>
                        </a:rPr>
                        <a:t>指向的对象数目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195819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13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释放</a:t>
                      </a:r>
                      <a:r>
                        <a:rPr lang="en-US" sz="1100" kern="100" dirty="0">
                          <a:effectLst/>
                        </a:rPr>
                        <a:t>p</a:t>
                      </a:r>
                      <a:r>
                        <a:rPr lang="zh-CN" sz="1100" kern="100" dirty="0">
                          <a:effectLst/>
                        </a:rPr>
                        <a:t>时</a:t>
                      </a:r>
                      <a:r>
                        <a:rPr lang="en-US" sz="1100" kern="100" dirty="0">
                          <a:effectLst/>
                        </a:rPr>
                        <a:t>,</a:t>
                      </a:r>
                      <a:r>
                        <a:rPr lang="zh-CN" sz="1100" kern="100" dirty="0">
                          <a:effectLst/>
                        </a:rPr>
                        <a:t>指向</a:t>
                      </a:r>
                      <a:r>
                        <a:rPr lang="en-US" sz="1100" kern="100" dirty="0">
                          <a:effectLst/>
                        </a:rPr>
                        <a:t>o</a:t>
                      </a:r>
                      <a:r>
                        <a:rPr lang="zh-CN" sz="1100" kern="100" dirty="0">
                          <a:effectLst/>
                        </a:rPr>
                        <a:t>的指针数目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294507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14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释放</a:t>
                      </a:r>
                      <a:r>
                        <a:rPr lang="en-US" sz="1100" kern="100">
                          <a:effectLst/>
                        </a:rPr>
                        <a:t>p</a:t>
                      </a:r>
                      <a:r>
                        <a:rPr lang="zh-CN" sz="1100" kern="100">
                          <a:effectLst/>
                        </a:rPr>
                        <a:t>时</a:t>
                      </a:r>
                      <a:r>
                        <a:rPr lang="en-US" sz="1100" kern="100">
                          <a:effectLst/>
                        </a:rPr>
                        <a:t>,p</a:t>
                      </a:r>
                      <a:r>
                        <a:rPr lang="zh-CN" sz="1100" kern="100">
                          <a:effectLst/>
                        </a:rPr>
                        <a:t>与</a:t>
                      </a:r>
                      <a:r>
                        <a:rPr lang="en-US" sz="1100" kern="100">
                          <a:effectLst/>
                        </a:rPr>
                        <a:t>o</a:t>
                      </a:r>
                      <a:r>
                        <a:rPr lang="zh-CN" sz="1100" kern="100">
                          <a:effectLst/>
                        </a:rPr>
                        <a:t>的偏移量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8132980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15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SVFG</a:t>
                      </a:r>
                      <a:r>
                        <a:rPr lang="zh-CN" sz="1100" kern="100">
                          <a:effectLst/>
                        </a:rPr>
                        <a:t>中</a:t>
                      </a:r>
                      <a:r>
                        <a:rPr lang="en-US" sz="1100" kern="100">
                          <a:effectLst/>
                        </a:rPr>
                        <a:t>,</a:t>
                      </a:r>
                      <a:r>
                        <a:rPr lang="zh-CN" sz="1100" kern="100">
                          <a:effectLst/>
                        </a:rPr>
                        <a:t>是否有全局变量指向</a:t>
                      </a:r>
                      <a:r>
                        <a:rPr lang="en-US" sz="1100" kern="100">
                          <a:effectLst/>
                        </a:rPr>
                        <a:t>o 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361354"/>
                  </a:ext>
                </a:extLst>
              </a:tr>
              <a:tr h="2723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</a:t>
                      </a:r>
                      <a:r>
                        <a:rPr lang="en-US" sz="1100" kern="100" dirty="0">
                          <a:effectLst/>
                        </a:rPr>
                        <a:t>16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指针</a:t>
                      </a:r>
                      <a:r>
                        <a:rPr lang="en-US" sz="1100" kern="100" dirty="0">
                          <a:effectLst/>
                        </a:rPr>
                        <a:t>p</a:t>
                      </a:r>
                      <a:r>
                        <a:rPr lang="zh-CN" sz="1100" kern="100" dirty="0">
                          <a:effectLst/>
                        </a:rPr>
                        <a:t>是否释放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683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7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64"/>
    </mc:Choice>
    <mc:Fallback xmlns="">
      <p:transition spd="slow" advTm="3486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5399831" cy="4392612"/>
          </a:xfrm>
        </p:spPr>
        <p:txBody>
          <a:bodyPr/>
          <a:lstStyle/>
          <a:p>
            <a:r>
              <a:rPr lang="zh-CN" altLang="en-US" dirty="0"/>
              <a:t>构建内存泄漏分类器</a:t>
            </a:r>
            <a:endParaRPr lang="en-US" altLang="zh-CN" dirty="0"/>
          </a:p>
          <a:p>
            <a:pPr lvl="1"/>
            <a:r>
              <a:rPr lang="zh-CN" altLang="en-US" sz="2000" dirty="0"/>
              <a:t>多种机器学习算法</a:t>
            </a:r>
            <a:r>
              <a:rPr lang="en-US" altLang="zh-CN" sz="2000" dirty="0"/>
              <a:t>(SVM</a:t>
            </a:r>
            <a:r>
              <a:rPr lang="zh-CN" altLang="en-US" sz="2000" dirty="0"/>
              <a:t>、随机森林、决策树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五折交叉验证获取准确率</a:t>
            </a:r>
            <a:endParaRPr lang="en-US" altLang="zh-CN" sz="2000" dirty="0"/>
          </a:p>
          <a:p>
            <a:pPr lvl="1"/>
            <a:r>
              <a:rPr lang="zh-CN" altLang="en-US" sz="2000" dirty="0"/>
              <a:t>迭代确定内存泄漏检测模型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13</a:t>
            </a:fld>
            <a:endParaRPr lang="en-US" altLang="zh-CN">
              <a:solidFill>
                <a:srgbClr val="292929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71361"/>
              </p:ext>
            </p:extLst>
          </p:nvPr>
        </p:nvGraphicFramePr>
        <p:xfrm>
          <a:off x="6084168" y="981075"/>
          <a:ext cx="1656184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Visio" r:id="rId4" imgW="1685827" imgH="5086504" progId="Visio.Drawing.15">
                  <p:embed/>
                </p:oleObj>
              </mc:Choice>
              <mc:Fallback>
                <p:oleObj name="Visio" r:id="rId4" imgW="1685827" imgH="5086504" progId="Visio.Drawing.15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4168" y="981075"/>
                        <a:ext cx="1656184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4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8"/>
    </mc:Choice>
    <mc:Fallback xmlns="">
      <p:transition spd="slow" advTm="3902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特征提取与缺陷检测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14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1484313"/>
            <a:ext cx="8352159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静态分析</a:t>
            </a:r>
            <a:endParaRPr lang="en-US" altLang="zh-CN" dirty="0"/>
          </a:p>
          <a:p>
            <a:pPr lvl="1"/>
            <a:r>
              <a:rPr lang="zh-CN" altLang="en-US" sz="2000" dirty="0"/>
              <a:t>采用</a:t>
            </a:r>
            <a:r>
              <a:rPr lang="en-US" altLang="zh-CN" sz="2000" dirty="0"/>
              <a:t>Full-Sparse Value-Flow Analysis</a:t>
            </a:r>
            <a:r>
              <a:rPr lang="zh-CN" altLang="en-US" sz="2000" dirty="0"/>
              <a:t>构建</a:t>
            </a:r>
            <a:r>
              <a:rPr lang="en-US" altLang="zh-CN" sz="2000" dirty="0"/>
              <a:t>SVFG</a:t>
            </a:r>
          </a:p>
          <a:p>
            <a:endParaRPr lang="en-US" altLang="zh-CN" dirty="0"/>
          </a:p>
          <a:p>
            <a:r>
              <a:rPr lang="zh-CN" altLang="en-US" dirty="0"/>
              <a:t>特征提取</a:t>
            </a:r>
            <a:endParaRPr lang="en-US" altLang="zh-CN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SVFG</a:t>
            </a:r>
            <a:r>
              <a:rPr lang="zh-CN" altLang="en-US" sz="2000" dirty="0"/>
              <a:t>中，遍历路径信息提取内存泄漏特征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内存泄漏检测</a:t>
            </a:r>
            <a:endParaRPr lang="en-US" altLang="zh-CN" dirty="0"/>
          </a:p>
          <a:p>
            <a:pPr lvl="1"/>
            <a:r>
              <a:rPr lang="zh-CN" altLang="en-US" sz="2000" dirty="0"/>
              <a:t>获取所有内存泄漏特征数据集，根据判定规则进行内存泄漏检测</a:t>
            </a:r>
            <a:endParaRPr lang="en-US" altLang="zh-CN" sz="2000" dirty="0"/>
          </a:p>
          <a:p>
            <a:pPr marL="449262" lvl="1" indent="0">
              <a:buNone/>
            </a:pPr>
            <a:endParaRPr lang="en-US" altLang="zh-CN" dirty="0"/>
          </a:p>
          <a:p>
            <a:pPr marL="449262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13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46"/>
    </mc:Choice>
    <mc:Fallback xmlns="">
      <p:transition spd="slow" advTm="2374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1484313"/>
            <a:ext cx="8352159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内存分配点</a:t>
            </a:r>
            <a:endParaRPr lang="en-US" altLang="zh-CN" dirty="0"/>
          </a:p>
          <a:p>
            <a:pPr lvl="1"/>
            <a:r>
              <a:rPr lang="zh-CN" altLang="en-US" sz="2000" dirty="0"/>
              <a:t>对内存分配点做细致分析，获取类型信息以及部分分支信息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r>
              <a:rPr lang="zh-CN" altLang="en-US" dirty="0"/>
              <a:t>内存释放点</a:t>
            </a:r>
            <a:endParaRPr lang="en-US" altLang="zh-CN" dirty="0"/>
          </a:p>
          <a:p>
            <a:pPr lvl="1"/>
            <a:r>
              <a:rPr lang="zh-CN" altLang="en-US" sz="2000" dirty="0"/>
              <a:t>分析内存释放点，与内存分配点信息做匹配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r>
              <a:rPr lang="zh-CN" altLang="en-US" dirty="0"/>
              <a:t>路径信息</a:t>
            </a:r>
            <a:endParaRPr lang="en-US" altLang="zh-CN" dirty="0"/>
          </a:p>
          <a:p>
            <a:pPr lvl="1"/>
            <a:r>
              <a:rPr lang="zh-CN" altLang="en-US" sz="2000" dirty="0"/>
              <a:t>从内存分配点开始，遍历</a:t>
            </a:r>
            <a:r>
              <a:rPr lang="en-US" altLang="zh-CN" sz="2000" dirty="0"/>
              <a:t>SVFG</a:t>
            </a:r>
            <a:r>
              <a:rPr lang="zh-CN" altLang="en-US" sz="2000" dirty="0"/>
              <a:t>中每条路径，获取其余信息</a:t>
            </a:r>
            <a:endParaRPr lang="en-US" altLang="zh-CN" sz="2000" dirty="0"/>
          </a:p>
          <a:p>
            <a:pPr marL="449262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4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19"/>
    </mc:Choice>
    <mc:Fallback xmlns="">
      <p:transition spd="slow" advTm="2231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5472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49700"/>
              </p:ext>
            </p:extLst>
          </p:nvPr>
        </p:nvGraphicFramePr>
        <p:xfrm>
          <a:off x="331090" y="1340768"/>
          <a:ext cx="8368694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Visio" r:id="rId4" imgW="5734173" imgH="3047871" progId="Visio.Drawing.15">
                  <p:embed/>
                </p:oleObj>
              </mc:Choice>
              <mc:Fallback>
                <p:oleObj name="Visio" r:id="rId4" imgW="5734173" imgH="30478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90" y="1340768"/>
                        <a:ext cx="8368694" cy="439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0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78"/>
    </mc:Choice>
    <mc:Fallback xmlns="">
      <p:transition spd="slow" advTm="3817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8EB99-25CB-44C6-BAC6-CACE6BD8DF23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49B00-DA88-44BA-828B-7B9149F135E9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212792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内存分配点的集合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src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SVFG</a:t>
            </a:r>
            <a:endParaRPr lang="en-US" altLang="zh-CN" kern="100" dirty="0">
              <a:solidFill>
                <a:srgbClr val="29292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1: 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初始化存放特征信息的向量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2: 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=0;i&lt;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src.size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();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3: 	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获取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src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的部分特征信息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4:	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从内存分配点开始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向前遍历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SVFG</a:t>
            </a:r>
            <a:r>
              <a:rPr lang="en-US" altLang="zh-CN" kern="100" noProof="0" dirty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kern="100" noProof="0" dirty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获取路径信息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(j=0;j&lt;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dst.size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();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j++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		</a:t>
            </a:r>
            <a:r>
              <a:rPr lang="zh-CN" altLang="en-US" kern="100" dirty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dst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[j]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信息</a:t>
            </a:r>
            <a:r>
              <a:rPr lang="zh-CN" altLang="en-US" kern="100" noProof="0" dirty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以及该条路径的完整信息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 for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8:   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将每条路径的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特征信息存入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9: 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 for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3622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1"/>
    </mc:Choice>
    <mc:Fallback xmlns="">
      <p:transition spd="slow" advTm="3504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内存泄漏检测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1484313"/>
            <a:ext cx="388766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规则</a:t>
            </a:r>
            <a:endParaRPr lang="en-US" altLang="zh-CN" dirty="0"/>
          </a:p>
          <a:p>
            <a:pPr lvl="1" hangingPunct="0"/>
            <a:r>
              <a:rPr lang="zh-CN" altLang="zh-CN" sz="2000" dirty="0"/>
              <a:t>若特征</a:t>
            </a:r>
            <a:r>
              <a:rPr lang="en-US" altLang="zh-CN" sz="2000" dirty="0"/>
              <a:t>15</a:t>
            </a:r>
            <a:r>
              <a:rPr lang="zh-CN" altLang="zh-CN" sz="2000" dirty="0"/>
              <a:t>、</a:t>
            </a:r>
            <a:r>
              <a:rPr lang="en-US" altLang="zh-CN" sz="2000" dirty="0"/>
              <a:t>16</a:t>
            </a:r>
            <a:r>
              <a:rPr lang="zh-CN" altLang="zh-CN" sz="2000" dirty="0"/>
              <a:t>全部为假</a:t>
            </a:r>
            <a:r>
              <a:rPr lang="zh-CN" altLang="en-US" sz="2000" dirty="0"/>
              <a:t>，</a:t>
            </a:r>
            <a:r>
              <a:rPr lang="zh-CN" altLang="zh-CN" sz="2000" dirty="0"/>
              <a:t>则判定为疑似内存泄漏</a:t>
            </a:r>
            <a:endParaRPr lang="en-US" altLang="zh-CN" sz="2000" dirty="0"/>
          </a:p>
          <a:p>
            <a:pPr lvl="1" hangingPunct="0"/>
            <a:r>
              <a:rPr lang="zh-CN" altLang="zh-CN" sz="2000" dirty="0"/>
              <a:t>若特征</a:t>
            </a:r>
            <a:r>
              <a:rPr lang="en-US" altLang="zh-CN" sz="2000" dirty="0"/>
              <a:t>15</a:t>
            </a:r>
            <a:r>
              <a:rPr lang="zh-CN" altLang="zh-CN" sz="2000" dirty="0"/>
              <a:t>为真、特征</a:t>
            </a:r>
            <a:r>
              <a:rPr lang="en-US" altLang="zh-CN" sz="2000" dirty="0"/>
              <a:t>16</a:t>
            </a:r>
            <a:r>
              <a:rPr lang="zh-CN" altLang="zh-CN" sz="2000" dirty="0"/>
              <a:t>为假</a:t>
            </a:r>
            <a:r>
              <a:rPr lang="zh-CN" altLang="en-US" sz="2000" dirty="0"/>
              <a:t>，</a:t>
            </a:r>
            <a:r>
              <a:rPr lang="zh-CN" altLang="zh-CN" sz="2000" dirty="0"/>
              <a:t>则无法判断是否为内存泄漏</a:t>
            </a:r>
            <a:r>
              <a:rPr lang="en-US" altLang="zh-CN" sz="2000" dirty="0"/>
              <a:t>,</a:t>
            </a:r>
            <a:r>
              <a:rPr lang="zh-CN" altLang="zh-CN" sz="2000" dirty="0"/>
              <a:t>视为警报</a:t>
            </a:r>
            <a:r>
              <a:rPr lang="en-US" altLang="zh-CN" sz="2000" dirty="0"/>
              <a:t>.</a:t>
            </a:r>
            <a:endParaRPr lang="zh-CN" altLang="zh-CN" sz="2000" dirty="0"/>
          </a:p>
          <a:p>
            <a:pPr lvl="1" hangingPunct="0"/>
            <a:r>
              <a:rPr lang="zh-CN" altLang="zh-CN" sz="2000" dirty="0"/>
              <a:t>对于不满足第</a:t>
            </a:r>
            <a:r>
              <a:rPr lang="en-US" altLang="zh-CN" sz="2000" dirty="0"/>
              <a:t>1</a:t>
            </a:r>
            <a:r>
              <a:rPr lang="zh-CN" altLang="zh-CN" sz="2000" dirty="0"/>
              <a:t>条规则且不满足第</a:t>
            </a:r>
            <a:r>
              <a:rPr lang="en-US" altLang="zh-CN" sz="2000" dirty="0"/>
              <a:t>2</a:t>
            </a:r>
            <a:r>
              <a:rPr lang="zh-CN" altLang="zh-CN" sz="2000" dirty="0"/>
              <a:t>条规则的数据提交给内存泄漏检测模型</a:t>
            </a:r>
            <a:r>
              <a:rPr lang="en-US" altLang="zh-CN" sz="2000" dirty="0"/>
              <a:t>,</a:t>
            </a:r>
            <a:r>
              <a:rPr lang="zh-CN" altLang="zh-CN" sz="2000" dirty="0"/>
              <a:t>得到内存泄漏检测结果</a:t>
            </a:r>
            <a:r>
              <a:rPr lang="en-US" altLang="zh-CN" sz="2000" dirty="0"/>
              <a:t>.</a:t>
            </a:r>
            <a:endParaRPr lang="en-US" altLang="zh-CN" dirty="0"/>
          </a:p>
          <a:p>
            <a:pPr marL="449262" lvl="1" indent="0">
              <a:buNone/>
            </a:pPr>
            <a:endParaRPr lang="en-US" altLang="zh-CN" dirty="0"/>
          </a:p>
          <a:p>
            <a:pPr marL="449262" lvl="1" indent="0">
              <a:buNone/>
            </a:pPr>
            <a:r>
              <a:rPr lang="en-US" altLang="zh-CN" dirty="0"/>
              <a:t>	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539489"/>
              </p:ext>
            </p:extLst>
          </p:nvPr>
        </p:nvGraphicFramePr>
        <p:xfrm>
          <a:off x="5076055" y="1340768"/>
          <a:ext cx="3788439" cy="453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Visio" r:id="rId4" imgW="3619428" imgH="4333746" progId="Visio.Drawing.15">
                  <p:embed/>
                </p:oleObj>
              </mc:Choice>
              <mc:Fallback>
                <p:oleObj name="Visio" r:id="rId4" imgW="3619428" imgH="433374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055" y="1340768"/>
                        <a:ext cx="3788439" cy="4536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6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7"/>
    </mc:Choice>
    <mc:Fallback xmlns="">
      <p:transition spd="slow" advTm="3225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19</a:t>
            </a:fld>
            <a:endParaRPr lang="en-US" altLang="zh-CN">
              <a:solidFill>
                <a:srgbClr val="292929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27937"/>
              </p:ext>
            </p:extLst>
          </p:nvPr>
        </p:nvGraphicFramePr>
        <p:xfrm>
          <a:off x="395288" y="1365250"/>
          <a:ext cx="39528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工作表" r:id="rId3" imgW="2314629" imgH="2762199" progId="Excel.Sheet.12">
                  <p:embed/>
                </p:oleObj>
              </mc:Choice>
              <mc:Fallback>
                <p:oleObj name="工作表" r:id="rId3" imgW="2314629" imgH="2762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365250"/>
                        <a:ext cx="3952875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01402"/>
              </p:ext>
            </p:extLst>
          </p:nvPr>
        </p:nvGraphicFramePr>
        <p:xfrm>
          <a:off x="4932040" y="1369663"/>
          <a:ext cx="3788439" cy="453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Visio" r:id="rId5" imgW="3619428" imgH="4333746" progId="Visio.Drawing.15">
                  <p:embed/>
                </p:oleObj>
              </mc:Choice>
              <mc:Fallback>
                <p:oleObj name="Visio" r:id="rId5" imgW="3619428" imgH="4333746" progId="Visio.Drawing.15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1369663"/>
                        <a:ext cx="3788439" cy="4536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9100-1950-40C8-86FC-3C56FCD143E1}" type="datetime1">
              <a:rPr lang="zh-CN" altLang="en-US">
                <a:solidFill>
                  <a:srgbClr val="292929"/>
                </a:solidFill>
              </a:rPr>
              <a:pPr/>
              <a:t>2018/11/27</a:t>
            </a:fld>
            <a:endParaRPr lang="en-US" altLang="zh-CN" dirty="0">
              <a:solidFill>
                <a:srgbClr val="29292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099C-7AFC-4F78-B58F-539F088F526F}" type="slidenum">
              <a:rPr lang="en-US" altLang="zh-CN">
                <a:solidFill>
                  <a:srgbClr val="292929"/>
                </a:solidFill>
              </a:rPr>
              <a:pPr/>
              <a:t>2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zh-CN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背景及动机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内存泄漏的智能化检测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工具实现和实验研究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总结和展望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76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0"/>
    </mc:Choice>
    <mc:Fallback xmlns="">
      <p:transition spd="slow" advTm="994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内存泄漏检测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8EB99-25CB-44C6-BAC6-CACE6BD8DF23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49B00-DA88-44BA-828B-7B9149F135E9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9649" y="1268760"/>
            <a:ext cx="2488293" cy="5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40363"/>
              </p:ext>
            </p:extLst>
          </p:nvPr>
        </p:nvGraphicFramePr>
        <p:xfrm>
          <a:off x="62836" y="1590060"/>
          <a:ext cx="5478517" cy="36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Visio" r:id="rId4" imgW="5343427" imgH="3047871" progId="Visio.Drawing.15">
                  <p:embed/>
                </p:oleObj>
              </mc:Choice>
              <mc:Fallback>
                <p:oleObj name="Visio" r:id="rId4" imgW="5343427" imgH="304787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6" y="1590060"/>
                        <a:ext cx="5478517" cy="3639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002486" y="5415112"/>
            <a:ext cx="363510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sz="2000" i="1" dirty="0"/>
              <a:t>O</a:t>
            </a:r>
            <a:r>
              <a:rPr lang="zh-CN" altLang="en-US" sz="2000" dirty="0"/>
              <a:t>为疑似内存泄漏</a:t>
            </a:r>
            <a:endParaRPr lang="en-US" altLang="zh-CN" sz="2000" dirty="0"/>
          </a:p>
          <a:p>
            <a:pPr lvl="1"/>
            <a:r>
              <a:rPr lang="en-US" altLang="zh-CN" sz="2000" i="1" dirty="0"/>
              <a:t>O’</a:t>
            </a:r>
            <a:r>
              <a:rPr lang="zh-CN" altLang="en-US" sz="2000" dirty="0"/>
              <a:t>为警报（无法判断）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marL="449262" lvl="1" indent="0">
              <a:buNone/>
            </a:pPr>
            <a:endParaRPr lang="en-US" altLang="zh-CN" dirty="0"/>
          </a:p>
          <a:p>
            <a:pPr marL="449262" lvl="1" indent="0">
              <a:buNone/>
            </a:pPr>
            <a:r>
              <a:rPr lang="en-US" altLang="zh-CN" dirty="0"/>
              <a:t>	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6895"/>
              </p:ext>
            </p:extLst>
          </p:nvPr>
        </p:nvGraphicFramePr>
        <p:xfrm>
          <a:off x="5568777" y="1268760"/>
          <a:ext cx="3591187" cy="429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Visio" r:id="rId6" imgW="3619428" imgH="4333746" progId="Visio.Drawing.15">
                  <p:embed/>
                </p:oleObj>
              </mc:Choice>
              <mc:Fallback>
                <p:oleObj name="Visio" r:id="rId6" imgW="3619428" imgH="4333746" progId="Visio.Drawing.15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8777" y="1268760"/>
                        <a:ext cx="3591187" cy="4299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7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13"/>
    </mc:Choice>
    <mc:Fallback xmlns="">
      <p:transition advTm="3211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工具实现和实验研究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21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636" y="1340768"/>
            <a:ext cx="3508300" cy="4248472"/>
          </a:xfrm>
        </p:spPr>
        <p:txBody>
          <a:bodyPr/>
          <a:lstStyle/>
          <a:p>
            <a:r>
              <a:rPr lang="zh-CN" altLang="en-US" dirty="0"/>
              <a:t>工具实现</a:t>
            </a:r>
            <a:endParaRPr lang="en-US" altLang="zh-CN" dirty="0"/>
          </a:p>
          <a:p>
            <a:pPr lvl="1"/>
            <a:r>
              <a:rPr lang="en-US" altLang="zh-CN" dirty="0"/>
              <a:t>Linux 4.13.0</a:t>
            </a:r>
          </a:p>
          <a:p>
            <a:pPr lvl="1"/>
            <a:r>
              <a:rPr lang="en-US" altLang="zh-CN" dirty="0"/>
              <a:t>I7-6700 3.4GHz</a:t>
            </a:r>
          </a:p>
          <a:p>
            <a:pPr lvl="1"/>
            <a:r>
              <a:rPr lang="en-US" altLang="zh-CN" dirty="0"/>
              <a:t>llvm-6.0</a:t>
            </a:r>
          </a:p>
          <a:p>
            <a:pPr lvl="1"/>
            <a:r>
              <a:rPr lang="en-US" altLang="zh-CN" dirty="0"/>
              <a:t>clang-6.0</a:t>
            </a:r>
          </a:p>
          <a:p>
            <a:pPr lvl="1"/>
            <a:r>
              <a:rPr lang="en-US" altLang="zh-CN" dirty="0"/>
              <a:t>weka-3.8</a:t>
            </a:r>
          </a:p>
          <a:p>
            <a:pPr lvl="1"/>
            <a:r>
              <a:rPr lang="en-US" altLang="zh-CN" dirty="0" err="1"/>
              <a:t>libSVM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</a:t>
            </a:r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613218"/>
              </p:ext>
            </p:extLst>
          </p:nvPr>
        </p:nvGraphicFramePr>
        <p:xfrm>
          <a:off x="4355976" y="1266868"/>
          <a:ext cx="4464496" cy="452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Visio" r:id="rId4" imgW="2971887" imgH="3009990" progId="Visio.Drawing.15">
                  <p:embed/>
                </p:oleObj>
              </mc:Choice>
              <mc:Fallback>
                <p:oleObj name="Visio" r:id="rId4" imgW="2971887" imgH="30099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5976" y="1266868"/>
                        <a:ext cx="4464496" cy="4521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"/>
    </mc:Choice>
    <mc:Fallback xmlns="">
      <p:transition spd="slow" advTm="3309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工具实现和实验研究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676456" cy="4392612"/>
          </a:xfrm>
        </p:spPr>
        <p:txBody>
          <a:bodyPr/>
          <a:lstStyle/>
          <a:p>
            <a:r>
              <a:rPr lang="zh-CN" altLang="en-US" dirty="0"/>
              <a:t>研究问题</a:t>
            </a:r>
            <a:r>
              <a:rPr lang="en-US" altLang="zh-CN" dirty="0"/>
              <a:t>:</a:t>
            </a:r>
          </a:p>
          <a:p>
            <a:pPr lvl="1" hangingPunct="0"/>
            <a:r>
              <a:rPr lang="zh-CN" altLang="zh-CN" dirty="0"/>
              <a:t>该内存泄漏</a:t>
            </a:r>
            <a:r>
              <a:rPr lang="zh-CN" altLang="en-US" dirty="0"/>
              <a:t>智能化检测方法的</a:t>
            </a:r>
            <a:r>
              <a:rPr lang="zh-CN" altLang="zh-CN" dirty="0"/>
              <a:t>准确性如何？</a:t>
            </a:r>
            <a:endParaRPr lang="en-US" altLang="zh-CN" dirty="0"/>
          </a:p>
          <a:p>
            <a:pPr lvl="2" hangingPunct="0"/>
            <a:r>
              <a:rPr lang="zh-CN" altLang="en-US" dirty="0"/>
              <a:t>包含数组、链表等特殊结构的准确性</a:t>
            </a:r>
            <a:endParaRPr lang="zh-CN" altLang="zh-CN" dirty="0"/>
          </a:p>
          <a:p>
            <a:pPr lvl="1" hangingPunct="0"/>
            <a:r>
              <a:rPr lang="zh-CN" altLang="zh-CN" dirty="0"/>
              <a:t>该</a:t>
            </a:r>
            <a:r>
              <a:rPr lang="zh-CN" altLang="en-US" dirty="0"/>
              <a:t>智能化</a:t>
            </a:r>
            <a:r>
              <a:rPr lang="zh-CN" altLang="zh-CN" dirty="0"/>
              <a:t>方法应用于具有一定规模的实际程序时效果如何？</a:t>
            </a:r>
            <a:endParaRPr lang="en-US" altLang="zh-CN" dirty="0"/>
          </a:p>
          <a:p>
            <a:pPr lvl="1" hangingPunct="0"/>
            <a:endParaRPr lang="en-US" altLang="zh-CN" dirty="0"/>
          </a:p>
          <a:p>
            <a:r>
              <a:rPr lang="zh-CN" altLang="en-US" dirty="0"/>
              <a:t>设计两组实验以评估：</a:t>
            </a:r>
          </a:p>
          <a:p>
            <a:pPr lvl="1"/>
            <a:r>
              <a:rPr lang="zh-CN" altLang="en-US" dirty="0"/>
              <a:t>准确性、有效性</a:t>
            </a:r>
            <a:endParaRPr lang="en-US" altLang="zh-CN" dirty="0"/>
          </a:p>
          <a:p>
            <a:pPr lvl="1"/>
            <a:r>
              <a:rPr lang="zh-CN" altLang="en-US" dirty="0"/>
              <a:t>对比静态分析技术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22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30"/>
    </mc:Choice>
    <mc:Fallback xmlns="">
      <p:transition spd="slow" advTm="2573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实验对象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23</a:t>
            </a:fld>
            <a:endParaRPr lang="en-US" altLang="zh-CN">
              <a:solidFill>
                <a:srgbClr val="292929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97967"/>
              </p:ext>
            </p:extLst>
          </p:nvPr>
        </p:nvGraphicFramePr>
        <p:xfrm>
          <a:off x="1331640" y="1484783"/>
          <a:ext cx="5544616" cy="396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162">
                  <a:extLst>
                    <a:ext uri="{9D8B030D-6E8A-4147-A177-3AD203B41FA5}">
                      <a16:colId xmlns:a16="http://schemas.microsoft.com/office/drawing/2014/main" val="986506603"/>
                    </a:ext>
                  </a:extLst>
                </a:gridCol>
                <a:gridCol w="2031057">
                  <a:extLst>
                    <a:ext uri="{9D8B030D-6E8A-4147-A177-3AD203B41FA5}">
                      <a16:colId xmlns:a16="http://schemas.microsoft.com/office/drawing/2014/main" val="3886050125"/>
                    </a:ext>
                  </a:extLst>
                </a:gridCol>
                <a:gridCol w="2025397">
                  <a:extLst>
                    <a:ext uri="{9D8B030D-6E8A-4147-A177-3AD203B41FA5}">
                      <a16:colId xmlns:a16="http://schemas.microsoft.com/office/drawing/2014/main" val="639643910"/>
                    </a:ext>
                  </a:extLst>
                </a:gridCol>
              </a:tblGrid>
              <a:tr h="49505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来源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代码行数</a:t>
                      </a:r>
                      <a:r>
                        <a:rPr lang="en-US" sz="1800" kern="100">
                          <a:effectLst/>
                        </a:rPr>
                        <a:t>(KLOC)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830779"/>
                  </a:ext>
                </a:extLst>
              </a:tr>
              <a:tr h="495055">
                <a:tc rowSpan="4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Siemens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tcas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9347018"/>
                  </a:ext>
                </a:extLst>
              </a:tr>
              <a:tr h="495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replace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0.56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950599"/>
                  </a:ext>
                </a:extLst>
              </a:tr>
              <a:tr h="495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print_tokens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0.72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424981"/>
                  </a:ext>
                </a:extLst>
              </a:tr>
              <a:tr h="495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print_tokens2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0.57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3691157"/>
                  </a:ext>
                </a:extLst>
              </a:tr>
              <a:tr h="495055">
                <a:tc rowSpan="3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SPEC2000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vpr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17.0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330223"/>
                  </a:ext>
                </a:extLst>
              </a:tr>
              <a:tr h="495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mesa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49.7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1649619"/>
                  </a:ext>
                </a:extLst>
              </a:tr>
              <a:tr h="495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vortex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52.7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2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87"/>
    </mc:Choice>
    <mc:Fallback xmlns="">
      <p:transition spd="slow" advTm="2148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 err="1"/>
              <a:t>Simens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24</a:t>
            </a:fld>
            <a:endParaRPr lang="en-US" altLang="zh-CN">
              <a:solidFill>
                <a:srgbClr val="292929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98652"/>
              </p:ext>
            </p:extLst>
          </p:nvPr>
        </p:nvGraphicFramePr>
        <p:xfrm>
          <a:off x="179513" y="2132857"/>
          <a:ext cx="8784975" cy="3528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8154653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90499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7778131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5658597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1908845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5758049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87495344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3580448677"/>
                    </a:ext>
                  </a:extLst>
                </a:gridCol>
              </a:tblGrid>
              <a:tr h="8307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程序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内存</a:t>
                      </a:r>
                      <a:r>
                        <a:rPr lang="zh-CN" altLang="en-US" sz="1800" kern="100" dirty="0">
                          <a:effectLst/>
                        </a:rPr>
                        <a:t>泄漏路径</a:t>
                      </a:r>
                      <a:r>
                        <a:rPr lang="en-US" altLang="zh-CN" sz="1800" kern="100" dirty="0">
                          <a:effectLst/>
                        </a:rPr>
                        <a:t>/</a:t>
                      </a:r>
                      <a:r>
                        <a:rPr lang="zh-CN" altLang="en-US" sz="1800" kern="100" dirty="0">
                          <a:effectLst/>
                        </a:rPr>
                        <a:t>植入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Saber</a:t>
                      </a:r>
                      <a:r>
                        <a:rPr lang="zh-CN" sz="1800" kern="100" dirty="0">
                          <a:effectLst/>
                        </a:rPr>
                        <a:t>漏报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Saber</a:t>
                      </a:r>
                      <a:r>
                        <a:rPr lang="zh-CN" sz="1800" kern="100" dirty="0">
                          <a:effectLst/>
                        </a:rPr>
                        <a:t>误报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Saber</a:t>
                      </a:r>
                      <a:r>
                        <a:rPr lang="zh-CN" sz="1800" kern="100" dirty="0">
                          <a:effectLst/>
                        </a:rPr>
                        <a:t>准确率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I_Mem</a:t>
                      </a:r>
                      <a:r>
                        <a:rPr lang="zh-CN" sz="1800" kern="100">
                          <a:effectLst/>
                        </a:rPr>
                        <a:t>漏报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I_Mem</a:t>
                      </a:r>
                      <a:r>
                        <a:rPr lang="zh-CN" sz="1800" kern="100">
                          <a:effectLst/>
                        </a:rPr>
                        <a:t>误报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I_Mem</a:t>
                      </a:r>
                      <a:r>
                        <a:rPr lang="zh-CN" sz="1800" kern="100">
                          <a:effectLst/>
                        </a:rPr>
                        <a:t>准确率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565446"/>
                  </a:ext>
                </a:extLst>
              </a:tr>
              <a:tr h="53742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tcas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12/6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853775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replace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26/12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69.2%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88.5%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696150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print_tokens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34/15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70.6%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85.3%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0275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print_tokens2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46/20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67.4%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87.0%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35384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118/53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69.5%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88.1%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0731912"/>
                  </a:ext>
                </a:extLst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1484313"/>
            <a:ext cx="3599631" cy="50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err="1"/>
              <a:t>Simens</a:t>
            </a:r>
            <a:r>
              <a:rPr lang="zh-CN" altLang="en-US" dirty="0"/>
              <a:t>实验结果</a:t>
            </a:r>
            <a:endParaRPr lang="en-US" altLang="zh-CN" dirty="0"/>
          </a:p>
          <a:p>
            <a:pPr marL="449262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4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45"/>
    </mc:Choice>
    <mc:Fallback xmlns="">
      <p:transition spd="slow" advTm="3414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SPEC2000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8313" y="1484313"/>
            <a:ext cx="4103687" cy="50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SPEC2000</a:t>
            </a:r>
            <a:r>
              <a:rPr lang="zh-CN" altLang="en-US" dirty="0"/>
              <a:t>实验结果</a:t>
            </a:r>
            <a:endParaRPr lang="en-US" altLang="zh-CN" dirty="0"/>
          </a:p>
          <a:p>
            <a:pPr marL="449262" lvl="1" indent="0">
              <a:buNone/>
            </a:pPr>
            <a:r>
              <a:rPr lang="en-US" altLang="zh-CN" dirty="0"/>
              <a:t>	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88212"/>
              </p:ext>
            </p:extLst>
          </p:nvPr>
        </p:nvGraphicFramePr>
        <p:xfrm>
          <a:off x="683952" y="2276872"/>
          <a:ext cx="7848488" cy="3318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728">
                  <a:extLst>
                    <a:ext uri="{9D8B030D-6E8A-4147-A177-3AD203B41FA5}">
                      <a16:colId xmlns:a16="http://schemas.microsoft.com/office/drawing/2014/main" val="35160802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46712135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7525761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59346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2036459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12377668"/>
                    </a:ext>
                  </a:extLst>
                </a:gridCol>
              </a:tblGrid>
              <a:tr h="726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程序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内存分配点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I_Mem</a:t>
                      </a:r>
                      <a:r>
                        <a:rPr lang="zh-CN" sz="1800" kern="100">
                          <a:effectLst/>
                        </a:rPr>
                        <a:t>漏报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I_Mem</a:t>
                      </a:r>
                      <a:r>
                        <a:rPr lang="zh-CN" sz="1800" kern="100" dirty="0">
                          <a:effectLst/>
                        </a:rPr>
                        <a:t>误报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Saber</a:t>
                      </a:r>
                      <a:r>
                        <a:rPr lang="zh-CN" sz="1800" kern="100" dirty="0">
                          <a:effectLst/>
                        </a:rPr>
                        <a:t>漏报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Saber</a:t>
                      </a:r>
                      <a:r>
                        <a:rPr lang="zh-CN" sz="1800" kern="100" dirty="0">
                          <a:effectLst/>
                        </a:rPr>
                        <a:t>误报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8426075"/>
                  </a:ext>
                </a:extLst>
              </a:tr>
              <a:tr h="64800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vpr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777487"/>
                  </a:ext>
                </a:extLst>
              </a:tr>
              <a:tr h="64800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mesa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617805"/>
                  </a:ext>
                </a:extLst>
              </a:tr>
              <a:tr h="64800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vortex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7870586"/>
                  </a:ext>
                </a:extLst>
              </a:tr>
              <a:tr h="64800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50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72"/>
    </mc:Choice>
    <mc:Fallback xmlns="">
      <p:transition spd="slow" advTm="1907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方法具有一定的准确性</a:t>
            </a:r>
            <a:endParaRPr lang="en-US" altLang="zh-CN" dirty="0"/>
          </a:p>
          <a:p>
            <a:pPr lvl="1"/>
            <a:r>
              <a:rPr lang="zh-CN" altLang="en-US" sz="2000" dirty="0"/>
              <a:t>在针对有关数组、循环的内存泄漏问题时，本文方法的准确性相对原本静态分析有明显提升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训练集不够庞大</a:t>
            </a:r>
            <a:endParaRPr lang="en-US" altLang="zh-CN" dirty="0"/>
          </a:p>
          <a:p>
            <a:pPr lvl="1"/>
            <a:r>
              <a:rPr lang="zh-CN" altLang="en-US" sz="2000" dirty="0"/>
              <a:t>规模化不足</a:t>
            </a:r>
            <a:endParaRPr lang="en-US" altLang="zh-CN" sz="2000" dirty="0"/>
          </a:p>
          <a:p>
            <a:pPr lvl="1"/>
            <a:r>
              <a:rPr lang="zh-CN" altLang="en-US" sz="2000" dirty="0"/>
              <a:t>分类器过拟合问题（加大训练集规模，找寻不同内存泄漏实例）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26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14"/>
    </mc:Choice>
    <mc:Fallback xmlns="">
      <p:transition spd="slow" advTm="3291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总结和展望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在已有针对内存泄漏的静态分析的的基础上，提出了基于机器学习的</a:t>
            </a:r>
            <a:r>
              <a:rPr lang="en-US" altLang="zh-CN" sz="2400" dirty="0"/>
              <a:t>C</a:t>
            </a:r>
            <a:r>
              <a:rPr lang="zh-CN" altLang="en-US" sz="2400" dirty="0"/>
              <a:t>程序内存泄漏智能化检测方法</a:t>
            </a:r>
            <a:endParaRPr lang="en-US" altLang="zh-CN" sz="2400" dirty="0"/>
          </a:p>
          <a:p>
            <a:pPr lvl="1"/>
            <a:r>
              <a:rPr lang="zh-CN" altLang="en-US" sz="2000" dirty="0"/>
              <a:t>确立内存泄漏特征，构建训练集，建立内存泄漏分类模型</a:t>
            </a:r>
            <a:endParaRPr lang="en-US" altLang="zh-CN" sz="2000" dirty="0"/>
          </a:p>
          <a:p>
            <a:pPr lvl="1"/>
            <a:r>
              <a:rPr lang="zh-CN" altLang="en-US" sz="2000" dirty="0"/>
              <a:t>内存泄漏特征的提取</a:t>
            </a:r>
            <a:endParaRPr lang="en-US" altLang="zh-CN" sz="2000" dirty="0"/>
          </a:p>
          <a:p>
            <a:pPr lvl="1"/>
            <a:r>
              <a:rPr lang="zh-CN" altLang="en-US" sz="2000" dirty="0"/>
              <a:t>内存泄漏的检测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0">
              <a:buClr>
                <a:srgbClr val="CC9900"/>
              </a:buClr>
            </a:pPr>
            <a:r>
              <a:rPr lang="zh-CN" altLang="en-US" sz="2400" dirty="0">
                <a:solidFill>
                  <a:srgbClr val="292929"/>
                </a:solidFill>
              </a:rPr>
              <a:t>实现了内存泄漏智能化检测工具</a:t>
            </a:r>
            <a:r>
              <a:rPr lang="en-US" altLang="zh-CN" sz="2400" dirty="0" err="1">
                <a:solidFill>
                  <a:srgbClr val="292929"/>
                </a:solidFill>
              </a:rPr>
              <a:t>I_Mem</a:t>
            </a:r>
            <a:r>
              <a:rPr lang="zh-CN" altLang="en-US" sz="2400" dirty="0">
                <a:solidFill>
                  <a:srgbClr val="292929"/>
                </a:solidFill>
              </a:rPr>
              <a:t>，使用多种机器学习算法构建内存泄漏检测模型</a:t>
            </a:r>
            <a:endParaRPr lang="en-US" altLang="zh-CN" sz="2400" dirty="0">
              <a:solidFill>
                <a:srgbClr val="292929"/>
              </a:solidFill>
            </a:endParaRPr>
          </a:p>
          <a:p>
            <a:pPr lvl="0">
              <a:buClr>
                <a:srgbClr val="CC9900"/>
              </a:buClr>
            </a:pPr>
            <a:endParaRPr lang="en-US" altLang="zh-CN" sz="2000" dirty="0"/>
          </a:p>
          <a:p>
            <a:r>
              <a:rPr lang="zh-CN" altLang="en-US" sz="2400" dirty="0"/>
              <a:t>进行了两组实验，从准确性、有效性等方面，评估本文的方法及其实现，提高了内存泄漏静态分析的准确性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27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1"/>
    </mc:Choice>
    <mc:Fallback xmlns="">
      <p:transition spd="slow" advTm="1554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总结和展望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未来计划</a:t>
            </a:r>
            <a:endParaRPr lang="en-US" altLang="zh-CN" dirty="0"/>
          </a:p>
          <a:p>
            <a:pPr lvl="1"/>
            <a:r>
              <a:rPr lang="zh-CN" altLang="en-US" dirty="0"/>
              <a:t>训练集的扩展</a:t>
            </a:r>
            <a:endParaRPr lang="en-US" altLang="zh-CN" dirty="0"/>
          </a:p>
          <a:p>
            <a:pPr lvl="2"/>
            <a:r>
              <a:rPr lang="zh-CN" altLang="en-US" dirty="0"/>
              <a:t>增加训练集数目</a:t>
            </a:r>
            <a:endParaRPr lang="en-US" altLang="zh-CN" dirty="0"/>
          </a:p>
          <a:p>
            <a:pPr lvl="2"/>
            <a:r>
              <a:rPr lang="zh-CN" altLang="en-US" dirty="0"/>
              <a:t>查找并构建更多内存泄漏实例</a:t>
            </a:r>
            <a:endParaRPr lang="en-US" altLang="zh-CN" dirty="0"/>
          </a:p>
          <a:p>
            <a:pPr marL="449262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程序特征的增加</a:t>
            </a:r>
            <a:endParaRPr lang="en-US" altLang="zh-CN" dirty="0"/>
          </a:p>
          <a:p>
            <a:pPr lvl="2"/>
            <a:r>
              <a:rPr lang="zh-CN" altLang="en-US" dirty="0"/>
              <a:t>检测更加复杂的内存泄漏</a:t>
            </a:r>
            <a:endParaRPr lang="en-US" altLang="zh-CN" dirty="0"/>
          </a:p>
          <a:p>
            <a:pPr lvl="2"/>
            <a:r>
              <a:rPr lang="zh-CN" altLang="en-US" dirty="0"/>
              <a:t>检测有关内存的其他代码缺陷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28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4800" dirty="0"/>
              <a:t>谢谢</a:t>
            </a:r>
            <a:endParaRPr lang="en-US" altLang="zh-CN" sz="4800" dirty="0"/>
          </a:p>
          <a:p>
            <a:pPr marL="0" indent="0" algn="ctr">
              <a:buNone/>
            </a:pPr>
            <a:r>
              <a:rPr lang="en-US" altLang="zh-CN" sz="4800" dirty="0"/>
              <a:t>Q&amp;A</a:t>
            </a:r>
            <a:endParaRPr lang="zh-CN" altLang="en-US" sz="4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29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背景及动机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96752"/>
            <a:ext cx="8142287" cy="4392612"/>
          </a:xfrm>
        </p:spPr>
        <p:txBody>
          <a:bodyPr/>
          <a:lstStyle/>
          <a:p>
            <a:r>
              <a:rPr lang="zh-CN" altLang="en-US" dirty="0"/>
              <a:t>内存泄漏</a:t>
            </a:r>
            <a:endParaRPr lang="en-US" altLang="zh-CN" dirty="0"/>
          </a:p>
          <a:p>
            <a:pPr lvl="1"/>
            <a:r>
              <a:rPr lang="zh-CN" altLang="en-US" dirty="0"/>
              <a:t>动态分配的内存单元未能正确释放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等采用显式内存管理机制的语言中，开发者负责对内存进行分配和释放，这时，人为的错误更容易导致内存泄漏的产生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937" indent="0">
              <a:buNone/>
            </a:pPr>
            <a:endParaRPr lang="en-US" altLang="zh-CN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3</a:t>
            </a:fld>
            <a:endParaRPr lang="en-US" altLang="zh-CN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5"/>
    </mc:Choice>
    <mc:Fallback xmlns="">
      <p:transition spd="slow" advTm="3270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背景及动机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8EB99-25CB-44C6-BAC6-CACE6BD8DF23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49B00-DA88-44BA-828B-7B9149F135E9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17538"/>
              </p:ext>
            </p:extLst>
          </p:nvPr>
        </p:nvGraphicFramePr>
        <p:xfrm>
          <a:off x="1284764" y="2204864"/>
          <a:ext cx="6770290" cy="194101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程序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代码规模</a:t>
                      </a:r>
                      <a:r>
                        <a:rPr lang="zh-CN" altLang="en-US" sz="1800" kern="100" dirty="0">
                          <a:effectLst/>
                        </a:rPr>
                        <a:t>（</a:t>
                      </a:r>
                      <a:r>
                        <a:rPr lang="en-US" altLang="zh-CN" sz="1800" kern="100" dirty="0">
                          <a:effectLst/>
                        </a:rPr>
                        <a:t>KLOC</a:t>
                      </a:r>
                      <a:r>
                        <a:rPr lang="zh-CN" altLang="en-US" sz="1800" kern="100" dirty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内存泄漏</a:t>
                      </a:r>
                      <a:r>
                        <a:rPr lang="zh-CN" altLang="en-US" sz="1800" kern="100" dirty="0">
                          <a:effectLst/>
                        </a:rPr>
                        <a:t>数目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bash-3.1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4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cluster-3.0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10.7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droplet-3.0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33.2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45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s</a:t>
                      </a:r>
                      <a:r>
                        <a:rPr lang="en-US" sz="1800" kern="100" dirty="0">
                          <a:effectLst/>
                        </a:rPr>
                        <a:t>endmail-8.14.2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115.2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83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wine-0.9.24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1338.1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9513" y="1224206"/>
            <a:ext cx="8208911" cy="4752528"/>
          </a:xfrm>
        </p:spPr>
        <p:txBody>
          <a:bodyPr/>
          <a:lstStyle/>
          <a:p>
            <a:r>
              <a:rPr lang="zh-CN" altLang="en-US" dirty="0"/>
              <a:t>内存泄漏</a:t>
            </a:r>
            <a:endParaRPr lang="en-US" altLang="zh-CN" dirty="0"/>
          </a:p>
          <a:p>
            <a:pPr lvl="1"/>
            <a:r>
              <a:rPr lang="zh-CN" altLang="en-US" dirty="0"/>
              <a:t>一种常见的代码缺陷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持续消耗内存，系统运行效率下降，危害巨大</a:t>
            </a:r>
          </a:p>
          <a:p>
            <a:pPr lvl="2"/>
            <a:r>
              <a:rPr lang="zh-CN" altLang="en-US" dirty="0"/>
              <a:t>据</a:t>
            </a:r>
            <a:r>
              <a:rPr lang="en-US" altLang="zh-CN" dirty="0"/>
              <a:t>CVE</a:t>
            </a:r>
            <a:r>
              <a:rPr lang="zh-CN" altLang="en-US" dirty="0"/>
              <a:t>数据</a:t>
            </a:r>
            <a:r>
              <a:rPr lang="en-US" altLang="zh-CN" sz="1400" dirty="0"/>
              <a:t>[1]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  <a:r>
              <a:rPr lang="zh-CN" altLang="en-US" dirty="0"/>
              <a:t>年内存有关漏洞占</a:t>
            </a:r>
            <a:r>
              <a:rPr lang="en-US" altLang="zh-CN" dirty="0"/>
              <a:t>12.28%</a:t>
            </a:r>
            <a:r>
              <a:rPr lang="zh-CN" altLang="en-US" dirty="0"/>
              <a:t>，</a:t>
            </a:r>
            <a:r>
              <a:rPr lang="en-US" altLang="zh-CN" dirty="0"/>
              <a:t>2018</a:t>
            </a:r>
            <a:r>
              <a:rPr lang="zh-CN" altLang="en-US" dirty="0"/>
              <a:t>年内存有关漏洞占</a:t>
            </a:r>
            <a:r>
              <a:rPr lang="en-US" altLang="zh-CN" dirty="0"/>
              <a:t>8.29%</a:t>
            </a:r>
            <a:r>
              <a:rPr lang="zh-CN" altLang="en-US" dirty="0"/>
              <a:t>（数量分别为</a:t>
            </a:r>
            <a:r>
              <a:rPr lang="en-US" altLang="zh-CN" dirty="0"/>
              <a:t>14649</a:t>
            </a:r>
            <a:r>
              <a:rPr lang="zh-CN" altLang="en-US" dirty="0"/>
              <a:t>和</a:t>
            </a:r>
            <a:r>
              <a:rPr lang="en-US" altLang="zh-CN" dirty="0"/>
              <a:t>14687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7937" indent="0">
              <a:buNone/>
            </a:pPr>
            <a:r>
              <a:rPr lang="en-US" altLang="zh-CN" sz="1200" dirty="0"/>
              <a:t>	</a:t>
            </a:r>
          </a:p>
          <a:p>
            <a:pPr marL="7937" indent="0">
              <a:buNone/>
            </a:pPr>
            <a:r>
              <a:rPr lang="en-US" altLang="zh-CN" sz="1200" dirty="0"/>
              <a:t>	[1] http://cve.mitre.org</a:t>
            </a:r>
            <a:r>
              <a:rPr lang="en-US" altLang="zh-CN" sz="1400" dirty="0"/>
              <a:t>/.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7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2"/>
    </mc:Choice>
    <mc:Fallback xmlns="">
      <p:transition spd="slow" advTm="177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背景及动机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0768"/>
            <a:ext cx="8142287" cy="4536157"/>
          </a:xfrm>
        </p:spPr>
        <p:txBody>
          <a:bodyPr/>
          <a:lstStyle/>
          <a:p>
            <a:r>
              <a:rPr lang="zh-CN" altLang="en-US" sz="2400" dirty="0"/>
              <a:t>动态检测技术</a:t>
            </a:r>
            <a:endParaRPr lang="en-US" altLang="zh-CN" sz="2400" dirty="0"/>
          </a:p>
          <a:p>
            <a:pPr lvl="1"/>
            <a:r>
              <a:rPr lang="zh-CN" altLang="en-US" sz="2000" dirty="0"/>
              <a:t>优点：结果准确</a:t>
            </a:r>
            <a:endParaRPr lang="en-US" altLang="zh-CN" sz="2000" dirty="0"/>
          </a:p>
          <a:p>
            <a:pPr lvl="1"/>
            <a:r>
              <a:rPr lang="zh-CN" altLang="en-US" sz="2000" dirty="0"/>
              <a:t>缺点：开销较高，依赖测试用例，需要定位泄漏点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LeakPoint</a:t>
            </a:r>
            <a:r>
              <a:rPr lang="en-US" altLang="zh-CN" sz="2000" dirty="0"/>
              <a:t> (ICSE 2010)</a:t>
            </a:r>
            <a:r>
              <a:rPr lang="zh-CN" altLang="en-US" sz="2000" dirty="0"/>
              <a:t>、</a:t>
            </a:r>
            <a:r>
              <a:rPr lang="en-US" altLang="zh-CN" sz="2000" dirty="0"/>
              <a:t>DOUBLETAKE (ICSE 2016)</a:t>
            </a:r>
          </a:p>
          <a:p>
            <a:pPr lvl="1"/>
            <a:endParaRPr lang="en-US" altLang="zh-CN" dirty="0"/>
          </a:p>
          <a:p>
            <a:r>
              <a:rPr lang="zh-CN" altLang="en-US" sz="2400" dirty="0"/>
              <a:t>静态分析技术</a:t>
            </a:r>
            <a:endParaRPr lang="en-US" altLang="zh-CN" sz="2400" dirty="0"/>
          </a:p>
          <a:p>
            <a:pPr lvl="1"/>
            <a:r>
              <a:rPr lang="zh-CN" altLang="en-US" sz="2000" dirty="0"/>
              <a:t>优点：自动化运行，使用方便</a:t>
            </a:r>
            <a:endParaRPr lang="en-US" altLang="zh-CN" sz="2000" dirty="0"/>
          </a:p>
          <a:p>
            <a:pPr lvl="1"/>
            <a:r>
              <a:rPr lang="zh-CN" altLang="en-US" sz="2000" dirty="0"/>
              <a:t>缺点：策略保守，大规模程序误报多</a:t>
            </a:r>
            <a:endParaRPr lang="en-US" altLang="zh-CN" sz="2000" dirty="0"/>
          </a:p>
          <a:p>
            <a:pPr lvl="1"/>
            <a:r>
              <a:rPr lang="en-US" altLang="zh-CN" sz="2000" dirty="0"/>
              <a:t>Saber (TSE 2014)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RL_Detector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Internetware</a:t>
            </a:r>
            <a:r>
              <a:rPr lang="en-US" altLang="zh-CN" sz="2000" dirty="0"/>
              <a:t> 2012)</a:t>
            </a:r>
            <a:endParaRPr lang="en-US" altLang="zh-CN" sz="20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5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54"/>
    </mc:Choice>
    <mc:Fallback xmlns="">
      <p:transition spd="slow" advTm="470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背景及动机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Saber</a:t>
            </a:r>
          </a:p>
          <a:p>
            <a:pPr lvl="1"/>
            <a:r>
              <a:rPr lang="en-US" altLang="zh-CN" sz="2000" dirty="0"/>
              <a:t>Saber</a:t>
            </a:r>
            <a:r>
              <a:rPr lang="zh-CN" altLang="en-US" sz="2000" dirty="0"/>
              <a:t>通过分析稀疏值流图</a:t>
            </a:r>
            <a:r>
              <a:rPr lang="en-US" altLang="zh-CN" sz="2000" dirty="0"/>
              <a:t>(SVFG)</a:t>
            </a:r>
            <a:r>
              <a:rPr lang="zh-CN" altLang="en-US" sz="2000" dirty="0"/>
              <a:t>中指针引用的传递和值传递来判定内存泄漏。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0">
              <a:buClr>
                <a:srgbClr val="CC9900"/>
              </a:buClr>
            </a:pPr>
            <a:r>
              <a:rPr lang="en-US" altLang="zh-CN" sz="2400" dirty="0">
                <a:solidFill>
                  <a:srgbClr val="292929"/>
                </a:solidFill>
              </a:rPr>
              <a:t>Spare Value-Flow Graph</a:t>
            </a:r>
          </a:p>
          <a:p>
            <a:pPr lvl="1">
              <a:buClr>
                <a:srgbClr val="CC9900"/>
              </a:buClr>
            </a:pPr>
            <a:r>
              <a:rPr lang="zh-CN" altLang="en-US" sz="2000" dirty="0">
                <a:solidFill>
                  <a:srgbClr val="292929"/>
                </a:solidFill>
              </a:rPr>
              <a:t>预分析：根据内存分配相关的</a:t>
            </a:r>
            <a:r>
              <a:rPr lang="en-US" altLang="zh-CN" sz="2000" dirty="0">
                <a:solidFill>
                  <a:srgbClr val="292929"/>
                </a:solidFill>
              </a:rPr>
              <a:t>API</a:t>
            </a:r>
            <a:r>
              <a:rPr lang="zh-CN" altLang="en-US" sz="2000" dirty="0">
                <a:solidFill>
                  <a:srgbClr val="292929"/>
                </a:solidFill>
              </a:rPr>
              <a:t>位置，获取指针信息</a:t>
            </a:r>
            <a:endParaRPr lang="en-US" altLang="zh-CN" sz="2000" dirty="0">
              <a:solidFill>
                <a:srgbClr val="292929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sz="2000" dirty="0">
                <a:solidFill>
                  <a:srgbClr val="292929"/>
                </a:solidFill>
              </a:rPr>
              <a:t>全稀疏</a:t>
            </a:r>
            <a:r>
              <a:rPr lang="en-US" altLang="zh-CN" sz="2000" dirty="0">
                <a:solidFill>
                  <a:srgbClr val="292929"/>
                </a:solidFill>
              </a:rPr>
              <a:t>SSA(Static Single </a:t>
            </a:r>
            <a:r>
              <a:rPr lang="en-US" altLang="zh-CN" sz="2000" dirty="0" err="1">
                <a:solidFill>
                  <a:srgbClr val="292929"/>
                </a:solidFill>
              </a:rPr>
              <a:t>Assigment</a:t>
            </a:r>
            <a:r>
              <a:rPr lang="en-US" altLang="zh-CN" sz="2000" dirty="0">
                <a:solidFill>
                  <a:srgbClr val="292929"/>
                </a:solidFill>
              </a:rPr>
              <a:t>)</a:t>
            </a:r>
            <a:r>
              <a:rPr lang="zh-CN" altLang="en-US" sz="2000" dirty="0">
                <a:solidFill>
                  <a:srgbClr val="292929"/>
                </a:solidFill>
              </a:rPr>
              <a:t>：构造</a:t>
            </a:r>
            <a:r>
              <a:rPr lang="en-US" altLang="zh-CN" sz="2000" dirty="0" err="1">
                <a:solidFill>
                  <a:srgbClr val="292929"/>
                </a:solidFill>
              </a:rPr>
              <a:t>def</a:t>
            </a:r>
            <a:r>
              <a:rPr lang="en-US" altLang="zh-CN" sz="2000" dirty="0">
                <a:solidFill>
                  <a:srgbClr val="292929"/>
                </a:solidFill>
              </a:rPr>
              <a:t>-use</a:t>
            </a:r>
            <a:r>
              <a:rPr lang="zh-CN" altLang="en-US" sz="2000" dirty="0">
                <a:solidFill>
                  <a:srgbClr val="292929"/>
                </a:solidFill>
              </a:rPr>
              <a:t>链</a:t>
            </a:r>
            <a:endParaRPr lang="en-US" altLang="zh-CN" sz="2000" dirty="0">
              <a:solidFill>
                <a:srgbClr val="292929"/>
              </a:solidFill>
            </a:endParaRPr>
          </a:p>
          <a:p>
            <a:pPr lvl="1">
              <a:buClr>
                <a:srgbClr val="CC9900"/>
              </a:buClr>
            </a:pPr>
            <a:r>
              <a:rPr lang="en-US" altLang="zh-CN" sz="2000" dirty="0">
                <a:solidFill>
                  <a:srgbClr val="292929"/>
                </a:solidFill>
              </a:rPr>
              <a:t>SVFG</a:t>
            </a:r>
            <a:r>
              <a:rPr lang="zh-CN" altLang="en-US" sz="2000" dirty="0">
                <a:solidFill>
                  <a:srgbClr val="292929"/>
                </a:solidFill>
              </a:rPr>
              <a:t>：基于全稀疏</a:t>
            </a:r>
            <a:r>
              <a:rPr lang="en-US" altLang="zh-CN" sz="2000" dirty="0">
                <a:solidFill>
                  <a:srgbClr val="292929"/>
                </a:solidFill>
              </a:rPr>
              <a:t>SSA</a:t>
            </a:r>
            <a:r>
              <a:rPr lang="zh-CN" altLang="en-US" sz="2000" dirty="0">
                <a:solidFill>
                  <a:srgbClr val="292929"/>
                </a:solidFill>
              </a:rPr>
              <a:t>，获取内存位置的</a:t>
            </a:r>
            <a:r>
              <a:rPr lang="en-US" altLang="zh-CN" sz="2000" dirty="0" err="1">
                <a:solidFill>
                  <a:srgbClr val="292929"/>
                </a:solidFill>
              </a:rPr>
              <a:t>def</a:t>
            </a:r>
            <a:r>
              <a:rPr lang="en-US" altLang="zh-CN" sz="2000" dirty="0">
                <a:solidFill>
                  <a:srgbClr val="292929"/>
                </a:solidFill>
              </a:rPr>
              <a:t>-use</a:t>
            </a:r>
            <a:r>
              <a:rPr lang="zh-CN" altLang="en-US" sz="2000" dirty="0">
                <a:solidFill>
                  <a:srgbClr val="292929"/>
                </a:solidFill>
              </a:rPr>
              <a:t>链和</a:t>
            </a:r>
            <a:r>
              <a:rPr lang="en-US" altLang="zh-CN" sz="2000" dirty="0">
                <a:solidFill>
                  <a:srgbClr val="292929"/>
                </a:solidFill>
              </a:rPr>
              <a:t>value-flow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6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02"/>
    </mc:Choice>
    <mc:Fallback xmlns="">
      <p:transition spd="slow" advTm="3880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背景及动机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-21134" y="1268760"/>
            <a:ext cx="3738850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SVFG</a:t>
            </a:r>
          </a:p>
          <a:p>
            <a:pPr lvl="1"/>
            <a:r>
              <a:rPr lang="zh-CN" altLang="zh-CN" sz="2000" dirty="0"/>
              <a:t>图</a:t>
            </a:r>
            <a:r>
              <a:rPr lang="en-US" altLang="zh-CN" sz="2000" dirty="0"/>
              <a:t>a</a:t>
            </a:r>
            <a:r>
              <a:rPr lang="zh-CN" altLang="zh-CN" sz="2000" dirty="0"/>
              <a:t>是</a:t>
            </a:r>
            <a:r>
              <a:rPr lang="en-US" altLang="zh-CN" sz="2000" dirty="0"/>
              <a:t>C</a:t>
            </a:r>
            <a:r>
              <a:rPr lang="zh-CN" altLang="zh-CN" sz="2000" dirty="0"/>
              <a:t>程序源码</a:t>
            </a:r>
            <a:r>
              <a:rPr lang="en-US" altLang="zh-CN" sz="2000" dirty="0"/>
              <a:t>.</a:t>
            </a:r>
            <a:r>
              <a:rPr lang="zh-CN" altLang="zh-CN" sz="2000" dirty="0"/>
              <a:t>图</a:t>
            </a:r>
            <a:r>
              <a:rPr lang="en-US" altLang="zh-CN" sz="2000" dirty="0"/>
              <a:t>b</a:t>
            </a:r>
            <a:r>
              <a:rPr lang="zh-CN" altLang="zh-CN" sz="2000" dirty="0"/>
              <a:t>是从源码第</a:t>
            </a:r>
            <a:r>
              <a:rPr lang="en-US" altLang="zh-CN" sz="2000" dirty="0"/>
              <a:t>13</a:t>
            </a:r>
            <a:r>
              <a:rPr lang="zh-CN" altLang="zh-CN" sz="2000" dirty="0"/>
              <a:t>行的内存位置构建的</a:t>
            </a:r>
            <a:r>
              <a:rPr lang="en-US" altLang="zh-CN" sz="2000" dirty="0"/>
              <a:t>SVFG</a:t>
            </a:r>
          </a:p>
          <a:p>
            <a:pPr lvl="1"/>
            <a:r>
              <a:rPr lang="en-US" altLang="zh-CN" sz="2000" kern="0" dirty="0"/>
              <a:t>Saber</a:t>
            </a:r>
            <a:r>
              <a:rPr lang="zh-CN" altLang="en-US" sz="2000" kern="0" dirty="0"/>
              <a:t>认为第</a:t>
            </a:r>
            <a:r>
              <a:rPr lang="en-US" altLang="zh-CN" sz="2000" kern="0" dirty="0"/>
              <a:t>13</a:t>
            </a:r>
            <a:r>
              <a:rPr lang="zh-CN" altLang="en-US" sz="2000" kern="0" dirty="0"/>
              <a:t>行内存位置发生泄露，但其实没有</a:t>
            </a:r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r>
              <a:rPr lang="zh-CN" altLang="en-US" sz="2400" kern="0" dirty="0"/>
              <a:t>缺点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指针偏移、重定向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动态数组分配、循环、链表</a:t>
            </a:r>
            <a:endParaRPr lang="en-US" altLang="zh-CN" sz="2000" kern="0" dirty="0"/>
          </a:p>
          <a:p>
            <a:pPr marL="449262" lvl="1" indent="0">
              <a:buNone/>
            </a:pPr>
            <a:endParaRPr lang="en-US" altLang="zh-CN" kern="0" dirty="0"/>
          </a:p>
          <a:p>
            <a:pPr marL="449262" lvl="1" indent="0">
              <a:buNone/>
            </a:pPr>
            <a:endParaRPr lang="zh-CN" altLang="en-US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1275616"/>
            <a:ext cx="4970293" cy="46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87"/>
    </mc:Choice>
    <mc:Fallback xmlns="">
      <p:transition spd="slow" advTm="8678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背景及动机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0768"/>
            <a:ext cx="8142287" cy="4127977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zh-CN" altLang="en-US" sz="2400" dirty="0">
                <a:solidFill>
                  <a:srgbClr val="292929"/>
                </a:solidFill>
              </a:rPr>
              <a:t>机器学习</a:t>
            </a:r>
            <a:endParaRPr lang="en-US" altLang="zh-CN" sz="2400" dirty="0">
              <a:solidFill>
                <a:srgbClr val="292929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zh-CN" sz="2000" dirty="0"/>
              <a:t>机器学习技术已被广泛运用于程序分析中以检测程序缺陷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292929"/>
                </a:solidFill>
              </a:rPr>
              <a:t>提取代码特征，利用机器学习方法训练模型</a:t>
            </a:r>
            <a:endParaRPr lang="en-US" altLang="zh-CN" sz="2000" dirty="0">
              <a:solidFill>
                <a:srgbClr val="292929"/>
              </a:solidFill>
            </a:endParaRPr>
          </a:p>
          <a:p>
            <a:pPr lvl="1">
              <a:buClr>
                <a:srgbClr val="CC9900"/>
              </a:buClr>
            </a:pPr>
            <a:endParaRPr lang="en-US" altLang="zh-CN" sz="2000" dirty="0">
              <a:solidFill>
                <a:srgbClr val="292929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sz="2000" dirty="0">
                <a:solidFill>
                  <a:srgbClr val="292929"/>
                </a:solidFill>
              </a:rPr>
              <a:t>检测</a:t>
            </a:r>
            <a:r>
              <a:rPr lang="en-US" altLang="zh-CN" sz="2000" dirty="0">
                <a:solidFill>
                  <a:srgbClr val="292929"/>
                </a:solidFill>
              </a:rPr>
              <a:t>Use-After-Free (ACSAC 2017)</a:t>
            </a:r>
          </a:p>
          <a:p>
            <a:pPr lvl="0">
              <a:buClr>
                <a:srgbClr val="CC9900"/>
              </a:buClr>
            </a:pPr>
            <a:endParaRPr lang="en-US" altLang="zh-CN" sz="2400" dirty="0">
              <a:solidFill>
                <a:srgbClr val="292929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sz="2000" dirty="0"/>
              <a:t>内存泄漏：</a:t>
            </a:r>
            <a:r>
              <a:rPr lang="zh-CN" altLang="zh-CN" sz="2000" dirty="0"/>
              <a:t>跟踪堆内存的访问指令</a:t>
            </a:r>
            <a:r>
              <a:rPr lang="en-US" altLang="zh-CN" sz="2000" dirty="0"/>
              <a:t>,</a:t>
            </a:r>
            <a:r>
              <a:rPr lang="zh-CN" altLang="zh-CN" sz="2000" dirty="0"/>
              <a:t> 计算堆对象的陈旧度</a:t>
            </a:r>
            <a:r>
              <a:rPr lang="zh-CN" altLang="en-US" sz="2000" dirty="0"/>
              <a:t>，通过机器学习将用户定义的陈旧度用于建立模型 </a:t>
            </a:r>
            <a:r>
              <a:rPr lang="en-US" altLang="zh-CN" sz="2000" dirty="0"/>
              <a:t>(ICSE 2014)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8EB99-25CB-44C6-BAC6-CACE6BD8DF23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49B00-DA88-44BA-828B-7B9149F135E9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9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83"/>
    </mc:Choice>
    <mc:Fallback xmlns="">
      <p:transition spd="slow" advTm="5288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内存泄漏的智能化检测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方法架构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B99-25CB-44C6-BAC6-CACE6BD8DF23}" type="datetime1">
              <a:rPr lang="zh-CN" altLang="en-US" smtClean="0">
                <a:solidFill>
                  <a:srgbClr val="292929"/>
                </a:solidFill>
              </a:rPr>
              <a:pPr/>
              <a:t>2018/11/27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B00-DA88-44BA-828B-7B9149F135E9}" type="slidenum">
              <a:rPr lang="en-US" altLang="zh-CN" smtClean="0">
                <a:solidFill>
                  <a:srgbClr val="292929"/>
                </a:solidFill>
              </a:rPr>
              <a:pPr/>
              <a:t>9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2132855"/>
            <a:ext cx="135384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93767"/>
              </p:ext>
            </p:extLst>
          </p:nvPr>
        </p:nvGraphicFramePr>
        <p:xfrm>
          <a:off x="323528" y="2132856"/>
          <a:ext cx="8640159" cy="374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Visio" r:id="rId4" imgW="5876798" imgH="2543252" progId="Visio.Drawing.15">
                  <p:embed/>
                </p:oleObj>
              </mc:Choice>
              <mc:Fallback>
                <p:oleObj name="Visio" r:id="rId4" imgW="5876798" imgH="254325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32856"/>
                        <a:ext cx="8640159" cy="3744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0"/>
    </mc:Choice>
    <mc:Fallback xmlns="">
      <p:transition spd="slow" advTm="410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3131</Words>
  <Application>Microsoft Office PowerPoint</Application>
  <PresentationFormat>全屏显示(4:3)</PresentationFormat>
  <Paragraphs>601</Paragraphs>
  <Slides>29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华文楷体</vt:lpstr>
      <vt:lpstr>宋体</vt:lpstr>
      <vt:lpstr>Arial</vt:lpstr>
      <vt:lpstr>Calibri</vt:lpstr>
      <vt:lpstr>Times New Roman</vt:lpstr>
      <vt:lpstr>Wingdings</vt:lpstr>
      <vt:lpstr>Office 主题</vt:lpstr>
      <vt:lpstr>Axis</vt:lpstr>
      <vt:lpstr>Visio</vt:lpstr>
      <vt:lpstr>工作表</vt:lpstr>
      <vt:lpstr>基于机器学习的 C 程序内存泄漏智能化检测方法</vt:lpstr>
      <vt:lpstr>大纲</vt:lpstr>
      <vt:lpstr>背景及动机</vt:lpstr>
      <vt:lpstr>背景及动机</vt:lpstr>
      <vt:lpstr>背景及动机</vt:lpstr>
      <vt:lpstr>背景及动机</vt:lpstr>
      <vt:lpstr>背景及动机</vt:lpstr>
      <vt:lpstr>背景及动机</vt:lpstr>
      <vt:lpstr>内存泄漏的智能化检测</vt:lpstr>
      <vt:lpstr>模型构建</vt:lpstr>
      <vt:lpstr>模型构建</vt:lpstr>
      <vt:lpstr>模型构建</vt:lpstr>
      <vt:lpstr>模型构建</vt:lpstr>
      <vt:lpstr>特征提取与缺陷检测</vt:lpstr>
      <vt:lpstr>特征提取</vt:lpstr>
      <vt:lpstr>特征提取</vt:lpstr>
      <vt:lpstr>特征提取</vt:lpstr>
      <vt:lpstr>内存泄漏检测</vt:lpstr>
      <vt:lpstr>PowerPoint 演示文稿</vt:lpstr>
      <vt:lpstr>内存泄漏检测</vt:lpstr>
      <vt:lpstr>工具实现和实验研究</vt:lpstr>
      <vt:lpstr>工具实现和实验研究</vt:lpstr>
      <vt:lpstr>实验对象</vt:lpstr>
      <vt:lpstr>实验一：Simens</vt:lpstr>
      <vt:lpstr>实验二：SPEC2000</vt:lpstr>
      <vt:lpstr>讨论</vt:lpstr>
      <vt:lpstr>总结和展望</vt:lpstr>
      <vt:lpstr>总结和展望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C/C++程序静态内存泄漏警报自动确认方法</dc:title>
  <dc:creator>Xiao</dc:creator>
  <cp:lastModifiedBy>朱亚伟</cp:lastModifiedBy>
  <cp:revision>353</cp:revision>
  <dcterms:created xsi:type="dcterms:W3CDTF">2016-10-18T08:26:46Z</dcterms:created>
  <dcterms:modified xsi:type="dcterms:W3CDTF">2018-11-27T07:30:39Z</dcterms:modified>
</cp:coreProperties>
</file>