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sldIdLst>
    <p:sldId id="257" r:id="rId2"/>
    <p:sldId id="256" r:id="rId3"/>
    <p:sldId id="258" r:id="rId4"/>
    <p:sldId id="259" r:id="rId5"/>
    <p:sldId id="265" r:id="rId6"/>
    <p:sldId id="299" r:id="rId7"/>
    <p:sldId id="270" r:id="rId8"/>
    <p:sldId id="271" r:id="rId9"/>
    <p:sldId id="286" r:id="rId10"/>
    <p:sldId id="300" r:id="rId11"/>
    <p:sldId id="273" r:id="rId12"/>
    <p:sldId id="288" r:id="rId13"/>
    <p:sldId id="324" r:id="rId14"/>
    <p:sldId id="325" r:id="rId15"/>
    <p:sldId id="305" r:id="rId16"/>
    <p:sldId id="317" r:id="rId17"/>
    <p:sldId id="318" r:id="rId18"/>
    <p:sldId id="301" r:id="rId19"/>
    <p:sldId id="276" r:id="rId20"/>
    <p:sldId id="307" r:id="rId21"/>
    <p:sldId id="277" r:id="rId22"/>
    <p:sldId id="310" r:id="rId23"/>
    <p:sldId id="298" r:id="rId24"/>
    <p:sldId id="311" r:id="rId25"/>
    <p:sldId id="312" r:id="rId26"/>
    <p:sldId id="320" r:id="rId27"/>
    <p:sldId id="321" r:id="rId28"/>
    <p:sldId id="313" r:id="rId29"/>
    <p:sldId id="314" r:id="rId30"/>
    <p:sldId id="322" r:id="rId31"/>
    <p:sldId id="323" r:id="rId32"/>
    <p:sldId id="302" r:id="rId33"/>
    <p:sldId id="295" r:id="rId34"/>
    <p:sldId id="315" r:id="rId35"/>
    <p:sldId id="284" r:id="rId36"/>
    <p:sldId id="316" r:id="rId37"/>
    <p:sldId id="285"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3B5C"/>
    <a:srgbClr val="062A42"/>
    <a:srgbClr val="0A2B42"/>
    <a:srgbClr val="282B42"/>
    <a:srgbClr val="006699"/>
    <a:srgbClr val="0C3048"/>
    <a:srgbClr val="083451"/>
    <a:srgbClr val="0A2E46"/>
    <a:srgbClr val="0E4061"/>
    <a:srgbClr val="0D4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个性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主题样式 2 - 个性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24" autoAdjust="0"/>
    <p:restoredTop sz="71045" autoAdjust="0"/>
  </p:normalViewPr>
  <p:slideViewPr>
    <p:cSldViewPr snapToGrid="0">
      <p:cViewPr>
        <p:scale>
          <a:sx n="76" d="100"/>
          <a:sy n="76" d="100"/>
        </p:scale>
        <p:origin x="600" y="312"/>
      </p:cViewPr>
      <p:guideLst/>
    </p:cSldViewPr>
  </p:slideViewPr>
  <p:outlineViewPr>
    <p:cViewPr>
      <p:scale>
        <a:sx n="33" d="100"/>
        <a:sy n="33" d="100"/>
      </p:scale>
      <p:origin x="0" y="-2704"/>
    </p:cViewPr>
  </p:outlineViewPr>
  <p:notesTextViewPr>
    <p:cViewPr>
      <p:scale>
        <a:sx n="1" d="1"/>
        <a:sy n="1" d="1"/>
      </p:scale>
      <p:origin x="0" y="0"/>
    </p:cViewPr>
  </p:notesTextViewPr>
  <p:sorterViewPr>
    <p:cViewPr>
      <p:scale>
        <a:sx n="44" d="100"/>
        <a:sy n="44"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1"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DBC6-38D0-498A-8F0B-8BC9AF8263A6}"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DF715-C661-4A4B-BB5A-CE67FF753190}" type="slidenum">
              <a:rPr lang="zh-CN" altLang="en-US" smtClean="0"/>
              <a:t>‹#›</a:t>
            </a:fld>
            <a:endParaRPr lang="zh-CN" altLang="en-US"/>
          </a:p>
        </p:txBody>
      </p:sp>
    </p:spTree>
    <p:extLst>
      <p:ext uri="{BB962C8B-B14F-4D97-AF65-F5344CB8AC3E}">
        <p14:creationId xmlns:p14="http://schemas.microsoft.com/office/powerpoint/2010/main" val="228158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1</a:t>
            </a:fld>
            <a:endParaRPr lang="zh-CN" altLang="en-US"/>
          </a:p>
        </p:txBody>
      </p:sp>
    </p:spTree>
    <p:extLst>
      <p:ext uri="{BB962C8B-B14F-4D97-AF65-F5344CB8AC3E}">
        <p14:creationId xmlns:p14="http://schemas.microsoft.com/office/powerpoint/2010/main" val="24958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888312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299504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这里举一个例子对本文采用的方法进行进一步解释说明。</a:t>
            </a:r>
            <a:endParaRPr lang="en-US" altLang="zh-CN" dirty="0" smtClean="0"/>
          </a:p>
          <a:p>
            <a:r>
              <a:rPr lang="zh-CN" altLang="en-US" dirty="0" smtClean="0"/>
              <a:t>左边是原始文件中的方法块，调用了</a:t>
            </a:r>
            <a:r>
              <a:rPr lang="en-US" altLang="zh-CN" dirty="0" smtClean="0"/>
              <a:t>Scanner</a:t>
            </a:r>
            <a:r>
              <a:rPr lang="zh-CN" altLang="en-US" dirty="0" smtClean="0"/>
              <a:t> </a:t>
            </a:r>
            <a:r>
              <a:rPr lang="en-US" altLang="zh-CN" dirty="0" smtClean="0"/>
              <a:t>API</a:t>
            </a:r>
            <a:r>
              <a:rPr lang="zh-CN" altLang="en-US" dirty="0" smtClean="0"/>
              <a:t>对文件进行按行读并打印到控制台的操作。</a:t>
            </a:r>
            <a:endParaRPr lang="en-US" altLang="zh-CN" dirty="0" smtClean="0"/>
          </a:p>
          <a:p>
            <a:r>
              <a:rPr lang="zh-CN" altLang="en-US" dirty="0" smtClean="0"/>
              <a:t>经过静态代码分析和</a:t>
            </a:r>
            <a:r>
              <a:rPr lang="en-US" altLang="zh-CN" dirty="0" smtClean="0"/>
              <a:t>API</a:t>
            </a:r>
            <a:r>
              <a:rPr lang="zh-CN" altLang="en-US" dirty="0" smtClean="0"/>
              <a:t>语法图构造，形成了右边的</a:t>
            </a:r>
            <a:r>
              <a:rPr lang="en-US" altLang="zh-CN" dirty="0" smtClean="0"/>
              <a:t>API</a:t>
            </a:r>
            <a:r>
              <a:rPr lang="zh-CN" altLang="en-US" dirty="0" smtClean="0"/>
              <a:t>语法图，它表示了代码中</a:t>
            </a:r>
            <a:r>
              <a:rPr lang="en-US" altLang="zh-CN" dirty="0" smtClean="0"/>
              <a:t>API</a:t>
            </a:r>
            <a:r>
              <a:rPr lang="zh-CN" altLang="en-US" dirty="0" smtClean="0"/>
              <a:t>的调用信息以及控制流信息。</a:t>
            </a:r>
            <a:endParaRPr lang="en-US" altLang="zh-CN" dirty="0" smtClean="0"/>
          </a:p>
          <a:p>
            <a:r>
              <a:rPr lang="zh-CN" altLang="en-US" dirty="0" smtClean="0"/>
              <a:t>通过对</a:t>
            </a:r>
            <a:r>
              <a:rPr lang="en-US" altLang="zh-CN" dirty="0" smtClean="0"/>
              <a:t>API</a:t>
            </a:r>
            <a:r>
              <a:rPr lang="zh-CN" altLang="en-US" dirty="0" smtClean="0"/>
              <a:t>语法图进行深度遍历，抽取出方法块中的</a:t>
            </a:r>
            <a:r>
              <a:rPr lang="en-US" altLang="zh-CN" dirty="0" smtClean="0"/>
              <a:t>API</a:t>
            </a:r>
            <a:r>
              <a:rPr lang="zh-CN" altLang="en-US" dirty="0" smtClean="0"/>
              <a:t>调用序列</a:t>
            </a:r>
            <a:r>
              <a:rPr lang="zh-CN" altLang="en-US" baseline="0" dirty="0" smtClean="0"/>
              <a:t> </a:t>
            </a:r>
            <a:endParaRPr lang="en-US" altLang="zh-CN" dirty="0" smtClean="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223791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通过对</a:t>
            </a:r>
            <a:r>
              <a:rPr lang="en-US" altLang="zh-CN" dirty="0" smtClean="0"/>
              <a:t>API</a:t>
            </a:r>
            <a:r>
              <a:rPr lang="zh-CN" altLang="en-US" dirty="0" smtClean="0"/>
              <a:t>语法图进行深度遍历，抽取出方法块中的</a:t>
            </a:r>
            <a:r>
              <a:rPr lang="en-US" altLang="zh-CN" dirty="0" smtClean="0"/>
              <a:t>API</a:t>
            </a:r>
            <a:r>
              <a:rPr lang="zh-CN" altLang="en-US" dirty="0" smtClean="0"/>
              <a:t>调用序列如左下角所示。</a:t>
            </a:r>
            <a:endParaRPr lang="en-US" altLang="zh-CN" dirty="0" smtClean="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804024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167789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基于词汇表，将</a:t>
            </a:r>
            <a:r>
              <a:rPr lang="en-US" altLang="zh-CN" dirty="0" smtClean="0"/>
              <a:t>API</a:t>
            </a:r>
            <a:r>
              <a:rPr lang="zh-CN" altLang="en-US" dirty="0" smtClean="0"/>
              <a:t>调用序列映射为编号序列，并构造为</a:t>
            </a:r>
            <a:r>
              <a:rPr lang="en-US" altLang="zh-CN" dirty="0" smtClean="0"/>
              <a:t>API</a:t>
            </a:r>
            <a:r>
              <a:rPr lang="zh-CN" altLang="en-US" dirty="0" smtClean="0"/>
              <a:t>调用前文编号序列和</a:t>
            </a:r>
            <a:r>
              <a:rPr lang="en-US" altLang="zh-CN" dirty="0" smtClean="0"/>
              <a:t>API</a:t>
            </a:r>
            <a:r>
              <a:rPr lang="zh-CN" altLang="en-US" dirty="0" smtClean="0"/>
              <a:t>调用编号对的训练数据形式。</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41243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在模型训练与预测阶段，采用了深层循环神经网络和长短时神经网络的结合</a:t>
            </a:r>
            <a:r>
              <a:rPr lang="en-US" altLang="zh-CN" dirty="0" smtClean="0"/>
              <a:t>——Deep</a:t>
            </a:r>
            <a:r>
              <a:rPr lang="zh-CN" altLang="en-US" dirty="0" smtClean="0"/>
              <a:t> </a:t>
            </a:r>
            <a:r>
              <a:rPr lang="en-US" altLang="zh-CN" dirty="0" smtClean="0"/>
              <a:t>LSTM</a:t>
            </a:r>
            <a:r>
              <a:rPr lang="zh-CN" altLang="en-US" dirty="0" smtClean="0"/>
              <a:t> 模型，</a:t>
            </a:r>
            <a:endParaRPr lang="en-US" altLang="zh-CN" dirty="0" smtClean="0"/>
          </a:p>
          <a:p>
            <a:r>
              <a:rPr lang="zh-CN" altLang="en-US" dirty="0" smtClean="0"/>
              <a:t>假设模型的训练效果较好，那么预测出的</a:t>
            </a:r>
            <a:r>
              <a:rPr lang="en-US" altLang="zh-CN" dirty="0" smtClean="0"/>
              <a:t>API</a:t>
            </a:r>
            <a:r>
              <a:rPr lang="zh-CN" altLang="en-US" dirty="0" smtClean="0"/>
              <a:t>调用概率列表应该能较为真实地表达出数据中的</a:t>
            </a:r>
            <a:r>
              <a:rPr lang="en-US" altLang="zh-CN" dirty="0" smtClean="0"/>
              <a:t>API</a:t>
            </a:r>
            <a:r>
              <a:rPr lang="zh-CN" altLang="en-US" dirty="0" smtClean="0"/>
              <a:t>使用规约。</a:t>
            </a:r>
            <a:endParaRPr lang="en-US" altLang="zh-CN" dirty="0" smtClean="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760305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例如在这段代码中，出现了遗漏关闭</a:t>
            </a:r>
            <a:r>
              <a:rPr lang="en-US" altLang="zh-CN" dirty="0" smtClean="0"/>
              <a:t>Scanner</a:t>
            </a:r>
            <a:r>
              <a:rPr lang="zh-CN" altLang="en-US" baseline="0" dirty="0" smtClean="0"/>
              <a:t>的操作，</a:t>
            </a:r>
            <a:endParaRPr lang="en-US" altLang="zh-CN" baseline="0" dirty="0" smtClean="0"/>
          </a:p>
          <a:p>
            <a:r>
              <a:rPr lang="zh-CN" altLang="en-US" baseline="0" dirty="0" smtClean="0"/>
              <a:t>因此，由于标志序列结束的</a:t>
            </a:r>
            <a:r>
              <a:rPr lang="en-US" altLang="zh-CN" baseline="0" dirty="0" smtClean="0"/>
              <a:t>EOS</a:t>
            </a:r>
            <a:r>
              <a:rPr lang="zh-CN" altLang="en-US" baseline="0" dirty="0" smtClean="0"/>
              <a:t>在</a:t>
            </a:r>
            <a:r>
              <a:rPr lang="en-US" altLang="zh-CN" baseline="0" dirty="0" smtClean="0"/>
              <a:t>API</a:t>
            </a:r>
            <a:r>
              <a:rPr lang="zh-CN" altLang="en-US" baseline="0" dirty="0" smtClean="0"/>
              <a:t>调用概率列表中的排名已经超出了可接受阈值</a:t>
            </a:r>
            <a:r>
              <a:rPr kumimoji="1" lang="en-US" altLang="zh-CN" dirty="0" smtClean="0">
                <a:latin typeface="Microsoft YaHei" charset="-122"/>
                <a:ea typeface="Microsoft YaHei" charset="-122"/>
                <a:cs typeface="Microsoft YaHei" charset="-122"/>
              </a:rPr>
              <a:t>4</a:t>
            </a:r>
            <a:r>
              <a:rPr kumimoji="1" lang="zh-CN" altLang="en-US" dirty="0" smtClean="0">
                <a:latin typeface="Microsoft YaHei" charset="-122"/>
                <a:ea typeface="Microsoft YaHei" charset="-122"/>
                <a:cs typeface="Microsoft YaHei" charset="-122"/>
              </a:rPr>
              <a:t>，则方法应有能力发现该遗漏</a:t>
            </a:r>
            <a:r>
              <a:rPr kumimoji="1" lang="en-US" altLang="zh-CN" dirty="0" smtClean="0">
                <a:latin typeface="Microsoft YaHei" charset="-122"/>
                <a:ea typeface="Microsoft YaHei" charset="-122"/>
                <a:cs typeface="Microsoft YaHei" charset="-122"/>
              </a:rPr>
              <a:t>API</a:t>
            </a:r>
            <a:r>
              <a:rPr kumimoji="1" lang="zh-CN" altLang="en-US" dirty="0" smtClean="0">
                <a:latin typeface="Microsoft YaHei" charset="-122"/>
                <a:ea typeface="Microsoft YaHei" charset="-122"/>
                <a:cs typeface="Microsoft YaHei" charset="-122"/>
              </a:rPr>
              <a:t>调用的</a:t>
            </a:r>
            <a:r>
              <a:rPr kumimoji="1" lang="en-US" altLang="zh-CN" dirty="0" smtClean="0">
                <a:latin typeface="Microsoft YaHei" charset="-122"/>
                <a:ea typeface="Microsoft YaHei" charset="-122"/>
                <a:cs typeface="Microsoft YaHei" charset="-122"/>
              </a:rPr>
              <a:t>API</a:t>
            </a:r>
            <a:r>
              <a:rPr kumimoji="1" lang="zh-CN" altLang="en-US" dirty="0" smtClean="0">
                <a:latin typeface="Microsoft YaHei" charset="-122"/>
                <a:ea typeface="Microsoft YaHei" charset="-122"/>
                <a:cs typeface="Microsoft YaHei" charset="-122"/>
              </a:rPr>
              <a:t>误用缺陷。</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37999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为了较好地实现本文提出的方法，并论证该方法的有效性，在第四部分，我将对实验评估进行介绍。</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705601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研究说明，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Java Cryptography APIs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通过分离开发人员和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底层实现细节，开发人员可以轻松地使用加解密技术。这些</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为开发人员提供了多种模式和配置选项，但因此，对开发人员来说使用和组合这些</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组件的任务可能具有挑战性。</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181328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接下来，我将分为以下五部分对论文进行介绍</a:t>
            </a:r>
            <a:r>
              <a:rPr lang="en-US" altLang="zh-CN" dirty="0" smtClean="0"/>
              <a:t>——</a:t>
            </a:r>
            <a:r>
              <a:rPr lang="zh-CN" altLang="en-US" dirty="0" smtClean="0"/>
              <a:t>引言、背景知识、方法与实现、实验评估，最后进行总结与展望。</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2</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GitHub</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是一个基于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Git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的大型开源代码托管平台以及版本控制系统，截止到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2018</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月，它已拥有超过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2700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万开发者用户以及</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800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万的代码仓库，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GitHub</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上的开源代码是挖掘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调用规约的一大数据来源</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[24,25]</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1596026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1727873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charset="-122"/>
                <a:ea typeface="Microsoft YaHei" charset="-122"/>
                <a:cs typeface="Microsoft YaHei" charset="-122"/>
              </a:rPr>
              <a:t>如图所示，横轴为训练迭代次数</a:t>
            </a:r>
            <a:r>
              <a:rPr lang="en-US" altLang="zh-CN" dirty="0" smtClean="0">
                <a:latin typeface="Microsoft YaHei" charset="-122"/>
                <a:ea typeface="Microsoft YaHei" charset="-122"/>
                <a:cs typeface="Microsoft YaHei" charset="-122"/>
              </a:rPr>
              <a:t>(Epoch)</a:t>
            </a:r>
            <a:r>
              <a:rPr lang="zh-CN" altLang="en-US" dirty="0" smtClean="0">
                <a:latin typeface="Microsoft YaHei" charset="-122"/>
                <a:ea typeface="Microsoft YaHei" charset="-122"/>
                <a:cs typeface="Microsoft YaHei" charset="-122"/>
              </a:rPr>
              <a:t>，纵轴为损失</a:t>
            </a:r>
            <a:r>
              <a:rPr lang="en-US" altLang="zh-CN" dirty="0" smtClean="0">
                <a:latin typeface="Microsoft YaHei" charset="-122"/>
                <a:ea typeface="Microsoft YaHei" charset="-122"/>
                <a:cs typeface="Microsoft YaHei" charset="-122"/>
              </a:rPr>
              <a:t>(Loss)</a:t>
            </a:r>
            <a:r>
              <a:rPr lang="zh-CN" altLang="en-US" dirty="0" smtClean="0">
                <a:latin typeface="Microsoft YaHei" charset="-122"/>
                <a:ea typeface="Microsoft YaHei" charset="-122"/>
                <a:cs typeface="Microsoft YaHei" charset="-122"/>
              </a:rPr>
              <a:t>；该模型在训练中的损失不断下降趋于收敛；</a:t>
            </a:r>
            <a:endParaRPr lang="en-US" altLang="zh-CN" dirty="0" smtClean="0">
              <a:latin typeface="Microsoft YaHei" charset="-122"/>
              <a:ea typeface="Microsoft YaHei" charset="-122"/>
              <a:cs typeface="Microsoft YaHei" charset="-122"/>
            </a:endParaRPr>
          </a:p>
          <a:p>
            <a:r>
              <a:rPr lang="zh-CN" altLang="en-US" dirty="0" smtClean="0">
                <a:latin typeface="Microsoft YaHei" charset="-122"/>
                <a:ea typeface="Microsoft YaHei" charset="-122"/>
                <a:cs typeface="Microsoft YaHei" charset="-122"/>
              </a:rPr>
              <a:t>如图所示</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横轴为训练迭代次数</a:t>
            </a:r>
            <a:r>
              <a:rPr lang="en-US" altLang="zh-CN" dirty="0" smtClean="0">
                <a:latin typeface="Microsoft YaHei" charset="-122"/>
                <a:ea typeface="Microsoft YaHei" charset="-122"/>
                <a:cs typeface="Microsoft YaHei" charset="-122"/>
              </a:rPr>
              <a:t>(Epoch),</a:t>
            </a:r>
            <a:r>
              <a:rPr lang="zh-CN" altLang="en-US" dirty="0" smtClean="0">
                <a:latin typeface="Microsoft YaHei" charset="-122"/>
                <a:ea typeface="Microsoft YaHei" charset="-122"/>
                <a:cs typeface="Microsoft YaHei" charset="-122"/>
              </a:rPr>
              <a:t>纵轴为模型准确率 </a:t>
            </a:r>
            <a:r>
              <a:rPr lang="en-US" altLang="zh-CN" dirty="0" smtClean="0">
                <a:latin typeface="Microsoft YaHei" charset="-122"/>
                <a:ea typeface="Microsoft YaHei" charset="-122"/>
                <a:cs typeface="Microsoft YaHei" charset="-122"/>
              </a:rPr>
              <a:t>(Accuracy)</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endParaRPr lang="en-US" altLang="zh-CN" dirty="0" smtClean="0">
              <a:latin typeface="Microsoft YaHei" charset="-122"/>
              <a:ea typeface="Microsoft YaHei" charset="-122"/>
              <a:cs typeface="Microsoft YaHei" charset="-122"/>
            </a:endParaRPr>
          </a:p>
          <a:p>
            <a:r>
              <a:rPr lang="zh-CN" altLang="en-US" dirty="0" smtClean="0">
                <a:latin typeface="Microsoft YaHei" charset="-122"/>
                <a:ea typeface="Microsoft YaHei" charset="-122"/>
                <a:cs typeface="Microsoft YaHei" charset="-122"/>
              </a:rPr>
              <a:t>该模型经过 </a:t>
            </a:r>
            <a:r>
              <a:rPr lang="en-US" altLang="zh-CN" dirty="0" smtClean="0">
                <a:latin typeface="Microsoft YaHei" charset="-122"/>
                <a:ea typeface="Microsoft YaHei" charset="-122"/>
                <a:cs typeface="Microsoft YaHei" charset="-122"/>
              </a:rPr>
              <a:t>20 </a:t>
            </a:r>
            <a:r>
              <a:rPr lang="zh-CN" altLang="en-US" dirty="0" smtClean="0">
                <a:latin typeface="Microsoft YaHei" charset="-122"/>
                <a:ea typeface="Microsoft YaHei" charset="-122"/>
                <a:cs typeface="Microsoft YaHei" charset="-122"/>
              </a:rPr>
              <a:t>次迭代后，模型准确率达到 </a:t>
            </a:r>
            <a:r>
              <a:rPr lang="en-US" altLang="zh-CN" dirty="0" smtClean="0">
                <a:latin typeface="Microsoft YaHei" charset="-122"/>
                <a:ea typeface="Microsoft YaHei" charset="-122"/>
                <a:cs typeface="Microsoft YaHei" charset="-122"/>
              </a:rPr>
              <a:t>80.3%</a:t>
            </a:r>
            <a:r>
              <a:rPr lang="zh-CN" altLang="en-US" dirty="0" smtClean="0">
                <a:latin typeface="Microsoft YaHei" charset="-122"/>
                <a:ea typeface="Microsoft YaHei" charset="-122"/>
                <a:cs typeface="Microsoft YaHei" charset="-122"/>
              </a:rPr>
              <a:t>，该参数组合在验证集上效果最优。</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Microsoft YaHei" charset="-122"/>
              <a:ea typeface="Microsoft YaHei" charset="-122"/>
              <a:cs typeface="Microsoft YaHei" charset="-122"/>
            </a:endParaRPr>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737657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在该部分进行基于深度学习模型的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误用相关代码缺陷检测实验。进行该部分实验前，对实验中的测试标准进行定义：</a:t>
            </a:r>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995604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选用了从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SourceForge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GitHub</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上的优质项目（大于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星）中整理的关于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Java Cryptography APIs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的误用代码片段</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个，其中包含</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误用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个，将这</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1525167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110480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1066748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583400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从结果中可以看出</a:t>
            </a:r>
            <a:r>
              <a:rPr lang="en-US" altLang="zh-CN" sz="1200" kern="1200" dirty="0" smtClean="0">
                <a:solidFill>
                  <a:schemeClr val="tx1"/>
                </a:solidFill>
                <a:effectLst/>
                <a:latin typeface="+mn-lt"/>
                <a:ea typeface="+mn-ea"/>
                <a:cs typeface="+mn-cs"/>
              </a:rPr>
              <a:t>: </a:t>
            </a:r>
            <a:endParaRPr lang="zh-CN" altLang="en-US" dirty="0" smtClean="0"/>
          </a:p>
          <a:p>
            <a:r>
              <a:rPr lang="zh-CN" altLang="en-US" sz="1200" kern="1200" dirty="0" smtClean="0">
                <a:solidFill>
                  <a:schemeClr val="tx1"/>
                </a:solidFill>
                <a:effectLst/>
                <a:latin typeface="+mn-lt"/>
                <a:ea typeface="+mn-ea"/>
                <a:cs typeface="+mn-cs"/>
              </a:rPr>
              <a:t>在一定范围内</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DeepLSTM</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的查准率均高于基准模型且召回率大于等于 </a:t>
            </a:r>
            <a:r>
              <a:rPr lang="en-US" altLang="zh-CN" sz="1200" kern="1200" dirty="0" smtClean="0">
                <a:solidFill>
                  <a:schemeClr val="tx1"/>
                </a:solidFill>
                <a:effectLst/>
                <a:latin typeface="+mn-lt"/>
                <a:ea typeface="+mn-ea"/>
                <a:cs typeface="+mn-cs"/>
              </a:rPr>
              <a:t>50%,</a:t>
            </a:r>
            <a:r>
              <a:rPr lang="zh-CN" altLang="en-US" sz="1200" kern="1200" dirty="0" smtClean="0">
                <a:solidFill>
                  <a:schemeClr val="tx1"/>
                </a:solidFill>
                <a:effectLst/>
                <a:latin typeface="+mn-lt"/>
                <a:ea typeface="+mn-ea"/>
                <a:cs typeface="+mn-cs"/>
              </a:rPr>
              <a:t>有一定的缺陷检测能力</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本实验中 </a:t>
            </a:r>
            <a:r>
              <a:rPr lang="en-US" altLang="zh-CN" sz="1200" kern="1200" dirty="0" smtClean="0">
                <a:solidFill>
                  <a:schemeClr val="tx1"/>
                </a:solidFill>
                <a:effectLst/>
                <a:latin typeface="+mn-lt"/>
                <a:ea typeface="+mn-ea"/>
                <a:cs typeface="+mn-cs"/>
              </a:rPr>
              <a:t>4-gram </a:t>
            </a:r>
            <a:r>
              <a:rPr lang="zh-CN" altLang="en-US" sz="1200" kern="1200" dirty="0" smtClean="0">
                <a:solidFill>
                  <a:schemeClr val="tx1"/>
                </a:solidFill>
                <a:effectLst/>
                <a:latin typeface="+mn-lt"/>
                <a:ea typeface="+mn-ea"/>
                <a:cs typeface="+mn-cs"/>
              </a:rPr>
              <a:t>模型较 </a:t>
            </a:r>
            <a:r>
              <a:rPr lang="en-US" altLang="zh-CN" sz="1200" kern="1200" dirty="0" smtClean="0">
                <a:solidFill>
                  <a:schemeClr val="tx1"/>
                </a:solidFill>
                <a:effectLst/>
                <a:latin typeface="+mn-lt"/>
                <a:ea typeface="+mn-ea"/>
                <a:cs typeface="+mn-cs"/>
              </a:rPr>
              <a:t>3-gram </a:t>
            </a:r>
            <a:r>
              <a:rPr lang="zh-CN" altLang="en-US" sz="1200" kern="1200" dirty="0" smtClean="0">
                <a:solidFill>
                  <a:schemeClr val="tx1"/>
                </a:solidFill>
                <a:effectLst/>
                <a:latin typeface="+mn-lt"/>
                <a:ea typeface="+mn-ea"/>
                <a:cs typeface="+mn-cs"/>
              </a:rPr>
              <a:t>模型和 </a:t>
            </a:r>
            <a:r>
              <a:rPr lang="en-US" altLang="zh-CN" sz="1200" kern="1200" dirty="0" smtClean="0">
                <a:solidFill>
                  <a:schemeClr val="tx1"/>
                </a:solidFill>
                <a:effectLst/>
                <a:latin typeface="+mn-lt"/>
                <a:ea typeface="+mn-ea"/>
                <a:cs typeface="+mn-cs"/>
              </a:rPr>
              <a:t>5-gram </a:t>
            </a:r>
            <a:r>
              <a:rPr lang="zh-CN" altLang="en-US" sz="1200" kern="1200" dirty="0" smtClean="0">
                <a:solidFill>
                  <a:schemeClr val="tx1"/>
                </a:solidFill>
                <a:effectLst/>
                <a:latin typeface="+mn-lt"/>
                <a:ea typeface="+mn-ea"/>
                <a:cs typeface="+mn-cs"/>
              </a:rPr>
              <a:t>模型缺陷检测效果较好</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但在本实验中它们均不如基准模型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查准率最高和基准持平</a:t>
            </a:r>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而相较而言</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DeepLSTM</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模型在本次实验所采用的模型中有一定的检测能力且效果最好</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当可接受阈值取到 </a:t>
            </a:r>
            <a:r>
              <a:rPr lang="en-US" altLang="zh-CN" sz="1200" kern="1200" dirty="0" smtClean="0">
                <a:solidFill>
                  <a:schemeClr val="tx1"/>
                </a:solidFill>
                <a:effectLst/>
                <a:latin typeface="+mn-lt"/>
                <a:ea typeface="+mn-ea"/>
                <a:cs typeface="+mn-cs"/>
              </a:rPr>
              <a:t>Top-8 </a:t>
            </a:r>
            <a:r>
              <a:rPr lang="zh-CN" altLang="en-US" sz="1200" kern="1200" dirty="0" smtClean="0">
                <a:solidFill>
                  <a:schemeClr val="tx1"/>
                </a:solidFill>
                <a:effectLst/>
                <a:latin typeface="+mn-lt"/>
                <a:ea typeface="+mn-ea"/>
                <a:cs typeface="+mn-cs"/>
              </a:rPr>
              <a:t>时</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DeepLSTM</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缺陷检测效果最好</a:t>
            </a:r>
            <a:r>
              <a:rPr lang="en-US"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1219075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为进一步探究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误用类型与模型能力的关系</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将 </a:t>
            </a:r>
            <a:r>
              <a:rPr lang="en-US" altLang="zh-CN" sz="1200" kern="1200" dirty="0" err="1" smtClean="0">
                <a:solidFill>
                  <a:schemeClr val="tx1"/>
                </a:solidFill>
                <a:effectLst/>
                <a:latin typeface="+mn-lt"/>
                <a:ea typeface="+mn-ea"/>
                <a:cs typeface="+mn-cs"/>
              </a:rPr>
              <a:t>DeepLSTM</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模型对应每个可接受阈值</a:t>
            </a:r>
            <a:r>
              <a:rPr lang="en-US" altLang="zh-CN" sz="1200" kern="1200" dirty="0" smtClean="0">
                <a:solidFill>
                  <a:schemeClr val="tx1"/>
                </a:solidFill>
                <a:effectLst/>
                <a:latin typeface="+mn-lt"/>
                <a:ea typeface="+mn-ea"/>
                <a:cs typeface="+mn-cs"/>
              </a:rPr>
              <a:t>(Top-k)</a:t>
            </a:r>
            <a:r>
              <a:rPr lang="zh-CN" altLang="en-US" sz="1200" kern="1200" dirty="0" smtClean="0">
                <a:solidFill>
                  <a:schemeClr val="tx1"/>
                </a:solidFill>
                <a:effectLst/>
                <a:latin typeface="+mn-lt"/>
                <a:ea typeface="+mn-ea"/>
                <a:cs typeface="+mn-cs"/>
              </a:rPr>
              <a:t>的具体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误用缺陷报告情况进行整理，并基于整理后的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误用缺陷检测报告情况</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按照测试集中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误用的误用类型对缺陷检测报告情况进行进一步的可视化统计分析</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如图所示</a:t>
            </a:r>
            <a:r>
              <a:rPr lang="en-US" altLang="zh-CN" sz="1200" kern="1200" dirty="0" smtClean="0">
                <a:solidFill>
                  <a:schemeClr val="tx1"/>
                </a:solidFill>
                <a:effectLst/>
                <a:latin typeface="+mn-lt"/>
                <a:ea typeface="+mn-ea"/>
                <a:cs typeface="+mn-cs"/>
              </a:rPr>
              <a:t>. </a:t>
            </a:r>
            <a:endParaRPr lang="zh-CN" altLang="en-US" dirty="0" smtClean="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42902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首先，我会在引言部分介绍本文的研究背景、相关工作以及本文的研究意义。</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随着 </a:t>
            </a:r>
            <a:r>
              <a:rPr lang="en-US" altLang="zh-CN" sz="1200" kern="1200" dirty="0" smtClean="0">
                <a:solidFill>
                  <a:schemeClr val="tx1"/>
                </a:solidFill>
                <a:effectLst/>
                <a:latin typeface="+mn-lt"/>
                <a:ea typeface="+mn-ea"/>
                <a:cs typeface="+mn-cs"/>
              </a:rPr>
              <a:t>k </a:t>
            </a:r>
            <a:r>
              <a:rPr lang="zh-CN" altLang="en-US" sz="1200" kern="1200" dirty="0" smtClean="0">
                <a:solidFill>
                  <a:schemeClr val="tx1"/>
                </a:solidFill>
                <a:effectLst/>
                <a:latin typeface="+mn-lt"/>
                <a:ea typeface="+mn-ea"/>
                <a:cs typeface="+mn-cs"/>
              </a:rPr>
              <a:t>取值的增大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在某些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误用的检测上</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模型效果保持基本不变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错误的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一定程度说明 </a:t>
            </a:r>
            <a:endParaRPr lang="zh-CN" altLang="en-US" dirty="0" smtClean="0"/>
          </a:p>
          <a:p>
            <a:r>
              <a:rPr lang="zh-CN" altLang="en-US" sz="1200" kern="1200" dirty="0" smtClean="0">
                <a:solidFill>
                  <a:schemeClr val="tx1"/>
                </a:solidFill>
                <a:effectLst/>
                <a:latin typeface="+mn-lt"/>
                <a:ea typeface="+mn-ea"/>
                <a:cs typeface="+mn-cs"/>
              </a:rPr>
              <a:t>了本实验中采用的缺陷检测方法对检测该类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误用的有效性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当一个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误用在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调用序列中不应该出 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使用了错误的 </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则应用本实验中按位置预测并比较检测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误用是可行且有效的</a:t>
            </a:r>
            <a:r>
              <a:rPr lang="en-US" altLang="zh-CN" sz="1200" kern="1200" dirty="0" smtClean="0">
                <a:solidFill>
                  <a:schemeClr val="tx1"/>
                </a:solidFill>
                <a:effectLst/>
                <a:latin typeface="+mn-lt"/>
                <a:ea typeface="+mn-ea"/>
                <a:cs typeface="+mn-cs"/>
              </a:rPr>
              <a:t>; </a:t>
            </a:r>
            <a:endParaRPr lang="zh-CN" altLang="en-US"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但是与之相反的</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随着 </a:t>
            </a:r>
            <a:r>
              <a:rPr lang="en-US" altLang="zh-CN" sz="1200" kern="1200" dirty="0" smtClean="0">
                <a:solidFill>
                  <a:schemeClr val="tx1"/>
                </a:solidFill>
                <a:effectLst/>
                <a:latin typeface="+mn-lt"/>
                <a:ea typeface="+mn-ea"/>
                <a:cs typeface="+mn-cs"/>
              </a:rPr>
              <a:t>k </a:t>
            </a:r>
            <a:r>
              <a:rPr lang="zh-CN" altLang="en-US" sz="1200" kern="1200" dirty="0" smtClean="0">
                <a:solidFill>
                  <a:schemeClr val="tx1"/>
                </a:solidFill>
                <a:effectLst/>
                <a:latin typeface="+mn-lt"/>
                <a:ea typeface="+mn-ea"/>
                <a:cs typeface="+mn-cs"/>
              </a:rPr>
              <a:t>取值的增大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在某些</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误用的检测上</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模型效果不断降低</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遗漏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这一定程度上也说明了本实验中采用的缺陷检测方法对检测该类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误用的局限性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当一个关键性</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调用序列中遗漏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仅靠当前的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调用序列作为预测的前文</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很难推断出下一位置是否遗漏了某个 </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例如</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某个关键性</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可能在当前位置更靠后几个调用中出现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这种情况对目前采用的仅对一个位置的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误用缺陷进行检测的方法就具有很大的挑战性</a:t>
            </a:r>
            <a:r>
              <a:rPr lang="en-US" altLang="zh-CN"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随着 </a:t>
            </a:r>
            <a:r>
              <a:rPr lang="en-US" altLang="zh-CN" sz="1200" kern="1200" dirty="0" smtClean="0">
                <a:solidFill>
                  <a:schemeClr val="tx1"/>
                </a:solidFill>
                <a:effectLst/>
                <a:latin typeface="+mn-lt"/>
                <a:ea typeface="+mn-ea"/>
                <a:cs typeface="+mn-cs"/>
              </a:rPr>
              <a:t>k </a:t>
            </a:r>
            <a:r>
              <a:rPr lang="zh-CN" altLang="en-US" sz="1200" kern="1200" dirty="0" smtClean="0">
                <a:solidFill>
                  <a:schemeClr val="tx1"/>
                </a:solidFill>
                <a:effectLst/>
                <a:latin typeface="+mn-lt"/>
                <a:ea typeface="+mn-ea"/>
                <a:cs typeface="+mn-cs"/>
              </a:rPr>
              <a:t>取值的增大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在某些</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误用的检测上</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模型效果有较大的突变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多余的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调用、忽略异常处理</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这既与本实验中采用的测试集有一定的关系</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多余的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调用和忽略异常处理的测试用例都仅有一个</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但是 在 </a:t>
            </a:r>
            <a:r>
              <a:rPr lang="en-US" altLang="zh-CN" sz="1200" kern="1200" dirty="0" smtClean="0">
                <a:solidFill>
                  <a:schemeClr val="tx1"/>
                </a:solidFill>
                <a:effectLst/>
                <a:latin typeface="+mn-lt"/>
                <a:ea typeface="+mn-ea"/>
                <a:cs typeface="+mn-cs"/>
              </a:rPr>
              <a:t>k </a:t>
            </a:r>
            <a:r>
              <a:rPr lang="zh-CN" altLang="en-US" sz="1200" kern="1200" dirty="0" smtClean="0">
                <a:solidFill>
                  <a:schemeClr val="tx1"/>
                </a:solidFill>
                <a:effectLst/>
                <a:latin typeface="+mn-lt"/>
                <a:ea typeface="+mn-ea"/>
                <a:cs typeface="+mn-cs"/>
              </a:rPr>
              <a:t>取到一定范围</a:t>
            </a:r>
            <a:r>
              <a:rPr lang="en-US" altLang="zh-CN" sz="1200" kern="1200" dirty="0" smtClean="0">
                <a:solidFill>
                  <a:schemeClr val="tx1"/>
                </a:solidFill>
                <a:effectLst/>
                <a:latin typeface="+mn-lt"/>
                <a:ea typeface="+mn-ea"/>
                <a:cs typeface="+mn-cs"/>
              </a:rPr>
              <a:t>(Top-8)</a:t>
            </a:r>
            <a:r>
              <a:rPr lang="zh-CN" altLang="en-US" sz="1200" kern="1200" dirty="0" smtClean="0">
                <a:solidFill>
                  <a:schemeClr val="tx1"/>
                </a:solidFill>
                <a:effectLst/>
                <a:latin typeface="+mn-lt"/>
                <a:ea typeface="+mn-ea"/>
                <a:cs typeface="+mn-cs"/>
              </a:rPr>
              <a:t>之前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本实验中采用的缺陷检测方法对忽略异常处理类型的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误用缺陷检测效果还是不错的</a:t>
            </a:r>
            <a:r>
              <a:rPr lang="en-US" altLang="zh-CN" sz="1200" kern="1200" dirty="0" smtClean="0">
                <a:solidFill>
                  <a:schemeClr val="tx1"/>
                </a:solidFill>
                <a:effectLst/>
                <a:latin typeface="+mn-lt"/>
                <a:ea typeface="+mn-ea"/>
                <a:cs typeface="+mn-cs"/>
              </a:rPr>
              <a:t>;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1106257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1760284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935267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本文将深度学习中的循环神经网络模型应用于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使用规约的学习及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误用缺陷的检测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将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调用组合、顺序及控制结构等方面的使用规约建模为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语法图和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调用序列</a:t>
            </a:r>
            <a:r>
              <a:rPr lang="en-US" altLang="zh-CN" sz="120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在大量的开源</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代码基础上</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对代码进行静态分析</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并构造大量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使用规约训练样本</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对循环神经网络进行训练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训练出较优的循环神经网络模型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并用于基于前文的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调用预测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通过预测结果与实际代码进行比较来发现</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调用序列中潜在的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误用缺陷</a:t>
            </a:r>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随后</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在以检测 </a:t>
            </a:r>
            <a:r>
              <a:rPr lang="en-US" altLang="zh-CN" sz="1200" kern="1200" dirty="0" smtClean="0">
                <a:solidFill>
                  <a:schemeClr val="tx1"/>
                </a:solidFill>
                <a:effectLst/>
                <a:latin typeface="+mn-lt"/>
                <a:ea typeface="+mn-ea"/>
                <a:cs typeface="+mn-cs"/>
              </a:rPr>
              <a:t>Java </a:t>
            </a:r>
            <a:r>
              <a:rPr lang="zh-CN" altLang="en-US" sz="1200" kern="1200" dirty="0" smtClean="0">
                <a:solidFill>
                  <a:schemeClr val="tx1"/>
                </a:solidFill>
                <a:effectLst/>
                <a:latin typeface="+mn-lt"/>
                <a:ea typeface="+mn-ea"/>
                <a:cs typeface="+mn-cs"/>
              </a:rPr>
              <a:t>加密相关的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误用代码缺陷为例的实验中证明了该方法的有效性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实验表明</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本方法检测错误的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调用类型的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最为稳定有效</a:t>
            </a:r>
            <a:r>
              <a:rPr lang="en-US" altLang="zh-CN" sz="1200" kern="1200" dirty="0" smtClean="0">
                <a:solidFill>
                  <a:schemeClr val="tx1"/>
                </a:solidFill>
                <a:effectLst/>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3835094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r>
              <a:rPr lang="zh-CN" altLang="en-US" sz="1200" kern="1200" dirty="0" smtClean="0">
                <a:solidFill>
                  <a:schemeClr val="tx1"/>
                </a:solidFill>
                <a:effectLst/>
                <a:latin typeface="+mn-lt"/>
                <a:ea typeface="+mn-ea"/>
                <a:cs typeface="+mn-cs"/>
              </a:rPr>
              <a:t>本文提出的方法在一定程度上能自动检测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误用缺陷</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并在某类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误用的检测中较为有效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但是还存在一些不足和可改进之处</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在发现遗漏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调用类型的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误用上</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能力稍有欠缺</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在未来研究中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可考虑对多个位置的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调用进行预测比对</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减少模型由于单个位置的预测带来的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是否漏用的不确定性</a:t>
            </a:r>
            <a:r>
              <a:rPr lang="en-US" altLang="zh-CN" sz="1200" kern="1200" dirty="0" smtClean="0">
                <a:solidFill>
                  <a:schemeClr val="tx1"/>
                </a:solidFill>
                <a:effectLst/>
                <a:latin typeface="+mn-lt"/>
                <a:ea typeface="+mn-ea"/>
                <a:cs typeface="+mn-cs"/>
              </a:rPr>
              <a:t>.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629552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735291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310913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24945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例如，在使用文件流</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时，如果最后遗漏了对文件流进行关闭的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调用，那么将导致内存泄露问题。</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4</a:t>
            </a:fld>
            <a:endParaRPr lang="zh-CN" altLang="en-US"/>
          </a:p>
        </p:txBody>
      </p:sp>
    </p:spTree>
    <p:extLst>
      <p:ext uri="{BB962C8B-B14F-4D97-AF65-F5344CB8AC3E}">
        <p14:creationId xmlns:p14="http://schemas.microsoft.com/office/powerpoint/2010/main" val="862290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  基于</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调用</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只与在它之前的 </a:t>
            </a:r>
            <a:r>
              <a:rPr lang="en-US" altLang="zh-CN" sz="1200" kern="1200" dirty="0" smtClean="0">
                <a:solidFill>
                  <a:schemeClr val="tx1"/>
                </a:solidFill>
                <a:effectLst/>
                <a:latin typeface="+mn-lt"/>
                <a:ea typeface="+mn-ea"/>
                <a:cs typeface="+mn-cs"/>
              </a:rPr>
              <a:t>n </a:t>
            </a:r>
            <a:r>
              <a:rPr lang="zh-CN" altLang="en-US" sz="1200" kern="1200" dirty="0" smtClean="0">
                <a:solidFill>
                  <a:schemeClr val="tx1"/>
                </a:solidFill>
                <a:effectLst/>
                <a:latin typeface="+mn-lt"/>
                <a:ea typeface="+mn-ea"/>
                <a:cs typeface="+mn-cs"/>
              </a:rPr>
              <a:t>个 </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相关的假设</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对软件项目中出现的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调用 </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序列进行出 现概率的计算</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同时将较低概率的 </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序列的出现与程序中 </a:t>
            </a:r>
            <a:r>
              <a:rPr lang="en-US" altLang="zh-CN" sz="1200" kern="1200" dirty="0" smtClean="0">
                <a:solidFill>
                  <a:schemeClr val="tx1"/>
                </a:solidFill>
                <a:effectLst/>
                <a:latin typeface="+mn-lt"/>
                <a:ea typeface="+mn-ea"/>
                <a:cs typeface="+mn-cs"/>
              </a:rPr>
              <a:t>API </a:t>
            </a:r>
            <a:r>
              <a:rPr lang="zh-CN" altLang="en-US" sz="1200" kern="1200" dirty="0" smtClean="0">
                <a:solidFill>
                  <a:schemeClr val="tx1"/>
                </a:solidFill>
                <a:effectLst/>
                <a:latin typeface="+mn-lt"/>
                <a:ea typeface="+mn-ea"/>
                <a:cs typeface="+mn-cs"/>
              </a:rPr>
              <a:t>的异常调用、误用和特殊用法联系起来</a:t>
            </a:r>
            <a:r>
              <a:rPr lang="en-US" altLang="zh-CN" sz="1200" kern="1200" dirty="0" smtClean="0">
                <a:solidFill>
                  <a:schemeClr val="tx1"/>
                </a:solidFill>
                <a:effectLst/>
                <a:latin typeface="+mn-lt"/>
                <a:ea typeface="+mn-ea"/>
                <a:cs typeface="+mn-cs"/>
              </a:rPr>
              <a:t>, </a:t>
            </a:r>
            <a:endParaRPr lang="zh-CN" altLang="en-US" dirty="0" smtClean="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74671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接下来，将对本文中采用的深度学习相关的技术背景知识进行简要的说明。</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063419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循环神经网络能利用数据中的时序以及语义信息，在语音识别、语言模型、机器翻译等方面发挥出色。</a:t>
            </a:r>
            <a:endParaRPr lang="en-US" altLang="zh-CN" dirty="0" smtClean="0"/>
          </a:p>
          <a:p>
            <a:r>
              <a:rPr lang="zh-CN" altLang="en-US" dirty="0" smtClean="0"/>
              <a:t>如图是一个简单循环神经网络及其展开。</a:t>
            </a:r>
            <a:endParaRPr lang="en-US" altLang="zh-CN" dirty="0" smtClean="0"/>
          </a:p>
          <a:p>
            <a:r>
              <a:rPr lang="zh-CN" altLang="en-US" dirty="0" smtClean="0"/>
              <a:t>但是，由于状态的更新，简单循环神经网络对历史信息的利用逐渐下降，产生长时依赖问题。</a:t>
            </a:r>
            <a:endParaRPr lang="en-US" altLang="zh-CN" dirty="0" smtClean="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824066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59527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78386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32037589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46307979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87888421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37283695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79258635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68023587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42542437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66278516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09178669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91825592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94015072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D831D-0604-41F7-A337-F1AC1257C2FF}" type="datetimeFigureOut">
              <a:rPr lang="zh-CN" altLang="en-US" smtClean="0"/>
              <a:t>2018/11/23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83743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png"/><Relationship Id="rId5"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48448" y="3196246"/>
            <a:ext cx="10302820" cy="923330"/>
          </a:xfrm>
          <a:prstGeom prst="rect">
            <a:avLst/>
          </a:prstGeom>
          <a:noFill/>
        </p:spPr>
        <p:txBody>
          <a:bodyPr wrap="none" rtlCol="0">
            <a:spAutoFit/>
          </a:bodyPr>
          <a:lstStyle/>
          <a:p>
            <a:pPr algn="ctr"/>
            <a:r>
              <a:rPr lang="zh-CN" altLang="zh-CN" sz="5200" b="1" dirty="0" smtClean="0">
                <a:solidFill>
                  <a:srgbClr val="093B5C"/>
                </a:solidFill>
                <a:latin typeface="微软雅黑" panose="020B0503020204020204" pitchFamily="34" charset="-122"/>
                <a:ea typeface="微软雅黑" panose="020B0503020204020204" pitchFamily="34" charset="-122"/>
              </a:rPr>
              <a:t>基于</a:t>
            </a:r>
            <a:r>
              <a:rPr lang="zh-CN" altLang="zh-CN" sz="5200" b="1" dirty="0">
                <a:solidFill>
                  <a:srgbClr val="093B5C"/>
                </a:solidFill>
                <a:latin typeface="微软雅黑" panose="020B0503020204020204" pitchFamily="34" charset="-122"/>
                <a:ea typeface="微软雅黑" panose="020B0503020204020204" pitchFamily="34" charset="-122"/>
              </a:rPr>
              <a:t>深度学习的</a:t>
            </a:r>
            <a:r>
              <a:rPr lang="en-US" altLang="zh-CN" sz="5200" b="1" dirty="0">
                <a:solidFill>
                  <a:srgbClr val="093B5C"/>
                </a:solidFill>
                <a:latin typeface="微软雅黑" panose="020B0503020204020204" pitchFamily="34" charset="-122"/>
                <a:ea typeface="微软雅黑" panose="020B0503020204020204" pitchFamily="34" charset="-122"/>
              </a:rPr>
              <a:t>API</a:t>
            </a:r>
            <a:r>
              <a:rPr lang="zh-CN" altLang="zh-CN" sz="5200" b="1" dirty="0">
                <a:solidFill>
                  <a:srgbClr val="093B5C"/>
                </a:solidFill>
                <a:latin typeface="微软雅黑" panose="020B0503020204020204" pitchFamily="34" charset="-122"/>
                <a:ea typeface="微软雅黑" panose="020B0503020204020204" pitchFamily="34" charset="-122"/>
              </a:rPr>
              <a:t>误用缺陷检测</a:t>
            </a:r>
            <a:endParaRPr lang="zh-CN" altLang="en-US" sz="5200" b="1" dirty="0">
              <a:solidFill>
                <a:srgbClr val="093B5C"/>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383852" y="2682344"/>
            <a:ext cx="1415772" cy="461665"/>
          </a:xfrm>
          <a:prstGeom prst="rect">
            <a:avLst/>
          </a:prstGeom>
          <a:noFill/>
        </p:spPr>
        <p:txBody>
          <a:bodyPr wrap="none" rtlCol="0">
            <a:spAutoFit/>
          </a:bodyPr>
          <a:lstStyle/>
          <a:p>
            <a:r>
              <a:rPr lang="zh-CN" altLang="en-US" sz="2400" smtClean="0">
                <a:solidFill>
                  <a:srgbClr val="093B5C"/>
                </a:solidFill>
                <a:latin typeface="微软雅黑" panose="020B0503020204020204" pitchFamily="34" charset="-122"/>
                <a:ea typeface="微软雅黑" panose="020B0503020204020204" pitchFamily="34" charset="-122"/>
              </a:rPr>
              <a:t>复旦大学</a:t>
            </a:r>
            <a:endParaRPr lang="zh-CN" altLang="en-US" sz="2400" dirty="0">
              <a:solidFill>
                <a:srgbClr val="093B5C"/>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4260948" y="4412028"/>
            <a:ext cx="3955401" cy="400109"/>
          </a:xfrm>
          <a:prstGeom prst="roundRect">
            <a:avLst>
              <a:gd name="adj" fmla="val 50000"/>
            </a:avLst>
          </a:prstGeom>
          <a:solidFill>
            <a:srgbClr val="093B5C"/>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4"/>
          <p:cNvSpPr txBox="1"/>
          <p:nvPr/>
        </p:nvSpPr>
        <p:spPr>
          <a:xfrm>
            <a:off x="4359967" y="4411206"/>
            <a:ext cx="4392112"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汪</a:t>
            </a:r>
            <a:r>
              <a:rPr lang="zh-CN" altLang="en-US" sz="2000" dirty="0" smtClean="0">
                <a:solidFill>
                  <a:schemeClr val="bg1"/>
                </a:solidFill>
                <a:latin typeface="微软雅黑" panose="020B0503020204020204" pitchFamily="34" charset="-122"/>
                <a:ea typeface="微软雅黑" panose="020B0503020204020204" pitchFamily="34" charset="-122"/>
              </a:rPr>
              <a:t>昕  陈驰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赵逸</a:t>
            </a:r>
            <a:r>
              <a:rPr lang="zh-CN" altLang="en-US" sz="2000" dirty="0" smtClean="0">
                <a:solidFill>
                  <a:schemeClr val="bg1"/>
                </a:solidFill>
                <a:latin typeface="微软雅黑" panose="020B0503020204020204" pitchFamily="34" charset="-122"/>
                <a:ea typeface="微软雅黑" panose="020B0503020204020204" pitchFamily="34" charset="-122"/>
              </a:rPr>
              <a:t>凡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彭</a:t>
            </a:r>
            <a:r>
              <a:rPr lang="zh-CN" altLang="en-US" sz="2000" dirty="0" smtClean="0">
                <a:solidFill>
                  <a:schemeClr val="bg1"/>
                </a:solidFill>
                <a:latin typeface="微软雅黑" panose="020B0503020204020204" pitchFamily="34" charset="-122"/>
                <a:ea typeface="微软雅黑" panose="020B0503020204020204" pitchFamily="34" charset="-122"/>
              </a:rPr>
              <a:t>鑫</a:t>
            </a: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 赵</a:t>
            </a:r>
            <a:r>
              <a:rPr lang="zh-CN" altLang="en-US" sz="2000" dirty="0">
                <a:solidFill>
                  <a:schemeClr val="bg1"/>
                </a:solidFill>
                <a:latin typeface="微软雅黑" panose="020B0503020204020204" pitchFamily="34" charset="-122"/>
                <a:ea typeface="微软雅黑" panose="020B0503020204020204" pitchFamily="34" charset="-122"/>
              </a:rPr>
              <a:t>文耘 </a:t>
            </a:r>
          </a:p>
        </p:txBody>
      </p:sp>
      <p:sp>
        <p:nvSpPr>
          <p:cNvPr id="24" name="等腰三角形 23"/>
          <p:cNvSpPr/>
          <p:nvPr/>
        </p:nvSpPr>
        <p:spPr>
          <a:xfrm>
            <a:off x="5763813" y="5818690"/>
            <a:ext cx="664374" cy="572736"/>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5"/>
          <p:cNvSpPr>
            <a:spLocks noChangeAspect="1"/>
          </p:cNvSpPr>
          <p:nvPr/>
        </p:nvSpPr>
        <p:spPr bwMode="auto">
          <a:xfrm>
            <a:off x="4480014" y="-1268506"/>
            <a:ext cx="3239687" cy="367840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047" y="452906"/>
            <a:ext cx="1293382" cy="1297709"/>
          </a:xfrm>
          <a:prstGeom prst="rect">
            <a:avLst/>
          </a:prstGeom>
          <a:noFill/>
          <a:ln>
            <a:noFill/>
          </a:ln>
        </p:spPr>
      </p:pic>
      <p:sp>
        <p:nvSpPr>
          <p:cNvPr id="4" name="文本框 3"/>
          <p:cNvSpPr txBox="1"/>
          <p:nvPr/>
        </p:nvSpPr>
        <p:spPr>
          <a:xfrm>
            <a:off x="6099858" y="6111433"/>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60154738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ppt_w</p:attrName>
                                        </p:attrNameLst>
                                      </p:cBhvr>
                                      <p:tavLst>
                                        <p:tav tm="0">
                                          <p:val>
                                            <p:fltVal val="0"/>
                                          </p:val>
                                        </p:tav>
                                        <p:tav tm="100000">
                                          <p:val>
                                            <p:strVal val="#ppt_w"/>
                                          </p:val>
                                        </p:tav>
                                      </p:tavLst>
                                    </p:anim>
                                    <p:anim calcmode="lin" valueType="num">
                                      <p:cBhvr>
                                        <p:cTn id="8" dur="250" fill="hold"/>
                                        <p:tgtEl>
                                          <p:spTgt spid="13"/>
                                        </p:tgtEl>
                                        <p:attrNameLst>
                                          <p:attrName>ppt_h</p:attrName>
                                        </p:attrNameLst>
                                      </p:cBhvr>
                                      <p:tavLst>
                                        <p:tav tm="0">
                                          <p:val>
                                            <p:fltVal val="0"/>
                                          </p:val>
                                        </p:tav>
                                        <p:tav tm="100000">
                                          <p:val>
                                            <p:strVal val="#ppt_h"/>
                                          </p:val>
                                        </p:tav>
                                      </p:tavLst>
                                    </p:anim>
                                    <p:animEffect transition="in" filter="fade">
                                      <p:cBhvr>
                                        <p:cTn id="9" dur="250"/>
                                        <p:tgtEl>
                                          <p:spTgt spid="13"/>
                                        </p:tgtEl>
                                      </p:cBhvr>
                                    </p:animEffect>
                                  </p:childTnLst>
                                </p:cTn>
                              </p:par>
                              <p:par>
                                <p:cTn id="10" presetID="6" presetClass="emph" presetSubtype="0" decel="100000" fill="hold" grpId="1" nodeType="withEffect">
                                  <p:stCondLst>
                                    <p:cond delay="200"/>
                                  </p:stCondLst>
                                  <p:childTnLst>
                                    <p:animScale>
                                      <p:cBhvr>
                                        <p:cTn id="11" dur="250" fill="hold"/>
                                        <p:tgtEl>
                                          <p:spTgt spid="13"/>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3"/>
                                        </p:tgtEl>
                                      </p:cBhvr>
                                      <p:by x="83000" y="83000"/>
                                    </p:animScale>
                                  </p:childTnLst>
                                </p:cTn>
                              </p:par>
                              <p:par>
                                <p:cTn id="14" presetID="53" presetClass="entr" presetSubtype="16" fill="hold" nodeType="withEffect">
                                  <p:stCondLst>
                                    <p:cond delay="400"/>
                                  </p:stCondLst>
                                  <p:childTnLst>
                                    <p:set>
                                      <p:cBhvr>
                                        <p:cTn id="15" dur="1" fill="hold">
                                          <p:stCondLst>
                                            <p:cond delay="0"/>
                                          </p:stCondLst>
                                        </p:cTn>
                                        <p:tgtEl>
                                          <p:spTgt spid="3"/>
                                        </p:tgtEl>
                                        <p:attrNameLst>
                                          <p:attrName>style.visibility</p:attrName>
                                        </p:attrNameLst>
                                      </p:cBhvr>
                                      <p:to>
                                        <p:strVal val="visible"/>
                                      </p:to>
                                    </p:set>
                                    <p:anim calcmode="lin" valueType="num">
                                      <p:cBhvr>
                                        <p:cTn id="16" dur="250" fill="hold"/>
                                        <p:tgtEl>
                                          <p:spTgt spid="3"/>
                                        </p:tgtEl>
                                        <p:attrNameLst>
                                          <p:attrName>ppt_w</p:attrName>
                                        </p:attrNameLst>
                                      </p:cBhvr>
                                      <p:tavLst>
                                        <p:tav tm="0">
                                          <p:val>
                                            <p:fltVal val="0"/>
                                          </p:val>
                                        </p:tav>
                                        <p:tav tm="100000">
                                          <p:val>
                                            <p:strVal val="#ppt_w"/>
                                          </p:val>
                                        </p:tav>
                                      </p:tavLst>
                                    </p:anim>
                                    <p:anim calcmode="lin" valueType="num">
                                      <p:cBhvr>
                                        <p:cTn id="17" dur="250" fill="hold"/>
                                        <p:tgtEl>
                                          <p:spTgt spid="3"/>
                                        </p:tgtEl>
                                        <p:attrNameLst>
                                          <p:attrName>ppt_h</p:attrName>
                                        </p:attrNameLst>
                                      </p:cBhvr>
                                      <p:tavLst>
                                        <p:tav tm="0">
                                          <p:val>
                                            <p:fltVal val="0"/>
                                          </p:val>
                                        </p:tav>
                                        <p:tav tm="100000">
                                          <p:val>
                                            <p:strVal val="#ppt_h"/>
                                          </p:val>
                                        </p:tav>
                                      </p:tavLst>
                                    </p:anim>
                                    <p:animEffect transition="in" filter="fade">
                                      <p:cBhvr>
                                        <p:cTn id="18" dur="250"/>
                                        <p:tgtEl>
                                          <p:spTgt spid="3"/>
                                        </p:tgtEl>
                                      </p:cBhvr>
                                    </p:animEffect>
                                  </p:childTnLst>
                                </p:cTn>
                              </p:par>
                              <p:par>
                                <p:cTn id="19" presetID="6" presetClass="emph" presetSubtype="0" decel="100000" fill="hold" nodeType="withEffect">
                                  <p:stCondLst>
                                    <p:cond delay="600"/>
                                  </p:stCondLst>
                                  <p:childTnLst>
                                    <p:animScale>
                                      <p:cBhvr>
                                        <p:cTn id="20" dur="250" fill="hold"/>
                                        <p:tgtEl>
                                          <p:spTgt spid="3"/>
                                        </p:tgtEl>
                                      </p:cBhvr>
                                      <p:by x="120000" y="120000"/>
                                    </p:animScale>
                                  </p:childTnLst>
                                </p:cTn>
                              </p:par>
                              <p:par>
                                <p:cTn id="21" presetID="6" presetClass="emph" presetSubtype="0" decel="100000" fill="hold" nodeType="withEffect">
                                  <p:stCondLst>
                                    <p:cond delay="800"/>
                                  </p:stCondLst>
                                  <p:childTnLst>
                                    <p:animScale>
                                      <p:cBhvr>
                                        <p:cTn id="22" dur="250" fill="hold"/>
                                        <p:tgtEl>
                                          <p:spTgt spid="3"/>
                                        </p:tgtEl>
                                      </p:cBhvr>
                                      <p:by x="83000" y="83000"/>
                                    </p:animScale>
                                  </p:childTnLst>
                                </p:cTn>
                              </p:par>
                            </p:childTnLst>
                          </p:cTn>
                        </p:par>
                        <p:par>
                          <p:cTn id="23" fill="hold">
                            <p:stCondLst>
                              <p:cond delay="1050"/>
                            </p:stCondLst>
                            <p:childTnLst>
                              <p:par>
                                <p:cTn id="24" presetID="53" presetClass="entr" presetSubtype="16"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250" fill="hold"/>
                                        <p:tgtEl>
                                          <p:spTgt spid="14"/>
                                        </p:tgtEl>
                                        <p:attrNameLst>
                                          <p:attrName>ppt_w</p:attrName>
                                        </p:attrNameLst>
                                      </p:cBhvr>
                                      <p:tavLst>
                                        <p:tav tm="0">
                                          <p:val>
                                            <p:fltVal val="0"/>
                                          </p:val>
                                        </p:tav>
                                        <p:tav tm="100000">
                                          <p:val>
                                            <p:strVal val="#ppt_w"/>
                                          </p:val>
                                        </p:tav>
                                      </p:tavLst>
                                    </p:anim>
                                    <p:anim calcmode="lin" valueType="num">
                                      <p:cBhvr>
                                        <p:cTn id="27" dur="250" fill="hold"/>
                                        <p:tgtEl>
                                          <p:spTgt spid="14"/>
                                        </p:tgtEl>
                                        <p:attrNameLst>
                                          <p:attrName>ppt_h</p:attrName>
                                        </p:attrNameLst>
                                      </p:cBhvr>
                                      <p:tavLst>
                                        <p:tav tm="0">
                                          <p:val>
                                            <p:fltVal val="0"/>
                                          </p:val>
                                        </p:tav>
                                        <p:tav tm="100000">
                                          <p:val>
                                            <p:strVal val="#ppt_h"/>
                                          </p:val>
                                        </p:tav>
                                      </p:tavLst>
                                    </p:anim>
                                    <p:animEffect transition="in" filter="fade">
                                      <p:cBhvr>
                                        <p:cTn id="28" dur="250"/>
                                        <p:tgtEl>
                                          <p:spTgt spid="14"/>
                                        </p:tgtEl>
                                      </p:cBhvr>
                                    </p:animEffect>
                                  </p:childTnLst>
                                </p:cTn>
                              </p:par>
                              <p:par>
                                <p:cTn id="29" presetID="35" presetClass="path" presetSubtype="0" accel="50000" decel="50000" fill="hold" grpId="1" nodeType="withEffect">
                                  <p:stCondLst>
                                    <p:cond delay="0"/>
                                  </p:stCondLst>
                                  <p:childTnLst>
                                    <p:animMotion origin="layout" path="M 6.25E-7 1.48148E-6 L 0.34896 1.48148E-6 " pathEditMode="relative" rAng="0" ptsTypes="AA">
                                      <p:cBhvr>
                                        <p:cTn id="30" dur="250" spd="-100000" fill="hold"/>
                                        <p:tgtEl>
                                          <p:spTgt spid="14"/>
                                        </p:tgtEl>
                                        <p:attrNameLst>
                                          <p:attrName>ppt_x</p:attrName>
                                          <p:attrName>ppt_y</p:attrName>
                                        </p:attrNameLst>
                                      </p:cBhvr>
                                      <p:rCtr x="17448" y="0"/>
                                    </p:animMotion>
                                  </p:childTnLst>
                                </p:cTn>
                              </p:par>
                              <p:par>
                                <p:cTn id="31" presetID="53" presetClass="entr" presetSubtype="16"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35" presetClass="path" presetSubtype="0" accel="50000" decel="50000" fill="hold" grpId="1" nodeType="withEffect">
                                  <p:stCondLst>
                                    <p:cond delay="0"/>
                                  </p:stCondLst>
                                  <p:childTnLst>
                                    <p:animMotion origin="layout" path="M -4.16667E-7 1.48148E-6 L -0.37396 1.48148E-6 " pathEditMode="relative" rAng="0" ptsTypes="AA">
                                      <p:cBhvr>
                                        <p:cTn id="37" dur="500" spd="-100000" fill="hold"/>
                                        <p:tgtEl>
                                          <p:spTgt spid="12"/>
                                        </p:tgtEl>
                                        <p:attrNameLst>
                                          <p:attrName>ppt_x</p:attrName>
                                          <p:attrName>ppt_y</p:attrName>
                                        </p:attrNameLst>
                                      </p:cBhvr>
                                      <p:rCtr x="-18698" y="0"/>
                                    </p:animMotion>
                                  </p:childTnLst>
                                </p:cTn>
                              </p:par>
                            </p:childTnLst>
                          </p:cTn>
                        </p:par>
                        <p:par>
                          <p:cTn id="38" fill="hold">
                            <p:stCondLst>
                              <p:cond delay="1550"/>
                            </p:stCondLst>
                            <p:childTnLst>
                              <p:par>
                                <p:cTn id="39" presetID="53" presetClass="entr" presetSubtype="16"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200" fill="hold"/>
                                        <p:tgtEl>
                                          <p:spTgt spid="22"/>
                                        </p:tgtEl>
                                        <p:attrNameLst>
                                          <p:attrName>ppt_w</p:attrName>
                                        </p:attrNameLst>
                                      </p:cBhvr>
                                      <p:tavLst>
                                        <p:tav tm="0">
                                          <p:val>
                                            <p:fltVal val="0"/>
                                          </p:val>
                                        </p:tav>
                                        <p:tav tm="100000">
                                          <p:val>
                                            <p:strVal val="#ppt_w"/>
                                          </p:val>
                                        </p:tav>
                                      </p:tavLst>
                                    </p:anim>
                                    <p:anim calcmode="lin" valueType="num">
                                      <p:cBhvr>
                                        <p:cTn id="42" dur="200" fill="hold"/>
                                        <p:tgtEl>
                                          <p:spTgt spid="22"/>
                                        </p:tgtEl>
                                        <p:attrNameLst>
                                          <p:attrName>ppt_h</p:attrName>
                                        </p:attrNameLst>
                                      </p:cBhvr>
                                      <p:tavLst>
                                        <p:tav tm="0">
                                          <p:val>
                                            <p:fltVal val="0"/>
                                          </p:val>
                                        </p:tav>
                                        <p:tav tm="100000">
                                          <p:val>
                                            <p:strVal val="#ppt_h"/>
                                          </p:val>
                                        </p:tav>
                                      </p:tavLst>
                                    </p:anim>
                                    <p:animEffect transition="in" filter="fade">
                                      <p:cBhvr>
                                        <p:cTn id="43" dur="200"/>
                                        <p:tgtEl>
                                          <p:spTgt spid="22"/>
                                        </p:tgtEl>
                                      </p:cBhvr>
                                    </p:animEffect>
                                  </p:childTnLst>
                                </p:cTn>
                              </p:par>
                              <p:par>
                                <p:cTn id="44" presetID="6" presetClass="emph" presetSubtype="0" decel="100000" fill="hold" grpId="1" nodeType="withEffect">
                                  <p:stCondLst>
                                    <p:cond delay="200"/>
                                  </p:stCondLst>
                                  <p:childTnLst>
                                    <p:animScale>
                                      <p:cBhvr>
                                        <p:cTn id="45" dur="250" fill="hold"/>
                                        <p:tgtEl>
                                          <p:spTgt spid="22"/>
                                        </p:tgtEl>
                                      </p:cBhvr>
                                      <p:by x="120000" y="120000"/>
                                    </p:animScale>
                                  </p:childTnLst>
                                </p:cTn>
                              </p:par>
                              <p:par>
                                <p:cTn id="46" presetID="6" presetClass="emph" presetSubtype="0" decel="100000" fill="hold" grpId="2" nodeType="withEffect">
                                  <p:stCondLst>
                                    <p:cond delay="300"/>
                                  </p:stCondLst>
                                  <p:childTnLst>
                                    <p:animScale>
                                      <p:cBhvr>
                                        <p:cTn id="47" dur="250" fill="hold"/>
                                        <p:tgtEl>
                                          <p:spTgt spid="22"/>
                                        </p:tgtEl>
                                      </p:cBhvr>
                                      <p:by x="83000" y="83000"/>
                                    </p:animScale>
                                  </p:childTnLst>
                                </p:cTn>
                              </p:par>
                              <p:par>
                                <p:cTn id="48" presetID="53" presetClass="entr" presetSubtype="16" fill="hold" grpId="0" nodeType="withEffect">
                                  <p:stCondLst>
                                    <p:cond delay="30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childTnLst>
                          </p:cTn>
                        </p:par>
                        <p:par>
                          <p:cTn id="53" fill="hold">
                            <p:stCondLst>
                              <p:cond delay="21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14" grpId="1"/>
      <p:bldP spid="22" grpId="0" animBg="1"/>
      <p:bldP spid="22" grpId="1" animBg="1"/>
      <p:bldP spid="22" grpId="2" animBg="1"/>
      <p:bldP spid="15" grpId="0"/>
      <p:bldP spid="24" grpId="0" animBg="1"/>
      <p:bldP spid="13" grpId="0" animBg="1"/>
      <p:bldP spid="13" grpId="1" animBg="1"/>
      <p:bldP spid="13"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108880" y="3001177"/>
            <a:ext cx="797424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smtClean="0"/>
              <a:t>方法与实现</a:t>
            </a:r>
            <a:endParaRPr lang="zh-CN" altLang="en-US" dirty="0"/>
          </a:p>
        </p:txBody>
      </p:sp>
      <p:sp>
        <p:nvSpPr>
          <p:cNvPr id="12" name="文本框 11"/>
          <p:cNvSpPr txBox="1"/>
          <p:nvPr/>
        </p:nvSpPr>
        <p:spPr>
          <a:xfrm>
            <a:off x="2677610" y="4150757"/>
            <a:ext cx="6836780" cy="400110"/>
          </a:xfrm>
          <a:prstGeom prst="rect">
            <a:avLst/>
          </a:prstGeom>
          <a:noFill/>
        </p:spPr>
        <p:txBody>
          <a:bodyPr wrap="square" rtlCol="0">
            <a:spAutoFit/>
          </a:bodyPr>
          <a:lstStyle>
            <a:defPPr>
              <a:defRPr lang="zh-CN"/>
            </a:defPPr>
            <a:lvl1pPr algn="ctr">
              <a:defRPr sz="2000" b="0">
                <a:solidFill>
                  <a:srgbClr val="093B5C"/>
                </a:solidFill>
                <a:latin typeface="微软雅黑" panose="020B0503020204020204" pitchFamily="34" charset="-122"/>
                <a:ea typeface="微软雅黑" panose="020B0503020204020204" pitchFamily="34" charset="-122"/>
              </a:defRPr>
            </a:lvl1pPr>
          </a:lstStyle>
          <a:p>
            <a:r>
              <a:rPr lang="zh-CN" altLang="en-US" dirty="0" smtClean="0"/>
              <a:t>方法概览 </a:t>
            </a:r>
            <a:r>
              <a:rPr lang="en-US" altLang="zh-CN" dirty="0" smtClean="0"/>
              <a:t>/</a:t>
            </a:r>
            <a:r>
              <a:rPr lang="zh-CN" altLang="en-US" dirty="0" smtClean="0"/>
              <a:t> 训练数据构造 </a:t>
            </a:r>
            <a:r>
              <a:rPr lang="en-US" altLang="zh-CN" dirty="0" smtClean="0"/>
              <a:t>/</a:t>
            </a:r>
            <a:r>
              <a:rPr lang="zh-CN" altLang="en-US" dirty="0" smtClean="0"/>
              <a:t> 模型训练与预测 </a:t>
            </a:r>
            <a:r>
              <a:rPr lang="en-US" altLang="zh-CN" dirty="0" smtClean="0"/>
              <a:t>/</a:t>
            </a:r>
            <a:r>
              <a:rPr lang="zh-CN" altLang="en-US" dirty="0" smtClean="0"/>
              <a:t> 缺陷检测</a:t>
            </a:r>
            <a:endParaRPr lang="zh-CN" altLang="en-US" dirty="0"/>
          </a:p>
        </p:txBody>
      </p:sp>
      <p:sp>
        <p:nvSpPr>
          <p:cNvPr id="14" name="Freeform 5"/>
          <p:cNvSpPr>
            <a:spLocks/>
          </p:cNvSpPr>
          <p:nvPr/>
        </p:nvSpPr>
        <p:spPr bwMode="auto">
          <a:xfrm>
            <a:off x="4454430" y="-1323744"/>
            <a:ext cx="3283140" cy="372774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Freeform 5"/>
          <p:cNvSpPr>
            <a:spLocks/>
          </p:cNvSpPr>
          <p:nvPr/>
        </p:nvSpPr>
        <p:spPr bwMode="auto">
          <a:xfrm>
            <a:off x="4065249" y="-1765627"/>
            <a:ext cx="4061502" cy="461151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2"/>
          <p:cNvSpPr txBox="1">
            <a:spLocks noChangeArrowheads="1"/>
          </p:cNvSpPr>
          <p:nvPr/>
        </p:nvSpPr>
        <p:spPr bwMode="auto">
          <a:xfrm>
            <a:off x="5424469" y="18024"/>
            <a:ext cx="13430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b="1" dirty="0">
                <a:solidFill>
                  <a:prstClr val="white"/>
                </a:solidFill>
                <a:latin typeface="AgencyFB" panose="02000806040000020003" pitchFamily="2" charset="0"/>
                <a:ea typeface="微软雅黑" pitchFamily="34" charset="-122"/>
              </a:rPr>
              <a:t>3</a:t>
            </a:r>
            <a:endParaRPr lang="zh-CN" altLang="en-US" sz="12000" b="1" dirty="0">
              <a:solidFill>
                <a:prstClr val="white"/>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1629977"/>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prstClr val="white"/>
                </a:solidFill>
                <a:latin typeface="微软雅黑" pitchFamily="34" charset="-122"/>
                <a:ea typeface="微软雅黑" pitchFamily="34" charset="-122"/>
              </a:rPr>
              <a:t>PART </a:t>
            </a:r>
            <a:r>
              <a:rPr lang="en-US" altLang="zh-CN" sz="1800" dirty="0" smtClean="0">
                <a:solidFill>
                  <a:prstClr val="white"/>
                </a:solidFill>
                <a:latin typeface="微软雅黑" pitchFamily="34" charset="-122"/>
                <a:ea typeface="微软雅黑" pitchFamily="34" charset="-122"/>
              </a:rPr>
              <a:t>THREE</a:t>
            </a:r>
            <a:endParaRPr lang="zh-CN" altLang="en-US" sz="1800" dirty="0">
              <a:solidFill>
                <a:prstClr val="white"/>
              </a:solidFill>
              <a:latin typeface="微软雅黑" pitchFamily="34" charset="-122"/>
              <a:ea typeface="微软雅黑" pitchFamily="34" charset="-122"/>
            </a:endParaRPr>
          </a:p>
        </p:txBody>
      </p:sp>
      <p:sp>
        <p:nvSpPr>
          <p:cNvPr id="8" name="等腰三角形 7"/>
          <p:cNvSpPr/>
          <p:nvPr/>
        </p:nvSpPr>
        <p:spPr>
          <a:xfrm>
            <a:off x="5763813" y="5818690"/>
            <a:ext cx="664374" cy="572736"/>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71019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ppt_w</p:attrName>
                                        </p:attrNameLst>
                                      </p:cBhvr>
                                      <p:tavLst>
                                        <p:tav tm="0">
                                          <p:val>
                                            <p:fltVal val="0"/>
                                          </p:val>
                                        </p:tav>
                                        <p:tav tm="100000">
                                          <p:val>
                                            <p:strVal val="#ppt_w"/>
                                          </p:val>
                                        </p:tav>
                                      </p:tavLst>
                                    </p:anim>
                                    <p:anim calcmode="lin" valueType="num">
                                      <p:cBhvr>
                                        <p:cTn id="8" dur="250" fill="hold"/>
                                        <p:tgtEl>
                                          <p:spTgt spid="24"/>
                                        </p:tgtEl>
                                        <p:attrNameLst>
                                          <p:attrName>ppt_h</p:attrName>
                                        </p:attrNameLst>
                                      </p:cBhvr>
                                      <p:tavLst>
                                        <p:tav tm="0">
                                          <p:val>
                                            <p:fltVal val="0"/>
                                          </p:val>
                                        </p:tav>
                                        <p:tav tm="100000">
                                          <p:val>
                                            <p:strVal val="#ppt_h"/>
                                          </p:val>
                                        </p:tav>
                                      </p:tavLst>
                                    </p:anim>
                                    <p:animEffect transition="in" filter="fade">
                                      <p:cBhvr>
                                        <p:cTn id="9" dur="250"/>
                                        <p:tgtEl>
                                          <p:spTgt spid="24"/>
                                        </p:tgtEl>
                                      </p:cBhvr>
                                    </p:animEffect>
                                  </p:childTnLst>
                                </p:cTn>
                              </p:par>
                              <p:par>
                                <p:cTn id="10" presetID="6" presetClass="emph" presetSubtype="0" decel="100000" fill="hold" grpId="1" nodeType="withEffect">
                                  <p:stCondLst>
                                    <p:cond delay="200"/>
                                  </p:stCondLst>
                                  <p:childTnLst>
                                    <p:animScale>
                                      <p:cBhvr>
                                        <p:cTn id="11" dur="250" fill="hold"/>
                                        <p:tgtEl>
                                          <p:spTgt spid="2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2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4"/>
                                        </p:tgtEl>
                                        <p:attrNameLst>
                                          <p:attrName>style.visibility</p:attrName>
                                        </p:attrNameLst>
                                      </p:cBhvr>
                                      <p:to>
                                        <p:strVal val="visible"/>
                                      </p:to>
                                    </p:set>
                                    <p:anim calcmode="lin" valueType="num">
                                      <p:cBhvr>
                                        <p:cTn id="16" dur="250" fill="hold"/>
                                        <p:tgtEl>
                                          <p:spTgt spid="14"/>
                                        </p:tgtEl>
                                        <p:attrNameLst>
                                          <p:attrName>ppt_w</p:attrName>
                                        </p:attrNameLst>
                                      </p:cBhvr>
                                      <p:tavLst>
                                        <p:tav tm="0">
                                          <p:val>
                                            <p:fltVal val="0"/>
                                          </p:val>
                                        </p:tav>
                                        <p:tav tm="100000">
                                          <p:val>
                                            <p:strVal val="#ppt_w"/>
                                          </p:val>
                                        </p:tav>
                                      </p:tavLst>
                                    </p:anim>
                                    <p:anim calcmode="lin" valueType="num">
                                      <p:cBhvr>
                                        <p:cTn id="17" dur="250" fill="hold"/>
                                        <p:tgtEl>
                                          <p:spTgt spid="14"/>
                                        </p:tgtEl>
                                        <p:attrNameLst>
                                          <p:attrName>ppt_h</p:attrName>
                                        </p:attrNameLst>
                                      </p:cBhvr>
                                      <p:tavLst>
                                        <p:tav tm="0">
                                          <p:val>
                                            <p:fltVal val="0"/>
                                          </p:val>
                                        </p:tav>
                                        <p:tav tm="100000">
                                          <p:val>
                                            <p:strVal val="#ppt_h"/>
                                          </p:val>
                                        </p:tav>
                                      </p:tavLst>
                                    </p:anim>
                                    <p:animEffect transition="in" filter="fade">
                                      <p:cBhvr>
                                        <p:cTn id="18" dur="250"/>
                                        <p:tgtEl>
                                          <p:spTgt spid="14"/>
                                        </p:tgtEl>
                                      </p:cBhvr>
                                    </p:animEffect>
                                  </p:childTnLst>
                                </p:cTn>
                              </p:par>
                              <p:par>
                                <p:cTn id="19" presetID="6" presetClass="emph" presetSubtype="0" decel="100000" fill="hold" grpId="1" nodeType="withEffect">
                                  <p:stCondLst>
                                    <p:cond delay="600"/>
                                  </p:stCondLst>
                                  <p:childTnLst>
                                    <p:animScale>
                                      <p:cBhvr>
                                        <p:cTn id="20" dur="250" fill="hold"/>
                                        <p:tgtEl>
                                          <p:spTgt spid="14"/>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4"/>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6"/>
                                        </p:tgtEl>
                                        <p:attrNameLst>
                                          <p:attrName>style.visibility</p:attrName>
                                        </p:attrNameLst>
                                      </p:cBhvr>
                                      <p:to>
                                        <p:strVal val="visible"/>
                                      </p:to>
                                    </p:set>
                                    <p:anim calcmode="lin" valueType="num">
                                      <p:cBhvr>
                                        <p:cTn id="25" dur="250" fill="hold"/>
                                        <p:tgtEl>
                                          <p:spTgt spid="26"/>
                                        </p:tgtEl>
                                        <p:attrNameLst>
                                          <p:attrName>ppt_w</p:attrName>
                                        </p:attrNameLst>
                                      </p:cBhvr>
                                      <p:tavLst>
                                        <p:tav tm="0">
                                          <p:val>
                                            <p:fltVal val="0"/>
                                          </p:val>
                                        </p:tav>
                                        <p:tav tm="100000">
                                          <p:val>
                                            <p:strVal val="#ppt_w"/>
                                          </p:val>
                                        </p:tav>
                                      </p:tavLst>
                                    </p:anim>
                                    <p:anim calcmode="lin" valueType="num">
                                      <p:cBhvr>
                                        <p:cTn id="26" dur="250" fill="hold"/>
                                        <p:tgtEl>
                                          <p:spTgt spid="26"/>
                                        </p:tgtEl>
                                        <p:attrNameLst>
                                          <p:attrName>ppt_h</p:attrName>
                                        </p:attrNameLst>
                                      </p:cBhvr>
                                      <p:tavLst>
                                        <p:tav tm="0">
                                          <p:val>
                                            <p:fltVal val="0"/>
                                          </p:val>
                                        </p:tav>
                                        <p:tav tm="100000">
                                          <p:val>
                                            <p:strVal val="#ppt_h"/>
                                          </p:val>
                                        </p:tav>
                                      </p:tavLst>
                                    </p:anim>
                                    <p:animEffect transition="in" filter="fade">
                                      <p:cBhvr>
                                        <p:cTn id="27" dur="250"/>
                                        <p:tgtEl>
                                          <p:spTgt spid="26"/>
                                        </p:tgtEl>
                                      </p:cBhvr>
                                    </p:animEffect>
                                  </p:childTnLst>
                                </p:cTn>
                              </p:par>
                              <p:par>
                                <p:cTn id="28" presetID="6" presetClass="emph" presetSubtype="0" decel="100000" fill="hold" grpId="1" nodeType="withEffect">
                                  <p:stCondLst>
                                    <p:cond delay="800"/>
                                  </p:stCondLst>
                                  <p:childTnLst>
                                    <p:animScale>
                                      <p:cBhvr>
                                        <p:cTn id="29" dur="250" fill="hold"/>
                                        <p:tgtEl>
                                          <p:spTgt spid="2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6"/>
                                        </p:tgtEl>
                                      </p:cBhvr>
                                      <p:by x="83000" y="83000"/>
                                    </p:animScale>
                                  </p:childTnLst>
                                </p:cTn>
                              </p:par>
                            </p:childTnLst>
                          </p:cTn>
                        </p:par>
                        <p:par>
                          <p:cTn id="32" fill="hold">
                            <p:stCondLst>
                              <p:cond delay="125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175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par>
                                <p:cTn id="42" presetID="35" presetClass="path" presetSubtype="0" accel="50000" decel="50000" fill="hold" grpId="1" nodeType="withEffect">
                                  <p:stCondLst>
                                    <p:cond delay="0"/>
                                  </p:stCondLst>
                                  <p:childTnLst>
                                    <p:animMotion origin="layout" path="M 0 -4.07407E-6 L 0.34896 -4.07407E-6 " pathEditMode="relative" rAng="0" ptsTypes="AA">
                                      <p:cBhvr>
                                        <p:cTn id="43" dur="1000" spd="-100000" fill="hold"/>
                                        <p:tgtEl>
                                          <p:spTgt spid="15"/>
                                        </p:tgtEl>
                                        <p:attrNameLst>
                                          <p:attrName>ppt_x</p:attrName>
                                          <p:attrName>ppt_y</p:attrName>
                                        </p:attrNameLst>
                                      </p:cBhvr>
                                      <p:rCtr x="17448" y="0"/>
                                    </p:animMotion>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35" presetClass="path" presetSubtype="0" accel="50000" decel="50000" fill="hold" grpId="1" nodeType="withEffect">
                                  <p:stCondLst>
                                    <p:cond delay="0"/>
                                  </p:stCondLst>
                                  <p:childTnLst>
                                    <p:animMotion origin="layout" path="M 0 3.7037E-7 L -0.37396 3.7037E-7 " pathEditMode="relative" rAng="0" ptsTypes="AA">
                                      <p:cBhvr>
                                        <p:cTn id="50" dur="1000" spd="-100000" fill="hold"/>
                                        <p:tgtEl>
                                          <p:spTgt spid="12"/>
                                        </p:tgtEl>
                                        <p:attrNameLst>
                                          <p:attrName>ppt_x</p:attrName>
                                          <p:attrName>ppt_y</p:attrName>
                                        </p:attrNameLst>
                                      </p:cBhvr>
                                      <p:rCtr x="-18698" y="0"/>
                                    </p:animMotion>
                                  </p:childTnLst>
                                </p:cTn>
                              </p:par>
                            </p:childTnLst>
                          </p:cTn>
                        </p:par>
                        <p:par>
                          <p:cTn id="51" fill="hold">
                            <p:stCondLst>
                              <p:cond delay="2750"/>
                            </p:stCondLst>
                            <p:childTnLst>
                              <p:par>
                                <p:cTn id="52" presetID="10"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2" grpId="0"/>
      <p:bldP spid="12" grpId="1"/>
      <p:bldP spid="14" grpId="0" animBg="1"/>
      <p:bldP spid="14" grpId="1" animBg="1"/>
      <p:bldP spid="14" grpId="2" animBg="1"/>
      <p:bldP spid="24" grpId="0" animBg="1"/>
      <p:bldP spid="24" grpId="1" animBg="1"/>
      <p:bldP spid="24" grpId="2" animBg="1"/>
      <p:bldP spid="26" grpId="0"/>
      <p:bldP spid="26" grpId="1"/>
      <p:bldP spid="26" grpId="2"/>
      <p:bldP spid="16"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方法概览</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3" name="等腰三角形 22"/>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 2"/>
          <p:cNvGrpSpPr/>
          <p:nvPr/>
        </p:nvGrpSpPr>
        <p:grpSpPr>
          <a:xfrm>
            <a:off x="648964" y="1056483"/>
            <a:ext cx="10684588" cy="5477163"/>
            <a:chOff x="798575" y="1130226"/>
            <a:chExt cx="10684588" cy="5477163"/>
          </a:xfrm>
        </p:grpSpPr>
        <p:pic>
          <p:nvPicPr>
            <p:cNvPr id="24" name="图片 23" descr="../../图片_new/3-1方法概览.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575" y="1130226"/>
              <a:ext cx="10684588" cy="5307886"/>
            </a:xfrm>
            <a:prstGeom prst="rect">
              <a:avLst/>
            </a:prstGeom>
            <a:noFill/>
            <a:ln>
              <a:noFill/>
            </a:ln>
          </p:spPr>
        </p:pic>
        <p:sp>
          <p:nvSpPr>
            <p:cNvPr id="6" name="矩形 5"/>
            <p:cNvSpPr/>
            <p:nvPr/>
          </p:nvSpPr>
          <p:spPr>
            <a:xfrm>
              <a:off x="5098756" y="6268835"/>
              <a:ext cx="1005403" cy="338554"/>
            </a:xfrm>
            <a:prstGeom prst="rect">
              <a:avLst/>
            </a:prstGeom>
          </p:spPr>
          <p:txBody>
            <a:bodyPr wrap="none">
              <a:spAutoFit/>
            </a:bodyPr>
            <a:lstStyle/>
            <a:p>
              <a:r>
                <a:rPr lang="zh-CN" altLang="en-US" sz="1600" dirty="0" smtClean="0">
                  <a:latin typeface="Microsoft YaHei" charset="-122"/>
                  <a:ea typeface="Microsoft YaHei" charset="-122"/>
                  <a:cs typeface="Microsoft YaHei" charset="-122"/>
                </a:rPr>
                <a:t>方法概览</a:t>
              </a:r>
              <a:endParaRPr lang="zh-CN" altLang="en-US" sz="1600" dirty="0">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22485819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3"/>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2"/>
                                        </p:tgtEl>
                                        <p:attrNameLst>
                                          <p:attrName>ppt_x</p:attrName>
                                          <p:attrName>ppt_y</p:attrName>
                                        </p:attrNameLst>
                                      </p:cBhvr>
                                      <p:rCtr x="6068" y="0"/>
                                    </p:animMotion>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200" fill="hold"/>
                                        <p:tgtEl>
                                          <p:spTgt spid="3"/>
                                        </p:tgtEl>
                                        <p:attrNameLst>
                                          <p:attrName>ppt_w</p:attrName>
                                        </p:attrNameLst>
                                      </p:cBhvr>
                                      <p:tavLst>
                                        <p:tav tm="0">
                                          <p:val>
                                            <p:fltVal val="0"/>
                                          </p:val>
                                        </p:tav>
                                        <p:tav tm="100000">
                                          <p:val>
                                            <p:strVal val="#ppt_w"/>
                                          </p:val>
                                        </p:tav>
                                      </p:tavLst>
                                    </p:anim>
                                    <p:anim calcmode="lin" valueType="num">
                                      <p:cBhvr>
                                        <p:cTn id="24" dur="200" fill="hold"/>
                                        <p:tgtEl>
                                          <p:spTgt spid="3"/>
                                        </p:tgtEl>
                                        <p:attrNameLst>
                                          <p:attrName>ppt_h</p:attrName>
                                        </p:attrNameLst>
                                      </p:cBhvr>
                                      <p:tavLst>
                                        <p:tav tm="0">
                                          <p:val>
                                            <p:fltVal val="0"/>
                                          </p:val>
                                        </p:tav>
                                        <p:tav tm="100000">
                                          <p:val>
                                            <p:strVal val="#ppt_h"/>
                                          </p:val>
                                        </p:tav>
                                      </p:tavLst>
                                    </p:anim>
                                    <p:animEffect transition="in" filter="fade">
                                      <p:cBhvr>
                                        <p:cTn id="25"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animBg="1"/>
      <p:bldP spid="2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训练数据构造</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1" name="等腰三角形 20"/>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9034" y="4880439"/>
            <a:ext cx="3781805" cy="348813"/>
          </a:xfrm>
          <a:prstGeom prst="rect">
            <a:avLst/>
          </a:prstGeom>
        </p:spPr>
        <p:txBody>
          <a:bodyPr wrap="none">
            <a:spAutoFit/>
          </a:bodyPr>
          <a:lstStyle/>
          <a:p>
            <a:pPr indent="266700">
              <a:lnSpc>
                <a:spcPts val="2000"/>
              </a:lnSpc>
              <a:spcAft>
                <a:spcPts val="0"/>
              </a:spcAft>
            </a:pPr>
            <a:r>
              <a:rPr lang="zh-CN" altLang="en-US" kern="100" dirty="0" smtClean="0">
                <a:latin typeface="Microsoft YaHei" charset="-122"/>
                <a:ea typeface="Microsoft YaHei" charset="-122"/>
                <a:cs typeface="Microsoft YaHei" charset="-122"/>
              </a:rPr>
              <a:t>源代码（“</a:t>
            </a:r>
            <a:r>
              <a:rPr lang="mr-IN" altLang="zh-CN" kern="100" dirty="0" smtClean="0">
                <a:latin typeface="Microsoft YaHei" charset="-122"/>
                <a:ea typeface="Microsoft YaHei" charset="-122"/>
                <a:cs typeface="Microsoft YaHei" charset="-122"/>
              </a:rPr>
              <a:t>…</a:t>
            </a:r>
            <a:r>
              <a:rPr lang="zh-CN" altLang="en-US" kern="100" dirty="0" smtClean="0">
                <a:latin typeface="Microsoft YaHei" charset="-122"/>
                <a:ea typeface="Microsoft YaHei" charset="-122"/>
                <a:cs typeface="Microsoft YaHei" charset="-122"/>
              </a:rPr>
              <a:t>”部分无</a:t>
            </a:r>
            <a:r>
              <a:rPr lang="en-US" altLang="zh-CN" kern="100" dirty="0" smtClean="0">
                <a:latin typeface="Microsoft YaHei" charset="-122"/>
                <a:ea typeface="Microsoft YaHei" charset="-122"/>
                <a:cs typeface="Microsoft YaHei" charset="-122"/>
              </a:rPr>
              <a:t>API</a:t>
            </a:r>
            <a:r>
              <a:rPr lang="zh-CN" altLang="en-US" kern="100" dirty="0" smtClean="0">
                <a:latin typeface="Microsoft YaHei" charset="-122"/>
                <a:ea typeface="Microsoft YaHei" charset="-122"/>
                <a:cs typeface="Microsoft YaHei" charset="-122"/>
              </a:rPr>
              <a:t>调用）</a:t>
            </a:r>
            <a:endParaRPr lang="zh-CN" altLang="zh-CN" kern="100" dirty="0">
              <a:latin typeface="Microsoft YaHei" charset="-122"/>
              <a:ea typeface="Microsoft YaHei" charset="-122"/>
              <a:cs typeface="Microsoft YaHei" charset="-122"/>
            </a:endParaRPr>
          </a:p>
        </p:txBody>
      </p:sp>
      <p:sp>
        <p:nvSpPr>
          <p:cNvPr id="25" name="矩形 24"/>
          <p:cNvSpPr/>
          <p:nvPr/>
        </p:nvSpPr>
        <p:spPr>
          <a:xfrm>
            <a:off x="7642442" y="5764322"/>
            <a:ext cx="1516762" cy="348813"/>
          </a:xfrm>
          <a:prstGeom prst="rect">
            <a:avLst/>
          </a:prstGeom>
        </p:spPr>
        <p:txBody>
          <a:bodyPr wrap="none">
            <a:spAutoFit/>
          </a:bodyPr>
          <a:lstStyle/>
          <a:p>
            <a:pPr indent="266700">
              <a:lnSpc>
                <a:spcPts val="2000"/>
              </a:lnSpc>
              <a:spcAft>
                <a:spcPts val="0"/>
              </a:spcAft>
            </a:pPr>
            <a:r>
              <a:rPr lang="en-US" altLang="zh-CN" kern="100" dirty="0" smtClean="0">
                <a:latin typeface="Microsoft YaHei" charset="-122"/>
                <a:ea typeface="Microsoft YaHei" charset="-122"/>
                <a:cs typeface="Microsoft YaHei" charset="-122"/>
              </a:rPr>
              <a:t>API</a:t>
            </a:r>
            <a:r>
              <a:rPr lang="zh-CN" altLang="en-US" kern="100" dirty="0" smtClean="0">
                <a:latin typeface="Microsoft YaHei" charset="-122"/>
                <a:ea typeface="Microsoft YaHei" charset="-122"/>
                <a:cs typeface="Microsoft YaHei" charset="-122"/>
              </a:rPr>
              <a:t>语法图</a:t>
            </a:r>
            <a:endParaRPr lang="zh-CN" altLang="zh-CN" kern="100" dirty="0">
              <a:latin typeface="Microsoft YaHei" charset="-122"/>
              <a:ea typeface="Microsoft YaHei" charset="-122"/>
              <a:cs typeface="Microsoft YaHei" charset="-122"/>
            </a:endParaRPr>
          </a:p>
        </p:txBody>
      </p:sp>
      <p:pic>
        <p:nvPicPr>
          <p:cNvPr id="4" name="图片 3"/>
          <p:cNvPicPr>
            <a:picLocks noChangeAspect="1"/>
          </p:cNvPicPr>
          <p:nvPr/>
        </p:nvPicPr>
        <p:blipFill>
          <a:blip r:embed="rId3"/>
          <a:stretch>
            <a:fillRect/>
          </a:stretch>
        </p:blipFill>
        <p:spPr>
          <a:xfrm>
            <a:off x="509034" y="2704371"/>
            <a:ext cx="4158908" cy="1912653"/>
          </a:xfrm>
          <a:prstGeom prst="rect">
            <a:avLst/>
          </a:prstGeom>
        </p:spPr>
      </p:pic>
      <p:pic>
        <p:nvPicPr>
          <p:cNvPr id="7" name="图片 6"/>
          <p:cNvPicPr>
            <a:picLocks noChangeAspect="1"/>
          </p:cNvPicPr>
          <p:nvPr/>
        </p:nvPicPr>
        <p:blipFill>
          <a:blip r:embed="rId4"/>
          <a:stretch>
            <a:fillRect/>
          </a:stretch>
        </p:blipFill>
        <p:spPr>
          <a:xfrm>
            <a:off x="4974046" y="3414458"/>
            <a:ext cx="548444" cy="246240"/>
          </a:xfrm>
          <a:prstGeom prst="rect">
            <a:avLst/>
          </a:prstGeom>
        </p:spPr>
      </p:pic>
      <p:pic>
        <p:nvPicPr>
          <p:cNvPr id="10" name="图片 9"/>
          <p:cNvPicPr>
            <a:picLocks noChangeAspect="1"/>
          </p:cNvPicPr>
          <p:nvPr/>
        </p:nvPicPr>
        <p:blipFill>
          <a:blip r:embed="rId5"/>
          <a:stretch>
            <a:fillRect/>
          </a:stretch>
        </p:blipFill>
        <p:spPr>
          <a:xfrm>
            <a:off x="5325103" y="1557578"/>
            <a:ext cx="6413268" cy="3960000"/>
          </a:xfrm>
          <a:prstGeom prst="rect">
            <a:avLst/>
          </a:prstGeom>
        </p:spPr>
      </p:pic>
    </p:spTree>
    <p:extLst>
      <p:ext uri="{BB962C8B-B14F-4D97-AF65-F5344CB8AC3E}">
        <p14:creationId xmlns:p14="http://schemas.microsoft.com/office/powerpoint/2010/main" val="133384066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1"/>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0"/>
                                        </p:tgtEl>
                                        <p:attrNameLst>
                                          <p:attrName>ppt_x</p:attrName>
                                          <p:attrName>ppt_y</p:attrName>
                                        </p:attrNameLst>
                                      </p:cBhvr>
                                      <p:rCtr x="6068" y="0"/>
                                    </p:animMotion>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2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animBg="1"/>
      <p:bldP spid="21" grpId="1" animBg="1"/>
      <p:bldP spid="5"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319715" y="5265975"/>
            <a:ext cx="1747594" cy="348813"/>
          </a:xfrm>
          <a:prstGeom prst="rect">
            <a:avLst/>
          </a:prstGeom>
        </p:spPr>
        <p:txBody>
          <a:bodyPr wrap="none">
            <a:spAutoFit/>
          </a:bodyPr>
          <a:lstStyle/>
          <a:p>
            <a:pPr indent="266700">
              <a:lnSpc>
                <a:spcPts val="2000"/>
              </a:lnSpc>
              <a:spcAft>
                <a:spcPts val="0"/>
              </a:spcAft>
            </a:pPr>
            <a:r>
              <a:rPr lang="en-US" altLang="zh-CN" kern="100" dirty="0" smtClean="0">
                <a:latin typeface="Microsoft YaHei" charset="-122"/>
                <a:ea typeface="Microsoft YaHei" charset="-122"/>
                <a:cs typeface="Microsoft YaHei" charset="-122"/>
              </a:rPr>
              <a:t>API</a:t>
            </a:r>
            <a:r>
              <a:rPr lang="zh-CN" altLang="en-US" kern="100" dirty="0" smtClean="0">
                <a:latin typeface="Microsoft YaHei" charset="-122"/>
                <a:ea typeface="Microsoft YaHei" charset="-122"/>
                <a:cs typeface="Microsoft YaHei" charset="-122"/>
              </a:rPr>
              <a:t>调用序列</a:t>
            </a:r>
            <a:endParaRPr lang="zh-CN" altLang="zh-CN" kern="100" dirty="0">
              <a:latin typeface="Microsoft YaHei" charset="-122"/>
              <a:ea typeface="Microsoft YaHei" charset="-122"/>
              <a:cs typeface="Microsoft YaHei" charset="-122"/>
            </a:endParaRPr>
          </a:p>
        </p:txBody>
      </p:sp>
      <p:pic>
        <p:nvPicPr>
          <p:cNvPr id="16" name="图片 15"/>
          <p:cNvPicPr>
            <a:picLocks noChangeAspect="1"/>
          </p:cNvPicPr>
          <p:nvPr/>
        </p:nvPicPr>
        <p:blipFill>
          <a:blip r:embed="rId3"/>
          <a:stretch>
            <a:fillRect/>
          </a:stretch>
        </p:blipFill>
        <p:spPr>
          <a:xfrm>
            <a:off x="3116286" y="993816"/>
            <a:ext cx="6413268" cy="3960000"/>
          </a:xfrm>
          <a:prstGeom prst="rect">
            <a:avLst/>
          </a:prstGeom>
        </p:spPr>
      </p:pic>
      <p:sp>
        <p:nvSpPr>
          <p:cNvPr id="20"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训练数据构造</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1" name="等腰三角形 20"/>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449123" y="5270795"/>
            <a:ext cx="1516762" cy="348813"/>
          </a:xfrm>
          <a:prstGeom prst="rect">
            <a:avLst/>
          </a:prstGeom>
        </p:spPr>
        <p:txBody>
          <a:bodyPr wrap="none">
            <a:spAutoFit/>
          </a:bodyPr>
          <a:lstStyle/>
          <a:p>
            <a:pPr indent="266700">
              <a:lnSpc>
                <a:spcPts val="2000"/>
              </a:lnSpc>
              <a:spcAft>
                <a:spcPts val="0"/>
              </a:spcAft>
            </a:pPr>
            <a:r>
              <a:rPr lang="en-US" altLang="zh-CN" kern="100" dirty="0" smtClean="0">
                <a:latin typeface="Microsoft YaHei" charset="-122"/>
                <a:ea typeface="Microsoft YaHei" charset="-122"/>
                <a:cs typeface="Microsoft YaHei" charset="-122"/>
              </a:rPr>
              <a:t>API</a:t>
            </a:r>
            <a:r>
              <a:rPr lang="zh-CN" altLang="en-US" kern="100" dirty="0" smtClean="0">
                <a:latin typeface="Microsoft YaHei" charset="-122"/>
                <a:ea typeface="Microsoft YaHei" charset="-122"/>
                <a:cs typeface="Microsoft YaHei" charset="-122"/>
              </a:rPr>
              <a:t>语法图</a:t>
            </a:r>
            <a:endParaRPr lang="zh-CN" altLang="zh-CN" kern="1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4"/>
          <a:stretch>
            <a:fillRect/>
          </a:stretch>
        </p:blipFill>
        <p:spPr>
          <a:xfrm>
            <a:off x="3116286" y="993816"/>
            <a:ext cx="4842146" cy="3960000"/>
          </a:xfrm>
          <a:prstGeom prst="rect">
            <a:avLst/>
          </a:prstGeom>
        </p:spPr>
      </p:pic>
      <p:pic>
        <p:nvPicPr>
          <p:cNvPr id="13" name="图片 12"/>
          <p:cNvPicPr>
            <a:picLocks noChangeAspect="1"/>
          </p:cNvPicPr>
          <p:nvPr/>
        </p:nvPicPr>
        <p:blipFill>
          <a:blip r:embed="rId5"/>
          <a:stretch>
            <a:fillRect/>
          </a:stretch>
        </p:blipFill>
        <p:spPr>
          <a:xfrm>
            <a:off x="3115636" y="993816"/>
            <a:ext cx="6419707" cy="3960000"/>
          </a:xfrm>
          <a:prstGeom prst="rect">
            <a:avLst/>
          </a:prstGeom>
        </p:spPr>
      </p:pic>
    </p:spTree>
    <p:extLst>
      <p:ext uri="{BB962C8B-B14F-4D97-AF65-F5344CB8AC3E}">
        <p14:creationId xmlns:p14="http://schemas.microsoft.com/office/powerpoint/2010/main" val="934708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ntr" presetSubtype="0" fill="hold" grpId="0" nodeType="withEffect">
                                  <p:stCondLst>
                                    <p:cond delay="2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0" presetClass="path" presetSubtype="0" accel="50000" decel="50000" fill="hold" nodeType="withEffect">
                                  <p:stCondLst>
                                    <p:cond delay="0"/>
                                  </p:stCondLst>
                                  <p:childTnLst>
                                    <p:animMotion origin="layout" path="M 3.54167E-6 -3.33333E-6 L -0.12878 -0.00115 " pathEditMode="relative" rAng="0" ptsTypes="AA">
                                      <p:cBhvr>
                                        <p:cTn id="23" dur="2000" fill="hold"/>
                                        <p:tgtEl>
                                          <p:spTgt spid="9"/>
                                        </p:tgtEl>
                                        <p:attrNameLst>
                                          <p:attrName>ppt_x</p:attrName>
                                          <p:attrName>ppt_y</p:attrName>
                                        </p:attrNameLst>
                                      </p:cBhvr>
                                      <p:rCtr x="-6432" y="255"/>
                                    </p:animMotion>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1.25E-6 2.59259E-6 L 0.18854 -0.00115 " pathEditMode="relative" rAng="0" ptsTypes="AA">
                                      <p:cBhvr>
                                        <p:cTn id="27" dur="2000" fill="hold"/>
                                        <p:tgtEl>
                                          <p:spTgt spid="13"/>
                                        </p:tgtEl>
                                        <p:attrNameLst>
                                          <p:attrName>ppt_x</p:attrName>
                                          <p:attrName>ppt_y</p:attrName>
                                        </p:attrNameLst>
                                      </p:cBhvr>
                                      <p:rCtr x="94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0" grpId="0"/>
      <p:bldP spid="10"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训练数据构造</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1" name="等腰三角形 20"/>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820980" y="6409147"/>
            <a:ext cx="1747594" cy="348813"/>
          </a:xfrm>
          <a:prstGeom prst="rect">
            <a:avLst/>
          </a:prstGeom>
        </p:spPr>
        <p:txBody>
          <a:bodyPr wrap="none">
            <a:spAutoFit/>
          </a:bodyPr>
          <a:lstStyle/>
          <a:p>
            <a:pPr indent="266700">
              <a:lnSpc>
                <a:spcPts val="2000"/>
              </a:lnSpc>
              <a:spcAft>
                <a:spcPts val="0"/>
              </a:spcAft>
            </a:pPr>
            <a:r>
              <a:rPr lang="en-US" altLang="zh-CN" kern="100" dirty="0" smtClean="0">
                <a:latin typeface="Microsoft YaHei" charset="-122"/>
                <a:ea typeface="Microsoft YaHei" charset="-122"/>
                <a:cs typeface="Microsoft YaHei" charset="-122"/>
              </a:rPr>
              <a:t>API</a:t>
            </a:r>
            <a:r>
              <a:rPr lang="zh-CN" altLang="en-US" kern="100" dirty="0" smtClean="0">
                <a:latin typeface="Microsoft YaHei" charset="-122"/>
                <a:ea typeface="Microsoft YaHei" charset="-122"/>
                <a:cs typeface="Microsoft YaHei" charset="-122"/>
              </a:rPr>
              <a:t>调用序列</a:t>
            </a:r>
            <a:endParaRPr lang="zh-CN" altLang="zh-CN" kern="100"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3"/>
          <a:stretch>
            <a:fillRect/>
          </a:stretch>
        </p:blipFill>
        <p:spPr>
          <a:xfrm>
            <a:off x="1744134" y="2326690"/>
            <a:ext cx="9397442" cy="2414683"/>
          </a:xfrm>
          <a:prstGeom prst="rect">
            <a:avLst/>
          </a:prstGeom>
        </p:spPr>
      </p:pic>
    </p:spTree>
    <p:extLst>
      <p:ext uri="{BB962C8B-B14F-4D97-AF65-F5344CB8AC3E}">
        <p14:creationId xmlns:p14="http://schemas.microsoft.com/office/powerpoint/2010/main" val="18383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2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训练数据构造</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1" name="等腰三角形 20"/>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29090" y="850396"/>
            <a:ext cx="1978427" cy="348813"/>
          </a:xfrm>
          <a:prstGeom prst="rect">
            <a:avLst/>
          </a:prstGeom>
        </p:spPr>
        <p:txBody>
          <a:bodyPr wrap="none">
            <a:spAutoFit/>
          </a:bodyPr>
          <a:lstStyle/>
          <a:p>
            <a:pPr indent="266700">
              <a:lnSpc>
                <a:spcPts val="2000"/>
              </a:lnSpc>
              <a:spcAft>
                <a:spcPts val="0"/>
              </a:spcAft>
            </a:pPr>
            <a:r>
              <a:rPr lang="en-US" altLang="zh-CN" kern="100" dirty="0" smtClean="0">
                <a:latin typeface="Microsoft YaHei" charset="-122"/>
                <a:ea typeface="Microsoft YaHei" charset="-122"/>
                <a:cs typeface="Microsoft YaHei" charset="-122"/>
              </a:rPr>
              <a:t>API</a:t>
            </a:r>
            <a:r>
              <a:rPr lang="zh-CN" altLang="en-US" kern="100" dirty="0" smtClean="0">
                <a:latin typeface="Microsoft YaHei" charset="-122"/>
                <a:ea typeface="Microsoft YaHei" charset="-122"/>
                <a:cs typeface="Microsoft YaHei" charset="-122"/>
              </a:rPr>
              <a:t>调用序列：</a:t>
            </a:r>
            <a:endParaRPr lang="zh-CN" altLang="zh-CN" kern="100" dirty="0">
              <a:latin typeface="Microsoft YaHei" charset="-122"/>
              <a:ea typeface="Microsoft YaHei" charset="-122"/>
              <a:cs typeface="Microsoft YaHei" charset="-122"/>
            </a:endParaRPr>
          </a:p>
        </p:txBody>
      </p:sp>
      <p:pic>
        <p:nvPicPr>
          <p:cNvPr id="4" name="图片 3"/>
          <p:cNvPicPr>
            <a:picLocks noChangeAspect="1"/>
          </p:cNvPicPr>
          <p:nvPr/>
        </p:nvPicPr>
        <p:blipFill>
          <a:blip r:embed="rId3"/>
          <a:stretch>
            <a:fillRect/>
          </a:stretch>
        </p:blipFill>
        <p:spPr>
          <a:xfrm rot="5400000">
            <a:off x="1368465" y="3353218"/>
            <a:ext cx="411367" cy="281450"/>
          </a:xfrm>
          <a:prstGeom prst="rect">
            <a:avLst/>
          </a:prstGeom>
        </p:spPr>
      </p:pic>
      <p:sp>
        <p:nvSpPr>
          <p:cNvPr id="10" name="矩形 9"/>
          <p:cNvSpPr/>
          <p:nvPr/>
        </p:nvSpPr>
        <p:spPr>
          <a:xfrm>
            <a:off x="229090" y="3790140"/>
            <a:ext cx="4943982" cy="348813"/>
          </a:xfrm>
          <a:prstGeom prst="rect">
            <a:avLst/>
          </a:prstGeom>
        </p:spPr>
        <p:txBody>
          <a:bodyPr wrap="none">
            <a:spAutoFit/>
          </a:bodyPr>
          <a:lstStyle/>
          <a:p>
            <a:pPr indent="266700">
              <a:lnSpc>
                <a:spcPts val="2000"/>
              </a:lnSpc>
              <a:spcAft>
                <a:spcPts val="0"/>
              </a:spcAft>
            </a:pPr>
            <a:r>
              <a:rPr lang="zh-CN" altLang="en-US" dirty="0" smtClean="0">
                <a:latin typeface="Microsoft YaHei" charset="-122"/>
                <a:ea typeface="Microsoft YaHei" charset="-122"/>
                <a:cs typeface="Microsoft YaHei" charset="-122"/>
              </a:rPr>
              <a:t>训练数据</a:t>
            </a:r>
            <a:r>
              <a:rPr lang="en-US" altLang="zh-CN" dirty="0" smtClean="0">
                <a:latin typeface="Microsoft YaHei" charset="-122"/>
                <a:ea typeface="Microsoft YaHei" charset="-122"/>
                <a:cs typeface="Microsoft YaHei" charset="-122"/>
              </a:rPr>
              <a:t>&lt;API</a:t>
            </a:r>
            <a:r>
              <a:rPr lang="zh-CN" altLang="zh-CN" dirty="0">
                <a:latin typeface="Microsoft YaHei" charset="-122"/>
                <a:ea typeface="Microsoft YaHei" charset="-122"/>
                <a:cs typeface="Microsoft YaHei" charset="-122"/>
              </a:rPr>
              <a:t>调用</a:t>
            </a:r>
            <a:r>
              <a:rPr lang="zh-CN" altLang="zh-CN" dirty="0" smtClean="0">
                <a:latin typeface="Microsoft YaHei" charset="-122"/>
                <a:ea typeface="Microsoft YaHei" charset="-122"/>
                <a:cs typeface="Microsoft YaHei" charset="-122"/>
              </a:rPr>
              <a:t>前文序列</a:t>
            </a:r>
            <a:r>
              <a:rPr lang="zh-CN" altLang="zh-CN"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API</a:t>
            </a:r>
            <a:r>
              <a:rPr lang="zh-CN" altLang="zh-CN" dirty="0" smtClean="0">
                <a:latin typeface="Microsoft YaHei" charset="-122"/>
                <a:ea typeface="Microsoft YaHei" charset="-122"/>
                <a:cs typeface="Microsoft YaHei" charset="-122"/>
              </a:rPr>
              <a:t>调用</a:t>
            </a:r>
            <a:r>
              <a:rPr lang="en-US" altLang="zh-CN" dirty="0" smtClean="0">
                <a:latin typeface="Microsoft YaHei" charset="-122"/>
                <a:ea typeface="Microsoft YaHei" charset="-122"/>
                <a:cs typeface="Microsoft YaHei" charset="-122"/>
              </a:rPr>
              <a:t>&gt;</a:t>
            </a:r>
            <a:r>
              <a:rPr lang="zh-CN" altLang="en-US" dirty="0" smtClean="0">
                <a:latin typeface="Microsoft YaHei" charset="-122"/>
                <a:ea typeface="Microsoft YaHei" charset="-122"/>
                <a:cs typeface="Microsoft YaHei" charset="-122"/>
              </a:rPr>
              <a:t>*：</a:t>
            </a:r>
            <a:r>
              <a:rPr lang="zh-CN" altLang="zh-CN" dirty="0" smtClean="0">
                <a:latin typeface="Microsoft YaHei" charset="-122"/>
                <a:ea typeface="Microsoft YaHei" charset="-122"/>
                <a:cs typeface="Microsoft YaHei" charset="-122"/>
              </a:rPr>
              <a:t> </a:t>
            </a:r>
            <a:endParaRPr lang="zh-CN" altLang="zh-CN" kern="100" dirty="0">
              <a:latin typeface="Microsoft YaHei" charset="-122"/>
              <a:ea typeface="Microsoft YaHei" charset="-122"/>
              <a:cs typeface="Microsoft YaHei" charset="-122"/>
            </a:endParaRPr>
          </a:p>
        </p:txBody>
      </p:sp>
      <p:sp>
        <p:nvSpPr>
          <p:cNvPr id="18" name="文本框 17"/>
          <p:cNvSpPr txBox="1"/>
          <p:nvPr/>
        </p:nvSpPr>
        <p:spPr>
          <a:xfrm>
            <a:off x="798575" y="4246765"/>
            <a:ext cx="10123425" cy="2308324"/>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&lt;[</a:t>
            </a:r>
            <a:r>
              <a:rPr lang="en-US" altLang="zh-CN" dirty="0">
                <a:solidFill>
                  <a:srgbClr val="000000"/>
                </a:solidFill>
                <a:latin typeface="TimesNewRomanPSMT" charset="0"/>
              </a:rPr>
              <a:t>java.io.File.new(java.lang.String)</a:t>
            </a:r>
            <a:r>
              <a:rPr kumimoji="1" lang="en-US" altLang="zh-CN" dirty="0" smtClean="0">
                <a:latin typeface="Times New Roman" charset="0"/>
                <a:ea typeface="Times New Roman" charset="0"/>
                <a:cs typeface="Times New Roman" charset="0"/>
              </a:rPr>
              <a:t>],</a:t>
            </a:r>
            <a:r>
              <a:rPr kumimoji="1" lang="zh-CN" altLang="en-US" dirty="0" smtClean="0">
                <a:latin typeface="Times New Roman" charset="0"/>
                <a:ea typeface="Times New Roman" charset="0"/>
                <a:cs typeface="Times New Roman" charset="0"/>
              </a:rPr>
              <a:t> </a:t>
            </a:r>
            <a:r>
              <a:rPr lang="en-US" altLang="zh-CN" dirty="0">
                <a:solidFill>
                  <a:srgbClr val="000000"/>
                </a:solidFill>
                <a:latin typeface="TimesNewRomanPSMT" charset="0"/>
              </a:rPr>
              <a:t>java.util.Scanner.new(java.io.File) </a:t>
            </a:r>
            <a:r>
              <a:rPr kumimoji="1" lang="en-US" altLang="zh-CN" dirty="0" smtClean="0">
                <a:latin typeface="Times New Roman" charset="0"/>
                <a:ea typeface="Times New Roman" charset="0"/>
                <a:cs typeface="Times New Roman" charset="0"/>
              </a:rPr>
              <a:t>&gt;</a:t>
            </a:r>
          </a:p>
          <a:p>
            <a:r>
              <a:rPr kumimoji="1" lang="en-US" altLang="zh-CN" dirty="0" smtClean="0">
                <a:latin typeface="Times New Roman" charset="0"/>
                <a:ea typeface="Times New Roman" charset="0"/>
                <a:cs typeface="Times New Roman" charset="0"/>
              </a:rPr>
              <a:t>&lt;[</a:t>
            </a:r>
            <a:r>
              <a:rPr lang="en-US" altLang="zh-CN" dirty="0" smtClean="0">
                <a:solidFill>
                  <a:srgbClr val="000000"/>
                </a:solidFill>
                <a:latin typeface="TimesNewRomanPSMT" charset="0"/>
              </a:rPr>
              <a:t>java.io.File.new(java.lang.String),</a:t>
            </a:r>
            <a:r>
              <a:rPr lang="zh-CN" altLang="en-US" dirty="0" smtClean="0">
                <a:solidFill>
                  <a:srgbClr val="000000"/>
                </a:solidFill>
                <a:latin typeface="TimesNewRomanPSMT" charset="0"/>
              </a:rPr>
              <a:t> </a:t>
            </a:r>
            <a:r>
              <a:rPr lang="en-US" altLang="zh-CN" dirty="0" smtClean="0">
                <a:solidFill>
                  <a:srgbClr val="000000"/>
                </a:solidFill>
                <a:latin typeface="TimesNewRomanPSMT" charset="0"/>
              </a:rPr>
              <a:t>java.util.Scanner.new(java.io.File)</a:t>
            </a:r>
            <a:r>
              <a:rPr kumimoji="1" lang="en-US" altLang="zh-CN" dirty="0" smtClean="0">
                <a:latin typeface="Times New Roman" charset="0"/>
                <a:ea typeface="Times New Roman" charset="0"/>
                <a:cs typeface="Times New Roman" charset="0"/>
              </a:rPr>
              <a:t>],</a:t>
            </a:r>
            <a:r>
              <a:rPr kumimoji="1" lang="zh-CN" altLang="en-US" dirty="0" smtClean="0">
                <a:latin typeface="Times New Roman" charset="0"/>
                <a:ea typeface="Times New Roman" charset="0"/>
                <a:cs typeface="Times New Roman" charset="0"/>
              </a:rPr>
              <a:t> </a:t>
            </a:r>
            <a:r>
              <a:rPr lang="en-US" altLang="zh-CN" dirty="0" smtClean="0">
                <a:solidFill>
                  <a:srgbClr val="000000"/>
                </a:solidFill>
                <a:latin typeface="TimesNewRomanPSMT" charset="0"/>
              </a:rPr>
              <a:t>WHILE</a:t>
            </a:r>
            <a:r>
              <a:rPr kumimoji="1" lang="en-US" altLang="zh-CN" dirty="0" smtClean="0">
                <a:latin typeface="Times New Roman" charset="0"/>
                <a:ea typeface="Times New Roman" charset="0"/>
                <a:cs typeface="Times New Roman" charset="0"/>
              </a:rPr>
              <a:t>&gt;</a:t>
            </a:r>
            <a:endParaRPr kumimoji="1" lang="en-US" altLang="zh-CN" dirty="0">
              <a:latin typeface="Times New Roman" charset="0"/>
              <a:ea typeface="Times New Roman" charset="0"/>
              <a:cs typeface="Times New Roman" charset="0"/>
            </a:endParaRPr>
          </a:p>
          <a:p>
            <a:r>
              <a:rPr kumimoji="1" lang="mr-IN" altLang="zh-CN" dirty="0" smtClean="0">
                <a:latin typeface="Times New Roman" charset="0"/>
                <a:ea typeface="Times New Roman" charset="0"/>
                <a:cs typeface="Times New Roman" charset="0"/>
              </a:rPr>
              <a:t>…</a:t>
            </a:r>
            <a:endParaRPr kumimoji="1" lang="en-US" altLang="zh-CN" dirty="0" smtClean="0">
              <a:latin typeface="Times New Roman" charset="0"/>
              <a:ea typeface="Times New Roman" charset="0"/>
              <a:cs typeface="Times New Roman" charset="0"/>
            </a:endParaRPr>
          </a:p>
          <a:p>
            <a:r>
              <a:rPr lang="en-US" altLang="zh-CN" dirty="0" smtClean="0">
                <a:solidFill>
                  <a:srgbClr val="000000"/>
                </a:solidFill>
                <a:latin typeface="TimesNewRomanPSMT" charset="0"/>
              </a:rPr>
              <a:t>&lt;[java.io.File.new(java.lang.String),</a:t>
            </a:r>
            <a:r>
              <a:rPr lang="zh-CN" altLang="en-US" dirty="0" smtClean="0">
                <a:solidFill>
                  <a:srgbClr val="000000"/>
                </a:solidFill>
                <a:latin typeface="TimesNewRomanPSMT" charset="0"/>
              </a:rPr>
              <a:t> </a:t>
            </a:r>
            <a:r>
              <a:rPr lang="en-US" altLang="zh-CN" dirty="0" smtClean="0">
                <a:solidFill>
                  <a:srgbClr val="000000"/>
                </a:solidFill>
                <a:latin typeface="TimesNewRomanPSMT" charset="0"/>
              </a:rPr>
              <a:t>java.util.Scanner.new(java.io.File), </a:t>
            </a:r>
          </a:p>
          <a:p>
            <a:r>
              <a:rPr lang="en-US" altLang="zh-CN" dirty="0" smtClean="0">
                <a:solidFill>
                  <a:srgbClr val="000000"/>
                </a:solidFill>
                <a:latin typeface="TimesNewRomanPSMT" charset="0"/>
              </a:rPr>
              <a:t>WHILE, CONDITION,</a:t>
            </a:r>
            <a:r>
              <a:rPr lang="zh-CN" altLang="en-US" dirty="0" smtClean="0">
                <a:solidFill>
                  <a:srgbClr val="000000"/>
                </a:solidFill>
                <a:latin typeface="TimesNewRomanPSMT" charset="0"/>
              </a:rPr>
              <a:t> </a:t>
            </a:r>
            <a:r>
              <a:rPr lang="mr-IN" altLang="zh-CN" dirty="0" smtClean="0">
                <a:solidFill>
                  <a:srgbClr val="000000"/>
                </a:solidFill>
                <a:latin typeface="TimesNewRomanPSMT" charset="0"/>
              </a:rPr>
              <a:t>…</a:t>
            </a:r>
            <a:r>
              <a:rPr lang="zh-CN" altLang="en-US" dirty="0" smtClean="0">
                <a:solidFill>
                  <a:srgbClr val="000000"/>
                </a:solidFill>
                <a:latin typeface="TimesNewRomanPSMT" charset="0"/>
              </a:rPr>
              <a:t> </a:t>
            </a:r>
            <a:r>
              <a:rPr lang="en-US" altLang="zh-CN" dirty="0" smtClean="0">
                <a:solidFill>
                  <a:srgbClr val="000000"/>
                </a:solidFill>
                <a:latin typeface="TimesNewRomanPSMT" charset="0"/>
              </a:rPr>
              <a:t>,</a:t>
            </a:r>
            <a:r>
              <a:rPr lang="en-US" altLang="zh-CN" dirty="0">
                <a:solidFill>
                  <a:srgbClr val="000000"/>
                </a:solidFill>
                <a:latin typeface="TimesNewRomanPSMT" charset="0"/>
              </a:rPr>
              <a:t> java.io.PrintStream.println(java.lang.String</a:t>
            </a:r>
            <a:r>
              <a:rPr lang="en-US" altLang="zh-CN" dirty="0" smtClean="0">
                <a:solidFill>
                  <a:srgbClr val="000000"/>
                </a:solidFill>
                <a:latin typeface="TimesNewRomanPSMT" charset="0"/>
              </a:rPr>
              <a:t>)],</a:t>
            </a:r>
            <a:r>
              <a:rPr lang="zh-CN" altLang="en-US" dirty="0" smtClean="0">
                <a:solidFill>
                  <a:srgbClr val="000000"/>
                </a:solidFill>
                <a:latin typeface="TimesNewRomanPSMT" charset="0"/>
              </a:rPr>
              <a:t> </a:t>
            </a:r>
            <a:r>
              <a:rPr lang="en-US" altLang="zh-CN" dirty="0" smtClean="0">
                <a:solidFill>
                  <a:srgbClr val="000000"/>
                </a:solidFill>
                <a:latin typeface="TimesNewRomanPSMT" charset="0"/>
              </a:rPr>
              <a:t>java.util.Scanner.close()&gt;</a:t>
            </a:r>
            <a:endParaRPr kumimoji="1" lang="en-US" altLang="zh-CN" dirty="0">
              <a:latin typeface="Times New Roman" charset="0"/>
              <a:ea typeface="Times New Roman" charset="0"/>
              <a:cs typeface="Times New Roman" charset="0"/>
            </a:endParaRPr>
          </a:p>
          <a:p>
            <a:r>
              <a:rPr lang="en-US" altLang="zh-CN" dirty="0">
                <a:solidFill>
                  <a:srgbClr val="000000"/>
                </a:solidFill>
                <a:latin typeface="TimesNewRomanPSMT" charset="0"/>
              </a:rPr>
              <a:t>&lt;[java.io.File.new(java.lang.String),</a:t>
            </a:r>
            <a:r>
              <a:rPr lang="zh-CN" altLang="en-US" dirty="0">
                <a:solidFill>
                  <a:srgbClr val="000000"/>
                </a:solidFill>
                <a:latin typeface="TimesNewRomanPSMT" charset="0"/>
              </a:rPr>
              <a:t> </a:t>
            </a:r>
            <a:r>
              <a:rPr lang="en-US" altLang="zh-CN" dirty="0">
                <a:solidFill>
                  <a:srgbClr val="000000"/>
                </a:solidFill>
                <a:latin typeface="TimesNewRomanPSMT" charset="0"/>
              </a:rPr>
              <a:t>java.util.Scanner.new(java.io.File), </a:t>
            </a:r>
          </a:p>
          <a:p>
            <a:r>
              <a:rPr lang="en-US" altLang="zh-CN" dirty="0">
                <a:solidFill>
                  <a:srgbClr val="000000"/>
                </a:solidFill>
                <a:latin typeface="TimesNewRomanPSMT" charset="0"/>
              </a:rPr>
              <a:t>WHILE, CONDITION,</a:t>
            </a:r>
            <a:r>
              <a:rPr lang="zh-CN" altLang="en-US" dirty="0">
                <a:solidFill>
                  <a:srgbClr val="000000"/>
                </a:solidFill>
                <a:latin typeface="TimesNewRomanPSMT" charset="0"/>
              </a:rPr>
              <a:t> </a:t>
            </a:r>
            <a:r>
              <a:rPr lang="mr-IN" altLang="zh-CN" dirty="0">
                <a:solidFill>
                  <a:srgbClr val="000000"/>
                </a:solidFill>
                <a:latin typeface="TimesNewRomanPSMT" charset="0"/>
              </a:rPr>
              <a:t>…</a:t>
            </a:r>
            <a:r>
              <a:rPr lang="zh-CN" altLang="en-US" dirty="0">
                <a:solidFill>
                  <a:srgbClr val="000000"/>
                </a:solidFill>
                <a:latin typeface="TimesNewRomanPSMT" charset="0"/>
              </a:rPr>
              <a:t> </a:t>
            </a:r>
            <a:r>
              <a:rPr lang="en-US" altLang="zh-CN" dirty="0">
                <a:solidFill>
                  <a:srgbClr val="000000"/>
                </a:solidFill>
                <a:latin typeface="TimesNewRomanPSMT" charset="0"/>
              </a:rPr>
              <a:t>, java.io.PrintStream.println(java.lang.String</a:t>
            </a:r>
            <a:r>
              <a:rPr lang="en-US" altLang="zh-CN" dirty="0" smtClean="0">
                <a:solidFill>
                  <a:srgbClr val="000000"/>
                </a:solidFill>
                <a:latin typeface="TimesNewRomanPSMT" charset="0"/>
              </a:rPr>
              <a:t>),</a:t>
            </a:r>
            <a:r>
              <a:rPr lang="zh-CN" altLang="en-US" dirty="0" smtClean="0">
                <a:solidFill>
                  <a:srgbClr val="000000"/>
                </a:solidFill>
                <a:latin typeface="TimesNewRomanPSMT" charset="0"/>
              </a:rPr>
              <a:t> </a:t>
            </a:r>
            <a:r>
              <a:rPr lang="en-US" altLang="zh-CN" dirty="0">
                <a:solidFill>
                  <a:srgbClr val="000000"/>
                </a:solidFill>
                <a:latin typeface="TimesNewRomanPSMT" charset="0"/>
              </a:rPr>
              <a:t>java.util.Scanner.close</a:t>
            </a:r>
            <a:r>
              <a:rPr lang="en-US" altLang="zh-CN" dirty="0" smtClean="0">
                <a:solidFill>
                  <a:srgbClr val="000000"/>
                </a:solidFill>
                <a:latin typeface="TimesNewRomanPSMT" charset="0"/>
              </a:rPr>
              <a:t>()],</a:t>
            </a:r>
            <a:r>
              <a:rPr lang="en-US" altLang="zh-CN" dirty="0">
                <a:solidFill>
                  <a:srgbClr val="000000"/>
                </a:solidFill>
                <a:latin typeface="TimesNewRomanPSMT" charset="0"/>
              </a:rPr>
              <a:t> </a:t>
            </a:r>
            <a:r>
              <a:rPr lang="en-US" altLang="zh-CN" dirty="0" smtClean="0">
                <a:solidFill>
                  <a:srgbClr val="000000"/>
                </a:solidFill>
                <a:latin typeface="TimesNewRomanPSMT" charset="0"/>
              </a:rPr>
              <a:t>EOS&gt;</a:t>
            </a:r>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
        <p:nvSpPr>
          <p:cNvPr id="3" name="矩形 2"/>
          <p:cNvSpPr/>
          <p:nvPr/>
        </p:nvSpPr>
        <p:spPr>
          <a:xfrm>
            <a:off x="850432" y="1171337"/>
            <a:ext cx="9141373" cy="923330"/>
          </a:xfrm>
          <a:prstGeom prst="rect">
            <a:avLst/>
          </a:prstGeom>
        </p:spPr>
        <p:txBody>
          <a:bodyPr wrap="square">
            <a:spAutoFit/>
          </a:bodyPr>
          <a:lstStyle/>
          <a:p>
            <a:r>
              <a:rPr lang="en-US" altLang="zh-CN" dirty="0">
                <a:solidFill>
                  <a:srgbClr val="000000"/>
                </a:solidFill>
                <a:latin typeface="TimesNewRomanPSMT" charset="0"/>
              </a:rPr>
              <a:t>java.io.File.new(java.lang.String) - java.util.Scanner.new(java.io.File) </a:t>
            </a:r>
            <a:r>
              <a:rPr lang="zh-CN" altLang="en-US" dirty="0">
                <a:solidFill>
                  <a:srgbClr val="000000"/>
                </a:solidFill>
                <a:latin typeface="TimesNewRomanPSMT" charset="0"/>
              </a:rPr>
              <a:t> </a:t>
            </a:r>
            <a:endParaRPr lang="en-US" altLang="zh-CN" dirty="0" smtClean="0">
              <a:solidFill>
                <a:srgbClr val="000000"/>
              </a:solidFill>
              <a:latin typeface="TimesNewRomanPSMT" charset="0"/>
            </a:endParaRPr>
          </a:p>
          <a:p>
            <a:r>
              <a:rPr lang="en-US" altLang="zh-CN" dirty="0" smtClean="0">
                <a:solidFill>
                  <a:srgbClr val="000000"/>
                </a:solidFill>
                <a:latin typeface="TimesNewRomanPSMT" charset="0"/>
              </a:rPr>
              <a:t>-</a:t>
            </a:r>
            <a:r>
              <a:rPr lang="zh-CN" altLang="en-US" dirty="0" smtClean="0">
                <a:solidFill>
                  <a:srgbClr val="000000"/>
                </a:solidFill>
                <a:latin typeface="TimesNewRomanPSMT" charset="0"/>
              </a:rPr>
              <a:t> </a:t>
            </a:r>
            <a:r>
              <a:rPr lang="en-US" altLang="zh-CN" dirty="0" smtClean="0">
                <a:solidFill>
                  <a:srgbClr val="000000"/>
                </a:solidFill>
                <a:latin typeface="TimesNewRomanPSMT" charset="0"/>
              </a:rPr>
              <a:t>WHILE - CONDITION -</a:t>
            </a:r>
            <a:r>
              <a:rPr lang="zh-CN" altLang="en-US" dirty="0" smtClean="0">
                <a:solidFill>
                  <a:srgbClr val="000000"/>
                </a:solidFill>
                <a:latin typeface="TimesNewRomanPSMT" charset="0"/>
              </a:rPr>
              <a:t> </a:t>
            </a:r>
            <a:r>
              <a:rPr lang="en-US" altLang="zh-CN" dirty="0" smtClean="0">
                <a:solidFill>
                  <a:srgbClr val="000000"/>
                </a:solidFill>
                <a:latin typeface="TimesNewRomanPSMT" charset="0"/>
              </a:rPr>
              <a:t>java.util.Scanner.hasNextLine</a:t>
            </a:r>
            <a:r>
              <a:rPr lang="en-US" altLang="zh-CN" dirty="0">
                <a:solidFill>
                  <a:srgbClr val="000000"/>
                </a:solidFill>
                <a:latin typeface="TimesNewRomanPSMT" charset="0"/>
              </a:rPr>
              <a:t>() </a:t>
            </a:r>
            <a:r>
              <a:rPr lang="zh-CN" altLang="en-US" dirty="0">
                <a:solidFill>
                  <a:srgbClr val="000000"/>
                </a:solidFill>
                <a:latin typeface="TimesNewRomanPSMT" charset="0"/>
              </a:rPr>
              <a:t> </a:t>
            </a:r>
            <a:endParaRPr lang="en-US" altLang="zh-CN" dirty="0" smtClean="0">
              <a:solidFill>
                <a:srgbClr val="000000"/>
              </a:solidFill>
              <a:latin typeface="TimesNewRomanPSMT" charset="0"/>
            </a:endParaRPr>
          </a:p>
          <a:p>
            <a:r>
              <a:rPr lang="en-US" altLang="zh-CN" dirty="0" smtClean="0">
                <a:solidFill>
                  <a:srgbClr val="000000"/>
                </a:solidFill>
                <a:latin typeface="TimesNewRomanPSMT" charset="0"/>
              </a:rPr>
              <a:t>-</a:t>
            </a:r>
            <a:r>
              <a:rPr lang="zh-CN" altLang="en-US" dirty="0" smtClean="0">
                <a:solidFill>
                  <a:srgbClr val="000000"/>
                </a:solidFill>
                <a:latin typeface="TimesNewRomanPSMT" charset="0"/>
              </a:rPr>
              <a:t> </a:t>
            </a:r>
            <a:r>
              <a:rPr lang="en-US" altLang="zh-CN" dirty="0" smtClean="0">
                <a:solidFill>
                  <a:srgbClr val="000000"/>
                </a:solidFill>
                <a:latin typeface="TimesNewRomanPSMT" charset="0"/>
              </a:rPr>
              <a:t>java.util.Scanner.close</a:t>
            </a:r>
            <a:r>
              <a:rPr lang="en-US" altLang="zh-CN" dirty="0">
                <a:solidFill>
                  <a:srgbClr val="000000"/>
                </a:solidFill>
                <a:latin typeface="TimesNewRomanPSMT" charset="0"/>
              </a:rPr>
              <a:t>() - EOS</a:t>
            </a:r>
            <a:endParaRPr lang="zh-CN" altLang="en-US" dirty="0"/>
          </a:p>
        </p:txBody>
      </p:sp>
      <p:sp>
        <p:nvSpPr>
          <p:cNvPr id="5" name="矩形 4"/>
          <p:cNvSpPr/>
          <p:nvPr/>
        </p:nvSpPr>
        <p:spPr>
          <a:xfrm>
            <a:off x="798575" y="2042673"/>
            <a:ext cx="11512041" cy="1200329"/>
          </a:xfrm>
          <a:prstGeom prst="rect">
            <a:avLst/>
          </a:prstGeom>
        </p:spPr>
        <p:txBody>
          <a:bodyPr wrap="square">
            <a:spAutoFit/>
          </a:bodyPr>
          <a:lstStyle/>
          <a:p>
            <a:r>
              <a:rPr lang="en-US" altLang="zh-CN" dirty="0">
                <a:solidFill>
                  <a:srgbClr val="000000"/>
                </a:solidFill>
                <a:latin typeface="TimesNewRomanPSMT" charset="0"/>
              </a:rPr>
              <a:t>java.io.File.new(java.lang.String) - java.util.Scanner.new(java.io.File</a:t>
            </a:r>
            <a:r>
              <a:rPr lang="en-US" altLang="zh-CN" dirty="0" smtClean="0">
                <a:solidFill>
                  <a:srgbClr val="000000"/>
                </a:solidFill>
                <a:latin typeface="TimesNewRomanPSMT" charset="0"/>
              </a:rPr>
              <a:t>)</a:t>
            </a:r>
            <a:r>
              <a:rPr lang="zh-CN" altLang="en-US" dirty="0" smtClean="0">
                <a:solidFill>
                  <a:srgbClr val="000000"/>
                </a:solidFill>
                <a:latin typeface="TimesNewRomanPSMT" charset="0"/>
              </a:rPr>
              <a:t> </a:t>
            </a:r>
            <a:endParaRPr lang="en-US" altLang="zh-CN" dirty="0" smtClean="0">
              <a:solidFill>
                <a:srgbClr val="000000"/>
              </a:solidFill>
              <a:latin typeface="TimesNewRomanPSMT" charset="0"/>
            </a:endParaRPr>
          </a:p>
          <a:p>
            <a:r>
              <a:rPr lang="en-US" altLang="zh-CN" dirty="0" smtClean="0">
                <a:solidFill>
                  <a:srgbClr val="000000"/>
                </a:solidFill>
                <a:latin typeface="TimesNewRomanPSMT" charset="0"/>
              </a:rPr>
              <a:t>- WHILE </a:t>
            </a:r>
            <a:r>
              <a:rPr lang="en-US" altLang="zh-CN" dirty="0">
                <a:solidFill>
                  <a:srgbClr val="000000"/>
                </a:solidFill>
                <a:latin typeface="TimesNewRomanPSMT" charset="0"/>
              </a:rPr>
              <a:t>- CONDITION </a:t>
            </a:r>
            <a:r>
              <a:rPr lang="en-US" altLang="zh-CN" dirty="0" smtClean="0">
                <a:solidFill>
                  <a:srgbClr val="000000"/>
                </a:solidFill>
                <a:latin typeface="TimesNewRomanPSMT" charset="0"/>
              </a:rPr>
              <a:t>- </a:t>
            </a:r>
            <a:r>
              <a:rPr lang="en-US" altLang="zh-CN" dirty="0">
                <a:solidFill>
                  <a:srgbClr val="000000"/>
                </a:solidFill>
                <a:latin typeface="TimesNewRomanPSMT" charset="0"/>
              </a:rPr>
              <a:t>java.util.Scanner.hasNextLine() </a:t>
            </a:r>
            <a:endParaRPr lang="en-US" altLang="zh-CN" dirty="0" smtClean="0">
              <a:solidFill>
                <a:srgbClr val="000000"/>
              </a:solidFill>
              <a:latin typeface="TimesNewRomanPSMT" charset="0"/>
            </a:endParaRPr>
          </a:p>
          <a:p>
            <a:r>
              <a:rPr lang="en-US" altLang="zh-CN" dirty="0" smtClean="0">
                <a:solidFill>
                  <a:srgbClr val="000000"/>
                </a:solidFill>
                <a:latin typeface="TimesNewRomanPSMT" charset="0"/>
              </a:rPr>
              <a:t>- </a:t>
            </a:r>
            <a:r>
              <a:rPr lang="en-US" altLang="zh-CN" dirty="0">
                <a:solidFill>
                  <a:srgbClr val="000000"/>
                </a:solidFill>
                <a:latin typeface="TimesNewRomanPSMT" charset="0"/>
              </a:rPr>
              <a:t>BODY - </a:t>
            </a:r>
            <a:r>
              <a:rPr lang="en-US" altLang="zh-CN" dirty="0" smtClean="0">
                <a:solidFill>
                  <a:srgbClr val="000000"/>
                </a:solidFill>
                <a:latin typeface="TimesNewRomanPSMT" charset="0"/>
              </a:rPr>
              <a:t>java.util.Scanner.nextLine</a:t>
            </a:r>
            <a:r>
              <a:rPr lang="en-US" altLang="zh-CN" dirty="0">
                <a:solidFill>
                  <a:srgbClr val="000000"/>
                </a:solidFill>
                <a:latin typeface="TimesNewRomanPSMT" charset="0"/>
              </a:rPr>
              <a:t>() - </a:t>
            </a:r>
            <a:r>
              <a:rPr lang="en-US" altLang="zh-CN" dirty="0" smtClean="0">
                <a:solidFill>
                  <a:srgbClr val="000000"/>
                </a:solidFill>
                <a:latin typeface="TimesNewRomanPSMT" charset="0"/>
              </a:rPr>
              <a:t>java.io.PrintStream.println(java.lang.String</a:t>
            </a:r>
            <a:r>
              <a:rPr lang="en-US" altLang="zh-CN" dirty="0">
                <a:solidFill>
                  <a:srgbClr val="000000"/>
                </a:solidFill>
                <a:latin typeface="TimesNewRomanPSMT" charset="0"/>
              </a:rPr>
              <a:t>)</a:t>
            </a:r>
          </a:p>
          <a:p>
            <a:r>
              <a:rPr lang="en-US" altLang="zh-CN" dirty="0" smtClean="0">
                <a:solidFill>
                  <a:srgbClr val="000000"/>
                </a:solidFill>
                <a:latin typeface="TimesNewRomanPSMT" charset="0"/>
              </a:rPr>
              <a:t>-</a:t>
            </a:r>
            <a:r>
              <a:rPr lang="zh-CN" altLang="en-US" dirty="0" smtClean="0">
                <a:solidFill>
                  <a:srgbClr val="000000"/>
                </a:solidFill>
                <a:latin typeface="TimesNewRomanPSMT" charset="0"/>
              </a:rPr>
              <a:t> </a:t>
            </a:r>
            <a:r>
              <a:rPr lang="en-US" altLang="zh-CN" dirty="0" smtClean="0">
                <a:solidFill>
                  <a:srgbClr val="000000"/>
                </a:solidFill>
                <a:latin typeface="TimesNewRomanPSMT" charset="0"/>
              </a:rPr>
              <a:t>java.util.Scanner.close</a:t>
            </a:r>
            <a:r>
              <a:rPr lang="en-US" altLang="zh-CN" dirty="0">
                <a:solidFill>
                  <a:srgbClr val="000000"/>
                </a:solidFill>
                <a:latin typeface="TimesNewRomanPSMT" charset="0"/>
              </a:rPr>
              <a:t>() - EOS</a:t>
            </a:r>
            <a:endParaRPr lang="zh-CN" altLang="en-US" dirty="0"/>
          </a:p>
        </p:txBody>
      </p:sp>
      <p:sp>
        <p:nvSpPr>
          <p:cNvPr id="7" name="矩形 6"/>
          <p:cNvSpPr/>
          <p:nvPr/>
        </p:nvSpPr>
        <p:spPr>
          <a:xfrm>
            <a:off x="549084" y="6519446"/>
            <a:ext cx="11547138" cy="338554"/>
          </a:xfrm>
          <a:prstGeom prst="rect">
            <a:avLst/>
          </a:prstGeom>
        </p:spPr>
        <p:txBody>
          <a:bodyPr wrap="square">
            <a:spAutoFit/>
          </a:bodyPr>
          <a:lstStyle/>
          <a:p>
            <a:r>
              <a:rPr lang="zh-CN" altLang="en-US" sz="1600" dirty="0" smtClean="0">
                <a:latin typeface="Times New Roman" charset="0"/>
                <a:ea typeface="Times New Roman" charset="0"/>
                <a:cs typeface="Times New Roman" charset="0"/>
              </a:rPr>
              <a:t>*在实现中表示形式为相应的编号序列</a:t>
            </a:r>
            <a:endParaRPr lang="en-US" altLang="zh-CN" sz="1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314209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1"/>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0"/>
                                        </p:tgtEl>
                                        <p:attrNameLst>
                                          <p:attrName>ppt_x</p:attrName>
                                          <p:attrName>ppt_y</p:attrName>
                                        </p:attrNameLst>
                                      </p:cBhvr>
                                      <p:rCtr x="6068" y="0"/>
                                    </p:animMotion>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1" nodeType="clickEffect">
                                  <p:stCondLst>
                                    <p:cond delay="0"/>
                                  </p:stCondLst>
                                  <p:iterate type="lt">
                                    <p:tmPct val="10000"/>
                                  </p:iterate>
                                  <p:childTnLst>
                                    <p:set>
                                      <p:cBhvr>
                                        <p:cTn id="22" dur="1" fill="hold">
                                          <p:stCondLst>
                                            <p:cond delay="0"/>
                                          </p:stCondLst>
                                        </p:cTn>
                                        <p:tgtEl>
                                          <p:spTgt spid="26">
                                            <p:txEl>
                                              <p:pRg st="0" end="0"/>
                                            </p:txEl>
                                          </p:spTgt>
                                        </p:tgtEl>
                                        <p:attrNameLst>
                                          <p:attrName>style.visibility</p:attrName>
                                        </p:attrNameLst>
                                      </p:cBhvr>
                                      <p:to>
                                        <p:strVal val="visible"/>
                                      </p:to>
                                    </p:set>
                                    <p:anim calcmode="lin" valueType="num">
                                      <p:cBhvr>
                                        <p:cTn id="23" dur="2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24" dur="2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25" dur="200"/>
                                        <p:tgtEl>
                                          <p:spTgt spid="26">
                                            <p:txEl>
                                              <p:pRg st="0" end="0"/>
                                            </p:txEl>
                                          </p:spTgt>
                                        </p:tgtEl>
                                      </p:cBhvr>
                                    </p:animEffect>
                                  </p:childTnLst>
                                </p:cTn>
                              </p:par>
                              <p:par>
                                <p:cTn id="26" presetID="22" presetClass="entr" presetSubtype="8" fill="hold" grpId="0" nodeType="withEffect">
                                  <p:stCondLst>
                                    <p:cond delay="0"/>
                                  </p:stCondLst>
                                  <p:iterate type="lt">
                                    <p:tmPct val="10000"/>
                                  </p:iterate>
                                  <p:childTnLst>
                                    <p:set>
                                      <p:cBhvr>
                                        <p:cTn id="27" dur="1" fill="hold">
                                          <p:stCondLst>
                                            <p:cond delay="0"/>
                                          </p:stCondLst>
                                        </p:cTn>
                                        <p:tgtEl>
                                          <p:spTgt spid="3"/>
                                        </p:tgtEl>
                                        <p:attrNameLst>
                                          <p:attrName>style.visibility</p:attrName>
                                        </p:attrNameLst>
                                      </p:cBhvr>
                                      <p:to>
                                        <p:strVal val="visible"/>
                                      </p:to>
                                    </p:set>
                                    <p:animEffect transition="in" filter="wipe(left)">
                                      <p:cBhvr>
                                        <p:cTn id="28" dur="200"/>
                                        <p:tgtEl>
                                          <p:spTgt spid="3"/>
                                        </p:tgtEl>
                                      </p:cBhvr>
                                    </p:animEffect>
                                  </p:childTnLst>
                                </p:cTn>
                              </p:par>
                              <p:par>
                                <p:cTn id="29" presetID="22" presetClass="entr" presetSubtype="8" fill="hold" grpId="0" nodeType="withEffect">
                                  <p:stCondLst>
                                    <p:cond delay="0"/>
                                  </p:stCondLst>
                                  <p:iterate type="lt">
                                    <p:tmPct val="10000"/>
                                  </p:iterate>
                                  <p:childTnLst>
                                    <p:set>
                                      <p:cBhvr>
                                        <p:cTn id="30" dur="1" fill="hold">
                                          <p:stCondLst>
                                            <p:cond delay="0"/>
                                          </p:stCondLst>
                                        </p:cTn>
                                        <p:tgtEl>
                                          <p:spTgt spid="5"/>
                                        </p:tgtEl>
                                        <p:attrNameLst>
                                          <p:attrName>style.visibility</p:attrName>
                                        </p:attrNameLst>
                                      </p:cBhvr>
                                      <p:to>
                                        <p:strVal val="visible"/>
                                      </p:to>
                                    </p:set>
                                    <p:animEffect transition="in" filter="wipe(left)">
                                      <p:cBhvr>
                                        <p:cTn id="31" dur="2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cTn>
                              </p:par>
                              <p:par>
                                <p:cTn id="37" presetID="53" presetClass="entr" presetSubtype="16" fill="hold" grpId="0" nodeType="withEffect">
                                  <p:stCondLst>
                                    <p:cond delay="0"/>
                                  </p:stCondLst>
                                  <p:iterate type="lt">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2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2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41" dur="200"/>
                                        <p:tgtEl>
                                          <p:spTgt spid="10">
                                            <p:txEl>
                                              <p:pRg st="0" end="0"/>
                                            </p:txEl>
                                          </p:spTgt>
                                        </p:tgtEl>
                                      </p:cBhvr>
                                    </p:animEffect>
                                  </p:childTnLst>
                                </p:cTn>
                              </p:par>
                              <p:par>
                                <p:cTn id="42" presetID="53" presetClass="entr" presetSubtype="16" fill="hold" grpId="0" nodeType="withEffect">
                                  <p:stCondLst>
                                    <p:cond delay="0"/>
                                  </p:stCondLst>
                                  <p:iterate type="lt">
                                    <p:tmPct val="10000"/>
                                  </p:iterate>
                                  <p:childTnLst>
                                    <p:set>
                                      <p:cBhvr>
                                        <p:cTn id="43" dur="1" fill="hold">
                                          <p:stCondLst>
                                            <p:cond delay="0"/>
                                          </p:stCondLst>
                                        </p:cTn>
                                        <p:tgtEl>
                                          <p:spTgt spid="18">
                                            <p:txEl>
                                              <p:pRg st="0" end="0"/>
                                            </p:txEl>
                                          </p:spTgt>
                                        </p:tgtEl>
                                        <p:attrNameLst>
                                          <p:attrName>style.visibility</p:attrName>
                                        </p:attrNameLst>
                                      </p:cBhvr>
                                      <p:to>
                                        <p:strVal val="visible"/>
                                      </p:to>
                                    </p:set>
                                    <p:anim calcmode="lin" valueType="num">
                                      <p:cBhvr>
                                        <p:cTn id="44" dur="2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45" dur="2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46" dur="200"/>
                                        <p:tgtEl>
                                          <p:spTgt spid="18">
                                            <p:txEl>
                                              <p:pRg st="0" end="0"/>
                                            </p:txEl>
                                          </p:spTgt>
                                        </p:tgtEl>
                                      </p:cBhvr>
                                    </p:animEffect>
                                  </p:childTnLst>
                                </p:cTn>
                              </p:par>
                              <p:par>
                                <p:cTn id="47" presetID="53" presetClass="entr" presetSubtype="16" fill="hold" grpId="0" nodeType="withEffect">
                                  <p:stCondLst>
                                    <p:cond delay="0"/>
                                  </p:stCondLst>
                                  <p:iterate type="lt">
                                    <p:tmPct val="10000"/>
                                  </p:iterate>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2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50" dur="2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51" dur="200"/>
                                        <p:tgtEl>
                                          <p:spTgt spid="18">
                                            <p:txEl>
                                              <p:pRg st="1" end="1"/>
                                            </p:txEl>
                                          </p:spTgt>
                                        </p:tgtEl>
                                      </p:cBhvr>
                                    </p:animEffect>
                                  </p:childTnLst>
                                </p:cTn>
                              </p:par>
                              <p:par>
                                <p:cTn id="52" presetID="53" presetClass="entr" presetSubtype="16" fill="hold" grpId="0" nodeType="withEffect">
                                  <p:stCondLst>
                                    <p:cond delay="0"/>
                                  </p:stCondLst>
                                  <p:iterate type="lt">
                                    <p:tmPct val="10000"/>
                                  </p:iterate>
                                  <p:childTnLst>
                                    <p:set>
                                      <p:cBhvr>
                                        <p:cTn id="53" dur="1" fill="hold">
                                          <p:stCondLst>
                                            <p:cond delay="0"/>
                                          </p:stCondLst>
                                        </p:cTn>
                                        <p:tgtEl>
                                          <p:spTgt spid="18">
                                            <p:txEl>
                                              <p:pRg st="2" end="2"/>
                                            </p:txEl>
                                          </p:spTgt>
                                        </p:tgtEl>
                                        <p:attrNameLst>
                                          <p:attrName>style.visibility</p:attrName>
                                        </p:attrNameLst>
                                      </p:cBhvr>
                                      <p:to>
                                        <p:strVal val="visible"/>
                                      </p:to>
                                    </p:set>
                                    <p:anim calcmode="lin" valueType="num">
                                      <p:cBhvr>
                                        <p:cTn id="54" dur="2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55" dur="2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56" dur="200"/>
                                        <p:tgtEl>
                                          <p:spTgt spid="18">
                                            <p:txEl>
                                              <p:pRg st="2" end="2"/>
                                            </p:txEl>
                                          </p:spTgt>
                                        </p:tgtEl>
                                      </p:cBhvr>
                                    </p:animEffect>
                                  </p:childTnLst>
                                </p:cTn>
                              </p:par>
                              <p:par>
                                <p:cTn id="57" presetID="53" presetClass="entr" presetSubtype="16" fill="hold" grpId="0" nodeType="withEffect">
                                  <p:stCondLst>
                                    <p:cond delay="0"/>
                                  </p:stCondLst>
                                  <p:iterate type="lt">
                                    <p:tmPct val="10000"/>
                                  </p:iterate>
                                  <p:childTnLst>
                                    <p:set>
                                      <p:cBhvr>
                                        <p:cTn id="58" dur="1" fill="hold">
                                          <p:stCondLst>
                                            <p:cond delay="0"/>
                                          </p:stCondLst>
                                        </p:cTn>
                                        <p:tgtEl>
                                          <p:spTgt spid="18">
                                            <p:txEl>
                                              <p:pRg st="3" end="3"/>
                                            </p:txEl>
                                          </p:spTgt>
                                        </p:tgtEl>
                                        <p:attrNameLst>
                                          <p:attrName>style.visibility</p:attrName>
                                        </p:attrNameLst>
                                      </p:cBhvr>
                                      <p:to>
                                        <p:strVal val="visible"/>
                                      </p:to>
                                    </p:set>
                                    <p:anim calcmode="lin" valueType="num">
                                      <p:cBhvr>
                                        <p:cTn id="59" dur="200" fill="hold"/>
                                        <p:tgtEl>
                                          <p:spTgt spid="18">
                                            <p:txEl>
                                              <p:pRg st="3" end="3"/>
                                            </p:txEl>
                                          </p:spTgt>
                                        </p:tgtEl>
                                        <p:attrNameLst>
                                          <p:attrName>ppt_w</p:attrName>
                                        </p:attrNameLst>
                                      </p:cBhvr>
                                      <p:tavLst>
                                        <p:tav tm="0">
                                          <p:val>
                                            <p:fltVal val="0"/>
                                          </p:val>
                                        </p:tav>
                                        <p:tav tm="100000">
                                          <p:val>
                                            <p:strVal val="#ppt_w"/>
                                          </p:val>
                                        </p:tav>
                                      </p:tavLst>
                                    </p:anim>
                                    <p:anim calcmode="lin" valueType="num">
                                      <p:cBhvr>
                                        <p:cTn id="60" dur="200" fill="hold"/>
                                        <p:tgtEl>
                                          <p:spTgt spid="18">
                                            <p:txEl>
                                              <p:pRg st="3" end="3"/>
                                            </p:txEl>
                                          </p:spTgt>
                                        </p:tgtEl>
                                        <p:attrNameLst>
                                          <p:attrName>ppt_h</p:attrName>
                                        </p:attrNameLst>
                                      </p:cBhvr>
                                      <p:tavLst>
                                        <p:tav tm="0">
                                          <p:val>
                                            <p:fltVal val="0"/>
                                          </p:val>
                                        </p:tav>
                                        <p:tav tm="100000">
                                          <p:val>
                                            <p:strVal val="#ppt_h"/>
                                          </p:val>
                                        </p:tav>
                                      </p:tavLst>
                                    </p:anim>
                                    <p:animEffect transition="in" filter="fade">
                                      <p:cBhvr>
                                        <p:cTn id="61" dur="200"/>
                                        <p:tgtEl>
                                          <p:spTgt spid="18">
                                            <p:txEl>
                                              <p:pRg st="3" end="3"/>
                                            </p:txEl>
                                          </p:spTgt>
                                        </p:tgtEl>
                                      </p:cBhvr>
                                    </p:animEffect>
                                  </p:childTnLst>
                                </p:cTn>
                              </p:par>
                              <p:par>
                                <p:cTn id="62" presetID="53" presetClass="entr" presetSubtype="16" fill="hold" grpId="0" nodeType="withEffect">
                                  <p:stCondLst>
                                    <p:cond delay="0"/>
                                  </p:stCondLst>
                                  <p:iterate type="lt">
                                    <p:tmPct val="10000"/>
                                  </p:iterate>
                                  <p:childTnLst>
                                    <p:set>
                                      <p:cBhvr>
                                        <p:cTn id="63" dur="1" fill="hold">
                                          <p:stCondLst>
                                            <p:cond delay="0"/>
                                          </p:stCondLst>
                                        </p:cTn>
                                        <p:tgtEl>
                                          <p:spTgt spid="18">
                                            <p:txEl>
                                              <p:pRg st="4" end="4"/>
                                            </p:txEl>
                                          </p:spTgt>
                                        </p:tgtEl>
                                        <p:attrNameLst>
                                          <p:attrName>style.visibility</p:attrName>
                                        </p:attrNameLst>
                                      </p:cBhvr>
                                      <p:to>
                                        <p:strVal val="visible"/>
                                      </p:to>
                                    </p:set>
                                    <p:anim calcmode="lin" valueType="num">
                                      <p:cBhvr>
                                        <p:cTn id="64" dur="200" fill="hold"/>
                                        <p:tgtEl>
                                          <p:spTgt spid="18">
                                            <p:txEl>
                                              <p:pRg st="4" end="4"/>
                                            </p:txEl>
                                          </p:spTgt>
                                        </p:tgtEl>
                                        <p:attrNameLst>
                                          <p:attrName>ppt_w</p:attrName>
                                        </p:attrNameLst>
                                      </p:cBhvr>
                                      <p:tavLst>
                                        <p:tav tm="0">
                                          <p:val>
                                            <p:fltVal val="0"/>
                                          </p:val>
                                        </p:tav>
                                        <p:tav tm="100000">
                                          <p:val>
                                            <p:strVal val="#ppt_w"/>
                                          </p:val>
                                        </p:tav>
                                      </p:tavLst>
                                    </p:anim>
                                    <p:anim calcmode="lin" valueType="num">
                                      <p:cBhvr>
                                        <p:cTn id="65" dur="200" fill="hold"/>
                                        <p:tgtEl>
                                          <p:spTgt spid="18">
                                            <p:txEl>
                                              <p:pRg st="4" end="4"/>
                                            </p:txEl>
                                          </p:spTgt>
                                        </p:tgtEl>
                                        <p:attrNameLst>
                                          <p:attrName>ppt_h</p:attrName>
                                        </p:attrNameLst>
                                      </p:cBhvr>
                                      <p:tavLst>
                                        <p:tav tm="0">
                                          <p:val>
                                            <p:fltVal val="0"/>
                                          </p:val>
                                        </p:tav>
                                        <p:tav tm="100000">
                                          <p:val>
                                            <p:strVal val="#ppt_h"/>
                                          </p:val>
                                        </p:tav>
                                      </p:tavLst>
                                    </p:anim>
                                    <p:animEffect transition="in" filter="fade">
                                      <p:cBhvr>
                                        <p:cTn id="66" dur="200"/>
                                        <p:tgtEl>
                                          <p:spTgt spid="18">
                                            <p:txEl>
                                              <p:pRg st="4" end="4"/>
                                            </p:txEl>
                                          </p:spTgt>
                                        </p:tgtEl>
                                      </p:cBhvr>
                                    </p:animEffect>
                                  </p:childTnLst>
                                </p:cTn>
                              </p:par>
                              <p:par>
                                <p:cTn id="67" presetID="53" presetClass="entr" presetSubtype="16" fill="hold" grpId="0" nodeType="withEffect">
                                  <p:stCondLst>
                                    <p:cond delay="0"/>
                                  </p:stCondLst>
                                  <p:iterate type="lt">
                                    <p:tmPct val="10000"/>
                                  </p:iterate>
                                  <p:childTnLst>
                                    <p:set>
                                      <p:cBhvr>
                                        <p:cTn id="68" dur="1" fill="hold">
                                          <p:stCondLst>
                                            <p:cond delay="0"/>
                                          </p:stCondLst>
                                        </p:cTn>
                                        <p:tgtEl>
                                          <p:spTgt spid="18">
                                            <p:txEl>
                                              <p:pRg st="5" end="5"/>
                                            </p:txEl>
                                          </p:spTgt>
                                        </p:tgtEl>
                                        <p:attrNameLst>
                                          <p:attrName>style.visibility</p:attrName>
                                        </p:attrNameLst>
                                      </p:cBhvr>
                                      <p:to>
                                        <p:strVal val="visible"/>
                                      </p:to>
                                    </p:set>
                                    <p:anim calcmode="lin" valueType="num">
                                      <p:cBhvr>
                                        <p:cTn id="69" dur="200" fill="hold"/>
                                        <p:tgtEl>
                                          <p:spTgt spid="18">
                                            <p:txEl>
                                              <p:pRg st="5" end="5"/>
                                            </p:txEl>
                                          </p:spTgt>
                                        </p:tgtEl>
                                        <p:attrNameLst>
                                          <p:attrName>ppt_w</p:attrName>
                                        </p:attrNameLst>
                                      </p:cBhvr>
                                      <p:tavLst>
                                        <p:tav tm="0">
                                          <p:val>
                                            <p:fltVal val="0"/>
                                          </p:val>
                                        </p:tav>
                                        <p:tav tm="100000">
                                          <p:val>
                                            <p:strVal val="#ppt_w"/>
                                          </p:val>
                                        </p:tav>
                                      </p:tavLst>
                                    </p:anim>
                                    <p:anim calcmode="lin" valueType="num">
                                      <p:cBhvr>
                                        <p:cTn id="70" dur="200" fill="hold"/>
                                        <p:tgtEl>
                                          <p:spTgt spid="18">
                                            <p:txEl>
                                              <p:pRg st="5" end="5"/>
                                            </p:txEl>
                                          </p:spTgt>
                                        </p:tgtEl>
                                        <p:attrNameLst>
                                          <p:attrName>ppt_h</p:attrName>
                                        </p:attrNameLst>
                                      </p:cBhvr>
                                      <p:tavLst>
                                        <p:tav tm="0">
                                          <p:val>
                                            <p:fltVal val="0"/>
                                          </p:val>
                                        </p:tav>
                                        <p:tav tm="100000">
                                          <p:val>
                                            <p:strVal val="#ppt_h"/>
                                          </p:val>
                                        </p:tav>
                                      </p:tavLst>
                                    </p:anim>
                                    <p:animEffect transition="in" filter="fade">
                                      <p:cBhvr>
                                        <p:cTn id="71" dur="200"/>
                                        <p:tgtEl>
                                          <p:spTgt spid="18">
                                            <p:txEl>
                                              <p:pRg st="5" end="5"/>
                                            </p:txEl>
                                          </p:spTgt>
                                        </p:tgtEl>
                                      </p:cBhvr>
                                    </p:animEffect>
                                  </p:childTnLst>
                                </p:cTn>
                              </p:par>
                              <p:par>
                                <p:cTn id="72" presetID="53" presetClass="entr" presetSubtype="16" fill="hold" grpId="0" nodeType="withEffect">
                                  <p:stCondLst>
                                    <p:cond delay="0"/>
                                  </p:stCondLst>
                                  <p:iterate type="lt">
                                    <p:tmPct val="10000"/>
                                  </p:iterate>
                                  <p:childTnLst>
                                    <p:set>
                                      <p:cBhvr>
                                        <p:cTn id="73" dur="1" fill="hold">
                                          <p:stCondLst>
                                            <p:cond delay="0"/>
                                          </p:stCondLst>
                                        </p:cTn>
                                        <p:tgtEl>
                                          <p:spTgt spid="18">
                                            <p:txEl>
                                              <p:pRg st="6" end="6"/>
                                            </p:txEl>
                                          </p:spTgt>
                                        </p:tgtEl>
                                        <p:attrNameLst>
                                          <p:attrName>style.visibility</p:attrName>
                                        </p:attrNameLst>
                                      </p:cBhvr>
                                      <p:to>
                                        <p:strVal val="visible"/>
                                      </p:to>
                                    </p:set>
                                    <p:anim calcmode="lin" valueType="num">
                                      <p:cBhvr>
                                        <p:cTn id="74" dur="200" fill="hold"/>
                                        <p:tgtEl>
                                          <p:spTgt spid="18">
                                            <p:txEl>
                                              <p:pRg st="6" end="6"/>
                                            </p:txEl>
                                          </p:spTgt>
                                        </p:tgtEl>
                                        <p:attrNameLst>
                                          <p:attrName>ppt_w</p:attrName>
                                        </p:attrNameLst>
                                      </p:cBhvr>
                                      <p:tavLst>
                                        <p:tav tm="0">
                                          <p:val>
                                            <p:fltVal val="0"/>
                                          </p:val>
                                        </p:tav>
                                        <p:tav tm="100000">
                                          <p:val>
                                            <p:strVal val="#ppt_w"/>
                                          </p:val>
                                        </p:tav>
                                      </p:tavLst>
                                    </p:anim>
                                    <p:anim calcmode="lin" valueType="num">
                                      <p:cBhvr>
                                        <p:cTn id="75" dur="200" fill="hold"/>
                                        <p:tgtEl>
                                          <p:spTgt spid="18">
                                            <p:txEl>
                                              <p:pRg st="6" end="6"/>
                                            </p:txEl>
                                          </p:spTgt>
                                        </p:tgtEl>
                                        <p:attrNameLst>
                                          <p:attrName>ppt_h</p:attrName>
                                        </p:attrNameLst>
                                      </p:cBhvr>
                                      <p:tavLst>
                                        <p:tav tm="0">
                                          <p:val>
                                            <p:fltVal val="0"/>
                                          </p:val>
                                        </p:tav>
                                        <p:tav tm="100000">
                                          <p:val>
                                            <p:strVal val="#ppt_h"/>
                                          </p:val>
                                        </p:tav>
                                      </p:tavLst>
                                    </p:anim>
                                    <p:animEffect transition="in" filter="fade">
                                      <p:cBhvr>
                                        <p:cTn id="76" dur="200"/>
                                        <p:tgtEl>
                                          <p:spTgt spid="18">
                                            <p:txEl>
                                              <p:pRg st="6" end="6"/>
                                            </p:txEl>
                                          </p:spTgt>
                                        </p:tgtEl>
                                      </p:cBhvr>
                                    </p:animEffect>
                                  </p:childTnLst>
                                </p:cTn>
                              </p:par>
                              <p:par>
                                <p:cTn id="77" presetID="53" presetClass="entr" presetSubtype="16" fill="hold" grpId="0" nodeType="withEffect">
                                  <p:stCondLst>
                                    <p:cond delay="0"/>
                                  </p:stCondLst>
                                  <p:iterate type="lt">
                                    <p:tmPct val="10000"/>
                                  </p:iterate>
                                  <p:childTnLst>
                                    <p:set>
                                      <p:cBhvr>
                                        <p:cTn id="78" dur="1" fill="hold">
                                          <p:stCondLst>
                                            <p:cond delay="0"/>
                                          </p:stCondLst>
                                        </p:cTn>
                                        <p:tgtEl>
                                          <p:spTgt spid="7">
                                            <p:txEl>
                                              <p:pRg st="0" end="0"/>
                                            </p:txEl>
                                          </p:spTgt>
                                        </p:tgtEl>
                                        <p:attrNameLst>
                                          <p:attrName>style.visibility</p:attrName>
                                        </p:attrNameLst>
                                      </p:cBhvr>
                                      <p:to>
                                        <p:strVal val="visible"/>
                                      </p:to>
                                    </p:set>
                                    <p:anim calcmode="lin" valueType="num">
                                      <p:cBhvr>
                                        <p:cTn id="79" dur="2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0" dur="2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81" dur="2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animBg="1"/>
      <p:bldP spid="21" grpId="1" animBg="1"/>
      <p:bldP spid="26" grpId="1" build="allAtOnce"/>
      <p:bldP spid="10" grpId="0" build="allAtOnce"/>
      <p:bldP spid="18" grpId="0" build="allAtOnce"/>
      <p:bldP spid="3" grpId="0" uiExpand="1"/>
      <p:bldP spid="5" grpId="0"/>
      <p:bldP spid="7"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模型训练与预测</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31" name="等腰三角形 30"/>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294787" y="5613674"/>
            <a:ext cx="3655168" cy="338554"/>
          </a:xfrm>
          <a:prstGeom prst="rect">
            <a:avLst/>
          </a:prstGeom>
        </p:spPr>
        <p:txBody>
          <a:bodyPr wrap="none">
            <a:spAutoFit/>
          </a:bodyPr>
          <a:lstStyle/>
          <a:p>
            <a:r>
              <a:rPr lang="zh-CN" altLang="en-US" sz="1600" dirty="0" smtClean="0">
                <a:latin typeface="Microsoft YaHei" charset="-122"/>
                <a:ea typeface="Microsoft YaHei" charset="-122"/>
                <a:cs typeface="Microsoft YaHei" charset="-122"/>
              </a:rPr>
              <a:t>模型（</a:t>
            </a:r>
            <a:r>
              <a:rPr lang="en-US" altLang="zh-CN" sz="1600" dirty="0" smtClean="0">
                <a:latin typeface="Microsoft YaHei" charset="-122"/>
                <a:ea typeface="Microsoft YaHei" charset="-122"/>
                <a:cs typeface="Microsoft YaHei" charset="-122"/>
              </a:rPr>
              <a:t>Deep</a:t>
            </a:r>
            <a:r>
              <a:rPr lang="zh-CN" altLang="en-US" sz="1600" dirty="0" smtClean="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LSTM</a:t>
            </a:r>
            <a:r>
              <a:rPr lang="zh-CN" altLang="en-US" sz="1600" dirty="0" smtClean="0">
                <a:latin typeface="Microsoft YaHei" charset="-122"/>
                <a:ea typeface="Microsoft YaHei" charset="-122"/>
                <a:cs typeface="Microsoft YaHei" charset="-122"/>
              </a:rPr>
              <a:t>）训练</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预测</a:t>
            </a:r>
            <a:r>
              <a:rPr lang="zh-CN" altLang="zh-CN" sz="1600" dirty="0" smtClean="0">
                <a:latin typeface="Microsoft YaHei" charset="-122"/>
                <a:ea typeface="Microsoft YaHei" charset="-122"/>
                <a:cs typeface="Microsoft YaHei" charset="-122"/>
              </a:rPr>
              <a:t>示意图</a:t>
            </a:r>
            <a:endParaRPr lang="zh-CN" altLang="en-US" sz="1600" dirty="0">
              <a:latin typeface="Microsoft YaHei" charset="-122"/>
              <a:ea typeface="Microsoft YaHei" charset="-122"/>
              <a:cs typeface="Microsoft YaHei" charset="-122"/>
            </a:endParaRPr>
          </a:p>
        </p:txBody>
      </p:sp>
      <p:sp>
        <p:nvSpPr>
          <p:cNvPr id="33" name="文本框 32"/>
          <p:cNvSpPr txBox="1"/>
          <p:nvPr/>
        </p:nvSpPr>
        <p:spPr>
          <a:xfrm>
            <a:off x="679960" y="840958"/>
            <a:ext cx="11346734" cy="1477328"/>
          </a:xfrm>
          <a:prstGeom prst="rect">
            <a:avLst/>
          </a:prstGeom>
          <a:noFill/>
        </p:spPr>
        <p:txBody>
          <a:bodyPr wrap="square" rtlCol="0">
            <a:spAutoFit/>
          </a:bodyPr>
          <a:lstStyle/>
          <a:p>
            <a:r>
              <a:rPr kumimoji="1" lang="en-US" altLang="zh-CN" dirty="0" smtClean="0">
                <a:latin typeface="Microsoft YaHei" charset="-122"/>
                <a:ea typeface="Microsoft YaHei" charset="-122"/>
                <a:cs typeface="Microsoft YaHei" charset="-122"/>
              </a:rPr>
              <a:t>e.g.</a:t>
            </a:r>
            <a:r>
              <a:rPr kumimoji="1" lang="zh-CN" altLang="en-US" dirty="0" smtClean="0">
                <a:latin typeface="Microsoft YaHei" charset="-122"/>
                <a:ea typeface="Microsoft YaHei" charset="-122"/>
                <a:cs typeface="Microsoft YaHei" charset="-122"/>
              </a:rPr>
              <a:t> 数据：</a:t>
            </a:r>
            <a:endParaRPr kumimoji="1" lang="en-US" altLang="zh-CN" dirty="0" smtClean="0">
              <a:latin typeface="Microsoft YaHei" charset="-122"/>
              <a:ea typeface="Microsoft YaHei" charset="-122"/>
              <a:cs typeface="Microsoft YaHei" charset="-122"/>
            </a:endParaRPr>
          </a:p>
          <a:p>
            <a:endParaRPr kumimoji="1" lang="en-US" altLang="zh-CN" dirty="0" smtClean="0">
              <a:latin typeface="Microsoft YaHei" charset="-122"/>
              <a:ea typeface="Microsoft YaHei" charset="-122"/>
              <a:cs typeface="Microsoft YaHei" charset="-122"/>
            </a:endParaRPr>
          </a:p>
          <a:p>
            <a:r>
              <a:rPr kumimoji="1" lang="en-US" altLang="zh-CN" dirty="0" smtClean="0">
                <a:latin typeface="Microsoft YaHei" charset="-122"/>
                <a:ea typeface="Microsoft YaHei" charset="-122"/>
                <a:cs typeface="Microsoft YaHei" charset="-122"/>
              </a:rPr>
              <a:t>&lt;[</a:t>
            </a:r>
            <a:r>
              <a:rPr lang="en-US" altLang="zh-CN" dirty="0">
                <a:solidFill>
                  <a:srgbClr val="000000"/>
                </a:solidFill>
                <a:latin typeface="TimesNewRomanPSMT" charset="0"/>
              </a:rPr>
              <a:t>java.io.File.new(java.lang.String),</a:t>
            </a:r>
            <a:r>
              <a:rPr lang="zh-CN" altLang="en-US" dirty="0">
                <a:solidFill>
                  <a:srgbClr val="000000"/>
                </a:solidFill>
                <a:latin typeface="TimesNewRomanPSMT" charset="0"/>
              </a:rPr>
              <a:t> </a:t>
            </a:r>
            <a:r>
              <a:rPr lang="en-US" altLang="zh-CN" dirty="0">
                <a:solidFill>
                  <a:srgbClr val="000000"/>
                </a:solidFill>
                <a:latin typeface="TimesNewRomanPSMT" charset="0"/>
              </a:rPr>
              <a:t>java.util.Scanner.new(java.io.File)</a:t>
            </a:r>
            <a:r>
              <a:rPr lang="zh-CN" altLang="en-US" dirty="0">
                <a:solidFill>
                  <a:srgbClr val="000000"/>
                </a:solidFill>
                <a:latin typeface="TimesNewRomanPSMT" charset="0"/>
              </a:rPr>
              <a:t> </a:t>
            </a:r>
            <a:r>
              <a:rPr lang="en-US" altLang="zh-CN" dirty="0">
                <a:solidFill>
                  <a:srgbClr val="000000"/>
                </a:solidFill>
                <a:latin typeface="TimesNewRomanPSMT" charset="0"/>
              </a:rPr>
              <a:t>,</a:t>
            </a:r>
            <a:r>
              <a:rPr lang="zh-CN" altLang="en-US" dirty="0">
                <a:solidFill>
                  <a:srgbClr val="000000"/>
                </a:solidFill>
                <a:latin typeface="TimesNewRomanPSMT" charset="0"/>
              </a:rPr>
              <a:t> </a:t>
            </a:r>
            <a:r>
              <a:rPr lang="en-US" altLang="zh-CN" dirty="0">
                <a:solidFill>
                  <a:srgbClr val="000000"/>
                </a:solidFill>
                <a:latin typeface="TimesNewRomanPSMT" charset="0"/>
              </a:rPr>
              <a:t>WHILE,</a:t>
            </a:r>
            <a:r>
              <a:rPr lang="zh-CN" altLang="en-US" dirty="0">
                <a:solidFill>
                  <a:srgbClr val="000000"/>
                </a:solidFill>
                <a:latin typeface="TimesNewRomanPSMT" charset="0"/>
              </a:rPr>
              <a:t> </a:t>
            </a:r>
            <a:r>
              <a:rPr lang="en-US" altLang="zh-CN" dirty="0">
                <a:solidFill>
                  <a:srgbClr val="000000"/>
                </a:solidFill>
                <a:latin typeface="TimesNewRomanPSMT" charset="0"/>
              </a:rPr>
              <a:t>CONDITION,</a:t>
            </a:r>
            <a:r>
              <a:rPr lang="zh-CN" altLang="en-US" dirty="0">
                <a:solidFill>
                  <a:srgbClr val="000000"/>
                </a:solidFill>
                <a:latin typeface="TimesNewRomanPSMT" charset="0"/>
              </a:rPr>
              <a:t> </a:t>
            </a:r>
            <a:r>
              <a:rPr lang="en-US" altLang="zh-CN" dirty="0">
                <a:solidFill>
                  <a:srgbClr val="000000"/>
                </a:solidFill>
                <a:latin typeface="TimesNewRomanPSMT" charset="0"/>
              </a:rPr>
              <a:t>java.util.Scanner.hasNextLine(),</a:t>
            </a:r>
            <a:r>
              <a:rPr lang="zh-CN" altLang="en-US" dirty="0">
                <a:solidFill>
                  <a:srgbClr val="000000"/>
                </a:solidFill>
                <a:latin typeface="TimesNewRomanPSMT" charset="0"/>
              </a:rPr>
              <a:t> </a:t>
            </a:r>
            <a:r>
              <a:rPr lang="en-US" altLang="zh-CN" dirty="0">
                <a:solidFill>
                  <a:srgbClr val="000000"/>
                </a:solidFill>
                <a:latin typeface="TimesNewRomanPSMT" charset="0"/>
              </a:rPr>
              <a:t>BODY,</a:t>
            </a:r>
            <a:r>
              <a:rPr lang="zh-CN" altLang="en-US" dirty="0">
                <a:solidFill>
                  <a:srgbClr val="000000"/>
                </a:solidFill>
                <a:latin typeface="TimesNewRomanPSMT" charset="0"/>
              </a:rPr>
              <a:t> </a:t>
            </a:r>
            <a:r>
              <a:rPr lang="en-US" altLang="zh-CN" dirty="0">
                <a:solidFill>
                  <a:srgbClr val="000000"/>
                </a:solidFill>
                <a:latin typeface="TimesNewRomanPSMT" charset="0"/>
              </a:rPr>
              <a:t>java.util.Scanner.nextLine() ,</a:t>
            </a:r>
            <a:r>
              <a:rPr lang="zh-CN" altLang="en-US" dirty="0">
                <a:solidFill>
                  <a:srgbClr val="000000"/>
                </a:solidFill>
                <a:latin typeface="TimesNewRomanPSMT" charset="0"/>
              </a:rPr>
              <a:t> </a:t>
            </a:r>
            <a:r>
              <a:rPr lang="en-US" altLang="zh-CN" dirty="0">
                <a:solidFill>
                  <a:srgbClr val="000000"/>
                </a:solidFill>
                <a:latin typeface="TimesNewRomanPSMT" charset="0"/>
              </a:rPr>
              <a:t>java.io.PrintStream.println(java.lang.String)],</a:t>
            </a:r>
            <a:r>
              <a:rPr lang="zh-CN" altLang="en-US" dirty="0">
                <a:solidFill>
                  <a:srgbClr val="000000"/>
                </a:solidFill>
                <a:latin typeface="TimesNewRomanPSMT" charset="0"/>
              </a:rPr>
              <a:t> </a:t>
            </a:r>
            <a:r>
              <a:rPr lang="en-US" altLang="zh-CN" dirty="0">
                <a:solidFill>
                  <a:srgbClr val="000000"/>
                </a:solidFill>
                <a:latin typeface="TimesNewRomanPSMT" charset="0"/>
              </a:rPr>
              <a:t>java.util.Scanner.close</a:t>
            </a:r>
            <a:r>
              <a:rPr lang="en-US" altLang="zh-CN" dirty="0" smtClean="0">
                <a:solidFill>
                  <a:srgbClr val="000000"/>
                </a:solidFill>
                <a:latin typeface="TimesNewRomanPSMT" charset="0"/>
              </a:rPr>
              <a:t>()/?&gt;</a:t>
            </a:r>
            <a:endParaRPr lang="en-US" altLang="zh-CN" dirty="0">
              <a:solidFill>
                <a:srgbClr val="000000"/>
              </a:solidFill>
              <a:latin typeface="TimesNewRomanPSMT" charset="0"/>
            </a:endParaRPr>
          </a:p>
        </p:txBody>
      </p:sp>
      <p:sp>
        <p:nvSpPr>
          <p:cNvPr id="34" name="矩形 33"/>
          <p:cNvSpPr/>
          <p:nvPr/>
        </p:nvSpPr>
        <p:spPr>
          <a:xfrm>
            <a:off x="9302565" y="3886784"/>
            <a:ext cx="2003194" cy="345087"/>
          </a:xfrm>
          <a:prstGeom prst="rect">
            <a:avLst/>
          </a:prstGeom>
        </p:spPr>
        <p:txBody>
          <a:bodyPr wrap="none">
            <a:spAutoFit/>
          </a:bodyPr>
          <a:lstStyle/>
          <a:p>
            <a:r>
              <a:rPr kumimoji="1" lang="en-US" altLang="zh-CN" dirty="0" smtClean="0">
                <a:latin typeface="Microsoft YaHei" charset="-122"/>
                <a:ea typeface="Microsoft YaHei" charset="-122"/>
                <a:cs typeface="Microsoft YaHei" charset="-122"/>
              </a:rPr>
              <a:t>API</a:t>
            </a:r>
            <a:r>
              <a:rPr kumimoji="1" lang="zh-CN" altLang="en-US" dirty="0" smtClean="0">
                <a:latin typeface="Microsoft YaHei" charset="-122"/>
                <a:ea typeface="Microsoft YaHei" charset="-122"/>
                <a:cs typeface="Microsoft YaHei" charset="-122"/>
              </a:rPr>
              <a:t>调用概率列表</a:t>
            </a:r>
            <a:endParaRPr lang="zh-CN" altLang="en-US" dirty="0">
              <a:latin typeface="Microsoft YaHei" charset="-122"/>
              <a:ea typeface="Microsoft YaHei" charset="-122"/>
              <a:cs typeface="Microsoft YaHei" charset="-122"/>
            </a:endParaRPr>
          </a:p>
        </p:txBody>
      </p:sp>
      <p:pic>
        <p:nvPicPr>
          <p:cNvPr id="26" name="图片 25"/>
          <p:cNvPicPr>
            <a:picLocks noChangeAspect="1"/>
          </p:cNvPicPr>
          <p:nvPr/>
        </p:nvPicPr>
        <p:blipFill>
          <a:blip r:embed="rId3"/>
          <a:stretch>
            <a:fillRect/>
          </a:stretch>
        </p:blipFill>
        <p:spPr>
          <a:xfrm>
            <a:off x="8664079" y="3962997"/>
            <a:ext cx="474233" cy="192663"/>
          </a:xfrm>
          <a:prstGeom prst="rect">
            <a:avLst/>
          </a:prstGeom>
        </p:spPr>
      </p:pic>
      <p:pic>
        <p:nvPicPr>
          <p:cNvPr id="8" name="图片 7"/>
          <p:cNvPicPr>
            <a:picLocks noChangeAspect="1"/>
          </p:cNvPicPr>
          <p:nvPr/>
        </p:nvPicPr>
        <p:blipFill>
          <a:blip r:embed="rId4"/>
          <a:stretch>
            <a:fillRect/>
          </a:stretch>
        </p:blipFill>
        <p:spPr>
          <a:xfrm>
            <a:off x="3080814" y="2838466"/>
            <a:ext cx="5419012" cy="2294467"/>
          </a:xfrm>
          <a:prstGeom prst="rect">
            <a:avLst/>
          </a:prstGeom>
        </p:spPr>
      </p:pic>
      <p:sp>
        <p:nvSpPr>
          <p:cNvPr id="17" name="矩形 16"/>
          <p:cNvSpPr/>
          <p:nvPr/>
        </p:nvSpPr>
        <p:spPr>
          <a:xfrm>
            <a:off x="572251" y="3862539"/>
            <a:ext cx="1939955" cy="369332"/>
          </a:xfrm>
          <a:prstGeom prst="rect">
            <a:avLst/>
          </a:prstGeom>
        </p:spPr>
        <p:txBody>
          <a:bodyPr wrap="none">
            <a:spAutoFit/>
          </a:bodyPr>
          <a:lstStyle/>
          <a:p>
            <a:r>
              <a:rPr kumimoji="1" lang="en-US" altLang="zh-CN" dirty="0" smtClean="0">
                <a:latin typeface="Microsoft YaHei" charset="-122"/>
                <a:ea typeface="Microsoft YaHei" charset="-122"/>
                <a:cs typeface="Microsoft YaHei" charset="-122"/>
              </a:rPr>
              <a:t>API</a:t>
            </a:r>
            <a:r>
              <a:rPr kumimoji="1" lang="zh-CN" altLang="en-US" dirty="0" smtClean="0">
                <a:latin typeface="Microsoft YaHei" charset="-122"/>
                <a:ea typeface="Microsoft YaHei" charset="-122"/>
                <a:cs typeface="Microsoft YaHei" charset="-122"/>
              </a:rPr>
              <a:t>调用前文序列</a:t>
            </a:r>
            <a:endParaRPr lang="zh-CN" altLang="en-US" dirty="0">
              <a:latin typeface="Microsoft YaHei" charset="-122"/>
              <a:ea typeface="Microsoft YaHei" charset="-122"/>
              <a:cs typeface="Microsoft YaHei" charset="-122"/>
            </a:endParaRPr>
          </a:p>
        </p:txBody>
      </p:sp>
      <p:pic>
        <p:nvPicPr>
          <p:cNvPr id="19" name="图片 18"/>
          <p:cNvPicPr>
            <a:picLocks noChangeAspect="1"/>
          </p:cNvPicPr>
          <p:nvPr/>
        </p:nvPicPr>
        <p:blipFill>
          <a:blip r:embed="rId3"/>
          <a:stretch>
            <a:fillRect/>
          </a:stretch>
        </p:blipFill>
        <p:spPr>
          <a:xfrm>
            <a:off x="2606581" y="3962997"/>
            <a:ext cx="474233" cy="192663"/>
          </a:xfrm>
          <a:prstGeom prst="rect">
            <a:avLst/>
          </a:prstGeom>
        </p:spPr>
      </p:pic>
    </p:spTree>
    <p:extLst>
      <p:ext uri="{BB962C8B-B14F-4D97-AF65-F5344CB8AC3E}">
        <p14:creationId xmlns:p14="http://schemas.microsoft.com/office/powerpoint/2010/main" val="10212084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31"/>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2"/>
                                        </p:tgtEl>
                                        <p:attrNameLst>
                                          <p:attrName>ppt_x</p:attrName>
                                          <p:attrName>ppt_y</p:attrName>
                                        </p:attrNameLst>
                                      </p:cBhvr>
                                      <p:rCtr x="6068" y="0"/>
                                    </p:animMotion>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iterate type="lt">
                                    <p:tmPct val="10000"/>
                                  </p:iterate>
                                  <p:childTnLst>
                                    <p:set>
                                      <p:cBhvr>
                                        <p:cTn id="22" dur="1" fill="hold">
                                          <p:stCondLst>
                                            <p:cond delay="0"/>
                                          </p:stCondLst>
                                        </p:cTn>
                                        <p:tgtEl>
                                          <p:spTgt spid="33">
                                            <p:txEl>
                                              <p:pRg st="0" end="0"/>
                                            </p:txEl>
                                          </p:spTgt>
                                        </p:tgtEl>
                                        <p:attrNameLst>
                                          <p:attrName>style.visibility</p:attrName>
                                        </p:attrNameLst>
                                      </p:cBhvr>
                                      <p:to>
                                        <p:strVal val="visible"/>
                                      </p:to>
                                    </p:set>
                                    <p:anim calcmode="lin" valueType="num">
                                      <p:cBhvr>
                                        <p:cTn id="23" dur="2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24" dur="2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25" dur="200"/>
                                        <p:tgtEl>
                                          <p:spTgt spid="3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iterate type="lt">
                                    <p:tmPct val="10000"/>
                                  </p:iterate>
                                  <p:childTnLst>
                                    <p:set>
                                      <p:cBhvr>
                                        <p:cTn id="29" dur="1" fill="hold">
                                          <p:stCondLst>
                                            <p:cond delay="0"/>
                                          </p:stCondLst>
                                        </p:cTn>
                                        <p:tgtEl>
                                          <p:spTgt spid="33">
                                            <p:txEl>
                                              <p:pRg st="2" end="2"/>
                                            </p:txEl>
                                          </p:spTgt>
                                        </p:tgtEl>
                                        <p:attrNameLst>
                                          <p:attrName>style.visibility</p:attrName>
                                        </p:attrNameLst>
                                      </p:cBhvr>
                                      <p:to>
                                        <p:strVal val="visible"/>
                                      </p:to>
                                    </p:set>
                                    <p:anim calcmode="lin" valueType="num">
                                      <p:cBhvr>
                                        <p:cTn id="30" dur="200" fill="hold"/>
                                        <p:tgtEl>
                                          <p:spTgt spid="33">
                                            <p:txEl>
                                              <p:pRg st="2" end="2"/>
                                            </p:txEl>
                                          </p:spTgt>
                                        </p:tgtEl>
                                        <p:attrNameLst>
                                          <p:attrName>ppt_w</p:attrName>
                                        </p:attrNameLst>
                                      </p:cBhvr>
                                      <p:tavLst>
                                        <p:tav tm="0">
                                          <p:val>
                                            <p:fltVal val="0"/>
                                          </p:val>
                                        </p:tav>
                                        <p:tav tm="100000">
                                          <p:val>
                                            <p:strVal val="#ppt_w"/>
                                          </p:val>
                                        </p:tav>
                                      </p:tavLst>
                                    </p:anim>
                                    <p:anim calcmode="lin" valueType="num">
                                      <p:cBhvr>
                                        <p:cTn id="31" dur="200" fill="hold"/>
                                        <p:tgtEl>
                                          <p:spTgt spid="33">
                                            <p:txEl>
                                              <p:pRg st="2" end="2"/>
                                            </p:txEl>
                                          </p:spTgt>
                                        </p:tgtEl>
                                        <p:attrNameLst>
                                          <p:attrName>ppt_h</p:attrName>
                                        </p:attrNameLst>
                                      </p:cBhvr>
                                      <p:tavLst>
                                        <p:tav tm="0">
                                          <p:val>
                                            <p:fltVal val="0"/>
                                          </p:val>
                                        </p:tav>
                                        <p:tav tm="100000">
                                          <p:val>
                                            <p:strVal val="#ppt_h"/>
                                          </p:val>
                                        </p:tav>
                                      </p:tavLst>
                                    </p:anim>
                                    <p:animEffect transition="in" filter="fade">
                                      <p:cBhvr>
                                        <p:cTn id="32" dur="200"/>
                                        <p:tgtEl>
                                          <p:spTgt spid="3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200"/>
                                        <p:tgtEl>
                                          <p:spTgt spid="19"/>
                                        </p:tgtEl>
                                      </p:cBhvr>
                                    </p:animEffect>
                                  </p:childTnLst>
                                </p:cTn>
                              </p:par>
                              <p:par>
                                <p:cTn id="44" presetID="53" presetClass="entr" presetSubtype="16" fill="hold" grpId="0" nodeType="withEffect">
                                  <p:stCondLst>
                                    <p:cond delay="0"/>
                                  </p:stCondLst>
                                  <p:iterate type="lt">
                                    <p:tmPct val="10000"/>
                                  </p:iterate>
                                  <p:childTnLst>
                                    <p:set>
                                      <p:cBhvr>
                                        <p:cTn id="45" dur="1" fill="hold">
                                          <p:stCondLst>
                                            <p:cond delay="0"/>
                                          </p:stCondLst>
                                        </p:cTn>
                                        <p:tgtEl>
                                          <p:spTgt spid="17">
                                            <p:txEl>
                                              <p:pRg st="0" end="0"/>
                                            </p:txEl>
                                          </p:spTgt>
                                        </p:tgtEl>
                                        <p:attrNameLst>
                                          <p:attrName>style.visibility</p:attrName>
                                        </p:attrNameLst>
                                      </p:cBhvr>
                                      <p:to>
                                        <p:strVal val="visible"/>
                                      </p:to>
                                    </p:set>
                                    <p:anim calcmode="lin" valueType="num">
                                      <p:cBhvr>
                                        <p:cTn id="46" dur="2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47" dur="2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48" dur="200"/>
                                        <p:tgtEl>
                                          <p:spTgt spid="1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down)">
                                      <p:cBhvr>
                                        <p:cTn id="53" dur="200"/>
                                        <p:tgtEl>
                                          <p:spTgt spid="26"/>
                                        </p:tgtEl>
                                      </p:cBhvr>
                                    </p:animEffect>
                                  </p:childTnLst>
                                </p:cTn>
                              </p:par>
                              <p:par>
                                <p:cTn id="54" presetID="53" presetClass="entr" presetSubtype="16" fill="hold" grpId="0" nodeType="withEffect">
                                  <p:stCondLst>
                                    <p:cond delay="0"/>
                                  </p:stCondLst>
                                  <p:iterate type="lt">
                                    <p:tmPct val="10000"/>
                                  </p:iterate>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p:cTn id="56" dur="2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57" dur="2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58" dur="2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31" grpId="0" animBg="1"/>
      <p:bldP spid="31" grpId="1" animBg="1"/>
      <p:bldP spid="2" grpId="0"/>
      <p:bldP spid="33" grpId="0" build="allAtOnce"/>
      <p:bldP spid="34" grpId="0" build="allAtOnce"/>
      <p:bldP spid="17"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973911" y="3706314"/>
            <a:ext cx="4017318" cy="2702470"/>
          </a:xfrm>
          <a:prstGeom prst="rect">
            <a:avLst/>
          </a:prstGeom>
        </p:spPr>
      </p:pic>
      <p:pic>
        <p:nvPicPr>
          <p:cNvPr id="36" name="图片 35"/>
          <p:cNvPicPr>
            <a:picLocks noChangeAspect="1"/>
          </p:cNvPicPr>
          <p:nvPr/>
        </p:nvPicPr>
        <p:blipFill>
          <a:blip r:embed="rId4"/>
          <a:stretch>
            <a:fillRect/>
          </a:stretch>
        </p:blipFill>
        <p:spPr>
          <a:xfrm>
            <a:off x="3610233" y="3812216"/>
            <a:ext cx="513192" cy="600544"/>
          </a:xfrm>
          <a:prstGeom prst="rect">
            <a:avLst/>
          </a:prstGeom>
        </p:spPr>
      </p:pic>
      <p:sp>
        <p:nvSpPr>
          <p:cNvPr id="33"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缺陷检测</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34" name="等腰三角形 33"/>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58000" y="1152000"/>
            <a:ext cx="2164375" cy="369332"/>
          </a:xfrm>
          <a:prstGeom prst="rect">
            <a:avLst/>
          </a:prstGeom>
        </p:spPr>
        <p:txBody>
          <a:bodyPr wrap="none">
            <a:spAutoFit/>
          </a:bodyPr>
          <a:lstStyle/>
          <a:p>
            <a:r>
              <a:rPr kumimoji="1" lang="en-US" altLang="zh-CN" dirty="0">
                <a:latin typeface="Microsoft YaHei" charset="-122"/>
                <a:ea typeface="Microsoft YaHei" charset="-122"/>
                <a:cs typeface="Microsoft YaHei" charset="-122"/>
              </a:rPr>
              <a:t>e.g.</a:t>
            </a:r>
            <a:r>
              <a:rPr kumimoji="1" lang="zh-CN" altLang="en-US" dirty="0">
                <a:latin typeface="Microsoft YaHei" charset="-122"/>
                <a:ea typeface="Microsoft YaHei" charset="-122"/>
                <a:cs typeface="Microsoft YaHei" charset="-122"/>
              </a:rPr>
              <a:t> </a:t>
            </a:r>
            <a:r>
              <a:rPr kumimoji="1" lang="zh-CN" altLang="en-US" dirty="0" smtClean="0">
                <a:latin typeface="Microsoft YaHei" charset="-122"/>
                <a:ea typeface="Microsoft YaHei" charset="-122"/>
                <a:cs typeface="Microsoft YaHei" charset="-122"/>
              </a:rPr>
              <a:t>可接受阈值为</a:t>
            </a:r>
            <a:r>
              <a:rPr kumimoji="1" lang="en-US" altLang="zh-CN" dirty="0" smtClean="0">
                <a:latin typeface="Microsoft YaHei" charset="-122"/>
                <a:ea typeface="Microsoft YaHei" charset="-122"/>
                <a:cs typeface="Microsoft YaHei" charset="-122"/>
              </a:rPr>
              <a:t>4</a:t>
            </a:r>
            <a:endParaRPr kumimoji="1" lang="en-US" altLang="zh-CN" dirty="0">
              <a:latin typeface="Microsoft YaHei" charset="-122"/>
              <a:ea typeface="Microsoft YaHei" charset="-122"/>
              <a:cs typeface="Microsoft YaHei" charset="-122"/>
            </a:endParaRPr>
          </a:p>
        </p:txBody>
      </p:sp>
      <p:sp>
        <p:nvSpPr>
          <p:cNvPr id="8" name="矩形 7"/>
          <p:cNvSpPr/>
          <p:nvPr/>
        </p:nvSpPr>
        <p:spPr>
          <a:xfrm>
            <a:off x="5176065" y="1201355"/>
            <a:ext cx="7231146" cy="1754326"/>
          </a:xfrm>
          <a:prstGeom prst="rect">
            <a:avLst/>
          </a:prstGeom>
        </p:spPr>
        <p:txBody>
          <a:bodyPr wrap="square">
            <a:spAutoFit/>
          </a:bodyPr>
          <a:lstStyle/>
          <a:p>
            <a:r>
              <a:rPr kumimoji="1" lang="mr-IN" altLang="zh-CN" dirty="0" smtClean="0">
                <a:latin typeface="Times New Roman" charset="0"/>
                <a:ea typeface="Times New Roman" charset="0"/>
                <a:cs typeface="Times New Roman" charset="0"/>
              </a:rPr>
              <a:t>…</a:t>
            </a:r>
            <a:endParaRPr kumimoji="1" lang="en-US" altLang="zh-CN" dirty="0" smtClean="0">
              <a:latin typeface="Times New Roman" charset="0"/>
              <a:ea typeface="Times New Roman" charset="0"/>
              <a:cs typeface="Times New Roman" charset="0"/>
            </a:endParaRPr>
          </a:p>
          <a:p>
            <a:r>
              <a:rPr kumimoji="1" lang="en-US" altLang="zh-CN" dirty="0">
                <a:latin typeface="Microsoft YaHei" charset="-122"/>
                <a:ea typeface="Microsoft YaHei" charset="-122"/>
                <a:cs typeface="Microsoft YaHei" charset="-122"/>
              </a:rPr>
              <a:t>&lt;[</a:t>
            </a:r>
            <a:r>
              <a:rPr lang="en-US" altLang="zh-CN" dirty="0">
                <a:solidFill>
                  <a:srgbClr val="000000"/>
                </a:solidFill>
                <a:latin typeface="TimesNewRomanPSMT" charset="0"/>
              </a:rPr>
              <a:t>java.io.File.new(java.lang.String),</a:t>
            </a:r>
            <a:r>
              <a:rPr lang="zh-CN" altLang="en-US" dirty="0">
                <a:solidFill>
                  <a:srgbClr val="000000"/>
                </a:solidFill>
                <a:latin typeface="TimesNewRomanPSMT" charset="0"/>
              </a:rPr>
              <a:t> </a:t>
            </a:r>
            <a:r>
              <a:rPr lang="en-US" altLang="zh-CN" dirty="0">
                <a:solidFill>
                  <a:srgbClr val="000000"/>
                </a:solidFill>
                <a:latin typeface="TimesNewRomanPSMT" charset="0"/>
              </a:rPr>
              <a:t>java.util.Scanner.new(java.io.File)</a:t>
            </a:r>
            <a:r>
              <a:rPr lang="zh-CN" altLang="en-US" dirty="0">
                <a:solidFill>
                  <a:srgbClr val="000000"/>
                </a:solidFill>
                <a:latin typeface="TimesNewRomanPSMT" charset="0"/>
              </a:rPr>
              <a:t> </a:t>
            </a:r>
            <a:r>
              <a:rPr lang="en-US" altLang="zh-CN" dirty="0">
                <a:solidFill>
                  <a:srgbClr val="000000"/>
                </a:solidFill>
                <a:latin typeface="TimesNewRomanPSMT" charset="0"/>
              </a:rPr>
              <a:t>,</a:t>
            </a:r>
            <a:r>
              <a:rPr lang="zh-CN" altLang="en-US" dirty="0">
                <a:solidFill>
                  <a:srgbClr val="000000"/>
                </a:solidFill>
                <a:latin typeface="TimesNewRomanPSMT" charset="0"/>
              </a:rPr>
              <a:t> </a:t>
            </a:r>
            <a:r>
              <a:rPr lang="en-US" altLang="zh-CN" dirty="0">
                <a:solidFill>
                  <a:srgbClr val="000000"/>
                </a:solidFill>
                <a:latin typeface="TimesNewRomanPSMT" charset="0"/>
              </a:rPr>
              <a:t>WHILE,</a:t>
            </a:r>
            <a:r>
              <a:rPr lang="zh-CN" altLang="en-US" dirty="0">
                <a:solidFill>
                  <a:srgbClr val="000000"/>
                </a:solidFill>
                <a:latin typeface="TimesNewRomanPSMT" charset="0"/>
              </a:rPr>
              <a:t> </a:t>
            </a:r>
            <a:r>
              <a:rPr lang="en-US" altLang="zh-CN" dirty="0">
                <a:solidFill>
                  <a:srgbClr val="000000"/>
                </a:solidFill>
                <a:latin typeface="TimesNewRomanPSMT" charset="0"/>
              </a:rPr>
              <a:t>CONDITION,</a:t>
            </a:r>
            <a:r>
              <a:rPr lang="zh-CN" altLang="en-US" dirty="0">
                <a:solidFill>
                  <a:srgbClr val="000000"/>
                </a:solidFill>
                <a:latin typeface="TimesNewRomanPSMT" charset="0"/>
              </a:rPr>
              <a:t> </a:t>
            </a:r>
            <a:r>
              <a:rPr lang="en-US" altLang="zh-CN" dirty="0">
                <a:solidFill>
                  <a:srgbClr val="000000"/>
                </a:solidFill>
                <a:latin typeface="TimesNewRomanPSMT" charset="0"/>
              </a:rPr>
              <a:t>java.util.Scanner.hasNextLine(),</a:t>
            </a:r>
            <a:r>
              <a:rPr lang="zh-CN" altLang="en-US" dirty="0">
                <a:solidFill>
                  <a:srgbClr val="000000"/>
                </a:solidFill>
                <a:latin typeface="TimesNewRomanPSMT" charset="0"/>
              </a:rPr>
              <a:t> </a:t>
            </a:r>
            <a:r>
              <a:rPr lang="en-US" altLang="zh-CN" dirty="0">
                <a:solidFill>
                  <a:srgbClr val="000000"/>
                </a:solidFill>
                <a:latin typeface="TimesNewRomanPSMT" charset="0"/>
              </a:rPr>
              <a:t>BODY,</a:t>
            </a:r>
            <a:r>
              <a:rPr lang="zh-CN" altLang="en-US" dirty="0">
                <a:solidFill>
                  <a:srgbClr val="000000"/>
                </a:solidFill>
                <a:latin typeface="TimesNewRomanPSMT" charset="0"/>
              </a:rPr>
              <a:t> </a:t>
            </a:r>
            <a:r>
              <a:rPr lang="en-US" altLang="zh-CN" dirty="0">
                <a:solidFill>
                  <a:srgbClr val="000000"/>
                </a:solidFill>
                <a:latin typeface="TimesNewRomanPSMT" charset="0"/>
              </a:rPr>
              <a:t>java.util.Scanner.nextLine() ,</a:t>
            </a:r>
            <a:r>
              <a:rPr lang="zh-CN" altLang="en-US" dirty="0">
                <a:solidFill>
                  <a:srgbClr val="000000"/>
                </a:solidFill>
                <a:latin typeface="TimesNewRomanPSMT" charset="0"/>
              </a:rPr>
              <a:t> </a:t>
            </a:r>
            <a:r>
              <a:rPr lang="en-US" altLang="zh-CN" dirty="0">
                <a:solidFill>
                  <a:srgbClr val="000000"/>
                </a:solidFill>
                <a:latin typeface="TimesNewRomanPSMT" charset="0"/>
              </a:rPr>
              <a:t>java.io.PrintStream.println(java.lang.String)],</a:t>
            </a:r>
            <a:r>
              <a:rPr lang="zh-CN" altLang="en-US" dirty="0">
                <a:solidFill>
                  <a:srgbClr val="000000"/>
                </a:solidFill>
                <a:latin typeface="TimesNewRomanPSMT" charset="0"/>
              </a:rPr>
              <a:t> </a:t>
            </a:r>
            <a:r>
              <a:rPr lang="en-US" altLang="zh-CN" dirty="0" smtClean="0">
                <a:solidFill>
                  <a:srgbClr val="FF0000"/>
                </a:solidFill>
                <a:latin typeface="TimesNewRomanPSMT" charset="0"/>
              </a:rPr>
              <a:t>EOS</a:t>
            </a:r>
            <a:r>
              <a:rPr lang="en-US" altLang="zh-CN" dirty="0" smtClean="0">
                <a:solidFill>
                  <a:srgbClr val="000000"/>
                </a:solidFill>
                <a:latin typeface="TimesNewRomanPSMT" charset="0"/>
              </a:rPr>
              <a:t>&gt;</a:t>
            </a:r>
            <a:endParaRPr lang="en-US" altLang="zh-CN" dirty="0">
              <a:solidFill>
                <a:srgbClr val="000000"/>
              </a:solidFill>
              <a:latin typeface="TimesNewRomanPSMT" charset="0"/>
            </a:endParaRPr>
          </a:p>
          <a:p>
            <a:r>
              <a:rPr kumimoji="1" lang="mr-IN" altLang="zh-CN" dirty="0" smtClean="0">
                <a:latin typeface="Times New Roman" charset="0"/>
                <a:ea typeface="Times New Roman" charset="0"/>
                <a:cs typeface="Times New Roman" charset="0"/>
              </a:rPr>
              <a:t>…</a:t>
            </a:r>
            <a:endParaRPr kumimoji="1" lang="en-US" altLang="zh-CN" dirty="0">
              <a:latin typeface="Times New Roman" charset="0"/>
              <a:ea typeface="Times New Roman" charset="0"/>
              <a:cs typeface="Times New Roman" charset="0"/>
            </a:endParaRPr>
          </a:p>
        </p:txBody>
      </p:sp>
      <p:sp>
        <p:nvSpPr>
          <p:cNvPr id="9" name="矩形 8"/>
          <p:cNvSpPr/>
          <p:nvPr/>
        </p:nvSpPr>
        <p:spPr>
          <a:xfrm>
            <a:off x="5973730" y="2909288"/>
            <a:ext cx="4269117"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检测数据</a:t>
            </a:r>
            <a:r>
              <a:rPr lang="en-US" altLang="zh-CN" dirty="0" smtClean="0">
                <a:latin typeface="Microsoft YaHei" charset="-122"/>
                <a:ea typeface="Microsoft YaHei" charset="-122"/>
                <a:cs typeface="Microsoft YaHei" charset="-122"/>
              </a:rPr>
              <a:t>&lt;API</a:t>
            </a:r>
            <a:r>
              <a:rPr lang="zh-CN" altLang="zh-CN" dirty="0">
                <a:latin typeface="Microsoft YaHei" charset="-122"/>
                <a:ea typeface="Microsoft YaHei" charset="-122"/>
                <a:cs typeface="Microsoft YaHei" charset="-122"/>
              </a:rPr>
              <a:t>调用</a:t>
            </a:r>
            <a:r>
              <a:rPr lang="zh-CN" altLang="zh-CN" dirty="0" smtClean="0">
                <a:latin typeface="Microsoft YaHei" charset="-122"/>
                <a:ea typeface="Microsoft YaHei" charset="-122"/>
                <a:cs typeface="Microsoft YaHei" charset="-122"/>
              </a:rPr>
              <a:t>前文序列</a:t>
            </a:r>
            <a:r>
              <a:rPr lang="zh-CN" altLang="zh-CN"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API</a:t>
            </a:r>
            <a:r>
              <a:rPr lang="zh-CN" altLang="zh-CN" dirty="0" smtClean="0">
                <a:latin typeface="Microsoft YaHei" charset="-122"/>
                <a:ea typeface="Microsoft YaHei" charset="-122"/>
                <a:cs typeface="Microsoft YaHei" charset="-122"/>
              </a:rPr>
              <a:t>调用</a:t>
            </a:r>
            <a:r>
              <a:rPr lang="en-US" altLang="zh-CN" dirty="0" smtClean="0">
                <a:latin typeface="Microsoft YaHei" charset="-122"/>
                <a:ea typeface="Microsoft YaHei" charset="-122"/>
                <a:cs typeface="Microsoft YaHei" charset="-122"/>
              </a:rPr>
              <a:t>&gt;</a:t>
            </a:r>
            <a:endParaRPr lang="zh-CN" altLang="en-US" dirty="0">
              <a:latin typeface="Microsoft YaHei" charset="-122"/>
              <a:ea typeface="Microsoft YaHei" charset="-122"/>
              <a:cs typeface="Microsoft YaHei" charset="-122"/>
            </a:endParaRPr>
          </a:p>
        </p:txBody>
      </p:sp>
      <p:sp>
        <p:nvSpPr>
          <p:cNvPr id="18" name="矩形 17"/>
          <p:cNvSpPr/>
          <p:nvPr/>
        </p:nvSpPr>
        <p:spPr>
          <a:xfrm>
            <a:off x="5973730" y="3543574"/>
            <a:ext cx="3842719" cy="369332"/>
          </a:xfrm>
          <a:prstGeom prst="rect">
            <a:avLst/>
          </a:prstGeom>
        </p:spPr>
        <p:txBody>
          <a:bodyPr wrap="none">
            <a:spAutoFit/>
          </a:bodyPr>
          <a:lstStyle/>
          <a:p>
            <a:r>
              <a:rPr kumimoji="1" lang="zh-CN" altLang="en-US" dirty="0" smtClean="0">
                <a:latin typeface="Microsoft YaHei" charset="-122"/>
                <a:ea typeface="Microsoft YaHei" charset="-122"/>
                <a:cs typeface="Microsoft YaHei" charset="-122"/>
              </a:rPr>
              <a:t>模型预测该位置的</a:t>
            </a:r>
            <a:r>
              <a:rPr kumimoji="1" lang="en-US" altLang="zh-CN" dirty="0" smtClean="0">
                <a:latin typeface="Microsoft YaHei" charset="-122"/>
                <a:ea typeface="Microsoft YaHei" charset="-122"/>
                <a:cs typeface="Microsoft YaHei" charset="-122"/>
              </a:rPr>
              <a:t>API</a:t>
            </a:r>
            <a:r>
              <a:rPr kumimoji="1" lang="zh-CN" altLang="en-US" dirty="0" smtClean="0">
                <a:latin typeface="Microsoft YaHei" charset="-122"/>
                <a:ea typeface="Microsoft YaHei" charset="-122"/>
                <a:cs typeface="Microsoft YaHei" charset="-122"/>
              </a:rPr>
              <a:t>调用概率列表</a:t>
            </a:r>
            <a:r>
              <a:rPr kumimoji="1" lang="en-US" altLang="zh-CN"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grpSp>
        <p:nvGrpSpPr>
          <p:cNvPr id="28" name="组 27"/>
          <p:cNvGrpSpPr/>
          <p:nvPr/>
        </p:nvGrpSpPr>
        <p:grpSpPr>
          <a:xfrm>
            <a:off x="5973730" y="4303189"/>
            <a:ext cx="5693969" cy="1951675"/>
            <a:chOff x="5907102" y="4479960"/>
            <a:chExt cx="6119321" cy="2031325"/>
          </a:xfrm>
        </p:grpSpPr>
        <p:sp>
          <p:nvSpPr>
            <p:cNvPr id="19" name="文本框 18"/>
            <p:cNvSpPr txBox="1"/>
            <p:nvPr/>
          </p:nvSpPr>
          <p:spPr>
            <a:xfrm>
              <a:off x="7467552" y="4479960"/>
              <a:ext cx="4558871" cy="2031325"/>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Top-1:</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0.030</a:t>
              </a:r>
              <a:r>
                <a:rPr kumimoji="1" lang="zh-CN" altLang="en-US" dirty="0" smtClean="0">
                  <a:latin typeface="Times New Roman" charset="0"/>
                  <a:ea typeface="Times New Roman" charset="0"/>
                  <a:cs typeface="Times New Roman" charset="0"/>
                </a:rPr>
                <a:t> </a:t>
              </a:r>
              <a:r>
                <a:rPr kumimoji="1" lang="mr-IN" altLang="zh-CN" dirty="0" smtClean="0">
                  <a:latin typeface="Times New Roman" charset="0"/>
                  <a:ea typeface="Times New Roman" charset="0"/>
                  <a:cs typeface="Times New Roman" charset="0"/>
                </a:rPr>
                <a:t>…</a:t>
              </a:r>
              <a:endParaRPr kumimoji="1" lang="en-US" altLang="zh-CN" dirty="0" smtClean="0">
                <a:latin typeface="Times New Roman" charset="0"/>
                <a:ea typeface="Times New Roman" charset="0"/>
                <a:cs typeface="Times New Roman" charset="0"/>
              </a:endParaRPr>
            </a:p>
            <a:p>
              <a:r>
                <a:rPr kumimoji="1" lang="en-US" altLang="zh-CN" dirty="0" smtClean="0">
                  <a:latin typeface="Times New Roman" charset="0"/>
                  <a:ea typeface="Times New Roman" charset="0"/>
                  <a:cs typeface="Times New Roman" charset="0"/>
                </a:rPr>
                <a:t>Top-2:</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0.025</a:t>
              </a:r>
              <a:r>
                <a:rPr kumimoji="1" lang="zh-CN" altLang="en-US"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java.util.Scanner.close()</a:t>
              </a:r>
              <a:r>
                <a:rPr kumimoji="1" lang="zh-CN" altLang="en-US" dirty="0">
                  <a:latin typeface="Times New Roman" charset="0"/>
                  <a:ea typeface="Times New Roman" charset="0"/>
                  <a:cs typeface="Times New Roman" charset="0"/>
                </a:rPr>
                <a:t> </a:t>
              </a:r>
              <a:endParaRPr kumimoji="1" lang="en-US" altLang="zh-CN" dirty="0" smtClean="0">
                <a:latin typeface="Times New Roman" charset="0"/>
                <a:ea typeface="Times New Roman" charset="0"/>
                <a:cs typeface="Times New Roman" charset="0"/>
              </a:endParaRPr>
            </a:p>
            <a:p>
              <a:r>
                <a:rPr kumimoji="1" lang="en-US" altLang="zh-CN" dirty="0" smtClean="0">
                  <a:latin typeface="Times New Roman" charset="0"/>
                  <a:ea typeface="Times New Roman" charset="0"/>
                  <a:cs typeface="Times New Roman" charset="0"/>
                </a:rPr>
                <a:t>Top-3:</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0.015</a:t>
              </a:r>
              <a:r>
                <a:rPr kumimoji="1" lang="zh-CN" altLang="en-US" dirty="0" smtClean="0">
                  <a:latin typeface="Times New Roman" charset="0"/>
                  <a:ea typeface="Times New Roman" charset="0"/>
                  <a:cs typeface="Times New Roman" charset="0"/>
                </a:rPr>
                <a:t> </a:t>
              </a:r>
              <a:r>
                <a:rPr kumimoji="1" lang="mr-IN" altLang="zh-CN" dirty="0" smtClean="0">
                  <a:latin typeface="Times New Roman" charset="0"/>
                  <a:ea typeface="Times New Roman" charset="0"/>
                  <a:cs typeface="Times New Roman" charset="0"/>
                </a:rPr>
                <a:t>…</a:t>
              </a:r>
              <a:r>
                <a:rPr kumimoji="1" lang="zh-CN" altLang="en-US" dirty="0" smtClean="0">
                  <a:latin typeface="Times New Roman" charset="0"/>
                  <a:ea typeface="Times New Roman" charset="0"/>
                  <a:cs typeface="Times New Roman" charset="0"/>
                </a:rPr>
                <a:t> </a:t>
              </a:r>
              <a:endParaRPr kumimoji="1" lang="en-US" altLang="zh-CN" dirty="0" smtClean="0">
                <a:latin typeface="Times New Roman" charset="0"/>
                <a:ea typeface="Times New Roman" charset="0"/>
                <a:cs typeface="Times New Roman" charset="0"/>
              </a:endParaRPr>
            </a:p>
            <a:p>
              <a:r>
                <a:rPr kumimoji="1" lang="en-US" altLang="zh-CN" dirty="0" smtClean="0">
                  <a:latin typeface="Times New Roman" charset="0"/>
                  <a:ea typeface="Times New Roman" charset="0"/>
                  <a:cs typeface="Times New Roman" charset="0"/>
                </a:rPr>
                <a:t>Top-4:</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0.020</a:t>
              </a:r>
              <a:r>
                <a:rPr kumimoji="1" lang="zh-CN" altLang="en-US" dirty="0" smtClean="0">
                  <a:latin typeface="Times New Roman" charset="0"/>
                  <a:ea typeface="Times New Roman" charset="0"/>
                  <a:cs typeface="Times New Roman" charset="0"/>
                </a:rPr>
                <a:t> </a:t>
              </a:r>
              <a:r>
                <a:rPr kumimoji="1" lang="mr-IN" altLang="zh-CN" dirty="0" smtClean="0">
                  <a:latin typeface="Times New Roman" charset="0"/>
                  <a:ea typeface="Times New Roman" charset="0"/>
                  <a:cs typeface="Times New Roman" charset="0"/>
                </a:rPr>
                <a:t>…</a:t>
              </a:r>
              <a:endParaRPr kumimoji="1" lang="en-US" altLang="zh-CN" dirty="0" smtClean="0">
                <a:latin typeface="Times New Roman" charset="0"/>
                <a:ea typeface="Times New Roman" charset="0"/>
                <a:cs typeface="Times New Roman" charset="0"/>
              </a:endParaRPr>
            </a:p>
            <a:p>
              <a:r>
                <a:rPr kumimoji="1" lang="en-US" altLang="zh-CN" dirty="0" smtClean="0">
                  <a:solidFill>
                    <a:srgbClr val="FF0000"/>
                  </a:solidFill>
                  <a:latin typeface="Times New Roman" charset="0"/>
                  <a:ea typeface="Times New Roman" charset="0"/>
                  <a:cs typeface="Times New Roman" charset="0"/>
                </a:rPr>
                <a:t>Top-5:</a:t>
              </a:r>
              <a:r>
                <a:rPr kumimoji="1" lang="zh-CN" altLang="en-US" dirty="0" smtClean="0">
                  <a:solidFill>
                    <a:srgbClr val="FF0000"/>
                  </a:solidFill>
                  <a:latin typeface="Times New Roman" charset="0"/>
                  <a:ea typeface="Times New Roman" charset="0"/>
                  <a:cs typeface="Times New Roman" charset="0"/>
                </a:rPr>
                <a:t> </a:t>
              </a:r>
              <a:r>
                <a:rPr kumimoji="1" lang="en-US" altLang="zh-CN" dirty="0" smtClean="0">
                  <a:solidFill>
                    <a:srgbClr val="FF0000"/>
                  </a:solidFill>
                  <a:latin typeface="Times New Roman" charset="0"/>
                  <a:ea typeface="Times New Roman" charset="0"/>
                  <a:cs typeface="Times New Roman" charset="0"/>
                </a:rPr>
                <a:t>EOS</a:t>
              </a:r>
              <a:r>
                <a:rPr kumimoji="1" lang="zh-CN" altLang="en-US" dirty="0" smtClean="0">
                  <a:solidFill>
                    <a:srgbClr val="FF0000"/>
                  </a:solidFill>
                  <a:latin typeface="Times New Roman" charset="0"/>
                  <a:ea typeface="Times New Roman" charset="0"/>
                  <a:cs typeface="Times New Roman" charset="0"/>
                </a:rPr>
                <a:t> </a:t>
              </a:r>
              <a:r>
                <a:rPr kumimoji="1" lang="en-US" altLang="zh-CN" dirty="0" smtClean="0">
                  <a:solidFill>
                    <a:srgbClr val="FF0000"/>
                  </a:solidFill>
                  <a:latin typeface="Times New Roman" charset="0"/>
                  <a:ea typeface="Times New Roman" charset="0"/>
                  <a:cs typeface="Times New Roman" charset="0"/>
                </a:rPr>
                <a:t>0.003</a:t>
              </a:r>
              <a:r>
                <a:rPr kumimoji="1" lang="zh-CN" altLang="en-US" dirty="0" smtClean="0">
                  <a:solidFill>
                    <a:srgbClr val="FF0000"/>
                  </a:solidFill>
                  <a:latin typeface="Times New Roman" charset="0"/>
                  <a:ea typeface="Times New Roman" charset="0"/>
                  <a:cs typeface="Times New Roman" charset="0"/>
                </a:rPr>
                <a:t> </a:t>
              </a:r>
              <a:r>
                <a:rPr kumimoji="1" lang="en-US" altLang="zh-CN" dirty="0" smtClean="0">
                  <a:solidFill>
                    <a:srgbClr val="FF0000"/>
                  </a:solidFill>
                  <a:latin typeface="Times New Roman" charset="0"/>
                  <a:ea typeface="Times New Roman" charset="0"/>
                  <a:cs typeface="Times New Roman" charset="0"/>
                </a:rPr>
                <a:t>API</a:t>
              </a:r>
              <a:r>
                <a:rPr kumimoji="1" lang="zh-CN" altLang="en-US" dirty="0" smtClean="0">
                  <a:solidFill>
                    <a:srgbClr val="FF0000"/>
                  </a:solidFill>
                  <a:latin typeface="Times New Roman" charset="0"/>
                  <a:ea typeface="Times New Roman" charset="0"/>
                  <a:cs typeface="Times New Roman" charset="0"/>
                </a:rPr>
                <a:t>误用缺陷</a:t>
              </a:r>
              <a:endParaRPr kumimoji="1" lang="en-US" altLang="zh-CN" dirty="0" smtClean="0">
                <a:solidFill>
                  <a:srgbClr val="FF0000"/>
                </a:solidFill>
                <a:latin typeface="Times New Roman" charset="0"/>
                <a:ea typeface="Times New Roman" charset="0"/>
                <a:cs typeface="Times New Roman" charset="0"/>
              </a:endParaRPr>
            </a:p>
            <a:p>
              <a:r>
                <a:rPr kumimoji="1" lang="mr-IN" altLang="zh-CN" dirty="0" smtClean="0">
                  <a:latin typeface="Times New Roman" charset="0"/>
                  <a:ea typeface="Times New Roman" charset="0"/>
                  <a:cs typeface="Times New Roman" charset="0"/>
                </a:rPr>
                <a:t>…</a:t>
              </a:r>
              <a:endParaRPr kumimoji="1" lang="en-US" altLang="zh-CN" dirty="0" smtClean="0">
                <a:latin typeface="Times New Roman" charset="0"/>
                <a:ea typeface="Times New Roman" charset="0"/>
                <a:cs typeface="Times New Roman" charset="0"/>
              </a:endParaRPr>
            </a:p>
            <a:p>
              <a:endParaRPr kumimoji="1" lang="zh-CN" altLang="en-US" dirty="0"/>
            </a:p>
          </p:txBody>
        </p:sp>
        <p:sp>
          <p:nvSpPr>
            <p:cNvPr id="20" name="左大括号 19"/>
            <p:cNvSpPr/>
            <p:nvPr/>
          </p:nvSpPr>
          <p:spPr>
            <a:xfrm>
              <a:off x="7156734" y="4624884"/>
              <a:ext cx="365052" cy="87073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1" name="矩形 20"/>
            <p:cNvSpPr/>
            <p:nvPr/>
          </p:nvSpPr>
          <p:spPr>
            <a:xfrm>
              <a:off x="5907102" y="4872883"/>
              <a:ext cx="1338828" cy="369332"/>
            </a:xfrm>
            <a:prstGeom prst="rect">
              <a:avLst/>
            </a:prstGeom>
          </p:spPr>
          <p:txBody>
            <a:bodyPr wrap="none">
              <a:spAutoFit/>
            </a:bodyPr>
            <a:lstStyle/>
            <a:p>
              <a:r>
                <a:rPr kumimoji="1" lang="zh-CN" altLang="en-US" dirty="0" smtClean="0">
                  <a:latin typeface="Microsoft YaHei" charset="-122"/>
                  <a:ea typeface="Microsoft YaHei" charset="-122"/>
                  <a:cs typeface="Microsoft YaHei" charset="-122"/>
                </a:rPr>
                <a:t>可接受范围</a:t>
              </a:r>
              <a:endParaRPr lang="zh-CN" altLang="en-US" dirty="0">
                <a:latin typeface="Microsoft YaHei" charset="-122"/>
                <a:ea typeface="Microsoft YaHei" charset="-122"/>
                <a:cs typeface="Microsoft YaHei" charset="-122"/>
              </a:endParaRPr>
            </a:p>
          </p:txBody>
        </p:sp>
      </p:grpSp>
      <p:pic>
        <p:nvPicPr>
          <p:cNvPr id="30" name="图片 29"/>
          <p:cNvPicPr>
            <a:picLocks noChangeAspect="1"/>
          </p:cNvPicPr>
          <p:nvPr/>
        </p:nvPicPr>
        <p:blipFill>
          <a:blip r:embed="rId5"/>
          <a:stretch>
            <a:fillRect/>
          </a:stretch>
        </p:blipFill>
        <p:spPr>
          <a:xfrm>
            <a:off x="1297863" y="1598787"/>
            <a:ext cx="3282103" cy="1310501"/>
          </a:xfrm>
          <a:prstGeom prst="rect">
            <a:avLst/>
          </a:prstGeom>
        </p:spPr>
      </p:pic>
      <p:sp>
        <p:nvSpPr>
          <p:cNvPr id="12" name="矩形 11"/>
          <p:cNvSpPr/>
          <p:nvPr/>
        </p:nvSpPr>
        <p:spPr>
          <a:xfrm>
            <a:off x="701763" y="3002824"/>
            <a:ext cx="4474302" cy="348813"/>
          </a:xfrm>
          <a:prstGeom prst="rect">
            <a:avLst/>
          </a:prstGeom>
        </p:spPr>
        <p:txBody>
          <a:bodyPr wrap="none">
            <a:spAutoFit/>
          </a:bodyPr>
          <a:lstStyle/>
          <a:p>
            <a:pPr indent="266700">
              <a:lnSpc>
                <a:spcPts val="2000"/>
              </a:lnSpc>
              <a:spcAft>
                <a:spcPts val="0"/>
              </a:spcAft>
            </a:pPr>
            <a:r>
              <a:rPr lang="zh-CN" altLang="en-US" kern="100" dirty="0" smtClean="0">
                <a:latin typeface="Microsoft YaHei" charset="-122"/>
                <a:ea typeface="Microsoft YaHei" charset="-122"/>
                <a:cs typeface="Microsoft YaHei" charset="-122"/>
              </a:rPr>
              <a:t>待检测源代码（“</a:t>
            </a:r>
            <a:r>
              <a:rPr lang="mr-IN" altLang="zh-CN" kern="100" dirty="0" smtClean="0">
                <a:latin typeface="Microsoft YaHei" charset="-122"/>
                <a:ea typeface="Microsoft YaHei" charset="-122"/>
                <a:cs typeface="Microsoft YaHei" charset="-122"/>
              </a:rPr>
              <a:t>…</a:t>
            </a:r>
            <a:r>
              <a:rPr lang="zh-CN" altLang="en-US" kern="100" dirty="0" smtClean="0">
                <a:latin typeface="Microsoft YaHei" charset="-122"/>
                <a:ea typeface="Microsoft YaHei" charset="-122"/>
                <a:cs typeface="Microsoft YaHei" charset="-122"/>
              </a:rPr>
              <a:t>”部分无</a:t>
            </a:r>
            <a:r>
              <a:rPr lang="en-US" altLang="zh-CN" kern="100" dirty="0" smtClean="0">
                <a:latin typeface="Microsoft YaHei" charset="-122"/>
                <a:ea typeface="Microsoft YaHei" charset="-122"/>
                <a:cs typeface="Microsoft YaHei" charset="-122"/>
              </a:rPr>
              <a:t>API</a:t>
            </a:r>
            <a:r>
              <a:rPr lang="zh-CN" altLang="en-US" kern="100" dirty="0" smtClean="0">
                <a:latin typeface="Microsoft YaHei" charset="-122"/>
                <a:ea typeface="Microsoft YaHei" charset="-122"/>
                <a:cs typeface="Microsoft YaHei" charset="-122"/>
              </a:rPr>
              <a:t>调用）</a:t>
            </a:r>
            <a:endParaRPr lang="zh-CN" altLang="zh-CN" kern="100" dirty="0">
              <a:latin typeface="Microsoft YaHei" charset="-122"/>
              <a:ea typeface="Microsoft YaHei" charset="-122"/>
              <a:cs typeface="Microsoft YaHei" charset="-122"/>
            </a:endParaRPr>
          </a:p>
        </p:txBody>
      </p:sp>
      <p:sp>
        <p:nvSpPr>
          <p:cNvPr id="2" name="右箭头 1"/>
          <p:cNvSpPr/>
          <p:nvPr/>
        </p:nvSpPr>
        <p:spPr bwMode="auto">
          <a:xfrm rot="5400000">
            <a:off x="2711719" y="3435463"/>
            <a:ext cx="317684" cy="224017"/>
          </a:xfrm>
          <a:prstGeom prst="rightArrow">
            <a:avLst>
              <a:gd name="adj1" fmla="val 42284"/>
              <a:gd name="adj2" fmla="val 50000"/>
            </a:avLst>
          </a:prstGeom>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1400"/>
          </a:p>
        </p:txBody>
      </p:sp>
      <p:sp>
        <p:nvSpPr>
          <p:cNvPr id="17" name="矩形 16"/>
          <p:cNvSpPr/>
          <p:nvPr/>
        </p:nvSpPr>
        <p:spPr>
          <a:xfrm>
            <a:off x="1959567" y="6480215"/>
            <a:ext cx="1516762" cy="348813"/>
          </a:xfrm>
          <a:prstGeom prst="rect">
            <a:avLst/>
          </a:prstGeom>
        </p:spPr>
        <p:txBody>
          <a:bodyPr wrap="none">
            <a:spAutoFit/>
          </a:bodyPr>
          <a:lstStyle/>
          <a:p>
            <a:pPr indent="266700">
              <a:lnSpc>
                <a:spcPts val="2000"/>
              </a:lnSpc>
              <a:spcAft>
                <a:spcPts val="0"/>
              </a:spcAft>
            </a:pPr>
            <a:r>
              <a:rPr lang="en-US" altLang="zh-CN" kern="100" dirty="0" smtClean="0">
                <a:latin typeface="Microsoft YaHei" charset="-122"/>
                <a:ea typeface="Microsoft YaHei" charset="-122"/>
                <a:cs typeface="Microsoft YaHei" charset="-122"/>
              </a:rPr>
              <a:t>API</a:t>
            </a:r>
            <a:r>
              <a:rPr lang="zh-CN" altLang="en-US" kern="100" dirty="0" smtClean="0">
                <a:latin typeface="Microsoft YaHei" charset="-122"/>
                <a:ea typeface="Microsoft YaHei" charset="-122"/>
                <a:cs typeface="Microsoft YaHei" charset="-122"/>
              </a:rPr>
              <a:t>语法图</a:t>
            </a:r>
            <a:endParaRPr lang="zh-CN" altLang="zh-CN" kern="100" dirty="0">
              <a:latin typeface="Microsoft YaHei" charset="-122"/>
              <a:ea typeface="Microsoft YaHei" charset="-122"/>
              <a:cs typeface="Microsoft YaHei" charset="-122"/>
            </a:endParaRPr>
          </a:p>
        </p:txBody>
      </p:sp>
      <p:sp>
        <p:nvSpPr>
          <p:cNvPr id="31" name="右箭头 30"/>
          <p:cNvSpPr/>
          <p:nvPr/>
        </p:nvSpPr>
        <p:spPr bwMode="auto">
          <a:xfrm rot="6203912" flipH="1">
            <a:off x="4021826" y="3944366"/>
            <a:ext cx="2014038" cy="243526"/>
          </a:xfrm>
          <a:prstGeom prst="rightArrow">
            <a:avLst>
              <a:gd name="adj1" fmla="val 42284"/>
              <a:gd name="adj2" fmla="val 50000"/>
            </a:avLst>
          </a:prstGeom>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1400"/>
          </a:p>
        </p:txBody>
      </p:sp>
    </p:spTree>
    <p:extLst>
      <p:ext uri="{BB962C8B-B14F-4D97-AF65-F5344CB8AC3E}">
        <p14:creationId xmlns:p14="http://schemas.microsoft.com/office/powerpoint/2010/main" val="6043752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34"/>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ppt_w</p:attrName>
                                        </p:attrNameLst>
                                      </p:cBhvr>
                                      <p:tavLst>
                                        <p:tav tm="0">
                                          <p:val>
                                            <p:fltVal val="0"/>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animEffect transition="in" filter="fade">
                                      <p:cBhvr>
                                        <p:cTn id="16" dur="500"/>
                                        <p:tgtEl>
                                          <p:spTgt spid="33"/>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33"/>
                                        </p:tgtEl>
                                        <p:attrNameLst>
                                          <p:attrName>ppt_x</p:attrName>
                                          <p:attrName>ppt_y</p:attrName>
                                        </p:attrNameLst>
                                      </p:cBhvr>
                                      <p:rCtr x="6068" y="0"/>
                                    </p:animMotion>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iterate type="lt">
                                    <p:tmPct val="10000"/>
                                  </p:iterate>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p:cTn id="23" dur="2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4" dur="2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5" dur="2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p:cTn id="30" dur="200" fill="hold"/>
                                        <p:tgtEl>
                                          <p:spTgt spid="30"/>
                                        </p:tgtEl>
                                        <p:attrNameLst>
                                          <p:attrName>ppt_w</p:attrName>
                                        </p:attrNameLst>
                                      </p:cBhvr>
                                      <p:tavLst>
                                        <p:tav tm="0">
                                          <p:val>
                                            <p:fltVal val="0"/>
                                          </p:val>
                                        </p:tav>
                                        <p:tav tm="100000">
                                          <p:val>
                                            <p:strVal val="#ppt_w"/>
                                          </p:val>
                                        </p:tav>
                                      </p:tavLst>
                                    </p:anim>
                                    <p:anim calcmode="lin" valueType="num">
                                      <p:cBhvr>
                                        <p:cTn id="31" dur="200" fill="hold"/>
                                        <p:tgtEl>
                                          <p:spTgt spid="30"/>
                                        </p:tgtEl>
                                        <p:attrNameLst>
                                          <p:attrName>ppt_h</p:attrName>
                                        </p:attrNameLst>
                                      </p:cBhvr>
                                      <p:tavLst>
                                        <p:tav tm="0">
                                          <p:val>
                                            <p:fltVal val="0"/>
                                          </p:val>
                                        </p:tav>
                                        <p:tav tm="100000">
                                          <p:val>
                                            <p:strVal val="#ppt_h"/>
                                          </p:val>
                                        </p:tav>
                                      </p:tavLst>
                                    </p:anim>
                                    <p:animEffect transition="in" filter="fade">
                                      <p:cBhvr>
                                        <p:cTn id="32" dur="200"/>
                                        <p:tgtEl>
                                          <p:spTgt spid="30"/>
                                        </p:tgtEl>
                                      </p:cBhvr>
                                    </p:animEffect>
                                  </p:childTnLst>
                                </p:cTn>
                              </p:par>
                              <p:par>
                                <p:cTn id="33" presetID="53" presetClass="entr" presetSubtype="16" fill="hold" grpId="0" nodeType="withEffect">
                                  <p:stCondLst>
                                    <p:cond delay="0"/>
                                  </p:stCondLst>
                                  <p:iterate type="lt">
                                    <p:tmPct val="10000"/>
                                  </p:iterate>
                                  <p:childTnLst>
                                    <p:set>
                                      <p:cBhvr>
                                        <p:cTn id="34" dur="1" fill="hold">
                                          <p:stCondLst>
                                            <p:cond delay="0"/>
                                          </p:stCondLst>
                                        </p:cTn>
                                        <p:tgtEl>
                                          <p:spTgt spid="12">
                                            <p:txEl>
                                              <p:pRg st="0" end="0"/>
                                            </p:txEl>
                                          </p:spTgt>
                                        </p:tgtEl>
                                        <p:attrNameLst>
                                          <p:attrName>style.visibility</p:attrName>
                                        </p:attrNameLst>
                                      </p:cBhvr>
                                      <p:to>
                                        <p:strVal val="visible"/>
                                      </p:to>
                                    </p:set>
                                    <p:anim calcmode="lin" valueType="num">
                                      <p:cBhvr>
                                        <p:cTn id="35" dur="2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6" dur="2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7" dur="2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200"/>
                                        <p:tgtEl>
                                          <p:spTgt spid="2"/>
                                        </p:tgtEl>
                                      </p:cBhvr>
                                    </p:animEffect>
                                  </p:childTnLst>
                                </p:cTn>
                              </p:par>
                              <p:par>
                                <p:cTn id="43" presetID="53" presetClass="entr" presetSubtype="16"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200" fill="hold"/>
                                        <p:tgtEl>
                                          <p:spTgt spid="4"/>
                                        </p:tgtEl>
                                        <p:attrNameLst>
                                          <p:attrName>ppt_w</p:attrName>
                                        </p:attrNameLst>
                                      </p:cBhvr>
                                      <p:tavLst>
                                        <p:tav tm="0">
                                          <p:val>
                                            <p:fltVal val="0"/>
                                          </p:val>
                                        </p:tav>
                                        <p:tav tm="100000">
                                          <p:val>
                                            <p:strVal val="#ppt_w"/>
                                          </p:val>
                                        </p:tav>
                                      </p:tavLst>
                                    </p:anim>
                                    <p:anim calcmode="lin" valueType="num">
                                      <p:cBhvr>
                                        <p:cTn id="46" dur="200" fill="hold"/>
                                        <p:tgtEl>
                                          <p:spTgt spid="4"/>
                                        </p:tgtEl>
                                        <p:attrNameLst>
                                          <p:attrName>ppt_h</p:attrName>
                                        </p:attrNameLst>
                                      </p:cBhvr>
                                      <p:tavLst>
                                        <p:tav tm="0">
                                          <p:val>
                                            <p:fltVal val="0"/>
                                          </p:val>
                                        </p:tav>
                                        <p:tav tm="100000">
                                          <p:val>
                                            <p:strVal val="#ppt_h"/>
                                          </p:val>
                                        </p:tav>
                                      </p:tavLst>
                                    </p:anim>
                                    <p:animEffect transition="in" filter="fade">
                                      <p:cBhvr>
                                        <p:cTn id="47" dur="200"/>
                                        <p:tgtEl>
                                          <p:spTgt spid="4"/>
                                        </p:tgtEl>
                                      </p:cBhvr>
                                    </p:animEffect>
                                  </p:childTnLst>
                                </p:cTn>
                              </p:par>
                              <p:par>
                                <p:cTn id="48" presetID="53" presetClass="entr" presetSubtype="16" fill="hold" grpId="0" nodeType="withEffect">
                                  <p:stCondLst>
                                    <p:cond delay="0"/>
                                  </p:stCondLst>
                                  <p:iterate type="lt">
                                    <p:tmPct val="10000"/>
                                  </p:iterate>
                                  <p:childTnLst>
                                    <p:set>
                                      <p:cBhvr>
                                        <p:cTn id="49" dur="1" fill="hold">
                                          <p:stCondLst>
                                            <p:cond delay="0"/>
                                          </p:stCondLst>
                                        </p:cTn>
                                        <p:tgtEl>
                                          <p:spTgt spid="17">
                                            <p:txEl>
                                              <p:pRg st="0" end="0"/>
                                            </p:txEl>
                                          </p:spTgt>
                                        </p:tgtEl>
                                        <p:attrNameLst>
                                          <p:attrName>style.visibility</p:attrName>
                                        </p:attrNameLst>
                                      </p:cBhvr>
                                      <p:to>
                                        <p:strVal val="visible"/>
                                      </p:to>
                                    </p:set>
                                    <p:anim calcmode="lin" valueType="num">
                                      <p:cBhvr>
                                        <p:cTn id="50" dur="2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51" dur="2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52" dur="200"/>
                                        <p:tgtEl>
                                          <p:spTgt spid="1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200" fill="hold"/>
                                        <p:tgtEl>
                                          <p:spTgt spid="36"/>
                                        </p:tgtEl>
                                        <p:attrNameLst>
                                          <p:attrName>ppt_w</p:attrName>
                                        </p:attrNameLst>
                                      </p:cBhvr>
                                      <p:tavLst>
                                        <p:tav tm="0">
                                          <p:val>
                                            <p:fltVal val="0"/>
                                          </p:val>
                                        </p:tav>
                                        <p:tav tm="100000">
                                          <p:val>
                                            <p:strVal val="#ppt_w"/>
                                          </p:val>
                                        </p:tav>
                                      </p:tavLst>
                                    </p:anim>
                                    <p:anim calcmode="lin" valueType="num">
                                      <p:cBhvr>
                                        <p:cTn id="58" dur="200" fill="hold"/>
                                        <p:tgtEl>
                                          <p:spTgt spid="36"/>
                                        </p:tgtEl>
                                        <p:attrNameLst>
                                          <p:attrName>ppt_h</p:attrName>
                                        </p:attrNameLst>
                                      </p:cBhvr>
                                      <p:tavLst>
                                        <p:tav tm="0">
                                          <p:val>
                                            <p:fltVal val="0"/>
                                          </p:val>
                                        </p:tav>
                                        <p:tav tm="100000">
                                          <p:val>
                                            <p:strVal val="#ppt_h"/>
                                          </p:val>
                                        </p:tav>
                                      </p:tavLst>
                                    </p:anim>
                                    <p:animEffect transition="in" filter="fade">
                                      <p:cBhvr>
                                        <p:cTn id="59" dur="2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2.70833E-6 7.40741E-7 C 0.00013 0.02476 0.00039 0.04976 -0.0112 0.06898 C -0.02279 0.08842 -0.04844 0.1 -0.06953 0.11597 C -0.09062 0.13194 -0.1263 0.1449 -0.13763 0.16551 C -0.14896 0.18588 -0.16029 0.24074 -0.13763 0.23958 C -0.11497 0.23819 -0.03086 0.15833 -0.00143 0.15787 C 0.02799 0.15764 0.03867 0.21759 0.0388 0.23703 C 0.03906 0.25648 0.01732 0.25972 -2.70833E-6 0.27407 C -0.01745 0.28842 -0.06536 0.32361 -0.06536 0.32361 " pathEditMode="relative" ptsTypes="AAAAAAAAA">
                                      <p:cBhvr>
                                        <p:cTn id="63" dur="3000" fill="hold"/>
                                        <p:tgtEl>
                                          <p:spTgt spid="36"/>
                                        </p:tgtEl>
                                        <p:attrNameLst>
                                          <p:attrName>ppt_x</p:attrName>
                                          <p:attrName>ppt_y</p:attrName>
                                        </p:attrNameLst>
                                      </p:cBhvr>
                                    </p:animMotion>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200"/>
                                        <p:tgtEl>
                                          <p:spTgt spid="31"/>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p:cTn id="71" dur="200" fill="hold"/>
                                        <p:tgtEl>
                                          <p:spTgt spid="8"/>
                                        </p:tgtEl>
                                        <p:attrNameLst>
                                          <p:attrName>ppt_w</p:attrName>
                                        </p:attrNameLst>
                                      </p:cBhvr>
                                      <p:tavLst>
                                        <p:tav tm="0">
                                          <p:val>
                                            <p:fltVal val="0"/>
                                          </p:val>
                                        </p:tav>
                                        <p:tav tm="100000">
                                          <p:val>
                                            <p:strVal val="#ppt_w"/>
                                          </p:val>
                                        </p:tav>
                                      </p:tavLst>
                                    </p:anim>
                                    <p:anim calcmode="lin" valueType="num">
                                      <p:cBhvr>
                                        <p:cTn id="72" dur="200" fill="hold"/>
                                        <p:tgtEl>
                                          <p:spTgt spid="8"/>
                                        </p:tgtEl>
                                        <p:attrNameLst>
                                          <p:attrName>ppt_h</p:attrName>
                                        </p:attrNameLst>
                                      </p:cBhvr>
                                      <p:tavLst>
                                        <p:tav tm="0">
                                          <p:val>
                                            <p:fltVal val="0"/>
                                          </p:val>
                                        </p:tav>
                                        <p:tav tm="100000">
                                          <p:val>
                                            <p:strVal val="#ppt_h"/>
                                          </p:val>
                                        </p:tav>
                                      </p:tavLst>
                                    </p:anim>
                                    <p:animEffect transition="in" filter="fade">
                                      <p:cBhvr>
                                        <p:cTn id="73" dur="200"/>
                                        <p:tgtEl>
                                          <p:spTgt spid="8"/>
                                        </p:tgtEl>
                                      </p:cBhvr>
                                    </p:animEffect>
                                  </p:childTnLst>
                                </p:cTn>
                              </p:par>
                              <p:par>
                                <p:cTn id="74" presetID="53" presetClass="entr" presetSubtype="16" fill="hold" grpId="0" nodeType="withEffect">
                                  <p:stCondLst>
                                    <p:cond delay="0"/>
                                  </p:stCondLst>
                                  <p:iterate type="lt">
                                    <p:tmPct val="10000"/>
                                  </p:iterate>
                                  <p:childTnLst>
                                    <p:set>
                                      <p:cBhvr>
                                        <p:cTn id="75" dur="1" fill="hold">
                                          <p:stCondLst>
                                            <p:cond delay="0"/>
                                          </p:stCondLst>
                                        </p:cTn>
                                        <p:tgtEl>
                                          <p:spTgt spid="9">
                                            <p:txEl>
                                              <p:pRg st="0" end="0"/>
                                            </p:txEl>
                                          </p:spTgt>
                                        </p:tgtEl>
                                        <p:attrNameLst>
                                          <p:attrName>style.visibility</p:attrName>
                                        </p:attrNameLst>
                                      </p:cBhvr>
                                      <p:to>
                                        <p:strVal val="visible"/>
                                      </p:to>
                                    </p:set>
                                    <p:anim calcmode="lin" valueType="num">
                                      <p:cBhvr>
                                        <p:cTn id="76" dur="200" fill="hold"/>
                                        <p:tgtEl>
                                          <p:spTgt spid="9">
                                            <p:txEl>
                                              <p:pRg st="0" end="0"/>
                                            </p:txEl>
                                          </p:spTgt>
                                        </p:tgtEl>
                                        <p:attrNameLst>
                                          <p:attrName>ppt_w</p:attrName>
                                        </p:attrNameLst>
                                      </p:cBhvr>
                                      <p:tavLst>
                                        <p:tav tm="0">
                                          <p:val>
                                            <p:fltVal val="0"/>
                                          </p:val>
                                        </p:tav>
                                        <p:tav tm="100000">
                                          <p:val>
                                            <p:strVal val="#ppt_w"/>
                                          </p:val>
                                        </p:tav>
                                      </p:tavLst>
                                    </p:anim>
                                    <p:anim calcmode="lin" valueType="num">
                                      <p:cBhvr>
                                        <p:cTn id="77" dur="2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78" dur="200"/>
                                        <p:tgtEl>
                                          <p:spTgt spid="9">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iterate type="lt">
                                    <p:tmPct val="10000"/>
                                  </p:iterate>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p:cTn id="83" dur="2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4" dur="2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85" dur="200"/>
                                        <p:tgtEl>
                                          <p:spTgt spid="18">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nodeType="click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p:cTn id="90" dur="200" fill="hold"/>
                                        <p:tgtEl>
                                          <p:spTgt spid="28"/>
                                        </p:tgtEl>
                                        <p:attrNameLst>
                                          <p:attrName>ppt_w</p:attrName>
                                        </p:attrNameLst>
                                      </p:cBhvr>
                                      <p:tavLst>
                                        <p:tav tm="0">
                                          <p:val>
                                            <p:fltVal val="0"/>
                                          </p:val>
                                        </p:tav>
                                        <p:tav tm="100000">
                                          <p:val>
                                            <p:strVal val="#ppt_w"/>
                                          </p:val>
                                        </p:tav>
                                      </p:tavLst>
                                    </p:anim>
                                    <p:anim calcmode="lin" valueType="num">
                                      <p:cBhvr>
                                        <p:cTn id="91" dur="200" fill="hold"/>
                                        <p:tgtEl>
                                          <p:spTgt spid="28"/>
                                        </p:tgtEl>
                                        <p:attrNameLst>
                                          <p:attrName>ppt_h</p:attrName>
                                        </p:attrNameLst>
                                      </p:cBhvr>
                                      <p:tavLst>
                                        <p:tav tm="0">
                                          <p:val>
                                            <p:fltVal val="0"/>
                                          </p:val>
                                        </p:tav>
                                        <p:tav tm="100000">
                                          <p:val>
                                            <p:strVal val="#ppt_h"/>
                                          </p:val>
                                        </p:tav>
                                      </p:tavLst>
                                    </p:anim>
                                    <p:animEffect transition="in" filter="fade">
                                      <p:cBhvr>
                                        <p:cTn id="92" dur="2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animBg="1"/>
      <p:bldP spid="34" grpId="1" animBg="1"/>
      <p:bldP spid="7" grpId="0" build="allAtOnce"/>
      <p:bldP spid="8" grpId="0"/>
      <p:bldP spid="9" grpId="0" build="allAtOnce"/>
      <p:bldP spid="18" grpId="0" build="allAtOnce"/>
      <p:bldP spid="12" grpId="0" build="allAtOnce"/>
      <p:bldP spid="2" grpId="0" animBg="1"/>
      <p:bldP spid="17" grpId="0" build="allAtOnce"/>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108880" y="3001177"/>
            <a:ext cx="797424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r>
              <a:rPr lang="zh-CN" altLang="en-US" dirty="0" smtClean="0"/>
              <a:t>实验评估</a:t>
            </a:r>
            <a:endParaRPr lang="zh-CN" altLang="en-US" dirty="0"/>
          </a:p>
        </p:txBody>
      </p:sp>
      <p:sp>
        <p:nvSpPr>
          <p:cNvPr id="12" name="文本框 11"/>
          <p:cNvSpPr txBox="1"/>
          <p:nvPr/>
        </p:nvSpPr>
        <p:spPr>
          <a:xfrm>
            <a:off x="2677610" y="4150757"/>
            <a:ext cx="6836780" cy="400110"/>
          </a:xfrm>
          <a:prstGeom prst="rect">
            <a:avLst/>
          </a:prstGeom>
          <a:noFill/>
        </p:spPr>
        <p:txBody>
          <a:bodyPr wrap="square" rtlCol="0">
            <a:spAutoFit/>
          </a:bodyPr>
          <a:lstStyle>
            <a:defPPr>
              <a:defRPr lang="zh-CN"/>
            </a:defPPr>
            <a:lvl1pPr algn="ctr">
              <a:defRPr sz="2000" b="0">
                <a:solidFill>
                  <a:srgbClr val="093B5C"/>
                </a:solidFill>
                <a:latin typeface="微软雅黑" panose="020B0503020204020204" pitchFamily="34" charset="-122"/>
                <a:ea typeface="微软雅黑" panose="020B0503020204020204" pitchFamily="34" charset="-122"/>
              </a:defRPr>
            </a:lvl1pPr>
          </a:lstStyle>
          <a:p>
            <a:r>
              <a:rPr lang="zh-CN" altLang="en-US" dirty="0" smtClean="0"/>
              <a:t>实验对象 </a:t>
            </a:r>
            <a:r>
              <a:rPr lang="en-US" altLang="zh-CN" dirty="0" smtClean="0"/>
              <a:t>/</a:t>
            </a:r>
            <a:r>
              <a:rPr lang="zh-CN" altLang="en-US" dirty="0" smtClean="0"/>
              <a:t> 深度学习模型训练实验 </a:t>
            </a:r>
            <a:r>
              <a:rPr lang="en-US" altLang="zh-CN" dirty="0" smtClean="0"/>
              <a:t>/</a:t>
            </a:r>
            <a:r>
              <a:rPr lang="zh-CN" altLang="en-US" dirty="0" smtClean="0"/>
              <a:t> 代码缺陷检测实验</a:t>
            </a:r>
            <a:endParaRPr lang="zh-CN" altLang="en-US" dirty="0"/>
          </a:p>
        </p:txBody>
      </p:sp>
      <p:sp>
        <p:nvSpPr>
          <p:cNvPr id="14" name="Freeform 5"/>
          <p:cNvSpPr>
            <a:spLocks/>
          </p:cNvSpPr>
          <p:nvPr/>
        </p:nvSpPr>
        <p:spPr bwMode="auto">
          <a:xfrm>
            <a:off x="4454430" y="-1323744"/>
            <a:ext cx="3283140" cy="372774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Freeform 5"/>
          <p:cNvSpPr>
            <a:spLocks/>
          </p:cNvSpPr>
          <p:nvPr/>
        </p:nvSpPr>
        <p:spPr bwMode="auto">
          <a:xfrm>
            <a:off x="4065249" y="-1765627"/>
            <a:ext cx="4061502" cy="461151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2"/>
          <p:cNvSpPr txBox="1">
            <a:spLocks noChangeArrowheads="1"/>
          </p:cNvSpPr>
          <p:nvPr/>
        </p:nvSpPr>
        <p:spPr bwMode="auto">
          <a:xfrm>
            <a:off x="5424469" y="18024"/>
            <a:ext cx="13430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b="1" dirty="0">
                <a:solidFill>
                  <a:prstClr val="white"/>
                </a:solidFill>
                <a:latin typeface="AgencyFB" panose="02000806040000020003" pitchFamily="2" charset="0"/>
                <a:ea typeface="微软雅黑" pitchFamily="34" charset="-122"/>
              </a:rPr>
              <a:t>4</a:t>
            </a:r>
            <a:endParaRPr lang="zh-CN" altLang="en-US" sz="12000" b="1" dirty="0">
              <a:solidFill>
                <a:prstClr val="white"/>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1629977"/>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prstClr val="white"/>
                </a:solidFill>
                <a:latin typeface="微软雅黑" pitchFamily="34" charset="-122"/>
                <a:ea typeface="微软雅黑" pitchFamily="34" charset="-122"/>
              </a:rPr>
              <a:t>PART </a:t>
            </a:r>
            <a:r>
              <a:rPr lang="en-US" altLang="zh-CN" sz="1800" dirty="0" smtClean="0">
                <a:solidFill>
                  <a:prstClr val="white"/>
                </a:solidFill>
                <a:latin typeface="微软雅黑" pitchFamily="34" charset="-122"/>
                <a:ea typeface="微软雅黑" pitchFamily="34" charset="-122"/>
              </a:rPr>
              <a:t>FOUR</a:t>
            </a:r>
            <a:endParaRPr lang="zh-CN" altLang="en-US" sz="1800" dirty="0">
              <a:solidFill>
                <a:prstClr val="white"/>
              </a:solidFill>
              <a:latin typeface="微软雅黑" pitchFamily="34" charset="-122"/>
              <a:ea typeface="微软雅黑" pitchFamily="34" charset="-122"/>
            </a:endParaRPr>
          </a:p>
        </p:txBody>
      </p:sp>
      <p:sp>
        <p:nvSpPr>
          <p:cNvPr id="8" name="等腰三角形 7"/>
          <p:cNvSpPr/>
          <p:nvPr/>
        </p:nvSpPr>
        <p:spPr>
          <a:xfrm>
            <a:off x="5763813" y="5818690"/>
            <a:ext cx="664374" cy="572736"/>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02292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ppt_w</p:attrName>
                                        </p:attrNameLst>
                                      </p:cBhvr>
                                      <p:tavLst>
                                        <p:tav tm="0">
                                          <p:val>
                                            <p:fltVal val="0"/>
                                          </p:val>
                                        </p:tav>
                                        <p:tav tm="100000">
                                          <p:val>
                                            <p:strVal val="#ppt_w"/>
                                          </p:val>
                                        </p:tav>
                                      </p:tavLst>
                                    </p:anim>
                                    <p:anim calcmode="lin" valueType="num">
                                      <p:cBhvr>
                                        <p:cTn id="8" dur="250" fill="hold"/>
                                        <p:tgtEl>
                                          <p:spTgt spid="24"/>
                                        </p:tgtEl>
                                        <p:attrNameLst>
                                          <p:attrName>ppt_h</p:attrName>
                                        </p:attrNameLst>
                                      </p:cBhvr>
                                      <p:tavLst>
                                        <p:tav tm="0">
                                          <p:val>
                                            <p:fltVal val="0"/>
                                          </p:val>
                                        </p:tav>
                                        <p:tav tm="100000">
                                          <p:val>
                                            <p:strVal val="#ppt_h"/>
                                          </p:val>
                                        </p:tav>
                                      </p:tavLst>
                                    </p:anim>
                                    <p:animEffect transition="in" filter="fade">
                                      <p:cBhvr>
                                        <p:cTn id="9" dur="250"/>
                                        <p:tgtEl>
                                          <p:spTgt spid="24"/>
                                        </p:tgtEl>
                                      </p:cBhvr>
                                    </p:animEffect>
                                  </p:childTnLst>
                                </p:cTn>
                              </p:par>
                              <p:par>
                                <p:cTn id="10" presetID="6" presetClass="emph" presetSubtype="0" decel="100000" fill="hold" grpId="1" nodeType="withEffect">
                                  <p:stCondLst>
                                    <p:cond delay="200"/>
                                  </p:stCondLst>
                                  <p:childTnLst>
                                    <p:animScale>
                                      <p:cBhvr>
                                        <p:cTn id="11" dur="250" fill="hold"/>
                                        <p:tgtEl>
                                          <p:spTgt spid="2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2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4"/>
                                        </p:tgtEl>
                                        <p:attrNameLst>
                                          <p:attrName>style.visibility</p:attrName>
                                        </p:attrNameLst>
                                      </p:cBhvr>
                                      <p:to>
                                        <p:strVal val="visible"/>
                                      </p:to>
                                    </p:set>
                                    <p:anim calcmode="lin" valueType="num">
                                      <p:cBhvr>
                                        <p:cTn id="16" dur="250" fill="hold"/>
                                        <p:tgtEl>
                                          <p:spTgt spid="14"/>
                                        </p:tgtEl>
                                        <p:attrNameLst>
                                          <p:attrName>ppt_w</p:attrName>
                                        </p:attrNameLst>
                                      </p:cBhvr>
                                      <p:tavLst>
                                        <p:tav tm="0">
                                          <p:val>
                                            <p:fltVal val="0"/>
                                          </p:val>
                                        </p:tav>
                                        <p:tav tm="100000">
                                          <p:val>
                                            <p:strVal val="#ppt_w"/>
                                          </p:val>
                                        </p:tav>
                                      </p:tavLst>
                                    </p:anim>
                                    <p:anim calcmode="lin" valueType="num">
                                      <p:cBhvr>
                                        <p:cTn id="17" dur="250" fill="hold"/>
                                        <p:tgtEl>
                                          <p:spTgt spid="14"/>
                                        </p:tgtEl>
                                        <p:attrNameLst>
                                          <p:attrName>ppt_h</p:attrName>
                                        </p:attrNameLst>
                                      </p:cBhvr>
                                      <p:tavLst>
                                        <p:tav tm="0">
                                          <p:val>
                                            <p:fltVal val="0"/>
                                          </p:val>
                                        </p:tav>
                                        <p:tav tm="100000">
                                          <p:val>
                                            <p:strVal val="#ppt_h"/>
                                          </p:val>
                                        </p:tav>
                                      </p:tavLst>
                                    </p:anim>
                                    <p:animEffect transition="in" filter="fade">
                                      <p:cBhvr>
                                        <p:cTn id="18" dur="250"/>
                                        <p:tgtEl>
                                          <p:spTgt spid="14"/>
                                        </p:tgtEl>
                                      </p:cBhvr>
                                    </p:animEffect>
                                  </p:childTnLst>
                                </p:cTn>
                              </p:par>
                              <p:par>
                                <p:cTn id="19" presetID="6" presetClass="emph" presetSubtype="0" decel="100000" fill="hold" grpId="1" nodeType="withEffect">
                                  <p:stCondLst>
                                    <p:cond delay="600"/>
                                  </p:stCondLst>
                                  <p:childTnLst>
                                    <p:animScale>
                                      <p:cBhvr>
                                        <p:cTn id="20" dur="250" fill="hold"/>
                                        <p:tgtEl>
                                          <p:spTgt spid="14"/>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4"/>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6"/>
                                        </p:tgtEl>
                                        <p:attrNameLst>
                                          <p:attrName>style.visibility</p:attrName>
                                        </p:attrNameLst>
                                      </p:cBhvr>
                                      <p:to>
                                        <p:strVal val="visible"/>
                                      </p:to>
                                    </p:set>
                                    <p:anim calcmode="lin" valueType="num">
                                      <p:cBhvr>
                                        <p:cTn id="25" dur="250" fill="hold"/>
                                        <p:tgtEl>
                                          <p:spTgt spid="26"/>
                                        </p:tgtEl>
                                        <p:attrNameLst>
                                          <p:attrName>ppt_w</p:attrName>
                                        </p:attrNameLst>
                                      </p:cBhvr>
                                      <p:tavLst>
                                        <p:tav tm="0">
                                          <p:val>
                                            <p:fltVal val="0"/>
                                          </p:val>
                                        </p:tav>
                                        <p:tav tm="100000">
                                          <p:val>
                                            <p:strVal val="#ppt_w"/>
                                          </p:val>
                                        </p:tav>
                                      </p:tavLst>
                                    </p:anim>
                                    <p:anim calcmode="lin" valueType="num">
                                      <p:cBhvr>
                                        <p:cTn id="26" dur="250" fill="hold"/>
                                        <p:tgtEl>
                                          <p:spTgt spid="26"/>
                                        </p:tgtEl>
                                        <p:attrNameLst>
                                          <p:attrName>ppt_h</p:attrName>
                                        </p:attrNameLst>
                                      </p:cBhvr>
                                      <p:tavLst>
                                        <p:tav tm="0">
                                          <p:val>
                                            <p:fltVal val="0"/>
                                          </p:val>
                                        </p:tav>
                                        <p:tav tm="100000">
                                          <p:val>
                                            <p:strVal val="#ppt_h"/>
                                          </p:val>
                                        </p:tav>
                                      </p:tavLst>
                                    </p:anim>
                                    <p:animEffect transition="in" filter="fade">
                                      <p:cBhvr>
                                        <p:cTn id="27" dur="250"/>
                                        <p:tgtEl>
                                          <p:spTgt spid="26"/>
                                        </p:tgtEl>
                                      </p:cBhvr>
                                    </p:animEffect>
                                  </p:childTnLst>
                                </p:cTn>
                              </p:par>
                              <p:par>
                                <p:cTn id="28" presetID="6" presetClass="emph" presetSubtype="0" decel="100000" fill="hold" grpId="1" nodeType="withEffect">
                                  <p:stCondLst>
                                    <p:cond delay="800"/>
                                  </p:stCondLst>
                                  <p:childTnLst>
                                    <p:animScale>
                                      <p:cBhvr>
                                        <p:cTn id="29" dur="250" fill="hold"/>
                                        <p:tgtEl>
                                          <p:spTgt spid="2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6"/>
                                        </p:tgtEl>
                                      </p:cBhvr>
                                      <p:by x="83000" y="83000"/>
                                    </p:animScale>
                                  </p:childTnLst>
                                </p:cTn>
                              </p:par>
                            </p:childTnLst>
                          </p:cTn>
                        </p:par>
                        <p:par>
                          <p:cTn id="32" fill="hold">
                            <p:stCondLst>
                              <p:cond delay="125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175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par>
                                <p:cTn id="42" presetID="35" presetClass="path" presetSubtype="0" accel="50000" decel="50000" fill="hold" grpId="1" nodeType="withEffect">
                                  <p:stCondLst>
                                    <p:cond delay="0"/>
                                  </p:stCondLst>
                                  <p:childTnLst>
                                    <p:animMotion origin="layout" path="M 0 -4.07407E-6 L 0.34896 -4.07407E-6 " pathEditMode="relative" rAng="0" ptsTypes="AA">
                                      <p:cBhvr>
                                        <p:cTn id="43" dur="1000" spd="-100000" fill="hold"/>
                                        <p:tgtEl>
                                          <p:spTgt spid="15"/>
                                        </p:tgtEl>
                                        <p:attrNameLst>
                                          <p:attrName>ppt_x</p:attrName>
                                          <p:attrName>ppt_y</p:attrName>
                                        </p:attrNameLst>
                                      </p:cBhvr>
                                      <p:rCtr x="17448" y="0"/>
                                    </p:animMotion>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35" presetClass="path" presetSubtype="0" accel="50000" decel="50000" fill="hold" grpId="1" nodeType="withEffect">
                                  <p:stCondLst>
                                    <p:cond delay="0"/>
                                  </p:stCondLst>
                                  <p:childTnLst>
                                    <p:animMotion origin="layout" path="M 0 3.7037E-7 L -0.37396 3.7037E-7 " pathEditMode="relative" rAng="0" ptsTypes="AA">
                                      <p:cBhvr>
                                        <p:cTn id="50" dur="1000" spd="-100000" fill="hold"/>
                                        <p:tgtEl>
                                          <p:spTgt spid="12"/>
                                        </p:tgtEl>
                                        <p:attrNameLst>
                                          <p:attrName>ppt_x</p:attrName>
                                          <p:attrName>ppt_y</p:attrName>
                                        </p:attrNameLst>
                                      </p:cBhvr>
                                      <p:rCtr x="-18698" y="0"/>
                                    </p:animMotion>
                                  </p:childTnLst>
                                </p:cTn>
                              </p:par>
                            </p:childTnLst>
                          </p:cTn>
                        </p:par>
                        <p:par>
                          <p:cTn id="51" fill="hold">
                            <p:stCondLst>
                              <p:cond delay="2750"/>
                            </p:stCondLst>
                            <p:childTnLst>
                              <p:par>
                                <p:cTn id="52" presetID="10"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2" grpId="0"/>
      <p:bldP spid="12" grpId="1"/>
      <p:bldP spid="14" grpId="0" animBg="1"/>
      <p:bldP spid="14" grpId="1" animBg="1"/>
      <p:bldP spid="14" grpId="2" animBg="1"/>
      <p:bldP spid="24" grpId="0" animBg="1"/>
      <p:bldP spid="24" grpId="1" animBg="1"/>
      <p:bldP spid="24" grpId="2" animBg="1"/>
      <p:bldP spid="26" grpId="0"/>
      <p:bldP spid="26" grpId="1"/>
      <p:bldP spid="26" grpId="2"/>
      <p:bldP spid="16"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实验对象</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44" name="等腰三角形 43"/>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497786" y="1818188"/>
            <a:ext cx="9258361" cy="1631216"/>
          </a:xfrm>
          <a:prstGeom prst="rect">
            <a:avLst/>
          </a:prstGeom>
        </p:spPr>
        <p:txBody>
          <a:bodyPr wrap="square">
            <a:spAutoFit/>
          </a:bodyPr>
          <a:lstStyle/>
          <a:p>
            <a:pPr algn="just"/>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JCE</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Java Cryptography Extension</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pPr algn="just"/>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JDK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提供的一组包，它们提供用于加密、密钥生成和协商以及消息验证码（</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MAC</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）算法的框架和实现，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JCE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提供的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密码学</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Java Cryptography APIs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javax.crypto</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包下</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427087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44"/>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fill="hold"/>
                                        <p:tgtEl>
                                          <p:spTgt spid="41"/>
                                        </p:tgtEl>
                                        <p:attrNameLst>
                                          <p:attrName>ppt_w</p:attrName>
                                        </p:attrNameLst>
                                      </p:cBhvr>
                                      <p:tavLst>
                                        <p:tav tm="0">
                                          <p:val>
                                            <p:fltVal val="0"/>
                                          </p:val>
                                        </p:tav>
                                        <p:tav tm="100000">
                                          <p:val>
                                            <p:strVal val="#ppt_w"/>
                                          </p:val>
                                        </p:tav>
                                      </p:tavLst>
                                    </p:anim>
                                    <p:anim calcmode="lin" valueType="num">
                                      <p:cBhvr>
                                        <p:cTn id="15" dur="500" fill="hold"/>
                                        <p:tgtEl>
                                          <p:spTgt spid="41"/>
                                        </p:tgtEl>
                                        <p:attrNameLst>
                                          <p:attrName>ppt_h</p:attrName>
                                        </p:attrNameLst>
                                      </p:cBhvr>
                                      <p:tavLst>
                                        <p:tav tm="0">
                                          <p:val>
                                            <p:fltVal val="0"/>
                                          </p:val>
                                        </p:tav>
                                        <p:tav tm="100000">
                                          <p:val>
                                            <p:strVal val="#ppt_h"/>
                                          </p:val>
                                        </p:tav>
                                      </p:tavLst>
                                    </p:anim>
                                    <p:animEffect transition="in" filter="fade">
                                      <p:cBhvr>
                                        <p:cTn id="16" dur="500"/>
                                        <p:tgtEl>
                                          <p:spTgt spid="41"/>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41"/>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51"/>
                                        </p:tgtEl>
                                        <p:attrNameLst>
                                          <p:attrName>style.visibility</p:attrName>
                                        </p:attrNameLst>
                                      </p:cBhvr>
                                      <p:to>
                                        <p:strVal val="visible"/>
                                      </p:to>
                                    </p:set>
                                    <p:anim calcmode="lin" valueType="num">
                                      <p:cBhvr>
                                        <p:cTn id="22" dur="100" fill="hold"/>
                                        <p:tgtEl>
                                          <p:spTgt spid="51"/>
                                        </p:tgtEl>
                                        <p:attrNameLst>
                                          <p:attrName>ppt_w</p:attrName>
                                        </p:attrNameLst>
                                      </p:cBhvr>
                                      <p:tavLst>
                                        <p:tav tm="0">
                                          <p:val>
                                            <p:fltVal val="0"/>
                                          </p:val>
                                        </p:tav>
                                        <p:tav tm="100000">
                                          <p:val>
                                            <p:strVal val="#ppt_w"/>
                                          </p:val>
                                        </p:tav>
                                      </p:tavLst>
                                    </p:anim>
                                    <p:anim calcmode="lin" valueType="num">
                                      <p:cBhvr>
                                        <p:cTn id="23" dur="100" fill="hold"/>
                                        <p:tgtEl>
                                          <p:spTgt spid="51"/>
                                        </p:tgtEl>
                                        <p:attrNameLst>
                                          <p:attrName>ppt_h</p:attrName>
                                        </p:attrNameLst>
                                      </p:cBhvr>
                                      <p:tavLst>
                                        <p:tav tm="0">
                                          <p:val>
                                            <p:fltVal val="0"/>
                                          </p:val>
                                        </p:tav>
                                        <p:tav tm="100000">
                                          <p:val>
                                            <p:strVal val="#ppt_h"/>
                                          </p:val>
                                        </p:tav>
                                      </p:tavLst>
                                    </p:anim>
                                    <p:animEffect transition="in" filter="fade">
                                      <p:cBhvr>
                                        <p:cTn id="24" dur="1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4" grpId="0" animBg="1"/>
      <p:bldP spid="44" grpId="1" animBg="1"/>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6480000" y="1980000"/>
            <a:ext cx="2892600" cy="523220"/>
          </a:xfrm>
          <a:prstGeom prst="rect">
            <a:avLst/>
          </a:prstGeom>
        </p:spPr>
        <p:txBody>
          <a:bodyPr wrap="square">
            <a:spAutoFit/>
          </a:bodyPr>
          <a:lstStyle/>
          <a:p>
            <a:pPr>
              <a:spcAft>
                <a:spcPts val="0"/>
              </a:spcAft>
              <a:defRPr/>
            </a:pPr>
            <a:r>
              <a:rPr lang="en-US" altLang="zh-CN"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01 / </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altLang="zh-CN"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矩形 50"/>
          <p:cNvSpPr/>
          <p:nvPr/>
        </p:nvSpPr>
        <p:spPr>
          <a:xfrm>
            <a:off x="6480000" y="2520000"/>
            <a:ext cx="4310756" cy="523220"/>
          </a:xfrm>
          <a:prstGeom prst="rect">
            <a:avLst/>
          </a:prstGeom>
        </p:spPr>
        <p:txBody>
          <a:bodyPr wrap="square">
            <a:spAutoFit/>
          </a:bodyPr>
          <a:lstStyle/>
          <a:p>
            <a:pPr>
              <a:spcAft>
                <a:spcPts val="0"/>
              </a:spcAft>
              <a:defRPr/>
            </a:pPr>
            <a:r>
              <a:rPr lang="en-US" altLang="zh-CN"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02 </a:t>
            </a:r>
            <a:r>
              <a:rPr lang="en-US" altLang="zh-CN" sz="2800" b="1" kern="10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 背景知识</a:t>
            </a:r>
            <a:endParaRPr lang="zh-CN" altLang="zh-CN"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矩形 52"/>
          <p:cNvSpPr/>
          <p:nvPr/>
        </p:nvSpPr>
        <p:spPr>
          <a:xfrm>
            <a:off x="6480000" y="3060000"/>
            <a:ext cx="4136733" cy="523220"/>
          </a:xfrm>
          <a:prstGeom prst="rect">
            <a:avLst/>
          </a:prstGeom>
        </p:spPr>
        <p:txBody>
          <a:bodyPr wrap="square">
            <a:spAutoFit/>
          </a:bodyPr>
          <a:lstStyle/>
          <a:p>
            <a:pPr>
              <a:spcAft>
                <a:spcPts val="0"/>
              </a:spcAft>
              <a:defRPr/>
            </a:pP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03 </a:t>
            </a:r>
            <a:r>
              <a:rPr lang="en-US" altLang="zh-CN"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方法与实现</a:t>
            </a:r>
            <a:endParaRPr lang="zh-CN" altLang="zh-CN"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矩形 53"/>
          <p:cNvSpPr/>
          <p:nvPr/>
        </p:nvSpPr>
        <p:spPr>
          <a:xfrm>
            <a:off x="6480000" y="3600000"/>
            <a:ext cx="3128743" cy="523220"/>
          </a:xfrm>
          <a:prstGeom prst="rect">
            <a:avLst/>
          </a:prstGeom>
        </p:spPr>
        <p:txBody>
          <a:bodyPr wrap="square">
            <a:spAutoFit/>
          </a:bodyPr>
          <a:lstStyle/>
          <a:p>
            <a:pPr>
              <a:spcAft>
                <a:spcPts val="0"/>
              </a:spcAft>
              <a:defRPr/>
            </a:pP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04 </a:t>
            </a:r>
            <a:r>
              <a:rPr lang="en-US" altLang="zh-CN"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实验评估</a:t>
            </a:r>
            <a:endParaRPr lang="zh-CN" altLang="zh-CN"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Freeform 5"/>
          <p:cNvSpPr>
            <a:spLocks/>
          </p:cNvSpPr>
          <p:nvPr/>
        </p:nvSpPr>
        <p:spPr bwMode="auto">
          <a:xfrm>
            <a:off x="2346125" y="2177881"/>
            <a:ext cx="2203800" cy="250223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Freeform 5"/>
          <p:cNvSpPr>
            <a:spLocks/>
          </p:cNvSpPr>
          <p:nvPr/>
        </p:nvSpPr>
        <p:spPr bwMode="auto">
          <a:xfrm>
            <a:off x="1847682" y="1611939"/>
            <a:ext cx="3200686" cy="363412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59"/>
          <p:cNvSpPr txBox="1">
            <a:spLocks noChangeArrowheads="1"/>
          </p:cNvSpPr>
          <p:nvPr/>
        </p:nvSpPr>
        <p:spPr bwMode="auto">
          <a:xfrm flipH="1">
            <a:off x="2339090" y="2921169"/>
            <a:ext cx="2217871" cy="1015663"/>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3600" b="1" kern="0" dirty="0">
                <a:solidFill>
                  <a:schemeClr val="bg1"/>
                </a:solidFill>
                <a:latin typeface="微软雅黑" pitchFamily="34" charset="-122"/>
                <a:ea typeface="微软雅黑" pitchFamily="34" charset="-122"/>
              </a:rPr>
              <a:t>目录</a:t>
            </a:r>
            <a:endParaRPr lang="en-US" altLang="zh-CN" sz="3600" b="1" kern="0" dirty="0">
              <a:solidFill>
                <a:schemeClr val="bg1"/>
              </a:solidFill>
              <a:latin typeface="微软雅黑" pitchFamily="34" charset="-122"/>
              <a:ea typeface="微软雅黑" pitchFamily="34" charset="-122"/>
            </a:endParaRPr>
          </a:p>
          <a:p>
            <a:pPr algn="ctr">
              <a:defRPr/>
            </a:pPr>
            <a:r>
              <a:rPr lang="en-US" altLang="zh-CN" sz="2400" kern="0" dirty="0">
                <a:solidFill>
                  <a:schemeClr val="bg1"/>
                </a:solidFill>
                <a:latin typeface="微软雅黑" pitchFamily="34" charset="-122"/>
                <a:ea typeface="微软雅黑" pitchFamily="34" charset="-122"/>
              </a:rPr>
              <a:t>CONTENTS</a:t>
            </a:r>
            <a:endParaRPr lang="en-US" altLang="ko-KR" sz="2400" kern="0" dirty="0">
              <a:solidFill>
                <a:schemeClr val="bg1"/>
              </a:solidFill>
              <a:latin typeface="微软雅黑" pitchFamily="34" charset="-122"/>
              <a:ea typeface="微软雅黑" pitchFamily="34" charset="-122"/>
            </a:endParaRPr>
          </a:p>
        </p:txBody>
      </p:sp>
      <p:sp>
        <p:nvSpPr>
          <p:cNvPr id="17" name="等腰三角形 16"/>
          <p:cNvSpPr/>
          <p:nvPr/>
        </p:nvSpPr>
        <p:spPr>
          <a:xfrm rot="16200000">
            <a:off x="10946518" y="3142632"/>
            <a:ext cx="664374" cy="572736"/>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80000" y="4140000"/>
            <a:ext cx="3128743" cy="523220"/>
          </a:xfrm>
          <a:prstGeom prst="rect">
            <a:avLst/>
          </a:prstGeom>
        </p:spPr>
        <p:txBody>
          <a:bodyPr wrap="square">
            <a:spAutoFit/>
          </a:bodyPr>
          <a:lstStyle/>
          <a:p>
            <a:pPr>
              <a:spcAft>
                <a:spcPts val="0"/>
              </a:spcAft>
              <a:defRPr/>
            </a:pP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05 /</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rPr>
              <a:t> 总结与展望</a:t>
            </a:r>
            <a:endParaRPr lang="zh-CN" altLang="zh-CN"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169405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par>
                                <p:cTn id="10" presetID="6" presetClass="emph" presetSubtype="0" decel="100000" fill="hold" grpId="1" nodeType="withEffect">
                                  <p:stCondLst>
                                    <p:cond delay="100"/>
                                  </p:stCondLst>
                                  <p:childTnLst>
                                    <p:animScale>
                                      <p:cBhvr>
                                        <p:cTn id="11" dur="250" fill="hold"/>
                                        <p:tgtEl>
                                          <p:spTgt spid="15"/>
                                        </p:tgtEl>
                                      </p:cBhvr>
                                      <p:by x="120000" y="120000"/>
                                    </p:animScale>
                                  </p:childTnLst>
                                </p:cTn>
                              </p:par>
                              <p:par>
                                <p:cTn id="12" presetID="6" presetClass="emph" presetSubtype="0" decel="100000" fill="hold" grpId="2" nodeType="withEffect">
                                  <p:stCondLst>
                                    <p:cond delay="300"/>
                                  </p:stCondLst>
                                  <p:childTnLst>
                                    <p:animScale>
                                      <p:cBhvr>
                                        <p:cTn id="13" dur="250" fill="hold"/>
                                        <p:tgtEl>
                                          <p:spTgt spid="15"/>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5"/>
                                        </p:tgtEl>
                                        <p:attrNameLst>
                                          <p:attrName>style.visibility</p:attrName>
                                        </p:attrNameLst>
                                      </p:cBhvr>
                                      <p:to>
                                        <p:strVal val="visible"/>
                                      </p:to>
                                    </p:set>
                                    <p:anim calcmode="lin" valueType="num">
                                      <p:cBhvr>
                                        <p:cTn id="16" dur="200" fill="hold"/>
                                        <p:tgtEl>
                                          <p:spTgt spid="5"/>
                                        </p:tgtEl>
                                        <p:attrNameLst>
                                          <p:attrName>ppt_w</p:attrName>
                                        </p:attrNameLst>
                                      </p:cBhvr>
                                      <p:tavLst>
                                        <p:tav tm="0">
                                          <p:val>
                                            <p:fltVal val="0"/>
                                          </p:val>
                                        </p:tav>
                                        <p:tav tm="100000">
                                          <p:val>
                                            <p:strVal val="#ppt_w"/>
                                          </p:val>
                                        </p:tav>
                                      </p:tavLst>
                                    </p:anim>
                                    <p:anim calcmode="lin" valueType="num">
                                      <p:cBhvr>
                                        <p:cTn id="17" dur="200" fill="hold"/>
                                        <p:tgtEl>
                                          <p:spTgt spid="5"/>
                                        </p:tgtEl>
                                        <p:attrNameLst>
                                          <p:attrName>ppt_h</p:attrName>
                                        </p:attrNameLst>
                                      </p:cBhvr>
                                      <p:tavLst>
                                        <p:tav tm="0">
                                          <p:val>
                                            <p:fltVal val="0"/>
                                          </p:val>
                                        </p:tav>
                                        <p:tav tm="100000">
                                          <p:val>
                                            <p:strVal val="#ppt_h"/>
                                          </p:val>
                                        </p:tav>
                                      </p:tavLst>
                                    </p:anim>
                                    <p:animEffect transition="in" filter="fade">
                                      <p:cBhvr>
                                        <p:cTn id="18" dur="200"/>
                                        <p:tgtEl>
                                          <p:spTgt spid="5"/>
                                        </p:tgtEl>
                                      </p:cBhvr>
                                    </p:animEffect>
                                  </p:childTnLst>
                                </p:cTn>
                              </p:par>
                              <p:par>
                                <p:cTn id="19" presetID="6" presetClass="emph" presetSubtype="0" decel="100000" fill="hold" grpId="1" nodeType="withEffect">
                                  <p:stCondLst>
                                    <p:cond delay="600"/>
                                  </p:stCondLst>
                                  <p:childTnLst>
                                    <p:animScale>
                                      <p:cBhvr>
                                        <p:cTn id="20" dur="200" fill="hold"/>
                                        <p:tgtEl>
                                          <p:spTgt spid="5"/>
                                        </p:tgtEl>
                                      </p:cBhvr>
                                      <p:by x="120000" y="120000"/>
                                    </p:animScale>
                                  </p:childTnLst>
                                </p:cTn>
                              </p:par>
                              <p:par>
                                <p:cTn id="21" presetID="6" presetClass="emph" presetSubtype="0" decel="100000" fill="hold" grpId="2" nodeType="withEffect">
                                  <p:stCondLst>
                                    <p:cond delay="800"/>
                                  </p:stCondLst>
                                  <p:childTnLst>
                                    <p:animScale>
                                      <p:cBhvr>
                                        <p:cTn id="22" dur="200" fill="hold"/>
                                        <p:tgtEl>
                                          <p:spTgt spid="5"/>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45"/>
                                        </p:tgtEl>
                                        <p:attrNameLst>
                                          <p:attrName>style.visibility</p:attrName>
                                        </p:attrNameLst>
                                      </p:cBhvr>
                                      <p:to>
                                        <p:strVal val="visible"/>
                                      </p:to>
                                    </p:set>
                                    <p:anim calcmode="lin" valueType="num">
                                      <p:cBhvr>
                                        <p:cTn id="25" dur="250" fill="hold"/>
                                        <p:tgtEl>
                                          <p:spTgt spid="45"/>
                                        </p:tgtEl>
                                        <p:attrNameLst>
                                          <p:attrName>ppt_w</p:attrName>
                                        </p:attrNameLst>
                                      </p:cBhvr>
                                      <p:tavLst>
                                        <p:tav tm="0">
                                          <p:val>
                                            <p:fltVal val="0"/>
                                          </p:val>
                                        </p:tav>
                                        <p:tav tm="100000">
                                          <p:val>
                                            <p:strVal val="#ppt_w"/>
                                          </p:val>
                                        </p:tav>
                                      </p:tavLst>
                                    </p:anim>
                                    <p:anim calcmode="lin" valueType="num">
                                      <p:cBhvr>
                                        <p:cTn id="26" dur="250" fill="hold"/>
                                        <p:tgtEl>
                                          <p:spTgt spid="45"/>
                                        </p:tgtEl>
                                        <p:attrNameLst>
                                          <p:attrName>ppt_h</p:attrName>
                                        </p:attrNameLst>
                                      </p:cBhvr>
                                      <p:tavLst>
                                        <p:tav tm="0">
                                          <p:val>
                                            <p:fltVal val="0"/>
                                          </p:val>
                                        </p:tav>
                                        <p:tav tm="100000">
                                          <p:val>
                                            <p:strVal val="#ppt_h"/>
                                          </p:val>
                                        </p:tav>
                                      </p:tavLst>
                                    </p:anim>
                                    <p:animEffect transition="in" filter="fade">
                                      <p:cBhvr>
                                        <p:cTn id="27" dur="250"/>
                                        <p:tgtEl>
                                          <p:spTgt spid="45"/>
                                        </p:tgtEl>
                                      </p:cBhvr>
                                    </p:animEffect>
                                  </p:childTnLst>
                                </p:cTn>
                              </p:par>
                              <p:par>
                                <p:cTn id="28" presetID="6" presetClass="emph" presetSubtype="0" decel="100000" fill="hold" grpId="1" nodeType="withEffect">
                                  <p:stCondLst>
                                    <p:cond delay="800"/>
                                  </p:stCondLst>
                                  <p:childTnLst>
                                    <p:animScale>
                                      <p:cBhvr>
                                        <p:cTn id="29" dur="250" fill="hold"/>
                                        <p:tgtEl>
                                          <p:spTgt spid="45"/>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45"/>
                                        </p:tgtEl>
                                      </p:cBhvr>
                                      <p:by x="83000" y="83000"/>
                                    </p:animScale>
                                  </p:childTnLst>
                                </p:cTn>
                              </p:par>
                            </p:childTnLst>
                          </p:cTn>
                        </p:par>
                        <p:par>
                          <p:cTn id="32" fill="hold">
                            <p:stCondLst>
                              <p:cond delay="1250"/>
                            </p:stCondLst>
                            <p:childTnLst>
                              <p:par>
                                <p:cTn id="33" presetID="50" presetClass="entr" presetSubtype="0" decel="100000" fill="hold" grpId="0" nodeType="afterEffect">
                                  <p:stCondLst>
                                    <p:cond delay="0"/>
                                  </p:stCondLst>
                                  <p:iterate type="lt">
                                    <p:tmPct val="10000"/>
                                  </p:iterate>
                                  <p:childTnLst>
                                    <p:set>
                                      <p:cBhvr>
                                        <p:cTn id="34" dur="1" fill="hold">
                                          <p:stCondLst>
                                            <p:cond delay="0"/>
                                          </p:stCondLst>
                                        </p:cTn>
                                        <p:tgtEl>
                                          <p:spTgt spid="50"/>
                                        </p:tgtEl>
                                        <p:attrNameLst>
                                          <p:attrName>style.visibility</p:attrName>
                                        </p:attrNameLst>
                                      </p:cBhvr>
                                      <p:to>
                                        <p:strVal val="visible"/>
                                      </p:to>
                                    </p:set>
                                    <p:anim calcmode="lin" valueType="num">
                                      <p:cBhvr>
                                        <p:cTn id="35" dur="100" fill="hold"/>
                                        <p:tgtEl>
                                          <p:spTgt spid="50"/>
                                        </p:tgtEl>
                                        <p:attrNameLst>
                                          <p:attrName>ppt_w</p:attrName>
                                        </p:attrNameLst>
                                      </p:cBhvr>
                                      <p:tavLst>
                                        <p:tav tm="0">
                                          <p:val>
                                            <p:strVal val="#ppt_w+.3"/>
                                          </p:val>
                                        </p:tav>
                                        <p:tav tm="100000">
                                          <p:val>
                                            <p:strVal val="#ppt_w"/>
                                          </p:val>
                                        </p:tav>
                                      </p:tavLst>
                                    </p:anim>
                                    <p:anim calcmode="lin" valueType="num">
                                      <p:cBhvr>
                                        <p:cTn id="36" dur="100" fill="hold"/>
                                        <p:tgtEl>
                                          <p:spTgt spid="50"/>
                                        </p:tgtEl>
                                        <p:attrNameLst>
                                          <p:attrName>ppt_h</p:attrName>
                                        </p:attrNameLst>
                                      </p:cBhvr>
                                      <p:tavLst>
                                        <p:tav tm="0">
                                          <p:val>
                                            <p:strVal val="#ppt_h"/>
                                          </p:val>
                                        </p:tav>
                                        <p:tav tm="100000">
                                          <p:val>
                                            <p:strVal val="#ppt_h"/>
                                          </p:val>
                                        </p:tav>
                                      </p:tavLst>
                                    </p:anim>
                                    <p:animEffect transition="in" filter="fade">
                                      <p:cBhvr>
                                        <p:cTn id="37" dur="100"/>
                                        <p:tgtEl>
                                          <p:spTgt spid="50"/>
                                        </p:tgtEl>
                                      </p:cBhvr>
                                    </p:animEffect>
                                  </p:childTnLst>
                                </p:cTn>
                              </p:par>
                            </p:childTnLst>
                          </p:cTn>
                        </p:par>
                        <p:par>
                          <p:cTn id="38" fill="hold">
                            <p:stCondLst>
                              <p:cond delay="1390"/>
                            </p:stCondLst>
                            <p:childTnLst>
                              <p:par>
                                <p:cTn id="39" presetID="50" presetClass="entr" presetSubtype="0" decel="100000" fill="hold" grpId="0" nodeType="afterEffect">
                                  <p:stCondLst>
                                    <p:cond delay="0"/>
                                  </p:stCondLst>
                                  <p:iterate type="lt">
                                    <p:tmPct val="10000"/>
                                  </p:iterate>
                                  <p:childTnLst>
                                    <p:set>
                                      <p:cBhvr>
                                        <p:cTn id="40" dur="1" fill="hold">
                                          <p:stCondLst>
                                            <p:cond delay="0"/>
                                          </p:stCondLst>
                                        </p:cTn>
                                        <p:tgtEl>
                                          <p:spTgt spid="51"/>
                                        </p:tgtEl>
                                        <p:attrNameLst>
                                          <p:attrName>style.visibility</p:attrName>
                                        </p:attrNameLst>
                                      </p:cBhvr>
                                      <p:to>
                                        <p:strVal val="visible"/>
                                      </p:to>
                                    </p:set>
                                    <p:anim calcmode="lin" valueType="num">
                                      <p:cBhvr>
                                        <p:cTn id="41" dur="100" fill="hold"/>
                                        <p:tgtEl>
                                          <p:spTgt spid="51"/>
                                        </p:tgtEl>
                                        <p:attrNameLst>
                                          <p:attrName>ppt_w</p:attrName>
                                        </p:attrNameLst>
                                      </p:cBhvr>
                                      <p:tavLst>
                                        <p:tav tm="0">
                                          <p:val>
                                            <p:strVal val="#ppt_w+.3"/>
                                          </p:val>
                                        </p:tav>
                                        <p:tav tm="100000">
                                          <p:val>
                                            <p:strVal val="#ppt_w"/>
                                          </p:val>
                                        </p:tav>
                                      </p:tavLst>
                                    </p:anim>
                                    <p:anim calcmode="lin" valueType="num">
                                      <p:cBhvr>
                                        <p:cTn id="42" dur="100" fill="hold"/>
                                        <p:tgtEl>
                                          <p:spTgt spid="51"/>
                                        </p:tgtEl>
                                        <p:attrNameLst>
                                          <p:attrName>ppt_h</p:attrName>
                                        </p:attrNameLst>
                                      </p:cBhvr>
                                      <p:tavLst>
                                        <p:tav tm="0">
                                          <p:val>
                                            <p:strVal val="#ppt_h"/>
                                          </p:val>
                                        </p:tav>
                                        <p:tav tm="100000">
                                          <p:val>
                                            <p:strVal val="#ppt_h"/>
                                          </p:val>
                                        </p:tav>
                                      </p:tavLst>
                                    </p:anim>
                                    <p:animEffect transition="in" filter="fade">
                                      <p:cBhvr>
                                        <p:cTn id="43" dur="100"/>
                                        <p:tgtEl>
                                          <p:spTgt spid="51"/>
                                        </p:tgtEl>
                                      </p:cBhvr>
                                    </p:animEffect>
                                  </p:childTnLst>
                                </p:cTn>
                              </p:par>
                            </p:childTnLst>
                          </p:cTn>
                        </p:par>
                        <p:par>
                          <p:cTn id="44" fill="hold">
                            <p:stCondLst>
                              <p:cond delay="1550"/>
                            </p:stCondLst>
                            <p:childTnLst>
                              <p:par>
                                <p:cTn id="45" presetID="50" presetClass="entr" presetSubtype="0" decel="100000" fill="hold" grpId="0" nodeType="afterEffect">
                                  <p:stCondLst>
                                    <p:cond delay="0"/>
                                  </p:stCondLst>
                                  <p:iterate type="lt">
                                    <p:tmPct val="10000"/>
                                  </p:iterate>
                                  <p:childTnLst>
                                    <p:set>
                                      <p:cBhvr>
                                        <p:cTn id="46" dur="1" fill="hold">
                                          <p:stCondLst>
                                            <p:cond delay="0"/>
                                          </p:stCondLst>
                                        </p:cTn>
                                        <p:tgtEl>
                                          <p:spTgt spid="53"/>
                                        </p:tgtEl>
                                        <p:attrNameLst>
                                          <p:attrName>style.visibility</p:attrName>
                                        </p:attrNameLst>
                                      </p:cBhvr>
                                      <p:to>
                                        <p:strVal val="visible"/>
                                      </p:to>
                                    </p:set>
                                    <p:anim calcmode="lin" valueType="num">
                                      <p:cBhvr>
                                        <p:cTn id="47" dur="100" fill="hold"/>
                                        <p:tgtEl>
                                          <p:spTgt spid="53"/>
                                        </p:tgtEl>
                                        <p:attrNameLst>
                                          <p:attrName>ppt_w</p:attrName>
                                        </p:attrNameLst>
                                      </p:cBhvr>
                                      <p:tavLst>
                                        <p:tav tm="0">
                                          <p:val>
                                            <p:strVal val="#ppt_w+.3"/>
                                          </p:val>
                                        </p:tav>
                                        <p:tav tm="100000">
                                          <p:val>
                                            <p:strVal val="#ppt_w"/>
                                          </p:val>
                                        </p:tav>
                                      </p:tavLst>
                                    </p:anim>
                                    <p:anim calcmode="lin" valueType="num">
                                      <p:cBhvr>
                                        <p:cTn id="48" dur="100" fill="hold"/>
                                        <p:tgtEl>
                                          <p:spTgt spid="53"/>
                                        </p:tgtEl>
                                        <p:attrNameLst>
                                          <p:attrName>ppt_h</p:attrName>
                                        </p:attrNameLst>
                                      </p:cBhvr>
                                      <p:tavLst>
                                        <p:tav tm="0">
                                          <p:val>
                                            <p:strVal val="#ppt_h"/>
                                          </p:val>
                                        </p:tav>
                                        <p:tav tm="100000">
                                          <p:val>
                                            <p:strVal val="#ppt_h"/>
                                          </p:val>
                                        </p:tav>
                                      </p:tavLst>
                                    </p:anim>
                                    <p:animEffect transition="in" filter="fade">
                                      <p:cBhvr>
                                        <p:cTn id="49" dur="100"/>
                                        <p:tgtEl>
                                          <p:spTgt spid="53"/>
                                        </p:tgtEl>
                                      </p:cBhvr>
                                    </p:animEffect>
                                  </p:childTnLst>
                                </p:cTn>
                              </p:par>
                            </p:childTnLst>
                          </p:cTn>
                        </p:par>
                        <p:par>
                          <p:cTn id="50" fill="hold">
                            <p:stCondLst>
                              <p:cond delay="1720"/>
                            </p:stCondLst>
                            <p:childTnLst>
                              <p:par>
                                <p:cTn id="51" presetID="50" presetClass="entr" presetSubtype="0" decel="100000" fill="hold" grpId="0" nodeType="afterEffect">
                                  <p:stCondLst>
                                    <p:cond delay="0"/>
                                  </p:stCondLst>
                                  <p:iterate type="lt">
                                    <p:tmPct val="10000"/>
                                  </p:iterate>
                                  <p:childTnLst>
                                    <p:set>
                                      <p:cBhvr>
                                        <p:cTn id="52" dur="1" fill="hold">
                                          <p:stCondLst>
                                            <p:cond delay="0"/>
                                          </p:stCondLst>
                                        </p:cTn>
                                        <p:tgtEl>
                                          <p:spTgt spid="54"/>
                                        </p:tgtEl>
                                        <p:attrNameLst>
                                          <p:attrName>style.visibility</p:attrName>
                                        </p:attrNameLst>
                                      </p:cBhvr>
                                      <p:to>
                                        <p:strVal val="visible"/>
                                      </p:to>
                                    </p:set>
                                    <p:anim calcmode="lin" valueType="num">
                                      <p:cBhvr>
                                        <p:cTn id="53" dur="100" fill="hold"/>
                                        <p:tgtEl>
                                          <p:spTgt spid="54"/>
                                        </p:tgtEl>
                                        <p:attrNameLst>
                                          <p:attrName>ppt_w</p:attrName>
                                        </p:attrNameLst>
                                      </p:cBhvr>
                                      <p:tavLst>
                                        <p:tav tm="0">
                                          <p:val>
                                            <p:strVal val="#ppt_w+.3"/>
                                          </p:val>
                                        </p:tav>
                                        <p:tav tm="100000">
                                          <p:val>
                                            <p:strVal val="#ppt_w"/>
                                          </p:val>
                                        </p:tav>
                                      </p:tavLst>
                                    </p:anim>
                                    <p:anim calcmode="lin" valueType="num">
                                      <p:cBhvr>
                                        <p:cTn id="54" dur="100" fill="hold"/>
                                        <p:tgtEl>
                                          <p:spTgt spid="54"/>
                                        </p:tgtEl>
                                        <p:attrNameLst>
                                          <p:attrName>ppt_h</p:attrName>
                                        </p:attrNameLst>
                                      </p:cBhvr>
                                      <p:tavLst>
                                        <p:tav tm="0">
                                          <p:val>
                                            <p:strVal val="#ppt_h"/>
                                          </p:val>
                                        </p:tav>
                                        <p:tav tm="100000">
                                          <p:val>
                                            <p:strVal val="#ppt_h"/>
                                          </p:val>
                                        </p:tav>
                                      </p:tavLst>
                                    </p:anim>
                                    <p:animEffect transition="in" filter="fade">
                                      <p:cBhvr>
                                        <p:cTn id="55" dur="100"/>
                                        <p:tgtEl>
                                          <p:spTgt spid="54"/>
                                        </p:tgtEl>
                                      </p:cBhvr>
                                    </p:animEffect>
                                  </p:childTnLst>
                                </p:cTn>
                              </p:par>
                            </p:childTnLst>
                          </p:cTn>
                        </p:par>
                        <p:par>
                          <p:cTn id="56" fill="hold">
                            <p:stCondLst>
                              <p:cond delay="1880"/>
                            </p:stCondLst>
                            <p:childTnLst>
                              <p:par>
                                <p:cTn id="57" presetID="10" presetClass="entr" presetSubtype="0"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2000"/>
                                        <p:tgtEl>
                                          <p:spTgt spid="17"/>
                                        </p:tgtEl>
                                      </p:cBhvr>
                                    </p:animEffect>
                                  </p:childTnLst>
                                </p:cTn>
                              </p:par>
                              <p:par>
                                <p:cTn id="60" presetID="50" presetClass="entr" presetSubtype="0" decel="100000" fill="hold" grpId="0" nodeType="withEffect">
                                  <p:stCondLst>
                                    <p:cond delay="0"/>
                                  </p:stCondLst>
                                  <p:iterate type="lt">
                                    <p:tmPct val="10000"/>
                                  </p:iterate>
                                  <p:childTnLst>
                                    <p:set>
                                      <p:cBhvr>
                                        <p:cTn id="61" dur="1" fill="hold">
                                          <p:stCondLst>
                                            <p:cond delay="0"/>
                                          </p:stCondLst>
                                        </p:cTn>
                                        <p:tgtEl>
                                          <p:spTgt spid="12"/>
                                        </p:tgtEl>
                                        <p:attrNameLst>
                                          <p:attrName>style.visibility</p:attrName>
                                        </p:attrNameLst>
                                      </p:cBhvr>
                                      <p:to>
                                        <p:strVal val="visible"/>
                                      </p:to>
                                    </p:set>
                                    <p:anim calcmode="lin" valueType="num">
                                      <p:cBhvr>
                                        <p:cTn id="62" dur="100" fill="hold"/>
                                        <p:tgtEl>
                                          <p:spTgt spid="12"/>
                                        </p:tgtEl>
                                        <p:attrNameLst>
                                          <p:attrName>ppt_w</p:attrName>
                                        </p:attrNameLst>
                                      </p:cBhvr>
                                      <p:tavLst>
                                        <p:tav tm="0">
                                          <p:val>
                                            <p:strVal val="#ppt_w+.3"/>
                                          </p:val>
                                        </p:tav>
                                        <p:tav tm="100000">
                                          <p:val>
                                            <p:strVal val="#ppt_w"/>
                                          </p:val>
                                        </p:tav>
                                      </p:tavLst>
                                    </p:anim>
                                    <p:anim calcmode="lin" valueType="num">
                                      <p:cBhvr>
                                        <p:cTn id="63" dur="100" fill="hold"/>
                                        <p:tgtEl>
                                          <p:spTgt spid="12"/>
                                        </p:tgtEl>
                                        <p:attrNameLst>
                                          <p:attrName>ppt_h</p:attrName>
                                        </p:attrNameLst>
                                      </p:cBhvr>
                                      <p:tavLst>
                                        <p:tav tm="0">
                                          <p:val>
                                            <p:strVal val="#ppt_h"/>
                                          </p:val>
                                        </p:tav>
                                        <p:tav tm="100000">
                                          <p:val>
                                            <p:strVal val="#ppt_h"/>
                                          </p:val>
                                        </p:tav>
                                      </p:tavLst>
                                    </p:anim>
                                    <p:animEffect transition="in" filter="fade">
                                      <p:cBhvr>
                                        <p:cTn id="64" dur="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3" grpId="0"/>
      <p:bldP spid="54" grpId="0"/>
      <p:bldP spid="5" grpId="0" animBg="1"/>
      <p:bldP spid="5" grpId="1" animBg="1"/>
      <p:bldP spid="5" grpId="2" animBg="1"/>
      <p:bldP spid="15" grpId="0" animBg="1"/>
      <p:bldP spid="15" grpId="1" animBg="1"/>
      <p:bldP spid="15" grpId="2" animBg="1"/>
      <p:bldP spid="45" grpId="0"/>
      <p:bldP spid="45" grpId="1"/>
      <p:bldP spid="45" grpId="2"/>
      <p:bldP spid="17" grpId="0"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深度学习模型训练实验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3" name="等腰三角形 22"/>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798574" y="1087470"/>
            <a:ext cx="1307198" cy="374148"/>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实验数据</a:t>
            </a:r>
            <a:endParaRPr lang="zh-CN" altLang="en-US"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886032726"/>
              </p:ext>
            </p:extLst>
          </p:nvPr>
        </p:nvGraphicFramePr>
        <p:xfrm>
          <a:off x="1104899" y="1791044"/>
          <a:ext cx="9886951" cy="4145280"/>
        </p:xfrm>
        <a:graphic>
          <a:graphicData uri="http://schemas.openxmlformats.org/drawingml/2006/table">
            <a:tbl>
              <a:tblPr bandRow="1">
                <a:tableStyleId>{7DF18680-E054-41AD-8BC1-D1AEF772440D}</a:tableStyleId>
              </a:tblPr>
              <a:tblGrid>
                <a:gridCol w="4438651"/>
                <a:gridCol w="5448300"/>
              </a:tblGrid>
              <a:tr h="370840">
                <a:tc>
                  <a:txBody>
                    <a:bodyPr/>
                    <a:lstStyle/>
                    <a:p>
                      <a:r>
                        <a:rPr lang="zh-CN" altLang="en-US" sz="2800" kern="1200" dirty="0" smtClean="0"/>
                        <a:t>数据来源</a:t>
                      </a:r>
                      <a:endPar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800" dirty="0" smtClean="0"/>
                        <a:t>GitHub</a:t>
                      </a:r>
                      <a:endParaRPr lang="zh-CN" altLang="en-US" sz="2800" dirty="0"/>
                    </a:p>
                  </a:txBody>
                  <a:tcPr/>
                </a:tc>
              </a:tr>
              <a:tr h="370840">
                <a:tc>
                  <a:txBody>
                    <a:bodyPr/>
                    <a:lstStyle/>
                    <a:p>
                      <a:r>
                        <a:rPr lang="zh-CN" altLang="en-US" sz="2800" dirty="0" smtClean="0"/>
                        <a:t>关键词</a:t>
                      </a:r>
                      <a:endPar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javax.crypto</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txBody>
                  <a:tcPr/>
                </a:tc>
              </a:tr>
              <a:tr h="370840">
                <a:tc>
                  <a:txBody>
                    <a:bodyPr/>
                    <a:lstStyle/>
                    <a:p>
                      <a:r>
                        <a:rPr lang="zh-CN" altLang="en-US" sz="2800" dirty="0" smtClean="0"/>
                        <a:t>时间限制</a:t>
                      </a:r>
                      <a:endPar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最后修改日期在</a:t>
                      </a:r>
                      <a:r>
                        <a:rPr lang="en-US" altLang="zh-CN" sz="2800" dirty="0" smtClean="0"/>
                        <a:t>2018</a:t>
                      </a:r>
                      <a:r>
                        <a:rPr lang="zh-CN" altLang="en-US" sz="2800" dirty="0" smtClean="0"/>
                        <a:t>年</a:t>
                      </a:r>
                      <a:r>
                        <a:rPr lang="en-US" altLang="zh-CN" sz="2800" dirty="0" smtClean="0"/>
                        <a:t>1</a:t>
                      </a:r>
                      <a:r>
                        <a:rPr lang="zh-CN" altLang="en-US" sz="2800" dirty="0" smtClean="0"/>
                        <a:t>月</a:t>
                      </a:r>
                      <a:r>
                        <a:rPr lang="en-US" altLang="zh-CN" sz="2800" dirty="0" smtClean="0"/>
                        <a:t>1</a:t>
                      </a:r>
                      <a:r>
                        <a:rPr lang="zh-CN" altLang="en-US" sz="2800" dirty="0" smtClean="0"/>
                        <a:t>日前</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txBody>
                  <a:tcPr/>
                </a:tc>
              </a:tr>
              <a:tr h="370840">
                <a:tc>
                  <a:txBody>
                    <a:bodyPr/>
                    <a:lstStyle/>
                    <a:p>
                      <a:r>
                        <a:rPr lang="zh-CN" altLang="en-US" sz="2800" dirty="0" smtClean="0"/>
                        <a:t>数量</a:t>
                      </a:r>
                      <a:endPar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800" dirty="0" smtClean="0"/>
                        <a:t>14422</a:t>
                      </a:r>
                      <a:r>
                        <a:rPr lang="zh-CN" altLang="en-US" sz="2800" dirty="0" smtClean="0"/>
                        <a:t>个</a:t>
                      </a:r>
                      <a:r>
                        <a:rPr lang="en-US" altLang="zh-CN" sz="2800" dirty="0" smtClean="0"/>
                        <a:t>java</a:t>
                      </a:r>
                      <a:r>
                        <a:rPr lang="zh-CN" altLang="en-US" sz="2800" dirty="0" smtClean="0"/>
                        <a:t>代码文件</a:t>
                      </a:r>
                      <a:endParaRPr lang="zh-CN" altLang="en-US" sz="2800" dirty="0"/>
                    </a:p>
                  </a:txBody>
                  <a:tcPr/>
                </a:tc>
              </a:tr>
              <a:tr h="370840">
                <a:tc>
                  <a:txBody>
                    <a:bodyPr/>
                    <a:lstStyle/>
                    <a:p>
                      <a:r>
                        <a:rPr lang="zh-CN" altLang="en-US" sz="2800" dirty="0" smtClean="0"/>
                        <a:t>训练原始文件总大小</a:t>
                      </a:r>
                      <a:endPar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50MB</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txBody>
                  <a:tcPr/>
                </a:tc>
              </a:tr>
              <a:tr h="370840">
                <a:tc>
                  <a:txBody>
                    <a:bodyPr/>
                    <a:lstStyle/>
                    <a:p>
                      <a:r>
                        <a:rPr lang="en-US" altLang="zh-CN" sz="2800" dirty="0" smtClean="0"/>
                        <a:t>API</a:t>
                      </a:r>
                      <a:r>
                        <a:rPr lang="zh-CN" altLang="en-US" sz="2800" dirty="0" smtClean="0"/>
                        <a:t>调用序列</a:t>
                      </a:r>
                      <a:endPar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800" dirty="0" smtClean="0"/>
                        <a:t>38602</a:t>
                      </a:r>
                      <a:r>
                        <a:rPr lang="zh-CN" altLang="en-US" sz="2800" dirty="0" smtClean="0"/>
                        <a:t>条</a:t>
                      </a:r>
                      <a:endParaRPr lang="zh-CN" altLang="en-US" sz="2800" dirty="0"/>
                    </a:p>
                  </a:txBody>
                  <a:tcPr/>
                </a:tc>
              </a:tr>
              <a:tr h="370840">
                <a:tc>
                  <a:txBody>
                    <a:bodyPr/>
                    <a:lstStyle/>
                    <a:p>
                      <a:r>
                        <a:rPr lang="zh-CN" altLang="en-US" sz="2800" dirty="0" smtClean="0"/>
                        <a:t>训练数据</a:t>
                      </a:r>
                      <a:endPar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800" dirty="0" smtClean="0"/>
                        <a:t>388973</a:t>
                      </a:r>
                      <a:r>
                        <a:rPr lang="zh-CN" altLang="en-US" sz="2800" dirty="0" smtClean="0"/>
                        <a:t>条</a:t>
                      </a:r>
                      <a:endParaRPr lang="zh-CN" altLang="en-US" sz="2800" dirty="0"/>
                    </a:p>
                  </a:txBody>
                  <a:tcPr/>
                </a:tc>
              </a:tr>
              <a:tr h="370840">
                <a:tc>
                  <a:txBody>
                    <a:bodyPr/>
                    <a:lstStyle/>
                    <a:p>
                      <a:r>
                        <a:rPr lang="zh-CN" altLang="en-US" sz="2800" dirty="0" smtClean="0"/>
                        <a:t>词表大小</a:t>
                      </a:r>
                      <a:endPar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1564</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7073194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3"/>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2"/>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par>
                                <p:cTn id="28" presetID="42" presetClass="path" presetSubtype="0" accel="50000" decel="50000" fill="hold" grpId="2" nodeType="withEffect">
                                  <p:stCondLst>
                                    <p:cond delay="0"/>
                                  </p:stCondLst>
                                  <p:childTnLst>
                                    <p:animMotion origin="layout" path="M 2.5E-6 3.33333E-6 L 2.5E-6 0.1081 " pathEditMode="relative" rAng="0" ptsTypes="AA">
                                      <p:cBhvr>
                                        <p:cTn id="29" dur="500" spd="-100000" fill="hold"/>
                                        <p:tgtEl>
                                          <p:spTgt spid="24"/>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10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animBg="1"/>
      <p:bldP spid="23" grpId="1" animBg="1"/>
      <p:bldP spid="24" grpId="0" animBg="1"/>
      <p:bldP spid="24" grpId="1" animBg="1"/>
      <p:bldP spid="24"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深度学习模型训练实验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3" name="等腰三角形 22"/>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20989" y="1672511"/>
            <a:ext cx="8928735" cy="5324535"/>
          </a:xfrm>
          <a:prstGeom prst="rect">
            <a:avLst/>
          </a:prstGeom>
        </p:spPr>
        <p:txBody>
          <a:bodyPr wrap="square">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通过调整以下超参，探究不同参数组合对模型效果的影响：</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）隐</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层</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大小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HIDDEN_SIZE</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）深层</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循环网络层</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NUM_LAYER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）学习率（</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LR</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Epoch</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次数（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NUM_EPOCH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评判效果以验证集上</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Top-1</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的分类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准确率</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Accuracy</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为准；</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训练</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集为总数据集的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，验证集</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为总数据集的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最后选定在验证集上效果最佳的参数：</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smtClean="0">
              <a:latin typeface="Microsoft YaHei" charset="-122"/>
              <a:ea typeface="Microsoft YaHei" charset="-122"/>
              <a:cs typeface="Microsoft YaHei" charset="-122"/>
            </a:endParaRPr>
          </a:p>
          <a:p>
            <a:r>
              <a:rPr lang="en-US" altLang="zh-CN" sz="2000" dirty="0" smtClean="0">
                <a:latin typeface="Microsoft YaHei" charset="-122"/>
                <a:ea typeface="Microsoft YaHei" charset="-122"/>
                <a:cs typeface="Microsoft YaHei" charset="-122"/>
              </a:rPr>
              <a:t>HIDDEN_SIZE=250</a:t>
            </a:r>
            <a:endParaRPr lang="en-US" altLang="zh-CN" sz="2000" dirty="0">
              <a:latin typeface="Microsoft YaHei" charset="-122"/>
              <a:ea typeface="Microsoft YaHei" charset="-122"/>
              <a:cs typeface="Microsoft YaHei" charset="-122"/>
            </a:endParaRPr>
          </a:p>
          <a:p>
            <a:r>
              <a:rPr lang="en-US" altLang="zh-CN" sz="2000" dirty="0">
                <a:latin typeface="Microsoft YaHei" charset="-122"/>
                <a:ea typeface="Microsoft YaHei" charset="-122"/>
                <a:cs typeface="Microsoft YaHei" charset="-122"/>
              </a:rPr>
              <a:t>NUM_LAYER=2</a:t>
            </a:r>
          </a:p>
          <a:p>
            <a:r>
              <a:rPr lang="en-US" altLang="zh-CN" sz="2000" dirty="0">
                <a:latin typeface="Microsoft YaHei" charset="-122"/>
                <a:ea typeface="Microsoft YaHei" charset="-122"/>
                <a:cs typeface="Microsoft YaHei" charset="-122"/>
              </a:rPr>
              <a:t>LR=0.002</a:t>
            </a:r>
          </a:p>
          <a:p>
            <a:r>
              <a:rPr lang="en-US" altLang="zh-CN" sz="2000" dirty="0">
                <a:latin typeface="Microsoft YaHei" charset="-122"/>
                <a:ea typeface="Microsoft YaHei" charset="-122"/>
                <a:cs typeface="Microsoft YaHei" charset="-122"/>
              </a:rPr>
              <a:t>NUM_EPOCH=20</a:t>
            </a:r>
          </a:p>
          <a:p>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798574" y="1087470"/>
            <a:ext cx="1307198" cy="374148"/>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实验设计</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77004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3"/>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2"/>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par>
                                <p:cTn id="28" presetID="42" presetClass="path" presetSubtype="0" accel="50000" decel="50000" fill="hold" grpId="2" nodeType="withEffect">
                                  <p:stCondLst>
                                    <p:cond delay="0"/>
                                  </p:stCondLst>
                                  <p:childTnLst>
                                    <p:animMotion origin="layout" path="M 2.5E-6 3.33333E-6 L 2.5E-6 0.1081 " pathEditMode="relative" rAng="0" ptsTypes="AA">
                                      <p:cBhvr>
                                        <p:cTn id="29" dur="500" spd="-100000" fill="hold"/>
                                        <p:tgtEl>
                                          <p:spTgt spid="11"/>
                                        </p:tgtEl>
                                        <p:attrNameLst>
                                          <p:attrName>ppt_x</p:attrName>
                                          <p:attrName>ppt_y</p:attrName>
                                        </p:attrNameLst>
                                      </p:cBhvr>
                                      <p:rCtr x="0" y="5394"/>
                                    </p:animMotion>
                                  </p:childTnLst>
                                </p:cTn>
                              </p:par>
                            </p:childTnLst>
                          </p:cTn>
                        </p:par>
                        <p:par>
                          <p:cTn id="30" fill="hold">
                            <p:stCondLst>
                              <p:cond delay="1500"/>
                            </p:stCondLst>
                            <p:childTnLst>
                              <p:par>
                                <p:cTn id="31" presetID="53" presetClass="entr" presetSubtype="16" fill="hold" grpId="0" nodeType="afterEffect">
                                  <p:stCondLst>
                                    <p:cond delay="500"/>
                                  </p:stCondLst>
                                  <p:iterate type="lt">
                                    <p:tmPct val="10000"/>
                                  </p:iterate>
                                  <p:childTnLst>
                                    <p:set>
                                      <p:cBhvr>
                                        <p:cTn id="32" dur="1" fill="hold">
                                          <p:stCondLst>
                                            <p:cond delay="0"/>
                                          </p:stCondLst>
                                        </p:cTn>
                                        <p:tgtEl>
                                          <p:spTgt spid="8"/>
                                        </p:tgtEl>
                                        <p:attrNameLst>
                                          <p:attrName>style.visibility</p:attrName>
                                        </p:attrNameLst>
                                      </p:cBhvr>
                                      <p:to>
                                        <p:strVal val="visible"/>
                                      </p:to>
                                    </p:set>
                                    <p:anim calcmode="lin" valueType="num">
                                      <p:cBhvr>
                                        <p:cTn id="33" dur="100" fill="hold"/>
                                        <p:tgtEl>
                                          <p:spTgt spid="8"/>
                                        </p:tgtEl>
                                        <p:attrNameLst>
                                          <p:attrName>ppt_w</p:attrName>
                                        </p:attrNameLst>
                                      </p:cBhvr>
                                      <p:tavLst>
                                        <p:tav tm="0">
                                          <p:val>
                                            <p:fltVal val="0"/>
                                          </p:val>
                                        </p:tav>
                                        <p:tav tm="100000">
                                          <p:val>
                                            <p:strVal val="#ppt_w"/>
                                          </p:val>
                                        </p:tav>
                                      </p:tavLst>
                                    </p:anim>
                                    <p:anim calcmode="lin" valueType="num">
                                      <p:cBhvr>
                                        <p:cTn id="34" dur="100" fill="hold"/>
                                        <p:tgtEl>
                                          <p:spTgt spid="8"/>
                                        </p:tgtEl>
                                        <p:attrNameLst>
                                          <p:attrName>ppt_h</p:attrName>
                                        </p:attrNameLst>
                                      </p:cBhvr>
                                      <p:tavLst>
                                        <p:tav tm="0">
                                          <p:val>
                                            <p:fltVal val="0"/>
                                          </p:val>
                                        </p:tav>
                                        <p:tav tm="100000">
                                          <p:val>
                                            <p:strVal val="#ppt_h"/>
                                          </p:val>
                                        </p:tav>
                                      </p:tavLst>
                                    </p:anim>
                                    <p:animEffect transition="in" filter="fade">
                                      <p:cBhvr>
                                        <p:cTn id="35" dur="1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animBg="1"/>
      <p:bldP spid="23" grpId="1" animBg="1"/>
      <p:bldP spid="8" grpId="0"/>
      <p:bldP spid="11" grpId="0" animBg="1"/>
      <p:bldP spid="11" grpId="1" animBg="1"/>
      <p:bldP spid="11"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深度学习模型训练实验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3" name="等腰三角形 22"/>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98574" y="1087469"/>
            <a:ext cx="1865798" cy="394489"/>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实验结果分析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152400" y="1811383"/>
            <a:ext cx="5903847" cy="4307972"/>
            <a:chOff x="679960" y="1639559"/>
            <a:chExt cx="7123741" cy="4697625"/>
          </a:xfrm>
        </p:grpSpPr>
        <p:pic>
          <p:nvPicPr>
            <p:cNvPr id="14" name="图片 13"/>
            <p:cNvPicPr>
              <a:picLocks noChangeAspect="1"/>
            </p:cNvPicPr>
            <p:nvPr/>
          </p:nvPicPr>
          <p:blipFill>
            <a:blip r:embed="rId3"/>
            <a:stretch>
              <a:fillRect/>
            </a:stretch>
          </p:blipFill>
          <p:spPr>
            <a:xfrm>
              <a:off x="679960" y="1639559"/>
              <a:ext cx="7123741" cy="4175608"/>
            </a:xfrm>
            <a:prstGeom prst="rect">
              <a:avLst/>
            </a:prstGeom>
          </p:spPr>
        </p:pic>
        <p:sp>
          <p:nvSpPr>
            <p:cNvPr id="15" name="矩形 14"/>
            <p:cNvSpPr/>
            <p:nvPr/>
          </p:nvSpPr>
          <p:spPr>
            <a:xfrm>
              <a:off x="2037540" y="5972767"/>
              <a:ext cx="4761692" cy="364417"/>
            </a:xfrm>
            <a:prstGeom prst="rect">
              <a:avLst/>
            </a:prstGeom>
          </p:spPr>
          <p:txBody>
            <a:bodyPr wrap="none">
              <a:spAutoFit/>
            </a:bodyPr>
            <a:lstStyle/>
            <a:p>
              <a:r>
                <a:rPr lang="zh-CN" altLang="en-US" sz="1600" dirty="0" smtClean="0">
                  <a:latin typeface="Microsoft YaHei" charset="-122"/>
                  <a:ea typeface="Microsoft YaHei" charset="-122"/>
                  <a:cs typeface="Microsoft YaHei" charset="-122"/>
                </a:rPr>
                <a:t>模型在</a:t>
              </a:r>
              <a:r>
                <a:rPr lang="zh-CN" altLang="en-US" sz="1600" smtClean="0">
                  <a:latin typeface="Microsoft YaHei" charset="-122"/>
                  <a:ea typeface="Microsoft YaHei" charset="-122"/>
                  <a:cs typeface="Microsoft YaHei" charset="-122"/>
                </a:rPr>
                <a:t>训练中（在验证集上）的损失趋势 </a:t>
              </a:r>
              <a:endParaRPr lang="zh-CN" altLang="en-US" sz="1600" dirty="0">
                <a:latin typeface="Microsoft YaHei" charset="-122"/>
                <a:ea typeface="Microsoft YaHei" charset="-122"/>
                <a:cs typeface="Microsoft YaHei" charset="-122"/>
              </a:endParaRPr>
            </a:p>
          </p:txBody>
        </p:sp>
      </p:grpSp>
      <p:grpSp>
        <p:nvGrpSpPr>
          <p:cNvPr id="9" name="组 8"/>
          <p:cNvGrpSpPr/>
          <p:nvPr/>
        </p:nvGrpSpPr>
        <p:grpSpPr>
          <a:xfrm>
            <a:off x="6056247" y="1811383"/>
            <a:ext cx="5863684" cy="4307974"/>
            <a:chOff x="798574" y="1472853"/>
            <a:chExt cx="6766535" cy="4740341"/>
          </a:xfrm>
        </p:grpSpPr>
        <p:sp>
          <p:nvSpPr>
            <p:cNvPr id="10" name="矩形 9"/>
            <p:cNvSpPr/>
            <p:nvPr/>
          </p:nvSpPr>
          <p:spPr>
            <a:xfrm>
              <a:off x="1372045" y="5860516"/>
              <a:ext cx="5404144" cy="352678"/>
            </a:xfrm>
            <a:prstGeom prst="rect">
              <a:avLst/>
            </a:prstGeom>
          </p:spPr>
          <p:txBody>
            <a:bodyPr wrap="square">
              <a:spAutoFit/>
            </a:bodyPr>
            <a:lstStyle/>
            <a:p>
              <a:r>
                <a:rPr lang="zh-CN" altLang="zh-CN" sz="1600" dirty="0">
                  <a:latin typeface="Microsoft YaHei" charset="-122"/>
                  <a:ea typeface="Microsoft YaHei" charset="-122"/>
                  <a:cs typeface="Microsoft YaHei" charset="-122"/>
                </a:rPr>
                <a:t>模型准确率</a:t>
              </a:r>
              <a:r>
                <a:rPr lang="zh-CN" altLang="en-US" sz="1600" dirty="0">
                  <a:latin typeface="Microsoft YaHei" charset="-122"/>
                  <a:ea typeface="Microsoft YaHei" charset="-122"/>
                  <a:cs typeface="Microsoft YaHei" charset="-122"/>
                </a:rPr>
                <a:t>（横轴</a:t>
              </a:r>
              <a:r>
                <a:rPr lang="zh-CN" altLang="en-US" sz="1600" dirty="0" smtClean="0">
                  <a:latin typeface="Microsoft YaHei" charset="-122"/>
                  <a:ea typeface="Microsoft YaHei" charset="-122"/>
                  <a:cs typeface="Microsoft YaHei" charset="-122"/>
                </a:rPr>
                <a:t>为迭代次数，</a:t>
              </a:r>
              <a:r>
                <a:rPr lang="zh-CN" altLang="en-US" sz="1600" dirty="0">
                  <a:latin typeface="Microsoft YaHei" charset="-122"/>
                  <a:ea typeface="Microsoft YaHei" charset="-122"/>
                  <a:cs typeface="Microsoft YaHei" charset="-122"/>
                </a:rPr>
                <a:t>纵轴为分类准确率）</a:t>
              </a:r>
              <a:r>
                <a:rPr lang="zh-CN" altLang="zh-CN" sz="1600" dirty="0">
                  <a:latin typeface="Microsoft YaHei" charset="-122"/>
                  <a:ea typeface="Microsoft YaHei" charset="-122"/>
                  <a:cs typeface="Microsoft YaHei" charset="-122"/>
                </a:rPr>
                <a:t> </a:t>
              </a:r>
              <a:endParaRPr lang="zh-CN" altLang="en-US" sz="1600" dirty="0">
                <a:latin typeface="Microsoft YaHei" charset="-122"/>
                <a:ea typeface="Microsoft YaHei" charset="-122"/>
                <a:cs typeface="Microsoft YaHei" charset="-122"/>
              </a:endParaRPr>
            </a:p>
          </p:txBody>
        </p:sp>
        <p:pic>
          <p:nvPicPr>
            <p:cNvPr id="12" name="图片 11"/>
            <p:cNvPicPr>
              <a:picLocks noChangeAspect="1"/>
            </p:cNvPicPr>
            <p:nvPr/>
          </p:nvPicPr>
          <p:blipFill>
            <a:blip r:embed="rId4"/>
            <a:stretch>
              <a:fillRect/>
            </a:stretch>
          </p:blipFill>
          <p:spPr>
            <a:xfrm>
              <a:off x="798574" y="1472853"/>
              <a:ext cx="6766535" cy="4331777"/>
            </a:xfrm>
            <a:prstGeom prst="rect">
              <a:avLst/>
            </a:prstGeom>
          </p:spPr>
        </p:pic>
      </p:grpSp>
    </p:spTree>
    <p:extLst>
      <p:ext uri="{BB962C8B-B14F-4D97-AF65-F5344CB8AC3E}">
        <p14:creationId xmlns:p14="http://schemas.microsoft.com/office/powerpoint/2010/main" val="1546354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3"/>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2"/>
                                        </p:tgtEl>
                                        <p:attrNameLst>
                                          <p:attrName>ppt_x</p:attrName>
                                          <p:attrName>ppt_y</p:attrName>
                                        </p:attrNameLst>
                                      </p:cBhvr>
                                      <p:rCtr x="6068" y="0"/>
                                    </p:animMotion>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53" presetClass="entr" presetSubtype="16" fill="hold" grpId="1"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42" presetClass="path" presetSubtype="0" accel="50000" decel="50000" fill="hold" grpId="2" nodeType="withEffect">
                                  <p:stCondLst>
                                    <p:cond delay="0"/>
                                  </p:stCondLst>
                                  <p:childTnLst>
                                    <p:animMotion origin="layout" path="M 2.5E-6 3.33333E-6 L 2.5E-6 0.1081 " pathEditMode="relative" rAng="0" ptsTypes="AA">
                                      <p:cBhvr>
                                        <p:cTn id="36" dur="500" spd="-100000" fill="hold"/>
                                        <p:tgtEl>
                                          <p:spTgt spid="11"/>
                                        </p:tgtEl>
                                        <p:attrNameLst>
                                          <p:attrName>ppt_x</p:attrName>
                                          <p:attrName>ppt_y</p:attrName>
                                        </p:attrNameLst>
                                      </p:cBhvr>
                                      <p:rCtr x="0" y="5394"/>
                                    </p:animMotion>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animBg="1"/>
      <p:bldP spid="23" grpId="1" animBg="1"/>
      <p:bldP spid="11" grpId="0" animBg="1"/>
      <p:bldP spid="11" grpId="1" animBg="1"/>
      <p:bldP spid="11"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代码缺陷检测实验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矩形 25"/>
              <p:cNvSpPr/>
              <p:nvPr/>
            </p:nvSpPr>
            <p:spPr>
              <a:xfrm>
                <a:off x="1347215" y="1601474"/>
                <a:ext cx="9648445" cy="4987647"/>
              </a:xfrm>
              <a:prstGeom prst="rect">
                <a:avLst/>
              </a:prstGeom>
            </p:spPr>
            <p:txBody>
              <a:bodyPr wrap="square">
                <a:spAutoFit/>
              </a:bodyPr>
              <a:lstStyle/>
              <a:p>
                <a:pPr algn="just"/>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𝑇𝑃为检测文件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误用缺陷位置正确的不重复缺陷报告数；</a:t>
                </a: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定义𝐹𝑃为检测文件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误用缺陷位置错误的不重复缺陷报告数；</a:t>
                </a: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定义𝐹𝑁为未进行报告的缺陷报告数</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mr-IN" dirty="0">
                    <a:solidFill>
                      <a:schemeClr val="tx1">
                        <a:lumMod val="75000"/>
                        <a:lumOff val="25000"/>
                      </a:schemeClr>
                    </a:solidFill>
                    <a:latin typeface="微软雅黑" panose="020B0503020204020204" pitchFamily="34" charset="-122"/>
                    <a:ea typeface="微软雅黑" panose="020B0503020204020204" pitchFamily="34" charset="-122"/>
                  </a:rPr>
                  <a:t>查准率（</a:t>
                </a:r>
                <a:r>
                  <a:rPr lang="mr-IN" altLang="zh-CN" dirty="0">
                    <a:solidFill>
                      <a:schemeClr val="tx1">
                        <a:lumMod val="75000"/>
                        <a:lumOff val="25000"/>
                      </a:schemeClr>
                    </a:solidFill>
                    <a:latin typeface="微软雅黑" panose="020B0503020204020204" pitchFamily="34" charset="-122"/>
                    <a:ea typeface="微软雅黑" panose="020B0503020204020204" pitchFamily="34" charset="-122"/>
                  </a:rPr>
                  <a:t>Precision</a:t>
                </a:r>
                <a:r>
                  <a:rPr lang="zh-CN" altLang="mr-IN" dirty="0">
                    <a:solidFill>
                      <a:schemeClr val="tx1">
                        <a:lumMod val="75000"/>
                        <a:lumOff val="25000"/>
                      </a:schemeClr>
                    </a:solidFill>
                    <a:latin typeface="微软雅黑" panose="020B0503020204020204" pitchFamily="34" charset="-122"/>
                    <a:ea typeface="微软雅黑" panose="020B0503020204020204" pitchFamily="34" charset="-122"/>
                  </a:rPr>
                  <a:t>）定义为：</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a:rPr lang="en-US" altLang="zh-CN">
                          <a:solidFill>
                            <a:schemeClr val="tx1">
                              <a:lumMod val="75000"/>
                              <a:lumOff val="25000"/>
                            </a:schemeClr>
                          </a:solidFill>
                          <a:latin typeface="Cambria Math" charset="0"/>
                          <a:ea typeface="微软雅黑" panose="020B0503020204020204" pitchFamily="34" charset="-122"/>
                        </a:rPr>
                        <m:t>𝑃</m:t>
                      </m:r>
                      <m:r>
                        <a:rPr lang="en-US" altLang="zh-CN">
                          <a:solidFill>
                            <a:schemeClr val="tx1">
                              <a:lumMod val="75000"/>
                              <a:lumOff val="25000"/>
                            </a:schemeClr>
                          </a:solidFill>
                          <a:latin typeface="Cambria Math" charset="0"/>
                          <a:ea typeface="微软雅黑" panose="020B0503020204020204" pitchFamily="34" charset="-122"/>
                        </a:rPr>
                        <m:t>= </m:t>
                      </m:r>
                      <m:f>
                        <m:fPr>
                          <m:ctrlPr>
                            <a:rPr lang="zh-CN" altLang="zh-CN" i="1">
                              <a:solidFill>
                                <a:schemeClr val="tx1">
                                  <a:lumMod val="75000"/>
                                  <a:lumOff val="25000"/>
                                </a:schemeClr>
                              </a:solidFill>
                              <a:latin typeface="Cambria Math" charset="0"/>
                              <a:ea typeface="微软雅黑" panose="020B0503020204020204" pitchFamily="34" charset="-122"/>
                            </a:rPr>
                          </m:ctrlPr>
                        </m:fPr>
                        <m:num>
                          <m:r>
                            <a:rPr lang="en-US" altLang="zh-CN">
                              <a:solidFill>
                                <a:schemeClr val="tx1">
                                  <a:lumMod val="75000"/>
                                  <a:lumOff val="25000"/>
                                </a:schemeClr>
                              </a:solidFill>
                              <a:latin typeface="Cambria Math" charset="0"/>
                              <a:ea typeface="微软雅黑" panose="020B0503020204020204" pitchFamily="34" charset="-122"/>
                            </a:rPr>
                            <m:t>𝑇𝑃</m:t>
                          </m:r>
                        </m:num>
                        <m:den>
                          <m:r>
                            <a:rPr lang="en-US" altLang="zh-CN">
                              <a:solidFill>
                                <a:schemeClr val="tx1">
                                  <a:lumMod val="75000"/>
                                  <a:lumOff val="25000"/>
                                </a:schemeClr>
                              </a:solidFill>
                              <a:latin typeface="Cambria Math" charset="0"/>
                              <a:ea typeface="微软雅黑" panose="020B0503020204020204" pitchFamily="34" charset="-122"/>
                            </a:rPr>
                            <m:t>𝑇𝑃</m:t>
                          </m:r>
                          <m:r>
                            <a:rPr lang="en-US" altLang="zh-CN">
                              <a:solidFill>
                                <a:schemeClr val="tx1">
                                  <a:lumMod val="75000"/>
                                  <a:lumOff val="25000"/>
                                </a:schemeClr>
                              </a:solidFill>
                              <a:latin typeface="Cambria Math" charset="0"/>
                              <a:ea typeface="微软雅黑" panose="020B0503020204020204" pitchFamily="34" charset="-122"/>
                            </a:rPr>
                            <m:t>+</m:t>
                          </m:r>
                          <m:r>
                            <a:rPr lang="en-US" altLang="zh-CN">
                              <a:solidFill>
                                <a:schemeClr val="tx1">
                                  <a:lumMod val="75000"/>
                                  <a:lumOff val="25000"/>
                                </a:schemeClr>
                              </a:solidFill>
                              <a:latin typeface="Cambria Math" charset="0"/>
                              <a:ea typeface="微软雅黑" panose="020B0503020204020204" pitchFamily="34" charset="-122"/>
                            </a:rPr>
                            <m:t>𝐹𝑃</m:t>
                          </m:r>
                        </m:den>
                      </m:f>
                    </m:oMath>
                  </m:oMathPara>
                </a14:m>
                <a:endParaRPr lang="zh-CN" altLang="mr-I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mr-IN" altLang="zh-CN" dirty="0">
                    <a:solidFill>
                      <a:schemeClr val="tx1">
                        <a:lumMod val="75000"/>
                        <a:lumOff val="25000"/>
                      </a:schemeClr>
                    </a:solidFill>
                    <a:latin typeface="微软雅黑" panose="020B0503020204020204" pitchFamily="34" charset="-122"/>
                    <a:ea typeface="微软雅黑" panose="020B0503020204020204" pitchFamily="34" charset="-122"/>
                  </a:rPr>
                  <a:t>                                </a:t>
                </a:r>
              </a:p>
              <a:p>
                <a:pPr algn="just"/>
                <a:r>
                  <a:rPr lang="zh-CN" altLang="mr-IN" dirty="0">
                    <a:solidFill>
                      <a:schemeClr val="tx1">
                        <a:lumMod val="75000"/>
                        <a:lumOff val="25000"/>
                      </a:schemeClr>
                    </a:solidFill>
                    <a:latin typeface="微软雅黑" panose="020B0503020204020204" pitchFamily="34" charset="-122"/>
                    <a:ea typeface="微软雅黑" panose="020B0503020204020204" pitchFamily="34" charset="-122"/>
                  </a:rPr>
                  <a:t>召回率（</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Recall</a:t>
                </a:r>
                <a:r>
                  <a:rPr lang="zh-CN" altLang="mr-IN" dirty="0">
                    <a:solidFill>
                      <a:schemeClr val="tx1">
                        <a:lumMod val="75000"/>
                        <a:lumOff val="25000"/>
                      </a:schemeClr>
                    </a:solidFill>
                    <a:latin typeface="微软雅黑" panose="020B0503020204020204" pitchFamily="34" charset="-122"/>
                    <a:ea typeface="微软雅黑" panose="020B0503020204020204" pitchFamily="34" charset="-122"/>
                  </a:rPr>
                  <a:t>）定义为：</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a:rPr lang="en-US" altLang="zh-CN">
                          <a:solidFill>
                            <a:schemeClr val="tx1">
                              <a:lumMod val="75000"/>
                              <a:lumOff val="25000"/>
                            </a:schemeClr>
                          </a:solidFill>
                          <a:latin typeface="Cambria Math" charset="0"/>
                          <a:ea typeface="微软雅黑" panose="020B0503020204020204" pitchFamily="34" charset="-122"/>
                        </a:rPr>
                        <m:t>𝑅</m:t>
                      </m:r>
                      <m:r>
                        <a:rPr lang="en-US" altLang="zh-CN">
                          <a:solidFill>
                            <a:schemeClr val="tx1">
                              <a:lumMod val="75000"/>
                              <a:lumOff val="25000"/>
                            </a:schemeClr>
                          </a:solidFill>
                          <a:latin typeface="Cambria Math" charset="0"/>
                          <a:ea typeface="微软雅黑" panose="020B0503020204020204" pitchFamily="34" charset="-122"/>
                        </a:rPr>
                        <m:t>= </m:t>
                      </m:r>
                      <m:f>
                        <m:fPr>
                          <m:ctrlPr>
                            <a:rPr lang="zh-CN" altLang="zh-CN" i="1">
                              <a:solidFill>
                                <a:schemeClr val="tx1">
                                  <a:lumMod val="75000"/>
                                  <a:lumOff val="25000"/>
                                </a:schemeClr>
                              </a:solidFill>
                              <a:latin typeface="Cambria Math" charset="0"/>
                              <a:ea typeface="微软雅黑" panose="020B0503020204020204" pitchFamily="34" charset="-122"/>
                            </a:rPr>
                          </m:ctrlPr>
                        </m:fPr>
                        <m:num>
                          <m:r>
                            <a:rPr lang="en-US" altLang="zh-CN">
                              <a:solidFill>
                                <a:schemeClr val="tx1">
                                  <a:lumMod val="75000"/>
                                  <a:lumOff val="25000"/>
                                </a:schemeClr>
                              </a:solidFill>
                              <a:latin typeface="Cambria Math" charset="0"/>
                              <a:ea typeface="微软雅黑" panose="020B0503020204020204" pitchFamily="34" charset="-122"/>
                            </a:rPr>
                            <m:t>𝑇𝑃</m:t>
                          </m:r>
                        </m:num>
                        <m:den>
                          <m:r>
                            <a:rPr lang="en-US" altLang="zh-CN">
                              <a:solidFill>
                                <a:schemeClr val="tx1">
                                  <a:lumMod val="75000"/>
                                  <a:lumOff val="25000"/>
                                </a:schemeClr>
                              </a:solidFill>
                              <a:latin typeface="Cambria Math" charset="0"/>
                              <a:ea typeface="微软雅黑" panose="020B0503020204020204" pitchFamily="34" charset="-122"/>
                            </a:rPr>
                            <m:t>𝑇𝑃</m:t>
                          </m:r>
                          <m:r>
                            <a:rPr lang="en-US" altLang="zh-CN">
                              <a:solidFill>
                                <a:schemeClr val="tx1">
                                  <a:lumMod val="75000"/>
                                  <a:lumOff val="25000"/>
                                </a:schemeClr>
                              </a:solidFill>
                              <a:latin typeface="Cambria Math" charset="0"/>
                              <a:ea typeface="微软雅黑" panose="020B0503020204020204" pitchFamily="34" charset="-122"/>
                            </a:rPr>
                            <m:t>+</m:t>
                          </m:r>
                          <m:r>
                            <a:rPr lang="en-US" altLang="zh-CN">
                              <a:solidFill>
                                <a:schemeClr val="tx1">
                                  <a:lumMod val="75000"/>
                                  <a:lumOff val="25000"/>
                                </a:schemeClr>
                              </a:solidFill>
                              <a:latin typeface="Cambria Math" charset="0"/>
                              <a:ea typeface="微软雅黑" panose="020B0503020204020204" pitchFamily="34" charset="-122"/>
                            </a:rPr>
                            <m:t>𝐹𝑁</m:t>
                          </m:r>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mr-IN"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mr-IN" dirty="0">
                    <a:solidFill>
                      <a:schemeClr val="tx1">
                        <a:lumMod val="75000"/>
                        <a:lumOff val="25000"/>
                      </a:schemeClr>
                    </a:solidFill>
                    <a:latin typeface="微软雅黑" panose="020B0503020204020204" pitchFamily="34" charset="-122"/>
                    <a:ea typeface="微软雅黑" panose="020B0503020204020204" pitchFamily="34" charset="-122"/>
                  </a:rPr>
                  <a:t>查准率和召回率的调和均值（</a:t>
                </a:r>
                <a14:m>
                  <m:oMath xmlns:m="http://schemas.openxmlformats.org/officeDocument/2006/math">
                    <m:sSub>
                      <m:sSubPr>
                        <m:ctrlPr>
                          <a:rPr lang="zh-CN" altLang="zh-CN" i="1">
                            <a:solidFill>
                              <a:schemeClr val="tx1">
                                <a:lumMod val="75000"/>
                                <a:lumOff val="25000"/>
                              </a:schemeClr>
                            </a:solidFill>
                            <a:latin typeface="Cambria Math" charset="0"/>
                            <a:ea typeface="微软雅黑" panose="020B0503020204020204" pitchFamily="34" charset="-122"/>
                          </a:rPr>
                        </m:ctrlPr>
                      </m:sSubPr>
                      <m:e>
                        <m:r>
                          <a:rPr lang="en-US" altLang="zh-CN">
                            <a:solidFill>
                              <a:schemeClr val="tx1">
                                <a:lumMod val="75000"/>
                                <a:lumOff val="25000"/>
                              </a:schemeClr>
                            </a:solidFill>
                            <a:latin typeface="Cambria Math" charset="0"/>
                            <a:ea typeface="微软雅黑" panose="020B0503020204020204" pitchFamily="34" charset="-122"/>
                          </a:rPr>
                          <m:t>𝐹</m:t>
                        </m:r>
                      </m:e>
                      <m:sub>
                        <m:r>
                          <a:rPr lang="en-US" altLang="zh-CN">
                            <a:solidFill>
                              <a:schemeClr val="tx1">
                                <a:lumMod val="75000"/>
                                <a:lumOff val="25000"/>
                              </a:schemeClr>
                            </a:solidFill>
                            <a:latin typeface="Cambria Math" charset="0"/>
                            <a:ea typeface="微软雅黑" panose="020B0503020204020204" pitchFamily="34" charset="-122"/>
                          </a:rPr>
                          <m:t>1</m:t>
                        </m:r>
                      </m:sub>
                    </m:sSub>
                  </m:oMath>
                </a14:m>
                <a:r>
                  <a:rPr lang="zh-CN" altLang="mr-IN" dirty="0">
                    <a:solidFill>
                      <a:schemeClr val="tx1">
                        <a:lumMod val="75000"/>
                        <a:lumOff val="25000"/>
                      </a:schemeClr>
                    </a:solidFill>
                    <a:latin typeface="微软雅黑" panose="020B0503020204020204" pitchFamily="34" charset="-122"/>
                    <a:ea typeface="微软雅黑" panose="020B0503020204020204" pitchFamily="34" charset="-122"/>
                  </a:rPr>
                  <a:t>）定义为：</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sSub>
                        <m:sSubPr>
                          <m:ctrlPr>
                            <a:rPr lang="zh-CN" altLang="zh-CN" i="1">
                              <a:solidFill>
                                <a:schemeClr val="tx1">
                                  <a:lumMod val="75000"/>
                                  <a:lumOff val="25000"/>
                                </a:schemeClr>
                              </a:solidFill>
                              <a:latin typeface="Cambria Math" charset="0"/>
                              <a:ea typeface="微软雅黑" panose="020B0503020204020204" pitchFamily="34" charset="-122"/>
                            </a:rPr>
                          </m:ctrlPr>
                        </m:sSubPr>
                        <m:e>
                          <m:r>
                            <a:rPr lang="en-US" altLang="zh-CN">
                              <a:solidFill>
                                <a:schemeClr val="tx1">
                                  <a:lumMod val="75000"/>
                                  <a:lumOff val="25000"/>
                                </a:schemeClr>
                              </a:solidFill>
                              <a:latin typeface="Cambria Math" charset="0"/>
                              <a:ea typeface="微软雅黑" panose="020B0503020204020204" pitchFamily="34" charset="-122"/>
                            </a:rPr>
                            <m:t>𝐹</m:t>
                          </m:r>
                        </m:e>
                        <m:sub>
                          <m:r>
                            <a:rPr lang="en-US" altLang="zh-CN">
                              <a:solidFill>
                                <a:schemeClr val="tx1">
                                  <a:lumMod val="75000"/>
                                  <a:lumOff val="25000"/>
                                </a:schemeClr>
                              </a:solidFill>
                              <a:latin typeface="Cambria Math" charset="0"/>
                              <a:ea typeface="微软雅黑" panose="020B0503020204020204" pitchFamily="34" charset="-122"/>
                            </a:rPr>
                            <m:t>1</m:t>
                          </m:r>
                        </m:sub>
                      </m:sSub>
                      <m:r>
                        <a:rPr lang="en-US" altLang="zh-CN">
                          <a:solidFill>
                            <a:schemeClr val="tx1">
                              <a:lumMod val="75000"/>
                              <a:lumOff val="25000"/>
                            </a:schemeClr>
                          </a:solidFill>
                          <a:latin typeface="Cambria Math" charset="0"/>
                          <a:ea typeface="微软雅黑" panose="020B0503020204020204" pitchFamily="34" charset="-122"/>
                        </a:rPr>
                        <m:t>= </m:t>
                      </m:r>
                      <m:f>
                        <m:fPr>
                          <m:ctrlPr>
                            <a:rPr lang="zh-CN" altLang="zh-CN" i="1">
                              <a:solidFill>
                                <a:schemeClr val="tx1">
                                  <a:lumMod val="75000"/>
                                  <a:lumOff val="25000"/>
                                </a:schemeClr>
                              </a:solidFill>
                              <a:latin typeface="Cambria Math" charset="0"/>
                              <a:ea typeface="微软雅黑" panose="020B0503020204020204" pitchFamily="34" charset="-122"/>
                            </a:rPr>
                          </m:ctrlPr>
                        </m:fPr>
                        <m:num>
                          <m:r>
                            <a:rPr lang="en-US" altLang="zh-CN">
                              <a:solidFill>
                                <a:schemeClr val="tx1">
                                  <a:lumMod val="75000"/>
                                  <a:lumOff val="25000"/>
                                </a:schemeClr>
                              </a:solidFill>
                              <a:latin typeface="Cambria Math" charset="0"/>
                              <a:ea typeface="微软雅黑" panose="020B0503020204020204" pitchFamily="34" charset="-122"/>
                            </a:rPr>
                            <m:t>2</m:t>
                          </m:r>
                          <m:r>
                            <a:rPr lang="en-US" altLang="zh-CN">
                              <a:solidFill>
                                <a:schemeClr val="tx1">
                                  <a:lumMod val="75000"/>
                                  <a:lumOff val="25000"/>
                                </a:schemeClr>
                              </a:solidFill>
                              <a:latin typeface="Cambria Math" charset="0"/>
                              <a:ea typeface="微软雅黑" panose="020B0503020204020204" pitchFamily="34" charset="-122"/>
                            </a:rPr>
                            <m:t>𝑇𝑃</m:t>
                          </m:r>
                        </m:num>
                        <m:den>
                          <m:r>
                            <a:rPr lang="en-US" altLang="zh-CN">
                              <a:solidFill>
                                <a:schemeClr val="tx1">
                                  <a:lumMod val="75000"/>
                                  <a:lumOff val="25000"/>
                                </a:schemeClr>
                              </a:solidFill>
                              <a:latin typeface="Cambria Math" charset="0"/>
                              <a:ea typeface="微软雅黑" panose="020B0503020204020204" pitchFamily="34" charset="-122"/>
                            </a:rPr>
                            <m:t>2</m:t>
                          </m:r>
                          <m:r>
                            <a:rPr lang="en-US" altLang="zh-CN">
                              <a:solidFill>
                                <a:schemeClr val="tx1">
                                  <a:lumMod val="75000"/>
                                  <a:lumOff val="25000"/>
                                </a:schemeClr>
                              </a:solidFill>
                              <a:latin typeface="Cambria Math" charset="0"/>
                              <a:ea typeface="微软雅黑" panose="020B0503020204020204" pitchFamily="34" charset="-122"/>
                            </a:rPr>
                            <m:t>𝑇𝑃</m:t>
                          </m:r>
                          <m:r>
                            <a:rPr lang="en-US" altLang="zh-CN">
                              <a:solidFill>
                                <a:schemeClr val="tx1">
                                  <a:lumMod val="75000"/>
                                  <a:lumOff val="25000"/>
                                </a:schemeClr>
                              </a:solidFill>
                              <a:latin typeface="Cambria Math" charset="0"/>
                              <a:ea typeface="微软雅黑" panose="020B0503020204020204" pitchFamily="34" charset="-122"/>
                            </a:rPr>
                            <m:t>+</m:t>
                          </m:r>
                          <m:r>
                            <a:rPr lang="en-US" altLang="zh-CN">
                              <a:solidFill>
                                <a:schemeClr val="tx1">
                                  <a:lumMod val="75000"/>
                                  <a:lumOff val="25000"/>
                                </a:schemeClr>
                              </a:solidFill>
                              <a:latin typeface="Cambria Math" charset="0"/>
                              <a:ea typeface="微软雅黑" panose="020B0503020204020204" pitchFamily="34" charset="-122"/>
                            </a:rPr>
                            <m:t>𝐹𝑃</m:t>
                          </m:r>
                          <m:r>
                            <a:rPr lang="en-US" altLang="zh-CN">
                              <a:solidFill>
                                <a:schemeClr val="tx1">
                                  <a:lumMod val="75000"/>
                                  <a:lumOff val="25000"/>
                                </a:schemeClr>
                              </a:solidFill>
                              <a:latin typeface="Cambria Math" charset="0"/>
                              <a:ea typeface="微软雅黑" panose="020B0503020204020204" pitchFamily="34" charset="-122"/>
                            </a:rPr>
                            <m:t>+</m:t>
                          </m:r>
                          <m:r>
                            <a:rPr lang="en-US" altLang="zh-CN">
                              <a:solidFill>
                                <a:schemeClr val="tx1">
                                  <a:lumMod val="75000"/>
                                  <a:lumOff val="25000"/>
                                </a:schemeClr>
                              </a:solidFill>
                              <a:latin typeface="Cambria Math" charset="0"/>
                              <a:ea typeface="微软雅黑" panose="020B0503020204020204" pitchFamily="34" charset="-122"/>
                            </a:rPr>
                            <m:t>𝐹𝑁</m:t>
                          </m:r>
                        </m:den>
                      </m:f>
                    </m:oMath>
                  </m:oMathPara>
                </a14:m>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在本文的实验中，采用二者的调和均值</a:t>
                </a:r>
                <a14:m>
                  <m:oMath xmlns:m="http://schemas.openxmlformats.org/officeDocument/2006/math">
                    <m:sSub>
                      <m:sSubPr>
                        <m:ctrlPr>
                          <a:rPr lang="zh-CN" altLang="zh-CN" i="1">
                            <a:solidFill>
                              <a:schemeClr val="tx1">
                                <a:lumMod val="75000"/>
                                <a:lumOff val="25000"/>
                              </a:schemeClr>
                            </a:solidFill>
                            <a:latin typeface="Cambria Math" charset="0"/>
                            <a:ea typeface="微软雅黑" panose="020B0503020204020204" pitchFamily="34" charset="-122"/>
                          </a:rPr>
                        </m:ctrlPr>
                      </m:sSubPr>
                      <m:e>
                        <m:r>
                          <a:rPr lang="en-US" altLang="zh-CN">
                            <a:solidFill>
                              <a:schemeClr val="tx1">
                                <a:lumMod val="75000"/>
                                <a:lumOff val="25000"/>
                              </a:schemeClr>
                            </a:solidFill>
                            <a:latin typeface="Cambria Math" charset="0"/>
                            <a:ea typeface="微软雅黑" panose="020B0503020204020204" pitchFamily="34" charset="-122"/>
                          </a:rPr>
                          <m:t>𝐹</m:t>
                        </m:r>
                      </m:e>
                      <m:sub>
                        <m:r>
                          <a:rPr lang="en-US" altLang="zh-CN">
                            <a:solidFill>
                              <a:schemeClr val="tx1">
                                <a:lumMod val="75000"/>
                                <a:lumOff val="25000"/>
                              </a:schemeClr>
                            </a:solidFill>
                            <a:latin typeface="Cambria Math" charset="0"/>
                            <a:ea typeface="微软雅黑" panose="020B0503020204020204" pitchFamily="34" charset="-122"/>
                          </a:rPr>
                          <m:t>1</m:t>
                        </m:r>
                      </m:sub>
                    </m:sSub>
                  </m:oMath>
                </a14:m>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进行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误用缺陷检测的实验评价</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mr-I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6" name="矩形 25"/>
              <p:cNvSpPr>
                <a:spLocks noRot="1" noChangeAspect="1" noMove="1" noResize="1" noEditPoints="1" noAdjustHandles="1" noChangeArrowheads="1" noChangeShapeType="1" noTextEdit="1"/>
              </p:cNvSpPr>
              <p:nvPr/>
            </p:nvSpPr>
            <p:spPr>
              <a:xfrm>
                <a:off x="1347215" y="1601474"/>
                <a:ext cx="9648445" cy="4987647"/>
              </a:xfrm>
              <a:prstGeom prst="rect">
                <a:avLst/>
              </a:prstGeom>
              <a:blipFill rotWithShape="0">
                <a:blip r:embed="rId3"/>
                <a:stretch>
                  <a:fillRect l="-505" t="-856" b="-978"/>
                </a:stretch>
              </a:blipFill>
            </p:spPr>
            <p:txBody>
              <a:bodyPr/>
              <a:lstStyle/>
              <a:p>
                <a:r>
                  <a:rPr lang="zh-CN" altLang="en-US">
                    <a:noFill/>
                  </a:rPr>
                  <a:t> </a:t>
                </a:r>
              </a:p>
            </p:txBody>
          </p:sp>
        </mc:Fallback>
      </mc:AlternateContent>
      <p:sp>
        <p:nvSpPr>
          <p:cNvPr id="27" name="圆角矩形 26"/>
          <p:cNvSpPr/>
          <p:nvPr/>
        </p:nvSpPr>
        <p:spPr>
          <a:xfrm>
            <a:off x="798575" y="992685"/>
            <a:ext cx="1307198" cy="374148"/>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测试标准</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960604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4.16667E-7 -7.40741E-7 L -4.16667E-7 0.1081 " pathEditMode="relative" rAng="0" ptsTypes="AA">
                                      <p:cBhvr>
                                        <p:cTn id="29" dur="500" spd="-100000" fill="hold"/>
                                        <p:tgtEl>
                                          <p:spTgt spid="27"/>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iterate type="lt">
                                    <p:tmPct val="10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 fill="hold"/>
                                        <p:tgtEl>
                                          <p:spTgt spid="26"/>
                                        </p:tgtEl>
                                        <p:attrNameLst>
                                          <p:attrName>ppt_w</p:attrName>
                                        </p:attrNameLst>
                                      </p:cBhvr>
                                      <p:tavLst>
                                        <p:tav tm="0">
                                          <p:val>
                                            <p:fltVal val="0"/>
                                          </p:val>
                                        </p:tav>
                                        <p:tav tm="100000">
                                          <p:val>
                                            <p:strVal val="#ppt_w"/>
                                          </p:val>
                                        </p:tav>
                                      </p:tavLst>
                                    </p:anim>
                                    <p:anim calcmode="lin" valueType="num">
                                      <p:cBhvr>
                                        <p:cTn id="35" dur="100" fill="hold"/>
                                        <p:tgtEl>
                                          <p:spTgt spid="26"/>
                                        </p:tgtEl>
                                        <p:attrNameLst>
                                          <p:attrName>ppt_h</p:attrName>
                                        </p:attrNameLst>
                                      </p:cBhvr>
                                      <p:tavLst>
                                        <p:tav tm="0">
                                          <p:val>
                                            <p:fltVal val="0"/>
                                          </p:val>
                                        </p:tav>
                                        <p:tav tm="100000">
                                          <p:val>
                                            <p:strVal val="#ppt_h"/>
                                          </p:val>
                                        </p:tav>
                                      </p:tavLst>
                                    </p:anim>
                                    <p:animEffect transition="in" filter="fade">
                                      <p:cBhvr>
                                        <p:cTn id="36" dur="1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p:bldP spid="27" grpId="0" animBg="1"/>
      <p:bldP spid="27" grpId="1" animBg="1"/>
      <p:bldP spid="27"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代码缺陷检测实验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770206" y="1798293"/>
            <a:ext cx="8667756" cy="2862322"/>
          </a:xfrm>
          <a:prstGeom prst="rect">
            <a:avLst/>
          </a:prstGeom>
        </p:spPr>
        <p:txBody>
          <a:bodyPr wrap="square">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本次实验中</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，选用了相关</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文献中</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Java Cryptography API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误用的真实数据</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，收集了</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14</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个与</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加密相关的</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误用作为测试集</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包含</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四种类型的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误用：</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多余</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调用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错误</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调用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遗漏</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调用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忽略异常处理</a:t>
            </a:r>
            <a:endParaRPr lang="zh-CN" altLang="mr-I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798575" y="992685"/>
            <a:ext cx="1307198" cy="374148"/>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测试数据</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0" y="6211669"/>
            <a:ext cx="12005733" cy="646331"/>
          </a:xfrm>
          <a:prstGeom prst="rect">
            <a:avLst/>
          </a:prstGeom>
        </p:spPr>
        <p:txBody>
          <a:bodyPr wrap="square">
            <a:spAutoFit/>
          </a:bodyPr>
          <a:lstStyle/>
          <a:p>
            <a:r>
              <a:rPr lang="en-US" altLang="zh-CN" dirty="0">
                <a:latin typeface="Times New Roman" charset="0"/>
                <a:ea typeface="Times New Roman" charset="0"/>
                <a:cs typeface="Times New Roman" charset="0"/>
              </a:rPr>
              <a:t>[5]  </a:t>
            </a:r>
            <a:r>
              <a:rPr lang="en-US" altLang="zh-CN" dirty="0" err="1">
                <a:latin typeface="Times New Roman" charset="0"/>
                <a:ea typeface="Times New Roman" charset="0"/>
                <a:cs typeface="Times New Roman" charset="0"/>
              </a:rPr>
              <a:t>Amann</a:t>
            </a:r>
            <a:r>
              <a:rPr lang="en-US" altLang="zh-CN" dirty="0">
                <a:latin typeface="Times New Roman" charset="0"/>
                <a:ea typeface="Times New Roman" charset="0"/>
                <a:cs typeface="Times New Roman" charset="0"/>
              </a:rPr>
              <a:t> S, </a:t>
            </a:r>
            <a:r>
              <a:rPr lang="en-US" altLang="zh-CN" dirty="0" err="1">
                <a:latin typeface="Times New Roman" charset="0"/>
                <a:ea typeface="Times New Roman" charset="0"/>
                <a:cs typeface="Times New Roman" charset="0"/>
              </a:rPr>
              <a:t>Nadi</a:t>
            </a:r>
            <a:r>
              <a:rPr lang="en-US" altLang="zh-CN" dirty="0">
                <a:latin typeface="Times New Roman" charset="0"/>
                <a:ea typeface="Times New Roman" charset="0"/>
                <a:cs typeface="Times New Roman" charset="0"/>
              </a:rPr>
              <a:t> S, Nguyen H A, et al. MUBench: a benchmark for API-misuse detectors[C]. In: Proc. of the 13th Int’l Conf. on Mining </a:t>
            </a:r>
            <a:r>
              <a:rPr lang="en-US" altLang="zh-CN" dirty="0" smtClean="0">
                <a:latin typeface="Times New Roman" charset="0"/>
                <a:ea typeface="Times New Roman" charset="0"/>
                <a:cs typeface="Times New Roman" charset="0"/>
              </a:rPr>
              <a:t>Software </a:t>
            </a:r>
            <a:r>
              <a:rPr lang="en-US" altLang="zh-CN" dirty="0">
                <a:latin typeface="Times New Roman" charset="0"/>
                <a:ea typeface="Times New Roman" charset="0"/>
                <a:cs typeface="Times New Roman" charset="0"/>
              </a:rPr>
              <a:t>Repositories. ACM, 2016: 464-467. </a:t>
            </a:r>
          </a:p>
        </p:txBody>
      </p:sp>
    </p:spTree>
    <p:extLst>
      <p:ext uri="{BB962C8B-B14F-4D97-AF65-F5344CB8AC3E}">
        <p14:creationId xmlns:p14="http://schemas.microsoft.com/office/powerpoint/2010/main" val="833988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4.16667E-7 -7.40741E-7 L -4.16667E-7 0.1081 " pathEditMode="relative" rAng="0" ptsTypes="AA">
                                      <p:cBhvr>
                                        <p:cTn id="29" dur="500" spd="-100000" fill="hold"/>
                                        <p:tgtEl>
                                          <p:spTgt spid="27"/>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iterate type="lt">
                                    <p:tmPct val="10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 fill="hold"/>
                                        <p:tgtEl>
                                          <p:spTgt spid="26"/>
                                        </p:tgtEl>
                                        <p:attrNameLst>
                                          <p:attrName>ppt_w</p:attrName>
                                        </p:attrNameLst>
                                      </p:cBhvr>
                                      <p:tavLst>
                                        <p:tav tm="0">
                                          <p:val>
                                            <p:fltVal val="0"/>
                                          </p:val>
                                        </p:tav>
                                        <p:tav tm="100000">
                                          <p:val>
                                            <p:strVal val="#ppt_w"/>
                                          </p:val>
                                        </p:tav>
                                      </p:tavLst>
                                    </p:anim>
                                    <p:anim calcmode="lin" valueType="num">
                                      <p:cBhvr>
                                        <p:cTn id="35" dur="100" fill="hold"/>
                                        <p:tgtEl>
                                          <p:spTgt spid="26"/>
                                        </p:tgtEl>
                                        <p:attrNameLst>
                                          <p:attrName>ppt_h</p:attrName>
                                        </p:attrNameLst>
                                      </p:cBhvr>
                                      <p:tavLst>
                                        <p:tav tm="0">
                                          <p:val>
                                            <p:fltVal val="0"/>
                                          </p:val>
                                        </p:tav>
                                        <p:tav tm="100000">
                                          <p:val>
                                            <p:strVal val="#ppt_h"/>
                                          </p:val>
                                        </p:tav>
                                      </p:tavLst>
                                    </p:anim>
                                    <p:animEffect transition="in" filter="fade">
                                      <p:cBhvr>
                                        <p:cTn id="36" dur="1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p:bldP spid="27" grpId="0" animBg="1"/>
      <p:bldP spid="27" grpId="1" animBg="1"/>
      <p:bldP spid="27"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代码缺陷检测实验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311215" y="2026893"/>
            <a:ext cx="10265434" cy="1938992"/>
          </a:xfrm>
          <a:prstGeom prst="rect">
            <a:avLst/>
          </a:prstGeom>
        </p:spPr>
        <p:txBody>
          <a:bodyPr wrap="square">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为验证模型的</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有效性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设置</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以下模型作为实验的对比模型</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基准</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模型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Baseline</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gn="just"/>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N-gram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检测模型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(N-gram)</a:t>
            </a: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探究可接受</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阈值（</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Top-k</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取值对代码缺陷检测</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模型</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F1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值的</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影响</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7" name="圆角矩形 26"/>
          <p:cNvSpPr/>
          <p:nvPr/>
        </p:nvSpPr>
        <p:spPr>
          <a:xfrm>
            <a:off x="798575" y="992685"/>
            <a:ext cx="1307198" cy="374148"/>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实验设计</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78760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4.16667E-7 -7.40741E-7 L -4.16667E-7 0.1081 " pathEditMode="relative" rAng="0" ptsTypes="AA">
                                      <p:cBhvr>
                                        <p:cTn id="29" dur="500" spd="-100000" fill="hold"/>
                                        <p:tgtEl>
                                          <p:spTgt spid="27"/>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iterate type="lt">
                                    <p:tmPct val="10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 fill="hold"/>
                                        <p:tgtEl>
                                          <p:spTgt spid="26"/>
                                        </p:tgtEl>
                                        <p:attrNameLst>
                                          <p:attrName>ppt_w</p:attrName>
                                        </p:attrNameLst>
                                      </p:cBhvr>
                                      <p:tavLst>
                                        <p:tav tm="0">
                                          <p:val>
                                            <p:fltVal val="0"/>
                                          </p:val>
                                        </p:tav>
                                        <p:tav tm="100000">
                                          <p:val>
                                            <p:strVal val="#ppt_w"/>
                                          </p:val>
                                        </p:tav>
                                      </p:tavLst>
                                    </p:anim>
                                    <p:anim calcmode="lin" valueType="num">
                                      <p:cBhvr>
                                        <p:cTn id="35" dur="100" fill="hold"/>
                                        <p:tgtEl>
                                          <p:spTgt spid="26"/>
                                        </p:tgtEl>
                                        <p:attrNameLst>
                                          <p:attrName>ppt_h</p:attrName>
                                        </p:attrNameLst>
                                      </p:cBhvr>
                                      <p:tavLst>
                                        <p:tav tm="0">
                                          <p:val>
                                            <p:fltVal val="0"/>
                                          </p:val>
                                        </p:tav>
                                        <p:tav tm="100000">
                                          <p:val>
                                            <p:strVal val="#ppt_h"/>
                                          </p:val>
                                        </p:tav>
                                      </p:tavLst>
                                    </p:anim>
                                    <p:animEffect transition="in" filter="fade">
                                      <p:cBhvr>
                                        <p:cTn id="36" dur="1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p:bldP spid="27" grpId="0" animBg="1"/>
      <p:bldP spid="27" grpId="1" animBg="1"/>
      <p:bldP spid="27"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代码缺陷检测实验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311215" y="1729449"/>
            <a:ext cx="10265434" cy="830997"/>
          </a:xfrm>
          <a:prstGeom prst="rect">
            <a:avLst/>
          </a:prstGeom>
        </p:spPr>
        <p:txBody>
          <a:bodyPr wrap="square">
            <a:spAutoFit/>
          </a:bodyPr>
          <a:lstStyle/>
          <a:p>
            <a:pPr algn="just"/>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假设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调用序列上的每个位置都可能是潜在的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误用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该假设</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覆盖到</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调用序列上所有可能的</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误用缺陷。</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798575" y="992685"/>
            <a:ext cx="2880000" cy="374400"/>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基准模型（</a:t>
            </a:r>
            <a:r>
              <a:rPr lang="en-US" altLang="zh-CN" b="1" dirty="0" smtClean="0">
                <a:solidFill>
                  <a:schemeClr val="bg1"/>
                </a:solidFill>
                <a:latin typeface="微软雅黑" panose="020B0503020204020204" pitchFamily="34" charset="-122"/>
                <a:ea typeface="微软雅黑" panose="020B0503020204020204" pitchFamily="34" charset="-122"/>
              </a:rPr>
              <a:t>Baseline</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5020129" y="2550107"/>
            <a:ext cx="5894103" cy="3964993"/>
          </a:xfrm>
          <a:prstGeom prst="rect">
            <a:avLst/>
          </a:prstGeom>
        </p:spPr>
      </p:pic>
      <p:pic>
        <p:nvPicPr>
          <p:cNvPr id="10" name="图片 9"/>
          <p:cNvPicPr>
            <a:picLocks noChangeAspect="1"/>
          </p:cNvPicPr>
          <p:nvPr/>
        </p:nvPicPr>
        <p:blipFill>
          <a:blip r:embed="rId4"/>
          <a:stretch>
            <a:fillRect/>
          </a:stretch>
        </p:blipFill>
        <p:spPr>
          <a:xfrm>
            <a:off x="9464040" y="3019249"/>
            <a:ext cx="307934" cy="386891"/>
          </a:xfrm>
          <a:prstGeom prst="rect">
            <a:avLst/>
          </a:prstGeom>
        </p:spPr>
      </p:pic>
      <p:pic>
        <p:nvPicPr>
          <p:cNvPr id="13" name="图片 12"/>
          <p:cNvPicPr>
            <a:picLocks noChangeAspect="1"/>
          </p:cNvPicPr>
          <p:nvPr/>
        </p:nvPicPr>
        <p:blipFill>
          <a:blip r:embed="rId4"/>
          <a:stretch>
            <a:fillRect/>
          </a:stretch>
        </p:blipFill>
        <p:spPr>
          <a:xfrm>
            <a:off x="9464040" y="3488391"/>
            <a:ext cx="307934" cy="386891"/>
          </a:xfrm>
          <a:prstGeom prst="rect">
            <a:avLst/>
          </a:prstGeom>
        </p:spPr>
      </p:pic>
      <p:pic>
        <p:nvPicPr>
          <p:cNvPr id="14" name="图片 13"/>
          <p:cNvPicPr>
            <a:picLocks noChangeAspect="1"/>
          </p:cNvPicPr>
          <p:nvPr/>
        </p:nvPicPr>
        <p:blipFill>
          <a:blip r:embed="rId4"/>
          <a:stretch>
            <a:fillRect/>
          </a:stretch>
        </p:blipFill>
        <p:spPr>
          <a:xfrm>
            <a:off x="8359140" y="3916947"/>
            <a:ext cx="307934" cy="386891"/>
          </a:xfrm>
          <a:prstGeom prst="rect">
            <a:avLst/>
          </a:prstGeom>
        </p:spPr>
      </p:pic>
      <p:pic>
        <p:nvPicPr>
          <p:cNvPr id="15" name="图片 14"/>
          <p:cNvPicPr>
            <a:picLocks noChangeAspect="1"/>
          </p:cNvPicPr>
          <p:nvPr/>
        </p:nvPicPr>
        <p:blipFill>
          <a:blip r:embed="rId4"/>
          <a:stretch>
            <a:fillRect/>
          </a:stretch>
        </p:blipFill>
        <p:spPr>
          <a:xfrm>
            <a:off x="4631509" y="5184959"/>
            <a:ext cx="307934" cy="386891"/>
          </a:xfrm>
          <a:prstGeom prst="rect">
            <a:avLst/>
          </a:prstGeom>
        </p:spPr>
      </p:pic>
      <p:pic>
        <p:nvPicPr>
          <p:cNvPr id="16" name="图片 15"/>
          <p:cNvPicPr>
            <a:picLocks noChangeAspect="1"/>
          </p:cNvPicPr>
          <p:nvPr/>
        </p:nvPicPr>
        <p:blipFill>
          <a:blip r:embed="rId4"/>
          <a:stretch>
            <a:fillRect/>
          </a:stretch>
        </p:blipFill>
        <p:spPr>
          <a:xfrm>
            <a:off x="9749114" y="4435027"/>
            <a:ext cx="307934" cy="386891"/>
          </a:xfrm>
          <a:prstGeom prst="rect">
            <a:avLst/>
          </a:prstGeom>
        </p:spPr>
      </p:pic>
      <p:pic>
        <p:nvPicPr>
          <p:cNvPr id="17" name="图片 16"/>
          <p:cNvPicPr>
            <a:picLocks noChangeAspect="1"/>
          </p:cNvPicPr>
          <p:nvPr/>
        </p:nvPicPr>
        <p:blipFill>
          <a:blip r:embed="rId4"/>
          <a:stretch>
            <a:fillRect/>
          </a:stretch>
        </p:blipFill>
        <p:spPr>
          <a:xfrm>
            <a:off x="10416540" y="5139238"/>
            <a:ext cx="307934" cy="386891"/>
          </a:xfrm>
          <a:prstGeom prst="rect">
            <a:avLst/>
          </a:prstGeom>
        </p:spPr>
      </p:pic>
      <p:pic>
        <p:nvPicPr>
          <p:cNvPr id="18" name="图片 17"/>
          <p:cNvPicPr>
            <a:picLocks noChangeAspect="1"/>
          </p:cNvPicPr>
          <p:nvPr/>
        </p:nvPicPr>
        <p:blipFill>
          <a:blip r:embed="rId4"/>
          <a:stretch>
            <a:fillRect/>
          </a:stretch>
        </p:blipFill>
        <p:spPr>
          <a:xfrm>
            <a:off x="10960366" y="5594710"/>
            <a:ext cx="307934" cy="386891"/>
          </a:xfrm>
          <a:prstGeom prst="rect">
            <a:avLst/>
          </a:prstGeom>
        </p:spPr>
      </p:pic>
      <p:pic>
        <p:nvPicPr>
          <p:cNvPr id="19" name="图片 18"/>
          <p:cNvPicPr>
            <a:picLocks noChangeAspect="1"/>
          </p:cNvPicPr>
          <p:nvPr/>
        </p:nvPicPr>
        <p:blipFill>
          <a:blip r:embed="rId4"/>
          <a:stretch>
            <a:fillRect/>
          </a:stretch>
        </p:blipFill>
        <p:spPr>
          <a:xfrm>
            <a:off x="8051206" y="6321654"/>
            <a:ext cx="307934" cy="386891"/>
          </a:xfrm>
          <a:prstGeom prst="rect">
            <a:avLst/>
          </a:prstGeom>
        </p:spPr>
      </p:pic>
      <p:sp>
        <p:nvSpPr>
          <p:cNvPr id="4" name="矩形 3"/>
          <p:cNvSpPr/>
          <p:nvPr/>
        </p:nvSpPr>
        <p:spPr>
          <a:xfrm>
            <a:off x="1311215" y="3014278"/>
            <a:ext cx="2566656" cy="1015663"/>
          </a:xfrm>
          <a:prstGeom prst="rect">
            <a:avLst/>
          </a:prstGeom>
        </p:spPr>
        <p:txBody>
          <a:bodyPr wrap="square">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召回率：</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查准率：</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0.0886</a:t>
            </a: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值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0.163</a:t>
            </a:r>
          </a:p>
        </p:txBody>
      </p:sp>
    </p:spTree>
    <p:extLst>
      <p:ext uri="{BB962C8B-B14F-4D97-AF65-F5344CB8AC3E}">
        <p14:creationId xmlns:p14="http://schemas.microsoft.com/office/powerpoint/2010/main" val="12021534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3.75E-6 -7.40741E-7 L -3.75E-6 0.1081 " pathEditMode="relative" rAng="0" ptsTypes="AA">
                                      <p:cBhvr>
                                        <p:cTn id="29" dur="500" spd="-100000" fill="hold"/>
                                        <p:tgtEl>
                                          <p:spTgt spid="27"/>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iterate type="lt">
                                    <p:tmPct val="10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 fill="hold"/>
                                        <p:tgtEl>
                                          <p:spTgt spid="26"/>
                                        </p:tgtEl>
                                        <p:attrNameLst>
                                          <p:attrName>ppt_w</p:attrName>
                                        </p:attrNameLst>
                                      </p:cBhvr>
                                      <p:tavLst>
                                        <p:tav tm="0">
                                          <p:val>
                                            <p:fltVal val="0"/>
                                          </p:val>
                                        </p:tav>
                                        <p:tav tm="100000">
                                          <p:val>
                                            <p:strVal val="#ppt_w"/>
                                          </p:val>
                                        </p:tav>
                                      </p:tavLst>
                                    </p:anim>
                                    <p:anim calcmode="lin" valueType="num">
                                      <p:cBhvr>
                                        <p:cTn id="35" dur="100" fill="hold"/>
                                        <p:tgtEl>
                                          <p:spTgt spid="26"/>
                                        </p:tgtEl>
                                        <p:attrNameLst>
                                          <p:attrName>ppt_h</p:attrName>
                                        </p:attrNameLst>
                                      </p:cBhvr>
                                      <p:tavLst>
                                        <p:tav tm="0">
                                          <p:val>
                                            <p:fltVal val="0"/>
                                          </p:val>
                                        </p:tav>
                                        <p:tav tm="100000">
                                          <p:val>
                                            <p:strVal val="#ppt_h"/>
                                          </p:val>
                                        </p:tav>
                                      </p:tavLst>
                                    </p:anim>
                                    <p:animEffect transition="in" filter="fade">
                                      <p:cBhvr>
                                        <p:cTn id="36" dur="100"/>
                                        <p:tgtEl>
                                          <p:spTgt spid="26"/>
                                        </p:tgtEl>
                                      </p:cBhvr>
                                    </p:animEffect>
                                  </p:childTnLst>
                                </p:cTn>
                              </p:par>
                              <p:par>
                                <p:cTn id="37" presetID="53"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200" fill="hold"/>
                                        <p:tgtEl>
                                          <p:spTgt spid="8"/>
                                        </p:tgtEl>
                                        <p:attrNameLst>
                                          <p:attrName>ppt_w</p:attrName>
                                        </p:attrNameLst>
                                      </p:cBhvr>
                                      <p:tavLst>
                                        <p:tav tm="0">
                                          <p:val>
                                            <p:fltVal val="0"/>
                                          </p:val>
                                        </p:tav>
                                        <p:tav tm="100000">
                                          <p:val>
                                            <p:strVal val="#ppt_w"/>
                                          </p:val>
                                        </p:tav>
                                      </p:tavLst>
                                    </p:anim>
                                    <p:anim calcmode="lin" valueType="num">
                                      <p:cBhvr>
                                        <p:cTn id="40" dur="200" fill="hold"/>
                                        <p:tgtEl>
                                          <p:spTgt spid="8"/>
                                        </p:tgtEl>
                                        <p:attrNameLst>
                                          <p:attrName>ppt_h</p:attrName>
                                        </p:attrNameLst>
                                      </p:cBhvr>
                                      <p:tavLst>
                                        <p:tav tm="0">
                                          <p:val>
                                            <p:fltVal val="0"/>
                                          </p:val>
                                        </p:tav>
                                        <p:tav tm="100000">
                                          <p:val>
                                            <p:strVal val="#ppt_h"/>
                                          </p:val>
                                        </p:tav>
                                      </p:tavLst>
                                    </p:anim>
                                    <p:animEffect transition="in" filter="fade">
                                      <p:cBhvr>
                                        <p:cTn id="41" dur="2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iterate type="lt">
                                    <p:tmPct val="10000"/>
                                  </p:iterate>
                                  <p:childTnLst>
                                    <p:set>
                                      <p:cBhvr>
                                        <p:cTn id="77" dur="1" fill="hold">
                                          <p:stCondLst>
                                            <p:cond delay="0"/>
                                          </p:stCondLst>
                                        </p:cTn>
                                        <p:tgtEl>
                                          <p:spTgt spid="4">
                                            <p:txEl>
                                              <p:pRg st="0" end="0"/>
                                            </p:txEl>
                                          </p:spTgt>
                                        </p:tgtEl>
                                        <p:attrNameLst>
                                          <p:attrName>style.visibility</p:attrName>
                                        </p:attrNameLst>
                                      </p:cBhvr>
                                      <p:to>
                                        <p:strVal val="visible"/>
                                      </p:to>
                                    </p:set>
                                    <p:anim calcmode="lin" valueType="num">
                                      <p:cBhvr>
                                        <p:cTn id="78" dur="200" fill="hold"/>
                                        <p:tgtEl>
                                          <p:spTgt spid="4">
                                            <p:txEl>
                                              <p:pRg st="0" end="0"/>
                                            </p:txEl>
                                          </p:spTgt>
                                        </p:tgtEl>
                                        <p:attrNameLst>
                                          <p:attrName>ppt_w</p:attrName>
                                        </p:attrNameLst>
                                      </p:cBhvr>
                                      <p:tavLst>
                                        <p:tav tm="0">
                                          <p:val>
                                            <p:fltVal val="0"/>
                                          </p:val>
                                        </p:tav>
                                        <p:tav tm="100000">
                                          <p:val>
                                            <p:strVal val="#ppt_w"/>
                                          </p:val>
                                        </p:tav>
                                      </p:tavLst>
                                    </p:anim>
                                    <p:anim calcmode="lin" valueType="num">
                                      <p:cBhvr>
                                        <p:cTn id="79" dur="2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80" dur="200"/>
                                        <p:tgtEl>
                                          <p:spTgt spid="4">
                                            <p:txEl>
                                              <p:pRg st="0" end="0"/>
                                            </p:txEl>
                                          </p:spTgt>
                                        </p:tgtEl>
                                      </p:cBhvr>
                                    </p:animEffect>
                                  </p:childTnLst>
                                </p:cTn>
                              </p:par>
                              <p:par>
                                <p:cTn id="81" presetID="53" presetClass="entr" presetSubtype="16" fill="hold" grpId="0" nodeType="withEffect">
                                  <p:stCondLst>
                                    <p:cond delay="0"/>
                                  </p:stCondLst>
                                  <p:iterate type="lt">
                                    <p:tmPct val="10000"/>
                                  </p:iterate>
                                  <p:childTnLst>
                                    <p:set>
                                      <p:cBhvr>
                                        <p:cTn id="82" dur="1" fill="hold">
                                          <p:stCondLst>
                                            <p:cond delay="0"/>
                                          </p:stCondLst>
                                        </p:cTn>
                                        <p:tgtEl>
                                          <p:spTgt spid="4">
                                            <p:txEl>
                                              <p:pRg st="1" end="1"/>
                                            </p:txEl>
                                          </p:spTgt>
                                        </p:tgtEl>
                                        <p:attrNameLst>
                                          <p:attrName>style.visibility</p:attrName>
                                        </p:attrNameLst>
                                      </p:cBhvr>
                                      <p:to>
                                        <p:strVal val="visible"/>
                                      </p:to>
                                    </p:set>
                                    <p:anim calcmode="lin" valueType="num">
                                      <p:cBhvr>
                                        <p:cTn id="83" dur="2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4" dur="2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85" dur="200"/>
                                        <p:tgtEl>
                                          <p:spTgt spid="4">
                                            <p:txEl>
                                              <p:pRg st="1" end="1"/>
                                            </p:txEl>
                                          </p:spTgt>
                                        </p:tgtEl>
                                      </p:cBhvr>
                                    </p:animEffect>
                                  </p:childTnLst>
                                </p:cTn>
                              </p:par>
                              <p:par>
                                <p:cTn id="86" presetID="53" presetClass="entr" presetSubtype="16" fill="hold" grpId="0" nodeType="withEffect">
                                  <p:stCondLst>
                                    <p:cond delay="0"/>
                                  </p:stCondLst>
                                  <p:iterate type="lt">
                                    <p:tmPct val="10000"/>
                                  </p:iterate>
                                  <p:childTnLst>
                                    <p:set>
                                      <p:cBhvr>
                                        <p:cTn id="87" dur="1" fill="hold">
                                          <p:stCondLst>
                                            <p:cond delay="0"/>
                                          </p:stCondLst>
                                        </p:cTn>
                                        <p:tgtEl>
                                          <p:spTgt spid="4">
                                            <p:txEl>
                                              <p:pRg st="2" end="2"/>
                                            </p:txEl>
                                          </p:spTgt>
                                        </p:tgtEl>
                                        <p:attrNameLst>
                                          <p:attrName>style.visibility</p:attrName>
                                        </p:attrNameLst>
                                      </p:cBhvr>
                                      <p:to>
                                        <p:strVal val="visible"/>
                                      </p:to>
                                    </p:set>
                                    <p:anim calcmode="lin" valueType="num">
                                      <p:cBhvr>
                                        <p:cTn id="88" dur="2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9" dur="2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0" dur="2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p:bldP spid="27" grpId="0" animBg="1"/>
      <p:bldP spid="27" grpId="1" animBg="1"/>
      <p:bldP spid="27" grpId="2" animBg="1"/>
      <p:bldP spid="4"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代码缺陷检测实验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295975" y="1825853"/>
            <a:ext cx="10265434" cy="3785652"/>
          </a:xfrm>
          <a:prstGeom prst="rect">
            <a:avLst/>
          </a:prstGeom>
        </p:spPr>
        <p:txBody>
          <a:bodyPr wrap="square">
            <a:spAutoFit/>
          </a:bodyPr>
          <a:lstStyle/>
          <a:p>
            <a:pPr algn="just"/>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Bugram[10]</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N-gram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语言模型实现了对</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可能存在</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API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误用的异常序列</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的检测：</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本文关注</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于</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对</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调用</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序列上某一位置可能存在</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误用</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检测；</a:t>
            </a:r>
          </a:p>
          <a:p>
            <a:pPr algn="just"/>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本文实现</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Bugram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应用的</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N-gram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预测模型作为对比实验</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使用与深度学习模型训练时相同的</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调用序列</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训练</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N-gram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模型</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基于前</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个词元预测下一个词元；</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取</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N={3,4,5}</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分别对应</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3-gram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模型</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,4-gram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模型和</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5-gram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模型</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并进行</a:t>
            </a:r>
            <a:r>
              <a:rPr lang="en-US" altLang="zh-CN" sz="2000" dirty="0" err="1" smtClean="0">
                <a:solidFill>
                  <a:schemeClr val="tx1">
                    <a:lumMod val="75000"/>
                    <a:lumOff val="25000"/>
                  </a:schemeClr>
                </a:solidFill>
                <a:latin typeface="微软雅黑" panose="020B0503020204020204" pitchFamily="34" charset="-122"/>
                <a:ea typeface="微软雅黑" panose="020B0503020204020204" pitchFamily="34" charset="-122"/>
              </a:rPr>
              <a:t>Jelinek</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-Mercer</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平滑处理</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N-gram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检测模型应用</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N-gram</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预测模型对</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调用序列上某个位置的</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调用概率列表进行预测，应用可接受阈值</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(Top-k)</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进行缺陷检测</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798575" y="992685"/>
            <a:ext cx="2880000" cy="374400"/>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N-gram</a:t>
            </a:r>
            <a:r>
              <a:rPr lang="zh-CN" altLang="en-US" b="1" dirty="0" smtClean="0">
                <a:solidFill>
                  <a:schemeClr val="bg1"/>
                </a:solidFill>
                <a:latin typeface="微软雅黑" panose="020B0503020204020204" pitchFamily="34" charset="-122"/>
                <a:ea typeface="微软雅黑" panose="020B0503020204020204" pitchFamily="34" charset="-122"/>
              </a:rPr>
              <a:t> 检测模型</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0" y="6211669"/>
            <a:ext cx="12192000" cy="646331"/>
          </a:xfrm>
          <a:prstGeom prst="rect">
            <a:avLst/>
          </a:prstGeom>
        </p:spPr>
        <p:txBody>
          <a:bodyPr wrap="square">
            <a:spAutoFit/>
          </a:bodyPr>
          <a:lstStyle/>
          <a:p>
            <a:r>
              <a:rPr lang="en-US" altLang="zh-CN" dirty="0">
                <a:latin typeface="Times New Roman" charset="0"/>
                <a:ea typeface="Times New Roman" charset="0"/>
                <a:cs typeface="Times New Roman" charset="0"/>
              </a:rPr>
              <a:t>[10]  Wang S, </a:t>
            </a:r>
            <a:r>
              <a:rPr lang="en-US" altLang="zh-CN" dirty="0" err="1">
                <a:latin typeface="Times New Roman" charset="0"/>
                <a:ea typeface="Times New Roman" charset="0"/>
                <a:cs typeface="Times New Roman" charset="0"/>
              </a:rPr>
              <a:t>Chollak</a:t>
            </a:r>
            <a:r>
              <a:rPr lang="en-US" altLang="zh-CN" dirty="0">
                <a:latin typeface="Times New Roman" charset="0"/>
                <a:ea typeface="Times New Roman" charset="0"/>
                <a:cs typeface="Times New Roman" charset="0"/>
              </a:rPr>
              <a:t> D, </a:t>
            </a:r>
            <a:r>
              <a:rPr lang="en-US" altLang="zh-CN" dirty="0" err="1">
                <a:latin typeface="Times New Roman" charset="0"/>
                <a:ea typeface="Times New Roman" charset="0"/>
                <a:cs typeface="Times New Roman" charset="0"/>
              </a:rPr>
              <a:t>Movshovitz-Attias</a:t>
            </a:r>
            <a:r>
              <a:rPr lang="en-US" altLang="zh-CN" dirty="0">
                <a:latin typeface="Times New Roman" charset="0"/>
                <a:ea typeface="Times New Roman" charset="0"/>
                <a:cs typeface="Times New Roman" charset="0"/>
              </a:rPr>
              <a:t> D and Tan L. Bugram: Bug detection with n-gram language models. In: Proc. of the 2016 31st IEEE/ACM Int’l Conf. on Automated Software Engineering (ASE), Singapore, 2016, pp. 708-719. </a:t>
            </a:r>
          </a:p>
        </p:txBody>
      </p:sp>
    </p:spTree>
    <p:extLst>
      <p:ext uri="{BB962C8B-B14F-4D97-AF65-F5344CB8AC3E}">
        <p14:creationId xmlns:p14="http://schemas.microsoft.com/office/powerpoint/2010/main" val="1092807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3.75E-6 -7.40741E-7 L -3.75E-6 0.1081 " pathEditMode="relative" rAng="0" ptsTypes="AA">
                                      <p:cBhvr>
                                        <p:cTn id="29" dur="500" spd="-100000" fill="hold"/>
                                        <p:tgtEl>
                                          <p:spTgt spid="27"/>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iterate type="lt">
                                    <p:tmPct val="10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 fill="hold"/>
                                        <p:tgtEl>
                                          <p:spTgt spid="26"/>
                                        </p:tgtEl>
                                        <p:attrNameLst>
                                          <p:attrName>ppt_w</p:attrName>
                                        </p:attrNameLst>
                                      </p:cBhvr>
                                      <p:tavLst>
                                        <p:tav tm="0">
                                          <p:val>
                                            <p:fltVal val="0"/>
                                          </p:val>
                                        </p:tav>
                                        <p:tav tm="100000">
                                          <p:val>
                                            <p:strVal val="#ppt_w"/>
                                          </p:val>
                                        </p:tav>
                                      </p:tavLst>
                                    </p:anim>
                                    <p:anim calcmode="lin" valueType="num">
                                      <p:cBhvr>
                                        <p:cTn id="35" dur="100" fill="hold"/>
                                        <p:tgtEl>
                                          <p:spTgt spid="26"/>
                                        </p:tgtEl>
                                        <p:attrNameLst>
                                          <p:attrName>ppt_h</p:attrName>
                                        </p:attrNameLst>
                                      </p:cBhvr>
                                      <p:tavLst>
                                        <p:tav tm="0">
                                          <p:val>
                                            <p:fltVal val="0"/>
                                          </p:val>
                                        </p:tav>
                                        <p:tav tm="100000">
                                          <p:val>
                                            <p:strVal val="#ppt_h"/>
                                          </p:val>
                                        </p:tav>
                                      </p:tavLst>
                                    </p:anim>
                                    <p:animEffect transition="in" filter="fade">
                                      <p:cBhvr>
                                        <p:cTn id="36" dur="1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p:bldP spid="27" grpId="0" animBg="1"/>
      <p:bldP spid="27" grpId="1" animBg="1"/>
      <p:bldP spid="27"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代码缺陷检测实验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798575" y="992685"/>
            <a:ext cx="1765721" cy="378915"/>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bg1"/>
                </a:solidFill>
                <a:latin typeface="微软雅黑" panose="020B0503020204020204" pitchFamily="34" charset="-122"/>
                <a:ea typeface="微软雅黑" panose="020B0503020204020204" pitchFamily="34" charset="-122"/>
              </a:rPr>
              <a:t>实验结果分析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38109" y="1606241"/>
            <a:ext cx="11508621" cy="4949834"/>
          </a:xfrm>
          <a:prstGeom prst="rect">
            <a:avLst/>
          </a:prstGeom>
        </p:spPr>
      </p:pic>
    </p:spTree>
    <p:extLst>
      <p:ext uri="{BB962C8B-B14F-4D97-AF65-F5344CB8AC3E}">
        <p14:creationId xmlns:p14="http://schemas.microsoft.com/office/powerpoint/2010/main" val="16464298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6.25E-7 -2.22222E-6 L -6.25E-7 0.1081 " pathEditMode="relative" rAng="0" ptsTypes="AA">
                                      <p:cBhvr>
                                        <p:cTn id="29" dur="500" spd="-100000" fill="hold"/>
                                        <p:tgtEl>
                                          <p:spTgt spid="27"/>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20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7" grpId="0" animBg="1"/>
      <p:bldP spid="27" grpId="1" animBg="1"/>
      <p:bldP spid="27"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代码缺陷检测实验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798575" y="992685"/>
            <a:ext cx="1765721" cy="378915"/>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bg1"/>
                </a:solidFill>
                <a:latin typeface="微软雅黑" panose="020B0503020204020204" pitchFamily="34" charset="-122"/>
                <a:ea typeface="微软雅黑" panose="020B0503020204020204" pitchFamily="34" charset="-122"/>
              </a:rPr>
              <a:t>实验结果分析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510012" y="1606241"/>
            <a:ext cx="11220000" cy="3960000"/>
          </a:xfrm>
          <a:prstGeom prst="rect">
            <a:avLst/>
          </a:prstGeom>
        </p:spPr>
      </p:pic>
    </p:spTree>
    <p:extLst>
      <p:ext uri="{BB962C8B-B14F-4D97-AF65-F5344CB8AC3E}">
        <p14:creationId xmlns:p14="http://schemas.microsoft.com/office/powerpoint/2010/main" val="634351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6.25E-7 -2.22222E-6 L -6.25E-7 0.1081 " pathEditMode="relative" rAng="0" ptsTypes="AA">
                                      <p:cBhvr>
                                        <p:cTn id="29" dur="500" spd="-100000" fill="hold"/>
                                        <p:tgtEl>
                                          <p:spTgt spid="27"/>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50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7" grpId="0" animBg="1"/>
      <p:bldP spid="27" grpId="1" animBg="1"/>
      <p:bldP spid="27"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4372805" y="3001177"/>
            <a:ext cx="34463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6000" b="1" dirty="0" smtClean="0">
                <a:solidFill>
                  <a:srgbClr val="093B5C"/>
                </a:solidFill>
                <a:latin typeface="微软雅黑" pitchFamily="34" charset="-122"/>
                <a:ea typeface="微软雅黑" pitchFamily="34" charset="-122"/>
              </a:rPr>
              <a:t>引言</a:t>
            </a:r>
            <a:endParaRPr lang="zh-CN" altLang="en-US" sz="6000" b="1" dirty="0">
              <a:solidFill>
                <a:srgbClr val="093B5C"/>
              </a:solidFill>
              <a:latin typeface="微软雅黑" pitchFamily="34" charset="-122"/>
              <a:ea typeface="微软雅黑" pitchFamily="34" charset="-122"/>
            </a:endParaRPr>
          </a:p>
        </p:txBody>
      </p:sp>
      <p:sp>
        <p:nvSpPr>
          <p:cNvPr id="12" name="文本框 11"/>
          <p:cNvSpPr txBox="1"/>
          <p:nvPr/>
        </p:nvSpPr>
        <p:spPr>
          <a:xfrm>
            <a:off x="1472801" y="4150757"/>
            <a:ext cx="9246398" cy="400110"/>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smtClean="0">
                <a:solidFill>
                  <a:srgbClr val="093B5C"/>
                </a:solidFill>
              </a:rPr>
              <a:t>研究背景 </a:t>
            </a:r>
            <a:r>
              <a:rPr lang="en-US" altLang="zh-CN" sz="2000" b="0" dirty="0" smtClean="0">
                <a:solidFill>
                  <a:srgbClr val="093B5C"/>
                </a:solidFill>
              </a:rPr>
              <a:t>/</a:t>
            </a:r>
            <a:r>
              <a:rPr lang="zh-CN" altLang="en-US" sz="2000" b="0" dirty="0" smtClean="0">
                <a:solidFill>
                  <a:srgbClr val="093B5C"/>
                </a:solidFill>
              </a:rPr>
              <a:t> 相关工作 </a:t>
            </a:r>
            <a:r>
              <a:rPr lang="en-US" altLang="zh-CN" sz="2000" b="0" dirty="0" smtClean="0">
                <a:solidFill>
                  <a:srgbClr val="093B5C"/>
                </a:solidFill>
              </a:rPr>
              <a:t>/</a:t>
            </a:r>
            <a:r>
              <a:rPr lang="zh-CN" altLang="en-US" sz="2000" b="0" dirty="0" smtClean="0">
                <a:solidFill>
                  <a:srgbClr val="093B5C"/>
                </a:solidFill>
              </a:rPr>
              <a:t> 研究意义</a:t>
            </a:r>
            <a:endParaRPr lang="zh-CN" altLang="en-US" sz="2000" b="0" dirty="0">
              <a:solidFill>
                <a:srgbClr val="093B5C"/>
              </a:solidFill>
            </a:endParaRPr>
          </a:p>
        </p:txBody>
      </p:sp>
      <p:sp>
        <p:nvSpPr>
          <p:cNvPr id="14" name="Freeform 5"/>
          <p:cNvSpPr>
            <a:spLocks/>
          </p:cNvSpPr>
          <p:nvPr/>
        </p:nvSpPr>
        <p:spPr bwMode="auto">
          <a:xfrm>
            <a:off x="4454430" y="-1323744"/>
            <a:ext cx="3283140" cy="372774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Freeform 5"/>
          <p:cNvSpPr>
            <a:spLocks/>
          </p:cNvSpPr>
          <p:nvPr/>
        </p:nvSpPr>
        <p:spPr bwMode="auto">
          <a:xfrm>
            <a:off x="4065249" y="-1765627"/>
            <a:ext cx="4061502" cy="461151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2"/>
          <p:cNvSpPr txBox="1">
            <a:spLocks noChangeArrowheads="1"/>
          </p:cNvSpPr>
          <p:nvPr/>
        </p:nvSpPr>
        <p:spPr bwMode="auto">
          <a:xfrm>
            <a:off x="5424469" y="18024"/>
            <a:ext cx="13430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b="1" dirty="0">
                <a:solidFill>
                  <a:schemeClr val="bg1"/>
                </a:solidFill>
                <a:latin typeface="AgencyFB" panose="02000806040000020003" pitchFamily="2" charset="0"/>
                <a:ea typeface="微软雅黑" pitchFamily="34" charset="-122"/>
              </a:rPr>
              <a:t>1</a:t>
            </a:r>
            <a:endParaRPr lang="zh-CN" altLang="en-US" sz="12000" b="1" dirty="0">
              <a:solidFill>
                <a:schemeClr val="bg1"/>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1629977"/>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800" dirty="0">
                <a:solidFill>
                  <a:schemeClr val="bg1"/>
                </a:solidFill>
                <a:latin typeface="微软雅黑" pitchFamily="34" charset="-122"/>
                <a:ea typeface="微软雅黑" pitchFamily="34" charset="-122"/>
              </a:rPr>
              <a:t>PART ONE</a:t>
            </a:r>
            <a:endParaRPr lang="zh-CN" altLang="en-US" sz="1800" dirty="0">
              <a:solidFill>
                <a:schemeClr val="bg1"/>
              </a:solidFill>
              <a:latin typeface="微软雅黑" pitchFamily="34" charset="-122"/>
              <a:ea typeface="微软雅黑" pitchFamily="34" charset="-122"/>
            </a:endParaRPr>
          </a:p>
        </p:txBody>
      </p:sp>
      <p:sp>
        <p:nvSpPr>
          <p:cNvPr id="8" name="等腰三角形 7"/>
          <p:cNvSpPr/>
          <p:nvPr/>
        </p:nvSpPr>
        <p:spPr>
          <a:xfrm>
            <a:off x="5763813" y="5818690"/>
            <a:ext cx="664374" cy="572736"/>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9039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ppt_w</p:attrName>
                                        </p:attrNameLst>
                                      </p:cBhvr>
                                      <p:tavLst>
                                        <p:tav tm="0">
                                          <p:val>
                                            <p:fltVal val="0"/>
                                          </p:val>
                                        </p:tav>
                                        <p:tav tm="100000">
                                          <p:val>
                                            <p:strVal val="#ppt_w"/>
                                          </p:val>
                                        </p:tav>
                                      </p:tavLst>
                                    </p:anim>
                                    <p:anim calcmode="lin" valueType="num">
                                      <p:cBhvr>
                                        <p:cTn id="8" dur="250" fill="hold"/>
                                        <p:tgtEl>
                                          <p:spTgt spid="24"/>
                                        </p:tgtEl>
                                        <p:attrNameLst>
                                          <p:attrName>ppt_h</p:attrName>
                                        </p:attrNameLst>
                                      </p:cBhvr>
                                      <p:tavLst>
                                        <p:tav tm="0">
                                          <p:val>
                                            <p:fltVal val="0"/>
                                          </p:val>
                                        </p:tav>
                                        <p:tav tm="100000">
                                          <p:val>
                                            <p:strVal val="#ppt_h"/>
                                          </p:val>
                                        </p:tav>
                                      </p:tavLst>
                                    </p:anim>
                                    <p:animEffect transition="in" filter="fade">
                                      <p:cBhvr>
                                        <p:cTn id="9" dur="250"/>
                                        <p:tgtEl>
                                          <p:spTgt spid="24"/>
                                        </p:tgtEl>
                                      </p:cBhvr>
                                    </p:animEffect>
                                  </p:childTnLst>
                                </p:cTn>
                              </p:par>
                              <p:par>
                                <p:cTn id="10" presetID="6" presetClass="emph" presetSubtype="0" decel="100000" fill="hold" grpId="1" nodeType="withEffect">
                                  <p:stCondLst>
                                    <p:cond delay="200"/>
                                  </p:stCondLst>
                                  <p:childTnLst>
                                    <p:animScale>
                                      <p:cBhvr>
                                        <p:cTn id="11" dur="250" fill="hold"/>
                                        <p:tgtEl>
                                          <p:spTgt spid="2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2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4"/>
                                        </p:tgtEl>
                                        <p:attrNameLst>
                                          <p:attrName>style.visibility</p:attrName>
                                        </p:attrNameLst>
                                      </p:cBhvr>
                                      <p:to>
                                        <p:strVal val="visible"/>
                                      </p:to>
                                    </p:set>
                                    <p:anim calcmode="lin" valueType="num">
                                      <p:cBhvr>
                                        <p:cTn id="16" dur="250" fill="hold"/>
                                        <p:tgtEl>
                                          <p:spTgt spid="14"/>
                                        </p:tgtEl>
                                        <p:attrNameLst>
                                          <p:attrName>ppt_w</p:attrName>
                                        </p:attrNameLst>
                                      </p:cBhvr>
                                      <p:tavLst>
                                        <p:tav tm="0">
                                          <p:val>
                                            <p:fltVal val="0"/>
                                          </p:val>
                                        </p:tav>
                                        <p:tav tm="100000">
                                          <p:val>
                                            <p:strVal val="#ppt_w"/>
                                          </p:val>
                                        </p:tav>
                                      </p:tavLst>
                                    </p:anim>
                                    <p:anim calcmode="lin" valueType="num">
                                      <p:cBhvr>
                                        <p:cTn id="17" dur="250" fill="hold"/>
                                        <p:tgtEl>
                                          <p:spTgt spid="14"/>
                                        </p:tgtEl>
                                        <p:attrNameLst>
                                          <p:attrName>ppt_h</p:attrName>
                                        </p:attrNameLst>
                                      </p:cBhvr>
                                      <p:tavLst>
                                        <p:tav tm="0">
                                          <p:val>
                                            <p:fltVal val="0"/>
                                          </p:val>
                                        </p:tav>
                                        <p:tav tm="100000">
                                          <p:val>
                                            <p:strVal val="#ppt_h"/>
                                          </p:val>
                                        </p:tav>
                                      </p:tavLst>
                                    </p:anim>
                                    <p:animEffect transition="in" filter="fade">
                                      <p:cBhvr>
                                        <p:cTn id="18" dur="250"/>
                                        <p:tgtEl>
                                          <p:spTgt spid="14"/>
                                        </p:tgtEl>
                                      </p:cBhvr>
                                    </p:animEffect>
                                  </p:childTnLst>
                                </p:cTn>
                              </p:par>
                              <p:par>
                                <p:cTn id="19" presetID="6" presetClass="emph" presetSubtype="0" decel="100000" fill="hold" grpId="1" nodeType="withEffect">
                                  <p:stCondLst>
                                    <p:cond delay="600"/>
                                  </p:stCondLst>
                                  <p:childTnLst>
                                    <p:animScale>
                                      <p:cBhvr>
                                        <p:cTn id="20" dur="250" fill="hold"/>
                                        <p:tgtEl>
                                          <p:spTgt spid="14"/>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4"/>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6"/>
                                        </p:tgtEl>
                                        <p:attrNameLst>
                                          <p:attrName>style.visibility</p:attrName>
                                        </p:attrNameLst>
                                      </p:cBhvr>
                                      <p:to>
                                        <p:strVal val="visible"/>
                                      </p:to>
                                    </p:set>
                                    <p:anim calcmode="lin" valueType="num">
                                      <p:cBhvr>
                                        <p:cTn id="25" dur="250" fill="hold"/>
                                        <p:tgtEl>
                                          <p:spTgt spid="26"/>
                                        </p:tgtEl>
                                        <p:attrNameLst>
                                          <p:attrName>ppt_w</p:attrName>
                                        </p:attrNameLst>
                                      </p:cBhvr>
                                      <p:tavLst>
                                        <p:tav tm="0">
                                          <p:val>
                                            <p:fltVal val="0"/>
                                          </p:val>
                                        </p:tav>
                                        <p:tav tm="100000">
                                          <p:val>
                                            <p:strVal val="#ppt_w"/>
                                          </p:val>
                                        </p:tav>
                                      </p:tavLst>
                                    </p:anim>
                                    <p:anim calcmode="lin" valueType="num">
                                      <p:cBhvr>
                                        <p:cTn id="26" dur="250" fill="hold"/>
                                        <p:tgtEl>
                                          <p:spTgt spid="26"/>
                                        </p:tgtEl>
                                        <p:attrNameLst>
                                          <p:attrName>ppt_h</p:attrName>
                                        </p:attrNameLst>
                                      </p:cBhvr>
                                      <p:tavLst>
                                        <p:tav tm="0">
                                          <p:val>
                                            <p:fltVal val="0"/>
                                          </p:val>
                                        </p:tav>
                                        <p:tav tm="100000">
                                          <p:val>
                                            <p:strVal val="#ppt_h"/>
                                          </p:val>
                                        </p:tav>
                                      </p:tavLst>
                                    </p:anim>
                                    <p:animEffect transition="in" filter="fade">
                                      <p:cBhvr>
                                        <p:cTn id="27" dur="250"/>
                                        <p:tgtEl>
                                          <p:spTgt spid="26"/>
                                        </p:tgtEl>
                                      </p:cBhvr>
                                    </p:animEffect>
                                  </p:childTnLst>
                                </p:cTn>
                              </p:par>
                              <p:par>
                                <p:cTn id="28" presetID="6" presetClass="emph" presetSubtype="0" decel="100000" fill="hold" grpId="1" nodeType="withEffect">
                                  <p:stCondLst>
                                    <p:cond delay="800"/>
                                  </p:stCondLst>
                                  <p:childTnLst>
                                    <p:animScale>
                                      <p:cBhvr>
                                        <p:cTn id="29" dur="250" fill="hold"/>
                                        <p:tgtEl>
                                          <p:spTgt spid="2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6"/>
                                        </p:tgtEl>
                                      </p:cBhvr>
                                      <p:by x="83000" y="83000"/>
                                    </p:animScale>
                                  </p:childTnLst>
                                </p:cTn>
                              </p:par>
                            </p:childTnLst>
                          </p:cTn>
                        </p:par>
                        <p:par>
                          <p:cTn id="32" fill="hold">
                            <p:stCondLst>
                              <p:cond delay="125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175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par>
                                <p:cTn id="42" presetID="35" presetClass="path" presetSubtype="0" accel="50000" decel="50000" fill="hold" grpId="1" nodeType="withEffect">
                                  <p:stCondLst>
                                    <p:cond delay="0"/>
                                  </p:stCondLst>
                                  <p:childTnLst>
                                    <p:animMotion origin="layout" path="M 0 -4.07407E-6 L 0.34896 -4.07407E-6 " pathEditMode="relative" rAng="0" ptsTypes="AA">
                                      <p:cBhvr>
                                        <p:cTn id="43" dur="1000" spd="-100000" fill="hold"/>
                                        <p:tgtEl>
                                          <p:spTgt spid="15"/>
                                        </p:tgtEl>
                                        <p:attrNameLst>
                                          <p:attrName>ppt_x</p:attrName>
                                          <p:attrName>ppt_y</p:attrName>
                                        </p:attrNameLst>
                                      </p:cBhvr>
                                      <p:rCtr x="17448" y="0"/>
                                    </p:animMotion>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35" presetClass="path" presetSubtype="0" accel="50000" decel="50000" fill="hold" grpId="1" nodeType="withEffect">
                                  <p:stCondLst>
                                    <p:cond delay="0"/>
                                  </p:stCondLst>
                                  <p:childTnLst>
                                    <p:animMotion origin="layout" path="M 0 -7.40741E-7 L -0.37396 -7.40741E-7 " pathEditMode="relative" rAng="0" ptsTypes="AA">
                                      <p:cBhvr>
                                        <p:cTn id="50" dur="1000" spd="-100000" fill="hold"/>
                                        <p:tgtEl>
                                          <p:spTgt spid="12"/>
                                        </p:tgtEl>
                                        <p:attrNameLst>
                                          <p:attrName>ppt_x</p:attrName>
                                          <p:attrName>ppt_y</p:attrName>
                                        </p:attrNameLst>
                                      </p:cBhvr>
                                      <p:rCtr x="-18698" y="0"/>
                                    </p:animMotion>
                                  </p:childTnLst>
                                </p:cTn>
                              </p:par>
                            </p:childTnLst>
                          </p:cTn>
                        </p:par>
                        <p:par>
                          <p:cTn id="51" fill="hold">
                            <p:stCondLst>
                              <p:cond delay="2750"/>
                            </p:stCondLst>
                            <p:childTnLst>
                              <p:par>
                                <p:cTn id="52" presetID="10"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2" grpId="0"/>
      <p:bldP spid="12" grpId="1"/>
      <p:bldP spid="14" grpId="0" animBg="1"/>
      <p:bldP spid="14" grpId="1" animBg="1"/>
      <p:bldP spid="14" grpId="2" animBg="1"/>
      <p:bldP spid="24" grpId="0" animBg="1"/>
      <p:bldP spid="24" grpId="1" animBg="1"/>
      <p:bldP spid="24" grpId="2" animBg="1"/>
      <p:bldP spid="26" grpId="0"/>
      <p:bldP spid="26" grpId="1"/>
      <p:bldP spid="26" grpId="2"/>
      <p:bldP spid="16"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代码缺陷检测实验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798575" y="992685"/>
            <a:ext cx="1765721" cy="378915"/>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bg1"/>
                </a:solidFill>
                <a:latin typeface="微软雅黑" panose="020B0503020204020204" pitchFamily="34" charset="-122"/>
                <a:ea typeface="微软雅黑" panose="020B0503020204020204" pitchFamily="34" charset="-122"/>
              </a:rPr>
              <a:t>实验结果分析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509034" y="1606241"/>
            <a:ext cx="11220000" cy="3960000"/>
          </a:xfrm>
          <a:prstGeom prst="rect">
            <a:avLst/>
          </a:prstGeom>
        </p:spPr>
      </p:pic>
      <p:grpSp>
        <p:nvGrpSpPr>
          <p:cNvPr id="4" name="组 3"/>
          <p:cNvGrpSpPr/>
          <p:nvPr/>
        </p:nvGrpSpPr>
        <p:grpSpPr>
          <a:xfrm>
            <a:off x="1146734" y="2362755"/>
            <a:ext cx="10567310" cy="2290589"/>
            <a:chOff x="1146734" y="2362755"/>
            <a:chExt cx="10567310" cy="2290589"/>
          </a:xfrm>
        </p:grpSpPr>
        <p:pic>
          <p:nvPicPr>
            <p:cNvPr id="3" name="图片 2"/>
            <p:cNvPicPr>
              <a:picLocks noChangeAspect="1"/>
            </p:cNvPicPr>
            <p:nvPr/>
          </p:nvPicPr>
          <p:blipFill>
            <a:blip r:embed="rId4"/>
            <a:stretch>
              <a:fillRect/>
            </a:stretch>
          </p:blipFill>
          <p:spPr>
            <a:xfrm>
              <a:off x="1146734" y="2376031"/>
              <a:ext cx="1917700" cy="279400"/>
            </a:xfrm>
            <a:prstGeom prst="rect">
              <a:avLst/>
            </a:prstGeom>
          </p:spPr>
        </p:pic>
        <p:pic>
          <p:nvPicPr>
            <p:cNvPr id="9" name="图片 8"/>
            <p:cNvPicPr>
              <a:picLocks noChangeAspect="1"/>
            </p:cNvPicPr>
            <p:nvPr/>
          </p:nvPicPr>
          <p:blipFill>
            <a:blip r:embed="rId4"/>
            <a:stretch>
              <a:fillRect/>
            </a:stretch>
          </p:blipFill>
          <p:spPr>
            <a:xfrm>
              <a:off x="3329424" y="2362755"/>
              <a:ext cx="1917700" cy="279400"/>
            </a:xfrm>
            <a:prstGeom prst="rect">
              <a:avLst/>
            </a:prstGeom>
          </p:spPr>
        </p:pic>
        <p:pic>
          <p:nvPicPr>
            <p:cNvPr id="10" name="图片 9"/>
            <p:cNvPicPr>
              <a:picLocks noChangeAspect="1"/>
            </p:cNvPicPr>
            <p:nvPr/>
          </p:nvPicPr>
          <p:blipFill>
            <a:blip r:embed="rId4"/>
            <a:stretch>
              <a:fillRect/>
            </a:stretch>
          </p:blipFill>
          <p:spPr>
            <a:xfrm>
              <a:off x="5510930" y="2383780"/>
              <a:ext cx="1917700" cy="279400"/>
            </a:xfrm>
            <a:prstGeom prst="rect">
              <a:avLst/>
            </a:prstGeom>
          </p:spPr>
        </p:pic>
        <p:pic>
          <p:nvPicPr>
            <p:cNvPr id="11" name="图片 10"/>
            <p:cNvPicPr>
              <a:picLocks noChangeAspect="1"/>
            </p:cNvPicPr>
            <p:nvPr/>
          </p:nvPicPr>
          <p:blipFill>
            <a:blip r:embed="rId4"/>
            <a:stretch>
              <a:fillRect/>
            </a:stretch>
          </p:blipFill>
          <p:spPr>
            <a:xfrm>
              <a:off x="7693490" y="2372894"/>
              <a:ext cx="1917700" cy="279400"/>
            </a:xfrm>
            <a:prstGeom prst="rect">
              <a:avLst/>
            </a:prstGeom>
          </p:spPr>
        </p:pic>
        <p:pic>
          <p:nvPicPr>
            <p:cNvPr id="12" name="图片 11"/>
            <p:cNvPicPr>
              <a:picLocks noChangeAspect="1"/>
            </p:cNvPicPr>
            <p:nvPr/>
          </p:nvPicPr>
          <p:blipFill>
            <a:blip r:embed="rId4"/>
            <a:stretch>
              <a:fillRect/>
            </a:stretch>
          </p:blipFill>
          <p:spPr>
            <a:xfrm>
              <a:off x="9796344" y="2382540"/>
              <a:ext cx="1917700" cy="279400"/>
            </a:xfrm>
            <a:prstGeom prst="rect">
              <a:avLst/>
            </a:prstGeom>
          </p:spPr>
        </p:pic>
        <p:pic>
          <p:nvPicPr>
            <p:cNvPr id="14" name="图片 13"/>
            <p:cNvPicPr>
              <a:picLocks noChangeAspect="1"/>
            </p:cNvPicPr>
            <p:nvPr/>
          </p:nvPicPr>
          <p:blipFill>
            <a:blip r:embed="rId4"/>
            <a:stretch>
              <a:fillRect/>
            </a:stretch>
          </p:blipFill>
          <p:spPr>
            <a:xfrm>
              <a:off x="1146734" y="4373944"/>
              <a:ext cx="1917700" cy="279400"/>
            </a:xfrm>
            <a:prstGeom prst="rect">
              <a:avLst/>
            </a:prstGeom>
          </p:spPr>
        </p:pic>
        <p:pic>
          <p:nvPicPr>
            <p:cNvPr id="15" name="图片 14"/>
            <p:cNvPicPr>
              <a:picLocks noChangeAspect="1"/>
            </p:cNvPicPr>
            <p:nvPr/>
          </p:nvPicPr>
          <p:blipFill>
            <a:blip r:embed="rId4"/>
            <a:stretch>
              <a:fillRect/>
            </a:stretch>
          </p:blipFill>
          <p:spPr>
            <a:xfrm>
              <a:off x="3329424" y="4352919"/>
              <a:ext cx="1917700" cy="279400"/>
            </a:xfrm>
            <a:prstGeom prst="rect">
              <a:avLst/>
            </a:prstGeom>
          </p:spPr>
        </p:pic>
        <p:pic>
          <p:nvPicPr>
            <p:cNvPr id="16" name="图片 15"/>
            <p:cNvPicPr>
              <a:picLocks noChangeAspect="1"/>
            </p:cNvPicPr>
            <p:nvPr/>
          </p:nvPicPr>
          <p:blipFill>
            <a:blip r:embed="rId4"/>
            <a:stretch>
              <a:fillRect/>
            </a:stretch>
          </p:blipFill>
          <p:spPr>
            <a:xfrm>
              <a:off x="5511829" y="4364419"/>
              <a:ext cx="1917700" cy="279400"/>
            </a:xfrm>
            <a:prstGeom prst="rect">
              <a:avLst/>
            </a:prstGeom>
          </p:spPr>
        </p:pic>
        <p:pic>
          <p:nvPicPr>
            <p:cNvPr id="17" name="图片 16"/>
            <p:cNvPicPr>
              <a:picLocks noChangeAspect="1"/>
            </p:cNvPicPr>
            <p:nvPr/>
          </p:nvPicPr>
          <p:blipFill>
            <a:blip r:embed="rId4"/>
            <a:stretch>
              <a:fillRect/>
            </a:stretch>
          </p:blipFill>
          <p:spPr>
            <a:xfrm>
              <a:off x="7693018" y="4363058"/>
              <a:ext cx="1917700" cy="279400"/>
            </a:xfrm>
            <a:prstGeom prst="rect">
              <a:avLst/>
            </a:prstGeom>
          </p:spPr>
        </p:pic>
        <p:pic>
          <p:nvPicPr>
            <p:cNvPr id="18" name="图片 17"/>
            <p:cNvPicPr>
              <a:picLocks noChangeAspect="1"/>
            </p:cNvPicPr>
            <p:nvPr/>
          </p:nvPicPr>
          <p:blipFill>
            <a:blip r:embed="rId4"/>
            <a:stretch>
              <a:fillRect/>
            </a:stretch>
          </p:blipFill>
          <p:spPr>
            <a:xfrm>
              <a:off x="9796344" y="4372704"/>
              <a:ext cx="1917700" cy="279400"/>
            </a:xfrm>
            <a:prstGeom prst="rect">
              <a:avLst/>
            </a:prstGeom>
          </p:spPr>
        </p:pic>
      </p:grpSp>
      <p:grpSp>
        <p:nvGrpSpPr>
          <p:cNvPr id="36" name="组 35"/>
          <p:cNvGrpSpPr/>
          <p:nvPr/>
        </p:nvGrpSpPr>
        <p:grpSpPr>
          <a:xfrm>
            <a:off x="1154483" y="2726956"/>
            <a:ext cx="9034215" cy="2290589"/>
            <a:chOff x="1154483" y="2362755"/>
            <a:chExt cx="9034215" cy="2290589"/>
          </a:xfrm>
        </p:grpSpPr>
        <p:pic>
          <p:nvPicPr>
            <p:cNvPr id="37" name="图片 36"/>
            <p:cNvPicPr>
              <a:picLocks noChangeAspect="1"/>
            </p:cNvPicPr>
            <p:nvPr/>
          </p:nvPicPr>
          <p:blipFill>
            <a:blip r:embed="rId4"/>
            <a:stretch>
              <a:fillRect/>
            </a:stretch>
          </p:blipFill>
          <p:spPr>
            <a:xfrm>
              <a:off x="1154483" y="2385539"/>
              <a:ext cx="1139266" cy="279400"/>
            </a:xfrm>
            <a:prstGeom prst="rect">
              <a:avLst/>
            </a:prstGeom>
            <a:solidFill>
              <a:schemeClr val="bg1">
                <a:lumMod val="85000"/>
              </a:schemeClr>
            </a:solidFill>
          </p:spPr>
        </p:pic>
        <p:pic>
          <p:nvPicPr>
            <p:cNvPr id="38" name="图片 37"/>
            <p:cNvPicPr>
              <a:picLocks noChangeAspect="1"/>
            </p:cNvPicPr>
            <p:nvPr/>
          </p:nvPicPr>
          <p:blipFill>
            <a:blip r:embed="rId4"/>
            <a:stretch>
              <a:fillRect/>
            </a:stretch>
          </p:blipFill>
          <p:spPr>
            <a:xfrm>
              <a:off x="3338660" y="2362755"/>
              <a:ext cx="761809" cy="279400"/>
            </a:xfrm>
            <a:prstGeom prst="rect">
              <a:avLst/>
            </a:prstGeom>
          </p:spPr>
        </p:pic>
        <p:pic>
          <p:nvPicPr>
            <p:cNvPr id="39" name="图片 38"/>
            <p:cNvPicPr>
              <a:picLocks noChangeAspect="1"/>
            </p:cNvPicPr>
            <p:nvPr/>
          </p:nvPicPr>
          <p:blipFill>
            <a:blip r:embed="rId4"/>
            <a:stretch>
              <a:fillRect/>
            </a:stretch>
          </p:blipFill>
          <p:spPr>
            <a:xfrm>
              <a:off x="5518679" y="2374353"/>
              <a:ext cx="776748" cy="279400"/>
            </a:xfrm>
            <a:prstGeom prst="rect">
              <a:avLst/>
            </a:prstGeom>
          </p:spPr>
        </p:pic>
        <p:pic>
          <p:nvPicPr>
            <p:cNvPr id="40" name="图片 39"/>
            <p:cNvPicPr>
              <a:picLocks noChangeAspect="1"/>
            </p:cNvPicPr>
            <p:nvPr/>
          </p:nvPicPr>
          <p:blipFill>
            <a:blip r:embed="rId4"/>
            <a:stretch>
              <a:fillRect/>
            </a:stretch>
          </p:blipFill>
          <p:spPr>
            <a:xfrm>
              <a:off x="7701239" y="2372894"/>
              <a:ext cx="762353" cy="279400"/>
            </a:xfrm>
            <a:prstGeom prst="rect">
              <a:avLst/>
            </a:prstGeom>
          </p:spPr>
        </p:pic>
        <p:pic>
          <p:nvPicPr>
            <p:cNvPr id="41" name="图片 40"/>
            <p:cNvPicPr>
              <a:picLocks noChangeAspect="1"/>
            </p:cNvPicPr>
            <p:nvPr/>
          </p:nvPicPr>
          <p:blipFill>
            <a:blip r:embed="rId4"/>
            <a:stretch>
              <a:fillRect/>
            </a:stretch>
          </p:blipFill>
          <p:spPr>
            <a:xfrm>
              <a:off x="9805771" y="2382540"/>
              <a:ext cx="375178" cy="279400"/>
            </a:xfrm>
            <a:prstGeom prst="rect">
              <a:avLst/>
            </a:prstGeom>
          </p:spPr>
        </p:pic>
        <p:pic>
          <p:nvPicPr>
            <p:cNvPr id="42" name="图片 41"/>
            <p:cNvPicPr>
              <a:picLocks noChangeAspect="1"/>
            </p:cNvPicPr>
            <p:nvPr/>
          </p:nvPicPr>
          <p:blipFill>
            <a:blip r:embed="rId4"/>
            <a:stretch>
              <a:fillRect/>
            </a:stretch>
          </p:blipFill>
          <p:spPr>
            <a:xfrm>
              <a:off x="1154483" y="4373944"/>
              <a:ext cx="380408" cy="279400"/>
            </a:xfrm>
            <a:prstGeom prst="rect">
              <a:avLst/>
            </a:prstGeom>
          </p:spPr>
        </p:pic>
        <p:pic>
          <p:nvPicPr>
            <p:cNvPr id="43" name="图片 42"/>
            <p:cNvPicPr>
              <a:picLocks noChangeAspect="1"/>
            </p:cNvPicPr>
            <p:nvPr/>
          </p:nvPicPr>
          <p:blipFill>
            <a:blip r:embed="rId4"/>
            <a:stretch>
              <a:fillRect/>
            </a:stretch>
          </p:blipFill>
          <p:spPr>
            <a:xfrm>
              <a:off x="3336798" y="4360293"/>
              <a:ext cx="403490" cy="279400"/>
            </a:xfrm>
            <a:prstGeom prst="rect">
              <a:avLst/>
            </a:prstGeom>
          </p:spPr>
        </p:pic>
        <p:pic>
          <p:nvPicPr>
            <p:cNvPr id="44" name="图片 43"/>
            <p:cNvPicPr>
              <a:picLocks noChangeAspect="1"/>
            </p:cNvPicPr>
            <p:nvPr/>
          </p:nvPicPr>
          <p:blipFill>
            <a:blip r:embed="rId4"/>
            <a:stretch>
              <a:fillRect/>
            </a:stretch>
          </p:blipFill>
          <p:spPr>
            <a:xfrm>
              <a:off x="5526577" y="4371793"/>
              <a:ext cx="380152" cy="279400"/>
            </a:xfrm>
            <a:prstGeom prst="rect">
              <a:avLst/>
            </a:prstGeom>
          </p:spPr>
        </p:pic>
        <p:pic>
          <p:nvPicPr>
            <p:cNvPr id="45" name="图片 44"/>
            <p:cNvPicPr>
              <a:picLocks noChangeAspect="1"/>
            </p:cNvPicPr>
            <p:nvPr/>
          </p:nvPicPr>
          <p:blipFill>
            <a:blip r:embed="rId4"/>
            <a:stretch>
              <a:fillRect/>
            </a:stretch>
          </p:blipFill>
          <p:spPr>
            <a:xfrm>
              <a:off x="7700392" y="4363058"/>
              <a:ext cx="374350" cy="279400"/>
            </a:xfrm>
            <a:prstGeom prst="rect">
              <a:avLst/>
            </a:prstGeom>
          </p:spPr>
        </p:pic>
        <p:pic>
          <p:nvPicPr>
            <p:cNvPr id="46" name="图片 45"/>
            <p:cNvPicPr>
              <a:picLocks noChangeAspect="1"/>
            </p:cNvPicPr>
            <p:nvPr/>
          </p:nvPicPr>
          <p:blipFill>
            <a:blip r:embed="rId4"/>
            <a:stretch>
              <a:fillRect/>
            </a:stretch>
          </p:blipFill>
          <p:spPr>
            <a:xfrm>
              <a:off x="9804093" y="4372704"/>
              <a:ext cx="384605" cy="279400"/>
            </a:xfrm>
            <a:prstGeom prst="rect">
              <a:avLst/>
            </a:prstGeom>
          </p:spPr>
        </p:pic>
      </p:grpSp>
      <p:grpSp>
        <p:nvGrpSpPr>
          <p:cNvPr id="5" name="组 4"/>
          <p:cNvGrpSpPr/>
          <p:nvPr/>
        </p:nvGrpSpPr>
        <p:grpSpPr>
          <a:xfrm>
            <a:off x="1141337" y="2011029"/>
            <a:ext cx="10572707" cy="3379351"/>
            <a:chOff x="1141337" y="2011029"/>
            <a:chExt cx="10572707" cy="3379351"/>
          </a:xfrm>
        </p:grpSpPr>
        <p:pic>
          <p:nvPicPr>
            <p:cNvPr id="48" name="图片 47"/>
            <p:cNvPicPr>
              <a:picLocks noChangeAspect="1"/>
            </p:cNvPicPr>
            <p:nvPr/>
          </p:nvPicPr>
          <p:blipFill>
            <a:blip r:embed="rId4"/>
            <a:stretch>
              <a:fillRect/>
            </a:stretch>
          </p:blipFill>
          <p:spPr>
            <a:xfrm>
              <a:off x="1141337" y="2011029"/>
              <a:ext cx="1923097" cy="279400"/>
            </a:xfrm>
            <a:prstGeom prst="rect">
              <a:avLst/>
            </a:prstGeom>
          </p:spPr>
        </p:pic>
        <p:grpSp>
          <p:nvGrpSpPr>
            <p:cNvPr id="58" name="组 57"/>
            <p:cNvGrpSpPr/>
            <p:nvPr/>
          </p:nvGrpSpPr>
          <p:grpSpPr>
            <a:xfrm>
              <a:off x="1146734" y="3099791"/>
              <a:ext cx="10567310" cy="2290589"/>
              <a:chOff x="1146734" y="2362755"/>
              <a:chExt cx="10567310" cy="2290589"/>
            </a:xfrm>
          </p:grpSpPr>
          <p:pic>
            <p:nvPicPr>
              <p:cNvPr id="59" name="图片 58"/>
              <p:cNvPicPr>
                <a:picLocks noChangeAspect="1"/>
              </p:cNvPicPr>
              <p:nvPr/>
            </p:nvPicPr>
            <p:blipFill>
              <a:blip r:embed="rId4"/>
              <a:stretch>
                <a:fillRect/>
              </a:stretch>
            </p:blipFill>
            <p:spPr>
              <a:xfrm>
                <a:off x="1146734" y="2383780"/>
                <a:ext cx="1917700" cy="279400"/>
              </a:xfrm>
              <a:prstGeom prst="rect">
                <a:avLst/>
              </a:prstGeom>
            </p:spPr>
          </p:pic>
          <p:pic>
            <p:nvPicPr>
              <p:cNvPr id="60" name="图片 59"/>
              <p:cNvPicPr>
                <a:picLocks noChangeAspect="1"/>
              </p:cNvPicPr>
              <p:nvPr/>
            </p:nvPicPr>
            <p:blipFill>
              <a:blip r:embed="rId4"/>
              <a:stretch>
                <a:fillRect/>
              </a:stretch>
            </p:blipFill>
            <p:spPr>
              <a:xfrm>
                <a:off x="3329424" y="2362755"/>
                <a:ext cx="1917700" cy="279400"/>
              </a:xfrm>
              <a:prstGeom prst="rect">
                <a:avLst/>
              </a:prstGeom>
            </p:spPr>
          </p:pic>
          <p:pic>
            <p:nvPicPr>
              <p:cNvPr id="61" name="图片 60"/>
              <p:cNvPicPr>
                <a:picLocks noChangeAspect="1"/>
              </p:cNvPicPr>
              <p:nvPr/>
            </p:nvPicPr>
            <p:blipFill>
              <a:blip r:embed="rId4"/>
              <a:stretch>
                <a:fillRect/>
              </a:stretch>
            </p:blipFill>
            <p:spPr>
              <a:xfrm>
                <a:off x="5510930" y="2383780"/>
                <a:ext cx="1917700" cy="279400"/>
              </a:xfrm>
              <a:prstGeom prst="rect">
                <a:avLst/>
              </a:prstGeom>
            </p:spPr>
          </p:pic>
          <p:pic>
            <p:nvPicPr>
              <p:cNvPr id="62" name="图片 61"/>
              <p:cNvPicPr>
                <a:picLocks noChangeAspect="1"/>
              </p:cNvPicPr>
              <p:nvPr/>
            </p:nvPicPr>
            <p:blipFill>
              <a:blip r:embed="rId4"/>
              <a:stretch>
                <a:fillRect/>
              </a:stretch>
            </p:blipFill>
            <p:spPr>
              <a:xfrm>
                <a:off x="7693490" y="2372894"/>
                <a:ext cx="1917700" cy="279400"/>
              </a:xfrm>
              <a:prstGeom prst="rect">
                <a:avLst/>
              </a:prstGeom>
            </p:spPr>
          </p:pic>
          <p:pic>
            <p:nvPicPr>
              <p:cNvPr id="63" name="图片 62"/>
              <p:cNvPicPr>
                <a:picLocks noChangeAspect="1"/>
              </p:cNvPicPr>
              <p:nvPr/>
            </p:nvPicPr>
            <p:blipFill>
              <a:blip r:embed="rId4"/>
              <a:stretch>
                <a:fillRect/>
              </a:stretch>
            </p:blipFill>
            <p:spPr>
              <a:xfrm>
                <a:off x="9796344" y="2382540"/>
                <a:ext cx="1917700" cy="279400"/>
              </a:xfrm>
              <a:prstGeom prst="rect">
                <a:avLst/>
              </a:prstGeom>
            </p:spPr>
          </p:pic>
          <p:pic>
            <p:nvPicPr>
              <p:cNvPr id="64" name="图片 63"/>
              <p:cNvPicPr>
                <a:picLocks noChangeAspect="1"/>
              </p:cNvPicPr>
              <p:nvPr/>
            </p:nvPicPr>
            <p:blipFill>
              <a:blip r:embed="rId4"/>
              <a:stretch>
                <a:fillRect/>
              </a:stretch>
            </p:blipFill>
            <p:spPr>
              <a:xfrm>
                <a:off x="1146734" y="4373944"/>
                <a:ext cx="1917700" cy="279400"/>
              </a:xfrm>
              <a:prstGeom prst="rect">
                <a:avLst/>
              </a:prstGeom>
            </p:spPr>
          </p:pic>
          <p:pic>
            <p:nvPicPr>
              <p:cNvPr id="65" name="图片 64"/>
              <p:cNvPicPr>
                <a:picLocks noChangeAspect="1"/>
              </p:cNvPicPr>
              <p:nvPr/>
            </p:nvPicPr>
            <p:blipFill>
              <a:blip r:embed="rId4"/>
              <a:stretch>
                <a:fillRect/>
              </a:stretch>
            </p:blipFill>
            <p:spPr>
              <a:xfrm>
                <a:off x="3329424" y="4352919"/>
                <a:ext cx="1917700" cy="279400"/>
              </a:xfrm>
              <a:prstGeom prst="rect">
                <a:avLst/>
              </a:prstGeom>
            </p:spPr>
          </p:pic>
          <p:pic>
            <p:nvPicPr>
              <p:cNvPr id="66" name="图片 65"/>
              <p:cNvPicPr>
                <a:picLocks noChangeAspect="1"/>
              </p:cNvPicPr>
              <p:nvPr/>
            </p:nvPicPr>
            <p:blipFill>
              <a:blip r:embed="rId4"/>
              <a:stretch>
                <a:fillRect/>
              </a:stretch>
            </p:blipFill>
            <p:spPr>
              <a:xfrm>
                <a:off x="5519578" y="4364419"/>
                <a:ext cx="1909052" cy="279400"/>
              </a:xfrm>
              <a:prstGeom prst="rect">
                <a:avLst/>
              </a:prstGeom>
            </p:spPr>
          </p:pic>
        </p:grpSp>
      </p:grpSp>
    </p:spTree>
    <p:extLst>
      <p:ext uri="{BB962C8B-B14F-4D97-AF65-F5344CB8AC3E}">
        <p14:creationId xmlns:p14="http://schemas.microsoft.com/office/powerpoint/2010/main" val="13742662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6.25E-7 -2.22222E-6 L -6.25E-7 0.1081 " pathEditMode="relative" rAng="0" ptsTypes="AA">
                                      <p:cBhvr>
                                        <p:cTn id="29" dur="500" spd="-100000" fill="hold"/>
                                        <p:tgtEl>
                                          <p:spTgt spid="27"/>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1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1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3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7" grpId="0" animBg="1"/>
      <p:bldP spid="27" grpId="1" animBg="1"/>
      <p:bldP spid="27"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代码缺陷检测实验</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798575" y="992685"/>
            <a:ext cx="1765721" cy="378915"/>
          </a:xfrm>
          <a:prstGeom prst="roundRect">
            <a:avLst>
              <a:gd name="adj" fmla="val 50000"/>
            </a:avLst>
          </a:prstGeom>
          <a:solidFill>
            <a:srgbClr val="093B5C"/>
          </a:solidFill>
          <a:ln w="25400">
            <a:no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bg1"/>
                </a:solidFill>
                <a:latin typeface="微软雅黑" panose="020B0503020204020204" pitchFamily="34" charset="-122"/>
                <a:ea typeface="微软雅黑" panose="020B0503020204020204" pitchFamily="34" charset="-122"/>
              </a:rPr>
              <a:t>实验结果分析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1266244" y="2356676"/>
            <a:ext cx="9541664" cy="707886"/>
          </a:xfrm>
          <a:prstGeom prst="rect">
            <a:avLst/>
          </a:prstGeom>
        </p:spPr>
        <p:txBody>
          <a:bodyPr wrap="square">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本实验采用</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误用</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缺陷检测方法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对检测错误</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调用</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类型</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误用</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效果较</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好</a:t>
            </a:r>
            <a:r>
              <a:rPr lang="mr-IN" altLang="zh-CN" sz="2000" dirty="0">
                <a:solidFill>
                  <a:schemeClr val="tx1">
                    <a:lumMod val="75000"/>
                    <a:lumOff val="25000"/>
                  </a:schemeClr>
                </a:solidFill>
                <a:latin typeface="微软雅黑" panose="020B0503020204020204" pitchFamily="34" charset="-122"/>
                <a:ea typeface="微软雅黑" panose="020B0503020204020204" pitchFamily="34" charset="-122"/>
              </a:rPr>
              <a:t>(F1 </a:t>
            </a:r>
            <a:r>
              <a:rPr lang="zh-CN" altLang="mr-IN" sz="2000" dirty="0">
                <a:solidFill>
                  <a:schemeClr val="tx1">
                    <a:lumMod val="75000"/>
                    <a:lumOff val="25000"/>
                  </a:schemeClr>
                </a:solidFill>
                <a:latin typeface="微软雅黑" panose="020B0503020204020204" pitchFamily="34" charset="-122"/>
                <a:ea typeface="微软雅黑" panose="020B0503020204020204" pitchFamily="34" charset="-122"/>
              </a:rPr>
              <a:t>值、准确率</a:t>
            </a:r>
            <a:r>
              <a:rPr lang="mr-IN"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而在发现</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遗漏</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调用类型的</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误用</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上</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能力稍有</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欠缺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62821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6.25E-7 -2.22222E-6 L -6.25E-7 0.1081 " pathEditMode="relative" rAng="0" ptsTypes="AA">
                                      <p:cBhvr>
                                        <p:cTn id="29" dur="500" spd="-100000" fill="hold"/>
                                        <p:tgtEl>
                                          <p:spTgt spid="27"/>
                                        </p:tgtEl>
                                        <p:attrNameLst>
                                          <p:attrName>ppt_x</p:attrName>
                                          <p:attrName>ppt_y</p:attrName>
                                        </p:attrNameLst>
                                      </p:cBhvr>
                                      <p:rCtr x="0" y="5394"/>
                                    </p:animMotion>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iterate type="lt">
                                    <p:tmPct val="10000"/>
                                  </p:iterate>
                                  <p:childTnLst>
                                    <p:set>
                                      <p:cBhvr>
                                        <p:cTn id="33" dur="1" fill="hold">
                                          <p:stCondLst>
                                            <p:cond delay="0"/>
                                          </p:stCondLst>
                                        </p:cTn>
                                        <p:tgtEl>
                                          <p:spTgt spid="47"/>
                                        </p:tgtEl>
                                        <p:attrNameLst>
                                          <p:attrName>style.visibility</p:attrName>
                                        </p:attrNameLst>
                                      </p:cBhvr>
                                      <p:to>
                                        <p:strVal val="visible"/>
                                      </p:to>
                                    </p:set>
                                    <p:anim calcmode="lin" valueType="num">
                                      <p:cBhvr>
                                        <p:cTn id="34" dur="100" fill="hold"/>
                                        <p:tgtEl>
                                          <p:spTgt spid="47"/>
                                        </p:tgtEl>
                                        <p:attrNameLst>
                                          <p:attrName>ppt_w</p:attrName>
                                        </p:attrNameLst>
                                      </p:cBhvr>
                                      <p:tavLst>
                                        <p:tav tm="0">
                                          <p:val>
                                            <p:fltVal val="0"/>
                                          </p:val>
                                        </p:tav>
                                        <p:tav tm="100000">
                                          <p:val>
                                            <p:strVal val="#ppt_w"/>
                                          </p:val>
                                        </p:tav>
                                      </p:tavLst>
                                    </p:anim>
                                    <p:anim calcmode="lin" valueType="num">
                                      <p:cBhvr>
                                        <p:cTn id="35" dur="100" fill="hold"/>
                                        <p:tgtEl>
                                          <p:spTgt spid="47"/>
                                        </p:tgtEl>
                                        <p:attrNameLst>
                                          <p:attrName>ppt_h</p:attrName>
                                        </p:attrNameLst>
                                      </p:cBhvr>
                                      <p:tavLst>
                                        <p:tav tm="0">
                                          <p:val>
                                            <p:fltVal val="0"/>
                                          </p:val>
                                        </p:tav>
                                        <p:tav tm="100000">
                                          <p:val>
                                            <p:strVal val="#ppt_h"/>
                                          </p:val>
                                        </p:tav>
                                      </p:tavLst>
                                    </p:anim>
                                    <p:animEffect transition="in" filter="fade">
                                      <p:cBhvr>
                                        <p:cTn id="36" dur="1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7" grpId="0" animBg="1"/>
      <p:bldP spid="27" grpId="1" animBg="1"/>
      <p:bldP spid="27" grpId="2" animBg="1"/>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108880" y="3001177"/>
            <a:ext cx="797424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r>
              <a:rPr lang="zh-CN" altLang="en-US" dirty="0" smtClean="0"/>
              <a:t>总结与展望</a:t>
            </a:r>
            <a:endParaRPr lang="zh-CN" altLang="en-US" dirty="0"/>
          </a:p>
        </p:txBody>
      </p:sp>
      <p:sp>
        <p:nvSpPr>
          <p:cNvPr id="12" name="文本框 11"/>
          <p:cNvSpPr txBox="1"/>
          <p:nvPr/>
        </p:nvSpPr>
        <p:spPr>
          <a:xfrm>
            <a:off x="2677610" y="4150757"/>
            <a:ext cx="6836780" cy="400110"/>
          </a:xfrm>
          <a:prstGeom prst="rect">
            <a:avLst/>
          </a:prstGeom>
          <a:noFill/>
        </p:spPr>
        <p:txBody>
          <a:bodyPr wrap="square" rtlCol="0">
            <a:spAutoFit/>
          </a:bodyPr>
          <a:lstStyle>
            <a:defPPr>
              <a:defRPr lang="zh-CN"/>
            </a:defPPr>
            <a:lvl1pPr algn="ctr">
              <a:defRPr sz="2000" b="0">
                <a:solidFill>
                  <a:srgbClr val="093B5C"/>
                </a:solidFill>
                <a:latin typeface="微软雅黑" panose="020B0503020204020204" pitchFamily="34" charset="-122"/>
                <a:ea typeface="微软雅黑" panose="020B0503020204020204" pitchFamily="34" charset="-122"/>
              </a:defRPr>
            </a:lvl1pPr>
          </a:lstStyle>
          <a:p>
            <a:r>
              <a:rPr lang="zh-CN" altLang="en-US" dirty="0" smtClean="0"/>
              <a:t>总结 </a:t>
            </a:r>
            <a:r>
              <a:rPr lang="en-US" altLang="zh-CN" dirty="0" smtClean="0"/>
              <a:t>/</a:t>
            </a:r>
            <a:r>
              <a:rPr lang="zh-CN" altLang="en-US" dirty="0" smtClean="0"/>
              <a:t> 展望</a:t>
            </a:r>
            <a:endParaRPr lang="zh-CN" altLang="en-US" dirty="0"/>
          </a:p>
        </p:txBody>
      </p:sp>
      <p:sp>
        <p:nvSpPr>
          <p:cNvPr id="14" name="Freeform 5"/>
          <p:cNvSpPr>
            <a:spLocks/>
          </p:cNvSpPr>
          <p:nvPr/>
        </p:nvSpPr>
        <p:spPr bwMode="auto">
          <a:xfrm>
            <a:off x="4454430" y="-1323744"/>
            <a:ext cx="3283140" cy="372774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Freeform 5"/>
          <p:cNvSpPr>
            <a:spLocks/>
          </p:cNvSpPr>
          <p:nvPr/>
        </p:nvSpPr>
        <p:spPr bwMode="auto">
          <a:xfrm>
            <a:off x="4065249" y="-1765627"/>
            <a:ext cx="4061502" cy="461151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2"/>
          <p:cNvSpPr txBox="1">
            <a:spLocks noChangeArrowheads="1"/>
          </p:cNvSpPr>
          <p:nvPr/>
        </p:nvSpPr>
        <p:spPr bwMode="auto">
          <a:xfrm>
            <a:off x="5424469" y="18024"/>
            <a:ext cx="13430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b="1" dirty="0">
                <a:solidFill>
                  <a:prstClr val="white"/>
                </a:solidFill>
                <a:latin typeface="AgencyFB" panose="02000806040000020003" pitchFamily="2" charset="0"/>
                <a:ea typeface="微软雅黑" pitchFamily="34" charset="-122"/>
              </a:rPr>
              <a:t>5</a:t>
            </a:r>
            <a:endParaRPr lang="zh-CN" altLang="en-US" sz="12000" b="1" dirty="0">
              <a:solidFill>
                <a:prstClr val="white"/>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1629977"/>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prstClr val="white"/>
                </a:solidFill>
                <a:latin typeface="微软雅黑" pitchFamily="34" charset="-122"/>
                <a:ea typeface="微软雅黑" pitchFamily="34" charset="-122"/>
              </a:rPr>
              <a:t>PART </a:t>
            </a:r>
            <a:r>
              <a:rPr lang="en-US" altLang="zh-CN" sz="1800" dirty="0" smtClean="0">
                <a:solidFill>
                  <a:prstClr val="white"/>
                </a:solidFill>
                <a:latin typeface="微软雅黑" pitchFamily="34" charset="-122"/>
                <a:ea typeface="微软雅黑" pitchFamily="34" charset="-122"/>
              </a:rPr>
              <a:t>FIVE</a:t>
            </a:r>
            <a:endParaRPr lang="zh-CN" altLang="en-US" sz="1800" dirty="0">
              <a:solidFill>
                <a:prstClr val="white"/>
              </a:solidFill>
              <a:latin typeface="微软雅黑" pitchFamily="34" charset="-122"/>
              <a:ea typeface="微软雅黑" pitchFamily="34" charset="-122"/>
            </a:endParaRPr>
          </a:p>
        </p:txBody>
      </p:sp>
      <p:sp>
        <p:nvSpPr>
          <p:cNvPr id="8" name="等腰三角形 7"/>
          <p:cNvSpPr/>
          <p:nvPr/>
        </p:nvSpPr>
        <p:spPr>
          <a:xfrm>
            <a:off x="5763813" y="5818690"/>
            <a:ext cx="664374" cy="572736"/>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55396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ppt_w</p:attrName>
                                        </p:attrNameLst>
                                      </p:cBhvr>
                                      <p:tavLst>
                                        <p:tav tm="0">
                                          <p:val>
                                            <p:fltVal val="0"/>
                                          </p:val>
                                        </p:tav>
                                        <p:tav tm="100000">
                                          <p:val>
                                            <p:strVal val="#ppt_w"/>
                                          </p:val>
                                        </p:tav>
                                      </p:tavLst>
                                    </p:anim>
                                    <p:anim calcmode="lin" valueType="num">
                                      <p:cBhvr>
                                        <p:cTn id="8" dur="250" fill="hold"/>
                                        <p:tgtEl>
                                          <p:spTgt spid="24"/>
                                        </p:tgtEl>
                                        <p:attrNameLst>
                                          <p:attrName>ppt_h</p:attrName>
                                        </p:attrNameLst>
                                      </p:cBhvr>
                                      <p:tavLst>
                                        <p:tav tm="0">
                                          <p:val>
                                            <p:fltVal val="0"/>
                                          </p:val>
                                        </p:tav>
                                        <p:tav tm="100000">
                                          <p:val>
                                            <p:strVal val="#ppt_h"/>
                                          </p:val>
                                        </p:tav>
                                      </p:tavLst>
                                    </p:anim>
                                    <p:animEffect transition="in" filter="fade">
                                      <p:cBhvr>
                                        <p:cTn id="9" dur="250"/>
                                        <p:tgtEl>
                                          <p:spTgt spid="24"/>
                                        </p:tgtEl>
                                      </p:cBhvr>
                                    </p:animEffect>
                                  </p:childTnLst>
                                </p:cTn>
                              </p:par>
                              <p:par>
                                <p:cTn id="10" presetID="6" presetClass="emph" presetSubtype="0" decel="100000" fill="hold" grpId="1" nodeType="withEffect">
                                  <p:stCondLst>
                                    <p:cond delay="200"/>
                                  </p:stCondLst>
                                  <p:childTnLst>
                                    <p:animScale>
                                      <p:cBhvr>
                                        <p:cTn id="11" dur="250" fill="hold"/>
                                        <p:tgtEl>
                                          <p:spTgt spid="2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2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4"/>
                                        </p:tgtEl>
                                        <p:attrNameLst>
                                          <p:attrName>style.visibility</p:attrName>
                                        </p:attrNameLst>
                                      </p:cBhvr>
                                      <p:to>
                                        <p:strVal val="visible"/>
                                      </p:to>
                                    </p:set>
                                    <p:anim calcmode="lin" valueType="num">
                                      <p:cBhvr>
                                        <p:cTn id="16" dur="250" fill="hold"/>
                                        <p:tgtEl>
                                          <p:spTgt spid="14"/>
                                        </p:tgtEl>
                                        <p:attrNameLst>
                                          <p:attrName>ppt_w</p:attrName>
                                        </p:attrNameLst>
                                      </p:cBhvr>
                                      <p:tavLst>
                                        <p:tav tm="0">
                                          <p:val>
                                            <p:fltVal val="0"/>
                                          </p:val>
                                        </p:tav>
                                        <p:tav tm="100000">
                                          <p:val>
                                            <p:strVal val="#ppt_w"/>
                                          </p:val>
                                        </p:tav>
                                      </p:tavLst>
                                    </p:anim>
                                    <p:anim calcmode="lin" valueType="num">
                                      <p:cBhvr>
                                        <p:cTn id="17" dur="250" fill="hold"/>
                                        <p:tgtEl>
                                          <p:spTgt spid="14"/>
                                        </p:tgtEl>
                                        <p:attrNameLst>
                                          <p:attrName>ppt_h</p:attrName>
                                        </p:attrNameLst>
                                      </p:cBhvr>
                                      <p:tavLst>
                                        <p:tav tm="0">
                                          <p:val>
                                            <p:fltVal val="0"/>
                                          </p:val>
                                        </p:tav>
                                        <p:tav tm="100000">
                                          <p:val>
                                            <p:strVal val="#ppt_h"/>
                                          </p:val>
                                        </p:tav>
                                      </p:tavLst>
                                    </p:anim>
                                    <p:animEffect transition="in" filter="fade">
                                      <p:cBhvr>
                                        <p:cTn id="18" dur="250"/>
                                        <p:tgtEl>
                                          <p:spTgt spid="14"/>
                                        </p:tgtEl>
                                      </p:cBhvr>
                                    </p:animEffect>
                                  </p:childTnLst>
                                </p:cTn>
                              </p:par>
                              <p:par>
                                <p:cTn id="19" presetID="6" presetClass="emph" presetSubtype="0" decel="100000" fill="hold" grpId="1" nodeType="withEffect">
                                  <p:stCondLst>
                                    <p:cond delay="600"/>
                                  </p:stCondLst>
                                  <p:childTnLst>
                                    <p:animScale>
                                      <p:cBhvr>
                                        <p:cTn id="20" dur="250" fill="hold"/>
                                        <p:tgtEl>
                                          <p:spTgt spid="14"/>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4"/>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6"/>
                                        </p:tgtEl>
                                        <p:attrNameLst>
                                          <p:attrName>style.visibility</p:attrName>
                                        </p:attrNameLst>
                                      </p:cBhvr>
                                      <p:to>
                                        <p:strVal val="visible"/>
                                      </p:to>
                                    </p:set>
                                    <p:anim calcmode="lin" valueType="num">
                                      <p:cBhvr>
                                        <p:cTn id="25" dur="250" fill="hold"/>
                                        <p:tgtEl>
                                          <p:spTgt spid="26"/>
                                        </p:tgtEl>
                                        <p:attrNameLst>
                                          <p:attrName>ppt_w</p:attrName>
                                        </p:attrNameLst>
                                      </p:cBhvr>
                                      <p:tavLst>
                                        <p:tav tm="0">
                                          <p:val>
                                            <p:fltVal val="0"/>
                                          </p:val>
                                        </p:tav>
                                        <p:tav tm="100000">
                                          <p:val>
                                            <p:strVal val="#ppt_w"/>
                                          </p:val>
                                        </p:tav>
                                      </p:tavLst>
                                    </p:anim>
                                    <p:anim calcmode="lin" valueType="num">
                                      <p:cBhvr>
                                        <p:cTn id="26" dur="250" fill="hold"/>
                                        <p:tgtEl>
                                          <p:spTgt spid="26"/>
                                        </p:tgtEl>
                                        <p:attrNameLst>
                                          <p:attrName>ppt_h</p:attrName>
                                        </p:attrNameLst>
                                      </p:cBhvr>
                                      <p:tavLst>
                                        <p:tav tm="0">
                                          <p:val>
                                            <p:fltVal val="0"/>
                                          </p:val>
                                        </p:tav>
                                        <p:tav tm="100000">
                                          <p:val>
                                            <p:strVal val="#ppt_h"/>
                                          </p:val>
                                        </p:tav>
                                      </p:tavLst>
                                    </p:anim>
                                    <p:animEffect transition="in" filter="fade">
                                      <p:cBhvr>
                                        <p:cTn id="27" dur="250"/>
                                        <p:tgtEl>
                                          <p:spTgt spid="26"/>
                                        </p:tgtEl>
                                      </p:cBhvr>
                                    </p:animEffect>
                                  </p:childTnLst>
                                </p:cTn>
                              </p:par>
                              <p:par>
                                <p:cTn id="28" presetID="6" presetClass="emph" presetSubtype="0" decel="100000" fill="hold" grpId="1" nodeType="withEffect">
                                  <p:stCondLst>
                                    <p:cond delay="800"/>
                                  </p:stCondLst>
                                  <p:childTnLst>
                                    <p:animScale>
                                      <p:cBhvr>
                                        <p:cTn id="29" dur="250" fill="hold"/>
                                        <p:tgtEl>
                                          <p:spTgt spid="2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6"/>
                                        </p:tgtEl>
                                      </p:cBhvr>
                                      <p:by x="83000" y="83000"/>
                                    </p:animScale>
                                  </p:childTnLst>
                                </p:cTn>
                              </p:par>
                            </p:childTnLst>
                          </p:cTn>
                        </p:par>
                        <p:par>
                          <p:cTn id="32" fill="hold">
                            <p:stCondLst>
                              <p:cond delay="125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175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par>
                                <p:cTn id="42" presetID="35" presetClass="path" presetSubtype="0" accel="50000" decel="50000" fill="hold" grpId="1" nodeType="withEffect">
                                  <p:stCondLst>
                                    <p:cond delay="0"/>
                                  </p:stCondLst>
                                  <p:childTnLst>
                                    <p:animMotion origin="layout" path="M 0 -4.07407E-6 L 0.34896 -4.07407E-6 " pathEditMode="relative" rAng="0" ptsTypes="AA">
                                      <p:cBhvr>
                                        <p:cTn id="43" dur="1000" spd="-100000" fill="hold"/>
                                        <p:tgtEl>
                                          <p:spTgt spid="15"/>
                                        </p:tgtEl>
                                        <p:attrNameLst>
                                          <p:attrName>ppt_x</p:attrName>
                                          <p:attrName>ppt_y</p:attrName>
                                        </p:attrNameLst>
                                      </p:cBhvr>
                                      <p:rCtr x="17448" y="0"/>
                                    </p:animMotion>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35" presetClass="path" presetSubtype="0" accel="50000" decel="50000" fill="hold" grpId="1" nodeType="withEffect">
                                  <p:stCondLst>
                                    <p:cond delay="0"/>
                                  </p:stCondLst>
                                  <p:childTnLst>
                                    <p:animMotion origin="layout" path="M 0 -7.40741E-7 L -0.37396 -7.40741E-7 " pathEditMode="relative" rAng="0" ptsTypes="AA">
                                      <p:cBhvr>
                                        <p:cTn id="50" dur="1000" spd="-100000" fill="hold"/>
                                        <p:tgtEl>
                                          <p:spTgt spid="12"/>
                                        </p:tgtEl>
                                        <p:attrNameLst>
                                          <p:attrName>ppt_x</p:attrName>
                                          <p:attrName>ppt_y</p:attrName>
                                        </p:attrNameLst>
                                      </p:cBhvr>
                                      <p:rCtr x="-18698" y="0"/>
                                    </p:animMotion>
                                  </p:childTnLst>
                                </p:cTn>
                              </p:par>
                            </p:childTnLst>
                          </p:cTn>
                        </p:par>
                        <p:par>
                          <p:cTn id="51" fill="hold">
                            <p:stCondLst>
                              <p:cond delay="2750"/>
                            </p:stCondLst>
                            <p:childTnLst>
                              <p:par>
                                <p:cTn id="52" presetID="10"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2" grpId="0"/>
      <p:bldP spid="12" grpId="1"/>
      <p:bldP spid="14" grpId="0" animBg="1"/>
      <p:bldP spid="14" grpId="1" animBg="1"/>
      <p:bldP spid="14" grpId="2" animBg="1"/>
      <p:bldP spid="24" grpId="0" animBg="1"/>
      <p:bldP spid="24" grpId="1" animBg="1"/>
      <p:bldP spid="24" grpId="2" animBg="1"/>
      <p:bldP spid="26" grpId="0"/>
      <p:bldP spid="26" grpId="1"/>
      <p:bldP spid="26" grpId="2"/>
      <p:bldP spid="16"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798575" y="1575258"/>
            <a:ext cx="10851558" cy="3477875"/>
          </a:xfrm>
          <a:prstGeom prst="rect">
            <a:avLst/>
          </a:prstGeom>
        </p:spPr>
        <p:txBody>
          <a:bodyPr wrap="square">
            <a:spAutoFit/>
          </a:bodyPr>
          <a:lstStyle/>
          <a:p>
            <a:pPr algn="just"/>
            <a:r>
              <a:rPr lang="zh-CN" altLang="en-US" sz="2000" dirty="0" smtClean="0">
                <a:solidFill>
                  <a:schemeClr val="tx1">
                    <a:lumMod val="75000"/>
                    <a:lumOff val="25000"/>
                  </a:schemeClr>
                </a:solidFill>
                <a:latin typeface="Microsoft YaHei" charset="-122"/>
                <a:ea typeface="Microsoft YaHei" charset="-122"/>
                <a:cs typeface="Microsoft YaHei" charset="-122"/>
              </a:rPr>
              <a:t>本文将</a:t>
            </a:r>
            <a:r>
              <a:rPr lang="zh-CN" altLang="en-US" sz="2000" dirty="0">
                <a:solidFill>
                  <a:schemeClr val="tx1">
                    <a:lumMod val="75000"/>
                    <a:lumOff val="25000"/>
                  </a:schemeClr>
                </a:solidFill>
                <a:latin typeface="Microsoft YaHei" charset="-122"/>
                <a:ea typeface="Microsoft YaHei" charset="-122"/>
                <a:cs typeface="Microsoft YaHei" charset="-122"/>
              </a:rPr>
              <a:t>深度学习中的循环神经网络模型应用于</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使用规约的学习及</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误用缺陷的</a:t>
            </a:r>
            <a:r>
              <a:rPr lang="zh-CN" altLang="en-US" sz="2000" dirty="0" smtClean="0">
                <a:solidFill>
                  <a:schemeClr val="tx1">
                    <a:lumMod val="75000"/>
                    <a:lumOff val="25000"/>
                  </a:schemeClr>
                </a:solidFill>
                <a:latin typeface="Microsoft YaHei" charset="-122"/>
                <a:ea typeface="Microsoft YaHei" charset="-122"/>
                <a:cs typeface="Microsoft YaHei" charset="-122"/>
              </a:rPr>
              <a:t>检测：</a:t>
            </a:r>
            <a:endParaRPr lang="en-US" altLang="zh-CN" sz="2000" dirty="0" smtClean="0">
              <a:solidFill>
                <a:schemeClr val="tx1">
                  <a:lumMod val="75000"/>
                  <a:lumOff val="25000"/>
                </a:schemeClr>
              </a:solidFill>
              <a:latin typeface="Microsoft YaHei" charset="-122"/>
              <a:ea typeface="Microsoft YaHei" charset="-122"/>
              <a:cs typeface="Microsoft YaHei" charset="-122"/>
            </a:endParaRPr>
          </a:p>
          <a:p>
            <a:pPr algn="just"/>
            <a:endParaRPr lang="en-US" altLang="zh-CN" sz="2000" dirty="0">
              <a:solidFill>
                <a:schemeClr val="tx1">
                  <a:lumMod val="75000"/>
                  <a:lumOff val="25000"/>
                </a:schemeClr>
              </a:solidFill>
              <a:latin typeface="Microsoft YaHei" charset="-122"/>
              <a:ea typeface="Microsoft YaHei" charset="-122"/>
              <a:cs typeface="Microsoft YaHei" charset="-122"/>
            </a:endParaRPr>
          </a:p>
          <a:p>
            <a:pPr marL="342900" indent="-342900" algn="just">
              <a:buFont typeface="Arial" charset="0"/>
              <a:buChar char="•"/>
            </a:pPr>
            <a:r>
              <a:rPr lang="zh-CN" altLang="en-US" sz="2000" dirty="0">
                <a:solidFill>
                  <a:schemeClr val="tx1">
                    <a:lumMod val="75000"/>
                    <a:lumOff val="25000"/>
                  </a:schemeClr>
                </a:solidFill>
                <a:latin typeface="Microsoft YaHei" charset="-122"/>
                <a:ea typeface="Microsoft YaHei" charset="-122"/>
                <a:cs typeface="Microsoft YaHei" charset="-122"/>
              </a:rPr>
              <a:t>将</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调用组合、顺序及控制结构等方面的使用规约建模为</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语法图和</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调用序列</a:t>
            </a:r>
            <a:r>
              <a:rPr lang="zh-CN" altLang="en-US" sz="2000" dirty="0" smtClean="0">
                <a:solidFill>
                  <a:schemeClr val="tx1">
                    <a:lumMod val="75000"/>
                    <a:lumOff val="25000"/>
                  </a:schemeClr>
                </a:solidFill>
                <a:latin typeface="Microsoft YaHei" charset="-122"/>
                <a:ea typeface="Microsoft YaHei" charset="-122"/>
                <a:cs typeface="Microsoft YaHei" charset="-122"/>
              </a:rPr>
              <a:t>。</a:t>
            </a:r>
            <a:endParaRPr lang="en-US" altLang="zh-CN" sz="2000" dirty="0" smtClean="0">
              <a:solidFill>
                <a:schemeClr val="tx1">
                  <a:lumMod val="75000"/>
                  <a:lumOff val="25000"/>
                </a:schemeClr>
              </a:solidFill>
              <a:latin typeface="Microsoft YaHei" charset="-122"/>
              <a:ea typeface="Microsoft YaHei" charset="-122"/>
              <a:cs typeface="Microsoft YaHei" charset="-122"/>
            </a:endParaRPr>
          </a:p>
          <a:p>
            <a:pPr marL="342900" indent="-342900" algn="just">
              <a:buFont typeface="Arial" charset="0"/>
              <a:buChar char="•"/>
            </a:pPr>
            <a:endParaRPr lang="en-US" altLang="zh-CN" sz="2000" dirty="0">
              <a:solidFill>
                <a:schemeClr val="tx1">
                  <a:lumMod val="75000"/>
                  <a:lumOff val="25000"/>
                </a:schemeClr>
              </a:solidFill>
              <a:latin typeface="Microsoft YaHei" charset="-122"/>
              <a:ea typeface="Microsoft YaHei" charset="-122"/>
              <a:cs typeface="Microsoft YaHei" charset="-122"/>
            </a:endParaRPr>
          </a:p>
          <a:p>
            <a:pPr marL="342900" indent="-342900" algn="just">
              <a:buFont typeface="Arial" charset="0"/>
              <a:buChar char="•"/>
            </a:pPr>
            <a:r>
              <a:rPr lang="zh-CN" altLang="en-US" sz="2000" dirty="0" smtClean="0">
                <a:solidFill>
                  <a:schemeClr val="tx1">
                    <a:lumMod val="75000"/>
                    <a:lumOff val="25000"/>
                  </a:schemeClr>
                </a:solidFill>
                <a:latin typeface="Microsoft YaHei" charset="-122"/>
                <a:ea typeface="Microsoft YaHei" charset="-122"/>
                <a:cs typeface="Microsoft YaHei" charset="-122"/>
              </a:rPr>
              <a:t>在</a:t>
            </a:r>
            <a:r>
              <a:rPr lang="zh-CN" altLang="en-US" sz="2000" dirty="0">
                <a:solidFill>
                  <a:schemeClr val="tx1">
                    <a:lumMod val="75000"/>
                    <a:lumOff val="25000"/>
                  </a:schemeClr>
                </a:solidFill>
                <a:latin typeface="Microsoft YaHei" charset="-122"/>
                <a:ea typeface="Microsoft YaHei" charset="-122"/>
                <a:cs typeface="Microsoft YaHei" charset="-122"/>
              </a:rPr>
              <a:t>大量的</a:t>
            </a:r>
            <a:r>
              <a:rPr lang="zh-CN" altLang="en-US" sz="2000" dirty="0" smtClean="0">
                <a:solidFill>
                  <a:schemeClr val="tx1">
                    <a:lumMod val="75000"/>
                    <a:lumOff val="25000"/>
                  </a:schemeClr>
                </a:solidFill>
                <a:latin typeface="Microsoft YaHei" charset="-122"/>
                <a:ea typeface="Microsoft YaHei" charset="-122"/>
                <a:cs typeface="Microsoft YaHei" charset="-122"/>
              </a:rPr>
              <a:t>开源代码</a:t>
            </a:r>
            <a:r>
              <a:rPr lang="zh-CN" altLang="en-US" sz="2000" dirty="0">
                <a:solidFill>
                  <a:schemeClr val="tx1">
                    <a:lumMod val="75000"/>
                    <a:lumOff val="25000"/>
                  </a:schemeClr>
                </a:solidFill>
                <a:latin typeface="Microsoft YaHei" charset="-122"/>
                <a:ea typeface="Microsoft YaHei" charset="-122"/>
                <a:cs typeface="Microsoft YaHei" charset="-122"/>
              </a:rPr>
              <a:t>基础上</a:t>
            </a:r>
            <a:r>
              <a:rPr lang="zh-CN" altLang="en-US" sz="2000" dirty="0" smtClean="0">
                <a:solidFill>
                  <a:schemeClr val="tx1">
                    <a:lumMod val="75000"/>
                    <a:lumOff val="25000"/>
                  </a:schemeClr>
                </a:solidFill>
                <a:latin typeface="Microsoft YaHei" charset="-122"/>
                <a:ea typeface="Microsoft YaHei" charset="-122"/>
                <a:cs typeface="Microsoft YaHei" charset="-122"/>
              </a:rPr>
              <a:t>，构造</a:t>
            </a:r>
            <a:r>
              <a:rPr lang="zh-CN" altLang="en-US" sz="2000" dirty="0">
                <a:solidFill>
                  <a:schemeClr val="tx1">
                    <a:lumMod val="75000"/>
                    <a:lumOff val="25000"/>
                  </a:schemeClr>
                </a:solidFill>
                <a:latin typeface="Microsoft YaHei" charset="-122"/>
                <a:ea typeface="Microsoft YaHei" charset="-122"/>
                <a:cs typeface="Microsoft YaHei" charset="-122"/>
              </a:rPr>
              <a:t>大量</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使用规约训练</a:t>
            </a:r>
            <a:r>
              <a:rPr lang="zh-CN" altLang="en-US" sz="2000" dirty="0" smtClean="0">
                <a:solidFill>
                  <a:schemeClr val="tx1">
                    <a:lumMod val="75000"/>
                    <a:lumOff val="25000"/>
                  </a:schemeClr>
                </a:solidFill>
                <a:latin typeface="Microsoft YaHei" charset="-122"/>
                <a:ea typeface="Microsoft YaHei" charset="-122"/>
                <a:cs typeface="Microsoft YaHei" charset="-122"/>
              </a:rPr>
              <a:t>样本，训练循环</a:t>
            </a:r>
            <a:r>
              <a:rPr lang="zh-CN" altLang="en-US" sz="2000" dirty="0">
                <a:solidFill>
                  <a:schemeClr val="tx1">
                    <a:lumMod val="75000"/>
                    <a:lumOff val="25000"/>
                  </a:schemeClr>
                </a:solidFill>
                <a:latin typeface="Microsoft YaHei" charset="-122"/>
                <a:ea typeface="Microsoft YaHei" charset="-122"/>
                <a:cs typeface="Microsoft YaHei" charset="-122"/>
              </a:rPr>
              <a:t>神经</a:t>
            </a:r>
            <a:r>
              <a:rPr lang="zh-CN" altLang="en-US" sz="2000" dirty="0" smtClean="0">
                <a:solidFill>
                  <a:schemeClr val="tx1">
                    <a:lumMod val="75000"/>
                    <a:lumOff val="25000"/>
                  </a:schemeClr>
                </a:solidFill>
                <a:latin typeface="Microsoft YaHei" charset="-122"/>
                <a:ea typeface="Microsoft YaHei" charset="-122"/>
                <a:cs typeface="Microsoft YaHei" charset="-122"/>
              </a:rPr>
              <a:t>网络。</a:t>
            </a:r>
            <a:endParaRPr lang="en-US" altLang="zh-CN" sz="2000" dirty="0" smtClean="0">
              <a:solidFill>
                <a:schemeClr val="tx1">
                  <a:lumMod val="75000"/>
                  <a:lumOff val="25000"/>
                </a:schemeClr>
              </a:solidFill>
              <a:latin typeface="Microsoft YaHei" charset="-122"/>
              <a:ea typeface="Microsoft YaHei" charset="-122"/>
              <a:cs typeface="Microsoft YaHei" charset="-122"/>
            </a:endParaRPr>
          </a:p>
          <a:p>
            <a:pPr marL="342900" indent="-342900" algn="just">
              <a:buFont typeface="Arial" charset="0"/>
              <a:buChar char="•"/>
            </a:pPr>
            <a:endParaRPr lang="en-US" altLang="zh-CN" sz="2000" dirty="0">
              <a:solidFill>
                <a:schemeClr val="tx1">
                  <a:lumMod val="75000"/>
                  <a:lumOff val="25000"/>
                </a:schemeClr>
              </a:solidFill>
              <a:latin typeface="Microsoft YaHei" charset="-122"/>
              <a:ea typeface="Microsoft YaHei" charset="-122"/>
              <a:cs typeface="Microsoft YaHei" charset="-122"/>
            </a:endParaRPr>
          </a:p>
          <a:p>
            <a:pPr marL="342900" indent="-342900" algn="just">
              <a:buFont typeface="Arial" charset="0"/>
              <a:buChar char="•"/>
            </a:pPr>
            <a:r>
              <a:rPr lang="zh-CN" altLang="en-US" sz="2000" dirty="0" smtClean="0">
                <a:solidFill>
                  <a:schemeClr val="tx1">
                    <a:lumMod val="75000"/>
                    <a:lumOff val="25000"/>
                  </a:schemeClr>
                </a:solidFill>
                <a:latin typeface="Microsoft YaHei" charset="-122"/>
                <a:ea typeface="Microsoft YaHei" charset="-122"/>
                <a:cs typeface="Microsoft YaHei" charset="-122"/>
              </a:rPr>
              <a:t>训练出在验证集上较</a:t>
            </a:r>
            <a:r>
              <a:rPr lang="zh-CN" altLang="en-US" sz="2000" dirty="0">
                <a:solidFill>
                  <a:schemeClr val="tx1">
                    <a:lumMod val="75000"/>
                    <a:lumOff val="25000"/>
                  </a:schemeClr>
                </a:solidFill>
                <a:latin typeface="Microsoft YaHei" charset="-122"/>
                <a:ea typeface="Microsoft YaHei" charset="-122"/>
                <a:cs typeface="Microsoft YaHei" charset="-122"/>
              </a:rPr>
              <a:t>优</a:t>
            </a:r>
            <a:r>
              <a:rPr lang="zh-CN" altLang="en-US" sz="2000" dirty="0" smtClean="0">
                <a:solidFill>
                  <a:schemeClr val="tx1">
                    <a:lumMod val="75000"/>
                    <a:lumOff val="25000"/>
                  </a:schemeClr>
                </a:solidFill>
                <a:latin typeface="Microsoft YaHei" charset="-122"/>
                <a:ea typeface="Microsoft YaHei" charset="-122"/>
                <a:cs typeface="Microsoft YaHei" charset="-122"/>
              </a:rPr>
              <a:t>的神经</a:t>
            </a:r>
            <a:r>
              <a:rPr lang="zh-CN" altLang="en-US" sz="2000" dirty="0">
                <a:solidFill>
                  <a:schemeClr val="tx1">
                    <a:lumMod val="75000"/>
                    <a:lumOff val="25000"/>
                  </a:schemeClr>
                </a:solidFill>
                <a:latin typeface="Microsoft YaHei" charset="-122"/>
                <a:ea typeface="Microsoft YaHei" charset="-122"/>
                <a:cs typeface="Microsoft YaHei" charset="-122"/>
              </a:rPr>
              <a:t>网络模型</a:t>
            </a:r>
            <a:r>
              <a:rPr lang="zh-CN" altLang="en-US" sz="2000" dirty="0" smtClean="0">
                <a:solidFill>
                  <a:schemeClr val="tx1">
                    <a:lumMod val="75000"/>
                    <a:lumOff val="25000"/>
                  </a:schemeClr>
                </a:solidFill>
                <a:latin typeface="Microsoft YaHei" charset="-122"/>
                <a:ea typeface="Microsoft YaHei" charset="-122"/>
                <a:cs typeface="Microsoft YaHei" charset="-122"/>
              </a:rPr>
              <a:t>，用于</a:t>
            </a:r>
            <a:r>
              <a:rPr lang="zh-CN" altLang="en-US" sz="2000" dirty="0">
                <a:solidFill>
                  <a:schemeClr val="tx1">
                    <a:lumMod val="75000"/>
                    <a:lumOff val="25000"/>
                  </a:schemeClr>
                </a:solidFill>
                <a:latin typeface="Microsoft YaHei" charset="-122"/>
                <a:ea typeface="Microsoft YaHei" charset="-122"/>
                <a:cs typeface="Microsoft YaHei" charset="-122"/>
              </a:rPr>
              <a:t>基于前文的</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调用预测，通过预测结果与实际代码进行</a:t>
            </a:r>
            <a:r>
              <a:rPr lang="zh-CN" altLang="en-US" sz="2000" dirty="0" smtClean="0">
                <a:solidFill>
                  <a:schemeClr val="tx1">
                    <a:lumMod val="75000"/>
                    <a:lumOff val="25000"/>
                  </a:schemeClr>
                </a:solidFill>
                <a:latin typeface="Microsoft YaHei" charset="-122"/>
                <a:ea typeface="Microsoft YaHei" charset="-122"/>
                <a:cs typeface="Microsoft YaHei" charset="-122"/>
              </a:rPr>
              <a:t>比较，来发现</a:t>
            </a:r>
            <a:r>
              <a:rPr lang="en-US" altLang="zh-CN" sz="2000" dirty="0" smtClean="0">
                <a:solidFill>
                  <a:schemeClr val="tx1">
                    <a:lumMod val="75000"/>
                    <a:lumOff val="25000"/>
                  </a:schemeClr>
                </a:solidFill>
                <a:latin typeface="Microsoft YaHei" charset="-122"/>
                <a:ea typeface="Microsoft YaHei" charset="-122"/>
                <a:cs typeface="Microsoft YaHei" charset="-122"/>
              </a:rPr>
              <a:t>API</a:t>
            </a:r>
            <a:r>
              <a:rPr lang="zh-CN" altLang="en-US" sz="2000" dirty="0" smtClean="0">
                <a:solidFill>
                  <a:schemeClr val="tx1">
                    <a:lumMod val="75000"/>
                    <a:lumOff val="25000"/>
                  </a:schemeClr>
                </a:solidFill>
                <a:latin typeface="Microsoft YaHei" charset="-122"/>
                <a:ea typeface="Microsoft YaHei" charset="-122"/>
                <a:cs typeface="Microsoft YaHei" charset="-122"/>
              </a:rPr>
              <a:t>调用序列中潜在</a:t>
            </a:r>
            <a:r>
              <a:rPr lang="zh-CN" altLang="en-US" sz="2000" dirty="0">
                <a:solidFill>
                  <a:schemeClr val="tx1">
                    <a:lumMod val="75000"/>
                    <a:lumOff val="25000"/>
                  </a:schemeClr>
                </a:solidFill>
                <a:latin typeface="Microsoft YaHei" charset="-122"/>
                <a:ea typeface="Microsoft YaHei" charset="-122"/>
                <a:cs typeface="Microsoft YaHei" charset="-122"/>
              </a:rPr>
              <a:t>的</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误用缺陷</a:t>
            </a:r>
            <a:r>
              <a:rPr lang="zh-CN" altLang="en-US" sz="2000" dirty="0" smtClean="0">
                <a:solidFill>
                  <a:schemeClr val="tx1">
                    <a:lumMod val="75000"/>
                    <a:lumOff val="25000"/>
                  </a:schemeClr>
                </a:solidFill>
                <a:latin typeface="Microsoft YaHei" charset="-122"/>
                <a:ea typeface="Microsoft YaHei" charset="-122"/>
                <a:cs typeface="Microsoft YaHei" charset="-122"/>
              </a:rPr>
              <a:t>。</a:t>
            </a:r>
            <a:endParaRPr lang="en-US" altLang="zh-CN" sz="2000" dirty="0" smtClean="0">
              <a:solidFill>
                <a:schemeClr val="tx1">
                  <a:lumMod val="75000"/>
                  <a:lumOff val="25000"/>
                </a:schemeClr>
              </a:solidFill>
              <a:latin typeface="Microsoft YaHei" charset="-122"/>
              <a:ea typeface="Microsoft YaHei" charset="-122"/>
              <a:cs typeface="Microsoft YaHei" charset="-122"/>
            </a:endParaRPr>
          </a:p>
          <a:p>
            <a:pPr marL="342900" indent="-342900" algn="just">
              <a:buFont typeface="Arial" charset="0"/>
              <a:buChar char="•"/>
            </a:pPr>
            <a:endParaRPr lang="en-US" altLang="zh-CN" sz="2000" dirty="0">
              <a:solidFill>
                <a:schemeClr val="tx1">
                  <a:lumMod val="75000"/>
                  <a:lumOff val="25000"/>
                </a:schemeClr>
              </a:solidFill>
              <a:latin typeface="Microsoft YaHei" charset="-122"/>
              <a:ea typeface="Microsoft YaHei" charset="-122"/>
              <a:cs typeface="Microsoft YaHei" charset="-122"/>
            </a:endParaRPr>
          </a:p>
          <a:p>
            <a:pPr marL="342900" indent="-342900" algn="just">
              <a:buFont typeface="Arial" charset="0"/>
              <a:buChar char="•"/>
            </a:pPr>
            <a:r>
              <a:rPr lang="zh-CN" altLang="en-US" sz="2000" dirty="0" smtClean="0">
                <a:solidFill>
                  <a:schemeClr val="tx1">
                    <a:lumMod val="75000"/>
                    <a:lumOff val="25000"/>
                  </a:schemeClr>
                </a:solidFill>
                <a:latin typeface="Microsoft YaHei" charset="-122"/>
                <a:ea typeface="Microsoft YaHei" charset="-122"/>
                <a:cs typeface="Microsoft YaHei" charset="-122"/>
              </a:rPr>
              <a:t>在实验</a:t>
            </a:r>
            <a:r>
              <a:rPr lang="zh-CN" altLang="en-US" sz="2000" dirty="0">
                <a:solidFill>
                  <a:schemeClr val="tx1">
                    <a:lumMod val="75000"/>
                    <a:lumOff val="25000"/>
                  </a:schemeClr>
                </a:solidFill>
                <a:latin typeface="Microsoft YaHei" charset="-122"/>
                <a:ea typeface="Microsoft YaHei" charset="-122"/>
                <a:cs typeface="Microsoft YaHei" charset="-122"/>
              </a:rPr>
              <a:t>中证明了该方法的有效性，实验表明，本方法</a:t>
            </a:r>
            <a:r>
              <a:rPr lang="zh-CN" altLang="en-US" sz="2000" dirty="0" smtClean="0">
                <a:solidFill>
                  <a:schemeClr val="tx1">
                    <a:lumMod val="75000"/>
                    <a:lumOff val="25000"/>
                  </a:schemeClr>
                </a:solidFill>
                <a:latin typeface="Microsoft YaHei" charset="-122"/>
                <a:ea typeface="Microsoft YaHei" charset="-122"/>
                <a:cs typeface="Microsoft YaHei" charset="-122"/>
              </a:rPr>
              <a:t>检测错误</a:t>
            </a:r>
            <a:r>
              <a:rPr lang="zh-CN" altLang="en-US" sz="2000" dirty="0">
                <a:solidFill>
                  <a:schemeClr val="tx1">
                    <a:lumMod val="75000"/>
                    <a:lumOff val="25000"/>
                  </a:schemeClr>
                </a:solidFill>
                <a:latin typeface="Microsoft YaHei" charset="-122"/>
                <a:ea typeface="Microsoft YaHei" charset="-122"/>
                <a:cs typeface="Microsoft YaHei" charset="-122"/>
              </a:rPr>
              <a:t>的</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调用类型的</a:t>
            </a:r>
            <a:r>
              <a:rPr lang="en-US" altLang="zh-CN" sz="2000" dirty="0">
                <a:solidFill>
                  <a:schemeClr val="tx1">
                    <a:lumMod val="75000"/>
                    <a:lumOff val="25000"/>
                  </a:schemeClr>
                </a:solidFill>
                <a:latin typeface="Microsoft YaHei" charset="-122"/>
                <a:ea typeface="Microsoft YaHei" charset="-122"/>
                <a:cs typeface="Microsoft YaHei" charset="-122"/>
              </a:rPr>
              <a:t>API</a:t>
            </a:r>
            <a:r>
              <a:rPr lang="zh-CN" altLang="en-US" sz="2000" dirty="0">
                <a:solidFill>
                  <a:schemeClr val="tx1">
                    <a:lumMod val="75000"/>
                    <a:lumOff val="25000"/>
                  </a:schemeClr>
                </a:solidFill>
                <a:latin typeface="Microsoft YaHei" charset="-122"/>
                <a:ea typeface="Microsoft YaHei" charset="-122"/>
                <a:cs typeface="Microsoft YaHei" charset="-122"/>
              </a:rPr>
              <a:t>误用时，最为稳定有效。 </a:t>
            </a:r>
            <a:endParaRPr lang="en-US" altLang="zh-CN" sz="2000" dirty="0" smtClean="0">
              <a:solidFill>
                <a:schemeClr val="tx1">
                  <a:lumMod val="75000"/>
                  <a:lumOff val="25000"/>
                </a:schemeClr>
              </a:solidFill>
              <a:latin typeface="Microsoft YaHei" charset="-122"/>
              <a:ea typeface="Microsoft YaHei" charset="-122"/>
              <a:cs typeface="Microsoft YaHei" charset="-122"/>
            </a:endParaRPr>
          </a:p>
        </p:txBody>
      </p:sp>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总结</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6" name="等腰三角形 25"/>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23043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6"/>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57"/>
                                        </p:tgtEl>
                                        <p:attrNameLst>
                                          <p:attrName>style.visibility</p:attrName>
                                        </p:attrNameLst>
                                      </p:cBhvr>
                                      <p:to>
                                        <p:strVal val="visible"/>
                                      </p:to>
                                    </p:set>
                                    <p:anim calcmode="lin" valueType="num">
                                      <p:cBhvr>
                                        <p:cTn id="22" dur="100" fill="hold"/>
                                        <p:tgtEl>
                                          <p:spTgt spid="57"/>
                                        </p:tgtEl>
                                        <p:attrNameLst>
                                          <p:attrName>ppt_w</p:attrName>
                                        </p:attrNameLst>
                                      </p:cBhvr>
                                      <p:tavLst>
                                        <p:tav tm="0">
                                          <p:val>
                                            <p:fltVal val="0"/>
                                          </p:val>
                                        </p:tav>
                                        <p:tav tm="100000">
                                          <p:val>
                                            <p:strVal val="#ppt_w"/>
                                          </p:val>
                                        </p:tav>
                                      </p:tavLst>
                                    </p:anim>
                                    <p:anim calcmode="lin" valueType="num">
                                      <p:cBhvr>
                                        <p:cTn id="23" dur="100" fill="hold"/>
                                        <p:tgtEl>
                                          <p:spTgt spid="57"/>
                                        </p:tgtEl>
                                        <p:attrNameLst>
                                          <p:attrName>ppt_h</p:attrName>
                                        </p:attrNameLst>
                                      </p:cBhvr>
                                      <p:tavLst>
                                        <p:tav tm="0">
                                          <p:val>
                                            <p:fltVal val="0"/>
                                          </p:val>
                                        </p:tav>
                                        <p:tav tm="100000">
                                          <p:val>
                                            <p:strVal val="#ppt_h"/>
                                          </p:val>
                                        </p:tav>
                                      </p:tavLst>
                                    </p:anim>
                                    <p:animEffect transition="in" filter="fade">
                                      <p:cBhvr>
                                        <p:cTn id="24" dur="1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4" grpId="0"/>
      <p:bldP spid="24" grpId="1"/>
      <p:bldP spid="26" grpId="0" animBg="1"/>
      <p:bldP spid="2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798575" y="1540753"/>
            <a:ext cx="10851558" cy="1631216"/>
          </a:xfrm>
          <a:prstGeom prst="rect">
            <a:avLst/>
          </a:prstGeom>
        </p:spPr>
        <p:txBody>
          <a:bodyPr wrap="square">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本文提出的方法在一定程度上能自动检测</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误用缺陷，并在某类</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误用的检测中较为</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有效</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但是</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还存在一些不足和可改进之处</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marL="342900" indent="-342900" algn="just">
              <a:buFont typeface="Arial" charset="0"/>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gn="just">
              <a:buFont typeface="Arial"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在实现方法上</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，可</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考虑对多个位置的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调用进行预测比对，减少模型由于单个位置的预测带来的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是否漏用的</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不确定性。</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展望</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6" name="等腰三角形 25"/>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71131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6"/>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4"/>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57"/>
                                        </p:tgtEl>
                                        <p:attrNameLst>
                                          <p:attrName>style.visibility</p:attrName>
                                        </p:attrNameLst>
                                      </p:cBhvr>
                                      <p:to>
                                        <p:strVal val="visible"/>
                                      </p:to>
                                    </p:set>
                                    <p:anim calcmode="lin" valueType="num">
                                      <p:cBhvr>
                                        <p:cTn id="22" dur="100" fill="hold"/>
                                        <p:tgtEl>
                                          <p:spTgt spid="57"/>
                                        </p:tgtEl>
                                        <p:attrNameLst>
                                          <p:attrName>ppt_w</p:attrName>
                                        </p:attrNameLst>
                                      </p:cBhvr>
                                      <p:tavLst>
                                        <p:tav tm="0">
                                          <p:val>
                                            <p:fltVal val="0"/>
                                          </p:val>
                                        </p:tav>
                                        <p:tav tm="100000">
                                          <p:val>
                                            <p:strVal val="#ppt_w"/>
                                          </p:val>
                                        </p:tav>
                                      </p:tavLst>
                                    </p:anim>
                                    <p:anim calcmode="lin" valueType="num">
                                      <p:cBhvr>
                                        <p:cTn id="23" dur="100" fill="hold"/>
                                        <p:tgtEl>
                                          <p:spTgt spid="57"/>
                                        </p:tgtEl>
                                        <p:attrNameLst>
                                          <p:attrName>ppt_h</p:attrName>
                                        </p:attrNameLst>
                                      </p:cBhvr>
                                      <p:tavLst>
                                        <p:tav tm="0">
                                          <p:val>
                                            <p:fltVal val="0"/>
                                          </p:val>
                                        </p:tav>
                                        <p:tav tm="100000">
                                          <p:val>
                                            <p:strVal val="#ppt_h"/>
                                          </p:val>
                                        </p:tav>
                                      </p:tavLst>
                                    </p:anim>
                                    <p:animEffect transition="in" filter="fade">
                                      <p:cBhvr>
                                        <p:cTn id="24" dur="1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4" grpId="0"/>
      <p:bldP spid="24" grpId="1"/>
      <p:bldP spid="26" grpId="0" animBg="1"/>
      <p:bldP spid="2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679960" y="1071507"/>
            <a:ext cx="11274890" cy="5262979"/>
          </a:xfrm>
          <a:prstGeom prst="rect">
            <a:avLst/>
          </a:prstGeom>
        </p:spPr>
        <p:txBody>
          <a:bodyPr wrap="square">
            <a:spAutoFit/>
          </a:bodyPr>
          <a:lstStyle/>
          <a:p>
            <a:r>
              <a:rPr lang="en-US" altLang="zh-CN" sz="1400" dirty="0">
                <a:latin typeface="Times New Roman" charset="0"/>
                <a:ea typeface="Times New Roman" charset="0"/>
                <a:cs typeface="Times New Roman" charset="0"/>
              </a:rPr>
              <a:t>[1]  Li Z, Wu JZ, Li MS. Study on key issues about API usage. </a:t>
            </a:r>
            <a:r>
              <a:rPr lang="en-US" altLang="zh-CN" sz="1400" dirty="0" err="1">
                <a:latin typeface="Times New Roman" charset="0"/>
                <a:ea typeface="Times New Roman" charset="0"/>
                <a:cs typeface="Times New Roman" charset="0"/>
              </a:rPr>
              <a:t>Ruan</a:t>
            </a:r>
            <a:r>
              <a:rPr lang="en-US" altLang="zh-CN" sz="1400" dirty="0">
                <a:latin typeface="Times New Roman" charset="0"/>
                <a:ea typeface="Times New Roman" charset="0"/>
                <a:cs typeface="Times New Roman" charset="0"/>
              </a:rPr>
              <a:t> Jian </a:t>
            </a:r>
            <a:r>
              <a:rPr lang="en-US" altLang="zh-CN" sz="1400" dirty="0" err="1">
                <a:latin typeface="Times New Roman" charset="0"/>
                <a:ea typeface="Times New Roman" charset="0"/>
                <a:cs typeface="Times New Roman" charset="0"/>
              </a:rPr>
              <a:t>Xue</a:t>
            </a:r>
            <a:r>
              <a:rPr lang="en-US" altLang="zh-CN" sz="1400" dirty="0">
                <a:latin typeface="Times New Roman" charset="0"/>
                <a:ea typeface="Times New Roman" charset="0"/>
                <a:cs typeface="Times New Roman" charset="0"/>
              </a:rPr>
              <a:t> </a:t>
            </a:r>
            <a:r>
              <a:rPr lang="en-US" altLang="zh-CN" sz="1400" dirty="0" err="1">
                <a:latin typeface="Times New Roman" charset="0"/>
                <a:ea typeface="Times New Roman" charset="0"/>
                <a:cs typeface="Times New Roman" charset="0"/>
              </a:rPr>
              <a:t>Bao</a:t>
            </a:r>
            <a:r>
              <a:rPr lang="en-US" altLang="zh-CN" sz="1400" dirty="0">
                <a:latin typeface="Times New Roman" charset="0"/>
                <a:ea typeface="Times New Roman" charset="0"/>
                <a:cs typeface="Times New Roman" charset="0"/>
              </a:rPr>
              <a:t>/Journal of Software, 2018,29(6). </a:t>
            </a:r>
          </a:p>
          <a:p>
            <a:r>
              <a:rPr lang="en-US" altLang="zh-CN" sz="1400" dirty="0">
                <a:latin typeface="Times New Roman" charset="0"/>
                <a:ea typeface="Times New Roman" charset="0"/>
                <a:cs typeface="Times New Roman" charset="0"/>
              </a:rPr>
              <a:t>[2]  Zhou Y, </a:t>
            </a:r>
            <a:r>
              <a:rPr lang="en-US" altLang="zh-CN" sz="1400" dirty="0" err="1">
                <a:latin typeface="Times New Roman" charset="0"/>
                <a:ea typeface="Times New Roman" charset="0"/>
                <a:cs typeface="Times New Roman" charset="0"/>
              </a:rPr>
              <a:t>Gu</a:t>
            </a:r>
            <a:r>
              <a:rPr lang="en-US" altLang="zh-CN" sz="1400" dirty="0">
                <a:latin typeface="Times New Roman" charset="0"/>
                <a:ea typeface="Times New Roman" charset="0"/>
                <a:cs typeface="Times New Roman" charset="0"/>
              </a:rPr>
              <a:t> R, Chen T, Huang Z, </a:t>
            </a:r>
            <a:r>
              <a:rPr lang="en-US" altLang="zh-CN" sz="1400" dirty="0" err="1">
                <a:latin typeface="Times New Roman" charset="0"/>
                <a:ea typeface="Times New Roman" charset="0"/>
                <a:cs typeface="Times New Roman" charset="0"/>
              </a:rPr>
              <a:t>Panichella</a:t>
            </a:r>
            <a:r>
              <a:rPr lang="en-US" altLang="zh-CN" sz="1400" dirty="0">
                <a:latin typeface="Times New Roman" charset="0"/>
                <a:ea typeface="Times New Roman" charset="0"/>
                <a:cs typeface="Times New Roman" charset="0"/>
              </a:rPr>
              <a:t> S, Gall H. Analyzing APIs documentation and code to detect directive defects. In: Proc. </a:t>
            </a:r>
          </a:p>
          <a:p>
            <a:r>
              <a:rPr lang="en-US" altLang="zh-CN" sz="1400" dirty="0">
                <a:latin typeface="Times New Roman" charset="0"/>
                <a:ea typeface="Times New Roman" charset="0"/>
                <a:cs typeface="Times New Roman" charset="0"/>
              </a:rPr>
              <a:t>of the 39th Int’l Conf. on Software Engineering. Piscataway: IEEE Press, 2017. 27−37. </a:t>
            </a:r>
          </a:p>
          <a:p>
            <a:r>
              <a:rPr lang="en-US" altLang="zh-CN" sz="1400" dirty="0">
                <a:latin typeface="Times New Roman" charset="0"/>
                <a:ea typeface="Times New Roman" charset="0"/>
                <a:cs typeface="Times New Roman" charset="0"/>
              </a:rPr>
              <a:t>[3]  Liu S, Bai G, Sun J, et al. Towards Using Concurrent Java API Correctly[C]. In: Proc. of the 21st Int’l Conf. on Engineering of </a:t>
            </a:r>
          </a:p>
          <a:p>
            <a:r>
              <a:rPr lang="en-US" altLang="zh-CN" sz="1400" dirty="0">
                <a:latin typeface="Times New Roman" charset="0"/>
                <a:ea typeface="Times New Roman" charset="0"/>
                <a:cs typeface="Times New Roman" charset="0"/>
              </a:rPr>
              <a:t>Complex Computer Systems (ICECCS), Dubai, 2016, pp. 219-222. </a:t>
            </a:r>
          </a:p>
          <a:p>
            <a:r>
              <a:rPr lang="en-US" altLang="zh-CN" sz="1400" dirty="0">
                <a:latin typeface="Times New Roman" charset="0"/>
                <a:ea typeface="Times New Roman" charset="0"/>
                <a:cs typeface="Times New Roman" charset="0"/>
              </a:rPr>
              <a:t>[4]  Sacramento P, Cabral B, Marques P. Unchecked exceptions: can the programmer be trusted to document exceptions[C]. In Second </a:t>
            </a:r>
          </a:p>
          <a:p>
            <a:r>
              <a:rPr lang="en-US" altLang="zh-CN" sz="1400" dirty="0">
                <a:latin typeface="Times New Roman" charset="0"/>
                <a:ea typeface="Times New Roman" charset="0"/>
                <a:cs typeface="Times New Roman" charset="0"/>
              </a:rPr>
              <a:t>International Conference on Innovative Views of .NET Technologies, </a:t>
            </a:r>
            <a:r>
              <a:rPr lang="en-US" altLang="zh-CN" sz="1400" dirty="0" err="1">
                <a:latin typeface="Times New Roman" charset="0"/>
                <a:ea typeface="Times New Roman" charset="0"/>
                <a:cs typeface="Times New Roman" charset="0"/>
              </a:rPr>
              <a:t>Florianópolis</a:t>
            </a:r>
            <a:r>
              <a:rPr lang="en-US" altLang="zh-CN" sz="1400" dirty="0">
                <a:latin typeface="Times New Roman" charset="0"/>
                <a:ea typeface="Times New Roman" charset="0"/>
                <a:cs typeface="Times New Roman" charset="0"/>
              </a:rPr>
              <a:t>, Brazil. 2006. </a:t>
            </a:r>
          </a:p>
          <a:p>
            <a:r>
              <a:rPr lang="en-US" altLang="zh-CN" sz="1400" dirty="0">
                <a:latin typeface="Times New Roman" charset="0"/>
                <a:ea typeface="Times New Roman" charset="0"/>
                <a:cs typeface="Times New Roman" charset="0"/>
              </a:rPr>
              <a:t>[5]  </a:t>
            </a:r>
            <a:r>
              <a:rPr lang="en-US" altLang="zh-CN" sz="1400" dirty="0" err="1">
                <a:latin typeface="Times New Roman" charset="0"/>
                <a:ea typeface="Times New Roman" charset="0"/>
                <a:cs typeface="Times New Roman" charset="0"/>
              </a:rPr>
              <a:t>Amann</a:t>
            </a:r>
            <a:r>
              <a:rPr lang="en-US" altLang="zh-CN" sz="1400" dirty="0">
                <a:latin typeface="Times New Roman" charset="0"/>
                <a:ea typeface="Times New Roman" charset="0"/>
                <a:cs typeface="Times New Roman" charset="0"/>
              </a:rPr>
              <a:t> S, </a:t>
            </a:r>
            <a:r>
              <a:rPr lang="en-US" altLang="zh-CN" sz="1400" dirty="0" err="1">
                <a:latin typeface="Times New Roman" charset="0"/>
                <a:ea typeface="Times New Roman" charset="0"/>
                <a:cs typeface="Times New Roman" charset="0"/>
              </a:rPr>
              <a:t>Nadi</a:t>
            </a:r>
            <a:r>
              <a:rPr lang="en-US" altLang="zh-CN" sz="1400" dirty="0">
                <a:latin typeface="Times New Roman" charset="0"/>
                <a:ea typeface="Times New Roman" charset="0"/>
                <a:cs typeface="Times New Roman" charset="0"/>
              </a:rPr>
              <a:t> S, Nguyen H A, et al. MUBench: a benchmark for API-misuse detectors[C]. In: Proc. of the 13th Int’l Conf. on Mining </a:t>
            </a:r>
          </a:p>
          <a:p>
            <a:r>
              <a:rPr lang="en-US" altLang="zh-CN" sz="1400" dirty="0">
                <a:latin typeface="Times New Roman" charset="0"/>
                <a:ea typeface="Times New Roman" charset="0"/>
                <a:cs typeface="Times New Roman" charset="0"/>
              </a:rPr>
              <a:t>Software Repositories. ACM, 2016: 464-467. </a:t>
            </a:r>
            <a:endParaRPr lang="en-US" altLang="zh-CN" sz="1400" dirty="0" smtClean="0">
              <a:latin typeface="Times New Roman" charset="0"/>
              <a:ea typeface="Times New Roman" charset="0"/>
              <a:cs typeface="Times New Roman" charset="0"/>
            </a:endParaRPr>
          </a:p>
          <a:p>
            <a:r>
              <a:rPr lang="en-US" altLang="zh-CN" sz="1400" dirty="0">
                <a:latin typeface="Times New Roman" charset="0"/>
                <a:ea typeface="Times New Roman" charset="0"/>
                <a:cs typeface="Times New Roman" charset="0"/>
              </a:rPr>
              <a:t>[6]  Gao Q, Zhang H, Wang J, et al. Fixing recurring crash bugs via analyzing </a:t>
            </a:r>
            <a:r>
              <a:rPr lang="en-US" altLang="zh-CN" sz="1400" dirty="0" err="1">
                <a:latin typeface="Times New Roman" charset="0"/>
                <a:ea typeface="Times New Roman" charset="0"/>
                <a:cs typeface="Times New Roman" charset="0"/>
              </a:rPr>
              <a:t>q&amp;a</a:t>
            </a:r>
            <a:r>
              <a:rPr lang="en-US" altLang="zh-CN" sz="1400" dirty="0">
                <a:latin typeface="Times New Roman" charset="0"/>
                <a:ea typeface="Times New Roman" charset="0"/>
                <a:cs typeface="Times New Roman" charset="0"/>
              </a:rPr>
              <a:t> sites (T)[C]. In: Proc. of the 2015 30th IEEE/ACM Int’l Conf. on Automated Software Engineering (ASE), IEEE, 2015: 307-318. </a:t>
            </a:r>
          </a:p>
          <a:p>
            <a:r>
              <a:rPr lang="en-US" altLang="zh-CN" sz="1400" dirty="0">
                <a:latin typeface="Times New Roman" charset="0"/>
                <a:ea typeface="Times New Roman" charset="0"/>
                <a:cs typeface="Times New Roman" charset="0"/>
              </a:rPr>
              <a:t>[7]  </a:t>
            </a:r>
            <a:r>
              <a:rPr lang="en-US" altLang="zh-CN" sz="1400" dirty="0" err="1">
                <a:latin typeface="Times New Roman" charset="0"/>
                <a:ea typeface="Times New Roman" charset="0"/>
                <a:cs typeface="Times New Roman" charset="0"/>
              </a:rPr>
              <a:t>Zhong</a:t>
            </a:r>
            <a:r>
              <a:rPr lang="en-US" altLang="zh-CN" sz="1400" dirty="0">
                <a:latin typeface="Times New Roman" charset="0"/>
                <a:ea typeface="Times New Roman" charset="0"/>
                <a:cs typeface="Times New Roman" charset="0"/>
              </a:rPr>
              <a:t> H, Zhang L, Mei H. Mining invocation specifications for API libraries. Journal of Software, 2011,22(3): 408−416. http://</a:t>
            </a:r>
            <a:r>
              <a:rPr lang="en-US" altLang="zh-CN" sz="1400" dirty="0" err="1">
                <a:latin typeface="Times New Roman" charset="0"/>
                <a:ea typeface="Times New Roman" charset="0"/>
                <a:cs typeface="Times New Roman" charset="0"/>
              </a:rPr>
              <a:t>www.jos.org.cn</a:t>
            </a:r>
            <a:r>
              <a:rPr lang="en-US" altLang="zh-CN" sz="1400" dirty="0">
                <a:latin typeface="Times New Roman" charset="0"/>
                <a:ea typeface="Times New Roman" charset="0"/>
                <a:cs typeface="Times New Roman" charset="0"/>
              </a:rPr>
              <a:t>/1000-9825/3931.htm </a:t>
            </a:r>
          </a:p>
          <a:p>
            <a:r>
              <a:rPr lang="en-US" altLang="zh-CN" sz="1400" dirty="0">
                <a:latin typeface="Times New Roman" charset="0"/>
                <a:ea typeface="Times New Roman" charset="0"/>
                <a:cs typeface="Times New Roman" charset="0"/>
              </a:rPr>
              <a:t>[8]  Li Z, Zhou Y. PR-Miner: Automatically extracting implicit programming rules and detecting violations in large software code. SIGSOFT Software Engineering Notes, 2005,30(5):306−315. </a:t>
            </a:r>
          </a:p>
          <a:p>
            <a:r>
              <a:rPr lang="en-US" altLang="zh-CN" sz="1400" dirty="0">
                <a:latin typeface="Times New Roman" charset="0"/>
                <a:ea typeface="Times New Roman" charset="0"/>
                <a:cs typeface="Times New Roman" charset="0"/>
              </a:rPr>
              <a:t>[9]  </a:t>
            </a:r>
            <a:r>
              <a:rPr lang="en-US" altLang="zh-CN" sz="1400" dirty="0" err="1">
                <a:latin typeface="Times New Roman" charset="0"/>
                <a:ea typeface="Times New Roman" charset="0"/>
                <a:cs typeface="Times New Roman" charset="0"/>
              </a:rPr>
              <a:t>Zhong</a:t>
            </a:r>
            <a:r>
              <a:rPr lang="en-US" altLang="zh-CN" sz="1400" dirty="0">
                <a:latin typeface="Times New Roman" charset="0"/>
                <a:ea typeface="Times New Roman" charset="0"/>
                <a:cs typeface="Times New Roman" charset="0"/>
              </a:rPr>
              <a:t> H, Zhang L, </a:t>
            </a:r>
            <a:r>
              <a:rPr lang="en-US" altLang="zh-CN" sz="1400" dirty="0" err="1">
                <a:latin typeface="Times New Roman" charset="0"/>
                <a:ea typeface="Times New Roman" charset="0"/>
                <a:cs typeface="Times New Roman" charset="0"/>
              </a:rPr>
              <a:t>Xie</a:t>
            </a:r>
            <a:r>
              <a:rPr lang="en-US" altLang="zh-CN" sz="1400" dirty="0">
                <a:latin typeface="Times New Roman" charset="0"/>
                <a:ea typeface="Times New Roman" charset="0"/>
                <a:cs typeface="Times New Roman" charset="0"/>
              </a:rPr>
              <a:t> T, Mei H. Inferring resource specifications from natural language API documentation. In: Proc. of the 2009 IEEE/ACM Int’l Conf. on Automated Software Engineering. Washington: IEEE Computer Society, 2009. 307−318. </a:t>
            </a:r>
          </a:p>
          <a:p>
            <a:r>
              <a:rPr lang="en-US" altLang="zh-CN" sz="1400" dirty="0">
                <a:latin typeface="Times New Roman" charset="0"/>
                <a:ea typeface="Times New Roman" charset="0"/>
                <a:cs typeface="Times New Roman" charset="0"/>
              </a:rPr>
              <a:t>[10]  Wang S, </a:t>
            </a:r>
            <a:r>
              <a:rPr lang="en-US" altLang="zh-CN" sz="1400" dirty="0" err="1">
                <a:latin typeface="Times New Roman" charset="0"/>
                <a:ea typeface="Times New Roman" charset="0"/>
                <a:cs typeface="Times New Roman" charset="0"/>
              </a:rPr>
              <a:t>Chollak</a:t>
            </a:r>
            <a:r>
              <a:rPr lang="en-US" altLang="zh-CN" sz="1400" dirty="0">
                <a:latin typeface="Times New Roman" charset="0"/>
                <a:ea typeface="Times New Roman" charset="0"/>
                <a:cs typeface="Times New Roman" charset="0"/>
              </a:rPr>
              <a:t> D, </a:t>
            </a:r>
            <a:r>
              <a:rPr lang="en-US" altLang="zh-CN" sz="1400" dirty="0" err="1">
                <a:latin typeface="Times New Roman" charset="0"/>
                <a:ea typeface="Times New Roman" charset="0"/>
                <a:cs typeface="Times New Roman" charset="0"/>
              </a:rPr>
              <a:t>Movshovitz-Attias</a:t>
            </a:r>
            <a:r>
              <a:rPr lang="en-US" altLang="zh-CN" sz="1400" dirty="0">
                <a:latin typeface="Times New Roman" charset="0"/>
                <a:ea typeface="Times New Roman" charset="0"/>
                <a:cs typeface="Times New Roman" charset="0"/>
              </a:rPr>
              <a:t> D and Tan L. Bugram: Bug detection with n-gram language models. In: Proc. of the 2016 31st IEEE/ACM Int’l Conf. on Automated Software Engineering (ASE), Singapore, 2016, pp. 708-719. </a:t>
            </a:r>
          </a:p>
          <a:p>
            <a:r>
              <a:rPr lang="en-US" altLang="zh-CN" sz="1400" dirty="0">
                <a:latin typeface="Times New Roman" charset="0"/>
                <a:ea typeface="Times New Roman" charset="0"/>
                <a:cs typeface="Times New Roman" charset="0"/>
              </a:rPr>
              <a:t>[11]  website: https://</a:t>
            </a:r>
            <a:r>
              <a:rPr lang="en-US" altLang="zh-CN" sz="1400" dirty="0" err="1">
                <a:latin typeface="Times New Roman" charset="0"/>
                <a:ea typeface="Times New Roman" charset="0"/>
                <a:cs typeface="Times New Roman" charset="0"/>
              </a:rPr>
              <a:t>en.wikipedia.org</a:t>
            </a:r>
            <a:r>
              <a:rPr lang="en-US" altLang="zh-CN" sz="1400" dirty="0">
                <a:latin typeface="Times New Roman" charset="0"/>
                <a:ea typeface="Times New Roman" charset="0"/>
                <a:cs typeface="Times New Roman" charset="0"/>
              </a:rPr>
              <a:t>/wiki/</a:t>
            </a:r>
            <a:r>
              <a:rPr lang="en-US" altLang="zh-CN" sz="1400" dirty="0" err="1">
                <a:latin typeface="Times New Roman" charset="0"/>
                <a:ea typeface="Times New Roman" charset="0"/>
                <a:cs typeface="Times New Roman" charset="0"/>
              </a:rPr>
              <a:t>Deep_learning</a:t>
            </a:r>
            <a:r>
              <a:rPr lang="en-US" altLang="zh-CN" sz="1400" dirty="0">
                <a:latin typeface="Times New Roman" charset="0"/>
                <a:ea typeface="Times New Roman" charset="0"/>
                <a:cs typeface="Times New Roman" charset="0"/>
              </a:rPr>
              <a:t> </a:t>
            </a:r>
          </a:p>
          <a:p>
            <a:r>
              <a:rPr lang="en-US" altLang="zh-CN" sz="1400" dirty="0">
                <a:latin typeface="Times New Roman" charset="0"/>
                <a:ea typeface="Times New Roman" charset="0"/>
                <a:cs typeface="Times New Roman" charset="0"/>
              </a:rPr>
              <a:t>[12]  Zheng ZY, Liang BW, </a:t>
            </a:r>
            <a:r>
              <a:rPr lang="en-US" altLang="zh-CN" sz="1400" dirty="0" err="1">
                <a:latin typeface="Times New Roman" charset="0"/>
                <a:ea typeface="Times New Roman" charset="0"/>
                <a:cs typeface="Times New Roman" charset="0"/>
              </a:rPr>
              <a:t>Gu</a:t>
            </a:r>
            <a:r>
              <a:rPr lang="en-US" altLang="zh-CN" sz="1400" dirty="0">
                <a:latin typeface="Times New Roman" charset="0"/>
                <a:ea typeface="Times New Roman" charset="0"/>
                <a:cs typeface="Times New Roman" charset="0"/>
              </a:rPr>
              <a:t> SY. TensorFlow: Google deep learning framework, put it into practice (2nd ed.) [M]. Beijing: Publishing </a:t>
            </a:r>
          </a:p>
          <a:p>
            <a:r>
              <a:rPr lang="en-US" altLang="zh-CN" sz="1400" dirty="0">
                <a:latin typeface="Times New Roman" charset="0"/>
                <a:ea typeface="Times New Roman" charset="0"/>
                <a:cs typeface="Times New Roman" charset="0"/>
              </a:rPr>
              <a:t>House of Electronic Industry,2018(in Chinese) </a:t>
            </a:r>
          </a:p>
          <a:p>
            <a:r>
              <a:rPr lang="en-US" altLang="zh-CN" sz="1400" dirty="0">
                <a:latin typeface="Times New Roman" charset="0"/>
                <a:ea typeface="Times New Roman" charset="0"/>
                <a:cs typeface="Times New Roman" charset="0"/>
              </a:rPr>
              <a:t>[13]  Graves A, </a:t>
            </a:r>
            <a:r>
              <a:rPr lang="en-US" altLang="zh-CN" sz="1400" dirty="0" err="1">
                <a:latin typeface="Times New Roman" charset="0"/>
                <a:ea typeface="Times New Roman" charset="0"/>
                <a:cs typeface="Times New Roman" charset="0"/>
              </a:rPr>
              <a:t>Jaitly</a:t>
            </a:r>
            <a:r>
              <a:rPr lang="en-US" altLang="zh-CN" sz="1400" dirty="0">
                <a:latin typeface="Times New Roman" charset="0"/>
                <a:ea typeface="Times New Roman" charset="0"/>
                <a:cs typeface="Times New Roman" charset="0"/>
              </a:rPr>
              <a:t> N, Mohamed A. Hybrid speech recognition with deep bidirectional LSTM[C]. In 2013 IEEE Workshop on Automatic </a:t>
            </a:r>
          </a:p>
          <a:p>
            <a:r>
              <a:rPr lang="en-US" altLang="zh-CN" sz="1400" dirty="0">
                <a:latin typeface="Times New Roman" charset="0"/>
                <a:ea typeface="Times New Roman" charset="0"/>
                <a:cs typeface="Times New Roman" charset="0"/>
              </a:rPr>
              <a:t>Speech Recognition and Understanding. IEEE, 2013: 273-278. </a:t>
            </a:r>
            <a:endParaRPr lang="en-US" altLang="zh-CN" sz="1400" dirty="0" smtClean="0">
              <a:latin typeface="Times New Roman" charset="0"/>
              <a:ea typeface="Times New Roman" charset="0"/>
              <a:cs typeface="Times New Roman" charset="0"/>
            </a:endParaRPr>
          </a:p>
        </p:txBody>
      </p:sp>
      <p:sp>
        <p:nvSpPr>
          <p:cNvPr id="23"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参考文献</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855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43"/>
                                        </p:tgtEl>
                                        <p:attrNameLst>
                                          <p:attrName>style.visibility</p:attrName>
                                        </p:attrNameLst>
                                      </p:cBhvr>
                                      <p:to>
                                        <p:strVal val="visible"/>
                                      </p:to>
                                    </p:set>
                                    <p:anim calcmode="lin" valueType="num">
                                      <p:cBhvr>
                                        <p:cTn id="22" dur="10" fill="hold"/>
                                        <p:tgtEl>
                                          <p:spTgt spid="43"/>
                                        </p:tgtEl>
                                        <p:attrNameLst>
                                          <p:attrName>ppt_w</p:attrName>
                                        </p:attrNameLst>
                                      </p:cBhvr>
                                      <p:tavLst>
                                        <p:tav tm="0">
                                          <p:val>
                                            <p:fltVal val="0"/>
                                          </p:val>
                                        </p:tav>
                                        <p:tav tm="100000">
                                          <p:val>
                                            <p:strVal val="#ppt_w"/>
                                          </p:val>
                                        </p:tav>
                                      </p:tavLst>
                                    </p:anim>
                                    <p:anim calcmode="lin" valueType="num">
                                      <p:cBhvr>
                                        <p:cTn id="23" dur="10" fill="hold"/>
                                        <p:tgtEl>
                                          <p:spTgt spid="43"/>
                                        </p:tgtEl>
                                        <p:attrNameLst>
                                          <p:attrName>ppt_h</p:attrName>
                                        </p:attrNameLst>
                                      </p:cBhvr>
                                      <p:tavLst>
                                        <p:tav tm="0">
                                          <p:val>
                                            <p:fltVal val="0"/>
                                          </p:val>
                                        </p:tav>
                                        <p:tav tm="100000">
                                          <p:val>
                                            <p:strVal val="#ppt_h"/>
                                          </p:val>
                                        </p:tav>
                                      </p:tavLst>
                                    </p:anim>
                                    <p:animEffect transition="in" filter="fade">
                                      <p:cBhvr>
                                        <p:cTn id="24" dur="1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3" grpId="0"/>
      <p:bldP spid="23" grpId="1"/>
      <p:bldP spid="25" grpId="0" animBg="1"/>
      <p:bldP spid="2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679960" y="1071507"/>
            <a:ext cx="11274890" cy="5262979"/>
          </a:xfrm>
          <a:prstGeom prst="rect">
            <a:avLst/>
          </a:prstGeom>
        </p:spPr>
        <p:txBody>
          <a:bodyPr wrap="square">
            <a:spAutoFit/>
          </a:bodyPr>
          <a:lstStyle/>
          <a:p>
            <a:r>
              <a:rPr lang="en-US" altLang="zh-CN" sz="1400" dirty="0" smtClean="0">
                <a:latin typeface="Times New Roman" charset="0"/>
                <a:ea typeface="Times New Roman" charset="0"/>
                <a:cs typeface="Times New Roman" charset="0"/>
              </a:rPr>
              <a:t>[</a:t>
            </a:r>
            <a:r>
              <a:rPr lang="en-US" altLang="zh-CN" sz="1400" dirty="0">
                <a:latin typeface="Times New Roman" charset="0"/>
                <a:ea typeface="Times New Roman" charset="0"/>
                <a:cs typeface="Times New Roman" charset="0"/>
              </a:rPr>
              <a:t>14]  Luong M T, Pham H, Manning C D. Effective approaches to attention-based neural machine translation[J]. </a:t>
            </a:r>
            <a:r>
              <a:rPr lang="en-US" altLang="zh-CN" sz="1400" dirty="0" err="1">
                <a:latin typeface="Times New Roman" charset="0"/>
                <a:ea typeface="Times New Roman" charset="0"/>
                <a:cs typeface="Times New Roman" charset="0"/>
              </a:rPr>
              <a:t>arXiv</a:t>
            </a:r>
            <a:r>
              <a:rPr lang="en-US" altLang="zh-CN" sz="1400" dirty="0">
                <a:latin typeface="Times New Roman" charset="0"/>
                <a:ea typeface="Times New Roman" charset="0"/>
                <a:cs typeface="Times New Roman" charset="0"/>
              </a:rPr>
              <a:t> preprint </a:t>
            </a:r>
          </a:p>
          <a:p>
            <a:r>
              <a:rPr lang="en-US" altLang="zh-CN" sz="1400" dirty="0">
                <a:latin typeface="Times New Roman" charset="0"/>
                <a:ea typeface="Times New Roman" charset="0"/>
                <a:cs typeface="Times New Roman" charset="0"/>
              </a:rPr>
              <a:t>arXiv:1508.04025, 2015. </a:t>
            </a:r>
          </a:p>
          <a:p>
            <a:r>
              <a:rPr lang="en-US" altLang="zh-CN" sz="1400" dirty="0">
                <a:latin typeface="Times New Roman" charset="0"/>
                <a:ea typeface="Times New Roman" charset="0"/>
                <a:cs typeface="Times New Roman" charset="0"/>
              </a:rPr>
              <a:t>[15]  Cho K, Van </a:t>
            </a:r>
            <a:r>
              <a:rPr lang="en-US" altLang="zh-CN" sz="1400" dirty="0" err="1">
                <a:latin typeface="Times New Roman" charset="0"/>
                <a:ea typeface="Times New Roman" charset="0"/>
                <a:cs typeface="Times New Roman" charset="0"/>
              </a:rPr>
              <a:t>Merriënboer</a:t>
            </a:r>
            <a:r>
              <a:rPr lang="en-US" altLang="zh-CN" sz="1400" dirty="0">
                <a:latin typeface="Times New Roman" charset="0"/>
                <a:ea typeface="Times New Roman" charset="0"/>
                <a:cs typeface="Times New Roman" charset="0"/>
              </a:rPr>
              <a:t> B, </a:t>
            </a:r>
            <a:r>
              <a:rPr lang="en-US" altLang="zh-CN" sz="1400" dirty="0" err="1">
                <a:latin typeface="Times New Roman" charset="0"/>
                <a:ea typeface="Times New Roman" charset="0"/>
                <a:cs typeface="Times New Roman" charset="0"/>
              </a:rPr>
              <a:t>Gulcehre</a:t>
            </a:r>
            <a:r>
              <a:rPr lang="en-US" altLang="zh-CN" sz="1400" dirty="0">
                <a:latin typeface="Times New Roman" charset="0"/>
                <a:ea typeface="Times New Roman" charset="0"/>
                <a:cs typeface="Times New Roman" charset="0"/>
              </a:rPr>
              <a:t> C, et al. Learning phrase representations using RNN encoder-decoder for statistical machine </a:t>
            </a:r>
          </a:p>
          <a:p>
            <a:r>
              <a:rPr lang="en-US" altLang="zh-CN" sz="1400" dirty="0">
                <a:latin typeface="Times New Roman" charset="0"/>
                <a:ea typeface="Times New Roman" charset="0"/>
                <a:cs typeface="Times New Roman" charset="0"/>
              </a:rPr>
              <a:t>translation[J]. </a:t>
            </a:r>
            <a:r>
              <a:rPr lang="en-US" altLang="zh-CN" sz="1400" dirty="0" err="1">
                <a:latin typeface="Times New Roman" charset="0"/>
                <a:ea typeface="Times New Roman" charset="0"/>
                <a:cs typeface="Times New Roman" charset="0"/>
              </a:rPr>
              <a:t>arXiv</a:t>
            </a:r>
            <a:r>
              <a:rPr lang="en-US" altLang="zh-CN" sz="1400" dirty="0">
                <a:latin typeface="Times New Roman" charset="0"/>
                <a:ea typeface="Times New Roman" charset="0"/>
                <a:cs typeface="Times New Roman" charset="0"/>
              </a:rPr>
              <a:t> preprint arXiv:1406.1078, 2014. </a:t>
            </a:r>
          </a:p>
          <a:p>
            <a:r>
              <a:rPr lang="en-US" altLang="zh-CN" sz="1400" dirty="0">
                <a:latin typeface="Times New Roman" charset="0"/>
                <a:ea typeface="Times New Roman" charset="0"/>
                <a:cs typeface="Times New Roman" charset="0"/>
              </a:rPr>
              <a:t>[16]  </a:t>
            </a:r>
            <a:r>
              <a:rPr lang="en-US" altLang="zh-CN" sz="1400" dirty="0" err="1">
                <a:latin typeface="Times New Roman" charset="0"/>
                <a:ea typeface="Times New Roman" charset="0"/>
                <a:cs typeface="Times New Roman" charset="0"/>
              </a:rPr>
              <a:t>Olah</a:t>
            </a:r>
            <a:r>
              <a:rPr lang="en-US" altLang="zh-CN" sz="1400" dirty="0">
                <a:latin typeface="Times New Roman" charset="0"/>
                <a:ea typeface="Times New Roman" charset="0"/>
                <a:cs typeface="Times New Roman" charset="0"/>
              </a:rPr>
              <a:t> C, Understanding LSTM Networks, [EB/OL],2015. [http://</a:t>
            </a:r>
            <a:r>
              <a:rPr lang="en-US" altLang="zh-CN" sz="1400" dirty="0" err="1">
                <a:latin typeface="Times New Roman" charset="0"/>
                <a:ea typeface="Times New Roman" charset="0"/>
                <a:cs typeface="Times New Roman" charset="0"/>
              </a:rPr>
              <a:t>colah.github.io</a:t>
            </a:r>
            <a:r>
              <a:rPr lang="en-US" altLang="zh-CN" sz="1400" dirty="0">
                <a:latin typeface="Times New Roman" charset="0"/>
                <a:ea typeface="Times New Roman" charset="0"/>
                <a:cs typeface="Times New Roman" charset="0"/>
              </a:rPr>
              <a:t>/posts/2015-08-Understanding-LSTMs/#fn1] </a:t>
            </a:r>
          </a:p>
          <a:p>
            <a:r>
              <a:rPr lang="en-US" altLang="zh-CN" sz="1400" dirty="0">
                <a:latin typeface="Times New Roman" charset="0"/>
                <a:ea typeface="Times New Roman" charset="0"/>
                <a:cs typeface="Times New Roman" charset="0"/>
              </a:rPr>
              <a:t>[17]  Hochreiter S, Schmidhuber J. Long short-term memory[J]. Neural computation, 1997, 9(8): 1735-1780. </a:t>
            </a:r>
          </a:p>
          <a:p>
            <a:r>
              <a:rPr lang="en-US" altLang="zh-CN" sz="1400" dirty="0">
                <a:latin typeface="Times New Roman" charset="0"/>
                <a:ea typeface="Times New Roman" charset="0"/>
                <a:cs typeface="Times New Roman" charset="0"/>
              </a:rPr>
              <a:t>[18]  LI H. Statistical Learning Method [M]. Beijing: Tsinghua University Press, 2012. (in Chinese) </a:t>
            </a:r>
          </a:p>
          <a:p>
            <a:r>
              <a:rPr lang="en-US" altLang="zh-CN" sz="1400" dirty="0">
                <a:latin typeface="Times New Roman" charset="0"/>
                <a:ea typeface="Times New Roman" charset="0"/>
                <a:cs typeface="Times New Roman" charset="0"/>
              </a:rPr>
              <a:t>[19]  Smith N, </a:t>
            </a:r>
            <a:r>
              <a:rPr lang="en-US" altLang="zh-CN" sz="1400" dirty="0" err="1">
                <a:latin typeface="Times New Roman" charset="0"/>
                <a:ea typeface="Times New Roman" charset="0"/>
                <a:cs typeface="Times New Roman" charset="0"/>
              </a:rPr>
              <a:t>Bruggen</a:t>
            </a:r>
            <a:r>
              <a:rPr lang="en-US" altLang="zh-CN" sz="1400" dirty="0">
                <a:latin typeface="Times New Roman" charset="0"/>
                <a:ea typeface="Times New Roman" charset="0"/>
                <a:cs typeface="Times New Roman" charset="0"/>
              </a:rPr>
              <a:t> D V and </a:t>
            </a:r>
            <a:r>
              <a:rPr lang="en-US" altLang="zh-CN" sz="1400" dirty="0" err="1">
                <a:latin typeface="Times New Roman" charset="0"/>
                <a:ea typeface="Times New Roman" charset="0"/>
                <a:cs typeface="Times New Roman" charset="0"/>
              </a:rPr>
              <a:t>Tomassetti</a:t>
            </a:r>
            <a:r>
              <a:rPr lang="en-US" altLang="zh-CN" sz="1400" dirty="0">
                <a:latin typeface="Times New Roman" charset="0"/>
                <a:ea typeface="Times New Roman" charset="0"/>
                <a:cs typeface="Times New Roman" charset="0"/>
              </a:rPr>
              <a:t> F. JavaParser: Visited </a:t>
            </a:r>
            <a:r>
              <a:rPr lang="en-US" altLang="zh-CN" sz="1400" dirty="0" err="1">
                <a:latin typeface="Times New Roman" charset="0"/>
                <a:ea typeface="Times New Roman" charset="0"/>
                <a:cs typeface="Times New Roman" charset="0"/>
              </a:rPr>
              <a:t>Analyse</a:t>
            </a:r>
            <a:r>
              <a:rPr lang="en-US" altLang="zh-CN" sz="1400" dirty="0">
                <a:latin typeface="Times New Roman" charset="0"/>
                <a:ea typeface="Times New Roman" charset="0"/>
                <a:cs typeface="Times New Roman" charset="0"/>
              </a:rPr>
              <a:t>, transform and generate your Java code base, [EB/OL], 2017. </a:t>
            </a:r>
          </a:p>
          <a:p>
            <a:r>
              <a:rPr lang="en-US" altLang="zh-CN" sz="1400" dirty="0">
                <a:latin typeface="Times New Roman" charset="0"/>
                <a:ea typeface="Times New Roman" charset="0"/>
                <a:cs typeface="Times New Roman" charset="0"/>
              </a:rPr>
              <a:t>[https://</a:t>
            </a:r>
            <a:r>
              <a:rPr lang="en-US" altLang="zh-CN" sz="1400" dirty="0" err="1">
                <a:latin typeface="Times New Roman" charset="0"/>
                <a:ea typeface="Times New Roman" charset="0"/>
                <a:cs typeface="Times New Roman" charset="0"/>
              </a:rPr>
              <a:t>enterprise.leanpub.com</a:t>
            </a:r>
            <a:r>
              <a:rPr lang="en-US" altLang="zh-CN" sz="1400" dirty="0">
                <a:latin typeface="Times New Roman" charset="0"/>
                <a:ea typeface="Times New Roman" charset="0"/>
                <a:cs typeface="Times New Roman" charset="0"/>
              </a:rPr>
              <a:t>/</a:t>
            </a:r>
            <a:r>
              <a:rPr lang="en-US" altLang="zh-CN" sz="1400" dirty="0" err="1">
                <a:latin typeface="Times New Roman" charset="0"/>
                <a:ea typeface="Times New Roman" charset="0"/>
                <a:cs typeface="Times New Roman" charset="0"/>
              </a:rPr>
              <a:t>javaparservisited</a:t>
            </a:r>
            <a:r>
              <a:rPr lang="en-US" altLang="zh-CN" sz="1400" dirty="0">
                <a:latin typeface="Times New Roman" charset="0"/>
                <a:ea typeface="Times New Roman" charset="0"/>
                <a:cs typeface="Times New Roman" charset="0"/>
              </a:rPr>
              <a:t>] </a:t>
            </a:r>
          </a:p>
          <a:p>
            <a:r>
              <a:rPr lang="en-US" altLang="zh-CN" sz="1400" dirty="0">
                <a:latin typeface="Times New Roman" charset="0"/>
                <a:ea typeface="Times New Roman" charset="0"/>
                <a:cs typeface="Times New Roman" charset="0"/>
              </a:rPr>
              <a:t>[20]  </a:t>
            </a:r>
            <a:r>
              <a:rPr lang="en-US" altLang="zh-CN" sz="1400" dirty="0" err="1">
                <a:latin typeface="Times New Roman" charset="0"/>
                <a:ea typeface="Times New Roman" charset="0"/>
                <a:cs typeface="Times New Roman" charset="0"/>
              </a:rPr>
              <a:t>Grinberg</a:t>
            </a:r>
            <a:r>
              <a:rPr lang="en-US" altLang="zh-CN" sz="1400" dirty="0">
                <a:latin typeface="Times New Roman" charset="0"/>
                <a:ea typeface="Times New Roman" charset="0"/>
                <a:cs typeface="Times New Roman" charset="0"/>
              </a:rPr>
              <a:t> M. Flask Web Development[J]. </a:t>
            </a:r>
            <a:r>
              <a:rPr lang="en-US" altLang="zh-CN" sz="1400" dirty="0" err="1">
                <a:latin typeface="Times New Roman" charset="0"/>
                <a:ea typeface="Times New Roman" charset="0"/>
                <a:cs typeface="Times New Roman" charset="0"/>
              </a:rPr>
              <a:t>Oreilly</a:t>
            </a:r>
            <a:r>
              <a:rPr lang="en-US" altLang="zh-CN" sz="1400" dirty="0">
                <a:latin typeface="Times New Roman" charset="0"/>
                <a:ea typeface="Times New Roman" charset="0"/>
                <a:cs typeface="Times New Roman" charset="0"/>
              </a:rPr>
              <a:t> </a:t>
            </a:r>
            <a:r>
              <a:rPr lang="en-US" altLang="zh-CN" sz="1400" dirty="0" err="1">
                <a:latin typeface="Times New Roman" charset="0"/>
                <a:ea typeface="Times New Roman" charset="0"/>
                <a:cs typeface="Times New Roman" charset="0"/>
              </a:rPr>
              <a:t>Vlg</a:t>
            </a:r>
            <a:r>
              <a:rPr lang="en-US" altLang="zh-CN" sz="1400" dirty="0">
                <a:latin typeface="Times New Roman" charset="0"/>
                <a:ea typeface="Times New Roman" charset="0"/>
                <a:cs typeface="Times New Roman" charset="0"/>
              </a:rPr>
              <a:t> </a:t>
            </a:r>
            <a:r>
              <a:rPr lang="en-US" altLang="zh-CN" sz="1400" dirty="0" err="1">
                <a:latin typeface="Times New Roman" charset="0"/>
                <a:ea typeface="Times New Roman" charset="0"/>
                <a:cs typeface="Times New Roman" charset="0"/>
              </a:rPr>
              <a:t>Gmbh</a:t>
            </a:r>
            <a:r>
              <a:rPr lang="en-US" altLang="zh-CN" sz="1400" dirty="0">
                <a:latin typeface="Times New Roman" charset="0"/>
                <a:ea typeface="Times New Roman" charset="0"/>
                <a:cs typeface="Times New Roman" charset="0"/>
              </a:rPr>
              <a:t> &amp; Co, 2014. </a:t>
            </a:r>
          </a:p>
          <a:p>
            <a:r>
              <a:rPr lang="en-US" altLang="zh-CN" sz="1400" dirty="0">
                <a:latin typeface="Times New Roman" charset="0"/>
                <a:ea typeface="Times New Roman" charset="0"/>
                <a:cs typeface="Times New Roman" charset="0"/>
              </a:rPr>
              <a:t>[21]  </a:t>
            </a:r>
            <a:r>
              <a:rPr lang="en-US" altLang="zh-CN" sz="1400" dirty="0" err="1">
                <a:latin typeface="Times New Roman" charset="0"/>
                <a:ea typeface="Times New Roman" charset="0"/>
                <a:cs typeface="Times New Roman" charset="0"/>
              </a:rPr>
              <a:t>Nadi</a:t>
            </a:r>
            <a:r>
              <a:rPr lang="en-US" altLang="zh-CN" sz="1400" dirty="0">
                <a:latin typeface="Times New Roman" charset="0"/>
                <a:ea typeface="Times New Roman" charset="0"/>
                <a:cs typeface="Times New Roman" charset="0"/>
              </a:rPr>
              <a:t> S, Kr S, </a:t>
            </a:r>
            <a:r>
              <a:rPr lang="en-US" altLang="zh-CN" sz="1400" dirty="0" err="1">
                <a:latin typeface="Times New Roman" charset="0"/>
                <a:ea typeface="Times New Roman" charset="0"/>
                <a:cs typeface="Times New Roman" charset="0"/>
              </a:rPr>
              <a:t>Mezini</a:t>
            </a:r>
            <a:r>
              <a:rPr lang="en-US" altLang="zh-CN" sz="1400" dirty="0">
                <a:latin typeface="Times New Roman" charset="0"/>
                <a:ea typeface="Times New Roman" charset="0"/>
                <a:cs typeface="Times New Roman" charset="0"/>
              </a:rPr>
              <a:t> M, </a:t>
            </a:r>
            <a:r>
              <a:rPr lang="en-US" altLang="zh-CN" sz="1400" dirty="0" err="1">
                <a:latin typeface="Times New Roman" charset="0"/>
                <a:ea typeface="Times New Roman" charset="0"/>
                <a:cs typeface="Times New Roman" charset="0"/>
              </a:rPr>
              <a:t>Bodden</a:t>
            </a:r>
            <a:r>
              <a:rPr lang="en-US" altLang="zh-CN" sz="1400" dirty="0">
                <a:latin typeface="Times New Roman" charset="0"/>
                <a:ea typeface="Times New Roman" charset="0"/>
                <a:cs typeface="Times New Roman" charset="0"/>
              </a:rPr>
              <a:t> E. Jumping through hoops: Why do Java developers struggle with cryptography APIs? In: Proc. of </a:t>
            </a:r>
          </a:p>
          <a:p>
            <a:r>
              <a:rPr lang="en-US" altLang="zh-CN" sz="1400" dirty="0">
                <a:latin typeface="Times New Roman" charset="0"/>
                <a:ea typeface="Times New Roman" charset="0"/>
                <a:cs typeface="Times New Roman" charset="0"/>
              </a:rPr>
              <a:t>the 38th Int’l Conf. on Software Engineering. New York: ACM Press, 2016. 935−946. </a:t>
            </a:r>
          </a:p>
          <a:p>
            <a:r>
              <a:rPr lang="en-US" altLang="zh-CN" sz="1400" dirty="0">
                <a:latin typeface="Times New Roman" charset="0"/>
                <a:ea typeface="Times New Roman" charset="0"/>
                <a:cs typeface="Times New Roman" charset="0"/>
              </a:rPr>
              <a:t>[22]  </a:t>
            </a:r>
            <a:r>
              <a:rPr lang="en-US" altLang="zh-CN" sz="1400" dirty="0" err="1">
                <a:latin typeface="Times New Roman" charset="0"/>
                <a:ea typeface="Times New Roman" charset="0"/>
                <a:cs typeface="Times New Roman" charset="0"/>
              </a:rPr>
              <a:t>Egele</a:t>
            </a:r>
            <a:r>
              <a:rPr lang="en-US" altLang="zh-CN" sz="1400" dirty="0">
                <a:latin typeface="Times New Roman" charset="0"/>
                <a:ea typeface="Times New Roman" charset="0"/>
                <a:cs typeface="Times New Roman" charset="0"/>
              </a:rPr>
              <a:t> M, </a:t>
            </a:r>
            <a:r>
              <a:rPr lang="en-US" altLang="zh-CN" sz="1400" dirty="0" err="1">
                <a:latin typeface="Times New Roman" charset="0"/>
                <a:ea typeface="Times New Roman" charset="0"/>
                <a:cs typeface="Times New Roman" charset="0"/>
              </a:rPr>
              <a:t>Brumley</a:t>
            </a:r>
            <a:r>
              <a:rPr lang="en-US" altLang="zh-CN" sz="1400" dirty="0">
                <a:latin typeface="Times New Roman" charset="0"/>
                <a:ea typeface="Times New Roman" charset="0"/>
                <a:cs typeface="Times New Roman" charset="0"/>
              </a:rPr>
              <a:t> D, </a:t>
            </a:r>
            <a:r>
              <a:rPr lang="en-US" altLang="zh-CN" sz="1400" dirty="0" err="1">
                <a:latin typeface="Times New Roman" charset="0"/>
                <a:ea typeface="Times New Roman" charset="0"/>
                <a:cs typeface="Times New Roman" charset="0"/>
              </a:rPr>
              <a:t>Fratantonio</a:t>
            </a:r>
            <a:r>
              <a:rPr lang="en-US" altLang="zh-CN" sz="1400" dirty="0">
                <a:latin typeface="Times New Roman" charset="0"/>
                <a:ea typeface="Times New Roman" charset="0"/>
                <a:cs typeface="Times New Roman" charset="0"/>
              </a:rPr>
              <a:t> Y, and </a:t>
            </a:r>
            <a:r>
              <a:rPr lang="en-US" altLang="zh-CN" sz="1400" dirty="0" err="1">
                <a:latin typeface="Times New Roman" charset="0"/>
                <a:ea typeface="Times New Roman" charset="0"/>
                <a:cs typeface="Times New Roman" charset="0"/>
              </a:rPr>
              <a:t>Kruegel</a:t>
            </a:r>
            <a:r>
              <a:rPr lang="en-US" altLang="zh-CN" sz="1400" dirty="0">
                <a:latin typeface="Times New Roman" charset="0"/>
                <a:ea typeface="Times New Roman" charset="0"/>
                <a:cs typeface="Times New Roman" charset="0"/>
              </a:rPr>
              <a:t> C. An empirical study of cryptographic misuse in Android applications. In Proc. of </a:t>
            </a:r>
          </a:p>
          <a:p>
            <a:r>
              <a:rPr lang="en-US" altLang="zh-CN" sz="1400" dirty="0">
                <a:latin typeface="Times New Roman" charset="0"/>
                <a:ea typeface="Times New Roman" charset="0"/>
                <a:cs typeface="Times New Roman" charset="0"/>
              </a:rPr>
              <a:t>the Conference on Computer and Communications Security (CCS), pages 73–84, 2013. </a:t>
            </a:r>
          </a:p>
          <a:p>
            <a:r>
              <a:rPr lang="en-US" altLang="zh-CN" sz="1400" dirty="0">
                <a:latin typeface="Times New Roman" charset="0"/>
                <a:ea typeface="Times New Roman" charset="0"/>
                <a:cs typeface="Times New Roman" charset="0"/>
              </a:rPr>
              <a:t>[23]  </a:t>
            </a:r>
            <a:r>
              <a:rPr lang="en-US" altLang="zh-CN" sz="1400" dirty="0" err="1">
                <a:latin typeface="Times New Roman" charset="0"/>
                <a:ea typeface="Times New Roman" charset="0"/>
                <a:cs typeface="Times New Roman" charset="0"/>
              </a:rPr>
              <a:t>Fahl</a:t>
            </a:r>
            <a:r>
              <a:rPr lang="en-US" altLang="zh-CN" sz="1400" dirty="0">
                <a:latin typeface="Times New Roman" charset="0"/>
                <a:ea typeface="Times New Roman" charset="0"/>
                <a:cs typeface="Times New Roman" charset="0"/>
              </a:rPr>
              <a:t> S, </a:t>
            </a:r>
            <a:r>
              <a:rPr lang="en-US" altLang="zh-CN" sz="1400" dirty="0" err="1">
                <a:latin typeface="Times New Roman" charset="0"/>
                <a:ea typeface="Times New Roman" charset="0"/>
                <a:cs typeface="Times New Roman" charset="0"/>
              </a:rPr>
              <a:t>Harbach</a:t>
            </a:r>
            <a:r>
              <a:rPr lang="en-US" altLang="zh-CN" sz="1400" dirty="0">
                <a:latin typeface="Times New Roman" charset="0"/>
                <a:ea typeface="Times New Roman" charset="0"/>
                <a:cs typeface="Times New Roman" charset="0"/>
              </a:rPr>
              <a:t> M, </a:t>
            </a:r>
            <a:r>
              <a:rPr lang="en-US" altLang="zh-CN" sz="1400" dirty="0" err="1">
                <a:latin typeface="Times New Roman" charset="0"/>
                <a:ea typeface="Times New Roman" charset="0"/>
                <a:cs typeface="Times New Roman" charset="0"/>
              </a:rPr>
              <a:t>Muders</a:t>
            </a:r>
            <a:r>
              <a:rPr lang="en-US" altLang="zh-CN" sz="1400" dirty="0">
                <a:latin typeface="Times New Roman" charset="0"/>
                <a:ea typeface="Times New Roman" charset="0"/>
                <a:cs typeface="Times New Roman" charset="0"/>
              </a:rPr>
              <a:t> T, Smith M, </a:t>
            </a:r>
            <a:r>
              <a:rPr lang="en-US" altLang="zh-CN" sz="1400" dirty="0" err="1">
                <a:latin typeface="Times New Roman" charset="0"/>
                <a:ea typeface="Times New Roman" charset="0"/>
                <a:cs typeface="Times New Roman" charset="0"/>
              </a:rPr>
              <a:t>Baumg</a:t>
            </a:r>
            <a:r>
              <a:rPr lang="en-US" altLang="zh-CN" sz="1400" dirty="0">
                <a:latin typeface="Times New Roman" charset="0"/>
                <a:ea typeface="Times New Roman" charset="0"/>
                <a:cs typeface="Times New Roman" charset="0"/>
              </a:rPr>
              <a:t> ̈</a:t>
            </a:r>
            <a:r>
              <a:rPr lang="en-US" altLang="zh-CN" sz="1400" dirty="0" err="1">
                <a:latin typeface="Times New Roman" charset="0"/>
                <a:ea typeface="Times New Roman" charset="0"/>
                <a:cs typeface="Times New Roman" charset="0"/>
              </a:rPr>
              <a:t>artner</a:t>
            </a:r>
            <a:r>
              <a:rPr lang="en-US" altLang="zh-CN" sz="1400" dirty="0">
                <a:latin typeface="Times New Roman" charset="0"/>
                <a:ea typeface="Times New Roman" charset="0"/>
                <a:cs typeface="Times New Roman" charset="0"/>
              </a:rPr>
              <a:t> L, and </a:t>
            </a:r>
            <a:r>
              <a:rPr lang="en-US" altLang="zh-CN" sz="1400" dirty="0" err="1">
                <a:latin typeface="Times New Roman" charset="0"/>
                <a:ea typeface="Times New Roman" charset="0"/>
                <a:cs typeface="Times New Roman" charset="0"/>
              </a:rPr>
              <a:t>Freisleben</a:t>
            </a:r>
            <a:r>
              <a:rPr lang="en-US" altLang="zh-CN" sz="1400" dirty="0">
                <a:latin typeface="Times New Roman" charset="0"/>
                <a:ea typeface="Times New Roman" charset="0"/>
                <a:cs typeface="Times New Roman" charset="0"/>
              </a:rPr>
              <a:t> B. Why Eve and Mallory love Android: An analysis of </a:t>
            </a:r>
          </a:p>
          <a:p>
            <a:r>
              <a:rPr lang="en-US" altLang="zh-CN" sz="1400" dirty="0">
                <a:latin typeface="Times New Roman" charset="0"/>
                <a:ea typeface="Times New Roman" charset="0"/>
                <a:cs typeface="Times New Roman" charset="0"/>
              </a:rPr>
              <a:t>android SSL (in)security. In Proc. of the Conference on Computer and Communications Security (CCS), pages 50–61, 2012. </a:t>
            </a:r>
          </a:p>
          <a:p>
            <a:r>
              <a:rPr lang="en-US" altLang="zh-CN" sz="1400" dirty="0">
                <a:latin typeface="Times New Roman" charset="0"/>
                <a:ea typeface="Times New Roman" charset="0"/>
                <a:cs typeface="Times New Roman" charset="0"/>
              </a:rPr>
              <a:t>[24]  </a:t>
            </a:r>
            <a:r>
              <a:rPr lang="en-US" altLang="zh-CN" sz="1400" dirty="0" err="1">
                <a:latin typeface="Times New Roman" charset="0"/>
                <a:ea typeface="Times New Roman" charset="0"/>
                <a:cs typeface="Times New Roman" charset="0"/>
              </a:rPr>
              <a:t>Gousios</a:t>
            </a:r>
            <a:r>
              <a:rPr lang="en-US" altLang="zh-CN" sz="1400" dirty="0">
                <a:latin typeface="Times New Roman" charset="0"/>
                <a:ea typeface="Times New Roman" charset="0"/>
                <a:cs typeface="Times New Roman" charset="0"/>
              </a:rPr>
              <a:t> G, </a:t>
            </a:r>
            <a:r>
              <a:rPr lang="en-US" altLang="zh-CN" sz="1400" dirty="0" err="1">
                <a:latin typeface="Times New Roman" charset="0"/>
                <a:ea typeface="Times New Roman" charset="0"/>
                <a:cs typeface="Times New Roman" charset="0"/>
              </a:rPr>
              <a:t>Spinellis</a:t>
            </a:r>
            <a:r>
              <a:rPr lang="en-US" altLang="zh-CN" sz="1400" dirty="0">
                <a:latin typeface="Times New Roman" charset="0"/>
                <a:ea typeface="Times New Roman" charset="0"/>
                <a:cs typeface="Times New Roman" charset="0"/>
              </a:rPr>
              <a:t> D. Mining software engineering data from GitHub[C]. In: Proc. of the 2017 IEEE/ACM 39th Int’l Conf. on </a:t>
            </a:r>
          </a:p>
          <a:p>
            <a:r>
              <a:rPr lang="en-US" altLang="zh-CN" sz="1400" dirty="0">
                <a:latin typeface="Times New Roman" charset="0"/>
                <a:ea typeface="Times New Roman" charset="0"/>
                <a:cs typeface="Times New Roman" charset="0"/>
              </a:rPr>
              <a:t>Software Engineering Companion (ICSE-C). IEEE, 2017: 501-502. </a:t>
            </a:r>
          </a:p>
          <a:p>
            <a:r>
              <a:rPr lang="en-US" altLang="zh-CN" sz="1400" dirty="0">
                <a:latin typeface="Times New Roman" charset="0"/>
                <a:ea typeface="Times New Roman" charset="0"/>
                <a:cs typeface="Times New Roman" charset="0"/>
              </a:rPr>
              <a:t>[25]  </a:t>
            </a:r>
            <a:r>
              <a:rPr lang="en-US" altLang="zh-CN" sz="1400" dirty="0" err="1">
                <a:latin typeface="Times New Roman" charset="0"/>
                <a:ea typeface="Times New Roman" charset="0"/>
                <a:cs typeface="Times New Roman" charset="0"/>
              </a:rPr>
              <a:t>Fowkes</a:t>
            </a:r>
            <a:r>
              <a:rPr lang="en-US" altLang="zh-CN" sz="1400" dirty="0">
                <a:latin typeface="Times New Roman" charset="0"/>
                <a:ea typeface="Times New Roman" charset="0"/>
                <a:cs typeface="Times New Roman" charset="0"/>
              </a:rPr>
              <a:t> J, Sutton C. Parameter-free probabilistic API mining across GitHub[C]. In: Proc. of the 2016 24th ACM SIGSOFT </a:t>
            </a:r>
          </a:p>
          <a:p>
            <a:r>
              <a:rPr lang="en-US" altLang="zh-CN" sz="1400" dirty="0">
                <a:latin typeface="Times New Roman" charset="0"/>
                <a:ea typeface="Times New Roman" charset="0"/>
                <a:cs typeface="Times New Roman" charset="0"/>
              </a:rPr>
              <a:t>International Symposium on Foundations of Software Engineering. ACM, 2016: 254-265. </a:t>
            </a:r>
          </a:p>
          <a:p>
            <a:r>
              <a:rPr lang="en-US" altLang="zh-CN" sz="1400" dirty="0">
                <a:latin typeface="Times New Roman" charset="0"/>
                <a:ea typeface="Times New Roman" charset="0"/>
                <a:cs typeface="Times New Roman" charset="0"/>
              </a:rPr>
              <a:t>[26]  Stanley F. Chen and Joshua Goodman. 1996. An Empirical Study of Smoothing Techniques for Language Modeling. In Proceedings </a:t>
            </a:r>
          </a:p>
          <a:p>
            <a:r>
              <a:rPr lang="en-US" altLang="zh-CN" sz="1400" dirty="0">
                <a:latin typeface="Times New Roman" charset="0"/>
                <a:ea typeface="Times New Roman" charset="0"/>
                <a:cs typeface="Times New Roman" charset="0"/>
              </a:rPr>
              <a:t>of the 34th Annual Meeting on Association for Computational Linguistics (ACL’96). Association for Computational Linguistics, Stroudsburg, PA, USA, 310–318. </a:t>
            </a:r>
          </a:p>
          <a:p>
            <a:endParaRPr lang="en-US" altLang="zh-CN" sz="1400" dirty="0">
              <a:latin typeface="Times New Roman" charset="0"/>
              <a:ea typeface="Times New Roman" charset="0"/>
              <a:cs typeface="Times New Roman" charset="0"/>
            </a:endParaRPr>
          </a:p>
        </p:txBody>
      </p:sp>
      <p:sp>
        <p:nvSpPr>
          <p:cNvPr id="23" name="矩形 3"/>
          <p:cNvSpPr>
            <a:spLocks noChangeArrowheads="1"/>
          </p:cNvSpPr>
          <p:nvPr/>
        </p:nvSpPr>
        <p:spPr bwMode="auto">
          <a:xfrm>
            <a:off x="798575" y="234824"/>
            <a:ext cx="462254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参考文献</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5" name="等腰三角形 2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87474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35" presetClass="path" presetSubtype="0" accel="50000" decel="50000" fill="hold" grpId="1" nodeType="withEffect">
                                  <p:stCondLst>
                                    <p:cond delay="0"/>
                                  </p:stCondLst>
                                  <p:childTnLst>
                                    <p:animMotion origin="layout" path="M 1.875E-6 -3.7037E-6 L 0.12148 -3.7037E-6 " pathEditMode="relative" rAng="0" ptsTypes="AA">
                                      <p:cBhvr>
                                        <p:cTn id="18" dur="1000" spd="-100000" fill="hold"/>
                                        <p:tgtEl>
                                          <p:spTgt spid="2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43"/>
                                        </p:tgtEl>
                                        <p:attrNameLst>
                                          <p:attrName>style.visibility</p:attrName>
                                        </p:attrNameLst>
                                      </p:cBhvr>
                                      <p:to>
                                        <p:strVal val="visible"/>
                                      </p:to>
                                    </p:set>
                                    <p:anim calcmode="lin" valueType="num">
                                      <p:cBhvr>
                                        <p:cTn id="22" dur="10" fill="hold"/>
                                        <p:tgtEl>
                                          <p:spTgt spid="43"/>
                                        </p:tgtEl>
                                        <p:attrNameLst>
                                          <p:attrName>ppt_w</p:attrName>
                                        </p:attrNameLst>
                                      </p:cBhvr>
                                      <p:tavLst>
                                        <p:tav tm="0">
                                          <p:val>
                                            <p:fltVal val="0"/>
                                          </p:val>
                                        </p:tav>
                                        <p:tav tm="100000">
                                          <p:val>
                                            <p:strVal val="#ppt_w"/>
                                          </p:val>
                                        </p:tav>
                                      </p:tavLst>
                                    </p:anim>
                                    <p:anim calcmode="lin" valueType="num">
                                      <p:cBhvr>
                                        <p:cTn id="23" dur="10" fill="hold"/>
                                        <p:tgtEl>
                                          <p:spTgt spid="43"/>
                                        </p:tgtEl>
                                        <p:attrNameLst>
                                          <p:attrName>ppt_h</p:attrName>
                                        </p:attrNameLst>
                                      </p:cBhvr>
                                      <p:tavLst>
                                        <p:tav tm="0">
                                          <p:val>
                                            <p:fltVal val="0"/>
                                          </p:val>
                                        </p:tav>
                                        <p:tav tm="100000">
                                          <p:val>
                                            <p:strVal val="#ppt_h"/>
                                          </p:val>
                                        </p:tav>
                                      </p:tavLst>
                                    </p:anim>
                                    <p:animEffect transition="in" filter="fade">
                                      <p:cBhvr>
                                        <p:cTn id="24" dur="1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3" grpId="0"/>
      <p:bldP spid="23" grpId="1"/>
      <p:bldP spid="25" grpId="0" animBg="1"/>
      <p:bldP spid="2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02186" y="2532515"/>
            <a:ext cx="8861590" cy="2123650"/>
          </a:xfrm>
          <a:prstGeom prst="rect">
            <a:avLst/>
          </a:prstGeom>
        </p:spPr>
        <p:txBody>
          <a:bodyPr wrap="square" lIns="91432" tIns="45716" rIns="91432" bIns="45716">
            <a:spAutoFit/>
          </a:bodyPr>
          <a:lstStyle/>
          <a:p>
            <a:pPr algn="ctr"/>
            <a:r>
              <a:rPr lang="zh-CN" altLang="en-US" sz="6600" b="1" dirty="0" smtClean="0">
                <a:solidFill>
                  <a:srgbClr val="093B5C"/>
                </a:solidFill>
                <a:latin typeface="微软雅黑" panose="020B0503020204020204" pitchFamily="34" charset="-122"/>
                <a:ea typeface="微软雅黑" panose="020B0503020204020204" pitchFamily="34" charset="-122"/>
              </a:rPr>
              <a:t>恳请各位评委批评指正</a:t>
            </a:r>
            <a:endParaRPr lang="en-US" altLang="zh-CN" sz="6600" b="1" dirty="0">
              <a:solidFill>
                <a:srgbClr val="093B5C"/>
              </a:solidFill>
              <a:latin typeface="微软雅黑" panose="020B0503020204020204" pitchFamily="34" charset="-122"/>
              <a:ea typeface="微软雅黑" panose="020B0503020204020204" pitchFamily="34" charset="-122"/>
            </a:endParaRPr>
          </a:p>
          <a:p>
            <a:pPr algn="ctr"/>
            <a:r>
              <a:rPr lang="zh-CN" altLang="en-US" sz="6600" b="1" dirty="0" smtClean="0">
                <a:solidFill>
                  <a:srgbClr val="093B5C"/>
                </a:solidFill>
                <a:latin typeface="微软雅黑" panose="020B0503020204020204" pitchFamily="34" charset="-122"/>
                <a:ea typeface="微软雅黑" panose="020B0503020204020204" pitchFamily="34" charset="-122"/>
              </a:rPr>
              <a:t>  谢谢！</a:t>
            </a:r>
            <a:endParaRPr lang="zh-CN" altLang="en-US" sz="6600" b="1" dirty="0">
              <a:solidFill>
                <a:srgbClr val="093B5C"/>
              </a:solidFill>
              <a:latin typeface="微软雅黑" panose="020B0503020204020204" pitchFamily="34" charset="-122"/>
              <a:ea typeface="微软雅黑" panose="020B0503020204020204" pitchFamily="34" charset="-122"/>
            </a:endParaRPr>
          </a:p>
        </p:txBody>
      </p:sp>
      <p:sp>
        <p:nvSpPr>
          <p:cNvPr id="5" name="等腰三角形 4"/>
          <p:cNvSpPr/>
          <p:nvPr/>
        </p:nvSpPr>
        <p:spPr>
          <a:xfrm>
            <a:off x="5763813" y="5818690"/>
            <a:ext cx="664374" cy="572736"/>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58727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22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798575" y="234824"/>
            <a:ext cx="3288317"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研究背景</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椭圆 40"/>
          <p:cNvSpPr/>
          <p:nvPr/>
        </p:nvSpPr>
        <p:spPr>
          <a:xfrm>
            <a:off x="928527" y="1607367"/>
            <a:ext cx="650653" cy="650653"/>
          </a:xfrm>
          <a:prstGeom prst="ellipse">
            <a:avLst/>
          </a:pr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椭圆 41"/>
          <p:cNvSpPr/>
          <p:nvPr/>
        </p:nvSpPr>
        <p:spPr>
          <a:xfrm>
            <a:off x="936911" y="3151433"/>
            <a:ext cx="650653" cy="650653"/>
          </a:xfrm>
          <a:prstGeom prst="ellipse">
            <a:avLst/>
          </a:pr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椭圆 42"/>
          <p:cNvSpPr/>
          <p:nvPr/>
        </p:nvSpPr>
        <p:spPr>
          <a:xfrm>
            <a:off x="961183" y="5150042"/>
            <a:ext cx="650653" cy="650653"/>
          </a:xfrm>
          <a:prstGeom prst="ellipse">
            <a:avLst/>
          </a:pr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4" name="Freeform 1656"/>
          <p:cNvSpPr>
            <a:spLocks noEditPoints="1"/>
          </p:cNvSpPr>
          <p:nvPr/>
        </p:nvSpPr>
        <p:spPr bwMode="auto">
          <a:xfrm>
            <a:off x="1042077" y="1722245"/>
            <a:ext cx="423553" cy="420897"/>
          </a:xfrm>
          <a:custGeom>
            <a:avLst/>
            <a:gdLst>
              <a:gd name="T0" fmla="*/ 0 w 135"/>
              <a:gd name="T1" fmla="*/ 67 h 134"/>
              <a:gd name="T2" fmla="*/ 135 w 135"/>
              <a:gd name="T3" fmla="*/ 67 h 134"/>
              <a:gd name="T4" fmla="*/ 57 w 135"/>
              <a:gd name="T5" fmla="*/ 10 h 134"/>
              <a:gd name="T6" fmla="*/ 26 w 135"/>
              <a:gd name="T7" fmla="*/ 26 h 134"/>
              <a:gd name="T8" fmla="*/ 22 w 135"/>
              <a:gd name="T9" fmla="*/ 30 h 134"/>
              <a:gd name="T10" fmla="*/ 32 w 135"/>
              <a:gd name="T11" fmla="*/ 64 h 134"/>
              <a:gd name="T12" fmla="*/ 22 w 135"/>
              <a:gd name="T13" fmla="*/ 30 h 134"/>
              <a:gd name="T14" fmla="*/ 32 w 135"/>
              <a:gd name="T15" fmla="*/ 70 h 134"/>
              <a:gd name="T16" fmla="*/ 22 w 135"/>
              <a:gd name="T17" fmla="*/ 103 h 134"/>
              <a:gd name="T18" fmla="*/ 26 w 135"/>
              <a:gd name="T19" fmla="*/ 108 h 134"/>
              <a:gd name="T20" fmla="*/ 57 w 135"/>
              <a:gd name="T21" fmla="*/ 124 h 134"/>
              <a:gd name="T22" fmla="*/ 65 w 135"/>
              <a:gd name="T23" fmla="*/ 122 h 134"/>
              <a:gd name="T24" fmla="*/ 65 w 135"/>
              <a:gd name="T25" fmla="*/ 93 h 134"/>
              <a:gd name="T26" fmla="*/ 65 w 135"/>
              <a:gd name="T27" fmla="*/ 87 h 134"/>
              <a:gd name="T28" fmla="*/ 39 w 135"/>
              <a:gd name="T29" fmla="*/ 70 h 134"/>
              <a:gd name="T30" fmla="*/ 65 w 135"/>
              <a:gd name="T31" fmla="*/ 87 h 134"/>
              <a:gd name="T32" fmla="*/ 39 w 135"/>
              <a:gd name="T33" fmla="*/ 64 h 134"/>
              <a:gd name="T34" fmla="*/ 65 w 135"/>
              <a:gd name="T35" fmla="*/ 47 h 134"/>
              <a:gd name="T36" fmla="*/ 65 w 135"/>
              <a:gd name="T37" fmla="*/ 41 h 134"/>
              <a:gd name="T38" fmla="*/ 65 w 135"/>
              <a:gd name="T39" fmla="*/ 12 h 134"/>
              <a:gd name="T40" fmla="*/ 126 w 135"/>
              <a:gd name="T41" fmla="*/ 64 h 134"/>
              <a:gd name="T42" fmla="*/ 99 w 135"/>
              <a:gd name="T43" fmla="*/ 40 h 134"/>
              <a:gd name="T44" fmla="*/ 126 w 135"/>
              <a:gd name="T45" fmla="*/ 64 h 134"/>
              <a:gd name="T46" fmla="*/ 96 w 135"/>
              <a:gd name="T47" fmla="*/ 34 h 134"/>
              <a:gd name="T48" fmla="*/ 109 w 135"/>
              <a:gd name="T49" fmla="*/ 26 h 134"/>
              <a:gd name="T50" fmla="*/ 90 w 135"/>
              <a:gd name="T51" fmla="*/ 37 h 134"/>
              <a:gd name="T52" fmla="*/ 71 w 135"/>
              <a:gd name="T53" fmla="*/ 12 h 134"/>
              <a:gd name="T54" fmla="*/ 93 w 135"/>
              <a:gd name="T55" fmla="*/ 43 h 134"/>
              <a:gd name="T56" fmla="*/ 71 w 135"/>
              <a:gd name="T57" fmla="*/ 64 h 134"/>
              <a:gd name="T58" fmla="*/ 71 w 135"/>
              <a:gd name="T59" fmla="*/ 70 h 134"/>
              <a:gd name="T60" fmla="*/ 93 w 135"/>
              <a:gd name="T61" fmla="*/ 91 h 134"/>
              <a:gd name="T62" fmla="*/ 71 w 135"/>
              <a:gd name="T63" fmla="*/ 70 h 134"/>
              <a:gd name="T64" fmla="*/ 71 w 135"/>
              <a:gd name="T65" fmla="*/ 93 h 134"/>
              <a:gd name="T66" fmla="*/ 71 w 135"/>
              <a:gd name="T67" fmla="*/ 122 h 134"/>
              <a:gd name="T68" fmla="*/ 96 w 135"/>
              <a:gd name="T69" fmla="*/ 99 h 134"/>
              <a:gd name="T70" fmla="*/ 78 w 135"/>
              <a:gd name="T71" fmla="*/ 124 h 134"/>
              <a:gd name="T72" fmla="*/ 99 w 135"/>
              <a:gd name="T73" fmla="*/ 93 h 134"/>
              <a:gd name="T74" fmla="*/ 126 w 135"/>
              <a:gd name="T75" fmla="*/ 7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5" h="134">
                <a:moveTo>
                  <a:pt x="68" y="0"/>
                </a:moveTo>
                <a:cubicBezTo>
                  <a:pt x="31" y="0"/>
                  <a:pt x="0" y="30"/>
                  <a:pt x="0" y="67"/>
                </a:cubicBezTo>
                <a:cubicBezTo>
                  <a:pt x="0" y="104"/>
                  <a:pt x="31" y="134"/>
                  <a:pt x="68" y="134"/>
                </a:cubicBezTo>
                <a:cubicBezTo>
                  <a:pt x="105" y="134"/>
                  <a:pt x="135" y="104"/>
                  <a:pt x="135" y="67"/>
                </a:cubicBezTo>
                <a:cubicBezTo>
                  <a:pt x="135" y="30"/>
                  <a:pt x="105" y="0"/>
                  <a:pt x="68" y="0"/>
                </a:cubicBezTo>
                <a:close/>
                <a:moveTo>
                  <a:pt x="57" y="10"/>
                </a:moveTo>
                <a:cubicBezTo>
                  <a:pt x="52" y="15"/>
                  <a:pt x="44" y="23"/>
                  <a:pt x="39" y="34"/>
                </a:cubicBezTo>
                <a:cubicBezTo>
                  <a:pt x="33" y="31"/>
                  <a:pt x="29" y="28"/>
                  <a:pt x="26" y="26"/>
                </a:cubicBezTo>
                <a:cubicBezTo>
                  <a:pt x="35" y="17"/>
                  <a:pt x="46" y="12"/>
                  <a:pt x="57" y="10"/>
                </a:cubicBezTo>
                <a:close/>
                <a:moveTo>
                  <a:pt x="22" y="30"/>
                </a:moveTo>
                <a:cubicBezTo>
                  <a:pt x="25" y="33"/>
                  <a:pt x="30" y="37"/>
                  <a:pt x="37" y="40"/>
                </a:cubicBezTo>
                <a:cubicBezTo>
                  <a:pt x="34" y="48"/>
                  <a:pt x="33" y="56"/>
                  <a:pt x="32" y="64"/>
                </a:cubicBezTo>
                <a:cubicBezTo>
                  <a:pt x="31" y="64"/>
                  <a:pt x="11" y="64"/>
                  <a:pt x="10" y="64"/>
                </a:cubicBezTo>
                <a:cubicBezTo>
                  <a:pt x="10" y="52"/>
                  <a:pt x="15" y="40"/>
                  <a:pt x="22" y="30"/>
                </a:cubicBezTo>
                <a:close/>
                <a:moveTo>
                  <a:pt x="10" y="70"/>
                </a:moveTo>
                <a:cubicBezTo>
                  <a:pt x="11" y="70"/>
                  <a:pt x="31" y="70"/>
                  <a:pt x="32" y="70"/>
                </a:cubicBezTo>
                <a:cubicBezTo>
                  <a:pt x="33" y="78"/>
                  <a:pt x="34" y="86"/>
                  <a:pt x="37" y="93"/>
                </a:cubicBezTo>
                <a:cubicBezTo>
                  <a:pt x="30" y="97"/>
                  <a:pt x="25" y="101"/>
                  <a:pt x="22" y="103"/>
                </a:cubicBezTo>
                <a:cubicBezTo>
                  <a:pt x="15" y="94"/>
                  <a:pt x="10" y="82"/>
                  <a:pt x="10" y="70"/>
                </a:cubicBezTo>
                <a:close/>
                <a:moveTo>
                  <a:pt x="26" y="108"/>
                </a:moveTo>
                <a:cubicBezTo>
                  <a:pt x="29" y="106"/>
                  <a:pt x="33" y="102"/>
                  <a:pt x="39" y="99"/>
                </a:cubicBezTo>
                <a:cubicBezTo>
                  <a:pt x="44" y="111"/>
                  <a:pt x="52" y="119"/>
                  <a:pt x="57" y="124"/>
                </a:cubicBezTo>
                <a:cubicBezTo>
                  <a:pt x="46" y="122"/>
                  <a:pt x="35" y="116"/>
                  <a:pt x="26" y="108"/>
                </a:cubicBezTo>
                <a:close/>
                <a:moveTo>
                  <a:pt x="65" y="122"/>
                </a:moveTo>
                <a:cubicBezTo>
                  <a:pt x="59" y="118"/>
                  <a:pt x="51" y="109"/>
                  <a:pt x="45" y="97"/>
                </a:cubicBezTo>
                <a:cubicBezTo>
                  <a:pt x="51" y="95"/>
                  <a:pt x="58" y="93"/>
                  <a:pt x="65" y="93"/>
                </a:cubicBezTo>
                <a:cubicBezTo>
                  <a:pt x="65" y="94"/>
                  <a:pt x="65" y="119"/>
                  <a:pt x="65" y="122"/>
                </a:cubicBezTo>
                <a:close/>
                <a:moveTo>
                  <a:pt x="65" y="87"/>
                </a:moveTo>
                <a:cubicBezTo>
                  <a:pt x="57" y="87"/>
                  <a:pt x="50" y="88"/>
                  <a:pt x="43" y="91"/>
                </a:cubicBezTo>
                <a:cubicBezTo>
                  <a:pt x="40" y="84"/>
                  <a:pt x="39" y="77"/>
                  <a:pt x="39" y="70"/>
                </a:cubicBezTo>
                <a:cubicBezTo>
                  <a:pt x="40" y="70"/>
                  <a:pt x="63" y="70"/>
                  <a:pt x="65" y="70"/>
                </a:cubicBezTo>
                <a:cubicBezTo>
                  <a:pt x="65" y="71"/>
                  <a:pt x="65" y="86"/>
                  <a:pt x="65" y="87"/>
                </a:cubicBezTo>
                <a:close/>
                <a:moveTo>
                  <a:pt x="65" y="64"/>
                </a:moveTo>
                <a:cubicBezTo>
                  <a:pt x="63" y="64"/>
                  <a:pt x="40" y="64"/>
                  <a:pt x="39" y="64"/>
                </a:cubicBezTo>
                <a:cubicBezTo>
                  <a:pt x="39" y="56"/>
                  <a:pt x="40" y="49"/>
                  <a:pt x="43" y="43"/>
                </a:cubicBezTo>
                <a:cubicBezTo>
                  <a:pt x="50" y="45"/>
                  <a:pt x="57" y="47"/>
                  <a:pt x="65" y="47"/>
                </a:cubicBezTo>
                <a:cubicBezTo>
                  <a:pt x="65" y="48"/>
                  <a:pt x="65" y="62"/>
                  <a:pt x="65" y="64"/>
                </a:cubicBezTo>
                <a:close/>
                <a:moveTo>
                  <a:pt x="65" y="41"/>
                </a:moveTo>
                <a:cubicBezTo>
                  <a:pt x="58" y="40"/>
                  <a:pt x="51" y="39"/>
                  <a:pt x="45" y="37"/>
                </a:cubicBezTo>
                <a:cubicBezTo>
                  <a:pt x="51" y="24"/>
                  <a:pt x="59" y="16"/>
                  <a:pt x="65" y="12"/>
                </a:cubicBezTo>
                <a:cubicBezTo>
                  <a:pt x="65" y="14"/>
                  <a:pt x="65" y="39"/>
                  <a:pt x="65" y="41"/>
                </a:cubicBezTo>
                <a:close/>
                <a:moveTo>
                  <a:pt x="126" y="64"/>
                </a:moveTo>
                <a:cubicBezTo>
                  <a:pt x="125" y="64"/>
                  <a:pt x="104" y="64"/>
                  <a:pt x="103" y="64"/>
                </a:cubicBezTo>
                <a:cubicBezTo>
                  <a:pt x="103" y="56"/>
                  <a:pt x="101" y="48"/>
                  <a:pt x="99" y="40"/>
                </a:cubicBezTo>
                <a:cubicBezTo>
                  <a:pt x="106" y="37"/>
                  <a:pt x="111" y="33"/>
                  <a:pt x="113" y="30"/>
                </a:cubicBezTo>
                <a:cubicBezTo>
                  <a:pt x="121" y="40"/>
                  <a:pt x="125" y="52"/>
                  <a:pt x="126" y="64"/>
                </a:cubicBezTo>
                <a:close/>
                <a:moveTo>
                  <a:pt x="109" y="26"/>
                </a:moveTo>
                <a:cubicBezTo>
                  <a:pt x="107" y="28"/>
                  <a:pt x="103" y="31"/>
                  <a:pt x="96" y="34"/>
                </a:cubicBezTo>
                <a:cubicBezTo>
                  <a:pt x="91" y="23"/>
                  <a:pt x="84" y="15"/>
                  <a:pt x="78" y="10"/>
                </a:cubicBezTo>
                <a:cubicBezTo>
                  <a:pt x="90" y="12"/>
                  <a:pt x="101" y="17"/>
                  <a:pt x="109" y="26"/>
                </a:cubicBezTo>
                <a:close/>
                <a:moveTo>
                  <a:pt x="71" y="12"/>
                </a:moveTo>
                <a:cubicBezTo>
                  <a:pt x="76" y="16"/>
                  <a:pt x="85" y="24"/>
                  <a:pt x="90" y="37"/>
                </a:cubicBezTo>
                <a:cubicBezTo>
                  <a:pt x="84" y="39"/>
                  <a:pt x="78" y="40"/>
                  <a:pt x="71" y="41"/>
                </a:cubicBezTo>
                <a:cubicBezTo>
                  <a:pt x="71" y="39"/>
                  <a:pt x="71" y="14"/>
                  <a:pt x="71" y="12"/>
                </a:cubicBezTo>
                <a:close/>
                <a:moveTo>
                  <a:pt x="71" y="47"/>
                </a:moveTo>
                <a:cubicBezTo>
                  <a:pt x="79" y="47"/>
                  <a:pt x="86" y="45"/>
                  <a:pt x="93" y="43"/>
                </a:cubicBezTo>
                <a:cubicBezTo>
                  <a:pt x="95" y="49"/>
                  <a:pt x="97" y="56"/>
                  <a:pt x="97" y="64"/>
                </a:cubicBezTo>
                <a:cubicBezTo>
                  <a:pt x="95" y="64"/>
                  <a:pt x="72" y="64"/>
                  <a:pt x="71" y="64"/>
                </a:cubicBezTo>
                <a:cubicBezTo>
                  <a:pt x="71" y="62"/>
                  <a:pt x="71" y="48"/>
                  <a:pt x="71" y="47"/>
                </a:cubicBezTo>
                <a:close/>
                <a:moveTo>
                  <a:pt x="71" y="70"/>
                </a:moveTo>
                <a:cubicBezTo>
                  <a:pt x="72" y="70"/>
                  <a:pt x="95" y="70"/>
                  <a:pt x="97" y="70"/>
                </a:cubicBezTo>
                <a:cubicBezTo>
                  <a:pt x="97" y="77"/>
                  <a:pt x="95" y="84"/>
                  <a:pt x="93" y="91"/>
                </a:cubicBezTo>
                <a:cubicBezTo>
                  <a:pt x="86" y="88"/>
                  <a:pt x="79" y="87"/>
                  <a:pt x="71" y="87"/>
                </a:cubicBezTo>
                <a:cubicBezTo>
                  <a:pt x="71" y="86"/>
                  <a:pt x="71" y="71"/>
                  <a:pt x="71" y="70"/>
                </a:cubicBezTo>
                <a:close/>
                <a:moveTo>
                  <a:pt x="71" y="122"/>
                </a:moveTo>
                <a:cubicBezTo>
                  <a:pt x="71" y="119"/>
                  <a:pt x="71" y="94"/>
                  <a:pt x="71" y="93"/>
                </a:cubicBezTo>
                <a:cubicBezTo>
                  <a:pt x="78" y="93"/>
                  <a:pt x="84" y="95"/>
                  <a:pt x="90" y="97"/>
                </a:cubicBezTo>
                <a:cubicBezTo>
                  <a:pt x="85" y="109"/>
                  <a:pt x="76" y="118"/>
                  <a:pt x="71" y="122"/>
                </a:cubicBezTo>
                <a:close/>
                <a:moveTo>
                  <a:pt x="78" y="124"/>
                </a:moveTo>
                <a:cubicBezTo>
                  <a:pt x="84" y="119"/>
                  <a:pt x="91" y="111"/>
                  <a:pt x="96" y="99"/>
                </a:cubicBezTo>
                <a:cubicBezTo>
                  <a:pt x="103" y="102"/>
                  <a:pt x="107" y="106"/>
                  <a:pt x="109" y="108"/>
                </a:cubicBezTo>
                <a:cubicBezTo>
                  <a:pt x="101" y="116"/>
                  <a:pt x="90" y="122"/>
                  <a:pt x="78" y="124"/>
                </a:cubicBezTo>
                <a:close/>
                <a:moveTo>
                  <a:pt x="113" y="103"/>
                </a:moveTo>
                <a:cubicBezTo>
                  <a:pt x="111" y="101"/>
                  <a:pt x="106" y="97"/>
                  <a:pt x="99" y="93"/>
                </a:cubicBezTo>
                <a:cubicBezTo>
                  <a:pt x="101" y="86"/>
                  <a:pt x="103" y="78"/>
                  <a:pt x="103" y="70"/>
                </a:cubicBezTo>
                <a:cubicBezTo>
                  <a:pt x="104" y="70"/>
                  <a:pt x="125" y="70"/>
                  <a:pt x="126" y="70"/>
                </a:cubicBezTo>
                <a:cubicBezTo>
                  <a:pt x="125" y="82"/>
                  <a:pt x="121" y="94"/>
                  <a:pt x="113" y="10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nvGrpSpPr>
          <p:cNvPr id="45" name="组合 44"/>
          <p:cNvGrpSpPr/>
          <p:nvPr/>
        </p:nvGrpSpPr>
        <p:grpSpPr>
          <a:xfrm>
            <a:off x="1054603" y="3269125"/>
            <a:ext cx="415269" cy="415269"/>
            <a:chOff x="11030066" y="2731563"/>
            <a:chExt cx="473075" cy="473075"/>
          </a:xfrm>
          <a:solidFill>
            <a:schemeClr val="bg1"/>
          </a:solidFill>
        </p:grpSpPr>
        <p:sp>
          <p:nvSpPr>
            <p:cNvPr id="46" name="Freeform 2083"/>
            <p:cNvSpPr>
              <a:spLocks noEditPoints="1"/>
            </p:cNvSpPr>
            <p:nvPr/>
          </p:nvSpPr>
          <p:spPr bwMode="auto">
            <a:xfrm>
              <a:off x="11030066" y="2731563"/>
              <a:ext cx="473075" cy="473075"/>
            </a:xfrm>
            <a:custGeom>
              <a:avLst/>
              <a:gdLst>
                <a:gd name="T0" fmla="*/ 63 w 126"/>
                <a:gd name="T1" fmla="*/ 0 h 126"/>
                <a:gd name="T2" fmla="*/ 0 w 126"/>
                <a:gd name="T3" fmla="*/ 63 h 126"/>
                <a:gd name="T4" fmla="*/ 63 w 126"/>
                <a:gd name="T5" fmla="*/ 126 h 126"/>
                <a:gd name="T6" fmla="*/ 126 w 126"/>
                <a:gd name="T7" fmla="*/ 63 h 126"/>
                <a:gd name="T8" fmla="*/ 63 w 126"/>
                <a:gd name="T9" fmla="*/ 0 h 126"/>
                <a:gd name="T10" fmla="*/ 63 w 126"/>
                <a:gd name="T11" fmla="*/ 118 h 126"/>
                <a:gd name="T12" fmla="*/ 9 w 126"/>
                <a:gd name="T13" fmla="*/ 63 h 126"/>
                <a:gd name="T14" fmla="*/ 63 w 126"/>
                <a:gd name="T15" fmla="*/ 9 h 126"/>
                <a:gd name="T16" fmla="*/ 118 w 126"/>
                <a:gd name="T17" fmla="*/ 63 h 126"/>
                <a:gd name="T18" fmla="*/ 63 w 126"/>
                <a:gd name="T19" fmla="*/ 1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6">
                  <a:moveTo>
                    <a:pt x="63" y="0"/>
                  </a:moveTo>
                  <a:cubicBezTo>
                    <a:pt x="29" y="0"/>
                    <a:pt x="0" y="29"/>
                    <a:pt x="0" y="63"/>
                  </a:cubicBezTo>
                  <a:cubicBezTo>
                    <a:pt x="0" y="98"/>
                    <a:pt x="29" y="126"/>
                    <a:pt x="63" y="126"/>
                  </a:cubicBezTo>
                  <a:cubicBezTo>
                    <a:pt x="98" y="126"/>
                    <a:pt x="126" y="98"/>
                    <a:pt x="126" y="63"/>
                  </a:cubicBezTo>
                  <a:cubicBezTo>
                    <a:pt x="126" y="29"/>
                    <a:pt x="98" y="0"/>
                    <a:pt x="63" y="0"/>
                  </a:cubicBezTo>
                  <a:close/>
                  <a:moveTo>
                    <a:pt x="63" y="118"/>
                  </a:moveTo>
                  <a:cubicBezTo>
                    <a:pt x="33" y="118"/>
                    <a:pt x="9" y="93"/>
                    <a:pt x="9" y="63"/>
                  </a:cubicBezTo>
                  <a:cubicBezTo>
                    <a:pt x="9" y="33"/>
                    <a:pt x="33" y="9"/>
                    <a:pt x="63" y="9"/>
                  </a:cubicBezTo>
                  <a:cubicBezTo>
                    <a:pt x="93" y="9"/>
                    <a:pt x="118" y="33"/>
                    <a:pt x="118" y="63"/>
                  </a:cubicBezTo>
                  <a:cubicBezTo>
                    <a:pt x="118" y="93"/>
                    <a:pt x="93" y="118"/>
                    <a:pt x="63"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7" name="Freeform 2084"/>
            <p:cNvSpPr>
              <a:spLocks/>
            </p:cNvSpPr>
            <p:nvPr/>
          </p:nvSpPr>
          <p:spPr bwMode="auto">
            <a:xfrm>
              <a:off x="11225329" y="2795063"/>
              <a:ext cx="85725" cy="107950"/>
            </a:xfrm>
            <a:custGeom>
              <a:avLst/>
              <a:gdLst>
                <a:gd name="T0" fmla="*/ 14 w 54"/>
                <a:gd name="T1" fmla="*/ 26 h 68"/>
                <a:gd name="T2" fmla="*/ 43 w 54"/>
                <a:gd name="T3" fmla="*/ 68 h 68"/>
                <a:gd name="T4" fmla="*/ 54 w 54"/>
                <a:gd name="T5" fmla="*/ 68 h 68"/>
                <a:gd name="T6" fmla="*/ 54 w 54"/>
                <a:gd name="T7" fmla="*/ 0 h 68"/>
                <a:gd name="T8" fmla="*/ 40 w 54"/>
                <a:gd name="T9" fmla="*/ 0 h 68"/>
                <a:gd name="T10" fmla="*/ 40 w 54"/>
                <a:gd name="T11" fmla="*/ 42 h 68"/>
                <a:gd name="T12" fmla="*/ 12 w 54"/>
                <a:gd name="T13" fmla="*/ 0 h 68"/>
                <a:gd name="T14" fmla="*/ 0 w 54"/>
                <a:gd name="T15" fmla="*/ 0 h 68"/>
                <a:gd name="T16" fmla="*/ 0 w 54"/>
                <a:gd name="T17" fmla="*/ 68 h 68"/>
                <a:gd name="T18" fmla="*/ 14 w 54"/>
                <a:gd name="T19" fmla="*/ 68 h 68"/>
                <a:gd name="T20" fmla="*/ 14 w 54"/>
                <a:gd name="T21"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8">
                  <a:moveTo>
                    <a:pt x="14" y="26"/>
                  </a:moveTo>
                  <a:lnTo>
                    <a:pt x="43" y="68"/>
                  </a:lnTo>
                  <a:lnTo>
                    <a:pt x="54" y="68"/>
                  </a:lnTo>
                  <a:lnTo>
                    <a:pt x="54" y="0"/>
                  </a:lnTo>
                  <a:lnTo>
                    <a:pt x="40" y="0"/>
                  </a:lnTo>
                  <a:lnTo>
                    <a:pt x="40" y="42"/>
                  </a:lnTo>
                  <a:lnTo>
                    <a:pt x="12" y="0"/>
                  </a:lnTo>
                  <a:lnTo>
                    <a:pt x="0" y="0"/>
                  </a:lnTo>
                  <a:lnTo>
                    <a:pt x="0" y="68"/>
                  </a:lnTo>
                  <a:lnTo>
                    <a:pt x="14" y="68"/>
                  </a:lnTo>
                  <a:lnTo>
                    <a:pt x="1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8" name="Freeform 2085"/>
            <p:cNvSpPr>
              <a:spLocks/>
            </p:cNvSpPr>
            <p:nvPr/>
          </p:nvSpPr>
          <p:spPr bwMode="auto">
            <a:xfrm>
              <a:off x="11228504" y="3031600"/>
              <a:ext cx="79375" cy="112713"/>
            </a:xfrm>
            <a:custGeom>
              <a:avLst/>
              <a:gdLst>
                <a:gd name="T0" fmla="*/ 19 w 21"/>
                <a:gd name="T1" fmla="*/ 15 h 30"/>
                <a:gd name="T2" fmla="*/ 13 w 21"/>
                <a:gd name="T3" fmla="*/ 13 h 30"/>
                <a:gd name="T4" fmla="*/ 10 w 21"/>
                <a:gd name="T5" fmla="*/ 12 h 30"/>
                <a:gd name="T6" fmla="*/ 7 w 21"/>
                <a:gd name="T7" fmla="*/ 11 h 30"/>
                <a:gd name="T8" fmla="*/ 6 w 21"/>
                <a:gd name="T9" fmla="*/ 10 h 30"/>
                <a:gd name="T10" fmla="*/ 6 w 21"/>
                <a:gd name="T11" fmla="*/ 9 h 30"/>
                <a:gd name="T12" fmla="*/ 7 w 21"/>
                <a:gd name="T13" fmla="*/ 6 h 30"/>
                <a:gd name="T14" fmla="*/ 11 w 21"/>
                <a:gd name="T15" fmla="*/ 5 h 30"/>
                <a:gd name="T16" fmla="*/ 14 w 21"/>
                <a:gd name="T17" fmla="*/ 6 h 30"/>
                <a:gd name="T18" fmla="*/ 17 w 21"/>
                <a:gd name="T19" fmla="*/ 7 h 30"/>
                <a:gd name="T20" fmla="*/ 20 w 21"/>
                <a:gd name="T21" fmla="*/ 4 h 30"/>
                <a:gd name="T22" fmla="*/ 16 w 21"/>
                <a:gd name="T23" fmla="*/ 1 h 30"/>
                <a:gd name="T24" fmla="*/ 11 w 21"/>
                <a:gd name="T25" fmla="*/ 0 h 30"/>
                <a:gd name="T26" fmla="*/ 3 w 21"/>
                <a:gd name="T27" fmla="*/ 3 h 30"/>
                <a:gd name="T28" fmla="*/ 1 w 21"/>
                <a:gd name="T29" fmla="*/ 9 h 30"/>
                <a:gd name="T30" fmla="*/ 3 w 21"/>
                <a:gd name="T31" fmla="*/ 15 h 30"/>
                <a:gd name="T32" fmla="*/ 9 w 21"/>
                <a:gd name="T33" fmla="*/ 17 h 30"/>
                <a:gd name="T34" fmla="*/ 12 w 21"/>
                <a:gd name="T35" fmla="*/ 18 h 30"/>
                <a:gd name="T36" fmla="*/ 14 w 21"/>
                <a:gd name="T37" fmla="*/ 18 h 30"/>
                <a:gd name="T38" fmla="*/ 15 w 21"/>
                <a:gd name="T39" fmla="*/ 19 h 30"/>
                <a:gd name="T40" fmla="*/ 16 w 21"/>
                <a:gd name="T41" fmla="*/ 21 h 30"/>
                <a:gd name="T42" fmla="*/ 10 w 21"/>
                <a:gd name="T43" fmla="*/ 25 h 30"/>
                <a:gd name="T44" fmla="*/ 6 w 21"/>
                <a:gd name="T45" fmla="*/ 24 h 30"/>
                <a:gd name="T46" fmla="*/ 3 w 21"/>
                <a:gd name="T47" fmla="*/ 22 h 30"/>
                <a:gd name="T48" fmla="*/ 0 w 21"/>
                <a:gd name="T49" fmla="*/ 26 h 30"/>
                <a:gd name="T50" fmla="*/ 4 w 21"/>
                <a:gd name="T51" fmla="*/ 29 h 30"/>
                <a:gd name="T52" fmla="*/ 10 w 21"/>
                <a:gd name="T53" fmla="*/ 30 h 30"/>
                <a:gd name="T54" fmla="*/ 18 w 21"/>
                <a:gd name="T55" fmla="*/ 28 h 30"/>
                <a:gd name="T56" fmla="*/ 21 w 21"/>
                <a:gd name="T57" fmla="*/ 21 h 30"/>
                <a:gd name="T58" fmla="*/ 21 w 21"/>
                <a:gd name="T59" fmla="*/ 18 h 30"/>
                <a:gd name="T60" fmla="*/ 19 w 21"/>
                <a:gd name="T6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30">
                  <a:moveTo>
                    <a:pt x="19" y="15"/>
                  </a:moveTo>
                  <a:cubicBezTo>
                    <a:pt x="18" y="14"/>
                    <a:pt x="16" y="13"/>
                    <a:pt x="13" y="13"/>
                  </a:cubicBezTo>
                  <a:cubicBezTo>
                    <a:pt x="10" y="12"/>
                    <a:pt x="10" y="12"/>
                    <a:pt x="10" y="12"/>
                  </a:cubicBezTo>
                  <a:cubicBezTo>
                    <a:pt x="9" y="12"/>
                    <a:pt x="8" y="12"/>
                    <a:pt x="7" y="11"/>
                  </a:cubicBezTo>
                  <a:cubicBezTo>
                    <a:pt x="7" y="11"/>
                    <a:pt x="7" y="10"/>
                    <a:pt x="6" y="10"/>
                  </a:cubicBezTo>
                  <a:cubicBezTo>
                    <a:pt x="6" y="10"/>
                    <a:pt x="6" y="9"/>
                    <a:pt x="6" y="9"/>
                  </a:cubicBezTo>
                  <a:cubicBezTo>
                    <a:pt x="6" y="8"/>
                    <a:pt x="7" y="7"/>
                    <a:pt x="7" y="6"/>
                  </a:cubicBezTo>
                  <a:cubicBezTo>
                    <a:pt x="8" y="5"/>
                    <a:pt x="9" y="5"/>
                    <a:pt x="11" y="5"/>
                  </a:cubicBezTo>
                  <a:cubicBezTo>
                    <a:pt x="12" y="5"/>
                    <a:pt x="13" y="5"/>
                    <a:pt x="14" y="6"/>
                  </a:cubicBezTo>
                  <a:cubicBezTo>
                    <a:pt x="15" y="6"/>
                    <a:pt x="16" y="6"/>
                    <a:pt x="17" y="7"/>
                  </a:cubicBezTo>
                  <a:cubicBezTo>
                    <a:pt x="20" y="4"/>
                    <a:pt x="20" y="4"/>
                    <a:pt x="20" y="4"/>
                  </a:cubicBezTo>
                  <a:cubicBezTo>
                    <a:pt x="19" y="2"/>
                    <a:pt x="18" y="1"/>
                    <a:pt x="16" y="1"/>
                  </a:cubicBezTo>
                  <a:cubicBezTo>
                    <a:pt x="15" y="0"/>
                    <a:pt x="13" y="0"/>
                    <a:pt x="11" y="0"/>
                  </a:cubicBezTo>
                  <a:cubicBezTo>
                    <a:pt x="8" y="0"/>
                    <a:pt x="5" y="1"/>
                    <a:pt x="3" y="3"/>
                  </a:cubicBezTo>
                  <a:cubicBezTo>
                    <a:pt x="2" y="4"/>
                    <a:pt x="1" y="6"/>
                    <a:pt x="1" y="9"/>
                  </a:cubicBezTo>
                  <a:cubicBezTo>
                    <a:pt x="1" y="11"/>
                    <a:pt x="1" y="13"/>
                    <a:pt x="3" y="15"/>
                  </a:cubicBezTo>
                  <a:cubicBezTo>
                    <a:pt x="4" y="16"/>
                    <a:pt x="6" y="17"/>
                    <a:pt x="9" y="17"/>
                  </a:cubicBezTo>
                  <a:cubicBezTo>
                    <a:pt x="12" y="18"/>
                    <a:pt x="12" y="18"/>
                    <a:pt x="12" y="18"/>
                  </a:cubicBezTo>
                  <a:cubicBezTo>
                    <a:pt x="13" y="18"/>
                    <a:pt x="13" y="18"/>
                    <a:pt x="14" y="18"/>
                  </a:cubicBezTo>
                  <a:cubicBezTo>
                    <a:pt x="14" y="18"/>
                    <a:pt x="14" y="19"/>
                    <a:pt x="15" y="19"/>
                  </a:cubicBezTo>
                  <a:cubicBezTo>
                    <a:pt x="15" y="19"/>
                    <a:pt x="16" y="20"/>
                    <a:pt x="16" y="21"/>
                  </a:cubicBezTo>
                  <a:cubicBezTo>
                    <a:pt x="16" y="24"/>
                    <a:pt x="14" y="25"/>
                    <a:pt x="10" y="25"/>
                  </a:cubicBezTo>
                  <a:cubicBezTo>
                    <a:pt x="9" y="25"/>
                    <a:pt x="8" y="25"/>
                    <a:pt x="6" y="24"/>
                  </a:cubicBezTo>
                  <a:cubicBezTo>
                    <a:pt x="5" y="24"/>
                    <a:pt x="4" y="23"/>
                    <a:pt x="3" y="22"/>
                  </a:cubicBezTo>
                  <a:cubicBezTo>
                    <a:pt x="0" y="26"/>
                    <a:pt x="0" y="26"/>
                    <a:pt x="0" y="26"/>
                  </a:cubicBezTo>
                  <a:cubicBezTo>
                    <a:pt x="1" y="28"/>
                    <a:pt x="2" y="29"/>
                    <a:pt x="4" y="29"/>
                  </a:cubicBezTo>
                  <a:cubicBezTo>
                    <a:pt x="6" y="30"/>
                    <a:pt x="8" y="30"/>
                    <a:pt x="10" y="30"/>
                  </a:cubicBezTo>
                  <a:cubicBezTo>
                    <a:pt x="13" y="30"/>
                    <a:pt x="16" y="29"/>
                    <a:pt x="18" y="28"/>
                  </a:cubicBezTo>
                  <a:cubicBezTo>
                    <a:pt x="20" y="26"/>
                    <a:pt x="21" y="24"/>
                    <a:pt x="21" y="21"/>
                  </a:cubicBezTo>
                  <a:cubicBezTo>
                    <a:pt x="21" y="20"/>
                    <a:pt x="21" y="19"/>
                    <a:pt x="21" y="18"/>
                  </a:cubicBezTo>
                  <a:cubicBezTo>
                    <a:pt x="20" y="17"/>
                    <a:pt x="20" y="16"/>
                    <a:pt x="1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9" name="Freeform 2086"/>
            <p:cNvSpPr>
              <a:spLocks/>
            </p:cNvSpPr>
            <p:nvPr/>
          </p:nvSpPr>
          <p:spPr bwMode="auto">
            <a:xfrm>
              <a:off x="11090391" y="2930000"/>
              <a:ext cx="357188" cy="79375"/>
            </a:xfrm>
            <a:custGeom>
              <a:avLst/>
              <a:gdLst>
                <a:gd name="T0" fmla="*/ 0 w 225"/>
                <a:gd name="T1" fmla="*/ 24 h 50"/>
                <a:gd name="T2" fmla="*/ 111 w 225"/>
                <a:gd name="T3" fmla="*/ 50 h 50"/>
                <a:gd name="T4" fmla="*/ 225 w 225"/>
                <a:gd name="T5" fmla="*/ 24 h 50"/>
                <a:gd name="T6" fmla="*/ 111 w 225"/>
                <a:gd name="T7" fmla="*/ 0 h 50"/>
                <a:gd name="T8" fmla="*/ 0 w 225"/>
                <a:gd name="T9" fmla="*/ 24 h 50"/>
              </a:gdLst>
              <a:ahLst/>
              <a:cxnLst>
                <a:cxn ang="0">
                  <a:pos x="T0" y="T1"/>
                </a:cxn>
                <a:cxn ang="0">
                  <a:pos x="T2" y="T3"/>
                </a:cxn>
                <a:cxn ang="0">
                  <a:pos x="T4" y="T5"/>
                </a:cxn>
                <a:cxn ang="0">
                  <a:pos x="T6" y="T7"/>
                </a:cxn>
                <a:cxn ang="0">
                  <a:pos x="T8" y="T9"/>
                </a:cxn>
              </a:cxnLst>
              <a:rect l="0" t="0" r="r" b="b"/>
              <a:pathLst>
                <a:path w="225" h="50">
                  <a:moveTo>
                    <a:pt x="0" y="24"/>
                  </a:moveTo>
                  <a:lnTo>
                    <a:pt x="111" y="50"/>
                  </a:lnTo>
                  <a:lnTo>
                    <a:pt x="225" y="24"/>
                  </a:lnTo>
                  <a:lnTo>
                    <a:pt x="111" y="0"/>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057023" y="5271476"/>
            <a:ext cx="458971" cy="437279"/>
            <a:chOff x="4150420" y="2637483"/>
            <a:chExt cx="638175" cy="608013"/>
          </a:xfrm>
          <a:solidFill>
            <a:schemeClr val="bg1"/>
          </a:solidFill>
        </p:grpSpPr>
        <p:sp>
          <p:nvSpPr>
            <p:cNvPr id="51" name="Freeform 1726"/>
            <p:cNvSpPr>
              <a:spLocks noEditPoints="1"/>
            </p:cNvSpPr>
            <p:nvPr/>
          </p:nvSpPr>
          <p:spPr bwMode="auto">
            <a:xfrm>
              <a:off x="4150420" y="2637483"/>
              <a:ext cx="638175" cy="608013"/>
            </a:xfrm>
            <a:custGeom>
              <a:avLst/>
              <a:gdLst>
                <a:gd name="T0" fmla="*/ 53 w 170"/>
                <a:gd name="T1" fmla="*/ 9 h 162"/>
                <a:gd name="T2" fmla="*/ 17 w 170"/>
                <a:gd name="T3" fmla="*/ 108 h 162"/>
                <a:gd name="T4" fmla="*/ 116 w 170"/>
                <a:gd name="T5" fmla="*/ 144 h 162"/>
                <a:gd name="T6" fmla="*/ 152 w 170"/>
                <a:gd name="T7" fmla="*/ 45 h 162"/>
                <a:gd name="T8" fmla="*/ 110 w 170"/>
                <a:gd name="T9" fmla="*/ 7 h 162"/>
                <a:gd name="T10" fmla="*/ 53 w 170"/>
                <a:gd name="T11" fmla="*/ 9 h 162"/>
                <a:gd name="T12" fmla="*/ 108 w 170"/>
                <a:gd name="T13" fmla="*/ 14 h 162"/>
                <a:gd name="T14" fmla="*/ 146 w 170"/>
                <a:gd name="T15" fmla="*/ 48 h 162"/>
                <a:gd name="T16" fmla="*/ 113 w 170"/>
                <a:gd name="T17" fmla="*/ 138 h 162"/>
                <a:gd name="T18" fmla="*/ 24 w 170"/>
                <a:gd name="T19" fmla="*/ 105 h 162"/>
                <a:gd name="T20" fmla="*/ 56 w 170"/>
                <a:gd name="T21" fmla="*/ 16 h 162"/>
                <a:gd name="T22" fmla="*/ 108 w 170"/>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62">
                  <a:moveTo>
                    <a:pt x="53" y="9"/>
                  </a:moveTo>
                  <a:cubicBezTo>
                    <a:pt x="16" y="26"/>
                    <a:pt x="0" y="71"/>
                    <a:pt x="17" y="108"/>
                  </a:cubicBezTo>
                  <a:cubicBezTo>
                    <a:pt x="34" y="145"/>
                    <a:pt x="79" y="162"/>
                    <a:pt x="116" y="144"/>
                  </a:cubicBezTo>
                  <a:cubicBezTo>
                    <a:pt x="153" y="127"/>
                    <a:pt x="170" y="83"/>
                    <a:pt x="152" y="45"/>
                  </a:cubicBezTo>
                  <a:cubicBezTo>
                    <a:pt x="144" y="27"/>
                    <a:pt x="129" y="14"/>
                    <a:pt x="110" y="7"/>
                  </a:cubicBezTo>
                  <a:cubicBezTo>
                    <a:pt x="92" y="0"/>
                    <a:pt x="71" y="1"/>
                    <a:pt x="53" y="9"/>
                  </a:cubicBezTo>
                  <a:close/>
                  <a:moveTo>
                    <a:pt x="108" y="14"/>
                  </a:moveTo>
                  <a:cubicBezTo>
                    <a:pt x="125" y="20"/>
                    <a:pt x="138" y="32"/>
                    <a:pt x="146" y="48"/>
                  </a:cubicBezTo>
                  <a:cubicBezTo>
                    <a:pt x="161" y="82"/>
                    <a:pt x="147" y="122"/>
                    <a:pt x="113" y="138"/>
                  </a:cubicBezTo>
                  <a:cubicBezTo>
                    <a:pt x="79" y="153"/>
                    <a:pt x="39" y="139"/>
                    <a:pt x="24" y="105"/>
                  </a:cubicBezTo>
                  <a:cubicBezTo>
                    <a:pt x="8" y="71"/>
                    <a:pt x="23" y="31"/>
                    <a:pt x="56" y="16"/>
                  </a:cubicBezTo>
                  <a:cubicBezTo>
                    <a:pt x="73" y="8"/>
                    <a:pt x="91" y="7"/>
                    <a:pt x="10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1727"/>
            <p:cNvSpPr>
              <a:spLocks noEditPoints="1"/>
            </p:cNvSpPr>
            <p:nvPr/>
          </p:nvSpPr>
          <p:spPr bwMode="auto">
            <a:xfrm>
              <a:off x="4361558" y="2816870"/>
              <a:ext cx="214313" cy="214313"/>
            </a:xfrm>
            <a:custGeom>
              <a:avLst/>
              <a:gdLst>
                <a:gd name="T0" fmla="*/ 6 w 57"/>
                <a:gd name="T1" fmla="*/ 39 h 57"/>
                <a:gd name="T2" fmla="*/ 39 w 57"/>
                <a:gd name="T3" fmla="*/ 52 h 57"/>
                <a:gd name="T4" fmla="*/ 52 w 57"/>
                <a:gd name="T5" fmla="*/ 18 h 57"/>
                <a:gd name="T6" fmla="*/ 18 w 57"/>
                <a:gd name="T7" fmla="*/ 6 h 57"/>
                <a:gd name="T8" fmla="*/ 6 w 57"/>
                <a:gd name="T9" fmla="*/ 39 h 57"/>
                <a:gd name="T10" fmla="*/ 24 w 57"/>
                <a:gd name="T11" fmla="*/ 18 h 57"/>
                <a:gd name="T12" fmla="*/ 39 w 57"/>
                <a:gd name="T13" fmla="*/ 24 h 57"/>
                <a:gd name="T14" fmla="*/ 33 w 57"/>
                <a:gd name="T15" fmla="*/ 39 h 57"/>
                <a:gd name="T16" fmla="*/ 18 w 57"/>
                <a:gd name="T17" fmla="*/ 33 h 57"/>
                <a:gd name="T18" fmla="*/ 24 w 57"/>
                <a:gd name="T19"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6" y="39"/>
                  </a:moveTo>
                  <a:cubicBezTo>
                    <a:pt x="12" y="52"/>
                    <a:pt x="27" y="57"/>
                    <a:pt x="39" y="52"/>
                  </a:cubicBezTo>
                  <a:cubicBezTo>
                    <a:pt x="52" y="46"/>
                    <a:pt x="57" y="31"/>
                    <a:pt x="52" y="18"/>
                  </a:cubicBezTo>
                  <a:cubicBezTo>
                    <a:pt x="46" y="6"/>
                    <a:pt x="31" y="0"/>
                    <a:pt x="18" y="6"/>
                  </a:cubicBezTo>
                  <a:cubicBezTo>
                    <a:pt x="5" y="12"/>
                    <a:pt x="0" y="27"/>
                    <a:pt x="6" y="39"/>
                  </a:cubicBezTo>
                  <a:close/>
                  <a:moveTo>
                    <a:pt x="24" y="18"/>
                  </a:moveTo>
                  <a:cubicBezTo>
                    <a:pt x="30" y="16"/>
                    <a:pt x="36" y="18"/>
                    <a:pt x="39" y="24"/>
                  </a:cubicBezTo>
                  <a:cubicBezTo>
                    <a:pt x="42" y="30"/>
                    <a:pt x="39" y="36"/>
                    <a:pt x="33" y="39"/>
                  </a:cubicBezTo>
                  <a:cubicBezTo>
                    <a:pt x="28" y="42"/>
                    <a:pt x="21" y="39"/>
                    <a:pt x="18" y="33"/>
                  </a:cubicBezTo>
                  <a:cubicBezTo>
                    <a:pt x="16" y="28"/>
                    <a:pt x="18" y="21"/>
                    <a:pt x="2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1728"/>
            <p:cNvSpPr>
              <a:spLocks/>
            </p:cNvSpPr>
            <p:nvPr/>
          </p:nvSpPr>
          <p:spPr bwMode="auto">
            <a:xfrm>
              <a:off x="4290120" y="2723208"/>
              <a:ext cx="107950" cy="93663"/>
            </a:xfrm>
            <a:custGeom>
              <a:avLst/>
              <a:gdLst>
                <a:gd name="T0" fmla="*/ 27 w 29"/>
                <a:gd name="T1" fmla="*/ 0 h 25"/>
                <a:gd name="T2" fmla="*/ 24 w 29"/>
                <a:gd name="T3" fmla="*/ 2 h 25"/>
                <a:gd name="T4" fmla="*/ 1 w 29"/>
                <a:gd name="T5" fmla="*/ 21 h 25"/>
                <a:gd name="T6" fmla="*/ 1 w 29"/>
                <a:gd name="T7" fmla="*/ 23 h 25"/>
                <a:gd name="T8" fmla="*/ 2 w 29"/>
                <a:gd name="T9" fmla="*/ 24 h 25"/>
                <a:gd name="T10" fmla="*/ 2 w 29"/>
                <a:gd name="T11" fmla="*/ 25 h 25"/>
                <a:gd name="T12" fmla="*/ 4 w 29"/>
                <a:gd name="T13" fmla="*/ 24 h 25"/>
                <a:gd name="T14" fmla="*/ 26 w 29"/>
                <a:gd name="T15" fmla="*/ 6 h 25"/>
                <a:gd name="T16" fmla="*/ 28 w 29"/>
                <a:gd name="T17" fmla="*/ 5 h 25"/>
                <a:gd name="T18" fmla="*/ 29 w 29"/>
                <a:gd name="T19" fmla="*/ 3 h 25"/>
                <a:gd name="T20" fmla="*/ 29 w 29"/>
                <a:gd name="T21" fmla="*/ 2 h 25"/>
                <a:gd name="T22" fmla="*/ 29 w 29"/>
                <a:gd name="T23" fmla="*/ 1 h 25"/>
                <a:gd name="T24" fmla="*/ 28 w 29"/>
                <a:gd name="T25" fmla="*/ 0 h 25"/>
                <a:gd name="T26" fmla="*/ 27 w 29"/>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5">
                  <a:moveTo>
                    <a:pt x="27" y="0"/>
                  </a:moveTo>
                  <a:cubicBezTo>
                    <a:pt x="27" y="0"/>
                    <a:pt x="24" y="2"/>
                    <a:pt x="24" y="2"/>
                  </a:cubicBezTo>
                  <a:cubicBezTo>
                    <a:pt x="15" y="6"/>
                    <a:pt x="7" y="13"/>
                    <a:pt x="1" y="21"/>
                  </a:cubicBezTo>
                  <a:cubicBezTo>
                    <a:pt x="0" y="22"/>
                    <a:pt x="0" y="22"/>
                    <a:pt x="1" y="23"/>
                  </a:cubicBezTo>
                  <a:cubicBezTo>
                    <a:pt x="1" y="23"/>
                    <a:pt x="1" y="24"/>
                    <a:pt x="2" y="24"/>
                  </a:cubicBezTo>
                  <a:cubicBezTo>
                    <a:pt x="2" y="25"/>
                    <a:pt x="2" y="25"/>
                    <a:pt x="2" y="25"/>
                  </a:cubicBezTo>
                  <a:cubicBezTo>
                    <a:pt x="3" y="25"/>
                    <a:pt x="4" y="25"/>
                    <a:pt x="4" y="24"/>
                  </a:cubicBezTo>
                  <a:cubicBezTo>
                    <a:pt x="10" y="16"/>
                    <a:pt x="17" y="10"/>
                    <a:pt x="26" y="6"/>
                  </a:cubicBezTo>
                  <a:cubicBezTo>
                    <a:pt x="26" y="6"/>
                    <a:pt x="28" y="5"/>
                    <a:pt x="28" y="5"/>
                  </a:cubicBezTo>
                  <a:cubicBezTo>
                    <a:pt x="29" y="5"/>
                    <a:pt x="29" y="4"/>
                    <a:pt x="29" y="3"/>
                  </a:cubicBezTo>
                  <a:cubicBezTo>
                    <a:pt x="29" y="3"/>
                    <a:pt x="29" y="3"/>
                    <a:pt x="29" y="2"/>
                  </a:cubicBezTo>
                  <a:cubicBezTo>
                    <a:pt x="29" y="1"/>
                    <a:pt x="29" y="1"/>
                    <a:pt x="29" y="1"/>
                  </a:cubicBezTo>
                  <a:cubicBezTo>
                    <a:pt x="29" y="1"/>
                    <a:pt x="28" y="1"/>
                    <a:pt x="28" y="0"/>
                  </a:cubicBezTo>
                  <a:cubicBezTo>
                    <a:pt x="27" y="0"/>
                    <a:pt x="27"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1729"/>
            <p:cNvSpPr>
              <a:spLocks/>
            </p:cNvSpPr>
            <p:nvPr/>
          </p:nvSpPr>
          <p:spPr bwMode="auto">
            <a:xfrm>
              <a:off x="4537770" y="3031183"/>
              <a:ext cx="107950" cy="93663"/>
            </a:xfrm>
            <a:custGeom>
              <a:avLst/>
              <a:gdLst>
                <a:gd name="T0" fmla="*/ 25 w 29"/>
                <a:gd name="T1" fmla="*/ 1 h 25"/>
                <a:gd name="T2" fmla="*/ 4 w 29"/>
                <a:gd name="T3" fmla="*/ 20 h 25"/>
                <a:gd name="T4" fmla="*/ 1 w 29"/>
                <a:gd name="T5" fmla="*/ 21 h 25"/>
                <a:gd name="T6" fmla="*/ 0 w 29"/>
                <a:gd name="T7" fmla="*/ 22 h 25"/>
                <a:gd name="T8" fmla="*/ 0 w 29"/>
                <a:gd name="T9" fmla="*/ 23 h 25"/>
                <a:gd name="T10" fmla="*/ 1 w 29"/>
                <a:gd name="T11" fmla="*/ 24 h 25"/>
                <a:gd name="T12" fmla="*/ 2 w 29"/>
                <a:gd name="T13" fmla="*/ 25 h 25"/>
                <a:gd name="T14" fmla="*/ 3 w 29"/>
                <a:gd name="T15" fmla="*/ 25 h 25"/>
                <a:gd name="T16" fmla="*/ 6 w 29"/>
                <a:gd name="T17" fmla="*/ 24 h 25"/>
                <a:gd name="T18" fmla="*/ 29 w 29"/>
                <a:gd name="T19" fmla="*/ 4 h 25"/>
                <a:gd name="T20" fmla="*/ 29 w 29"/>
                <a:gd name="T21" fmla="*/ 3 h 25"/>
                <a:gd name="T22" fmla="*/ 28 w 29"/>
                <a:gd name="T23" fmla="*/ 1 h 25"/>
                <a:gd name="T24" fmla="*/ 27 w 29"/>
                <a:gd name="T25" fmla="*/ 1 h 25"/>
                <a:gd name="T26" fmla="*/ 25 w 29"/>
                <a:gd name="T2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5">
                  <a:moveTo>
                    <a:pt x="25" y="1"/>
                  </a:moveTo>
                  <a:cubicBezTo>
                    <a:pt x="19" y="9"/>
                    <a:pt x="12" y="16"/>
                    <a:pt x="4" y="20"/>
                  </a:cubicBezTo>
                  <a:cubicBezTo>
                    <a:pt x="4" y="20"/>
                    <a:pt x="1" y="21"/>
                    <a:pt x="1" y="21"/>
                  </a:cubicBezTo>
                  <a:cubicBezTo>
                    <a:pt x="1" y="21"/>
                    <a:pt x="0" y="22"/>
                    <a:pt x="0" y="22"/>
                  </a:cubicBezTo>
                  <a:cubicBezTo>
                    <a:pt x="0" y="23"/>
                    <a:pt x="0" y="23"/>
                    <a:pt x="0" y="23"/>
                  </a:cubicBezTo>
                  <a:cubicBezTo>
                    <a:pt x="1" y="24"/>
                    <a:pt x="1" y="24"/>
                    <a:pt x="1" y="24"/>
                  </a:cubicBezTo>
                  <a:cubicBezTo>
                    <a:pt x="1" y="24"/>
                    <a:pt x="1" y="25"/>
                    <a:pt x="2" y="25"/>
                  </a:cubicBezTo>
                  <a:cubicBezTo>
                    <a:pt x="2" y="25"/>
                    <a:pt x="2" y="25"/>
                    <a:pt x="3" y="25"/>
                  </a:cubicBezTo>
                  <a:cubicBezTo>
                    <a:pt x="6" y="24"/>
                    <a:pt x="6" y="24"/>
                    <a:pt x="6" y="24"/>
                  </a:cubicBezTo>
                  <a:cubicBezTo>
                    <a:pt x="15" y="20"/>
                    <a:pt x="23" y="13"/>
                    <a:pt x="29" y="4"/>
                  </a:cubicBezTo>
                  <a:cubicBezTo>
                    <a:pt x="29" y="4"/>
                    <a:pt x="29" y="3"/>
                    <a:pt x="29" y="3"/>
                  </a:cubicBezTo>
                  <a:cubicBezTo>
                    <a:pt x="29" y="2"/>
                    <a:pt x="28" y="2"/>
                    <a:pt x="28" y="1"/>
                  </a:cubicBezTo>
                  <a:cubicBezTo>
                    <a:pt x="27" y="1"/>
                    <a:pt x="27" y="1"/>
                    <a:pt x="27" y="1"/>
                  </a:cubicBezTo>
                  <a:cubicBezTo>
                    <a:pt x="27" y="0"/>
                    <a:pt x="25" y="1"/>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Freeform 1730"/>
            <p:cNvSpPr>
              <a:spLocks/>
            </p:cNvSpPr>
            <p:nvPr/>
          </p:nvSpPr>
          <p:spPr bwMode="auto">
            <a:xfrm>
              <a:off x="4526658" y="3016895"/>
              <a:ext cx="90488" cy="74613"/>
            </a:xfrm>
            <a:custGeom>
              <a:avLst/>
              <a:gdLst>
                <a:gd name="T0" fmla="*/ 20 w 24"/>
                <a:gd name="T1" fmla="*/ 0 h 20"/>
                <a:gd name="T2" fmla="*/ 3 w 24"/>
                <a:gd name="T3" fmla="*/ 15 h 20"/>
                <a:gd name="T4" fmla="*/ 4 w 24"/>
                <a:gd name="T5" fmla="*/ 15 h 20"/>
                <a:gd name="T6" fmla="*/ 1 w 24"/>
                <a:gd name="T7" fmla="*/ 16 h 20"/>
                <a:gd name="T8" fmla="*/ 0 w 24"/>
                <a:gd name="T9" fmla="*/ 17 h 20"/>
                <a:gd name="T10" fmla="*/ 0 w 24"/>
                <a:gd name="T11" fmla="*/ 18 h 20"/>
                <a:gd name="T12" fmla="*/ 0 w 24"/>
                <a:gd name="T13" fmla="*/ 19 h 20"/>
                <a:gd name="T14" fmla="*/ 1 w 24"/>
                <a:gd name="T15" fmla="*/ 20 h 20"/>
                <a:gd name="T16" fmla="*/ 3 w 24"/>
                <a:gd name="T17" fmla="*/ 20 h 20"/>
                <a:gd name="T18" fmla="*/ 5 w 24"/>
                <a:gd name="T19" fmla="*/ 19 h 20"/>
                <a:gd name="T20" fmla="*/ 24 w 24"/>
                <a:gd name="T21" fmla="*/ 3 h 20"/>
                <a:gd name="T22" fmla="*/ 24 w 24"/>
                <a:gd name="T23" fmla="*/ 2 h 20"/>
                <a:gd name="T24" fmla="*/ 24 w 24"/>
                <a:gd name="T25" fmla="*/ 1 h 20"/>
                <a:gd name="T26" fmla="*/ 23 w 24"/>
                <a:gd name="T27" fmla="*/ 0 h 20"/>
                <a:gd name="T28" fmla="*/ 20 w 24"/>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0">
                  <a:moveTo>
                    <a:pt x="20" y="0"/>
                  </a:moveTo>
                  <a:cubicBezTo>
                    <a:pt x="16" y="7"/>
                    <a:pt x="10" y="12"/>
                    <a:pt x="3" y="15"/>
                  </a:cubicBezTo>
                  <a:cubicBezTo>
                    <a:pt x="3" y="15"/>
                    <a:pt x="4" y="15"/>
                    <a:pt x="4" y="15"/>
                  </a:cubicBezTo>
                  <a:cubicBezTo>
                    <a:pt x="1" y="16"/>
                    <a:pt x="1" y="16"/>
                    <a:pt x="1" y="16"/>
                  </a:cubicBezTo>
                  <a:cubicBezTo>
                    <a:pt x="1" y="16"/>
                    <a:pt x="0" y="16"/>
                    <a:pt x="0" y="17"/>
                  </a:cubicBezTo>
                  <a:cubicBezTo>
                    <a:pt x="0" y="17"/>
                    <a:pt x="0" y="18"/>
                    <a:pt x="0" y="18"/>
                  </a:cubicBezTo>
                  <a:cubicBezTo>
                    <a:pt x="0" y="19"/>
                    <a:pt x="0" y="19"/>
                    <a:pt x="0" y="19"/>
                  </a:cubicBezTo>
                  <a:cubicBezTo>
                    <a:pt x="1" y="20"/>
                    <a:pt x="1" y="20"/>
                    <a:pt x="1" y="20"/>
                  </a:cubicBezTo>
                  <a:cubicBezTo>
                    <a:pt x="2" y="20"/>
                    <a:pt x="2" y="20"/>
                    <a:pt x="3" y="20"/>
                  </a:cubicBezTo>
                  <a:cubicBezTo>
                    <a:pt x="5" y="19"/>
                    <a:pt x="5" y="19"/>
                    <a:pt x="5" y="19"/>
                  </a:cubicBezTo>
                  <a:cubicBezTo>
                    <a:pt x="12" y="16"/>
                    <a:pt x="19" y="10"/>
                    <a:pt x="24" y="3"/>
                  </a:cubicBezTo>
                  <a:cubicBezTo>
                    <a:pt x="24" y="3"/>
                    <a:pt x="24" y="2"/>
                    <a:pt x="24" y="2"/>
                  </a:cubicBezTo>
                  <a:cubicBezTo>
                    <a:pt x="24" y="1"/>
                    <a:pt x="24" y="1"/>
                    <a:pt x="24" y="1"/>
                  </a:cubicBezTo>
                  <a:cubicBezTo>
                    <a:pt x="23" y="0"/>
                    <a:pt x="23" y="0"/>
                    <a:pt x="23" y="0"/>
                  </a:cubicBezTo>
                  <a:cubicBezTo>
                    <a:pt x="22" y="0"/>
                    <a:pt x="21"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6" name="Freeform 1731"/>
            <p:cNvSpPr>
              <a:spLocks/>
            </p:cNvSpPr>
            <p:nvPr/>
          </p:nvSpPr>
          <p:spPr bwMode="auto">
            <a:xfrm>
              <a:off x="4320283" y="2756545"/>
              <a:ext cx="90488" cy="79375"/>
            </a:xfrm>
            <a:custGeom>
              <a:avLst/>
              <a:gdLst>
                <a:gd name="T0" fmla="*/ 22 w 24"/>
                <a:gd name="T1" fmla="*/ 0 h 21"/>
                <a:gd name="T2" fmla="*/ 20 w 24"/>
                <a:gd name="T3" fmla="*/ 1 h 21"/>
                <a:gd name="T4" fmla="*/ 19 w 24"/>
                <a:gd name="T5" fmla="*/ 1 h 21"/>
                <a:gd name="T6" fmla="*/ 19 w 24"/>
                <a:gd name="T7" fmla="*/ 1 h 21"/>
                <a:gd name="T8" fmla="*/ 0 w 24"/>
                <a:gd name="T9" fmla="*/ 17 h 21"/>
                <a:gd name="T10" fmla="*/ 0 w 24"/>
                <a:gd name="T11" fmla="*/ 19 h 21"/>
                <a:gd name="T12" fmla="*/ 1 w 24"/>
                <a:gd name="T13" fmla="*/ 20 h 21"/>
                <a:gd name="T14" fmla="*/ 2 w 24"/>
                <a:gd name="T15" fmla="*/ 20 h 21"/>
                <a:gd name="T16" fmla="*/ 4 w 24"/>
                <a:gd name="T17" fmla="*/ 20 h 21"/>
                <a:gd name="T18" fmla="*/ 21 w 24"/>
                <a:gd name="T19" fmla="*/ 5 h 21"/>
                <a:gd name="T20" fmla="*/ 23 w 24"/>
                <a:gd name="T21" fmla="*/ 5 h 21"/>
                <a:gd name="T22" fmla="*/ 24 w 24"/>
                <a:gd name="T23" fmla="*/ 3 h 21"/>
                <a:gd name="T24" fmla="*/ 24 w 24"/>
                <a:gd name="T25" fmla="*/ 2 h 21"/>
                <a:gd name="T26" fmla="*/ 24 w 24"/>
                <a:gd name="T27" fmla="*/ 1 h 21"/>
                <a:gd name="T28" fmla="*/ 23 w 24"/>
                <a:gd name="T29" fmla="*/ 0 h 21"/>
                <a:gd name="T30" fmla="*/ 22 w 24"/>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1">
                  <a:moveTo>
                    <a:pt x="22" y="0"/>
                  </a:moveTo>
                  <a:cubicBezTo>
                    <a:pt x="20" y="1"/>
                    <a:pt x="20" y="1"/>
                    <a:pt x="20" y="1"/>
                  </a:cubicBezTo>
                  <a:cubicBezTo>
                    <a:pt x="19" y="1"/>
                    <a:pt x="19" y="1"/>
                    <a:pt x="19" y="1"/>
                  </a:cubicBezTo>
                  <a:cubicBezTo>
                    <a:pt x="19" y="1"/>
                    <a:pt x="19" y="1"/>
                    <a:pt x="19" y="1"/>
                  </a:cubicBezTo>
                  <a:cubicBezTo>
                    <a:pt x="12" y="5"/>
                    <a:pt x="5" y="10"/>
                    <a:pt x="0" y="17"/>
                  </a:cubicBezTo>
                  <a:cubicBezTo>
                    <a:pt x="0" y="18"/>
                    <a:pt x="0" y="18"/>
                    <a:pt x="0" y="19"/>
                  </a:cubicBezTo>
                  <a:cubicBezTo>
                    <a:pt x="0" y="19"/>
                    <a:pt x="1" y="20"/>
                    <a:pt x="1" y="20"/>
                  </a:cubicBezTo>
                  <a:cubicBezTo>
                    <a:pt x="2" y="20"/>
                    <a:pt x="2" y="20"/>
                    <a:pt x="2" y="20"/>
                  </a:cubicBezTo>
                  <a:cubicBezTo>
                    <a:pt x="2" y="21"/>
                    <a:pt x="4" y="21"/>
                    <a:pt x="4" y="20"/>
                  </a:cubicBezTo>
                  <a:cubicBezTo>
                    <a:pt x="9" y="14"/>
                    <a:pt x="15" y="8"/>
                    <a:pt x="21" y="5"/>
                  </a:cubicBezTo>
                  <a:cubicBezTo>
                    <a:pt x="21" y="5"/>
                    <a:pt x="23" y="5"/>
                    <a:pt x="23" y="5"/>
                  </a:cubicBezTo>
                  <a:cubicBezTo>
                    <a:pt x="24" y="4"/>
                    <a:pt x="24" y="3"/>
                    <a:pt x="24" y="3"/>
                  </a:cubicBezTo>
                  <a:cubicBezTo>
                    <a:pt x="24" y="2"/>
                    <a:pt x="24" y="2"/>
                    <a:pt x="24" y="2"/>
                  </a:cubicBezTo>
                  <a:cubicBezTo>
                    <a:pt x="24" y="1"/>
                    <a:pt x="24" y="1"/>
                    <a:pt x="24" y="1"/>
                  </a:cubicBezTo>
                  <a:cubicBezTo>
                    <a:pt x="24" y="1"/>
                    <a:pt x="23" y="0"/>
                    <a:pt x="23" y="0"/>
                  </a:cubicBezTo>
                  <a:cubicBezTo>
                    <a:pt x="23" y="0"/>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7" name="Freeform 1732"/>
            <p:cNvSpPr>
              <a:spLocks/>
            </p:cNvSpPr>
            <p:nvPr/>
          </p:nvSpPr>
          <p:spPr bwMode="auto">
            <a:xfrm>
              <a:off x="4515545" y="2997845"/>
              <a:ext cx="74613" cy="63500"/>
            </a:xfrm>
            <a:custGeom>
              <a:avLst/>
              <a:gdLst>
                <a:gd name="T0" fmla="*/ 15 w 20"/>
                <a:gd name="T1" fmla="*/ 0 h 17"/>
                <a:gd name="T2" fmla="*/ 2 w 20"/>
                <a:gd name="T3" fmla="*/ 12 h 17"/>
                <a:gd name="T4" fmla="*/ 1 w 20"/>
                <a:gd name="T5" fmla="*/ 12 h 17"/>
                <a:gd name="T6" fmla="*/ 0 w 20"/>
                <a:gd name="T7" fmla="*/ 14 h 17"/>
                <a:gd name="T8" fmla="*/ 0 w 20"/>
                <a:gd name="T9" fmla="*/ 15 h 17"/>
                <a:gd name="T10" fmla="*/ 1 w 20"/>
                <a:gd name="T11" fmla="*/ 16 h 17"/>
                <a:gd name="T12" fmla="*/ 3 w 20"/>
                <a:gd name="T13" fmla="*/ 17 h 17"/>
                <a:gd name="T14" fmla="*/ 4 w 20"/>
                <a:gd name="T15" fmla="*/ 16 h 17"/>
                <a:gd name="T16" fmla="*/ 19 w 20"/>
                <a:gd name="T17" fmla="*/ 3 h 17"/>
                <a:gd name="T18" fmla="*/ 19 w 20"/>
                <a:gd name="T19" fmla="*/ 2 h 17"/>
                <a:gd name="T20" fmla="*/ 19 w 20"/>
                <a:gd name="T21" fmla="*/ 1 h 17"/>
                <a:gd name="T22" fmla="*/ 18 w 20"/>
                <a:gd name="T23" fmla="*/ 0 h 17"/>
                <a:gd name="T24" fmla="*/ 15 w 20"/>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7">
                  <a:moveTo>
                    <a:pt x="15" y="0"/>
                  </a:moveTo>
                  <a:cubicBezTo>
                    <a:pt x="12" y="5"/>
                    <a:pt x="7" y="9"/>
                    <a:pt x="2" y="12"/>
                  </a:cubicBezTo>
                  <a:cubicBezTo>
                    <a:pt x="1" y="12"/>
                    <a:pt x="1" y="12"/>
                    <a:pt x="1" y="12"/>
                  </a:cubicBezTo>
                  <a:cubicBezTo>
                    <a:pt x="0" y="13"/>
                    <a:pt x="0" y="13"/>
                    <a:pt x="0" y="14"/>
                  </a:cubicBezTo>
                  <a:cubicBezTo>
                    <a:pt x="0" y="15"/>
                    <a:pt x="0" y="15"/>
                    <a:pt x="0" y="15"/>
                  </a:cubicBezTo>
                  <a:cubicBezTo>
                    <a:pt x="0" y="16"/>
                    <a:pt x="1" y="16"/>
                    <a:pt x="1" y="16"/>
                  </a:cubicBezTo>
                  <a:cubicBezTo>
                    <a:pt x="2" y="17"/>
                    <a:pt x="2" y="17"/>
                    <a:pt x="3" y="17"/>
                  </a:cubicBezTo>
                  <a:cubicBezTo>
                    <a:pt x="4" y="16"/>
                    <a:pt x="4" y="16"/>
                    <a:pt x="4" y="16"/>
                  </a:cubicBezTo>
                  <a:cubicBezTo>
                    <a:pt x="10" y="13"/>
                    <a:pt x="15" y="9"/>
                    <a:pt x="19" y="3"/>
                  </a:cubicBezTo>
                  <a:cubicBezTo>
                    <a:pt x="19" y="3"/>
                    <a:pt x="20" y="2"/>
                    <a:pt x="19" y="2"/>
                  </a:cubicBezTo>
                  <a:cubicBezTo>
                    <a:pt x="19" y="1"/>
                    <a:pt x="19" y="1"/>
                    <a:pt x="19" y="1"/>
                  </a:cubicBezTo>
                  <a:cubicBezTo>
                    <a:pt x="18" y="0"/>
                    <a:pt x="18" y="0"/>
                    <a:pt x="18" y="0"/>
                  </a:cubicBezTo>
                  <a:cubicBezTo>
                    <a:pt x="17" y="0"/>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8" name="Freeform 1733"/>
            <p:cNvSpPr>
              <a:spLocks/>
            </p:cNvSpPr>
            <p:nvPr/>
          </p:nvSpPr>
          <p:spPr bwMode="auto">
            <a:xfrm>
              <a:off x="4350445" y="2791470"/>
              <a:ext cx="71438" cy="63500"/>
            </a:xfrm>
            <a:custGeom>
              <a:avLst/>
              <a:gdLst>
                <a:gd name="T0" fmla="*/ 17 w 19"/>
                <a:gd name="T1" fmla="*/ 0 h 17"/>
                <a:gd name="T2" fmla="*/ 15 w 19"/>
                <a:gd name="T3" fmla="*/ 1 h 17"/>
                <a:gd name="T4" fmla="*/ 0 w 19"/>
                <a:gd name="T5" fmla="*/ 13 h 17"/>
                <a:gd name="T6" fmla="*/ 0 w 19"/>
                <a:gd name="T7" fmla="*/ 15 h 17"/>
                <a:gd name="T8" fmla="*/ 1 w 19"/>
                <a:gd name="T9" fmla="*/ 16 h 17"/>
                <a:gd name="T10" fmla="*/ 2 w 19"/>
                <a:gd name="T11" fmla="*/ 16 h 17"/>
                <a:gd name="T12" fmla="*/ 4 w 19"/>
                <a:gd name="T13" fmla="*/ 16 h 17"/>
                <a:gd name="T14" fmla="*/ 17 w 19"/>
                <a:gd name="T15" fmla="*/ 5 h 17"/>
                <a:gd name="T16" fmla="*/ 19 w 19"/>
                <a:gd name="T17" fmla="*/ 4 h 17"/>
                <a:gd name="T18" fmla="*/ 19 w 19"/>
                <a:gd name="T19" fmla="*/ 2 h 17"/>
                <a:gd name="T20" fmla="*/ 19 w 19"/>
                <a:gd name="T21" fmla="*/ 2 h 17"/>
                <a:gd name="T22" fmla="*/ 19 w 19"/>
                <a:gd name="T23" fmla="*/ 1 h 17"/>
                <a:gd name="T24" fmla="*/ 18 w 19"/>
                <a:gd name="T25" fmla="*/ 0 h 17"/>
                <a:gd name="T26" fmla="*/ 17 w 19"/>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7">
                  <a:moveTo>
                    <a:pt x="17" y="0"/>
                  </a:moveTo>
                  <a:cubicBezTo>
                    <a:pt x="17" y="0"/>
                    <a:pt x="15" y="0"/>
                    <a:pt x="15" y="1"/>
                  </a:cubicBezTo>
                  <a:cubicBezTo>
                    <a:pt x="10" y="3"/>
                    <a:pt x="4" y="8"/>
                    <a:pt x="0" y="13"/>
                  </a:cubicBezTo>
                  <a:cubicBezTo>
                    <a:pt x="0" y="14"/>
                    <a:pt x="0" y="14"/>
                    <a:pt x="0" y="15"/>
                  </a:cubicBezTo>
                  <a:cubicBezTo>
                    <a:pt x="0" y="15"/>
                    <a:pt x="0" y="16"/>
                    <a:pt x="1" y="16"/>
                  </a:cubicBezTo>
                  <a:cubicBezTo>
                    <a:pt x="2" y="16"/>
                    <a:pt x="2" y="16"/>
                    <a:pt x="2" y="16"/>
                  </a:cubicBezTo>
                  <a:cubicBezTo>
                    <a:pt x="2" y="17"/>
                    <a:pt x="4" y="17"/>
                    <a:pt x="4" y="16"/>
                  </a:cubicBezTo>
                  <a:cubicBezTo>
                    <a:pt x="8" y="11"/>
                    <a:pt x="12" y="7"/>
                    <a:pt x="17" y="5"/>
                  </a:cubicBezTo>
                  <a:cubicBezTo>
                    <a:pt x="17" y="5"/>
                    <a:pt x="19" y="4"/>
                    <a:pt x="19" y="4"/>
                  </a:cubicBezTo>
                  <a:cubicBezTo>
                    <a:pt x="19" y="4"/>
                    <a:pt x="19" y="3"/>
                    <a:pt x="19" y="2"/>
                  </a:cubicBezTo>
                  <a:cubicBezTo>
                    <a:pt x="19" y="2"/>
                    <a:pt x="19" y="2"/>
                    <a:pt x="19" y="2"/>
                  </a:cubicBezTo>
                  <a:cubicBezTo>
                    <a:pt x="19" y="1"/>
                    <a:pt x="19" y="1"/>
                    <a:pt x="19" y="1"/>
                  </a:cubicBezTo>
                  <a:cubicBezTo>
                    <a:pt x="19" y="0"/>
                    <a:pt x="19" y="0"/>
                    <a:pt x="18" y="0"/>
                  </a:cubicBezTo>
                  <a:cubicBezTo>
                    <a:pt x="18" y="0"/>
                    <a:pt x="17"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cxnSp>
        <p:nvCxnSpPr>
          <p:cNvPr id="59" name="直接连接符 58"/>
          <p:cNvCxnSpPr/>
          <p:nvPr/>
        </p:nvCxnSpPr>
        <p:spPr>
          <a:xfrm>
            <a:off x="918192" y="2660548"/>
            <a:ext cx="10201565" cy="0"/>
          </a:xfrm>
          <a:prstGeom prst="lin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p:cNvCxnSpPr/>
          <p:nvPr/>
        </p:nvCxnSpPr>
        <p:spPr>
          <a:xfrm>
            <a:off x="950849" y="4790224"/>
            <a:ext cx="10168908" cy="0"/>
          </a:xfrm>
          <a:prstGeom prst="lin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cxnSp>
      <p:sp>
        <p:nvSpPr>
          <p:cNvPr id="68" name="矩形 67"/>
          <p:cNvSpPr/>
          <p:nvPr/>
        </p:nvSpPr>
        <p:spPr>
          <a:xfrm>
            <a:off x="1692730" y="1316881"/>
            <a:ext cx="1696068" cy="461665"/>
          </a:xfrm>
          <a:prstGeom prst="rect">
            <a:avLst/>
          </a:prstGeom>
        </p:spPr>
        <p:txBody>
          <a:bodyPr wrap="square">
            <a:spAutoFit/>
          </a:bodyPr>
          <a:lstStyle/>
          <a:p>
            <a:r>
              <a:rPr lang="en-US" altLang="zh-CN" sz="2400" b="1" dirty="0" smtClean="0">
                <a:solidFill>
                  <a:srgbClr val="093B5C"/>
                </a:solidFill>
                <a:latin typeface="微软雅黑" panose="020B0503020204020204" pitchFamily="34" charset="-122"/>
                <a:ea typeface="微软雅黑" panose="020B0503020204020204" pitchFamily="34" charset="-122"/>
              </a:rPr>
              <a:t>API</a:t>
            </a:r>
            <a:r>
              <a:rPr lang="zh-CN" altLang="en-US" sz="2400" b="1" dirty="0" smtClean="0">
                <a:solidFill>
                  <a:srgbClr val="093B5C"/>
                </a:solidFill>
                <a:latin typeface="微软雅黑" panose="020B0503020204020204" pitchFamily="34" charset="-122"/>
                <a:ea typeface="微软雅黑" panose="020B0503020204020204" pitchFamily="34" charset="-122"/>
              </a:rPr>
              <a:t>的使用</a:t>
            </a:r>
            <a:endParaRPr lang="zh-CN" altLang="en-US" sz="2400" b="1" dirty="0">
              <a:solidFill>
                <a:srgbClr val="093B5C"/>
              </a:solidFill>
              <a:latin typeface="微软雅黑" panose="020B0503020204020204" pitchFamily="34" charset="-122"/>
              <a:ea typeface="微软雅黑" panose="020B0503020204020204" pitchFamily="34" charset="-122"/>
            </a:endParaRPr>
          </a:p>
        </p:txBody>
      </p:sp>
      <p:sp>
        <p:nvSpPr>
          <p:cNvPr id="69" name="矩形 68"/>
          <p:cNvSpPr/>
          <p:nvPr/>
        </p:nvSpPr>
        <p:spPr>
          <a:xfrm>
            <a:off x="1777790" y="1770208"/>
            <a:ext cx="9175132" cy="646331"/>
          </a:xfrm>
          <a:prstGeom prst="rect">
            <a:avLst/>
          </a:prstGeom>
        </p:spPr>
        <p:txBody>
          <a:bodyPr wrap="square">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在软件开发过程中，开发人员经常需要使用各种应用程序编程接口</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）来复用已有的软件框架、类库，</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以提高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软件开发效率。</a:t>
            </a:r>
          </a:p>
        </p:txBody>
      </p:sp>
      <p:sp>
        <p:nvSpPr>
          <p:cNvPr id="70" name="矩形 69"/>
          <p:cNvSpPr/>
          <p:nvPr/>
        </p:nvSpPr>
        <p:spPr>
          <a:xfrm>
            <a:off x="1692730" y="2938508"/>
            <a:ext cx="1696068" cy="461665"/>
          </a:xfrm>
          <a:prstGeom prst="rect">
            <a:avLst/>
          </a:prstGeom>
        </p:spPr>
        <p:txBody>
          <a:bodyPr wrap="square">
            <a:spAutoFit/>
          </a:bodyPr>
          <a:lstStyle/>
          <a:p>
            <a:r>
              <a:rPr lang="en-US" altLang="zh-CN" sz="2400" b="1" dirty="0" smtClean="0">
                <a:solidFill>
                  <a:srgbClr val="093B5C"/>
                </a:solidFill>
                <a:latin typeface="微软雅黑" panose="020B0503020204020204" pitchFamily="34" charset="-122"/>
                <a:ea typeface="微软雅黑" panose="020B0503020204020204" pitchFamily="34" charset="-122"/>
              </a:rPr>
              <a:t>API</a:t>
            </a:r>
            <a:r>
              <a:rPr lang="zh-CN" altLang="en-US" sz="2400" b="1" dirty="0" smtClean="0">
                <a:solidFill>
                  <a:srgbClr val="093B5C"/>
                </a:solidFill>
                <a:latin typeface="微软雅黑" panose="020B0503020204020204" pitchFamily="34" charset="-122"/>
                <a:ea typeface="微软雅黑" panose="020B0503020204020204" pitchFamily="34" charset="-122"/>
              </a:rPr>
              <a:t>的误用</a:t>
            </a:r>
            <a:endParaRPr lang="en-US" altLang="zh-CN" sz="2400" b="1" dirty="0" smtClean="0">
              <a:solidFill>
                <a:srgbClr val="093B5C"/>
              </a:solidFill>
              <a:latin typeface="微软雅黑" panose="020B0503020204020204" pitchFamily="34" charset="-122"/>
              <a:ea typeface="微软雅黑" panose="020B0503020204020204" pitchFamily="34" charset="-122"/>
            </a:endParaRPr>
          </a:p>
        </p:txBody>
      </p:sp>
      <p:sp>
        <p:nvSpPr>
          <p:cNvPr id="71" name="矩形 70"/>
          <p:cNvSpPr/>
          <p:nvPr/>
        </p:nvSpPr>
        <p:spPr>
          <a:xfrm>
            <a:off x="1777791" y="3391835"/>
            <a:ext cx="9175132" cy="1200329"/>
          </a:xfrm>
          <a:prstGeom prst="rect">
            <a:avLst/>
          </a:prstGeom>
        </p:spPr>
        <p:txBody>
          <a:bodyPr wrap="square">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由于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自身的复杂性、文档资料的缺失或自身的疏漏等</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原因，开发</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人员经常会误用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的误用情形</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多种多样，</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例如多余的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调用、遗漏的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调用、错误的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调用参数、缺少前置条件判断、忽略异常处理等。在实际项目中常常</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导致包括功能性错误在内的代码</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缺陷</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矩形 71"/>
          <p:cNvSpPr/>
          <p:nvPr/>
        </p:nvSpPr>
        <p:spPr>
          <a:xfrm>
            <a:off x="1725387" y="4997992"/>
            <a:ext cx="3107870" cy="461665"/>
          </a:xfrm>
          <a:prstGeom prst="rect">
            <a:avLst/>
          </a:prstGeom>
        </p:spPr>
        <p:txBody>
          <a:bodyPr wrap="square">
            <a:spAutoFit/>
          </a:bodyPr>
          <a:lstStyle/>
          <a:p>
            <a:r>
              <a:rPr lang="en-US" altLang="zh-CN" sz="2400" b="1" dirty="0" smtClean="0">
                <a:solidFill>
                  <a:srgbClr val="093B5C"/>
                </a:solidFill>
                <a:latin typeface="微软雅黑" panose="020B0503020204020204" pitchFamily="34" charset="-122"/>
                <a:ea typeface="微软雅黑" panose="020B0503020204020204" pitchFamily="34" charset="-122"/>
              </a:rPr>
              <a:t>API</a:t>
            </a:r>
            <a:r>
              <a:rPr lang="zh-CN" altLang="en-US" sz="2400" b="1" dirty="0" smtClean="0">
                <a:solidFill>
                  <a:srgbClr val="093B5C"/>
                </a:solidFill>
                <a:latin typeface="微软雅黑" panose="020B0503020204020204" pitchFamily="34" charset="-122"/>
                <a:ea typeface="微软雅黑" panose="020B0503020204020204" pitchFamily="34" charset="-122"/>
              </a:rPr>
              <a:t>误用缺陷检测</a:t>
            </a:r>
            <a:endParaRPr lang="zh-CN" altLang="en-US" sz="2400" b="1" dirty="0">
              <a:solidFill>
                <a:srgbClr val="093B5C"/>
              </a:solidFill>
              <a:latin typeface="微软雅黑" panose="020B0503020204020204" pitchFamily="34" charset="-122"/>
              <a:ea typeface="微软雅黑" panose="020B0503020204020204" pitchFamily="34" charset="-122"/>
            </a:endParaRPr>
          </a:p>
        </p:txBody>
      </p:sp>
      <p:sp>
        <p:nvSpPr>
          <p:cNvPr id="73" name="矩形 72"/>
          <p:cNvSpPr/>
          <p:nvPr/>
        </p:nvSpPr>
        <p:spPr>
          <a:xfrm>
            <a:off x="1810447" y="5451319"/>
            <a:ext cx="9142475" cy="646331"/>
          </a:xfrm>
          <a:prstGeom prst="rect">
            <a:avLst/>
          </a:prstGeom>
        </p:spPr>
        <p:txBody>
          <a:bodyPr wrap="square">
            <a:spAutoFit/>
          </a:bodyPr>
          <a:lstStyle/>
          <a:p>
            <a:pPr algn="just"/>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为自动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检测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误用缺陷，需要获得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使用规约并根据规约对</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使用代码进行检测</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然而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，可用于自动检测的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规约难以获得，而人工编写并维护的代价又很高。 </a:t>
            </a:r>
          </a:p>
        </p:txBody>
      </p:sp>
      <p:sp>
        <p:nvSpPr>
          <p:cNvPr id="39" name="等腰三角形 38"/>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77735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39"/>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35" presetClass="path" presetSubtype="0" accel="50000" decel="50000" fill="hold" grpId="1" nodeType="withEffect">
                                  <p:stCondLst>
                                    <p:cond delay="0"/>
                                  </p:stCondLst>
                                  <p:childTnLst>
                                    <p:animMotion origin="layout" path="M -4.16667E-7 -3.7037E-6 L 0.12148 -3.7037E-6 " pathEditMode="relative" rAng="0" ptsTypes="AA">
                                      <p:cBhvr>
                                        <p:cTn id="18" dur="1000" spd="-100000" fill="hold"/>
                                        <p:tgtEl>
                                          <p:spTgt spid="8"/>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2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200"/>
                                        <p:tgtEl>
                                          <p:spTgt spid="44"/>
                                        </p:tgtEl>
                                      </p:cBhvr>
                                    </p:animEffect>
                                  </p:childTnLst>
                                </p:cTn>
                              </p:par>
                            </p:childTnLst>
                          </p:cTn>
                        </p:par>
                        <p:par>
                          <p:cTn id="26" fill="hold">
                            <p:stCondLst>
                              <p:cond delay="1200"/>
                            </p:stCondLst>
                            <p:childTnLst>
                              <p:par>
                                <p:cTn id="27" presetID="23" presetClass="entr" presetSubtype="36"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p:cTn id="29" dur="200" fill="hold"/>
                                        <p:tgtEl>
                                          <p:spTgt spid="68"/>
                                        </p:tgtEl>
                                        <p:attrNameLst>
                                          <p:attrName>ppt_w</p:attrName>
                                        </p:attrNameLst>
                                      </p:cBhvr>
                                      <p:tavLst>
                                        <p:tav tm="0">
                                          <p:val>
                                            <p:strVal val="(6*min(max(#ppt_w*#ppt_h,.3),1)-7.4)/-.7*#ppt_w"/>
                                          </p:val>
                                        </p:tav>
                                        <p:tav tm="100000">
                                          <p:val>
                                            <p:strVal val="#ppt_w"/>
                                          </p:val>
                                        </p:tav>
                                      </p:tavLst>
                                    </p:anim>
                                    <p:anim calcmode="lin" valueType="num">
                                      <p:cBhvr>
                                        <p:cTn id="30" dur="200" fill="hold"/>
                                        <p:tgtEl>
                                          <p:spTgt spid="68"/>
                                        </p:tgtEl>
                                        <p:attrNameLst>
                                          <p:attrName>ppt_h</p:attrName>
                                        </p:attrNameLst>
                                      </p:cBhvr>
                                      <p:tavLst>
                                        <p:tav tm="0">
                                          <p:val>
                                            <p:strVal val="(6*min(max(#ppt_w*#ppt_h,.3),1)-7.4)/-.7*#ppt_h"/>
                                          </p:val>
                                        </p:tav>
                                        <p:tav tm="100000">
                                          <p:val>
                                            <p:strVal val="#ppt_h"/>
                                          </p:val>
                                        </p:tav>
                                      </p:tavLst>
                                    </p:anim>
                                    <p:anim calcmode="lin" valueType="num">
                                      <p:cBhvr>
                                        <p:cTn id="31" dur="200" fill="hold"/>
                                        <p:tgtEl>
                                          <p:spTgt spid="68"/>
                                        </p:tgtEl>
                                        <p:attrNameLst>
                                          <p:attrName>ppt_x</p:attrName>
                                        </p:attrNameLst>
                                      </p:cBhvr>
                                      <p:tavLst>
                                        <p:tav tm="0">
                                          <p:val>
                                            <p:fltVal val="0.5"/>
                                          </p:val>
                                        </p:tav>
                                        <p:tav tm="100000">
                                          <p:val>
                                            <p:strVal val="#ppt_x"/>
                                          </p:val>
                                        </p:tav>
                                      </p:tavLst>
                                    </p:anim>
                                    <p:anim calcmode="lin" valueType="num">
                                      <p:cBhvr>
                                        <p:cTn id="32" dur="2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33" fill="hold">
                            <p:stCondLst>
                              <p:cond delay="1400"/>
                            </p:stCondLst>
                            <p:childTnLst>
                              <p:par>
                                <p:cTn id="34" presetID="53" presetClass="entr" presetSubtype="16" fill="hold" grpId="0" nodeType="afterEffect">
                                  <p:stCondLst>
                                    <p:cond delay="0"/>
                                  </p:stCondLst>
                                  <p:iterate type="lt">
                                    <p:tmPct val="10000"/>
                                  </p:iterate>
                                  <p:childTnLst>
                                    <p:set>
                                      <p:cBhvr>
                                        <p:cTn id="35" dur="1" fill="hold">
                                          <p:stCondLst>
                                            <p:cond delay="0"/>
                                          </p:stCondLst>
                                        </p:cTn>
                                        <p:tgtEl>
                                          <p:spTgt spid="69"/>
                                        </p:tgtEl>
                                        <p:attrNameLst>
                                          <p:attrName>style.visibility</p:attrName>
                                        </p:attrNameLst>
                                      </p:cBhvr>
                                      <p:to>
                                        <p:strVal val="visible"/>
                                      </p:to>
                                    </p:set>
                                    <p:anim calcmode="lin" valueType="num">
                                      <p:cBhvr>
                                        <p:cTn id="36" dur="100" fill="hold"/>
                                        <p:tgtEl>
                                          <p:spTgt spid="69"/>
                                        </p:tgtEl>
                                        <p:attrNameLst>
                                          <p:attrName>ppt_w</p:attrName>
                                        </p:attrNameLst>
                                      </p:cBhvr>
                                      <p:tavLst>
                                        <p:tav tm="0">
                                          <p:val>
                                            <p:fltVal val="0"/>
                                          </p:val>
                                        </p:tav>
                                        <p:tav tm="100000">
                                          <p:val>
                                            <p:strVal val="#ppt_w"/>
                                          </p:val>
                                        </p:tav>
                                      </p:tavLst>
                                    </p:anim>
                                    <p:anim calcmode="lin" valueType="num">
                                      <p:cBhvr>
                                        <p:cTn id="37" dur="100" fill="hold"/>
                                        <p:tgtEl>
                                          <p:spTgt spid="69"/>
                                        </p:tgtEl>
                                        <p:attrNameLst>
                                          <p:attrName>ppt_h</p:attrName>
                                        </p:attrNameLst>
                                      </p:cBhvr>
                                      <p:tavLst>
                                        <p:tav tm="0">
                                          <p:val>
                                            <p:fltVal val="0"/>
                                          </p:val>
                                        </p:tav>
                                        <p:tav tm="100000">
                                          <p:val>
                                            <p:strVal val="#ppt_h"/>
                                          </p:val>
                                        </p:tav>
                                      </p:tavLst>
                                    </p:anim>
                                    <p:animEffect transition="in" filter="fade">
                                      <p:cBhvr>
                                        <p:cTn id="38" dur="100"/>
                                        <p:tgtEl>
                                          <p:spTgt spid="69"/>
                                        </p:tgtEl>
                                      </p:cBhvr>
                                    </p:animEffect>
                                  </p:childTnLst>
                                </p:cTn>
                              </p:par>
                            </p:childTnLst>
                          </p:cTn>
                        </p:par>
                        <p:par>
                          <p:cTn id="39" fill="hold">
                            <p:stCondLst>
                              <p:cond delay="2070"/>
                            </p:stCondLst>
                            <p:childTnLst>
                              <p:par>
                                <p:cTn id="40" presetID="10" presetClass="entr" presetSubtype="0" fill="hold"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200"/>
                                        <p:tgtEl>
                                          <p:spTgt spid="59"/>
                                        </p:tgtEl>
                                      </p:cBhvr>
                                    </p:animEffect>
                                  </p:childTnLst>
                                </p:cTn>
                              </p:par>
                            </p:childTnLst>
                          </p:cTn>
                        </p:par>
                        <p:par>
                          <p:cTn id="43" fill="hold">
                            <p:stCondLst>
                              <p:cond delay="2270"/>
                            </p:stCondLst>
                            <p:childTnLst>
                              <p:par>
                                <p:cTn id="44" presetID="10"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2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200"/>
                                        <p:tgtEl>
                                          <p:spTgt spid="45"/>
                                        </p:tgtEl>
                                      </p:cBhvr>
                                    </p:animEffect>
                                  </p:childTnLst>
                                </p:cTn>
                              </p:par>
                            </p:childTnLst>
                          </p:cTn>
                        </p:par>
                        <p:par>
                          <p:cTn id="50" fill="hold">
                            <p:stCondLst>
                              <p:cond delay="2470"/>
                            </p:stCondLst>
                            <p:childTnLst>
                              <p:par>
                                <p:cTn id="51" presetID="23" presetClass="entr" presetSubtype="36"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 calcmode="lin" valueType="num">
                                      <p:cBhvr>
                                        <p:cTn id="53" dur="200" fill="hold"/>
                                        <p:tgtEl>
                                          <p:spTgt spid="70"/>
                                        </p:tgtEl>
                                        <p:attrNameLst>
                                          <p:attrName>ppt_w</p:attrName>
                                        </p:attrNameLst>
                                      </p:cBhvr>
                                      <p:tavLst>
                                        <p:tav tm="0">
                                          <p:val>
                                            <p:strVal val="(6*min(max(#ppt_w*#ppt_h,.3),1)-7.4)/-.7*#ppt_w"/>
                                          </p:val>
                                        </p:tav>
                                        <p:tav tm="100000">
                                          <p:val>
                                            <p:strVal val="#ppt_w"/>
                                          </p:val>
                                        </p:tav>
                                      </p:tavLst>
                                    </p:anim>
                                    <p:anim calcmode="lin" valueType="num">
                                      <p:cBhvr>
                                        <p:cTn id="54" dur="200" fill="hold"/>
                                        <p:tgtEl>
                                          <p:spTgt spid="70"/>
                                        </p:tgtEl>
                                        <p:attrNameLst>
                                          <p:attrName>ppt_h</p:attrName>
                                        </p:attrNameLst>
                                      </p:cBhvr>
                                      <p:tavLst>
                                        <p:tav tm="0">
                                          <p:val>
                                            <p:strVal val="(6*min(max(#ppt_w*#ppt_h,.3),1)-7.4)/-.7*#ppt_h"/>
                                          </p:val>
                                        </p:tav>
                                        <p:tav tm="100000">
                                          <p:val>
                                            <p:strVal val="#ppt_h"/>
                                          </p:val>
                                        </p:tav>
                                      </p:tavLst>
                                    </p:anim>
                                    <p:anim calcmode="lin" valueType="num">
                                      <p:cBhvr>
                                        <p:cTn id="55" dur="200" fill="hold"/>
                                        <p:tgtEl>
                                          <p:spTgt spid="70"/>
                                        </p:tgtEl>
                                        <p:attrNameLst>
                                          <p:attrName>ppt_x</p:attrName>
                                        </p:attrNameLst>
                                      </p:cBhvr>
                                      <p:tavLst>
                                        <p:tav tm="0">
                                          <p:val>
                                            <p:fltVal val="0.5"/>
                                          </p:val>
                                        </p:tav>
                                        <p:tav tm="100000">
                                          <p:val>
                                            <p:strVal val="#ppt_x"/>
                                          </p:val>
                                        </p:tav>
                                      </p:tavLst>
                                    </p:anim>
                                    <p:anim calcmode="lin" valueType="num">
                                      <p:cBhvr>
                                        <p:cTn id="56" dur="200" fill="hold"/>
                                        <p:tgtEl>
                                          <p:spTgt spid="70"/>
                                        </p:tgtEl>
                                        <p:attrNameLst>
                                          <p:attrName>ppt_y</p:attrName>
                                        </p:attrNameLst>
                                      </p:cBhvr>
                                      <p:tavLst>
                                        <p:tav tm="0">
                                          <p:val>
                                            <p:strVal val="1+(6*min(max(#ppt_w*#ppt_h,.3),1)-7.4)/-.7*#ppt_h/2"/>
                                          </p:val>
                                        </p:tav>
                                        <p:tav tm="100000">
                                          <p:val>
                                            <p:strVal val="#ppt_y"/>
                                          </p:val>
                                        </p:tav>
                                      </p:tavLst>
                                    </p:anim>
                                  </p:childTnLst>
                                </p:cTn>
                              </p:par>
                            </p:childTnLst>
                          </p:cTn>
                        </p:par>
                        <p:par>
                          <p:cTn id="57" fill="hold">
                            <p:stCondLst>
                              <p:cond delay="2670"/>
                            </p:stCondLst>
                            <p:childTnLst>
                              <p:par>
                                <p:cTn id="58" presetID="53" presetClass="entr" presetSubtype="16" fill="hold" grpId="0" nodeType="afterEffect">
                                  <p:stCondLst>
                                    <p:cond delay="0"/>
                                  </p:stCondLst>
                                  <p:iterate type="lt">
                                    <p:tmPct val="10000"/>
                                  </p:iterate>
                                  <p:childTnLst>
                                    <p:set>
                                      <p:cBhvr>
                                        <p:cTn id="59" dur="1" fill="hold">
                                          <p:stCondLst>
                                            <p:cond delay="0"/>
                                          </p:stCondLst>
                                        </p:cTn>
                                        <p:tgtEl>
                                          <p:spTgt spid="71"/>
                                        </p:tgtEl>
                                        <p:attrNameLst>
                                          <p:attrName>style.visibility</p:attrName>
                                        </p:attrNameLst>
                                      </p:cBhvr>
                                      <p:to>
                                        <p:strVal val="visible"/>
                                      </p:to>
                                    </p:set>
                                    <p:anim calcmode="lin" valueType="num">
                                      <p:cBhvr>
                                        <p:cTn id="60" dur="100" fill="hold"/>
                                        <p:tgtEl>
                                          <p:spTgt spid="71"/>
                                        </p:tgtEl>
                                        <p:attrNameLst>
                                          <p:attrName>ppt_w</p:attrName>
                                        </p:attrNameLst>
                                      </p:cBhvr>
                                      <p:tavLst>
                                        <p:tav tm="0">
                                          <p:val>
                                            <p:fltVal val="0"/>
                                          </p:val>
                                        </p:tav>
                                        <p:tav tm="100000">
                                          <p:val>
                                            <p:strVal val="#ppt_w"/>
                                          </p:val>
                                        </p:tav>
                                      </p:tavLst>
                                    </p:anim>
                                    <p:anim calcmode="lin" valueType="num">
                                      <p:cBhvr>
                                        <p:cTn id="61" dur="100" fill="hold"/>
                                        <p:tgtEl>
                                          <p:spTgt spid="71"/>
                                        </p:tgtEl>
                                        <p:attrNameLst>
                                          <p:attrName>ppt_h</p:attrName>
                                        </p:attrNameLst>
                                      </p:cBhvr>
                                      <p:tavLst>
                                        <p:tav tm="0">
                                          <p:val>
                                            <p:fltVal val="0"/>
                                          </p:val>
                                        </p:tav>
                                        <p:tav tm="100000">
                                          <p:val>
                                            <p:strVal val="#ppt_h"/>
                                          </p:val>
                                        </p:tav>
                                      </p:tavLst>
                                    </p:anim>
                                    <p:animEffect transition="in" filter="fade">
                                      <p:cBhvr>
                                        <p:cTn id="62" dur="100"/>
                                        <p:tgtEl>
                                          <p:spTgt spid="71"/>
                                        </p:tgtEl>
                                      </p:cBhvr>
                                    </p:animEffect>
                                  </p:childTnLst>
                                </p:cTn>
                              </p:par>
                            </p:childTnLst>
                          </p:cTn>
                        </p:par>
                        <p:par>
                          <p:cTn id="63" fill="hold">
                            <p:stCondLst>
                              <p:cond delay="4040"/>
                            </p:stCondLst>
                            <p:childTnLst>
                              <p:par>
                                <p:cTn id="64" presetID="10" presetClass="entr" presetSubtype="0" fill="hold"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200"/>
                                        <p:tgtEl>
                                          <p:spTgt spid="60"/>
                                        </p:tgtEl>
                                      </p:cBhvr>
                                    </p:animEffect>
                                  </p:childTnLst>
                                </p:cTn>
                              </p:par>
                            </p:childTnLst>
                          </p:cTn>
                        </p:par>
                        <p:par>
                          <p:cTn id="67" fill="hold">
                            <p:stCondLst>
                              <p:cond delay="4240"/>
                            </p:stCondLst>
                            <p:childTnLst>
                              <p:par>
                                <p:cTn id="68" presetID="10" presetClass="entr" presetSubtype="0"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2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200"/>
                                        <p:tgtEl>
                                          <p:spTgt spid="50"/>
                                        </p:tgtEl>
                                      </p:cBhvr>
                                    </p:animEffect>
                                  </p:childTnLst>
                                </p:cTn>
                              </p:par>
                            </p:childTnLst>
                          </p:cTn>
                        </p:par>
                        <p:par>
                          <p:cTn id="74" fill="hold">
                            <p:stCondLst>
                              <p:cond delay="4440"/>
                            </p:stCondLst>
                            <p:childTnLst>
                              <p:par>
                                <p:cTn id="75" presetID="23" presetClass="entr" presetSubtype="36" fill="hold" grpId="0" nodeType="afterEffect">
                                  <p:stCondLst>
                                    <p:cond delay="0"/>
                                  </p:stCondLst>
                                  <p:childTnLst>
                                    <p:set>
                                      <p:cBhvr>
                                        <p:cTn id="76" dur="1" fill="hold">
                                          <p:stCondLst>
                                            <p:cond delay="0"/>
                                          </p:stCondLst>
                                        </p:cTn>
                                        <p:tgtEl>
                                          <p:spTgt spid="72"/>
                                        </p:tgtEl>
                                        <p:attrNameLst>
                                          <p:attrName>style.visibility</p:attrName>
                                        </p:attrNameLst>
                                      </p:cBhvr>
                                      <p:to>
                                        <p:strVal val="visible"/>
                                      </p:to>
                                    </p:set>
                                    <p:anim calcmode="lin" valueType="num">
                                      <p:cBhvr>
                                        <p:cTn id="77" dur="200" fill="hold"/>
                                        <p:tgtEl>
                                          <p:spTgt spid="72"/>
                                        </p:tgtEl>
                                        <p:attrNameLst>
                                          <p:attrName>ppt_w</p:attrName>
                                        </p:attrNameLst>
                                      </p:cBhvr>
                                      <p:tavLst>
                                        <p:tav tm="0">
                                          <p:val>
                                            <p:strVal val="(6*min(max(#ppt_w*#ppt_h,.3),1)-7.4)/-.7*#ppt_w"/>
                                          </p:val>
                                        </p:tav>
                                        <p:tav tm="100000">
                                          <p:val>
                                            <p:strVal val="#ppt_w"/>
                                          </p:val>
                                        </p:tav>
                                      </p:tavLst>
                                    </p:anim>
                                    <p:anim calcmode="lin" valueType="num">
                                      <p:cBhvr>
                                        <p:cTn id="78" dur="200" fill="hold"/>
                                        <p:tgtEl>
                                          <p:spTgt spid="72"/>
                                        </p:tgtEl>
                                        <p:attrNameLst>
                                          <p:attrName>ppt_h</p:attrName>
                                        </p:attrNameLst>
                                      </p:cBhvr>
                                      <p:tavLst>
                                        <p:tav tm="0">
                                          <p:val>
                                            <p:strVal val="(6*min(max(#ppt_w*#ppt_h,.3),1)-7.4)/-.7*#ppt_h"/>
                                          </p:val>
                                        </p:tav>
                                        <p:tav tm="100000">
                                          <p:val>
                                            <p:strVal val="#ppt_h"/>
                                          </p:val>
                                        </p:tav>
                                      </p:tavLst>
                                    </p:anim>
                                    <p:anim calcmode="lin" valueType="num">
                                      <p:cBhvr>
                                        <p:cTn id="79" dur="200" fill="hold"/>
                                        <p:tgtEl>
                                          <p:spTgt spid="72"/>
                                        </p:tgtEl>
                                        <p:attrNameLst>
                                          <p:attrName>ppt_x</p:attrName>
                                        </p:attrNameLst>
                                      </p:cBhvr>
                                      <p:tavLst>
                                        <p:tav tm="0">
                                          <p:val>
                                            <p:fltVal val="0.5"/>
                                          </p:val>
                                        </p:tav>
                                        <p:tav tm="100000">
                                          <p:val>
                                            <p:strVal val="#ppt_x"/>
                                          </p:val>
                                        </p:tav>
                                      </p:tavLst>
                                    </p:anim>
                                    <p:anim calcmode="lin" valueType="num">
                                      <p:cBhvr>
                                        <p:cTn id="80" dur="200" fill="hold"/>
                                        <p:tgtEl>
                                          <p:spTgt spid="72"/>
                                        </p:tgtEl>
                                        <p:attrNameLst>
                                          <p:attrName>ppt_y</p:attrName>
                                        </p:attrNameLst>
                                      </p:cBhvr>
                                      <p:tavLst>
                                        <p:tav tm="0">
                                          <p:val>
                                            <p:strVal val="1+(6*min(max(#ppt_w*#ppt_h,.3),1)-7.4)/-.7*#ppt_h/2"/>
                                          </p:val>
                                        </p:tav>
                                        <p:tav tm="100000">
                                          <p:val>
                                            <p:strVal val="#ppt_y"/>
                                          </p:val>
                                        </p:tav>
                                      </p:tavLst>
                                    </p:anim>
                                  </p:childTnLst>
                                </p:cTn>
                              </p:par>
                            </p:childTnLst>
                          </p:cTn>
                        </p:par>
                        <p:par>
                          <p:cTn id="81" fill="hold">
                            <p:stCondLst>
                              <p:cond delay="4640"/>
                            </p:stCondLst>
                            <p:childTnLst>
                              <p:par>
                                <p:cTn id="82" presetID="53" presetClass="entr" presetSubtype="16" fill="hold" grpId="0" nodeType="afterEffect">
                                  <p:stCondLst>
                                    <p:cond delay="0"/>
                                  </p:stCondLst>
                                  <p:iterate type="lt">
                                    <p:tmPct val="10000"/>
                                  </p:iterate>
                                  <p:childTnLst>
                                    <p:set>
                                      <p:cBhvr>
                                        <p:cTn id="83" dur="1" fill="hold">
                                          <p:stCondLst>
                                            <p:cond delay="0"/>
                                          </p:stCondLst>
                                        </p:cTn>
                                        <p:tgtEl>
                                          <p:spTgt spid="73"/>
                                        </p:tgtEl>
                                        <p:attrNameLst>
                                          <p:attrName>style.visibility</p:attrName>
                                        </p:attrNameLst>
                                      </p:cBhvr>
                                      <p:to>
                                        <p:strVal val="visible"/>
                                      </p:to>
                                    </p:set>
                                    <p:anim calcmode="lin" valueType="num">
                                      <p:cBhvr>
                                        <p:cTn id="84" dur="100" fill="hold"/>
                                        <p:tgtEl>
                                          <p:spTgt spid="73"/>
                                        </p:tgtEl>
                                        <p:attrNameLst>
                                          <p:attrName>ppt_w</p:attrName>
                                        </p:attrNameLst>
                                      </p:cBhvr>
                                      <p:tavLst>
                                        <p:tav tm="0">
                                          <p:val>
                                            <p:fltVal val="0"/>
                                          </p:val>
                                        </p:tav>
                                        <p:tav tm="100000">
                                          <p:val>
                                            <p:strVal val="#ppt_w"/>
                                          </p:val>
                                        </p:tav>
                                      </p:tavLst>
                                    </p:anim>
                                    <p:anim calcmode="lin" valueType="num">
                                      <p:cBhvr>
                                        <p:cTn id="85" dur="100" fill="hold"/>
                                        <p:tgtEl>
                                          <p:spTgt spid="73"/>
                                        </p:tgtEl>
                                        <p:attrNameLst>
                                          <p:attrName>ppt_h</p:attrName>
                                        </p:attrNameLst>
                                      </p:cBhvr>
                                      <p:tavLst>
                                        <p:tav tm="0">
                                          <p:val>
                                            <p:fltVal val="0"/>
                                          </p:val>
                                        </p:tav>
                                        <p:tav tm="100000">
                                          <p:val>
                                            <p:strVal val="#ppt_h"/>
                                          </p:val>
                                        </p:tav>
                                      </p:tavLst>
                                    </p:anim>
                                    <p:animEffect transition="in" filter="fade">
                                      <p:cBhvr>
                                        <p:cTn id="86" dur="1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1" grpId="0" animBg="1"/>
      <p:bldP spid="42" grpId="0" animBg="1"/>
      <p:bldP spid="43" grpId="0" animBg="1"/>
      <p:bldP spid="44" grpId="0" animBg="1"/>
      <p:bldP spid="68" grpId="0"/>
      <p:bldP spid="69" grpId="0"/>
      <p:bldP spid="70" grpId="0"/>
      <p:bldP spid="71" grpId="0"/>
      <p:bldP spid="72" grpId="0"/>
      <p:bldP spid="73" grpId="0"/>
      <p:bldP spid="39" grpId="0" animBg="1"/>
      <p:bldP spid="3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1018" y="1246830"/>
            <a:ext cx="3314979" cy="4171071"/>
            <a:chOff x="1549142" y="1621973"/>
            <a:chExt cx="2894408" cy="1738898"/>
          </a:xfrm>
        </p:grpSpPr>
        <p:sp>
          <p:nvSpPr>
            <p:cNvPr id="24" name="圆角矩形 23"/>
            <p:cNvSpPr/>
            <p:nvPr/>
          </p:nvSpPr>
          <p:spPr>
            <a:xfrm>
              <a:off x="1549142"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 name="同侧圆角矩形 1"/>
            <p:cNvSpPr/>
            <p:nvPr/>
          </p:nvSpPr>
          <p:spPr>
            <a:xfrm>
              <a:off x="1563550" y="1641593"/>
              <a:ext cx="2880000" cy="449045"/>
            </a:xfrm>
            <a:prstGeom prst="round2SameRect">
              <a:avLst>
                <a:gd name="adj1" fmla="val 50000"/>
                <a:gd name="adj2" fmla="val 0"/>
              </a:avLst>
            </a:prstGeom>
            <a:solidFill>
              <a:srgbClr val="093B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41" name="矩形 40"/>
          <p:cNvSpPr/>
          <p:nvPr/>
        </p:nvSpPr>
        <p:spPr>
          <a:xfrm>
            <a:off x="623193" y="1706492"/>
            <a:ext cx="2820430" cy="461665"/>
          </a:xfrm>
          <a:prstGeom prst="rect">
            <a:avLst/>
          </a:prstGeom>
        </p:spPr>
        <p:txBody>
          <a:bodyPr wrap="square">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频繁项集挖掘技术</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679960" y="2547427"/>
            <a:ext cx="2659616" cy="2031325"/>
          </a:xfrm>
          <a:prstGeom prst="rect">
            <a:avLst/>
          </a:prstGeom>
        </p:spPr>
        <p:txBody>
          <a:bodyPr wrap="square">
            <a:spAutoFit/>
          </a:bodyPr>
          <a:lstStyle/>
          <a:p>
            <a:pPr algn="just"/>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代表工作：</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PR-Miner[8]</a:t>
            </a:r>
          </a:p>
          <a:p>
            <a:pPr algn="just"/>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频繁</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项集挖掘技术关注于挖掘代码中数据子项的频繁共现关系，但对</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使用的顺序信息没有加以</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利用。</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
          <p:cNvSpPr>
            <a:spLocks noChangeArrowheads="1"/>
          </p:cNvSpPr>
          <p:nvPr/>
        </p:nvSpPr>
        <p:spPr bwMode="auto">
          <a:xfrm>
            <a:off x="798575" y="234824"/>
            <a:ext cx="3952719"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相关工作 </a:t>
            </a: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 研究</a:t>
            </a:r>
            <a:r>
              <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意义</a:t>
            </a:r>
          </a:p>
        </p:txBody>
      </p:sp>
      <p:sp>
        <p:nvSpPr>
          <p:cNvPr id="32" name="等腰三角形 31"/>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2"/>
          <p:cNvGrpSpPr/>
          <p:nvPr/>
        </p:nvGrpSpPr>
        <p:grpSpPr>
          <a:xfrm>
            <a:off x="4160094" y="1280160"/>
            <a:ext cx="3314979" cy="4171071"/>
            <a:chOff x="1549142" y="1621973"/>
            <a:chExt cx="2894408" cy="1738898"/>
          </a:xfrm>
        </p:grpSpPr>
        <p:sp>
          <p:nvSpPr>
            <p:cNvPr id="38" name="圆角矩形 37"/>
            <p:cNvSpPr/>
            <p:nvPr/>
          </p:nvSpPr>
          <p:spPr>
            <a:xfrm>
              <a:off x="1549142"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5" name="同侧圆角矩形 44"/>
            <p:cNvSpPr/>
            <p:nvPr/>
          </p:nvSpPr>
          <p:spPr>
            <a:xfrm>
              <a:off x="1563550" y="1641593"/>
              <a:ext cx="2880000" cy="449045"/>
            </a:xfrm>
            <a:prstGeom prst="round2SameRect">
              <a:avLst>
                <a:gd name="adj1" fmla="val 50000"/>
                <a:gd name="adj2" fmla="val 0"/>
              </a:avLst>
            </a:prstGeom>
            <a:solidFill>
              <a:srgbClr val="093B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46" name="矩形 45"/>
          <p:cNvSpPr/>
          <p:nvPr/>
        </p:nvSpPr>
        <p:spPr>
          <a:xfrm>
            <a:off x="4402269" y="1739822"/>
            <a:ext cx="2820430" cy="461665"/>
          </a:xfrm>
          <a:prstGeom prst="rect">
            <a:avLst/>
          </a:prstGeom>
        </p:spPr>
        <p:txBody>
          <a:bodyPr wrap="square">
            <a:spAutoFit/>
          </a:bodyP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N-gram</a:t>
            </a:r>
            <a:r>
              <a:rPr lang="zh-CN" altLang="en-US" sz="2400" b="1" dirty="0" smtClean="0">
                <a:solidFill>
                  <a:schemeClr val="bg1"/>
                </a:solidFill>
                <a:latin typeface="微软雅黑" panose="020B0503020204020204" pitchFamily="34" charset="-122"/>
                <a:ea typeface="微软雅黑" panose="020B0503020204020204" pitchFamily="34" charset="-122"/>
              </a:rPr>
              <a:t>语言模型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4379564" y="2580757"/>
            <a:ext cx="2843135" cy="2585323"/>
          </a:xfrm>
          <a:prstGeom prst="rect">
            <a:avLst/>
          </a:prstGeom>
        </p:spPr>
        <p:txBody>
          <a:bodyPr wrap="square">
            <a:spAutoFit/>
          </a:bodyPr>
          <a:lstStyle/>
          <a:p>
            <a:pPr algn="just"/>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代表工作</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Bugram[10]</a:t>
            </a:r>
          </a:p>
          <a:p>
            <a:pPr algn="just"/>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N-gram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语言</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模型假设</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调用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token</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只与前面有限的</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个</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token</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相关，利用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到了</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使用的顺序信息，</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但是面对多样和变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长的代码</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上下文，模型</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的合成</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能力稍显不足。</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2"/>
          <p:cNvGrpSpPr/>
          <p:nvPr/>
        </p:nvGrpSpPr>
        <p:grpSpPr>
          <a:xfrm>
            <a:off x="7939171" y="1280160"/>
            <a:ext cx="3314979" cy="4171071"/>
            <a:chOff x="1549142" y="1621973"/>
            <a:chExt cx="2894408" cy="1738898"/>
          </a:xfrm>
        </p:grpSpPr>
        <p:sp>
          <p:nvSpPr>
            <p:cNvPr id="55" name="圆角矩形 54"/>
            <p:cNvSpPr/>
            <p:nvPr/>
          </p:nvSpPr>
          <p:spPr>
            <a:xfrm>
              <a:off x="1549142"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同侧圆角矩形 55"/>
            <p:cNvSpPr/>
            <p:nvPr/>
          </p:nvSpPr>
          <p:spPr>
            <a:xfrm>
              <a:off x="1563550" y="1641593"/>
              <a:ext cx="2880000" cy="449045"/>
            </a:xfrm>
            <a:prstGeom prst="round2SameRect">
              <a:avLst>
                <a:gd name="adj1" fmla="val 50000"/>
                <a:gd name="adj2" fmla="val 0"/>
              </a:avLst>
            </a:prstGeom>
            <a:solidFill>
              <a:srgbClr val="093B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59" name="矩形 58"/>
          <p:cNvSpPr/>
          <p:nvPr/>
        </p:nvSpPr>
        <p:spPr>
          <a:xfrm>
            <a:off x="8181346" y="1739822"/>
            <a:ext cx="2820430" cy="461665"/>
          </a:xfrm>
          <a:prstGeom prst="rect">
            <a:avLst/>
          </a:prstGeom>
        </p:spPr>
        <p:txBody>
          <a:bodyPr wrap="square">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循环神经网络模型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8238113" y="2580757"/>
            <a:ext cx="2659616" cy="2308324"/>
          </a:xfrm>
          <a:prstGeom prst="rect">
            <a:avLst/>
          </a:prstGeom>
        </p:spPr>
        <p:txBody>
          <a:bodyPr wrap="square">
            <a:spAutoFit/>
          </a:bodyPr>
          <a:lstStyle/>
          <a:p>
            <a:pPr algn="just"/>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循环</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神经网络有效地解决</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了长距离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依赖问题，被广泛应用于模式识别等领域。因此我们期望该模型也能够有效地学习</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调用组合、顺序及控制结构等方面的使用规约。</a:t>
            </a:r>
          </a:p>
        </p:txBody>
      </p:sp>
      <p:sp>
        <p:nvSpPr>
          <p:cNvPr id="4" name="矩形 3"/>
          <p:cNvSpPr/>
          <p:nvPr/>
        </p:nvSpPr>
        <p:spPr>
          <a:xfrm>
            <a:off x="0" y="5643248"/>
            <a:ext cx="12123846" cy="646331"/>
          </a:xfrm>
          <a:prstGeom prst="rect">
            <a:avLst/>
          </a:prstGeom>
        </p:spPr>
        <p:txBody>
          <a:bodyPr wrap="square">
            <a:spAutoFit/>
          </a:bodyPr>
          <a:lstStyle/>
          <a:p>
            <a:r>
              <a:rPr lang="en-US" altLang="zh-CN" dirty="0">
                <a:latin typeface="Times New Roman" charset="0"/>
                <a:ea typeface="Times New Roman" charset="0"/>
                <a:cs typeface="Times New Roman" charset="0"/>
              </a:rPr>
              <a:t>[8]  Li Z, Zhou Y. PR-Miner: Automatically extracting implicit programming rules and detecting violations in large software code. SIGSOFT Software Engineering Notes, 2005,30(5):306−315. </a:t>
            </a:r>
          </a:p>
        </p:txBody>
      </p:sp>
      <p:sp>
        <p:nvSpPr>
          <p:cNvPr id="5" name="矩形 4"/>
          <p:cNvSpPr/>
          <p:nvPr/>
        </p:nvSpPr>
        <p:spPr>
          <a:xfrm>
            <a:off x="-34078" y="6184217"/>
            <a:ext cx="12157923" cy="646331"/>
          </a:xfrm>
          <a:prstGeom prst="rect">
            <a:avLst/>
          </a:prstGeom>
        </p:spPr>
        <p:txBody>
          <a:bodyPr wrap="square">
            <a:spAutoFit/>
          </a:bodyPr>
          <a:lstStyle/>
          <a:p>
            <a:r>
              <a:rPr lang="en-US" altLang="zh-CN" dirty="0">
                <a:latin typeface="Times New Roman" charset="0"/>
                <a:ea typeface="Times New Roman" charset="0"/>
                <a:cs typeface="Times New Roman" charset="0"/>
              </a:rPr>
              <a:t>[10]  Wang S, </a:t>
            </a:r>
            <a:r>
              <a:rPr lang="en-US" altLang="zh-CN" dirty="0" err="1">
                <a:latin typeface="Times New Roman" charset="0"/>
                <a:ea typeface="Times New Roman" charset="0"/>
                <a:cs typeface="Times New Roman" charset="0"/>
              </a:rPr>
              <a:t>Chollak</a:t>
            </a:r>
            <a:r>
              <a:rPr lang="en-US" altLang="zh-CN" dirty="0">
                <a:latin typeface="Times New Roman" charset="0"/>
                <a:ea typeface="Times New Roman" charset="0"/>
                <a:cs typeface="Times New Roman" charset="0"/>
              </a:rPr>
              <a:t> D, </a:t>
            </a:r>
            <a:r>
              <a:rPr lang="en-US" altLang="zh-CN" dirty="0" err="1">
                <a:latin typeface="Times New Roman" charset="0"/>
                <a:ea typeface="Times New Roman" charset="0"/>
                <a:cs typeface="Times New Roman" charset="0"/>
              </a:rPr>
              <a:t>Movshovitz-Attias</a:t>
            </a:r>
            <a:r>
              <a:rPr lang="en-US" altLang="zh-CN" dirty="0">
                <a:latin typeface="Times New Roman" charset="0"/>
                <a:ea typeface="Times New Roman" charset="0"/>
                <a:cs typeface="Times New Roman" charset="0"/>
              </a:rPr>
              <a:t> D and Tan L. Bugram: Bug detection with n-gram language models. In: Proc. of the 2016 31st IEEE/ACM Int’l Conf. on Automated Software Engineering (ASE), Singapore, 2016, pp. 708-719. </a:t>
            </a:r>
          </a:p>
        </p:txBody>
      </p:sp>
    </p:spTree>
    <p:extLst>
      <p:ext uri="{BB962C8B-B14F-4D97-AF65-F5344CB8AC3E}">
        <p14:creationId xmlns:p14="http://schemas.microsoft.com/office/powerpoint/2010/main" val="15561317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32"/>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fltVal val="0"/>
                                          </p:val>
                                        </p:tav>
                                        <p:tav tm="100000">
                                          <p:val>
                                            <p:strVal val="#ppt_h"/>
                                          </p:val>
                                        </p:tav>
                                      </p:tavLst>
                                    </p:anim>
                                    <p:animEffect transition="in" filter="fade">
                                      <p:cBhvr>
                                        <p:cTn id="16" dur="500"/>
                                        <p:tgtEl>
                                          <p:spTgt spid="31"/>
                                        </p:tgtEl>
                                      </p:cBhvr>
                                    </p:animEffect>
                                  </p:childTnLst>
                                </p:cTn>
                              </p:par>
                              <p:par>
                                <p:cTn id="17" presetID="35" presetClass="path" presetSubtype="0" accel="50000" decel="50000" fill="hold" grpId="1" nodeType="withEffect">
                                  <p:stCondLst>
                                    <p:cond delay="0"/>
                                  </p:stCondLst>
                                  <p:childTnLst>
                                    <p:animMotion origin="layout" path="M -4.16667E-7 -3.7037E-6 L 0.12148 -3.7037E-6 " pathEditMode="relative" rAng="0" ptsTypes="AA">
                                      <p:cBhvr>
                                        <p:cTn id="18" dur="1000" spd="-100000" fill="hold"/>
                                        <p:tgtEl>
                                          <p:spTgt spid="31"/>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250" fill="hold"/>
                                        <p:tgtEl>
                                          <p:spTgt spid="3"/>
                                        </p:tgtEl>
                                        <p:attrNameLst>
                                          <p:attrName>ppt_w</p:attrName>
                                        </p:attrNameLst>
                                      </p:cBhvr>
                                      <p:tavLst>
                                        <p:tav tm="0">
                                          <p:val>
                                            <p:fltVal val="0"/>
                                          </p:val>
                                        </p:tav>
                                        <p:tav tm="100000">
                                          <p:val>
                                            <p:strVal val="#ppt_w"/>
                                          </p:val>
                                        </p:tav>
                                      </p:tavLst>
                                    </p:anim>
                                    <p:anim calcmode="lin" valueType="num">
                                      <p:cBhvr>
                                        <p:cTn id="23" dur="250" fill="hold"/>
                                        <p:tgtEl>
                                          <p:spTgt spid="3"/>
                                        </p:tgtEl>
                                        <p:attrNameLst>
                                          <p:attrName>ppt_h</p:attrName>
                                        </p:attrNameLst>
                                      </p:cBhvr>
                                      <p:tavLst>
                                        <p:tav tm="0">
                                          <p:val>
                                            <p:fltVal val="0"/>
                                          </p:val>
                                        </p:tav>
                                        <p:tav tm="100000">
                                          <p:val>
                                            <p:strVal val="#ppt_h"/>
                                          </p:val>
                                        </p:tav>
                                      </p:tavLst>
                                    </p:anim>
                                    <p:animEffect transition="in" filter="fade">
                                      <p:cBhvr>
                                        <p:cTn id="24" dur="250"/>
                                        <p:tgtEl>
                                          <p:spTgt spid="3"/>
                                        </p:tgtEl>
                                      </p:cBhvr>
                                    </p:animEffect>
                                  </p:childTnLst>
                                </p:cTn>
                              </p:par>
                              <p:par>
                                <p:cTn id="25" presetID="6" presetClass="emph" presetSubtype="0" decel="100000" fill="hold" nodeType="withEffect">
                                  <p:stCondLst>
                                    <p:cond delay="200"/>
                                  </p:stCondLst>
                                  <p:childTnLst>
                                    <p:animScale>
                                      <p:cBhvr>
                                        <p:cTn id="26" dur="250" fill="hold"/>
                                        <p:tgtEl>
                                          <p:spTgt spid="3"/>
                                        </p:tgtEl>
                                      </p:cBhvr>
                                      <p:by x="110000" y="110000"/>
                                    </p:animScale>
                                  </p:childTnLst>
                                </p:cTn>
                              </p:par>
                              <p:par>
                                <p:cTn id="27" presetID="6" presetClass="emph" presetSubtype="0" decel="100000" fill="hold" nodeType="withEffect">
                                  <p:stCondLst>
                                    <p:cond delay="400"/>
                                  </p:stCondLst>
                                  <p:childTnLst>
                                    <p:animScale>
                                      <p:cBhvr>
                                        <p:cTn id="28" dur="250" fill="hold"/>
                                        <p:tgtEl>
                                          <p:spTgt spid="3"/>
                                        </p:tgtEl>
                                      </p:cBhvr>
                                      <p:by x="91000" y="91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250" fill="hold"/>
                                        <p:tgtEl>
                                          <p:spTgt spid="41"/>
                                        </p:tgtEl>
                                        <p:attrNameLst>
                                          <p:attrName>ppt_w</p:attrName>
                                        </p:attrNameLst>
                                      </p:cBhvr>
                                      <p:tavLst>
                                        <p:tav tm="0">
                                          <p:val>
                                            <p:fltVal val="0"/>
                                          </p:val>
                                        </p:tav>
                                        <p:tav tm="100000">
                                          <p:val>
                                            <p:strVal val="#ppt_w"/>
                                          </p:val>
                                        </p:tav>
                                      </p:tavLst>
                                    </p:anim>
                                    <p:anim calcmode="lin" valueType="num">
                                      <p:cBhvr>
                                        <p:cTn id="33" dur="250" fill="hold"/>
                                        <p:tgtEl>
                                          <p:spTgt spid="41"/>
                                        </p:tgtEl>
                                        <p:attrNameLst>
                                          <p:attrName>ppt_h</p:attrName>
                                        </p:attrNameLst>
                                      </p:cBhvr>
                                      <p:tavLst>
                                        <p:tav tm="0">
                                          <p:val>
                                            <p:fltVal val="0"/>
                                          </p:val>
                                        </p:tav>
                                        <p:tav tm="100000">
                                          <p:val>
                                            <p:strVal val="#ppt_h"/>
                                          </p:val>
                                        </p:tav>
                                      </p:tavLst>
                                    </p:anim>
                                    <p:animEffect transition="in" filter="fade">
                                      <p:cBhvr>
                                        <p:cTn id="34" dur="250"/>
                                        <p:tgtEl>
                                          <p:spTgt spid="41"/>
                                        </p:tgtEl>
                                      </p:cBhvr>
                                    </p:animEffect>
                                  </p:childTnLst>
                                </p:cTn>
                              </p:par>
                            </p:childTnLst>
                          </p:cTn>
                        </p:par>
                        <p:par>
                          <p:cTn id="35" fill="hold">
                            <p:stCondLst>
                              <p:cond delay="1900"/>
                            </p:stCondLst>
                            <p:childTnLst>
                              <p:par>
                                <p:cTn id="36" presetID="53" presetClass="entr" presetSubtype="16" fill="hold" grpId="0" nodeType="afterEffect">
                                  <p:stCondLst>
                                    <p:cond delay="0"/>
                                  </p:stCondLst>
                                  <p:iterate type="lt">
                                    <p:tmPct val="10000"/>
                                  </p:iterate>
                                  <p:childTnLst>
                                    <p:set>
                                      <p:cBhvr>
                                        <p:cTn id="37" dur="1" fill="hold">
                                          <p:stCondLst>
                                            <p:cond delay="0"/>
                                          </p:stCondLst>
                                        </p:cTn>
                                        <p:tgtEl>
                                          <p:spTgt spid="42"/>
                                        </p:tgtEl>
                                        <p:attrNameLst>
                                          <p:attrName>style.visibility</p:attrName>
                                        </p:attrNameLst>
                                      </p:cBhvr>
                                      <p:to>
                                        <p:strVal val="visible"/>
                                      </p:to>
                                    </p:set>
                                    <p:anim calcmode="lin" valueType="num">
                                      <p:cBhvr>
                                        <p:cTn id="38" dur="100" fill="hold"/>
                                        <p:tgtEl>
                                          <p:spTgt spid="42"/>
                                        </p:tgtEl>
                                        <p:attrNameLst>
                                          <p:attrName>ppt_w</p:attrName>
                                        </p:attrNameLst>
                                      </p:cBhvr>
                                      <p:tavLst>
                                        <p:tav tm="0">
                                          <p:val>
                                            <p:fltVal val="0"/>
                                          </p:val>
                                        </p:tav>
                                        <p:tav tm="100000">
                                          <p:val>
                                            <p:strVal val="#ppt_w"/>
                                          </p:val>
                                        </p:tav>
                                      </p:tavLst>
                                    </p:anim>
                                    <p:anim calcmode="lin" valueType="num">
                                      <p:cBhvr>
                                        <p:cTn id="39" dur="100" fill="hold"/>
                                        <p:tgtEl>
                                          <p:spTgt spid="42"/>
                                        </p:tgtEl>
                                        <p:attrNameLst>
                                          <p:attrName>ppt_h</p:attrName>
                                        </p:attrNameLst>
                                      </p:cBhvr>
                                      <p:tavLst>
                                        <p:tav tm="0">
                                          <p:val>
                                            <p:fltVal val="0"/>
                                          </p:val>
                                        </p:tav>
                                        <p:tav tm="100000">
                                          <p:val>
                                            <p:strVal val="#ppt_h"/>
                                          </p:val>
                                        </p:tav>
                                      </p:tavLst>
                                    </p:anim>
                                    <p:animEffect transition="in" filter="fade">
                                      <p:cBhvr>
                                        <p:cTn id="40" dur="100"/>
                                        <p:tgtEl>
                                          <p:spTgt spid="42"/>
                                        </p:tgtEl>
                                      </p:cBhvr>
                                    </p:animEffect>
                                  </p:childTnLst>
                                </p:cTn>
                              </p:par>
                            </p:childTnLst>
                          </p:cTn>
                        </p:par>
                        <p:par>
                          <p:cTn id="41" fill="hold">
                            <p:stCondLst>
                              <p:cond delay="2620"/>
                            </p:stCondLst>
                            <p:childTnLst>
                              <p:par>
                                <p:cTn id="42" presetID="53" presetClass="entr" presetSubtype="16" fill="hold" nodeType="after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250" fill="hold"/>
                                        <p:tgtEl>
                                          <p:spTgt spid="35"/>
                                        </p:tgtEl>
                                        <p:attrNameLst>
                                          <p:attrName>ppt_w</p:attrName>
                                        </p:attrNameLst>
                                      </p:cBhvr>
                                      <p:tavLst>
                                        <p:tav tm="0">
                                          <p:val>
                                            <p:fltVal val="0"/>
                                          </p:val>
                                        </p:tav>
                                        <p:tav tm="100000">
                                          <p:val>
                                            <p:strVal val="#ppt_w"/>
                                          </p:val>
                                        </p:tav>
                                      </p:tavLst>
                                    </p:anim>
                                    <p:anim calcmode="lin" valueType="num">
                                      <p:cBhvr>
                                        <p:cTn id="45" dur="250" fill="hold"/>
                                        <p:tgtEl>
                                          <p:spTgt spid="35"/>
                                        </p:tgtEl>
                                        <p:attrNameLst>
                                          <p:attrName>ppt_h</p:attrName>
                                        </p:attrNameLst>
                                      </p:cBhvr>
                                      <p:tavLst>
                                        <p:tav tm="0">
                                          <p:val>
                                            <p:fltVal val="0"/>
                                          </p:val>
                                        </p:tav>
                                        <p:tav tm="100000">
                                          <p:val>
                                            <p:strVal val="#ppt_h"/>
                                          </p:val>
                                        </p:tav>
                                      </p:tavLst>
                                    </p:anim>
                                    <p:animEffect transition="in" filter="fade">
                                      <p:cBhvr>
                                        <p:cTn id="46" dur="250"/>
                                        <p:tgtEl>
                                          <p:spTgt spid="35"/>
                                        </p:tgtEl>
                                      </p:cBhvr>
                                    </p:animEffect>
                                  </p:childTnLst>
                                </p:cTn>
                              </p:par>
                              <p:par>
                                <p:cTn id="47" presetID="6" presetClass="emph" presetSubtype="0" decel="100000" fill="hold" nodeType="withEffect">
                                  <p:stCondLst>
                                    <p:cond delay="200"/>
                                  </p:stCondLst>
                                  <p:childTnLst>
                                    <p:animScale>
                                      <p:cBhvr>
                                        <p:cTn id="48" dur="250" fill="hold"/>
                                        <p:tgtEl>
                                          <p:spTgt spid="35"/>
                                        </p:tgtEl>
                                      </p:cBhvr>
                                      <p:by x="110000" y="110000"/>
                                    </p:animScale>
                                  </p:childTnLst>
                                </p:cTn>
                              </p:par>
                              <p:par>
                                <p:cTn id="49" presetID="6" presetClass="emph" presetSubtype="0" decel="100000" fill="hold" nodeType="withEffect">
                                  <p:stCondLst>
                                    <p:cond delay="400"/>
                                  </p:stCondLst>
                                  <p:childTnLst>
                                    <p:animScale>
                                      <p:cBhvr>
                                        <p:cTn id="50" dur="250" fill="hold"/>
                                        <p:tgtEl>
                                          <p:spTgt spid="35"/>
                                        </p:tgtEl>
                                      </p:cBhvr>
                                      <p:by x="91000" y="91000"/>
                                    </p:animScale>
                                  </p:childTnLst>
                                </p:cTn>
                              </p:par>
                            </p:childTnLst>
                          </p:cTn>
                        </p:par>
                        <p:par>
                          <p:cTn id="51" fill="hold">
                            <p:stCondLst>
                              <p:cond delay="3270"/>
                            </p:stCondLst>
                            <p:childTnLst>
                              <p:par>
                                <p:cTn id="52" presetID="53" presetClass="entr" presetSubtype="16"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 calcmode="lin" valueType="num">
                                      <p:cBhvr>
                                        <p:cTn id="54" dur="250" fill="hold"/>
                                        <p:tgtEl>
                                          <p:spTgt spid="46"/>
                                        </p:tgtEl>
                                        <p:attrNameLst>
                                          <p:attrName>ppt_w</p:attrName>
                                        </p:attrNameLst>
                                      </p:cBhvr>
                                      <p:tavLst>
                                        <p:tav tm="0">
                                          <p:val>
                                            <p:fltVal val="0"/>
                                          </p:val>
                                        </p:tav>
                                        <p:tav tm="100000">
                                          <p:val>
                                            <p:strVal val="#ppt_w"/>
                                          </p:val>
                                        </p:tav>
                                      </p:tavLst>
                                    </p:anim>
                                    <p:anim calcmode="lin" valueType="num">
                                      <p:cBhvr>
                                        <p:cTn id="55" dur="250" fill="hold"/>
                                        <p:tgtEl>
                                          <p:spTgt spid="46"/>
                                        </p:tgtEl>
                                        <p:attrNameLst>
                                          <p:attrName>ppt_h</p:attrName>
                                        </p:attrNameLst>
                                      </p:cBhvr>
                                      <p:tavLst>
                                        <p:tav tm="0">
                                          <p:val>
                                            <p:fltVal val="0"/>
                                          </p:val>
                                        </p:tav>
                                        <p:tav tm="100000">
                                          <p:val>
                                            <p:strVal val="#ppt_h"/>
                                          </p:val>
                                        </p:tav>
                                      </p:tavLst>
                                    </p:anim>
                                    <p:animEffect transition="in" filter="fade">
                                      <p:cBhvr>
                                        <p:cTn id="56" dur="250"/>
                                        <p:tgtEl>
                                          <p:spTgt spid="46"/>
                                        </p:tgtEl>
                                      </p:cBhvr>
                                    </p:animEffect>
                                  </p:childTnLst>
                                </p:cTn>
                              </p:par>
                            </p:childTnLst>
                          </p:cTn>
                        </p:par>
                        <p:par>
                          <p:cTn id="57" fill="hold">
                            <p:stCondLst>
                              <p:cond delay="3520"/>
                            </p:stCondLst>
                            <p:childTnLst>
                              <p:par>
                                <p:cTn id="58" presetID="53" presetClass="entr" presetSubtype="16" fill="hold" grpId="0" nodeType="afterEffect">
                                  <p:stCondLst>
                                    <p:cond delay="0"/>
                                  </p:stCondLst>
                                  <p:iterate type="lt">
                                    <p:tmPct val="10000"/>
                                  </p:iterate>
                                  <p:childTnLst>
                                    <p:set>
                                      <p:cBhvr>
                                        <p:cTn id="59" dur="1" fill="hold">
                                          <p:stCondLst>
                                            <p:cond delay="0"/>
                                          </p:stCondLst>
                                        </p:cTn>
                                        <p:tgtEl>
                                          <p:spTgt spid="47"/>
                                        </p:tgtEl>
                                        <p:attrNameLst>
                                          <p:attrName>style.visibility</p:attrName>
                                        </p:attrNameLst>
                                      </p:cBhvr>
                                      <p:to>
                                        <p:strVal val="visible"/>
                                      </p:to>
                                    </p:set>
                                    <p:anim calcmode="lin" valueType="num">
                                      <p:cBhvr>
                                        <p:cTn id="60" dur="100" fill="hold"/>
                                        <p:tgtEl>
                                          <p:spTgt spid="47"/>
                                        </p:tgtEl>
                                        <p:attrNameLst>
                                          <p:attrName>ppt_w</p:attrName>
                                        </p:attrNameLst>
                                      </p:cBhvr>
                                      <p:tavLst>
                                        <p:tav tm="0">
                                          <p:val>
                                            <p:fltVal val="0"/>
                                          </p:val>
                                        </p:tav>
                                        <p:tav tm="100000">
                                          <p:val>
                                            <p:strVal val="#ppt_w"/>
                                          </p:val>
                                        </p:tav>
                                      </p:tavLst>
                                    </p:anim>
                                    <p:anim calcmode="lin" valueType="num">
                                      <p:cBhvr>
                                        <p:cTn id="61" dur="100" fill="hold"/>
                                        <p:tgtEl>
                                          <p:spTgt spid="47"/>
                                        </p:tgtEl>
                                        <p:attrNameLst>
                                          <p:attrName>ppt_h</p:attrName>
                                        </p:attrNameLst>
                                      </p:cBhvr>
                                      <p:tavLst>
                                        <p:tav tm="0">
                                          <p:val>
                                            <p:fltVal val="0"/>
                                          </p:val>
                                        </p:tav>
                                        <p:tav tm="100000">
                                          <p:val>
                                            <p:strVal val="#ppt_h"/>
                                          </p:val>
                                        </p:tav>
                                      </p:tavLst>
                                    </p:anim>
                                    <p:animEffect transition="in" filter="fade">
                                      <p:cBhvr>
                                        <p:cTn id="62" dur="100"/>
                                        <p:tgtEl>
                                          <p:spTgt spid="47"/>
                                        </p:tgtEl>
                                      </p:cBhvr>
                                    </p:animEffect>
                                  </p:childTnLst>
                                </p:cTn>
                              </p:par>
                            </p:childTnLst>
                          </p:cTn>
                        </p:par>
                        <p:par>
                          <p:cTn id="63" fill="hold">
                            <p:stCondLst>
                              <p:cond delay="4580"/>
                            </p:stCondLst>
                            <p:childTnLst>
                              <p:par>
                                <p:cTn id="64" presetID="53" presetClass="entr" presetSubtype="16"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anim calcmode="lin" valueType="num">
                                      <p:cBhvr>
                                        <p:cTn id="66" dur="250" fill="hold"/>
                                        <p:tgtEl>
                                          <p:spTgt spid="52"/>
                                        </p:tgtEl>
                                        <p:attrNameLst>
                                          <p:attrName>ppt_w</p:attrName>
                                        </p:attrNameLst>
                                      </p:cBhvr>
                                      <p:tavLst>
                                        <p:tav tm="0">
                                          <p:val>
                                            <p:fltVal val="0"/>
                                          </p:val>
                                        </p:tav>
                                        <p:tav tm="100000">
                                          <p:val>
                                            <p:strVal val="#ppt_w"/>
                                          </p:val>
                                        </p:tav>
                                      </p:tavLst>
                                    </p:anim>
                                    <p:anim calcmode="lin" valueType="num">
                                      <p:cBhvr>
                                        <p:cTn id="67" dur="250" fill="hold"/>
                                        <p:tgtEl>
                                          <p:spTgt spid="52"/>
                                        </p:tgtEl>
                                        <p:attrNameLst>
                                          <p:attrName>ppt_h</p:attrName>
                                        </p:attrNameLst>
                                      </p:cBhvr>
                                      <p:tavLst>
                                        <p:tav tm="0">
                                          <p:val>
                                            <p:fltVal val="0"/>
                                          </p:val>
                                        </p:tav>
                                        <p:tav tm="100000">
                                          <p:val>
                                            <p:strVal val="#ppt_h"/>
                                          </p:val>
                                        </p:tav>
                                      </p:tavLst>
                                    </p:anim>
                                    <p:animEffect transition="in" filter="fade">
                                      <p:cBhvr>
                                        <p:cTn id="68" dur="250"/>
                                        <p:tgtEl>
                                          <p:spTgt spid="52"/>
                                        </p:tgtEl>
                                      </p:cBhvr>
                                    </p:animEffect>
                                  </p:childTnLst>
                                </p:cTn>
                              </p:par>
                              <p:par>
                                <p:cTn id="69" presetID="6" presetClass="emph" presetSubtype="0" decel="100000" fill="hold" nodeType="withEffect">
                                  <p:stCondLst>
                                    <p:cond delay="200"/>
                                  </p:stCondLst>
                                  <p:childTnLst>
                                    <p:animScale>
                                      <p:cBhvr>
                                        <p:cTn id="70" dur="250" fill="hold"/>
                                        <p:tgtEl>
                                          <p:spTgt spid="52"/>
                                        </p:tgtEl>
                                      </p:cBhvr>
                                      <p:by x="110000" y="110000"/>
                                    </p:animScale>
                                  </p:childTnLst>
                                </p:cTn>
                              </p:par>
                              <p:par>
                                <p:cTn id="71" presetID="6" presetClass="emph" presetSubtype="0" decel="100000" fill="hold" nodeType="withEffect">
                                  <p:stCondLst>
                                    <p:cond delay="400"/>
                                  </p:stCondLst>
                                  <p:childTnLst>
                                    <p:animScale>
                                      <p:cBhvr>
                                        <p:cTn id="72" dur="250" fill="hold"/>
                                        <p:tgtEl>
                                          <p:spTgt spid="52"/>
                                        </p:tgtEl>
                                      </p:cBhvr>
                                      <p:by x="91000" y="91000"/>
                                    </p:animScale>
                                  </p:childTnLst>
                                </p:cTn>
                              </p:par>
                            </p:childTnLst>
                          </p:cTn>
                        </p:par>
                        <p:par>
                          <p:cTn id="73" fill="hold">
                            <p:stCondLst>
                              <p:cond delay="5230"/>
                            </p:stCondLst>
                            <p:childTnLst>
                              <p:par>
                                <p:cTn id="74" presetID="53" presetClass="entr" presetSubtype="16" fill="hold" grpId="0" nodeType="afterEffect">
                                  <p:stCondLst>
                                    <p:cond delay="0"/>
                                  </p:stCondLst>
                                  <p:childTnLst>
                                    <p:set>
                                      <p:cBhvr>
                                        <p:cTn id="75" dur="1" fill="hold">
                                          <p:stCondLst>
                                            <p:cond delay="0"/>
                                          </p:stCondLst>
                                        </p:cTn>
                                        <p:tgtEl>
                                          <p:spTgt spid="59"/>
                                        </p:tgtEl>
                                        <p:attrNameLst>
                                          <p:attrName>style.visibility</p:attrName>
                                        </p:attrNameLst>
                                      </p:cBhvr>
                                      <p:to>
                                        <p:strVal val="visible"/>
                                      </p:to>
                                    </p:set>
                                    <p:anim calcmode="lin" valueType="num">
                                      <p:cBhvr>
                                        <p:cTn id="76" dur="250" fill="hold"/>
                                        <p:tgtEl>
                                          <p:spTgt spid="59"/>
                                        </p:tgtEl>
                                        <p:attrNameLst>
                                          <p:attrName>ppt_w</p:attrName>
                                        </p:attrNameLst>
                                      </p:cBhvr>
                                      <p:tavLst>
                                        <p:tav tm="0">
                                          <p:val>
                                            <p:fltVal val="0"/>
                                          </p:val>
                                        </p:tav>
                                        <p:tav tm="100000">
                                          <p:val>
                                            <p:strVal val="#ppt_w"/>
                                          </p:val>
                                        </p:tav>
                                      </p:tavLst>
                                    </p:anim>
                                    <p:anim calcmode="lin" valueType="num">
                                      <p:cBhvr>
                                        <p:cTn id="77" dur="250" fill="hold"/>
                                        <p:tgtEl>
                                          <p:spTgt spid="59"/>
                                        </p:tgtEl>
                                        <p:attrNameLst>
                                          <p:attrName>ppt_h</p:attrName>
                                        </p:attrNameLst>
                                      </p:cBhvr>
                                      <p:tavLst>
                                        <p:tav tm="0">
                                          <p:val>
                                            <p:fltVal val="0"/>
                                          </p:val>
                                        </p:tav>
                                        <p:tav tm="100000">
                                          <p:val>
                                            <p:strVal val="#ppt_h"/>
                                          </p:val>
                                        </p:tav>
                                      </p:tavLst>
                                    </p:anim>
                                    <p:animEffect transition="in" filter="fade">
                                      <p:cBhvr>
                                        <p:cTn id="78" dur="250"/>
                                        <p:tgtEl>
                                          <p:spTgt spid="59"/>
                                        </p:tgtEl>
                                      </p:cBhvr>
                                    </p:animEffect>
                                  </p:childTnLst>
                                </p:cTn>
                              </p:par>
                            </p:childTnLst>
                          </p:cTn>
                        </p:par>
                        <p:par>
                          <p:cTn id="79" fill="hold">
                            <p:stCondLst>
                              <p:cond delay="5480"/>
                            </p:stCondLst>
                            <p:childTnLst>
                              <p:par>
                                <p:cTn id="80" presetID="53" presetClass="entr" presetSubtype="16" fill="hold" grpId="0" nodeType="afterEffect">
                                  <p:stCondLst>
                                    <p:cond delay="0"/>
                                  </p:stCondLst>
                                  <p:iterate type="lt">
                                    <p:tmPct val="10000"/>
                                  </p:iterate>
                                  <p:childTnLst>
                                    <p:set>
                                      <p:cBhvr>
                                        <p:cTn id="81" dur="1" fill="hold">
                                          <p:stCondLst>
                                            <p:cond delay="0"/>
                                          </p:stCondLst>
                                        </p:cTn>
                                        <p:tgtEl>
                                          <p:spTgt spid="60"/>
                                        </p:tgtEl>
                                        <p:attrNameLst>
                                          <p:attrName>style.visibility</p:attrName>
                                        </p:attrNameLst>
                                      </p:cBhvr>
                                      <p:to>
                                        <p:strVal val="visible"/>
                                      </p:to>
                                    </p:set>
                                    <p:anim calcmode="lin" valueType="num">
                                      <p:cBhvr>
                                        <p:cTn id="82" dur="100" fill="hold"/>
                                        <p:tgtEl>
                                          <p:spTgt spid="60"/>
                                        </p:tgtEl>
                                        <p:attrNameLst>
                                          <p:attrName>ppt_w</p:attrName>
                                        </p:attrNameLst>
                                      </p:cBhvr>
                                      <p:tavLst>
                                        <p:tav tm="0">
                                          <p:val>
                                            <p:fltVal val="0"/>
                                          </p:val>
                                        </p:tav>
                                        <p:tav tm="100000">
                                          <p:val>
                                            <p:strVal val="#ppt_w"/>
                                          </p:val>
                                        </p:tav>
                                      </p:tavLst>
                                    </p:anim>
                                    <p:anim calcmode="lin" valueType="num">
                                      <p:cBhvr>
                                        <p:cTn id="83" dur="100" fill="hold"/>
                                        <p:tgtEl>
                                          <p:spTgt spid="60"/>
                                        </p:tgtEl>
                                        <p:attrNameLst>
                                          <p:attrName>ppt_h</p:attrName>
                                        </p:attrNameLst>
                                      </p:cBhvr>
                                      <p:tavLst>
                                        <p:tav tm="0">
                                          <p:val>
                                            <p:fltVal val="0"/>
                                          </p:val>
                                        </p:tav>
                                        <p:tav tm="100000">
                                          <p:val>
                                            <p:strVal val="#ppt_h"/>
                                          </p:val>
                                        </p:tav>
                                      </p:tavLst>
                                    </p:anim>
                                    <p:animEffect transition="in" filter="fade">
                                      <p:cBhvr>
                                        <p:cTn id="84" dur="1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31" grpId="0"/>
      <p:bldP spid="31" grpId="1"/>
      <p:bldP spid="32" grpId="0" animBg="1"/>
      <p:bldP spid="32" grpId="1" animBg="1"/>
      <p:bldP spid="46" grpId="0"/>
      <p:bldP spid="47" grpId="0"/>
      <p:bldP spid="59" grpId="0"/>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3160605" y="3000289"/>
            <a:ext cx="58707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smtClean="0"/>
              <a:t>背景知识</a:t>
            </a:r>
            <a:endParaRPr lang="zh-CN" altLang="en-US" dirty="0"/>
          </a:p>
        </p:txBody>
      </p:sp>
      <p:sp>
        <p:nvSpPr>
          <p:cNvPr id="12" name="文本框 11"/>
          <p:cNvSpPr txBox="1"/>
          <p:nvPr/>
        </p:nvSpPr>
        <p:spPr>
          <a:xfrm>
            <a:off x="1877498" y="4150757"/>
            <a:ext cx="8703412" cy="400110"/>
          </a:xfrm>
          <a:prstGeom prst="rect">
            <a:avLst/>
          </a:prstGeom>
          <a:noFill/>
        </p:spPr>
        <p:txBody>
          <a:bodyPr wrap="square" rtlCol="0">
            <a:spAutoFit/>
          </a:bodyPr>
          <a:lstStyle>
            <a:defPPr>
              <a:defRPr lang="zh-CN"/>
            </a:defPPr>
            <a:lvl1pPr algn="ctr">
              <a:defRPr sz="2000" b="0">
                <a:solidFill>
                  <a:srgbClr val="093B5C"/>
                </a:solidFill>
                <a:latin typeface="微软雅黑" panose="020B0503020204020204" pitchFamily="34" charset="-122"/>
                <a:ea typeface="微软雅黑" panose="020B0503020204020204" pitchFamily="34" charset="-122"/>
              </a:defRPr>
            </a:lvl1pPr>
          </a:lstStyle>
          <a:p>
            <a:r>
              <a:rPr lang="zh-CN" altLang="en-US" dirty="0" smtClean="0"/>
              <a:t>循环神经网络 </a:t>
            </a:r>
            <a:r>
              <a:rPr lang="en-US" altLang="zh-CN" dirty="0" smtClean="0"/>
              <a:t>/</a:t>
            </a:r>
            <a:r>
              <a:rPr lang="zh-CN" altLang="en-US" dirty="0" smtClean="0"/>
              <a:t> 长短时记忆网络 </a:t>
            </a:r>
            <a:r>
              <a:rPr lang="en-US" altLang="zh-CN" dirty="0" smtClean="0"/>
              <a:t>/</a:t>
            </a:r>
            <a:r>
              <a:rPr lang="zh-CN" altLang="en-US" dirty="0" smtClean="0"/>
              <a:t> 深层循环神经网络 </a:t>
            </a:r>
            <a:endParaRPr lang="zh-CN" altLang="en-US" dirty="0"/>
          </a:p>
        </p:txBody>
      </p:sp>
      <p:sp>
        <p:nvSpPr>
          <p:cNvPr id="14" name="Freeform 5"/>
          <p:cNvSpPr>
            <a:spLocks/>
          </p:cNvSpPr>
          <p:nvPr/>
        </p:nvSpPr>
        <p:spPr bwMode="auto">
          <a:xfrm>
            <a:off x="4454430" y="-1323744"/>
            <a:ext cx="3283140" cy="372774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093B5C"/>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Freeform 5"/>
          <p:cNvSpPr>
            <a:spLocks/>
          </p:cNvSpPr>
          <p:nvPr/>
        </p:nvSpPr>
        <p:spPr bwMode="auto">
          <a:xfrm>
            <a:off x="4065249" y="-1765627"/>
            <a:ext cx="4061502" cy="461151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2"/>
          <p:cNvSpPr txBox="1">
            <a:spLocks noChangeArrowheads="1"/>
          </p:cNvSpPr>
          <p:nvPr/>
        </p:nvSpPr>
        <p:spPr bwMode="auto">
          <a:xfrm>
            <a:off x="5424469" y="18024"/>
            <a:ext cx="13430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b="1" dirty="0">
                <a:solidFill>
                  <a:prstClr val="white"/>
                </a:solidFill>
                <a:latin typeface="AgencyFB" panose="02000806040000020003" pitchFamily="2" charset="0"/>
                <a:ea typeface="微软雅黑" pitchFamily="34" charset="-122"/>
              </a:rPr>
              <a:t>2</a:t>
            </a:r>
            <a:endParaRPr lang="zh-CN" altLang="en-US" sz="12000" b="1" dirty="0">
              <a:solidFill>
                <a:prstClr val="white"/>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1629977"/>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prstClr val="white"/>
                </a:solidFill>
                <a:latin typeface="微软雅黑" pitchFamily="34" charset="-122"/>
                <a:ea typeface="微软雅黑" pitchFamily="34" charset="-122"/>
              </a:rPr>
              <a:t>PART TWO</a:t>
            </a:r>
            <a:endParaRPr lang="zh-CN" altLang="en-US" sz="1800" dirty="0">
              <a:solidFill>
                <a:prstClr val="white"/>
              </a:solidFill>
              <a:latin typeface="微软雅黑" pitchFamily="34" charset="-122"/>
              <a:ea typeface="微软雅黑" pitchFamily="34" charset="-122"/>
            </a:endParaRPr>
          </a:p>
        </p:txBody>
      </p:sp>
      <p:sp>
        <p:nvSpPr>
          <p:cNvPr id="8" name="等腰三角形 7"/>
          <p:cNvSpPr/>
          <p:nvPr/>
        </p:nvSpPr>
        <p:spPr>
          <a:xfrm>
            <a:off x="5763813" y="5818690"/>
            <a:ext cx="664374" cy="572736"/>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02097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ppt_w</p:attrName>
                                        </p:attrNameLst>
                                      </p:cBhvr>
                                      <p:tavLst>
                                        <p:tav tm="0">
                                          <p:val>
                                            <p:fltVal val="0"/>
                                          </p:val>
                                        </p:tav>
                                        <p:tav tm="100000">
                                          <p:val>
                                            <p:strVal val="#ppt_w"/>
                                          </p:val>
                                        </p:tav>
                                      </p:tavLst>
                                    </p:anim>
                                    <p:anim calcmode="lin" valueType="num">
                                      <p:cBhvr>
                                        <p:cTn id="8" dur="250" fill="hold"/>
                                        <p:tgtEl>
                                          <p:spTgt spid="24"/>
                                        </p:tgtEl>
                                        <p:attrNameLst>
                                          <p:attrName>ppt_h</p:attrName>
                                        </p:attrNameLst>
                                      </p:cBhvr>
                                      <p:tavLst>
                                        <p:tav tm="0">
                                          <p:val>
                                            <p:fltVal val="0"/>
                                          </p:val>
                                        </p:tav>
                                        <p:tav tm="100000">
                                          <p:val>
                                            <p:strVal val="#ppt_h"/>
                                          </p:val>
                                        </p:tav>
                                      </p:tavLst>
                                    </p:anim>
                                    <p:animEffect transition="in" filter="fade">
                                      <p:cBhvr>
                                        <p:cTn id="9" dur="250"/>
                                        <p:tgtEl>
                                          <p:spTgt spid="24"/>
                                        </p:tgtEl>
                                      </p:cBhvr>
                                    </p:animEffect>
                                  </p:childTnLst>
                                </p:cTn>
                              </p:par>
                              <p:par>
                                <p:cTn id="10" presetID="6" presetClass="emph" presetSubtype="0" decel="100000" fill="hold" grpId="1" nodeType="withEffect">
                                  <p:stCondLst>
                                    <p:cond delay="200"/>
                                  </p:stCondLst>
                                  <p:childTnLst>
                                    <p:animScale>
                                      <p:cBhvr>
                                        <p:cTn id="11" dur="250" fill="hold"/>
                                        <p:tgtEl>
                                          <p:spTgt spid="2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2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4"/>
                                        </p:tgtEl>
                                        <p:attrNameLst>
                                          <p:attrName>style.visibility</p:attrName>
                                        </p:attrNameLst>
                                      </p:cBhvr>
                                      <p:to>
                                        <p:strVal val="visible"/>
                                      </p:to>
                                    </p:set>
                                    <p:anim calcmode="lin" valueType="num">
                                      <p:cBhvr>
                                        <p:cTn id="16" dur="250" fill="hold"/>
                                        <p:tgtEl>
                                          <p:spTgt spid="14"/>
                                        </p:tgtEl>
                                        <p:attrNameLst>
                                          <p:attrName>ppt_w</p:attrName>
                                        </p:attrNameLst>
                                      </p:cBhvr>
                                      <p:tavLst>
                                        <p:tav tm="0">
                                          <p:val>
                                            <p:fltVal val="0"/>
                                          </p:val>
                                        </p:tav>
                                        <p:tav tm="100000">
                                          <p:val>
                                            <p:strVal val="#ppt_w"/>
                                          </p:val>
                                        </p:tav>
                                      </p:tavLst>
                                    </p:anim>
                                    <p:anim calcmode="lin" valueType="num">
                                      <p:cBhvr>
                                        <p:cTn id="17" dur="250" fill="hold"/>
                                        <p:tgtEl>
                                          <p:spTgt spid="14"/>
                                        </p:tgtEl>
                                        <p:attrNameLst>
                                          <p:attrName>ppt_h</p:attrName>
                                        </p:attrNameLst>
                                      </p:cBhvr>
                                      <p:tavLst>
                                        <p:tav tm="0">
                                          <p:val>
                                            <p:fltVal val="0"/>
                                          </p:val>
                                        </p:tav>
                                        <p:tav tm="100000">
                                          <p:val>
                                            <p:strVal val="#ppt_h"/>
                                          </p:val>
                                        </p:tav>
                                      </p:tavLst>
                                    </p:anim>
                                    <p:animEffect transition="in" filter="fade">
                                      <p:cBhvr>
                                        <p:cTn id="18" dur="250"/>
                                        <p:tgtEl>
                                          <p:spTgt spid="14"/>
                                        </p:tgtEl>
                                      </p:cBhvr>
                                    </p:animEffect>
                                  </p:childTnLst>
                                </p:cTn>
                              </p:par>
                              <p:par>
                                <p:cTn id="19" presetID="6" presetClass="emph" presetSubtype="0" decel="100000" fill="hold" grpId="1" nodeType="withEffect">
                                  <p:stCondLst>
                                    <p:cond delay="600"/>
                                  </p:stCondLst>
                                  <p:childTnLst>
                                    <p:animScale>
                                      <p:cBhvr>
                                        <p:cTn id="20" dur="250" fill="hold"/>
                                        <p:tgtEl>
                                          <p:spTgt spid="14"/>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4"/>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6"/>
                                        </p:tgtEl>
                                        <p:attrNameLst>
                                          <p:attrName>style.visibility</p:attrName>
                                        </p:attrNameLst>
                                      </p:cBhvr>
                                      <p:to>
                                        <p:strVal val="visible"/>
                                      </p:to>
                                    </p:set>
                                    <p:anim calcmode="lin" valueType="num">
                                      <p:cBhvr>
                                        <p:cTn id="25" dur="250" fill="hold"/>
                                        <p:tgtEl>
                                          <p:spTgt spid="26"/>
                                        </p:tgtEl>
                                        <p:attrNameLst>
                                          <p:attrName>ppt_w</p:attrName>
                                        </p:attrNameLst>
                                      </p:cBhvr>
                                      <p:tavLst>
                                        <p:tav tm="0">
                                          <p:val>
                                            <p:fltVal val="0"/>
                                          </p:val>
                                        </p:tav>
                                        <p:tav tm="100000">
                                          <p:val>
                                            <p:strVal val="#ppt_w"/>
                                          </p:val>
                                        </p:tav>
                                      </p:tavLst>
                                    </p:anim>
                                    <p:anim calcmode="lin" valueType="num">
                                      <p:cBhvr>
                                        <p:cTn id="26" dur="250" fill="hold"/>
                                        <p:tgtEl>
                                          <p:spTgt spid="26"/>
                                        </p:tgtEl>
                                        <p:attrNameLst>
                                          <p:attrName>ppt_h</p:attrName>
                                        </p:attrNameLst>
                                      </p:cBhvr>
                                      <p:tavLst>
                                        <p:tav tm="0">
                                          <p:val>
                                            <p:fltVal val="0"/>
                                          </p:val>
                                        </p:tav>
                                        <p:tav tm="100000">
                                          <p:val>
                                            <p:strVal val="#ppt_h"/>
                                          </p:val>
                                        </p:tav>
                                      </p:tavLst>
                                    </p:anim>
                                    <p:animEffect transition="in" filter="fade">
                                      <p:cBhvr>
                                        <p:cTn id="27" dur="250"/>
                                        <p:tgtEl>
                                          <p:spTgt spid="26"/>
                                        </p:tgtEl>
                                      </p:cBhvr>
                                    </p:animEffect>
                                  </p:childTnLst>
                                </p:cTn>
                              </p:par>
                              <p:par>
                                <p:cTn id="28" presetID="6" presetClass="emph" presetSubtype="0" decel="100000" fill="hold" grpId="1" nodeType="withEffect">
                                  <p:stCondLst>
                                    <p:cond delay="800"/>
                                  </p:stCondLst>
                                  <p:childTnLst>
                                    <p:animScale>
                                      <p:cBhvr>
                                        <p:cTn id="29" dur="250" fill="hold"/>
                                        <p:tgtEl>
                                          <p:spTgt spid="2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6"/>
                                        </p:tgtEl>
                                      </p:cBhvr>
                                      <p:by x="83000" y="83000"/>
                                    </p:animScale>
                                  </p:childTnLst>
                                </p:cTn>
                              </p:par>
                            </p:childTnLst>
                          </p:cTn>
                        </p:par>
                        <p:par>
                          <p:cTn id="32" fill="hold">
                            <p:stCondLst>
                              <p:cond delay="125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175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par>
                                <p:cTn id="42" presetID="35" presetClass="path" presetSubtype="0" accel="50000" decel="50000" fill="hold" grpId="1" nodeType="withEffect">
                                  <p:stCondLst>
                                    <p:cond delay="0"/>
                                  </p:stCondLst>
                                  <p:childTnLst>
                                    <p:animMotion origin="layout" path="M 0 -4.07407E-6 L 0.34896 -4.07407E-6 " pathEditMode="relative" rAng="0" ptsTypes="AA">
                                      <p:cBhvr>
                                        <p:cTn id="43" dur="1000" spd="-100000" fill="hold"/>
                                        <p:tgtEl>
                                          <p:spTgt spid="15"/>
                                        </p:tgtEl>
                                        <p:attrNameLst>
                                          <p:attrName>ppt_x</p:attrName>
                                          <p:attrName>ppt_y</p:attrName>
                                        </p:attrNameLst>
                                      </p:cBhvr>
                                      <p:rCtr x="17448" y="0"/>
                                    </p:animMotion>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35" presetClass="path" presetSubtype="0" accel="50000" decel="50000" fill="hold" grpId="1" nodeType="withEffect">
                                  <p:stCondLst>
                                    <p:cond delay="0"/>
                                  </p:stCondLst>
                                  <p:childTnLst>
                                    <p:animMotion origin="layout" path="M 2.5E-6 -7.40741E-7 L -0.37396 -7.40741E-7 " pathEditMode="relative" rAng="0" ptsTypes="AA">
                                      <p:cBhvr>
                                        <p:cTn id="50" dur="1000" spd="-100000" fill="hold"/>
                                        <p:tgtEl>
                                          <p:spTgt spid="12"/>
                                        </p:tgtEl>
                                        <p:attrNameLst>
                                          <p:attrName>ppt_x</p:attrName>
                                          <p:attrName>ppt_y</p:attrName>
                                        </p:attrNameLst>
                                      </p:cBhvr>
                                      <p:rCtr x="-18698" y="0"/>
                                    </p:animMotion>
                                  </p:childTnLst>
                                </p:cTn>
                              </p:par>
                            </p:childTnLst>
                          </p:cTn>
                        </p:par>
                        <p:par>
                          <p:cTn id="51" fill="hold">
                            <p:stCondLst>
                              <p:cond delay="2750"/>
                            </p:stCondLst>
                            <p:childTnLst>
                              <p:par>
                                <p:cTn id="52" presetID="10"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2" grpId="0"/>
      <p:bldP spid="12" grpId="1"/>
      <p:bldP spid="14" grpId="0" animBg="1"/>
      <p:bldP spid="14" grpId="1" animBg="1"/>
      <p:bldP spid="14" grpId="2" animBg="1"/>
      <p:bldP spid="24" grpId="0" animBg="1"/>
      <p:bldP spid="24" grpId="1" animBg="1"/>
      <p:bldP spid="24" grpId="2" animBg="1"/>
      <p:bldP spid="26" grpId="0"/>
      <p:bldP spid="26" grpId="1"/>
      <p:bldP spid="26" grpId="2"/>
      <p:bldP spid="16"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3"/>
          <p:cNvSpPr>
            <a:spLocks noChangeArrowheads="1"/>
          </p:cNvSpPr>
          <p:nvPr/>
        </p:nvSpPr>
        <p:spPr bwMode="auto">
          <a:xfrm>
            <a:off x="798574" y="234824"/>
            <a:ext cx="8365303"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循环神经网络（</a:t>
            </a: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Recurrent</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 </a:t>
            </a: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Neural</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 </a:t>
            </a: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Network</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80" name="等腰三角形 79"/>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977818" y="1057243"/>
            <a:ext cx="10074495" cy="1200329"/>
          </a:xfrm>
          <a:prstGeom prst="rect">
            <a:avLst/>
          </a:prstGeom>
        </p:spPr>
        <p:txBody>
          <a:bodyPr wrap="square">
            <a:spAutoFit/>
          </a:bodyPr>
          <a:lstStyle/>
          <a:p>
            <a:pPr algn="just"/>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循环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神经网络因为其对数据中的时序信息的利用以及对数据中语义信息的深度表达的优势，在处理和预测序列数据上实现了突破，并在语音识别、语言模型、机器翻译等方面发挥</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出色</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nvGrpSpPr>
          <p:cNvPr id="2" name="组 1"/>
          <p:cNvGrpSpPr/>
          <p:nvPr/>
        </p:nvGrpSpPr>
        <p:grpSpPr>
          <a:xfrm>
            <a:off x="1136570" y="2782957"/>
            <a:ext cx="9756989" cy="3062782"/>
            <a:chOff x="798575" y="2225040"/>
            <a:chExt cx="10429405" cy="3561064"/>
          </a:xfrm>
        </p:grpSpPr>
        <p:pic>
          <p:nvPicPr>
            <p:cNvPr id="82" name="图片 81" descr="../../图片_new/2-1LST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575" y="2225040"/>
              <a:ext cx="10429405" cy="2916487"/>
            </a:xfrm>
            <a:prstGeom prst="rect">
              <a:avLst/>
            </a:prstGeom>
            <a:noFill/>
            <a:ln>
              <a:noFill/>
            </a:ln>
          </p:spPr>
        </p:pic>
        <p:sp>
          <p:nvSpPr>
            <p:cNvPr id="6" name="矩形 5"/>
            <p:cNvSpPr/>
            <p:nvPr/>
          </p:nvSpPr>
          <p:spPr>
            <a:xfrm>
              <a:off x="4761906" y="5437291"/>
              <a:ext cx="2095445" cy="348813"/>
            </a:xfrm>
            <a:prstGeom prst="rect">
              <a:avLst/>
            </a:prstGeom>
          </p:spPr>
          <p:txBody>
            <a:bodyPr wrap="none">
              <a:spAutoFit/>
            </a:bodyPr>
            <a:lstStyle/>
            <a:p>
              <a:pPr indent="266700" algn="ctr">
                <a:lnSpc>
                  <a:spcPts val="2000"/>
                </a:lnSpc>
                <a:spcAft>
                  <a:spcPts val="0"/>
                </a:spcAft>
              </a:pPr>
              <a:r>
                <a:rPr lang="zh-CN" altLang="zh-CN" sz="1600" kern="100" dirty="0" smtClean="0">
                  <a:latin typeface="Microsoft YaHei" charset="-122"/>
                  <a:ea typeface="Microsoft YaHei" charset="-122"/>
                  <a:cs typeface="Microsoft YaHei" charset="-122"/>
                </a:rPr>
                <a:t>循环</a:t>
              </a:r>
              <a:r>
                <a:rPr lang="zh-CN" altLang="zh-CN" sz="1600" kern="100" dirty="0">
                  <a:latin typeface="Microsoft YaHei" charset="-122"/>
                  <a:ea typeface="Microsoft YaHei" charset="-122"/>
                  <a:cs typeface="Microsoft YaHei" charset="-122"/>
                </a:rPr>
                <a:t>神经网络结构</a:t>
              </a:r>
              <a:endParaRPr lang="zh-CN" altLang="zh-CN" sz="1600" kern="100" dirty="0">
                <a:effectLst/>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2194349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80"/>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79"/>
                                        </p:tgtEl>
                                        <p:attrNameLst>
                                          <p:attrName>style.visibility</p:attrName>
                                        </p:attrNameLst>
                                      </p:cBhvr>
                                      <p:to>
                                        <p:strVal val="visible"/>
                                      </p:to>
                                    </p:set>
                                    <p:anim calcmode="lin" valueType="num">
                                      <p:cBhvr>
                                        <p:cTn id="14" dur="500" fill="hold"/>
                                        <p:tgtEl>
                                          <p:spTgt spid="79"/>
                                        </p:tgtEl>
                                        <p:attrNameLst>
                                          <p:attrName>ppt_w</p:attrName>
                                        </p:attrNameLst>
                                      </p:cBhvr>
                                      <p:tavLst>
                                        <p:tav tm="0">
                                          <p:val>
                                            <p:fltVal val="0"/>
                                          </p:val>
                                        </p:tav>
                                        <p:tav tm="100000">
                                          <p:val>
                                            <p:strVal val="#ppt_w"/>
                                          </p:val>
                                        </p:tav>
                                      </p:tavLst>
                                    </p:anim>
                                    <p:anim calcmode="lin" valueType="num">
                                      <p:cBhvr>
                                        <p:cTn id="15" dur="500" fill="hold"/>
                                        <p:tgtEl>
                                          <p:spTgt spid="79"/>
                                        </p:tgtEl>
                                        <p:attrNameLst>
                                          <p:attrName>ppt_h</p:attrName>
                                        </p:attrNameLst>
                                      </p:cBhvr>
                                      <p:tavLst>
                                        <p:tav tm="0">
                                          <p:val>
                                            <p:fltVal val="0"/>
                                          </p:val>
                                        </p:tav>
                                        <p:tav tm="100000">
                                          <p:val>
                                            <p:strVal val="#ppt_h"/>
                                          </p:val>
                                        </p:tav>
                                      </p:tavLst>
                                    </p:anim>
                                    <p:animEffect transition="in" filter="fade">
                                      <p:cBhvr>
                                        <p:cTn id="16" dur="500"/>
                                        <p:tgtEl>
                                          <p:spTgt spid="79"/>
                                        </p:tgtEl>
                                      </p:cBhvr>
                                    </p:animEffect>
                                  </p:childTnLst>
                                </p:cTn>
                              </p:par>
                              <p:par>
                                <p:cTn id="17" presetID="35" presetClass="path" presetSubtype="0" accel="50000" decel="50000" fill="hold" grpId="1" nodeType="withEffect">
                                  <p:stCondLst>
                                    <p:cond delay="0"/>
                                  </p:stCondLst>
                                  <p:childTnLst>
                                    <p:animMotion origin="layout" path="M 8.33333E-7 -3.7037E-6 L 0.12148 -3.7037E-6 " pathEditMode="relative" rAng="0" ptsTypes="AA">
                                      <p:cBhvr>
                                        <p:cTn id="18" dur="1000" spd="-100000" fill="hold"/>
                                        <p:tgtEl>
                                          <p:spTgt spid="79"/>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81"/>
                                        </p:tgtEl>
                                        <p:attrNameLst>
                                          <p:attrName>style.visibility</p:attrName>
                                        </p:attrNameLst>
                                      </p:cBhvr>
                                      <p:to>
                                        <p:strVal val="visible"/>
                                      </p:to>
                                    </p:set>
                                    <p:anim calcmode="lin" valueType="num">
                                      <p:cBhvr>
                                        <p:cTn id="22" dur="100" fill="hold"/>
                                        <p:tgtEl>
                                          <p:spTgt spid="81"/>
                                        </p:tgtEl>
                                        <p:attrNameLst>
                                          <p:attrName>ppt_w</p:attrName>
                                        </p:attrNameLst>
                                      </p:cBhvr>
                                      <p:tavLst>
                                        <p:tav tm="0">
                                          <p:val>
                                            <p:fltVal val="0"/>
                                          </p:val>
                                        </p:tav>
                                        <p:tav tm="100000">
                                          <p:val>
                                            <p:strVal val="#ppt_w"/>
                                          </p:val>
                                        </p:tav>
                                      </p:tavLst>
                                    </p:anim>
                                    <p:anim calcmode="lin" valueType="num">
                                      <p:cBhvr>
                                        <p:cTn id="23" dur="100" fill="hold"/>
                                        <p:tgtEl>
                                          <p:spTgt spid="81"/>
                                        </p:tgtEl>
                                        <p:attrNameLst>
                                          <p:attrName>ppt_h</p:attrName>
                                        </p:attrNameLst>
                                      </p:cBhvr>
                                      <p:tavLst>
                                        <p:tav tm="0">
                                          <p:val>
                                            <p:fltVal val="0"/>
                                          </p:val>
                                        </p:tav>
                                        <p:tav tm="100000">
                                          <p:val>
                                            <p:strVal val="#ppt_h"/>
                                          </p:val>
                                        </p:tav>
                                      </p:tavLst>
                                    </p:anim>
                                    <p:animEffect transition="in" filter="fade">
                                      <p:cBhvr>
                                        <p:cTn id="24" dur="100"/>
                                        <p:tgtEl>
                                          <p:spTgt spid="81"/>
                                        </p:tgtEl>
                                      </p:cBhvr>
                                    </p:animEffec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9" grpId="1"/>
      <p:bldP spid="80" grpId="0" animBg="1"/>
      <p:bldP spid="80" grpId="1" animBg="1"/>
      <p:bldP spid="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98575" y="842731"/>
            <a:ext cx="10854709" cy="830997"/>
          </a:xfrm>
          <a:prstGeom prst="rect">
            <a:avLst/>
          </a:prstGeom>
        </p:spPr>
        <p:txBody>
          <a:bodyPr wrap="square">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为解决长期依赖问题，在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1997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Hochreiter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Schmidhuber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提出了长短时记忆网络（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Long Short Term Memory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简称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LSTM</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3"/>
          <p:cNvSpPr>
            <a:spLocks noChangeArrowheads="1"/>
          </p:cNvSpPr>
          <p:nvPr/>
        </p:nvSpPr>
        <p:spPr bwMode="auto">
          <a:xfrm>
            <a:off x="798575" y="234824"/>
            <a:ext cx="8673474"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长短时记忆网络（</a:t>
            </a: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Long</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 </a:t>
            </a: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Short</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 </a:t>
            </a: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Term</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 </a:t>
            </a:r>
            <a:r>
              <a:rPr lang="en-US" altLang="zh-CN"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Memory</a:t>
            </a:r>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23" name="等腰三角形 22"/>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 3"/>
          <p:cNvGrpSpPr/>
          <p:nvPr/>
        </p:nvGrpSpPr>
        <p:grpSpPr>
          <a:xfrm>
            <a:off x="780350" y="1761356"/>
            <a:ext cx="11204117" cy="4899041"/>
            <a:chOff x="780350" y="1568118"/>
            <a:chExt cx="11204117" cy="4997030"/>
          </a:xfrm>
        </p:grpSpPr>
        <p:pic>
          <p:nvPicPr>
            <p:cNvPr id="24" name="图片 23" descr="../../图片_new/2-3LSTM循环体.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350" y="1669941"/>
              <a:ext cx="5424314" cy="4436981"/>
            </a:xfrm>
            <a:prstGeom prst="rect">
              <a:avLst/>
            </a:prstGeom>
            <a:noFill/>
            <a:ln>
              <a:noFill/>
            </a:ln>
          </p:spPr>
        </p:pic>
        <p:sp>
          <p:nvSpPr>
            <p:cNvPr id="2" name="矩形 1"/>
            <p:cNvSpPr/>
            <p:nvPr/>
          </p:nvSpPr>
          <p:spPr>
            <a:xfrm>
              <a:off x="4691173" y="6216335"/>
              <a:ext cx="2060179" cy="348813"/>
            </a:xfrm>
            <a:prstGeom prst="rect">
              <a:avLst/>
            </a:prstGeom>
          </p:spPr>
          <p:txBody>
            <a:bodyPr wrap="none">
              <a:spAutoFit/>
            </a:bodyPr>
            <a:lstStyle/>
            <a:p>
              <a:pPr indent="304800" algn="ctr">
                <a:lnSpc>
                  <a:spcPts val="2000"/>
                </a:lnSpc>
                <a:spcAft>
                  <a:spcPts val="0"/>
                </a:spcAft>
              </a:pPr>
              <a:r>
                <a:rPr lang="en-US" altLang="zh-CN" sz="1600" kern="100" dirty="0" smtClean="0">
                  <a:latin typeface="Microsoft YaHei" charset="-122"/>
                  <a:ea typeface="Microsoft YaHei" charset="-122"/>
                  <a:cs typeface="Microsoft YaHei" charset="-122"/>
                </a:rPr>
                <a:t>LSTM</a:t>
              </a:r>
              <a:r>
                <a:rPr lang="zh-CN" altLang="zh-CN" sz="1600" kern="100" dirty="0">
                  <a:latin typeface="Microsoft YaHei" charset="-122"/>
                  <a:ea typeface="Microsoft YaHei" charset="-122"/>
                  <a:cs typeface="Microsoft YaHei" charset="-122"/>
                </a:rPr>
                <a:t>循环体结构</a:t>
              </a:r>
              <a:endParaRPr lang="zh-CN" altLang="zh-CN" sz="1600" kern="100" dirty="0">
                <a:effectLst/>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3" name="矩形 2"/>
                <p:cNvSpPr/>
                <p:nvPr/>
              </p:nvSpPr>
              <p:spPr>
                <a:xfrm>
                  <a:off x="7609744" y="1666107"/>
                  <a:ext cx="1862305"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charset="0"/>
                          </a:rPr>
                          <m:t>𝑓</m:t>
                        </m:r>
                        <m:d>
                          <m:dPr>
                            <m:ctrlPr>
                              <a:rPr lang="zh-CN" altLang="en-US" i="1">
                                <a:latin typeface="Cambria Math" charset="0"/>
                              </a:rPr>
                            </m:ctrlPr>
                          </m:dPr>
                          <m:e>
                            <m:r>
                              <a:rPr lang="zh-CN" altLang="en-US" i="1">
                                <a:latin typeface="Cambria Math" charset="0"/>
                              </a:rPr>
                              <m:t>𝑥</m:t>
                            </m:r>
                          </m:e>
                        </m:d>
                        <m:r>
                          <a:rPr lang="zh-CN" altLang="en-US" i="0">
                            <a:latin typeface="Cambria Math" charset="0"/>
                          </a:rPr>
                          <m:t>= </m:t>
                        </m:r>
                        <m:f>
                          <m:fPr>
                            <m:ctrlPr>
                              <a:rPr lang="zh-CN" altLang="en-US" i="1">
                                <a:latin typeface="Cambria Math" charset="0"/>
                              </a:rPr>
                            </m:ctrlPr>
                          </m:fPr>
                          <m:num>
                            <m:r>
                              <a:rPr lang="zh-CN" altLang="en-US" i="0">
                                <a:latin typeface="Cambria Math" charset="0"/>
                              </a:rPr>
                              <m:t>1</m:t>
                            </m:r>
                          </m:num>
                          <m:den>
                            <m:r>
                              <a:rPr lang="zh-CN" altLang="en-US" i="0">
                                <a:latin typeface="Cambria Math" charset="0"/>
                              </a:rPr>
                              <m:t>1+</m:t>
                            </m:r>
                            <m:sSup>
                              <m:sSupPr>
                                <m:ctrlPr>
                                  <a:rPr lang="zh-CN" altLang="en-US" i="1">
                                    <a:latin typeface="Cambria Math" charset="0"/>
                                  </a:rPr>
                                </m:ctrlPr>
                              </m:sSupPr>
                              <m:e>
                                <m:r>
                                  <a:rPr lang="zh-CN" altLang="en-US" i="1">
                                    <a:latin typeface="Cambria Math" charset="0"/>
                                  </a:rPr>
                                  <m:t>𝑒</m:t>
                                </m:r>
                              </m:e>
                              <m:sup>
                                <m:r>
                                  <a:rPr lang="zh-CN" altLang="en-US" i="0">
                                    <a:latin typeface="Cambria Math" charset="0"/>
                                  </a:rPr>
                                  <m:t>−</m:t>
                                </m:r>
                                <m:r>
                                  <a:rPr lang="zh-CN" altLang="en-US" i="1">
                                    <a:latin typeface="Cambria Math" charset="0"/>
                                  </a:rPr>
                                  <m:t>𝑥</m:t>
                                </m:r>
                              </m:sup>
                            </m:sSup>
                          </m:den>
                        </m:f>
                        <m:r>
                          <a:rPr lang="zh-CN" altLang="en-US" i="0">
                            <a:latin typeface="Cambria Math" charset="0"/>
                          </a:rPr>
                          <m:t> </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7609744" y="1666107"/>
                  <a:ext cx="1862305" cy="617348"/>
                </a:xfrm>
                <a:prstGeom prst="rect">
                  <a:avLst/>
                </a:prstGeom>
                <a:blipFill rotWithShape="0">
                  <a:blip r:embed="rId4"/>
                  <a:stretch>
                    <a:fillRect/>
                  </a:stretch>
                </a:blipFill>
              </p:spPr>
              <p:txBody>
                <a:bodyPr/>
                <a:lstStyle/>
                <a:p>
                  <a:r>
                    <a:rPr lang="zh-CN" altLang="en-US">
                      <a:noFill/>
                    </a:rPr>
                    <a:t> </a:t>
                  </a:r>
                </a:p>
              </p:txBody>
            </p:sp>
          </mc:Fallback>
        </mc:AlternateContent>
        <p:sp>
          <p:nvSpPr>
            <p:cNvPr id="25" name="矩形 24"/>
            <p:cNvSpPr/>
            <p:nvPr/>
          </p:nvSpPr>
          <p:spPr>
            <a:xfrm>
              <a:off x="6533910" y="1568118"/>
              <a:ext cx="1685077" cy="369332"/>
            </a:xfrm>
            <a:prstGeom prst="rect">
              <a:avLst/>
            </a:prstGeom>
          </p:spPr>
          <p:txBody>
            <a:bodyPr wrap="none">
              <a:spAutoFit/>
            </a:bodyPr>
            <a:lstStyle/>
            <a:p>
              <a:r>
                <a:rPr lang="en-US" altLang="zh-CN" kern="100" dirty="0" smtClean="0">
                  <a:latin typeface="SimSun" charset="-122"/>
                  <a:cs typeface="Times New Roman" charset="0"/>
                </a:rPr>
                <a:t>sigmoid</a:t>
              </a:r>
              <a:r>
                <a:rPr lang="zh-CN" altLang="en-US" kern="100" dirty="0" smtClean="0">
                  <a:latin typeface="SimSun" charset="-122"/>
                  <a:cs typeface="Times New Roman" charset="0"/>
                </a:rPr>
                <a:t>：    </a:t>
              </a:r>
              <a:endParaRPr lang="zh-CN" altLang="en-US" dirty="0"/>
            </a:p>
          </p:txBody>
        </p:sp>
        <mc:AlternateContent xmlns:mc="http://schemas.openxmlformats.org/markup-compatibility/2006" xmlns:a14="http://schemas.microsoft.com/office/drawing/2010/main">
          <mc:Choice Requires="a14">
            <p:sp>
              <p:nvSpPr>
                <p:cNvPr id="13" name="矩形 12"/>
                <p:cNvSpPr/>
                <p:nvPr/>
              </p:nvSpPr>
              <p:spPr>
                <a:xfrm>
                  <a:off x="6204664" y="2314450"/>
                  <a:ext cx="5779803" cy="3756727"/>
                </a:xfrm>
                <a:prstGeom prst="rect">
                  <a:avLst/>
                </a:prstGeom>
              </p:spPr>
              <p:txBody>
                <a:bodyPr wrap="square">
                  <a:spAutoFit/>
                </a:bodyPr>
                <a:lstStyle/>
                <a:p>
                  <a:pPr lvl="0" algn="just">
                    <a:lnSpc>
                      <a:spcPts val="2000"/>
                    </a:lnSpc>
                    <a:spcAft>
                      <a:spcPts val="0"/>
                    </a:spcAft>
                  </a:pPr>
                  <a:r>
                    <a:rPr lang="zh-CN" altLang="en-US" kern="100" dirty="0" smtClean="0">
                      <a:latin typeface="SimSun" charset="-122"/>
                      <a:cs typeface="Times New Roman" charset="0"/>
                    </a:rPr>
                    <a:t>  </a:t>
                  </a:r>
                  <a:r>
                    <a:rPr lang="zh-CN" altLang="en-US" kern="100" dirty="0">
                      <a:latin typeface="SimSun" charset="-122"/>
                      <a:cs typeface="Times New Roman" charset="0"/>
                    </a:rPr>
                    <a:t> </a:t>
                  </a:r>
                  <a:r>
                    <a:rPr lang="zh-CN" altLang="zh-CN" kern="100" dirty="0" smtClean="0">
                      <a:latin typeface="SimSun" charset="-122"/>
                      <a:cs typeface="Times New Roman" charset="0"/>
                    </a:rPr>
                    <a:t>遗忘门</a:t>
                  </a:r>
                  <a:r>
                    <a:rPr lang="zh-CN" altLang="zh-CN" kern="100" dirty="0">
                      <a:latin typeface="SimSun" charset="-122"/>
                      <a:cs typeface="Times New Roman" charset="0"/>
                    </a:rPr>
                    <a:t>计算：</a:t>
                  </a:r>
                </a:p>
                <a:p>
                  <a:pPr indent="304800" algn="just">
                    <a:lnSpc>
                      <a:spcPts val="2000"/>
                    </a:lnSpc>
                    <a:spcAft>
                      <a:spcPts val="0"/>
                    </a:spcAft>
                  </a:pPr>
                  <a14:m>
                    <m:oMathPara xmlns:m="http://schemas.openxmlformats.org/officeDocument/2006/math">
                      <m:oMathParaPr>
                        <m:jc m:val="centerGroup"/>
                      </m:oMathParaPr>
                      <m:oMath xmlns:m="http://schemas.openxmlformats.org/officeDocument/2006/math">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𝑓</m:t>
                            </m:r>
                          </m:e>
                          <m:sub>
                            <m:r>
                              <a:rPr lang="en-US" altLang="zh-CN" i="1" kern="100">
                                <a:effectLst/>
                                <a:latin typeface="Cambria Math" charset="0"/>
                                <a:cs typeface="Times New Roman" charset="0"/>
                              </a:rPr>
                              <m:t>𝑡</m:t>
                            </m:r>
                          </m:sub>
                        </m:sSub>
                        <m:r>
                          <a:rPr lang="en-US" altLang="zh-CN" kern="100">
                            <a:effectLst/>
                            <a:latin typeface="Cambria Math" charset="0"/>
                            <a:cs typeface="Times New Roman" charset="0"/>
                          </a:rPr>
                          <m:t>= </m:t>
                        </m:r>
                        <m:r>
                          <a:rPr lang="en-US" altLang="zh-CN" i="1" kern="100">
                            <a:effectLst/>
                            <a:latin typeface="Cambria Math" charset="0"/>
                            <a:cs typeface="Times New Roman" charset="0"/>
                          </a:rPr>
                          <m:t>𝑠𝑖𝑔𝑚𝑜𝑖𝑑</m:t>
                        </m:r>
                        <m:d>
                          <m:dPr>
                            <m:ctrlPr>
                              <a:rPr lang="zh-CN" altLang="zh-CN" i="1" kern="100">
                                <a:effectLst/>
                                <a:latin typeface="Cambria Math" charset="0"/>
                                <a:ea typeface="Cambria Math" charset="0"/>
                                <a:cs typeface="Times New Roman" charset="0"/>
                              </a:rPr>
                            </m:ctrlPr>
                          </m:dPr>
                          <m:e>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𝑊</m:t>
                                </m:r>
                              </m:e>
                              <m:sub>
                                <m:r>
                                  <a:rPr lang="en-US" altLang="zh-CN" i="1" kern="100">
                                    <a:effectLst/>
                                    <a:latin typeface="Cambria Math" charset="0"/>
                                    <a:cs typeface="Times New Roman" charset="0"/>
                                  </a:rPr>
                                  <m:t>𝑓</m:t>
                                </m:r>
                              </m:sub>
                            </m:sSub>
                            <m:r>
                              <a:rPr lang="en-US" altLang="zh-CN" kern="100">
                                <a:effectLst/>
                                <a:latin typeface="Cambria Math" charset="0"/>
                                <a:cs typeface="Times New Roman" charset="0"/>
                              </a:rPr>
                              <m:t>.</m:t>
                            </m:r>
                            <m:d>
                              <m:dPr>
                                <m:begChr m:val="["/>
                                <m:endChr m:val="]"/>
                                <m:ctrlPr>
                                  <a:rPr lang="zh-CN" altLang="zh-CN" i="1" kern="100">
                                    <a:effectLst/>
                                    <a:latin typeface="Cambria Math" charset="0"/>
                                    <a:ea typeface="Cambria Math" charset="0"/>
                                    <a:cs typeface="Times New Roman" charset="0"/>
                                  </a:rPr>
                                </m:ctrlPr>
                              </m:dPr>
                              <m:e>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h</m:t>
                                    </m:r>
                                  </m:e>
                                  <m:sub>
                                    <m:r>
                                      <a:rPr lang="en-US" altLang="zh-CN" i="1" kern="100">
                                        <a:effectLst/>
                                        <a:latin typeface="Cambria Math" charset="0"/>
                                        <a:cs typeface="Times New Roman" charset="0"/>
                                      </a:rPr>
                                      <m:t>𝑡</m:t>
                                    </m:r>
                                    <m:r>
                                      <a:rPr lang="en-US" altLang="zh-CN" i="1" kern="100">
                                        <a:effectLst/>
                                        <a:latin typeface="Cambria Math" charset="0"/>
                                        <a:cs typeface="Times New Roman" charset="0"/>
                                      </a:rPr>
                                      <m:t>−</m:t>
                                    </m:r>
                                    <m:r>
                                      <a:rPr lang="en-US" altLang="zh-CN" kern="100">
                                        <a:effectLst/>
                                        <a:latin typeface="Cambria Math" charset="0"/>
                                        <a:cs typeface="Times New Roman" charset="0"/>
                                      </a:rPr>
                                      <m:t>1</m:t>
                                    </m:r>
                                  </m:sub>
                                </m:sSub>
                                <m:r>
                                  <a:rPr lang="en-US" altLang="zh-CN" kern="100">
                                    <a:effectLst/>
                                    <a:latin typeface="Cambria Math" charset="0"/>
                                    <a:cs typeface="Times New Roman" charset="0"/>
                                  </a:rPr>
                                  <m:t>,</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𝑥</m:t>
                                    </m:r>
                                  </m:e>
                                  <m:sub>
                                    <m:r>
                                      <a:rPr lang="en-US" altLang="zh-CN" i="1" kern="100">
                                        <a:effectLst/>
                                        <a:latin typeface="Cambria Math" charset="0"/>
                                        <a:cs typeface="Times New Roman" charset="0"/>
                                      </a:rPr>
                                      <m:t>𝑡</m:t>
                                    </m:r>
                                  </m:sub>
                                </m:sSub>
                              </m:e>
                            </m:d>
                            <m:r>
                              <a:rPr lang="en-US" altLang="zh-CN" kern="100">
                                <a:effectLst/>
                                <a:latin typeface="Cambria Math" charset="0"/>
                                <a:cs typeface="Times New Roman" charset="0"/>
                              </a:rPr>
                              <m:t>+</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𝑏</m:t>
                                </m:r>
                              </m:e>
                              <m:sub>
                                <m:r>
                                  <a:rPr lang="en-US" altLang="zh-CN" i="1" kern="100">
                                    <a:effectLst/>
                                    <a:latin typeface="Cambria Math" charset="0"/>
                                    <a:cs typeface="Times New Roman" charset="0"/>
                                  </a:rPr>
                                  <m:t>𝑓</m:t>
                                </m:r>
                              </m:sub>
                            </m:sSub>
                          </m:e>
                        </m:d>
                        <m:r>
                          <a:rPr lang="en-US" altLang="zh-CN" kern="100">
                            <a:effectLst/>
                            <a:latin typeface="Cambria Math" charset="0"/>
                            <a:cs typeface="Times New Roman" charset="0"/>
                          </a:rPr>
                          <m:t> </m:t>
                        </m:r>
                      </m:oMath>
                    </m:oMathPara>
                  </a14:m>
                  <a:endParaRPr lang="en-US" altLang="zh-CN" kern="100" dirty="0" smtClean="0">
                    <a:effectLst/>
                    <a:latin typeface="SimSun" charset="-122"/>
                    <a:cs typeface="Times New Roman" charset="0"/>
                  </a:endParaRPr>
                </a:p>
                <a:p>
                  <a:pPr indent="304800" algn="just">
                    <a:lnSpc>
                      <a:spcPts val="2000"/>
                    </a:lnSpc>
                    <a:spcAft>
                      <a:spcPts val="0"/>
                    </a:spcAft>
                  </a:pPr>
                  <a:endParaRPr lang="en-US" altLang="zh-CN" kern="100" dirty="0" smtClean="0">
                    <a:effectLst/>
                    <a:latin typeface="SimSun" charset="-122"/>
                    <a:cs typeface="Times New Roman" charset="0"/>
                  </a:endParaRPr>
                </a:p>
                <a:p>
                  <a:pPr indent="304800" algn="just">
                    <a:lnSpc>
                      <a:spcPts val="2000"/>
                    </a:lnSpc>
                    <a:spcAft>
                      <a:spcPts val="0"/>
                    </a:spcAft>
                  </a:pPr>
                  <a:r>
                    <a:rPr lang="zh-CN" altLang="zh-CN" kern="100" dirty="0" smtClean="0">
                      <a:effectLst/>
                      <a:latin typeface="SimSun" charset="-122"/>
                      <a:cs typeface="Times New Roman" charset="0"/>
                    </a:rPr>
                    <a:t>输</a:t>
                  </a:r>
                  <a:r>
                    <a:rPr lang="zh-CN" altLang="zh-CN" kern="100" dirty="0">
                      <a:effectLst/>
                      <a:latin typeface="SimSun" charset="-122"/>
                      <a:cs typeface="Times New Roman" charset="0"/>
                    </a:rPr>
                    <a:t>入门计算：</a:t>
                  </a:r>
                </a:p>
                <a:p>
                  <a:pPr indent="304800" algn="just">
                    <a:lnSpc>
                      <a:spcPts val="2000"/>
                    </a:lnSpc>
                    <a:spcAft>
                      <a:spcPts val="0"/>
                    </a:spcAft>
                  </a:pPr>
                  <a14:m>
                    <m:oMathPara xmlns:m="http://schemas.openxmlformats.org/officeDocument/2006/math">
                      <m:oMathParaPr>
                        <m:jc m:val="centerGroup"/>
                      </m:oMathParaPr>
                      <m:oMath xmlns:m="http://schemas.openxmlformats.org/officeDocument/2006/math">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𝑖</m:t>
                            </m:r>
                          </m:e>
                          <m:sub>
                            <m:r>
                              <a:rPr lang="en-US" altLang="zh-CN" i="1" kern="100">
                                <a:effectLst/>
                                <a:latin typeface="Cambria Math" charset="0"/>
                                <a:cs typeface="Times New Roman" charset="0"/>
                              </a:rPr>
                              <m:t>𝑡</m:t>
                            </m:r>
                          </m:sub>
                        </m:sSub>
                        <m:r>
                          <a:rPr lang="en-US" altLang="zh-CN" kern="100">
                            <a:effectLst/>
                            <a:latin typeface="Cambria Math" charset="0"/>
                            <a:cs typeface="Times New Roman" charset="0"/>
                          </a:rPr>
                          <m:t>= </m:t>
                        </m:r>
                        <m:r>
                          <a:rPr lang="en-US" altLang="zh-CN" i="1" kern="100">
                            <a:effectLst/>
                            <a:latin typeface="Cambria Math" charset="0"/>
                            <a:cs typeface="Times New Roman" charset="0"/>
                          </a:rPr>
                          <m:t>𝑠𝑖𝑔𝑚𝑜𝑖𝑑</m:t>
                        </m:r>
                        <m:d>
                          <m:dPr>
                            <m:ctrlPr>
                              <a:rPr lang="zh-CN" altLang="zh-CN" i="1" kern="100">
                                <a:effectLst/>
                                <a:latin typeface="Cambria Math" charset="0"/>
                                <a:ea typeface="Cambria Math" charset="0"/>
                                <a:cs typeface="Times New Roman" charset="0"/>
                              </a:rPr>
                            </m:ctrlPr>
                          </m:dPr>
                          <m:e>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𝑊</m:t>
                                </m:r>
                              </m:e>
                              <m:sub>
                                <m:r>
                                  <a:rPr lang="en-US" altLang="zh-CN" i="1" kern="100">
                                    <a:effectLst/>
                                    <a:latin typeface="Cambria Math" charset="0"/>
                                    <a:cs typeface="Times New Roman" charset="0"/>
                                  </a:rPr>
                                  <m:t>𝑖</m:t>
                                </m:r>
                              </m:sub>
                            </m:sSub>
                            <m:r>
                              <a:rPr lang="en-US" altLang="zh-CN" kern="100">
                                <a:effectLst/>
                                <a:latin typeface="Cambria Math" charset="0"/>
                                <a:cs typeface="Times New Roman" charset="0"/>
                              </a:rPr>
                              <m:t>.</m:t>
                            </m:r>
                            <m:d>
                              <m:dPr>
                                <m:begChr m:val="["/>
                                <m:endChr m:val="]"/>
                                <m:ctrlPr>
                                  <a:rPr lang="zh-CN" altLang="zh-CN" i="1" kern="100">
                                    <a:effectLst/>
                                    <a:latin typeface="Cambria Math" charset="0"/>
                                    <a:ea typeface="Cambria Math" charset="0"/>
                                    <a:cs typeface="Times New Roman" charset="0"/>
                                  </a:rPr>
                                </m:ctrlPr>
                              </m:dPr>
                              <m:e>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h</m:t>
                                    </m:r>
                                  </m:e>
                                  <m:sub>
                                    <m:r>
                                      <a:rPr lang="en-US" altLang="zh-CN" i="1" kern="100">
                                        <a:effectLst/>
                                        <a:latin typeface="Cambria Math" charset="0"/>
                                        <a:cs typeface="Times New Roman" charset="0"/>
                                      </a:rPr>
                                      <m:t>𝑡</m:t>
                                    </m:r>
                                    <m:r>
                                      <a:rPr lang="en-US" altLang="zh-CN" i="1" kern="100">
                                        <a:effectLst/>
                                        <a:latin typeface="Cambria Math" charset="0"/>
                                        <a:cs typeface="Times New Roman" charset="0"/>
                                      </a:rPr>
                                      <m:t>−</m:t>
                                    </m:r>
                                    <m:r>
                                      <a:rPr lang="en-US" altLang="zh-CN" kern="100">
                                        <a:effectLst/>
                                        <a:latin typeface="Cambria Math" charset="0"/>
                                        <a:cs typeface="Times New Roman" charset="0"/>
                                      </a:rPr>
                                      <m:t>1</m:t>
                                    </m:r>
                                  </m:sub>
                                </m:sSub>
                                <m:r>
                                  <a:rPr lang="en-US" altLang="zh-CN" kern="100">
                                    <a:effectLst/>
                                    <a:latin typeface="Cambria Math" charset="0"/>
                                    <a:cs typeface="Times New Roman" charset="0"/>
                                  </a:rPr>
                                  <m:t>,</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𝑥</m:t>
                                    </m:r>
                                  </m:e>
                                  <m:sub>
                                    <m:r>
                                      <a:rPr lang="en-US" altLang="zh-CN" i="1" kern="100">
                                        <a:effectLst/>
                                        <a:latin typeface="Cambria Math" charset="0"/>
                                        <a:cs typeface="Times New Roman" charset="0"/>
                                      </a:rPr>
                                      <m:t>𝑡</m:t>
                                    </m:r>
                                  </m:sub>
                                </m:sSub>
                              </m:e>
                            </m:d>
                            <m:r>
                              <a:rPr lang="en-US" altLang="zh-CN" kern="100">
                                <a:effectLst/>
                                <a:latin typeface="Cambria Math" charset="0"/>
                                <a:cs typeface="Times New Roman" charset="0"/>
                              </a:rPr>
                              <m:t>+</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𝑏</m:t>
                                </m:r>
                              </m:e>
                              <m:sub>
                                <m:r>
                                  <a:rPr lang="en-US" altLang="zh-CN" i="1" kern="100">
                                    <a:effectLst/>
                                    <a:latin typeface="Cambria Math" charset="0"/>
                                    <a:cs typeface="Times New Roman" charset="0"/>
                                  </a:rPr>
                                  <m:t>𝑖</m:t>
                                </m:r>
                              </m:sub>
                            </m:sSub>
                          </m:e>
                        </m:d>
                      </m:oMath>
                    </m:oMathPara>
                  </a14:m>
                  <a:endParaRPr lang="en-US" altLang="zh-CN" i="1" kern="100" dirty="0" smtClean="0">
                    <a:effectLst/>
                    <a:latin typeface="Cambria Math" charset="0"/>
                    <a:cs typeface="Times New Roman" charset="0"/>
                  </a:endParaRPr>
                </a:p>
                <a:p>
                  <a:pPr indent="304800" algn="just">
                    <a:lnSpc>
                      <a:spcPts val="2000"/>
                    </a:lnSpc>
                    <a:spcAft>
                      <a:spcPts val="0"/>
                    </a:spcAft>
                  </a:pPr>
                  <a14:m>
                    <m:oMathPara xmlns:m="http://schemas.openxmlformats.org/officeDocument/2006/math">
                      <m:oMathParaPr>
                        <m:jc m:val="centerGroup"/>
                      </m:oMathParaPr>
                      <m:oMath xmlns:m="http://schemas.openxmlformats.org/officeDocument/2006/math">
                        <m:r>
                          <a:rPr lang="en-US" altLang="zh-CN" kern="100">
                            <a:effectLst/>
                            <a:latin typeface="Cambria Math" charset="0"/>
                            <a:cs typeface="Times New Roman" charset="0"/>
                          </a:rPr>
                          <m:t>  </m:t>
                        </m:r>
                      </m:oMath>
                    </m:oMathPara>
                  </a14:m>
                  <a:endParaRPr lang="en-US" altLang="zh-CN" kern="100" dirty="0" smtClean="0">
                    <a:effectLst/>
                    <a:latin typeface="SimSun" charset="-122"/>
                    <a:cs typeface="Times New Roman" charset="0"/>
                  </a:endParaRPr>
                </a:p>
                <a:p>
                  <a:pPr indent="304800" algn="just">
                    <a:lnSpc>
                      <a:spcPts val="2000"/>
                    </a:lnSpc>
                    <a:spcAft>
                      <a:spcPts val="0"/>
                    </a:spcAft>
                  </a:pPr>
                  <a:r>
                    <a:rPr lang="zh-CN" altLang="zh-CN" kern="100" dirty="0" smtClean="0">
                      <a:effectLst/>
                      <a:latin typeface="SimSun" charset="-122"/>
                      <a:cs typeface="Times New Roman" charset="0"/>
                    </a:rPr>
                    <a:t>输</a:t>
                  </a:r>
                  <a:r>
                    <a:rPr lang="zh-CN" altLang="zh-CN" kern="100" dirty="0">
                      <a:effectLst/>
                      <a:latin typeface="SimSun" charset="-122"/>
                      <a:cs typeface="Times New Roman" charset="0"/>
                    </a:rPr>
                    <a:t>出门计算：</a:t>
                  </a:r>
                </a:p>
                <a:p>
                  <a:pPr indent="304800" algn="just">
                    <a:lnSpc>
                      <a:spcPts val="2000"/>
                    </a:lnSpc>
                    <a:spcAft>
                      <a:spcPts val="0"/>
                    </a:spcAft>
                  </a:pPr>
                  <a14:m>
                    <m:oMathPara xmlns:m="http://schemas.openxmlformats.org/officeDocument/2006/math">
                      <m:oMathParaPr>
                        <m:jc m:val="centerGroup"/>
                      </m:oMathParaPr>
                      <m:oMath xmlns:m="http://schemas.openxmlformats.org/officeDocument/2006/math">
                        <m:sSub>
                          <m:sSubPr>
                            <m:ctrlPr>
                              <a:rPr lang="zh-CN" altLang="zh-CN" i="1" kern="100">
                                <a:effectLst/>
                                <a:latin typeface="Cambria Math" charset="0"/>
                                <a:ea typeface="Cambria Math" charset="0"/>
                                <a:cs typeface="Times New Roman" charset="0"/>
                              </a:rPr>
                            </m:ctrlPr>
                          </m:sSubPr>
                          <m:e>
                            <m:r>
                              <m:rPr>
                                <m:sty m:val="p"/>
                              </m:rPr>
                              <a:rPr lang="en-US" altLang="zh-CN" kern="100">
                                <a:effectLst/>
                                <a:latin typeface="Cambria Math" charset="0"/>
                                <a:cs typeface="Times New Roman" charset="0"/>
                              </a:rPr>
                              <m:t>o</m:t>
                            </m:r>
                          </m:e>
                          <m:sub>
                            <m:r>
                              <a:rPr lang="en-US" altLang="zh-CN" i="1" kern="100">
                                <a:effectLst/>
                                <a:latin typeface="Cambria Math" charset="0"/>
                                <a:cs typeface="Times New Roman" charset="0"/>
                              </a:rPr>
                              <m:t>𝑡</m:t>
                            </m:r>
                          </m:sub>
                        </m:sSub>
                        <m:r>
                          <a:rPr lang="en-US" altLang="zh-CN" kern="100">
                            <a:effectLst/>
                            <a:latin typeface="Cambria Math" charset="0"/>
                            <a:cs typeface="Times New Roman" charset="0"/>
                          </a:rPr>
                          <m:t>= </m:t>
                        </m:r>
                        <m:r>
                          <a:rPr lang="en-US" altLang="zh-CN" i="1" kern="100">
                            <a:effectLst/>
                            <a:latin typeface="Cambria Math" charset="0"/>
                            <a:cs typeface="Times New Roman" charset="0"/>
                          </a:rPr>
                          <m:t>𝑠𝑖𝑔𝑚𝑜𝑖𝑑</m:t>
                        </m:r>
                        <m:d>
                          <m:dPr>
                            <m:ctrlPr>
                              <a:rPr lang="zh-CN" altLang="zh-CN" i="1" kern="100">
                                <a:effectLst/>
                                <a:latin typeface="Cambria Math" charset="0"/>
                                <a:ea typeface="Cambria Math" charset="0"/>
                                <a:cs typeface="Times New Roman" charset="0"/>
                              </a:rPr>
                            </m:ctrlPr>
                          </m:dPr>
                          <m:e>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𝑊</m:t>
                                </m:r>
                              </m:e>
                              <m:sub>
                                <m:r>
                                  <m:rPr>
                                    <m:sty m:val="p"/>
                                  </m:rPr>
                                  <a:rPr lang="en-US" altLang="zh-CN" kern="100">
                                    <a:effectLst/>
                                    <a:latin typeface="Cambria Math" charset="0"/>
                                    <a:cs typeface="Times New Roman" charset="0"/>
                                  </a:rPr>
                                  <m:t>o</m:t>
                                </m:r>
                              </m:sub>
                            </m:sSub>
                            <m:r>
                              <a:rPr lang="en-US" altLang="zh-CN" kern="100">
                                <a:effectLst/>
                                <a:latin typeface="Cambria Math" charset="0"/>
                                <a:cs typeface="Times New Roman" charset="0"/>
                              </a:rPr>
                              <m:t>.</m:t>
                            </m:r>
                            <m:d>
                              <m:dPr>
                                <m:begChr m:val="["/>
                                <m:endChr m:val="]"/>
                                <m:ctrlPr>
                                  <a:rPr lang="zh-CN" altLang="zh-CN" i="1" kern="100">
                                    <a:effectLst/>
                                    <a:latin typeface="Cambria Math" charset="0"/>
                                    <a:ea typeface="Cambria Math" charset="0"/>
                                    <a:cs typeface="Times New Roman" charset="0"/>
                                  </a:rPr>
                                </m:ctrlPr>
                              </m:dPr>
                              <m:e>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h</m:t>
                                    </m:r>
                                  </m:e>
                                  <m:sub>
                                    <m:r>
                                      <a:rPr lang="en-US" altLang="zh-CN" i="1" kern="100">
                                        <a:effectLst/>
                                        <a:latin typeface="Cambria Math" charset="0"/>
                                        <a:cs typeface="Times New Roman" charset="0"/>
                                      </a:rPr>
                                      <m:t>𝑡</m:t>
                                    </m:r>
                                    <m:r>
                                      <a:rPr lang="en-US" altLang="zh-CN" i="1" kern="100">
                                        <a:effectLst/>
                                        <a:latin typeface="Cambria Math" charset="0"/>
                                        <a:cs typeface="Times New Roman" charset="0"/>
                                      </a:rPr>
                                      <m:t>−</m:t>
                                    </m:r>
                                    <m:r>
                                      <a:rPr lang="en-US" altLang="zh-CN" kern="100">
                                        <a:effectLst/>
                                        <a:latin typeface="Cambria Math" charset="0"/>
                                        <a:cs typeface="Times New Roman" charset="0"/>
                                      </a:rPr>
                                      <m:t>1</m:t>
                                    </m:r>
                                  </m:sub>
                                </m:sSub>
                                <m:r>
                                  <a:rPr lang="en-US" altLang="zh-CN" kern="100">
                                    <a:effectLst/>
                                    <a:latin typeface="Cambria Math" charset="0"/>
                                    <a:cs typeface="Times New Roman" charset="0"/>
                                  </a:rPr>
                                  <m:t>,</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𝑥</m:t>
                                    </m:r>
                                  </m:e>
                                  <m:sub>
                                    <m:r>
                                      <a:rPr lang="en-US" altLang="zh-CN" i="1" kern="100">
                                        <a:effectLst/>
                                        <a:latin typeface="Cambria Math" charset="0"/>
                                        <a:cs typeface="Times New Roman" charset="0"/>
                                      </a:rPr>
                                      <m:t>𝑡</m:t>
                                    </m:r>
                                  </m:sub>
                                </m:sSub>
                              </m:e>
                            </m:d>
                            <m:r>
                              <a:rPr lang="en-US" altLang="zh-CN" kern="100">
                                <a:effectLst/>
                                <a:latin typeface="Cambria Math" charset="0"/>
                                <a:cs typeface="Times New Roman" charset="0"/>
                              </a:rPr>
                              <m:t>+</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𝑏</m:t>
                                </m:r>
                              </m:e>
                              <m:sub>
                                <m:r>
                                  <a:rPr lang="en-US" altLang="zh-CN" i="1" kern="100">
                                    <a:effectLst/>
                                    <a:latin typeface="Cambria Math" charset="0"/>
                                    <a:cs typeface="Times New Roman" charset="0"/>
                                  </a:rPr>
                                  <m:t>𝑜</m:t>
                                </m:r>
                              </m:sub>
                            </m:sSub>
                          </m:e>
                        </m:d>
                        <m:r>
                          <a:rPr lang="en-US" altLang="zh-CN" kern="100">
                            <a:effectLst/>
                            <a:latin typeface="Cambria Math" charset="0"/>
                            <a:cs typeface="Times New Roman" charset="0"/>
                          </a:rPr>
                          <m:t> </m:t>
                        </m:r>
                      </m:oMath>
                    </m:oMathPara>
                  </a14:m>
                  <a:endParaRPr lang="en-US" altLang="zh-CN" kern="100" dirty="0" smtClean="0">
                    <a:effectLst/>
                    <a:latin typeface="Cambria Math" charset="0"/>
                    <a:cs typeface="Times New Roman" charset="0"/>
                  </a:endParaRPr>
                </a:p>
                <a:p>
                  <a:pPr indent="304800" algn="just">
                    <a:lnSpc>
                      <a:spcPts val="2000"/>
                    </a:lnSpc>
                    <a:spcAft>
                      <a:spcPts val="0"/>
                    </a:spcAft>
                  </a:pPr>
                  <a14:m>
                    <m:oMathPara xmlns:m="http://schemas.openxmlformats.org/officeDocument/2006/math">
                      <m:oMathParaPr>
                        <m:jc m:val="centerGroup"/>
                      </m:oMathParaPr>
                      <m:oMath xmlns:m="http://schemas.openxmlformats.org/officeDocument/2006/math">
                        <m:r>
                          <a:rPr lang="en-US" altLang="zh-CN" kern="100">
                            <a:effectLst/>
                            <a:latin typeface="Cambria Math" charset="0"/>
                            <a:cs typeface="Times New Roman" charset="0"/>
                          </a:rPr>
                          <m:t>  </m:t>
                        </m:r>
                      </m:oMath>
                    </m:oMathPara>
                  </a14:m>
                  <a:endParaRPr lang="en-US" altLang="zh-CN" kern="100" dirty="0" smtClean="0">
                    <a:effectLst/>
                    <a:latin typeface="SimSun" charset="-122"/>
                    <a:cs typeface="Times New Roman" charset="0"/>
                  </a:endParaRPr>
                </a:p>
                <a:p>
                  <a:pPr indent="304800" algn="just">
                    <a:lnSpc>
                      <a:spcPts val="2000"/>
                    </a:lnSpc>
                    <a:spcAft>
                      <a:spcPts val="0"/>
                    </a:spcAft>
                  </a:pPr>
                  <a:r>
                    <a:rPr lang="zh-CN" altLang="zh-CN" kern="100" dirty="0" smtClean="0">
                      <a:effectLst/>
                      <a:latin typeface="SimSun" charset="-122"/>
                      <a:cs typeface="Times New Roman" charset="0"/>
                    </a:rPr>
                    <a:t>状态</a:t>
                  </a:r>
                  <a:r>
                    <a:rPr lang="zh-CN" altLang="zh-CN" kern="100" dirty="0">
                      <a:effectLst/>
                      <a:latin typeface="SimSun" charset="-122"/>
                      <a:cs typeface="Times New Roman" charset="0"/>
                    </a:rPr>
                    <a:t>值</a:t>
                  </a:r>
                  <a14:m>
                    <m:oMath xmlns:m="http://schemas.openxmlformats.org/officeDocument/2006/math">
                      <m:sSub>
                        <m:sSubPr>
                          <m:ctrlPr>
                            <a:rPr lang="zh-CN" altLang="zh-CN" i="1" kern="100">
                              <a:effectLst/>
                              <a:latin typeface="Cambria Math" charset="0"/>
                              <a:ea typeface="Cambria Math" charset="0"/>
                              <a:cs typeface="Times New Roman" charset="0"/>
                            </a:rPr>
                          </m:ctrlPr>
                        </m:sSubPr>
                        <m:e>
                          <m:r>
                            <m:rPr>
                              <m:sty m:val="p"/>
                            </m:rPr>
                            <a:rPr lang="en-US" altLang="zh-CN" kern="100">
                              <a:effectLst/>
                              <a:latin typeface="Cambria Math" charset="0"/>
                              <a:cs typeface="Times New Roman" charset="0"/>
                            </a:rPr>
                            <m:t>c</m:t>
                          </m:r>
                        </m:e>
                        <m:sub>
                          <m:r>
                            <a:rPr lang="en-US" altLang="zh-CN" i="1" kern="100">
                              <a:effectLst/>
                              <a:latin typeface="Cambria Math" charset="0"/>
                              <a:cs typeface="Times New Roman" charset="0"/>
                            </a:rPr>
                            <m:t>𝑡</m:t>
                          </m:r>
                        </m:sub>
                      </m:sSub>
                    </m:oMath>
                  </a14:m>
                  <a:r>
                    <a:rPr lang="zh-CN" altLang="zh-CN" kern="100" dirty="0">
                      <a:effectLst/>
                      <a:latin typeface="SimSun" charset="-122"/>
                      <a:cs typeface="Times New Roman" charset="0"/>
                    </a:rPr>
                    <a:t>计算：</a:t>
                  </a:r>
                </a:p>
                <a:p>
                  <a:pPr indent="304800" algn="just">
                    <a:lnSpc>
                      <a:spcPts val="2000"/>
                    </a:lnSpc>
                    <a:spcAft>
                      <a:spcPts val="0"/>
                    </a:spcAft>
                  </a:pPr>
                  <a:r>
                    <a:rPr lang="zh-CN" altLang="en-US" kern="100" dirty="0" smtClean="0">
                      <a:effectLst/>
                      <a:ea typeface="Cambria Math" charset="0"/>
                      <a:cs typeface="Times New Roman" charset="0"/>
                    </a:rPr>
                    <a:t>         </a:t>
                  </a:r>
                  <a14:m>
                    <m:oMath xmlns:m="http://schemas.openxmlformats.org/officeDocument/2006/math">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𝑐</m:t>
                          </m:r>
                        </m:e>
                        <m:sub>
                          <m:r>
                            <a:rPr lang="en-US" altLang="zh-CN" i="1" kern="100">
                              <a:effectLst/>
                              <a:latin typeface="Cambria Math" charset="0"/>
                              <a:cs typeface="Times New Roman" charset="0"/>
                            </a:rPr>
                            <m:t>𝑡</m:t>
                          </m:r>
                        </m:sub>
                      </m:sSub>
                      <m:r>
                        <a:rPr lang="en-US" altLang="zh-CN" kern="100">
                          <a:effectLst/>
                          <a:latin typeface="Cambria Math" charset="0"/>
                          <a:cs typeface="Times New Roman" charset="0"/>
                        </a:rPr>
                        <m:t>= </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𝑓</m:t>
                          </m:r>
                        </m:e>
                        <m:sub>
                          <m:r>
                            <a:rPr lang="en-US" altLang="zh-CN" i="1" kern="100">
                              <a:effectLst/>
                              <a:latin typeface="Cambria Math" charset="0"/>
                              <a:cs typeface="Times New Roman" charset="0"/>
                            </a:rPr>
                            <m:t>𝑡</m:t>
                          </m:r>
                        </m:sub>
                      </m:sSub>
                      <m:r>
                        <a:rPr lang="en-US" altLang="zh-CN" kern="100">
                          <a:effectLst/>
                          <a:latin typeface="Cambria Math" charset="0"/>
                          <a:cs typeface="Times New Roman" charset="0"/>
                        </a:rPr>
                        <m:t> .</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𝑐</m:t>
                          </m:r>
                        </m:e>
                        <m:sub>
                          <m:r>
                            <a:rPr lang="en-US" altLang="zh-CN" i="1" kern="100">
                              <a:effectLst/>
                              <a:latin typeface="Cambria Math" charset="0"/>
                              <a:cs typeface="Times New Roman" charset="0"/>
                            </a:rPr>
                            <m:t>𝑡</m:t>
                          </m:r>
                          <m:r>
                            <a:rPr lang="en-US" altLang="zh-CN" i="1" kern="100">
                              <a:effectLst/>
                              <a:latin typeface="Cambria Math" charset="0"/>
                              <a:cs typeface="Times New Roman" charset="0"/>
                            </a:rPr>
                            <m:t>−</m:t>
                          </m:r>
                          <m:r>
                            <a:rPr lang="en-US" altLang="zh-CN" kern="100">
                              <a:effectLst/>
                              <a:latin typeface="Cambria Math" charset="0"/>
                              <a:cs typeface="Times New Roman" charset="0"/>
                            </a:rPr>
                            <m:t>1</m:t>
                          </m:r>
                        </m:sub>
                      </m:sSub>
                      <m:r>
                        <a:rPr lang="en-US" altLang="zh-CN" kern="100">
                          <a:effectLst/>
                          <a:latin typeface="Cambria Math" charset="0"/>
                          <a:cs typeface="Times New Roman" charset="0"/>
                        </a:rPr>
                        <m:t>+</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𝑖</m:t>
                          </m:r>
                        </m:e>
                        <m:sub>
                          <m:r>
                            <a:rPr lang="en-US" altLang="zh-CN" i="1" kern="100">
                              <a:effectLst/>
                              <a:latin typeface="Cambria Math" charset="0"/>
                              <a:cs typeface="Times New Roman" charset="0"/>
                            </a:rPr>
                            <m:t>𝑡</m:t>
                          </m:r>
                        </m:sub>
                      </m:sSub>
                      <m:r>
                        <a:rPr lang="en-US" altLang="zh-CN" kern="100">
                          <a:effectLst/>
                          <a:latin typeface="Cambria Math" charset="0"/>
                          <a:cs typeface="Times New Roman" charset="0"/>
                        </a:rPr>
                        <m:t>.</m:t>
                      </m:r>
                      <m:func>
                        <m:funcPr>
                          <m:ctrlPr>
                            <a:rPr lang="zh-CN" altLang="zh-CN" i="1" kern="100">
                              <a:effectLst/>
                              <a:latin typeface="Cambria Math" charset="0"/>
                              <a:ea typeface="Cambria Math" charset="0"/>
                              <a:cs typeface="Times New Roman" charset="0"/>
                            </a:rPr>
                          </m:ctrlPr>
                        </m:funcPr>
                        <m:fName>
                          <m:r>
                            <m:rPr>
                              <m:sty m:val="p"/>
                            </m:rPr>
                            <a:rPr lang="en-US" altLang="zh-CN" kern="100">
                              <a:effectLst/>
                              <a:latin typeface="Cambria Math" charset="0"/>
                              <a:cs typeface="Times New Roman" charset="0"/>
                            </a:rPr>
                            <m:t>tanh</m:t>
                          </m:r>
                        </m:fName>
                        <m:e>
                          <m:d>
                            <m:dPr>
                              <m:ctrlPr>
                                <a:rPr lang="zh-CN" altLang="zh-CN" i="1" kern="100">
                                  <a:effectLst/>
                                  <a:latin typeface="Cambria Math" charset="0"/>
                                  <a:ea typeface="Cambria Math" charset="0"/>
                                  <a:cs typeface="Times New Roman" charset="0"/>
                                </a:rPr>
                              </m:ctrlPr>
                            </m:dPr>
                            <m:e>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𝑊</m:t>
                                  </m:r>
                                </m:e>
                                <m:sub>
                                  <m:r>
                                    <a:rPr lang="en-US" altLang="zh-CN" i="1" kern="100">
                                      <a:effectLst/>
                                      <a:latin typeface="Cambria Math" charset="0"/>
                                      <a:cs typeface="Times New Roman" charset="0"/>
                                    </a:rPr>
                                    <m:t>𝑡𝑎𝑛h</m:t>
                                  </m:r>
                                </m:sub>
                              </m:sSub>
                              <m:r>
                                <a:rPr lang="en-US" altLang="zh-CN" kern="100">
                                  <a:effectLst/>
                                  <a:latin typeface="Cambria Math" charset="0"/>
                                  <a:cs typeface="Times New Roman" charset="0"/>
                                </a:rPr>
                                <m:t>.</m:t>
                              </m:r>
                              <m:d>
                                <m:dPr>
                                  <m:begChr m:val="["/>
                                  <m:endChr m:val="]"/>
                                  <m:ctrlPr>
                                    <a:rPr lang="zh-CN" altLang="zh-CN" i="1" kern="100">
                                      <a:effectLst/>
                                      <a:latin typeface="Cambria Math" charset="0"/>
                                      <a:ea typeface="Cambria Math" charset="0"/>
                                      <a:cs typeface="Times New Roman" charset="0"/>
                                    </a:rPr>
                                  </m:ctrlPr>
                                </m:dPr>
                                <m:e>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h</m:t>
                                      </m:r>
                                    </m:e>
                                    <m:sub>
                                      <m:r>
                                        <a:rPr lang="en-US" altLang="zh-CN" i="1" kern="100">
                                          <a:effectLst/>
                                          <a:latin typeface="Cambria Math" charset="0"/>
                                          <a:cs typeface="Times New Roman" charset="0"/>
                                        </a:rPr>
                                        <m:t>𝑡</m:t>
                                      </m:r>
                                      <m:r>
                                        <a:rPr lang="en-US" altLang="zh-CN" i="1" kern="100">
                                          <a:effectLst/>
                                          <a:latin typeface="Cambria Math" charset="0"/>
                                          <a:cs typeface="Times New Roman" charset="0"/>
                                        </a:rPr>
                                        <m:t>−</m:t>
                                      </m:r>
                                      <m:r>
                                        <a:rPr lang="en-US" altLang="zh-CN" kern="100">
                                          <a:effectLst/>
                                          <a:latin typeface="Cambria Math" charset="0"/>
                                          <a:cs typeface="Times New Roman" charset="0"/>
                                        </a:rPr>
                                        <m:t>1</m:t>
                                      </m:r>
                                    </m:sub>
                                  </m:sSub>
                                  <m:r>
                                    <a:rPr lang="en-US" altLang="zh-CN" kern="100">
                                      <a:effectLst/>
                                      <a:latin typeface="Cambria Math" charset="0"/>
                                      <a:cs typeface="Times New Roman" charset="0"/>
                                    </a:rPr>
                                    <m:t>,</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𝑥</m:t>
                                      </m:r>
                                    </m:e>
                                    <m:sub>
                                      <m:r>
                                        <a:rPr lang="en-US" altLang="zh-CN" i="1" kern="100">
                                          <a:effectLst/>
                                          <a:latin typeface="Cambria Math" charset="0"/>
                                          <a:cs typeface="Times New Roman" charset="0"/>
                                        </a:rPr>
                                        <m:t>𝑡</m:t>
                                      </m:r>
                                    </m:sub>
                                  </m:sSub>
                                </m:e>
                              </m:d>
                              <m:r>
                                <a:rPr lang="en-US" altLang="zh-CN" kern="100">
                                  <a:effectLst/>
                                  <a:latin typeface="Cambria Math" charset="0"/>
                                  <a:cs typeface="Times New Roman" charset="0"/>
                                </a:rPr>
                                <m:t>+</m:t>
                              </m:r>
                              <m:sSub>
                                <m:sSubPr>
                                  <m:ctrlPr>
                                    <a:rPr lang="zh-CN" altLang="zh-CN" i="1" kern="100">
                                      <a:effectLst/>
                                      <a:latin typeface="Cambria Math" charset="0"/>
                                      <a:ea typeface="Cambria Math" charset="0"/>
                                      <a:cs typeface="Times New Roman" charset="0"/>
                                    </a:rPr>
                                  </m:ctrlPr>
                                </m:sSubPr>
                                <m:e>
                                  <m:r>
                                    <a:rPr lang="en-US" altLang="zh-CN" i="1" kern="100">
                                      <a:effectLst/>
                                      <a:latin typeface="Cambria Math" charset="0"/>
                                      <a:cs typeface="Times New Roman" charset="0"/>
                                    </a:rPr>
                                    <m:t>𝑏</m:t>
                                  </m:r>
                                </m:e>
                                <m:sub>
                                  <m:r>
                                    <a:rPr lang="en-US" altLang="zh-CN" i="1" kern="100">
                                      <a:effectLst/>
                                      <a:latin typeface="Cambria Math" charset="0"/>
                                      <a:cs typeface="Times New Roman" charset="0"/>
                                    </a:rPr>
                                    <m:t>𝑡𝑎𝑛h</m:t>
                                  </m:r>
                                </m:sub>
                              </m:sSub>
                            </m:e>
                          </m:d>
                        </m:e>
                      </m:func>
                    </m:oMath>
                  </a14:m>
                  <a:endParaRPr lang="en-US" altLang="zh-CN" kern="100" dirty="0" smtClean="0">
                    <a:effectLst/>
                    <a:latin typeface="SimSun" charset="-122"/>
                    <a:cs typeface="Times New Roman" charset="0"/>
                  </a:endParaRPr>
                </a:p>
                <a:p>
                  <a:pPr indent="304800" algn="just">
                    <a:lnSpc>
                      <a:spcPts val="2000"/>
                    </a:lnSpc>
                    <a:spcAft>
                      <a:spcPts val="0"/>
                    </a:spcAft>
                  </a:pPr>
                  <a:endParaRPr lang="en-US" altLang="zh-CN" kern="100" dirty="0" smtClean="0">
                    <a:effectLst/>
                    <a:latin typeface="SimSun" charset="-122"/>
                    <a:cs typeface="Times New Roman" charset="0"/>
                  </a:endParaRPr>
                </a:p>
                <a:p>
                  <a:pPr indent="304800" algn="just">
                    <a:lnSpc>
                      <a:spcPts val="2000"/>
                    </a:lnSpc>
                    <a:spcAft>
                      <a:spcPts val="0"/>
                    </a:spcAft>
                  </a:pPr>
                  <a:r>
                    <a:rPr lang="zh-CN" altLang="zh-CN" kern="100" dirty="0" smtClean="0">
                      <a:effectLst/>
                      <a:latin typeface="SimSun" charset="-122"/>
                      <a:cs typeface="Times New Roman" charset="0"/>
                    </a:rPr>
                    <a:t>输出</a:t>
                  </a:r>
                  <a:r>
                    <a:rPr lang="zh-CN" altLang="zh-CN" kern="100" dirty="0">
                      <a:effectLst/>
                      <a:latin typeface="SimSun" charset="-122"/>
                      <a:cs typeface="Times New Roman" charset="0"/>
                    </a:rPr>
                    <a:t>值</a:t>
                  </a:r>
                  <a14:m>
                    <m:oMath xmlns:m="http://schemas.openxmlformats.org/officeDocument/2006/math">
                      <m:sSub>
                        <m:sSubPr>
                          <m:ctrlPr>
                            <a:rPr lang="zh-CN" altLang="zh-CN" i="1" kern="100">
                              <a:effectLst/>
                              <a:latin typeface="Cambria Math" charset="0"/>
                              <a:ea typeface="Cambria Math" charset="0"/>
                              <a:cs typeface="Times New Roman" charset="0"/>
                            </a:rPr>
                          </m:ctrlPr>
                        </m:sSubPr>
                        <m:e>
                          <m:r>
                            <m:rPr>
                              <m:sty m:val="p"/>
                            </m:rPr>
                            <a:rPr lang="en-US" altLang="zh-CN" kern="100">
                              <a:effectLst/>
                              <a:latin typeface="Cambria Math" charset="0"/>
                              <a:cs typeface="Times New Roman" charset="0"/>
                            </a:rPr>
                            <m:t>h</m:t>
                          </m:r>
                        </m:e>
                        <m:sub>
                          <m:r>
                            <a:rPr lang="en-US" altLang="zh-CN" i="1" kern="100">
                              <a:effectLst/>
                              <a:latin typeface="Cambria Math" charset="0"/>
                              <a:cs typeface="Times New Roman" charset="0"/>
                            </a:rPr>
                            <m:t>𝑡</m:t>
                          </m:r>
                        </m:sub>
                      </m:sSub>
                    </m:oMath>
                  </a14:m>
                  <a:r>
                    <a:rPr lang="zh-CN" altLang="zh-CN" kern="100" dirty="0">
                      <a:effectLst/>
                      <a:latin typeface="SimSun" charset="-122"/>
                      <a:cs typeface="Times New Roman" charset="0"/>
                    </a:rPr>
                    <a:t>计算：</a:t>
                  </a:r>
                  <a:endParaRPr lang="en-US" altLang="zh-CN" kern="100" dirty="0" smtClean="0">
                    <a:effectLst/>
                    <a:latin typeface="SimSun" charset="-122"/>
                    <a:cs typeface="Times New Roman" charset="0"/>
                  </a:endParaRPr>
                </a:p>
                <a:p>
                  <a:pPr indent="304800" algn="just">
                    <a:lnSpc>
                      <a:spcPts val="2000"/>
                    </a:lnSpc>
                    <a:spcAft>
                      <a:spcPts val="0"/>
                    </a:spcAft>
                  </a:pPr>
                  <a14:m>
                    <m:oMathPara xmlns:m="http://schemas.openxmlformats.org/officeDocument/2006/math">
                      <m:oMathParaPr>
                        <m:jc m:val="centerGroup"/>
                      </m:oMathParaPr>
                      <m:oMath xmlns:m="http://schemas.openxmlformats.org/officeDocument/2006/math">
                        <m:sSub>
                          <m:sSubPr>
                            <m:ctrlPr>
                              <a:rPr lang="zh-CN" altLang="zh-CN" i="1">
                                <a:effectLst/>
                                <a:latin typeface="Cambria Math" charset="0"/>
                                <a:ea typeface="Cambria Math" charset="0"/>
                              </a:rPr>
                            </m:ctrlPr>
                          </m:sSubPr>
                          <m:e>
                            <m:r>
                              <a:rPr lang="en-US" altLang="zh-CN" i="1">
                                <a:effectLst/>
                                <a:latin typeface="Cambria Math" charset="0"/>
                                <a:ea typeface="SimSun" charset="-122"/>
                                <a:cs typeface="Times New Roman" charset="0"/>
                              </a:rPr>
                              <m:t>h</m:t>
                            </m:r>
                          </m:e>
                          <m:sub>
                            <m:r>
                              <a:rPr lang="en-US" altLang="zh-CN" i="1">
                                <a:effectLst/>
                                <a:latin typeface="Cambria Math" charset="0"/>
                                <a:ea typeface="SimSun" charset="-122"/>
                                <a:cs typeface="Times New Roman" charset="0"/>
                              </a:rPr>
                              <m:t>𝑡</m:t>
                            </m:r>
                          </m:sub>
                        </m:sSub>
                        <m:r>
                          <a:rPr lang="en-US" altLang="zh-CN">
                            <a:effectLst/>
                            <a:latin typeface="Cambria Math" charset="0"/>
                            <a:ea typeface="SimSun" charset="-122"/>
                            <a:cs typeface="Times New Roman" charset="0"/>
                          </a:rPr>
                          <m:t>= </m:t>
                        </m:r>
                        <m:sSub>
                          <m:sSubPr>
                            <m:ctrlPr>
                              <a:rPr lang="zh-CN" altLang="zh-CN" i="1">
                                <a:effectLst/>
                                <a:latin typeface="Cambria Math" charset="0"/>
                                <a:ea typeface="Cambria Math" charset="0"/>
                              </a:rPr>
                            </m:ctrlPr>
                          </m:sSubPr>
                          <m:e>
                            <m:r>
                              <a:rPr lang="en-US" altLang="zh-CN" i="1">
                                <a:effectLst/>
                                <a:latin typeface="Cambria Math" charset="0"/>
                                <a:ea typeface="SimSun" charset="-122"/>
                                <a:cs typeface="Times New Roman" charset="0"/>
                              </a:rPr>
                              <m:t>𝑜</m:t>
                            </m:r>
                          </m:e>
                          <m:sub>
                            <m:r>
                              <a:rPr lang="en-US" altLang="zh-CN" i="1">
                                <a:effectLst/>
                                <a:latin typeface="Cambria Math" charset="0"/>
                                <a:ea typeface="SimSun" charset="-122"/>
                                <a:cs typeface="Times New Roman" charset="0"/>
                              </a:rPr>
                              <m:t>𝑡</m:t>
                            </m:r>
                          </m:sub>
                        </m:sSub>
                        <m:r>
                          <a:rPr lang="en-US" altLang="zh-CN">
                            <a:effectLst/>
                            <a:latin typeface="Cambria Math" charset="0"/>
                            <a:ea typeface="SimSun" charset="-122"/>
                            <a:cs typeface="Times New Roman" charset="0"/>
                          </a:rPr>
                          <m:t>.</m:t>
                        </m:r>
                        <m:func>
                          <m:funcPr>
                            <m:ctrlPr>
                              <a:rPr lang="zh-CN" altLang="zh-CN" i="1">
                                <a:effectLst/>
                                <a:latin typeface="Cambria Math" charset="0"/>
                                <a:ea typeface="Cambria Math" charset="0"/>
                              </a:rPr>
                            </m:ctrlPr>
                          </m:funcPr>
                          <m:fName>
                            <m:r>
                              <m:rPr>
                                <m:sty m:val="p"/>
                              </m:rPr>
                              <a:rPr lang="en-US" altLang="zh-CN">
                                <a:effectLst/>
                                <a:latin typeface="Cambria Math" charset="0"/>
                                <a:ea typeface="SimSun" charset="-122"/>
                                <a:cs typeface="Times New Roman" charset="0"/>
                              </a:rPr>
                              <m:t>tanh</m:t>
                            </m:r>
                          </m:fName>
                          <m:e>
                            <m:d>
                              <m:dPr>
                                <m:ctrlPr>
                                  <a:rPr lang="zh-CN" altLang="zh-CN" i="1">
                                    <a:effectLst/>
                                    <a:latin typeface="Cambria Math" charset="0"/>
                                    <a:ea typeface="Cambria Math" charset="0"/>
                                  </a:rPr>
                                </m:ctrlPr>
                              </m:dPr>
                              <m:e>
                                <m:sSub>
                                  <m:sSubPr>
                                    <m:ctrlPr>
                                      <a:rPr lang="zh-CN" altLang="zh-CN" i="1">
                                        <a:effectLst/>
                                        <a:latin typeface="Cambria Math" charset="0"/>
                                        <a:ea typeface="Cambria Math" charset="0"/>
                                      </a:rPr>
                                    </m:ctrlPr>
                                  </m:sSubPr>
                                  <m:e>
                                    <m:r>
                                      <m:rPr>
                                        <m:sty m:val="p"/>
                                      </m:rPr>
                                      <a:rPr lang="en-US" altLang="zh-CN">
                                        <a:effectLst/>
                                        <a:latin typeface="Cambria Math" charset="0"/>
                                        <a:ea typeface="SimSun" charset="-122"/>
                                        <a:cs typeface="Times New Roman" charset="0"/>
                                      </a:rPr>
                                      <m:t>c</m:t>
                                    </m:r>
                                  </m:e>
                                  <m:sub>
                                    <m:r>
                                      <m:rPr>
                                        <m:sty m:val="p"/>
                                      </m:rPr>
                                      <a:rPr lang="en-US" altLang="zh-CN">
                                        <a:effectLst/>
                                        <a:latin typeface="Cambria Math" charset="0"/>
                                        <a:ea typeface="SimSun" charset="-122"/>
                                        <a:cs typeface="Times New Roman" charset="0"/>
                                      </a:rPr>
                                      <m:t>t</m:t>
                                    </m:r>
                                  </m:sub>
                                </m:sSub>
                              </m:e>
                            </m:d>
                          </m:e>
                        </m:func>
                        <m:r>
                          <a:rPr lang="en-US" altLang="zh-CN">
                            <a:effectLst/>
                            <a:latin typeface="Cambria Math" charset="0"/>
                            <a:ea typeface="SimSun" charset="-122"/>
                            <a:cs typeface="Times New Roman" charset="0"/>
                          </a:rPr>
                          <m:t> </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204664" y="2314450"/>
                  <a:ext cx="5779803" cy="3756727"/>
                </a:xfrm>
                <a:prstGeom prst="rect">
                  <a:avLst/>
                </a:prstGeom>
                <a:blipFill rotWithShape="0">
                  <a:blip r:embed="rId5"/>
                  <a:stretch>
                    <a:fillRect t="-3306" b="-11405"/>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677023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23"/>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par>
                                <p:cTn id="17" presetID="35" presetClass="path" presetSubtype="0" accel="50000" decel="50000" fill="hold" grpId="1" nodeType="withEffect">
                                  <p:stCondLst>
                                    <p:cond delay="0"/>
                                  </p:stCondLst>
                                  <p:childTnLst>
                                    <p:animMotion origin="layout" path="M 8.33333E-7 -3.7037E-6 L 0.12148 -3.7037E-6 " pathEditMode="relative" rAng="0" ptsTypes="AA">
                                      <p:cBhvr>
                                        <p:cTn id="18" dur="1000" spd="-100000" fill="hold"/>
                                        <p:tgtEl>
                                          <p:spTgt spid="19"/>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12"/>
                                        </p:tgtEl>
                                        <p:attrNameLst>
                                          <p:attrName>style.visibility</p:attrName>
                                        </p:attrNameLst>
                                      </p:cBhvr>
                                      <p:to>
                                        <p:strVal val="visible"/>
                                      </p:to>
                                    </p:set>
                                    <p:anim calcmode="lin" valueType="num">
                                      <p:cBhvr>
                                        <p:cTn id="22" dur="100" fill="hold"/>
                                        <p:tgtEl>
                                          <p:spTgt spid="12"/>
                                        </p:tgtEl>
                                        <p:attrNameLst>
                                          <p:attrName>ppt_w</p:attrName>
                                        </p:attrNameLst>
                                      </p:cBhvr>
                                      <p:tavLst>
                                        <p:tav tm="0">
                                          <p:val>
                                            <p:fltVal val="0"/>
                                          </p:val>
                                        </p:tav>
                                        <p:tav tm="100000">
                                          <p:val>
                                            <p:strVal val="#ppt_w"/>
                                          </p:val>
                                        </p:tav>
                                      </p:tavLst>
                                    </p:anim>
                                    <p:anim calcmode="lin" valueType="num">
                                      <p:cBhvr>
                                        <p:cTn id="23" dur="100" fill="hold"/>
                                        <p:tgtEl>
                                          <p:spTgt spid="12"/>
                                        </p:tgtEl>
                                        <p:attrNameLst>
                                          <p:attrName>ppt_h</p:attrName>
                                        </p:attrNameLst>
                                      </p:cBhvr>
                                      <p:tavLst>
                                        <p:tav tm="0">
                                          <p:val>
                                            <p:fltVal val="0"/>
                                          </p:val>
                                        </p:tav>
                                        <p:tav tm="100000">
                                          <p:val>
                                            <p:strVal val="#ppt_h"/>
                                          </p:val>
                                        </p:tav>
                                      </p:tavLst>
                                    </p:anim>
                                    <p:animEffect transition="in" filter="fade">
                                      <p:cBhvr>
                                        <p:cTn id="24" dur="100"/>
                                        <p:tgtEl>
                                          <p:spTgt spid="12"/>
                                        </p:tgtEl>
                                      </p:cBhvr>
                                    </p:animEffec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19" grpId="1"/>
      <p:bldP spid="23" grpId="0" animBg="1"/>
      <p:bldP spid="2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
          <p:cNvSpPr>
            <a:spLocks noChangeArrowheads="1"/>
          </p:cNvSpPr>
          <p:nvPr/>
        </p:nvSpPr>
        <p:spPr bwMode="auto">
          <a:xfrm>
            <a:off x="798575" y="234824"/>
            <a:ext cx="3723998" cy="523220"/>
          </a:xfrm>
          <a:prstGeom prst="rect">
            <a:avLst/>
          </a:prstGeom>
          <a:extLst/>
        </p:spPr>
        <p:txBody>
          <a:bodyPr wrap="square">
            <a:spAutoFit/>
          </a:bodyPr>
          <a:lstStyle/>
          <a:p>
            <a:r>
              <a:rPr lang="zh-CN" altLang="en-US" sz="2800" b="1" kern="100" dirty="0" smtClean="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深层循环神经网络</a:t>
            </a:r>
            <a:endParaRPr lang="zh-CN" altLang="en-US" sz="2800" b="1" kern="100" dirty="0">
              <a:solidFill>
                <a:srgbClr val="093B5C"/>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35" name="等腰三角形 34"/>
          <p:cNvSpPr/>
          <p:nvPr/>
        </p:nvSpPr>
        <p:spPr>
          <a:xfrm rot="5400000">
            <a:off x="310761" y="325508"/>
            <a:ext cx="396547" cy="341851"/>
          </a:xfrm>
          <a:prstGeom prst="triangl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78766" y="1791444"/>
            <a:ext cx="3790335" cy="3046988"/>
          </a:xfrm>
          <a:prstGeom prst="rect">
            <a:avLst/>
          </a:prstGeom>
        </p:spPr>
        <p:txBody>
          <a:bodyPr wrap="square">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深层循环神经网络（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Deep RNN</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）拓展了浅层</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循环体，设置多个循环层，将每层循环神经网络的输出作为下一层循环神经网络的输入</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，增强了循环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神经</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网络提取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高维度抽象信息的</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能力。</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5576047" y="1683870"/>
            <a:ext cx="5404984" cy="4657831"/>
            <a:chOff x="4778477" y="1312607"/>
            <a:chExt cx="6202554" cy="5118739"/>
          </a:xfrm>
        </p:grpSpPr>
        <p:pic>
          <p:nvPicPr>
            <p:cNvPr id="40" name="图片 39" descr="../../图片_new/2-4DeepLST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477" y="1312607"/>
              <a:ext cx="6202554" cy="4649061"/>
            </a:xfrm>
            <a:prstGeom prst="rect">
              <a:avLst/>
            </a:prstGeom>
            <a:noFill/>
            <a:ln>
              <a:noFill/>
            </a:ln>
          </p:spPr>
        </p:pic>
        <p:sp>
          <p:nvSpPr>
            <p:cNvPr id="2" name="矩形 1"/>
            <p:cNvSpPr/>
            <p:nvPr/>
          </p:nvSpPr>
          <p:spPr>
            <a:xfrm>
              <a:off x="6997289" y="6082533"/>
              <a:ext cx="1976823" cy="348813"/>
            </a:xfrm>
            <a:prstGeom prst="rect">
              <a:avLst/>
            </a:prstGeom>
          </p:spPr>
          <p:txBody>
            <a:bodyPr wrap="none">
              <a:spAutoFit/>
            </a:bodyPr>
            <a:lstStyle/>
            <a:p>
              <a:pPr indent="266700" algn="ctr">
                <a:lnSpc>
                  <a:spcPts val="2000"/>
                </a:lnSpc>
                <a:spcAft>
                  <a:spcPts val="0"/>
                </a:spcAft>
              </a:pPr>
              <a:r>
                <a:rPr lang="en-US" altLang="zh-CN" sz="1600" kern="100" dirty="0" smtClean="0">
                  <a:latin typeface="Microsoft YaHei" charset="-122"/>
                  <a:ea typeface="Microsoft YaHei" charset="-122"/>
                  <a:cs typeface="Microsoft YaHei" charset="-122"/>
                </a:rPr>
                <a:t>Deep </a:t>
              </a:r>
              <a:r>
                <a:rPr lang="en-US" altLang="zh-CN" sz="1600" kern="100" dirty="0">
                  <a:latin typeface="Microsoft YaHei" charset="-122"/>
                  <a:ea typeface="Microsoft YaHei" charset="-122"/>
                  <a:cs typeface="Microsoft YaHei" charset="-122"/>
                </a:rPr>
                <a:t>RNN</a:t>
              </a:r>
              <a:r>
                <a:rPr lang="zh-CN" altLang="zh-CN" sz="1600" kern="100" dirty="0">
                  <a:latin typeface="Microsoft YaHei" charset="-122"/>
                  <a:ea typeface="Microsoft YaHei" charset="-122"/>
                  <a:cs typeface="Microsoft YaHei" charset="-122"/>
                </a:rPr>
                <a:t>结构</a:t>
              </a:r>
              <a:endParaRPr lang="zh-CN" altLang="zh-CN" sz="1600" kern="100" dirty="0">
                <a:effectLst/>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8344465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35" presetClass="path" presetSubtype="0" accel="50000" decel="50000" fill="hold" grpId="1" nodeType="withEffect">
                                  <p:stCondLst>
                                    <p:cond delay="0"/>
                                  </p:stCondLst>
                                  <p:childTnLst>
                                    <p:animMotion origin="layout" path="M 3.125E-6 -2.22222E-6 L -0.0681 -2.22222E-6 " pathEditMode="relative" rAng="0" ptsTypes="AA">
                                      <p:cBhvr>
                                        <p:cTn id="11" dur="1000" spd="-100000" fill="hold"/>
                                        <p:tgtEl>
                                          <p:spTgt spid="35"/>
                                        </p:tgtEl>
                                        <p:attrNameLst>
                                          <p:attrName>ppt_x</p:attrName>
                                          <p:attrName>ppt_y</p:attrName>
                                        </p:attrNameLst>
                                      </p:cBhvr>
                                      <p:rCtr x="-3411" y="0"/>
                                    </p:animMotion>
                                  </p:childTnLst>
                                </p:cTn>
                              </p:par>
                              <p:par>
                                <p:cTn id="12" presetID="53" presetClass="entr" presetSubtype="16"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childTnLst>
                                </p:cTn>
                              </p:par>
                              <p:par>
                                <p:cTn id="17" presetID="35" presetClass="path" presetSubtype="0" accel="50000" decel="50000" fill="hold" grpId="1" nodeType="withEffect">
                                  <p:stCondLst>
                                    <p:cond delay="0"/>
                                  </p:stCondLst>
                                  <p:childTnLst>
                                    <p:animMotion origin="layout" path="M 8.33333E-7 -3.7037E-6 L 0.12148 -3.7037E-6 " pathEditMode="relative" rAng="0" ptsTypes="AA">
                                      <p:cBhvr>
                                        <p:cTn id="18" dur="1000" spd="-100000" fill="hold"/>
                                        <p:tgtEl>
                                          <p:spTgt spid="34"/>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37"/>
                                        </p:tgtEl>
                                        <p:attrNameLst>
                                          <p:attrName>style.visibility</p:attrName>
                                        </p:attrNameLst>
                                      </p:cBhvr>
                                      <p:to>
                                        <p:strVal val="visible"/>
                                      </p:to>
                                    </p:set>
                                    <p:anim calcmode="lin" valueType="num">
                                      <p:cBhvr>
                                        <p:cTn id="22" dur="100" fill="hold"/>
                                        <p:tgtEl>
                                          <p:spTgt spid="37"/>
                                        </p:tgtEl>
                                        <p:attrNameLst>
                                          <p:attrName>ppt_w</p:attrName>
                                        </p:attrNameLst>
                                      </p:cBhvr>
                                      <p:tavLst>
                                        <p:tav tm="0">
                                          <p:val>
                                            <p:fltVal val="0"/>
                                          </p:val>
                                        </p:tav>
                                        <p:tav tm="100000">
                                          <p:val>
                                            <p:strVal val="#ppt_w"/>
                                          </p:val>
                                        </p:tav>
                                      </p:tavLst>
                                    </p:anim>
                                    <p:anim calcmode="lin" valueType="num">
                                      <p:cBhvr>
                                        <p:cTn id="23" dur="100" fill="hold"/>
                                        <p:tgtEl>
                                          <p:spTgt spid="37"/>
                                        </p:tgtEl>
                                        <p:attrNameLst>
                                          <p:attrName>ppt_h</p:attrName>
                                        </p:attrNameLst>
                                      </p:cBhvr>
                                      <p:tavLst>
                                        <p:tav tm="0">
                                          <p:val>
                                            <p:fltVal val="0"/>
                                          </p:val>
                                        </p:tav>
                                        <p:tav tm="100000">
                                          <p:val>
                                            <p:strVal val="#ppt_h"/>
                                          </p:val>
                                        </p:tav>
                                      </p:tavLst>
                                    </p:anim>
                                    <p:animEffect transition="in" filter="fade">
                                      <p:cBhvr>
                                        <p:cTn id="24" dur="100"/>
                                        <p:tgtEl>
                                          <p:spTgt spid="37"/>
                                        </p:tgtEl>
                                      </p:cBhvr>
                                    </p:animEffec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5" grpId="0" animBg="1"/>
      <p:bldP spid="35" grpId="1" animBg="1"/>
      <p:bldP spid="3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F06BB66-DAEF-4369-B8FC-1EE6358DF4B6"/>
  <p:tag name="ISPRING_SCORM_RATE_SLIDES" val="1"/>
  <p:tag name="ISPRINGONLINEFOLDERID" val="0"/>
  <p:tag name="ISPRINGONLINEFOLDERPATH" val="内容列表"/>
  <p:tag name="ISPRINGCLOUDFOLDERID" val="0"/>
  <p:tag name="ISPRINGCLOUDFOLDERPATH" val="资源库"/>
  <p:tag name="ISPRING_PLAYERS_CUSTOMIZATION" val="UEsDBBQAAgAIADkVvk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5Fb5IzRbB6igDAACGDAAAJwAAAHVuaXZlcnNhbC9mbGFzaF9wdWJsaXNoaW5nX3NldHRpbmdzLnhtbNVX3W7aMBS+5yksT70soR1dOxSopgIaaguosK29qkxsiFXHzmIbSq/2NHuwPcmOY6Cgdl36g7QhIeLz853/ExMe3yYCTVmmuZJ1vFeuYMRkpCiXkzr+MmzvHmGkDZGUCCVZHUuF0XGjFKZ2JLiOB8wYENUIYKSupaaOY2PSWhDMZrMy12nmuEpYA/i6HKkkSDOmmTQsC1JB5vBj5inTeIFQAAC+iZILtUaphFDokc4VtYIhTsFzyV1QRLQF0TEOvNiIRDeTTFlJT5RQGcomozp+V8k/SxkP1eQJky4nugFERzY1Qil3XhAx4HcMxYxPYnD3sIrRjFMT1/F+1aGAdPAQJcf2oROHcqIgB9Is4BNmCCWG+KO3Z9it0UuCJ9G5JAmPhsBBLv46bg6vP1/1Wxdnne7p9bDXOxt2+t6JXCfYxAmDTUMhOKRsFrGVnZAYQ6IY/AadMRGahcE6aSk2VnLDOXdGIyUg97kWtFEyYrRLErZWjcENl22Q3MNoDIGIeR1/yjgRGHFDBI9WytqOtOEmr3p7XRIBFrQnQ+cDfG/eZyeKSabZultLjnY5jxrflBUUzZVFgt8wZBSC+G0CTzFD68VB40wlORXaxyAtOFiccjZj9DjP6QLwT4auwERiQRN6NRXMeAvfLb9DIzZWGeAyMoXOBjrXHr/8LOCUaH0PSpY+7gzOOs3WdafbbF3uuAAJnRIZPRMcCs6S1GwFn8yRVGapB+mIiNUsLwrlNOcVia388jJonljhy/zWxViD3mJJtmPlOYX5qweFzcZkmg+iG64cGkaQQ0k8JjAiWBdcWlYUMCISKSnmiESw1rQb6ylXVgPFD7CH1i/30OsjLvPTBFYbWMwoywpBVvb231cPPhwefayVg18/fu4+qbRY+H1BnDm/8U+eXPmrtf9wG4aB29KPL22T2X9zZ/cvWl+L5LXbuhwWKmlrUAiuV0Sqd1pE6sK/ZPprL5hCLsBSmvghg7UkeMINo2/ZYi9ok1e9232PbadNthjza0bjvwnZn1bXxI17YRg8enF1nIRLnkAi3Epc3XYbB9UK3DQfZZVKgLb536FR+g1QSwMEFAACAAgAORW+SHMKv3S0AgAAUAoAACEAAAB1bml2ZXJzYWwvZmxhc2hfc2tpbl9zZXR0aW5ncy54bWyVVm1v2jAQ/r5fgdh30r2ySSlSS5lUia1VW/W7kxyJhWNH9oWOfz/bsRsbCGRYlfDd8/jej6ZqS/niw2SS5oIJ+QyIlJfKSLxsQovradYiCj7LBUfgOONC1oRNFx9/2U+aWOQlltiBHMvZkBx6M3P7GUNxNr7NzRki5KJuCN+vRSlmGcm3pRQtLy66Vu0bkIzyrUZe/ZwvV4MGGFV4j1BHPq1+mDOO0khQCoxL31fmXGQxkgHzlq7sZySnN3U++gPajiqKlnbzyZwhWkNKiJN83jtdGP16XJW5OecJCH9RQ798NmcQysgeZPz43VdzBhmiaZv/6ZFGitIkNOacL+I7hwlS6PEzXl2Zc5FgAjKGLlbBpcfGeheA3Ndw7lMzrlKwR5PXg4Vgip4xWKBsIU38rdOpSrw9tKjnAxYbwpQGhKIe9KidfiSt8s/Esh73BG+UFwHICXrEq2BtDcvO3wAYy3v8cnlrV0Xo37sscFDCzgkDD3thj/yj03qEDIQ98pnRAh442x/BDzUdx5f4lrhins++1gIn+urz5W9eayytzeCqwLQTeEwtClgo484LrcFULU2srHMpOfIp5WRHS4JU8N8Gl+1tMCpNDhSu0073VYoUGZxqN+ujXtJhvew97kanjdux+1Hog+vuE9Q7/HpKEEle1fpHSU0njqeHRCdmmpxmmC2p4SDv+UaM5NREbkG+CMHGWuECIcTayIbAopusIXiaBClIk9NJTt0jp7LP2zoDudJFo+C7JpZ1uIqWFdN/+ErhDYqYMKDsmFjp5zih700ZCFwHAJF55Vu2u3SaumVIGezAD34gsAEPRZYq3aJD3XaDa9hg2G9OMqoh3Z7oGyXExYoThFftl4g3TqgY0fNIMmUji8beb+D+5Wgn+1VmWi/cYvbuOil6WOuPM6iF5j/Jf1BLAwQUAAIACAA5Fb5ILE+2i/0CAACXCwAAJgAAAHVuaXZlcnNhbC9odG1sX3B1Ymxpc2hpbmdfc2V0dGluZ3MueG1szZbdUhoxFIDveYpMOl7KqrXVMrs4HcHRqRVGaKtXTtgENmM22eYHxKs+TR+sT9KTDSCMlq6OdMoMAznJ+c5fcpL46C4XaMy04UomeLe+gxGTqaJcjhL8pX+yfYiRsURSIpRkCZYKo6NmLS7cQHCT9Zi1sNQgwEjTKGyCM2uLRhRNJpM6N4X2s0o4C3xTT1UeFZoZJi3TUSHIFH7stGAGzwgVAPDNlZypNWs1hOJA+qyoEwxxCp5L7oMi4tTmAkdh1YCktyOtnKTHSiiN9GiQ4Dc75We+JpBaPGfSp8Q0QejFtkEo5d4JInr8nqGM8VEG3h7sYzTh1GYJ3tv3FFgdPaaU7BA58ZRjBSmQdobPmSWUWBKGwZ5ld9bMBUFEp5LkPO3DDPLhJ7jVvzm97rYvz88uPt30O53z/lk3OFHqRKucOFo1FINDyumULezExFqSZuA36AyJMCyOlkXzZUMlV5zzYzRQAlJfamE0BE/FNMEfNScCI26J4Oli1hI9YvaEC4jB6+7Wh9LiB2CIN82INmzZ0HzG+CymzW/KCYqmyiHBbxmyCkFELod/GUPL6UZDrfJSKoixyAhOGRpzNmH0qMzSDPgnQ9dgInegCZuvEMwGC98dv0cDNlQauIyMYauCnJvArz8LXBBjHqBk7uNW7/ys1b45u2i1r7Z8gISOiUyfCYcSsrywG+GTKZLKzvUgHSlxhpVFoZyWc1Viq7+8DIbnToQyv3YxltAbLMlmrDynMH/1oLLZjIzLg+gPV4mGI8ihJIEJEykcdy4dqwpMiURKiikiKTQq44/1mCtnQBIOcECbl3sY9BGX5WgENwdY1JTpSsid3b23++/eHxx+aNSjXz9+bq9VmrXwriDeXOjhx2ub+KKRP+6GceR759Nt2Gr3r7pw97L9tUqmLtpX/UpFavcq4TpVVnU+VVl1Ga6N7tKVUckFaDOjcGyg0Qiec8voa26aFxR+/f0btsUrFX6DUazdvv9vEGG0eG6tvK/i6MkHYA3kq4/pZu03UEsDBBQAAgAIADkVvkjtpyr3oAEAAC0GAAAfAAAAdW5pdmVyc2FsL2h0bWxfc2tpbl9zZXR0aW5ncy5qc42UTW/CMAyG7/yKKrtOiH2y7TYNJiFxmDRu0w6hmFKRxlGSdjDEf18dvpo2HcSX5u3T17ErZ9OJysViFr1EG/fs9h/+3mlAmtU5XPu6aNEz0pkR6QwmaQYilcBqSHH49ChvT0TImElnOl1/kq2p+DGkN3MuTBVXAQsd0ExAKwLaT0BbhRL/epXtq9pVVGnzNLcWZTdGaUHarkSdccewq3e3qgXWYCxAn0HnPAbPtO9WG3lyfOhTVLkYM8XleowJdqc8XiYaczlry79YK9DlD1/ugN5z/23o2YnU2JGFrJ54+ETRTioNxsA+7+OQIggLPgVR8e259Q/qGTcLqtFFalJ7oF9vKKq04gk0utQ8QtnQ0qvRzT5Fk7Owsjvi7pbCIwRfg25YDe4pPBBVri74gUpjQh1poM2eH1GBfJbKZJ+6RxHk6LBk29a9U6Hu+APmjRDWRmgRmMis7eK4YOptcHBNLes4NPMiJIbyYkBToY+Lo+idxtavEdp/RYxby+NFVt4O5c1IHQdTPoMeyTmSkHG9BD1BFGU93+dOXk/e2f4BUEsDBBQAAgAIADkVvk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DkVvkgM0rasbgAAAG4AAAAcAAAAdW5pdmVyc2FsL2xvY2FsX3NldHRpbmdzLnhtbLOxr8jNUShLLSrOzM+zVTLUM1BSSM1Lzk/JzEu3VQoNcdO1UFIoLknMS0nMyc9LtVXKy1dSsLfjssnJT07MCU4tKQEqLFYoyEmsTC0KSc0FMkpS/RJzgSqftq542bxCQVfhyf51z6bsVNK34wI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DkVvkg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ORW+SNrVd8wyEwAAEV4AABcAAAB1bml2ZXJzYWwvdW5pdmVyc2FsLnBuZ+3caVhSWdwAcMvJmXFrm3C3xcnKRAfN3FLLZWwm16xMXFKZcgvRTE0RKZuyRLFmMTOXxBLU0lQEN7AytUUlAiVXEnJDAQ0RFZeXZprnKed95+P76fo84gPHc8/vHu793/85H/7XPdycVRQ1FeXk5FR+Oux4VE7uK7CcnDz0GwXZJw+VSYuyP2tijjrby5V3ao/L3nwVcsj1kJxcZabSYtA62ftvow77xMjJqTZ//F3ThiD8IifnX/yT46FjFwL4A+6YyV8G24ZEOUlrqBd7VNvt+681HDpzouju3bFtVpgnG7/y3BB7f7dJ81nHr/zH7qbcvbZtB6/VbhvBWmfFkyaaGK3bOXKM53Y0z4ptizLbl2hVwmP6e+N/c99ZsrfhCSuejSJLJ6tpcQVJH170SKTCJmGf+g+P5eSVP395fEYBepmg6+kfPBd7f4mLMaa+Pbvm2frp1DUK6oEXP38ZUSfY0qmduBZzdpLeScIZ5dXH2hB018oJ5T8/lLp1ByjUDQ7JNGhbPdrwDx4Uzs95ppxvm7Tda0d7RO1f/keUp/KxitoPskOkgVRXgi6uUlzaLd+1t9zvj6fBll0HVwONbq2h2/+EMQg7cfBWxLr387NJpp8PvV0edyV0O/Rf6rCDRDnTTcW9pSSTL5uugWQdnqw6g4P31tDXth/OTivFvfyyaRtU1mGd/KppuangqPSDXpBBaZrBl00XZZZroNWT6Ki5Afw4/dcSgkHpqqb/xONKCQAewAN4AA/gATyAB/AAHsADeAAP4AE8gAfwAB7AA3gAD+ABPIAH8AAewAN4AA/gATyAB/AAHsADeAAP4AE8gAfwAB7AA3gAD+ABPIAH8AAewAN4AA/gATyAB/AAHsADeAAP4AE8gAfwAB7AA3gAD+ABPIAH8P9PeG/qyrI0DwFbXddKTj5MNgT9R2LwqhpS295cDF1z5vt2Yn1IwnchXzS9m/nYxZ4Y+L93cVknmlnHyNaK+bzxsOl/nmBxl82rIgvTL5rw5v89J9l44+zW/uzPOx3MWSNzbQCvqnilfm3fIwNokpRPblA7lRQtGSvKFOheeHdpQCe+f6PE/9XxV96vfF7dOYExzEx58flQt7oeRxWYRKPPCUy6bENQK6KCFT8i2yezKZIRaSeR7Owki5MlnNDp4VunBIK60fzaw9FjL8qGHw5TH+z9KrMPs/1z+z31uRmGO4y9aKuvyEwOsSENWrAOqMELEjtrmZfkY3TRiKRWhpozJiQ/YcR+HWZ/bU3/ka9DOheNG6eellNH25Es/3i+7fz738tGlmjo5Wrk+5vOndSCRF6Jj8RsVHIbv/J0ZhApXLKaNabMvEG0Js81MpO8uD40H+QydYFXxm4nzyTkmZzTbSoiG663nXsneM090M1I2FpYMxtq8Iq+0mAxWxeHhP1TasxLgdfxnlkkHp3MlowkfHixq0EaY+YuTDbizSRG0qQXL7XQOThQIVQgCkjoxr5XMe+PIjVbjVIRFHF32UjZO0+7Cp33C8sDwuT4WbalJCSfe0o5fHLvCWb2yjwNbStd0WSlrefXEcLQc81b9S97DZSPlPR1J/ET9qhtWQtdJKwIbUKk6cTT1iPx2tCsxAdi9ZcfTsySbO0jBPRjWdy5ptv5QYwMyKfZddEgmGfqJo4VTsSlUq5cHWQ/dlLZFHOrIZ8ranRs5oRC4g9tHp0Y8jGhxH0I/7pm2XoXlLkRJI2DTuSJh7DBSPOkF1XZ8QNKDpiN8EXe7suKW8RC0u/s4uN3S0dLl/0LS2xCwInE+ZcO1h+Kdzyeeo7RQjRGI+ZCyXkmVbPxTFio8+xHZXuH6ASd851zaIdlzstzD6S+lVhI5D9F23QVeImXr0uvj1JcKJVWQvatC2ixn6Q1SHCeHjy8JbgvaCZGz4E/g3W3eyv53vIN57zxN/w/MEMiD2uJWBjtUpo3H/edYwsepG/gqIxgHzhmqL7VjI4l3F7g5v6FEO7FU06HBRWRk2K8DaQj1i0boTHY4iptvFRq1YrpS8z/+26oXVZm1qhuii8nnyzOZ4OTQ3pRnRSqM+JBeH1opQmU+CRPC8zLm5wWq7a6e/B3k+NFowcSRiwjT1OFdRH04EZ5u3SQdEfb22bqPNIz8OVh3+KaJpigaiZLqI7AQ6/PZtHPaUvMGVqnGBnGn76dSVMPvKIfjVWpjoDNLqu61bgmPkS75+m/0cJYMpwwm50wKJZBqLtHS3qO0cncuJ0FIHBx+jWQyO5oHfmNdVcasuPcpD41Hymo6xL+PJPVPMMoj0knT5/563QeKJSPKrkL+qiTNjR8r77rnI24spwyPeaqBnbbAOYRb5RMBBx7RIiAtdcdhglf7EP1KAXlcSDKTs0RUCYttUDRtLG4JSp34nz+0K6nxI+f9YohvYup5WHRz59Xfjw1vwk9cH7ywviAVNjUJJ3jZsZHxDORaHk8NLrCB4vqCOZbtFO+OYawdD1FcoMEtGL+rsJXptI43apVxr5o2UXqS1jJz78sWkaNSySd1kLtLUblPkR1xN31Xy+8JsLyb+jmmzFGc3XPjRV9HzFai3OSztxYEFIznfyrz0bGzF2pbq2zt2+wfTE1k6sIEjceOxYeVOKUPnTFIpVcItW4ej1NpbkvXa91an5cIyz69AuhesC1mM4qv7LQ6Uz0IkwyP1qwMkJblsWpADGn27TpzBKkxrDmsZeEfMaydYJSA/vBr3jwXHYkN+dTyCTteyTeRX7YQ7JugSfCEtNOH17QibEbR4T3O2L0MomEvDdD1h+kCom8Rytx0MOuW5MlggqJc+DColqB5oTVEo7qey+U611417VMb3cvLVWNc/ZQUYd5kgAaSAjbYqqKMnEWzhRCSfebivyvVWchO6u0FXe15eRAw7oVJ+8gqPOxaMoymn0TtLIsaaKNlOmtV/V3qSbnHjkxKEaG+xRznnXTOQ1Cat/x1z5V7Udo+MmMW+Mi1s7Wlychf99rNZdgtoPEwccaaNbNOjgST/JPZUQgpyvbdBvCpWHsJSYtvKFqoI1a5DtBDacuCN/wK/Ov3Jd4i1hVTJj2IAkMs8EuJNhgS9p8GRGL4QtR2hOjsU1iUe9yXv1Sb2XoK2S7GCybiyKn9ffGAx6rzyWfc2LjDq676OAMYobpNVeQ2clIoSoK8WCUepCpdNDp8qyZ7aYHy5TjREJbNzVcAzv/7PfBC9mRS88+xVtfDUKERvvAbK85mymm9mKR8ApXVBcJ1kArSQi3Jo6E9SVx4eVx30cprT2iewThcqufNRetrPcz3I7lLe2J6ktk9yiJr55EqZAhewOZ3lqZLw7xz1bQElwiKhAfkwXnvFNM6eV9A0pBGm/Jm8o29VPDnZdep0WGD1uq6tggIpLbLNyIaMRGMHR4K9aVEliuokaZ/mGAvevTPXw26N3l9bYWBieJ5td6seetNQNrYwZwLVHIR2sdrNPILVeH4LNwJZJ5+lVnCBM+UUZqHplMN7bpje1AkfhDiUn8WS865/USuY/JLYe3g+Ct0cUZwinLk9X93L4/Mu6PyHKKYEjO/eftwpYotmK5jo3n3kEH6+GHy6qZtoQ/+VTeQHWcC1G9LU2EBXGbN5X9ysI8h+Cvz7Q2n0ff+RRiH125JJoj3kBVFuosefSdl+KclhZrWAHSDvrXlFA61lZdIU1RXVwzixujQPyrRXZJmyuu5JjRccnxWm1xv7RS9fLJaaDTRea23HFZ9lap3nH0lxFJ8IWxG02JQZZEjm6+EX3voE3EC3owu6oLMwZh1YxlpI4v79f4O9cIVJKPiHvZRg7rQ9WI/NjgH5laVs2hntaDfCtlbkLvRi0ptldHQCAXmfbGefeVsHmhLDMug3ME7JtxqEHXeakxPvH5XOh1UDiP1KxnfvVVjexiYVcyc0Ojt0GTZujODW1b0YvKz6Yakk8wslRJ85TdfifkU3FOQi+T3pYU6E+2Qj3t3irXvBST2F9bTryiIzf6ngsYPi0eifZl/Z2eRsFVZkghIy4Fvfsj1G6ete5qxtSzOpN0Oqz7A0qlJQUsrHQKeeE7J4yOmB0Xflg4M+yQWTiK6OSy1aLD5/u45W2Wsfda5iqx7O+180EmsQupodMrapVa9tq2e2B3I/KZKPL4UBhj7+Hvuu2Wxt0bmpb4iIbUrclz5mwJG70ikEUjbs8BTkuN//ZOlFtHPLwAD8MSQ8lwY33flhSMLFy3xLDHd3g5w6LQ8AEtNJf2l9pH5cDUY/my8nWQwV0PihR7b4K47tPqBbpv4t61WY9RGA68eFVjjx43FQ3009bfUG8GRdT31KuIRzWPX2MdI/Hx6ZnEsYGVqX18zYJp/G/pmb+MD7B/G//4RbutH89V/SBmnRIuf7jVNGng8h2zRLgr/wLnbH4OObL6/LsOodOkieyO2RGxt6fE4U0rOSx1XKd+21GEy/qHHkh68FwKXdUst74JlgXj2aZ6P9e9ionjY2D2cESCK5n6Ka2+tFMhACXuirkOSjVaWyfMAcGR0Yvj22OM9C0PBMMEs+N7yOtSp09fuPeMynBQhYtISlRWtjKsY8710UMscbfWEcOuRrf1Gk7pVqUc2dPjgLrh1e1FIw/7DHUuiHynT+nLS0/kNrs/H8vbYdKoPkrd1C9oMi+O2Ts1deyP6Zs6XIZT97OUuleQfITFmS1GPDY/jRaRVWQeUOzrDvlU9hUqn2m7MOY5hIv/9RkTn0o0x/XSv/bCp6Y7/Gj9FDci9I95SAaztKoH+XjsUV0jUZT0QpLsQpi5AdrNc7kUVyiJU3RF9nPNFcjXQKdx5vulxRjQ5dBpWUKalzcbPfYNBsWIpM6PDDQtiysGZJF7QpqS8UREs0PHad4QjkMIvPozwyaNHcy0hJNE/FOnpY4aHdFQyM8VPT+d+rDWcy/P4VBgGeNY4isLZTUv/NuODIs224pIhEPWp+dVsfLH9L7MjkQhnQ53lnocIMCZOSGL326t2Txo1NkjCGG7LVpAmW5JdxAvzJ6RBvXhkibEAd6+m6Dvw6maFSVtUO7xvj4z1KJ+YEPB0B4IPClTxQI+PzF2w6TyTN52qDLOyT+wujwIorpZ/J66vDARwubjLjYnLC+wmgQCiiTgCSdlHQZ0+ytMMtGn+tztzeDeEhX4aIMiomEhZomch2AVSzrBk+AQ42/S8ayXsbyopxFbwOEabc4pLuAjiAMu5MJ/Vh6+mnOyQIu16g0eJ/m+XKRAXH06vYzarIWN1QYnmScDqkOjX67JkZZz4eSBuLjCW0E3CIpmtim45P25eNWYuvHiO7JIyqm3CS4ic/iudjOSgJ0NeWiLWP/rVpygpOn7Xsf5ZhOlsNYiibS1EJ/RkzM9BsaP7//lUwx7d1LemDrHua+kRoFMwIX+CEZBwsjtrif2RHV/GqfbF0Hh7caUeNm2OsMWZQ9nNfDHuM2xJ1O2IHToHpCoC/WH+emspj5nd7GgqBjfePBsjbbXk6c3Qft3I0dcQn79awyo5oWxwlSj47VjGeJcfu/E6fwF4o0a/BVi9Pl7LYG7jhBrc1nvoxKf11jbvG/0bt1jvEHttGXiq7B6Fb9PSzqL9fKnkueHPVlkCyG89aGwwvyM78ryPemKbI3VgDCcbT1CVHfEoPCpzDoutwjcyqqRHa4Fq4NrmaXjsPfeJg77yNZBT6u19zcm/viJdfESXJlppkIa1HWpW8kv/GO4P9Fy8AI3QzCbgHiQq1s1ynWT+F8T/ekdMG/mx1zJdFcpUYrudi5YmLmB0TB2xPCLnPLaSOKfozvrzmXB7mTcsDTePwKZ/Sf9T4NXPiRbjvajaQu50toxUXvPfmEGg8dwcJt2Gwa5v86ND2IniTqqIzYZLj1n+EbWnZZMVtPSQGpTOaCPi6pYpE6aKA0iSyyk9CvnJxzWTggbkp0RLSGWZw3F6dmd3/x9/fRpEoqY5LfsI3W0+qsONI+O36safQ2dbdookJMmqOnx7Wo12A6wTTwbJREsS4UFOkbhg/Udvx0yF5L22nPvWFJjbftAxkdjC450/lmtfdt2cSAx4NPCQVuBlLw5DJM3tVNiGdIkwgm8aBqpdQh9o3nkKW2w0Y6qnfKSnpACPq8XJBmIZz+Jmn622T23w0vUDc9Srk8wblPsEU0mnPlsKyFcXqz/xskmZeU1Vtq/1ImpdbcxP2mYYBotYLdyQj3jG7us/4xRCB4/cIR95WGb90bOUOrWwa6gaTF7enwHekXKprntIYSlXFHD1aHPjsCufFYDe8U06ubsntHJy0YDwsbJTPQL9pPS0Mr3an7vE07JYvGALJmpLcu010lm0cJ7nZLPZg0o6a/aralfQw+e+XbHuHv2cPXRVVW2aw0/7oI83aj3f2zCJPiUFraV3PhyT4OhUL4oaVqpYRj4/avE+ME/LvG2eCcvTrcRrhzNPvbj6rrd6oSAaFkCn7wRzNz3r7ZrJh4UzksBukkbXhhYkr3adE+d4OZ5KoSOo8pWMXgC7jcTj6zmreDVWyt4Uw8UDrWkCeZ9bbeyKBLIHtwbjLU3PfvXptEuMw8bXP2zqQm0nOabvltIbJ6SnOznJyc3x3L7wJT/AVBLAwQUAAIACAA5Fb5IbUCbGUoAAABrAAAAGwAAAHVuaXZlcnNhbC91bml2ZXJzYWwucG5nLnhtbLOxr8jNUShLLSrOzM+zVTLUM1Cyt+PlsikoSi3LTC1XqACKGekZQICSQiUqtzwzpSQDKGRgYooQzEjNTM8osVUytzCBC+oDzQQAUEsBAgAAFAACAAgAORW+SBUOrShkBAAABxEAAB0AAAAAAAAAAQAAAAAAAAAAAHVuaXZlcnNhbC9jb21tb25fbWVzc2FnZXMubG5nUEsBAgAAFAACAAgAORW+SM0WweooAwAAhgwAACcAAAAAAAAAAQAAAAAAnwQAAHVuaXZlcnNhbC9mbGFzaF9wdWJsaXNoaW5nX3NldHRpbmdzLnhtbFBLAQIAABQAAgAIADkVvkhzCr90tAIAAFAKAAAhAAAAAAAAAAEAAAAAAAwIAAB1bml2ZXJzYWwvZmxhc2hfc2tpbl9zZXR0aW5ncy54bWxQSwECAAAUAAIACAA5Fb5ILE+2i/0CAACXCwAAJgAAAAAAAAABAAAAAAD/CgAAdW5pdmVyc2FsL2h0bWxfcHVibGlzaGluZ19zZXR0aW5ncy54bWxQSwECAAAUAAIACAA5Fb5I7acq96ABAAAtBgAAHwAAAAAAAAABAAAAAABADgAAdW5pdmVyc2FsL2h0bWxfc2tpbl9zZXR0aW5ncy5qc1BLAQIAABQAAgAIADkVvkg9PC/RwQAAAOUBAAAaAAAAAAAAAAEAAAAAAB0QAAB1bml2ZXJzYWwvaTE4bl9wcmVzZXRzLnhtbFBLAQIAABQAAgAIADkVvkgM0rasbgAAAG4AAAAcAAAAAAAAAAEAAAAAABYRAAB1bml2ZXJzYWwvbG9jYWxfc2V0dGluZ3MueG1sUEsBAgAAFAACAAgARJRXRyO0Tvv7AgAAsAgAABQAAAAAAAAAAQAAAAAAvhEAAHVuaXZlcnNhbC9wbGF5ZXIueG1sUEsBAgAAFAACAAgAORW+SDXb2a1oAQAA8wIAACkAAAAAAAAAAQAAAAAA6xQAAHVuaXZlcnNhbC9za2luX2N1c3RvbWl6YXRpb25fc2V0dGluZ3MueG1sUEsBAgAAFAACAAgAORW+SNrVd8wyEwAAEV4AABcAAAAAAAAAAAAAAAAAmhYAAHVuaXZlcnNhbC91bml2ZXJzYWwucG5nUEsBAgAAFAACAAgAORW+SG1AmxlKAAAAawAAABsAAAAAAAAAAQAAAAAAASoAAHVuaXZlcnNhbC91bml2ZXJzYWwucG5nLnhtbFBLBQYAAAAACwALAEkDAACEKgAAAAA="/>
  <p:tag name="ISPRING_SCORM_ENDPOINT" val="&lt;endpoint&gt;&lt;enable&gt;0&lt;/enable&gt;&lt;lrs&gt;http://&lt;/lrs&gt;&lt;auth&gt;0&lt;/auth&gt;&lt;login&gt;&lt;/login&gt;&lt;password&gt;&lt;/password&gt;&lt;key&gt;&lt;/key&gt;&lt;name&gt;&lt;/name&gt;&lt;email&gt;&lt;/email&gt;&lt;/endpoint&gt;&#10;"/>
  <p:tag name="ISPRING_PRESENTATION_TITLE" val="6965.pptx"/>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a:extLst/>
      </a:spPr>
      <a:bodyPr rtlCol="0" anchor="ctr"/>
      <a:lstStyle>
        <a:defPPr algn="ctr">
          <a:defRPr sz="140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3357</Words>
  <Application>Microsoft Macintosh PowerPoint</Application>
  <PresentationFormat>宽屏</PresentationFormat>
  <Paragraphs>377</Paragraphs>
  <Slides>37</Slides>
  <Notes>37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AgencyFB</vt:lpstr>
      <vt:lpstr>Calibri</vt:lpstr>
      <vt:lpstr>Calibri Light</vt:lpstr>
      <vt:lpstr>Cambria Math</vt:lpstr>
      <vt:lpstr>Impact</vt:lpstr>
      <vt:lpstr>Mangal</vt:lpstr>
      <vt:lpstr>Microsoft YaHei</vt:lpstr>
      <vt:lpstr>SimSun</vt:lpstr>
      <vt:lpstr>Times New Roman</vt:lpstr>
      <vt:lpstr>TimesNewRomanPSMT</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6965.pptx</dc:title>
  <dc:creator/>
  <cp:lastModifiedBy/>
  <cp:revision>1</cp:revision>
  <cp:lastPrinted>2018-06-11T13:14:59Z</cp:lastPrinted>
  <dcterms:created xsi:type="dcterms:W3CDTF">2017-06-05T15:24:58Z</dcterms:created>
  <dcterms:modified xsi:type="dcterms:W3CDTF">2018-11-22T17:16:44Z</dcterms:modified>
</cp:coreProperties>
</file>